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7" r:id="rId2"/>
  </p:sldMasterIdLst>
  <p:notesMasterIdLst>
    <p:notesMasterId r:id="rId13"/>
  </p:notesMasterIdLst>
  <p:handoutMasterIdLst>
    <p:handoutMasterId r:id="rId14"/>
  </p:handoutMasterIdLst>
  <p:sldIdLst>
    <p:sldId id="267" r:id="rId3"/>
    <p:sldId id="268" r:id="rId4"/>
    <p:sldId id="260" r:id="rId5"/>
    <p:sldId id="273" r:id="rId6"/>
    <p:sldId id="274" r:id="rId7"/>
    <p:sldId id="275" r:id="rId8"/>
    <p:sldId id="276" r:id="rId9"/>
    <p:sldId id="277" r:id="rId10"/>
    <p:sldId id="278" r:id="rId11"/>
    <p:sldId id="279" r:id="rId12"/>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434" autoAdjust="0"/>
  </p:normalViewPr>
  <p:slideViewPr>
    <p:cSldViewPr snapToGrid="0">
      <p:cViewPr varScale="1">
        <p:scale>
          <a:sx n="48" d="100"/>
          <a:sy n="48" d="100"/>
        </p:scale>
        <p:origin x="514" y="53"/>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600" dirty="0">
                <a:latin typeface="Times New Roman" panose="02020603050405020304" pitchFamily="18" charset="0"/>
                <a:cs typeface="Times New Roman" panose="02020603050405020304" pitchFamily="18" charset="0"/>
              </a:rPr>
              <a:t>Decision Making Scenarios</a:t>
            </a:r>
          </a:p>
        </p:txBody>
      </p:sp>
      <p:sp>
        <p:nvSpPr>
          <p:cNvPr id="3" name="Slide Number Placeholder 2"/>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DCFC290-405F-4A15-92BE-4940500175E7}" type="slidenum">
              <a:rPr lang="en-US" sz="18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9683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BF66149-AFC0-4C8A-B5D5-0F0AEBA6BFC2}" type="datetimeFigureOut">
              <a:rPr lang="en-US" smtClean="0"/>
              <a:t>3/15/2019</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7F43AE06-EB8D-4A4F-BFF9-2E571E394111}" type="slidenum">
              <a:rPr lang="en-US" smtClean="0"/>
              <a:t>‹#›</a:t>
            </a:fld>
            <a:endParaRPr lang="en-US"/>
          </a:p>
        </p:txBody>
      </p:sp>
    </p:spTree>
    <p:extLst>
      <p:ext uri="{BB962C8B-B14F-4D97-AF65-F5344CB8AC3E}">
        <p14:creationId xmlns:p14="http://schemas.microsoft.com/office/powerpoint/2010/main" val="486133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t>3</a:t>
            </a:fld>
            <a:endParaRPr lang="en-US"/>
          </a:p>
        </p:txBody>
      </p:sp>
    </p:spTree>
    <p:extLst>
      <p:ext uri="{BB962C8B-B14F-4D97-AF65-F5344CB8AC3E}">
        <p14:creationId xmlns:p14="http://schemas.microsoft.com/office/powerpoint/2010/main" val="742229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72349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540578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132975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997721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143821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777691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43AE06-EB8D-4A4F-BFF9-2E571E39411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8061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0697579"/>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8275F71-03D8-4E4B-9D1C-D9F8B6AB7123}" type="datetime1">
              <a:rPr lang="en-US" smtClean="0"/>
              <a:pPr>
                <a:defRPr/>
              </a:pPr>
              <a:t>3/15/2019</a:t>
            </a:fld>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342045443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fld id="{F3DE49E5-9D74-4184-8F4A-8461C4BAA875}" type="datetime1">
              <a:rPr lang="en-US" smtClean="0"/>
              <a:pPr>
                <a:defRPr/>
              </a:pPr>
              <a:t>3/15/2019</a:t>
            </a:fld>
            <a:endParaRPr lang="en-US"/>
          </a:p>
        </p:txBody>
      </p:sp>
      <p:sp>
        <p:nvSpPr>
          <p:cNvPr id="4" name="Footer Placeholder 3"/>
          <p:cNvSpPr>
            <a:spLocks noGrp="1"/>
          </p:cNvSpPr>
          <p:nvPr>
            <p:ph type="ftr" sz="quarter" idx="11"/>
          </p:nvPr>
        </p:nvSpPr>
        <p:spPr>
          <a:xfrm>
            <a:off x="3124200" y="6356350"/>
            <a:ext cx="32766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372141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2"/>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p>
            <a:pPr>
              <a:defRPr/>
            </a:pPr>
            <a:fld id="{AFC21497-2417-4EBA-B572-3869D70C0B26}" type="datetime1">
              <a:rPr lang="en-US" smtClean="0"/>
              <a:pPr>
                <a:defRPr/>
              </a:pPr>
              <a:t>3/15/2019</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A52124A5-1B9B-4B07-834C-F8730363EEE2}" type="slidenum">
              <a:rPr lang="en-US" altLang="en-US" smtClean="0"/>
              <a:pPr/>
              <a:t>‹#›</a:t>
            </a:fld>
            <a:endParaRPr lang="en-US" altLang="en-US"/>
          </a:p>
        </p:txBody>
      </p:sp>
    </p:spTree>
    <p:extLst>
      <p:ext uri="{BB962C8B-B14F-4D97-AF65-F5344CB8AC3E}">
        <p14:creationId xmlns:p14="http://schemas.microsoft.com/office/powerpoint/2010/main" val="4257030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9787960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735573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table</a:t>
            </a:r>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051601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smtClean="0"/>
              <a:t>Click icon to add chart</a:t>
            </a:r>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113988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25328743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51856159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344558911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03943"/>
            <a:ext cx="9144000" cy="3309582"/>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cs typeface="Times New Roman" panose="02020603050405020304" pitchFamily="18" charset="0"/>
              </a:rPr>
              <a:t>DECISION MAKING SCENARIOS</a:t>
            </a:r>
            <a:br>
              <a:rPr lang="en-US" sz="3200" b="1" dirty="0" smtClean="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cs typeface="Times New Roman" panose="02020603050405020304" pitchFamily="18" charset="0"/>
              </a:rPr>
              <a:t/>
            </a:r>
            <a:br>
              <a:rPr lang="en-US" sz="3200" b="1" dirty="0" smtClean="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cs typeface="Times New Roman" panose="02020603050405020304" pitchFamily="18" charset="0"/>
              </a:rPr>
            </a:br>
            <a:r>
              <a:rPr lang="en-US" sz="3200" b="1" dirty="0" smtClean="0">
                <a:latin typeface="Times New Roman" panose="02020603050405020304" pitchFamily="18" charset="0"/>
                <a:cs typeface="Times New Roman" panose="02020603050405020304" pitchFamily="18" charset="0"/>
              </a:rPr>
              <a:t>			</a:t>
            </a:r>
            <a:br>
              <a:rPr lang="en-US" sz="3200" b="1" dirty="0" smtClean="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					2019 NVS PTC</a:t>
            </a:r>
            <a:endParaRPr lang="en-US" sz="32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a:xfrm>
            <a:off x="6520927" y="6356352"/>
            <a:ext cx="2133600" cy="365125"/>
          </a:xfrm>
        </p:spPr>
        <p:txBody>
          <a:bodyPr/>
          <a:lstStyle/>
          <a:p>
            <a:fld id="{93D2595A-66AF-4FC8-B4B9-7BCE784C3658}" type="slidenum">
              <a:rPr lang="en-US" altLang="en-US" smtClean="0"/>
              <a:pPr/>
              <a:t>1</a:t>
            </a:fld>
            <a:endParaRPr lang="en-US" altLang="en-US"/>
          </a:p>
        </p:txBody>
      </p:sp>
    </p:spTree>
    <p:extLst>
      <p:ext uri="{BB962C8B-B14F-4D97-AF65-F5344CB8AC3E}">
        <p14:creationId xmlns:p14="http://schemas.microsoft.com/office/powerpoint/2010/main" val="314951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lgn="ctr">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dirty="0" smtClean="0">
                <a:latin typeface="Times New Roman" panose="02020603050405020304" pitchFamily="18" charset="0"/>
                <a:cs typeface="Times New Roman" panose="02020603050405020304" pitchFamily="18" charset="0"/>
              </a:rPr>
              <a:t>While looking around on the internet, you happen to stumble across a veteran’s forum in which people discuss how to file for benefits and how to “get their 100”. On it you notice that one of your fellow service officers from a different department is offering specific advice to people in the discussion threads, some of which is not necessarily accurate.  </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do in this situation?</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10</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a:latin typeface="Times New Roman" panose="02020603050405020304" pitchFamily="18" charset="0"/>
                <a:cs typeface="Times New Roman" panose="02020603050405020304" pitchFamily="18" charset="0"/>
              </a:rPr>
              <a:t>8</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614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dirty="0" smtClean="0">
                <a:latin typeface="Times New Roman" panose="02020603050405020304" pitchFamily="18" charset="0"/>
                <a:cs typeface="Times New Roman" panose="02020603050405020304" pitchFamily="18" charset="0"/>
              </a:rPr>
              <a:t>For each scenario, there may be more than one correct answer. </a:t>
            </a:r>
          </a:p>
          <a:p>
            <a:pPr marL="0" indent="0" algn="ctr">
              <a:buNone/>
            </a:pPr>
            <a:endParaRPr lang="en-US" sz="4000" dirty="0">
              <a:latin typeface="Times New Roman" panose="02020603050405020304" pitchFamily="18" charset="0"/>
              <a:cs typeface="Times New Roman" panose="02020603050405020304" pitchFamily="18" charset="0"/>
            </a:endParaRPr>
          </a:p>
          <a:p>
            <a:pPr marL="0" indent="0" algn="ctr">
              <a:buNone/>
            </a:pPr>
            <a:r>
              <a:rPr lang="en-US" sz="4000" dirty="0" smtClean="0">
                <a:latin typeface="Times New Roman" panose="02020603050405020304" pitchFamily="18" charset="0"/>
                <a:cs typeface="Times New Roman" panose="02020603050405020304" pitchFamily="18" charset="0"/>
              </a:rPr>
              <a:t>The purpose of this class is to get ideas from multiple students and determine the best solution for each scenario.</a:t>
            </a:r>
            <a:endParaRPr lang="en-US" sz="4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2</a:t>
            </a:fld>
            <a:endParaRPr lang="en-US" altLang="en-US"/>
          </a:p>
        </p:txBody>
      </p:sp>
    </p:spTree>
    <p:extLst>
      <p:ext uri="{BB962C8B-B14F-4D97-AF65-F5344CB8AC3E}">
        <p14:creationId xmlns:p14="http://schemas.microsoft.com/office/powerpoint/2010/main" val="516915445"/>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7"/>
            <a:ext cx="8229600" cy="5228260"/>
          </a:xfrm>
        </p:spPr>
        <p:txBody>
          <a:bodyPr>
            <a:noAutofit/>
          </a:bodyPr>
          <a:lstStyle/>
          <a:p>
            <a:pPr marL="0" indent="0">
              <a:buNone/>
            </a:pPr>
            <a:endParaRPr lang="en-US" sz="2800" dirty="0" smtClean="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While checking your office’s POA requests in SEP you accepted a request from Mr. Tyler Murray. Once you gained access to his VBMS record you noticed that there is a FORM 9 in the record and that he was represented by the DAV when you accepted his POA request.</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do in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3</a:t>
            </a:fld>
            <a:endParaRPr lang="en-US" altLang="en-US"/>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1</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29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Today while working in the office, you notice that a fellow co-worker seems a little off. While she was meeting with a veteran you overheard her make a few inappropriate comments and now, a little after lunch, she is slurring her speech and spacing out at her desk. Normally this person is a model employee and has never had any issues in the past.   </a:t>
            </a:r>
          </a:p>
          <a:p>
            <a:pPr marL="0" indent="0">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would you handle this situation as a non-DSO?  </a:t>
            </a:r>
          </a:p>
          <a:p>
            <a:pPr marL="0" indent="0" algn="ctr">
              <a:buNone/>
            </a:pPr>
            <a:r>
              <a:rPr lang="en-US" sz="2800" b="1" dirty="0" smtClean="0">
                <a:latin typeface="Times New Roman" panose="02020603050405020304" pitchFamily="18" charset="0"/>
                <a:cs typeface="Times New Roman" panose="02020603050405020304" pitchFamily="18" charset="0"/>
              </a:rPr>
              <a:t>How would you handle this if you were the DSO?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4</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2</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87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Today you are working at the VFW office in the local VA hospital taking claims as a field representative. A veteran comes to see you and when you look up her claim you find that she is represented by the American Legion. When you informed her of this, she responded that their office is closed today and that she needs to file her already filled out NOD immediately as the deadline is today. She also stated that she does not want to switch representatives. </a:t>
            </a:r>
          </a:p>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do to help this veteran?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5</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a:latin typeface="Times New Roman" panose="02020603050405020304" pitchFamily="18" charset="0"/>
                <a:cs typeface="Times New Roman" panose="02020603050405020304" pitchFamily="18" charset="0"/>
              </a:rPr>
              <a:t>3</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791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lgn="ctr">
              <a:buNone/>
            </a:pPr>
            <a:r>
              <a:rPr lang="en-US" sz="2800" b="1" dirty="0" smtClean="0">
                <a:latin typeface="Times New Roman" panose="02020603050405020304" pitchFamily="18" charset="0"/>
                <a:cs typeface="Times New Roman" panose="02020603050405020304" pitchFamily="18" charset="0"/>
              </a:rPr>
              <a:t>For this scenario, you are the DSO/office supervisor.</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You have a co-worker that has received their accreditation, been to </a:t>
            </a:r>
            <a:r>
              <a:rPr lang="en-US" sz="2800" dirty="0" smtClean="0">
                <a:latin typeface="Times New Roman" panose="02020603050405020304" pitchFamily="18" charset="0"/>
                <a:cs typeface="Times New Roman" panose="02020603050405020304" pitchFamily="18" charset="0"/>
              </a:rPr>
              <a:t>NVS basic training, but </a:t>
            </a:r>
            <a:r>
              <a:rPr lang="en-US" sz="2800" dirty="0" smtClean="0">
                <a:latin typeface="Times New Roman" panose="02020603050405020304" pitchFamily="18" charset="0"/>
                <a:cs typeface="Times New Roman" panose="02020603050405020304" pitchFamily="18" charset="0"/>
              </a:rPr>
              <a:t>still seems to be struggling with basic concepts such as service connection and answering status questions. When you spoke with him, he generally seems enthusiastic and happy, but he’s just not grasping the core tasks of the job even after 6 months. </a:t>
            </a:r>
          </a:p>
          <a:p>
            <a:pPr marL="0" indent="0">
              <a:buNone/>
            </a:pPr>
            <a:endParaRPr lang="en-US" sz="2800" b="1"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actions would you take in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6</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smtClean="0">
                <a:latin typeface="Times New Roman" panose="02020603050405020304" pitchFamily="18" charset="0"/>
                <a:cs typeface="Times New Roman" panose="02020603050405020304" pitchFamily="18" charset="0"/>
              </a:rPr>
              <a:t>4</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373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buNone/>
            </a:pPr>
            <a:r>
              <a:rPr lang="en-US" sz="2800" dirty="0" smtClean="0">
                <a:latin typeface="Times New Roman" panose="02020603050405020304" pitchFamily="18" charset="0"/>
                <a:cs typeface="Times New Roman" panose="02020603050405020304" pitchFamily="18" charset="0"/>
              </a:rPr>
              <a:t>You have been working with Mr. Jones on his claim for service connection for a torn ACL in the left knee. VA denied the claim because the record clearly shows that the knee was normal until an incident during a soccer game several years after his discharge from service. When he came into your office today to file an appeal, he brought with him medical records showing that he tore his ACL during service. The new records do not look legitimate and contradict what is already in the claim file.</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do in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7</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a:latin typeface="Times New Roman" panose="02020603050405020304" pitchFamily="18" charset="0"/>
                <a:cs typeface="Times New Roman" panose="02020603050405020304" pitchFamily="18" charset="0"/>
              </a:rPr>
              <a:t>5</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449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lgn="ctr">
              <a:buNone/>
            </a:pPr>
            <a:endParaRPr lang="en-US" sz="2800" dirty="0" smtClean="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While reviewing ratings yesterday, you noticed an error with a decision that should be corrected before promulgation. You emailed the correct CMA and copied the VARO director mailbox as well. You haven’t gotten a reply from the CMA, and found out from another VSO that he is on vacation until next week. The review clock is set to expire today.</a:t>
            </a:r>
            <a:endParaRPr lang="en-US" sz="2800" dirty="0">
              <a:latin typeface="Times New Roman" panose="02020603050405020304" pitchFamily="18" charset="0"/>
              <a:cs typeface="Times New Roman" panose="02020603050405020304" pitchFamily="18" charset="0"/>
            </a:endParaRP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What would you do in this situation?   </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8</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smtClean="0">
                <a:latin typeface="Times New Roman" panose="02020603050405020304" pitchFamily="18" charset="0"/>
                <a:cs typeface="Times New Roman" panose="02020603050405020304" pitchFamily="18" charset="0"/>
              </a:rPr>
              <a:t>6</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6487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524" y="1417637"/>
            <a:ext cx="8672660" cy="5228260"/>
          </a:xfrm>
        </p:spPr>
        <p:txBody>
          <a:bodyPr>
            <a:noAutofit/>
          </a:bodyPr>
          <a:lstStyle/>
          <a:p>
            <a:pPr marL="0" indent="0" algn="ctr">
              <a:buNone/>
            </a:pPr>
            <a:endParaRPr lang="en-US" sz="2800" dirty="0" smtClean="0">
              <a:latin typeface="Times New Roman" panose="02020603050405020304" pitchFamily="18" charset="0"/>
              <a:cs typeface="Times New Roman" panose="02020603050405020304" pitchFamily="18" charset="0"/>
            </a:endParaRPr>
          </a:p>
          <a:p>
            <a:pPr marL="0" indent="0" algn="ctr">
              <a:buNone/>
            </a:pPr>
            <a:r>
              <a:rPr lang="en-US" sz="2800" dirty="0" smtClean="0">
                <a:latin typeface="Times New Roman" panose="02020603050405020304" pitchFamily="18" charset="0"/>
                <a:cs typeface="Times New Roman" panose="02020603050405020304" pitchFamily="18" charset="0"/>
              </a:rPr>
              <a:t>Sharon is a Navy veteran who was denied service connection on February 3, 2019 for a right shoulder sprain due to no proof of an in-service incident. She is now in your office wanting to appeal the decision and is adamant that she wants an in-person hearing with a DRO because that is how she got her last claim granted. </a:t>
            </a:r>
          </a:p>
          <a:p>
            <a:pPr marL="0" indent="0" algn="ctr">
              <a:buNone/>
            </a:pPr>
            <a:endParaRPr lang="en-US" sz="2800" dirty="0">
              <a:latin typeface="Times New Roman" panose="02020603050405020304" pitchFamily="18" charset="0"/>
              <a:cs typeface="Times New Roman" panose="02020603050405020304" pitchFamily="18" charset="0"/>
            </a:endParaRPr>
          </a:p>
          <a:p>
            <a:pPr marL="0" indent="0" algn="ctr">
              <a:buNone/>
            </a:pPr>
            <a:r>
              <a:rPr lang="en-US" sz="2800" b="1" dirty="0" smtClean="0">
                <a:latin typeface="Times New Roman" panose="02020603050405020304" pitchFamily="18" charset="0"/>
                <a:cs typeface="Times New Roman" panose="02020603050405020304" pitchFamily="18" charset="0"/>
              </a:rPr>
              <a:t>How can you assist this veteran?</a:t>
            </a:r>
            <a:endParaRPr lang="en-US" sz="28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A52124A5-1B9B-4B07-834C-F8730363EEE2}" type="slidenum">
              <a:rPr lang="en-US" altLang="en-US" smtClean="0"/>
              <a:pPr/>
              <a:t>9</a:t>
            </a:fld>
            <a:endParaRPr lang="en-US" altLang="en-US" dirty="0"/>
          </a:p>
        </p:txBody>
      </p:sp>
      <p:sp>
        <p:nvSpPr>
          <p:cNvPr id="6" name="Title 1"/>
          <p:cNvSpPr>
            <a:spLocks noGrp="1"/>
          </p:cNvSpPr>
          <p:nvPr>
            <p:ph type="title"/>
          </p:nvPr>
        </p:nvSpPr>
        <p:spPr>
          <a:xfrm>
            <a:off x="0" y="696008"/>
            <a:ext cx="8229600" cy="538749"/>
          </a:xfrm>
        </p:spPr>
        <p:txBody>
          <a:bodyPr>
            <a:normAutofit/>
          </a:bodyPr>
          <a:lstStyle/>
          <a:p>
            <a:r>
              <a:rPr lang="en-US" sz="2700" b="1" dirty="0" smtClean="0">
                <a:latin typeface="Times New Roman" panose="02020603050405020304" pitchFamily="18" charset="0"/>
                <a:cs typeface="Times New Roman" panose="02020603050405020304" pitchFamily="18" charset="0"/>
              </a:rPr>
              <a:t>SCENARIO </a:t>
            </a:r>
            <a:r>
              <a:rPr lang="en-US" sz="2700" dirty="0">
                <a:latin typeface="Times New Roman" panose="02020603050405020304" pitchFamily="18" charset="0"/>
                <a:cs typeface="Times New Roman" panose="02020603050405020304" pitchFamily="18" charset="0"/>
              </a:rPr>
              <a:t>7</a:t>
            </a:r>
            <a:endParaRPr lang="en-US" sz="27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929736"/>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NEW Logo</Template>
  <TotalTime>2207</TotalTime>
  <Words>721</Words>
  <Application>Microsoft Office PowerPoint</Application>
  <PresentationFormat>On-screen Show (4:3)</PresentationFormat>
  <Paragraphs>61</Paragraphs>
  <Slides>10</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Times New Roman</vt:lpstr>
      <vt:lpstr>Tw Cen MT</vt:lpstr>
      <vt:lpstr>NEW Logo</vt:lpstr>
      <vt:lpstr>Custom Design</vt:lpstr>
      <vt:lpstr> DECISION MAKING SCENARIOS              2019 NVS PTC</vt:lpstr>
      <vt:lpstr>PowerPoint Presentation</vt:lpstr>
      <vt:lpstr>SCENARIO 1</vt:lpstr>
      <vt:lpstr>SCENARIO 2</vt:lpstr>
      <vt:lpstr>SCENARIO 3</vt:lpstr>
      <vt:lpstr>SCENARIO 4</vt:lpstr>
      <vt:lpstr>SCENARIO 5</vt:lpstr>
      <vt:lpstr>SCENARIO 6</vt:lpstr>
      <vt:lpstr>SCENARIO 7</vt:lpstr>
      <vt:lpstr>SCENARIO 8</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Lauren Barefoot</cp:lastModifiedBy>
  <cp:revision>61</cp:revision>
  <cp:lastPrinted>2018-10-05T13:48:50Z</cp:lastPrinted>
  <dcterms:created xsi:type="dcterms:W3CDTF">2017-11-29T21:07:40Z</dcterms:created>
  <dcterms:modified xsi:type="dcterms:W3CDTF">2019-03-15T15:16:32Z</dcterms:modified>
</cp:coreProperties>
</file>