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handoutMasterIdLst>
    <p:handoutMasterId r:id="rId30"/>
  </p:handoutMasterIdLst>
  <p:sldIdLst>
    <p:sldId id="256" r:id="rId3"/>
    <p:sldId id="301" r:id="rId4"/>
    <p:sldId id="271" r:id="rId5"/>
    <p:sldId id="270" r:id="rId6"/>
    <p:sldId id="276" r:id="rId7"/>
    <p:sldId id="285" r:id="rId8"/>
    <p:sldId id="286" r:id="rId9"/>
    <p:sldId id="299" r:id="rId10"/>
    <p:sldId id="298" r:id="rId11"/>
    <p:sldId id="288" r:id="rId12"/>
    <p:sldId id="289" r:id="rId13"/>
    <p:sldId id="293" r:id="rId14"/>
    <p:sldId id="294" r:id="rId15"/>
    <p:sldId id="307" r:id="rId16"/>
    <p:sldId id="295" r:id="rId17"/>
    <p:sldId id="292" r:id="rId18"/>
    <p:sldId id="305" r:id="rId19"/>
    <p:sldId id="296" r:id="rId20"/>
    <p:sldId id="297" r:id="rId21"/>
    <p:sldId id="303" r:id="rId22"/>
    <p:sldId id="304" r:id="rId23"/>
    <p:sldId id="312" r:id="rId24"/>
    <p:sldId id="308" r:id="rId25"/>
    <p:sldId id="309" r:id="rId26"/>
    <p:sldId id="266" r:id="rId27"/>
    <p:sldId id="263" r:id="rId28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90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handoutView">
  <p:normalViewPr>
    <p:restoredLeft sz="10061" autoAdjust="0"/>
    <p:restoredTop sz="95380" autoAdjust="0"/>
  </p:normalViewPr>
  <p:slideViewPr>
    <p:cSldViewPr snapToGrid="0">
      <p:cViewPr varScale="1">
        <p:scale>
          <a:sx n="82" d="100"/>
          <a:sy n="82" d="100"/>
        </p:scale>
        <p:origin x="1656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3082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762" cy="465927"/>
          </a:xfrm>
          <a:prstGeom prst="rect">
            <a:avLst/>
          </a:prstGeom>
        </p:spPr>
        <p:txBody>
          <a:bodyPr vert="horz" lIns="90553" tIns="45277" rIns="90553" bIns="45277" rtlCol="0"/>
          <a:lstStyle>
            <a:lvl1pPr algn="l">
              <a:defRPr sz="1200"/>
            </a:lvl1pPr>
          </a:lstStyle>
          <a:p>
            <a:r>
              <a:rPr lang="en-US" sz="1400" dirty="0"/>
              <a:t>Communicating with veterans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3173"/>
            <a:ext cx="3043762" cy="465927"/>
          </a:xfrm>
          <a:prstGeom prst="rect">
            <a:avLst/>
          </a:prstGeom>
        </p:spPr>
        <p:txBody>
          <a:bodyPr vert="horz" lIns="90553" tIns="45277" rIns="90553" bIns="45277" rtlCol="0" anchor="b"/>
          <a:lstStyle>
            <a:lvl1pPr algn="l">
              <a:defRPr sz="1200"/>
            </a:lvl1pPr>
          </a:lstStyle>
          <a:p>
            <a:pPr lvl="0"/>
            <a:r>
              <a:rPr lang="en-US" sz="1400" dirty="0">
                <a:solidFill>
                  <a:prstClr val="black"/>
                </a:solidFill>
              </a:rPr>
              <a:t>Communicating with veterans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769" y="8843173"/>
            <a:ext cx="3043762" cy="465927"/>
          </a:xfrm>
          <a:prstGeom prst="rect">
            <a:avLst/>
          </a:prstGeom>
        </p:spPr>
        <p:txBody>
          <a:bodyPr vert="horz" lIns="90553" tIns="45277" rIns="90553" bIns="45277" rtlCol="0" anchor="b"/>
          <a:lstStyle>
            <a:lvl1pPr algn="r">
              <a:defRPr sz="1200"/>
            </a:lvl1pPr>
          </a:lstStyle>
          <a:p>
            <a:fld id="{3EF786DB-0A13-4E66-A1FE-AD5115F7C25D}" type="slidenum">
              <a:rPr lang="en-US" sz="14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849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7071"/>
          </a:xfrm>
          <a:prstGeom prst="rect">
            <a:avLst/>
          </a:prstGeom>
        </p:spPr>
        <p:txBody>
          <a:bodyPr vert="horz" lIns="93315" tIns="46657" rIns="93315" bIns="4665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1"/>
          </a:xfrm>
          <a:prstGeom prst="rect">
            <a:avLst/>
          </a:prstGeom>
        </p:spPr>
        <p:txBody>
          <a:bodyPr vert="horz" lIns="93315" tIns="46657" rIns="93315" bIns="46657" rtlCol="0"/>
          <a:lstStyle>
            <a:lvl1pPr algn="r">
              <a:defRPr sz="1200"/>
            </a:lvl1pPr>
          </a:lstStyle>
          <a:p>
            <a:fld id="{4CCB3563-B21F-4472-A953-CA98BFE318F2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5" tIns="46657" rIns="93315" bIns="4665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5"/>
            <a:ext cx="5618480" cy="3665458"/>
          </a:xfrm>
          <a:prstGeom prst="rect">
            <a:avLst/>
          </a:prstGeom>
        </p:spPr>
        <p:txBody>
          <a:bodyPr vert="horz" lIns="93315" tIns="46657" rIns="93315" bIns="4665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7070"/>
          </a:xfrm>
          <a:prstGeom prst="rect">
            <a:avLst/>
          </a:prstGeom>
        </p:spPr>
        <p:txBody>
          <a:bodyPr vert="horz" lIns="93315" tIns="46657" rIns="93315" bIns="4665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0"/>
          </a:xfrm>
          <a:prstGeom prst="rect">
            <a:avLst/>
          </a:prstGeom>
        </p:spPr>
        <p:txBody>
          <a:bodyPr vert="horz" lIns="93315" tIns="46657" rIns="93315" bIns="46657" rtlCol="0" anchor="b"/>
          <a:lstStyle>
            <a:lvl1pPr algn="r">
              <a:defRPr sz="1200"/>
            </a:lvl1pPr>
          </a:lstStyle>
          <a:p>
            <a:fld id="{B8C36D78-C19F-4765-8B7F-2FE8BFF07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10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36D78-C19F-4765-8B7F-2FE8BFF07D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4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55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3236"/>
            <a:ext cx="7886700" cy="488205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FB73DA-5FDE-45B5-BAA4-C61223CC44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5153" y="134472"/>
            <a:ext cx="6338048" cy="981732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006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58072"/>
            <a:ext cx="3867150" cy="480825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58073"/>
            <a:ext cx="3867150" cy="479032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5153" y="134472"/>
            <a:ext cx="6338048" cy="981732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4664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609600" y="1524000"/>
            <a:ext cx="7905749" cy="47244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5153" y="134472"/>
            <a:ext cx="6338048" cy="981732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681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1"/>
          </p:nvPr>
        </p:nvSpPr>
        <p:spPr>
          <a:xfrm>
            <a:off x="645459" y="1515035"/>
            <a:ext cx="7869891" cy="466192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5153" y="134472"/>
            <a:ext cx="6338048" cy="981732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5688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5153" y="134472"/>
            <a:ext cx="6338048" cy="981732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921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1"/>
          <a:stretch/>
        </p:blipFill>
        <p:spPr>
          <a:xfrm>
            <a:off x="1" y="0"/>
            <a:ext cx="385911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01" y="623548"/>
            <a:ext cx="3494500" cy="122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9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252728"/>
            <a:ext cx="9144000" cy="56052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0B18D57-13A5-4968-950D-8FEF41FA439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243584"/>
            <a:ext cx="91440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45" y="273873"/>
            <a:ext cx="1977485" cy="69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4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80" r:id="rId3"/>
    <p:sldLayoutId id="2147483681" r:id="rId4"/>
    <p:sldLayoutId id="214748367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jpeg"/><Relationship Id="rId5" Type="http://schemas.openxmlformats.org/officeDocument/2006/relationships/hyperlink" Target="https://www.youtube.com/watch?v=7di5zAMMxaI&amp;t=46s" TargetMode="External"/><Relationship Id="rId4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51071" y="2467027"/>
            <a:ext cx="51505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Communicating Effectively with Veterans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7597" y="5279094"/>
            <a:ext cx="4434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Mary E. Sweeney, Ph.D.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8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-9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130789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AD337359-1D09-43D1-A325-5D9AECE12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2800" b="1" dirty="0"/>
              <a:t>Strategies to ensure the message is clear</a:t>
            </a:r>
          </a:p>
          <a:p>
            <a:pPr lvl="2"/>
            <a:r>
              <a:rPr lang="en-US" sz="2000" dirty="0"/>
              <a:t>Set time parameters from the beginning (e.g., We can meet for an hour today; today I have only 30 minutes due to a conference call at 3:00, etc.)</a:t>
            </a:r>
          </a:p>
          <a:p>
            <a:pPr lvl="2"/>
            <a:endParaRPr lang="en-US" sz="2000" dirty="0"/>
          </a:p>
          <a:p>
            <a:pPr lvl="2"/>
            <a:r>
              <a:rPr lang="en-US" sz="2000" dirty="0"/>
              <a:t>Be direct and as concise as possible</a:t>
            </a:r>
          </a:p>
          <a:p>
            <a:pPr lvl="2"/>
            <a:endParaRPr lang="en-US" sz="2000" dirty="0"/>
          </a:p>
          <a:p>
            <a:pPr lvl="2"/>
            <a:r>
              <a:rPr lang="en-US" sz="2000" dirty="0"/>
              <a:t>Use simple language</a:t>
            </a:r>
          </a:p>
          <a:p>
            <a:pPr lvl="2"/>
            <a:endParaRPr lang="en-US" sz="2000" dirty="0"/>
          </a:p>
          <a:p>
            <a:pPr lvl="2"/>
            <a:r>
              <a:rPr lang="en-US" sz="2000" dirty="0"/>
              <a:t>Ask veteran what he/she just heard you say. You would be surprised how much disconnect there can be. </a:t>
            </a:r>
          </a:p>
          <a:p>
            <a:pPr lvl="2"/>
            <a:endParaRPr lang="en-US" sz="2000" dirty="0"/>
          </a:p>
          <a:p>
            <a:pPr lvl="2"/>
            <a:r>
              <a:rPr lang="en-US" sz="2000" dirty="0"/>
              <a:t>Use multiple modalities. Draw a diagram or picture to help clarify the subject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EF521F9-D960-4C5F-9CE4-C078DCE2F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30230170-9E1F-4E96-BEA4-7CCA7217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Communicating with Veterans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66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AEB9B48C-C742-411C-B336-0BE25C30E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Strategies to ensure the message is clear</a:t>
            </a:r>
          </a:p>
          <a:p>
            <a:pPr marL="457200" lvl="1" indent="0">
              <a:buNone/>
            </a:pPr>
            <a:endParaRPr lang="en-US" b="1" dirty="0"/>
          </a:p>
          <a:p>
            <a:pPr marL="457200" lvl="1" indent="0">
              <a:buNone/>
            </a:pPr>
            <a:r>
              <a:rPr lang="en-US" dirty="0"/>
              <a:t>*** </a:t>
            </a:r>
            <a:r>
              <a:rPr lang="en-US" sz="2400" dirty="0"/>
              <a:t>Ensure meetings/sessions are not too lengthy. The average person’s attention span is seconds to minutes, not hours.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 ***Discussing emotionally-laden material can add to a person’s level of fatigue and distractibility. 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 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CBB5A5-7A9A-4FB3-99BB-3E3430A64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AAB96D4E-E139-42C9-99FF-53F225935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Communicating with Veterans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40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63C74147-2437-4962-B6B2-BF75275A9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Strategies to ensure the receiver understands the message</a:t>
            </a:r>
          </a:p>
          <a:p>
            <a:endParaRPr lang="en-US" dirty="0"/>
          </a:p>
          <a:p>
            <a:pPr lvl="1"/>
            <a:r>
              <a:rPr lang="en-US" sz="2400" dirty="0"/>
              <a:t>This is harder to do because the sender (that’s you!) has much less control over how the receiver (that’s the other guy or gal) interprets what you say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6AE8DCBC-ED30-42E1-B5AA-F4CAB2F5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9E7E74D2-38F7-4EE2-8D2D-72B64AA6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Communicating with Veterans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07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33EC6F61-4736-4635-A78A-B7FB409C1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Strategies to ensure the receiver is understanding the message</a:t>
            </a:r>
          </a:p>
          <a:p>
            <a:endParaRPr lang="en-US" sz="2800" b="1" dirty="0"/>
          </a:p>
          <a:p>
            <a:pPr lvl="1"/>
            <a:r>
              <a:rPr lang="en-US" sz="2400" dirty="0"/>
              <a:t>Be a good listener!!!!!!!</a:t>
            </a:r>
          </a:p>
          <a:p>
            <a:pPr lvl="1"/>
            <a:r>
              <a:rPr lang="en-US" sz="2400" dirty="0"/>
              <a:t>Notice his/her body language and facial</a:t>
            </a:r>
          </a:p>
          <a:p>
            <a:pPr marL="457200" lvl="1" indent="0">
              <a:buNone/>
            </a:pPr>
            <a:r>
              <a:rPr lang="en-US" sz="2400" dirty="0"/>
              <a:t>   expressions</a:t>
            </a:r>
          </a:p>
          <a:p>
            <a:pPr lvl="1"/>
            <a:r>
              <a:rPr lang="en-US" sz="2400" dirty="0"/>
              <a:t>Have him/her summarize what he/she just heard you say</a:t>
            </a:r>
          </a:p>
          <a:p>
            <a:pPr lvl="1"/>
            <a:r>
              <a:rPr lang="en-US" sz="2400" dirty="0"/>
              <a:t>Encourage him/her to ask questions</a:t>
            </a:r>
          </a:p>
          <a:p>
            <a:pPr marL="457200" lvl="1" indent="0">
              <a:buNone/>
            </a:pPr>
            <a:endParaRPr lang="en-US" sz="2400" b="1" dirty="0"/>
          </a:p>
          <a:p>
            <a:pPr lvl="1"/>
            <a:endParaRPr lang="en-US" sz="2400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43BC0B8E-1701-48C5-BE38-EBF594646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7EFABC95-5DFC-4536-9649-B1B5BB2FC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Communicating with Veterans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87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34F6CE4B-EF88-4B39-B199-955D6AE50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US" sz="2800" b="1" u="sng" dirty="0">
                <a:solidFill>
                  <a:srgbClr val="002060"/>
                </a:solidFill>
              </a:rPr>
              <a:t>Psycharmor.org</a:t>
            </a:r>
            <a:r>
              <a:rPr lang="en-US" sz="2800" dirty="0"/>
              <a:t>-numerous free courses to educate anyone who lives with, works with, or otherwise interacts with military veterans. </a:t>
            </a:r>
            <a:endParaRPr lang="en-US" sz="2800" dirty="0" smtClean="0"/>
          </a:p>
          <a:p>
            <a:pPr lvl="2"/>
            <a:r>
              <a:rPr lang="en-US" sz="2800" dirty="0" smtClean="0"/>
              <a:t>Several of these courses are easily accessible through VFW’s online learning portal, including:  </a:t>
            </a:r>
            <a:endParaRPr lang="en-US" sz="2800" dirty="0"/>
          </a:p>
          <a:p>
            <a:pPr lvl="3"/>
            <a:r>
              <a:rPr lang="en-US" b="1" dirty="0"/>
              <a:t>Choosing Your Words</a:t>
            </a:r>
          </a:p>
          <a:p>
            <a:pPr lvl="3"/>
            <a:r>
              <a:rPr lang="en-US" b="1" dirty="0" smtClean="0"/>
              <a:t>Supporting Someone with Invisible Wounds</a:t>
            </a:r>
          </a:p>
          <a:p>
            <a:pPr lvl="3"/>
            <a:r>
              <a:rPr lang="en-US" b="1" dirty="0" smtClean="0"/>
              <a:t>Communication </a:t>
            </a:r>
            <a:r>
              <a:rPr lang="en-US" b="1" dirty="0"/>
              <a:t>Skills </a:t>
            </a:r>
            <a:r>
              <a:rPr lang="en-US" b="1" dirty="0" smtClean="0"/>
              <a:t>with Veterans</a:t>
            </a:r>
            <a:endParaRPr lang="en-US" b="1" dirty="0"/>
          </a:p>
          <a:p>
            <a:pPr lvl="3"/>
            <a:r>
              <a:rPr lang="en-US" b="1" dirty="0"/>
              <a:t>Supporting a Veteran in Crisis</a:t>
            </a:r>
          </a:p>
          <a:p>
            <a:pPr lvl="3"/>
            <a:r>
              <a:rPr lang="en-US" b="1" dirty="0"/>
              <a:t>How to Talk to Someone with a Disability</a:t>
            </a:r>
          </a:p>
          <a:p>
            <a:pPr lvl="3"/>
            <a:r>
              <a:rPr lang="en-US" b="1" dirty="0" smtClean="0"/>
              <a:t>Focusing on the Forgotten…Me!</a:t>
            </a:r>
            <a:endParaRPr lang="en-US" b="1" dirty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06D371B-A787-4C36-9547-EA21A9F35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B3923BB0-3A8E-4A05-B31D-06E618290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Communicating with Veterans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31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24E7A161-8770-4540-AB90-8605C19D6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Communicating with </a:t>
            </a:r>
            <a:r>
              <a:rPr lang="en-US" sz="2800" b="1" dirty="0" smtClean="0"/>
              <a:t>hyper-talkative </a:t>
            </a:r>
            <a:r>
              <a:rPr lang="en-US" sz="2800" b="1" dirty="0"/>
              <a:t>veterans</a:t>
            </a:r>
          </a:p>
          <a:p>
            <a:pPr lvl="1"/>
            <a:r>
              <a:rPr lang="en-US" sz="2400" dirty="0"/>
              <a:t>Try to steer conversation back to topic at hand</a:t>
            </a:r>
          </a:p>
          <a:p>
            <a:pPr lvl="1"/>
            <a:r>
              <a:rPr lang="en-US" sz="2400" dirty="0"/>
              <a:t>Ask more closed-ended questions</a:t>
            </a:r>
          </a:p>
          <a:p>
            <a:pPr lvl="1"/>
            <a:r>
              <a:rPr lang="en-US" sz="2400" dirty="0"/>
              <a:t>Remind veteran of time constraints</a:t>
            </a:r>
          </a:p>
          <a:p>
            <a:pPr lvl="1"/>
            <a:r>
              <a:rPr lang="en-US" sz="2400" dirty="0"/>
              <a:t>Re-direct veteran to topic and re-direct again and again</a:t>
            </a:r>
          </a:p>
          <a:p>
            <a:pPr lvl="1"/>
            <a:r>
              <a:rPr lang="en-US" sz="2400" dirty="0"/>
              <a:t>Comment on the process in the room (e.g., you seem to have a lot to talk about today, but unless we stay on track, we don’t accomplish our goal).</a:t>
            </a:r>
          </a:p>
          <a:p>
            <a:pPr lvl="1"/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4B263FB5-B889-4E1F-B57F-8EBC2E5D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FB72701A-01A6-493A-8C5F-AB9EC2647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Communicating with Veterans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7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92FCEC86-35DF-46DA-94EA-5844D2C11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2800" b="1" dirty="0"/>
              <a:t>Communicating w/ veterans in emotional distress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Calm </a:t>
            </a:r>
            <a:r>
              <a:rPr lang="en-US" dirty="0"/>
              <a:t>yourself</a:t>
            </a:r>
          </a:p>
          <a:p>
            <a:pPr lvl="2"/>
            <a:r>
              <a:rPr lang="en-US" dirty="0"/>
              <a:t>Lower your voice/use non-threatening tone</a:t>
            </a:r>
          </a:p>
          <a:p>
            <a:pPr lvl="2"/>
            <a:r>
              <a:rPr lang="en-US" dirty="0"/>
              <a:t>Encourage veteran to take a slow, deep breath</a:t>
            </a:r>
          </a:p>
          <a:p>
            <a:pPr lvl="2"/>
            <a:r>
              <a:rPr lang="en-US" dirty="0"/>
              <a:t>Remind yourself to take a slow, deep breath</a:t>
            </a:r>
          </a:p>
          <a:p>
            <a:pPr lvl="2"/>
            <a:r>
              <a:rPr lang="en-US" dirty="0"/>
              <a:t>Offer a break to the veteran</a:t>
            </a:r>
          </a:p>
          <a:p>
            <a:pPr lvl="2"/>
            <a:r>
              <a:rPr lang="en-US" dirty="0"/>
              <a:t>Offer to re-schedule</a:t>
            </a:r>
          </a:p>
          <a:p>
            <a:pPr lvl="2"/>
            <a:r>
              <a:rPr lang="en-US" dirty="0"/>
              <a:t>Offer yourself a break!!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181D582-BF65-4B39-B4A7-77A20E80A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0E4C907E-FD16-486C-806C-6B4FCEC54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Communicating with Veterans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0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3975D99E-5001-4578-A65F-18F40878B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Setting Boundaries:  Interpersonal styles (The Story of the Three Bears</a:t>
            </a:r>
            <a:r>
              <a:rPr lang="en-US" b="1" dirty="0"/>
              <a:t>)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Passive-not standing up for self; the other person violates your rights</a:t>
            </a:r>
          </a:p>
          <a:p>
            <a:pPr lvl="1"/>
            <a:r>
              <a:rPr lang="en-US" dirty="0"/>
              <a:t>Aggressive-standing up for self; violating the other guy’s rights</a:t>
            </a:r>
          </a:p>
          <a:p>
            <a:pPr lvl="1"/>
            <a:r>
              <a:rPr lang="en-US" dirty="0"/>
              <a:t>Assertive-standing up for self without violating anybody’s rights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8503DE7-3FFC-4226-BC87-B56B241E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575A831B-8CF7-40B8-8E64-BF93072C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Communicating with Veterans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4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6A22F9DB-E837-4D43-905D-97E33F257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Being Assertive Using:</a:t>
            </a:r>
          </a:p>
          <a:p>
            <a:endParaRPr lang="en-US" dirty="0"/>
          </a:p>
          <a:p>
            <a:pPr lvl="1"/>
            <a:r>
              <a:rPr lang="en-US" dirty="0"/>
              <a:t>I think_________________________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 feel__________________________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 want_________________________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095B987D-7FEB-4BD9-B05A-4C08D31A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3E9AC8F4-4236-4B8D-A0EB-49C33FFC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Communicating </a:t>
            </a:r>
            <a:r>
              <a:rPr lang="en-US" i="1" dirty="0" smtClean="0"/>
              <a:t>with </a:t>
            </a:r>
            <a:r>
              <a:rPr lang="en-US" i="1" dirty="0"/>
              <a:t>Veterans</a:t>
            </a:r>
          </a:p>
        </p:txBody>
      </p:sp>
    </p:spTree>
    <p:extLst>
      <p:ext uri="{BB962C8B-B14F-4D97-AF65-F5344CB8AC3E}">
        <p14:creationId xmlns:p14="http://schemas.microsoft.com/office/powerpoint/2010/main" val="182978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6F05A792-C194-495F-B364-B41C4C60B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Being Assertive (example):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I think</a:t>
            </a:r>
            <a:r>
              <a:rPr lang="en-US" dirty="0"/>
              <a:t>: it’s difficult to achieve our goal when you arrive late to appointments.</a:t>
            </a:r>
          </a:p>
          <a:p>
            <a:pPr marL="0" indent="0">
              <a:buNone/>
            </a:pPr>
            <a:r>
              <a:rPr lang="en-US" b="1" dirty="0"/>
              <a:t>I feel</a:t>
            </a:r>
            <a:r>
              <a:rPr lang="en-US" dirty="0"/>
              <a:t>: frustrated when this happens, and perhaps you do too</a:t>
            </a:r>
          </a:p>
          <a:p>
            <a:pPr marL="0" indent="0">
              <a:buNone/>
            </a:pPr>
            <a:r>
              <a:rPr lang="en-US" b="1" dirty="0"/>
              <a:t>I want</a:t>
            </a:r>
            <a:r>
              <a:rPr lang="en-US" dirty="0"/>
              <a:t>: you to please be on time for future appointments.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11561E7-1993-4D56-83DD-A5B6F1C7E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5A355ED9-66E6-493B-B1BF-E7953330A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Communicating </a:t>
            </a:r>
            <a:r>
              <a:rPr lang="en-US" i="1" dirty="0" smtClean="0"/>
              <a:t>with </a:t>
            </a:r>
            <a:r>
              <a:rPr lang="en-US" i="1" dirty="0"/>
              <a:t>Veterans</a:t>
            </a:r>
          </a:p>
        </p:txBody>
      </p:sp>
    </p:spTree>
    <p:extLst>
      <p:ext uri="{BB962C8B-B14F-4D97-AF65-F5344CB8AC3E}">
        <p14:creationId xmlns:p14="http://schemas.microsoft.com/office/powerpoint/2010/main" val="359548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58F92E1F-B68A-4B01-89B3-CC15870E4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sz="2800" dirty="0"/>
          </a:p>
          <a:p>
            <a:pPr marL="0" indent="0">
              <a:buNone/>
            </a:pPr>
            <a:r>
              <a:rPr lang="en-US" sz="2700" b="1" dirty="0" smtClean="0"/>
              <a:t>“</a:t>
            </a:r>
            <a:r>
              <a:rPr lang="en-US" sz="2700" b="1" i="1" dirty="0" smtClean="0"/>
              <a:t>The </a:t>
            </a:r>
            <a:r>
              <a:rPr lang="en-US" sz="2700" b="1" i="1" dirty="0"/>
              <a:t>single biggest problem in communication is the illusion that it has taken </a:t>
            </a:r>
            <a:r>
              <a:rPr lang="en-US" sz="2700" b="1" i="1" dirty="0" smtClean="0"/>
              <a:t>place</a:t>
            </a:r>
            <a:r>
              <a:rPr lang="en-US" sz="2700" b="1" dirty="0" smtClean="0"/>
              <a:t>”</a:t>
            </a:r>
            <a:r>
              <a:rPr lang="en-US" sz="2700" b="1" dirty="0"/>
              <a:t>		</a:t>
            </a:r>
          </a:p>
          <a:p>
            <a:pPr marL="0" indent="0">
              <a:buNone/>
            </a:pPr>
            <a:r>
              <a:rPr lang="en-US" sz="2800" b="1" dirty="0"/>
              <a:t>				</a:t>
            </a:r>
            <a:r>
              <a:rPr lang="en-US" sz="2800" b="1" dirty="0" smtClean="0"/>
              <a:t>-</a:t>
            </a:r>
            <a:r>
              <a:rPr lang="en-US" sz="2800" dirty="0" smtClean="0"/>
              <a:t>George </a:t>
            </a:r>
            <a:r>
              <a:rPr lang="en-US" sz="2800" dirty="0"/>
              <a:t>Bernard Shaw</a:t>
            </a:r>
            <a:endParaRPr lang="en-US" sz="28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CD444B7-7C73-4D8A-AECD-1132FAA8F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136E9CAF-DCB6-42EE-8BBC-37A656EB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Communicating with Veterans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0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E3EA147F-3E11-40FD-9261-6EB8530A6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Being Assertive (example):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I think</a:t>
            </a:r>
            <a:r>
              <a:rPr lang="en-US" dirty="0"/>
              <a:t>: bringing your spouse to your appointment will be helpful/unhelpful.</a:t>
            </a:r>
          </a:p>
          <a:p>
            <a:pPr marL="0" indent="0">
              <a:buNone/>
            </a:pPr>
            <a:r>
              <a:rPr lang="en-US" b="1" dirty="0"/>
              <a:t>I feel</a:t>
            </a:r>
            <a:r>
              <a:rPr lang="en-US" dirty="0"/>
              <a:t>: disappointed when I’m unable to help you as much as possible.</a:t>
            </a:r>
          </a:p>
          <a:p>
            <a:pPr marL="0" indent="0">
              <a:buNone/>
            </a:pPr>
            <a:r>
              <a:rPr lang="en-US" b="1" dirty="0"/>
              <a:t>I want</a:t>
            </a:r>
            <a:r>
              <a:rPr lang="en-US" dirty="0"/>
              <a:t>: you to think about how to use our time together and discuss the matter with your spouse. 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BB4D0649-B30D-4DEC-B3B3-45B7C38B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1764801E-270E-4D8D-8F0B-FB89B76E4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Communicating </a:t>
            </a:r>
            <a:r>
              <a:rPr lang="en-US" i="1" dirty="0" smtClean="0"/>
              <a:t>with </a:t>
            </a:r>
            <a:r>
              <a:rPr lang="en-US" i="1" dirty="0"/>
              <a:t>Veterans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75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3DABC288-C0D4-41A7-9146-0AFFBDEBA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Being Assertive (example):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I think</a:t>
            </a:r>
            <a:r>
              <a:rPr lang="en-US" dirty="0"/>
              <a:t>: you are much calmer and more focused when you take your medications as prescribed.</a:t>
            </a:r>
          </a:p>
          <a:p>
            <a:pPr marL="0" indent="0">
              <a:buNone/>
            </a:pPr>
            <a:r>
              <a:rPr lang="en-US" b="1" dirty="0"/>
              <a:t>I feel</a:t>
            </a:r>
            <a:r>
              <a:rPr lang="en-US" dirty="0"/>
              <a:t>: disappointed when we don’t get much accomplished in our meetings.</a:t>
            </a:r>
          </a:p>
          <a:p>
            <a:pPr marL="0" indent="0">
              <a:buNone/>
            </a:pPr>
            <a:r>
              <a:rPr lang="en-US" b="1" dirty="0"/>
              <a:t>I want</a:t>
            </a:r>
            <a:r>
              <a:rPr lang="en-US" dirty="0"/>
              <a:t>: you to be sure you take your medications as prescribed.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6624CB4-E375-4A01-AE13-299619509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9135ADDF-9BA3-4A07-B2DE-998C97076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Communicating </a:t>
            </a:r>
            <a:r>
              <a:rPr lang="en-US" i="1" dirty="0" smtClean="0"/>
              <a:t>with </a:t>
            </a:r>
            <a:r>
              <a:rPr lang="en-US" i="1" dirty="0"/>
              <a:t>Veterans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49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DC74B900-92CD-46A8-A20A-EE773FD0B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Review handout on Assertiveness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F6A61CE-584D-4D35-AD27-7AEF3DDF8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3C40A8B7-9913-4B1E-9302-5F082208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Communicating </a:t>
            </a:r>
            <a:r>
              <a:rPr lang="en-US" i="1" dirty="0" smtClean="0"/>
              <a:t>with </a:t>
            </a:r>
            <a:r>
              <a:rPr lang="en-US" i="1" dirty="0"/>
              <a:t>Veterans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03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4567F54E-CC40-4738-B0B7-CDE5806D6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b="1" dirty="0"/>
              <a:t>Assertiveness roleplay exercise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You’re </a:t>
            </a:r>
            <a:r>
              <a:rPr lang="en-US" dirty="0"/>
              <a:t>at an expensive restaurant celebrating a special occasion. You order a steak medium rare. It arrives well done. What, if anything, would you do or say?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FFEFB2D-416C-47CE-9BBE-CBCA97AAD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6304550B-6B34-4D45-94BF-25A572F5E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Communicating </a:t>
            </a:r>
            <a:r>
              <a:rPr lang="en-US" i="1" dirty="0" smtClean="0"/>
              <a:t>with </a:t>
            </a:r>
            <a:r>
              <a:rPr lang="en-US" i="1" dirty="0"/>
              <a:t>Veterans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75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2343398A-1A56-4E51-B6FB-B73B0596E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Attachments/Handouts</a:t>
            </a:r>
          </a:p>
          <a:p>
            <a:pPr marL="0" indent="0">
              <a:buNone/>
            </a:pPr>
            <a:endParaRPr lang="en-US" b="1" dirty="0"/>
          </a:p>
          <a:p>
            <a:pPr lvl="1"/>
            <a:r>
              <a:rPr lang="en-US" sz="2400" dirty="0" smtClean="0"/>
              <a:t>Attachment A - Guidelines </a:t>
            </a:r>
            <a:r>
              <a:rPr lang="en-US" sz="2400" dirty="0"/>
              <a:t>and Tips for Communicating with Emotionally Upset or Demanding People</a:t>
            </a:r>
          </a:p>
          <a:p>
            <a:pPr lvl="1"/>
            <a:r>
              <a:rPr lang="en-US" sz="2400" dirty="0"/>
              <a:t>Attachment </a:t>
            </a:r>
            <a:r>
              <a:rPr lang="en-US" sz="2400" dirty="0" smtClean="0"/>
              <a:t>B - Ten </a:t>
            </a:r>
            <a:r>
              <a:rPr lang="en-US" sz="2400" dirty="0"/>
              <a:t>Tips for Better Communication</a:t>
            </a:r>
          </a:p>
          <a:p>
            <a:pPr lvl="1"/>
            <a:r>
              <a:rPr lang="en-US" sz="2400" dirty="0"/>
              <a:t>Attachment </a:t>
            </a:r>
            <a:r>
              <a:rPr lang="en-US" sz="2400" dirty="0" smtClean="0"/>
              <a:t>C - Effective </a:t>
            </a:r>
            <a:r>
              <a:rPr lang="en-US" sz="2400" dirty="0"/>
              <a:t>Communication &amp; Expert Advice</a:t>
            </a:r>
          </a:p>
          <a:p>
            <a:pPr lvl="1"/>
            <a:r>
              <a:rPr lang="en-US" sz="2400" dirty="0" smtClean="0"/>
              <a:t>Attachment D - Handout </a:t>
            </a:r>
            <a:r>
              <a:rPr lang="en-US" sz="2400" dirty="0"/>
              <a:t>on Assertiveness</a:t>
            </a:r>
          </a:p>
          <a:p>
            <a:pPr lvl="1"/>
            <a:endParaRPr lang="en-US" sz="2400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C3B615B-838A-4FB5-90FC-6EFA8F38B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0DAD91CF-AB69-498F-9E88-E8885BFF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Communicating </a:t>
            </a:r>
            <a:r>
              <a:rPr lang="en-US" i="1" dirty="0" smtClean="0"/>
              <a:t>with </a:t>
            </a:r>
            <a:r>
              <a:rPr lang="en-US" i="1" dirty="0"/>
              <a:t>Veterans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07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353" y="136525"/>
            <a:ext cx="6338048" cy="981732"/>
          </a:xfrm>
        </p:spPr>
        <p:txBody>
          <a:bodyPr/>
          <a:lstStyle/>
          <a:p>
            <a:r>
              <a:rPr lang="en-US" i="1" dirty="0"/>
              <a:t>Communicating with Veterans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75C012D-8F25-44B6-8022-3F90325F68AA}"/>
              </a:ext>
            </a:extLst>
          </p:cNvPr>
          <p:cNvSpPr/>
          <p:nvPr/>
        </p:nvSpPr>
        <p:spPr>
          <a:xfrm>
            <a:off x="62754" y="6352143"/>
            <a:ext cx="6566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www.youtube.com/watch?v=7di5zAMMxaI&amp;t=46s</a:t>
            </a:r>
            <a:endParaRPr lang="en-US" dirty="0"/>
          </a:p>
        </p:txBody>
      </p:sp>
      <p:pic>
        <p:nvPicPr>
          <p:cNvPr id="2049" name="Picture 3174">
            <a:extLst>
              <a:ext uri="{FF2B5EF4-FFF2-40B4-BE49-F238E27FC236}">
                <a16:creationId xmlns="" xmlns:a16="http://schemas.microsoft.com/office/drawing/2014/main" id="{70BBE4CD-F1D0-482F-84FC-FCF15A7D8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58197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Untitled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753" y="1438932"/>
            <a:ext cx="9036447" cy="468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5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6353" y="2865299"/>
            <a:ext cx="5585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67597" y="4959054"/>
            <a:ext cx="44340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Mary E. Sweeney, Ph.D.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502 494-8515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swnyadams@aol.com</a:t>
            </a:r>
          </a:p>
        </p:txBody>
      </p:sp>
    </p:spTree>
    <p:extLst>
      <p:ext uri="{BB962C8B-B14F-4D97-AF65-F5344CB8AC3E}">
        <p14:creationId xmlns:p14="http://schemas.microsoft.com/office/powerpoint/2010/main" val="267189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3 Basic parts to all communication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The sender of the information (that’s you!)</a:t>
            </a:r>
          </a:p>
          <a:p>
            <a:endParaRPr lang="en-US" dirty="0"/>
          </a:p>
          <a:p>
            <a:r>
              <a:rPr lang="en-US" dirty="0"/>
              <a:t>The message to be sent</a:t>
            </a:r>
          </a:p>
          <a:p>
            <a:endParaRPr lang="en-US" dirty="0"/>
          </a:p>
          <a:p>
            <a:r>
              <a:rPr lang="en-US" dirty="0"/>
              <a:t>The receiver of the information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Communicating with Veterans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25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87039" y="1294048"/>
            <a:ext cx="7431461" cy="4808257"/>
          </a:xfrm>
        </p:spPr>
        <p:txBody>
          <a:bodyPr/>
          <a:lstStyle/>
          <a:p>
            <a:endParaRPr lang="en-US" dirty="0"/>
          </a:p>
          <a:p>
            <a:pPr marL="0" indent="0" algn="just">
              <a:buNone/>
            </a:pPr>
            <a:endParaRPr lang="en-US" sz="5200" dirty="0"/>
          </a:p>
          <a:p>
            <a:pPr marL="0" indent="0" algn="just">
              <a:buNone/>
            </a:pPr>
            <a:r>
              <a:rPr lang="en-US" sz="5200" dirty="0"/>
              <a:t>	</a:t>
            </a:r>
            <a:r>
              <a:rPr lang="en-US" sz="4000" dirty="0"/>
              <a:t>Easy enough, right???</a:t>
            </a:r>
            <a:endParaRPr lang="en-US" sz="5200" dirty="0"/>
          </a:p>
          <a:p>
            <a:pPr marL="0" indent="0" algn="just">
              <a:buNone/>
            </a:pPr>
            <a:r>
              <a:rPr lang="en-US" sz="4800" dirty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Communicating with Veterans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21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F0B6F391-C441-44DB-B925-15C238B0F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Exercise #1</a:t>
            </a:r>
          </a:p>
          <a:p>
            <a:pPr algn="ctr"/>
            <a:r>
              <a:rPr lang="en-US" dirty="0"/>
              <a:t>General vs. Precise Instructions</a:t>
            </a:r>
          </a:p>
          <a:p>
            <a:pPr marL="0" indent="0" algn="ctr">
              <a:buNone/>
            </a:pPr>
            <a:r>
              <a:rPr lang="en-US" dirty="0"/>
              <a:t>(Participants will need a blank piece of paper for this)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915E793-B223-4D4B-B151-E8AE5110A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AC9C55F0-D87E-4D17-882F-34E00C393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53" y="136525"/>
            <a:ext cx="6338048" cy="981732"/>
          </a:xfrm>
        </p:spPr>
        <p:txBody>
          <a:bodyPr/>
          <a:lstStyle/>
          <a:p>
            <a:r>
              <a:rPr lang="en-US" i="1" dirty="0"/>
              <a:t>Communicating with Veterans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95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2BE0F790-1C81-453F-A827-D4E91AA42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Strategies to ensure the sender is clear</a:t>
            </a:r>
          </a:p>
          <a:p>
            <a:endParaRPr lang="en-US" dirty="0"/>
          </a:p>
          <a:p>
            <a:pPr lvl="2"/>
            <a:r>
              <a:rPr lang="en-US" dirty="0"/>
              <a:t>Assume nothing about the person sitting across from you, other than he/she served in the United States military.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Unknown factors can include:</a:t>
            </a:r>
          </a:p>
          <a:p>
            <a:pPr lvl="3"/>
            <a:r>
              <a:rPr lang="en-US" dirty="0"/>
              <a:t>Innate intellectual level</a:t>
            </a:r>
          </a:p>
          <a:p>
            <a:pPr lvl="3"/>
            <a:r>
              <a:rPr lang="en-US" dirty="0"/>
              <a:t>Level of education</a:t>
            </a:r>
          </a:p>
          <a:p>
            <a:pPr lvl="3"/>
            <a:r>
              <a:rPr lang="en-US" dirty="0"/>
              <a:t>Cultural/regional/religious differences    </a:t>
            </a:r>
          </a:p>
          <a:p>
            <a:pPr lvl="3"/>
            <a:r>
              <a:rPr lang="en-US" dirty="0"/>
              <a:t>Background and life experiences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B182F939-EFBF-46B3-8B3E-6D0185981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EDFD0012-3B31-4875-B8FC-FD53E3D18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Communicating with Veterans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02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FE2D4D45-6AC0-4BA7-8717-8F4ADC69A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Strategies to ensure the sender is clear</a:t>
            </a:r>
          </a:p>
          <a:p>
            <a:pPr lvl="2"/>
            <a:r>
              <a:rPr lang="en-US" sz="2000" dirty="0"/>
              <a:t>Be precise</a:t>
            </a:r>
          </a:p>
          <a:p>
            <a:pPr lvl="2"/>
            <a:endParaRPr lang="en-US" sz="2000" dirty="0"/>
          </a:p>
          <a:p>
            <a:pPr lvl="2"/>
            <a:r>
              <a:rPr lang="en-US" sz="2000" dirty="0"/>
              <a:t>Give examples</a:t>
            </a:r>
          </a:p>
          <a:p>
            <a:pPr lvl="2"/>
            <a:endParaRPr lang="en-US" sz="2800" b="1" dirty="0"/>
          </a:p>
          <a:p>
            <a:pPr lvl="2"/>
            <a:r>
              <a:rPr lang="en-US" sz="2000" dirty="0"/>
              <a:t>Be careful about using acronyms (e.g., DIC, VSO, etc.)</a:t>
            </a:r>
          </a:p>
          <a:p>
            <a:pPr lvl="2"/>
            <a:endParaRPr lang="en-US" sz="2000" dirty="0"/>
          </a:p>
          <a:p>
            <a:pPr lvl="2"/>
            <a:r>
              <a:rPr lang="en-US" sz="2000" dirty="0"/>
              <a:t>Be careful about using pronouns that have no reference (e.g., “he” said, “they” don’t want you to do this or that, etc.). </a:t>
            </a:r>
          </a:p>
          <a:p>
            <a:pPr lvl="2"/>
            <a:endParaRPr lang="en-US" sz="2000" dirty="0"/>
          </a:p>
          <a:p>
            <a:pPr lvl="2"/>
            <a:r>
              <a:rPr lang="en-US" sz="2000" dirty="0"/>
              <a:t>Does the client exhibit non-verbal behavior that suggests he/she is puzzled or confused?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939AFCF-C5D3-409D-9E8F-E658F737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01B13A42-F50B-48F6-A491-D3F9F876C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Communicating with Veterans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65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B70E95A7-000C-45C3-A2E3-4C005723F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183699"/>
            <a:ext cx="7886700" cy="68145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https://</a:t>
            </a:r>
            <a:r>
              <a:rPr lang="en-US" sz="2000" b="1" dirty="0" smtClean="0"/>
              <a:t>thelatimergroup</a:t>
            </a:r>
            <a:r>
              <a:rPr lang="en-US" sz="2000" dirty="0" smtClean="0"/>
              <a:t>.com/the-</a:t>
            </a:r>
            <a:r>
              <a:rPr lang="en-US" sz="2000" b="1" dirty="0" smtClean="0"/>
              <a:t>recipe</a:t>
            </a:r>
            <a:r>
              <a:rPr lang="en-US" sz="2000" dirty="0" smtClean="0"/>
              <a:t>-for-</a:t>
            </a:r>
            <a:r>
              <a:rPr lang="en-US" sz="2000" b="1" dirty="0" smtClean="0"/>
              <a:t>great</a:t>
            </a:r>
            <a:r>
              <a:rPr lang="en-US" sz="2000" dirty="0" smtClean="0"/>
              <a:t>-communication-2</a:t>
            </a:r>
            <a:endParaRPr lang="en-US" sz="2000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7EDA70B2-D475-485F-ACBD-EE9882FAD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618C1F1E-461A-4856-B5B8-926667A48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Communicating with Veterans</a:t>
            </a:r>
            <a:endParaRPr lang="en-US" dirty="0"/>
          </a:p>
        </p:txBody>
      </p:sp>
      <p:pic>
        <p:nvPicPr>
          <p:cNvPr id="6" name="Untitled Project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6" y="1287751"/>
            <a:ext cx="9113838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5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E8B59045-EC37-4FE3-89F2-1CB610D54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Strategies to ensure the message is clear</a:t>
            </a:r>
          </a:p>
          <a:p>
            <a:pPr lvl="1"/>
            <a:r>
              <a:rPr lang="en-US" sz="2000" dirty="0"/>
              <a:t>Know your goal for the meeting/session</a:t>
            </a:r>
          </a:p>
          <a:p>
            <a:pPr lvl="1"/>
            <a:endParaRPr lang="en-US" sz="2400" b="1" dirty="0"/>
          </a:p>
          <a:p>
            <a:pPr lvl="1"/>
            <a:r>
              <a:rPr lang="en-US" sz="2000" dirty="0"/>
              <a:t>At the beginning of the session,  provide a brief outline of the agenda. (e.g., Today I thought we could go over your written trauma account and then check to make sure you covered all the criteria and information asked for.)</a:t>
            </a:r>
          </a:p>
          <a:p>
            <a:pPr lvl="2"/>
            <a:endParaRPr lang="en-US" dirty="0"/>
          </a:p>
          <a:p>
            <a:pPr lvl="1"/>
            <a:r>
              <a:rPr lang="en-US" sz="2000" dirty="0"/>
              <a:t>Review relevant policies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Be organized; have handouts and other written material available, or know where to access the material </a:t>
            </a:r>
          </a:p>
          <a:p>
            <a:pPr lvl="1"/>
            <a:endParaRPr lang="en-US" sz="2000" dirty="0"/>
          </a:p>
          <a:p>
            <a:pPr lvl="1"/>
            <a:endParaRPr lang="en-US" sz="2400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D9433B4-DDD8-412A-AAD3-3478F9C2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73DA-5FDE-45B5-BAA4-C61223CC44F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4092765E-A713-4AC0-9D7A-1B04F02C9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Communicating with Veterans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66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850</TotalTime>
  <Words>1036</Words>
  <Application>Microsoft Office PowerPoint</Application>
  <PresentationFormat>On-screen Show (4:3)</PresentationFormat>
  <Paragraphs>203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Custom Design</vt:lpstr>
      <vt:lpstr>PowerPoint Presentation</vt:lpstr>
      <vt:lpstr>Communicating with Veterans</vt:lpstr>
      <vt:lpstr>Communicating with Veterans</vt:lpstr>
      <vt:lpstr>Communicating with Veterans</vt:lpstr>
      <vt:lpstr>Communicating with Veterans</vt:lpstr>
      <vt:lpstr>Communicating with Veterans</vt:lpstr>
      <vt:lpstr>Communicating with Veterans</vt:lpstr>
      <vt:lpstr>Communicating with Veterans</vt:lpstr>
      <vt:lpstr>Communicating with Veterans</vt:lpstr>
      <vt:lpstr>Communicating with Veterans</vt:lpstr>
      <vt:lpstr>Communicating with Veterans</vt:lpstr>
      <vt:lpstr>Communicating with Veterans</vt:lpstr>
      <vt:lpstr>Communicating with Veterans</vt:lpstr>
      <vt:lpstr>Communicating with Veterans</vt:lpstr>
      <vt:lpstr>Communicating with Veterans</vt:lpstr>
      <vt:lpstr>Communicating with Veterans</vt:lpstr>
      <vt:lpstr>Communicating with Veterans</vt:lpstr>
      <vt:lpstr>Communicating with Veterans</vt:lpstr>
      <vt:lpstr>Communicating with Veterans</vt:lpstr>
      <vt:lpstr>Communicating with Veterans</vt:lpstr>
      <vt:lpstr>Communicating with Veterans</vt:lpstr>
      <vt:lpstr>Communicating with Veterans</vt:lpstr>
      <vt:lpstr>Communicating with Veterans</vt:lpstr>
      <vt:lpstr>Communicating with Veterans</vt:lpstr>
      <vt:lpstr>Communicating with Veterans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Levy;Mary Sweeney</dc:creator>
  <cp:lastModifiedBy>Chris Macinkowicz</cp:lastModifiedBy>
  <cp:revision>95</cp:revision>
  <cp:lastPrinted>2019-04-25T15:52:06Z</cp:lastPrinted>
  <dcterms:created xsi:type="dcterms:W3CDTF">2018-09-13T15:53:27Z</dcterms:created>
  <dcterms:modified xsi:type="dcterms:W3CDTF">2019-04-25T15:52:14Z</dcterms:modified>
</cp:coreProperties>
</file>