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49"/>
  </p:notesMasterIdLst>
  <p:handoutMasterIdLst>
    <p:handoutMasterId r:id="rId50"/>
  </p:handoutMasterIdLst>
  <p:sldIdLst>
    <p:sldId id="256" r:id="rId3"/>
    <p:sldId id="272" r:id="rId4"/>
    <p:sldId id="271" r:id="rId5"/>
    <p:sldId id="274" r:id="rId6"/>
    <p:sldId id="275" r:id="rId7"/>
    <p:sldId id="316" r:id="rId8"/>
    <p:sldId id="258" r:id="rId9"/>
    <p:sldId id="317" r:id="rId10"/>
    <p:sldId id="277" r:id="rId11"/>
    <p:sldId id="278" r:id="rId12"/>
    <p:sldId id="301" r:id="rId13"/>
    <p:sldId id="319" r:id="rId14"/>
    <p:sldId id="313" r:id="rId15"/>
    <p:sldId id="318" r:id="rId16"/>
    <p:sldId id="322" r:id="rId17"/>
    <p:sldId id="304" r:id="rId18"/>
    <p:sldId id="324" r:id="rId19"/>
    <p:sldId id="309" r:id="rId20"/>
    <p:sldId id="326" r:id="rId21"/>
    <p:sldId id="327" r:id="rId22"/>
    <p:sldId id="303" r:id="rId23"/>
    <p:sldId id="325" r:id="rId24"/>
    <p:sldId id="305" r:id="rId25"/>
    <p:sldId id="306" r:id="rId26"/>
    <p:sldId id="299" r:id="rId27"/>
    <p:sldId id="312" r:id="rId28"/>
    <p:sldId id="310" r:id="rId29"/>
    <p:sldId id="308" r:id="rId30"/>
    <p:sldId id="323" r:id="rId31"/>
    <p:sldId id="329" r:id="rId32"/>
    <p:sldId id="328" r:id="rId33"/>
    <p:sldId id="330" r:id="rId34"/>
    <p:sldId id="331" r:id="rId35"/>
    <p:sldId id="332" r:id="rId36"/>
    <p:sldId id="333" r:id="rId37"/>
    <p:sldId id="334" r:id="rId38"/>
    <p:sldId id="311" r:id="rId39"/>
    <p:sldId id="350" r:id="rId40"/>
    <p:sldId id="302" r:id="rId41"/>
    <p:sldId id="335" r:id="rId42"/>
    <p:sldId id="336" r:id="rId43"/>
    <p:sldId id="337" r:id="rId44"/>
    <p:sldId id="338" r:id="rId45"/>
    <p:sldId id="339" r:id="rId46"/>
    <p:sldId id="340" r:id="rId47"/>
    <p:sldId id="342" r:id="rId4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handoutView">
  <p:normalViewPr>
    <p:restoredLeft sz="14995" autoAdjust="0"/>
    <p:restoredTop sz="94660"/>
  </p:normalViewPr>
  <p:slideViewPr>
    <p:cSldViewPr snapToGrid="0">
      <p:cViewPr varScale="1">
        <p:scale>
          <a:sx n="81" d="100"/>
          <a:sy n="81" d="100"/>
        </p:scale>
        <p:origin x="1454" y="58"/>
      </p:cViewPr>
      <p:guideLst/>
    </p:cSldViewPr>
  </p:slideViewPr>
  <p:notesTextViewPr>
    <p:cViewPr>
      <p:scale>
        <a:sx n="1" d="1"/>
        <a:sy n="1" d="1"/>
      </p:scale>
      <p:origin x="0" y="0"/>
    </p:cViewPr>
  </p:notesTextViewPr>
  <p:sorterViewPr>
    <p:cViewPr>
      <p:scale>
        <a:sx n="100" d="100"/>
        <a:sy n="100" d="100"/>
      </p:scale>
      <p:origin x="0" y="-6883"/>
    </p:cViewPr>
  </p:sorterViewPr>
  <p:notesViewPr>
    <p:cSldViewPr snapToGrid="0">
      <p:cViewPr varScale="1">
        <p:scale>
          <a:sx n="64" d="100"/>
          <a:sy n="64" d="100"/>
        </p:scale>
        <p:origin x="3082"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r>
              <a:rPr lang="en-US" sz="1400" dirty="0"/>
              <a:t>Clear and Persuasive Writing</a:t>
            </a:r>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r>
              <a:rPr lang="en-US" sz="1400" dirty="0"/>
              <a:t>Clear and Persuasive Writing</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8BD2D42B-0775-4AF3-9F60-BA097267431C}" type="slidenum">
              <a:rPr lang="en-US" sz="1400"/>
              <a:t>‹#›</a:t>
            </a:fld>
            <a:endParaRPr lang="en-US" sz="1400" dirty="0"/>
          </a:p>
        </p:txBody>
      </p:sp>
    </p:spTree>
    <p:extLst>
      <p:ext uri="{BB962C8B-B14F-4D97-AF65-F5344CB8AC3E}">
        <p14:creationId xmlns:p14="http://schemas.microsoft.com/office/powerpoint/2010/main" val="24392677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4CCB3563-B21F-4472-A953-CA98BFE318F2}" type="datetimeFigureOut">
              <a:rPr lang="en-US" smtClean="0"/>
              <a:t>4/25/2019</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Clear writing is NOT creative writing.  It is not a meant for entertainment.</a:t>
            </a:r>
          </a:p>
        </p:txBody>
      </p:sp>
      <p:sp>
        <p:nvSpPr>
          <p:cNvPr id="4" name="Slide Number Placeholder 3"/>
          <p:cNvSpPr>
            <a:spLocks noGrp="1"/>
          </p:cNvSpPr>
          <p:nvPr>
            <p:ph type="sldNum" sz="quarter" idx="5"/>
          </p:nvPr>
        </p:nvSpPr>
        <p:spPr/>
        <p:txBody>
          <a:bodyPr/>
          <a:lstStyle/>
          <a:p>
            <a:fld id="{B8C36D78-C19F-4765-8B7F-2FE8BFF07D6C}" type="slidenum">
              <a:rPr lang="en-US" smtClean="0"/>
              <a:t>7</a:t>
            </a:fld>
            <a:endParaRPr lang="en-US"/>
          </a:p>
        </p:txBody>
      </p:sp>
    </p:spTree>
    <p:extLst>
      <p:ext uri="{BB962C8B-B14F-4D97-AF65-F5344CB8AC3E}">
        <p14:creationId xmlns:p14="http://schemas.microsoft.com/office/powerpoint/2010/main" val="20599841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Who do you need to convince?</a:t>
            </a:r>
          </a:p>
        </p:txBody>
      </p:sp>
      <p:sp>
        <p:nvSpPr>
          <p:cNvPr id="4" name="Slide Number Placeholder 3"/>
          <p:cNvSpPr>
            <a:spLocks noGrp="1"/>
          </p:cNvSpPr>
          <p:nvPr>
            <p:ph type="sldNum" sz="quarter" idx="5"/>
          </p:nvPr>
        </p:nvSpPr>
        <p:spPr/>
        <p:txBody>
          <a:bodyPr/>
          <a:lstStyle/>
          <a:p>
            <a:fld id="{B8C36D78-C19F-4765-8B7F-2FE8BFF07D6C}" type="slidenum">
              <a:rPr lang="en-US" smtClean="0"/>
              <a:t>40</a:t>
            </a:fld>
            <a:endParaRPr lang="en-US"/>
          </a:p>
        </p:txBody>
      </p:sp>
    </p:spTree>
    <p:extLst>
      <p:ext uri="{BB962C8B-B14F-4D97-AF65-F5344CB8AC3E}">
        <p14:creationId xmlns:p14="http://schemas.microsoft.com/office/powerpoint/2010/main" val="981223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might want to solicit by-in from co-workers but it could backfire.  What if you want to change something but no one else agrees?</a:t>
            </a:r>
          </a:p>
        </p:txBody>
      </p:sp>
      <p:sp>
        <p:nvSpPr>
          <p:cNvPr id="4" name="Slide Number Placeholder 3"/>
          <p:cNvSpPr>
            <a:spLocks noGrp="1"/>
          </p:cNvSpPr>
          <p:nvPr>
            <p:ph type="sldNum" sz="quarter" idx="5"/>
          </p:nvPr>
        </p:nvSpPr>
        <p:spPr/>
        <p:txBody>
          <a:bodyPr/>
          <a:lstStyle/>
          <a:p>
            <a:fld id="{B8C36D78-C19F-4765-8B7F-2FE8BFF07D6C}" type="slidenum">
              <a:rPr lang="en-US" smtClean="0"/>
              <a:t>41</a:t>
            </a:fld>
            <a:endParaRPr lang="en-US"/>
          </a:p>
        </p:txBody>
      </p:sp>
    </p:spTree>
    <p:extLst>
      <p:ext uri="{BB962C8B-B14F-4D97-AF65-F5344CB8AC3E}">
        <p14:creationId xmlns:p14="http://schemas.microsoft.com/office/powerpoint/2010/main" val="27430353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Somewhere between a love letter and toaster oven manual</a:t>
            </a:r>
          </a:p>
        </p:txBody>
      </p:sp>
      <p:sp>
        <p:nvSpPr>
          <p:cNvPr id="4" name="Slide Number Placeholder 3"/>
          <p:cNvSpPr>
            <a:spLocks noGrp="1"/>
          </p:cNvSpPr>
          <p:nvPr>
            <p:ph type="sldNum" sz="quarter" idx="5"/>
          </p:nvPr>
        </p:nvSpPr>
        <p:spPr/>
        <p:txBody>
          <a:bodyPr/>
          <a:lstStyle/>
          <a:p>
            <a:fld id="{0D34582F-C18A-463E-8A74-2C0FBF9B25FD}" type="slidenum">
              <a:rPr lang="en-US" smtClean="0"/>
              <a:t>8</a:t>
            </a:fld>
            <a:endParaRPr lang="en-US" dirty="0"/>
          </a:p>
        </p:txBody>
      </p:sp>
    </p:spTree>
    <p:extLst>
      <p:ext uri="{BB962C8B-B14F-4D97-AF65-F5344CB8AC3E}">
        <p14:creationId xmlns:p14="http://schemas.microsoft.com/office/powerpoint/2010/main" val="461322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11</a:t>
            </a:fld>
            <a:endParaRPr lang="en-US"/>
          </a:p>
        </p:txBody>
      </p:sp>
    </p:spTree>
    <p:extLst>
      <p:ext uri="{BB962C8B-B14F-4D97-AF65-F5344CB8AC3E}">
        <p14:creationId xmlns:p14="http://schemas.microsoft.com/office/powerpoint/2010/main" val="535979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Wastes time</a:t>
            </a:r>
          </a:p>
        </p:txBody>
      </p:sp>
      <p:sp>
        <p:nvSpPr>
          <p:cNvPr id="4" name="Slide Number Placeholder 3"/>
          <p:cNvSpPr>
            <a:spLocks noGrp="1"/>
          </p:cNvSpPr>
          <p:nvPr>
            <p:ph type="sldNum" sz="quarter" idx="5"/>
          </p:nvPr>
        </p:nvSpPr>
        <p:spPr/>
        <p:txBody>
          <a:bodyPr/>
          <a:lstStyle/>
          <a:p>
            <a:fld id="{B8C36D78-C19F-4765-8B7F-2FE8BFF07D6C}" type="slidenum">
              <a:rPr lang="en-US" smtClean="0"/>
              <a:t>12</a:t>
            </a:fld>
            <a:endParaRPr lang="en-US"/>
          </a:p>
        </p:txBody>
      </p:sp>
    </p:spTree>
    <p:extLst>
      <p:ext uri="{BB962C8B-B14F-4D97-AF65-F5344CB8AC3E}">
        <p14:creationId xmlns:p14="http://schemas.microsoft.com/office/powerpoint/2010/main" val="32725234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not strive to impress your reader</a:t>
            </a:r>
          </a:p>
        </p:txBody>
      </p:sp>
      <p:sp>
        <p:nvSpPr>
          <p:cNvPr id="4" name="Slide Number Placeholder 3"/>
          <p:cNvSpPr>
            <a:spLocks noGrp="1"/>
          </p:cNvSpPr>
          <p:nvPr>
            <p:ph type="sldNum" sz="quarter" idx="5"/>
          </p:nvPr>
        </p:nvSpPr>
        <p:spPr/>
        <p:txBody>
          <a:bodyPr/>
          <a:lstStyle/>
          <a:p>
            <a:fld id="{0D34582F-C18A-463E-8A74-2C0FBF9B25FD}" type="slidenum">
              <a:rPr lang="en-US" smtClean="0"/>
              <a:t>16</a:t>
            </a:fld>
            <a:endParaRPr lang="en-US" dirty="0"/>
          </a:p>
        </p:txBody>
      </p:sp>
    </p:spTree>
    <p:extLst>
      <p:ext uri="{BB962C8B-B14F-4D97-AF65-F5344CB8AC3E}">
        <p14:creationId xmlns:p14="http://schemas.microsoft.com/office/powerpoint/2010/main" val="34053877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Contractions may help with a misunderstanding.  Sometimes the not is missed….wouldn’t is see quickly where would not might miss the not</a:t>
            </a:r>
          </a:p>
        </p:txBody>
      </p:sp>
      <p:sp>
        <p:nvSpPr>
          <p:cNvPr id="4" name="Slide Number Placeholder 3"/>
          <p:cNvSpPr>
            <a:spLocks noGrp="1"/>
          </p:cNvSpPr>
          <p:nvPr>
            <p:ph type="sldNum" sz="quarter" idx="5"/>
          </p:nvPr>
        </p:nvSpPr>
        <p:spPr/>
        <p:txBody>
          <a:bodyPr/>
          <a:lstStyle/>
          <a:p>
            <a:fld id="{0D34582F-C18A-463E-8A74-2C0FBF9B25FD}" type="slidenum">
              <a:rPr lang="en-US" smtClean="0"/>
              <a:t>28</a:t>
            </a:fld>
            <a:endParaRPr lang="en-US" dirty="0"/>
          </a:p>
        </p:txBody>
      </p:sp>
    </p:spTree>
    <p:extLst>
      <p:ext uri="{BB962C8B-B14F-4D97-AF65-F5344CB8AC3E}">
        <p14:creationId xmlns:p14="http://schemas.microsoft.com/office/powerpoint/2010/main" val="706804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Shall = will</a:t>
            </a:r>
          </a:p>
        </p:txBody>
      </p:sp>
      <p:sp>
        <p:nvSpPr>
          <p:cNvPr id="4" name="Slide Number Placeholder 3"/>
          <p:cNvSpPr>
            <a:spLocks noGrp="1"/>
          </p:cNvSpPr>
          <p:nvPr>
            <p:ph type="sldNum" sz="quarter" idx="5"/>
          </p:nvPr>
        </p:nvSpPr>
        <p:spPr/>
        <p:txBody>
          <a:bodyPr/>
          <a:lstStyle/>
          <a:p>
            <a:fld id="{B8C36D78-C19F-4765-8B7F-2FE8BFF07D6C}" type="slidenum">
              <a:rPr lang="en-US" smtClean="0"/>
              <a:t>31</a:t>
            </a:fld>
            <a:endParaRPr lang="en-US"/>
          </a:p>
        </p:txBody>
      </p:sp>
    </p:spTree>
    <p:extLst>
      <p:ext uri="{BB962C8B-B14F-4D97-AF65-F5344CB8AC3E}">
        <p14:creationId xmlns:p14="http://schemas.microsoft.com/office/powerpoint/2010/main" val="21407442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34582F-C18A-463E-8A74-2C0FBF9B25FD}" type="slidenum">
              <a:rPr lang="en-US" smtClean="0"/>
              <a:t>37</a:t>
            </a:fld>
            <a:endParaRPr lang="en-US" dirty="0"/>
          </a:p>
        </p:txBody>
      </p:sp>
    </p:spTree>
    <p:extLst>
      <p:ext uri="{BB962C8B-B14F-4D97-AF65-F5344CB8AC3E}">
        <p14:creationId xmlns:p14="http://schemas.microsoft.com/office/powerpoint/2010/main" val="35971749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Persuasion means you want something, what is it?</a:t>
            </a:r>
          </a:p>
        </p:txBody>
      </p:sp>
      <p:sp>
        <p:nvSpPr>
          <p:cNvPr id="4" name="Slide Number Placeholder 3"/>
          <p:cNvSpPr>
            <a:spLocks noGrp="1"/>
          </p:cNvSpPr>
          <p:nvPr>
            <p:ph type="sldNum" sz="quarter" idx="5"/>
          </p:nvPr>
        </p:nvSpPr>
        <p:spPr/>
        <p:txBody>
          <a:bodyPr/>
          <a:lstStyle/>
          <a:p>
            <a:fld id="{B8C36D78-C19F-4765-8B7F-2FE8BFF07D6C}" type="slidenum">
              <a:rPr lang="en-US" smtClean="0"/>
              <a:t>39</a:t>
            </a:fld>
            <a:endParaRPr lang="en-US"/>
          </a:p>
        </p:txBody>
      </p:sp>
    </p:spTree>
    <p:extLst>
      <p:ext uri="{BB962C8B-B14F-4D97-AF65-F5344CB8AC3E}">
        <p14:creationId xmlns:p14="http://schemas.microsoft.com/office/powerpoint/2010/main" val="3460990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9550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93236"/>
            <a:ext cx="78867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58072"/>
            <a:ext cx="386715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458073"/>
            <a:ext cx="386715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609600" y="1524000"/>
            <a:ext cx="790574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645459" y="1515035"/>
            <a:ext cx="7869891"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3.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0"/>
            <a:ext cx="9144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rotWithShape="1">
          <a:blip r:embed="rId3">
            <a:extLst>
              <a:ext uri="{28A0092B-C50C-407E-A947-70E740481C1C}">
                <a14:useLocalDpi xmlns:a14="http://schemas.microsoft.com/office/drawing/2010/main" val="0"/>
              </a:ext>
            </a:extLst>
          </a:blip>
          <a:srcRect l="28941"/>
          <a:stretch/>
        </p:blipFill>
        <p:spPr>
          <a:xfrm>
            <a:off x="1" y="0"/>
            <a:ext cx="3859110" cy="6858000"/>
          </a:xfrm>
          <a:prstGeom prst="rect">
            <a:avLst/>
          </a:prstGeom>
        </p:spPr>
      </p:pic>
      <p:pic>
        <p:nvPicPr>
          <p:cNvPr id="2" name="Picture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854401" y="623548"/>
            <a:ext cx="3494500" cy="1221785"/>
          </a:xfrm>
          <a:prstGeom prst="rect">
            <a:avLst/>
          </a:prstGeom>
        </p:spPr>
      </p:pic>
    </p:spTree>
    <p:extLst>
      <p:ext uri="{BB962C8B-B14F-4D97-AF65-F5344CB8AC3E}">
        <p14:creationId xmlns:p14="http://schemas.microsoft.com/office/powerpoint/2010/main" val="3038192845"/>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9144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9144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6797845" y="273873"/>
            <a:ext cx="1977485"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ebaim.org/techniques/writing/#jargon" TargetMode="External"/><Relationship Id="rId7" Type="http://schemas.openxmlformats.org/officeDocument/2006/relationships/image" Target="../media/image4.gif"/><Relationship Id="rId2" Type="http://schemas.openxmlformats.org/officeDocument/2006/relationships/hyperlink" Target="https://www.plainlanguage.gov/about/definitions/clear-writing-and-plain-language/" TargetMode="External"/><Relationship Id="rId1" Type="http://schemas.openxmlformats.org/officeDocument/2006/relationships/slideLayout" Target="../slideLayouts/slideLayout2.xml"/><Relationship Id="rId6" Type="http://schemas.openxmlformats.org/officeDocument/2006/relationships/hyperlink" Target="http://www.gunning-fog-index.com/index.html" TargetMode="External"/><Relationship Id="rId5" Type="http://schemas.openxmlformats.org/officeDocument/2006/relationships/hyperlink" Target="https://www.copyblogger.com/persuasive-writing/" TargetMode="External"/><Relationship Id="rId4" Type="http://schemas.openxmlformats.org/officeDocument/2006/relationships/hyperlink" Target="http://www.learnersdictionary.com/definition/persuasive"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gunning-fog-index.com/index.html"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mouelcos.cat/?p=374" TargetMode="External"/><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hyperlink" Target="https://creativecommons.org/licenses/by-nc/3.0/" TargetMode="Externa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s://creativecommons.org/licenses/by-nc-nd/3.0/" TargetMode="External"/><Relationship Id="rId4" Type="http://schemas.openxmlformats.org/officeDocument/2006/relationships/hyperlink" Target="http://www.inlinkz.com/displayurl.php?id=26549262"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rittent.com/blog/17-powerful-persuasive-writing-techniques/" TargetMode="External"/><Relationship Id="rId2" Type="http://schemas.openxmlformats.org/officeDocument/2006/relationships/hyperlink" Target="https://www.copyblogger.com/persuasive-writing/" TargetMode="External"/><Relationship Id="rId1" Type="http://schemas.openxmlformats.org/officeDocument/2006/relationships/slideLayout" Target="../slideLayouts/slideLayout2.xml"/><Relationship Id="rId6" Type="http://schemas.openxmlformats.org/officeDocument/2006/relationships/hyperlink" Target="https://www.dailywritingtips.com/10-tips-for-clean-clear-writing/" TargetMode="External"/><Relationship Id="rId5" Type="http://schemas.openxmlformats.org/officeDocument/2006/relationships/hyperlink" Target="https://www.webfx.com/tools/read-able/gunning-fog.html" TargetMode="External"/><Relationship Id="rId4" Type="http://schemas.openxmlformats.org/officeDocument/2006/relationships/hyperlink" Target="https://extension2.missouri.edu/cm201" TargetMode="Externa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elmundoesunbalonpg.blogspot.com/2015/06/deporte-y-salud.html" TargetMode="External"/><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hyperlink" Target="https://creativecommons.org/licenses/by-nc-nd/3.0/" TargetMode="External"/></Relationships>
</file>

<file path=ppt/slides/_rels/slide44.xml.rels><?xml version="1.0" encoding="UTF-8" standalone="yes"?>
<Relationships xmlns="http://schemas.openxmlformats.org/package/2006/relationships"><Relationship Id="rId3" Type="http://schemas.openxmlformats.org/officeDocument/2006/relationships/hyperlink" Target="http://prozessmaler.de/prozesse-muessen-gepflegt-werden/" TargetMode="External"/><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Communication" TargetMode="External"/><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24539" y="2598003"/>
            <a:ext cx="6158204" cy="1200329"/>
          </a:xfrm>
          <a:prstGeom prst="rect">
            <a:avLst/>
          </a:prstGeom>
          <a:noFill/>
        </p:spPr>
        <p:txBody>
          <a:bodyPr wrap="square" rtlCol="0">
            <a:spAutoFit/>
          </a:bodyPr>
          <a:lstStyle/>
          <a:p>
            <a:pPr algn="r"/>
            <a:r>
              <a:rPr lang="en-US" sz="3600" b="1" dirty="0">
                <a:latin typeface="Times New Roman" panose="02020603050405020304" pitchFamily="18" charset="0"/>
                <a:cs typeface="Times New Roman" panose="02020603050405020304" pitchFamily="18" charset="0"/>
              </a:rPr>
              <a:t>CLEAR AND PERSUASIVE WRITING</a:t>
            </a:r>
          </a:p>
        </p:txBody>
      </p:sp>
      <p:sp>
        <p:nvSpPr>
          <p:cNvPr id="5" name="TextBox 4"/>
          <p:cNvSpPr txBox="1"/>
          <p:nvPr/>
        </p:nvSpPr>
        <p:spPr>
          <a:xfrm>
            <a:off x="3554963" y="5279094"/>
            <a:ext cx="4846669" cy="1077218"/>
          </a:xfrm>
          <a:prstGeom prst="rect">
            <a:avLst/>
          </a:prstGeom>
          <a:noFill/>
        </p:spPr>
        <p:txBody>
          <a:bodyPr wrap="square" rtlCol="0">
            <a:spAutoFit/>
          </a:bodyPr>
          <a:lstStyle/>
          <a:p>
            <a:pPr algn="r"/>
            <a:r>
              <a:rPr lang="en-US" sz="3200" dirty="0">
                <a:latin typeface="Times New Roman" panose="02020603050405020304" pitchFamily="18" charset="0"/>
                <a:cs typeface="Times New Roman" panose="02020603050405020304" pitchFamily="18" charset="0"/>
              </a:rPr>
              <a:t>Shereen Heath</a:t>
            </a:r>
          </a:p>
          <a:p>
            <a:pPr algn="r"/>
            <a:r>
              <a:rPr lang="en-US" sz="3200" dirty="0" smtClean="0">
                <a:latin typeface="Times New Roman" panose="02020603050405020304" pitchFamily="18" charset="0"/>
                <a:cs typeface="Times New Roman" panose="02020603050405020304" pitchFamily="18" charset="0"/>
              </a:rPr>
              <a:t>May </a:t>
            </a:r>
            <a:r>
              <a:rPr lang="en-US" sz="3200" dirty="0">
                <a:latin typeface="Times New Roman" panose="02020603050405020304" pitchFamily="18" charset="0"/>
                <a:cs typeface="Times New Roman" panose="02020603050405020304" pitchFamily="18" charset="0"/>
              </a:rPr>
              <a:t>2019</a:t>
            </a:r>
          </a:p>
        </p:txBody>
      </p:sp>
    </p:spTree>
    <p:extLst>
      <p:ext uri="{BB962C8B-B14F-4D97-AF65-F5344CB8AC3E}">
        <p14:creationId xmlns:p14="http://schemas.microsoft.com/office/powerpoint/2010/main" val="13078982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1393235"/>
            <a:ext cx="7886700" cy="5328239"/>
          </a:xfrm>
        </p:spPr>
        <p:txBody>
          <a:bodyPr/>
          <a:lstStyle/>
          <a:p>
            <a:pPr marL="0" indent="0">
              <a:buNone/>
            </a:pPr>
            <a:r>
              <a:rPr lang="en-US" sz="2800" b="1" dirty="0">
                <a:latin typeface="Times New Roman" panose="02020603050405020304" pitchFamily="18" charset="0"/>
                <a:cs typeface="Times New Roman" panose="02020603050405020304" pitchFamily="18" charset="0"/>
              </a:rPr>
              <a:t>What?</a:t>
            </a:r>
          </a:p>
          <a:p>
            <a:pPr marL="0" indent="0">
              <a:buNone/>
            </a:pPr>
            <a:endParaRPr lang="en-US" sz="2800" b="1"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Letters</a:t>
            </a:r>
          </a:p>
          <a:p>
            <a:pPr lvl="1"/>
            <a:r>
              <a:rPr lang="en-US" dirty="0">
                <a:latin typeface="Times New Roman" panose="02020603050405020304" pitchFamily="18" charset="0"/>
                <a:cs typeface="Times New Roman" panose="02020603050405020304" pitchFamily="18" charset="0"/>
              </a:rPr>
              <a:t>Memos</a:t>
            </a:r>
          </a:p>
          <a:p>
            <a:pPr lvl="1"/>
            <a:r>
              <a:rPr lang="en-US" dirty="0">
                <a:latin typeface="Times New Roman" panose="02020603050405020304" pitchFamily="18" charset="0"/>
                <a:cs typeface="Times New Roman" panose="02020603050405020304" pitchFamily="18" charset="0"/>
              </a:rPr>
              <a:t>Emails</a:t>
            </a:r>
          </a:p>
          <a:p>
            <a:pPr lvl="1"/>
            <a:r>
              <a:rPr lang="en-US" dirty="0">
                <a:latin typeface="Times New Roman" panose="02020603050405020304" pitchFamily="18" charset="0"/>
                <a:cs typeface="Times New Roman" panose="02020603050405020304" pitchFamily="18" charset="0"/>
              </a:rPr>
              <a:t>Claims</a:t>
            </a:r>
          </a:p>
          <a:p>
            <a:pPr lvl="1"/>
            <a:r>
              <a:rPr lang="en-US" dirty="0">
                <a:latin typeface="Times New Roman" panose="02020603050405020304" pitchFamily="18" charset="0"/>
                <a:cs typeface="Times New Roman" panose="02020603050405020304" pitchFamily="18" charset="0"/>
              </a:rPr>
              <a:t>Appeals</a:t>
            </a: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10</a:t>
            </a:fld>
            <a:endParaRPr lang="en-US" dirty="0"/>
          </a:p>
        </p:txBody>
      </p:sp>
      <p:sp>
        <p:nvSpPr>
          <p:cNvPr id="4" name="Title 3"/>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The Basics</a:t>
            </a:r>
          </a:p>
        </p:txBody>
      </p:sp>
    </p:spTree>
    <p:extLst>
      <p:ext uri="{BB962C8B-B14F-4D97-AF65-F5344CB8AC3E}">
        <p14:creationId xmlns:p14="http://schemas.microsoft.com/office/powerpoint/2010/main" val="215000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89420DC-E3DB-479D-8D50-9BB35FF32ED5}"/>
              </a:ext>
            </a:extLst>
          </p:cNvPr>
          <p:cNvSpPr>
            <a:spLocks noGrp="1"/>
          </p:cNvSpPr>
          <p:nvPr>
            <p:ph type="title"/>
          </p:nvPr>
        </p:nvSpPr>
        <p:spPr>
          <a:xfrm>
            <a:off x="457200" y="1166327"/>
            <a:ext cx="8229600" cy="877076"/>
          </a:xfrm>
        </p:spPr>
        <p:txBody>
          <a:bodyPr/>
          <a:lstStyle/>
          <a:p>
            <a:r>
              <a:rPr lang="en-US" dirty="0">
                <a:latin typeface="Times New Roman" panose="02020603050405020304" pitchFamily="18" charset="0"/>
                <a:cs typeface="Times New Roman" panose="02020603050405020304" pitchFamily="18" charset="0"/>
              </a:rPr>
              <a:t>Identify your audience</a:t>
            </a:r>
          </a:p>
        </p:txBody>
      </p:sp>
      <p:sp>
        <p:nvSpPr>
          <p:cNvPr id="3" name="Content Placeholder 2">
            <a:extLst>
              <a:ext uri="{FF2B5EF4-FFF2-40B4-BE49-F238E27FC236}">
                <a16:creationId xmlns="" xmlns:a16="http://schemas.microsoft.com/office/drawing/2014/main" id="{3917CA03-1E8E-4201-BE08-C185D6C35B55}"/>
              </a:ext>
            </a:extLst>
          </p:cNvPr>
          <p:cNvSpPr>
            <a:spLocks noGrp="1"/>
          </p:cNvSpPr>
          <p:nvPr>
            <p:ph idx="1"/>
          </p:nvPr>
        </p:nvSpPr>
        <p:spPr>
          <a:xfrm>
            <a:off x="510240" y="2043403"/>
            <a:ext cx="8229599" cy="4609323"/>
          </a:xfrm>
        </p:spPr>
        <p:txBody>
          <a:bodyPr>
            <a:normAutofit/>
          </a:bodyPr>
          <a:lstStyle/>
          <a:p>
            <a:pPr>
              <a:lnSpc>
                <a:spcPct val="90000"/>
              </a:lnSpc>
              <a:defRPr/>
            </a:pPr>
            <a:r>
              <a:rPr lang="en-US" sz="2800" dirty="0">
                <a:latin typeface="Times New Roman" panose="02020603050405020304" pitchFamily="18" charset="0"/>
                <a:cs typeface="Times New Roman" panose="02020603050405020304" pitchFamily="18" charset="0"/>
              </a:rPr>
              <a:t>Think of why the user needs to read your document 	</a:t>
            </a:r>
          </a:p>
          <a:p>
            <a:pPr>
              <a:lnSpc>
                <a:spcPct val="90000"/>
              </a:lnSpc>
              <a:defRPr/>
            </a:pPr>
            <a:r>
              <a:rPr lang="en-US" sz="2800" dirty="0">
                <a:latin typeface="Times New Roman" panose="02020603050405020304" pitchFamily="18" charset="0"/>
                <a:cs typeface="Times New Roman" panose="02020603050405020304" pitchFamily="18" charset="0"/>
              </a:rPr>
              <a:t>Keep in mind the average user's level of technical expertise</a:t>
            </a:r>
          </a:p>
          <a:p>
            <a:pPr>
              <a:lnSpc>
                <a:spcPct val="90000"/>
              </a:lnSpc>
              <a:defRPr/>
            </a:pPr>
            <a:endParaRPr lang="en-US" sz="2800" dirty="0">
              <a:latin typeface="Times New Roman" panose="02020603050405020304" pitchFamily="18" charset="0"/>
              <a:cs typeface="Times New Roman" panose="02020603050405020304" pitchFamily="18" charset="0"/>
            </a:endParaRPr>
          </a:p>
          <a:p>
            <a:pPr>
              <a:lnSpc>
                <a:spcPct val="90000"/>
              </a:lnSpc>
              <a:defRPr/>
            </a:pPr>
            <a:r>
              <a:rPr lang="en-US" sz="2800" dirty="0">
                <a:latin typeface="Times New Roman" panose="02020603050405020304" pitchFamily="18" charset="0"/>
                <a:cs typeface="Times New Roman" panose="02020603050405020304" pitchFamily="18" charset="0"/>
              </a:rPr>
              <a:t>Write to everyone who is interested, not just to experts</a:t>
            </a:r>
          </a:p>
          <a:p>
            <a:pPr marL="0" indent="0">
              <a:lnSpc>
                <a:spcPct val="90000"/>
              </a:lnSpc>
              <a:buNone/>
              <a:defRPr/>
            </a:pPr>
            <a:endParaRPr lang="en-US" sz="2800" dirty="0">
              <a:latin typeface="Times New Roman" panose="02020603050405020304" pitchFamily="18" charset="0"/>
              <a:cs typeface="Times New Roman" panose="02020603050405020304" pitchFamily="18" charset="0"/>
            </a:endParaRPr>
          </a:p>
          <a:p>
            <a:pPr>
              <a:lnSpc>
                <a:spcPct val="90000"/>
              </a:lnSpc>
              <a:defRPr/>
            </a:pPr>
            <a:r>
              <a:rPr lang="en-US" sz="2800" dirty="0">
                <a:latin typeface="Times New Roman" panose="02020603050405020304" pitchFamily="18" charset="0"/>
                <a:cs typeface="Times New Roman" panose="02020603050405020304" pitchFamily="18" charset="0"/>
              </a:rPr>
              <a:t>Even an expert will prefer a clearly written document</a:t>
            </a:r>
          </a:p>
          <a:p>
            <a:endParaRPr lang="en-US" sz="2100" dirty="0"/>
          </a:p>
        </p:txBody>
      </p:sp>
      <p:sp>
        <p:nvSpPr>
          <p:cNvPr id="5" name="Slide Number Placeholder 4">
            <a:extLst>
              <a:ext uri="{FF2B5EF4-FFF2-40B4-BE49-F238E27FC236}">
                <a16:creationId xmlns="" xmlns:a16="http://schemas.microsoft.com/office/drawing/2014/main" id="{8187B39F-6901-4E85-B329-53596DAEE252}"/>
              </a:ext>
            </a:extLst>
          </p:cNvPr>
          <p:cNvSpPr>
            <a:spLocks noGrp="1"/>
          </p:cNvSpPr>
          <p:nvPr>
            <p:ph type="sldNum" sz="quarter" idx="12"/>
          </p:nvPr>
        </p:nvSpPr>
        <p:spPr/>
        <p:txBody>
          <a:bodyPr/>
          <a:lstStyle/>
          <a:p>
            <a:fld id="{6D22F896-40B5-4ADD-8801-0D06FADFA095}" type="slidenum">
              <a:rPr lang="en-US" smtClean="0"/>
              <a:t>11</a:t>
            </a:fld>
            <a:endParaRPr lang="en-US" dirty="0"/>
          </a:p>
        </p:txBody>
      </p:sp>
    </p:spTree>
    <p:extLst>
      <p:ext uri="{BB962C8B-B14F-4D97-AF65-F5344CB8AC3E}">
        <p14:creationId xmlns:p14="http://schemas.microsoft.com/office/powerpoint/2010/main" val="4291944047"/>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2584580"/>
            <a:ext cx="7886700" cy="3690714"/>
          </a:xfrm>
        </p:spPr>
        <p:txBody>
          <a:bodyPr/>
          <a:lstStyle/>
          <a:p>
            <a:pPr>
              <a:buNone/>
              <a:defRPr/>
            </a:pPr>
            <a:r>
              <a:rPr lang="en-US" dirty="0">
                <a:latin typeface="Times New Roman" panose="02020603050405020304" pitchFamily="18" charset="0"/>
                <a:cs typeface="Times New Roman" panose="02020603050405020304" pitchFamily="18" charset="0"/>
              </a:rPr>
              <a:t>You may have to:</a:t>
            </a:r>
          </a:p>
          <a:p>
            <a:pPr>
              <a:buNone/>
              <a:defRPr/>
            </a:pPr>
            <a:endParaRPr lang="en-US"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Answer phone calls</a:t>
            </a:r>
          </a:p>
          <a:p>
            <a:pPr lvl="1">
              <a:lnSpc>
                <a:spcPct val="40000"/>
              </a:lnSpc>
              <a:defRPr/>
            </a:pPr>
            <a:endParaRPr lang="en-US"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Write interpretative letters</a:t>
            </a:r>
          </a:p>
          <a:p>
            <a:pPr lvl="1">
              <a:lnSpc>
                <a:spcPct val="40000"/>
              </a:lnSpc>
              <a:defRPr/>
            </a:pPr>
            <a:endParaRPr lang="en-US"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Write explanatory documents</a:t>
            </a: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12</a:t>
            </a:fld>
            <a:endParaRPr lang="en-US" dirty="0"/>
          </a:p>
        </p:txBody>
      </p:sp>
      <p:sp>
        <p:nvSpPr>
          <p:cNvPr id="4" name="Title 3"/>
          <p:cNvSpPr>
            <a:spLocks noGrp="1"/>
          </p:cNvSpPr>
          <p:nvPr>
            <p:ph type="title"/>
          </p:nvPr>
        </p:nvSpPr>
        <p:spPr>
          <a:xfrm>
            <a:off x="345781" y="1250303"/>
            <a:ext cx="7963331" cy="1334277"/>
          </a:xfrm>
        </p:spPr>
        <p:txBody>
          <a:bodyPr/>
          <a:lstStyle/>
          <a:p>
            <a:r>
              <a:rPr lang="en-US" dirty="0">
                <a:latin typeface="Times New Roman" panose="02020603050405020304" pitchFamily="18" charset="0"/>
                <a:cs typeface="Times New Roman" panose="02020603050405020304" pitchFamily="18" charset="0"/>
              </a:rPr>
              <a:t>What happens when readers don’t understand?</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1319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2D12545-02AA-4D94-B741-E6A1CF688D28}"/>
              </a:ext>
            </a:extLst>
          </p:cNvPr>
          <p:cNvSpPr>
            <a:spLocks noGrp="1"/>
          </p:cNvSpPr>
          <p:nvPr>
            <p:ph type="title"/>
          </p:nvPr>
        </p:nvSpPr>
        <p:spPr>
          <a:xfrm>
            <a:off x="215153" y="1362269"/>
            <a:ext cx="6338048" cy="1054359"/>
          </a:xfrm>
        </p:spPr>
        <p:txBody>
          <a:bodyPr/>
          <a:lstStyle/>
          <a:p>
            <a:r>
              <a:rPr lang="en-US" dirty="0">
                <a:latin typeface="Times New Roman" panose="02020603050405020304" pitchFamily="18" charset="0"/>
                <a:cs typeface="Times New Roman" panose="02020603050405020304" pitchFamily="18" charset="0"/>
              </a:rPr>
              <a:t>Goals of clear writing</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EF1E42FE-EE4E-4FBE-82F1-C16754D592F8}"/>
              </a:ext>
            </a:extLst>
          </p:cNvPr>
          <p:cNvSpPr>
            <a:spLocks noGrp="1"/>
          </p:cNvSpPr>
          <p:nvPr>
            <p:ph idx="1"/>
          </p:nvPr>
        </p:nvSpPr>
        <p:spPr>
          <a:xfrm>
            <a:off x="457200" y="2333820"/>
            <a:ext cx="8229600" cy="3345025"/>
          </a:xfrm>
        </p:spPr>
        <p:txBody>
          <a:bodyPr>
            <a:normAutofit/>
          </a:bodyPr>
          <a:lstStyle/>
          <a:p>
            <a:pPr>
              <a:buClr>
                <a:schemeClr val="tx1"/>
              </a:buClr>
              <a:buFontTx/>
              <a:buChar char="•"/>
              <a:defRPr/>
            </a:pPr>
            <a:endParaRPr lang="en-US" dirty="0"/>
          </a:p>
          <a:p>
            <a:pPr>
              <a:buClr>
                <a:schemeClr val="tx1"/>
              </a:buClr>
              <a:buFontTx/>
              <a:buChar char="•"/>
              <a:defRPr/>
            </a:pPr>
            <a:r>
              <a:rPr lang="en-US" sz="2800" dirty="0">
                <a:latin typeface="Times New Roman" panose="02020603050405020304" pitchFamily="18" charset="0"/>
                <a:cs typeface="Times New Roman" panose="02020603050405020304" pitchFamily="18" charset="0"/>
              </a:rPr>
              <a:t>Help the reader find</a:t>
            </a:r>
            <a:r>
              <a:rPr lang="en-US" sz="2800" b="1" i="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the information</a:t>
            </a:r>
          </a:p>
          <a:p>
            <a:pPr>
              <a:buClr>
                <a:schemeClr val="tx1"/>
              </a:buClr>
              <a:buFontTx/>
              <a:buChar char="•"/>
              <a:defRPr/>
            </a:pPr>
            <a:endParaRPr lang="en-US" sz="2800" dirty="0">
              <a:latin typeface="Times New Roman" panose="02020603050405020304" pitchFamily="18" charset="0"/>
              <a:cs typeface="Times New Roman" panose="02020603050405020304" pitchFamily="18" charset="0"/>
            </a:endParaRPr>
          </a:p>
          <a:p>
            <a:pPr>
              <a:buClr>
                <a:schemeClr val="tx1"/>
              </a:buClr>
              <a:buFontTx/>
              <a:buChar char="•"/>
              <a:defRPr/>
            </a:pPr>
            <a:r>
              <a:rPr lang="en-US" sz="2800" dirty="0">
                <a:latin typeface="Times New Roman" panose="02020603050405020304" pitchFamily="18" charset="0"/>
                <a:cs typeface="Times New Roman" panose="02020603050405020304" pitchFamily="18" charset="0"/>
              </a:rPr>
              <a:t>Help the reader understand the information</a:t>
            </a:r>
          </a:p>
          <a:p>
            <a:pPr>
              <a:buClr>
                <a:schemeClr val="tx1"/>
              </a:buClr>
              <a:buNone/>
              <a:defRPr/>
            </a:pPr>
            <a:endParaRPr lang="en-US" sz="2800" b="1" i="1" dirty="0">
              <a:latin typeface="Times New Roman" panose="02020603050405020304" pitchFamily="18" charset="0"/>
              <a:cs typeface="Times New Roman" panose="02020603050405020304" pitchFamily="18" charset="0"/>
            </a:endParaRPr>
          </a:p>
          <a:p>
            <a:pPr>
              <a:buClr>
                <a:schemeClr val="tx1"/>
              </a:buClr>
              <a:buNone/>
              <a:defRPr/>
            </a:pPr>
            <a:r>
              <a:rPr lang="en-US" sz="2800" b="1" i="1" dirty="0">
                <a:latin typeface="Times New Roman" panose="02020603050405020304" pitchFamily="18" charset="0"/>
                <a:cs typeface="Times New Roman" panose="02020603050405020304" pitchFamily="18" charset="0"/>
              </a:rPr>
              <a:t>If your document doesn’t do both, it’s not clear.</a:t>
            </a:r>
          </a:p>
          <a:p>
            <a:pPr marL="0" indent="0">
              <a:buNone/>
            </a:pPr>
            <a:endParaRPr lang="en-US" dirty="0"/>
          </a:p>
        </p:txBody>
      </p:sp>
      <p:sp>
        <p:nvSpPr>
          <p:cNvPr id="5" name="Slide Number Placeholder 4">
            <a:extLst>
              <a:ext uri="{FF2B5EF4-FFF2-40B4-BE49-F238E27FC236}">
                <a16:creationId xmlns="" xmlns:a16="http://schemas.microsoft.com/office/drawing/2014/main" id="{84CD5FC0-968C-44CF-87F8-F16F64E5DC4E}"/>
              </a:ext>
            </a:extLst>
          </p:cNvPr>
          <p:cNvSpPr>
            <a:spLocks noGrp="1"/>
          </p:cNvSpPr>
          <p:nvPr>
            <p:ph type="sldNum" sz="quarter" idx="12"/>
          </p:nvPr>
        </p:nvSpPr>
        <p:spPr/>
        <p:txBody>
          <a:bodyPr/>
          <a:lstStyle/>
          <a:p>
            <a:fld id="{6D22F896-40B5-4ADD-8801-0D06FADFA095}" type="slidenum">
              <a:rPr lang="en-US" smtClean="0"/>
              <a:t>13</a:t>
            </a:fld>
            <a:endParaRPr lang="en-US" dirty="0"/>
          </a:p>
        </p:txBody>
      </p:sp>
    </p:spTree>
    <p:extLst>
      <p:ext uri="{BB962C8B-B14F-4D97-AF65-F5344CB8AC3E}">
        <p14:creationId xmlns:p14="http://schemas.microsoft.com/office/powerpoint/2010/main" val="135977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6F96FBC-036D-46C5-9F03-2FCC4F99EA39}"/>
              </a:ext>
            </a:extLst>
          </p:cNvPr>
          <p:cNvSpPr>
            <a:spLocks noGrp="1"/>
          </p:cNvSpPr>
          <p:nvPr>
            <p:ph type="title"/>
          </p:nvPr>
        </p:nvSpPr>
        <p:spPr>
          <a:xfrm>
            <a:off x="69574" y="0"/>
            <a:ext cx="6748669" cy="1262270"/>
          </a:xfrm>
        </p:spPr>
        <p:txBody>
          <a:bodyPr/>
          <a:lstStyle/>
          <a:p>
            <a:r>
              <a:rPr lang="en-US" dirty="0">
                <a:latin typeface="Times New Roman" panose="02020603050405020304" pitchFamily="18" charset="0"/>
                <a:cs typeface="Times New Roman" panose="02020603050405020304" pitchFamily="18" charset="0"/>
              </a:rPr>
              <a:t>What are the main elements of clear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writing?</a:t>
            </a:r>
          </a:p>
        </p:txBody>
      </p:sp>
      <p:sp>
        <p:nvSpPr>
          <p:cNvPr id="3" name="Content Placeholder 2">
            <a:extLst>
              <a:ext uri="{FF2B5EF4-FFF2-40B4-BE49-F238E27FC236}">
                <a16:creationId xmlns="" xmlns:a16="http://schemas.microsoft.com/office/drawing/2014/main" id="{17837220-59A0-4E29-84F8-DD6A37949347}"/>
              </a:ext>
            </a:extLst>
          </p:cNvPr>
          <p:cNvSpPr>
            <a:spLocks noGrp="1"/>
          </p:cNvSpPr>
          <p:nvPr>
            <p:ph idx="1"/>
          </p:nvPr>
        </p:nvSpPr>
        <p:spPr>
          <a:xfrm>
            <a:off x="457200" y="1510749"/>
            <a:ext cx="8229600" cy="4845602"/>
          </a:xfrm>
        </p:spPr>
        <p:txBody>
          <a:bodyPr>
            <a:normAutofit/>
          </a:bodyPr>
          <a:lstStyle/>
          <a:p>
            <a:pPr marL="457200" lvl="1" indent="0">
              <a:buNone/>
            </a:pPr>
            <a:r>
              <a:rPr lang="en-US" dirty="0">
                <a:latin typeface="Times New Roman" panose="02020603050405020304" pitchFamily="18" charset="0"/>
                <a:cs typeface="Times New Roman" panose="02020603050405020304" pitchFamily="18" charset="0"/>
              </a:rPr>
              <a:t>1. Logical organization</a:t>
            </a:r>
          </a:p>
          <a:p>
            <a:pPr marL="457200" lvl="1" indent="0">
              <a:buNone/>
            </a:pPr>
            <a:r>
              <a:rPr lang="en-US" dirty="0">
                <a:latin typeface="Times New Roman" panose="02020603050405020304" pitchFamily="18" charset="0"/>
                <a:cs typeface="Times New Roman" panose="02020603050405020304" pitchFamily="18" charset="0"/>
              </a:rPr>
              <a:t>2. Short sentences </a:t>
            </a:r>
          </a:p>
          <a:p>
            <a:pPr marL="457200" lvl="1" indent="0">
              <a:buNone/>
            </a:pPr>
            <a:r>
              <a:rPr lang="en-US" dirty="0">
                <a:latin typeface="Times New Roman" panose="02020603050405020304" pitchFamily="18" charset="0"/>
                <a:cs typeface="Times New Roman" panose="02020603050405020304" pitchFamily="18" charset="0"/>
              </a:rPr>
              <a:t>3. Short paragraphs</a:t>
            </a:r>
          </a:p>
          <a:p>
            <a:pPr marL="457200" lvl="1" indent="0">
              <a:buNone/>
            </a:pPr>
            <a:r>
              <a:rPr lang="en-US" dirty="0">
                <a:latin typeface="Times New Roman" panose="02020603050405020304" pitchFamily="18" charset="0"/>
                <a:cs typeface="Times New Roman" panose="02020603050405020304" pitchFamily="18" charset="0"/>
              </a:rPr>
              <a:t>4. Common, everyday words</a:t>
            </a:r>
          </a:p>
          <a:p>
            <a:pPr marL="457200" lvl="1" indent="0">
              <a:buNone/>
            </a:pPr>
            <a:r>
              <a:rPr lang="en-US" dirty="0">
                <a:latin typeface="Times New Roman" panose="02020603050405020304" pitchFamily="18" charset="0"/>
                <a:cs typeface="Times New Roman" panose="02020603050405020304" pitchFamily="18" charset="0"/>
              </a:rPr>
              <a:t>5. Active voice</a:t>
            </a:r>
          </a:p>
          <a:p>
            <a:pPr marL="457200" lvl="1" indent="0">
              <a:buNone/>
            </a:pPr>
            <a:r>
              <a:rPr lang="en-US" dirty="0">
                <a:latin typeface="Times New Roman" panose="02020603050405020304" pitchFamily="18" charset="0"/>
                <a:cs typeface="Times New Roman" panose="02020603050405020304" pitchFamily="18" charset="0"/>
              </a:rPr>
              <a:t>6. Use of pronouns</a:t>
            </a:r>
          </a:p>
          <a:p>
            <a:pPr marL="457200" lvl="1" indent="0">
              <a:buNone/>
            </a:pPr>
            <a:r>
              <a:rPr lang="en-US" dirty="0">
                <a:latin typeface="Times New Roman" panose="02020603050405020304" pitchFamily="18" charset="0"/>
                <a:cs typeface="Times New Roman" panose="02020603050405020304" pitchFamily="18" charset="0"/>
              </a:rPr>
              <a:t>7. Use of headings</a:t>
            </a:r>
          </a:p>
          <a:p>
            <a:pPr marL="457200" lvl="1" indent="0">
              <a:buNone/>
            </a:pPr>
            <a:r>
              <a:rPr lang="en-US" dirty="0">
                <a:latin typeface="Times New Roman" panose="02020603050405020304" pitchFamily="18" charset="0"/>
                <a:cs typeface="Times New Roman" panose="02020603050405020304" pitchFamily="18" charset="0"/>
              </a:rPr>
              <a:t>8. Lists and tables</a:t>
            </a:r>
          </a:p>
          <a:p>
            <a:pPr marL="457200" lvl="1" indent="0">
              <a:buNone/>
            </a:pPr>
            <a:r>
              <a:rPr lang="en-US" dirty="0">
                <a:latin typeface="Times New Roman" panose="02020603050405020304" pitchFamily="18" charset="0"/>
                <a:cs typeface="Times New Roman" panose="02020603050405020304" pitchFamily="18" charset="0"/>
              </a:rPr>
              <a:t>9. Reading ease</a:t>
            </a:r>
          </a:p>
          <a:p>
            <a:endParaRPr lang="en-US" sz="2100" dirty="0"/>
          </a:p>
        </p:txBody>
      </p:sp>
      <p:sp>
        <p:nvSpPr>
          <p:cNvPr id="4" name="Slide Number Placeholder 3">
            <a:extLst>
              <a:ext uri="{FF2B5EF4-FFF2-40B4-BE49-F238E27FC236}">
                <a16:creationId xmlns="" xmlns:a16="http://schemas.microsoft.com/office/drawing/2014/main" id="{FF9C4DCB-7BFF-4F9F-B443-99F40EA3CFF7}"/>
              </a:ext>
            </a:extLst>
          </p:cNvPr>
          <p:cNvSpPr>
            <a:spLocks noGrp="1"/>
          </p:cNvSpPr>
          <p:nvPr>
            <p:ph type="sldNum" sz="quarter" idx="12"/>
          </p:nvPr>
        </p:nvSpPr>
        <p:spPr/>
        <p:txBody>
          <a:bodyPr/>
          <a:lstStyle/>
          <a:p>
            <a:fld id="{6D22F896-40B5-4ADD-8801-0D06FADFA095}" type="slidenum">
              <a:rPr lang="en-US" smtClean="0"/>
              <a:t>14</a:t>
            </a:fld>
            <a:endParaRPr lang="en-US" dirty="0"/>
          </a:p>
        </p:txBody>
      </p:sp>
    </p:spTree>
    <p:extLst>
      <p:ext uri="{BB962C8B-B14F-4D97-AF65-F5344CB8AC3E}">
        <p14:creationId xmlns:p14="http://schemas.microsoft.com/office/powerpoint/2010/main" val="4205844714"/>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995E2F9-C2BF-4881-B04E-BA871AC607AE}"/>
              </a:ext>
            </a:extLst>
          </p:cNvPr>
          <p:cNvSpPr>
            <a:spLocks noGrp="1"/>
          </p:cNvSpPr>
          <p:nvPr>
            <p:ph type="title"/>
          </p:nvPr>
        </p:nvSpPr>
        <p:spPr>
          <a:xfrm>
            <a:off x="215153" y="466532"/>
            <a:ext cx="6338048" cy="699796"/>
          </a:xfrm>
        </p:spPr>
        <p:txBody>
          <a:bodyPr/>
          <a:lstStyle/>
          <a:p>
            <a:r>
              <a:rPr lang="en-US" dirty="0">
                <a:latin typeface="Times New Roman" panose="02020603050405020304" pitchFamily="18" charset="0"/>
                <a:cs typeface="Times New Roman" panose="02020603050405020304" pitchFamily="18" charset="0"/>
              </a:rPr>
              <a:t>1. Logical Organization</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7A138C50-424F-4F0E-950B-EDF5602A0F63}"/>
              </a:ext>
            </a:extLst>
          </p:cNvPr>
          <p:cNvSpPr>
            <a:spLocks noGrp="1"/>
          </p:cNvSpPr>
          <p:nvPr>
            <p:ph idx="1"/>
          </p:nvPr>
        </p:nvSpPr>
        <p:spPr>
          <a:xfrm>
            <a:off x="510240" y="2258008"/>
            <a:ext cx="8418607" cy="4030825"/>
          </a:xfrm>
        </p:spPr>
        <p:txBody>
          <a:bodyPr>
            <a:normAutofit lnSpcReduction="10000"/>
          </a:bodyPr>
          <a:lstStyle/>
          <a:p>
            <a:pPr>
              <a:defRPr/>
            </a:pPr>
            <a:r>
              <a:rPr lang="en-US" sz="2800" dirty="0">
                <a:latin typeface="Times New Roman" panose="02020603050405020304" pitchFamily="18" charset="0"/>
                <a:cs typeface="Times New Roman" panose="02020603050405020304" pitchFamily="18" charset="0"/>
              </a:rPr>
              <a:t>Once you know your main point you can write more clearly</a:t>
            </a:r>
          </a:p>
          <a:p>
            <a:pPr>
              <a:defRPr/>
            </a:pPr>
            <a:endParaRPr lang="en-US" sz="28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Write from the </a:t>
            </a:r>
            <a:r>
              <a:rPr lang="en-US" sz="2800" dirty="0" smtClean="0">
                <a:latin typeface="Times New Roman" panose="02020603050405020304" pitchFamily="18" charset="0"/>
                <a:cs typeface="Times New Roman" panose="02020603050405020304" pitchFamily="18" charset="0"/>
              </a:rPr>
              <a:t>reader’s </a:t>
            </a:r>
            <a:r>
              <a:rPr lang="en-US" sz="2800" dirty="0">
                <a:latin typeface="Times New Roman" panose="02020603050405020304" pitchFamily="18" charset="0"/>
                <a:cs typeface="Times New Roman" panose="02020603050405020304" pitchFamily="18" charset="0"/>
              </a:rPr>
              <a:t>point of view</a:t>
            </a:r>
          </a:p>
          <a:p>
            <a:pPr>
              <a:defRPr/>
            </a:pPr>
            <a:endParaRPr lang="en-US" sz="28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Anticipate questions an informed reader is likely to ask</a:t>
            </a:r>
          </a:p>
          <a:p>
            <a:pPr>
              <a:defRPr/>
            </a:pPr>
            <a:endParaRPr lang="en-US" sz="28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Organize writing to answer questions in the order the reader will ask them</a:t>
            </a:r>
          </a:p>
          <a:p>
            <a:pPr marL="0" indent="0">
              <a:buNone/>
              <a:defRPr/>
            </a:pPr>
            <a:endParaRPr lang="en-US" sz="2800" dirty="0">
              <a:latin typeface="Times New Roman" panose="02020603050405020304" pitchFamily="18" charset="0"/>
              <a:cs typeface="Times New Roman" panose="02020603050405020304" pitchFamily="18" charset="0"/>
            </a:endParaRPr>
          </a:p>
          <a:p>
            <a:pPr>
              <a:defRPr/>
            </a:pPr>
            <a:endParaRPr lang="en-US" sz="2100" dirty="0"/>
          </a:p>
          <a:p>
            <a:pPr marL="0" indent="0">
              <a:buNone/>
            </a:pPr>
            <a:endParaRPr lang="en-US" sz="2100" b="1" dirty="0"/>
          </a:p>
        </p:txBody>
      </p:sp>
      <p:sp>
        <p:nvSpPr>
          <p:cNvPr id="5" name="Slide Number Placeholder 4">
            <a:extLst>
              <a:ext uri="{FF2B5EF4-FFF2-40B4-BE49-F238E27FC236}">
                <a16:creationId xmlns="" xmlns:a16="http://schemas.microsoft.com/office/drawing/2014/main" id="{22AF5E4D-6754-4AC4-AA6C-189CBFF332AF}"/>
              </a:ext>
            </a:extLst>
          </p:cNvPr>
          <p:cNvSpPr>
            <a:spLocks noGrp="1"/>
          </p:cNvSpPr>
          <p:nvPr>
            <p:ph type="sldNum" sz="quarter" idx="12"/>
          </p:nvPr>
        </p:nvSpPr>
        <p:spPr/>
        <p:txBody>
          <a:bodyPr/>
          <a:lstStyle/>
          <a:p>
            <a:fld id="{6D22F896-40B5-4ADD-8801-0D06FADFA095}" type="slidenum">
              <a:rPr lang="en-US" smtClean="0"/>
              <a:t>15</a:t>
            </a:fld>
            <a:endParaRPr lang="en-US" dirty="0"/>
          </a:p>
        </p:txBody>
      </p:sp>
    </p:spTree>
    <p:extLst>
      <p:ext uri="{BB962C8B-B14F-4D97-AF65-F5344CB8AC3E}">
        <p14:creationId xmlns:p14="http://schemas.microsoft.com/office/powerpoint/2010/main" val="3881222481"/>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742C8BA-D6E2-4B62-9003-1761F55274F6}"/>
              </a:ext>
            </a:extLst>
          </p:cNvPr>
          <p:cNvSpPr>
            <a:spLocks noGrp="1"/>
          </p:cNvSpPr>
          <p:nvPr>
            <p:ph type="title"/>
          </p:nvPr>
        </p:nvSpPr>
        <p:spPr>
          <a:xfrm>
            <a:off x="286916" y="475861"/>
            <a:ext cx="6338048" cy="718457"/>
          </a:xfrm>
        </p:spPr>
        <p:txBody>
          <a:bodyPr/>
          <a:lstStyle/>
          <a:p>
            <a:r>
              <a:rPr lang="en-US" dirty="0">
                <a:latin typeface="Times New Roman" panose="02020603050405020304" pitchFamily="18" charset="0"/>
                <a:cs typeface="Times New Roman" panose="02020603050405020304" pitchFamily="18" charset="0"/>
              </a:rPr>
              <a:t>2. Short sentences</a:t>
            </a:r>
          </a:p>
        </p:txBody>
      </p:sp>
      <p:sp>
        <p:nvSpPr>
          <p:cNvPr id="3" name="Content Placeholder 2">
            <a:extLst>
              <a:ext uri="{FF2B5EF4-FFF2-40B4-BE49-F238E27FC236}">
                <a16:creationId xmlns="" xmlns:a16="http://schemas.microsoft.com/office/drawing/2014/main" id="{EA951B48-D8E9-4535-93A5-B8232DFE3470}"/>
              </a:ext>
            </a:extLst>
          </p:cNvPr>
          <p:cNvSpPr>
            <a:spLocks noGrp="1"/>
          </p:cNvSpPr>
          <p:nvPr>
            <p:ph idx="1"/>
          </p:nvPr>
        </p:nvSpPr>
        <p:spPr>
          <a:xfrm>
            <a:off x="292748" y="2230016"/>
            <a:ext cx="8558504" cy="3853543"/>
          </a:xfrm>
        </p:spPr>
        <p:txBody>
          <a:bodyPr>
            <a:normAutofit/>
          </a:bodyPr>
          <a:lstStyle/>
          <a:p>
            <a:pPr>
              <a:lnSpc>
                <a:spcPct val="80000"/>
              </a:lnSpc>
              <a:defRPr/>
            </a:pPr>
            <a:endParaRPr lang="en-US" sz="2800" dirty="0">
              <a:latin typeface="Times New Roman" panose="02020603050405020304" pitchFamily="18" charset="0"/>
              <a:cs typeface="Times New Roman" panose="02020603050405020304" pitchFamily="18" charset="0"/>
            </a:endParaRPr>
          </a:p>
          <a:p>
            <a:pPr>
              <a:lnSpc>
                <a:spcPct val="80000"/>
              </a:lnSpc>
              <a:defRPr/>
            </a:pPr>
            <a:r>
              <a:rPr lang="en-US" sz="2800" dirty="0">
                <a:latin typeface="Times New Roman" panose="02020603050405020304" pitchFamily="18" charset="0"/>
                <a:cs typeface="Times New Roman" panose="02020603050405020304" pitchFamily="18" charset="0"/>
              </a:rPr>
              <a:t>The goal is to avoid complexity and confusion</a:t>
            </a:r>
          </a:p>
          <a:p>
            <a:pPr marL="0" indent="0">
              <a:lnSpc>
                <a:spcPct val="80000"/>
              </a:lnSpc>
              <a:buNone/>
              <a:defRPr/>
            </a:pPr>
            <a:endParaRPr lang="en-US" sz="2800" dirty="0">
              <a:latin typeface="Times New Roman" panose="02020603050405020304" pitchFamily="18" charset="0"/>
              <a:cs typeface="Times New Roman" panose="02020603050405020304" pitchFamily="18" charset="0"/>
            </a:endParaRPr>
          </a:p>
          <a:p>
            <a:pPr>
              <a:lnSpc>
                <a:spcPct val="80000"/>
              </a:lnSpc>
              <a:defRPr/>
            </a:pPr>
            <a:r>
              <a:rPr lang="en-US" sz="2800" dirty="0">
                <a:latin typeface="Times New Roman" panose="02020603050405020304" pitchFamily="18" charset="0"/>
                <a:cs typeface="Times New Roman" panose="02020603050405020304" pitchFamily="18" charset="0"/>
              </a:rPr>
              <a:t>Treat only one subject in each sentence</a:t>
            </a:r>
          </a:p>
          <a:p>
            <a:pPr>
              <a:lnSpc>
                <a:spcPct val="80000"/>
              </a:lnSpc>
              <a:defRPr/>
            </a:pPr>
            <a:endParaRPr lang="en-US" sz="2800" dirty="0">
              <a:latin typeface="Times New Roman" panose="02020603050405020304" pitchFamily="18" charset="0"/>
              <a:cs typeface="Times New Roman" panose="02020603050405020304" pitchFamily="18" charset="0"/>
            </a:endParaRPr>
          </a:p>
          <a:p>
            <a:pPr>
              <a:lnSpc>
                <a:spcPct val="80000"/>
              </a:lnSpc>
              <a:defRPr/>
            </a:pPr>
            <a:r>
              <a:rPr lang="en-US" sz="2800" dirty="0">
                <a:latin typeface="Times New Roman" panose="02020603050405020304" pitchFamily="18" charset="0"/>
                <a:cs typeface="Times New Roman" panose="02020603050405020304" pitchFamily="18" charset="0"/>
              </a:rPr>
              <a:t>Aim for 20 words per sentence or fewer</a:t>
            </a:r>
          </a:p>
        </p:txBody>
      </p:sp>
      <p:sp>
        <p:nvSpPr>
          <p:cNvPr id="5" name="Slide Number Placeholder 4">
            <a:extLst>
              <a:ext uri="{FF2B5EF4-FFF2-40B4-BE49-F238E27FC236}">
                <a16:creationId xmlns="" xmlns:a16="http://schemas.microsoft.com/office/drawing/2014/main" id="{F9E9B9F4-BF89-496A-9D09-6E502B4A5177}"/>
              </a:ext>
            </a:extLst>
          </p:cNvPr>
          <p:cNvSpPr>
            <a:spLocks noGrp="1"/>
          </p:cNvSpPr>
          <p:nvPr>
            <p:ph type="sldNum" sz="quarter" idx="12"/>
          </p:nvPr>
        </p:nvSpPr>
        <p:spPr/>
        <p:txBody>
          <a:bodyPr/>
          <a:lstStyle/>
          <a:p>
            <a:fld id="{6D22F896-40B5-4ADD-8801-0D06FADFA095}" type="slidenum">
              <a:rPr lang="en-US" smtClean="0"/>
              <a:t>16</a:t>
            </a:fld>
            <a:endParaRPr lang="en-US" dirty="0"/>
          </a:p>
        </p:txBody>
      </p:sp>
    </p:spTree>
    <p:extLst>
      <p:ext uri="{BB962C8B-B14F-4D97-AF65-F5344CB8AC3E}">
        <p14:creationId xmlns:p14="http://schemas.microsoft.com/office/powerpoint/2010/main" val="4067905566"/>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2108718"/>
            <a:ext cx="7886700" cy="4166576"/>
          </a:xfrm>
        </p:spPr>
        <p:txBody>
          <a:bodyPr/>
          <a:lstStyle/>
          <a:p>
            <a:pPr>
              <a:defRPr/>
            </a:pPr>
            <a:endParaRPr lang="en-US"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Limit a paragraph to one subject or step</a:t>
            </a:r>
          </a:p>
          <a:p>
            <a:pPr>
              <a:defRPr/>
            </a:pPr>
            <a:endParaRPr lang="en-US" sz="28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Smaller “bites” of info are easier to digest</a:t>
            </a:r>
          </a:p>
          <a:p>
            <a:pPr>
              <a:defRPr/>
            </a:pPr>
            <a:endParaRPr lang="en-US" sz="28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Aim for no more than 7 lines</a:t>
            </a: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17</a:t>
            </a:fld>
            <a:endParaRPr lang="en-US" dirty="0"/>
          </a:p>
        </p:txBody>
      </p:sp>
      <p:sp>
        <p:nvSpPr>
          <p:cNvPr id="4" name="Title 3"/>
          <p:cNvSpPr>
            <a:spLocks noGrp="1"/>
          </p:cNvSpPr>
          <p:nvPr>
            <p:ph type="title"/>
          </p:nvPr>
        </p:nvSpPr>
        <p:spPr>
          <a:xfrm>
            <a:off x="215153" y="419879"/>
            <a:ext cx="6338048" cy="802431"/>
          </a:xfrm>
        </p:spPr>
        <p:txBody>
          <a:bodyPr/>
          <a:lstStyle/>
          <a:p>
            <a:r>
              <a:rPr lang="en-US" dirty="0">
                <a:latin typeface="Times New Roman" panose="02020603050405020304" pitchFamily="18" charset="0"/>
                <a:cs typeface="Times New Roman" panose="02020603050405020304" pitchFamily="18" charset="0"/>
              </a:rPr>
              <a:t>3.  Short paragraphs</a:t>
            </a:r>
            <a:br>
              <a:rPr lang="en-US" dirty="0">
                <a:latin typeface="Times New Roman" panose="02020603050405020304" pitchFamily="18" charset="0"/>
                <a:cs typeface="Times New Roman" panose="02020603050405020304" pitchFamily="18" charset="0"/>
              </a:rPr>
            </a:br>
            <a:endParaRPr lang="en-US" dirty="0"/>
          </a:p>
        </p:txBody>
      </p:sp>
    </p:spTree>
    <p:extLst>
      <p:ext uri="{BB962C8B-B14F-4D97-AF65-F5344CB8AC3E}">
        <p14:creationId xmlns:p14="http://schemas.microsoft.com/office/powerpoint/2010/main" val="1245855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56A3B00-BD4D-4265-A5B3-65B3643DFA3C}"/>
              </a:ext>
            </a:extLst>
          </p:cNvPr>
          <p:cNvSpPr>
            <a:spLocks noGrp="1"/>
          </p:cNvSpPr>
          <p:nvPr>
            <p:ph type="title"/>
          </p:nvPr>
        </p:nvSpPr>
        <p:spPr>
          <a:xfrm>
            <a:off x="346982" y="410548"/>
            <a:ext cx="8229600" cy="737118"/>
          </a:xfrm>
        </p:spPr>
        <p:txBody>
          <a:bodyPr/>
          <a:lstStyle/>
          <a:p>
            <a:r>
              <a:rPr lang="en-US" dirty="0">
                <a:latin typeface="Times New Roman" panose="02020603050405020304" pitchFamily="18" charset="0"/>
                <a:cs typeface="Times New Roman" panose="02020603050405020304" pitchFamily="18" charset="0"/>
              </a:rPr>
              <a:t>4. Common, everyday words</a:t>
            </a:r>
          </a:p>
        </p:txBody>
      </p:sp>
      <p:sp>
        <p:nvSpPr>
          <p:cNvPr id="3" name="Content Placeholder 2">
            <a:extLst>
              <a:ext uri="{FF2B5EF4-FFF2-40B4-BE49-F238E27FC236}">
                <a16:creationId xmlns="" xmlns:a16="http://schemas.microsoft.com/office/drawing/2014/main" id="{3DB9126A-9AE0-4103-B2EE-DF1F7AE18160}"/>
              </a:ext>
            </a:extLst>
          </p:cNvPr>
          <p:cNvSpPr>
            <a:spLocks noGrp="1"/>
          </p:cNvSpPr>
          <p:nvPr>
            <p:ph idx="1"/>
          </p:nvPr>
        </p:nvSpPr>
        <p:spPr>
          <a:xfrm>
            <a:off x="457200" y="2183362"/>
            <a:ext cx="8229600" cy="4264091"/>
          </a:xfrm>
        </p:spPr>
        <p:txBody>
          <a:bodyPr numCol="2">
            <a:normAutofit fontScale="92500" lnSpcReduction="20000"/>
          </a:bodyPr>
          <a:lstStyle/>
          <a:p>
            <a:pPr>
              <a:defRPr/>
            </a:pPr>
            <a:r>
              <a:rPr lang="en-US" dirty="0">
                <a:latin typeface="Times New Roman" panose="02020603050405020304" pitchFamily="18" charset="0"/>
                <a:cs typeface="Times New Roman" panose="02020603050405020304" pitchFamily="18" charset="0"/>
              </a:rPr>
              <a:t>anticipate</a:t>
            </a:r>
          </a:p>
          <a:p>
            <a:pPr>
              <a:defRPr/>
            </a:pPr>
            <a:r>
              <a:rPr lang="en-US" dirty="0">
                <a:latin typeface="Times New Roman" panose="02020603050405020304" pitchFamily="18" charset="0"/>
                <a:cs typeface="Times New Roman" panose="02020603050405020304" pitchFamily="18" charset="0"/>
              </a:rPr>
              <a:t>attempt</a:t>
            </a:r>
          </a:p>
          <a:p>
            <a:pPr>
              <a:defRPr/>
            </a:pPr>
            <a:r>
              <a:rPr lang="en-US" dirty="0">
                <a:latin typeface="Times New Roman" panose="02020603050405020304" pitchFamily="18" charset="0"/>
                <a:cs typeface="Times New Roman" panose="02020603050405020304" pitchFamily="18" charset="0"/>
              </a:rPr>
              <a:t>commence</a:t>
            </a:r>
          </a:p>
          <a:p>
            <a:pPr>
              <a:defRPr/>
            </a:pPr>
            <a:r>
              <a:rPr lang="en-US" dirty="0">
                <a:latin typeface="Times New Roman" panose="02020603050405020304" pitchFamily="18" charset="0"/>
                <a:cs typeface="Times New Roman" panose="02020603050405020304" pitchFamily="18" charset="0"/>
              </a:rPr>
              <a:t>demonstrate</a:t>
            </a:r>
          </a:p>
          <a:p>
            <a:pPr>
              <a:defRPr/>
            </a:pPr>
            <a:r>
              <a:rPr lang="en-US" dirty="0">
                <a:latin typeface="Times New Roman" panose="02020603050405020304" pitchFamily="18" charset="0"/>
                <a:cs typeface="Times New Roman" panose="02020603050405020304" pitchFamily="18" charset="0"/>
              </a:rPr>
              <a:t>implement</a:t>
            </a:r>
          </a:p>
          <a:p>
            <a:pPr>
              <a:defRPr/>
            </a:pPr>
            <a:r>
              <a:rPr lang="en-US" dirty="0">
                <a:latin typeface="Times New Roman" panose="02020603050405020304" pitchFamily="18" charset="0"/>
                <a:cs typeface="Times New Roman" panose="02020603050405020304" pitchFamily="18" charset="0"/>
              </a:rPr>
              <a:t>in the event that</a:t>
            </a:r>
          </a:p>
          <a:p>
            <a:pPr>
              <a:defRPr/>
            </a:pPr>
            <a:r>
              <a:rPr lang="en-US" dirty="0">
                <a:latin typeface="Times New Roman" panose="02020603050405020304" pitchFamily="18" charset="0"/>
                <a:cs typeface="Times New Roman" panose="02020603050405020304" pitchFamily="18" charset="0"/>
              </a:rPr>
              <a:t>submit</a:t>
            </a:r>
          </a:p>
          <a:p>
            <a:pPr>
              <a:defRPr/>
            </a:pPr>
            <a:r>
              <a:rPr lang="en-US" dirty="0">
                <a:latin typeface="Times New Roman" panose="02020603050405020304" pitchFamily="18" charset="0"/>
                <a:cs typeface="Times New Roman" panose="02020603050405020304" pitchFamily="18" charset="0"/>
              </a:rPr>
              <a:t>terminate</a:t>
            </a:r>
          </a:p>
          <a:p>
            <a:pPr>
              <a:defRPr/>
            </a:pPr>
            <a:endParaRPr lang="en-US"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expect</a:t>
            </a:r>
          </a:p>
          <a:p>
            <a:pPr>
              <a:defRPr/>
            </a:pPr>
            <a:r>
              <a:rPr lang="en-US" dirty="0">
                <a:latin typeface="Times New Roman" panose="02020603050405020304" pitchFamily="18" charset="0"/>
                <a:cs typeface="Times New Roman" panose="02020603050405020304" pitchFamily="18" charset="0"/>
              </a:rPr>
              <a:t>try</a:t>
            </a:r>
          </a:p>
          <a:p>
            <a:pPr>
              <a:defRPr/>
            </a:pPr>
            <a:r>
              <a:rPr lang="en-US" dirty="0">
                <a:latin typeface="Times New Roman" panose="02020603050405020304" pitchFamily="18" charset="0"/>
                <a:cs typeface="Times New Roman" panose="02020603050405020304" pitchFamily="18" charset="0"/>
              </a:rPr>
              <a:t>begin, start</a:t>
            </a:r>
          </a:p>
          <a:p>
            <a:pPr>
              <a:defRPr/>
            </a:pPr>
            <a:r>
              <a:rPr lang="en-US" dirty="0">
                <a:latin typeface="Times New Roman" panose="02020603050405020304" pitchFamily="18" charset="0"/>
                <a:cs typeface="Times New Roman" panose="02020603050405020304" pitchFamily="18" charset="0"/>
              </a:rPr>
              <a:t>show, prove</a:t>
            </a:r>
          </a:p>
          <a:p>
            <a:pPr>
              <a:defRPr/>
            </a:pPr>
            <a:r>
              <a:rPr lang="en-US" dirty="0">
                <a:latin typeface="Times New Roman" panose="02020603050405020304" pitchFamily="18" charset="0"/>
                <a:cs typeface="Times New Roman" panose="02020603050405020304" pitchFamily="18" charset="0"/>
              </a:rPr>
              <a:t>start</a:t>
            </a:r>
          </a:p>
          <a:p>
            <a:pPr>
              <a:defRPr/>
            </a:pPr>
            <a:r>
              <a:rPr lang="en-US" dirty="0">
                <a:latin typeface="Times New Roman" panose="02020603050405020304" pitchFamily="18" charset="0"/>
                <a:cs typeface="Times New Roman" panose="02020603050405020304" pitchFamily="18" charset="0"/>
              </a:rPr>
              <a:t>if</a:t>
            </a:r>
          </a:p>
          <a:p>
            <a:pPr>
              <a:defRPr/>
            </a:pPr>
            <a:r>
              <a:rPr lang="en-US" dirty="0">
                <a:latin typeface="Times New Roman" panose="02020603050405020304" pitchFamily="18" charset="0"/>
                <a:cs typeface="Times New Roman" panose="02020603050405020304" pitchFamily="18" charset="0"/>
              </a:rPr>
              <a:t>send, give</a:t>
            </a:r>
          </a:p>
          <a:p>
            <a:pPr>
              <a:defRPr/>
            </a:pPr>
            <a:r>
              <a:rPr lang="en-US" dirty="0">
                <a:latin typeface="Times New Roman" panose="02020603050405020304" pitchFamily="18" charset="0"/>
                <a:cs typeface="Times New Roman" panose="02020603050405020304" pitchFamily="18" charset="0"/>
              </a:rPr>
              <a:t>end, cancel</a:t>
            </a:r>
          </a:p>
          <a:p>
            <a:pPr>
              <a:defRPr/>
            </a:pPr>
            <a:endParaRPr lang="en-US" dirty="0"/>
          </a:p>
        </p:txBody>
      </p:sp>
      <p:sp>
        <p:nvSpPr>
          <p:cNvPr id="5" name="Slide Number Placeholder 4">
            <a:extLst>
              <a:ext uri="{FF2B5EF4-FFF2-40B4-BE49-F238E27FC236}">
                <a16:creationId xmlns="" xmlns:a16="http://schemas.microsoft.com/office/drawing/2014/main" id="{B47DAFF1-0862-499E-A5CD-723FBCE5526E}"/>
              </a:ext>
            </a:extLst>
          </p:cNvPr>
          <p:cNvSpPr>
            <a:spLocks noGrp="1"/>
          </p:cNvSpPr>
          <p:nvPr>
            <p:ph type="sldNum" sz="quarter" idx="12"/>
          </p:nvPr>
        </p:nvSpPr>
        <p:spPr/>
        <p:txBody>
          <a:bodyPr/>
          <a:lstStyle/>
          <a:p>
            <a:fld id="{6D22F896-40B5-4ADD-8801-0D06FADFA095}" type="slidenum">
              <a:rPr lang="en-US" smtClean="0"/>
              <a:t>18</a:t>
            </a:fld>
            <a:endParaRPr lang="en-US" dirty="0"/>
          </a:p>
        </p:txBody>
      </p:sp>
    </p:spTree>
    <p:extLst>
      <p:ext uri="{BB962C8B-B14F-4D97-AF65-F5344CB8AC3E}">
        <p14:creationId xmlns:p14="http://schemas.microsoft.com/office/powerpoint/2010/main" val="4216032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2C991C8-A5D1-4AF6-B78F-5AEEE50F0966}"/>
              </a:ext>
            </a:extLst>
          </p:cNvPr>
          <p:cNvSpPr>
            <a:spLocks noGrp="1"/>
          </p:cNvSpPr>
          <p:nvPr>
            <p:ph type="title"/>
          </p:nvPr>
        </p:nvSpPr>
        <p:spPr>
          <a:xfrm>
            <a:off x="215153" y="307910"/>
            <a:ext cx="6338048" cy="821094"/>
          </a:xfrm>
        </p:spPr>
        <p:txBody>
          <a:bodyPr/>
          <a:lstStyle/>
          <a:p>
            <a:r>
              <a:rPr lang="en-US" dirty="0">
                <a:latin typeface="Times New Roman" panose="02020603050405020304" pitchFamily="18" charset="0"/>
                <a:cs typeface="Times New Roman" panose="02020603050405020304" pitchFamily="18" charset="0"/>
              </a:rPr>
              <a:t>5.  Active voice</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5420246C-3D90-4CD7-B561-17AD84ADE76E}"/>
              </a:ext>
            </a:extLst>
          </p:cNvPr>
          <p:cNvSpPr>
            <a:spLocks noGrp="1"/>
          </p:cNvSpPr>
          <p:nvPr>
            <p:ph idx="1"/>
          </p:nvPr>
        </p:nvSpPr>
        <p:spPr>
          <a:xfrm>
            <a:off x="530625" y="1520687"/>
            <a:ext cx="7210396" cy="4137163"/>
          </a:xfrm>
        </p:spPr>
        <p:txBody>
          <a:bodyPr>
            <a:normAutofit/>
          </a:bodyPr>
          <a:lstStyle/>
          <a:p>
            <a:endParaRPr lang="en-US" dirty="0"/>
          </a:p>
          <a:p>
            <a:pPr>
              <a:defRPr/>
            </a:pPr>
            <a:r>
              <a:rPr lang="en-US" dirty="0">
                <a:latin typeface="Times New Roman" panose="02020603050405020304" pitchFamily="18" charset="0"/>
                <a:cs typeface="Times New Roman" panose="02020603050405020304" pitchFamily="18" charset="0"/>
              </a:rPr>
              <a:t>Active voice is more clear, concise and direct</a:t>
            </a:r>
          </a:p>
          <a:p>
            <a:pPr>
              <a:defRPr/>
            </a:pPr>
            <a:endParaRPr lang="en-US"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Passive is a characteristic of bureaucratese</a:t>
            </a:r>
          </a:p>
          <a:p>
            <a:pPr marL="0" indent="0">
              <a:buNone/>
              <a:defRPr/>
            </a:pPr>
            <a:r>
              <a:rPr lang="en-US" dirty="0">
                <a:latin typeface="Times New Roman" panose="02020603050405020304" pitchFamily="18" charset="0"/>
                <a:cs typeface="Times New Roman" panose="02020603050405020304" pitchFamily="18" charset="0"/>
              </a:rPr>
              <a:t> </a:t>
            </a:r>
          </a:p>
        </p:txBody>
      </p:sp>
      <p:sp>
        <p:nvSpPr>
          <p:cNvPr id="4" name="Slide Number Placeholder 3">
            <a:extLst>
              <a:ext uri="{FF2B5EF4-FFF2-40B4-BE49-F238E27FC236}">
                <a16:creationId xmlns="" xmlns:a16="http://schemas.microsoft.com/office/drawing/2014/main" id="{3E51A77A-1CAA-4598-BF04-ECC7A477255E}"/>
              </a:ext>
            </a:extLst>
          </p:cNvPr>
          <p:cNvSpPr>
            <a:spLocks noGrp="1"/>
          </p:cNvSpPr>
          <p:nvPr>
            <p:ph type="sldNum" sz="quarter" idx="12"/>
          </p:nvPr>
        </p:nvSpPr>
        <p:spPr/>
        <p:txBody>
          <a:bodyPr/>
          <a:lstStyle/>
          <a:p>
            <a:fld id="{6D22F896-40B5-4ADD-8801-0D06FADFA095}" type="slidenum">
              <a:rPr lang="en-US" smtClean="0"/>
              <a:t>19</a:t>
            </a:fld>
            <a:endParaRPr lang="en-US" dirty="0"/>
          </a:p>
        </p:txBody>
      </p:sp>
    </p:spTree>
    <p:extLst>
      <p:ext uri="{BB962C8B-B14F-4D97-AF65-F5344CB8AC3E}">
        <p14:creationId xmlns:p14="http://schemas.microsoft.com/office/powerpoint/2010/main" val="3743619797"/>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C8E5E799-2091-4950-A4CC-3E1C481D2AE9}"/>
              </a:ext>
            </a:extLst>
          </p:cNvPr>
          <p:cNvSpPr>
            <a:spLocks noGrp="1"/>
          </p:cNvSpPr>
          <p:nvPr>
            <p:ph sz="half" idx="1"/>
          </p:nvPr>
        </p:nvSpPr>
        <p:spPr>
          <a:xfrm>
            <a:off x="628649" y="1458072"/>
            <a:ext cx="7703587" cy="4808257"/>
          </a:xfrm>
        </p:spPr>
        <p:txBody>
          <a:bodyPr/>
          <a:lstStyle/>
          <a:p>
            <a:pPr marL="0" indent="0">
              <a:buNone/>
            </a:pPr>
            <a:endParaRPr lang="en-US" dirty="0"/>
          </a:p>
          <a:p>
            <a:pPr marL="0" indent="0">
              <a:buNone/>
            </a:pPr>
            <a:endParaRPr lang="en-US" dirty="0"/>
          </a:p>
          <a:p>
            <a:pPr marL="0" indent="0">
              <a:buNone/>
            </a:pPr>
            <a:r>
              <a:rPr lang="en-US" sz="3600" dirty="0">
                <a:latin typeface="Times New Roman" panose="02020603050405020304" pitchFamily="18" charset="0"/>
                <a:cs typeface="Times New Roman" panose="02020603050405020304" pitchFamily="18" charset="0"/>
              </a:rPr>
              <a:t>To improve written communication technique</a:t>
            </a:r>
          </a:p>
          <a:p>
            <a:endParaRPr lang="en-US" dirty="0"/>
          </a:p>
        </p:txBody>
      </p:sp>
      <p:sp>
        <p:nvSpPr>
          <p:cNvPr id="4" name="Slide Number Placeholder 3">
            <a:extLst>
              <a:ext uri="{FF2B5EF4-FFF2-40B4-BE49-F238E27FC236}">
                <a16:creationId xmlns="" xmlns:a16="http://schemas.microsoft.com/office/drawing/2014/main" id="{4923EDE7-3699-4F57-9E57-65A455E03A8C}"/>
              </a:ext>
            </a:extLst>
          </p:cNvPr>
          <p:cNvSpPr>
            <a:spLocks noGrp="1"/>
          </p:cNvSpPr>
          <p:nvPr>
            <p:ph type="sldNum" sz="quarter" idx="12"/>
          </p:nvPr>
        </p:nvSpPr>
        <p:spPr/>
        <p:txBody>
          <a:bodyPr/>
          <a:lstStyle/>
          <a:p>
            <a:fld id="{60B18D57-13A5-4968-950D-8FEF41FA4399}" type="slidenum">
              <a:rPr lang="en-US" smtClean="0"/>
              <a:t>2</a:t>
            </a:fld>
            <a:endParaRPr lang="en-US"/>
          </a:p>
        </p:txBody>
      </p:sp>
      <p:sp>
        <p:nvSpPr>
          <p:cNvPr id="5" name="Title 4">
            <a:extLst>
              <a:ext uri="{FF2B5EF4-FFF2-40B4-BE49-F238E27FC236}">
                <a16:creationId xmlns="" xmlns:a16="http://schemas.microsoft.com/office/drawing/2014/main" id="{EE640194-4C45-4363-BE54-F0F0CAEFA3AA}"/>
              </a:ext>
            </a:extLst>
          </p:cNvPr>
          <p:cNvSpPr>
            <a:spLocks noGrp="1"/>
          </p:cNvSpPr>
          <p:nvPr>
            <p:ph type="title"/>
          </p:nvPr>
        </p:nvSpPr>
        <p:spPr/>
        <p:txBody>
          <a:bodyPr/>
          <a:lstStyle/>
          <a:p>
            <a:r>
              <a:rPr lang="en-US" sz="4000" dirty="0">
                <a:latin typeface="Times New Roman" panose="02020603050405020304" pitchFamily="18" charset="0"/>
                <a:cs typeface="Times New Roman" panose="02020603050405020304" pitchFamily="18" charset="0"/>
              </a:rPr>
              <a:t>OBJECTIVE</a:t>
            </a:r>
          </a:p>
        </p:txBody>
      </p:sp>
    </p:spTree>
    <p:extLst>
      <p:ext uri="{BB962C8B-B14F-4D97-AF65-F5344CB8AC3E}">
        <p14:creationId xmlns:p14="http://schemas.microsoft.com/office/powerpoint/2010/main" val="27018555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C03D3B5-4049-48BF-9F92-3992DF29FFBD}"/>
              </a:ext>
            </a:extLst>
          </p:cNvPr>
          <p:cNvSpPr>
            <a:spLocks noGrp="1"/>
          </p:cNvSpPr>
          <p:nvPr>
            <p:ph type="title"/>
          </p:nvPr>
        </p:nvSpPr>
        <p:spPr/>
        <p:txBody>
          <a:bodyPr>
            <a:noAutofit/>
          </a:bodyPr>
          <a:lstStyle/>
          <a:p>
            <a:r>
              <a:rPr lang="en-US" dirty="0"/>
              <a:t/>
            </a:r>
            <a:br>
              <a:rPr lang="en-US" dirty="0"/>
            </a:br>
            <a:endParaRPr lang="en-US" b="1" dirty="0">
              <a:cs typeface="Arial" panose="020B0604020202020204" pitchFamily="34" charset="0"/>
            </a:endParaRPr>
          </a:p>
        </p:txBody>
      </p:sp>
      <p:sp>
        <p:nvSpPr>
          <p:cNvPr id="3" name="Content Placeholder 2">
            <a:extLst>
              <a:ext uri="{FF2B5EF4-FFF2-40B4-BE49-F238E27FC236}">
                <a16:creationId xmlns="" xmlns:a16="http://schemas.microsoft.com/office/drawing/2014/main" id="{A6BD3BD3-929B-4746-A7BC-FBC7177839FC}"/>
              </a:ext>
            </a:extLst>
          </p:cNvPr>
          <p:cNvSpPr>
            <a:spLocks noGrp="1"/>
          </p:cNvSpPr>
          <p:nvPr>
            <p:ph idx="1"/>
          </p:nvPr>
        </p:nvSpPr>
        <p:spPr>
          <a:xfrm>
            <a:off x="457200" y="1455575"/>
            <a:ext cx="8229600" cy="5265899"/>
          </a:xfrm>
        </p:spPr>
        <p:txBody>
          <a:bodyPr>
            <a:normAutofit/>
          </a:bodyPr>
          <a:lstStyle/>
          <a:p>
            <a:pPr>
              <a:defRPr/>
            </a:pPr>
            <a:r>
              <a:rPr lang="en-US" sz="2800" b="1" dirty="0">
                <a:latin typeface="Times New Roman" panose="02020603050405020304" pitchFamily="18" charset="0"/>
                <a:cs typeface="Times New Roman" panose="02020603050405020304" pitchFamily="18" charset="0"/>
              </a:rPr>
              <a:t>Passive Voice</a:t>
            </a:r>
            <a:endParaRPr lang="en-US" sz="2800" dirty="0">
              <a:latin typeface="Times New Roman" panose="02020603050405020304" pitchFamily="18" charset="0"/>
              <a:cs typeface="Times New Roman" panose="02020603050405020304" pitchFamily="18" charset="0"/>
            </a:endParaRPr>
          </a:p>
          <a:p>
            <a:pPr>
              <a:buNone/>
              <a:defRPr/>
            </a:pPr>
            <a:r>
              <a:rPr lang="en-US" sz="2800" dirty="0">
                <a:latin typeface="Times New Roman" panose="02020603050405020304" pitchFamily="18" charset="0"/>
                <a:cs typeface="Times New Roman" panose="02020603050405020304" pitchFamily="18" charset="0"/>
              </a:rPr>
              <a:t>Is awkward:</a:t>
            </a:r>
          </a:p>
          <a:p>
            <a:pPr>
              <a:buNone/>
              <a:defRPr/>
            </a:pPr>
            <a:r>
              <a:rPr lang="en-US" sz="2800" dirty="0">
                <a:latin typeface="Times New Roman" panose="02020603050405020304" pitchFamily="18" charset="0"/>
                <a:cs typeface="Times New Roman" panose="02020603050405020304" pitchFamily="18" charset="0"/>
              </a:rPr>
              <a:t>   Consultation from respondents was obtained to    determine the estimated burden</a:t>
            </a:r>
          </a:p>
          <a:p>
            <a:pPr>
              <a:buNone/>
              <a:defRPr/>
            </a:pPr>
            <a:endParaRPr lang="en-US" sz="2800" i="1" dirty="0">
              <a:latin typeface="Times New Roman" panose="02020603050405020304" pitchFamily="18" charset="0"/>
              <a:cs typeface="Times New Roman" panose="02020603050405020304" pitchFamily="18" charset="0"/>
            </a:endParaRPr>
          </a:p>
          <a:p>
            <a:pPr>
              <a:defRPr/>
            </a:pPr>
            <a:r>
              <a:rPr lang="en-US" sz="2800" b="1" dirty="0">
                <a:latin typeface="Times New Roman" panose="02020603050405020304" pitchFamily="18" charset="0"/>
                <a:cs typeface="Times New Roman" panose="02020603050405020304" pitchFamily="18" charset="0"/>
              </a:rPr>
              <a:t>Active Voice </a:t>
            </a:r>
            <a:endParaRPr lang="en-US" sz="2800" dirty="0">
              <a:latin typeface="Times New Roman" panose="02020603050405020304" pitchFamily="18" charset="0"/>
              <a:cs typeface="Times New Roman" panose="02020603050405020304" pitchFamily="18" charset="0"/>
            </a:endParaRPr>
          </a:p>
          <a:p>
            <a:pPr>
              <a:buNone/>
              <a:defRPr/>
            </a:pPr>
            <a:r>
              <a:rPr lang="en-US" sz="2800" dirty="0">
                <a:latin typeface="Times New Roman" panose="02020603050405020304" pitchFamily="18" charset="0"/>
                <a:cs typeface="Times New Roman" panose="02020603050405020304" pitchFamily="18" charset="0"/>
              </a:rPr>
              <a:t>Is natural:</a:t>
            </a:r>
          </a:p>
          <a:p>
            <a:pPr>
              <a:buNone/>
              <a:defRPr/>
            </a:pPr>
            <a:r>
              <a:rPr lang="en-US" sz="2800" dirty="0">
                <a:latin typeface="Times New Roman" panose="02020603050405020304" pitchFamily="18" charset="0"/>
                <a:cs typeface="Times New Roman" panose="02020603050405020304" pitchFamily="18" charset="0"/>
              </a:rPr>
              <a:t>   We consulted with respondents to determine the estimated burden.</a:t>
            </a:r>
          </a:p>
          <a:p>
            <a:pPr>
              <a:buNone/>
              <a:defRPr/>
            </a:pPr>
            <a:endParaRPr lang="en-US" sz="2100" dirty="0"/>
          </a:p>
        </p:txBody>
      </p:sp>
      <p:sp>
        <p:nvSpPr>
          <p:cNvPr id="4" name="Slide Number Placeholder 3">
            <a:extLst>
              <a:ext uri="{FF2B5EF4-FFF2-40B4-BE49-F238E27FC236}">
                <a16:creationId xmlns="" xmlns:a16="http://schemas.microsoft.com/office/drawing/2014/main" id="{1D0E0623-C267-4D45-9A6A-350AA01E0090}"/>
              </a:ext>
            </a:extLst>
          </p:cNvPr>
          <p:cNvSpPr>
            <a:spLocks noGrp="1"/>
          </p:cNvSpPr>
          <p:nvPr>
            <p:ph type="sldNum" sz="quarter" idx="12"/>
          </p:nvPr>
        </p:nvSpPr>
        <p:spPr/>
        <p:txBody>
          <a:bodyPr/>
          <a:lstStyle/>
          <a:p>
            <a:fld id="{6D22F896-40B5-4ADD-8801-0D06FADFA095}" type="slidenum">
              <a:rPr lang="en-US" smtClean="0"/>
              <a:t>20</a:t>
            </a:fld>
            <a:endParaRPr lang="en-US" dirty="0"/>
          </a:p>
        </p:txBody>
      </p:sp>
    </p:spTree>
    <p:extLst>
      <p:ext uri="{BB962C8B-B14F-4D97-AF65-F5344CB8AC3E}">
        <p14:creationId xmlns:p14="http://schemas.microsoft.com/office/powerpoint/2010/main" val="3121886086"/>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BAE57D1-378E-40EA-AE96-731FEA6D7435}"/>
              </a:ext>
            </a:extLst>
          </p:cNvPr>
          <p:cNvSpPr>
            <a:spLocks noGrp="1"/>
          </p:cNvSpPr>
          <p:nvPr>
            <p:ph type="title"/>
          </p:nvPr>
        </p:nvSpPr>
        <p:spPr>
          <a:xfrm>
            <a:off x="243144" y="1250301"/>
            <a:ext cx="6338048" cy="886409"/>
          </a:xfrm>
        </p:spPr>
        <p:txBody>
          <a:bodyPr/>
          <a:lstStyle/>
          <a:p>
            <a:r>
              <a:rPr lang="en-US" dirty="0">
                <a:latin typeface="Times New Roman" panose="02020603050405020304" pitchFamily="18" charset="0"/>
                <a:cs typeface="Times New Roman" panose="02020603050405020304" pitchFamily="18" charset="0"/>
              </a:rPr>
              <a:t>Hidden Verbs</a:t>
            </a:r>
          </a:p>
        </p:txBody>
      </p:sp>
      <p:sp>
        <p:nvSpPr>
          <p:cNvPr id="3" name="Content Placeholder 2">
            <a:extLst>
              <a:ext uri="{FF2B5EF4-FFF2-40B4-BE49-F238E27FC236}">
                <a16:creationId xmlns="" xmlns:a16="http://schemas.microsoft.com/office/drawing/2014/main" id="{1D9362AA-6874-4A55-AEF4-93093680ECFA}"/>
              </a:ext>
            </a:extLst>
          </p:cNvPr>
          <p:cNvSpPr>
            <a:spLocks noGrp="1"/>
          </p:cNvSpPr>
          <p:nvPr>
            <p:ph idx="1"/>
          </p:nvPr>
        </p:nvSpPr>
        <p:spPr>
          <a:xfrm>
            <a:off x="628650" y="2211355"/>
            <a:ext cx="7886700" cy="4327557"/>
          </a:xfrm>
        </p:spPr>
        <p:txBody>
          <a:bodyPr>
            <a:normAutofit/>
          </a:bodyPr>
          <a:lstStyle/>
          <a:p>
            <a:pPr marL="0" indent="0">
              <a:buNone/>
              <a:defRPr/>
            </a:pPr>
            <a:r>
              <a:rPr lang="en-US" sz="2800" b="1" i="1" dirty="0">
                <a:latin typeface="Times New Roman" panose="02020603050405020304" pitchFamily="18" charset="0"/>
                <a:cs typeface="Times New Roman" panose="02020603050405020304" pitchFamily="18" charset="0"/>
              </a:rPr>
              <a:t>Why say this when…………..you can say this?</a:t>
            </a:r>
          </a:p>
          <a:p>
            <a:pPr marL="0" indent="0">
              <a:buNone/>
              <a:defRPr/>
            </a:pPr>
            <a:endParaRPr lang="en-US" sz="2800" b="1" i="1" dirty="0">
              <a:latin typeface="Times New Roman" panose="02020603050405020304" pitchFamily="18" charset="0"/>
              <a:cs typeface="Times New Roman" panose="02020603050405020304" pitchFamily="18" charset="0"/>
            </a:endParaRPr>
          </a:p>
          <a:p>
            <a:pPr marL="0" indent="0">
              <a:lnSpc>
                <a:spcPct val="100000"/>
              </a:lnSpc>
              <a:buNone/>
              <a:defRPr/>
            </a:pPr>
            <a:r>
              <a:rPr lang="en-US" sz="2800" dirty="0">
                <a:latin typeface="Times New Roman" panose="02020603050405020304" pitchFamily="18" charset="0"/>
                <a:cs typeface="Times New Roman" panose="02020603050405020304" pitchFamily="18" charset="0"/>
              </a:rPr>
              <a:t>Conduct an analysis		</a:t>
            </a:r>
            <a:r>
              <a:rPr lang="en-US" sz="2800" dirty="0" smtClean="0">
                <a:latin typeface="Times New Roman" panose="02020603050405020304" pitchFamily="18" charset="0"/>
                <a:cs typeface="Times New Roman" panose="02020603050405020304" pitchFamily="18" charset="0"/>
              </a:rPr>
              <a:t>Analyze</a:t>
            </a:r>
          </a:p>
          <a:p>
            <a:pPr marL="0" indent="0">
              <a:lnSpc>
                <a:spcPct val="100000"/>
              </a:lnSpc>
              <a:buNone/>
              <a:defRPr/>
            </a:pPr>
            <a:r>
              <a:rPr lang="en-US" sz="2800" dirty="0" smtClean="0">
                <a:latin typeface="Times New Roman" panose="02020603050405020304" pitchFamily="18" charset="0"/>
                <a:cs typeface="Times New Roman" panose="02020603050405020304" pitchFamily="18" charset="0"/>
              </a:rPr>
              <a:t>Present </a:t>
            </a:r>
            <a:r>
              <a:rPr lang="en-US" sz="2800" dirty="0">
                <a:latin typeface="Times New Roman" panose="02020603050405020304" pitchFamily="18" charset="0"/>
                <a:cs typeface="Times New Roman" panose="02020603050405020304" pitchFamily="18" charset="0"/>
              </a:rPr>
              <a:t>a report			Report</a:t>
            </a:r>
          </a:p>
          <a:p>
            <a:pPr>
              <a:lnSpc>
                <a:spcPct val="100000"/>
              </a:lnSpc>
              <a:buNone/>
              <a:defRPr/>
            </a:pPr>
            <a:r>
              <a:rPr lang="en-US" sz="2800" dirty="0">
                <a:latin typeface="Times New Roman" panose="02020603050405020304" pitchFamily="18" charset="0"/>
                <a:cs typeface="Times New Roman" panose="02020603050405020304" pitchFamily="18" charset="0"/>
              </a:rPr>
              <a:t>Do an assessment			Assess</a:t>
            </a:r>
          </a:p>
          <a:p>
            <a:pPr>
              <a:lnSpc>
                <a:spcPct val="100000"/>
              </a:lnSpc>
              <a:buNone/>
              <a:defRPr/>
            </a:pPr>
            <a:r>
              <a:rPr lang="en-US" sz="2800" dirty="0">
                <a:latin typeface="Times New Roman" panose="02020603050405020304" pitchFamily="18" charset="0"/>
                <a:cs typeface="Times New Roman" panose="02020603050405020304" pitchFamily="18" charset="0"/>
              </a:rPr>
              <a:t>Provide assistance			Help</a:t>
            </a:r>
          </a:p>
          <a:p>
            <a:pPr marL="0" indent="0">
              <a:lnSpc>
                <a:spcPct val="100000"/>
              </a:lnSpc>
              <a:buNone/>
              <a:defRPr/>
            </a:pPr>
            <a:r>
              <a:rPr lang="en-US" sz="2800" dirty="0">
                <a:latin typeface="Times New Roman" panose="02020603050405020304" pitchFamily="18" charset="0"/>
                <a:cs typeface="Times New Roman" panose="02020603050405020304" pitchFamily="18" charset="0"/>
              </a:rPr>
              <a:t>Came to the conclusion of	Concluded</a:t>
            </a:r>
          </a:p>
          <a:p>
            <a:pPr marL="0" indent="0">
              <a:buNone/>
              <a:defRPr/>
            </a:pPr>
            <a:endParaRPr lang="en-US" sz="2800" dirty="0">
              <a:latin typeface="Times New Roman" panose="02020603050405020304" pitchFamily="18" charset="0"/>
              <a:cs typeface="Times New Roman" panose="02020603050405020304" pitchFamily="18" charset="0"/>
            </a:endParaRPr>
          </a:p>
          <a:p>
            <a:pPr marL="0" indent="0">
              <a:buNone/>
              <a:defRPr/>
            </a:pPr>
            <a:endParaRPr lang="en-US" sz="2100" dirty="0"/>
          </a:p>
          <a:p>
            <a:pPr>
              <a:defRPr/>
            </a:pPr>
            <a:endParaRPr lang="en-US" sz="2100" dirty="0"/>
          </a:p>
          <a:p>
            <a:endParaRPr lang="en-US" sz="2100" dirty="0"/>
          </a:p>
        </p:txBody>
      </p:sp>
      <p:sp>
        <p:nvSpPr>
          <p:cNvPr id="5" name="Slide Number Placeholder 4">
            <a:extLst>
              <a:ext uri="{FF2B5EF4-FFF2-40B4-BE49-F238E27FC236}">
                <a16:creationId xmlns="" xmlns:a16="http://schemas.microsoft.com/office/drawing/2014/main" id="{E6DD39D6-52FA-45E6-8FEF-D98A9878AEF3}"/>
              </a:ext>
            </a:extLst>
          </p:cNvPr>
          <p:cNvSpPr>
            <a:spLocks noGrp="1"/>
          </p:cNvSpPr>
          <p:nvPr>
            <p:ph type="sldNum" sz="quarter" idx="12"/>
          </p:nvPr>
        </p:nvSpPr>
        <p:spPr/>
        <p:txBody>
          <a:bodyPr/>
          <a:lstStyle/>
          <a:p>
            <a:fld id="{6D22F896-40B5-4ADD-8801-0D06FADFA095}" type="slidenum">
              <a:rPr lang="en-US" smtClean="0"/>
              <a:t>21</a:t>
            </a:fld>
            <a:endParaRPr lang="en-US" dirty="0"/>
          </a:p>
        </p:txBody>
      </p:sp>
    </p:spTree>
    <p:extLst>
      <p:ext uri="{BB962C8B-B14F-4D97-AF65-F5344CB8AC3E}">
        <p14:creationId xmlns:p14="http://schemas.microsoft.com/office/powerpoint/2010/main" val="2776210624"/>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8BA0C78-6713-4CC5-AB36-5317A26C81D1}"/>
              </a:ext>
            </a:extLst>
          </p:cNvPr>
          <p:cNvSpPr>
            <a:spLocks noGrp="1"/>
          </p:cNvSpPr>
          <p:nvPr>
            <p:ph type="title"/>
          </p:nvPr>
        </p:nvSpPr>
        <p:spPr>
          <a:xfrm>
            <a:off x="215153" y="326571"/>
            <a:ext cx="6338048" cy="895739"/>
          </a:xfrm>
        </p:spPr>
        <p:txBody>
          <a:bodyPr/>
          <a:lstStyle/>
          <a:p>
            <a:r>
              <a:rPr lang="en-US" dirty="0">
                <a:latin typeface="Times New Roman" panose="02020603050405020304" pitchFamily="18" charset="0"/>
                <a:cs typeface="Times New Roman" panose="02020603050405020304" pitchFamily="18" charset="0"/>
              </a:rPr>
              <a:t>6.  Use of pronouns</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1043B7F8-0674-4551-BE56-84FE743ED258}"/>
              </a:ext>
            </a:extLst>
          </p:cNvPr>
          <p:cNvSpPr>
            <a:spLocks noGrp="1"/>
          </p:cNvSpPr>
          <p:nvPr>
            <p:ph idx="1"/>
          </p:nvPr>
        </p:nvSpPr>
        <p:spPr>
          <a:xfrm>
            <a:off x="346983" y="1759226"/>
            <a:ext cx="7210396" cy="4597123"/>
          </a:xfrm>
        </p:spPr>
        <p:txBody>
          <a:bodyPr>
            <a:normAutofit/>
          </a:bodyPr>
          <a:lstStyle/>
          <a:p>
            <a:pPr>
              <a:lnSpc>
                <a:spcPct val="90000"/>
              </a:lnSpc>
              <a:buNone/>
              <a:defRPr/>
            </a:pPr>
            <a:r>
              <a:rPr lang="en-US" sz="2800" dirty="0">
                <a:latin typeface="Times New Roman" panose="02020603050405020304" pitchFamily="18" charset="0"/>
                <a:cs typeface="Times New Roman" panose="02020603050405020304" pitchFamily="18" charset="0"/>
              </a:rPr>
              <a:t>Benefit of using pronouns:</a:t>
            </a:r>
          </a:p>
          <a:p>
            <a:pPr>
              <a:lnSpc>
                <a:spcPct val="90000"/>
              </a:lnSpc>
              <a:buNone/>
              <a:defRPr/>
            </a:pPr>
            <a:endParaRPr lang="en-US" sz="2800" dirty="0">
              <a:latin typeface="Times New Roman" panose="02020603050405020304" pitchFamily="18" charset="0"/>
              <a:cs typeface="Times New Roman" panose="02020603050405020304" pitchFamily="18" charset="0"/>
            </a:endParaRPr>
          </a:p>
          <a:p>
            <a:pPr>
              <a:lnSpc>
                <a:spcPct val="90000"/>
              </a:lnSpc>
              <a:defRPr/>
            </a:pPr>
            <a:r>
              <a:rPr lang="en-US" sz="2800" dirty="0">
                <a:latin typeface="Times New Roman" panose="02020603050405020304" pitchFamily="18" charset="0"/>
                <a:cs typeface="Times New Roman" panose="02020603050405020304" pitchFamily="18" charset="0"/>
              </a:rPr>
              <a:t>Speaks directly to readers</a:t>
            </a:r>
          </a:p>
          <a:p>
            <a:pPr>
              <a:lnSpc>
                <a:spcPct val="90000"/>
              </a:lnSpc>
              <a:defRPr/>
            </a:pPr>
            <a:r>
              <a:rPr lang="en-US" sz="2800" dirty="0">
                <a:latin typeface="Times New Roman" panose="02020603050405020304" pitchFamily="18" charset="0"/>
                <a:cs typeface="Times New Roman" panose="02020603050405020304" pitchFamily="18" charset="0"/>
              </a:rPr>
              <a:t>Makes your writing relevant to readers</a:t>
            </a:r>
          </a:p>
          <a:p>
            <a:pPr>
              <a:lnSpc>
                <a:spcPct val="90000"/>
              </a:lnSpc>
              <a:defRPr/>
            </a:pPr>
            <a:r>
              <a:rPr lang="en-US" sz="2800" dirty="0">
                <a:latin typeface="Times New Roman" panose="02020603050405020304" pitchFamily="18" charset="0"/>
                <a:cs typeface="Times New Roman" panose="02020603050405020304" pitchFamily="18" charset="0"/>
              </a:rPr>
              <a:t>Requires less translation from your readers</a:t>
            </a:r>
          </a:p>
          <a:p>
            <a:pPr>
              <a:lnSpc>
                <a:spcPct val="90000"/>
              </a:lnSpc>
              <a:defRPr/>
            </a:pPr>
            <a:r>
              <a:rPr lang="en-US" sz="2800" dirty="0">
                <a:latin typeface="Times New Roman" panose="02020603050405020304" pitchFamily="18" charset="0"/>
                <a:cs typeface="Times New Roman" panose="02020603050405020304" pitchFamily="18" charset="0"/>
              </a:rPr>
              <a:t>Eliminates words</a:t>
            </a:r>
          </a:p>
          <a:p>
            <a:endParaRPr lang="en-US" dirty="0"/>
          </a:p>
        </p:txBody>
      </p:sp>
      <p:sp>
        <p:nvSpPr>
          <p:cNvPr id="4" name="Slide Number Placeholder 3">
            <a:extLst>
              <a:ext uri="{FF2B5EF4-FFF2-40B4-BE49-F238E27FC236}">
                <a16:creationId xmlns="" xmlns:a16="http://schemas.microsoft.com/office/drawing/2014/main" id="{B8A09047-F36A-4081-91F0-7F8A57C6A83D}"/>
              </a:ext>
            </a:extLst>
          </p:cNvPr>
          <p:cNvSpPr>
            <a:spLocks noGrp="1"/>
          </p:cNvSpPr>
          <p:nvPr>
            <p:ph type="sldNum" sz="quarter" idx="12"/>
          </p:nvPr>
        </p:nvSpPr>
        <p:spPr/>
        <p:txBody>
          <a:bodyPr/>
          <a:lstStyle/>
          <a:p>
            <a:fld id="{6D22F896-40B5-4ADD-8801-0D06FADFA095}" type="slidenum">
              <a:rPr lang="en-US" smtClean="0"/>
              <a:t>22</a:t>
            </a:fld>
            <a:endParaRPr lang="en-US" dirty="0"/>
          </a:p>
        </p:txBody>
      </p:sp>
    </p:spTree>
    <p:extLst>
      <p:ext uri="{BB962C8B-B14F-4D97-AF65-F5344CB8AC3E}">
        <p14:creationId xmlns:p14="http://schemas.microsoft.com/office/powerpoint/2010/main" val="3459765898"/>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8F7AB4A-452D-4F35-9550-C7157D806BC7}"/>
              </a:ext>
            </a:extLst>
          </p:cNvPr>
          <p:cNvSpPr>
            <a:spLocks noGrp="1"/>
          </p:cNvSpPr>
          <p:nvPr>
            <p:ph idx="1"/>
          </p:nvPr>
        </p:nvSpPr>
        <p:spPr>
          <a:xfrm>
            <a:off x="628650" y="1782146"/>
            <a:ext cx="7886700" cy="4493147"/>
          </a:xfrm>
        </p:spPr>
        <p:txBody>
          <a:bodyPr>
            <a:normAutofit/>
          </a:bodyPr>
          <a:lstStyle/>
          <a:p>
            <a:pPr>
              <a:defRPr/>
            </a:pPr>
            <a:r>
              <a:rPr lang="en-US" sz="2800" dirty="0">
                <a:latin typeface="Times New Roman" panose="02020603050405020304" pitchFamily="18" charset="0"/>
                <a:cs typeface="Times New Roman" panose="02020603050405020304" pitchFamily="18" charset="0"/>
              </a:rPr>
              <a:t>Use “we” to refer to your agency</a:t>
            </a:r>
          </a:p>
          <a:p>
            <a:pPr>
              <a:defRPr/>
            </a:pPr>
            <a:endParaRPr lang="en-US" sz="28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Use “you” for the reader</a:t>
            </a:r>
          </a:p>
          <a:p>
            <a:pPr>
              <a:defRPr/>
            </a:pPr>
            <a:endParaRPr lang="en-US" sz="28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If you are using Q&amp;A format, use “I” in the questions and “you” in the text</a:t>
            </a:r>
          </a:p>
          <a:p>
            <a:endParaRPr lang="en-US" sz="2100" b="1" dirty="0"/>
          </a:p>
        </p:txBody>
      </p:sp>
      <p:sp>
        <p:nvSpPr>
          <p:cNvPr id="5" name="Slide Number Placeholder 4">
            <a:extLst>
              <a:ext uri="{FF2B5EF4-FFF2-40B4-BE49-F238E27FC236}">
                <a16:creationId xmlns="" xmlns:a16="http://schemas.microsoft.com/office/drawing/2014/main" id="{A72428E7-E055-4987-A932-29BD198F3BAE}"/>
              </a:ext>
            </a:extLst>
          </p:cNvPr>
          <p:cNvSpPr>
            <a:spLocks noGrp="1"/>
          </p:cNvSpPr>
          <p:nvPr>
            <p:ph type="sldNum" sz="quarter" idx="12"/>
          </p:nvPr>
        </p:nvSpPr>
        <p:spPr/>
        <p:txBody>
          <a:bodyPr/>
          <a:lstStyle/>
          <a:p>
            <a:fld id="{6D22F896-40B5-4ADD-8801-0D06FADFA095}" type="slidenum">
              <a:rPr lang="en-US" smtClean="0"/>
              <a:t>23</a:t>
            </a:fld>
            <a:endParaRPr lang="en-US" dirty="0"/>
          </a:p>
        </p:txBody>
      </p:sp>
    </p:spTree>
    <p:extLst>
      <p:ext uri="{BB962C8B-B14F-4D97-AF65-F5344CB8AC3E}">
        <p14:creationId xmlns:p14="http://schemas.microsoft.com/office/powerpoint/2010/main" val="1038070154"/>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81B42B9-D7F9-4A6B-9914-4BC143BFE47A}"/>
              </a:ext>
            </a:extLst>
          </p:cNvPr>
          <p:cNvSpPr>
            <a:spLocks noGrp="1"/>
          </p:cNvSpPr>
          <p:nvPr>
            <p:ph type="title"/>
          </p:nvPr>
        </p:nvSpPr>
        <p:spPr>
          <a:xfrm>
            <a:off x="215153" y="1194318"/>
            <a:ext cx="6338048" cy="991962"/>
          </a:xfrm>
        </p:spPr>
        <p:txBody>
          <a:bodyPr/>
          <a:lstStyle/>
          <a:p>
            <a:r>
              <a:rPr lang="en-US" dirty="0">
                <a:latin typeface="Times New Roman" panose="02020603050405020304" pitchFamily="18" charset="0"/>
                <a:cs typeface="Times New Roman" panose="02020603050405020304" pitchFamily="18" charset="0"/>
              </a:rPr>
              <a:t>Paragraph Without Pronouns</a:t>
            </a:r>
          </a:p>
        </p:txBody>
      </p:sp>
      <p:sp>
        <p:nvSpPr>
          <p:cNvPr id="3" name="Content Placeholder 2">
            <a:extLst>
              <a:ext uri="{FF2B5EF4-FFF2-40B4-BE49-F238E27FC236}">
                <a16:creationId xmlns="" xmlns:a16="http://schemas.microsoft.com/office/drawing/2014/main" id="{D0153794-8C74-463C-A99E-1CF172DDFAD9}"/>
              </a:ext>
            </a:extLst>
          </p:cNvPr>
          <p:cNvSpPr>
            <a:spLocks noGrp="1"/>
          </p:cNvSpPr>
          <p:nvPr>
            <p:ph idx="1"/>
          </p:nvPr>
        </p:nvSpPr>
        <p:spPr>
          <a:xfrm>
            <a:off x="628650" y="2267338"/>
            <a:ext cx="7886700" cy="4007955"/>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Once the candidate’s goals are established, one or more potential employers are identified. A preliminary proposal for presentation to the employer is developed. The proposal is presented to an employer who agrees to negotiate an individualized job that meets the employment needs of the applicant and real business needs of the employer.</a:t>
            </a:r>
            <a:r>
              <a:rPr lang="en-US" i="1"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marL="0" indent="0">
              <a:buNone/>
            </a:pPr>
            <a:endParaRPr lang="en-US" sz="2100" dirty="0"/>
          </a:p>
        </p:txBody>
      </p:sp>
      <p:sp>
        <p:nvSpPr>
          <p:cNvPr id="5" name="Slide Number Placeholder 4">
            <a:extLst>
              <a:ext uri="{FF2B5EF4-FFF2-40B4-BE49-F238E27FC236}">
                <a16:creationId xmlns="" xmlns:a16="http://schemas.microsoft.com/office/drawing/2014/main" id="{B85C79E6-A99E-444B-AEBE-CCA954CF6310}"/>
              </a:ext>
            </a:extLst>
          </p:cNvPr>
          <p:cNvSpPr>
            <a:spLocks noGrp="1"/>
          </p:cNvSpPr>
          <p:nvPr>
            <p:ph type="sldNum" sz="quarter" idx="12"/>
          </p:nvPr>
        </p:nvSpPr>
        <p:spPr/>
        <p:txBody>
          <a:bodyPr/>
          <a:lstStyle/>
          <a:p>
            <a:fld id="{6D22F896-40B5-4ADD-8801-0D06FADFA095}" type="slidenum">
              <a:rPr lang="en-US" smtClean="0"/>
              <a:t>24</a:t>
            </a:fld>
            <a:endParaRPr lang="en-US" dirty="0"/>
          </a:p>
        </p:txBody>
      </p:sp>
    </p:spTree>
    <p:extLst>
      <p:ext uri="{BB962C8B-B14F-4D97-AF65-F5344CB8AC3E}">
        <p14:creationId xmlns:p14="http://schemas.microsoft.com/office/powerpoint/2010/main" val="2736509446"/>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F129286-A59E-4DF5-A61F-03488DA229F5}"/>
              </a:ext>
            </a:extLst>
          </p:cNvPr>
          <p:cNvSpPr>
            <a:spLocks noGrp="1"/>
          </p:cNvSpPr>
          <p:nvPr>
            <p:ph type="title"/>
          </p:nvPr>
        </p:nvSpPr>
        <p:spPr>
          <a:xfrm>
            <a:off x="215153" y="1278294"/>
            <a:ext cx="6338048" cy="1026366"/>
          </a:xfrm>
        </p:spPr>
        <p:txBody>
          <a:bodyPr>
            <a:normAutofit/>
          </a:bodyPr>
          <a:lstStyle/>
          <a:p>
            <a:r>
              <a:rPr lang="en-US" dirty="0">
                <a:latin typeface="Times New Roman" panose="02020603050405020304" pitchFamily="18" charset="0"/>
                <a:cs typeface="Times New Roman" panose="02020603050405020304" pitchFamily="18" charset="0"/>
              </a:rPr>
              <a:t>Paragraph With Pronouns</a:t>
            </a:r>
          </a:p>
        </p:txBody>
      </p:sp>
      <p:sp>
        <p:nvSpPr>
          <p:cNvPr id="3" name="Content Placeholder 2">
            <a:extLst>
              <a:ext uri="{FF2B5EF4-FFF2-40B4-BE49-F238E27FC236}">
                <a16:creationId xmlns="" xmlns:a16="http://schemas.microsoft.com/office/drawing/2014/main" id="{462F3DE5-FD39-4FE7-A452-9D51EE98B063}"/>
              </a:ext>
            </a:extLst>
          </p:cNvPr>
          <p:cNvSpPr>
            <a:spLocks noGrp="1"/>
          </p:cNvSpPr>
          <p:nvPr>
            <p:ph idx="1"/>
          </p:nvPr>
        </p:nvSpPr>
        <p:spPr>
          <a:xfrm>
            <a:off x="628650" y="2547256"/>
            <a:ext cx="7886700" cy="3728037"/>
          </a:xfrm>
        </p:spPr>
        <p:txBody>
          <a:bodyPr>
            <a:normAutofit/>
          </a:bodyPr>
          <a:lstStyle/>
          <a:p>
            <a:pPr marL="0" indent="0">
              <a:buNone/>
            </a:pPr>
            <a:endParaRPr lang="en-US" sz="2100" dirty="0">
              <a:cs typeface="Arial" charset="0"/>
            </a:endParaRPr>
          </a:p>
          <a:p>
            <a:pPr marL="0" indent="0">
              <a:buNone/>
            </a:pPr>
            <a:r>
              <a:rPr lang="en-US" sz="2800" dirty="0">
                <a:latin typeface="Times New Roman" panose="02020603050405020304" pitchFamily="18" charset="0"/>
                <a:cs typeface="Times New Roman" panose="02020603050405020304" pitchFamily="18" charset="0"/>
              </a:rPr>
              <a:t>Once we establish your goals, we identify one or more potential employers. We prepare a preliminary proposal to present to an employer who agrees to negotiate a job that meets both his and your employment needs</a:t>
            </a:r>
            <a:endParaRPr lang="en-US" sz="2800" b="1" dirty="0">
              <a:latin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 xmlns:a16="http://schemas.microsoft.com/office/drawing/2014/main" id="{D2F48FDE-084D-468E-9565-887D7DB92702}"/>
              </a:ext>
            </a:extLst>
          </p:cNvPr>
          <p:cNvSpPr>
            <a:spLocks noGrp="1"/>
          </p:cNvSpPr>
          <p:nvPr>
            <p:ph type="sldNum" sz="quarter" idx="12"/>
          </p:nvPr>
        </p:nvSpPr>
        <p:spPr/>
        <p:txBody>
          <a:bodyPr/>
          <a:lstStyle/>
          <a:p>
            <a:fld id="{6D22F896-40B5-4ADD-8801-0D06FADFA095}" type="slidenum">
              <a:rPr lang="en-US" smtClean="0"/>
              <a:t>25</a:t>
            </a:fld>
            <a:endParaRPr lang="en-US" dirty="0"/>
          </a:p>
        </p:txBody>
      </p:sp>
    </p:spTree>
    <p:extLst>
      <p:ext uri="{BB962C8B-B14F-4D97-AF65-F5344CB8AC3E}">
        <p14:creationId xmlns:p14="http://schemas.microsoft.com/office/powerpoint/2010/main" val="4172422659"/>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2293477-05A7-4C65-B38C-869A5581EB08}"/>
              </a:ext>
            </a:extLst>
          </p:cNvPr>
          <p:cNvSpPr>
            <a:spLocks noGrp="1"/>
          </p:cNvSpPr>
          <p:nvPr>
            <p:ph type="title"/>
          </p:nvPr>
        </p:nvSpPr>
        <p:spPr>
          <a:xfrm>
            <a:off x="215153" y="298581"/>
            <a:ext cx="6338048" cy="886408"/>
          </a:xfrm>
        </p:spPr>
        <p:txBody>
          <a:bodyPr/>
          <a:lstStyle/>
          <a:p>
            <a:r>
              <a:rPr lang="en-US" dirty="0">
                <a:latin typeface="Times New Roman" panose="02020603050405020304" pitchFamily="18" charset="0"/>
                <a:cs typeface="Times New Roman" panose="02020603050405020304" pitchFamily="18" charset="0"/>
              </a:rPr>
              <a:t>7. Use headings</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F27119FD-E4FB-47DF-9458-EE5438D3F142}"/>
              </a:ext>
            </a:extLst>
          </p:cNvPr>
          <p:cNvSpPr>
            <a:spLocks noGrp="1"/>
          </p:cNvSpPr>
          <p:nvPr>
            <p:ph idx="1"/>
          </p:nvPr>
        </p:nvSpPr>
        <p:spPr>
          <a:xfrm>
            <a:off x="457200" y="1639957"/>
            <a:ext cx="8229600" cy="4919463"/>
          </a:xfrm>
        </p:spPr>
        <p:txBody>
          <a:bodyPr>
            <a:normAutofit/>
          </a:bodyPr>
          <a:lstStyle/>
          <a:p>
            <a:pPr>
              <a:defRPr/>
            </a:pPr>
            <a:r>
              <a:rPr lang="en-US" sz="2800" dirty="0">
                <a:latin typeface="Times New Roman" panose="02020603050405020304" pitchFamily="18" charset="0"/>
                <a:cs typeface="Times New Roman" panose="02020603050405020304" pitchFamily="18" charset="0"/>
              </a:rPr>
              <a:t>Allows the reader to quickly find relevant information</a:t>
            </a:r>
          </a:p>
          <a:p>
            <a:pPr>
              <a:defRPr/>
            </a:pPr>
            <a:r>
              <a:rPr lang="en-US" sz="2800" dirty="0">
                <a:latin typeface="Times New Roman" panose="02020603050405020304" pitchFamily="18" charset="0"/>
                <a:cs typeface="Times New Roman" panose="02020603050405020304" pitchFamily="18" charset="0"/>
              </a:rPr>
              <a:t>Breaks up the information</a:t>
            </a:r>
          </a:p>
          <a:p>
            <a:pPr>
              <a:defRPr/>
            </a:pPr>
            <a:r>
              <a:rPr lang="en-US" sz="2800" dirty="0">
                <a:latin typeface="Times New Roman" panose="02020603050405020304" pitchFamily="18" charset="0"/>
                <a:cs typeface="Times New Roman" panose="02020603050405020304" pitchFamily="18" charset="0"/>
              </a:rPr>
              <a:t>Increases blank space on the page</a:t>
            </a:r>
          </a:p>
          <a:p>
            <a:pPr>
              <a:defRPr/>
            </a:pPr>
            <a:r>
              <a:rPr lang="en-US" sz="2800" dirty="0">
                <a:latin typeface="Times New Roman" panose="02020603050405020304" pitchFamily="18" charset="0"/>
                <a:cs typeface="Times New Roman" panose="02020603050405020304" pitchFamily="18" charset="0"/>
              </a:rPr>
              <a:t>Informative headings help the reader navigate the document</a:t>
            </a:r>
          </a:p>
          <a:p>
            <a:pPr>
              <a:defRPr/>
            </a:pPr>
            <a:r>
              <a:rPr lang="en-US" sz="2800" dirty="0">
                <a:latin typeface="Times New Roman" panose="02020603050405020304" pitchFamily="18" charset="0"/>
                <a:cs typeface="Times New Roman" panose="02020603050405020304" pitchFamily="18" charset="0"/>
              </a:rPr>
              <a:t>3 types of headings</a:t>
            </a:r>
          </a:p>
          <a:p>
            <a:pPr lvl="1">
              <a:defRPr/>
            </a:pPr>
            <a:r>
              <a:rPr lang="en-US" dirty="0">
                <a:latin typeface="Times New Roman" panose="02020603050405020304" pitchFamily="18" charset="0"/>
                <a:cs typeface="Times New Roman" panose="02020603050405020304" pitchFamily="18" charset="0"/>
              </a:rPr>
              <a:t>Question</a:t>
            </a:r>
          </a:p>
          <a:p>
            <a:pPr lvl="1">
              <a:defRPr/>
            </a:pPr>
            <a:r>
              <a:rPr lang="en-US" dirty="0">
                <a:latin typeface="Times New Roman" panose="02020603050405020304" pitchFamily="18" charset="0"/>
                <a:cs typeface="Times New Roman" panose="02020603050405020304" pitchFamily="18" charset="0"/>
              </a:rPr>
              <a:t>Topic</a:t>
            </a:r>
          </a:p>
          <a:p>
            <a:pPr lvl="1">
              <a:defRPr/>
            </a:pPr>
            <a:r>
              <a:rPr lang="en-US" dirty="0">
                <a:latin typeface="Times New Roman" panose="02020603050405020304" pitchFamily="18" charset="0"/>
                <a:cs typeface="Times New Roman" panose="02020603050405020304" pitchFamily="18" charset="0"/>
              </a:rPr>
              <a:t>Statement</a:t>
            </a:r>
          </a:p>
          <a:p>
            <a:pPr lvl="1">
              <a:defRPr/>
            </a:pPr>
            <a:endParaRPr lang="en-US" dirty="0"/>
          </a:p>
          <a:p>
            <a:endParaRPr lang="en-US" dirty="0"/>
          </a:p>
        </p:txBody>
      </p:sp>
      <p:sp>
        <p:nvSpPr>
          <p:cNvPr id="5" name="Slide Number Placeholder 4">
            <a:extLst>
              <a:ext uri="{FF2B5EF4-FFF2-40B4-BE49-F238E27FC236}">
                <a16:creationId xmlns="" xmlns:a16="http://schemas.microsoft.com/office/drawing/2014/main" id="{C1B2C4F9-9E02-40D5-9D39-095AF418B594}"/>
              </a:ext>
            </a:extLst>
          </p:cNvPr>
          <p:cNvSpPr>
            <a:spLocks noGrp="1"/>
          </p:cNvSpPr>
          <p:nvPr>
            <p:ph type="sldNum" sz="quarter" idx="12"/>
          </p:nvPr>
        </p:nvSpPr>
        <p:spPr/>
        <p:txBody>
          <a:bodyPr/>
          <a:lstStyle/>
          <a:p>
            <a:fld id="{6D22F896-40B5-4ADD-8801-0D06FADFA095}" type="slidenum">
              <a:rPr lang="en-US" smtClean="0"/>
              <a:t>26</a:t>
            </a:fld>
            <a:endParaRPr lang="en-US" dirty="0"/>
          </a:p>
        </p:txBody>
      </p:sp>
    </p:spTree>
    <p:extLst>
      <p:ext uri="{BB962C8B-B14F-4D97-AF65-F5344CB8AC3E}">
        <p14:creationId xmlns:p14="http://schemas.microsoft.com/office/powerpoint/2010/main" val="17117464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69821F3-123D-4CC5-8262-663A56C18B7A}"/>
              </a:ext>
            </a:extLst>
          </p:cNvPr>
          <p:cNvSpPr>
            <a:spLocks noGrp="1"/>
          </p:cNvSpPr>
          <p:nvPr>
            <p:ph type="title"/>
          </p:nvPr>
        </p:nvSpPr>
        <p:spPr>
          <a:xfrm>
            <a:off x="215153" y="391886"/>
            <a:ext cx="6338048" cy="811763"/>
          </a:xfrm>
        </p:spPr>
        <p:txBody>
          <a:bodyPr/>
          <a:lstStyle/>
          <a:p>
            <a:r>
              <a:rPr lang="en-US" dirty="0">
                <a:latin typeface="Times New Roman" panose="02020603050405020304" pitchFamily="18" charset="0"/>
                <a:cs typeface="Times New Roman" panose="02020603050405020304" pitchFamily="18" charset="0"/>
              </a:rPr>
              <a:t>8. Use of lists and tables</a:t>
            </a:r>
          </a:p>
        </p:txBody>
      </p:sp>
      <p:sp>
        <p:nvSpPr>
          <p:cNvPr id="3" name="Content Placeholder 2">
            <a:extLst>
              <a:ext uri="{FF2B5EF4-FFF2-40B4-BE49-F238E27FC236}">
                <a16:creationId xmlns="" xmlns:a16="http://schemas.microsoft.com/office/drawing/2014/main" id="{29009796-446E-46C9-A1B8-D8FDA365EFD8}"/>
              </a:ext>
            </a:extLst>
          </p:cNvPr>
          <p:cNvSpPr>
            <a:spLocks noGrp="1"/>
          </p:cNvSpPr>
          <p:nvPr>
            <p:ph idx="1"/>
          </p:nvPr>
        </p:nvSpPr>
        <p:spPr>
          <a:xfrm>
            <a:off x="510241" y="1324947"/>
            <a:ext cx="7210396" cy="5141167"/>
          </a:xfrm>
        </p:spPr>
        <p:txBody>
          <a:bodyPr/>
          <a:lstStyle/>
          <a:p>
            <a:pPr>
              <a:buNone/>
              <a:defRPr/>
            </a:pPr>
            <a:r>
              <a:rPr lang="en-US" sz="2800" dirty="0">
                <a:latin typeface="Times New Roman" panose="02020603050405020304" pitchFamily="18" charset="0"/>
                <a:cs typeface="Times New Roman" panose="02020603050405020304" pitchFamily="18" charset="0"/>
              </a:rPr>
              <a:t>Lists--</a:t>
            </a:r>
          </a:p>
          <a:p>
            <a:pPr>
              <a:defRPr/>
            </a:pPr>
            <a:r>
              <a:rPr lang="en-US" sz="2800" dirty="0">
                <a:latin typeface="Times New Roman" panose="02020603050405020304" pitchFamily="18" charset="0"/>
                <a:cs typeface="Times New Roman" panose="02020603050405020304" pitchFamily="18" charset="0"/>
              </a:rPr>
              <a:t>Make it easy for the reader to identify all items or steps in a process,</a:t>
            </a:r>
          </a:p>
          <a:p>
            <a:pPr>
              <a:defRPr/>
            </a:pPr>
            <a:r>
              <a:rPr lang="en-US" sz="2800" dirty="0">
                <a:latin typeface="Times New Roman" panose="02020603050405020304" pitchFamily="18" charset="0"/>
                <a:cs typeface="Times New Roman" panose="02020603050405020304" pitchFamily="18" charset="0"/>
              </a:rPr>
              <a:t>Add blank space for easy reading, and</a:t>
            </a:r>
          </a:p>
          <a:p>
            <a:pPr>
              <a:defRPr/>
            </a:pPr>
            <a:r>
              <a:rPr lang="en-US" sz="2800" dirty="0">
                <a:latin typeface="Times New Roman" panose="02020603050405020304" pitchFamily="18" charset="0"/>
                <a:cs typeface="Times New Roman" panose="02020603050405020304" pitchFamily="18" charset="0"/>
              </a:rPr>
              <a:t>Help the reader see the structure of your document.</a:t>
            </a:r>
          </a:p>
          <a:p>
            <a:pPr marL="0" indent="0">
              <a:buNone/>
              <a:defRPr/>
            </a:pPr>
            <a:endParaRPr lang="en-US" sz="2800" dirty="0">
              <a:latin typeface="Times New Roman" panose="02020603050405020304" pitchFamily="18" charset="0"/>
              <a:cs typeface="Times New Roman" panose="02020603050405020304" pitchFamily="18" charset="0"/>
            </a:endParaRPr>
          </a:p>
          <a:p>
            <a:pPr marL="0" indent="0">
              <a:buNone/>
              <a:defRPr/>
            </a:pPr>
            <a:r>
              <a:rPr lang="en-US" sz="2800" dirty="0">
                <a:latin typeface="Times New Roman" panose="02020603050405020304" pitchFamily="18" charset="0"/>
                <a:cs typeface="Times New Roman" panose="02020603050405020304" pitchFamily="18" charset="0"/>
              </a:rPr>
              <a:t>Tables--</a:t>
            </a:r>
          </a:p>
          <a:p>
            <a:pPr>
              <a:defRPr/>
            </a:pPr>
            <a:r>
              <a:rPr lang="en-US" sz="2800" dirty="0">
                <a:latin typeface="Times New Roman" panose="02020603050405020304" pitchFamily="18" charset="0"/>
                <a:cs typeface="Times New Roman" panose="02020603050405020304" pitchFamily="18" charset="0"/>
              </a:rPr>
              <a:t>Make it easy to show comparisons</a:t>
            </a:r>
          </a:p>
          <a:p>
            <a:endParaRPr lang="en-US" dirty="0"/>
          </a:p>
        </p:txBody>
      </p:sp>
      <p:sp>
        <p:nvSpPr>
          <p:cNvPr id="5" name="Slide Number Placeholder 4">
            <a:extLst>
              <a:ext uri="{FF2B5EF4-FFF2-40B4-BE49-F238E27FC236}">
                <a16:creationId xmlns="" xmlns:a16="http://schemas.microsoft.com/office/drawing/2014/main" id="{8BCA7E8B-C08B-4507-BF84-B539F9E8CACD}"/>
              </a:ext>
            </a:extLst>
          </p:cNvPr>
          <p:cNvSpPr>
            <a:spLocks noGrp="1"/>
          </p:cNvSpPr>
          <p:nvPr>
            <p:ph type="sldNum" sz="quarter" idx="12"/>
          </p:nvPr>
        </p:nvSpPr>
        <p:spPr/>
        <p:txBody>
          <a:bodyPr/>
          <a:lstStyle/>
          <a:p>
            <a:fld id="{6D22F896-40B5-4ADD-8801-0D06FADFA095}" type="slidenum">
              <a:rPr lang="en-US" smtClean="0"/>
              <a:t>27</a:t>
            </a:fld>
            <a:endParaRPr lang="en-US" dirty="0"/>
          </a:p>
        </p:txBody>
      </p:sp>
    </p:spTree>
    <p:extLst>
      <p:ext uri="{BB962C8B-B14F-4D97-AF65-F5344CB8AC3E}">
        <p14:creationId xmlns:p14="http://schemas.microsoft.com/office/powerpoint/2010/main" val="4413953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67FA0C6-DE5A-42C7-A5A0-54CE37C6A224}"/>
              </a:ext>
            </a:extLst>
          </p:cNvPr>
          <p:cNvSpPr>
            <a:spLocks noGrp="1"/>
          </p:cNvSpPr>
          <p:nvPr>
            <p:ph type="title"/>
          </p:nvPr>
        </p:nvSpPr>
        <p:spPr>
          <a:xfrm>
            <a:off x="215153" y="363895"/>
            <a:ext cx="6338048" cy="671804"/>
          </a:xfrm>
        </p:spPr>
        <p:txBody>
          <a:bodyPr/>
          <a:lstStyle/>
          <a:p>
            <a:r>
              <a:rPr lang="en-US" dirty="0">
                <a:latin typeface="Times New Roman" panose="02020603050405020304" pitchFamily="18" charset="0"/>
                <a:cs typeface="Times New Roman" panose="02020603050405020304" pitchFamily="18" charset="0"/>
              </a:rPr>
              <a:t>9.  Reading Ease</a:t>
            </a:r>
          </a:p>
        </p:txBody>
      </p:sp>
      <p:sp>
        <p:nvSpPr>
          <p:cNvPr id="3" name="Content Placeholder 2">
            <a:extLst>
              <a:ext uri="{FF2B5EF4-FFF2-40B4-BE49-F238E27FC236}">
                <a16:creationId xmlns="" xmlns:a16="http://schemas.microsoft.com/office/drawing/2014/main" id="{255AB6A7-4A7E-486D-9346-AB572D2CB2D8}"/>
              </a:ext>
            </a:extLst>
          </p:cNvPr>
          <p:cNvSpPr>
            <a:spLocks noGrp="1"/>
          </p:cNvSpPr>
          <p:nvPr>
            <p:ph idx="1"/>
          </p:nvPr>
        </p:nvSpPr>
        <p:spPr>
          <a:xfrm>
            <a:off x="510241" y="1669775"/>
            <a:ext cx="7210396" cy="4686576"/>
          </a:xfrm>
        </p:spPr>
        <p:txBody>
          <a:bodyPr>
            <a:normAutofit/>
          </a:bodyPr>
          <a:lstStyle/>
          <a:p>
            <a:pPr marL="0" indent="0">
              <a:buNone/>
              <a:defRPr/>
            </a:pPr>
            <a:r>
              <a:rPr lang="en-US" sz="2800" b="1" dirty="0">
                <a:latin typeface="Times New Roman" panose="02020603050405020304" pitchFamily="18" charset="0"/>
                <a:cs typeface="Times New Roman" panose="02020603050405020304" pitchFamily="18" charset="0"/>
              </a:rPr>
              <a:t>Don’t sound bureaucratic</a:t>
            </a:r>
          </a:p>
          <a:p>
            <a:pPr marL="0" indent="0">
              <a:buNone/>
              <a:defRPr/>
            </a:pPr>
            <a:endParaRPr lang="en-US" sz="2800" b="1"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Limit jargon and acronyms*</a:t>
            </a:r>
          </a:p>
          <a:p>
            <a:pPr lvl="1">
              <a:defRPr/>
            </a:pPr>
            <a:r>
              <a:rPr lang="en-US" dirty="0">
                <a:latin typeface="Times New Roman" panose="02020603050405020304" pitchFamily="18" charset="0"/>
                <a:cs typeface="Times New Roman" panose="02020603050405020304" pitchFamily="18" charset="0"/>
              </a:rPr>
              <a:t>Use everyday words (refer to slide #18)</a:t>
            </a:r>
          </a:p>
          <a:p>
            <a:pPr lvl="1">
              <a:defRPr/>
            </a:pPr>
            <a:r>
              <a:rPr lang="en-US" dirty="0">
                <a:latin typeface="Times New Roman" panose="02020603050405020304" pitchFamily="18" charset="0"/>
                <a:cs typeface="Times New Roman" panose="02020603050405020304" pitchFamily="18" charset="0"/>
              </a:rPr>
              <a:t>Use a conversational tone</a:t>
            </a:r>
          </a:p>
          <a:p>
            <a:pPr lvl="1">
              <a:defRPr/>
            </a:pPr>
            <a:r>
              <a:rPr lang="en-US" dirty="0">
                <a:latin typeface="Times New Roman" panose="02020603050405020304" pitchFamily="18" charset="0"/>
                <a:cs typeface="Times New Roman" panose="02020603050405020304" pitchFamily="18" charset="0"/>
              </a:rPr>
              <a:t>Use an empathetic tone</a:t>
            </a:r>
          </a:p>
          <a:p>
            <a:pPr lvl="1">
              <a:defRPr/>
            </a:pPr>
            <a:r>
              <a:rPr lang="en-US" dirty="0">
                <a:latin typeface="Times New Roman" panose="02020603050405020304" pitchFamily="18" charset="0"/>
                <a:cs typeface="Times New Roman" panose="02020603050405020304" pitchFamily="18" charset="0"/>
              </a:rPr>
              <a:t>Limit three syllable words</a:t>
            </a:r>
          </a:p>
          <a:p>
            <a:pPr marL="0" indent="0">
              <a:buNone/>
            </a:pPr>
            <a:endParaRPr lang="en-US" sz="2100" dirty="0"/>
          </a:p>
        </p:txBody>
      </p:sp>
      <p:sp>
        <p:nvSpPr>
          <p:cNvPr id="5" name="Slide Number Placeholder 4">
            <a:extLst>
              <a:ext uri="{FF2B5EF4-FFF2-40B4-BE49-F238E27FC236}">
                <a16:creationId xmlns="" xmlns:a16="http://schemas.microsoft.com/office/drawing/2014/main" id="{784BA776-2F36-4AF1-8775-5A79E552DF19}"/>
              </a:ext>
            </a:extLst>
          </p:cNvPr>
          <p:cNvSpPr>
            <a:spLocks noGrp="1"/>
          </p:cNvSpPr>
          <p:nvPr>
            <p:ph type="sldNum" sz="quarter" idx="12"/>
          </p:nvPr>
        </p:nvSpPr>
        <p:spPr/>
        <p:txBody>
          <a:bodyPr/>
          <a:lstStyle/>
          <a:p>
            <a:fld id="{6D22F896-40B5-4ADD-8801-0D06FADFA095}" type="slidenum">
              <a:rPr lang="en-US" smtClean="0"/>
              <a:t>28</a:t>
            </a:fld>
            <a:endParaRPr lang="en-US" dirty="0"/>
          </a:p>
        </p:txBody>
      </p:sp>
    </p:spTree>
    <p:extLst>
      <p:ext uri="{BB962C8B-B14F-4D97-AF65-F5344CB8AC3E}">
        <p14:creationId xmlns:p14="http://schemas.microsoft.com/office/powerpoint/2010/main" val="785858393"/>
      </p:ext>
    </p:extLst>
  </p:cSld>
  <p:clrMapOvr>
    <a:masterClrMapping/>
  </p:clrMapOvr>
  <p:transition spd="slow">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76165" y="1656854"/>
            <a:ext cx="7886700" cy="4548003"/>
          </a:xfrm>
        </p:spPr>
        <p:txBody>
          <a:bodyPr/>
          <a:lstStyle/>
          <a:p>
            <a:pPr marL="0" indent="0">
              <a:buNone/>
            </a:pPr>
            <a:r>
              <a:rPr lang="en-US" b="1" dirty="0">
                <a:latin typeface="Times New Roman" panose="02020603050405020304" pitchFamily="18" charset="0"/>
                <a:cs typeface="Times New Roman" panose="02020603050405020304" pitchFamily="18" charset="0"/>
              </a:rPr>
              <a:t>Proper use of an acronym</a:t>
            </a:r>
          </a:p>
          <a:p>
            <a:pPr marL="0" indent="0">
              <a:buNone/>
            </a:pPr>
            <a:r>
              <a:rPr lang="en-US" dirty="0">
                <a:latin typeface="Times New Roman" panose="02020603050405020304" pitchFamily="18" charset="0"/>
                <a:cs typeface="Times New Roman" panose="02020603050405020304" pitchFamily="18" charset="0"/>
              </a:rPr>
              <a:t>	</a:t>
            </a:r>
          </a:p>
          <a:p>
            <a:pPr marL="0" indent="0">
              <a:buNone/>
            </a:pPr>
            <a:r>
              <a:rPr lang="en-US" sz="2800" dirty="0">
                <a:latin typeface="Times New Roman" panose="02020603050405020304" pitchFamily="18" charset="0"/>
                <a:cs typeface="Times New Roman" panose="02020603050405020304" pitchFamily="18" charset="0"/>
              </a:rPr>
              <a:t>First spell out the full name then put the acronym in parenthesis next to it.  From that point on you may use the acronym.</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Example:  The Veterans of Foreign Wars (VFW) loves you.  All VFW members will go to the Valentine’s Day event.</a:t>
            </a:r>
          </a:p>
          <a:p>
            <a:pPr marL="0" indent="0">
              <a:buNone/>
            </a:pP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29</a:t>
            </a:fld>
            <a:endParaRPr lang="en-US" dirty="0"/>
          </a:p>
        </p:txBody>
      </p:sp>
    </p:spTree>
    <p:extLst>
      <p:ext uri="{BB962C8B-B14F-4D97-AF65-F5344CB8AC3E}">
        <p14:creationId xmlns:p14="http://schemas.microsoft.com/office/powerpoint/2010/main" val="2222849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sz="2800" b="1" dirty="0"/>
          </a:p>
          <a:p>
            <a:r>
              <a:rPr lang="en-US" sz="2800" dirty="0">
                <a:latin typeface="Times New Roman" panose="02020603050405020304" pitchFamily="18" charset="0"/>
                <a:cs typeface="Times New Roman" panose="02020603050405020304" pitchFamily="18" charset="0"/>
                <a:hlinkClick r:id="rId2"/>
              </a:rPr>
              <a:t>https://www.plainlanguage.gov/about/definitions/clear-writing-and-plain-language/</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The Reader-Focused Writing Manual (a VA training resource, not available on-line)</a:t>
            </a:r>
          </a:p>
          <a:p>
            <a:r>
              <a:rPr lang="en-US" sz="2800" dirty="0">
                <a:latin typeface="Times New Roman" panose="02020603050405020304" pitchFamily="18" charset="0"/>
                <a:cs typeface="Times New Roman" panose="02020603050405020304" pitchFamily="18" charset="0"/>
                <a:hlinkClick r:id="rId3"/>
              </a:rPr>
              <a:t>https://webaim.org/techniques/writing/#jargon</a:t>
            </a:r>
            <a:endParaRPr lang="en-US" sz="2800" u="sng" dirty="0">
              <a:latin typeface="Times New Roman" panose="02020603050405020304" pitchFamily="18" charset="0"/>
              <a:cs typeface="Times New Roman" panose="02020603050405020304" pitchFamily="18" charset="0"/>
            </a:endParaRPr>
          </a:p>
          <a:p>
            <a:r>
              <a:rPr lang="en-US" sz="2800" u="sng" dirty="0">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http://www.learnersdictionary.com/definition/persuasive</a:t>
            </a:r>
            <a:endParaRPr lang="en-US" sz="2800" u="sng" dirty="0">
              <a:latin typeface="Times New Roman" panose="02020603050405020304" pitchFamily="18" charset="0"/>
              <a:cs typeface="Times New Roman" panose="02020603050405020304" pitchFamily="18" charset="0"/>
              <a:hlinkClick r:id="rId5">
                <a:extLst>
                  <a:ext uri="{A12FA001-AC4F-418D-AE19-62706E023703}">
                    <ahyp:hlinkClr xmlns="" xmlns:ahyp="http://schemas.microsoft.com/office/drawing/2018/hyperlinkcolor" val="tx"/>
                  </a:ext>
                </a:extLst>
              </a:hlinkClick>
            </a:endParaRPr>
          </a:p>
          <a:p>
            <a:r>
              <a:rPr lang="en-US" sz="2800" dirty="0">
                <a:latin typeface="Times New Roman" panose="02020603050405020304" pitchFamily="18" charset="0"/>
                <a:cs typeface="Times New Roman" panose="02020603050405020304" pitchFamily="18" charset="0"/>
                <a:hlinkClick r:id="rId6">
                  <a:extLst>
                    <a:ext uri="{A12FA001-AC4F-418D-AE19-62706E023703}">
                      <ahyp:hlinkClr xmlns="" xmlns:ahyp="http://schemas.microsoft.com/office/drawing/2018/hyperlinkcolor" val="tx"/>
                    </a:ext>
                  </a:extLst>
                </a:hlinkClick>
              </a:rPr>
              <a:t>www.gunning-fog-index.com/index.html</a:t>
            </a:r>
            <a:endParaRPr lang="en-US" sz="2800" dirty="0">
              <a:latin typeface="Times New Roman" panose="02020603050405020304" pitchFamily="18" charset="0"/>
              <a:cs typeface="Times New Roman" panose="02020603050405020304" pitchFamily="18" charset="0"/>
            </a:endParaRPr>
          </a:p>
          <a:p>
            <a:endParaRPr 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a:t>
            </a:fld>
            <a:endParaRPr lang="en-US" dirty="0"/>
          </a:p>
        </p:txBody>
      </p:sp>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REFERENCES </a:t>
            </a:r>
            <a:r>
              <a:rPr lang="en-US" dirty="0"/>
              <a:t> </a:t>
            </a:r>
          </a:p>
        </p:txBody>
      </p:sp>
      <p:pic>
        <p:nvPicPr>
          <p:cNvPr id="5" name="Picture 4">
            <a:extLst>
              <a:ext uri="{FF2B5EF4-FFF2-40B4-BE49-F238E27FC236}">
                <a16:creationId xmlns="" xmlns:a16="http://schemas.microsoft.com/office/drawing/2014/main" id="{A1C35AB6-DA00-4450-8D35-7FE455BA992A}"/>
              </a:ext>
            </a:extLst>
          </p:cNvPr>
          <p:cNvPicPr>
            <a:picLocks noChangeAspect="1"/>
          </p:cNvPicPr>
          <p:nvPr/>
        </p:nvPicPr>
        <p:blipFill>
          <a:blip r:embed="rId7"/>
          <a:stretch>
            <a:fillRect/>
          </a:stretch>
        </p:blipFill>
        <p:spPr>
          <a:xfrm>
            <a:off x="3956180" y="221044"/>
            <a:ext cx="2080726" cy="730678"/>
          </a:xfrm>
          <a:prstGeom prst="rect">
            <a:avLst/>
          </a:prstGeom>
        </p:spPr>
      </p:pic>
    </p:spTree>
    <p:extLst>
      <p:ext uri="{BB962C8B-B14F-4D97-AF65-F5344CB8AC3E}">
        <p14:creationId xmlns:p14="http://schemas.microsoft.com/office/powerpoint/2010/main" val="31642523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F71D97D-E472-4F5A-9DC5-821D982FC50B}"/>
              </a:ext>
            </a:extLst>
          </p:cNvPr>
          <p:cNvSpPr>
            <a:spLocks noGrp="1"/>
          </p:cNvSpPr>
          <p:nvPr>
            <p:ph type="title"/>
          </p:nvPr>
        </p:nvSpPr>
        <p:spPr>
          <a:xfrm>
            <a:off x="215153" y="1240971"/>
            <a:ext cx="6338048" cy="666409"/>
          </a:xfrm>
        </p:spPr>
        <p:txBody>
          <a:bodyPr/>
          <a:lstStyle/>
          <a:p>
            <a:r>
              <a:rPr lang="en-US" dirty="0">
                <a:latin typeface="Times New Roman" panose="02020603050405020304" pitchFamily="18" charset="0"/>
                <a:cs typeface="Times New Roman" panose="02020603050405020304" pitchFamily="18" charset="0"/>
              </a:rPr>
              <a:t>Contractions</a:t>
            </a:r>
          </a:p>
        </p:txBody>
      </p:sp>
      <p:sp>
        <p:nvSpPr>
          <p:cNvPr id="3" name="Content Placeholder 2">
            <a:extLst>
              <a:ext uri="{FF2B5EF4-FFF2-40B4-BE49-F238E27FC236}">
                <a16:creationId xmlns="" xmlns:a16="http://schemas.microsoft.com/office/drawing/2014/main" id="{1FAAC6BF-BA6F-4F3B-96C3-772D6558A25E}"/>
              </a:ext>
            </a:extLst>
          </p:cNvPr>
          <p:cNvSpPr>
            <a:spLocks noGrp="1"/>
          </p:cNvSpPr>
          <p:nvPr>
            <p:ph idx="1"/>
          </p:nvPr>
        </p:nvSpPr>
        <p:spPr>
          <a:xfrm>
            <a:off x="628650" y="1997766"/>
            <a:ext cx="7886700" cy="4268198"/>
          </a:xfrm>
        </p:spPr>
        <p:txBody>
          <a:bodyPr>
            <a:normAutofit/>
          </a:bodyPr>
          <a:lstStyle/>
          <a:p>
            <a:pPr>
              <a:lnSpc>
                <a:spcPct val="90000"/>
              </a:lnSpc>
              <a:defRPr/>
            </a:pPr>
            <a:r>
              <a:rPr lang="en-US" sz="2800" dirty="0">
                <a:latin typeface="Times New Roman" panose="02020603050405020304" pitchFamily="18" charset="0"/>
                <a:cs typeface="Times New Roman" panose="02020603050405020304" pitchFamily="18" charset="0"/>
              </a:rPr>
              <a:t>Contractions aren’t bad</a:t>
            </a:r>
          </a:p>
          <a:p>
            <a:pPr lvl="1">
              <a:lnSpc>
                <a:spcPct val="90000"/>
              </a:lnSpc>
              <a:defRPr/>
            </a:pPr>
            <a:r>
              <a:rPr lang="en-US" dirty="0">
                <a:latin typeface="Times New Roman" panose="02020603050405020304" pitchFamily="18" charset="0"/>
                <a:cs typeface="Times New Roman" panose="02020603050405020304" pitchFamily="18" charset="0"/>
              </a:rPr>
              <a:t>Speeds up reading </a:t>
            </a:r>
          </a:p>
          <a:p>
            <a:pPr lvl="1">
              <a:lnSpc>
                <a:spcPct val="90000"/>
              </a:lnSpc>
              <a:defRPr/>
            </a:pPr>
            <a:r>
              <a:rPr lang="en-US" dirty="0">
                <a:latin typeface="Times New Roman" panose="02020603050405020304" pitchFamily="18" charset="0"/>
                <a:cs typeface="Times New Roman" panose="02020603050405020304" pitchFamily="18" charset="0"/>
              </a:rPr>
              <a:t>Softens the tone</a:t>
            </a:r>
          </a:p>
          <a:p>
            <a:pPr lvl="1">
              <a:lnSpc>
                <a:spcPct val="90000"/>
              </a:lnSpc>
              <a:defRPr/>
            </a:pPr>
            <a:endParaRPr lang="en-US" dirty="0">
              <a:latin typeface="Times New Roman" panose="02020603050405020304" pitchFamily="18" charset="0"/>
              <a:cs typeface="Times New Roman" panose="02020603050405020304" pitchFamily="18" charset="0"/>
            </a:endParaRPr>
          </a:p>
          <a:p>
            <a:pPr marL="342900" lvl="1" indent="0">
              <a:buNone/>
              <a:defRPr/>
            </a:pPr>
            <a:r>
              <a:rPr lang="en-US" i="1" dirty="0">
                <a:latin typeface="Times New Roman" panose="02020603050405020304" pitchFamily="18" charset="0"/>
                <a:cs typeface="Times New Roman" panose="02020603050405020304" pitchFamily="18" charset="0"/>
              </a:rPr>
              <a:t>Examples</a:t>
            </a:r>
            <a:r>
              <a:rPr lang="en-US" dirty="0">
                <a:latin typeface="Times New Roman" panose="02020603050405020304" pitchFamily="18" charset="0"/>
                <a:cs typeface="Times New Roman" panose="02020603050405020304" pitchFamily="18" charset="0"/>
              </a:rPr>
              <a:t>:</a:t>
            </a:r>
          </a:p>
          <a:p>
            <a:pPr marL="342900" lvl="1" indent="0">
              <a:buNone/>
              <a:defRPr/>
            </a:pPr>
            <a:r>
              <a:rPr lang="en-US" dirty="0">
                <a:latin typeface="Times New Roman" panose="02020603050405020304" pitchFamily="18" charset="0"/>
                <a:cs typeface="Times New Roman" panose="02020603050405020304" pitchFamily="18" charset="0"/>
              </a:rPr>
              <a:t>	You cannot come in now.  Do not enter this building without	permission.</a:t>
            </a:r>
          </a:p>
          <a:p>
            <a:pPr marL="0" indent="0">
              <a:buNone/>
            </a:pPr>
            <a:r>
              <a:rPr lang="en-US" sz="2800" dirty="0">
                <a:latin typeface="Times New Roman" panose="02020603050405020304" pitchFamily="18" charset="0"/>
                <a:cs typeface="Times New Roman" panose="02020603050405020304" pitchFamily="18" charset="0"/>
              </a:rPr>
              <a:t>	You can’t come in now.  Don’t enter this building without permission.</a:t>
            </a:r>
          </a:p>
          <a:p>
            <a:endParaRPr lang="en-US" dirty="0"/>
          </a:p>
        </p:txBody>
      </p:sp>
      <p:sp>
        <p:nvSpPr>
          <p:cNvPr id="5" name="Slide Number Placeholder 4">
            <a:extLst>
              <a:ext uri="{FF2B5EF4-FFF2-40B4-BE49-F238E27FC236}">
                <a16:creationId xmlns="" xmlns:a16="http://schemas.microsoft.com/office/drawing/2014/main" id="{918E9EF3-8413-4BF0-AC51-83690D7B708D}"/>
              </a:ext>
            </a:extLst>
          </p:cNvPr>
          <p:cNvSpPr>
            <a:spLocks noGrp="1"/>
          </p:cNvSpPr>
          <p:nvPr>
            <p:ph type="sldNum" sz="quarter" idx="12"/>
          </p:nvPr>
        </p:nvSpPr>
        <p:spPr/>
        <p:txBody>
          <a:bodyPr/>
          <a:lstStyle/>
          <a:p>
            <a:fld id="{6D22F896-40B5-4ADD-8801-0D06FADFA095}" type="slidenum">
              <a:rPr lang="en-US" smtClean="0"/>
              <a:t>30</a:t>
            </a:fld>
            <a:endParaRPr lang="en-US" dirty="0"/>
          </a:p>
        </p:txBody>
      </p:sp>
    </p:spTree>
    <p:extLst>
      <p:ext uri="{BB962C8B-B14F-4D97-AF65-F5344CB8AC3E}">
        <p14:creationId xmlns:p14="http://schemas.microsoft.com/office/powerpoint/2010/main" val="27562947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CDE03E3-F4F4-4490-96EB-DD4F94804CD9}"/>
              </a:ext>
            </a:extLst>
          </p:cNvPr>
          <p:cNvSpPr>
            <a:spLocks noGrp="1"/>
          </p:cNvSpPr>
          <p:nvPr>
            <p:ph type="title"/>
          </p:nvPr>
        </p:nvSpPr>
        <p:spPr>
          <a:xfrm>
            <a:off x="215153" y="1343608"/>
            <a:ext cx="6338048" cy="1156996"/>
          </a:xfrm>
        </p:spPr>
        <p:txBody>
          <a:bodyPr/>
          <a:lstStyle/>
          <a:p>
            <a:r>
              <a:rPr lang="en-US" dirty="0">
                <a:latin typeface="Times New Roman" panose="02020603050405020304" pitchFamily="18" charset="0"/>
                <a:cs typeface="Times New Roman" panose="02020603050405020304" pitchFamily="18" charset="0"/>
              </a:rPr>
              <a:t>Use consistent terms</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9279E1F4-B068-4304-88B0-7B5AB1CBCBF2}"/>
              </a:ext>
            </a:extLst>
          </p:cNvPr>
          <p:cNvSpPr>
            <a:spLocks noGrp="1"/>
          </p:cNvSpPr>
          <p:nvPr>
            <p:ph idx="1"/>
          </p:nvPr>
        </p:nvSpPr>
        <p:spPr>
          <a:xfrm>
            <a:off x="510241" y="2415209"/>
            <a:ext cx="7210396" cy="4306265"/>
          </a:xfrm>
        </p:spPr>
        <p:txBody>
          <a:bodyPr>
            <a:normAutofit/>
          </a:bodyPr>
          <a:lstStyle/>
          <a:p>
            <a:pPr>
              <a:defRPr/>
            </a:pPr>
            <a:endParaRPr lang="en-US" sz="28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Avoid “</a:t>
            </a:r>
            <a:r>
              <a:rPr lang="en-US" sz="2800" b="1" i="1" dirty="0">
                <a:latin typeface="Times New Roman" panose="02020603050405020304" pitchFamily="18" charset="0"/>
                <a:cs typeface="Times New Roman" panose="02020603050405020304" pitchFamily="18" charset="0"/>
              </a:rPr>
              <a:t>Shall.</a:t>
            </a:r>
            <a:r>
              <a:rPr lang="en-US" sz="2800" dirty="0">
                <a:latin typeface="Times New Roman" panose="02020603050405020304" pitchFamily="18" charset="0"/>
                <a:cs typeface="Times New Roman" panose="02020603050405020304" pitchFamily="18" charset="0"/>
              </a:rPr>
              <a:t>”  It is ambiguous and is not used in everyday speech</a:t>
            </a:r>
          </a:p>
          <a:p>
            <a:pPr>
              <a:defRPr/>
            </a:pPr>
            <a:r>
              <a:rPr lang="en-US" sz="2800" dirty="0">
                <a:latin typeface="Times New Roman" panose="02020603050405020304" pitchFamily="18" charset="0"/>
                <a:cs typeface="Times New Roman" panose="02020603050405020304" pitchFamily="18" charset="0"/>
              </a:rPr>
              <a:t>Use “</a:t>
            </a:r>
            <a:r>
              <a:rPr lang="en-US" sz="2800" b="1" i="1" dirty="0">
                <a:latin typeface="Times New Roman" panose="02020603050405020304" pitchFamily="18" charset="0"/>
                <a:cs typeface="Times New Roman" panose="02020603050405020304" pitchFamily="18" charset="0"/>
              </a:rPr>
              <a:t>must</a:t>
            </a:r>
            <a:r>
              <a:rPr lang="en-US" sz="2800" dirty="0">
                <a:latin typeface="Times New Roman" panose="02020603050405020304" pitchFamily="18" charset="0"/>
                <a:cs typeface="Times New Roman" panose="02020603050405020304" pitchFamily="18" charset="0"/>
              </a:rPr>
              <a:t>” for an obligation</a:t>
            </a:r>
          </a:p>
          <a:p>
            <a:pPr>
              <a:defRPr/>
            </a:pPr>
            <a:r>
              <a:rPr lang="en-US" sz="2800" dirty="0">
                <a:latin typeface="Times New Roman" panose="02020603050405020304" pitchFamily="18" charset="0"/>
                <a:cs typeface="Times New Roman" panose="02020603050405020304" pitchFamily="18" charset="0"/>
              </a:rPr>
              <a:t>Use “</a:t>
            </a:r>
            <a:r>
              <a:rPr lang="en-US" sz="2800" b="1" i="1" dirty="0">
                <a:latin typeface="Times New Roman" panose="02020603050405020304" pitchFamily="18" charset="0"/>
                <a:cs typeface="Times New Roman" panose="02020603050405020304" pitchFamily="18" charset="0"/>
              </a:rPr>
              <a:t>must not</a:t>
            </a:r>
            <a:r>
              <a:rPr lang="en-US" sz="2800" dirty="0">
                <a:latin typeface="Times New Roman" panose="02020603050405020304" pitchFamily="18" charset="0"/>
                <a:cs typeface="Times New Roman" panose="02020603050405020304" pitchFamily="18" charset="0"/>
              </a:rPr>
              <a:t>” for a prohibition</a:t>
            </a:r>
          </a:p>
          <a:p>
            <a:pPr>
              <a:defRPr/>
            </a:pPr>
            <a:r>
              <a:rPr lang="en-US" sz="2800" dirty="0">
                <a:latin typeface="Times New Roman" panose="02020603050405020304" pitchFamily="18" charset="0"/>
                <a:cs typeface="Times New Roman" panose="02020603050405020304" pitchFamily="18" charset="0"/>
              </a:rPr>
              <a:t>Use “</a:t>
            </a:r>
            <a:r>
              <a:rPr lang="en-US" sz="2800" b="1" i="1" dirty="0">
                <a:latin typeface="Times New Roman" panose="02020603050405020304" pitchFamily="18" charset="0"/>
                <a:cs typeface="Times New Roman" panose="02020603050405020304" pitchFamily="18" charset="0"/>
              </a:rPr>
              <a:t>may</a:t>
            </a:r>
            <a:r>
              <a:rPr lang="en-US" sz="2800" dirty="0">
                <a:latin typeface="Times New Roman" panose="02020603050405020304" pitchFamily="18" charset="0"/>
                <a:cs typeface="Times New Roman" panose="02020603050405020304" pitchFamily="18" charset="0"/>
              </a:rPr>
              <a:t>” for a discretionary action</a:t>
            </a:r>
          </a:p>
          <a:p>
            <a:pPr>
              <a:defRPr/>
            </a:pPr>
            <a:r>
              <a:rPr lang="en-US" sz="2800" dirty="0">
                <a:latin typeface="Times New Roman" panose="02020603050405020304" pitchFamily="18" charset="0"/>
                <a:cs typeface="Times New Roman" panose="02020603050405020304" pitchFamily="18" charset="0"/>
              </a:rPr>
              <a:t>Use “</a:t>
            </a:r>
            <a:r>
              <a:rPr lang="en-US" sz="2800" b="1" i="1" dirty="0">
                <a:latin typeface="Times New Roman" panose="02020603050405020304" pitchFamily="18" charset="0"/>
                <a:cs typeface="Times New Roman" panose="02020603050405020304" pitchFamily="18" charset="0"/>
              </a:rPr>
              <a:t>should</a:t>
            </a:r>
            <a:r>
              <a:rPr lang="en-US" sz="2800" dirty="0">
                <a:latin typeface="Times New Roman" panose="02020603050405020304" pitchFamily="18" charset="0"/>
                <a:cs typeface="Times New Roman" panose="02020603050405020304" pitchFamily="18" charset="0"/>
              </a:rPr>
              <a:t>” for a  recommendation</a:t>
            </a:r>
          </a:p>
          <a:p>
            <a:pPr>
              <a:defRPr/>
            </a:pPr>
            <a:endParaRPr lang="en-US" sz="2800" dirty="0">
              <a:latin typeface="Times New Roman" panose="02020603050405020304" pitchFamily="18" charset="0"/>
              <a:cs typeface="Times New Roman" panose="02020603050405020304" pitchFamily="18" charset="0"/>
            </a:endParaRPr>
          </a:p>
          <a:p>
            <a:pPr marL="0" indent="0">
              <a:buNone/>
            </a:pPr>
            <a:endParaRPr lang="en-US" sz="6450" dirty="0"/>
          </a:p>
          <a:p>
            <a:endParaRPr lang="en-US" dirty="0"/>
          </a:p>
        </p:txBody>
      </p:sp>
      <p:sp>
        <p:nvSpPr>
          <p:cNvPr id="5" name="Slide Number Placeholder 4">
            <a:extLst>
              <a:ext uri="{FF2B5EF4-FFF2-40B4-BE49-F238E27FC236}">
                <a16:creationId xmlns="" xmlns:a16="http://schemas.microsoft.com/office/drawing/2014/main" id="{417664E5-6F10-47DC-9D82-BA342AC1AFFD}"/>
              </a:ext>
            </a:extLst>
          </p:cNvPr>
          <p:cNvSpPr>
            <a:spLocks noGrp="1"/>
          </p:cNvSpPr>
          <p:nvPr>
            <p:ph type="sldNum" sz="quarter" idx="12"/>
          </p:nvPr>
        </p:nvSpPr>
        <p:spPr/>
        <p:txBody>
          <a:bodyPr/>
          <a:lstStyle/>
          <a:p>
            <a:fld id="{6D22F896-40B5-4ADD-8801-0D06FADFA095}" type="slidenum">
              <a:rPr lang="en-US" smtClean="0"/>
              <a:t>31</a:t>
            </a:fld>
            <a:endParaRPr lang="en-US" dirty="0"/>
          </a:p>
        </p:txBody>
      </p:sp>
    </p:spTree>
    <p:extLst>
      <p:ext uri="{BB962C8B-B14F-4D97-AF65-F5344CB8AC3E}">
        <p14:creationId xmlns:p14="http://schemas.microsoft.com/office/powerpoint/2010/main" val="2062089237"/>
      </p:ext>
    </p:extLst>
  </p:cSld>
  <p:clrMapOvr>
    <a:masterClrMapping/>
  </p:clrMapOvr>
  <p:transition spd="slow">
    <p:wip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CB35BF1-8674-4968-85B4-6A054EF4BDB2}"/>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Tools</a:t>
            </a:r>
          </a:p>
        </p:txBody>
      </p:sp>
      <p:sp>
        <p:nvSpPr>
          <p:cNvPr id="3" name="Content Placeholder 2">
            <a:extLst>
              <a:ext uri="{FF2B5EF4-FFF2-40B4-BE49-F238E27FC236}">
                <a16:creationId xmlns="" xmlns:a16="http://schemas.microsoft.com/office/drawing/2014/main" id="{154921E4-A993-4BC1-B00A-20194B66D7BD}"/>
              </a:ext>
            </a:extLst>
          </p:cNvPr>
          <p:cNvSpPr>
            <a:spLocks noGrp="1"/>
          </p:cNvSpPr>
          <p:nvPr>
            <p:ph idx="1"/>
          </p:nvPr>
        </p:nvSpPr>
        <p:spPr/>
        <p:txBody>
          <a:bodyPr>
            <a:normAutofit/>
          </a:bodyPr>
          <a:lstStyle/>
          <a:p>
            <a:r>
              <a:rPr lang="en-US" sz="2800" dirty="0">
                <a:latin typeface="Times New Roman" panose="02020603050405020304" pitchFamily="18" charset="0"/>
                <a:cs typeface="Times New Roman" panose="02020603050405020304" pitchFamily="18" charset="0"/>
              </a:rPr>
              <a:t>Word processing programs have tools</a:t>
            </a:r>
          </a:p>
          <a:p>
            <a:pPr lvl="1"/>
            <a:r>
              <a:rPr lang="en-US" dirty="0">
                <a:latin typeface="Times New Roman" panose="02020603050405020304" pitchFamily="18" charset="0"/>
                <a:cs typeface="Times New Roman" panose="02020603050405020304" pitchFamily="18" charset="0"/>
              </a:rPr>
              <a:t>Spell check</a:t>
            </a:r>
          </a:p>
          <a:p>
            <a:pPr lvl="1"/>
            <a:r>
              <a:rPr lang="en-US" dirty="0">
                <a:latin typeface="Times New Roman" panose="02020603050405020304" pitchFamily="18" charset="0"/>
                <a:cs typeface="Times New Roman" panose="02020603050405020304" pitchFamily="18" charset="0"/>
              </a:rPr>
              <a:t>Grammar check</a:t>
            </a:r>
          </a:p>
          <a:p>
            <a:pPr lvl="1"/>
            <a:endParaRPr lang="en-US" dirty="0">
              <a:latin typeface="Times New Roman" panose="02020603050405020304" pitchFamily="18" charset="0"/>
              <a:cs typeface="Times New Roman" panose="02020603050405020304" pitchFamily="18" charset="0"/>
            </a:endParaRPr>
          </a:p>
          <a:p>
            <a:pPr marL="342900" lvl="1" indent="0">
              <a:buNone/>
            </a:pPr>
            <a:r>
              <a:rPr lang="en-US" dirty="0">
                <a:latin typeface="Times New Roman" panose="02020603050405020304" pitchFamily="18" charset="0"/>
                <a:cs typeface="Times New Roman" panose="02020603050405020304" pitchFamily="18" charset="0"/>
              </a:rPr>
              <a:t>There are many tools to check readability, some are free.  Try </a:t>
            </a:r>
            <a:r>
              <a:rPr lang="en-US" dirty="0">
                <a:latin typeface="Times New Roman" panose="02020603050405020304" pitchFamily="18" charset="0"/>
                <a:cs typeface="Times New Roman" panose="02020603050405020304" pitchFamily="18" charset="0"/>
                <a:hlinkClick r:id="rId2"/>
              </a:rPr>
              <a:t>www.gunning-fog-index.com/index.html</a:t>
            </a:r>
            <a:r>
              <a:rPr lang="en-US" dirty="0">
                <a:latin typeface="Times New Roman" panose="02020603050405020304" pitchFamily="18" charset="0"/>
                <a:cs typeface="Times New Roman" panose="02020603050405020304" pitchFamily="18" charset="0"/>
              </a:rPr>
              <a:t>, it is free and easy to use. Texts for a wide audience generally need a fog index less than 12. Texts that need a near-universal understanding need an index less than 8. </a:t>
            </a:r>
          </a:p>
          <a:p>
            <a:pPr marL="342900" lvl="1" indent="0">
              <a:buNone/>
            </a:pPr>
            <a:endParaRPr lang="en-US" dirty="0"/>
          </a:p>
          <a:p>
            <a:pPr lvl="1"/>
            <a:endParaRPr lang="en-US" dirty="0"/>
          </a:p>
          <a:p>
            <a:pPr marL="342900" lvl="1" indent="0">
              <a:buNone/>
            </a:pPr>
            <a:endParaRPr lang="en-US" dirty="0"/>
          </a:p>
        </p:txBody>
      </p:sp>
      <p:sp>
        <p:nvSpPr>
          <p:cNvPr id="5" name="Slide Number Placeholder 4">
            <a:extLst>
              <a:ext uri="{FF2B5EF4-FFF2-40B4-BE49-F238E27FC236}">
                <a16:creationId xmlns="" xmlns:a16="http://schemas.microsoft.com/office/drawing/2014/main" id="{88071787-1E1E-47CB-9F0F-19239157E58D}"/>
              </a:ext>
            </a:extLst>
          </p:cNvPr>
          <p:cNvSpPr>
            <a:spLocks noGrp="1"/>
          </p:cNvSpPr>
          <p:nvPr>
            <p:ph type="sldNum" sz="quarter" idx="12"/>
          </p:nvPr>
        </p:nvSpPr>
        <p:spPr/>
        <p:txBody>
          <a:bodyPr/>
          <a:lstStyle/>
          <a:p>
            <a:fld id="{6D22F896-40B5-4ADD-8801-0D06FADFA095}" type="slidenum">
              <a:rPr lang="en-US" smtClean="0"/>
              <a:t>32</a:t>
            </a:fld>
            <a:endParaRPr lang="en-US" dirty="0"/>
          </a:p>
        </p:txBody>
      </p:sp>
    </p:spTree>
    <p:extLst>
      <p:ext uri="{BB962C8B-B14F-4D97-AF65-F5344CB8AC3E}">
        <p14:creationId xmlns:p14="http://schemas.microsoft.com/office/powerpoint/2010/main" val="34671761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64DAD40-148A-4F1E-A72F-2928E6AB5850}"/>
              </a:ext>
            </a:extLst>
          </p:cNvPr>
          <p:cNvSpPr>
            <a:spLocks noGrp="1"/>
          </p:cNvSpPr>
          <p:nvPr>
            <p:ph type="title"/>
          </p:nvPr>
        </p:nvSpPr>
        <p:spPr>
          <a:xfrm>
            <a:off x="149290" y="136525"/>
            <a:ext cx="6308660" cy="1076455"/>
          </a:xfrm>
        </p:spPr>
        <p:txBody>
          <a:bodyPr/>
          <a:lstStyle/>
          <a:p>
            <a:r>
              <a:rPr lang="en-US" dirty="0">
                <a:latin typeface="Times New Roman" panose="02020603050405020304" pitchFamily="18" charset="0"/>
                <a:cs typeface="Times New Roman" panose="02020603050405020304" pitchFamily="18" charset="0"/>
              </a:rPr>
              <a:t>A Mess</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843C6CE7-1324-4AC0-BB0E-54C84A7D2967}"/>
              </a:ext>
            </a:extLst>
          </p:cNvPr>
          <p:cNvSpPr>
            <a:spLocks noGrp="1"/>
          </p:cNvSpPr>
          <p:nvPr>
            <p:ph idx="1"/>
          </p:nvPr>
        </p:nvSpPr>
        <p:spPr>
          <a:xfrm>
            <a:off x="510241" y="1371600"/>
            <a:ext cx="7210396" cy="5486400"/>
          </a:xfrm>
        </p:spPr>
        <p:txBody>
          <a:bodyPr>
            <a:normAutofit/>
          </a:bodyPr>
          <a:lstStyle/>
          <a:p>
            <a:pPr marL="0" indent="0">
              <a:lnSpc>
                <a:spcPct val="90000"/>
              </a:lnSpc>
              <a:buNone/>
              <a:defRPr/>
            </a:pPr>
            <a:r>
              <a:rPr lang="en-US" sz="2800" b="1" dirty="0">
                <a:latin typeface="Times New Roman" panose="02020603050405020304" pitchFamily="18" charset="0"/>
                <a:cs typeface="Times New Roman" panose="02020603050405020304" pitchFamily="18" charset="0"/>
              </a:rPr>
              <a:t>CO Detector Update: </a:t>
            </a:r>
            <a:endParaRPr lang="en-US" sz="2800" dirty="0">
              <a:latin typeface="Times New Roman" panose="02020603050405020304" pitchFamily="18" charset="0"/>
              <a:cs typeface="Times New Roman" panose="02020603050405020304" pitchFamily="18" charset="0"/>
            </a:endParaRPr>
          </a:p>
          <a:p>
            <a:pPr marL="0" indent="0">
              <a:lnSpc>
                <a:spcPct val="90000"/>
              </a:lnSpc>
              <a:buNone/>
              <a:defRPr/>
            </a:pPr>
            <a:r>
              <a:rPr lang="en-US" sz="2800" dirty="0">
                <a:latin typeface="Times New Roman" panose="02020603050405020304" pitchFamily="18" charset="0"/>
                <a:cs typeface="Times New Roman" panose="02020603050405020304" pitchFamily="18" charset="0"/>
              </a:rPr>
              <a:t>The Coast Guard has conducted an investigation to determine what carbon monoxide (CO) detection devices are available to recreational boaters, such that, when installed and activated could reduce the risk of being exposed to high levels of CO -THAT SILENT KILLER. A variety of technologies is available for detecting the presence of CO on boats and should be considered by recreational boaters to reduce their risk of injury or death while boating. </a:t>
            </a:r>
          </a:p>
          <a:p>
            <a:pPr>
              <a:lnSpc>
                <a:spcPct val="90000"/>
              </a:lnSpc>
              <a:defRPr/>
            </a:pPr>
            <a:r>
              <a:rPr lang="en-US" sz="2400" dirty="0">
                <a:latin typeface="Times New Roman" panose="02020603050405020304" pitchFamily="18" charset="0"/>
                <a:cs typeface="Times New Roman" panose="02020603050405020304" pitchFamily="18" charset="0"/>
              </a:rPr>
              <a:t>(72 words, 13 3-syllable words)(Gunning Fog Index 21.62)</a:t>
            </a:r>
          </a:p>
          <a:p>
            <a:pPr marL="0" indent="0">
              <a:buNone/>
            </a:pPr>
            <a:endParaRPr lang="en-US" sz="2100" dirty="0"/>
          </a:p>
        </p:txBody>
      </p:sp>
      <p:sp>
        <p:nvSpPr>
          <p:cNvPr id="4" name="Slide Number Placeholder 3">
            <a:extLst>
              <a:ext uri="{FF2B5EF4-FFF2-40B4-BE49-F238E27FC236}">
                <a16:creationId xmlns="" xmlns:a16="http://schemas.microsoft.com/office/drawing/2014/main" id="{C387B17A-FDCF-47B5-A070-8F2A83FFDA50}"/>
              </a:ext>
            </a:extLst>
          </p:cNvPr>
          <p:cNvSpPr>
            <a:spLocks noGrp="1"/>
          </p:cNvSpPr>
          <p:nvPr>
            <p:ph type="sldNum" sz="quarter" idx="12"/>
          </p:nvPr>
        </p:nvSpPr>
        <p:spPr/>
        <p:txBody>
          <a:bodyPr/>
          <a:lstStyle/>
          <a:p>
            <a:fld id="{6D22F896-40B5-4ADD-8801-0D06FADFA095}" type="slidenum">
              <a:rPr lang="en-US" smtClean="0"/>
              <a:t>33</a:t>
            </a:fld>
            <a:endParaRPr lang="en-US" dirty="0"/>
          </a:p>
        </p:txBody>
      </p:sp>
    </p:spTree>
    <p:extLst>
      <p:ext uri="{BB962C8B-B14F-4D97-AF65-F5344CB8AC3E}">
        <p14:creationId xmlns:p14="http://schemas.microsoft.com/office/powerpoint/2010/main" val="545223035"/>
      </p:ext>
    </p:extLst>
  </p:cSld>
  <p:clrMapOvr>
    <a:masterClrMapping/>
  </p:clrMapOvr>
  <p:transition spd="slow">
    <p:wip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A62D72C-B4F4-4A2F-B1D3-8698EF0FDC67}"/>
              </a:ext>
            </a:extLst>
          </p:cNvPr>
          <p:cNvSpPr>
            <a:spLocks noGrp="1"/>
          </p:cNvSpPr>
          <p:nvPr>
            <p:ph type="title"/>
          </p:nvPr>
        </p:nvSpPr>
        <p:spPr>
          <a:xfrm>
            <a:off x="320082" y="0"/>
            <a:ext cx="6230008" cy="1110343"/>
          </a:xfrm>
        </p:spPr>
        <p:txBody>
          <a:bodyPr/>
          <a:lstStyle/>
          <a:p>
            <a:r>
              <a:rPr lang="en-US" dirty="0">
                <a:latin typeface="Times New Roman" panose="02020603050405020304" pitchFamily="18" charset="0"/>
                <a:cs typeface="Times New Roman" panose="02020603050405020304" pitchFamily="18" charset="0"/>
              </a:rPr>
              <a:t>A Fix</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EC309759-FBB7-4888-B838-D9944408870C}"/>
              </a:ext>
            </a:extLst>
          </p:cNvPr>
          <p:cNvSpPr>
            <a:spLocks noGrp="1"/>
          </p:cNvSpPr>
          <p:nvPr>
            <p:ph idx="1"/>
          </p:nvPr>
        </p:nvSpPr>
        <p:spPr>
          <a:xfrm>
            <a:off x="510241" y="1483568"/>
            <a:ext cx="7210396" cy="4982546"/>
          </a:xfrm>
        </p:spPr>
        <p:txBody>
          <a:bodyPr>
            <a:normAutofit/>
          </a:bodyPr>
          <a:lstStyle/>
          <a:p>
            <a:pPr marL="0" indent="0">
              <a:buNone/>
            </a:pPr>
            <a:r>
              <a:rPr lang="en-US" sz="2800" dirty="0">
                <a:latin typeface="Times New Roman" panose="02020603050405020304" pitchFamily="18" charset="0"/>
                <a:cs typeface="Times New Roman" panose="02020603050405020304" pitchFamily="18" charset="0"/>
              </a:rPr>
              <a:t>Carbon monoxide is a silent killer.  The Coast Guard recommends that you use a carbon monoxide detection device on your boat to reduce the risk of being exposed to high levels of CO.  You may choose from a variety of devices. </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(46 words, 5 3-syllable words)(Gunning Fog Index 10.48)</a:t>
            </a:r>
          </a:p>
          <a:p>
            <a:endParaRPr lang="en-US" dirty="0"/>
          </a:p>
        </p:txBody>
      </p:sp>
      <p:sp>
        <p:nvSpPr>
          <p:cNvPr id="5" name="Slide Number Placeholder 4">
            <a:extLst>
              <a:ext uri="{FF2B5EF4-FFF2-40B4-BE49-F238E27FC236}">
                <a16:creationId xmlns="" xmlns:a16="http://schemas.microsoft.com/office/drawing/2014/main" id="{D1C89D9E-5CAE-4A8B-B8DC-C560FD1B686B}"/>
              </a:ext>
            </a:extLst>
          </p:cNvPr>
          <p:cNvSpPr>
            <a:spLocks noGrp="1"/>
          </p:cNvSpPr>
          <p:nvPr>
            <p:ph type="sldNum" sz="quarter" idx="12"/>
          </p:nvPr>
        </p:nvSpPr>
        <p:spPr/>
        <p:txBody>
          <a:bodyPr/>
          <a:lstStyle/>
          <a:p>
            <a:fld id="{6D22F896-40B5-4ADD-8801-0D06FADFA095}" type="slidenum">
              <a:rPr lang="en-US" smtClean="0"/>
              <a:pPr/>
              <a:t>34</a:t>
            </a:fld>
            <a:endParaRPr lang="en-US" dirty="0"/>
          </a:p>
        </p:txBody>
      </p:sp>
    </p:spTree>
    <p:extLst>
      <p:ext uri="{BB962C8B-B14F-4D97-AF65-F5344CB8AC3E}">
        <p14:creationId xmlns:p14="http://schemas.microsoft.com/office/powerpoint/2010/main" val="4123302073"/>
      </p:ext>
    </p:extLst>
  </p:cSld>
  <p:clrMapOvr>
    <a:masterClrMapping/>
  </p:clrMapOvr>
  <p:transition spd="slow">
    <p:wip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F5ECFB8-96CC-41B8-9E9C-55E84DAA358F}"/>
              </a:ext>
            </a:extLst>
          </p:cNvPr>
          <p:cNvSpPr>
            <a:spLocks noGrp="1"/>
          </p:cNvSpPr>
          <p:nvPr>
            <p:ph type="title"/>
          </p:nvPr>
        </p:nvSpPr>
        <p:spPr/>
        <p:txBody>
          <a:bodyPr/>
          <a:lstStyle/>
          <a:p>
            <a:r>
              <a:rPr lang="en-US" dirty="0"/>
              <a:t>Exercise  </a:t>
            </a:r>
          </a:p>
        </p:txBody>
      </p:sp>
      <p:pic>
        <p:nvPicPr>
          <p:cNvPr id="7" name="Content Placeholder 6">
            <a:extLst>
              <a:ext uri="{FF2B5EF4-FFF2-40B4-BE49-F238E27FC236}">
                <a16:creationId xmlns="" xmlns:a16="http://schemas.microsoft.com/office/drawing/2014/main" id="{70795AF2-2F2A-4AEC-8234-F34A783F3219}"/>
              </a:ext>
            </a:extLst>
          </p:cNvPr>
          <p:cNvPicPr>
            <a:picLocks noGrp="1" noChangeAspect="1"/>
          </p:cNvPicPr>
          <p:nvPr>
            <p:ph idx="1"/>
          </p:nvPr>
        </p:nvPicPr>
        <p:blipFill>
          <a:blip r:embed="rId2">
            <a:extLst>
              <a:ext uri="{837473B0-CC2E-450A-ABE3-18F120FF3D39}">
                <a1611:picAttrSrcUrl xmlns="" xmlns:a1611="http://schemas.microsoft.com/office/drawing/2016/11/main" r:id="rId3"/>
              </a:ext>
            </a:extLst>
          </a:blip>
          <a:stretch>
            <a:fillRect/>
          </a:stretch>
        </p:blipFill>
        <p:spPr>
          <a:xfrm>
            <a:off x="2308860" y="2815590"/>
            <a:ext cx="4526280" cy="2331720"/>
          </a:xfrm>
        </p:spPr>
      </p:pic>
      <p:sp>
        <p:nvSpPr>
          <p:cNvPr id="5" name="Slide Number Placeholder 4">
            <a:extLst>
              <a:ext uri="{FF2B5EF4-FFF2-40B4-BE49-F238E27FC236}">
                <a16:creationId xmlns="" xmlns:a16="http://schemas.microsoft.com/office/drawing/2014/main" id="{A09149C7-AB0C-42F4-8645-280DC02F7809}"/>
              </a:ext>
            </a:extLst>
          </p:cNvPr>
          <p:cNvSpPr>
            <a:spLocks noGrp="1"/>
          </p:cNvSpPr>
          <p:nvPr>
            <p:ph type="sldNum" sz="quarter" idx="12"/>
          </p:nvPr>
        </p:nvSpPr>
        <p:spPr/>
        <p:txBody>
          <a:bodyPr/>
          <a:lstStyle/>
          <a:p>
            <a:fld id="{6D22F896-40B5-4ADD-8801-0D06FADFA095}" type="slidenum">
              <a:rPr lang="en-US" smtClean="0"/>
              <a:t>35</a:t>
            </a:fld>
            <a:endParaRPr lang="en-US" dirty="0"/>
          </a:p>
        </p:txBody>
      </p:sp>
      <p:sp>
        <p:nvSpPr>
          <p:cNvPr id="8" name="TextBox 7">
            <a:extLst>
              <a:ext uri="{FF2B5EF4-FFF2-40B4-BE49-F238E27FC236}">
                <a16:creationId xmlns="" xmlns:a16="http://schemas.microsoft.com/office/drawing/2014/main" id="{30ABC7D3-66D5-4E2F-89E5-77C6BA0C102C}"/>
              </a:ext>
            </a:extLst>
          </p:cNvPr>
          <p:cNvSpPr txBox="1"/>
          <p:nvPr/>
        </p:nvSpPr>
        <p:spPr>
          <a:xfrm>
            <a:off x="2308860" y="5147310"/>
            <a:ext cx="4526280" cy="196208"/>
          </a:xfrm>
          <a:prstGeom prst="rect">
            <a:avLst/>
          </a:prstGeom>
          <a:noFill/>
        </p:spPr>
        <p:txBody>
          <a:bodyPr wrap="square" rtlCol="0">
            <a:spAutoFit/>
          </a:bodyPr>
          <a:lstStyle/>
          <a:p>
            <a:r>
              <a:rPr lang="en-US" sz="675">
                <a:hlinkClick r:id="rId3" tooltip="http://mouelcos.cat/?p=374"/>
              </a:rPr>
              <a:t>This Photo</a:t>
            </a:r>
            <a:r>
              <a:rPr lang="en-US" sz="675"/>
              <a:t> by Unknown Author is licensed under </a:t>
            </a:r>
            <a:r>
              <a:rPr lang="en-US" sz="675">
                <a:hlinkClick r:id="rId4" tooltip="https://creativecommons.org/licenses/by-nc/3.0/"/>
              </a:rPr>
              <a:t>CC BY-NC</a:t>
            </a:r>
            <a:endParaRPr lang="en-US" sz="675"/>
          </a:p>
        </p:txBody>
      </p:sp>
    </p:spTree>
    <p:extLst>
      <p:ext uri="{BB962C8B-B14F-4D97-AF65-F5344CB8AC3E}">
        <p14:creationId xmlns:p14="http://schemas.microsoft.com/office/powerpoint/2010/main" val="33429146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EA17E77-5F6B-4B15-A87A-EC48ECF073E0}"/>
              </a:ext>
            </a:extLst>
          </p:cNvPr>
          <p:cNvSpPr>
            <a:spLocks noGrp="1"/>
          </p:cNvSpPr>
          <p:nvPr>
            <p:ph type="title"/>
          </p:nvPr>
        </p:nvSpPr>
        <p:spPr>
          <a:xfrm>
            <a:off x="346982" y="1287625"/>
            <a:ext cx="8229600" cy="1184988"/>
          </a:xfrm>
        </p:spPr>
        <p:txBody>
          <a:bodyPr>
            <a:normAutofit fontScale="90000"/>
          </a:bodyPr>
          <a:lstStyle/>
          <a:p>
            <a:r>
              <a:rPr lang="en-US" dirty="0"/>
              <a:t/>
            </a:r>
            <a:br>
              <a:rPr lang="en-US" dirty="0"/>
            </a:br>
            <a:r>
              <a:rPr lang="en-US" sz="3600" dirty="0">
                <a:latin typeface="Times New Roman" panose="02020603050405020304" pitchFamily="18" charset="0"/>
                <a:cs typeface="Times New Roman" panose="02020603050405020304" pitchFamily="18" charset="0"/>
              </a:rPr>
              <a:t>Re-write this paragraph using clear writing techniques</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255FD8FF-0AFD-4DA5-B0E8-9A42D71E3EF6}"/>
              </a:ext>
            </a:extLst>
          </p:cNvPr>
          <p:cNvSpPr>
            <a:spLocks noGrp="1"/>
          </p:cNvSpPr>
          <p:nvPr>
            <p:ph idx="1"/>
          </p:nvPr>
        </p:nvSpPr>
        <p:spPr>
          <a:xfrm>
            <a:off x="457200" y="2669722"/>
            <a:ext cx="8229600" cy="3964343"/>
          </a:xfrm>
        </p:spPr>
        <p:txBody>
          <a:bodyPr/>
          <a:lstStyle/>
          <a:p>
            <a:pPr marL="0" indent="0">
              <a:buNone/>
            </a:pPr>
            <a:endParaRPr lang="en-US" dirty="0"/>
          </a:p>
          <a:p>
            <a:pPr marL="0" indent="0">
              <a:buNone/>
            </a:pPr>
            <a:r>
              <a:rPr lang="en-US" dirty="0"/>
              <a:t>     </a:t>
            </a:r>
            <a:r>
              <a:rPr lang="en-US" dirty="0">
                <a:latin typeface="Times New Roman" panose="02020603050405020304" pitchFamily="18" charset="0"/>
                <a:cs typeface="Times New Roman" panose="02020603050405020304" pitchFamily="18" charset="0"/>
              </a:rPr>
              <a:t>The VA has promulgated your rating and assigned an evaluation of twenty percent effective June 1, 2018.  A payment for retroactive benefits will be forthcoming.  If questions arise you should visit www.va.gov.</a:t>
            </a:r>
          </a:p>
        </p:txBody>
      </p:sp>
      <p:sp>
        <p:nvSpPr>
          <p:cNvPr id="5" name="Slide Number Placeholder 4">
            <a:extLst>
              <a:ext uri="{FF2B5EF4-FFF2-40B4-BE49-F238E27FC236}">
                <a16:creationId xmlns="" xmlns:a16="http://schemas.microsoft.com/office/drawing/2014/main" id="{F6BB6413-5A77-4E24-9EC9-65A5D002A199}"/>
              </a:ext>
            </a:extLst>
          </p:cNvPr>
          <p:cNvSpPr>
            <a:spLocks noGrp="1"/>
          </p:cNvSpPr>
          <p:nvPr>
            <p:ph type="sldNum" sz="quarter" idx="12"/>
          </p:nvPr>
        </p:nvSpPr>
        <p:spPr/>
        <p:txBody>
          <a:bodyPr/>
          <a:lstStyle/>
          <a:p>
            <a:fld id="{6D22F896-40B5-4ADD-8801-0D06FADFA095}" type="slidenum">
              <a:rPr lang="en-US" smtClean="0"/>
              <a:t>36</a:t>
            </a:fld>
            <a:endParaRPr lang="en-US" dirty="0"/>
          </a:p>
        </p:txBody>
      </p:sp>
    </p:spTree>
    <p:extLst>
      <p:ext uri="{BB962C8B-B14F-4D97-AF65-F5344CB8AC3E}">
        <p14:creationId xmlns:p14="http://schemas.microsoft.com/office/powerpoint/2010/main" val="18326656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F973BC-FDA0-4EA0-A357-D00BB1BF96F7}"/>
              </a:ext>
            </a:extLst>
          </p:cNvPr>
          <p:cNvSpPr>
            <a:spLocks noGrp="1"/>
          </p:cNvSpPr>
          <p:nvPr>
            <p:ph type="title"/>
          </p:nvPr>
        </p:nvSpPr>
        <p:spPr/>
        <p:txBody>
          <a:bodyPr/>
          <a:lstStyle/>
          <a:p>
            <a:pPr algn="ctr"/>
            <a:r>
              <a:rPr lang="en-US" dirty="0"/>
              <a:t>Part II</a:t>
            </a:r>
          </a:p>
        </p:txBody>
      </p:sp>
      <p:sp>
        <p:nvSpPr>
          <p:cNvPr id="3" name="Content Placeholder 2">
            <a:extLst>
              <a:ext uri="{FF2B5EF4-FFF2-40B4-BE49-F238E27FC236}">
                <a16:creationId xmlns="" xmlns:a16="http://schemas.microsoft.com/office/drawing/2014/main" id="{30F1C401-C857-47C3-8A97-9B315C2E9B02}"/>
              </a:ext>
            </a:extLst>
          </p:cNvPr>
          <p:cNvSpPr>
            <a:spLocks noGrp="1"/>
          </p:cNvSpPr>
          <p:nvPr>
            <p:ph idx="1"/>
          </p:nvPr>
        </p:nvSpPr>
        <p:spPr/>
        <p:txBody>
          <a:bodyPr/>
          <a:lstStyle/>
          <a:p>
            <a:pPr marL="0" indent="0" algn="ctr">
              <a:buNone/>
            </a:pPr>
            <a:r>
              <a:rPr lang="en-US" b="1" dirty="0">
                <a:latin typeface="Times New Roman" panose="02020603050405020304" pitchFamily="18" charset="0"/>
                <a:cs typeface="Times New Roman" panose="02020603050405020304" pitchFamily="18" charset="0"/>
              </a:rPr>
              <a:t>Persuasive Writing</a:t>
            </a:r>
          </a:p>
        </p:txBody>
      </p:sp>
      <p:sp>
        <p:nvSpPr>
          <p:cNvPr id="5" name="Slide Number Placeholder 4">
            <a:extLst>
              <a:ext uri="{FF2B5EF4-FFF2-40B4-BE49-F238E27FC236}">
                <a16:creationId xmlns="" xmlns:a16="http://schemas.microsoft.com/office/drawing/2014/main" id="{9A977E2D-0044-4688-B753-831EF78C7B87}"/>
              </a:ext>
            </a:extLst>
          </p:cNvPr>
          <p:cNvSpPr>
            <a:spLocks noGrp="1"/>
          </p:cNvSpPr>
          <p:nvPr>
            <p:ph type="sldNum" sz="quarter" idx="12"/>
          </p:nvPr>
        </p:nvSpPr>
        <p:spPr/>
        <p:txBody>
          <a:bodyPr/>
          <a:lstStyle/>
          <a:p>
            <a:fld id="{6D22F896-40B5-4ADD-8801-0D06FADFA095}" type="slidenum">
              <a:rPr lang="en-US" smtClean="0"/>
              <a:t>37</a:t>
            </a:fld>
            <a:endParaRPr lang="en-US" dirty="0"/>
          </a:p>
        </p:txBody>
      </p:sp>
      <p:pic>
        <p:nvPicPr>
          <p:cNvPr id="10" name="Picture 9">
            <a:extLst>
              <a:ext uri="{FF2B5EF4-FFF2-40B4-BE49-F238E27FC236}">
                <a16:creationId xmlns="" xmlns:a16="http://schemas.microsoft.com/office/drawing/2014/main" id="{6D9267FA-732A-4C7D-946D-78B586F21995}"/>
              </a:ext>
            </a:extLst>
          </p:cNvPr>
          <p:cNvPicPr>
            <a:picLocks noChangeAspect="1"/>
          </p:cNvPicPr>
          <p:nvPr/>
        </p:nvPicPr>
        <p:blipFill>
          <a:blip r:embed="rId3">
            <a:extLst>
              <a:ext uri="{837473B0-CC2E-450A-ABE3-18F120FF3D39}">
                <a1611:picAttrSrcUrl xmlns="" xmlns:a1611="http://schemas.microsoft.com/office/drawing/2016/11/main" r:id="rId4"/>
              </a:ext>
            </a:extLst>
          </a:blip>
          <a:stretch>
            <a:fillRect/>
          </a:stretch>
        </p:blipFill>
        <p:spPr>
          <a:xfrm>
            <a:off x="2413747" y="2525981"/>
            <a:ext cx="4316506" cy="2836355"/>
          </a:xfrm>
          <a:prstGeom prst="rect">
            <a:avLst/>
          </a:prstGeom>
        </p:spPr>
      </p:pic>
      <p:sp>
        <p:nvSpPr>
          <p:cNvPr id="11" name="TextBox 10">
            <a:extLst>
              <a:ext uri="{FF2B5EF4-FFF2-40B4-BE49-F238E27FC236}">
                <a16:creationId xmlns="" xmlns:a16="http://schemas.microsoft.com/office/drawing/2014/main" id="{93110C74-2E22-4E24-AA9E-B26E8FFB4C05}"/>
              </a:ext>
            </a:extLst>
          </p:cNvPr>
          <p:cNvSpPr txBox="1"/>
          <p:nvPr/>
        </p:nvSpPr>
        <p:spPr>
          <a:xfrm rot="10800000" flipH="1" flipV="1">
            <a:off x="3384177" y="5417820"/>
            <a:ext cx="2000174" cy="310414"/>
          </a:xfrm>
          <a:prstGeom prst="rect">
            <a:avLst/>
          </a:prstGeom>
          <a:noFill/>
        </p:spPr>
        <p:txBody>
          <a:bodyPr wrap="square" rtlCol="0">
            <a:spAutoFit/>
          </a:bodyPr>
          <a:lstStyle/>
          <a:p>
            <a:r>
              <a:rPr lang="en-US" sz="675" dirty="0">
                <a:hlinkClick r:id="rId4" tooltip="http://www.inlinkz.com/displayurl.php?id=26549262"/>
              </a:rPr>
              <a:t>This Photo</a:t>
            </a:r>
            <a:r>
              <a:rPr lang="en-US" sz="675" dirty="0"/>
              <a:t> by Unknown Author is licensed under </a:t>
            </a:r>
            <a:r>
              <a:rPr lang="en-US" sz="675" dirty="0">
                <a:hlinkClick r:id="rId5" tooltip="https://creativecommons.org/licenses/by-nc-nd/3.0/"/>
              </a:rPr>
              <a:t>CC BY-NC-ND</a:t>
            </a:r>
            <a:endParaRPr lang="en-US" sz="675" dirty="0"/>
          </a:p>
        </p:txBody>
      </p:sp>
    </p:spTree>
    <p:extLst>
      <p:ext uri="{BB962C8B-B14F-4D97-AF65-F5344CB8AC3E}">
        <p14:creationId xmlns:p14="http://schemas.microsoft.com/office/powerpoint/2010/main" val="6416000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028CC04-D6BB-4003-8CAA-2ED82ED62E26}"/>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What is persuasive writing</a:t>
            </a:r>
          </a:p>
        </p:txBody>
      </p:sp>
      <p:sp>
        <p:nvSpPr>
          <p:cNvPr id="3" name="Content Placeholder 2">
            <a:extLst>
              <a:ext uri="{FF2B5EF4-FFF2-40B4-BE49-F238E27FC236}">
                <a16:creationId xmlns="" xmlns:a16="http://schemas.microsoft.com/office/drawing/2014/main" id="{4D83E0EF-11A5-423D-ADB1-64CC1160DE45}"/>
              </a:ext>
            </a:extLst>
          </p:cNvPr>
          <p:cNvSpPr>
            <a:spLocks noGrp="1"/>
          </p:cNvSpPr>
          <p:nvPr>
            <p:ph idx="1"/>
          </p:nvPr>
        </p:nvSpPr>
        <p:spPr>
          <a:xfrm>
            <a:off x="628650" y="2186609"/>
            <a:ext cx="7886700" cy="4253947"/>
          </a:xfrm>
        </p:spPr>
        <p:txBody>
          <a:bodyPr/>
          <a:lstStyle/>
          <a:p>
            <a:r>
              <a:rPr lang="en-US" sz="2800" dirty="0">
                <a:latin typeface="Times New Roman" panose="02020603050405020304" pitchFamily="18" charset="0"/>
                <a:cs typeface="Times New Roman" panose="02020603050405020304" pitchFamily="18" charset="0"/>
              </a:rPr>
              <a:t>PERSUASIVE WRITING is defined as presenting reasons and examples to influence action or thought. Effective persuasive writing requires a writer to state clearly an opinion and to supply reasons and specific examples that support the opinion. </a:t>
            </a:r>
          </a:p>
          <a:p>
            <a:pPr marL="0" indent="0">
              <a:buNone/>
            </a:pPr>
            <a:endParaRPr lang="en-US" dirty="0"/>
          </a:p>
          <a:p>
            <a:r>
              <a:rPr lang="en-US" sz="2000" dirty="0">
                <a:latin typeface="Times New Roman" panose="02020603050405020304" pitchFamily="18" charset="0"/>
                <a:cs typeface="Times New Roman" panose="02020603050405020304" pitchFamily="18" charset="0"/>
              </a:rPr>
              <a:t>http://web.alsde.edu/general/AnnotatedPackets/20082009/Grade10AnnotatedExemplars-4.pdf</a:t>
            </a:r>
            <a:endParaRPr lang="en-US" dirty="0">
              <a:latin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 xmlns:a16="http://schemas.microsoft.com/office/drawing/2014/main" id="{9CA52F12-7621-4E70-81BA-B2BC12A37085}"/>
              </a:ext>
            </a:extLst>
          </p:cNvPr>
          <p:cNvSpPr>
            <a:spLocks noGrp="1"/>
          </p:cNvSpPr>
          <p:nvPr>
            <p:ph type="sldNum" sz="quarter" idx="12"/>
          </p:nvPr>
        </p:nvSpPr>
        <p:spPr/>
        <p:txBody>
          <a:bodyPr/>
          <a:lstStyle/>
          <a:p>
            <a:fld id="{6D22F896-40B5-4ADD-8801-0D06FADFA095}" type="slidenum">
              <a:rPr lang="en-US" smtClean="0"/>
              <a:t>38</a:t>
            </a:fld>
            <a:endParaRPr lang="en-US" dirty="0"/>
          </a:p>
        </p:txBody>
      </p:sp>
    </p:spTree>
    <p:extLst>
      <p:ext uri="{BB962C8B-B14F-4D97-AF65-F5344CB8AC3E}">
        <p14:creationId xmlns:p14="http://schemas.microsoft.com/office/powerpoint/2010/main" val="18201666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FF9B582-50E2-4E58-8386-5E0422D6A7B6}"/>
              </a:ext>
            </a:extLst>
          </p:cNvPr>
          <p:cNvSpPr>
            <a:spLocks noGrp="1"/>
          </p:cNvSpPr>
          <p:nvPr>
            <p:ph idx="1"/>
          </p:nvPr>
        </p:nvSpPr>
        <p:spPr>
          <a:xfrm>
            <a:off x="628650" y="1202635"/>
            <a:ext cx="7886700" cy="5518839"/>
          </a:xfrm>
        </p:spPr>
        <p:txBody>
          <a:bodyPr>
            <a:normAutofit/>
          </a:bodyPr>
          <a:lstStyle/>
          <a:p>
            <a:pPr marL="0" indent="0">
              <a:buNone/>
            </a:pPr>
            <a:r>
              <a:rPr lang="en-US" sz="2800" b="1" dirty="0">
                <a:latin typeface="Times New Roman" panose="02020603050405020304" pitchFamily="18" charset="0"/>
                <a:cs typeface="Times New Roman" panose="02020603050405020304" pitchFamily="18" charset="0"/>
              </a:rPr>
              <a:t>What do </a:t>
            </a:r>
            <a:r>
              <a:rPr lang="en-US" sz="2800" b="1" dirty="0" smtClean="0">
                <a:latin typeface="Times New Roman" panose="02020603050405020304" pitchFamily="18" charset="0"/>
                <a:cs typeface="Times New Roman" panose="02020603050405020304" pitchFamily="18" charset="0"/>
              </a:rPr>
              <a:t>you want</a:t>
            </a:r>
            <a:r>
              <a:rPr lang="en-US" sz="2800" b="1" dirty="0">
                <a:latin typeface="Times New Roman" panose="02020603050405020304" pitchFamily="18" charset="0"/>
                <a:cs typeface="Times New Roman" panose="02020603050405020304" pitchFamily="18" charset="0"/>
              </a:rPr>
              <a:t>?</a:t>
            </a:r>
          </a:p>
          <a:p>
            <a:pPr marL="0" indent="0">
              <a:buNone/>
            </a:pPr>
            <a:endParaRPr lang="en-US" sz="28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A raise</a:t>
            </a:r>
          </a:p>
          <a:p>
            <a:endParaRPr lang="en-US" sz="28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A new computer</a:t>
            </a:r>
          </a:p>
          <a:p>
            <a:endParaRPr lang="en-US" sz="28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A better decision</a:t>
            </a:r>
          </a:p>
          <a:p>
            <a:endParaRPr lang="en-US" sz="28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A medical opinion</a:t>
            </a:r>
          </a:p>
          <a:p>
            <a:endParaRPr lang="en-US" sz="28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A new claim</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endParaRPr lang="en-US" sz="2100" dirty="0"/>
          </a:p>
        </p:txBody>
      </p:sp>
      <p:sp>
        <p:nvSpPr>
          <p:cNvPr id="5" name="Slide Number Placeholder 4">
            <a:extLst>
              <a:ext uri="{FF2B5EF4-FFF2-40B4-BE49-F238E27FC236}">
                <a16:creationId xmlns="" xmlns:a16="http://schemas.microsoft.com/office/drawing/2014/main" id="{DA6B71A2-DCB5-4AAC-A4C1-BB449041EFE8}"/>
              </a:ext>
            </a:extLst>
          </p:cNvPr>
          <p:cNvSpPr>
            <a:spLocks noGrp="1"/>
          </p:cNvSpPr>
          <p:nvPr>
            <p:ph type="sldNum" sz="quarter" idx="12"/>
          </p:nvPr>
        </p:nvSpPr>
        <p:spPr/>
        <p:txBody>
          <a:bodyPr/>
          <a:lstStyle/>
          <a:p>
            <a:fld id="{6D22F896-40B5-4ADD-8801-0D06FADFA095}" type="slidenum">
              <a:rPr lang="en-US" smtClean="0"/>
              <a:t>39</a:t>
            </a:fld>
            <a:endParaRPr lang="en-US" dirty="0"/>
          </a:p>
        </p:txBody>
      </p:sp>
    </p:spTree>
    <p:extLst>
      <p:ext uri="{BB962C8B-B14F-4D97-AF65-F5344CB8AC3E}">
        <p14:creationId xmlns:p14="http://schemas.microsoft.com/office/powerpoint/2010/main" val="3918663386"/>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sz="2800" b="1" u="sng" dirty="0">
              <a:hlinkClick r:id="rId2">
                <a:extLst>
                  <a:ext uri="{A12FA001-AC4F-418D-AE19-62706E023703}">
                    <ahyp:hlinkClr xmlns="" xmlns:ahyp="http://schemas.microsoft.com/office/drawing/2018/hyperlinkcolor" val="tx"/>
                  </a:ext>
                </a:extLst>
              </a:hlinkClick>
            </a:endParaRPr>
          </a:p>
          <a:p>
            <a:r>
              <a:rPr lang="en-US" sz="2800" u="sng" dirty="0">
                <a:latin typeface="Times New Roman" panose="02020603050405020304" pitchFamily="18" charset="0"/>
                <a:cs typeface="Times New Roman" panose="02020603050405020304" pitchFamily="18" charset="0"/>
                <a:hlinkClick r:id="rId2">
                  <a:extLst>
                    <a:ext uri="{A12FA001-AC4F-418D-AE19-62706E023703}">
                      <ahyp:hlinkClr xmlns="" xmlns:ahyp="http://schemas.microsoft.com/office/drawing/2018/hyperlinkcolor" val="tx"/>
                    </a:ext>
                  </a:extLst>
                </a:hlinkClick>
              </a:rPr>
              <a:t>https://www.copyblogger.com/persuasive-writing/</a:t>
            </a:r>
            <a:endParaRPr lang="en-US" sz="2800" dirty="0">
              <a:latin typeface="Times New Roman" panose="02020603050405020304" pitchFamily="18" charset="0"/>
              <a:cs typeface="Times New Roman" panose="02020603050405020304" pitchFamily="18" charset="0"/>
            </a:endParaRPr>
          </a:p>
          <a:p>
            <a:r>
              <a:rPr lang="en-US" sz="2800" u="sng" dirty="0">
                <a:latin typeface="Times New Roman" panose="02020603050405020304" pitchFamily="18" charset="0"/>
                <a:cs typeface="Times New Roman" panose="02020603050405020304" pitchFamily="18" charset="0"/>
                <a:hlinkClick r:id="rId3">
                  <a:extLst>
                    <a:ext uri="{A12FA001-AC4F-418D-AE19-62706E023703}">
                      <ahyp:hlinkClr xmlns="" xmlns:ahyp="http://schemas.microsoft.com/office/drawing/2018/hyperlinkcolor" val="tx"/>
                    </a:ext>
                  </a:extLst>
                </a:hlinkClick>
              </a:rPr>
              <a:t>https://writtent.com/blog/17-powerful-persuasive-writing-techniques/</a:t>
            </a:r>
            <a:endParaRPr lang="en-US" sz="2800" u="sng"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hlinkClick r:id="rId4"/>
              </a:rPr>
              <a:t>https://extension2.missouri.edu/cm201</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hlinkClick r:id="rId5">
                  <a:extLst>
                    <a:ext uri="{A12FA001-AC4F-418D-AE19-62706E023703}">
                      <ahyp:hlinkClr xmlns="" xmlns:ahyp="http://schemas.microsoft.com/office/drawing/2018/hyperlinkcolor" val="tx"/>
                    </a:ext>
                  </a:extLst>
                </a:hlinkClick>
              </a:rPr>
              <a:t>https://www.webfx.com/tools/read-able/gunning-fog.html</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hlinkClick r:id="rId6">
                  <a:extLst>
                    <a:ext uri="{A12FA001-AC4F-418D-AE19-62706E023703}">
                      <ahyp:hlinkClr xmlns="" xmlns:ahyp="http://schemas.microsoft.com/office/drawing/2018/hyperlinkcolor" val="tx"/>
                    </a:ext>
                  </a:extLst>
                </a:hlinkClick>
              </a:rPr>
              <a:t>https://www.dailywritingtips.com/10-tips-for-clean-clear-writing/</a:t>
            </a:r>
            <a:endParaRPr lang="en-US" sz="2800" dirty="0">
              <a:latin typeface="Times New Roman" panose="02020603050405020304" pitchFamily="18" charset="0"/>
              <a:cs typeface="Times New Roman" panose="02020603050405020304" pitchFamily="18" charset="0"/>
            </a:endParaRP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a:t>
            </a:fld>
            <a:endParaRPr lang="en-US" dirty="0"/>
          </a:p>
        </p:txBody>
      </p:sp>
      <p:sp>
        <p:nvSpPr>
          <p:cNvPr id="4" name="Title 3"/>
          <p:cNvSpPr>
            <a:spLocks noGrp="1"/>
          </p:cNvSpPr>
          <p:nvPr>
            <p:ph type="title"/>
          </p:nvPr>
        </p:nvSpPr>
        <p:spPr/>
        <p:txBody>
          <a:bodyPr/>
          <a:lstStyle/>
          <a:p>
            <a:r>
              <a:rPr lang="en-US" dirty="0"/>
              <a:t>REFERENCES CONT.</a:t>
            </a:r>
          </a:p>
        </p:txBody>
      </p:sp>
    </p:spTree>
    <p:extLst>
      <p:ext uri="{BB962C8B-B14F-4D97-AF65-F5344CB8AC3E}">
        <p14:creationId xmlns:p14="http://schemas.microsoft.com/office/powerpoint/2010/main" val="35415143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2B862CE-39B9-4C68-A588-CAA1AB495CE7}"/>
              </a:ext>
            </a:extLst>
          </p:cNvPr>
          <p:cNvSpPr>
            <a:spLocks noGrp="1"/>
          </p:cNvSpPr>
          <p:nvPr>
            <p:ph idx="1"/>
          </p:nvPr>
        </p:nvSpPr>
        <p:spPr/>
        <p:txBody>
          <a:bodyPr>
            <a:normAutofit/>
          </a:bodyPr>
          <a:lstStyle/>
          <a:p>
            <a:pPr marL="0" indent="0">
              <a:buNone/>
            </a:pPr>
            <a:r>
              <a:rPr lang="en-US" b="1" dirty="0">
                <a:latin typeface="Times New Roman" panose="02020603050405020304" pitchFamily="18" charset="0"/>
                <a:cs typeface="Times New Roman" panose="02020603050405020304" pitchFamily="18" charset="0"/>
              </a:rPr>
              <a:t>Who needs persuading?</a:t>
            </a:r>
          </a:p>
          <a:p>
            <a:pPr marL="0" indent="0">
              <a:buNone/>
            </a:pPr>
            <a:endParaRPr lang="en-US" sz="28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Your boss</a:t>
            </a:r>
          </a:p>
          <a:p>
            <a:endParaRPr lang="en-US" sz="28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The claimant</a:t>
            </a:r>
          </a:p>
          <a:p>
            <a:endParaRPr lang="en-US" sz="28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The Decision Review Officer</a:t>
            </a:r>
          </a:p>
          <a:p>
            <a:endParaRPr lang="en-US" sz="28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The care provider</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endParaRPr lang="en-US" sz="2700" dirty="0"/>
          </a:p>
        </p:txBody>
      </p:sp>
      <p:sp>
        <p:nvSpPr>
          <p:cNvPr id="4" name="Slide Number Placeholder 3">
            <a:extLst>
              <a:ext uri="{FF2B5EF4-FFF2-40B4-BE49-F238E27FC236}">
                <a16:creationId xmlns="" xmlns:a16="http://schemas.microsoft.com/office/drawing/2014/main" id="{7E370BD8-E3E4-4AA8-8CAC-E20A657F796F}"/>
              </a:ext>
            </a:extLst>
          </p:cNvPr>
          <p:cNvSpPr>
            <a:spLocks noGrp="1"/>
          </p:cNvSpPr>
          <p:nvPr>
            <p:ph type="sldNum" sz="quarter" idx="12"/>
          </p:nvPr>
        </p:nvSpPr>
        <p:spPr/>
        <p:txBody>
          <a:bodyPr/>
          <a:lstStyle/>
          <a:p>
            <a:fld id="{6D22F896-40B5-4ADD-8801-0D06FADFA095}" type="slidenum">
              <a:rPr lang="en-US" smtClean="0"/>
              <a:t>40</a:t>
            </a:fld>
            <a:endParaRPr lang="en-US" dirty="0"/>
          </a:p>
        </p:txBody>
      </p:sp>
    </p:spTree>
    <p:extLst>
      <p:ext uri="{BB962C8B-B14F-4D97-AF65-F5344CB8AC3E}">
        <p14:creationId xmlns:p14="http://schemas.microsoft.com/office/powerpoint/2010/main" val="1900818967"/>
      </p:ext>
    </p:extLst>
  </p:cSld>
  <p:clrMapOvr>
    <a:masterClrMapping/>
  </p:clrMapOvr>
  <p:transition spd="slow">
    <p:wip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526DF0F-4843-4B86-A96A-44F8DC6C1788}"/>
              </a:ext>
            </a:extLst>
          </p:cNvPr>
          <p:cNvSpPr>
            <a:spLocks noGrp="1"/>
          </p:cNvSpPr>
          <p:nvPr>
            <p:ph idx="1"/>
          </p:nvPr>
        </p:nvSpPr>
        <p:spPr/>
        <p:txBody>
          <a:bodyPr/>
          <a:lstStyle/>
          <a:p>
            <a:pPr marL="0" indent="0" fontAlgn="base">
              <a:buNone/>
            </a:pPr>
            <a:r>
              <a:rPr lang="en-US" sz="2800" b="1" dirty="0">
                <a:latin typeface="Times New Roman" panose="02020603050405020304" pitchFamily="18" charset="0"/>
                <a:cs typeface="Times New Roman" panose="02020603050405020304" pitchFamily="18" charset="0"/>
              </a:rPr>
              <a:t>How will you do it?</a:t>
            </a:r>
          </a:p>
          <a:p>
            <a:pPr lvl="1" fontAlgn="base"/>
            <a:endParaRPr lang="en-US" dirty="0">
              <a:latin typeface="Times New Roman" panose="02020603050405020304" pitchFamily="18" charset="0"/>
              <a:cs typeface="Times New Roman" panose="02020603050405020304" pitchFamily="18" charset="0"/>
            </a:endParaRPr>
          </a:p>
          <a:p>
            <a:pPr lvl="1" fontAlgn="base"/>
            <a:r>
              <a:rPr lang="en-US" dirty="0">
                <a:latin typeface="Times New Roman" panose="02020603050405020304" pitchFamily="18" charset="0"/>
                <a:cs typeface="Times New Roman" panose="02020603050405020304" pitchFamily="18" charset="0"/>
              </a:rPr>
              <a:t>Appeal to your reader’s logic</a:t>
            </a:r>
          </a:p>
          <a:p>
            <a:pPr fontAlgn="base"/>
            <a:endParaRPr lang="en-US" sz="2800" dirty="0">
              <a:latin typeface="Times New Roman" panose="02020603050405020304" pitchFamily="18" charset="0"/>
              <a:cs typeface="Times New Roman" panose="02020603050405020304" pitchFamily="18" charset="0"/>
            </a:endParaRPr>
          </a:p>
          <a:p>
            <a:pPr lvl="1" fontAlgn="base"/>
            <a:r>
              <a:rPr lang="en-US" dirty="0">
                <a:latin typeface="Times New Roman" panose="02020603050405020304" pitchFamily="18" charset="0"/>
                <a:cs typeface="Times New Roman" panose="02020603050405020304" pitchFamily="18" charset="0"/>
              </a:rPr>
              <a:t>Give your point of view in an informed and fair</a:t>
            </a:r>
          </a:p>
          <a:p>
            <a:pPr marL="914400" lvl="2" indent="0" fontAlgn="base">
              <a:buNone/>
            </a:pPr>
            <a:r>
              <a:rPr lang="en-US" sz="2800" dirty="0">
                <a:latin typeface="Times New Roman" panose="02020603050405020304" pitchFamily="18" charset="0"/>
                <a:cs typeface="Times New Roman" panose="02020603050405020304" pitchFamily="18" charset="0"/>
              </a:rPr>
              <a:t> manner</a:t>
            </a:r>
          </a:p>
          <a:p>
            <a:pPr fontAlgn="base"/>
            <a:endParaRPr lang="en-US" sz="2800" dirty="0">
              <a:latin typeface="Times New Roman" panose="02020603050405020304" pitchFamily="18" charset="0"/>
              <a:cs typeface="Times New Roman" panose="02020603050405020304" pitchFamily="18" charset="0"/>
            </a:endParaRPr>
          </a:p>
          <a:p>
            <a:pPr lvl="1" fontAlgn="base"/>
            <a:r>
              <a:rPr lang="en-US" dirty="0">
                <a:latin typeface="Times New Roman" panose="02020603050405020304" pitchFamily="18" charset="0"/>
                <a:cs typeface="Times New Roman" panose="02020603050405020304" pitchFamily="18" charset="0"/>
              </a:rPr>
              <a:t>Create feelings that lead to your point of view</a:t>
            </a:r>
          </a:p>
          <a:p>
            <a:pPr fontAlgn="base"/>
            <a:endParaRPr lang="en-US" sz="2800" dirty="0">
              <a:latin typeface="Times New Roman" panose="02020603050405020304" pitchFamily="18" charset="0"/>
              <a:cs typeface="Times New Roman" panose="02020603050405020304" pitchFamily="18" charset="0"/>
            </a:endParaRPr>
          </a:p>
          <a:p>
            <a:pPr lvl="1" fontAlgn="base"/>
            <a:r>
              <a:rPr lang="en-US" dirty="0">
                <a:latin typeface="Times New Roman" panose="02020603050405020304" pitchFamily="18" charset="0"/>
                <a:cs typeface="Times New Roman" panose="02020603050405020304" pitchFamily="18" charset="0"/>
              </a:rPr>
              <a:t>Build your case</a:t>
            </a:r>
          </a:p>
          <a:p>
            <a:endParaRPr lang="en-US" dirty="0"/>
          </a:p>
        </p:txBody>
      </p:sp>
      <p:sp>
        <p:nvSpPr>
          <p:cNvPr id="5" name="Slide Number Placeholder 4">
            <a:extLst>
              <a:ext uri="{FF2B5EF4-FFF2-40B4-BE49-F238E27FC236}">
                <a16:creationId xmlns="" xmlns:a16="http://schemas.microsoft.com/office/drawing/2014/main" id="{B0EE7DD9-E359-4F80-9AD9-4CD025C44E84}"/>
              </a:ext>
            </a:extLst>
          </p:cNvPr>
          <p:cNvSpPr>
            <a:spLocks noGrp="1"/>
          </p:cNvSpPr>
          <p:nvPr>
            <p:ph type="sldNum" sz="quarter" idx="12"/>
          </p:nvPr>
        </p:nvSpPr>
        <p:spPr/>
        <p:txBody>
          <a:bodyPr/>
          <a:lstStyle/>
          <a:p>
            <a:fld id="{6D22F896-40B5-4ADD-8801-0D06FADFA095}" type="slidenum">
              <a:rPr lang="en-US" smtClean="0"/>
              <a:t>41</a:t>
            </a:fld>
            <a:endParaRPr lang="en-US" dirty="0"/>
          </a:p>
        </p:txBody>
      </p:sp>
    </p:spTree>
    <p:extLst>
      <p:ext uri="{BB962C8B-B14F-4D97-AF65-F5344CB8AC3E}">
        <p14:creationId xmlns:p14="http://schemas.microsoft.com/office/powerpoint/2010/main" val="1226371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CC022DA-FE42-4DD2-A244-37B6D55329A1}"/>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Techniques</a:t>
            </a:r>
          </a:p>
        </p:txBody>
      </p:sp>
      <p:sp>
        <p:nvSpPr>
          <p:cNvPr id="3" name="Content Placeholder 2">
            <a:extLst>
              <a:ext uri="{FF2B5EF4-FFF2-40B4-BE49-F238E27FC236}">
                <a16:creationId xmlns="" xmlns:a16="http://schemas.microsoft.com/office/drawing/2014/main" id="{8C433A70-2E7B-42C2-B7E1-CEF913E23C8D}"/>
              </a:ext>
            </a:extLst>
          </p:cNvPr>
          <p:cNvSpPr>
            <a:spLocks noGrp="1"/>
          </p:cNvSpPr>
          <p:nvPr>
            <p:ph idx="1"/>
          </p:nvPr>
        </p:nvSpPr>
        <p:spPr/>
        <p:txBody>
          <a:bodyPr/>
          <a:lstStyle/>
          <a:p>
            <a:endParaRPr lang="en-US" sz="2800" dirty="0"/>
          </a:p>
          <a:p>
            <a:r>
              <a:rPr lang="en-US" sz="2800" dirty="0">
                <a:latin typeface="Times New Roman" panose="02020603050405020304" pitchFamily="18" charset="0"/>
                <a:cs typeface="Times New Roman" panose="02020603050405020304" pitchFamily="18" charset="0"/>
              </a:rPr>
              <a:t>Use principles of clear writing</a:t>
            </a:r>
          </a:p>
          <a:p>
            <a:r>
              <a:rPr lang="en-US" sz="2800" dirty="0">
                <a:latin typeface="Times New Roman" panose="02020603050405020304" pitchFamily="18" charset="0"/>
                <a:cs typeface="Times New Roman" panose="02020603050405020304" pitchFamily="18" charset="0"/>
              </a:rPr>
              <a:t>Explain the problem</a:t>
            </a:r>
          </a:p>
          <a:p>
            <a:r>
              <a:rPr lang="en-US" sz="2800" dirty="0">
                <a:latin typeface="Times New Roman" panose="02020603050405020304" pitchFamily="18" charset="0"/>
                <a:cs typeface="Times New Roman" panose="02020603050405020304" pitchFamily="18" charset="0"/>
              </a:rPr>
              <a:t>Give a solution or a choice of solutions</a:t>
            </a:r>
          </a:p>
          <a:p>
            <a:r>
              <a:rPr lang="en-US" sz="2800" dirty="0">
                <a:latin typeface="Times New Roman" panose="02020603050405020304" pitchFamily="18" charset="0"/>
                <a:cs typeface="Times New Roman" panose="02020603050405020304" pitchFamily="18" charset="0"/>
              </a:rPr>
              <a:t>Give data</a:t>
            </a:r>
          </a:p>
          <a:p>
            <a:r>
              <a:rPr lang="en-US" sz="2800" dirty="0">
                <a:latin typeface="Times New Roman" panose="02020603050405020304" pitchFamily="18" charset="0"/>
                <a:cs typeface="Times New Roman" panose="02020603050405020304" pitchFamily="18" charset="0"/>
              </a:rPr>
              <a:t>Give the value of resolution</a:t>
            </a:r>
          </a:p>
          <a:p>
            <a:r>
              <a:rPr lang="en-US" sz="2800" dirty="0">
                <a:latin typeface="Times New Roman" panose="02020603050405020304" pitchFamily="18" charset="0"/>
                <a:cs typeface="Times New Roman" panose="02020603050405020304" pitchFamily="18" charset="0"/>
              </a:rPr>
              <a:t>Give examples</a:t>
            </a:r>
          </a:p>
          <a:p>
            <a:r>
              <a:rPr lang="en-US" sz="2800" dirty="0">
                <a:latin typeface="Times New Roman" panose="02020603050405020304" pitchFamily="18" charset="0"/>
                <a:cs typeface="Times New Roman" panose="02020603050405020304" pitchFamily="18" charset="0"/>
              </a:rPr>
              <a:t>Keep tone pleasant and professional</a:t>
            </a:r>
          </a:p>
          <a:p>
            <a:r>
              <a:rPr lang="en-US" sz="2800" dirty="0">
                <a:latin typeface="Times New Roman" panose="02020603050405020304" pitchFamily="18" charset="0"/>
                <a:cs typeface="Times New Roman" panose="02020603050405020304" pitchFamily="18" charset="0"/>
              </a:rPr>
              <a:t>Do not threaten or whine</a:t>
            </a:r>
          </a:p>
          <a:p>
            <a:endParaRPr lang="en-US" sz="2800" dirty="0"/>
          </a:p>
          <a:p>
            <a:endParaRPr lang="en-US" dirty="0"/>
          </a:p>
          <a:p>
            <a:endParaRPr lang="en-US" dirty="0"/>
          </a:p>
          <a:p>
            <a:endParaRPr lang="en-US" dirty="0"/>
          </a:p>
        </p:txBody>
      </p:sp>
      <p:sp>
        <p:nvSpPr>
          <p:cNvPr id="5" name="Slide Number Placeholder 4">
            <a:extLst>
              <a:ext uri="{FF2B5EF4-FFF2-40B4-BE49-F238E27FC236}">
                <a16:creationId xmlns="" xmlns:a16="http://schemas.microsoft.com/office/drawing/2014/main" id="{8787ABFA-39AF-41AE-818F-234C0C77CFAD}"/>
              </a:ext>
            </a:extLst>
          </p:cNvPr>
          <p:cNvSpPr>
            <a:spLocks noGrp="1"/>
          </p:cNvSpPr>
          <p:nvPr>
            <p:ph type="sldNum" sz="quarter" idx="12"/>
          </p:nvPr>
        </p:nvSpPr>
        <p:spPr/>
        <p:txBody>
          <a:bodyPr/>
          <a:lstStyle/>
          <a:p>
            <a:fld id="{6D22F896-40B5-4ADD-8801-0D06FADFA095}" type="slidenum">
              <a:rPr lang="en-US" smtClean="0"/>
              <a:t>42</a:t>
            </a:fld>
            <a:endParaRPr lang="en-US" dirty="0"/>
          </a:p>
        </p:txBody>
      </p:sp>
    </p:spTree>
    <p:extLst>
      <p:ext uri="{BB962C8B-B14F-4D97-AF65-F5344CB8AC3E}">
        <p14:creationId xmlns:p14="http://schemas.microsoft.com/office/powerpoint/2010/main" val="31357102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7981FCF-5E82-470B-9CE7-07101C1E904B}"/>
              </a:ext>
            </a:extLst>
          </p:cNvPr>
          <p:cNvSpPr>
            <a:spLocks noGrp="1"/>
          </p:cNvSpPr>
          <p:nvPr>
            <p:ph type="title"/>
          </p:nvPr>
        </p:nvSpPr>
        <p:spPr/>
        <p:txBody>
          <a:bodyPr>
            <a:normAutofit/>
          </a:bodyPr>
          <a:lstStyle/>
          <a:p>
            <a:r>
              <a:rPr lang="en-US" b="1" dirty="0">
                <a:latin typeface="Times New Roman" panose="02020603050405020304" pitchFamily="18" charset="0"/>
                <a:cs typeface="Times New Roman" panose="02020603050405020304" pitchFamily="18" charset="0"/>
              </a:rPr>
              <a:t>Exercises</a:t>
            </a:r>
          </a:p>
        </p:txBody>
      </p:sp>
      <p:sp>
        <p:nvSpPr>
          <p:cNvPr id="3" name="Content Placeholder 2">
            <a:extLst>
              <a:ext uri="{FF2B5EF4-FFF2-40B4-BE49-F238E27FC236}">
                <a16:creationId xmlns="" xmlns:a16="http://schemas.microsoft.com/office/drawing/2014/main" id="{AE4CB630-5767-4761-94A8-0764B295C770}"/>
              </a:ext>
            </a:extLst>
          </p:cNvPr>
          <p:cNvSpPr>
            <a:spLocks noGrp="1"/>
          </p:cNvSpPr>
          <p:nvPr>
            <p:ph idx="1"/>
          </p:nvPr>
        </p:nvSpPr>
        <p:spPr>
          <a:xfrm>
            <a:off x="346982" y="3549379"/>
            <a:ext cx="8229600" cy="2290418"/>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Choose exercise 1 or 2 and write 1 or 2 paragraphs.  If you finish one start on the other.</a:t>
            </a:r>
          </a:p>
        </p:txBody>
      </p:sp>
      <p:sp>
        <p:nvSpPr>
          <p:cNvPr id="4" name="Slide Number Placeholder 3">
            <a:extLst>
              <a:ext uri="{FF2B5EF4-FFF2-40B4-BE49-F238E27FC236}">
                <a16:creationId xmlns="" xmlns:a16="http://schemas.microsoft.com/office/drawing/2014/main" id="{21CC2D88-E5A7-454A-8082-A2D0E4D933F0}"/>
              </a:ext>
            </a:extLst>
          </p:cNvPr>
          <p:cNvSpPr>
            <a:spLocks noGrp="1"/>
          </p:cNvSpPr>
          <p:nvPr>
            <p:ph type="sldNum" sz="quarter" idx="12"/>
          </p:nvPr>
        </p:nvSpPr>
        <p:spPr/>
        <p:txBody>
          <a:bodyPr/>
          <a:lstStyle/>
          <a:p>
            <a:fld id="{6D22F896-40B5-4ADD-8801-0D06FADFA095}" type="slidenum">
              <a:rPr lang="en-US" smtClean="0"/>
              <a:t>43</a:t>
            </a:fld>
            <a:endParaRPr lang="en-US" dirty="0"/>
          </a:p>
        </p:txBody>
      </p:sp>
      <p:pic>
        <p:nvPicPr>
          <p:cNvPr id="10" name="Picture 9">
            <a:extLst>
              <a:ext uri="{FF2B5EF4-FFF2-40B4-BE49-F238E27FC236}">
                <a16:creationId xmlns="" xmlns:a16="http://schemas.microsoft.com/office/drawing/2014/main" id="{22D47028-A92E-4671-8B7E-E044C15ABF01}"/>
              </a:ext>
            </a:extLst>
          </p:cNvPr>
          <p:cNvPicPr>
            <a:picLocks noChangeAspect="1"/>
          </p:cNvPicPr>
          <p:nvPr/>
        </p:nvPicPr>
        <p:blipFill>
          <a:blip r:embed="rId2">
            <a:extLst>
              <a:ext uri="{837473B0-CC2E-450A-ABE3-18F120FF3D39}">
                <a1611:picAttrSrcUrl xmlns="" xmlns:a1611="http://schemas.microsoft.com/office/drawing/2016/11/main" r:id="rId3"/>
              </a:ext>
            </a:extLst>
          </a:blip>
          <a:stretch>
            <a:fillRect/>
          </a:stretch>
        </p:blipFill>
        <p:spPr>
          <a:xfrm>
            <a:off x="6099242" y="1623303"/>
            <a:ext cx="2475482" cy="1685318"/>
          </a:xfrm>
          <a:prstGeom prst="rect">
            <a:avLst/>
          </a:prstGeom>
        </p:spPr>
      </p:pic>
      <p:sp>
        <p:nvSpPr>
          <p:cNvPr id="11" name="TextBox 10">
            <a:extLst>
              <a:ext uri="{FF2B5EF4-FFF2-40B4-BE49-F238E27FC236}">
                <a16:creationId xmlns="" xmlns:a16="http://schemas.microsoft.com/office/drawing/2014/main" id="{AC01106F-8D58-4D47-972E-B3B1A490525B}"/>
              </a:ext>
            </a:extLst>
          </p:cNvPr>
          <p:cNvSpPr txBox="1"/>
          <p:nvPr/>
        </p:nvSpPr>
        <p:spPr>
          <a:xfrm>
            <a:off x="569276" y="6000750"/>
            <a:ext cx="8005448" cy="196208"/>
          </a:xfrm>
          <a:prstGeom prst="rect">
            <a:avLst/>
          </a:prstGeom>
          <a:noFill/>
        </p:spPr>
        <p:txBody>
          <a:bodyPr wrap="square" rtlCol="0">
            <a:spAutoFit/>
          </a:bodyPr>
          <a:lstStyle/>
          <a:p>
            <a:r>
              <a:rPr lang="en-US" sz="675" dirty="0">
                <a:hlinkClick r:id="rId3" tooltip="http://elmundoesunbalonpg.blogspot.com/2015/06/deporte-y-salud.html"/>
              </a:rPr>
              <a:t>This Photo</a:t>
            </a:r>
            <a:r>
              <a:rPr lang="en-US" sz="675" dirty="0"/>
              <a:t> by Unknown Author is licensed under </a:t>
            </a:r>
            <a:r>
              <a:rPr lang="en-US" sz="675" dirty="0">
                <a:hlinkClick r:id="rId4" tooltip="https://creativecommons.org/licenses/by-nc-nd/3.0/"/>
              </a:rPr>
              <a:t>CC BY-NC-ND</a:t>
            </a:r>
            <a:endParaRPr lang="en-US" sz="675" dirty="0"/>
          </a:p>
        </p:txBody>
      </p:sp>
    </p:spTree>
    <p:extLst>
      <p:ext uri="{BB962C8B-B14F-4D97-AF65-F5344CB8AC3E}">
        <p14:creationId xmlns:p14="http://schemas.microsoft.com/office/powerpoint/2010/main" val="1210161508"/>
      </p:ext>
    </p:extLst>
  </p:cSld>
  <p:clrMapOvr>
    <a:masterClrMapping/>
  </p:clrMapOvr>
  <p:transition spd="slow">
    <p:wip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6FDD151-6C2E-4413-AF21-B1135B78CB75}"/>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REVIEW</a:t>
            </a:r>
          </a:p>
        </p:txBody>
      </p:sp>
      <p:sp>
        <p:nvSpPr>
          <p:cNvPr id="4" name="Slide Number Placeholder 3">
            <a:extLst>
              <a:ext uri="{FF2B5EF4-FFF2-40B4-BE49-F238E27FC236}">
                <a16:creationId xmlns="" xmlns:a16="http://schemas.microsoft.com/office/drawing/2014/main" id="{B3FF7E9B-C05A-4ACB-8B7E-F1362FF51FEB}"/>
              </a:ext>
            </a:extLst>
          </p:cNvPr>
          <p:cNvSpPr>
            <a:spLocks noGrp="1"/>
          </p:cNvSpPr>
          <p:nvPr>
            <p:ph type="sldNum" sz="quarter" idx="12"/>
          </p:nvPr>
        </p:nvSpPr>
        <p:spPr/>
        <p:txBody>
          <a:bodyPr/>
          <a:lstStyle/>
          <a:p>
            <a:fld id="{6D22F896-40B5-4ADD-8801-0D06FADFA095}" type="slidenum">
              <a:rPr lang="en-US" smtClean="0"/>
              <a:t>44</a:t>
            </a:fld>
            <a:endParaRPr lang="en-US" dirty="0"/>
          </a:p>
        </p:txBody>
      </p:sp>
      <p:pic>
        <p:nvPicPr>
          <p:cNvPr id="6" name="Content Placeholder 5">
            <a:extLst>
              <a:ext uri="{FF2B5EF4-FFF2-40B4-BE49-F238E27FC236}">
                <a16:creationId xmlns="" xmlns:a16="http://schemas.microsoft.com/office/drawing/2014/main" id="{514A996E-753F-4010-A9D3-0379A81B7FEC}"/>
              </a:ext>
            </a:extLst>
          </p:cNvPr>
          <p:cNvPicPr>
            <a:picLocks noGrp="1" noChangeAspect="1"/>
          </p:cNvPicPr>
          <p:nvPr>
            <p:ph idx="1"/>
          </p:nvPr>
        </p:nvPicPr>
        <p:blipFill>
          <a:blip r:embed="rId2">
            <a:extLst>
              <a:ext uri="{837473B0-CC2E-450A-ABE3-18F120FF3D39}">
                <a1611:picAttrSrcUrl xmlns="" xmlns:a1611="http://schemas.microsoft.com/office/drawing/2016/11/main" r:id="rId3"/>
              </a:ext>
            </a:extLst>
          </a:blip>
          <a:stretch>
            <a:fillRect/>
          </a:stretch>
        </p:blipFill>
        <p:spPr>
          <a:xfrm>
            <a:off x="926560" y="2449739"/>
            <a:ext cx="6879887" cy="2842930"/>
          </a:xfrm>
        </p:spPr>
      </p:pic>
      <p:sp>
        <p:nvSpPr>
          <p:cNvPr id="7" name="TextBox 6">
            <a:extLst>
              <a:ext uri="{FF2B5EF4-FFF2-40B4-BE49-F238E27FC236}">
                <a16:creationId xmlns="" xmlns:a16="http://schemas.microsoft.com/office/drawing/2014/main" id="{65AF3F55-A25E-489E-B4D4-0A06FCA8D0B4}"/>
              </a:ext>
            </a:extLst>
          </p:cNvPr>
          <p:cNvSpPr txBox="1"/>
          <p:nvPr/>
        </p:nvSpPr>
        <p:spPr>
          <a:xfrm>
            <a:off x="244828" y="5827626"/>
            <a:ext cx="4691945" cy="196208"/>
          </a:xfrm>
          <a:prstGeom prst="rect">
            <a:avLst/>
          </a:prstGeom>
          <a:noFill/>
        </p:spPr>
        <p:txBody>
          <a:bodyPr wrap="square" rtlCol="0">
            <a:spAutoFit/>
          </a:bodyPr>
          <a:lstStyle/>
          <a:p>
            <a:r>
              <a:rPr lang="en-US" sz="675" dirty="0">
                <a:hlinkClick r:id="rId3" tooltip="http://prozessmaler.de/prozesse-muessen-gepflegt-werden/"/>
              </a:rPr>
              <a:t>This Photo</a:t>
            </a:r>
            <a:r>
              <a:rPr lang="en-US" sz="675" dirty="0"/>
              <a:t> by Unknown Author is licensed under </a:t>
            </a:r>
            <a:r>
              <a:rPr lang="en-US" sz="675" dirty="0">
                <a:hlinkClick r:id="rId4" tooltip="https://creativecommons.org/licenses/by-sa/3.0/"/>
              </a:rPr>
              <a:t>CC BY-SA</a:t>
            </a:r>
            <a:endParaRPr lang="en-US" sz="675" dirty="0"/>
          </a:p>
        </p:txBody>
      </p:sp>
    </p:spTree>
    <p:extLst>
      <p:ext uri="{BB962C8B-B14F-4D97-AF65-F5344CB8AC3E}">
        <p14:creationId xmlns:p14="http://schemas.microsoft.com/office/powerpoint/2010/main" val="2725964950"/>
      </p:ext>
    </p:extLst>
  </p:cSld>
  <p:clrMapOvr>
    <a:masterClrMapping/>
  </p:clrMapOvr>
  <p:transition spd="slow">
    <p:wip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A45AF25-7C08-4508-BB16-264CD1B893FD}"/>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What we covered……</a:t>
            </a:r>
          </a:p>
        </p:txBody>
      </p:sp>
      <p:sp>
        <p:nvSpPr>
          <p:cNvPr id="3" name="Content Placeholder 2">
            <a:extLst>
              <a:ext uri="{FF2B5EF4-FFF2-40B4-BE49-F238E27FC236}">
                <a16:creationId xmlns="" xmlns:a16="http://schemas.microsoft.com/office/drawing/2014/main" id="{694B3049-28CA-47E6-841B-7B75ADF82AA4}"/>
              </a:ext>
            </a:extLst>
          </p:cNvPr>
          <p:cNvSpPr>
            <a:spLocks noGrp="1"/>
          </p:cNvSpPr>
          <p:nvPr>
            <p:ph idx="1"/>
          </p:nvPr>
        </p:nvSpPr>
        <p:spPr/>
        <p:txBody>
          <a:bodyPr>
            <a:normAutofit/>
          </a:bodyPr>
          <a:lstStyle/>
          <a:p>
            <a:pPr marL="0" indent="0">
              <a:buNone/>
            </a:pPr>
            <a:r>
              <a:rPr lang="en-US" sz="2800" dirty="0">
                <a:latin typeface="Times New Roman" panose="02020603050405020304" pitchFamily="18" charset="0"/>
                <a:cs typeface="Times New Roman" panose="02020603050405020304" pitchFamily="18" charset="0"/>
              </a:rPr>
              <a:t>Techniques for clear writing</a:t>
            </a:r>
          </a:p>
          <a:p>
            <a:pPr lvl="1"/>
            <a:r>
              <a:rPr lang="en-US" dirty="0">
                <a:latin typeface="Times New Roman" panose="02020603050405020304" pitchFamily="18" charset="0"/>
                <a:cs typeface="Times New Roman" panose="02020603050405020304" pitchFamily="18" charset="0"/>
              </a:rPr>
              <a:t>Who </a:t>
            </a:r>
          </a:p>
          <a:p>
            <a:pPr lvl="1"/>
            <a:r>
              <a:rPr lang="en-US" dirty="0">
                <a:latin typeface="Times New Roman" panose="02020603050405020304" pitchFamily="18" charset="0"/>
                <a:cs typeface="Times New Roman" panose="02020603050405020304" pitchFamily="18" charset="0"/>
              </a:rPr>
              <a:t>What</a:t>
            </a:r>
          </a:p>
          <a:p>
            <a:pPr lvl="1"/>
            <a:r>
              <a:rPr lang="en-US" dirty="0">
                <a:latin typeface="Times New Roman" panose="02020603050405020304" pitchFamily="18" charset="0"/>
                <a:cs typeface="Times New Roman" panose="02020603050405020304" pitchFamily="18" charset="0"/>
              </a:rPr>
              <a:t>Main elements of clear writing</a:t>
            </a:r>
          </a:p>
          <a:p>
            <a:pPr lvl="1"/>
            <a:r>
              <a:rPr lang="en-US" dirty="0">
                <a:latin typeface="Times New Roman" panose="02020603050405020304" pitchFamily="18" charset="0"/>
                <a:cs typeface="Times New Roman" panose="02020603050405020304" pitchFamily="18" charset="0"/>
              </a:rPr>
              <a:t>Tools</a:t>
            </a:r>
          </a:p>
          <a:p>
            <a:pPr marL="457200" lvl="1" indent="0">
              <a:buNone/>
            </a:pPr>
            <a:endParaRPr lang="en-US" dirty="0">
              <a:latin typeface="Times New Roman" panose="02020603050405020304" pitchFamily="18" charset="0"/>
              <a:cs typeface="Times New Roman" panose="02020603050405020304" pitchFamily="18" charset="0"/>
            </a:endParaRPr>
          </a:p>
          <a:p>
            <a:pPr marL="457200" lvl="1" indent="0">
              <a:buNone/>
            </a:pPr>
            <a:r>
              <a:rPr lang="en-US" dirty="0">
                <a:latin typeface="Times New Roman" panose="02020603050405020304" pitchFamily="18" charset="0"/>
                <a:cs typeface="Times New Roman" panose="02020603050405020304" pitchFamily="18" charset="0"/>
              </a:rPr>
              <a:t>Techniques for persuasive writing</a:t>
            </a:r>
          </a:p>
          <a:p>
            <a:pPr lvl="1"/>
            <a:endParaRPr lang="en-US" dirty="0">
              <a:latin typeface="Times New Roman" panose="02020603050405020304" pitchFamily="18" charset="0"/>
              <a:cs typeface="Times New Roman" panose="02020603050405020304" pitchFamily="18" charset="0"/>
            </a:endParaRPr>
          </a:p>
          <a:p>
            <a:pPr lvl="1"/>
            <a:endParaRPr lang="en-US" dirty="0">
              <a:latin typeface="Times New Roman" panose="02020603050405020304" pitchFamily="18" charset="0"/>
              <a:cs typeface="Times New Roman" panose="02020603050405020304" pitchFamily="18" charset="0"/>
            </a:endParaRPr>
          </a:p>
          <a:p>
            <a:pPr lvl="1" algn="ctr"/>
            <a:endParaRPr lang="en-US" dirty="0"/>
          </a:p>
        </p:txBody>
      </p:sp>
      <p:sp>
        <p:nvSpPr>
          <p:cNvPr id="4" name="Slide Number Placeholder 3">
            <a:extLst>
              <a:ext uri="{FF2B5EF4-FFF2-40B4-BE49-F238E27FC236}">
                <a16:creationId xmlns="" xmlns:a16="http://schemas.microsoft.com/office/drawing/2014/main" id="{122410C6-E79A-4D86-A6E1-E59DA41AA026}"/>
              </a:ext>
            </a:extLst>
          </p:cNvPr>
          <p:cNvSpPr>
            <a:spLocks noGrp="1"/>
          </p:cNvSpPr>
          <p:nvPr>
            <p:ph type="sldNum" sz="quarter" idx="12"/>
          </p:nvPr>
        </p:nvSpPr>
        <p:spPr/>
        <p:txBody>
          <a:bodyPr/>
          <a:lstStyle/>
          <a:p>
            <a:fld id="{6D22F896-40B5-4ADD-8801-0D06FADFA095}" type="slidenum">
              <a:rPr lang="en-US" smtClean="0"/>
              <a:t>45</a:t>
            </a:fld>
            <a:endParaRPr lang="en-US" dirty="0"/>
          </a:p>
        </p:txBody>
      </p:sp>
    </p:spTree>
    <p:extLst>
      <p:ext uri="{BB962C8B-B14F-4D97-AF65-F5344CB8AC3E}">
        <p14:creationId xmlns:p14="http://schemas.microsoft.com/office/powerpoint/2010/main" val="4260102338"/>
      </p:ext>
    </p:extLst>
  </p:cSld>
  <p:clrMapOvr>
    <a:masterClrMapping/>
  </p:clrMapOvr>
  <p:transition spd="slow">
    <p:wip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2290198-2DC3-48B7-962A-23099DFE74D7}"/>
              </a:ext>
            </a:extLst>
          </p:cNvPr>
          <p:cNvSpPr>
            <a:spLocks noGrp="1"/>
          </p:cNvSpPr>
          <p:nvPr>
            <p:ph type="title"/>
          </p:nvPr>
        </p:nvSpPr>
        <p:spPr>
          <a:xfrm>
            <a:off x="510241" y="1429558"/>
            <a:ext cx="7210396" cy="810704"/>
          </a:xfrm>
        </p:spPr>
        <p:txBody>
          <a:bodyPr/>
          <a:lstStyle/>
          <a:p>
            <a:pPr algn="ctr"/>
            <a:r>
              <a:rPr lang="en-US" b="1" dirty="0">
                <a:latin typeface="Arial" panose="020B0604020202020204" pitchFamily="34" charset="0"/>
                <a:cs typeface="Arial" panose="020B0604020202020204" pitchFamily="34" charset="0"/>
              </a:rPr>
              <a:t>QUESTIONS?</a:t>
            </a:r>
          </a:p>
        </p:txBody>
      </p:sp>
      <p:pic>
        <p:nvPicPr>
          <p:cNvPr id="8" name="Content Placeholder 7">
            <a:extLst>
              <a:ext uri="{FF2B5EF4-FFF2-40B4-BE49-F238E27FC236}">
                <a16:creationId xmlns="" xmlns:a16="http://schemas.microsoft.com/office/drawing/2014/main" id="{55595C4E-9FDD-4555-9FFD-54872E84FB84}"/>
              </a:ext>
            </a:extLst>
          </p:cNvPr>
          <p:cNvPicPr>
            <a:picLocks noGrp="1" noChangeAspect="1"/>
          </p:cNvPicPr>
          <p:nvPr>
            <p:ph idx="1"/>
          </p:nvPr>
        </p:nvPicPr>
        <p:blipFill>
          <a:blip r:embed="rId2"/>
          <a:stretch>
            <a:fillRect/>
          </a:stretch>
        </p:blipFill>
        <p:spPr>
          <a:xfrm>
            <a:off x="1623527" y="2564242"/>
            <a:ext cx="4716624" cy="3156347"/>
          </a:xfrm>
        </p:spPr>
      </p:pic>
      <p:sp>
        <p:nvSpPr>
          <p:cNvPr id="4" name="Slide Number Placeholder 3">
            <a:extLst>
              <a:ext uri="{FF2B5EF4-FFF2-40B4-BE49-F238E27FC236}">
                <a16:creationId xmlns="" xmlns:a16="http://schemas.microsoft.com/office/drawing/2014/main" id="{4CC646B6-313E-4176-B6DC-E9972ED1D07D}"/>
              </a:ext>
            </a:extLst>
          </p:cNvPr>
          <p:cNvSpPr>
            <a:spLocks noGrp="1"/>
          </p:cNvSpPr>
          <p:nvPr>
            <p:ph type="sldNum" sz="quarter" idx="12"/>
          </p:nvPr>
        </p:nvSpPr>
        <p:spPr/>
        <p:txBody>
          <a:bodyPr/>
          <a:lstStyle/>
          <a:p>
            <a:fld id="{6D22F896-40B5-4ADD-8801-0D06FADFA095}" type="slidenum">
              <a:rPr lang="en-US" smtClean="0"/>
              <a:t>46</a:t>
            </a:fld>
            <a:endParaRPr lang="en-US" dirty="0"/>
          </a:p>
        </p:txBody>
      </p:sp>
    </p:spTree>
    <p:extLst>
      <p:ext uri="{BB962C8B-B14F-4D97-AF65-F5344CB8AC3E}">
        <p14:creationId xmlns:p14="http://schemas.microsoft.com/office/powerpoint/2010/main" val="2867684877"/>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1231641"/>
            <a:ext cx="7886700" cy="5001208"/>
          </a:xfrm>
        </p:spPr>
        <p:txBody>
          <a:bodyPr/>
          <a:lstStyle/>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Part I</a:t>
            </a:r>
          </a:p>
          <a:p>
            <a:pPr marL="457200" lvl="1" indent="0">
              <a:buNone/>
            </a:pPr>
            <a:r>
              <a:rPr lang="en-US" dirty="0">
                <a:latin typeface="Times New Roman" panose="02020603050405020304" pitchFamily="18" charset="0"/>
                <a:cs typeface="Times New Roman" panose="02020603050405020304" pitchFamily="18" charset="0"/>
              </a:rPr>
              <a:t>	Clear writing</a:t>
            </a:r>
          </a:p>
          <a:p>
            <a:pPr lvl="1">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Part II</a:t>
            </a:r>
          </a:p>
          <a:p>
            <a:pPr marL="457200" lvl="1" indent="0">
              <a:buNone/>
            </a:pPr>
            <a:r>
              <a:rPr lang="en-US" dirty="0">
                <a:latin typeface="Times New Roman" panose="02020603050405020304" pitchFamily="18" charset="0"/>
                <a:cs typeface="Times New Roman" panose="02020603050405020304" pitchFamily="18" charset="0"/>
              </a:rPr>
              <a:t>	Persuasive writing</a:t>
            </a:r>
          </a:p>
          <a:p>
            <a:pPr lvl="1">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Tools</a:t>
            </a:r>
          </a:p>
          <a:p>
            <a:pPr lvl="1">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Exercises</a:t>
            </a:r>
          </a:p>
          <a:p>
            <a:pPr lvl="1">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Review</a:t>
            </a: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5</a:t>
            </a:fld>
            <a:endParaRPr lang="en-US" dirty="0"/>
          </a:p>
        </p:txBody>
      </p:sp>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TOPICS</a:t>
            </a:r>
          </a:p>
        </p:txBody>
      </p:sp>
    </p:spTree>
    <p:extLst>
      <p:ext uri="{BB962C8B-B14F-4D97-AF65-F5344CB8AC3E}">
        <p14:creationId xmlns:p14="http://schemas.microsoft.com/office/powerpoint/2010/main" val="1498330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A6B3772-86E6-4C7C-A502-3D9AF7534DAF}"/>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Part I</a:t>
            </a:r>
          </a:p>
        </p:txBody>
      </p:sp>
      <p:sp>
        <p:nvSpPr>
          <p:cNvPr id="3" name="Content Placeholder 2">
            <a:extLst>
              <a:ext uri="{FF2B5EF4-FFF2-40B4-BE49-F238E27FC236}">
                <a16:creationId xmlns="" xmlns:a16="http://schemas.microsoft.com/office/drawing/2014/main" id="{7D4E0D1A-AD5E-4622-8D73-D00305AF9E88}"/>
              </a:ext>
            </a:extLst>
          </p:cNvPr>
          <p:cNvSpPr>
            <a:spLocks noGrp="1"/>
          </p:cNvSpPr>
          <p:nvPr>
            <p:ph idx="1"/>
          </p:nvPr>
        </p:nvSpPr>
        <p:spPr>
          <a:xfrm>
            <a:off x="457200" y="2510518"/>
            <a:ext cx="8229600" cy="3214715"/>
          </a:xfrm>
        </p:spPr>
        <p:txBody>
          <a:bodyPr/>
          <a:lstStyle/>
          <a:p>
            <a:pPr marL="0" indent="0" algn="ctr">
              <a:buNone/>
            </a:pPr>
            <a:r>
              <a:rPr lang="en-US" b="1" dirty="0">
                <a:latin typeface="Times New Roman" panose="02020603050405020304" pitchFamily="18" charset="0"/>
                <a:cs typeface="Times New Roman" panose="02020603050405020304" pitchFamily="18" charset="0"/>
              </a:rPr>
              <a:t>Clear Writing</a:t>
            </a:r>
          </a:p>
          <a:p>
            <a:pPr marL="0" indent="0" algn="ctr">
              <a:buNone/>
            </a:pPr>
            <a:endParaRPr lang="en-US" b="1" dirty="0"/>
          </a:p>
          <a:p>
            <a:pPr marL="0" indent="0" algn="ctr">
              <a:buNone/>
            </a:pPr>
            <a:endParaRPr lang="en-US" dirty="0"/>
          </a:p>
        </p:txBody>
      </p:sp>
      <p:sp>
        <p:nvSpPr>
          <p:cNvPr id="5" name="Slide Number Placeholder 4">
            <a:extLst>
              <a:ext uri="{FF2B5EF4-FFF2-40B4-BE49-F238E27FC236}">
                <a16:creationId xmlns="" xmlns:a16="http://schemas.microsoft.com/office/drawing/2014/main" id="{83A344CE-F039-4FC8-827B-19BBABE09030}"/>
              </a:ext>
            </a:extLst>
          </p:cNvPr>
          <p:cNvSpPr>
            <a:spLocks noGrp="1"/>
          </p:cNvSpPr>
          <p:nvPr>
            <p:ph type="sldNum" sz="quarter" idx="12"/>
          </p:nvPr>
        </p:nvSpPr>
        <p:spPr/>
        <p:txBody>
          <a:bodyPr/>
          <a:lstStyle/>
          <a:p>
            <a:fld id="{6D22F896-40B5-4ADD-8801-0D06FADFA095}" type="slidenum">
              <a:rPr lang="en-US" smtClean="0"/>
              <a:t>6</a:t>
            </a:fld>
            <a:endParaRPr lang="en-US" dirty="0"/>
          </a:p>
        </p:txBody>
      </p:sp>
      <p:pic>
        <p:nvPicPr>
          <p:cNvPr id="7" name="Picture 6">
            <a:extLst>
              <a:ext uri="{FF2B5EF4-FFF2-40B4-BE49-F238E27FC236}">
                <a16:creationId xmlns="" xmlns:a16="http://schemas.microsoft.com/office/drawing/2014/main" id="{3AAC77EB-46A4-4909-A3E6-F076648CD25B}"/>
              </a:ext>
            </a:extLst>
          </p:cNvPr>
          <p:cNvPicPr>
            <a:picLocks noChangeAspect="1"/>
          </p:cNvPicPr>
          <p:nvPr/>
        </p:nvPicPr>
        <p:blipFill>
          <a:blip r:embed="rId2">
            <a:extLst>
              <a:ext uri="{837473B0-CC2E-450A-ABE3-18F120FF3D39}">
                <a1611:picAttrSrcUrl xmlns="" xmlns:a1611="http://schemas.microsoft.com/office/drawing/2016/11/main" r:id="rId3"/>
              </a:ext>
            </a:extLst>
          </a:blip>
          <a:stretch>
            <a:fillRect/>
          </a:stretch>
        </p:blipFill>
        <p:spPr>
          <a:xfrm>
            <a:off x="2064398" y="3056283"/>
            <a:ext cx="4709627" cy="2677767"/>
          </a:xfrm>
          <a:prstGeom prst="rect">
            <a:avLst/>
          </a:prstGeom>
        </p:spPr>
      </p:pic>
      <p:sp>
        <p:nvSpPr>
          <p:cNvPr id="8" name="TextBox 7">
            <a:extLst>
              <a:ext uri="{FF2B5EF4-FFF2-40B4-BE49-F238E27FC236}">
                <a16:creationId xmlns="" xmlns:a16="http://schemas.microsoft.com/office/drawing/2014/main" id="{5DDF3989-6135-465F-A425-E93B8C0A68B0}"/>
              </a:ext>
            </a:extLst>
          </p:cNvPr>
          <p:cNvSpPr txBox="1"/>
          <p:nvPr/>
        </p:nvSpPr>
        <p:spPr>
          <a:xfrm>
            <a:off x="2064398" y="5734050"/>
            <a:ext cx="4709627" cy="196208"/>
          </a:xfrm>
          <a:prstGeom prst="rect">
            <a:avLst/>
          </a:prstGeom>
          <a:noFill/>
        </p:spPr>
        <p:txBody>
          <a:bodyPr wrap="square" rtlCol="0">
            <a:spAutoFit/>
          </a:bodyPr>
          <a:lstStyle/>
          <a:p>
            <a:r>
              <a:rPr lang="en-US" sz="675">
                <a:hlinkClick r:id="rId3" tooltip="https://en.wikipedia.org/wiki/Communication"/>
              </a:rPr>
              <a:t>This Photo</a:t>
            </a:r>
            <a:r>
              <a:rPr lang="en-US" sz="675"/>
              <a:t> by Unknown Author is licensed under </a:t>
            </a:r>
            <a:r>
              <a:rPr lang="en-US" sz="675">
                <a:hlinkClick r:id="rId4" tooltip="https://creativecommons.org/licenses/by-sa/3.0/"/>
              </a:rPr>
              <a:t>CC BY-SA</a:t>
            </a:r>
            <a:endParaRPr lang="en-US" sz="675"/>
          </a:p>
        </p:txBody>
      </p:sp>
    </p:spTree>
    <p:extLst>
      <p:ext uri="{BB962C8B-B14F-4D97-AF65-F5344CB8AC3E}">
        <p14:creationId xmlns:p14="http://schemas.microsoft.com/office/powerpoint/2010/main" val="1236903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7E38EB9-4691-490A-A022-F84BFF6A083E}"/>
              </a:ext>
            </a:extLst>
          </p:cNvPr>
          <p:cNvSpPr>
            <a:spLocks noGrp="1"/>
          </p:cNvSpPr>
          <p:nvPr>
            <p:ph type="title"/>
          </p:nvPr>
        </p:nvSpPr>
        <p:spPr>
          <a:xfrm>
            <a:off x="569168" y="1233485"/>
            <a:ext cx="8229600" cy="984997"/>
          </a:xfrm>
        </p:spPr>
        <p:txBody>
          <a:bodyPr/>
          <a:lstStyle/>
          <a:p>
            <a:r>
              <a:rPr lang="en-US" dirty="0">
                <a:latin typeface="Times New Roman" panose="02020603050405020304" pitchFamily="18" charset="0"/>
                <a:cs typeface="Times New Roman" panose="02020603050405020304" pitchFamily="18" charset="0"/>
              </a:rPr>
              <a:t>What is clear writing?</a:t>
            </a:r>
            <a:r>
              <a:rPr lang="en-US" dirty="0"/>
              <a:t/>
            </a:r>
            <a:br>
              <a:rPr lang="en-US" dirty="0"/>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F6F8CF3C-C6E4-4A3B-AF28-D7CA4B806E97}"/>
              </a:ext>
            </a:extLst>
          </p:cNvPr>
          <p:cNvSpPr>
            <a:spLocks noGrp="1"/>
          </p:cNvSpPr>
          <p:nvPr>
            <p:ph idx="1"/>
          </p:nvPr>
        </p:nvSpPr>
        <p:spPr>
          <a:xfrm>
            <a:off x="569168" y="2218482"/>
            <a:ext cx="8229600" cy="3406032"/>
          </a:xfrm>
        </p:spPr>
        <p:txBody>
          <a:bodyPr>
            <a:normAutofit/>
          </a:bodyPr>
          <a:lstStyle/>
          <a:p>
            <a:endParaRPr lang="en-US" sz="2100" dirty="0"/>
          </a:p>
          <a:p>
            <a:pPr marL="0" indent="0">
              <a:buNone/>
            </a:pPr>
            <a:r>
              <a:rPr lang="en-US" dirty="0">
                <a:latin typeface="Times New Roman" panose="02020603050405020304" pitchFamily="18" charset="0"/>
                <a:cs typeface="Times New Roman" panose="02020603050405020304" pitchFamily="18" charset="0"/>
              </a:rPr>
              <a:t>Communication that your audience or readers can understand the first time</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they read it.</a:t>
            </a:r>
          </a:p>
          <a:p>
            <a:endParaRPr lang="en-US" dirty="0"/>
          </a:p>
        </p:txBody>
      </p:sp>
      <p:sp>
        <p:nvSpPr>
          <p:cNvPr id="5" name="Slide Number Placeholder 4">
            <a:extLst>
              <a:ext uri="{FF2B5EF4-FFF2-40B4-BE49-F238E27FC236}">
                <a16:creationId xmlns="" xmlns:a16="http://schemas.microsoft.com/office/drawing/2014/main" id="{8F96063A-169C-4987-B883-EF2534E2B187}"/>
              </a:ext>
            </a:extLst>
          </p:cNvPr>
          <p:cNvSpPr>
            <a:spLocks noGrp="1"/>
          </p:cNvSpPr>
          <p:nvPr>
            <p:ph type="sldNum" sz="quarter" idx="12"/>
          </p:nvPr>
        </p:nvSpPr>
        <p:spPr/>
        <p:txBody>
          <a:bodyPr/>
          <a:lstStyle/>
          <a:p>
            <a:fld id="{6D22F896-40B5-4ADD-8801-0D06FADFA095}" type="slidenum">
              <a:rPr lang="en-US" smtClean="0"/>
              <a:t>7</a:t>
            </a:fld>
            <a:endParaRPr lang="en-US" dirty="0"/>
          </a:p>
        </p:txBody>
      </p:sp>
    </p:spTree>
    <p:extLst>
      <p:ext uri="{BB962C8B-B14F-4D97-AF65-F5344CB8AC3E}">
        <p14:creationId xmlns:p14="http://schemas.microsoft.com/office/powerpoint/2010/main" val="1615719732"/>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31A5402-5FF8-440B-BFC4-F9C159C9242A}"/>
              </a:ext>
            </a:extLst>
          </p:cNvPr>
          <p:cNvSpPr>
            <a:spLocks noGrp="1"/>
          </p:cNvSpPr>
          <p:nvPr>
            <p:ph type="title"/>
          </p:nvPr>
        </p:nvSpPr>
        <p:spPr>
          <a:xfrm>
            <a:off x="186612" y="1315615"/>
            <a:ext cx="6271338" cy="867747"/>
          </a:xfrm>
        </p:spPr>
        <p:txBody>
          <a:bodyPr/>
          <a:lstStyle/>
          <a:p>
            <a:r>
              <a:rPr lang="en-US" dirty="0">
                <a:latin typeface="Times New Roman" panose="02020603050405020304" pitchFamily="18" charset="0"/>
                <a:cs typeface="Times New Roman" panose="02020603050405020304" pitchFamily="18" charset="0"/>
              </a:rPr>
              <a:t>Why is clear writing important?</a:t>
            </a:r>
          </a:p>
        </p:txBody>
      </p:sp>
      <p:sp>
        <p:nvSpPr>
          <p:cNvPr id="3" name="Content Placeholder 2">
            <a:extLst>
              <a:ext uri="{FF2B5EF4-FFF2-40B4-BE49-F238E27FC236}">
                <a16:creationId xmlns="" xmlns:a16="http://schemas.microsoft.com/office/drawing/2014/main" id="{2DB52F37-FCBA-4678-88BE-C63AD1243E1B}"/>
              </a:ext>
            </a:extLst>
          </p:cNvPr>
          <p:cNvSpPr>
            <a:spLocks noGrp="1"/>
          </p:cNvSpPr>
          <p:nvPr>
            <p:ph idx="1"/>
          </p:nvPr>
        </p:nvSpPr>
        <p:spPr>
          <a:xfrm>
            <a:off x="720180" y="2332653"/>
            <a:ext cx="7210396" cy="3011729"/>
          </a:xfrm>
        </p:spPr>
        <p:txBody>
          <a:bodyPr>
            <a:normAutofit/>
          </a:bodyPr>
          <a:lstStyle/>
          <a:p>
            <a:pPr eaLnBrk="0" hangingPunct="0">
              <a:spcBef>
                <a:spcPct val="50000"/>
              </a:spcBef>
            </a:pPr>
            <a:endParaRPr lang="en-US" sz="2800" dirty="0">
              <a:latin typeface="Times New Roman" panose="02020603050405020304" pitchFamily="18" charset="0"/>
              <a:cs typeface="Times New Roman" panose="02020603050405020304" pitchFamily="18" charset="0"/>
            </a:endParaRPr>
          </a:p>
          <a:p>
            <a:pPr eaLnBrk="0" hangingPunct="0">
              <a:spcBef>
                <a:spcPct val="50000"/>
              </a:spcBef>
            </a:pPr>
            <a:r>
              <a:rPr lang="en-US" sz="2800" dirty="0">
                <a:latin typeface="Times New Roman" panose="02020603050405020304" pitchFamily="18" charset="0"/>
                <a:cs typeface="Times New Roman" panose="02020603050405020304" pitchFamily="18" charset="0"/>
              </a:rPr>
              <a:t>We’re all busy people.  </a:t>
            </a:r>
          </a:p>
          <a:p>
            <a:pPr eaLnBrk="0" hangingPunct="0">
              <a:spcBef>
                <a:spcPct val="50000"/>
              </a:spcBef>
            </a:pPr>
            <a:r>
              <a:rPr lang="en-US" sz="2800" dirty="0">
                <a:latin typeface="Times New Roman" panose="02020603050405020304" pitchFamily="18" charset="0"/>
                <a:cs typeface="Times New Roman" panose="02020603050405020304" pitchFamily="18" charset="0"/>
              </a:rPr>
              <a:t>We don’t want to waste a lot of time trying to translate difficult, wordy documents. </a:t>
            </a:r>
          </a:p>
          <a:p>
            <a:pPr marL="0" indent="0" eaLnBrk="0" hangingPunct="0">
              <a:spcBef>
                <a:spcPct val="50000"/>
              </a:spcBef>
              <a:buNone/>
            </a:pPr>
            <a:endParaRPr lang="en-US" sz="2800" dirty="0">
              <a:latin typeface="Times New Roman" panose="02020603050405020304" pitchFamily="18" charset="0"/>
              <a:cs typeface="Times New Roman" panose="02020603050405020304" pitchFamily="18" charset="0"/>
            </a:endParaRPr>
          </a:p>
          <a:p>
            <a:pPr marL="0" indent="0">
              <a:buNone/>
            </a:pPr>
            <a:endParaRPr lang="en-US" sz="2100" dirty="0"/>
          </a:p>
        </p:txBody>
      </p:sp>
      <p:sp>
        <p:nvSpPr>
          <p:cNvPr id="4" name="Slide Number Placeholder 3">
            <a:extLst>
              <a:ext uri="{FF2B5EF4-FFF2-40B4-BE49-F238E27FC236}">
                <a16:creationId xmlns="" xmlns:a16="http://schemas.microsoft.com/office/drawing/2014/main" id="{FCB64BB8-FBF2-4032-856B-EB6469B35FA7}"/>
              </a:ext>
            </a:extLst>
          </p:cNvPr>
          <p:cNvSpPr>
            <a:spLocks noGrp="1"/>
          </p:cNvSpPr>
          <p:nvPr>
            <p:ph type="sldNum" sz="quarter" idx="12"/>
          </p:nvPr>
        </p:nvSpPr>
        <p:spPr/>
        <p:txBody>
          <a:bodyPr/>
          <a:lstStyle/>
          <a:p>
            <a:fld id="{6D22F896-40B5-4ADD-8801-0D06FADFA095}" type="slidenum">
              <a:rPr lang="en-US" smtClean="0"/>
              <a:t>8</a:t>
            </a:fld>
            <a:endParaRPr lang="en-US" dirty="0"/>
          </a:p>
        </p:txBody>
      </p:sp>
    </p:spTree>
    <p:extLst>
      <p:ext uri="{BB962C8B-B14F-4D97-AF65-F5344CB8AC3E}">
        <p14:creationId xmlns:p14="http://schemas.microsoft.com/office/powerpoint/2010/main" val="2955264852"/>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2800" b="1" dirty="0">
                <a:latin typeface="Times New Roman" panose="02020603050405020304" pitchFamily="18" charset="0"/>
                <a:cs typeface="Times New Roman" panose="02020603050405020304" pitchFamily="18" charset="0"/>
              </a:rPr>
              <a:t>Who?	</a:t>
            </a:r>
          </a:p>
          <a:p>
            <a:pPr marL="0" indent="0">
              <a:buNone/>
            </a:pPr>
            <a:endParaRPr lang="en-US" sz="28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Claimants</a:t>
            </a:r>
          </a:p>
          <a:p>
            <a:pPr lvl="1"/>
            <a:r>
              <a:rPr lang="en-US" dirty="0">
                <a:latin typeface="Times New Roman" panose="02020603050405020304" pitchFamily="18" charset="0"/>
                <a:cs typeface="Times New Roman" panose="02020603050405020304" pitchFamily="18" charset="0"/>
              </a:rPr>
              <a:t>VA</a:t>
            </a:r>
          </a:p>
          <a:p>
            <a:pPr lvl="1"/>
            <a:r>
              <a:rPr lang="en-US" dirty="0">
                <a:latin typeface="Times New Roman" panose="02020603050405020304" pitchFamily="18" charset="0"/>
                <a:cs typeface="Times New Roman" panose="02020603050405020304" pitchFamily="18" charset="0"/>
              </a:rPr>
              <a:t>Supervisor</a:t>
            </a:r>
          </a:p>
          <a:p>
            <a:pPr lvl="1"/>
            <a:r>
              <a:rPr lang="en-US" dirty="0">
                <a:latin typeface="Times New Roman" panose="02020603050405020304" pitchFamily="18" charset="0"/>
                <a:cs typeface="Times New Roman" panose="02020603050405020304" pitchFamily="18" charset="0"/>
              </a:rPr>
              <a:t>Co-workers</a:t>
            </a: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9</a:t>
            </a:fld>
            <a:endParaRPr lang="en-US" dirty="0"/>
          </a:p>
        </p:txBody>
      </p:sp>
      <p:sp>
        <p:nvSpPr>
          <p:cNvPr id="4" name="Title 3"/>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The Basics</a:t>
            </a:r>
          </a:p>
        </p:txBody>
      </p:sp>
    </p:spTree>
    <p:extLst>
      <p:ext uri="{BB962C8B-B14F-4D97-AF65-F5344CB8AC3E}">
        <p14:creationId xmlns:p14="http://schemas.microsoft.com/office/powerpoint/2010/main" val="12965445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1956</TotalTime>
  <Words>1454</Words>
  <Application>Microsoft Office PowerPoint</Application>
  <PresentationFormat>On-screen Show (4:3)</PresentationFormat>
  <Paragraphs>367</Paragraphs>
  <Slides>46</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46</vt:i4>
      </vt:variant>
    </vt:vector>
  </HeadingPairs>
  <TitlesOfParts>
    <vt:vector size="52" baseType="lpstr">
      <vt:lpstr>Arial</vt:lpstr>
      <vt:lpstr>Calibri</vt:lpstr>
      <vt:lpstr>Times New Roman</vt:lpstr>
      <vt:lpstr>Wingdings</vt:lpstr>
      <vt:lpstr>Office Theme</vt:lpstr>
      <vt:lpstr>Custom Design</vt:lpstr>
      <vt:lpstr>PowerPoint Presentation</vt:lpstr>
      <vt:lpstr>OBJECTIVE</vt:lpstr>
      <vt:lpstr>REFERENCES  </vt:lpstr>
      <vt:lpstr>REFERENCES CONT.</vt:lpstr>
      <vt:lpstr>TOPICS</vt:lpstr>
      <vt:lpstr>Part I</vt:lpstr>
      <vt:lpstr>What is clear writing? </vt:lpstr>
      <vt:lpstr>Why is clear writing important?</vt:lpstr>
      <vt:lpstr>The Basics</vt:lpstr>
      <vt:lpstr>The Basics</vt:lpstr>
      <vt:lpstr>Identify your audience</vt:lpstr>
      <vt:lpstr>What happens when readers don’t understand? </vt:lpstr>
      <vt:lpstr>Goals of clear writing</vt:lpstr>
      <vt:lpstr>What are the main elements of clear  writing?</vt:lpstr>
      <vt:lpstr>1. Logical Organization</vt:lpstr>
      <vt:lpstr>2. Short sentences</vt:lpstr>
      <vt:lpstr>3.  Short paragraphs </vt:lpstr>
      <vt:lpstr>4. Common, everyday words</vt:lpstr>
      <vt:lpstr>5.  Active voice</vt:lpstr>
      <vt:lpstr> </vt:lpstr>
      <vt:lpstr>Hidden Verbs</vt:lpstr>
      <vt:lpstr>6.  Use of pronouns</vt:lpstr>
      <vt:lpstr>PowerPoint Presentation</vt:lpstr>
      <vt:lpstr>Paragraph Without Pronouns</vt:lpstr>
      <vt:lpstr>Paragraph With Pronouns</vt:lpstr>
      <vt:lpstr>7. Use headings</vt:lpstr>
      <vt:lpstr>8. Use of lists and tables</vt:lpstr>
      <vt:lpstr>9.  Reading Ease</vt:lpstr>
      <vt:lpstr>PowerPoint Presentation</vt:lpstr>
      <vt:lpstr>Contractions</vt:lpstr>
      <vt:lpstr>Use consistent terms</vt:lpstr>
      <vt:lpstr>Tools</vt:lpstr>
      <vt:lpstr>A Mess</vt:lpstr>
      <vt:lpstr>A Fix</vt:lpstr>
      <vt:lpstr>Exercise  </vt:lpstr>
      <vt:lpstr> Re-write this paragraph using clear writing techniques </vt:lpstr>
      <vt:lpstr>Part II</vt:lpstr>
      <vt:lpstr>What is persuasive writing</vt:lpstr>
      <vt:lpstr>PowerPoint Presentation</vt:lpstr>
      <vt:lpstr>PowerPoint Presentation</vt:lpstr>
      <vt:lpstr>PowerPoint Presentation</vt:lpstr>
      <vt:lpstr>Techniques</vt:lpstr>
      <vt:lpstr>Exercises</vt:lpstr>
      <vt:lpstr>REVIEW</vt:lpstr>
      <vt:lpstr>What we covered……</vt:lpstr>
      <vt:lpstr>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 Macinkowicz</cp:lastModifiedBy>
  <cp:revision>97</cp:revision>
  <cp:lastPrinted>2019-04-25T15:30:22Z</cp:lastPrinted>
  <dcterms:created xsi:type="dcterms:W3CDTF">2018-09-13T15:53:27Z</dcterms:created>
  <dcterms:modified xsi:type="dcterms:W3CDTF">2019-04-25T15:33:29Z</dcterms:modified>
</cp:coreProperties>
</file>