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5" r:id="rId3"/>
    <p:sldMasterId id="2147483693" r:id="rId4"/>
  </p:sldMasterIdLst>
  <p:notesMasterIdLst>
    <p:notesMasterId r:id="rId21"/>
  </p:notesMasterIdLst>
  <p:sldIdLst>
    <p:sldId id="311" r:id="rId5"/>
    <p:sldId id="312" r:id="rId6"/>
    <p:sldId id="306" r:id="rId7"/>
    <p:sldId id="258" r:id="rId8"/>
    <p:sldId id="259" r:id="rId9"/>
    <p:sldId id="260" r:id="rId10"/>
    <p:sldId id="300" r:id="rId11"/>
    <p:sldId id="261" r:id="rId12"/>
    <p:sldId id="301" r:id="rId13"/>
    <p:sldId id="302" r:id="rId14"/>
    <p:sldId id="303" r:id="rId15"/>
    <p:sldId id="304" r:id="rId16"/>
    <p:sldId id="305" r:id="rId17"/>
    <p:sldId id="307" r:id="rId18"/>
    <p:sldId id="308" r:id="rId19"/>
    <p:sldId id="309" r:id="rId20"/>
  </p:sldIdLst>
  <p:sldSz cx="13004800" cy="7315200"/>
  <p:notesSz cx="13004800" cy="73152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Goheen" initials="MG" lastIdx="3" clrIdx="0"/>
  <p:cmAuthor id="1" name="Michael Manning"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339"/>
    <a:srgbClr val="4E8416"/>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9" autoAdjust="0"/>
    <p:restoredTop sz="96182" autoAdjust="0"/>
  </p:normalViewPr>
  <p:slideViewPr>
    <p:cSldViewPr>
      <p:cViewPr varScale="1">
        <p:scale>
          <a:sx n="89" d="100"/>
          <a:sy n="89" d="100"/>
        </p:scale>
        <p:origin x="115" y="22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78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365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366000" y="0"/>
            <a:ext cx="5635625" cy="365125"/>
          </a:xfrm>
          <a:prstGeom prst="rect">
            <a:avLst/>
          </a:prstGeom>
        </p:spPr>
        <p:txBody>
          <a:bodyPr vert="horz" lIns="91440" tIns="45720" rIns="91440" bIns="45720" rtlCol="0"/>
          <a:lstStyle>
            <a:lvl1pPr algn="r">
              <a:defRPr sz="1200"/>
            </a:lvl1pPr>
          </a:lstStyle>
          <a:p>
            <a:fld id="{89A34865-A151-104E-A812-7D1AD2C3F473}" type="datetimeFigureOut">
              <a:rPr lang="en-US" smtClean="0"/>
              <a:t>4/25/2019</a:t>
            </a:fld>
            <a:endParaRPr lang="en-US"/>
          </a:p>
        </p:txBody>
      </p:sp>
      <p:sp>
        <p:nvSpPr>
          <p:cNvPr id="4" name="Slide Image Placeholder 3"/>
          <p:cNvSpPr>
            <a:spLocks noGrp="1" noRot="1" noChangeAspect="1"/>
          </p:cNvSpPr>
          <p:nvPr>
            <p:ph type="sldImg" idx="2"/>
          </p:nvPr>
        </p:nvSpPr>
        <p:spPr>
          <a:xfrm>
            <a:off x="4064000" y="549275"/>
            <a:ext cx="4876800" cy="2743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3475038"/>
            <a:ext cx="10404475" cy="32908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488"/>
            <a:ext cx="5635625" cy="3651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366000" y="6948488"/>
            <a:ext cx="5635625" cy="365125"/>
          </a:xfrm>
          <a:prstGeom prst="rect">
            <a:avLst/>
          </a:prstGeom>
        </p:spPr>
        <p:txBody>
          <a:bodyPr vert="horz" lIns="91440" tIns="45720" rIns="91440" bIns="45720" rtlCol="0" anchor="b"/>
          <a:lstStyle>
            <a:lvl1pPr algn="r">
              <a:defRPr sz="1200"/>
            </a:lvl1pPr>
          </a:lstStyle>
          <a:p>
            <a:fld id="{229F5493-35C5-4847-BBF6-418A57AFA2C4}" type="slidenum">
              <a:rPr lang="en-US" smtClean="0"/>
              <a:t>‹#›</a:t>
            </a:fld>
            <a:endParaRPr lang="en-US"/>
          </a:p>
        </p:txBody>
      </p:sp>
    </p:spTree>
    <p:extLst>
      <p:ext uri="{BB962C8B-B14F-4D97-AF65-F5344CB8AC3E}">
        <p14:creationId xmlns:p14="http://schemas.microsoft.com/office/powerpoint/2010/main" val="3855562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Humana is a National Partner of the VFW since 2012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We believe in improving the lives of the Veterans and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Partnership with Ryan and the NVS staff and how we can improve the lives of Veterans and be better resources to educate them on navigating Medicare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EBV </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Humana became a corporate sponsor in 2011 by contributing $1 million. (Other sponsors are Wal-Mart, PepsiCo, Starbucks, CVS and others)</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Founded at Syracuse University in 2007 to provide an alternative education program for Veterans returning from the Iraq and Afghanistan wars at a time when the unemployment rate for Veterans who were18-24 years old was 12-14% which was twice the National Average.</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Since that time the program has graduated over 3,000 veterans of which 68% own their own business which generate over 280 million dollars in revenue a year</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Rolling Thunder</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Humana is a sponsor since 2017</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Vietnam war motorcycle memorial ride and rally in Washington D.C on the National Mall</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Memorializes the MIA and POWs from Vietnam and ensure that they are not forgotten</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Attendance is 300,000 or more (participants) each year and takes place on Memorial Day Weekend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VWC</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Established by Presidential Proclamation in 2012</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To thank and honor veterans of the Vietnam War, including personnel who were held as prisoners of war, or listed as missing in action, for their service and sacrifice on behalf of the United States and to thank and honor the families of these veterans</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Commemorative Partner Program is designed for federal, state and local communities, veterans' organizations and other nongovernmental organizations to assist a grateful nation in thanking and honoring our Vietnam Veterans and their families</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286163" indent="-286163">
              <a:buFont typeface="Wingdings" panose="05000000000000000000" pitchFamily="2" charset="2"/>
              <a:buChar char="Ø"/>
            </a:pPr>
            <a:endParaRPr lang="en-US" b="1"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451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Could help someone in CHAMPVA drop MAPD Coverage and regain access to Meds by Mail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Would allow someone to save money by dropping a Med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Supp</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and a PDP plan if they have creditable coverage through the VA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604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  Call on someone and ask “why should they take Part B?”</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634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a:t>
            </a:r>
            <a:r>
              <a:rPr lang="en-US" baseline="0" dirty="0" smtClean="0"/>
              <a:t>  Call on someone and ask “But should they have MA/MAPD with Tricare?”  “Why or why not?”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435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a:t>
            </a:r>
            <a:r>
              <a:rPr lang="en-US" baseline="0" dirty="0" smtClean="0"/>
              <a:t>  Call on someone and ask “But should they have MA/MAPD with Tricare?”  “Why or why not?”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227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a:t>
            </a:r>
            <a:r>
              <a:rPr lang="en-US" baseline="0" dirty="0" smtClean="0"/>
              <a:t>  Call on someone and ask “But should they have MA/MAPD with Tricare?”  “Why or why not?”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34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Need to understand how</a:t>
            </a:r>
            <a:r>
              <a:rPr lang="en-US" baseline="0" dirty="0" smtClean="0"/>
              <a:t> Medicare works to understand how it impacts VA Healthcare, Tricare for Life &amp; CHAMPVA</a:t>
            </a:r>
            <a:endParaRPr dirty="0"/>
          </a:p>
        </p:txBody>
      </p:sp>
    </p:spTree>
    <p:extLst>
      <p:ext uri="{BB962C8B-B14F-4D97-AF65-F5344CB8AC3E}">
        <p14:creationId xmlns:p14="http://schemas.microsoft.com/office/powerpoint/2010/main" val="3085886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07457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Part A is generally</a:t>
            </a:r>
            <a:r>
              <a:rPr lang="en-US" baseline="0" dirty="0" smtClean="0"/>
              <a:t> no cost and Part B has a monthly premium associated with it.</a:t>
            </a:r>
            <a:endParaRPr dirty="0"/>
          </a:p>
        </p:txBody>
      </p:sp>
    </p:spTree>
    <p:extLst>
      <p:ext uri="{BB962C8B-B14F-4D97-AF65-F5344CB8AC3E}">
        <p14:creationId xmlns:p14="http://schemas.microsoft.com/office/powerpoint/2010/main" val="164158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 Veterans consider opting out of Part B, to avoid paying the Part B premium. If they need to apply for Part B after their Initial Enrollment Period (IEP), they may pay a penalty. VA Health Care is NOT creditable medical coverage for Part B of Medicare.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order for a Veteran to get a Medicare Advantage plan, the person has to have Medicare Part 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Veterans and dependents on Tricare for Life and CHAMPVA must take Medicare Part B to continue their coverage once they are Medicare eligible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Medicare Part B provides Veterans with more health care options.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VA and Medicare Advantage do NOT interfere with each other nor do they coordinate benefits.  The VA does not file claims with Medicare (Parts A, B or C). The VA is a provider, but is not health insurance.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10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VA</a:t>
            </a:r>
            <a:r>
              <a:rPr lang="en-US" baseline="0" dirty="0" smtClean="0"/>
              <a:t> Prescription Coverage is creditable coverage.  Pull language from VA Website regarding creditable drug coverage</a:t>
            </a:r>
            <a:endParaRPr dirty="0"/>
          </a:p>
        </p:txBody>
      </p:sp>
    </p:spTree>
    <p:extLst>
      <p:ext uri="{BB962C8B-B14F-4D97-AF65-F5344CB8AC3E}">
        <p14:creationId xmlns:p14="http://schemas.microsoft.com/office/powerpoint/2010/main" val="55018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These are the topics we are going to discuss today regarding Healthcare for Veterans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VA Health Care – There are two ways to qualify, either financially or by service connection.  We will discuss this in more detail later and it’s important to know that not all Veterans qualify for VA Healthcare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Tricare for Life – Tricare is available to active duty, retired military and family. Once a retired Veteran becomes Medicare eligible they will transition to Tricare for Life.  Tricare for Life was previously called CHAMPUS in case you ever hear a customer or member refer to CHAMPUS.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CHAMPVA – Not for the Veteran. This is strictly for the dependents of the Veteran who was/is 100% disabled or was killed as a result of their service.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To keep things simple we are going to cover each type of coverage above separately.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66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ER coverage will be determined by the VA and the Veteran may be responsible for charges/the bill (unless they have an MA/MAPD plan in place)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Not every Veteran lives near a VA facility or wants to travel to the nearest one.  Some Veterans may travel (out of state or service area) and need access to providers outside of the VA. Veterans may need second opinions or want to see a specific provider outside of the VA. Veterans may need to take prescriptions that are not covered by the VA or want to use a pharmacy that is closer to them. Copays could be less for some Veterans when using their MA/MAPD plan (this could be for doctors visits and prescriptions)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Veterans may want access to programs like Silver Sneakers, OTC benefits as well as Dental and Vision coverage available in some MA/MAPD plans.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34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dirty="0" smtClean="0">
                <a:solidFill>
                  <a:srgbClr val="464749"/>
                </a:solidFill>
              </a:rPr>
              <a:t>Cautions to share with TFL beneficiaries interested in evaluating Medicare Advantage plans:</a:t>
            </a:r>
          </a:p>
          <a:p>
            <a:pPr marL="628650" lvl="1" indent="-171450">
              <a:buFont typeface="Arial" panose="020B0604020202020204" pitchFamily="34" charset="0"/>
              <a:buChar char="•"/>
            </a:pPr>
            <a:r>
              <a:rPr lang="en-US" sz="1000" dirty="0" smtClean="0">
                <a:solidFill>
                  <a:srgbClr val="464749"/>
                </a:solidFill>
              </a:rPr>
              <a:t>Original Medicare coordinates benefits with TFL to minimize out-of-pocket expenses; not the case with Medicare Advantage plans.  Beneficiaries must file a DD Form 2642 when seeking reimbursement for out</a:t>
            </a:r>
            <a:r>
              <a:rPr lang="en-US" sz="1000" baseline="0" dirty="0" smtClean="0">
                <a:solidFill>
                  <a:srgbClr val="464749"/>
                </a:solidFill>
              </a:rPr>
              <a:t> of pocket expenses</a:t>
            </a:r>
            <a:r>
              <a:rPr lang="en-US" sz="1000" dirty="0" smtClean="0">
                <a:solidFill>
                  <a:srgbClr val="464749"/>
                </a:solidFill>
              </a:rPr>
              <a:t>.</a:t>
            </a:r>
          </a:p>
          <a:p>
            <a:pPr marL="628650" lvl="1" indent="-171450">
              <a:buFont typeface="Arial" panose="020B0604020202020204" pitchFamily="34" charset="0"/>
              <a:buChar char="•"/>
            </a:pPr>
            <a:r>
              <a:rPr lang="en-US" sz="1000" dirty="0" smtClean="0">
                <a:solidFill>
                  <a:srgbClr val="464749"/>
                </a:solidFill>
              </a:rPr>
              <a:t>Medicare Advantage plans have networks and many plans require referrals.</a:t>
            </a:r>
          </a:p>
          <a:p>
            <a:pPr marL="628650" lvl="1" indent="-171450">
              <a:buFont typeface="Arial" panose="020B0604020202020204" pitchFamily="34" charset="0"/>
              <a:buChar char="•"/>
            </a:pPr>
            <a:r>
              <a:rPr lang="en-US" sz="1000" dirty="0" smtClean="0">
                <a:solidFill>
                  <a:srgbClr val="464749"/>
                </a:solidFill>
              </a:rPr>
              <a:t>TFL coverage includes a very rich premium-free Rx benefit (Express Scripts) that is not subject to Medicare’s “donut-hole” considerations.    </a:t>
            </a:r>
          </a:p>
          <a:p>
            <a:pPr marL="628650" lvl="1" indent="-171450">
              <a:buFont typeface="Arial" panose="020B0604020202020204" pitchFamily="34" charset="0"/>
              <a:buChar char="•"/>
            </a:pPr>
            <a:r>
              <a:rPr lang="en-US" sz="1000" dirty="0" smtClean="0">
                <a:solidFill>
                  <a:srgbClr val="464749"/>
                </a:solidFill>
              </a:rPr>
              <a:t>DEERS</a:t>
            </a:r>
            <a:r>
              <a:rPr lang="en-US" sz="1000" baseline="0" dirty="0" smtClean="0">
                <a:solidFill>
                  <a:srgbClr val="464749"/>
                </a:solidFill>
              </a:rPr>
              <a:t> system enrollment makes it a seamless claims process for Veterans and their dependents </a:t>
            </a:r>
          </a:p>
          <a:p>
            <a:pPr marL="628650" lvl="1" indent="-171450">
              <a:buFont typeface="Arial" panose="020B0604020202020204" pitchFamily="34" charset="0"/>
              <a:buChar char="•"/>
            </a:pPr>
            <a:endParaRPr lang="en-US" sz="1000" dirty="0" smtClean="0">
              <a:solidFill>
                <a:srgbClr val="464749"/>
              </a:solidFill>
            </a:endParaRPr>
          </a:p>
          <a:p>
            <a:r>
              <a:rPr lang="en-US" sz="1000" dirty="0" smtClean="0"/>
              <a:t/>
            </a:r>
            <a:br>
              <a:rPr lang="en-US" sz="1000" dirty="0" smtClean="0"/>
            </a:br>
            <a:endParaRPr lang="en-US" sz="1000" dirty="0" smtClean="0"/>
          </a:p>
          <a:p>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C873E-B14B-D346-9716-38C271A4D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91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0"/>
            <a:ext cx="12547600" cy="5918200"/>
          </a:xfrm>
          <a:prstGeom prst="rect">
            <a:avLst/>
          </a:prstGeom>
          <a:blipFill>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a:p>
        </p:txBody>
      </p:sp>
      <p:sp>
        <p:nvSpPr>
          <p:cNvPr id="18" name="bk object 18"/>
          <p:cNvSpPr/>
          <p:nvPr/>
        </p:nvSpPr>
        <p:spPr>
          <a:xfrm>
            <a:off x="838200" y="0"/>
            <a:ext cx="4591050" cy="5918200"/>
          </a:xfrm>
          <a:custGeom>
            <a:avLst/>
            <a:gdLst/>
            <a:ahLst/>
            <a:cxnLst/>
            <a:rect l="l" t="t" r="r" b="b"/>
            <a:pathLst>
              <a:path w="4591050" h="5918200">
                <a:moveTo>
                  <a:pt x="0" y="5918200"/>
                </a:moveTo>
                <a:lnTo>
                  <a:pt x="4591050" y="5918200"/>
                </a:lnTo>
                <a:lnTo>
                  <a:pt x="4591050" y="0"/>
                </a:lnTo>
                <a:lnTo>
                  <a:pt x="0" y="0"/>
                </a:lnTo>
                <a:lnTo>
                  <a:pt x="0" y="5918200"/>
                </a:lnTo>
                <a:close/>
              </a:path>
            </a:pathLst>
          </a:custGeom>
          <a:solidFill>
            <a:srgbClr val="87C546"/>
          </a:solidFill>
        </p:spPr>
        <p:txBody>
          <a:bodyPr wrap="square" lIns="0" tIns="0" rIns="0" bIns="0" rtlCol="0"/>
          <a:lstStyle/>
          <a:p>
            <a:endParaRPr/>
          </a:p>
        </p:txBody>
      </p:sp>
      <p:sp>
        <p:nvSpPr>
          <p:cNvPr id="19" name="bk object 19"/>
          <p:cNvSpPr/>
          <p:nvPr/>
        </p:nvSpPr>
        <p:spPr>
          <a:xfrm>
            <a:off x="0" y="0"/>
            <a:ext cx="7162800" cy="5918200"/>
          </a:xfrm>
          <a:prstGeom prst="rect">
            <a:avLst/>
          </a:prstGeom>
          <a:blipFill>
            <a:blip r:embed="rId3"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a:p>
        </p:txBody>
      </p:sp>
      <p:sp>
        <p:nvSpPr>
          <p:cNvPr id="2" name="Holder 2"/>
          <p:cNvSpPr>
            <a:spLocks noGrp="1"/>
          </p:cNvSpPr>
          <p:nvPr>
            <p:ph type="ctrTitle"/>
          </p:nvPr>
        </p:nvSpPr>
        <p:spPr>
          <a:xfrm>
            <a:off x="975360" y="2267712"/>
            <a:ext cx="11054080" cy="153619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4096512"/>
            <a:ext cx="9103360"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a:t>Medi</a:t>
            </a:r>
            <a:r>
              <a:rPr spc="-10"/>
              <a:t>c</a:t>
            </a:r>
            <a:r>
              <a:rPr/>
              <a:t>a</a:t>
            </a:r>
            <a:r>
              <a:rPr spc="-35"/>
              <a:t>r</a:t>
            </a:r>
            <a:r>
              <a:rPr/>
              <a:t>e</a:t>
            </a:r>
            <a:r>
              <a:rPr spc="5"/>
              <a:t> </a:t>
            </a:r>
            <a:r>
              <a:rPr b="1">
                <a:solidFill>
                  <a:srgbClr val="87C546"/>
                </a:solidFill>
                <a:latin typeface="FS Humana"/>
                <a:cs typeface="FS Humana"/>
              </a:rPr>
              <a:t>2018</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1" name="Picture 10" descr="hum_r_4cp_pos_noR.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1244599" y="6248400"/>
            <a:ext cx="1524001" cy="31642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Title 4">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9775148" y="2907536"/>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1079399" y="3054612"/>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1079399" y="4502945"/>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25441983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Title 5">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082279" y="751201"/>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082279" y="2584878"/>
            <a:ext cx="6293323" cy="981754"/>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8271416" y="2476125"/>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19952222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care Title 1">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5070840" y="3745273"/>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1082279" y="751201"/>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1082279" y="2584878"/>
            <a:ext cx="6293323" cy="841632"/>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27864252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care Title 2">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7926426" y="4825346"/>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3777998" y="2145391"/>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3777998" y="3593724"/>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12329946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terans Title 1">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9860146" y="4793472"/>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3777998" y="2145391"/>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3777998" y="3593724"/>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2965649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321544" y="908758"/>
            <a:ext cx="7589153" cy="627097"/>
          </a:xfrm>
        </p:spPr>
        <p:txBody>
          <a:bodyPr>
            <a:normAutofit/>
          </a:bodyPr>
          <a:lstStyle>
            <a:lvl1pPr algn="l" defTabSz="580553" rtl="0" eaLnBrk="1" latinLnBrk="0" hangingPunct="1">
              <a:lnSpc>
                <a:spcPct val="90000"/>
              </a:lnSpc>
              <a:spcBef>
                <a:spcPct val="0"/>
              </a:spcBef>
              <a:buNone/>
              <a:defRPr lang="en-US" sz="5100" b="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321544" y="1706880"/>
            <a:ext cx="7589153" cy="2823353"/>
          </a:xfrm>
        </p:spPr>
        <p:txBody>
          <a:bodyPr>
            <a:normAutofit/>
          </a:bodyPr>
          <a:lstStyle>
            <a:lvl1pPr marL="0" indent="0" algn="l" defTabSz="580553" rtl="0" eaLnBrk="1" latinLnBrk="0" hangingPunct="1">
              <a:lnSpc>
                <a:spcPct val="90000"/>
              </a:lnSpc>
              <a:spcBef>
                <a:spcPct val="0"/>
              </a:spcBef>
              <a:buFont typeface="Arial"/>
              <a:buNone/>
              <a:defRPr lang="en-US" sz="3300" kern="1200" smtClean="0">
                <a:solidFill>
                  <a:schemeClr val="tx2"/>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srgbClr val="D5D5D5">
                    <a:lumMod val="50000"/>
                  </a:srgbClr>
                </a:solidFill>
              </a:rPr>
              <a:t>Insert date via Header and Footer option</a:t>
            </a:r>
            <a:endParaRPr lang="en-US">
              <a:solidFill>
                <a:srgbClr val="D5D5D5">
                  <a:lumMod val="50000"/>
                </a:srgbClr>
              </a:solidFill>
            </a:endParaRPr>
          </a:p>
        </p:txBody>
      </p:sp>
      <p:sp>
        <p:nvSpPr>
          <p:cNvPr id="6" name="Slide Number Placeholder 5"/>
          <p:cNvSpPr>
            <a:spLocks noGrp="1"/>
          </p:cNvSpPr>
          <p:nvPr>
            <p:ph type="sldNum" sz="quarter" idx="12"/>
          </p:nvPr>
        </p:nvSpPr>
        <p:spPr/>
        <p:txBody>
          <a:bodyPr/>
          <a:lstStyle/>
          <a:p>
            <a:fld id="{485C39CC-EE39-D443-B36F-C90C146C8057}" type="slidenum">
              <a:rPr lang="en-US" smtClean="0"/>
              <a:t>‹#›</a:t>
            </a:fld>
            <a:endParaRPr lang="en-US"/>
          </a:p>
        </p:txBody>
      </p:sp>
      <p:pic>
        <p:nvPicPr>
          <p:cNvPr id="7" name="Picture 6"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11"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20720908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6" name="Picture 2" descr="\\psf\Host\Volumes\johbee\Documents\01_Freelance_Design\INTERBRAND\Humana\exports\template_fix_and_tutorial\slide_LifeBox_300-g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316836"/>
            <a:ext cx="12367590" cy="12950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50240" y="1711961"/>
            <a:ext cx="11704320" cy="4717627"/>
          </a:xfrm>
        </p:spPr>
        <p:txBody>
          <a:bodyPr lIns="0" tIns="0" rIns="0"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51381" indent="-292293">
              <a:defRPr sz="1800"/>
            </a:lvl5pPr>
            <a:lvl6pPr marL="1451381" indent="-290276">
              <a:spcBef>
                <a:spcPts val="1219"/>
              </a:spcBef>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a:p>
        </p:txBody>
      </p:sp>
      <p:sp>
        <p:nvSpPr>
          <p:cNvPr id="8" name="Footer Placeholder 7"/>
          <p:cNvSpPr>
            <a:spLocks noGrp="1"/>
          </p:cNvSpPr>
          <p:nvPr>
            <p:ph type="ftr" sz="quarter" idx="11"/>
          </p:nvPr>
        </p:nvSpPr>
        <p:spPr>
          <a:xfrm>
            <a:off x="650241" y="7058528"/>
            <a:ext cx="5852159"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9" name="Title 8"/>
          <p:cNvSpPr>
            <a:spLocks noGrp="1"/>
          </p:cNvSpPr>
          <p:nvPr>
            <p:ph type="title"/>
          </p:nvPr>
        </p:nvSpPr>
        <p:spPr>
          <a:xfrm>
            <a:off x="1155983" y="361247"/>
            <a:ext cx="11198576" cy="1069989"/>
          </a:xfrm>
        </p:spPr>
        <p:txBody>
          <a:bodyPr anchor="ctr" anchorCtr="0"/>
          <a:lstStyle>
            <a:lvl1pPr>
              <a:defRPr b="0">
                <a:solidFill>
                  <a:schemeClr val="tx2"/>
                </a:solidFill>
              </a:defRPr>
            </a:lvl1p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a:xfrm>
            <a:off x="7802880" y="6760828"/>
            <a:ext cx="4009813" cy="260183"/>
          </a:xfrm>
        </p:spPr>
        <p:txBody>
          <a:bodyPr/>
          <a:lstStyle/>
          <a:p>
            <a:r>
              <a:rPr lang="en-US" smtClean="0">
                <a:solidFill>
                  <a:srgbClr val="D5D5D5">
                    <a:lumMod val="50000"/>
                  </a:srgbClr>
                </a:solidFill>
              </a:rPr>
              <a:t>Insert date via Header and Footer option</a:t>
            </a:r>
            <a:endParaRPr lang="en-US">
              <a:solidFill>
                <a:srgbClr val="D5D5D5">
                  <a:lumMod val="50000"/>
                </a:srgbClr>
              </a:solidFill>
            </a:endParaRPr>
          </a:p>
        </p:txBody>
      </p:sp>
    </p:spTree>
    <p:extLst>
      <p:ext uri="{BB962C8B-B14F-4D97-AF65-F5344CB8AC3E}">
        <p14:creationId xmlns:p14="http://schemas.microsoft.com/office/powerpoint/2010/main" val="19514297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4" name="Picture 2" descr="\\psf\Host\Volumes\johbee\Documents\01_Freelance_Design\INTERBRAND\Humana\exports\template_fix_and_tutorial\slide_LifeBox_300-g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316836"/>
            <a:ext cx="12367590" cy="12950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50240"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a:p>
        </p:txBody>
      </p:sp>
      <p:sp>
        <p:nvSpPr>
          <p:cNvPr id="8" name="Footer Placeholder 7"/>
          <p:cNvSpPr>
            <a:spLocks noGrp="1"/>
          </p:cNvSpPr>
          <p:nvPr>
            <p:ph type="ftr" sz="quarter" idx="11"/>
          </p:nvPr>
        </p:nvSpPr>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9" name="Title 8"/>
          <p:cNvSpPr>
            <a:spLocks noGrp="1"/>
          </p:cNvSpPr>
          <p:nvPr>
            <p:ph type="title"/>
          </p:nvPr>
        </p:nvSpPr>
        <p:spPr>
          <a:xfrm>
            <a:off x="1155983" y="361247"/>
            <a:ext cx="11198576" cy="1069989"/>
          </a:xfrm>
        </p:spPr>
        <p:txBody>
          <a:bodyPr anchor="ctr" anchorCtr="0"/>
          <a:lstStyle>
            <a:lvl1pPr>
              <a:defRPr b="0">
                <a:solidFill>
                  <a:schemeClr val="tx2"/>
                </a:solidFill>
              </a:defRPr>
            </a:lvl1p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550841" y="6661573"/>
            <a:ext cx="1509584" cy="358987"/>
          </a:xfrm>
          <a:prstGeom prst="rect">
            <a:avLst/>
          </a:prstGeom>
        </p:spPr>
      </p:pic>
      <p:sp>
        <p:nvSpPr>
          <p:cNvPr id="12" name="Content Placeholder 2"/>
          <p:cNvSpPr>
            <a:spLocks noGrp="1"/>
          </p:cNvSpPr>
          <p:nvPr>
            <p:ph idx="12"/>
          </p:nvPr>
        </p:nvSpPr>
        <p:spPr>
          <a:xfrm>
            <a:off x="6497886"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Date Placeholder 1"/>
          <p:cNvSpPr>
            <a:spLocks noGrp="1"/>
          </p:cNvSpPr>
          <p:nvPr>
            <p:ph type="dt" sz="half" idx="13"/>
          </p:nvPr>
        </p:nvSpPr>
        <p:spPr/>
        <p:txBody>
          <a:bodyPr/>
          <a:lstStyle/>
          <a:p>
            <a:r>
              <a:rPr lang="en-US" smtClean="0">
                <a:solidFill>
                  <a:srgbClr val="D5D5D5">
                    <a:lumMod val="50000"/>
                  </a:srgbClr>
                </a:solidFill>
              </a:rPr>
              <a:t>Insert date via Header and Footer option</a:t>
            </a:r>
            <a:endParaRPr lang="en-US">
              <a:solidFill>
                <a:srgbClr val="D5D5D5">
                  <a:lumMod val="50000"/>
                </a:srgbClr>
              </a:solidFill>
            </a:endParaRPr>
          </a:p>
        </p:txBody>
      </p:sp>
    </p:spTree>
    <p:extLst>
      <p:ext uri="{BB962C8B-B14F-4D97-AF65-F5344CB8AC3E}">
        <p14:creationId xmlns:p14="http://schemas.microsoft.com/office/powerpoint/2010/main" val="381109272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ferred Title Only">
    <p:spTree>
      <p:nvGrpSpPr>
        <p:cNvPr id="1" name=""/>
        <p:cNvGrpSpPr/>
        <p:nvPr/>
      </p:nvGrpSpPr>
      <p:grpSpPr>
        <a:xfrm>
          <a:off x="0" y="0"/>
          <a:ext cx="0" cy="0"/>
          <a:chOff x="0" y="0"/>
          <a:chExt cx="0" cy="0"/>
        </a:xfrm>
      </p:grpSpPr>
      <p:pic>
        <p:nvPicPr>
          <p:cNvPr id="10" name="Picture 2" descr="\\psf\Host\Volumes\johbee\Documents\01_Freelance_Design\INTERBRAND\Humana\exports\template_fix_and_tutorial\slide_LifeBox_300-g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316836"/>
            <a:ext cx="12367590" cy="129506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a:p>
        </p:txBody>
      </p:sp>
      <p:sp>
        <p:nvSpPr>
          <p:cNvPr id="8" name="Footer Placeholder 7"/>
          <p:cNvSpPr>
            <a:spLocks noGrp="1"/>
          </p:cNvSpPr>
          <p:nvPr>
            <p:ph type="ftr" sz="quarter" idx="11"/>
          </p:nvPr>
        </p:nvSpPr>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9" name="Title 8"/>
          <p:cNvSpPr>
            <a:spLocks noGrp="1"/>
          </p:cNvSpPr>
          <p:nvPr>
            <p:ph type="title"/>
          </p:nvPr>
        </p:nvSpPr>
        <p:spPr>
          <a:xfrm>
            <a:off x="1155983" y="361247"/>
            <a:ext cx="11198576" cy="1069989"/>
          </a:xfrm>
        </p:spPr>
        <p:txBody>
          <a:bodyPr anchor="ctr" anchorCtr="0"/>
          <a:lstStyle>
            <a:lvl1pPr>
              <a:defRPr b="0">
                <a:solidFill>
                  <a:schemeClr val="tx2"/>
                </a:solidFill>
              </a:defRPr>
            </a:lvl1p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p:txBody>
          <a:bodyPr/>
          <a:lstStyle/>
          <a:p>
            <a:r>
              <a:rPr lang="en-US" smtClean="0">
                <a:solidFill>
                  <a:srgbClr val="D5D5D5">
                    <a:lumMod val="50000"/>
                  </a:srgbClr>
                </a:solidFill>
              </a:rPr>
              <a:t>Insert date via Header and Footer option</a:t>
            </a:r>
            <a:endParaRPr lang="en-US">
              <a:solidFill>
                <a:srgbClr val="D5D5D5">
                  <a:lumMod val="50000"/>
                </a:srgbClr>
              </a:solidFill>
            </a:endParaRPr>
          </a:p>
        </p:txBody>
      </p:sp>
    </p:spTree>
    <p:extLst>
      <p:ext uri="{BB962C8B-B14F-4D97-AF65-F5344CB8AC3E}">
        <p14:creationId xmlns:p14="http://schemas.microsoft.com/office/powerpoint/2010/main" val="375920608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1706880"/>
            <a:ext cx="11704320" cy="4775200"/>
          </a:xfrm>
        </p:spPr>
        <p:txBody>
          <a:bodyPr lIns="0" tIns="0" rIns="0" bIns="0"/>
          <a:lstStyle>
            <a:lvl2pPr marL="584584" indent="-294308">
              <a:spcBef>
                <a:spcPct val="0"/>
              </a:spcBef>
              <a:spcAft>
                <a:spcPts val="1270"/>
              </a:spcAft>
              <a:buFont typeface="BentonSansF Book" pitchFamily="50" charset="0"/>
              <a:buChar char="–"/>
              <a:defRPr/>
            </a:lvl2pPr>
            <a:lvl3pPr marL="872845" indent="-290276">
              <a:spcBef>
                <a:spcPct val="0"/>
              </a:spcBef>
              <a:spcAft>
                <a:spcPts val="1016"/>
              </a:spcAft>
              <a:buFont typeface="Arial" pitchFamily="34" charset="0"/>
              <a:buChar char="•"/>
              <a:defRPr/>
            </a:lvl3pPr>
            <a:lvl4pPr marL="1155058" indent="-290276">
              <a:spcBef>
                <a:spcPct val="0"/>
              </a:spcBef>
              <a:spcAft>
                <a:spcPts val="762"/>
              </a:spcAft>
              <a:buFont typeface="BentonSansF Book" pitchFamily="50" charset="0"/>
              <a:buChar char="–"/>
              <a:defRPr/>
            </a:lvl4pPr>
            <a:lvl6pPr marL="1451381" indent="-290276">
              <a:spcBef>
                <a:spcPct val="0"/>
              </a:spcBef>
              <a:spcAft>
                <a:spcPts val="508"/>
              </a:spcAft>
              <a:buClr>
                <a:schemeClr val="bg2"/>
              </a:buClr>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a:p>
        </p:txBody>
      </p:sp>
      <p:sp>
        <p:nvSpPr>
          <p:cNvPr id="8" name="Footer Placeholder 7"/>
          <p:cNvSpPr>
            <a:spLocks noGrp="1"/>
          </p:cNvSpPr>
          <p:nvPr>
            <p:ph type="ftr" sz="quarter" idx="11"/>
          </p:nvPr>
        </p:nvSpPr>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9" name="Title 8"/>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hum_rgb_pos.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p:txBody>
          <a:bodyPr/>
          <a:lstStyle/>
          <a:p>
            <a:r>
              <a:rPr lang="en-US" smtClean="0">
                <a:solidFill>
                  <a:srgbClr val="D5D5D5">
                    <a:lumMod val="50000"/>
                  </a:srgbClr>
                </a:solidFill>
              </a:rPr>
              <a:t>Insert date via Header and Footer option</a:t>
            </a:r>
            <a:endParaRPr lang="en-US">
              <a:solidFill>
                <a:srgbClr val="D5D5D5">
                  <a:lumMod val="50000"/>
                </a:srgbClr>
              </a:solidFill>
            </a:endParaRPr>
          </a:p>
        </p:txBody>
      </p:sp>
    </p:spTree>
    <p:extLst>
      <p:ext uri="{BB962C8B-B14F-4D97-AF65-F5344CB8AC3E}">
        <p14:creationId xmlns:p14="http://schemas.microsoft.com/office/powerpoint/2010/main" val="5563627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rgbClr val="87C54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500" b="0" i="0">
                <a:solidFill>
                  <a:srgbClr val="87C546"/>
                </a:solidFill>
                <a:latin typeface="FS Humana Light"/>
                <a:cs typeface="FS Humana Light"/>
              </a:defRPr>
            </a:lvl1pPr>
          </a:lstStyle>
          <a:p>
            <a:endParaRPr/>
          </a:p>
        </p:txBody>
      </p:sp>
      <p:sp>
        <p:nvSpPr>
          <p:cNvPr id="3" name="Holder 3"/>
          <p:cNvSpPr>
            <a:spLocks noGrp="1"/>
          </p:cNvSpPr>
          <p:nvPr>
            <p:ph type="body" idx="1"/>
          </p:nvPr>
        </p:nvSpPr>
        <p:spPr/>
        <p:txBody>
          <a:bodyPr lIns="0" tIns="0" rIns="0" bIns="0"/>
          <a:lstStyle>
            <a:lvl1pPr>
              <a:defRPr sz="1800" b="0" i="0">
                <a:solidFill>
                  <a:srgbClr val="414042"/>
                </a:solidFill>
                <a:latin typeface="FS Humana Light"/>
                <a:cs typeface="FS Humana Light"/>
              </a:defRPr>
            </a:lvl1pPr>
          </a:lstStyle>
          <a:p>
            <a:endParaRPr/>
          </a:p>
        </p:txBody>
      </p:sp>
      <p:sp>
        <p:nvSpPr>
          <p:cNvPr id="4" name="Holder 4"/>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a:t>Medi</a:t>
            </a:r>
            <a:r>
              <a:rPr spc="-10"/>
              <a:t>c</a:t>
            </a:r>
            <a:r>
              <a:rPr/>
              <a:t>a</a:t>
            </a:r>
            <a:r>
              <a:rPr spc="-35"/>
              <a:t>r</a:t>
            </a:r>
            <a:r>
              <a:rPr/>
              <a:t>e</a:t>
            </a:r>
            <a:r>
              <a:rPr spc="5"/>
              <a:t> </a:t>
            </a:r>
            <a:r>
              <a:rPr b="1">
                <a:solidFill>
                  <a:srgbClr val="87C546"/>
                </a:solidFill>
                <a:latin typeface="FS Humana"/>
                <a:cs typeface="FS Humana"/>
              </a:rPr>
              <a:t>2018</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ernate Title and 2 Conten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485C39CC-EE39-D443-B36F-C90C146C8057}" type="slidenum">
              <a:rPr lang="en-US" smtClean="0"/>
              <a:t>‹#›</a:t>
            </a:fld>
            <a:endParaRPr lang="en-US"/>
          </a:p>
        </p:txBody>
      </p:sp>
      <p:sp>
        <p:nvSpPr>
          <p:cNvPr id="9" name="Footer Placeholder 8"/>
          <p:cNvSpPr>
            <a:spLocks noGrp="1"/>
          </p:cNvSpPr>
          <p:nvPr>
            <p:ph type="ftr" sz="quarter" idx="11"/>
          </p:nvPr>
        </p:nvSpPr>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cxnSp>
        <p:nvCxnSpPr>
          <p:cNvPr id="12" name="Straight Connector 11"/>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550841" y="6661573"/>
            <a:ext cx="1509584" cy="358987"/>
          </a:xfrm>
          <a:prstGeom prst="rect">
            <a:avLst/>
          </a:prstGeom>
        </p:spPr>
      </p:pic>
      <p:sp>
        <p:nvSpPr>
          <p:cNvPr id="14" name="Content Placeholder 2"/>
          <p:cNvSpPr>
            <a:spLocks noGrp="1"/>
          </p:cNvSpPr>
          <p:nvPr>
            <p:ph idx="1"/>
          </p:nvPr>
        </p:nvSpPr>
        <p:spPr>
          <a:xfrm>
            <a:off x="650240"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Content Placeholder 2"/>
          <p:cNvSpPr>
            <a:spLocks noGrp="1"/>
          </p:cNvSpPr>
          <p:nvPr>
            <p:ph idx="12"/>
          </p:nvPr>
        </p:nvSpPr>
        <p:spPr>
          <a:xfrm>
            <a:off x="6497886"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Date Placeholder 1"/>
          <p:cNvSpPr>
            <a:spLocks noGrp="1"/>
          </p:cNvSpPr>
          <p:nvPr>
            <p:ph type="dt" sz="half" idx="13"/>
          </p:nvPr>
        </p:nvSpPr>
        <p:spPr/>
        <p:txBody>
          <a:bodyPr/>
          <a:lstStyle/>
          <a:p>
            <a:r>
              <a:rPr lang="en-US" smtClean="0">
                <a:solidFill>
                  <a:srgbClr val="D5D5D5">
                    <a:lumMod val="50000"/>
                  </a:srgbClr>
                </a:solidFill>
              </a:rPr>
              <a:t>Insert date via Header and Footer option</a:t>
            </a:r>
            <a:endParaRPr lang="en-US">
              <a:solidFill>
                <a:srgbClr val="D5D5D5">
                  <a:lumMod val="50000"/>
                </a:srgbClr>
              </a:solidFill>
            </a:endParaRPr>
          </a:p>
        </p:txBody>
      </p:sp>
    </p:spTree>
    <p:extLst>
      <p:ext uri="{BB962C8B-B14F-4D97-AF65-F5344CB8AC3E}">
        <p14:creationId xmlns:p14="http://schemas.microsoft.com/office/powerpoint/2010/main" val="1487179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85C39CC-EE39-D443-B36F-C90C146C8057}" type="slidenum">
              <a:rPr lang="en-US" smtClean="0"/>
              <a:t>‹#›</a:t>
            </a:fld>
            <a:endParaRPr lang="en-US"/>
          </a:p>
        </p:txBody>
      </p:sp>
      <p:sp>
        <p:nvSpPr>
          <p:cNvPr id="7" name="Footer Placeholder 6"/>
          <p:cNvSpPr>
            <a:spLocks noGrp="1"/>
          </p:cNvSpPr>
          <p:nvPr>
            <p:ph type="ftr" sz="quarter" idx="11"/>
          </p:nvPr>
        </p:nvSpPr>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p:txBody>
          <a:bodyPr/>
          <a:lstStyle/>
          <a:p>
            <a:r>
              <a:rPr lang="en-US" smtClean="0">
                <a:solidFill>
                  <a:srgbClr val="D5D5D5">
                    <a:lumMod val="50000"/>
                  </a:srgbClr>
                </a:solidFill>
              </a:rPr>
              <a:t>Insert date via Header and Footer option</a:t>
            </a:r>
            <a:endParaRPr lang="en-US">
              <a:solidFill>
                <a:srgbClr val="D5D5D5">
                  <a:lumMod val="50000"/>
                </a:srgbClr>
              </a:solidFill>
            </a:endParaRPr>
          </a:p>
        </p:txBody>
      </p:sp>
    </p:spTree>
    <p:extLst>
      <p:ext uri="{BB962C8B-B14F-4D97-AF65-F5344CB8AC3E}">
        <p14:creationId xmlns:p14="http://schemas.microsoft.com/office/powerpoint/2010/main" val="32838338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812693" y="6900492"/>
            <a:ext cx="541867" cy="260773"/>
          </a:xfrm>
        </p:spPr>
        <p:txBody>
          <a:bodyPr/>
          <a:lstStyle/>
          <a:p>
            <a:fld id="{485C39CC-EE39-D443-B36F-C90C146C8057}" type="slidenum">
              <a:rPr lang="en-US" smtClean="0"/>
              <a:t>‹#›</a:t>
            </a:fld>
            <a:endParaRPr lang="en-US"/>
          </a:p>
        </p:txBody>
      </p:sp>
    </p:spTree>
    <p:extLst>
      <p:ext uri="{BB962C8B-B14F-4D97-AF65-F5344CB8AC3E}">
        <p14:creationId xmlns:p14="http://schemas.microsoft.com/office/powerpoint/2010/main" val="5184564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50240" y="696821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4" name="Slide Number Placeholder 3"/>
          <p:cNvSpPr>
            <a:spLocks noGrp="1"/>
          </p:cNvSpPr>
          <p:nvPr>
            <p:ph type="sldNum" sz="quarter" idx="11"/>
          </p:nvPr>
        </p:nvSpPr>
        <p:spPr>
          <a:xfrm>
            <a:off x="11812693" y="6934943"/>
            <a:ext cx="541867" cy="260773"/>
          </a:xfrm>
        </p:spPr>
        <p:txBody>
          <a:bodyPr/>
          <a:lstStyle/>
          <a:p>
            <a:fld id="{485C39CC-EE39-D443-B36F-C90C146C8057}" type="slidenum">
              <a:rPr lang="en-US" smtClean="0"/>
              <a:t>‹#›</a:t>
            </a:fld>
            <a:endParaRPr lang="en-US"/>
          </a:p>
        </p:txBody>
      </p:sp>
    </p:spTree>
    <p:extLst>
      <p:ext uri="{BB962C8B-B14F-4D97-AF65-F5344CB8AC3E}">
        <p14:creationId xmlns:p14="http://schemas.microsoft.com/office/powerpoint/2010/main" val="38496636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472745"/>
            <a:ext cx="11054080" cy="91193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975360" y="4145280"/>
            <a:ext cx="11054080" cy="1869440"/>
          </a:xfrm>
        </p:spPr>
        <p:txBody>
          <a:bodyPr>
            <a:normAutofit/>
          </a:bodyPr>
          <a:lstStyle>
            <a:lvl1pPr marL="0" indent="0" algn="ctr">
              <a:buNone/>
              <a:defRPr sz="1280">
                <a:solidFill>
                  <a:schemeClr val="tx1">
                    <a:tint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9162283" y="6780109"/>
            <a:ext cx="3684693" cy="389467"/>
          </a:xfrm>
          <a:prstGeom prst="rect">
            <a:avLst/>
          </a:prstGeom>
        </p:spPr>
        <p:txBody>
          <a:body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cxnSp>
        <p:nvCxnSpPr>
          <p:cNvPr id="7" name="Straight Connector 6"/>
          <p:cNvCxnSpPr/>
          <p:nvPr userDrawn="1"/>
        </p:nvCxnSpPr>
        <p:spPr>
          <a:xfrm>
            <a:off x="5886021" y="3405619"/>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76956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ound Single Corner Rectangle 7"/>
          <p:cNvSpPr/>
          <p:nvPr userDrawn="1"/>
        </p:nvSpPr>
        <p:spPr>
          <a:xfrm>
            <a:off x="0" y="6654740"/>
            <a:ext cx="13004800" cy="660459"/>
          </a:xfrm>
          <a:prstGeom prst="round1Rect">
            <a:avLst>
              <a:gd name="adj" fmla="val 0"/>
            </a:avLst>
          </a:prstGeom>
          <a:solidFill>
            <a:srgbClr val="87C546"/>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2" name="Title 1"/>
          <p:cNvSpPr>
            <a:spLocks noGrp="1"/>
          </p:cNvSpPr>
          <p:nvPr>
            <p:ph type="ctrTitle"/>
          </p:nvPr>
        </p:nvSpPr>
        <p:spPr>
          <a:xfrm>
            <a:off x="975360" y="2472745"/>
            <a:ext cx="11054080" cy="91193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975360" y="4145280"/>
            <a:ext cx="11054080" cy="1869440"/>
          </a:xfrm>
        </p:spPr>
        <p:txBody>
          <a:bodyPr>
            <a:normAutofit/>
          </a:bodyPr>
          <a:lstStyle>
            <a:lvl1pPr marL="0" indent="0" algn="ctr">
              <a:buNone/>
              <a:defRPr sz="1280">
                <a:solidFill>
                  <a:schemeClr val="tx1">
                    <a:tint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9162283" y="6780109"/>
            <a:ext cx="3684693" cy="389467"/>
          </a:xfrm>
          <a:prstGeom prst="rect">
            <a:avLst/>
          </a:prstGeom>
        </p:spPr>
        <p:txBody>
          <a:bodyPr/>
          <a:lstStyle>
            <a:lvl1pPr>
              <a:defRPr>
                <a:solidFill>
                  <a:schemeClr val="bg1"/>
                </a:solidFill>
              </a:defRPr>
            </a:lvl1pPr>
          </a:lstStyle>
          <a:p>
            <a:r>
              <a:rPr lang="en-US" dirty="0" smtClean="0"/>
              <a:t>|  </a:t>
            </a:r>
            <a:fld id="{C49B64AA-6A48-F14E-9A59-925DAAEA33AD}" type="slidenum">
              <a:rPr lang="en-US" smtClean="0"/>
              <a:pPr/>
              <a:t>‹#›</a:t>
            </a:fld>
            <a:endParaRPr lang="en-US" dirty="0"/>
          </a:p>
        </p:txBody>
      </p:sp>
      <p:cxnSp>
        <p:nvCxnSpPr>
          <p:cNvPr id="7" name="Straight Connector 6"/>
          <p:cNvCxnSpPr/>
          <p:nvPr userDrawn="1"/>
        </p:nvCxnSpPr>
        <p:spPr>
          <a:xfrm>
            <a:off x="5886021" y="3384678"/>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9637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292951"/>
            <a:ext cx="11704320" cy="1001849"/>
          </a:xfrm>
        </p:spPr>
        <p:txBody>
          <a:bodyPr/>
          <a:lstStyle/>
          <a:p>
            <a:r>
              <a:rPr lang="en-US" dirty="0" smtClean="0"/>
              <a:t>Click to edit Master title style</a:t>
            </a:r>
            <a:endParaRPr lang="en-US" dirty="0"/>
          </a:p>
        </p:txBody>
      </p:sp>
      <p:cxnSp>
        <p:nvCxnSpPr>
          <p:cNvPr id="7" name="Straight Connector 6"/>
          <p:cNvCxnSpPr/>
          <p:nvPr userDrawn="1"/>
        </p:nvCxnSpPr>
        <p:spPr>
          <a:xfrm>
            <a:off x="5886021" y="1294797"/>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12"/>
          </p:nvPr>
        </p:nvSpPr>
        <p:spPr>
          <a:xfrm>
            <a:off x="9162283" y="6780109"/>
            <a:ext cx="3684693" cy="389467"/>
          </a:xfrm>
          <a:prstGeom prst="rect">
            <a:avLst/>
          </a:prstGeom>
        </p:spPr>
        <p:txBody>
          <a:body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sp>
        <p:nvSpPr>
          <p:cNvPr id="9" name="Subtitle 2"/>
          <p:cNvSpPr>
            <a:spLocks noGrp="1"/>
          </p:cNvSpPr>
          <p:nvPr>
            <p:ph type="subTitle" idx="1"/>
          </p:nvPr>
        </p:nvSpPr>
        <p:spPr>
          <a:xfrm>
            <a:off x="650240" y="1635614"/>
            <a:ext cx="11704320" cy="1869440"/>
          </a:xfrm>
        </p:spPr>
        <p:txBody>
          <a:bodyPr>
            <a:normAutofit/>
          </a:bodyPr>
          <a:lstStyle>
            <a:lvl1pPr marL="0" indent="0" algn="ctr">
              <a:lnSpc>
                <a:spcPct val="120000"/>
              </a:lnSpc>
              <a:buNone/>
              <a:defRPr sz="1280">
                <a:solidFill>
                  <a:schemeClr val="tx1">
                    <a:tint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981731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9162283" y="6780109"/>
            <a:ext cx="3684693" cy="389467"/>
          </a:xfrm>
          <a:prstGeom prst="rect">
            <a:avLst/>
          </a:prstGeom>
        </p:spPr>
        <p:txBody>
          <a:body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sp>
        <p:nvSpPr>
          <p:cNvPr id="6" name="Title 1"/>
          <p:cNvSpPr>
            <a:spLocks noGrp="1"/>
          </p:cNvSpPr>
          <p:nvPr>
            <p:ph type="ctrTitle"/>
          </p:nvPr>
        </p:nvSpPr>
        <p:spPr>
          <a:xfrm>
            <a:off x="394553" y="489725"/>
            <a:ext cx="12303190" cy="720466"/>
          </a:xfrm>
        </p:spPr>
        <p:txBody>
          <a:bodyPr/>
          <a:lstStyle>
            <a:lvl1pPr algn="l">
              <a:defRPr>
                <a:solidFill>
                  <a:schemeClr val="bg2"/>
                </a:solidFill>
              </a:defRPr>
            </a:lvl1pPr>
          </a:lstStyle>
          <a:p>
            <a:r>
              <a:rPr lang="en-US" dirty="0" smtClean="0"/>
              <a:t>Click to edit Master title style</a:t>
            </a:r>
            <a:endParaRPr lang="en-US" dirty="0"/>
          </a:p>
        </p:txBody>
      </p:sp>
      <p:cxnSp>
        <p:nvCxnSpPr>
          <p:cNvPr id="10" name="Straight Connector 9"/>
          <p:cNvCxnSpPr/>
          <p:nvPr userDrawn="1"/>
        </p:nvCxnSpPr>
        <p:spPr>
          <a:xfrm>
            <a:off x="517329" y="1210190"/>
            <a:ext cx="912138"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1101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292951"/>
            <a:ext cx="11704320" cy="1001849"/>
          </a:xfrm>
        </p:spPr>
        <p:txBody>
          <a:bodyPr/>
          <a:lstStyle/>
          <a:p>
            <a:r>
              <a:rPr lang="en-US" dirty="0" smtClean="0"/>
              <a:t>Click to edit Master title style</a:t>
            </a:r>
            <a:endParaRPr lang="en-US" dirty="0"/>
          </a:p>
        </p:txBody>
      </p:sp>
      <p:cxnSp>
        <p:nvCxnSpPr>
          <p:cNvPr id="7" name="Straight Connector 6"/>
          <p:cNvCxnSpPr/>
          <p:nvPr userDrawn="1"/>
        </p:nvCxnSpPr>
        <p:spPr>
          <a:xfrm>
            <a:off x="5886021" y="1294797"/>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12"/>
          </p:nvPr>
        </p:nvSpPr>
        <p:spPr>
          <a:xfrm>
            <a:off x="9162283" y="6780109"/>
            <a:ext cx="3684693" cy="389467"/>
          </a:xfrm>
          <a:prstGeom prst="rect">
            <a:avLst/>
          </a:prstGeom>
        </p:spPr>
        <p:txBody>
          <a:body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sp>
        <p:nvSpPr>
          <p:cNvPr id="6" name="Subtitle 2"/>
          <p:cNvSpPr>
            <a:spLocks noGrp="1"/>
          </p:cNvSpPr>
          <p:nvPr>
            <p:ph type="subTitle" idx="1"/>
          </p:nvPr>
        </p:nvSpPr>
        <p:spPr>
          <a:xfrm>
            <a:off x="7336556" y="3564690"/>
            <a:ext cx="5018005" cy="2781413"/>
          </a:xfrm>
        </p:spPr>
        <p:txBody>
          <a:bodyPr>
            <a:normAutofit/>
          </a:bodyPr>
          <a:lstStyle>
            <a:lvl1pPr marL="0" indent="0" algn="l">
              <a:lnSpc>
                <a:spcPct val="120000"/>
              </a:lnSpc>
              <a:buNone/>
              <a:defRPr sz="1280">
                <a:solidFill>
                  <a:schemeClr val="tx1">
                    <a:tint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11" name="Text Placeholder 10"/>
          <p:cNvSpPr>
            <a:spLocks noGrp="1"/>
          </p:cNvSpPr>
          <p:nvPr>
            <p:ph type="body" sz="quarter" idx="13"/>
          </p:nvPr>
        </p:nvSpPr>
        <p:spPr>
          <a:xfrm>
            <a:off x="7336655" y="2845358"/>
            <a:ext cx="5018727" cy="719330"/>
          </a:xfrm>
        </p:spPr>
        <p:txBody>
          <a:bodyPr>
            <a:normAutofit/>
          </a:bodyPr>
          <a:lstStyle>
            <a:lvl1pPr marL="0" indent="0">
              <a:buNone/>
              <a:defRPr sz="2133" b="0">
                <a:solidFill>
                  <a:srgbClr val="76BD45"/>
                </a:solidFill>
              </a:defRPr>
            </a:lvl1pPr>
          </a:lstStyle>
          <a:p>
            <a:pPr lvl="0"/>
            <a:endParaRPr lang="en-US" dirty="0"/>
          </a:p>
        </p:txBody>
      </p:sp>
    </p:spTree>
    <p:extLst>
      <p:ext uri="{BB962C8B-B14F-4D97-AF65-F5344CB8AC3E}">
        <p14:creationId xmlns:p14="http://schemas.microsoft.com/office/powerpoint/2010/main" val="427041350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854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87C546"/>
                </a:solidFill>
                <a:latin typeface="FS Humana Light"/>
                <a:cs typeface="FS Humana Light"/>
              </a:defRPr>
            </a:lvl1pPr>
          </a:lstStyle>
          <a:p>
            <a:endParaRPr/>
          </a:p>
        </p:txBody>
      </p:sp>
      <p:sp>
        <p:nvSpPr>
          <p:cNvPr id="3" name="Holder 3"/>
          <p:cNvSpPr>
            <a:spLocks noGrp="1"/>
          </p:cNvSpPr>
          <p:nvPr>
            <p:ph sz="half" idx="2"/>
          </p:nvPr>
        </p:nvSpPr>
        <p:spPr>
          <a:xfrm>
            <a:off x="650240" y="1682496"/>
            <a:ext cx="5657088"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1682496"/>
            <a:ext cx="5657088"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a:t>Medi</a:t>
            </a:r>
            <a:r>
              <a:rPr spc="-10"/>
              <a:t>c</a:t>
            </a:r>
            <a:r>
              <a:rPr/>
              <a:t>a</a:t>
            </a:r>
            <a:r>
              <a:rPr spc="-35"/>
              <a:t>r</a:t>
            </a:r>
            <a:r>
              <a:rPr/>
              <a:t>e</a:t>
            </a:r>
            <a:r>
              <a:rPr spc="5"/>
              <a:t> </a:t>
            </a:r>
            <a:r>
              <a:rPr b="1">
                <a:solidFill>
                  <a:srgbClr val="87C546"/>
                </a:solidFill>
                <a:latin typeface="FS Humana"/>
                <a:cs typeface="FS Humana"/>
              </a:rPr>
              <a:t>2018</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9200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hutterstock_271894805-edit.tif"/>
          <p:cNvPicPr>
            <a:picLocks/>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3004800" cy="7315200"/>
          </a:xfrm>
          <a:prstGeom prst="rect">
            <a:avLst/>
          </a:prstGeom>
        </p:spPr>
      </p:pic>
      <p:sp>
        <p:nvSpPr>
          <p:cNvPr id="2" name="Title 1"/>
          <p:cNvSpPr>
            <a:spLocks noGrp="1"/>
          </p:cNvSpPr>
          <p:nvPr>
            <p:ph type="ctrTitle"/>
          </p:nvPr>
        </p:nvSpPr>
        <p:spPr>
          <a:xfrm>
            <a:off x="7477762" y="815617"/>
            <a:ext cx="5066053" cy="804985"/>
          </a:xfrm>
        </p:spPr>
        <p:txBody>
          <a:bodyPr anchor="t"/>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477762" y="1747634"/>
            <a:ext cx="5066053" cy="847214"/>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8" name="Round Single Corner Rectangle 7"/>
          <p:cNvSpPr/>
          <p:nvPr userDrawn="1"/>
        </p:nvSpPr>
        <p:spPr>
          <a:xfrm>
            <a:off x="443265" y="351184"/>
            <a:ext cx="12100561" cy="6546994"/>
          </a:xfrm>
          <a:prstGeom prst="round1Rect">
            <a:avLst>
              <a:gd name="adj" fmla="val 9488"/>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pic>
        <p:nvPicPr>
          <p:cNvPr id="7" name="Picture 6" descr="hum_r_1cp_rev-01.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30010" y="6202876"/>
            <a:ext cx="2213938" cy="614021"/>
          </a:xfrm>
          <a:prstGeom prst="rect">
            <a:avLst/>
          </a:prstGeom>
        </p:spPr>
      </p:pic>
    </p:spTree>
    <p:extLst>
      <p:ext uri="{BB962C8B-B14F-4D97-AF65-F5344CB8AC3E}">
        <p14:creationId xmlns:p14="http://schemas.microsoft.com/office/powerpoint/2010/main" val="429180392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BC_161130_0157.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4062797" y="815623"/>
            <a:ext cx="8942003" cy="5757054"/>
          </a:xfrm>
          <a:prstGeom prst="rect">
            <a:avLst/>
          </a:prstGeom>
        </p:spPr>
      </p:pic>
      <p:sp>
        <p:nvSpPr>
          <p:cNvPr id="8" name="Round Single Corner Rectangle 7"/>
          <p:cNvSpPr/>
          <p:nvPr userDrawn="1"/>
        </p:nvSpPr>
        <p:spPr>
          <a:xfrm flipV="1">
            <a:off x="659999" y="-2"/>
            <a:ext cx="5838720" cy="4770462"/>
          </a:xfrm>
          <a:prstGeom prst="round1Rect">
            <a:avLst>
              <a:gd name="adj" fmla="val 9488"/>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7" name="Round Single Corner Rectangle 6"/>
          <p:cNvSpPr/>
          <p:nvPr userDrawn="1"/>
        </p:nvSpPr>
        <p:spPr>
          <a:xfrm flipV="1">
            <a:off x="883512" y="-333744"/>
            <a:ext cx="5415387" cy="4907886"/>
          </a:xfrm>
          <a:prstGeom prst="round1Rect">
            <a:avLst>
              <a:gd name="adj" fmla="val 9488"/>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2" name="Title 1"/>
          <p:cNvSpPr>
            <a:spLocks noGrp="1"/>
          </p:cNvSpPr>
          <p:nvPr>
            <p:ph type="ctrTitle"/>
          </p:nvPr>
        </p:nvSpPr>
        <p:spPr>
          <a:xfrm>
            <a:off x="1077213" y="2641352"/>
            <a:ext cx="5066053" cy="804985"/>
          </a:xfrm>
        </p:spPr>
        <p:txBody>
          <a:bodyPr anchor="t"/>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77213" y="3573366"/>
            <a:ext cx="5066053" cy="847214"/>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5" descr="hum_r_rgb_pos.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999" y="4770670"/>
            <a:ext cx="3402798" cy="1110892"/>
          </a:xfrm>
          <a:prstGeom prst="rect">
            <a:avLst/>
          </a:prstGeom>
        </p:spPr>
      </p:pic>
    </p:spTree>
    <p:extLst>
      <p:ext uri="{BB962C8B-B14F-4D97-AF65-F5344CB8AC3E}">
        <p14:creationId xmlns:p14="http://schemas.microsoft.com/office/powerpoint/2010/main" val="276071424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shutterstock_436596355.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883379" y="815625"/>
            <a:ext cx="9121422" cy="5801947"/>
          </a:xfrm>
          <a:prstGeom prst="rect">
            <a:avLst/>
          </a:prstGeom>
        </p:spPr>
      </p:pic>
      <p:sp>
        <p:nvSpPr>
          <p:cNvPr id="5" name="Round Single Corner Rectangle 4"/>
          <p:cNvSpPr/>
          <p:nvPr userDrawn="1"/>
        </p:nvSpPr>
        <p:spPr>
          <a:xfrm flipV="1">
            <a:off x="659999" y="-2"/>
            <a:ext cx="5838720" cy="4770462"/>
          </a:xfrm>
          <a:prstGeom prst="round1Rect">
            <a:avLst>
              <a:gd name="adj" fmla="val 9488"/>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6" name="Round Single Corner Rectangle 5"/>
          <p:cNvSpPr/>
          <p:nvPr userDrawn="1"/>
        </p:nvSpPr>
        <p:spPr>
          <a:xfrm flipV="1">
            <a:off x="883512" y="-333744"/>
            <a:ext cx="5415387" cy="4907886"/>
          </a:xfrm>
          <a:prstGeom prst="round1Rect">
            <a:avLst>
              <a:gd name="adj" fmla="val 9488"/>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7" name="Title 1"/>
          <p:cNvSpPr>
            <a:spLocks noGrp="1"/>
          </p:cNvSpPr>
          <p:nvPr>
            <p:ph type="ctrTitle"/>
          </p:nvPr>
        </p:nvSpPr>
        <p:spPr>
          <a:xfrm>
            <a:off x="1077213" y="2641352"/>
            <a:ext cx="5066053" cy="804985"/>
          </a:xfrm>
        </p:spPr>
        <p:txBody>
          <a:bodyPr anchor="t"/>
          <a:lstStyle>
            <a:lvl1pPr algn="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77213" y="3573366"/>
            <a:ext cx="5066053" cy="847214"/>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hum_r_rgb_pos.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001" y="4770670"/>
            <a:ext cx="3223378" cy="1052318"/>
          </a:xfrm>
          <a:prstGeom prst="rect">
            <a:avLst/>
          </a:prstGeom>
        </p:spPr>
      </p:pic>
    </p:spTree>
    <p:extLst>
      <p:ext uri="{BB962C8B-B14F-4D97-AF65-F5344CB8AC3E}">
        <p14:creationId xmlns:p14="http://schemas.microsoft.com/office/powerpoint/2010/main" val="7325193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descr="3I4A078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811131" y="815623"/>
            <a:ext cx="9193671" cy="5819690"/>
          </a:xfrm>
          <a:prstGeom prst="rect">
            <a:avLst/>
          </a:prstGeom>
        </p:spPr>
      </p:pic>
      <p:sp>
        <p:nvSpPr>
          <p:cNvPr id="5" name="Round Single Corner Rectangle 4"/>
          <p:cNvSpPr/>
          <p:nvPr userDrawn="1"/>
        </p:nvSpPr>
        <p:spPr>
          <a:xfrm flipV="1">
            <a:off x="659999" y="-2"/>
            <a:ext cx="5838720" cy="4770462"/>
          </a:xfrm>
          <a:prstGeom prst="round1Rect">
            <a:avLst>
              <a:gd name="adj" fmla="val 9488"/>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6" name="Round Single Corner Rectangle 5"/>
          <p:cNvSpPr/>
          <p:nvPr userDrawn="1"/>
        </p:nvSpPr>
        <p:spPr>
          <a:xfrm flipV="1">
            <a:off x="883512" y="-333744"/>
            <a:ext cx="5415387" cy="4907886"/>
          </a:xfrm>
          <a:prstGeom prst="round1Rect">
            <a:avLst>
              <a:gd name="adj" fmla="val 9488"/>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7" name="Title 1"/>
          <p:cNvSpPr>
            <a:spLocks noGrp="1"/>
          </p:cNvSpPr>
          <p:nvPr>
            <p:ph type="ctrTitle"/>
          </p:nvPr>
        </p:nvSpPr>
        <p:spPr>
          <a:xfrm>
            <a:off x="1077213" y="2641352"/>
            <a:ext cx="5066053" cy="804985"/>
          </a:xfrm>
        </p:spPr>
        <p:txBody>
          <a:bodyPr anchor="t"/>
          <a:lstStyle>
            <a:lvl1pPr algn="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77213" y="3573366"/>
            <a:ext cx="5066053" cy="847214"/>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hum_r_rgb_pos.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371" y="4770670"/>
            <a:ext cx="3146759" cy="1027305"/>
          </a:xfrm>
          <a:prstGeom prst="rect">
            <a:avLst/>
          </a:prstGeom>
        </p:spPr>
      </p:pic>
    </p:spTree>
    <p:extLst>
      <p:ext uri="{BB962C8B-B14F-4D97-AF65-F5344CB8AC3E}">
        <p14:creationId xmlns:p14="http://schemas.microsoft.com/office/powerpoint/2010/main" val="384797384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5" name="Picture 4" descr="BC_161130_063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13004800" cy="7315200"/>
          </a:xfrm>
          <a:prstGeom prst="rect">
            <a:avLst/>
          </a:prstGeom>
        </p:spPr>
      </p:pic>
      <p:sp>
        <p:nvSpPr>
          <p:cNvPr id="8" name="Round Single Corner Rectangle 7"/>
          <p:cNvSpPr/>
          <p:nvPr userDrawn="1"/>
        </p:nvSpPr>
        <p:spPr>
          <a:xfrm flipV="1">
            <a:off x="0" y="3432477"/>
            <a:ext cx="6871757" cy="2998849"/>
          </a:xfrm>
          <a:prstGeom prst="round1Rect">
            <a:avLst>
              <a:gd name="adj" fmla="val 9488"/>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7" name="Round Single Corner Rectangle 6"/>
          <p:cNvSpPr/>
          <p:nvPr userDrawn="1"/>
        </p:nvSpPr>
        <p:spPr>
          <a:xfrm flipV="1">
            <a:off x="-333768" y="3628791"/>
            <a:ext cx="7009189" cy="2660813"/>
          </a:xfrm>
          <a:prstGeom prst="round1Rect">
            <a:avLst>
              <a:gd name="adj" fmla="val 9488"/>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2" name="Title 1"/>
          <p:cNvSpPr>
            <a:spLocks noGrp="1"/>
          </p:cNvSpPr>
          <p:nvPr>
            <p:ph type="ctrTitle"/>
          </p:nvPr>
        </p:nvSpPr>
        <p:spPr>
          <a:xfrm>
            <a:off x="566740" y="4140862"/>
            <a:ext cx="5794547" cy="804985"/>
          </a:xfrm>
        </p:spPr>
        <p:txBody>
          <a:bodyPr anchor="t"/>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66740" y="5072877"/>
            <a:ext cx="5794547" cy="847214"/>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hum_r_1cp_rev-01.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13680" y="6567015"/>
            <a:ext cx="2213938" cy="614021"/>
          </a:xfrm>
          <a:prstGeom prst="rect">
            <a:avLst/>
          </a:prstGeom>
        </p:spPr>
      </p:pic>
    </p:spTree>
    <p:extLst>
      <p:ext uri="{BB962C8B-B14F-4D97-AF65-F5344CB8AC3E}">
        <p14:creationId xmlns:p14="http://schemas.microsoft.com/office/powerpoint/2010/main" val="276631961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8" name="Round Single Corner Rectangle 7"/>
          <p:cNvSpPr/>
          <p:nvPr userDrawn="1"/>
        </p:nvSpPr>
        <p:spPr>
          <a:xfrm flipH="1" flipV="1">
            <a:off x="0" y="-1"/>
            <a:ext cx="6361284" cy="7325798"/>
          </a:xfrm>
          <a:prstGeom prst="round1Rect">
            <a:avLst>
              <a:gd name="adj" fmla="val 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2" name="Title 1"/>
          <p:cNvSpPr>
            <a:spLocks noGrp="1"/>
          </p:cNvSpPr>
          <p:nvPr>
            <p:ph type="ctrTitle"/>
          </p:nvPr>
        </p:nvSpPr>
        <p:spPr>
          <a:xfrm>
            <a:off x="283370" y="3162486"/>
            <a:ext cx="5794547" cy="804985"/>
          </a:xfrm>
        </p:spPr>
        <p:txBody>
          <a:bodyPr anchor="t"/>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83370" y="4986421"/>
            <a:ext cx="5794547" cy="1845351"/>
          </a:xfrm>
        </p:spPr>
        <p:txBody>
          <a:bodyPr>
            <a:normAutofit/>
          </a:bodyPr>
          <a:lstStyle>
            <a:lvl1pPr marL="0" indent="0" algn="ctr">
              <a:buNone/>
              <a:defRPr sz="1493">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a:off x="2559768" y="4043664"/>
            <a:ext cx="124175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ound Single Corner Rectangle 6"/>
          <p:cNvSpPr/>
          <p:nvPr userDrawn="1"/>
        </p:nvSpPr>
        <p:spPr>
          <a:xfrm flipH="1" flipV="1">
            <a:off x="255237" y="314102"/>
            <a:ext cx="12467331" cy="6753249"/>
          </a:xfrm>
          <a:prstGeom prst="round1Rect">
            <a:avLst>
              <a:gd name="adj" fmla="val 6732"/>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pic>
        <p:nvPicPr>
          <p:cNvPr id="10" name="Picture 9" descr="hum_r_1cp_rev-01.pn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589029" y="1323975"/>
            <a:ext cx="3183228" cy="880035"/>
          </a:xfrm>
          <a:prstGeom prst="rect">
            <a:avLst/>
          </a:prstGeom>
        </p:spPr>
      </p:pic>
      <p:pic>
        <p:nvPicPr>
          <p:cNvPr id="4" name="Picture 3" descr="shutterstock_370390046.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361284" y="0"/>
            <a:ext cx="6643516" cy="7315200"/>
          </a:xfrm>
          <a:prstGeom prst="rect">
            <a:avLst/>
          </a:prstGeom>
        </p:spPr>
      </p:pic>
    </p:spTree>
    <p:extLst>
      <p:ext uri="{BB962C8B-B14F-4D97-AF65-F5344CB8AC3E}">
        <p14:creationId xmlns:p14="http://schemas.microsoft.com/office/powerpoint/2010/main" val="187899200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Round Single Corner Rectangle 8"/>
          <p:cNvSpPr/>
          <p:nvPr userDrawn="1"/>
        </p:nvSpPr>
        <p:spPr>
          <a:xfrm flipH="1" flipV="1">
            <a:off x="0" y="-1"/>
            <a:ext cx="6361284" cy="7325798"/>
          </a:xfrm>
          <a:prstGeom prst="round1Rect">
            <a:avLst>
              <a:gd name="adj" fmla="val 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10" name="Title 1"/>
          <p:cNvSpPr>
            <a:spLocks noGrp="1"/>
          </p:cNvSpPr>
          <p:nvPr>
            <p:ph type="ctrTitle"/>
          </p:nvPr>
        </p:nvSpPr>
        <p:spPr>
          <a:xfrm>
            <a:off x="283370" y="3162486"/>
            <a:ext cx="5794547" cy="804985"/>
          </a:xfrm>
        </p:spPr>
        <p:txBody>
          <a:bodyPr anchor="t"/>
          <a:lstStyle>
            <a:lvl1pPr algn="ctr">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283370" y="4986421"/>
            <a:ext cx="5794547" cy="1845351"/>
          </a:xfrm>
        </p:spPr>
        <p:txBody>
          <a:bodyPr>
            <a:normAutofit/>
          </a:bodyPr>
          <a:lstStyle>
            <a:lvl1pPr marL="0" indent="0" algn="ctr">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2559768" y="4043664"/>
            <a:ext cx="124175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Round Single Corner Rectangle 12"/>
          <p:cNvSpPr/>
          <p:nvPr userDrawn="1"/>
        </p:nvSpPr>
        <p:spPr>
          <a:xfrm flipH="1" flipV="1">
            <a:off x="255237" y="314102"/>
            <a:ext cx="12467331" cy="6753249"/>
          </a:xfrm>
          <a:prstGeom prst="round1Rect">
            <a:avLst>
              <a:gd name="adj" fmla="val 6732"/>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pic>
        <p:nvPicPr>
          <p:cNvPr id="14" name="Picture 13" descr="hum_r_1cp_rev-01.pn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589029" y="1323975"/>
            <a:ext cx="3183228" cy="880035"/>
          </a:xfrm>
          <a:prstGeom prst="rect">
            <a:avLst/>
          </a:prstGeom>
        </p:spPr>
      </p:pic>
      <p:pic>
        <p:nvPicPr>
          <p:cNvPr id="2" name="Picture 1" descr="BC_161130_0029.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361284" y="10597"/>
            <a:ext cx="6643516" cy="7315200"/>
          </a:xfrm>
          <a:prstGeom prst="rect">
            <a:avLst/>
          </a:prstGeom>
        </p:spPr>
      </p:pic>
    </p:spTree>
    <p:extLst>
      <p:ext uri="{BB962C8B-B14F-4D97-AF65-F5344CB8AC3E}">
        <p14:creationId xmlns:p14="http://schemas.microsoft.com/office/powerpoint/2010/main" val="17539847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descr="42-2677313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3004800" cy="7299074"/>
          </a:xfrm>
          <a:prstGeom prst="rect">
            <a:avLst/>
          </a:prstGeom>
        </p:spPr>
      </p:pic>
      <p:sp>
        <p:nvSpPr>
          <p:cNvPr id="9" name="Rectangle 8"/>
          <p:cNvSpPr/>
          <p:nvPr userDrawn="1"/>
        </p:nvSpPr>
        <p:spPr>
          <a:xfrm>
            <a:off x="6" y="0"/>
            <a:ext cx="13004799" cy="7315200"/>
          </a:xfrm>
          <a:prstGeom prst="rect">
            <a:avLst/>
          </a:prstGeom>
          <a:gradFill flip="none" rotWithShape="1">
            <a:gsLst>
              <a:gs pos="0">
                <a:schemeClr val="accent4">
                  <a:lumMod val="50000"/>
                  <a:alpha val="53000"/>
                </a:schemeClr>
              </a:gs>
              <a:gs pos="61000">
                <a:schemeClr val="bg1">
                  <a:alpha val="0"/>
                </a:schemeClr>
              </a:gs>
            </a:gsLst>
            <a:lin ang="19680000" scaled="0"/>
            <a:tileRect/>
          </a:gradFill>
          <a:ln>
            <a:noFill/>
          </a:ln>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13" name="Title 1"/>
          <p:cNvSpPr>
            <a:spLocks noGrp="1"/>
          </p:cNvSpPr>
          <p:nvPr>
            <p:ph type="ctrTitle"/>
          </p:nvPr>
        </p:nvSpPr>
        <p:spPr>
          <a:xfrm>
            <a:off x="753740" y="2839912"/>
            <a:ext cx="5066053" cy="804985"/>
          </a:xfrm>
        </p:spPr>
        <p:txBody>
          <a:bodyPr anchor="t">
            <a:normAutofit/>
          </a:bodyPr>
          <a:lstStyle>
            <a:lvl1pPr algn="l">
              <a:defRPr sz="2133">
                <a:solidFill>
                  <a:schemeClr val="bg1"/>
                </a:solidFill>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753740" y="3771927"/>
            <a:ext cx="5066053" cy="847214"/>
          </a:xfrm>
        </p:spPr>
        <p:txBody>
          <a:bodyPr>
            <a:normAutofit/>
          </a:bodyPr>
          <a:lstStyle>
            <a:lvl1pPr marL="0" indent="0" algn="l">
              <a:buNone/>
              <a:defRPr sz="1493">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15" name="Round Single Corner Rectangle 14"/>
          <p:cNvSpPr/>
          <p:nvPr userDrawn="1"/>
        </p:nvSpPr>
        <p:spPr>
          <a:xfrm>
            <a:off x="443265" y="351184"/>
            <a:ext cx="12100561" cy="6546994"/>
          </a:xfrm>
          <a:prstGeom prst="round1Rect">
            <a:avLst>
              <a:gd name="adj" fmla="val 9488"/>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pic>
        <p:nvPicPr>
          <p:cNvPr id="16" name="Picture 15" descr="hum_r_1cp_rev-01.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30158" y="6179801"/>
            <a:ext cx="2213938" cy="614021"/>
          </a:xfrm>
          <a:prstGeom prst="rect">
            <a:avLst/>
          </a:prstGeom>
        </p:spPr>
      </p:pic>
    </p:spTree>
    <p:extLst>
      <p:ext uri="{BB962C8B-B14F-4D97-AF65-F5344CB8AC3E}">
        <p14:creationId xmlns:p14="http://schemas.microsoft.com/office/powerpoint/2010/main" val="41182851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3516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87C546"/>
                </a:solidFill>
                <a:latin typeface="FS Humana Light"/>
                <a:cs typeface="FS Humana Light"/>
              </a:defRPr>
            </a:lvl1pPr>
          </a:lstStyle>
          <a:p>
            <a:endParaRPr/>
          </a:p>
        </p:txBody>
      </p:sp>
      <p:sp>
        <p:nvSpPr>
          <p:cNvPr id="3" name="Holder 3"/>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a:t>Medi</a:t>
            </a:r>
            <a:r>
              <a:rPr spc="-10"/>
              <a:t>c</a:t>
            </a:r>
            <a:r>
              <a:rPr/>
              <a:t>a</a:t>
            </a:r>
            <a:r>
              <a:rPr spc="-35"/>
              <a:t>r</a:t>
            </a:r>
            <a:r>
              <a:rPr/>
              <a:t>e</a:t>
            </a:r>
            <a:r>
              <a:rPr spc="5"/>
              <a:t> </a:t>
            </a:r>
            <a:r>
              <a:rPr b="1">
                <a:solidFill>
                  <a:srgbClr val="87C546"/>
                </a:solidFill>
                <a:latin typeface="FS Humana"/>
                <a:cs typeface="FS Humana"/>
              </a:rPr>
              <a:t>2018</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descr="0010__Go365_FitnessAndHealth2016.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3004800" cy="7315200"/>
          </a:xfrm>
          <a:prstGeom prst="rect">
            <a:avLst/>
          </a:prstGeom>
        </p:spPr>
      </p:pic>
      <p:sp>
        <p:nvSpPr>
          <p:cNvPr id="7" name="Rectangle 6"/>
          <p:cNvSpPr/>
          <p:nvPr userDrawn="1"/>
        </p:nvSpPr>
        <p:spPr>
          <a:xfrm>
            <a:off x="6" y="0"/>
            <a:ext cx="13004799" cy="7315200"/>
          </a:xfrm>
          <a:prstGeom prst="rect">
            <a:avLst/>
          </a:prstGeom>
          <a:gradFill flip="none" rotWithShape="1">
            <a:gsLst>
              <a:gs pos="0">
                <a:schemeClr val="accent4">
                  <a:lumMod val="50000"/>
                  <a:alpha val="53000"/>
                </a:schemeClr>
              </a:gs>
              <a:gs pos="61000">
                <a:schemeClr val="bg1">
                  <a:alpha val="0"/>
                </a:schemeClr>
              </a:gs>
            </a:gsLst>
            <a:lin ang="19680000" scaled="0"/>
            <a:tileRect/>
          </a:gradFill>
          <a:ln>
            <a:noFill/>
          </a:ln>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10" name="Title 1"/>
          <p:cNvSpPr>
            <a:spLocks noGrp="1"/>
          </p:cNvSpPr>
          <p:nvPr>
            <p:ph type="ctrTitle"/>
          </p:nvPr>
        </p:nvSpPr>
        <p:spPr>
          <a:xfrm>
            <a:off x="655673" y="4427237"/>
            <a:ext cx="7384166" cy="804985"/>
          </a:xfrm>
        </p:spPr>
        <p:txBody>
          <a:bodyPr anchor="t"/>
          <a:lstStyle>
            <a:lvl1pPr algn="l">
              <a:defRPr>
                <a:solidFill>
                  <a:schemeClr val="bg1"/>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55673" y="5359254"/>
            <a:ext cx="7384166" cy="847214"/>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802657" y="5131897"/>
            <a:ext cx="124175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hum_r_1cp_rev-01.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464819" y="6486811"/>
            <a:ext cx="2213938" cy="614021"/>
          </a:xfrm>
          <a:prstGeom prst="rect">
            <a:avLst/>
          </a:prstGeom>
        </p:spPr>
      </p:pic>
    </p:spTree>
    <p:extLst>
      <p:ext uri="{BB962C8B-B14F-4D97-AF65-F5344CB8AC3E}">
        <p14:creationId xmlns:p14="http://schemas.microsoft.com/office/powerpoint/2010/main" val="205508082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3" descr="BC_161130_0599.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3004800" cy="7353271"/>
          </a:xfrm>
          <a:prstGeom prst="rect">
            <a:avLst/>
          </a:prstGeom>
        </p:spPr>
      </p:pic>
      <p:sp>
        <p:nvSpPr>
          <p:cNvPr id="8" name="Round Single Corner Rectangle 7"/>
          <p:cNvSpPr/>
          <p:nvPr userDrawn="1"/>
        </p:nvSpPr>
        <p:spPr>
          <a:xfrm>
            <a:off x="11" y="4677225"/>
            <a:ext cx="8039841" cy="2423606"/>
          </a:xfrm>
          <a:prstGeom prst="round1Rect">
            <a:avLst>
              <a:gd name="adj" fmla="val 9488"/>
            </a:avLst>
          </a:prstGeom>
          <a:solidFill>
            <a:schemeClr val="tx2">
              <a:alpha val="86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r>
              <a:rPr lang="en-US" sz="1920" dirty="0" smtClean="0"/>
              <a:t>  </a:t>
            </a:r>
            <a:endParaRPr lang="en-US" sz="1920" dirty="0"/>
          </a:p>
        </p:txBody>
      </p:sp>
      <p:sp>
        <p:nvSpPr>
          <p:cNvPr id="2" name="Title 1"/>
          <p:cNvSpPr>
            <a:spLocks noGrp="1"/>
          </p:cNvSpPr>
          <p:nvPr>
            <p:ph type="ctrTitle"/>
          </p:nvPr>
        </p:nvSpPr>
        <p:spPr>
          <a:xfrm>
            <a:off x="655673" y="4969423"/>
            <a:ext cx="7384166" cy="804985"/>
          </a:xfrm>
        </p:spPr>
        <p:txBody>
          <a:bodyPr anchor="t"/>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55673" y="5981133"/>
            <a:ext cx="7384166" cy="847214"/>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a:off x="802657" y="5674083"/>
            <a:ext cx="1241750"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6" descr="hum_r_1cp_rev-01.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482882" y="6486811"/>
            <a:ext cx="2213938" cy="614021"/>
          </a:xfrm>
          <a:prstGeom prst="rect">
            <a:avLst/>
          </a:prstGeom>
        </p:spPr>
      </p:pic>
    </p:spTree>
    <p:extLst>
      <p:ext uri="{BB962C8B-B14F-4D97-AF65-F5344CB8AC3E}">
        <p14:creationId xmlns:p14="http://schemas.microsoft.com/office/powerpoint/2010/main" val="383088876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7" name="Text Placeholder 1"/>
          <p:cNvSpPr>
            <a:spLocks noGrp="1"/>
          </p:cNvSpPr>
          <p:nvPr>
            <p:ph type="body" sz="quarter" idx="29" hasCustomPrompt="1"/>
          </p:nvPr>
        </p:nvSpPr>
        <p:spPr>
          <a:xfrm>
            <a:off x="784279" y="1776187"/>
            <a:ext cx="1210781" cy="908085"/>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2" name="Title 1"/>
          <p:cNvSpPr>
            <a:spLocks noGrp="1"/>
          </p:cNvSpPr>
          <p:nvPr>
            <p:ph type="ctrTitle"/>
          </p:nvPr>
        </p:nvSpPr>
        <p:spPr>
          <a:xfrm>
            <a:off x="2205642" y="1776188"/>
            <a:ext cx="4392405" cy="489923"/>
          </a:xfrm>
        </p:spPr>
        <p:txBody>
          <a:bodyPr>
            <a:noAutofit/>
          </a:bodyPr>
          <a:lstStyle>
            <a:lvl1pPr>
              <a:defRPr sz="1707">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14273" y="2184432"/>
            <a:ext cx="4392409" cy="633532"/>
          </a:xfrm>
        </p:spPr>
        <p:txBody>
          <a:bodyPr>
            <a:normAutofit/>
          </a:bodyPr>
          <a:lstStyle>
            <a:lvl1pPr marL="0" indent="0" algn="l">
              <a:buNone/>
              <a:defRPr sz="1173">
                <a:solidFill>
                  <a:schemeClr val="accent5"/>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9162283" y="6780109"/>
            <a:ext cx="3684693" cy="389467"/>
          </a:xfrm>
          <a:prstGeom prst="rect">
            <a:avLst/>
          </a:prstGeom>
        </p:spPr>
        <p:txBody>
          <a:bodyPr/>
          <a:lstStyle>
            <a:lvl1pPr algn="r">
              <a:defRPr sz="1280"/>
            </a:lvl1p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sp>
        <p:nvSpPr>
          <p:cNvPr id="23" name="Title 1"/>
          <p:cNvSpPr txBox="1">
            <a:spLocks/>
          </p:cNvSpPr>
          <p:nvPr userDrawn="1"/>
        </p:nvSpPr>
        <p:spPr>
          <a:xfrm>
            <a:off x="650240" y="292951"/>
            <a:ext cx="11704320" cy="1001849"/>
          </a:xfrm>
          <a:prstGeom prst="rect">
            <a:avLst/>
          </a:prstGeom>
        </p:spPr>
        <p:txBody>
          <a:bodyPr vert="horz" lIns="97536" tIns="48768" rIns="97536" bIns="48768" rtlCol="0" anchor="t">
            <a:normAutofit/>
          </a:bodyPr>
          <a:lstStyle>
            <a:lvl1pPr algn="l" defTabSz="457200" rtl="0" eaLnBrk="1" latinLnBrk="0" hangingPunct="1">
              <a:spcBef>
                <a:spcPct val="0"/>
              </a:spcBef>
              <a:buNone/>
              <a:defRPr sz="2000" kern="1200">
                <a:solidFill>
                  <a:srgbClr val="FFFFFF"/>
                </a:solidFill>
                <a:latin typeface="Calibri"/>
                <a:ea typeface="+mj-ea"/>
                <a:cs typeface="Calibri"/>
              </a:defRPr>
            </a:lvl1pPr>
          </a:lstStyle>
          <a:p>
            <a:r>
              <a:rPr lang="en-US" sz="2133" dirty="0" smtClean="0"/>
              <a:t>Click to edit Master title style</a:t>
            </a:r>
            <a:endParaRPr lang="en-US" sz="2133" dirty="0"/>
          </a:p>
        </p:txBody>
      </p:sp>
      <p:cxnSp>
        <p:nvCxnSpPr>
          <p:cNvPr id="24" name="Straight Connector 23"/>
          <p:cNvCxnSpPr/>
          <p:nvPr userDrawn="1"/>
        </p:nvCxnSpPr>
        <p:spPr>
          <a:xfrm>
            <a:off x="5886021" y="1030286"/>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
        <p:nvSpPr>
          <p:cNvPr id="40" name="Text Placeholder 25"/>
          <p:cNvSpPr>
            <a:spLocks noGrp="1"/>
          </p:cNvSpPr>
          <p:nvPr>
            <p:ph type="body" sz="quarter" idx="17" hasCustomPrompt="1"/>
          </p:nvPr>
        </p:nvSpPr>
        <p:spPr>
          <a:xfrm>
            <a:off x="2197008" y="3548409"/>
            <a:ext cx="4392405" cy="489923"/>
          </a:xfrm>
        </p:spPr>
        <p:txBody>
          <a:bodyPr anchor="t">
            <a:no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707">
                <a:solidFill>
                  <a:schemeClr val="accent2"/>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1" name="Text Placeholder 25"/>
          <p:cNvSpPr>
            <a:spLocks noGrp="1"/>
          </p:cNvSpPr>
          <p:nvPr>
            <p:ph type="body" sz="quarter" idx="18" hasCustomPrompt="1"/>
          </p:nvPr>
        </p:nvSpPr>
        <p:spPr>
          <a:xfrm>
            <a:off x="2197008" y="3956654"/>
            <a:ext cx="4392405" cy="642540"/>
          </a:xfrm>
        </p:spPr>
        <p:txBody>
          <a:bodyPr>
            <a:norm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173">
                <a:solidFill>
                  <a:schemeClr val="accent5"/>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2" name="Text Placeholder 25"/>
          <p:cNvSpPr>
            <a:spLocks noGrp="1"/>
          </p:cNvSpPr>
          <p:nvPr>
            <p:ph type="body" sz="quarter" idx="19" hasCustomPrompt="1"/>
          </p:nvPr>
        </p:nvSpPr>
        <p:spPr>
          <a:xfrm>
            <a:off x="2214273" y="5336488"/>
            <a:ext cx="4392405" cy="489923"/>
          </a:xfrm>
        </p:spPr>
        <p:txBody>
          <a:bodyPr anchor="t">
            <a:no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707">
                <a:solidFill>
                  <a:schemeClr val="accent2"/>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3" name="Text Placeholder 25"/>
          <p:cNvSpPr>
            <a:spLocks noGrp="1"/>
          </p:cNvSpPr>
          <p:nvPr>
            <p:ph type="body" sz="quarter" idx="20" hasCustomPrompt="1"/>
          </p:nvPr>
        </p:nvSpPr>
        <p:spPr>
          <a:xfrm>
            <a:off x="2214273" y="5744734"/>
            <a:ext cx="4392405" cy="642540"/>
          </a:xfrm>
        </p:spPr>
        <p:txBody>
          <a:bodyPr>
            <a:norm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173">
                <a:solidFill>
                  <a:schemeClr val="accent5"/>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4" name="Text Placeholder 25"/>
          <p:cNvSpPr>
            <a:spLocks noGrp="1"/>
          </p:cNvSpPr>
          <p:nvPr>
            <p:ph type="body" sz="quarter" idx="21" hasCustomPrompt="1"/>
          </p:nvPr>
        </p:nvSpPr>
        <p:spPr>
          <a:xfrm>
            <a:off x="8454571" y="1776436"/>
            <a:ext cx="4392405" cy="489923"/>
          </a:xfrm>
        </p:spPr>
        <p:txBody>
          <a:bodyPr anchor="t">
            <a:no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707">
                <a:solidFill>
                  <a:schemeClr val="accent2"/>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5" name="Text Placeholder 25"/>
          <p:cNvSpPr>
            <a:spLocks noGrp="1"/>
          </p:cNvSpPr>
          <p:nvPr>
            <p:ph type="body" sz="quarter" idx="22" hasCustomPrompt="1"/>
          </p:nvPr>
        </p:nvSpPr>
        <p:spPr>
          <a:xfrm>
            <a:off x="8454571" y="2184681"/>
            <a:ext cx="4392405" cy="642540"/>
          </a:xfrm>
        </p:spPr>
        <p:txBody>
          <a:bodyPr>
            <a:norm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173">
                <a:solidFill>
                  <a:schemeClr val="accent5"/>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6" name="Text Placeholder 25"/>
          <p:cNvSpPr>
            <a:spLocks noGrp="1"/>
          </p:cNvSpPr>
          <p:nvPr>
            <p:ph type="body" sz="quarter" idx="23" hasCustomPrompt="1"/>
          </p:nvPr>
        </p:nvSpPr>
        <p:spPr>
          <a:xfrm>
            <a:off x="8454571" y="3539650"/>
            <a:ext cx="4392405" cy="489923"/>
          </a:xfrm>
        </p:spPr>
        <p:txBody>
          <a:bodyPr anchor="t">
            <a:no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707">
                <a:solidFill>
                  <a:schemeClr val="accent2"/>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7" name="Text Placeholder 25"/>
          <p:cNvSpPr>
            <a:spLocks noGrp="1"/>
          </p:cNvSpPr>
          <p:nvPr>
            <p:ph type="body" sz="quarter" idx="24" hasCustomPrompt="1"/>
          </p:nvPr>
        </p:nvSpPr>
        <p:spPr>
          <a:xfrm>
            <a:off x="8454571" y="3947896"/>
            <a:ext cx="4392405" cy="642540"/>
          </a:xfrm>
        </p:spPr>
        <p:txBody>
          <a:bodyPr>
            <a:norm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173">
                <a:solidFill>
                  <a:schemeClr val="accent5"/>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8" name="Text Placeholder 25"/>
          <p:cNvSpPr>
            <a:spLocks noGrp="1"/>
          </p:cNvSpPr>
          <p:nvPr>
            <p:ph type="body" sz="quarter" idx="25" hasCustomPrompt="1"/>
          </p:nvPr>
        </p:nvSpPr>
        <p:spPr>
          <a:xfrm>
            <a:off x="8454571" y="5336488"/>
            <a:ext cx="4392405" cy="489923"/>
          </a:xfrm>
        </p:spPr>
        <p:txBody>
          <a:bodyPr anchor="t">
            <a:no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707">
                <a:solidFill>
                  <a:schemeClr val="accent2"/>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49" name="Text Placeholder 25"/>
          <p:cNvSpPr>
            <a:spLocks noGrp="1"/>
          </p:cNvSpPr>
          <p:nvPr>
            <p:ph type="body" sz="quarter" idx="26" hasCustomPrompt="1"/>
          </p:nvPr>
        </p:nvSpPr>
        <p:spPr>
          <a:xfrm>
            <a:off x="8454571" y="5744734"/>
            <a:ext cx="4392405" cy="642540"/>
          </a:xfrm>
        </p:spPr>
        <p:txBody>
          <a:bodyPr>
            <a:normAutofit/>
          </a:bodyPr>
          <a:lstStyle>
            <a:lvl1pPr marL="0" marR="0" indent="0" algn="l" defTabSz="487695" rtl="0" eaLnBrk="1" fontAlgn="auto" latinLnBrk="0" hangingPunct="1">
              <a:lnSpc>
                <a:spcPct val="100000"/>
              </a:lnSpc>
              <a:spcBef>
                <a:spcPct val="20000"/>
              </a:spcBef>
              <a:spcAft>
                <a:spcPts val="0"/>
              </a:spcAft>
              <a:buClrTx/>
              <a:buSzTx/>
              <a:buFont typeface="Arial"/>
              <a:buNone/>
              <a:tabLst/>
              <a:defRPr sz="1173">
                <a:solidFill>
                  <a:schemeClr val="accent5"/>
                </a:solidFill>
              </a:defRPr>
            </a:lvl1pPr>
          </a:lstStyle>
          <a:p>
            <a:pPr marL="0" marR="0" lvl="0" indent="0" algn="l" defTabSz="487695" rtl="0" eaLnBrk="1" fontAlgn="auto" latinLnBrk="0" hangingPunct="1">
              <a:lnSpc>
                <a:spcPct val="100000"/>
              </a:lnSpc>
              <a:spcBef>
                <a:spcPct val="20000"/>
              </a:spcBef>
              <a:spcAft>
                <a:spcPts val="0"/>
              </a:spcAft>
              <a:buClrTx/>
              <a:buSzTx/>
              <a:buFont typeface="Arial"/>
              <a:buNone/>
              <a:tabLst/>
              <a:defRPr/>
            </a:pPr>
            <a:r>
              <a:rPr lang="en-US" dirty="0" smtClean="0"/>
              <a:t>Click to edit Master title style</a:t>
            </a:r>
          </a:p>
          <a:p>
            <a:pPr lvl="0"/>
            <a:endParaRPr lang="en-US" dirty="0"/>
          </a:p>
        </p:txBody>
      </p:sp>
      <p:sp>
        <p:nvSpPr>
          <p:cNvPr id="50" name="Text Placeholder 37"/>
          <p:cNvSpPr>
            <a:spLocks noGrp="1"/>
          </p:cNvSpPr>
          <p:nvPr>
            <p:ph type="body" sz="quarter" idx="27"/>
          </p:nvPr>
        </p:nvSpPr>
        <p:spPr>
          <a:xfrm>
            <a:off x="776677" y="284200"/>
            <a:ext cx="11586915" cy="749100"/>
          </a:xfrm>
        </p:spPr>
        <p:txBody>
          <a:bodyPr>
            <a:normAutofit/>
          </a:bodyPr>
          <a:lstStyle>
            <a:lvl1pPr algn="ctr">
              <a:defRPr sz="2133">
                <a:solidFill>
                  <a:srgbClr val="464749"/>
                </a:solidFill>
              </a:defRPr>
            </a:lvl1pPr>
          </a:lstStyle>
          <a:p>
            <a:pPr lvl="0"/>
            <a:endParaRPr lang="en-US" dirty="0" smtClean="0"/>
          </a:p>
        </p:txBody>
      </p:sp>
      <p:sp>
        <p:nvSpPr>
          <p:cNvPr id="25" name="Text Placeholder 1"/>
          <p:cNvSpPr>
            <a:spLocks noGrp="1"/>
          </p:cNvSpPr>
          <p:nvPr>
            <p:ph type="body" sz="quarter" idx="35" hasCustomPrompt="1"/>
          </p:nvPr>
        </p:nvSpPr>
        <p:spPr>
          <a:xfrm>
            <a:off x="784279" y="3539648"/>
            <a:ext cx="1210781" cy="908085"/>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26" name="Text Placeholder 1"/>
          <p:cNvSpPr>
            <a:spLocks noGrp="1"/>
          </p:cNvSpPr>
          <p:nvPr>
            <p:ph type="body" sz="quarter" idx="36" hasCustomPrompt="1"/>
          </p:nvPr>
        </p:nvSpPr>
        <p:spPr>
          <a:xfrm>
            <a:off x="784279" y="5336487"/>
            <a:ext cx="1210781" cy="908085"/>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33" name="Text Placeholder 1"/>
          <p:cNvSpPr>
            <a:spLocks noGrp="1"/>
          </p:cNvSpPr>
          <p:nvPr>
            <p:ph type="body" sz="quarter" idx="37" hasCustomPrompt="1"/>
          </p:nvPr>
        </p:nvSpPr>
        <p:spPr>
          <a:xfrm>
            <a:off x="6946797" y="1776187"/>
            <a:ext cx="1210781" cy="908085"/>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34" name="Text Placeholder 1"/>
          <p:cNvSpPr>
            <a:spLocks noGrp="1"/>
          </p:cNvSpPr>
          <p:nvPr>
            <p:ph type="body" sz="quarter" idx="38" hasCustomPrompt="1"/>
          </p:nvPr>
        </p:nvSpPr>
        <p:spPr>
          <a:xfrm>
            <a:off x="6946797" y="3539648"/>
            <a:ext cx="1210781" cy="908085"/>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35" name="Text Placeholder 1"/>
          <p:cNvSpPr>
            <a:spLocks noGrp="1"/>
          </p:cNvSpPr>
          <p:nvPr>
            <p:ph type="body" sz="quarter" idx="39" hasCustomPrompt="1"/>
          </p:nvPr>
        </p:nvSpPr>
        <p:spPr>
          <a:xfrm>
            <a:off x="6946797" y="5336487"/>
            <a:ext cx="1210781" cy="908085"/>
          </a:xfrm>
          <a:prstGeom prst="round1Rect">
            <a:avLst>
              <a:gd name="adj" fmla="val 13199"/>
            </a:avLst>
          </a:prstGeom>
          <a:solidFill>
            <a:srgbClr val="76BD45"/>
          </a:solidFill>
          <a:ln w="19050" cmpd="sng">
            <a:noFill/>
          </a:ln>
        </p:spPr>
        <p:txBody>
          <a:bodyPr/>
          <a:lstStyle/>
          <a:p>
            <a:r>
              <a:rPr lang="en-US" dirty="0" smtClean="0"/>
              <a:t> </a:t>
            </a:r>
            <a:endParaRPr lang="en-US" dirty="0"/>
          </a:p>
        </p:txBody>
      </p:sp>
    </p:spTree>
    <p:extLst>
      <p:ext uri="{BB962C8B-B14F-4D97-AF65-F5344CB8AC3E}">
        <p14:creationId xmlns:p14="http://schemas.microsoft.com/office/powerpoint/2010/main" val="333489532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9" name="Text Placeholder 20"/>
          <p:cNvSpPr>
            <a:spLocks noGrp="1"/>
          </p:cNvSpPr>
          <p:nvPr>
            <p:ph type="body" sz="quarter" idx="28" hasCustomPrompt="1"/>
          </p:nvPr>
        </p:nvSpPr>
        <p:spPr>
          <a:xfrm>
            <a:off x="4" y="0"/>
            <a:ext cx="6737206" cy="7315200"/>
          </a:xfrm>
          <a:prstGeom prst="rect">
            <a:avLst/>
          </a:prstGeom>
          <a:solidFill>
            <a:schemeClr val="bg2"/>
          </a:solidFill>
        </p:spPr>
        <p:txBody>
          <a:bodyPr/>
          <a:lstStyle>
            <a:lvl1pPr marL="0" indent="0" algn="ctr">
              <a:buNone/>
              <a:defRPr sz="960">
                <a:solidFill>
                  <a:schemeClr val="bg1"/>
                </a:solidFill>
                <a:latin typeface="Calibri Light" pitchFamily="34" charset="0"/>
              </a:defRPr>
            </a:lvl1pPr>
          </a:lstStyle>
          <a:p>
            <a:pPr lvl="0"/>
            <a:r>
              <a:rPr lang="en-US" dirty="0"/>
              <a:t> </a:t>
            </a:r>
          </a:p>
        </p:txBody>
      </p:sp>
      <p:sp>
        <p:nvSpPr>
          <p:cNvPr id="12" name="Title 1"/>
          <p:cNvSpPr>
            <a:spLocks noGrp="1"/>
          </p:cNvSpPr>
          <p:nvPr>
            <p:ph type="ctrTitle"/>
          </p:nvPr>
        </p:nvSpPr>
        <p:spPr>
          <a:xfrm>
            <a:off x="596834" y="1200695"/>
            <a:ext cx="5110830" cy="720466"/>
          </a:xfrm>
        </p:spPr>
        <p:txBody>
          <a:bodyPr/>
          <a:lstStyle>
            <a:lvl1pPr>
              <a:defRPr>
                <a:solidFill>
                  <a:schemeClr val="bg1"/>
                </a:solidFill>
              </a:defRPr>
            </a:lvl1pPr>
          </a:lstStyle>
          <a:p>
            <a:r>
              <a:rPr lang="en-US" dirty="0" smtClean="0"/>
              <a:t>Click to edit Master title style</a:t>
            </a:r>
            <a:endParaRPr lang="en-US" dirty="0"/>
          </a:p>
        </p:txBody>
      </p:sp>
      <p:sp>
        <p:nvSpPr>
          <p:cNvPr id="18" name="Subtitle 2"/>
          <p:cNvSpPr>
            <a:spLocks noGrp="1"/>
          </p:cNvSpPr>
          <p:nvPr>
            <p:ph type="subTitle" idx="1"/>
          </p:nvPr>
        </p:nvSpPr>
        <p:spPr>
          <a:xfrm>
            <a:off x="596834" y="2249736"/>
            <a:ext cx="5110830" cy="3893159"/>
          </a:xfrm>
        </p:spPr>
        <p:txBody>
          <a:bodyPr>
            <a:normAutofit/>
          </a:bodyPr>
          <a:lstStyle>
            <a:lvl1pPr marL="0" indent="0" algn="l">
              <a:lnSpc>
                <a:spcPct val="120000"/>
              </a:lnSpc>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19" name="Picture Placeholder 11"/>
          <p:cNvSpPr>
            <a:spLocks noGrp="1"/>
          </p:cNvSpPr>
          <p:nvPr>
            <p:ph type="pic" sz="quarter" idx="13"/>
          </p:nvPr>
        </p:nvSpPr>
        <p:spPr>
          <a:xfrm>
            <a:off x="6076691" y="1194889"/>
            <a:ext cx="6422367" cy="4243202"/>
          </a:xfrm>
          <a:prstGeom prst="round1Rect">
            <a:avLst>
              <a:gd name="adj" fmla="val 11509"/>
            </a:avLst>
          </a:prstGeom>
          <a:solidFill>
            <a:schemeClr val="accent6"/>
          </a:solidFill>
        </p:spPr>
        <p:txBody>
          <a:bodyPr/>
          <a:lstStyle>
            <a:lvl1pPr>
              <a:defRPr baseline="0"/>
            </a:lvl1pPr>
          </a:lstStyle>
          <a:p>
            <a:endParaRPr lang="en-US" dirty="0" smtClean="0"/>
          </a:p>
          <a:p>
            <a:r>
              <a:rPr lang="en-US" dirty="0" smtClean="0"/>
              <a:t>     Insert Picture here</a:t>
            </a:r>
            <a:endParaRPr lang="en-US" dirty="0"/>
          </a:p>
        </p:txBody>
      </p:sp>
      <p:cxnSp>
        <p:nvCxnSpPr>
          <p:cNvPr id="20" name="Straight Connector 19"/>
          <p:cNvCxnSpPr/>
          <p:nvPr userDrawn="1"/>
        </p:nvCxnSpPr>
        <p:spPr>
          <a:xfrm>
            <a:off x="755147" y="1921159"/>
            <a:ext cx="956839"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a:spLocks noGrp="1"/>
          </p:cNvSpPr>
          <p:nvPr>
            <p:ph type="sldNum" sz="quarter" idx="12"/>
          </p:nvPr>
        </p:nvSpPr>
        <p:spPr>
          <a:xfrm>
            <a:off x="9162283" y="6780109"/>
            <a:ext cx="3684693" cy="389467"/>
          </a:xfrm>
          <a:prstGeom prst="rect">
            <a:avLst/>
          </a:prstGeom>
        </p:spPr>
        <p:txBody>
          <a:bodyPr/>
          <a:lstStyle>
            <a:lvl1pPr algn="r">
              <a:defRPr sz="1280"/>
            </a:lvl1p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sp>
        <p:nvSpPr>
          <p:cNvPr id="22" name="Text Placeholder 1"/>
          <p:cNvSpPr>
            <a:spLocks noGrp="1"/>
          </p:cNvSpPr>
          <p:nvPr>
            <p:ph type="body" sz="quarter" idx="29" hasCustomPrompt="1"/>
          </p:nvPr>
        </p:nvSpPr>
        <p:spPr>
          <a:xfrm>
            <a:off x="6273298" y="1435045"/>
            <a:ext cx="5976917" cy="3836866"/>
          </a:xfrm>
          <a:prstGeom prst="round1Rect">
            <a:avLst>
              <a:gd name="adj" fmla="val 10780"/>
            </a:avLst>
          </a:prstGeom>
          <a:ln w="19050" cmpd="sng">
            <a:solidFill>
              <a:srgbClr val="FFFFFF"/>
            </a:solidFill>
          </a:ln>
        </p:spPr>
        <p:txBody>
          <a:bodyPr/>
          <a:lstStyle/>
          <a:p>
            <a:r>
              <a:rPr lang="en-US" dirty="0" smtClean="0"/>
              <a:t> </a:t>
            </a:r>
            <a:endParaRPr lang="en-US" dirty="0"/>
          </a:p>
        </p:txBody>
      </p:sp>
    </p:spTree>
    <p:extLst>
      <p:ext uri="{BB962C8B-B14F-4D97-AF65-F5344CB8AC3E}">
        <p14:creationId xmlns:p14="http://schemas.microsoft.com/office/powerpoint/2010/main" val="337577563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27306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8" name="Picture Placeholder 11"/>
          <p:cNvSpPr>
            <a:spLocks noGrp="1"/>
          </p:cNvSpPr>
          <p:nvPr>
            <p:ph type="pic" sz="quarter" idx="15"/>
          </p:nvPr>
        </p:nvSpPr>
        <p:spPr>
          <a:xfrm>
            <a:off x="-10660" y="1"/>
            <a:ext cx="13015459" cy="3377002"/>
          </a:xfrm>
          <a:prstGeom prst="round1Rect">
            <a:avLst>
              <a:gd name="adj" fmla="val 0"/>
            </a:avLst>
          </a:prstGeom>
          <a:solidFill>
            <a:schemeClr val="accent6"/>
          </a:solidFill>
        </p:spPr>
        <p:txBody>
          <a:bodyPr/>
          <a:lstStyle>
            <a:lvl1pPr>
              <a:defRPr baseline="0"/>
            </a:lvl1pPr>
          </a:lstStyle>
          <a:p>
            <a:endParaRPr lang="en-US" dirty="0" smtClean="0"/>
          </a:p>
          <a:p>
            <a:r>
              <a:rPr lang="en-US" dirty="0" smtClean="0"/>
              <a:t>     Insert </a:t>
            </a:r>
          </a:p>
          <a:p>
            <a:r>
              <a:rPr lang="en-US" dirty="0" smtClean="0"/>
              <a:t>     Picture here</a:t>
            </a:r>
            <a:endParaRPr lang="en-US" dirty="0"/>
          </a:p>
        </p:txBody>
      </p:sp>
      <p:sp>
        <p:nvSpPr>
          <p:cNvPr id="16" name="Rectangle 15"/>
          <p:cNvSpPr/>
          <p:nvPr userDrawn="1"/>
        </p:nvSpPr>
        <p:spPr>
          <a:xfrm>
            <a:off x="-10660" y="3434613"/>
            <a:ext cx="13015459" cy="388059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7536" tIns="48768" rIns="97536" bIns="48768" rtlCol="0" anchor="ctr"/>
          <a:lstStyle/>
          <a:p>
            <a:pPr algn="ctr"/>
            <a:endParaRPr lang="en-US" sz="1920" dirty="0"/>
          </a:p>
        </p:txBody>
      </p:sp>
      <p:sp>
        <p:nvSpPr>
          <p:cNvPr id="21" name="Subtitle 2"/>
          <p:cNvSpPr>
            <a:spLocks noGrp="1"/>
          </p:cNvSpPr>
          <p:nvPr>
            <p:ph type="subTitle" idx="1"/>
          </p:nvPr>
        </p:nvSpPr>
        <p:spPr>
          <a:xfrm>
            <a:off x="641209" y="5344372"/>
            <a:ext cx="11704320" cy="1323251"/>
          </a:xfrm>
        </p:spPr>
        <p:txBody>
          <a:bodyPr>
            <a:normAutofit/>
          </a:bodyPr>
          <a:lstStyle>
            <a:lvl1pPr marL="0" indent="0" algn="ctr">
              <a:buNone/>
              <a:defRPr sz="1280">
                <a:solidFill>
                  <a:schemeClr val="bg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18" name="Straight Connector 17"/>
          <p:cNvCxnSpPr/>
          <p:nvPr userDrawn="1"/>
        </p:nvCxnSpPr>
        <p:spPr>
          <a:xfrm>
            <a:off x="5876991" y="5027461"/>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
        <p:nvSpPr>
          <p:cNvPr id="19" name="Text Placeholder 37"/>
          <p:cNvSpPr>
            <a:spLocks noGrp="1"/>
          </p:cNvSpPr>
          <p:nvPr>
            <p:ph type="body" sz="quarter" idx="27"/>
          </p:nvPr>
        </p:nvSpPr>
        <p:spPr>
          <a:xfrm>
            <a:off x="641209" y="4281376"/>
            <a:ext cx="11713351" cy="749100"/>
          </a:xfrm>
        </p:spPr>
        <p:txBody>
          <a:bodyPr>
            <a:normAutofit/>
          </a:bodyPr>
          <a:lstStyle>
            <a:lvl1pPr algn="ctr">
              <a:defRPr sz="2133">
                <a:solidFill>
                  <a:schemeClr val="bg1"/>
                </a:solidFill>
              </a:defRPr>
            </a:lvl1pPr>
          </a:lstStyle>
          <a:p>
            <a:pPr lvl="0"/>
            <a:endParaRPr lang="en-US" dirty="0" smtClean="0"/>
          </a:p>
        </p:txBody>
      </p:sp>
      <p:sp>
        <p:nvSpPr>
          <p:cNvPr id="9" name="Text Placeholder 1"/>
          <p:cNvSpPr>
            <a:spLocks noGrp="1"/>
          </p:cNvSpPr>
          <p:nvPr>
            <p:ph type="body" sz="quarter" idx="30" hasCustomPrompt="1"/>
          </p:nvPr>
        </p:nvSpPr>
        <p:spPr>
          <a:xfrm>
            <a:off x="5870917" y="2774974"/>
            <a:ext cx="1625600" cy="1219200"/>
          </a:xfrm>
          <a:prstGeom prst="round1Rect">
            <a:avLst>
              <a:gd name="adj" fmla="val 13199"/>
            </a:avLst>
          </a:prstGeom>
          <a:solidFill>
            <a:schemeClr val="accent2"/>
          </a:solidFill>
          <a:ln w="19050" cmpd="sng">
            <a:noFill/>
          </a:ln>
        </p:spPr>
        <p:txBody>
          <a:bodyPr/>
          <a:lstStyle/>
          <a:p>
            <a:r>
              <a:rPr lang="en-US" dirty="0" smtClean="0"/>
              <a:t> </a:t>
            </a:r>
            <a:endParaRPr lang="en-US" dirty="0"/>
          </a:p>
        </p:txBody>
      </p:sp>
    </p:spTree>
    <p:extLst>
      <p:ext uri="{BB962C8B-B14F-4D97-AF65-F5344CB8AC3E}">
        <p14:creationId xmlns:p14="http://schemas.microsoft.com/office/powerpoint/2010/main" val="286216195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Text Placeholder 20"/>
          <p:cNvSpPr>
            <a:spLocks noGrp="1"/>
          </p:cNvSpPr>
          <p:nvPr>
            <p:ph type="body" sz="quarter" idx="28" hasCustomPrompt="1"/>
          </p:nvPr>
        </p:nvSpPr>
        <p:spPr>
          <a:xfrm>
            <a:off x="0" y="1547081"/>
            <a:ext cx="13004800" cy="4576014"/>
          </a:xfrm>
          <a:prstGeom prst="rect">
            <a:avLst/>
          </a:prstGeom>
          <a:solidFill>
            <a:srgbClr val="76BD45"/>
          </a:solidFill>
        </p:spPr>
        <p:txBody>
          <a:bodyPr/>
          <a:lstStyle>
            <a:lvl1pPr marL="0" indent="0" algn="ctr">
              <a:buNone/>
              <a:defRPr sz="96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5993202" y="1995860"/>
            <a:ext cx="6683632" cy="720466"/>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5993202" y="3071991"/>
            <a:ext cx="6683632" cy="1668485"/>
          </a:xfrm>
        </p:spPr>
        <p:txBody>
          <a:bodyPr>
            <a:normAutofit/>
          </a:bodyPr>
          <a:lstStyle>
            <a:lvl1pPr marL="0" indent="0" algn="l">
              <a:lnSpc>
                <a:spcPct val="120000"/>
              </a:lnSpc>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9162283" y="6780109"/>
            <a:ext cx="3684693" cy="389467"/>
          </a:xfrm>
          <a:prstGeom prst="rect">
            <a:avLst/>
          </a:prstGeom>
        </p:spPr>
        <p:txBody>
          <a:bodyPr/>
          <a:lstStyle>
            <a:lvl1pPr algn="r">
              <a:defRPr sz="1280"/>
            </a:lvl1p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519189" y="839035"/>
            <a:ext cx="5201920" cy="3901440"/>
          </a:xfrm>
          <a:prstGeom prst="round1Rect">
            <a:avLst>
              <a:gd name="adj" fmla="val 11509"/>
            </a:avLst>
          </a:prstGeom>
          <a:solidFill>
            <a:schemeClr val="accent6"/>
          </a:solidFill>
        </p:spPr>
        <p:txBody>
          <a:bodyPr/>
          <a:lstStyle>
            <a:lvl1pPr>
              <a:defRPr baseline="0"/>
            </a:lvl1pPr>
          </a:lstStyle>
          <a:p>
            <a:endParaRPr lang="en-US" dirty="0" smtClean="0"/>
          </a:p>
          <a:p>
            <a:r>
              <a:rPr lang="en-US" dirty="0" smtClean="0"/>
              <a:t>     Insert Picture here</a:t>
            </a:r>
            <a:endParaRPr lang="en-US" dirty="0"/>
          </a:p>
        </p:txBody>
      </p:sp>
      <p:cxnSp>
        <p:nvCxnSpPr>
          <p:cNvPr id="18" name="Straight Connector 17"/>
          <p:cNvCxnSpPr/>
          <p:nvPr userDrawn="1"/>
        </p:nvCxnSpPr>
        <p:spPr>
          <a:xfrm>
            <a:off x="6151525" y="2716322"/>
            <a:ext cx="912138"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Text Placeholder 1"/>
          <p:cNvSpPr>
            <a:spLocks noGrp="1"/>
          </p:cNvSpPr>
          <p:nvPr>
            <p:ph type="body" sz="quarter" idx="29" hasCustomPrompt="1"/>
          </p:nvPr>
        </p:nvSpPr>
        <p:spPr>
          <a:xfrm>
            <a:off x="780521" y="1044996"/>
            <a:ext cx="4679261" cy="3509445"/>
          </a:xfrm>
          <a:prstGeom prst="round1Rect">
            <a:avLst>
              <a:gd name="adj" fmla="val 10780"/>
            </a:avLst>
          </a:prstGeom>
          <a:ln w="19050" cmpd="sng">
            <a:solidFill>
              <a:srgbClr val="FFFFFF"/>
            </a:solidFill>
          </a:ln>
        </p:spPr>
        <p:txBody>
          <a:bodyPr/>
          <a:lstStyle/>
          <a:p>
            <a:r>
              <a:rPr lang="en-US" dirty="0" smtClean="0"/>
              <a:t> </a:t>
            </a:r>
            <a:endParaRPr lang="en-US" dirty="0"/>
          </a:p>
        </p:txBody>
      </p:sp>
    </p:spTree>
    <p:extLst>
      <p:ext uri="{BB962C8B-B14F-4D97-AF65-F5344CB8AC3E}">
        <p14:creationId xmlns:p14="http://schemas.microsoft.com/office/powerpoint/2010/main" val="340432412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31" name="Text Placeholder 1"/>
          <p:cNvSpPr>
            <a:spLocks noGrp="1"/>
          </p:cNvSpPr>
          <p:nvPr>
            <p:ph type="body" sz="quarter" idx="42" hasCustomPrompt="1"/>
          </p:nvPr>
        </p:nvSpPr>
        <p:spPr>
          <a:xfrm>
            <a:off x="586039" y="2350865"/>
            <a:ext cx="1300480" cy="1270910"/>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26" name="Text Placeholder 20"/>
          <p:cNvSpPr>
            <a:spLocks noGrp="1"/>
          </p:cNvSpPr>
          <p:nvPr>
            <p:ph type="body" sz="quarter" idx="41" hasCustomPrompt="1"/>
          </p:nvPr>
        </p:nvSpPr>
        <p:spPr>
          <a:xfrm>
            <a:off x="8345318" y="11817"/>
            <a:ext cx="4659482" cy="7315199"/>
          </a:xfrm>
          <a:prstGeom prst="rect">
            <a:avLst/>
          </a:prstGeom>
          <a:solidFill>
            <a:schemeClr val="accent2"/>
          </a:solidFill>
        </p:spPr>
        <p:txBody>
          <a:bodyPr/>
          <a:lstStyle>
            <a:lvl1pPr marL="0" indent="0" algn="ctr">
              <a:buNone/>
              <a:defRPr sz="960">
                <a:solidFill>
                  <a:schemeClr val="bg1"/>
                </a:solidFill>
                <a:latin typeface="Calibri Light" pitchFamily="34" charset="0"/>
              </a:defRPr>
            </a:lvl1pPr>
          </a:lstStyle>
          <a:p>
            <a:pPr lvl="0"/>
            <a:r>
              <a:rPr lang="en-US" dirty="0"/>
              <a:t> </a:t>
            </a:r>
          </a:p>
        </p:txBody>
      </p:sp>
      <p:sp>
        <p:nvSpPr>
          <p:cNvPr id="41" name="Text Placeholder 4"/>
          <p:cNvSpPr>
            <a:spLocks noGrp="1"/>
          </p:cNvSpPr>
          <p:nvPr>
            <p:ph type="body" sz="quarter" idx="23" hasCustomPrompt="1"/>
          </p:nvPr>
        </p:nvSpPr>
        <p:spPr>
          <a:xfrm>
            <a:off x="2149405" y="2382925"/>
            <a:ext cx="5995809" cy="455620"/>
          </a:xfrm>
        </p:spPr>
        <p:txBody>
          <a:bodyPr/>
          <a:lstStyle>
            <a:lvl1pPr algn="l">
              <a:defRPr b="1" baseline="0">
                <a:solidFill>
                  <a:schemeClr val="accent4"/>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42" name="Text Placeholder 2"/>
          <p:cNvSpPr>
            <a:spLocks noGrp="1"/>
          </p:cNvSpPr>
          <p:nvPr>
            <p:ph type="body" sz="quarter" idx="24"/>
          </p:nvPr>
        </p:nvSpPr>
        <p:spPr>
          <a:xfrm>
            <a:off x="2149406" y="2783503"/>
            <a:ext cx="5995129" cy="683470"/>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22" name="Text Placeholder 4"/>
          <p:cNvSpPr>
            <a:spLocks noGrp="1"/>
          </p:cNvSpPr>
          <p:nvPr>
            <p:ph type="body" sz="quarter" idx="35" hasCustomPrompt="1"/>
          </p:nvPr>
        </p:nvSpPr>
        <p:spPr>
          <a:xfrm>
            <a:off x="2147276" y="3991604"/>
            <a:ext cx="5995707" cy="455620"/>
          </a:xfrm>
        </p:spPr>
        <p:txBody>
          <a:bodyPr/>
          <a:lstStyle>
            <a:lvl1pPr algn="l">
              <a:defRPr b="1" baseline="0">
                <a:solidFill>
                  <a:schemeClr val="accent4"/>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23" name="Text Placeholder 2"/>
          <p:cNvSpPr>
            <a:spLocks noGrp="1"/>
          </p:cNvSpPr>
          <p:nvPr>
            <p:ph type="body" sz="quarter" idx="36"/>
          </p:nvPr>
        </p:nvSpPr>
        <p:spPr>
          <a:xfrm>
            <a:off x="2149405" y="4392182"/>
            <a:ext cx="5992896" cy="683470"/>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24" name="Text Placeholder 4"/>
          <p:cNvSpPr>
            <a:spLocks noGrp="1"/>
          </p:cNvSpPr>
          <p:nvPr>
            <p:ph type="body" sz="quarter" idx="37" hasCustomPrompt="1"/>
          </p:nvPr>
        </p:nvSpPr>
        <p:spPr>
          <a:xfrm>
            <a:off x="2145044" y="5600283"/>
            <a:ext cx="5995707" cy="455620"/>
          </a:xfrm>
        </p:spPr>
        <p:txBody>
          <a:bodyPr/>
          <a:lstStyle>
            <a:lvl1pPr algn="l">
              <a:defRPr b="1" baseline="0">
                <a:solidFill>
                  <a:schemeClr val="accent4"/>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25" name="Text Placeholder 2"/>
          <p:cNvSpPr>
            <a:spLocks noGrp="1"/>
          </p:cNvSpPr>
          <p:nvPr>
            <p:ph type="body" sz="quarter" idx="38"/>
          </p:nvPr>
        </p:nvSpPr>
        <p:spPr>
          <a:xfrm>
            <a:off x="2147172" y="6000861"/>
            <a:ext cx="5992896" cy="683470"/>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17" name="Subtitle 2"/>
          <p:cNvSpPr>
            <a:spLocks noGrp="1"/>
          </p:cNvSpPr>
          <p:nvPr>
            <p:ph type="subTitle" idx="1"/>
          </p:nvPr>
        </p:nvSpPr>
        <p:spPr>
          <a:xfrm>
            <a:off x="8904678" y="1397524"/>
            <a:ext cx="3613989" cy="3893571"/>
          </a:xfrm>
        </p:spPr>
        <p:txBody>
          <a:bodyPr>
            <a:normAutofit/>
          </a:bodyPr>
          <a:lstStyle>
            <a:lvl1pPr marL="0" indent="0" algn="r">
              <a:lnSpc>
                <a:spcPct val="120000"/>
              </a:lnSpc>
              <a:buNone/>
              <a:defRPr sz="1493" b="1" i="1">
                <a:solidFill>
                  <a:schemeClr val="bg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21" name="Straight Connector 20"/>
          <p:cNvCxnSpPr/>
          <p:nvPr userDrawn="1"/>
        </p:nvCxnSpPr>
        <p:spPr>
          <a:xfrm>
            <a:off x="11977371" y="5851721"/>
            <a:ext cx="541296"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
        <p:nvSpPr>
          <p:cNvPr id="27" name="Text Placeholder 4"/>
          <p:cNvSpPr>
            <a:spLocks noGrp="1"/>
          </p:cNvSpPr>
          <p:nvPr>
            <p:ph type="body" sz="quarter" idx="39" hasCustomPrompt="1"/>
          </p:nvPr>
        </p:nvSpPr>
        <p:spPr>
          <a:xfrm>
            <a:off x="8904678" y="6055903"/>
            <a:ext cx="3613989" cy="455620"/>
          </a:xfrm>
        </p:spPr>
        <p:txBody>
          <a:bodyPr/>
          <a:lstStyle>
            <a:lvl1pPr algn="r">
              <a:defRPr b="0" baseline="0">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Jonathan Doe</a:t>
            </a:r>
            <a:endParaRPr lang="en-US" dirty="0"/>
          </a:p>
        </p:txBody>
      </p:sp>
      <p:sp>
        <p:nvSpPr>
          <p:cNvPr id="28" name="Title 1"/>
          <p:cNvSpPr>
            <a:spLocks noGrp="1"/>
          </p:cNvSpPr>
          <p:nvPr>
            <p:ph type="ctrTitle"/>
          </p:nvPr>
        </p:nvSpPr>
        <p:spPr>
          <a:xfrm>
            <a:off x="514773" y="540324"/>
            <a:ext cx="6559940" cy="720466"/>
          </a:xfrm>
        </p:spPr>
        <p:txBody>
          <a:bodyPr/>
          <a:lstStyle>
            <a:lvl1pPr>
              <a:defRPr>
                <a:solidFill>
                  <a:schemeClr val="accent4"/>
                </a:solidFill>
              </a:defRPr>
            </a:lvl1pPr>
          </a:lstStyle>
          <a:p>
            <a:r>
              <a:rPr lang="en-US" dirty="0" smtClean="0"/>
              <a:t>Click to edit Master title style</a:t>
            </a:r>
            <a:endParaRPr lang="en-US" dirty="0"/>
          </a:p>
        </p:txBody>
      </p:sp>
      <p:cxnSp>
        <p:nvCxnSpPr>
          <p:cNvPr id="29" name="Straight Connector 28"/>
          <p:cNvCxnSpPr/>
          <p:nvPr userDrawn="1"/>
        </p:nvCxnSpPr>
        <p:spPr>
          <a:xfrm>
            <a:off x="637551" y="1260788"/>
            <a:ext cx="912138"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
          <p:cNvSpPr>
            <a:spLocks noGrp="1"/>
          </p:cNvSpPr>
          <p:nvPr>
            <p:ph type="body" sz="quarter" idx="43" hasCustomPrompt="1"/>
          </p:nvPr>
        </p:nvSpPr>
        <p:spPr>
          <a:xfrm>
            <a:off x="586039" y="3991604"/>
            <a:ext cx="1300480" cy="1270910"/>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19" name="Text Placeholder 1"/>
          <p:cNvSpPr>
            <a:spLocks noGrp="1"/>
          </p:cNvSpPr>
          <p:nvPr>
            <p:ph type="body" sz="quarter" idx="44" hasCustomPrompt="1"/>
          </p:nvPr>
        </p:nvSpPr>
        <p:spPr>
          <a:xfrm>
            <a:off x="586039" y="5600283"/>
            <a:ext cx="1300480" cy="1270910"/>
          </a:xfrm>
          <a:prstGeom prst="round1Rect">
            <a:avLst>
              <a:gd name="adj" fmla="val 13199"/>
            </a:avLst>
          </a:prstGeom>
          <a:solidFill>
            <a:srgbClr val="76BD45"/>
          </a:solidFill>
          <a:ln w="19050" cmpd="sng">
            <a:noFill/>
          </a:ln>
        </p:spPr>
        <p:txBody>
          <a:bodyPr/>
          <a:lstStyle/>
          <a:p>
            <a:r>
              <a:rPr lang="en-US" dirty="0" smtClean="0"/>
              <a:t> </a:t>
            </a:r>
            <a:endParaRPr lang="en-US" dirty="0"/>
          </a:p>
        </p:txBody>
      </p:sp>
    </p:spTree>
    <p:extLst>
      <p:ext uri="{BB962C8B-B14F-4D97-AF65-F5344CB8AC3E}">
        <p14:creationId xmlns:p14="http://schemas.microsoft.com/office/powerpoint/2010/main" val="17280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bg/>
                                          </p:spTgt>
                                        </p:tgtEl>
                                        <p:attrNameLst>
                                          <p:attrName>style.visibility</p:attrName>
                                        </p:attrNameLst>
                                      </p:cBhvr>
                                      <p:to>
                                        <p:strVal val="visible"/>
                                      </p:to>
                                    </p:set>
                                    <p:animEffect transition="in" filter="fade">
                                      <p:cBhvr>
                                        <p:cTn id="7" dur="500"/>
                                        <p:tgtEl>
                                          <p:spTgt spid="2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tmplLst>
          <p:tmpl>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7" name="Text Placeholder 20"/>
          <p:cNvSpPr>
            <a:spLocks noGrp="1"/>
          </p:cNvSpPr>
          <p:nvPr>
            <p:ph type="body" sz="quarter" idx="41" hasCustomPrompt="1"/>
          </p:nvPr>
        </p:nvSpPr>
        <p:spPr>
          <a:xfrm>
            <a:off x="0" y="2784358"/>
            <a:ext cx="13004800" cy="4530847"/>
          </a:xfrm>
          <a:prstGeom prst="rect">
            <a:avLst/>
          </a:prstGeom>
          <a:solidFill>
            <a:schemeClr val="accent5"/>
          </a:solidFill>
        </p:spPr>
        <p:txBody>
          <a:bodyPr/>
          <a:lstStyle>
            <a:lvl1pPr marL="0" indent="0" algn="ctr">
              <a:buNone/>
              <a:defRPr sz="960">
                <a:solidFill>
                  <a:schemeClr val="bg1"/>
                </a:solidFill>
                <a:latin typeface="Calibri Light" pitchFamily="34" charset="0"/>
              </a:defRPr>
            </a:lvl1pPr>
          </a:lstStyle>
          <a:p>
            <a:pPr lvl="0"/>
            <a:r>
              <a:rPr lang="en-US" dirty="0"/>
              <a:t> </a:t>
            </a:r>
          </a:p>
        </p:txBody>
      </p:sp>
      <p:sp>
        <p:nvSpPr>
          <p:cNvPr id="19" name="Picture Placeholder 11"/>
          <p:cNvSpPr>
            <a:spLocks noGrp="1"/>
          </p:cNvSpPr>
          <p:nvPr>
            <p:ph type="pic" sz="quarter" idx="15"/>
          </p:nvPr>
        </p:nvSpPr>
        <p:spPr>
          <a:xfrm>
            <a:off x="7421480" y="0"/>
            <a:ext cx="5185953" cy="7315200"/>
          </a:xfrm>
          <a:prstGeom prst="round1Rect">
            <a:avLst>
              <a:gd name="adj" fmla="val 0"/>
            </a:avLst>
          </a:prstGeom>
          <a:solidFill>
            <a:schemeClr val="accent6"/>
          </a:solidFill>
        </p:spPr>
        <p:txBody>
          <a:bodyPr/>
          <a:lstStyle>
            <a:lvl1pPr>
              <a:defRPr baseline="0"/>
            </a:lvl1pPr>
          </a:lstStyle>
          <a:p>
            <a:endParaRPr lang="en-US" dirty="0" smtClean="0"/>
          </a:p>
          <a:p>
            <a:r>
              <a:rPr lang="en-US" dirty="0" smtClean="0"/>
              <a:t>     Insert </a:t>
            </a:r>
          </a:p>
          <a:p>
            <a:r>
              <a:rPr lang="en-US" dirty="0" smtClean="0"/>
              <a:t>     Picture here</a:t>
            </a:r>
            <a:endParaRPr lang="en-US" dirty="0"/>
          </a:p>
        </p:txBody>
      </p:sp>
      <p:sp>
        <p:nvSpPr>
          <p:cNvPr id="15" name="Title 1"/>
          <p:cNvSpPr>
            <a:spLocks noGrp="1"/>
          </p:cNvSpPr>
          <p:nvPr>
            <p:ph type="ctrTitle"/>
          </p:nvPr>
        </p:nvSpPr>
        <p:spPr>
          <a:xfrm>
            <a:off x="514773" y="1028997"/>
            <a:ext cx="6559940" cy="720466"/>
          </a:xfrm>
        </p:spPr>
        <p:txBody>
          <a:bodyPr/>
          <a:lstStyle>
            <a:lvl1pPr>
              <a:defRPr>
                <a:solidFill>
                  <a:schemeClr val="accent2"/>
                </a:solidFill>
              </a:defRPr>
            </a:lvl1pPr>
          </a:lstStyle>
          <a:p>
            <a:r>
              <a:rPr lang="en-US" dirty="0" smtClean="0"/>
              <a:t>Click to edit Master title style</a:t>
            </a:r>
            <a:endParaRPr lang="en-US" dirty="0"/>
          </a:p>
        </p:txBody>
      </p:sp>
      <p:sp>
        <p:nvSpPr>
          <p:cNvPr id="17" name="Subtitle 2"/>
          <p:cNvSpPr>
            <a:spLocks noGrp="1"/>
          </p:cNvSpPr>
          <p:nvPr>
            <p:ph type="subTitle" idx="1"/>
          </p:nvPr>
        </p:nvSpPr>
        <p:spPr>
          <a:xfrm>
            <a:off x="514773" y="3110450"/>
            <a:ext cx="6559940" cy="3837892"/>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21" name="Straight Connector 20"/>
          <p:cNvCxnSpPr/>
          <p:nvPr userDrawn="1"/>
        </p:nvCxnSpPr>
        <p:spPr>
          <a:xfrm>
            <a:off x="637551" y="1925046"/>
            <a:ext cx="912138"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3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8" name="Text Placeholder 20"/>
          <p:cNvSpPr>
            <a:spLocks noGrp="1"/>
          </p:cNvSpPr>
          <p:nvPr>
            <p:ph type="body" sz="quarter" idx="39" hasCustomPrompt="1"/>
          </p:nvPr>
        </p:nvSpPr>
        <p:spPr>
          <a:xfrm>
            <a:off x="6" y="3305387"/>
            <a:ext cx="13004799" cy="4009815"/>
          </a:xfrm>
          <a:prstGeom prst="rect">
            <a:avLst/>
          </a:prstGeom>
          <a:solidFill>
            <a:schemeClr val="bg2"/>
          </a:solidFill>
        </p:spPr>
        <p:txBody>
          <a:bodyPr/>
          <a:lstStyle>
            <a:lvl1pPr marL="0" indent="0" algn="ctr">
              <a:buNone/>
              <a:defRPr sz="960">
                <a:solidFill>
                  <a:schemeClr val="bg1"/>
                </a:solidFill>
                <a:latin typeface="Calibri Light" pitchFamily="34" charset="0"/>
              </a:defRPr>
            </a:lvl1pPr>
          </a:lstStyle>
          <a:p>
            <a:pPr lvl="0"/>
            <a:r>
              <a:rPr lang="en-US" dirty="0"/>
              <a:t> </a:t>
            </a:r>
          </a:p>
        </p:txBody>
      </p:sp>
      <p:sp>
        <p:nvSpPr>
          <p:cNvPr id="21" name="Subtitle 2"/>
          <p:cNvSpPr>
            <a:spLocks noGrp="1"/>
          </p:cNvSpPr>
          <p:nvPr>
            <p:ph type="subTitle" idx="1"/>
          </p:nvPr>
        </p:nvSpPr>
        <p:spPr>
          <a:xfrm>
            <a:off x="641209" y="4969822"/>
            <a:ext cx="11704320" cy="1323251"/>
          </a:xfrm>
        </p:spPr>
        <p:txBody>
          <a:bodyPr>
            <a:normAutofit/>
          </a:bodyPr>
          <a:lstStyle>
            <a:lvl1pPr marL="0" indent="0" algn="ctr">
              <a:buNone/>
              <a:defRPr sz="1280">
                <a:solidFill>
                  <a:schemeClr val="bg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cxnSp>
        <p:nvCxnSpPr>
          <p:cNvPr id="18" name="Straight Connector 17"/>
          <p:cNvCxnSpPr/>
          <p:nvPr userDrawn="1"/>
        </p:nvCxnSpPr>
        <p:spPr>
          <a:xfrm>
            <a:off x="5876991" y="4652911"/>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
        <p:nvSpPr>
          <p:cNvPr id="19" name="Text Placeholder 37"/>
          <p:cNvSpPr>
            <a:spLocks noGrp="1"/>
          </p:cNvSpPr>
          <p:nvPr>
            <p:ph type="body" sz="quarter" idx="27"/>
          </p:nvPr>
        </p:nvSpPr>
        <p:spPr>
          <a:xfrm>
            <a:off x="641209" y="3906826"/>
            <a:ext cx="11713351" cy="749100"/>
          </a:xfrm>
        </p:spPr>
        <p:txBody>
          <a:bodyPr>
            <a:normAutofit/>
          </a:bodyPr>
          <a:lstStyle>
            <a:lvl1pPr algn="ctr">
              <a:defRPr sz="2133">
                <a:solidFill>
                  <a:schemeClr val="bg1"/>
                </a:solidFill>
              </a:defRPr>
            </a:lvl1pPr>
          </a:lstStyle>
          <a:p>
            <a:pPr lvl="0"/>
            <a:endParaRPr lang="en-US" dirty="0" smtClean="0"/>
          </a:p>
        </p:txBody>
      </p:sp>
      <p:pic>
        <p:nvPicPr>
          <p:cNvPr id="32" name="Picture 31" descr="shutterstock_35852182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76108"/>
            <a:ext cx="13004800" cy="3364147"/>
          </a:xfrm>
          <a:prstGeom prst="rect">
            <a:avLst/>
          </a:prstGeom>
        </p:spPr>
      </p:pic>
    </p:spTree>
    <p:extLst>
      <p:ext uri="{BB962C8B-B14F-4D97-AF65-F5344CB8AC3E}">
        <p14:creationId xmlns:p14="http://schemas.microsoft.com/office/powerpoint/2010/main" val="41030971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a:t>Medi</a:t>
            </a:r>
            <a:r>
              <a:rPr spc="-10"/>
              <a:t>c</a:t>
            </a:r>
            <a:r>
              <a:rPr/>
              <a:t>a</a:t>
            </a:r>
            <a:r>
              <a:rPr spc="-35"/>
              <a:t>r</a:t>
            </a:r>
            <a:r>
              <a:rPr/>
              <a:t>e</a:t>
            </a:r>
            <a:r>
              <a:rPr spc="5"/>
              <a:t> </a:t>
            </a:r>
            <a:r>
              <a:rPr b="1">
                <a:solidFill>
                  <a:srgbClr val="87C546"/>
                </a:solidFill>
                <a:latin typeface="FS Humana"/>
                <a:cs typeface="FS Humana"/>
              </a:rPr>
              <a:t>2018</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Text Placeholder 4"/>
          <p:cNvSpPr>
            <a:spLocks noGrp="1"/>
          </p:cNvSpPr>
          <p:nvPr>
            <p:ph type="body" sz="quarter" idx="23" hasCustomPrompt="1"/>
          </p:nvPr>
        </p:nvSpPr>
        <p:spPr>
          <a:xfrm>
            <a:off x="2293317" y="774243"/>
            <a:ext cx="10213018"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42" name="Text Placeholder 2"/>
          <p:cNvSpPr>
            <a:spLocks noGrp="1"/>
          </p:cNvSpPr>
          <p:nvPr>
            <p:ph type="body" sz="quarter" idx="24"/>
          </p:nvPr>
        </p:nvSpPr>
        <p:spPr>
          <a:xfrm>
            <a:off x="2295549" y="1086001"/>
            <a:ext cx="10208230"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22" name="Text Placeholder 4"/>
          <p:cNvSpPr>
            <a:spLocks noGrp="1"/>
          </p:cNvSpPr>
          <p:nvPr>
            <p:ph type="body" sz="quarter" idx="35" hasCustomPrompt="1"/>
          </p:nvPr>
        </p:nvSpPr>
        <p:spPr>
          <a:xfrm>
            <a:off x="2291085" y="2382925"/>
            <a:ext cx="10213018"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23" name="Text Placeholder 2"/>
          <p:cNvSpPr>
            <a:spLocks noGrp="1"/>
          </p:cNvSpPr>
          <p:nvPr>
            <p:ph type="body" sz="quarter" idx="36"/>
          </p:nvPr>
        </p:nvSpPr>
        <p:spPr>
          <a:xfrm>
            <a:off x="2293316" y="2694679"/>
            <a:ext cx="10208230"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24" name="Text Placeholder 4"/>
          <p:cNvSpPr>
            <a:spLocks noGrp="1"/>
          </p:cNvSpPr>
          <p:nvPr>
            <p:ph type="body" sz="quarter" idx="37" hasCustomPrompt="1"/>
          </p:nvPr>
        </p:nvSpPr>
        <p:spPr>
          <a:xfrm>
            <a:off x="2288852" y="3991604"/>
            <a:ext cx="10213018"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25" name="Text Placeholder 2"/>
          <p:cNvSpPr>
            <a:spLocks noGrp="1"/>
          </p:cNvSpPr>
          <p:nvPr>
            <p:ph type="body" sz="quarter" idx="38"/>
          </p:nvPr>
        </p:nvSpPr>
        <p:spPr>
          <a:xfrm>
            <a:off x="2291084" y="4303359"/>
            <a:ext cx="10208230"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33" name="Text Placeholder 4"/>
          <p:cNvSpPr>
            <a:spLocks noGrp="1"/>
          </p:cNvSpPr>
          <p:nvPr>
            <p:ph type="body" sz="quarter" idx="39" hasCustomPrompt="1"/>
          </p:nvPr>
        </p:nvSpPr>
        <p:spPr>
          <a:xfrm>
            <a:off x="2295551" y="5592427"/>
            <a:ext cx="10213018"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34" name="Text Placeholder 2"/>
          <p:cNvSpPr>
            <a:spLocks noGrp="1"/>
          </p:cNvSpPr>
          <p:nvPr>
            <p:ph type="body" sz="quarter" idx="40"/>
          </p:nvPr>
        </p:nvSpPr>
        <p:spPr>
          <a:xfrm>
            <a:off x="2297783" y="5904183"/>
            <a:ext cx="10208230"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15" name="Text Placeholder 20"/>
          <p:cNvSpPr>
            <a:spLocks noGrp="1"/>
          </p:cNvSpPr>
          <p:nvPr>
            <p:ph type="body" sz="quarter" idx="41" hasCustomPrompt="1"/>
          </p:nvPr>
        </p:nvSpPr>
        <p:spPr>
          <a:xfrm>
            <a:off x="0" y="5"/>
            <a:ext cx="1485517" cy="7315199"/>
          </a:xfrm>
          <a:prstGeom prst="rect">
            <a:avLst/>
          </a:prstGeom>
          <a:solidFill>
            <a:schemeClr val="accent2"/>
          </a:solidFill>
        </p:spPr>
        <p:txBody>
          <a:bodyPr/>
          <a:lstStyle>
            <a:lvl1pPr marL="0" indent="0" algn="ctr">
              <a:buNone/>
              <a:defRPr sz="960">
                <a:solidFill>
                  <a:schemeClr val="bg1"/>
                </a:solidFill>
                <a:latin typeface="Calibri Light" pitchFamily="34" charset="0"/>
              </a:defRPr>
            </a:lvl1pPr>
          </a:lstStyle>
          <a:p>
            <a:pPr lvl="0"/>
            <a:r>
              <a:rPr lang="en-US" dirty="0"/>
              <a:t> </a:t>
            </a:r>
          </a:p>
        </p:txBody>
      </p:sp>
      <p:sp>
        <p:nvSpPr>
          <p:cNvPr id="17" name="Text Placeholder 1"/>
          <p:cNvSpPr>
            <a:spLocks noGrp="1"/>
          </p:cNvSpPr>
          <p:nvPr>
            <p:ph type="body" sz="quarter" idx="30" hasCustomPrompt="1"/>
          </p:nvPr>
        </p:nvSpPr>
        <p:spPr>
          <a:xfrm>
            <a:off x="726903" y="774242"/>
            <a:ext cx="1300480" cy="1223481"/>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16" name="Text Placeholder 1"/>
          <p:cNvSpPr>
            <a:spLocks noGrp="1"/>
          </p:cNvSpPr>
          <p:nvPr>
            <p:ph type="body" sz="quarter" idx="45" hasCustomPrompt="1"/>
          </p:nvPr>
        </p:nvSpPr>
        <p:spPr>
          <a:xfrm>
            <a:off x="726903" y="2382924"/>
            <a:ext cx="1300480" cy="1223481"/>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18" name="Text Placeholder 1"/>
          <p:cNvSpPr>
            <a:spLocks noGrp="1"/>
          </p:cNvSpPr>
          <p:nvPr>
            <p:ph type="body" sz="quarter" idx="46" hasCustomPrompt="1"/>
          </p:nvPr>
        </p:nvSpPr>
        <p:spPr>
          <a:xfrm>
            <a:off x="726903" y="3991604"/>
            <a:ext cx="1300480" cy="1223481"/>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19" name="Text Placeholder 1"/>
          <p:cNvSpPr>
            <a:spLocks noGrp="1"/>
          </p:cNvSpPr>
          <p:nvPr>
            <p:ph type="body" sz="quarter" idx="47" hasCustomPrompt="1"/>
          </p:nvPr>
        </p:nvSpPr>
        <p:spPr>
          <a:xfrm>
            <a:off x="726903" y="5560366"/>
            <a:ext cx="1300480" cy="1223481"/>
          </a:xfrm>
          <a:prstGeom prst="round1Rect">
            <a:avLst>
              <a:gd name="adj" fmla="val 13199"/>
            </a:avLst>
          </a:prstGeom>
          <a:solidFill>
            <a:srgbClr val="76BD45"/>
          </a:solidFill>
          <a:ln w="19050" cmpd="sng">
            <a:noFill/>
          </a:ln>
        </p:spPr>
        <p:txBody>
          <a:bodyPr/>
          <a:lstStyle/>
          <a:p>
            <a:r>
              <a:rPr lang="en-US" dirty="0" smtClean="0"/>
              <a:t> </a:t>
            </a:r>
            <a:endParaRPr lang="en-US" dirty="0"/>
          </a:p>
        </p:txBody>
      </p:sp>
    </p:spTree>
    <p:extLst>
      <p:ext uri="{BB962C8B-B14F-4D97-AF65-F5344CB8AC3E}">
        <p14:creationId xmlns:p14="http://schemas.microsoft.com/office/powerpoint/2010/main" val="405602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6" name="Text Placeholder 20"/>
          <p:cNvSpPr>
            <a:spLocks noGrp="1"/>
          </p:cNvSpPr>
          <p:nvPr>
            <p:ph type="body" sz="quarter" idx="41" hasCustomPrompt="1"/>
          </p:nvPr>
        </p:nvSpPr>
        <p:spPr>
          <a:xfrm>
            <a:off x="-10656" y="5"/>
            <a:ext cx="6910426" cy="7315199"/>
          </a:xfrm>
          <a:prstGeom prst="rect">
            <a:avLst/>
          </a:prstGeom>
          <a:solidFill>
            <a:schemeClr val="accent5"/>
          </a:solidFill>
        </p:spPr>
        <p:txBody>
          <a:bodyPr/>
          <a:lstStyle>
            <a:lvl1pPr marL="0" indent="0" algn="ctr">
              <a:buNone/>
              <a:defRPr sz="960">
                <a:solidFill>
                  <a:schemeClr val="bg1"/>
                </a:solidFill>
                <a:latin typeface="Calibri Light" pitchFamily="34" charset="0"/>
              </a:defRPr>
            </a:lvl1pPr>
          </a:lstStyle>
          <a:p>
            <a:pPr lvl="0"/>
            <a:r>
              <a:rPr lang="en-US" dirty="0"/>
              <a:t> </a:t>
            </a:r>
          </a:p>
        </p:txBody>
      </p:sp>
      <p:sp>
        <p:nvSpPr>
          <p:cNvPr id="27" name="Text Placeholder 1"/>
          <p:cNvSpPr>
            <a:spLocks noGrp="1"/>
          </p:cNvSpPr>
          <p:nvPr>
            <p:ph type="body" sz="quarter" idx="30" hasCustomPrompt="1"/>
          </p:nvPr>
        </p:nvSpPr>
        <p:spPr>
          <a:xfrm>
            <a:off x="6281620" y="753022"/>
            <a:ext cx="1300480" cy="1227199"/>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41" name="Text Placeholder 4"/>
          <p:cNvSpPr>
            <a:spLocks noGrp="1"/>
          </p:cNvSpPr>
          <p:nvPr>
            <p:ph type="body" sz="quarter" idx="23" hasCustomPrompt="1"/>
          </p:nvPr>
        </p:nvSpPr>
        <p:spPr>
          <a:xfrm>
            <a:off x="7949319" y="807210"/>
            <a:ext cx="4764005"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42" name="Text Placeholder 2"/>
          <p:cNvSpPr>
            <a:spLocks noGrp="1"/>
          </p:cNvSpPr>
          <p:nvPr>
            <p:ph type="body" sz="quarter" idx="24"/>
          </p:nvPr>
        </p:nvSpPr>
        <p:spPr>
          <a:xfrm>
            <a:off x="7951552" y="1118963"/>
            <a:ext cx="4761772"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15" name="Title 1"/>
          <p:cNvSpPr>
            <a:spLocks noGrp="1"/>
          </p:cNvSpPr>
          <p:nvPr>
            <p:ph type="title"/>
          </p:nvPr>
        </p:nvSpPr>
        <p:spPr>
          <a:xfrm>
            <a:off x="650240" y="889409"/>
            <a:ext cx="5418667" cy="1001849"/>
          </a:xfrm>
        </p:spPr>
        <p:txBody>
          <a:bodyPr/>
          <a:lstStyle>
            <a:lvl1pPr>
              <a:defRPr>
                <a:solidFill>
                  <a:schemeClr val="tx2"/>
                </a:solidFill>
              </a:defRPr>
            </a:lvl1pPr>
          </a:lstStyle>
          <a:p>
            <a:r>
              <a:rPr lang="en-US" dirty="0" smtClean="0"/>
              <a:t>Click to edit Master title style</a:t>
            </a:r>
            <a:endParaRPr lang="en-US" dirty="0"/>
          </a:p>
        </p:txBody>
      </p:sp>
      <p:cxnSp>
        <p:nvCxnSpPr>
          <p:cNvPr id="17" name="Straight Connector 16"/>
          <p:cNvCxnSpPr/>
          <p:nvPr userDrawn="1"/>
        </p:nvCxnSpPr>
        <p:spPr>
          <a:xfrm>
            <a:off x="650241" y="1891254"/>
            <a:ext cx="1241750" cy="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sp>
        <p:nvSpPr>
          <p:cNvPr id="21" name="Subtitle 2"/>
          <p:cNvSpPr>
            <a:spLocks noGrp="1"/>
          </p:cNvSpPr>
          <p:nvPr>
            <p:ph type="subTitle" idx="1"/>
          </p:nvPr>
        </p:nvSpPr>
        <p:spPr>
          <a:xfrm>
            <a:off x="650240" y="2153032"/>
            <a:ext cx="5418667" cy="4564266"/>
          </a:xfrm>
        </p:spPr>
        <p:txBody>
          <a:bodyPr>
            <a:normAutofit/>
          </a:bodyPr>
          <a:lstStyle>
            <a:lvl1pPr marL="0" indent="0" algn="l">
              <a:buNone/>
              <a:defRPr sz="1280">
                <a:solidFill>
                  <a:srgbClr val="FFFFFF"/>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dirty="0" smtClean="0"/>
              <a:t>Click to edit Master subtitle style</a:t>
            </a:r>
            <a:endParaRPr lang="en-US" dirty="0"/>
          </a:p>
        </p:txBody>
      </p:sp>
      <p:sp>
        <p:nvSpPr>
          <p:cNvPr id="22" name="Text Placeholder 4"/>
          <p:cNvSpPr>
            <a:spLocks noGrp="1"/>
          </p:cNvSpPr>
          <p:nvPr>
            <p:ph type="body" sz="quarter" idx="35" hasCustomPrompt="1"/>
          </p:nvPr>
        </p:nvSpPr>
        <p:spPr>
          <a:xfrm>
            <a:off x="7947087" y="2415889"/>
            <a:ext cx="4764005"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23" name="Text Placeholder 2"/>
          <p:cNvSpPr>
            <a:spLocks noGrp="1"/>
          </p:cNvSpPr>
          <p:nvPr>
            <p:ph type="body" sz="quarter" idx="36"/>
          </p:nvPr>
        </p:nvSpPr>
        <p:spPr>
          <a:xfrm>
            <a:off x="7949319" y="2727643"/>
            <a:ext cx="4761772"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24" name="Text Placeholder 4"/>
          <p:cNvSpPr>
            <a:spLocks noGrp="1"/>
          </p:cNvSpPr>
          <p:nvPr>
            <p:ph type="body" sz="quarter" idx="37" hasCustomPrompt="1"/>
          </p:nvPr>
        </p:nvSpPr>
        <p:spPr>
          <a:xfrm>
            <a:off x="7944853" y="4024568"/>
            <a:ext cx="4764005"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25" name="Text Placeholder 2"/>
          <p:cNvSpPr>
            <a:spLocks noGrp="1"/>
          </p:cNvSpPr>
          <p:nvPr>
            <p:ph type="body" sz="quarter" idx="38"/>
          </p:nvPr>
        </p:nvSpPr>
        <p:spPr>
          <a:xfrm>
            <a:off x="7947086" y="4336326"/>
            <a:ext cx="4761772"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33" name="Text Placeholder 4"/>
          <p:cNvSpPr>
            <a:spLocks noGrp="1"/>
          </p:cNvSpPr>
          <p:nvPr>
            <p:ph type="body" sz="quarter" idx="39" hasCustomPrompt="1"/>
          </p:nvPr>
        </p:nvSpPr>
        <p:spPr>
          <a:xfrm>
            <a:off x="7951552" y="5625392"/>
            <a:ext cx="4764005" cy="455620"/>
          </a:xfrm>
        </p:spPr>
        <p:txBody>
          <a:bodyPr/>
          <a:lstStyle>
            <a:lvl1pPr algn="l">
              <a:defRPr b="1" baseline="0">
                <a:solidFill>
                  <a:srgbClr val="464749"/>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pPr lvl="0"/>
            <a:r>
              <a:rPr lang="en-US" dirty="0" smtClean="0"/>
              <a:t>Click to edit Master title style</a:t>
            </a:r>
            <a:endParaRPr lang="en-US" dirty="0"/>
          </a:p>
        </p:txBody>
      </p:sp>
      <p:sp>
        <p:nvSpPr>
          <p:cNvPr id="34" name="Text Placeholder 2"/>
          <p:cNvSpPr>
            <a:spLocks noGrp="1"/>
          </p:cNvSpPr>
          <p:nvPr>
            <p:ph type="body" sz="quarter" idx="40"/>
          </p:nvPr>
        </p:nvSpPr>
        <p:spPr>
          <a:xfrm>
            <a:off x="7953785" y="5937146"/>
            <a:ext cx="4761772" cy="772293"/>
          </a:xfrm>
        </p:spPr>
        <p:txBody>
          <a:bodyPr>
            <a:normAutofit/>
          </a:bodyPr>
          <a:lstStyle>
            <a:lvl1pPr algn="l">
              <a:defRPr sz="1173">
                <a:solidFill>
                  <a:schemeClr val="accent5"/>
                </a:solidFill>
              </a:defRPr>
            </a:lvl1pPr>
          </a:lstStyle>
          <a:p>
            <a:pPr lvl="0"/>
            <a:r>
              <a:rPr lang="en-US" dirty="0" smtClean="0"/>
              <a:t>Click to edit Master text styles</a:t>
            </a:r>
          </a:p>
        </p:txBody>
      </p:sp>
      <p:sp>
        <p:nvSpPr>
          <p:cNvPr id="18" name="Text Placeholder 1"/>
          <p:cNvSpPr>
            <a:spLocks noGrp="1"/>
          </p:cNvSpPr>
          <p:nvPr>
            <p:ph type="body" sz="quarter" idx="45" hasCustomPrompt="1"/>
          </p:nvPr>
        </p:nvSpPr>
        <p:spPr>
          <a:xfrm>
            <a:off x="6281620" y="2361702"/>
            <a:ext cx="1300480" cy="1227199"/>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19" name="Text Placeholder 1"/>
          <p:cNvSpPr>
            <a:spLocks noGrp="1"/>
          </p:cNvSpPr>
          <p:nvPr>
            <p:ph type="body" sz="quarter" idx="46" hasCustomPrompt="1"/>
          </p:nvPr>
        </p:nvSpPr>
        <p:spPr>
          <a:xfrm>
            <a:off x="6281620" y="3970380"/>
            <a:ext cx="1300480" cy="1227199"/>
          </a:xfrm>
          <a:prstGeom prst="round1Rect">
            <a:avLst>
              <a:gd name="adj" fmla="val 13199"/>
            </a:avLst>
          </a:prstGeom>
          <a:solidFill>
            <a:srgbClr val="76BD45"/>
          </a:solidFill>
          <a:ln w="19050" cmpd="sng">
            <a:noFill/>
          </a:ln>
        </p:spPr>
        <p:txBody>
          <a:bodyPr/>
          <a:lstStyle/>
          <a:p>
            <a:r>
              <a:rPr lang="en-US" dirty="0" smtClean="0"/>
              <a:t> </a:t>
            </a:r>
            <a:endParaRPr lang="en-US" dirty="0"/>
          </a:p>
        </p:txBody>
      </p:sp>
      <p:sp>
        <p:nvSpPr>
          <p:cNvPr id="20" name="Text Placeholder 1"/>
          <p:cNvSpPr>
            <a:spLocks noGrp="1"/>
          </p:cNvSpPr>
          <p:nvPr>
            <p:ph type="body" sz="quarter" idx="47" hasCustomPrompt="1"/>
          </p:nvPr>
        </p:nvSpPr>
        <p:spPr>
          <a:xfrm>
            <a:off x="6281620" y="5571205"/>
            <a:ext cx="1300480" cy="1227199"/>
          </a:xfrm>
          <a:prstGeom prst="round1Rect">
            <a:avLst>
              <a:gd name="adj" fmla="val 13199"/>
            </a:avLst>
          </a:prstGeom>
          <a:solidFill>
            <a:srgbClr val="76BD45"/>
          </a:solidFill>
          <a:ln w="19050" cmpd="sng">
            <a:noFill/>
          </a:ln>
        </p:spPr>
        <p:txBody>
          <a:bodyPr/>
          <a:lstStyle/>
          <a:p>
            <a:r>
              <a:rPr lang="en-US" dirty="0" smtClean="0"/>
              <a:t> </a:t>
            </a:r>
            <a:endParaRPr lang="en-US" dirty="0"/>
          </a:p>
        </p:txBody>
      </p:sp>
    </p:spTree>
    <p:extLst>
      <p:ext uri="{BB962C8B-B14F-4D97-AF65-F5344CB8AC3E}">
        <p14:creationId xmlns:p14="http://schemas.microsoft.com/office/powerpoint/2010/main" val="3038010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Text Placeholder 20"/>
          <p:cNvSpPr>
            <a:spLocks noGrp="1"/>
          </p:cNvSpPr>
          <p:nvPr>
            <p:ph type="body" sz="quarter" idx="28" hasCustomPrompt="1"/>
          </p:nvPr>
        </p:nvSpPr>
        <p:spPr>
          <a:xfrm>
            <a:off x="0" y="-1"/>
            <a:ext cx="4012297" cy="7315201"/>
          </a:xfrm>
          <a:prstGeom prst="rect">
            <a:avLst/>
          </a:prstGeom>
          <a:solidFill>
            <a:srgbClr val="464749"/>
          </a:solidFill>
        </p:spPr>
        <p:txBody>
          <a:bodyPr/>
          <a:lstStyle>
            <a:lvl1pPr marL="0" indent="0" algn="ctr">
              <a:buNone/>
              <a:defRPr sz="128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4382525" y="626466"/>
            <a:ext cx="8172565" cy="720466"/>
          </a:xfrm>
        </p:spPr>
        <p:txBody>
          <a:bodyPr/>
          <a:lstStyle>
            <a:lvl1pPr>
              <a:defRPr>
                <a:solidFill>
                  <a:schemeClr val="accent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82525" y="1767579"/>
            <a:ext cx="8172565" cy="4790753"/>
          </a:xfrm>
        </p:spPr>
        <p:txBody>
          <a:bodyPr>
            <a:normAutofit/>
          </a:bodyPr>
          <a:lstStyle>
            <a:lvl1pPr marL="0" indent="0" algn="l">
              <a:buNone/>
              <a:defRPr sz="1707">
                <a:solidFill>
                  <a:schemeClr val="accent5"/>
                </a:solidFill>
              </a:defRPr>
            </a:lvl1pPr>
            <a:lvl2pPr marL="650244" indent="0" algn="ctr">
              <a:buNone/>
              <a:defRPr>
                <a:solidFill>
                  <a:schemeClr val="tx1">
                    <a:tint val="75000"/>
                  </a:schemeClr>
                </a:solidFill>
              </a:defRPr>
            </a:lvl2pPr>
            <a:lvl3pPr marL="1300489" indent="0" algn="ctr">
              <a:buNone/>
              <a:defRPr>
                <a:solidFill>
                  <a:schemeClr val="tx1">
                    <a:tint val="75000"/>
                  </a:schemeClr>
                </a:solidFill>
              </a:defRPr>
            </a:lvl3pPr>
            <a:lvl4pPr marL="1950732" indent="0" algn="ctr">
              <a:buNone/>
              <a:defRPr>
                <a:solidFill>
                  <a:schemeClr val="tx1">
                    <a:tint val="75000"/>
                  </a:schemeClr>
                </a:solidFill>
              </a:defRPr>
            </a:lvl4pPr>
            <a:lvl5pPr marL="2600976" indent="0" algn="ctr">
              <a:buNone/>
              <a:defRPr>
                <a:solidFill>
                  <a:schemeClr val="tx1">
                    <a:tint val="75000"/>
                  </a:schemeClr>
                </a:solidFill>
              </a:defRPr>
            </a:lvl5pPr>
            <a:lvl6pPr marL="3251221" indent="0" algn="ctr">
              <a:buNone/>
              <a:defRPr>
                <a:solidFill>
                  <a:schemeClr val="tx1">
                    <a:tint val="75000"/>
                  </a:schemeClr>
                </a:solidFill>
              </a:defRPr>
            </a:lvl6pPr>
            <a:lvl7pPr marL="3901465" indent="0" algn="ctr">
              <a:buNone/>
              <a:defRPr>
                <a:solidFill>
                  <a:schemeClr val="tx1">
                    <a:tint val="75000"/>
                  </a:schemeClr>
                </a:solidFill>
              </a:defRPr>
            </a:lvl7pPr>
            <a:lvl8pPr marL="4551708" indent="0" algn="ctr">
              <a:buNone/>
              <a:defRPr>
                <a:solidFill>
                  <a:schemeClr val="tx1">
                    <a:tint val="75000"/>
                  </a:schemeClr>
                </a:solidFill>
              </a:defRPr>
            </a:lvl8pPr>
            <a:lvl9pPr marL="5201952"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9162283" y="6780109"/>
            <a:ext cx="3684693" cy="389467"/>
          </a:xfrm>
          <a:prstGeom prst="rect">
            <a:avLst/>
          </a:prstGeom>
        </p:spPr>
        <p:txBody>
          <a:bodyPr/>
          <a:lstStyle>
            <a:lvl1pPr algn="r">
              <a:defRPr sz="1707"/>
            </a:lvl1p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cxnSp>
        <p:nvCxnSpPr>
          <p:cNvPr id="18" name="Straight Connector 17"/>
          <p:cNvCxnSpPr/>
          <p:nvPr userDrawn="1"/>
        </p:nvCxnSpPr>
        <p:spPr>
          <a:xfrm>
            <a:off x="4505302" y="1346931"/>
            <a:ext cx="912138"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1258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8" name="Text Placeholder 20"/>
          <p:cNvSpPr>
            <a:spLocks noGrp="1"/>
          </p:cNvSpPr>
          <p:nvPr>
            <p:ph type="body" sz="quarter" idx="28" hasCustomPrompt="1"/>
          </p:nvPr>
        </p:nvSpPr>
        <p:spPr>
          <a:xfrm>
            <a:off x="0" y="0"/>
            <a:ext cx="13004800" cy="2695438"/>
          </a:xfrm>
          <a:prstGeom prst="rect">
            <a:avLst/>
          </a:prstGeom>
          <a:solidFill>
            <a:srgbClr val="76BD45"/>
          </a:solidFill>
        </p:spPr>
        <p:txBody>
          <a:bodyPr/>
          <a:lstStyle>
            <a:lvl1pPr marL="0" indent="0" algn="ctr">
              <a:buNone/>
              <a:defRPr sz="1280">
                <a:solidFill>
                  <a:schemeClr val="bg1"/>
                </a:solidFill>
                <a:latin typeface="Calibri Light" pitchFamily="34" charset="0"/>
              </a:defRPr>
            </a:lvl1pPr>
          </a:lstStyle>
          <a:p>
            <a:pPr lvl="0"/>
            <a:r>
              <a:rPr lang="en-US" dirty="0"/>
              <a:t> </a:t>
            </a:r>
          </a:p>
        </p:txBody>
      </p:sp>
      <p:sp>
        <p:nvSpPr>
          <p:cNvPr id="2" name="Title 1"/>
          <p:cNvSpPr>
            <a:spLocks noGrp="1"/>
          </p:cNvSpPr>
          <p:nvPr>
            <p:ph type="ctrTitle"/>
          </p:nvPr>
        </p:nvSpPr>
        <p:spPr>
          <a:xfrm>
            <a:off x="5834885" y="1707166"/>
            <a:ext cx="6683632" cy="720466"/>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5834885" y="2848278"/>
            <a:ext cx="6683632" cy="3931833"/>
          </a:xfrm>
        </p:spPr>
        <p:txBody>
          <a:bodyPr>
            <a:normAutofit/>
          </a:bodyPr>
          <a:lstStyle>
            <a:lvl1pPr marL="0" indent="0" algn="l">
              <a:buNone/>
              <a:defRPr sz="1707">
                <a:solidFill>
                  <a:schemeClr val="accent5"/>
                </a:solidFill>
              </a:defRPr>
            </a:lvl1pPr>
            <a:lvl2pPr marL="650244" indent="0" algn="ctr">
              <a:buNone/>
              <a:defRPr>
                <a:solidFill>
                  <a:schemeClr val="tx1">
                    <a:tint val="75000"/>
                  </a:schemeClr>
                </a:solidFill>
              </a:defRPr>
            </a:lvl2pPr>
            <a:lvl3pPr marL="1300489" indent="0" algn="ctr">
              <a:buNone/>
              <a:defRPr>
                <a:solidFill>
                  <a:schemeClr val="tx1">
                    <a:tint val="75000"/>
                  </a:schemeClr>
                </a:solidFill>
              </a:defRPr>
            </a:lvl3pPr>
            <a:lvl4pPr marL="1950732" indent="0" algn="ctr">
              <a:buNone/>
              <a:defRPr>
                <a:solidFill>
                  <a:schemeClr val="tx1">
                    <a:tint val="75000"/>
                  </a:schemeClr>
                </a:solidFill>
              </a:defRPr>
            </a:lvl4pPr>
            <a:lvl5pPr marL="2600976" indent="0" algn="ctr">
              <a:buNone/>
              <a:defRPr>
                <a:solidFill>
                  <a:schemeClr val="tx1">
                    <a:tint val="75000"/>
                  </a:schemeClr>
                </a:solidFill>
              </a:defRPr>
            </a:lvl5pPr>
            <a:lvl6pPr marL="3251221" indent="0" algn="ctr">
              <a:buNone/>
              <a:defRPr>
                <a:solidFill>
                  <a:schemeClr val="tx1">
                    <a:tint val="75000"/>
                  </a:schemeClr>
                </a:solidFill>
              </a:defRPr>
            </a:lvl6pPr>
            <a:lvl7pPr marL="3901465" indent="0" algn="ctr">
              <a:buNone/>
              <a:defRPr>
                <a:solidFill>
                  <a:schemeClr val="tx1">
                    <a:tint val="75000"/>
                  </a:schemeClr>
                </a:solidFill>
              </a:defRPr>
            </a:lvl7pPr>
            <a:lvl8pPr marL="4551708" indent="0" algn="ctr">
              <a:buNone/>
              <a:defRPr>
                <a:solidFill>
                  <a:schemeClr val="tx1">
                    <a:tint val="75000"/>
                  </a:schemeClr>
                </a:solidFill>
              </a:defRPr>
            </a:lvl8pPr>
            <a:lvl9pPr marL="5201952"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9162283" y="6780109"/>
            <a:ext cx="3684693" cy="389467"/>
          </a:xfrm>
          <a:prstGeom prst="rect">
            <a:avLst/>
          </a:prstGeom>
        </p:spPr>
        <p:txBody>
          <a:bodyPr/>
          <a:lstStyle>
            <a:lvl1pPr algn="r">
              <a:defRPr sz="1707"/>
            </a:lvl1pPr>
          </a:lstStyle>
          <a:p>
            <a:r>
              <a:rPr lang="en-US" dirty="0" smtClean="0">
                <a:solidFill>
                  <a:schemeClr val="tx2"/>
                </a:solidFill>
              </a:rPr>
              <a:t>| </a:t>
            </a:r>
            <a:r>
              <a:rPr lang="en-US" dirty="0" smtClean="0"/>
              <a:t> </a:t>
            </a:r>
            <a:fld id="{C49B64AA-6A48-F14E-9A59-925DAAEA33AD}" type="slidenum">
              <a:rPr lang="en-US" smtClean="0">
                <a:solidFill>
                  <a:srgbClr val="96999D"/>
                </a:solidFill>
              </a:rPr>
              <a:pPr/>
              <a:t>‹#›</a:t>
            </a:fld>
            <a:endParaRPr lang="en-US" dirty="0">
              <a:solidFill>
                <a:srgbClr val="96999D"/>
              </a:solidFill>
            </a:endParaRPr>
          </a:p>
        </p:txBody>
      </p:sp>
      <p:sp>
        <p:nvSpPr>
          <p:cNvPr id="12" name="Picture Placeholder 11"/>
          <p:cNvSpPr>
            <a:spLocks noGrp="1"/>
          </p:cNvSpPr>
          <p:nvPr>
            <p:ph type="pic" sz="quarter" idx="13"/>
          </p:nvPr>
        </p:nvSpPr>
        <p:spPr>
          <a:xfrm>
            <a:off x="519189" y="1472602"/>
            <a:ext cx="4890692" cy="5307513"/>
          </a:xfrm>
          <a:prstGeom prst="round1Rect">
            <a:avLst>
              <a:gd name="adj" fmla="val 11509"/>
            </a:avLst>
          </a:prstGeom>
          <a:solidFill>
            <a:schemeClr val="accent6"/>
          </a:solidFill>
        </p:spPr>
        <p:txBody>
          <a:bodyPr/>
          <a:lstStyle>
            <a:lvl1pPr>
              <a:defRPr baseline="0"/>
            </a:lvl1pPr>
          </a:lstStyle>
          <a:p>
            <a:endParaRPr lang="en-US" dirty="0" smtClean="0"/>
          </a:p>
          <a:p>
            <a:r>
              <a:rPr lang="en-US" dirty="0" smtClean="0"/>
              <a:t>     Insert Picture here</a:t>
            </a:r>
            <a:endParaRPr lang="en-US" dirty="0"/>
          </a:p>
        </p:txBody>
      </p:sp>
      <p:cxnSp>
        <p:nvCxnSpPr>
          <p:cNvPr id="18" name="Straight Connector 17"/>
          <p:cNvCxnSpPr/>
          <p:nvPr userDrawn="1"/>
        </p:nvCxnSpPr>
        <p:spPr>
          <a:xfrm>
            <a:off x="5993209" y="2427631"/>
            <a:ext cx="912138"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
          <p:cNvSpPr>
            <a:spLocks noGrp="1"/>
          </p:cNvSpPr>
          <p:nvPr>
            <p:ph type="body" sz="quarter" idx="29" hasCustomPrompt="1"/>
          </p:nvPr>
        </p:nvSpPr>
        <p:spPr>
          <a:xfrm>
            <a:off x="784968" y="1707172"/>
            <a:ext cx="4371810" cy="4853341"/>
          </a:xfrm>
          <a:prstGeom prst="round1Rect">
            <a:avLst>
              <a:gd name="adj" fmla="val 10780"/>
            </a:avLst>
          </a:prstGeom>
          <a:ln w="19050" cmpd="sng">
            <a:solidFill>
              <a:srgbClr val="FFFFFF"/>
            </a:solidFill>
          </a:ln>
        </p:spPr>
        <p:txBody>
          <a:bodyPr/>
          <a:lstStyle/>
          <a:p>
            <a:r>
              <a:rPr lang="en-US" dirty="0" smtClean="0"/>
              <a:t> </a:t>
            </a:r>
            <a:endParaRPr lang="en-US" dirty="0"/>
          </a:p>
        </p:txBody>
      </p:sp>
    </p:spTree>
    <p:extLst>
      <p:ext uri="{BB962C8B-B14F-4D97-AF65-F5344CB8AC3E}">
        <p14:creationId xmlns:p14="http://schemas.microsoft.com/office/powerpoint/2010/main" val="33134278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494183" y="731521"/>
            <a:ext cx="7902222" cy="1961876"/>
          </a:xfrm>
        </p:spPr>
        <p:txBody>
          <a:bodyPr>
            <a:normAutofit/>
          </a:bodyPr>
          <a:lstStyle>
            <a:lvl1pPr algn="l" defTabSz="580553" rtl="0" eaLnBrk="1" latinLnBrk="0" hangingPunct="1">
              <a:lnSpc>
                <a:spcPct val="90000"/>
              </a:lnSpc>
              <a:spcBef>
                <a:spcPct val="0"/>
              </a:spcBef>
              <a:buNone/>
              <a:defRPr lang="en-US" sz="5100" kern="1200" smtClean="0">
                <a:solidFill>
                  <a:schemeClr val="bg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494183" y="2748779"/>
            <a:ext cx="7902222" cy="1396501"/>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494183" y="4145280"/>
            <a:ext cx="7873870" cy="1090507"/>
          </a:xfrm>
        </p:spPr>
        <p:txBody>
          <a:bodyPr>
            <a:normAutofit/>
          </a:bodyPr>
          <a:lstStyle>
            <a:lvl1pPr marL="0" indent="0">
              <a:spcBef>
                <a:spcPct val="0"/>
              </a:spcBef>
              <a:buNone/>
              <a:defRPr sz="2000">
                <a:solidFill>
                  <a:schemeClr val="accent4"/>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11"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6207402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Itle 1">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079399" y="2217234"/>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079399" y="3665567"/>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8163398" y="4851912"/>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11"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3379413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Title 2">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2806445" y="3315412"/>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2806445" y="5149089"/>
            <a:ext cx="6293323" cy="907068"/>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10126304" y="4689383"/>
            <a:ext cx="2092258"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28111325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Title 3">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082279" y="3052877"/>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082279" y="4886553"/>
            <a:ext cx="6293323" cy="108991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8292665" y="2934470"/>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Tree>
    <p:extLst>
      <p:ext uri="{BB962C8B-B14F-4D97-AF65-F5344CB8AC3E}">
        <p14:creationId xmlns:p14="http://schemas.microsoft.com/office/powerpoint/2010/main" val="24702412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6581" y="795664"/>
            <a:ext cx="11131636" cy="1435100"/>
          </a:xfrm>
          <a:prstGeom prst="rect">
            <a:avLst/>
          </a:prstGeom>
        </p:spPr>
        <p:txBody>
          <a:bodyPr wrap="square" lIns="0" tIns="0" rIns="0" bIns="0">
            <a:spAutoFit/>
          </a:bodyPr>
          <a:lstStyle>
            <a:lvl1pPr>
              <a:defRPr sz="3500" b="0" i="0">
                <a:solidFill>
                  <a:srgbClr val="87C546"/>
                </a:solidFill>
                <a:latin typeface="FS Humana Light"/>
                <a:cs typeface="FS Humana Light"/>
              </a:defRPr>
            </a:lvl1pPr>
          </a:lstStyle>
          <a:p>
            <a:endParaRPr/>
          </a:p>
        </p:txBody>
      </p:sp>
      <p:sp>
        <p:nvSpPr>
          <p:cNvPr id="3" name="Holder 3"/>
          <p:cNvSpPr>
            <a:spLocks noGrp="1"/>
          </p:cNvSpPr>
          <p:nvPr>
            <p:ph type="body" idx="1"/>
          </p:nvPr>
        </p:nvSpPr>
        <p:spPr>
          <a:xfrm>
            <a:off x="624204" y="1410412"/>
            <a:ext cx="11756390" cy="4958715"/>
          </a:xfrm>
          <a:prstGeom prst="rect">
            <a:avLst/>
          </a:prstGeom>
        </p:spPr>
        <p:txBody>
          <a:bodyPr wrap="square" lIns="0" tIns="0" rIns="0" bIns="0">
            <a:spAutoFit/>
          </a:bodyPr>
          <a:lstStyle>
            <a:lvl1pPr>
              <a:defRPr sz="1800" b="0" i="0">
                <a:solidFill>
                  <a:srgbClr val="414042"/>
                </a:solidFill>
                <a:latin typeface="FS Humana Light"/>
                <a:cs typeface="FS Humana Light"/>
              </a:defRPr>
            </a:lvl1pPr>
          </a:lstStyle>
          <a:p>
            <a:endParaRPr/>
          </a:p>
        </p:txBody>
      </p:sp>
      <p:sp>
        <p:nvSpPr>
          <p:cNvPr id="4" name="Holder 4"/>
          <p:cNvSpPr>
            <a:spLocks noGrp="1"/>
          </p:cNvSpPr>
          <p:nvPr>
            <p:ph type="ftr" sz="quarter" idx="5"/>
          </p:nvPr>
        </p:nvSpPr>
        <p:spPr>
          <a:xfrm>
            <a:off x="11163300" y="6682381"/>
            <a:ext cx="1290954" cy="217804"/>
          </a:xfrm>
          <a:prstGeom prst="rect">
            <a:avLst/>
          </a:prstGeom>
        </p:spPr>
        <p:txBody>
          <a:bodyPr wrap="square" lIns="0" tIns="0" rIns="0" bIns="0">
            <a:spAutoFit/>
          </a:bodyPr>
          <a:lstStyle>
            <a:lvl1pPr>
              <a:defRPr sz="1500" b="0" i="0">
                <a:solidFill>
                  <a:srgbClr val="414042"/>
                </a:solidFill>
                <a:latin typeface="FS Humana Light"/>
                <a:cs typeface="FS Humana Light"/>
              </a:defRPr>
            </a:lvl1pPr>
          </a:lstStyle>
          <a:p>
            <a:pPr marL="12700">
              <a:lnSpc>
                <a:spcPct val="100000"/>
              </a:lnSpc>
            </a:pPr>
            <a:r>
              <a:rPr/>
              <a:t>Medi</a:t>
            </a:r>
            <a:r>
              <a:rPr spc="-10"/>
              <a:t>c</a:t>
            </a:r>
            <a:r>
              <a:rPr/>
              <a:t>a</a:t>
            </a:r>
            <a:r>
              <a:rPr spc="-35"/>
              <a:t>r</a:t>
            </a:r>
            <a:r>
              <a:rPr/>
              <a:t>e</a:t>
            </a:r>
            <a:r>
              <a:rPr spc="5"/>
              <a:t> </a:t>
            </a:r>
            <a:r>
              <a:rPr b="1">
                <a:solidFill>
                  <a:srgbClr val="87C546"/>
                </a:solidFill>
                <a:latin typeface="FS Humana"/>
                <a:cs typeface="FS Humana"/>
              </a:rPr>
              <a:t>2018</a:t>
            </a:r>
          </a:p>
        </p:txBody>
      </p:sp>
      <p:sp>
        <p:nvSpPr>
          <p:cNvPr id="5" name="Holder 5"/>
          <p:cNvSpPr>
            <a:spLocks noGrp="1"/>
          </p:cNvSpPr>
          <p:nvPr>
            <p:ph type="dt" sz="half" idx="6"/>
          </p:nvPr>
        </p:nvSpPr>
        <p:spPr>
          <a:xfrm>
            <a:off x="650240" y="6803136"/>
            <a:ext cx="2991104"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4/25/2019</a:t>
            </a:fld>
            <a:endParaRPr lang="en-US"/>
          </a:p>
        </p:txBody>
      </p:sp>
      <p:sp>
        <p:nvSpPr>
          <p:cNvPr id="6" name="Holder 6"/>
          <p:cNvSpPr>
            <a:spLocks noGrp="1"/>
          </p:cNvSpPr>
          <p:nvPr>
            <p:ph type="sldNum" sz="quarter" idx="7"/>
          </p:nvPr>
        </p:nvSpPr>
        <p:spPr>
          <a:xfrm>
            <a:off x="9363456" y="6803136"/>
            <a:ext cx="2991104"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61246"/>
            <a:ext cx="11704320" cy="1205088"/>
          </a:xfrm>
          <a:prstGeom prst="rect">
            <a:avLst/>
          </a:prstGeom>
        </p:spPr>
        <p:txBody>
          <a:bodyPr vert="horz" lIns="0" tIns="0" rIns="0" bIns="0" rtlCol="0" anchor="t" anchorCtr="0">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1706880"/>
            <a:ext cx="11704320" cy="4827694"/>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3"/>
          </p:nvPr>
        </p:nvSpPr>
        <p:spPr>
          <a:xfrm>
            <a:off x="650240" y="7058528"/>
            <a:ext cx="5852160" cy="227498"/>
          </a:xfrm>
          <a:prstGeom prst="rect">
            <a:avLst/>
          </a:prstGeom>
        </p:spPr>
        <p:txBody>
          <a:bodyPr vert="horz" lIns="0" tIns="0" rIns="0" bIns="0" rtlCol="0" anchor="t"/>
          <a:lstStyle>
            <a:lvl1pPr algn="l">
              <a:defRPr sz="1300">
                <a:solidFill>
                  <a:schemeClr val="accent5">
                    <a:lumMod val="50000"/>
                  </a:schemeClr>
                </a:solidFill>
              </a:defRPr>
            </a:lvl1pPr>
          </a:lstStyle>
          <a:p>
            <a:pPr defTabSz="580553"/>
            <a:r>
              <a:rPr lang="en-US" smtClean="0">
                <a:solidFill>
                  <a:srgbClr val="D5D5D5">
                    <a:lumMod val="50000"/>
                  </a:srgbClr>
                </a:solidFill>
              </a:rPr>
              <a:t>Insert form number via Header and Footer option or delete, if not needed</a:t>
            </a:r>
            <a:endParaRPr lang="en-US">
              <a:solidFill>
                <a:srgbClr val="D5D5D5">
                  <a:lumMod val="50000"/>
                </a:srgbClr>
              </a:solidFill>
            </a:endParaRPr>
          </a:p>
        </p:txBody>
      </p:sp>
      <p:sp>
        <p:nvSpPr>
          <p:cNvPr id="8" name="Slide Number Placeholder 7"/>
          <p:cNvSpPr>
            <a:spLocks noGrp="1"/>
          </p:cNvSpPr>
          <p:nvPr>
            <p:ph type="sldNum" sz="quarter" idx="4"/>
          </p:nvPr>
        </p:nvSpPr>
        <p:spPr>
          <a:xfrm>
            <a:off x="11812693" y="6765027"/>
            <a:ext cx="541867" cy="260773"/>
          </a:xfrm>
          <a:prstGeom prst="rect">
            <a:avLst/>
          </a:prstGeom>
        </p:spPr>
        <p:txBody>
          <a:bodyPr vert="horz" lIns="116111" tIns="58055" rIns="0" bIns="58055" rtlCol="0" anchor="ctr"/>
          <a:lstStyle>
            <a:lvl1pPr algn="r">
              <a:defRPr sz="1300">
                <a:solidFill>
                  <a:srgbClr val="6D6D66"/>
                </a:solidFill>
              </a:defRPr>
            </a:lvl1pPr>
          </a:lstStyle>
          <a:p>
            <a:pPr defTabSz="580553"/>
            <a:fld id="{485C39CC-EE39-D443-B36F-C90C146C8057}" type="slidenum">
              <a:rPr lang="en-US" smtClean="0"/>
              <a:t>‹#›</a:t>
            </a:fld>
            <a:endParaRPr lang="en-US"/>
          </a:p>
        </p:txBody>
      </p:sp>
      <p:sp>
        <p:nvSpPr>
          <p:cNvPr id="4" name="Date Placeholder 3"/>
          <p:cNvSpPr>
            <a:spLocks noGrp="1"/>
          </p:cNvSpPr>
          <p:nvPr>
            <p:ph type="dt" sz="half" idx="2"/>
          </p:nvPr>
        </p:nvSpPr>
        <p:spPr>
          <a:xfrm>
            <a:off x="7802880" y="6760828"/>
            <a:ext cx="4009813" cy="260183"/>
          </a:xfrm>
          <a:prstGeom prst="rect">
            <a:avLst/>
          </a:prstGeom>
        </p:spPr>
        <p:txBody>
          <a:bodyPr vert="horz" lIns="116111" tIns="58055" rIns="0" bIns="58055" rtlCol="0" anchor="ctr"/>
          <a:lstStyle>
            <a:lvl1pPr algn="r">
              <a:defRPr sz="1300">
                <a:solidFill>
                  <a:schemeClr val="accent5">
                    <a:lumMod val="50000"/>
                  </a:schemeClr>
                </a:solidFill>
              </a:defRPr>
            </a:lvl1pPr>
          </a:lstStyle>
          <a:p>
            <a:pPr defTabSz="580553"/>
            <a:r>
              <a:rPr lang="en-US" smtClean="0">
                <a:solidFill>
                  <a:srgbClr val="D5D5D5">
                    <a:lumMod val="50000"/>
                  </a:srgbClr>
                </a:solidFill>
              </a:rPr>
              <a:t>Insert date via Header and Footer option</a:t>
            </a:r>
            <a:endParaRPr lang="en-US">
              <a:solidFill>
                <a:srgbClr val="D5D5D5">
                  <a:lumMod val="50000"/>
                </a:srgbClr>
              </a:solidFill>
            </a:endParaRPr>
          </a:p>
        </p:txBody>
      </p:sp>
    </p:spTree>
    <p:extLst>
      <p:ext uri="{BB962C8B-B14F-4D97-AF65-F5344CB8AC3E}">
        <p14:creationId xmlns:p14="http://schemas.microsoft.com/office/powerpoint/2010/main" val="14053913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iming>
    <p:tnLst>
      <p:par>
        <p:cTn id="1" dur="indefinite" restart="never" nodeType="tmRoot"/>
      </p:par>
    </p:tnLst>
  </p:timing>
  <p:hf hdr="0"/>
  <p:txStyles>
    <p:titleStyle>
      <a:lvl1pPr algn="l" defTabSz="1161105" rtl="0" eaLnBrk="1" latinLnBrk="0" hangingPunct="1">
        <a:spcBef>
          <a:spcPct val="0"/>
        </a:spcBef>
        <a:buNone/>
        <a:defRPr sz="3600" kern="1200">
          <a:solidFill>
            <a:schemeClr val="accent1"/>
          </a:solidFill>
          <a:latin typeface="+mj-lt"/>
          <a:ea typeface="+mj-ea"/>
          <a:cs typeface="+mj-cs"/>
        </a:defRPr>
      </a:lvl1pPr>
    </p:titleStyle>
    <p:bodyStyle>
      <a:lvl1pPr marL="290276" indent="-290276" algn="l" defTabSz="1161105" rtl="0" eaLnBrk="1" latinLnBrk="0" hangingPunct="1">
        <a:spcBef>
          <a:spcPts val="1524"/>
        </a:spcBef>
        <a:buClr>
          <a:schemeClr val="bg2"/>
        </a:buClr>
        <a:buSzPct val="80000"/>
        <a:buFont typeface="Arial" pitchFamily="34" charset="0"/>
        <a:buChar char="•"/>
        <a:defRPr sz="3000" kern="1200">
          <a:solidFill>
            <a:schemeClr val="tx1"/>
          </a:solidFill>
          <a:latin typeface="+mn-lt"/>
          <a:ea typeface="+mn-ea"/>
          <a:cs typeface="+mn-cs"/>
        </a:defRPr>
      </a:lvl1pPr>
      <a:lvl2pPr marL="584584" indent="-294308" algn="l" defTabSz="1161105" rtl="0" eaLnBrk="1" latinLnBrk="0" hangingPunct="1">
        <a:spcBef>
          <a:spcPct val="0"/>
        </a:spcBef>
        <a:spcAft>
          <a:spcPts val="1270"/>
        </a:spcAft>
        <a:buClr>
          <a:schemeClr val="bg2"/>
        </a:buClr>
        <a:buSzPct val="80000"/>
        <a:buFont typeface="BentonSansF Book" pitchFamily="50" charset="0"/>
        <a:buChar char="–"/>
        <a:defRPr sz="2500" kern="1200">
          <a:solidFill>
            <a:schemeClr val="tx1"/>
          </a:solidFill>
          <a:latin typeface="+mn-lt"/>
          <a:ea typeface="+mn-ea"/>
          <a:cs typeface="+mn-cs"/>
        </a:defRPr>
      </a:lvl2pPr>
      <a:lvl3pPr marL="872845" indent="-290276" algn="l" defTabSz="1161105" rtl="0" eaLnBrk="1" latinLnBrk="0" hangingPunct="1">
        <a:spcBef>
          <a:spcPct val="0"/>
        </a:spcBef>
        <a:spcAft>
          <a:spcPts val="1016"/>
        </a:spcAft>
        <a:buClr>
          <a:schemeClr val="accent1"/>
        </a:buClr>
        <a:buSzPct val="80000"/>
        <a:buFont typeface="Arial" pitchFamily="34" charset="0"/>
        <a:buChar char="•"/>
        <a:defRPr sz="2300" kern="1200">
          <a:solidFill>
            <a:schemeClr val="tx1"/>
          </a:solidFill>
          <a:latin typeface="+mn-lt"/>
          <a:ea typeface="+mn-ea"/>
          <a:cs typeface="+mn-cs"/>
        </a:defRPr>
      </a:lvl3pPr>
      <a:lvl4pPr marL="1155058" indent="-290276" algn="l" defTabSz="1161105" rtl="0" eaLnBrk="1" latinLnBrk="0" hangingPunct="1">
        <a:spcBef>
          <a:spcPct val="0"/>
        </a:spcBef>
        <a:spcAft>
          <a:spcPts val="762"/>
        </a:spcAft>
        <a:buClr>
          <a:schemeClr val="accent1"/>
        </a:buClr>
        <a:buSzPct val="80000"/>
        <a:buFont typeface="BentonSansF Book" pitchFamily="50" charset="0"/>
        <a:buChar char="–"/>
        <a:defRPr sz="2000" kern="1200">
          <a:solidFill>
            <a:schemeClr val="tx1"/>
          </a:solidFill>
          <a:latin typeface="+mn-lt"/>
          <a:ea typeface="+mn-ea"/>
          <a:cs typeface="+mn-cs"/>
        </a:defRPr>
      </a:lvl4pPr>
      <a:lvl5pPr marL="1451381" indent="-290276" algn="l" defTabSz="1161105" rtl="0" eaLnBrk="1" latinLnBrk="0" hangingPunct="1">
        <a:spcBef>
          <a:spcPct val="0"/>
        </a:spcBef>
        <a:spcAft>
          <a:spcPts val="508"/>
        </a:spcAft>
        <a:buClr>
          <a:schemeClr val="bg2"/>
        </a:buClr>
        <a:buSzPct val="80000"/>
        <a:buFont typeface="Arial" pitchFamily="34" charset="0"/>
        <a:buChar char="•"/>
        <a:defRPr sz="1800" kern="1200">
          <a:solidFill>
            <a:schemeClr val="tx1"/>
          </a:solidFill>
          <a:latin typeface="+mn-lt"/>
          <a:ea typeface="+mn-ea"/>
          <a:cs typeface="+mn-cs"/>
        </a:defRPr>
      </a:lvl5pPr>
      <a:lvl6pPr marL="3193039"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73592"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54144"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34697"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61105" rtl="0" eaLnBrk="1" latinLnBrk="0" hangingPunct="1">
        <a:defRPr sz="2300" kern="1200">
          <a:solidFill>
            <a:schemeClr val="tx1"/>
          </a:solidFill>
          <a:latin typeface="+mn-lt"/>
          <a:ea typeface="+mn-ea"/>
          <a:cs typeface="+mn-cs"/>
        </a:defRPr>
      </a:lvl1pPr>
      <a:lvl2pPr marL="580553" algn="l" defTabSz="1161105" rtl="0" eaLnBrk="1" latinLnBrk="0" hangingPunct="1">
        <a:defRPr sz="2300" kern="1200">
          <a:solidFill>
            <a:schemeClr val="tx1"/>
          </a:solidFill>
          <a:latin typeface="+mn-lt"/>
          <a:ea typeface="+mn-ea"/>
          <a:cs typeface="+mn-cs"/>
        </a:defRPr>
      </a:lvl2pPr>
      <a:lvl3pPr marL="1161105" algn="l" defTabSz="1161105" rtl="0" eaLnBrk="1" latinLnBrk="0" hangingPunct="1">
        <a:defRPr sz="2300" kern="1200">
          <a:solidFill>
            <a:schemeClr val="tx1"/>
          </a:solidFill>
          <a:latin typeface="+mn-lt"/>
          <a:ea typeface="+mn-ea"/>
          <a:cs typeface="+mn-cs"/>
        </a:defRPr>
      </a:lvl3pPr>
      <a:lvl4pPr marL="1741658" algn="l" defTabSz="1161105" rtl="0" eaLnBrk="1" latinLnBrk="0" hangingPunct="1">
        <a:defRPr sz="2300" kern="1200">
          <a:solidFill>
            <a:schemeClr val="tx1"/>
          </a:solidFill>
          <a:latin typeface="+mn-lt"/>
          <a:ea typeface="+mn-ea"/>
          <a:cs typeface="+mn-cs"/>
        </a:defRPr>
      </a:lvl4pPr>
      <a:lvl5pPr marL="2322210" algn="l" defTabSz="1161105" rtl="0" eaLnBrk="1" latinLnBrk="0" hangingPunct="1">
        <a:defRPr sz="2300" kern="1200">
          <a:solidFill>
            <a:schemeClr val="tx1"/>
          </a:solidFill>
          <a:latin typeface="+mn-lt"/>
          <a:ea typeface="+mn-ea"/>
          <a:cs typeface="+mn-cs"/>
        </a:defRPr>
      </a:lvl5pPr>
      <a:lvl6pPr marL="2902763" algn="l" defTabSz="1161105" rtl="0" eaLnBrk="1" latinLnBrk="0" hangingPunct="1">
        <a:defRPr sz="2300" kern="1200">
          <a:solidFill>
            <a:schemeClr val="tx1"/>
          </a:solidFill>
          <a:latin typeface="+mn-lt"/>
          <a:ea typeface="+mn-ea"/>
          <a:cs typeface="+mn-cs"/>
        </a:defRPr>
      </a:lvl6pPr>
      <a:lvl7pPr marL="3483315" algn="l" defTabSz="1161105" rtl="0" eaLnBrk="1" latinLnBrk="0" hangingPunct="1">
        <a:defRPr sz="2300" kern="1200">
          <a:solidFill>
            <a:schemeClr val="tx1"/>
          </a:solidFill>
          <a:latin typeface="+mn-lt"/>
          <a:ea typeface="+mn-ea"/>
          <a:cs typeface="+mn-cs"/>
        </a:defRPr>
      </a:lvl7pPr>
      <a:lvl8pPr marL="4063868" algn="l" defTabSz="1161105" rtl="0" eaLnBrk="1" latinLnBrk="0" hangingPunct="1">
        <a:defRPr sz="2300" kern="1200">
          <a:solidFill>
            <a:schemeClr val="tx1"/>
          </a:solidFill>
          <a:latin typeface="+mn-lt"/>
          <a:ea typeface="+mn-ea"/>
          <a:cs typeface="+mn-cs"/>
        </a:defRPr>
      </a:lvl8pPr>
      <a:lvl9pPr marL="4644420" algn="l" defTabSz="1161105"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292948"/>
            <a:ext cx="11704320" cy="1219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240" y="1706885"/>
            <a:ext cx="11704320" cy="482769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6780109"/>
            <a:ext cx="3034453"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2CFF82B7-06F2-BE4F-90AB-18EA5B72FFEA}" type="datetimeFigureOut">
              <a:rPr lang="en-US" smtClean="0"/>
              <a:t>4/25/2019</a:t>
            </a:fld>
            <a:endParaRPr lang="en-US" dirty="0"/>
          </a:p>
        </p:txBody>
      </p:sp>
      <p:sp>
        <p:nvSpPr>
          <p:cNvPr id="5" name="Footer Placeholder 4"/>
          <p:cNvSpPr>
            <a:spLocks noGrp="1"/>
          </p:cNvSpPr>
          <p:nvPr>
            <p:ph type="ftr" sz="quarter" idx="3"/>
          </p:nvPr>
        </p:nvSpPr>
        <p:spPr>
          <a:xfrm>
            <a:off x="4443307" y="6780109"/>
            <a:ext cx="4118187"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7" name="Slide Number Placeholder 5"/>
          <p:cNvSpPr>
            <a:spLocks noGrp="1"/>
          </p:cNvSpPr>
          <p:nvPr>
            <p:ph type="sldNum" sz="quarter" idx="4"/>
          </p:nvPr>
        </p:nvSpPr>
        <p:spPr>
          <a:xfrm>
            <a:off x="9162283" y="6780109"/>
            <a:ext cx="3684693" cy="389467"/>
          </a:xfrm>
          <a:prstGeom prst="rect">
            <a:avLst/>
          </a:prstGeom>
        </p:spPr>
        <p:txBody>
          <a:bodyPr lIns="91440" tIns="45720" rIns="91440" bIns="45720"/>
          <a:lstStyle>
            <a:lvl1pPr algn="r">
              <a:defRPr sz="1280"/>
            </a:lvl1pPr>
          </a:lstStyle>
          <a:p>
            <a:r>
              <a:rPr lang="en-US" dirty="0" smtClean="0">
                <a:solidFill>
                  <a:schemeClr val="tx2"/>
                </a:solidFill>
              </a:rPr>
              <a:t>| </a:t>
            </a:r>
            <a:r>
              <a:rPr lang="en-US" dirty="0" smtClean="0"/>
              <a:t> </a:t>
            </a:r>
            <a:fld id="{C49B64AA-6A48-F14E-9A59-925DAAEA33AD}" type="slidenum">
              <a:rPr lang="en-US" smtClean="0">
                <a:solidFill>
                  <a:schemeClr val="accent5"/>
                </a:solidFill>
              </a:rPr>
              <a:pPr/>
              <a:t>‹#›</a:t>
            </a:fld>
            <a:endParaRPr lang="en-US" dirty="0">
              <a:solidFill>
                <a:schemeClr val="accent5"/>
              </a:solidFill>
            </a:endParaRPr>
          </a:p>
        </p:txBody>
      </p:sp>
    </p:spTree>
    <p:extLst>
      <p:ext uri="{BB962C8B-B14F-4D97-AF65-F5344CB8AC3E}">
        <p14:creationId xmlns:p14="http://schemas.microsoft.com/office/powerpoint/2010/main" val="22695646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iming>
    <p:tnLst>
      <p:par>
        <p:cTn id="1" dur="indefinite" restart="never" nodeType="tmRoot"/>
      </p:par>
    </p:tnLst>
  </p:timing>
  <p:txStyles>
    <p:titleStyle>
      <a:lvl1pPr algn="ctr" defTabSz="487695" rtl="0" eaLnBrk="1" latinLnBrk="0" hangingPunct="1">
        <a:spcBef>
          <a:spcPct val="0"/>
        </a:spcBef>
        <a:buNone/>
        <a:defRPr sz="2987" kern="1200">
          <a:solidFill>
            <a:schemeClr val="bg2"/>
          </a:solidFill>
          <a:latin typeface="Calibri"/>
          <a:ea typeface="+mj-ea"/>
          <a:cs typeface="Calibri"/>
        </a:defRPr>
      </a:lvl1pPr>
    </p:titleStyle>
    <p:bodyStyle>
      <a:lvl1pPr marL="365771" indent="-365771" algn="l" defTabSz="487695" rtl="0" eaLnBrk="1" latinLnBrk="0" hangingPunct="1">
        <a:spcBef>
          <a:spcPct val="20000"/>
        </a:spcBef>
        <a:buFont typeface="Arial"/>
        <a:buChar char="•"/>
        <a:defRPr sz="2133" kern="1200">
          <a:solidFill>
            <a:srgbClr val="96999D"/>
          </a:solidFill>
          <a:latin typeface="Calibri"/>
          <a:ea typeface="+mn-ea"/>
          <a:cs typeface="Calibri"/>
        </a:defRPr>
      </a:lvl1pPr>
      <a:lvl2pPr marL="792505" indent="-304810" algn="l" defTabSz="487695" rtl="0" eaLnBrk="1" latinLnBrk="0" hangingPunct="1">
        <a:spcBef>
          <a:spcPct val="20000"/>
        </a:spcBef>
        <a:buFont typeface="Arial"/>
        <a:buChar char="–"/>
        <a:defRPr sz="2133" kern="1200">
          <a:solidFill>
            <a:srgbClr val="96999D"/>
          </a:solidFill>
          <a:latin typeface="Calibri"/>
          <a:ea typeface="+mn-ea"/>
          <a:cs typeface="Calibri"/>
        </a:defRPr>
      </a:lvl2pPr>
      <a:lvl3pPr marL="1219238" indent="-243848" algn="l" defTabSz="487695" rtl="0" eaLnBrk="1" latinLnBrk="0" hangingPunct="1">
        <a:spcBef>
          <a:spcPct val="20000"/>
        </a:spcBef>
        <a:buFont typeface="Arial"/>
        <a:buChar char="•"/>
        <a:defRPr sz="2133" kern="1200">
          <a:solidFill>
            <a:srgbClr val="96999D"/>
          </a:solidFill>
          <a:latin typeface="Calibri"/>
          <a:ea typeface="+mn-ea"/>
          <a:cs typeface="Calibri"/>
        </a:defRPr>
      </a:lvl3pPr>
      <a:lvl4pPr marL="1706933" indent="-243848" algn="l" defTabSz="487695" rtl="0" eaLnBrk="1" latinLnBrk="0" hangingPunct="1">
        <a:spcBef>
          <a:spcPct val="20000"/>
        </a:spcBef>
        <a:buFont typeface="Arial"/>
        <a:buChar char="–"/>
        <a:defRPr sz="2133" kern="1200">
          <a:solidFill>
            <a:srgbClr val="96999D"/>
          </a:solidFill>
          <a:latin typeface="Calibri"/>
          <a:ea typeface="+mn-ea"/>
          <a:cs typeface="Calibri"/>
        </a:defRPr>
      </a:lvl4pPr>
      <a:lvl5pPr marL="2194629" indent="-243848" algn="l" defTabSz="487695" rtl="0" eaLnBrk="1" latinLnBrk="0" hangingPunct="1">
        <a:spcBef>
          <a:spcPct val="20000"/>
        </a:spcBef>
        <a:buFont typeface="Arial"/>
        <a:buChar char="»"/>
        <a:defRPr sz="2133" kern="1200">
          <a:solidFill>
            <a:srgbClr val="96999D"/>
          </a:solidFill>
          <a:latin typeface="Calibri"/>
          <a:ea typeface="+mn-ea"/>
          <a:cs typeface="Calibri"/>
        </a:defRPr>
      </a:lvl5pPr>
      <a:lvl6pPr marL="2682324" indent="-243848" algn="l" defTabSz="487695" rtl="0" eaLnBrk="1" latinLnBrk="0" hangingPunct="1">
        <a:spcBef>
          <a:spcPct val="20000"/>
        </a:spcBef>
        <a:buFont typeface="Arial"/>
        <a:buChar char="•"/>
        <a:defRPr sz="2133" kern="1200">
          <a:solidFill>
            <a:schemeClr val="tx1"/>
          </a:solidFill>
          <a:latin typeface="+mn-lt"/>
          <a:ea typeface="+mn-ea"/>
          <a:cs typeface="+mn-cs"/>
        </a:defRPr>
      </a:lvl6pPr>
      <a:lvl7pPr marL="3170019" indent="-243848" algn="l" defTabSz="487695" rtl="0" eaLnBrk="1" latinLnBrk="0" hangingPunct="1">
        <a:spcBef>
          <a:spcPct val="20000"/>
        </a:spcBef>
        <a:buFont typeface="Arial"/>
        <a:buChar char="•"/>
        <a:defRPr sz="2133" kern="1200">
          <a:solidFill>
            <a:schemeClr val="tx1"/>
          </a:solidFill>
          <a:latin typeface="+mn-lt"/>
          <a:ea typeface="+mn-ea"/>
          <a:cs typeface="+mn-cs"/>
        </a:defRPr>
      </a:lvl7pPr>
      <a:lvl8pPr marL="3657714" indent="-243848" algn="l" defTabSz="487695" rtl="0" eaLnBrk="1" latinLnBrk="0" hangingPunct="1">
        <a:spcBef>
          <a:spcPct val="20000"/>
        </a:spcBef>
        <a:buFont typeface="Arial"/>
        <a:buChar char="•"/>
        <a:defRPr sz="2133" kern="1200">
          <a:solidFill>
            <a:schemeClr val="tx1"/>
          </a:solidFill>
          <a:latin typeface="+mn-lt"/>
          <a:ea typeface="+mn-ea"/>
          <a:cs typeface="+mn-cs"/>
        </a:defRPr>
      </a:lvl8pPr>
      <a:lvl9pPr marL="4145410" indent="-243848" algn="l" defTabSz="487695" rtl="0" eaLnBrk="1" latinLnBrk="0" hangingPunct="1">
        <a:spcBef>
          <a:spcPct val="20000"/>
        </a:spcBef>
        <a:buFont typeface="Arial"/>
        <a:buChar char="•"/>
        <a:defRPr sz="2133" kern="1200">
          <a:solidFill>
            <a:schemeClr val="tx1"/>
          </a:solidFill>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292948"/>
            <a:ext cx="11704320" cy="1219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240" y="1706885"/>
            <a:ext cx="11704320" cy="482769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9162283" y="6780109"/>
            <a:ext cx="3684693" cy="389467"/>
          </a:xfrm>
          <a:prstGeom prst="rect">
            <a:avLst/>
          </a:prstGeom>
        </p:spPr>
        <p:txBody>
          <a:bodyPr lIns="91440" tIns="45720" rIns="91440" bIns="45720"/>
          <a:lstStyle>
            <a:lvl1pPr algn="r">
              <a:defRPr sz="1280">
                <a:solidFill>
                  <a:srgbClr val="FFFFFF"/>
                </a:solidFill>
              </a:defRPr>
            </a:lvl1pPr>
          </a:lstStyle>
          <a:p>
            <a:r>
              <a:rPr lang="en-US" dirty="0" smtClean="0"/>
              <a:t>|  </a:t>
            </a:r>
            <a:fld id="{C49B64AA-6A48-F14E-9A59-925DAAEA33AD}" type="slidenum">
              <a:rPr lang="en-US" smtClean="0"/>
              <a:pPr/>
              <a:t>‹#›</a:t>
            </a:fld>
            <a:endParaRPr lang="en-US" dirty="0"/>
          </a:p>
        </p:txBody>
      </p:sp>
    </p:spTree>
    <p:extLst>
      <p:ext uri="{BB962C8B-B14F-4D97-AF65-F5344CB8AC3E}">
        <p14:creationId xmlns:p14="http://schemas.microsoft.com/office/powerpoint/2010/main" val="11265601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Lst>
  <p:timing>
    <p:tnLst>
      <p:par>
        <p:cTn id="1" dur="indefinite" restart="never" nodeType="tmRoot"/>
      </p:par>
    </p:tnLst>
  </p:timing>
  <p:txStyles>
    <p:titleStyle>
      <a:lvl1pPr algn="ctr" defTabSz="487695" rtl="0" eaLnBrk="1" latinLnBrk="0" hangingPunct="1">
        <a:spcBef>
          <a:spcPct val="0"/>
        </a:spcBef>
        <a:buNone/>
        <a:defRPr sz="2133" kern="1200">
          <a:solidFill>
            <a:schemeClr val="bg2"/>
          </a:solidFill>
          <a:latin typeface="Calibri"/>
          <a:ea typeface="+mj-ea"/>
          <a:cs typeface="Calibri"/>
        </a:defRPr>
      </a:lvl1pPr>
    </p:titleStyle>
    <p:bodyStyle>
      <a:lvl1pPr marL="365771" indent="-365771" algn="l" defTabSz="487695" rtl="0" eaLnBrk="1" latinLnBrk="0" hangingPunct="1">
        <a:spcBef>
          <a:spcPct val="20000"/>
        </a:spcBef>
        <a:buFont typeface="Arial"/>
        <a:buChar char="•"/>
        <a:defRPr sz="2133" kern="1200">
          <a:solidFill>
            <a:schemeClr val="tx1"/>
          </a:solidFill>
          <a:latin typeface="Calibri"/>
          <a:ea typeface="+mn-ea"/>
          <a:cs typeface="Calibri"/>
        </a:defRPr>
      </a:lvl1pPr>
      <a:lvl2pPr marL="792505" indent="-304810" algn="l" defTabSz="487695" rtl="0" eaLnBrk="1" latinLnBrk="0" hangingPunct="1">
        <a:spcBef>
          <a:spcPct val="20000"/>
        </a:spcBef>
        <a:buFont typeface="Arial"/>
        <a:buChar char="–"/>
        <a:defRPr sz="2133" kern="1200">
          <a:solidFill>
            <a:schemeClr val="tx1"/>
          </a:solidFill>
          <a:latin typeface="Calibri"/>
          <a:ea typeface="+mn-ea"/>
          <a:cs typeface="Calibri"/>
        </a:defRPr>
      </a:lvl2pPr>
      <a:lvl3pPr marL="1219238" indent="-243848" algn="l" defTabSz="487695" rtl="0" eaLnBrk="1" latinLnBrk="0" hangingPunct="1">
        <a:spcBef>
          <a:spcPct val="20000"/>
        </a:spcBef>
        <a:buFont typeface="Arial"/>
        <a:buChar char="•"/>
        <a:defRPr sz="2133" kern="1200">
          <a:solidFill>
            <a:schemeClr val="tx1"/>
          </a:solidFill>
          <a:latin typeface="Calibri"/>
          <a:ea typeface="+mn-ea"/>
          <a:cs typeface="Calibri"/>
        </a:defRPr>
      </a:lvl3pPr>
      <a:lvl4pPr marL="1706933" indent="-243848" algn="l" defTabSz="487695" rtl="0" eaLnBrk="1" latinLnBrk="0" hangingPunct="1">
        <a:spcBef>
          <a:spcPct val="20000"/>
        </a:spcBef>
        <a:buFont typeface="Arial"/>
        <a:buChar char="–"/>
        <a:defRPr sz="2133" kern="1200">
          <a:solidFill>
            <a:schemeClr val="tx1"/>
          </a:solidFill>
          <a:latin typeface="Calibri"/>
          <a:ea typeface="+mn-ea"/>
          <a:cs typeface="Calibri"/>
        </a:defRPr>
      </a:lvl4pPr>
      <a:lvl5pPr marL="2194629" indent="-243848" algn="l" defTabSz="487695" rtl="0" eaLnBrk="1" latinLnBrk="0" hangingPunct="1">
        <a:spcBef>
          <a:spcPct val="20000"/>
        </a:spcBef>
        <a:buFont typeface="Arial"/>
        <a:buChar char="»"/>
        <a:defRPr sz="2133" kern="1200">
          <a:solidFill>
            <a:schemeClr val="tx1"/>
          </a:solidFill>
          <a:latin typeface="Calibri"/>
          <a:ea typeface="+mn-ea"/>
          <a:cs typeface="Calibri"/>
        </a:defRPr>
      </a:lvl5pPr>
      <a:lvl6pPr marL="2682324" indent="-243848" algn="l" defTabSz="487695" rtl="0" eaLnBrk="1" latinLnBrk="0" hangingPunct="1">
        <a:spcBef>
          <a:spcPct val="20000"/>
        </a:spcBef>
        <a:buFont typeface="Arial"/>
        <a:buChar char="•"/>
        <a:defRPr sz="2133" kern="1200">
          <a:solidFill>
            <a:schemeClr val="tx1"/>
          </a:solidFill>
          <a:latin typeface="+mn-lt"/>
          <a:ea typeface="+mn-ea"/>
          <a:cs typeface="+mn-cs"/>
        </a:defRPr>
      </a:lvl6pPr>
      <a:lvl7pPr marL="3170019" indent="-243848" algn="l" defTabSz="487695" rtl="0" eaLnBrk="1" latinLnBrk="0" hangingPunct="1">
        <a:spcBef>
          <a:spcPct val="20000"/>
        </a:spcBef>
        <a:buFont typeface="Arial"/>
        <a:buChar char="•"/>
        <a:defRPr sz="2133" kern="1200">
          <a:solidFill>
            <a:schemeClr val="tx1"/>
          </a:solidFill>
          <a:latin typeface="+mn-lt"/>
          <a:ea typeface="+mn-ea"/>
          <a:cs typeface="+mn-cs"/>
        </a:defRPr>
      </a:lvl7pPr>
      <a:lvl8pPr marL="3657714" indent="-243848" algn="l" defTabSz="487695" rtl="0" eaLnBrk="1" latinLnBrk="0" hangingPunct="1">
        <a:spcBef>
          <a:spcPct val="20000"/>
        </a:spcBef>
        <a:buFont typeface="Arial"/>
        <a:buChar char="•"/>
        <a:defRPr sz="2133" kern="1200">
          <a:solidFill>
            <a:schemeClr val="tx1"/>
          </a:solidFill>
          <a:latin typeface="+mn-lt"/>
          <a:ea typeface="+mn-ea"/>
          <a:cs typeface="+mn-cs"/>
        </a:defRPr>
      </a:lvl8pPr>
      <a:lvl9pPr marL="4145410" indent="-243848" algn="l" defTabSz="487695" rtl="0" eaLnBrk="1" latinLnBrk="0" hangingPunct="1">
        <a:spcBef>
          <a:spcPct val="20000"/>
        </a:spcBef>
        <a:buFont typeface="Arial"/>
        <a:buChar char="•"/>
        <a:defRPr sz="2133" kern="1200">
          <a:solidFill>
            <a:schemeClr val="tx1"/>
          </a:solidFill>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m/url?sa=i&amp;source=images&amp;cd=&amp;cad=rja&amp;uact=8&amp;ved=2ahUKEwidv82zpLDbAhWBy1MKHb2IDSkQjRx6BAgBEAU&amp;url=http://www.vietnamwar50th.com/about/commemoration_seal/&amp;psig=AOvVaw34gCtBtG2QrvImlZoibri4&amp;ust=1527867570669589" TargetMode="Externa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hyperlink" Target="https://www.youtube.com/watch?v=LNVuA-F76X8" TargetMode="Externa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hyperlink" Target="https://www.youtube.com/watch?v=zJK2b4w9NUo" TargetMode="External"/><Relationship Id="rId9"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hyperlink" Target="http://www.cms.gov/Research-Statistics-Data-and-Systems/"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000" y="2116295"/>
            <a:ext cx="7797800" cy="5198905"/>
          </a:xfrm>
          <a:prstGeom prst="rect">
            <a:avLst/>
          </a:prstGeom>
        </p:spPr>
      </p:pic>
      <p:sp>
        <p:nvSpPr>
          <p:cNvPr id="3" name="Round Single Corner Rectangle 2"/>
          <p:cNvSpPr/>
          <p:nvPr/>
        </p:nvSpPr>
        <p:spPr>
          <a:xfrm flipV="1">
            <a:off x="0" y="0"/>
            <a:ext cx="7950200" cy="4876800"/>
          </a:xfrm>
          <a:prstGeom prst="round1Rect">
            <a:avLst>
              <a:gd name="adj" fmla="val 669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711200" y="1254520"/>
            <a:ext cx="6705600" cy="1723549"/>
          </a:xfrm>
          <a:prstGeom prst="rect">
            <a:avLst/>
          </a:prstGeom>
          <a:noFill/>
        </p:spPr>
        <p:txBody>
          <a:bodyPr wrap="square" rtlCol="0">
            <a:spAutoFit/>
          </a:bodyPr>
          <a:lstStyle/>
          <a:p>
            <a:r>
              <a:rPr lang="en-US" sz="4400" dirty="0" smtClean="0">
                <a:solidFill>
                  <a:schemeClr val="bg1"/>
                </a:solidFill>
              </a:rPr>
              <a:t>National Veterans Service</a:t>
            </a:r>
          </a:p>
          <a:p>
            <a:r>
              <a:rPr lang="en-US" sz="6200" dirty="0" smtClean="0">
                <a:solidFill>
                  <a:schemeClr val="accent2"/>
                </a:solidFill>
              </a:rPr>
              <a:t>Medicare Training</a:t>
            </a:r>
            <a:endParaRPr lang="en-US" sz="6200" dirty="0">
              <a:solidFill>
                <a:schemeClr val="accent2"/>
              </a:solidFill>
            </a:endParaRPr>
          </a:p>
        </p:txBody>
      </p:sp>
      <p:sp>
        <p:nvSpPr>
          <p:cNvPr id="5" name="Round Single Corner Rectangle 4"/>
          <p:cNvSpPr/>
          <p:nvPr/>
        </p:nvSpPr>
        <p:spPr>
          <a:xfrm flipV="1">
            <a:off x="297542" y="-94345"/>
            <a:ext cx="7380515" cy="4688115"/>
          </a:xfrm>
          <a:prstGeom prst="round1Rect">
            <a:avLst>
              <a:gd name="adj" fmla="val 4445"/>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6400800"/>
            <a:ext cx="2789230" cy="542942"/>
          </a:xfrm>
          <a:prstGeom prst="rect">
            <a:avLst/>
          </a:prstGeom>
        </p:spPr>
      </p:pic>
    </p:spTree>
    <p:extLst>
      <p:ext uri="{BB962C8B-B14F-4D97-AF65-F5344CB8AC3E}">
        <p14:creationId xmlns:p14="http://schemas.microsoft.com/office/powerpoint/2010/main" val="4261099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9243374" y="1159224"/>
            <a:ext cx="3487195" cy="5897293"/>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7695"/>
            <a:endParaRPr lang="en-US" sz="1920">
              <a:solidFill>
                <a:prstClr val="white"/>
              </a:solidFill>
              <a:latin typeface="Calibri"/>
            </a:endParaRPr>
          </a:p>
        </p:txBody>
      </p:sp>
      <p:sp>
        <p:nvSpPr>
          <p:cNvPr id="21" name="Text Placeholder 20"/>
          <p:cNvSpPr>
            <a:spLocks noGrp="1"/>
          </p:cNvSpPr>
          <p:nvPr>
            <p:ph type="body" sz="quarter" idx="41"/>
          </p:nvPr>
        </p:nvSpPr>
        <p:spPr/>
        <p:txBody>
          <a:bodyPr/>
          <a:lstStyle/>
          <a:p>
            <a:endParaRPr lang="en-US" dirty="0"/>
          </a:p>
        </p:txBody>
      </p:sp>
      <p:sp>
        <p:nvSpPr>
          <p:cNvPr id="6" name="Text Placeholder 5"/>
          <p:cNvSpPr>
            <a:spLocks noGrp="1"/>
          </p:cNvSpPr>
          <p:nvPr>
            <p:ph type="body" sz="quarter" idx="30"/>
          </p:nvPr>
        </p:nvSpPr>
        <p:spPr/>
        <p:txBody>
          <a:bodyPr/>
          <a:lstStyle/>
          <a:p>
            <a:pPr marL="0" indent="0">
              <a:buNone/>
            </a:pPr>
            <a:endParaRPr lang="en-US" dirty="0"/>
          </a:p>
        </p:txBody>
      </p:sp>
      <p:sp>
        <p:nvSpPr>
          <p:cNvPr id="23" name="Text Placeholder 22"/>
          <p:cNvSpPr>
            <a:spLocks noGrp="1"/>
          </p:cNvSpPr>
          <p:nvPr>
            <p:ph type="body" sz="quarter" idx="45"/>
          </p:nvPr>
        </p:nvSpPr>
        <p:spPr/>
        <p:txBody>
          <a:bodyPr/>
          <a:lstStyle/>
          <a:p>
            <a:pPr marL="0" indent="0">
              <a:buNone/>
            </a:pPr>
            <a:endParaRPr lang="en-US" dirty="0"/>
          </a:p>
        </p:txBody>
      </p:sp>
      <p:sp>
        <p:nvSpPr>
          <p:cNvPr id="24" name="Text Placeholder 23"/>
          <p:cNvSpPr>
            <a:spLocks noGrp="1"/>
          </p:cNvSpPr>
          <p:nvPr>
            <p:ph type="body" sz="quarter" idx="46"/>
          </p:nvPr>
        </p:nvSpPr>
        <p:spPr/>
        <p:txBody>
          <a:bodyPr/>
          <a:lstStyle/>
          <a:p>
            <a:pPr marL="0" indent="0">
              <a:buNone/>
            </a:pPr>
            <a:endParaRPr lang="en-US" dirty="0"/>
          </a:p>
        </p:txBody>
      </p:sp>
      <p:sp>
        <p:nvSpPr>
          <p:cNvPr id="25" name="Text Placeholder 24"/>
          <p:cNvSpPr>
            <a:spLocks noGrp="1"/>
          </p:cNvSpPr>
          <p:nvPr>
            <p:ph type="body" sz="quarter" idx="47"/>
          </p:nvPr>
        </p:nvSpPr>
        <p:spPr/>
        <p:txBody>
          <a:bodyPr/>
          <a:lstStyle/>
          <a:p>
            <a:pPr marL="0" indent="0">
              <a:buNone/>
            </a:pPr>
            <a:endParaRPr lang="en-US" dirty="0"/>
          </a:p>
        </p:txBody>
      </p:sp>
      <p:sp>
        <p:nvSpPr>
          <p:cNvPr id="17" name="Title 2"/>
          <p:cNvSpPr txBox="1">
            <a:spLocks/>
          </p:cNvSpPr>
          <p:nvPr/>
        </p:nvSpPr>
        <p:spPr>
          <a:xfrm>
            <a:off x="2274140" y="165161"/>
            <a:ext cx="7980991" cy="646288"/>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algn="l" defTabSz="487695"/>
            <a:r>
              <a:rPr lang="en-US" sz="3840" dirty="0">
                <a:solidFill>
                  <a:srgbClr val="75BD43"/>
                </a:solidFill>
                <a:latin typeface="Calibri Light" panose="020F0302020204030204" pitchFamily="34" charset="0"/>
                <a:cs typeface="Calibri Light" panose="020F0302020204030204" pitchFamily="34" charset="0"/>
              </a:rPr>
              <a:t>Why Take Medicare </a:t>
            </a:r>
            <a:r>
              <a:rPr lang="en-US" sz="3840" dirty="0" smtClean="0">
                <a:solidFill>
                  <a:srgbClr val="75BD43"/>
                </a:solidFill>
                <a:latin typeface="Calibri Light" panose="020F0302020204030204" pitchFamily="34" charset="0"/>
                <a:cs typeface="Calibri Light" panose="020F0302020204030204" pitchFamily="34" charset="0"/>
              </a:rPr>
              <a:t>Advantage?</a:t>
            </a:r>
            <a:endParaRPr lang="en-US" sz="3840" dirty="0">
              <a:solidFill>
                <a:srgbClr val="75BD43"/>
              </a:solidFill>
              <a:latin typeface="Calibri Light" panose="020F0302020204030204" pitchFamily="34" charset="0"/>
              <a:cs typeface="Calibri Light" panose="020F0302020204030204" pitchFamily="34" charset="0"/>
            </a:endParaRPr>
          </a:p>
        </p:txBody>
      </p:sp>
      <p:sp>
        <p:nvSpPr>
          <p:cNvPr id="8" name="Content Placeholder 1"/>
          <p:cNvSpPr txBox="1">
            <a:spLocks/>
          </p:cNvSpPr>
          <p:nvPr/>
        </p:nvSpPr>
        <p:spPr>
          <a:xfrm>
            <a:off x="2274140" y="1159225"/>
            <a:ext cx="3493206" cy="838498"/>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7695">
              <a:buNone/>
            </a:pPr>
            <a:r>
              <a:rPr lang="en-US" sz="2845" dirty="0">
                <a:solidFill>
                  <a:srgbClr val="464749"/>
                </a:solidFill>
              </a:rPr>
              <a:t>Emergency room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475" y="1406031"/>
            <a:ext cx="2585571" cy="2585573"/>
          </a:xfrm>
          <a:prstGeom prst="rect">
            <a:avLst/>
          </a:prstGeom>
        </p:spPr>
      </p:pic>
      <p:sp>
        <p:nvSpPr>
          <p:cNvPr id="26" name="Content Placeholder 1"/>
          <p:cNvSpPr txBox="1">
            <a:spLocks/>
          </p:cNvSpPr>
          <p:nvPr/>
        </p:nvSpPr>
        <p:spPr>
          <a:xfrm>
            <a:off x="2298986" y="2316067"/>
            <a:ext cx="6130919" cy="1514417"/>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7695">
              <a:buNone/>
            </a:pPr>
            <a:r>
              <a:rPr lang="en-US" sz="2845" dirty="0">
                <a:solidFill>
                  <a:srgbClr val="464749"/>
                </a:solidFill>
              </a:rPr>
              <a:t>Choices and access to more providers, second opinions and specialists, RX formulary options</a:t>
            </a:r>
          </a:p>
        </p:txBody>
      </p:sp>
      <p:sp>
        <p:nvSpPr>
          <p:cNvPr id="27" name="Content Placeholder 1"/>
          <p:cNvSpPr txBox="1">
            <a:spLocks/>
          </p:cNvSpPr>
          <p:nvPr/>
        </p:nvSpPr>
        <p:spPr>
          <a:xfrm>
            <a:off x="2274140" y="4259551"/>
            <a:ext cx="7134380" cy="709667"/>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7695">
              <a:buNone/>
            </a:pPr>
            <a:r>
              <a:rPr lang="en-US" sz="2845" dirty="0">
                <a:solidFill>
                  <a:srgbClr val="464749"/>
                </a:solidFill>
              </a:rPr>
              <a:t>Potential savings opportunities</a:t>
            </a:r>
            <a:br>
              <a:rPr lang="en-US" sz="2845" dirty="0">
                <a:solidFill>
                  <a:srgbClr val="464749"/>
                </a:solidFill>
              </a:rPr>
            </a:br>
            <a:endParaRPr lang="en-US" sz="2845" dirty="0">
              <a:solidFill>
                <a:srgbClr val="464749"/>
              </a:solidFill>
            </a:endParaRPr>
          </a:p>
        </p:txBody>
      </p:sp>
      <p:sp>
        <p:nvSpPr>
          <p:cNvPr id="28" name="Content Placeholder 1"/>
          <p:cNvSpPr txBox="1">
            <a:spLocks/>
          </p:cNvSpPr>
          <p:nvPr/>
        </p:nvSpPr>
        <p:spPr>
          <a:xfrm>
            <a:off x="2274140" y="5799879"/>
            <a:ext cx="2378093" cy="916665"/>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7695">
              <a:buNone/>
            </a:pPr>
            <a:r>
              <a:rPr lang="en-US" sz="2845" dirty="0">
                <a:solidFill>
                  <a:srgbClr val="464749"/>
                </a:solidFill>
              </a:rPr>
              <a:t>Plan extras</a:t>
            </a:r>
          </a:p>
        </p:txBody>
      </p:sp>
      <p:sp>
        <p:nvSpPr>
          <p:cNvPr id="9" name="TextBox 8"/>
          <p:cNvSpPr txBox="1"/>
          <p:nvPr/>
        </p:nvSpPr>
        <p:spPr>
          <a:xfrm>
            <a:off x="9552588" y="4088224"/>
            <a:ext cx="3096491" cy="2850396"/>
          </a:xfrm>
          <a:prstGeom prst="rect">
            <a:avLst/>
          </a:prstGeom>
          <a:noFill/>
        </p:spPr>
        <p:txBody>
          <a:bodyPr wrap="square" rtlCol="0">
            <a:spAutoFit/>
          </a:bodyPr>
          <a:lstStyle/>
          <a:p>
            <a:pPr defTabSz="487695"/>
            <a:r>
              <a:rPr lang="en-US" sz="2987" dirty="0">
                <a:solidFill>
                  <a:srgbClr val="007581"/>
                </a:solidFill>
                <a:latin typeface="Calibri"/>
              </a:rPr>
              <a:t>The combination of VA Health Care and a Medicare Advantage Plan provides the most options.</a:t>
            </a:r>
          </a:p>
        </p:txBody>
      </p:sp>
    </p:spTree>
    <p:extLst>
      <p:ext uri="{BB962C8B-B14F-4D97-AF65-F5344CB8AC3E}">
        <p14:creationId xmlns:p14="http://schemas.microsoft.com/office/powerpoint/2010/main" val="658969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0" y="152400"/>
            <a:ext cx="13004800" cy="1298952"/>
          </a:xfrm>
          <a:prstGeom prst="rect">
            <a:avLst/>
          </a:prstGeom>
          <a:solidFill>
            <a:schemeClr val="accent2"/>
          </a:solidFill>
        </p:spPr>
        <p:txBody>
          <a:bodyPr anchor="ct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defTabSz="487695"/>
            <a:r>
              <a:rPr lang="en-US" sz="3400" b="1" dirty="0">
                <a:solidFill>
                  <a:schemeClr val="bg1"/>
                </a:solidFill>
                <a:latin typeface="Calibri Light" panose="020F0302020204030204" pitchFamily="34" charset="0"/>
                <a:cs typeface="Calibri Light" panose="020F0302020204030204" pitchFamily="34" charset="0"/>
              </a:rPr>
              <a:t>Tricare for Life </a:t>
            </a:r>
            <a:r>
              <a:rPr lang="en-US" sz="3400" b="1" dirty="0" smtClean="0">
                <a:solidFill>
                  <a:schemeClr val="bg1"/>
                </a:solidFill>
                <a:latin typeface="Calibri Light" panose="020F0302020204030204" pitchFamily="34" charset="0"/>
                <a:cs typeface="Calibri Light" panose="020F0302020204030204" pitchFamily="34" charset="0"/>
              </a:rPr>
              <a:t>and CHAMPVA with Medicare Part C (Medicare Advantage)</a:t>
            </a:r>
            <a:endParaRPr lang="en-US" sz="3400" b="1" dirty="0">
              <a:solidFill>
                <a:schemeClr val="bg1"/>
              </a:solidFill>
              <a:latin typeface="Calibri Light" panose="020F0302020204030204" pitchFamily="34" charset="0"/>
              <a:cs typeface="Calibri Light" panose="020F0302020204030204" pitchFamily="34" charset="0"/>
            </a:endParaRPr>
          </a:p>
        </p:txBody>
      </p:sp>
      <p:sp>
        <p:nvSpPr>
          <p:cNvPr id="2" name="TextBox 1"/>
          <p:cNvSpPr txBox="1"/>
          <p:nvPr/>
        </p:nvSpPr>
        <p:spPr>
          <a:xfrm>
            <a:off x="558800" y="2133600"/>
            <a:ext cx="12063506" cy="42473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3000" dirty="0"/>
              <a:t>Plans create </a:t>
            </a:r>
            <a:r>
              <a:rPr lang="en-US" sz="3000" dirty="0" smtClean="0"/>
              <a:t>network (CHAMPVA will not pay for Out of Network Costs)</a:t>
            </a:r>
            <a:endParaRPr lang="en-US" sz="3000" dirty="0"/>
          </a:p>
          <a:p>
            <a:pPr marL="342900" indent="-342900">
              <a:lnSpc>
                <a:spcPct val="150000"/>
              </a:lnSpc>
              <a:buFont typeface="Arial" panose="020B0604020202020204" pitchFamily="34" charset="0"/>
              <a:buChar char="•"/>
            </a:pPr>
            <a:r>
              <a:rPr lang="en-US" sz="3000" dirty="0" smtClean="0">
                <a:solidFill>
                  <a:schemeClr val="tx2"/>
                </a:solidFill>
              </a:rPr>
              <a:t>Medicare Advantage replaces </a:t>
            </a:r>
            <a:r>
              <a:rPr lang="en-US" sz="3000" dirty="0">
                <a:solidFill>
                  <a:schemeClr val="tx2"/>
                </a:solidFill>
              </a:rPr>
              <a:t>original Medicare</a:t>
            </a:r>
          </a:p>
          <a:p>
            <a:pPr marL="342900" indent="-342900">
              <a:lnSpc>
                <a:spcPct val="150000"/>
              </a:lnSpc>
              <a:buFont typeface="Arial" panose="020B0604020202020204" pitchFamily="34" charset="0"/>
              <a:buChar char="•"/>
            </a:pPr>
            <a:r>
              <a:rPr lang="en-US" sz="3000" dirty="0" smtClean="0"/>
              <a:t>Premiums </a:t>
            </a:r>
            <a:endParaRPr lang="en-US" sz="3000" dirty="0"/>
          </a:p>
          <a:p>
            <a:pPr marL="342900" indent="-342900">
              <a:lnSpc>
                <a:spcPct val="150000"/>
              </a:lnSpc>
              <a:buFont typeface="Arial" panose="020B0604020202020204" pitchFamily="34" charset="0"/>
              <a:buChar char="•"/>
            </a:pPr>
            <a:r>
              <a:rPr lang="en-US" sz="3000" dirty="0" smtClean="0">
                <a:solidFill>
                  <a:schemeClr val="tx2"/>
                </a:solidFill>
              </a:rPr>
              <a:t>Medical </a:t>
            </a:r>
            <a:r>
              <a:rPr lang="en-US" sz="3000" dirty="0">
                <a:solidFill>
                  <a:schemeClr val="tx2"/>
                </a:solidFill>
              </a:rPr>
              <a:t>and Rx claims processing (not a seamless process anymore</a:t>
            </a:r>
            <a:r>
              <a:rPr lang="en-US" sz="3000" dirty="0" smtClean="0">
                <a:solidFill>
                  <a:schemeClr val="tx2"/>
                </a:solidFill>
              </a:rPr>
              <a:t>)</a:t>
            </a:r>
          </a:p>
          <a:p>
            <a:pPr marL="342900" indent="-342900">
              <a:lnSpc>
                <a:spcPct val="150000"/>
              </a:lnSpc>
              <a:buFont typeface="Arial" panose="020B0604020202020204" pitchFamily="34" charset="0"/>
              <a:buChar char="•"/>
            </a:pPr>
            <a:r>
              <a:rPr lang="en-US" sz="3000" dirty="0" smtClean="0"/>
              <a:t>CHAMPVA beneficiary will lose Meds by Mail benefit</a:t>
            </a:r>
            <a:endParaRPr lang="en-US" sz="3000" dirty="0"/>
          </a:p>
          <a:p>
            <a:pPr marL="342900" indent="-342900">
              <a:lnSpc>
                <a:spcPct val="150000"/>
              </a:lnSpc>
              <a:buFont typeface="Arial" panose="020B0604020202020204" pitchFamily="34" charset="0"/>
              <a:buChar char="•"/>
            </a:pPr>
            <a:r>
              <a:rPr lang="en-US" sz="3000" dirty="0" smtClean="0">
                <a:solidFill>
                  <a:schemeClr val="tx2"/>
                </a:solidFill>
              </a:rPr>
              <a:t>Referrals </a:t>
            </a:r>
            <a:r>
              <a:rPr lang="en-US" sz="3000" dirty="0">
                <a:solidFill>
                  <a:schemeClr val="tx2"/>
                </a:solidFill>
              </a:rPr>
              <a:t>may be required </a:t>
            </a:r>
          </a:p>
        </p:txBody>
      </p:sp>
    </p:spTree>
    <p:extLst>
      <p:ext uri="{BB962C8B-B14F-4D97-AF65-F5344CB8AC3E}">
        <p14:creationId xmlns:p14="http://schemas.microsoft.com/office/powerpoint/2010/main" val="1028422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481183" y="475880"/>
            <a:ext cx="12257866" cy="1076215"/>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algn="l" defTabSz="487695"/>
            <a:r>
              <a:rPr lang="en-US" sz="3840" dirty="0">
                <a:solidFill>
                  <a:srgbClr val="4E8416"/>
                </a:solidFill>
                <a:latin typeface="Calibri Light" panose="020F0302020204030204" pitchFamily="34" charset="0"/>
                <a:cs typeface="Calibri Light" panose="020F0302020204030204" pitchFamily="34" charset="0"/>
              </a:rPr>
              <a:t>Special Enrollment Period (Other Creditable Coverage – OCC)</a:t>
            </a:r>
          </a:p>
        </p:txBody>
      </p:sp>
      <p:sp>
        <p:nvSpPr>
          <p:cNvPr id="7" name="Content Placeholder 7"/>
          <p:cNvSpPr txBox="1">
            <a:spLocks/>
          </p:cNvSpPr>
          <p:nvPr/>
        </p:nvSpPr>
        <p:spPr>
          <a:xfrm>
            <a:off x="576989" y="1225344"/>
            <a:ext cx="11704320" cy="6290169"/>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96999D"/>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rgbClr val="96999D"/>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96999D"/>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87695">
              <a:buNone/>
            </a:pPr>
            <a:endParaRPr lang="en-US" sz="2845" dirty="0">
              <a:solidFill>
                <a:srgbClr val="4E8416"/>
              </a:solidFill>
            </a:endParaRPr>
          </a:p>
        </p:txBody>
      </p:sp>
      <p:sp>
        <p:nvSpPr>
          <p:cNvPr id="8" name="TextBox 7"/>
          <p:cNvSpPr txBox="1"/>
          <p:nvPr/>
        </p:nvSpPr>
        <p:spPr>
          <a:xfrm>
            <a:off x="576989" y="2070874"/>
            <a:ext cx="11607321" cy="552011"/>
          </a:xfrm>
          <a:prstGeom prst="rect">
            <a:avLst/>
          </a:prstGeom>
          <a:noFill/>
        </p:spPr>
        <p:txBody>
          <a:bodyPr wrap="square" rtlCol="0">
            <a:spAutoFit/>
          </a:bodyPr>
          <a:lstStyle/>
          <a:p>
            <a:pPr defTabSz="1300489">
              <a:defRPr/>
            </a:pPr>
            <a:r>
              <a:rPr lang="en-US" sz="2987" kern="0" dirty="0" smtClean="0">
                <a:solidFill>
                  <a:srgbClr val="1A1812"/>
                </a:solidFill>
                <a:latin typeface="Calibri"/>
              </a:rPr>
              <a:t>A</a:t>
            </a:r>
            <a:r>
              <a:rPr lang="en-US" sz="2987" kern="0" dirty="0" smtClean="0">
                <a:solidFill>
                  <a:srgbClr val="1A1812"/>
                </a:solidFill>
                <a:latin typeface="Calibri"/>
              </a:rPr>
              <a:t> </a:t>
            </a:r>
            <a:r>
              <a:rPr lang="en-US" sz="2987" kern="0" dirty="0">
                <a:solidFill>
                  <a:srgbClr val="1A1812"/>
                </a:solidFill>
                <a:latin typeface="Calibri"/>
              </a:rPr>
              <a:t>Veteran/Spouse qualifies for </a:t>
            </a:r>
            <a:r>
              <a:rPr lang="en-US" sz="2987" kern="0" dirty="0" smtClean="0">
                <a:solidFill>
                  <a:srgbClr val="1A1812"/>
                </a:solidFill>
                <a:latin typeface="Calibri"/>
              </a:rPr>
              <a:t>a Special Enrollment Period if </a:t>
            </a:r>
            <a:r>
              <a:rPr lang="en-US" sz="2987" kern="0" dirty="0">
                <a:solidFill>
                  <a:srgbClr val="1A1812"/>
                </a:solidFill>
                <a:latin typeface="Calibri"/>
              </a:rPr>
              <a:t>they:</a:t>
            </a:r>
          </a:p>
        </p:txBody>
      </p:sp>
      <p:sp>
        <p:nvSpPr>
          <p:cNvPr id="2" name="Rectangle 1"/>
          <p:cNvSpPr/>
          <p:nvPr/>
        </p:nvSpPr>
        <p:spPr>
          <a:xfrm>
            <a:off x="1196589" y="3064293"/>
            <a:ext cx="5097316" cy="39523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7695"/>
            <a:endParaRPr lang="en-US" sz="1920">
              <a:solidFill>
                <a:prstClr val="white"/>
              </a:solidFill>
              <a:latin typeface="Calibri"/>
            </a:endParaRPr>
          </a:p>
        </p:txBody>
      </p:sp>
      <p:sp>
        <p:nvSpPr>
          <p:cNvPr id="10" name="Rectangle 9"/>
          <p:cNvSpPr/>
          <p:nvPr/>
        </p:nvSpPr>
        <p:spPr>
          <a:xfrm>
            <a:off x="6573328" y="3064293"/>
            <a:ext cx="5097316" cy="39523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7695"/>
            <a:endParaRPr lang="en-US" sz="1920">
              <a:solidFill>
                <a:prstClr val="white"/>
              </a:solidFill>
              <a:latin typeface="Calibri"/>
            </a:endParaRPr>
          </a:p>
        </p:txBody>
      </p:sp>
      <p:sp>
        <p:nvSpPr>
          <p:cNvPr id="12" name="TextBox 11"/>
          <p:cNvSpPr txBox="1"/>
          <p:nvPr/>
        </p:nvSpPr>
        <p:spPr>
          <a:xfrm>
            <a:off x="6802076" y="3335527"/>
            <a:ext cx="4605395" cy="2390719"/>
          </a:xfrm>
          <a:prstGeom prst="rect">
            <a:avLst/>
          </a:prstGeom>
          <a:noFill/>
        </p:spPr>
        <p:txBody>
          <a:bodyPr wrap="square" rtlCol="0">
            <a:spAutoFit/>
          </a:bodyPr>
          <a:lstStyle/>
          <a:p>
            <a:pPr defTabSz="1300489">
              <a:defRPr/>
            </a:pPr>
            <a:r>
              <a:rPr lang="en-US" sz="2987" kern="0" dirty="0">
                <a:solidFill>
                  <a:prstClr val="white"/>
                </a:solidFill>
                <a:latin typeface="Calibri"/>
              </a:rPr>
              <a:t>And are enrolled in a Medicare Advantage Plan with prescription drugs (</a:t>
            </a:r>
            <a:r>
              <a:rPr lang="en-US" sz="2987" kern="0" dirty="0" smtClean="0">
                <a:solidFill>
                  <a:prstClr val="white"/>
                </a:solidFill>
                <a:latin typeface="Calibri"/>
              </a:rPr>
              <a:t>MA-PD</a:t>
            </a:r>
            <a:r>
              <a:rPr lang="en-US" sz="2987" kern="0" dirty="0">
                <a:solidFill>
                  <a:prstClr val="white"/>
                </a:solidFill>
                <a:latin typeface="Calibri"/>
              </a:rPr>
              <a:t>) or a stand alone Prescription Drug Plan (PDP)</a:t>
            </a:r>
          </a:p>
        </p:txBody>
      </p:sp>
      <p:sp>
        <p:nvSpPr>
          <p:cNvPr id="13" name="TextBox 12"/>
          <p:cNvSpPr txBox="1"/>
          <p:nvPr/>
        </p:nvSpPr>
        <p:spPr>
          <a:xfrm>
            <a:off x="1509688" y="3335527"/>
            <a:ext cx="4452977" cy="1471365"/>
          </a:xfrm>
          <a:prstGeom prst="rect">
            <a:avLst/>
          </a:prstGeom>
          <a:noFill/>
        </p:spPr>
        <p:txBody>
          <a:bodyPr wrap="square" rtlCol="0">
            <a:spAutoFit/>
          </a:bodyPr>
          <a:lstStyle/>
          <a:p>
            <a:pPr defTabSz="1300489">
              <a:defRPr/>
            </a:pPr>
            <a:r>
              <a:rPr lang="en-US" sz="2987" kern="0" dirty="0">
                <a:solidFill>
                  <a:prstClr val="white"/>
                </a:solidFill>
                <a:latin typeface="Calibri"/>
              </a:rPr>
              <a:t>Have creditable drug coverage (VA, CHAMPVA, or </a:t>
            </a:r>
            <a:r>
              <a:rPr lang="en-US" sz="2987" kern="0" dirty="0" smtClean="0">
                <a:solidFill>
                  <a:prstClr val="white"/>
                </a:solidFill>
                <a:latin typeface="Calibri"/>
              </a:rPr>
              <a:t>Tricare for Life)</a:t>
            </a:r>
            <a:endParaRPr lang="en-US" sz="2987" kern="0" dirty="0">
              <a:solidFill>
                <a:prstClr val="white"/>
              </a:solidFill>
              <a:latin typeface="Calibri"/>
            </a:endParaRPr>
          </a:p>
        </p:txBody>
      </p:sp>
    </p:spTree>
    <p:extLst>
      <p:ext uri="{BB962C8B-B14F-4D97-AF65-F5344CB8AC3E}">
        <p14:creationId xmlns:p14="http://schemas.microsoft.com/office/powerpoint/2010/main" val="3580837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41" y="3338888"/>
            <a:ext cx="12990559" cy="1323251"/>
          </a:xfrm>
        </p:spPr>
        <p:txBody>
          <a:bodyPr>
            <a:noAutofit/>
          </a:bodyPr>
          <a:lstStyle/>
          <a:p>
            <a:r>
              <a:rPr lang="en-US" sz="3840" dirty="0"/>
              <a:t>Yes                                                        No </a:t>
            </a:r>
          </a:p>
        </p:txBody>
      </p:sp>
      <p:sp>
        <p:nvSpPr>
          <p:cNvPr id="4" name="Text Placeholder 3"/>
          <p:cNvSpPr>
            <a:spLocks noGrp="1"/>
          </p:cNvSpPr>
          <p:nvPr>
            <p:ph type="body" sz="quarter" idx="27"/>
          </p:nvPr>
        </p:nvSpPr>
        <p:spPr>
          <a:xfrm>
            <a:off x="14242" y="653919"/>
            <a:ext cx="12990559" cy="749100"/>
          </a:xfrm>
        </p:spPr>
        <p:txBody>
          <a:bodyPr>
            <a:noAutofit/>
          </a:bodyPr>
          <a:lstStyle/>
          <a:p>
            <a:pPr marL="0" indent="0">
              <a:buNone/>
            </a:pPr>
            <a:r>
              <a:rPr lang="en-US" sz="3840" b="1" dirty="0">
                <a:solidFill>
                  <a:schemeClr val="tx1"/>
                </a:solidFill>
              </a:rPr>
              <a:t>“Should </a:t>
            </a:r>
            <a:r>
              <a:rPr lang="en-US" sz="3840" b="1" dirty="0" smtClean="0">
                <a:solidFill>
                  <a:schemeClr val="tx1"/>
                </a:solidFill>
              </a:rPr>
              <a:t>a Veteran </a:t>
            </a:r>
            <a:r>
              <a:rPr lang="en-US" sz="3840" b="1" dirty="0">
                <a:solidFill>
                  <a:schemeClr val="tx1"/>
                </a:solidFill>
              </a:rPr>
              <a:t>take </a:t>
            </a:r>
            <a:r>
              <a:rPr lang="en-US" sz="3840" b="1" dirty="0" smtClean="0">
                <a:solidFill>
                  <a:schemeClr val="tx1"/>
                </a:solidFill>
              </a:rPr>
              <a:t>Medicare Part </a:t>
            </a:r>
            <a:r>
              <a:rPr lang="en-US" sz="3840" b="1" dirty="0">
                <a:solidFill>
                  <a:schemeClr val="tx1"/>
                </a:solidFill>
              </a:rPr>
              <a:t>B if </a:t>
            </a:r>
            <a:r>
              <a:rPr lang="en-US" sz="3840" b="1" dirty="0" smtClean="0">
                <a:solidFill>
                  <a:schemeClr val="tx1"/>
                </a:solidFill>
              </a:rPr>
              <a:t>they </a:t>
            </a:r>
            <a:r>
              <a:rPr lang="en-US" sz="3840" b="1" dirty="0">
                <a:solidFill>
                  <a:schemeClr val="tx1"/>
                </a:solidFill>
              </a:rPr>
              <a:t>have VA Healthcare?”</a:t>
            </a:r>
          </a:p>
        </p:txBody>
      </p:sp>
      <p:sp>
        <p:nvSpPr>
          <p:cNvPr id="5" name="Text Placeholder 4"/>
          <p:cNvSpPr>
            <a:spLocks noGrp="1"/>
          </p:cNvSpPr>
          <p:nvPr>
            <p:ph type="body" sz="quarter" idx="30"/>
          </p:nvPr>
        </p:nvSpPr>
        <p:spPr>
          <a:xfrm>
            <a:off x="5722112" y="2774974"/>
            <a:ext cx="1560576" cy="1560576"/>
          </a:xfrm>
        </p:spPr>
        <p:txBody>
          <a:bodyPr/>
          <a:lstStyle/>
          <a:p>
            <a:pPr marL="0" indent="0">
              <a:buNone/>
            </a:pPr>
            <a:endParaRPr lang="en-US" dirty="0"/>
          </a:p>
        </p:txBody>
      </p:sp>
    </p:spTree>
    <p:extLst>
      <p:ext uri="{BB962C8B-B14F-4D97-AF65-F5344CB8AC3E}">
        <p14:creationId xmlns:p14="http://schemas.microsoft.com/office/powerpoint/2010/main" val="817822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41" y="3338888"/>
            <a:ext cx="12990559" cy="1323251"/>
          </a:xfrm>
        </p:spPr>
        <p:txBody>
          <a:bodyPr>
            <a:noAutofit/>
          </a:bodyPr>
          <a:lstStyle/>
          <a:p>
            <a:r>
              <a:rPr lang="en-US" sz="3840" dirty="0"/>
              <a:t>Yes                                                        No </a:t>
            </a:r>
          </a:p>
        </p:txBody>
      </p:sp>
      <p:sp>
        <p:nvSpPr>
          <p:cNvPr id="4" name="Text Placeholder 3"/>
          <p:cNvSpPr>
            <a:spLocks noGrp="1"/>
          </p:cNvSpPr>
          <p:nvPr>
            <p:ph type="body" sz="quarter" idx="27"/>
          </p:nvPr>
        </p:nvSpPr>
        <p:spPr>
          <a:xfrm>
            <a:off x="14242" y="653919"/>
            <a:ext cx="12990559" cy="1596912"/>
          </a:xfrm>
        </p:spPr>
        <p:txBody>
          <a:bodyPr>
            <a:noAutofit/>
          </a:bodyPr>
          <a:lstStyle/>
          <a:p>
            <a:pPr marL="0" indent="0">
              <a:buNone/>
            </a:pPr>
            <a:r>
              <a:rPr lang="en-US" sz="3840" b="1" dirty="0">
                <a:solidFill>
                  <a:schemeClr val="tx1"/>
                </a:solidFill>
              </a:rPr>
              <a:t>“Is it recommended that a Veteran has a Medicare Advantage Plan with TRICARE?”</a:t>
            </a:r>
          </a:p>
        </p:txBody>
      </p:sp>
      <p:sp>
        <p:nvSpPr>
          <p:cNvPr id="5" name="Text Placeholder 4"/>
          <p:cNvSpPr>
            <a:spLocks noGrp="1"/>
          </p:cNvSpPr>
          <p:nvPr>
            <p:ph type="body" sz="quarter" idx="30"/>
          </p:nvPr>
        </p:nvSpPr>
        <p:spPr>
          <a:xfrm>
            <a:off x="5722112" y="2774974"/>
            <a:ext cx="1560576" cy="1560576"/>
          </a:xfrm>
        </p:spPr>
        <p:txBody>
          <a:bodyPr/>
          <a:lstStyle/>
          <a:p>
            <a:pPr marL="0" indent="0">
              <a:buNone/>
            </a:pPr>
            <a:endParaRPr lang="en-US" dirty="0"/>
          </a:p>
        </p:txBody>
      </p:sp>
    </p:spTree>
    <p:extLst>
      <p:ext uri="{BB962C8B-B14F-4D97-AF65-F5344CB8AC3E}">
        <p14:creationId xmlns:p14="http://schemas.microsoft.com/office/powerpoint/2010/main" val="47069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41" y="3338888"/>
            <a:ext cx="12990559" cy="1323251"/>
          </a:xfrm>
        </p:spPr>
        <p:txBody>
          <a:bodyPr>
            <a:noAutofit/>
          </a:bodyPr>
          <a:lstStyle/>
          <a:p>
            <a:r>
              <a:rPr lang="en-US" sz="3840" dirty="0"/>
              <a:t>Yes                                                        No </a:t>
            </a:r>
          </a:p>
        </p:txBody>
      </p:sp>
      <p:sp>
        <p:nvSpPr>
          <p:cNvPr id="4" name="Text Placeholder 3"/>
          <p:cNvSpPr>
            <a:spLocks noGrp="1"/>
          </p:cNvSpPr>
          <p:nvPr>
            <p:ph type="body" sz="quarter" idx="27"/>
          </p:nvPr>
        </p:nvSpPr>
        <p:spPr>
          <a:xfrm>
            <a:off x="14242" y="653919"/>
            <a:ext cx="12990559" cy="1596912"/>
          </a:xfrm>
        </p:spPr>
        <p:txBody>
          <a:bodyPr>
            <a:noAutofit/>
          </a:bodyPr>
          <a:lstStyle/>
          <a:p>
            <a:pPr marL="0" indent="0">
              <a:buNone/>
            </a:pPr>
            <a:r>
              <a:rPr lang="en-US" sz="3840" b="1" dirty="0" smtClean="0">
                <a:solidFill>
                  <a:schemeClr val="tx1"/>
                </a:solidFill>
              </a:rPr>
              <a:t>“Is VA prescription coverage considered creditable prescription coverage according to CMS (Medicare)?”</a:t>
            </a:r>
            <a:endParaRPr lang="en-US" sz="3840" b="1" dirty="0">
              <a:solidFill>
                <a:schemeClr val="tx1"/>
              </a:solidFill>
            </a:endParaRPr>
          </a:p>
        </p:txBody>
      </p:sp>
      <p:sp>
        <p:nvSpPr>
          <p:cNvPr id="5" name="Text Placeholder 4"/>
          <p:cNvSpPr>
            <a:spLocks noGrp="1"/>
          </p:cNvSpPr>
          <p:nvPr>
            <p:ph type="body" sz="quarter" idx="30"/>
          </p:nvPr>
        </p:nvSpPr>
        <p:spPr>
          <a:xfrm>
            <a:off x="5722112" y="2774974"/>
            <a:ext cx="1560576" cy="1560576"/>
          </a:xfrm>
        </p:spPr>
        <p:txBody>
          <a:bodyPr/>
          <a:lstStyle/>
          <a:p>
            <a:pPr marL="0" indent="0">
              <a:buNone/>
            </a:pPr>
            <a:endParaRPr lang="en-US" dirty="0"/>
          </a:p>
        </p:txBody>
      </p:sp>
    </p:spTree>
    <p:extLst>
      <p:ext uri="{BB962C8B-B14F-4D97-AF65-F5344CB8AC3E}">
        <p14:creationId xmlns:p14="http://schemas.microsoft.com/office/powerpoint/2010/main" val="269666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41" y="3338888"/>
            <a:ext cx="12990559" cy="1323251"/>
          </a:xfrm>
        </p:spPr>
        <p:txBody>
          <a:bodyPr>
            <a:noAutofit/>
          </a:bodyPr>
          <a:lstStyle/>
          <a:p>
            <a:r>
              <a:rPr lang="en-US" sz="3840" dirty="0" smtClean="0"/>
              <a:t>Agree                                                        Disagree </a:t>
            </a:r>
            <a:endParaRPr lang="en-US" sz="3840" dirty="0"/>
          </a:p>
        </p:txBody>
      </p:sp>
      <p:sp>
        <p:nvSpPr>
          <p:cNvPr id="4" name="Text Placeholder 3"/>
          <p:cNvSpPr>
            <a:spLocks noGrp="1"/>
          </p:cNvSpPr>
          <p:nvPr>
            <p:ph type="body" sz="quarter" idx="27"/>
          </p:nvPr>
        </p:nvSpPr>
        <p:spPr>
          <a:xfrm>
            <a:off x="711200" y="632988"/>
            <a:ext cx="11811000" cy="1596912"/>
          </a:xfrm>
        </p:spPr>
        <p:txBody>
          <a:bodyPr>
            <a:noAutofit/>
          </a:bodyPr>
          <a:lstStyle/>
          <a:p>
            <a:pPr marL="0" indent="0">
              <a:buNone/>
            </a:pPr>
            <a:r>
              <a:rPr lang="en-US" sz="3840" b="1" dirty="0" smtClean="0">
                <a:solidFill>
                  <a:schemeClr val="tx1"/>
                </a:solidFill>
              </a:rPr>
              <a:t>“</a:t>
            </a:r>
            <a:r>
              <a:rPr lang="en-US" sz="3600" b="1" dirty="0" smtClean="0">
                <a:solidFill>
                  <a:schemeClr val="tx1"/>
                </a:solidFill>
              </a:rPr>
              <a:t>If a VA Healthcare recipient doesn’t sign up for Medicare Part B when they’re first eligible they may have a late enrollment penalty.”</a:t>
            </a:r>
            <a:endParaRPr lang="en-US" sz="3600" b="1" dirty="0">
              <a:solidFill>
                <a:schemeClr val="tx1"/>
              </a:solidFill>
            </a:endParaRPr>
          </a:p>
        </p:txBody>
      </p:sp>
      <p:sp>
        <p:nvSpPr>
          <p:cNvPr id="5" name="Text Placeholder 4"/>
          <p:cNvSpPr>
            <a:spLocks noGrp="1"/>
          </p:cNvSpPr>
          <p:nvPr>
            <p:ph type="body" sz="quarter" idx="30"/>
          </p:nvPr>
        </p:nvSpPr>
        <p:spPr>
          <a:xfrm>
            <a:off x="5722112" y="2774974"/>
            <a:ext cx="1560576" cy="1560576"/>
          </a:xfrm>
        </p:spPr>
        <p:txBody>
          <a:bodyPr/>
          <a:lstStyle/>
          <a:p>
            <a:pPr marL="0" indent="0">
              <a:buNone/>
            </a:pPr>
            <a:endParaRPr lang="en-US" dirty="0"/>
          </a:p>
        </p:txBody>
      </p:sp>
    </p:spTree>
    <p:extLst>
      <p:ext uri="{BB962C8B-B14F-4D97-AF65-F5344CB8AC3E}">
        <p14:creationId xmlns:p14="http://schemas.microsoft.com/office/powerpoint/2010/main" val="1761410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4652" y="1748753"/>
            <a:ext cx="6174348" cy="4347247"/>
          </a:xfrm>
          <a:prstGeom prst="rect">
            <a:avLst/>
          </a:prstGeom>
        </p:spPr>
      </p:pic>
      <p:sp>
        <p:nvSpPr>
          <p:cNvPr id="7" name="TextBox 6"/>
          <p:cNvSpPr txBox="1"/>
          <p:nvPr/>
        </p:nvSpPr>
        <p:spPr>
          <a:xfrm>
            <a:off x="346247" y="249831"/>
            <a:ext cx="5956647" cy="646331"/>
          </a:xfrm>
          <a:prstGeom prst="rect">
            <a:avLst/>
          </a:prstGeom>
          <a:noFill/>
        </p:spPr>
        <p:txBody>
          <a:bodyPr wrap="square" rtlCol="0" anchor="ctr">
            <a:spAutoFit/>
          </a:bodyPr>
          <a:lstStyle/>
          <a:p>
            <a:r>
              <a:rPr lang="en-US" sz="3600" dirty="0">
                <a:solidFill>
                  <a:schemeClr val="tx2"/>
                </a:solidFill>
              </a:rPr>
              <a:t>Veteran Channel Team Layout</a:t>
            </a:r>
          </a:p>
        </p:txBody>
      </p:sp>
      <p:sp>
        <p:nvSpPr>
          <p:cNvPr id="8" name="TextBox 7"/>
          <p:cNvSpPr txBox="1"/>
          <p:nvPr/>
        </p:nvSpPr>
        <p:spPr>
          <a:xfrm>
            <a:off x="128308" y="4648200"/>
            <a:ext cx="3108960" cy="2560320"/>
          </a:xfrm>
          <a:prstGeom prst="rect">
            <a:avLst/>
          </a:prstGeom>
          <a:solidFill>
            <a:schemeClr val="bg1"/>
          </a:solidFill>
          <a:ln w="76200">
            <a:solidFill>
              <a:schemeClr val="tx2"/>
            </a:solidFill>
            <a:miter lim="800000"/>
          </a:ln>
        </p:spPr>
        <p:txBody>
          <a:bodyPr wrap="square" lIns="195072" tIns="195072" rIns="195072" bIns="195072" rtlCol="0" anchor="ctr">
            <a:noAutofit/>
          </a:bodyPr>
          <a:lstStyle/>
          <a:p>
            <a:r>
              <a:rPr lang="en-US" sz="2133" dirty="0">
                <a:solidFill>
                  <a:schemeClr val="accent2"/>
                </a:solidFill>
              </a:rPr>
              <a:t>Director:</a:t>
            </a:r>
          </a:p>
          <a:p>
            <a:pPr lvl="1"/>
            <a:r>
              <a:rPr lang="en-US" sz="1920" dirty="0">
                <a:solidFill>
                  <a:schemeClr val="tx1">
                    <a:lumMod val="75000"/>
                    <a:lumOff val="25000"/>
                  </a:schemeClr>
                </a:solidFill>
              </a:rPr>
              <a:t>Requisition posted 1/1</a:t>
            </a:r>
          </a:p>
          <a:p>
            <a:r>
              <a:rPr lang="en-US" sz="2133" dirty="0">
                <a:solidFill>
                  <a:schemeClr val="accent2"/>
                </a:solidFill>
              </a:rPr>
              <a:t>Regional Executives:</a:t>
            </a:r>
          </a:p>
          <a:p>
            <a:pPr lvl="1"/>
            <a:r>
              <a:rPr lang="en-US" sz="1920" dirty="0">
                <a:solidFill>
                  <a:schemeClr val="accent1"/>
                </a:solidFill>
              </a:rPr>
              <a:t>Dee Hughes [R1]</a:t>
            </a:r>
          </a:p>
          <a:p>
            <a:pPr lvl="1"/>
            <a:r>
              <a:rPr lang="en-US" sz="1920" dirty="0">
                <a:solidFill>
                  <a:schemeClr val="bg2"/>
                </a:solidFill>
              </a:rPr>
              <a:t>Scott Mathis [R2]</a:t>
            </a:r>
          </a:p>
          <a:p>
            <a:pPr lvl="1"/>
            <a:r>
              <a:rPr lang="en-US" sz="1920" dirty="0">
                <a:solidFill>
                  <a:schemeClr val="accent2"/>
                </a:solidFill>
              </a:rPr>
              <a:t>Aaron McCoy [R3]</a:t>
            </a:r>
          </a:p>
          <a:p>
            <a:pPr lvl="1"/>
            <a:r>
              <a:rPr lang="en-US" sz="1920" dirty="0">
                <a:solidFill>
                  <a:schemeClr val="tx2"/>
                </a:solidFill>
              </a:rPr>
              <a:t>Darin Davis [R4]</a:t>
            </a:r>
          </a:p>
        </p:txBody>
      </p:sp>
      <p:sp>
        <p:nvSpPr>
          <p:cNvPr id="9" name="TextBox 8"/>
          <p:cNvSpPr txBox="1"/>
          <p:nvPr/>
        </p:nvSpPr>
        <p:spPr>
          <a:xfrm>
            <a:off x="4140200" y="1342513"/>
            <a:ext cx="5321623" cy="486287"/>
          </a:xfrm>
          <a:prstGeom prst="rect">
            <a:avLst/>
          </a:prstGeom>
          <a:noFill/>
        </p:spPr>
        <p:txBody>
          <a:bodyPr wrap="square" rtlCol="0" anchor="ctr">
            <a:spAutoFit/>
          </a:bodyPr>
          <a:lstStyle/>
          <a:p>
            <a:pPr algn="ctr"/>
            <a:r>
              <a:rPr lang="en-US" sz="2560" dirty="0">
                <a:solidFill>
                  <a:schemeClr val="accent1"/>
                </a:solidFill>
              </a:rPr>
              <a:t>MarketPoint Regional Sales Map</a:t>
            </a:r>
          </a:p>
        </p:txBody>
      </p:sp>
      <p:sp>
        <p:nvSpPr>
          <p:cNvPr id="11" name="TextBox 10"/>
          <p:cNvSpPr txBox="1"/>
          <p:nvPr/>
        </p:nvSpPr>
        <p:spPr>
          <a:xfrm>
            <a:off x="9779000" y="4648200"/>
            <a:ext cx="3108960" cy="2560320"/>
          </a:xfrm>
          <a:prstGeom prst="rect">
            <a:avLst/>
          </a:prstGeom>
          <a:solidFill>
            <a:schemeClr val="bg1"/>
          </a:solidFill>
          <a:ln w="76200">
            <a:solidFill>
              <a:schemeClr val="tx2"/>
            </a:solidFill>
            <a:miter lim="800000"/>
          </a:ln>
        </p:spPr>
        <p:txBody>
          <a:bodyPr wrap="square" lIns="292608" tIns="195072" rIns="195072" bIns="195072" rtlCol="0" anchor="ctr">
            <a:noAutofit/>
          </a:bodyPr>
          <a:lstStyle/>
          <a:p>
            <a:r>
              <a:rPr lang="en-US" sz="1920" dirty="0">
                <a:solidFill>
                  <a:schemeClr val="accent1"/>
                </a:solidFill>
              </a:rPr>
              <a:t>Region 1 – Jennifer Steele</a:t>
            </a:r>
          </a:p>
          <a:p>
            <a:r>
              <a:rPr lang="en-US" sz="1920" dirty="0">
                <a:solidFill>
                  <a:schemeClr val="bg2"/>
                </a:solidFill>
              </a:rPr>
              <a:t>Region 2 – Frank </a:t>
            </a:r>
            <a:r>
              <a:rPr lang="en-US" sz="1920" dirty="0" err="1">
                <a:solidFill>
                  <a:schemeClr val="bg2"/>
                </a:solidFill>
              </a:rPr>
              <a:t>Altier</a:t>
            </a:r>
            <a:endParaRPr lang="en-US" sz="1920" dirty="0">
              <a:solidFill>
                <a:schemeClr val="bg2"/>
              </a:solidFill>
            </a:endParaRPr>
          </a:p>
          <a:p>
            <a:r>
              <a:rPr lang="en-US" sz="1920" dirty="0">
                <a:solidFill>
                  <a:schemeClr val="accent2"/>
                </a:solidFill>
              </a:rPr>
              <a:t>Region 3 – Frank </a:t>
            </a:r>
            <a:r>
              <a:rPr lang="en-US" sz="1920" dirty="0" err="1">
                <a:solidFill>
                  <a:schemeClr val="accent2"/>
                </a:solidFill>
              </a:rPr>
              <a:t>Pistone</a:t>
            </a:r>
            <a:endParaRPr lang="en-US" sz="1920" dirty="0">
              <a:solidFill>
                <a:schemeClr val="accent2"/>
              </a:solidFill>
            </a:endParaRPr>
          </a:p>
          <a:p>
            <a:r>
              <a:rPr lang="en-US" sz="1920" dirty="0">
                <a:solidFill>
                  <a:schemeClr val="tx2"/>
                </a:solidFill>
              </a:rPr>
              <a:t>Region 4 – Heather Kaufmann</a:t>
            </a:r>
          </a:p>
          <a:p>
            <a:r>
              <a:rPr lang="en-US" sz="1920" dirty="0">
                <a:solidFill>
                  <a:schemeClr val="accent1"/>
                </a:solidFill>
              </a:rPr>
              <a:t>CarePlus/PR – Lou Sessa</a:t>
            </a:r>
          </a:p>
        </p:txBody>
      </p:sp>
    </p:spTree>
    <p:extLst>
      <p:ext uri="{BB962C8B-B14F-4D97-AF65-F5344CB8AC3E}">
        <p14:creationId xmlns:p14="http://schemas.microsoft.com/office/powerpoint/2010/main" val="670124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13004800" cy="18889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7695"/>
            <a:endParaRPr lang="en-US" sz="1920">
              <a:solidFill>
                <a:prstClr val="white"/>
              </a:solidFill>
              <a:latin typeface="Calibri"/>
            </a:endParaRPr>
          </a:p>
        </p:txBody>
      </p:sp>
      <p:sp>
        <p:nvSpPr>
          <p:cNvPr id="3" name="Title 2"/>
          <p:cNvSpPr>
            <a:spLocks noGrp="1"/>
          </p:cNvSpPr>
          <p:nvPr>
            <p:ph type="ctrTitle" idx="4294967295"/>
          </p:nvPr>
        </p:nvSpPr>
        <p:spPr>
          <a:xfrm>
            <a:off x="2654300" y="426297"/>
            <a:ext cx="7696200" cy="923283"/>
          </a:xfrm>
        </p:spPr>
        <p:txBody>
          <a:bodyPr>
            <a:noAutofit/>
          </a:bodyPr>
          <a:lstStyle/>
          <a:p>
            <a:r>
              <a:rPr lang="en-US" sz="6000" dirty="0">
                <a:solidFill>
                  <a:srgbClr val="6EB339"/>
                </a:solidFill>
              </a:rPr>
              <a:t>National Partnerships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5233489"/>
            <a:ext cx="1600200" cy="1362616"/>
          </a:xfrm>
          <a:prstGeom prst="rect">
            <a:avLst/>
          </a:prstGeom>
        </p:spPr>
      </p:pic>
      <p:pic>
        <p:nvPicPr>
          <p:cNvPr id="29"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7375" y="2556227"/>
            <a:ext cx="5149122" cy="1813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600" y="5158119"/>
            <a:ext cx="1672672" cy="1647106"/>
          </a:xfrm>
          <a:prstGeom prst="rect">
            <a:avLst/>
          </a:prstGeom>
        </p:spPr>
      </p:pic>
      <p:pic>
        <p:nvPicPr>
          <p:cNvPr id="33" name="Picture 2" descr="Image result for vietnam war commemoration seal">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8000" y="5118907"/>
            <a:ext cx="1776771" cy="1686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8380" y="6850418"/>
            <a:ext cx="1952083" cy="464782"/>
          </a:xfrm>
          <a:prstGeom prst="rect">
            <a:avLst/>
          </a:prstGeom>
        </p:spPr>
      </p:pic>
      <p:cxnSp>
        <p:nvCxnSpPr>
          <p:cNvPr id="6" name="Straight Connector 5"/>
          <p:cNvCxnSpPr/>
          <p:nvPr/>
        </p:nvCxnSpPr>
        <p:spPr>
          <a:xfrm>
            <a:off x="1397000" y="1676400"/>
            <a:ext cx="102108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397000" y="186520"/>
            <a:ext cx="102108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7280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17708"/>
          <a:stretch/>
        </p:blipFill>
        <p:spPr>
          <a:xfrm>
            <a:off x="-7257" y="0"/>
            <a:ext cx="4299857" cy="7315200"/>
          </a:xfrm>
          <a:prstGeom prst="rect">
            <a:avLst/>
          </a:prstGeom>
        </p:spPr>
      </p:pic>
      <p:sp>
        <p:nvSpPr>
          <p:cNvPr id="3" name="object 3"/>
          <p:cNvSpPr/>
          <p:nvPr/>
        </p:nvSpPr>
        <p:spPr>
          <a:xfrm>
            <a:off x="6251575" y="3391879"/>
            <a:ext cx="6753225" cy="2141855"/>
          </a:xfrm>
          <a:custGeom>
            <a:avLst/>
            <a:gdLst/>
            <a:ahLst/>
            <a:cxnLst/>
            <a:rect l="l" t="t" r="r" b="b"/>
            <a:pathLst>
              <a:path w="6753225" h="2141854">
                <a:moveTo>
                  <a:pt x="0" y="2141321"/>
                </a:moveTo>
                <a:lnTo>
                  <a:pt x="0" y="0"/>
                </a:lnTo>
                <a:lnTo>
                  <a:pt x="6753225" y="1700"/>
                </a:lnTo>
              </a:path>
            </a:pathLst>
          </a:custGeom>
          <a:ln w="6350">
            <a:solidFill>
              <a:srgbClr val="87C546"/>
            </a:solidFill>
          </a:ln>
        </p:spPr>
        <p:txBody>
          <a:bodyPr wrap="square" lIns="0" tIns="0" rIns="0" bIns="0" rtlCol="0"/>
          <a:lstStyle/>
          <a:p>
            <a:endParaRPr/>
          </a:p>
        </p:txBody>
      </p:sp>
      <p:sp>
        <p:nvSpPr>
          <p:cNvPr id="4" name="object 4"/>
          <p:cNvSpPr/>
          <p:nvPr/>
        </p:nvSpPr>
        <p:spPr>
          <a:xfrm>
            <a:off x="6251575" y="5533200"/>
            <a:ext cx="6753225" cy="245110"/>
          </a:xfrm>
          <a:custGeom>
            <a:avLst/>
            <a:gdLst/>
            <a:ahLst/>
            <a:cxnLst/>
            <a:rect l="l" t="t" r="r" b="b"/>
            <a:pathLst>
              <a:path w="6753225" h="245110">
                <a:moveTo>
                  <a:pt x="6753225" y="244690"/>
                </a:moveTo>
                <a:lnTo>
                  <a:pt x="255041" y="244690"/>
                </a:lnTo>
                <a:lnTo>
                  <a:pt x="234124" y="243879"/>
                </a:lnTo>
                <a:lnTo>
                  <a:pt x="193751" y="237579"/>
                </a:lnTo>
                <a:lnTo>
                  <a:pt x="155767" y="225462"/>
                </a:lnTo>
                <a:lnTo>
                  <a:pt x="120696" y="208030"/>
                </a:lnTo>
                <a:lnTo>
                  <a:pt x="89063" y="185789"/>
                </a:lnTo>
                <a:lnTo>
                  <a:pt x="61392" y="159242"/>
                </a:lnTo>
                <a:lnTo>
                  <a:pt x="38211" y="128893"/>
                </a:lnTo>
                <a:lnTo>
                  <a:pt x="20042" y="95245"/>
                </a:lnTo>
                <a:lnTo>
                  <a:pt x="7412" y="58802"/>
                </a:lnTo>
                <a:lnTo>
                  <a:pt x="845" y="20068"/>
                </a:lnTo>
                <a:lnTo>
                  <a:pt x="0" y="0"/>
                </a:lnTo>
              </a:path>
            </a:pathLst>
          </a:custGeom>
          <a:ln w="6350">
            <a:solidFill>
              <a:srgbClr val="87C546"/>
            </a:solidFill>
          </a:ln>
        </p:spPr>
        <p:txBody>
          <a:bodyPr wrap="square" lIns="0" tIns="0" rIns="0" bIns="0" rtlCol="0"/>
          <a:lstStyle/>
          <a:p>
            <a:endParaRPr/>
          </a:p>
        </p:txBody>
      </p:sp>
      <p:sp>
        <p:nvSpPr>
          <p:cNvPr id="6" name="object 6"/>
          <p:cNvSpPr txBox="1"/>
          <p:nvPr/>
        </p:nvSpPr>
        <p:spPr>
          <a:xfrm>
            <a:off x="5266733" y="6279988"/>
            <a:ext cx="5088255" cy="761870"/>
          </a:xfrm>
          <a:prstGeom prst="rect">
            <a:avLst/>
          </a:prstGeom>
        </p:spPr>
        <p:txBody>
          <a:bodyPr vert="horz" wrap="square" lIns="0" tIns="0" rIns="0" bIns="0" rtlCol="0">
            <a:spAutoFit/>
          </a:bodyPr>
          <a:lstStyle/>
          <a:p>
            <a:pPr marL="12700">
              <a:lnSpc>
                <a:spcPct val="100000"/>
              </a:lnSpc>
            </a:pPr>
            <a:r>
              <a:rPr sz="1050" baseline="31746">
                <a:solidFill>
                  <a:srgbClr val="414042"/>
                </a:solidFill>
                <a:latin typeface="Arial"/>
                <a:cs typeface="Arial"/>
              </a:rPr>
              <a:t>1</a:t>
            </a:r>
            <a:r>
              <a:rPr sz="1200" spc="-30">
                <a:solidFill>
                  <a:srgbClr val="414042"/>
                </a:solidFill>
                <a:latin typeface="Arial"/>
                <a:cs typeface="Arial"/>
              </a:rPr>
              <a:t>C</a:t>
            </a:r>
            <a:r>
              <a:rPr sz="1200">
                <a:solidFill>
                  <a:srgbClr val="414042"/>
                </a:solidFill>
                <a:latin typeface="Arial"/>
                <a:cs typeface="Arial"/>
              </a:rPr>
              <a:t>e</a:t>
            </a:r>
            <a:r>
              <a:rPr sz="1200" spc="-5">
                <a:solidFill>
                  <a:srgbClr val="414042"/>
                </a:solidFill>
                <a:latin typeface="Arial"/>
                <a:cs typeface="Arial"/>
              </a:rPr>
              <a:t>nt</a:t>
            </a:r>
            <a:r>
              <a:rPr sz="1200">
                <a:solidFill>
                  <a:srgbClr val="414042"/>
                </a:solidFill>
                <a:latin typeface="Arial"/>
                <a:cs typeface="Arial"/>
              </a:rPr>
              <a:t>ers </a:t>
            </a:r>
            <a:r>
              <a:rPr sz="1200" spc="-10">
                <a:solidFill>
                  <a:srgbClr val="414042"/>
                </a:solidFill>
                <a:latin typeface="Arial"/>
                <a:cs typeface="Arial"/>
              </a:rPr>
              <a:t>f</a:t>
            </a:r>
            <a:r>
              <a:rPr sz="1200">
                <a:solidFill>
                  <a:srgbClr val="414042"/>
                </a:solidFill>
                <a:latin typeface="Arial"/>
                <a:cs typeface="Arial"/>
              </a:rPr>
              <a:t>or Medi</a:t>
            </a:r>
            <a:r>
              <a:rPr sz="1200" spc="-10">
                <a:solidFill>
                  <a:srgbClr val="414042"/>
                </a:solidFill>
                <a:latin typeface="Arial"/>
                <a:cs typeface="Arial"/>
              </a:rPr>
              <a:t>c</a:t>
            </a:r>
            <a:r>
              <a:rPr sz="1200">
                <a:solidFill>
                  <a:srgbClr val="414042"/>
                </a:solidFill>
                <a:latin typeface="Arial"/>
                <a:cs typeface="Arial"/>
              </a:rPr>
              <a:t>a</a:t>
            </a:r>
            <a:r>
              <a:rPr sz="1200" spc="-25">
                <a:solidFill>
                  <a:srgbClr val="414042"/>
                </a:solidFill>
                <a:latin typeface="Arial"/>
                <a:cs typeface="Arial"/>
              </a:rPr>
              <a:t>r</a:t>
            </a:r>
            <a:r>
              <a:rPr sz="1200">
                <a:solidFill>
                  <a:srgbClr val="414042"/>
                </a:solidFill>
                <a:latin typeface="Arial"/>
                <a:cs typeface="Arial"/>
              </a:rPr>
              <a:t>e &amp; Medi</a:t>
            </a:r>
            <a:r>
              <a:rPr sz="1200" spc="-10">
                <a:solidFill>
                  <a:srgbClr val="414042"/>
                </a:solidFill>
                <a:latin typeface="Arial"/>
                <a:cs typeface="Arial"/>
              </a:rPr>
              <a:t>c</a:t>
            </a:r>
            <a:r>
              <a:rPr sz="1200">
                <a:solidFill>
                  <a:srgbClr val="414042"/>
                </a:solidFill>
                <a:latin typeface="Arial"/>
                <a:cs typeface="Arial"/>
              </a:rPr>
              <a:t>aid Services</a:t>
            </a:r>
            <a:endParaRPr sz="1200">
              <a:latin typeface="Arial"/>
              <a:cs typeface="Arial"/>
            </a:endParaRPr>
          </a:p>
          <a:p>
            <a:pPr marL="12700" marR="5080">
              <a:lnSpc>
                <a:spcPct val="104200"/>
              </a:lnSpc>
            </a:pPr>
            <a:r>
              <a:rPr sz="1200" spc="-20">
                <a:solidFill>
                  <a:srgbClr val="414042"/>
                </a:solidFill>
                <a:latin typeface="Arial"/>
                <a:cs typeface="Arial"/>
              </a:rPr>
              <a:t>R</a:t>
            </a:r>
            <a:r>
              <a:rPr sz="1200">
                <a:solidFill>
                  <a:srgbClr val="414042"/>
                </a:solidFill>
                <a:latin typeface="Arial"/>
                <a:cs typeface="Arial"/>
              </a:rPr>
              <a:t>etri</a:t>
            </a:r>
            <a:r>
              <a:rPr sz="1200" spc="-15">
                <a:solidFill>
                  <a:srgbClr val="414042"/>
                </a:solidFill>
                <a:latin typeface="Arial"/>
                <a:cs typeface="Arial"/>
              </a:rPr>
              <a:t>e</a:t>
            </a:r>
            <a:r>
              <a:rPr sz="1200" spc="-20">
                <a:solidFill>
                  <a:srgbClr val="414042"/>
                </a:solidFill>
                <a:latin typeface="Arial"/>
                <a:cs typeface="Arial"/>
              </a:rPr>
              <a:t>v</a:t>
            </a:r>
            <a:r>
              <a:rPr sz="1200">
                <a:solidFill>
                  <a:srgbClr val="414042"/>
                </a:solidFill>
                <a:latin typeface="Arial"/>
                <a:cs typeface="Arial"/>
              </a:rPr>
              <a:t>ed </a:t>
            </a:r>
            <a:r>
              <a:rPr sz="1200" spc="-10" smtClean="0">
                <a:solidFill>
                  <a:srgbClr val="414042"/>
                </a:solidFill>
                <a:latin typeface="Arial"/>
                <a:cs typeface="Arial"/>
              </a:rPr>
              <a:t>f</a:t>
            </a:r>
            <a:r>
              <a:rPr sz="1200" spc="-25" smtClean="0">
                <a:solidFill>
                  <a:srgbClr val="414042"/>
                </a:solidFill>
                <a:latin typeface="Arial"/>
                <a:cs typeface="Arial"/>
              </a:rPr>
              <a:t>r</a:t>
            </a:r>
            <a:r>
              <a:rPr lang="en-US" sz="1200" spc="-25" smtClean="0">
                <a:solidFill>
                  <a:srgbClr val="414042"/>
                </a:solidFill>
                <a:latin typeface="Arial"/>
                <a:cs typeface="Arial"/>
              </a:rPr>
              <a:t>om </a:t>
            </a:r>
            <a:r>
              <a:rPr sz="1200" smtClean="0">
                <a:solidFill>
                  <a:srgbClr val="414042"/>
                </a:solidFill>
                <a:latin typeface="Arial"/>
                <a:cs typeface="Arial"/>
                <a:hlinkClick r:id="rId5"/>
              </a:rPr>
              <a:t>www.cms.g</a:t>
            </a:r>
            <a:r>
              <a:rPr sz="1200" spc="-10" smtClean="0">
                <a:solidFill>
                  <a:srgbClr val="414042"/>
                </a:solidFill>
                <a:latin typeface="Arial"/>
                <a:cs typeface="Arial"/>
                <a:hlinkClick r:id="rId5"/>
              </a:rPr>
              <a:t>o</a:t>
            </a:r>
            <a:r>
              <a:rPr sz="1200" smtClean="0">
                <a:solidFill>
                  <a:srgbClr val="414042"/>
                </a:solidFill>
                <a:latin typeface="Arial"/>
                <a:cs typeface="Arial"/>
                <a:hlinkClick r:id="rId5"/>
              </a:rPr>
              <a:t>v</a:t>
            </a:r>
            <a:r>
              <a:rPr sz="1200">
                <a:solidFill>
                  <a:srgbClr val="414042"/>
                </a:solidFill>
                <a:latin typeface="Arial"/>
                <a:cs typeface="Arial"/>
                <a:hlinkClick r:id="rId5"/>
              </a:rPr>
              <a:t>/</a:t>
            </a:r>
            <a:r>
              <a:rPr sz="1200" spc="-20">
                <a:solidFill>
                  <a:srgbClr val="414042"/>
                </a:solidFill>
                <a:latin typeface="Arial"/>
                <a:cs typeface="Arial"/>
                <a:hlinkClick r:id="rId5"/>
              </a:rPr>
              <a:t>R</a:t>
            </a:r>
            <a:r>
              <a:rPr sz="1200">
                <a:solidFill>
                  <a:srgbClr val="414042"/>
                </a:solidFill>
                <a:latin typeface="Arial"/>
                <a:cs typeface="Arial"/>
                <a:hlinkClick r:id="rId5"/>
              </a:rPr>
              <a:t>esea</a:t>
            </a:r>
            <a:r>
              <a:rPr sz="1200" spc="-25">
                <a:solidFill>
                  <a:srgbClr val="414042"/>
                </a:solidFill>
                <a:latin typeface="Arial"/>
                <a:cs typeface="Arial"/>
                <a:hlinkClick r:id="rId5"/>
              </a:rPr>
              <a:t>r</a:t>
            </a:r>
            <a:r>
              <a:rPr sz="1200">
                <a:solidFill>
                  <a:srgbClr val="414042"/>
                </a:solidFill>
                <a:latin typeface="Arial"/>
                <a:cs typeface="Arial"/>
                <a:hlinkClick r:id="rId5"/>
              </a:rPr>
              <a:t>ch-S</a:t>
            </a:r>
            <a:r>
              <a:rPr sz="1200" spc="-5">
                <a:solidFill>
                  <a:srgbClr val="414042"/>
                </a:solidFill>
                <a:latin typeface="Arial"/>
                <a:cs typeface="Arial"/>
                <a:hlinkClick r:id="rId5"/>
              </a:rPr>
              <a:t>t</a:t>
            </a:r>
            <a:r>
              <a:rPr sz="1200">
                <a:solidFill>
                  <a:srgbClr val="414042"/>
                </a:solidFill>
                <a:latin typeface="Arial"/>
                <a:cs typeface="Arial"/>
                <a:hlinkClick r:id="rId5"/>
              </a:rPr>
              <a:t>atistics-Da</a:t>
            </a:r>
            <a:r>
              <a:rPr sz="1200" spc="-5">
                <a:solidFill>
                  <a:srgbClr val="414042"/>
                </a:solidFill>
                <a:latin typeface="Arial"/>
                <a:cs typeface="Arial"/>
                <a:hlinkClick r:id="rId5"/>
              </a:rPr>
              <a:t>t</a:t>
            </a:r>
            <a:r>
              <a:rPr sz="1200">
                <a:solidFill>
                  <a:srgbClr val="414042"/>
                </a:solidFill>
                <a:latin typeface="Arial"/>
                <a:cs typeface="Arial"/>
                <a:hlinkClick r:id="rId5"/>
              </a:rPr>
              <a:t>a</a:t>
            </a:r>
            <a:r>
              <a:rPr sz="1200" smtClean="0">
                <a:solidFill>
                  <a:srgbClr val="414042"/>
                </a:solidFill>
                <a:latin typeface="Arial"/>
                <a:cs typeface="Arial"/>
                <a:hlinkClick r:id="rId5"/>
              </a:rPr>
              <a:t>-and-</a:t>
            </a:r>
            <a:r>
              <a:rPr sz="1200" spc="-35" smtClean="0">
                <a:solidFill>
                  <a:srgbClr val="414042"/>
                </a:solidFill>
                <a:latin typeface="Arial"/>
                <a:cs typeface="Arial"/>
                <a:hlinkClick r:id="rId5"/>
              </a:rPr>
              <a:t>S</a:t>
            </a:r>
            <a:r>
              <a:rPr sz="1200" spc="-20" smtClean="0">
                <a:solidFill>
                  <a:srgbClr val="414042"/>
                </a:solidFill>
                <a:latin typeface="Arial"/>
                <a:cs typeface="Arial"/>
                <a:hlinkClick r:id="rId5"/>
              </a:rPr>
              <a:t>y</a:t>
            </a:r>
            <a:r>
              <a:rPr sz="1200" smtClean="0">
                <a:solidFill>
                  <a:srgbClr val="414042"/>
                </a:solidFill>
                <a:latin typeface="Arial"/>
                <a:cs typeface="Arial"/>
                <a:hlinkClick r:id="rId5"/>
              </a:rPr>
              <a:t>s</a:t>
            </a:r>
            <a:r>
              <a:rPr sz="1200" spc="-5" smtClean="0">
                <a:solidFill>
                  <a:srgbClr val="414042"/>
                </a:solidFill>
                <a:latin typeface="Arial"/>
                <a:cs typeface="Arial"/>
                <a:hlinkClick r:id="rId5"/>
              </a:rPr>
              <a:t>t</a:t>
            </a:r>
            <a:r>
              <a:rPr sz="1200" smtClean="0">
                <a:solidFill>
                  <a:srgbClr val="414042"/>
                </a:solidFill>
                <a:latin typeface="Arial"/>
                <a:cs typeface="Arial"/>
                <a:hlinkClick r:id="rId5"/>
              </a:rPr>
              <a:t>ems/</a:t>
            </a:r>
            <a:r>
              <a:rPr sz="1200" smtClean="0">
                <a:solidFill>
                  <a:srgbClr val="414042"/>
                </a:solidFill>
                <a:latin typeface="Arial"/>
                <a:cs typeface="Arial"/>
              </a:rPr>
              <a:t> </a:t>
            </a:r>
            <a:r>
              <a:rPr sz="1200" u="sng" smtClean="0">
                <a:solidFill>
                  <a:srgbClr val="414042"/>
                </a:solidFill>
                <a:latin typeface="Arial"/>
                <a:cs typeface="Arial"/>
              </a:rPr>
              <a:t>S</a:t>
            </a:r>
            <a:r>
              <a:rPr sz="1200" u="sng" spc="-5" smtClean="0">
                <a:solidFill>
                  <a:srgbClr val="414042"/>
                </a:solidFill>
                <a:latin typeface="Arial"/>
                <a:cs typeface="Arial"/>
              </a:rPr>
              <a:t>t</a:t>
            </a:r>
            <a:r>
              <a:rPr sz="1200" u="sng" smtClean="0">
                <a:solidFill>
                  <a:srgbClr val="414042"/>
                </a:solidFill>
                <a:latin typeface="Arial"/>
                <a:cs typeface="Arial"/>
              </a:rPr>
              <a:t>atistics</a:t>
            </a:r>
            <a:r>
              <a:rPr sz="1200" u="sng">
                <a:solidFill>
                  <a:srgbClr val="414042"/>
                </a:solidFill>
                <a:latin typeface="Arial"/>
                <a:cs typeface="Arial"/>
              </a:rPr>
              <a:t>-</a:t>
            </a:r>
            <a:r>
              <a:rPr sz="1200" u="sng" spc="-75">
                <a:solidFill>
                  <a:srgbClr val="414042"/>
                </a:solidFill>
                <a:latin typeface="Arial"/>
                <a:cs typeface="Arial"/>
              </a:rPr>
              <a:t>T</a:t>
            </a:r>
            <a:r>
              <a:rPr sz="1200" u="sng" spc="-25">
                <a:solidFill>
                  <a:srgbClr val="414042"/>
                </a:solidFill>
                <a:latin typeface="Arial"/>
                <a:cs typeface="Arial"/>
              </a:rPr>
              <a:t>r</a:t>
            </a:r>
            <a:r>
              <a:rPr sz="1200" u="sng">
                <a:solidFill>
                  <a:srgbClr val="414042"/>
                </a:solidFill>
                <a:latin typeface="Arial"/>
                <a:cs typeface="Arial"/>
              </a:rPr>
              <a:t>ends-and-</a:t>
            </a:r>
            <a:r>
              <a:rPr sz="1200" u="sng" spc="-20">
                <a:solidFill>
                  <a:srgbClr val="414042"/>
                </a:solidFill>
                <a:latin typeface="Arial"/>
                <a:cs typeface="Arial"/>
              </a:rPr>
              <a:t>R</a:t>
            </a:r>
            <a:r>
              <a:rPr sz="1200" u="sng">
                <a:solidFill>
                  <a:srgbClr val="414042"/>
                </a:solidFill>
                <a:latin typeface="Arial"/>
                <a:cs typeface="Arial"/>
              </a:rPr>
              <a:t>eports/Dashboa</a:t>
            </a:r>
            <a:r>
              <a:rPr sz="1200" u="sng" spc="-25">
                <a:solidFill>
                  <a:srgbClr val="414042"/>
                </a:solidFill>
                <a:latin typeface="Arial"/>
                <a:cs typeface="Arial"/>
              </a:rPr>
              <a:t>r</a:t>
            </a:r>
            <a:r>
              <a:rPr sz="1200" u="sng">
                <a:solidFill>
                  <a:srgbClr val="414042"/>
                </a:solidFill>
                <a:latin typeface="Arial"/>
                <a:cs typeface="Arial"/>
              </a:rPr>
              <a:t>d/Medi</a:t>
            </a:r>
            <a:r>
              <a:rPr sz="1200" u="sng" spc="-10">
                <a:solidFill>
                  <a:srgbClr val="414042"/>
                </a:solidFill>
                <a:latin typeface="Arial"/>
                <a:cs typeface="Arial"/>
              </a:rPr>
              <a:t>c</a:t>
            </a:r>
            <a:r>
              <a:rPr sz="1200" u="sng">
                <a:solidFill>
                  <a:srgbClr val="414042"/>
                </a:solidFill>
                <a:latin typeface="Arial"/>
                <a:cs typeface="Arial"/>
              </a:rPr>
              <a:t>a</a:t>
            </a:r>
            <a:r>
              <a:rPr sz="1200" u="sng" spc="-25">
                <a:solidFill>
                  <a:srgbClr val="414042"/>
                </a:solidFill>
                <a:latin typeface="Arial"/>
                <a:cs typeface="Arial"/>
              </a:rPr>
              <a:t>r</a:t>
            </a:r>
            <a:r>
              <a:rPr sz="1200" u="sng">
                <a:solidFill>
                  <a:srgbClr val="414042"/>
                </a:solidFill>
                <a:latin typeface="Arial"/>
                <a:cs typeface="Arial"/>
              </a:rPr>
              <a:t>e-En</a:t>
            </a:r>
            <a:r>
              <a:rPr sz="1200" u="sng" spc="-25">
                <a:solidFill>
                  <a:srgbClr val="414042"/>
                </a:solidFill>
                <a:latin typeface="Arial"/>
                <a:cs typeface="Arial"/>
              </a:rPr>
              <a:t>r</a:t>
            </a:r>
            <a:r>
              <a:rPr sz="1200" u="sng">
                <a:solidFill>
                  <a:srgbClr val="414042"/>
                </a:solidFill>
                <a:latin typeface="Arial"/>
                <a:cs typeface="Arial"/>
              </a:rPr>
              <a:t>ollme</a:t>
            </a:r>
            <a:r>
              <a:rPr sz="1200" u="sng" spc="-5">
                <a:solidFill>
                  <a:srgbClr val="414042"/>
                </a:solidFill>
                <a:latin typeface="Arial"/>
                <a:cs typeface="Arial"/>
              </a:rPr>
              <a:t>n</a:t>
            </a:r>
            <a:r>
              <a:rPr sz="1200" u="sng">
                <a:solidFill>
                  <a:srgbClr val="414042"/>
                </a:solidFill>
                <a:latin typeface="Arial"/>
                <a:cs typeface="Arial"/>
              </a:rPr>
              <a:t>t/En</a:t>
            </a:r>
            <a:r>
              <a:rPr sz="1200" u="sng" spc="-25">
                <a:solidFill>
                  <a:srgbClr val="414042"/>
                </a:solidFill>
                <a:latin typeface="Arial"/>
                <a:cs typeface="Arial"/>
              </a:rPr>
              <a:t>r</a:t>
            </a:r>
            <a:r>
              <a:rPr sz="1200" u="sng">
                <a:solidFill>
                  <a:srgbClr val="414042"/>
                </a:solidFill>
                <a:latin typeface="Arial"/>
                <a:cs typeface="Arial"/>
              </a:rPr>
              <a:t>ollme</a:t>
            </a:r>
            <a:r>
              <a:rPr sz="1200" u="sng" spc="-5">
                <a:solidFill>
                  <a:srgbClr val="414042"/>
                </a:solidFill>
                <a:latin typeface="Arial"/>
                <a:cs typeface="Arial"/>
              </a:rPr>
              <a:t>n</a:t>
            </a:r>
            <a:r>
              <a:rPr sz="1200" u="sng">
                <a:solidFill>
                  <a:srgbClr val="414042"/>
                </a:solidFill>
                <a:latin typeface="Arial"/>
                <a:cs typeface="Arial"/>
              </a:rPr>
              <a:t>t</a:t>
            </a:r>
            <a:endParaRPr sz="1200" u="sng">
              <a:latin typeface="Arial"/>
              <a:cs typeface="Arial"/>
            </a:endParaRPr>
          </a:p>
          <a:p>
            <a:pPr marL="12700">
              <a:lnSpc>
                <a:spcPct val="100000"/>
              </a:lnSpc>
              <a:spcBef>
                <a:spcPts val="60"/>
              </a:spcBef>
            </a:pPr>
            <a:r>
              <a:rPr sz="1200" u="sng">
                <a:solidFill>
                  <a:srgbClr val="414042"/>
                </a:solidFill>
                <a:latin typeface="Arial"/>
                <a:cs typeface="Arial"/>
              </a:rPr>
              <a:t>%20Dashboa</a:t>
            </a:r>
            <a:r>
              <a:rPr sz="1200" u="sng" spc="-25">
                <a:solidFill>
                  <a:srgbClr val="414042"/>
                </a:solidFill>
                <a:latin typeface="Arial"/>
                <a:cs typeface="Arial"/>
              </a:rPr>
              <a:t>r</a:t>
            </a:r>
            <a:r>
              <a:rPr sz="1200" u="sng">
                <a:solidFill>
                  <a:srgbClr val="414042"/>
                </a:solidFill>
                <a:latin typeface="Arial"/>
                <a:cs typeface="Arial"/>
              </a:rPr>
              <a:t>d.html</a:t>
            </a:r>
            <a:r>
              <a:rPr sz="1200">
                <a:solidFill>
                  <a:srgbClr val="414042"/>
                </a:solidFill>
                <a:latin typeface="Arial"/>
                <a:cs typeface="Arial"/>
              </a:rPr>
              <a:t>. Accessed Ma</a:t>
            </a:r>
            <a:r>
              <a:rPr sz="1200" spc="-25">
                <a:solidFill>
                  <a:srgbClr val="414042"/>
                </a:solidFill>
                <a:latin typeface="Arial"/>
                <a:cs typeface="Arial"/>
              </a:rPr>
              <a:t>r</a:t>
            </a:r>
            <a:r>
              <a:rPr sz="1200">
                <a:solidFill>
                  <a:srgbClr val="414042"/>
                </a:solidFill>
                <a:latin typeface="Arial"/>
                <a:cs typeface="Arial"/>
              </a:rPr>
              <a:t>ch 27, 2017.</a:t>
            </a:r>
            <a:endParaRPr sz="1200">
              <a:latin typeface="Arial"/>
              <a:cs typeface="Arial"/>
            </a:endParaRPr>
          </a:p>
        </p:txBody>
      </p:sp>
      <p:sp>
        <p:nvSpPr>
          <p:cNvPr id="7" name="object 7"/>
          <p:cNvSpPr/>
          <p:nvPr/>
        </p:nvSpPr>
        <p:spPr>
          <a:xfrm>
            <a:off x="0" y="5857760"/>
            <a:ext cx="0" cy="1127760"/>
          </a:xfrm>
          <a:custGeom>
            <a:avLst/>
            <a:gdLst/>
            <a:ahLst/>
            <a:cxnLst/>
            <a:rect l="l" t="t" r="r" b="b"/>
            <a:pathLst>
              <a:path h="1127759">
                <a:moveTo>
                  <a:pt x="0" y="1127239"/>
                </a:moveTo>
                <a:lnTo>
                  <a:pt x="0" y="0"/>
                </a:lnTo>
                <a:lnTo>
                  <a:pt x="0" y="1127239"/>
                </a:lnTo>
                <a:close/>
              </a:path>
            </a:pathLst>
          </a:custGeom>
          <a:solidFill>
            <a:srgbClr val="FFFFFF"/>
          </a:solidFill>
        </p:spPr>
        <p:txBody>
          <a:bodyPr wrap="square" lIns="0" tIns="0" rIns="0" bIns="0" rtlCol="0"/>
          <a:lstStyle/>
          <a:p>
            <a:endParaRPr/>
          </a:p>
        </p:txBody>
      </p:sp>
      <p:sp>
        <p:nvSpPr>
          <p:cNvPr id="8" name="object 8"/>
          <p:cNvSpPr/>
          <p:nvPr/>
        </p:nvSpPr>
        <p:spPr>
          <a:xfrm>
            <a:off x="0" y="5857760"/>
            <a:ext cx="4597400" cy="1127760"/>
          </a:xfrm>
          <a:custGeom>
            <a:avLst/>
            <a:gdLst/>
            <a:ahLst/>
            <a:cxnLst/>
            <a:rect l="l" t="t" r="r" b="b"/>
            <a:pathLst>
              <a:path w="4597400" h="1127759">
                <a:moveTo>
                  <a:pt x="0" y="1127239"/>
                </a:moveTo>
                <a:lnTo>
                  <a:pt x="4597400" y="1127239"/>
                </a:lnTo>
                <a:lnTo>
                  <a:pt x="4597400" y="0"/>
                </a:lnTo>
                <a:lnTo>
                  <a:pt x="0" y="0"/>
                </a:lnTo>
                <a:lnTo>
                  <a:pt x="0" y="1127239"/>
                </a:lnTo>
                <a:close/>
              </a:path>
            </a:pathLst>
          </a:custGeom>
          <a:solidFill>
            <a:srgbClr val="87C546"/>
          </a:solidFill>
        </p:spPr>
        <p:txBody>
          <a:bodyPr wrap="square" lIns="0" tIns="0" rIns="0" bIns="0" rtlCol="0"/>
          <a:lstStyle/>
          <a:p>
            <a:endParaRPr/>
          </a:p>
        </p:txBody>
      </p:sp>
      <p:sp>
        <p:nvSpPr>
          <p:cNvPr id="9" name="object 9"/>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25">
                <a:latin typeface="Arial"/>
                <a:cs typeface="Arial"/>
              </a:rPr>
              <a:t>W</a:t>
            </a:r>
            <a:r>
              <a:rPr spc="30">
                <a:latin typeface="Arial"/>
                <a:cs typeface="Arial"/>
              </a:rPr>
              <a:t>h</a:t>
            </a:r>
            <a:r>
              <a:rPr spc="20">
                <a:latin typeface="Arial"/>
                <a:cs typeface="Arial"/>
              </a:rPr>
              <a:t>a</a:t>
            </a:r>
            <a:r>
              <a:rPr>
                <a:latin typeface="Arial"/>
                <a:cs typeface="Arial"/>
              </a:rPr>
              <a:t>t</a:t>
            </a:r>
            <a:r>
              <a:rPr spc="140">
                <a:latin typeface="Arial"/>
                <a:cs typeface="Arial"/>
              </a:rPr>
              <a:t> </a:t>
            </a:r>
            <a:r>
              <a:rPr spc="-15">
                <a:latin typeface="Arial"/>
                <a:cs typeface="Arial"/>
              </a:rPr>
              <a:t>i</a:t>
            </a:r>
            <a:r>
              <a:rPr>
                <a:latin typeface="Arial"/>
                <a:cs typeface="Arial"/>
              </a:rPr>
              <a:t>s</a:t>
            </a:r>
            <a:r>
              <a:rPr spc="140">
                <a:latin typeface="Arial"/>
                <a:cs typeface="Arial"/>
              </a:rPr>
              <a:t> </a:t>
            </a:r>
            <a:r>
              <a:rPr spc="25">
                <a:latin typeface="Arial"/>
                <a:cs typeface="Arial"/>
              </a:rPr>
              <a:t>M</a:t>
            </a:r>
            <a:r>
              <a:rPr spc="45">
                <a:latin typeface="Arial"/>
                <a:cs typeface="Arial"/>
              </a:rPr>
              <a:t>e</a:t>
            </a:r>
            <a:r>
              <a:rPr spc="-5">
                <a:latin typeface="Arial"/>
                <a:cs typeface="Arial"/>
              </a:rPr>
              <a:t>d</a:t>
            </a:r>
            <a:r>
              <a:rPr spc="10">
                <a:latin typeface="Arial"/>
                <a:cs typeface="Arial"/>
              </a:rPr>
              <a:t>i</a:t>
            </a:r>
            <a:r>
              <a:rPr spc="-40">
                <a:latin typeface="Arial"/>
                <a:cs typeface="Arial"/>
              </a:rPr>
              <a:t>c</a:t>
            </a:r>
            <a:r>
              <a:rPr spc="10">
                <a:latin typeface="Arial"/>
                <a:cs typeface="Arial"/>
              </a:rPr>
              <a:t>a</a:t>
            </a:r>
            <a:r>
              <a:rPr spc="-30">
                <a:latin typeface="Arial"/>
                <a:cs typeface="Arial"/>
              </a:rPr>
              <a:t>r</a:t>
            </a:r>
            <a:r>
              <a:rPr spc="-105">
                <a:latin typeface="Arial"/>
                <a:cs typeface="Arial"/>
              </a:rPr>
              <a:t>e</a:t>
            </a:r>
            <a:r>
              <a:rPr>
                <a:latin typeface="Arial"/>
                <a:cs typeface="Arial"/>
              </a:rPr>
              <a:t>?</a:t>
            </a:r>
          </a:p>
        </p:txBody>
      </p:sp>
      <p:sp>
        <p:nvSpPr>
          <p:cNvPr id="10" name="object 10"/>
          <p:cNvSpPr txBox="1"/>
          <p:nvPr/>
        </p:nvSpPr>
        <p:spPr>
          <a:xfrm>
            <a:off x="5457233" y="1537412"/>
            <a:ext cx="6807834" cy="1467063"/>
          </a:xfrm>
          <a:prstGeom prst="rect">
            <a:avLst/>
          </a:prstGeom>
        </p:spPr>
        <p:txBody>
          <a:bodyPr vert="horz" wrap="square" lIns="0" tIns="0" rIns="0" bIns="0" rtlCol="0">
            <a:spAutoFit/>
          </a:bodyPr>
          <a:lstStyle/>
          <a:p>
            <a:pPr marL="12700" marR="843280">
              <a:lnSpc>
                <a:spcPct val="115700"/>
              </a:lnSpc>
            </a:pP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is the U.S. g</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ernme</a:t>
            </a:r>
            <a:r>
              <a:rPr sz="1800" spc="-10" dirty="0">
                <a:solidFill>
                  <a:srgbClr val="414042"/>
                </a:solidFill>
                <a:latin typeface="Arial"/>
                <a:cs typeface="Arial"/>
              </a:rPr>
              <a:t>n</a:t>
            </a:r>
            <a:r>
              <a:rPr sz="1800" dirty="0">
                <a:solidFill>
                  <a:srgbClr val="414042"/>
                </a:solidFill>
                <a:latin typeface="Arial"/>
                <a:cs typeface="Arial"/>
              </a:rPr>
              <a:t>t’s la</a:t>
            </a:r>
            <a:r>
              <a:rPr sz="1800" spc="-40" dirty="0">
                <a:solidFill>
                  <a:srgbClr val="414042"/>
                </a:solidFill>
                <a:latin typeface="Arial"/>
                <a:cs typeface="Arial"/>
              </a:rPr>
              <a:t>r</a:t>
            </a:r>
            <a:r>
              <a:rPr sz="1800" dirty="0">
                <a:solidFill>
                  <a:srgbClr val="414042"/>
                </a:solidFill>
                <a:latin typeface="Arial"/>
                <a:cs typeface="Arial"/>
              </a:rPr>
              <a:t>gest health insu</a:t>
            </a:r>
            <a:r>
              <a:rPr sz="1800" spc="-40" dirty="0">
                <a:solidFill>
                  <a:srgbClr val="414042"/>
                </a:solidFill>
                <a:latin typeface="Arial"/>
                <a:cs typeface="Arial"/>
              </a:rPr>
              <a:t>r</a:t>
            </a:r>
            <a:r>
              <a:rPr sz="1800" dirty="0">
                <a:solidFill>
                  <a:srgbClr val="414042"/>
                </a:solidFill>
                <a:latin typeface="Arial"/>
                <a:cs typeface="Arial"/>
              </a:rPr>
              <a:t>ance p</a:t>
            </a:r>
            <a:r>
              <a:rPr sz="1800" spc="-40" dirty="0">
                <a:solidFill>
                  <a:srgbClr val="414042"/>
                </a:solidFill>
                <a:latin typeface="Arial"/>
                <a:cs typeface="Arial"/>
              </a:rPr>
              <a:t>r</a:t>
            </a:r>
            <a:r>
              <a:rPr sz="1800" dirty="0">
                <a:solidFill>
                  <a:srgbClr val="414042"/>
                </a:solidFill>
                <a:latin typeface="Arial"/>
                <a:cs typeface="Arial"/>
              </a:rPr>
              <a:t>og</a:t>
            </a:r>
            <a:r>
              <a:rPr sz="1800" spc="-40" dirty="0">
                <a:solidFill>
                  <a:srgbClr val="414042"/>
                </a:solidFill>
                <a:latin typeface="Arial"/>
                <a:cs typeface="Arial"/>
              </a:rPr>
              <a:t>r</a:t>
            </a:r>
            <a:r>
              <a:rPr sz="1800" dirty="0">
                <a:solidFill>
                  <a:srgbClr val="414042"/>
                </a:solidFill>
                <a:latin typeface="Arial"/>
                <a:cs typeface="Arial"/>
              </a:rPr>
              <a:t>am, serving mo</a:t>
            </a:r>
            <a:r>
              <a:rPr sz="1800" spc="-40" dirty="0">
                <a:solidFill>
                  <a:srgbClr val="414042"/>
                </a:solidFill>
                <a:latin typeface="Arial"/>
                <a:cs typeface="Arial"/>
              </a:rPr>
              <a:t>r</a:t>
            </a:r>
            <a:r>
              <a:rPr sz="1800" dirty="0">
                <a:solidFill>
                  <a:srgbClr val="414042"/>
                </a:solidFill>
                <a:latin typeface="Arial"/>
                <a:cs typeface="Arial"/>
              </a:rPr>
              <a:t>e than 57 million peopl</a:t>
            </a:r>
            <a:r>
              <a:rPr sz="1800" spc="-5" dirty="0">
                <a:solidFill>
                  <a:srgbClr val="414042"/>
                </a:solidFill>
                <a:latin typeface="Arial"/>
                <a:cs typeface="Arial"/>
              </a:rPr>
              <a:t>e</a:t>
            </a:r>
            <a:r>
              <a:rPr sz="1575" baseline="31746" dirty="0">
                <a:solidFill>
                  <a:srgbClr val="414042"/>
                </a:solidFill>
                <a:latin typeface="Arial"/>
                <a:cs typeface="Arial"/>
              </a:rPr>
              <a:t>1</a:t>
            </a:r>
            <a:endParaRPr sz="1575" baseline="31746" dirty="0">
              <a:latin typeface="Arial"/>
              <a:cs typeface="Arial"/>
            </a:endParaRPr>
          </a:p>
          <a:p>
            <a:pPr marL="12700" marR="5080">
              <a:lnSpc>
                <a:spcPct val="115700"/>
              </a:lnSpc>
              <a:spcBef>
                <a:spcPts val="1500"/>
              </a:spcBef>
            </a:pPr>
            <a:r>
              <a:rPr sz="1800" dirty="0">
                <a:solidFill>
                  <a:srgbClr val="414042"/>
                </a:solidFill>
                <a:latin typeface="Arial"/>
                <a:cs typeface="Arial"/>
              </a:rPr>
              <a:t>It’s run </a:t>
            </a:r>
            <a:r>
              <a:rPr sz="1800" spc="-20" dirty="0">
                <a:solidFill>
                  <a:srgbClr val="414042"/>
                </a:solidFill>
                <a:latin typeface="Arial"/>
                <a:cs typeface="Arial"/>
              </a:rPr>
              <a:t>b</a:t>
            </a:r>
            <a:r>
              <a:rPr sz="1800" dirty="0">
                <a:solidFill>
                  <a:srgbClr val="414042"/>
                </a:solidFill>
                <a:latin typeface="Arial"/>
                <a:cs typeface="Arial"/>
              </a:rPr>
              <a:t>y the </a:t>
            </a:r>
            <a:r>
              <a:rPr sz="1800" spc="-45" dirty="0">
                <a:solidFill>
                  <a:srgbClr val="414042"/>
                </a:solidFill>
                <a:latin typeface="Arial"/>
                <a:cs typeface="Arial"/>
              </a:rPr>
              <a:t>C</a:t>
            </a:r>
            <a:r>
              <a:rPr sz="1800" dirty="0">
                <a:solidFill>
                  <a:srgbClr val="414042"/>
                </a:solidFill>
                <a:latin typeface="Arial"/>
                <a:cs typeface="Arial"/>
              </a:rPr>
              <a:t>e</a:t>
            </a:r>
            <a:r>
              <a:rPr sz="1800" spc="-10" dirty="0">
                <a:solidFill>
                  <a:srgbClr val="414042"/>
                </a:solidFill>
                <a:latin typeface="Arial"/>
                <a:cs typeface="Arial"/>
              </a:rPr>
              <a:t>nt</a:t>
            </a:r>
            <a:r>
              <a:rPr sz="1800" dirty="0">
                <a:solidFill>
                  <a:srgbClr val="414042"/>
                </a:solidFill>
                <a:latin typeface="Arial"/>
                <a:cs typeface="Arial"/>
              </a:rPr>
              <a:t>ers </a:t>
            </a:r>
            <a:r>
              <a:rPr sz="1800" spc="-15" dirty="0">
                <a:solidFill>
                  <a:srgbClr val="414042"/>
                </a:solidFill>
                <a:latin typeface="Arial"/>
                <a:cs typeface="Arial"/>
              </a:rPr>
              <a:t>f</a:t>
            </a:r>
            <a:r>
              <a:rPr sz="1800" dirty="0">
                <a:solidFill>
                  <a:srgbClr val="414042"/>
                </a:solidFill>
                <a:latin typeface="Arial"/>
                <a:cs typeface="Arial"/>
              </a:rPr>
              <a:t>or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&amp; Medi</a:t>
            </a:r>
            <a:r>
              <a:rPr sz="1800" spc="-15" dirty="0">
                <a:solidFill>
                  <a:srgbClr val="414042"/>
                </a:solidFill>
                <a:latin typeface="Arial"/>
                <a:cs typeface="Arial"/>
              </a:rPr>
              <a:t>c</a:t>
            </a:r>
            <a:r>
              <a:rPr sz="1800" dirty="0">
                <a:solidFill>
                  <a:srgbClr val="414042"/>
                </a:solidFill>
                <a:latin typeface="Arial"/>
                <a:cs typeface="Arial"/>
              </a:rPr>
              <a:t>aid Services (CMS), part of the U.S. Departme</a:t>
            </a:r>
            <a:r>
              <a:rPr sz="1800" spc="-10" dirty="0">
                <a:solidFill>
                  <a:srgbClr val="414042"/>
                </a:solidFill>
                <a:latin typeface="Arial"/>
                <a:cs typeface="Arial"/>
              </a:rPr>
              <a:t>n</a:t>
            </a:r>
            <a:r>
              <a:rPr sz="1800" dirty="0">
                <a:solidFill>
                  <a:srgbClr val="414042"/>
                </a:solidFill>
                <a:latin typeface="Arial"/>
                <a:cs typeface="Arial"/>
              </a:rPr>
              <a:t>t of Health and Human Services</a:t>
            </a:r>
            <a:endParaRPr sz="1800" dirty="0">
              <a:latin typeface="Arial"/>
              <a:cs typeface="Arial"/>
            </a:endParaRPr>
          </a:p>
        </p:txBody>
      </p:sp>
      <p:sp>
        <p:nvSpPr>
          <p:cNvPr id="11" name="object 11"/>
          <p:cNvSpPr/>
          <p:nvPr/>
        </p:nvSpPr>
        <p:spPr>
          <a:xfrm>
            <a:off x="5279428" y="1651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12" name="object 12"/>
          <p:cNvSpPr/>
          <p:nvPr/>
        </p:nvSpPr>
        <p:spPr>
          <a:xfrm>
            <a:off x="5279428" y="2489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13" name="object 13"/>
          <p:cNvSpPr/>
          <p:nvPr/>
        </p:nvSpPr>
        <p:spPr>
          <a:xfrm>
            <a:off x="7620000" y="4419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14" name="object 14"/>
          <p:cNvSpPr/>
          <p:nvPr/>
        </p:nvSpPr>
        <p:spPr>
          <a:xfrm>
            <a:off x="7620000" y="4813477"/>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15" name="object 15"/>
          <p:cNvSpPr/>
          <p:nvPr/>
        </p:nvSpPr>
        <p:spPr>
          <a:xfrm>
            <a:off x="7620000" y="5257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16" name="object 16"/>
          <p:cNvSpPr txBox="1"/>
          <p:nvPr/>
        </p:nvSpPr>
        <p:spPr>
          <a:xfrm>
            <a:off x="7607300" y="3711730"/>
            <a:ext cx="4838700" cy="1764709"/>
          </a:xfrm>
          <a:prstGeom prst="rect">
            <a:avLst/>
          </a:prstGeom>
        </p:spPr>
        <p:txBody>
          <a:bodyPr vert="horz" wrap="square" lIns="0" tIns="0" rIns="0" bIns="0" rtlCol="0">
            <a:spAutoFit/>
          </a:bodyPr>
          <a:lstStyle/>
          <a:p>
            <a:pPr marL="12700">
              <a:lnSpc>
                <a:spcPct val="100000"/>
              </a:lnSpc>
            </a:pPr>
            <a:r>
              <a:rPr sz="2600" spc="25">
                <a:solidFill>
                  <a:srgbClr val="414042"/>
                </a:solidFill>
                <a:latin typeface="Arial"/>
                <a:cs typeface="Arial"/>
              </a:rPr>
              <a:t>M</a:t>
            </a:r>
            <a:r>
              <a:rPr sz="2600" spc="40">
                <a:solidFill>
                  <a:srgbClr val="414042"/>
                </a:solidFill>
                <a:latin typeface="Arial"/>
                <a:cs typeface="Arial"/>
              </a:rPr>
              <a:t>e</a:t>
            </a:r>
            <a:r>
              <a:rPr sz="2600" spc="5">
                <a:solidFill>
                  <a:srgbClr val="414042"/>
                </a:solidFill>
                <a:latin typeface="Arial"/>
                <a:cs typeface="Arial"/>
              </a:rPr>
              <a:t>d</a:t>
            </a:r>
            <a:r>
              <a:rPr sz="2600" spc="15">
                <a:solidFill>
                  <a:srgbClr val="414042"/>
                </a:solidFill>
                <a:latin typeface="Arial"/>
                <a:cs typeface="Arial"/>
              </a:rPr>
              <a:t>i</a:t>
            </a:r>
            <a:r>
              <a:rPr sz="2600" spc="-20">
                <a:solidFill>
                  <a:srgbClr val="414042"/>
                </a:solidFill>
                <a:latin typeface="Arial"/>
                <a:cs typeface="Arial"/>
              </a:rPr>
              <a:t>c</a:t>
            </a:r>
            <a:r>
              <a:rPr sz="2600" spc="15">
                <a:solidFill>
                  <a:srgbClr val="414042"/>
                </a:solidFill>
                <a:latin typeface="Arial"/>
                <a:cs typeface="Arial"/>
              </a:rPr>
              <a:t>a</a:t>
            </a:r>
            <a:r>
              <a:rPr sz="2600" spc="-15">
                <a:solidFill>
                  <a:srgbClr val="414042"/>
                </a:solidFill>
                <a:latin typeface="Arial"/>
                <a:cs typeface="Arial"/>
              </a:rPr>
              <a:t>r</a:t>
            </a:r>
            <a:r>
              <a:rPr sz="2600">
                <a:solidFill>
                  <a:srgbClr val="414042"/>
                </a:solidFill>
                <a:latin typeface="Arial"/>
                <a:cs typeface="Arial"/>
              </a:rPr>
              <a:t>e</a:t>
            </a:r>
            <a:r>
              <a:rPr sz="2600" spc="90">
                <a:solidFill>
                  <a:srgbClr val="414042"/>
                </a:solidFill>
                <a:latin typeface="Arial"/>
                <a:cs typeface="Arial"/>
              </a:rPr>
              <a:t> </a:t>
            </a:r>
            <a:r>
              <a:rPr sz="2600" spc="-5">
                <a:solidFill>
                  <a:srgbClr val="414042"/>
                </a:solidFill>
                <a:latin typeface="Arial"/>
                <a:cs typeface="Arial"/>
              </a:rPr>
              <a:t>i</a:t>
            </a:r>
            <a:r>
              <a:rPr sz="2600">
                <a:solidFill>
                  <a:srgbClr val="414042"/>
                </a:solidFill>
                <a:latin typeface="Arial"/>
                <a:cs typeface="Arial"/>
              </a:rPr>
              <a:t>s</a:t>
            </a:r>
            <a:r>
              <a:rPr sz="2600" spc="90">
                <a:solidFill>
                  <a:srgbClr val="414042"/>
                </a:solidFill>
                <a:latin typeface="Arial"/>
                <a:cs typeface="Arial"/>
              </a:rPr>
              <a:t> </a:t>
            </a:r>
            <a:r>
              <a:rPr sz="2600" spc="5">
                <a:solidFill>
                  <a:srgbClr val="414042"/>
                </a:solidFill>
                <a:latin typeface="Arial"/>
                <a:cs typeface="Arial"/>
              </a:rPr>
              <a:t>d</a:t>
            </a:r>
            <a:r>
              <a:rPr sz="2600" spc="30">
                <a:solidFill>
                  <a:srgbClr val="414042"/>
                </a:solidFill>
                <a:latin typeface="Arial"/>
                <a:cs typeface="Arial"/>
              </a:rPr>
              <a:t>i</a:t>
            </a:r>
            <a:r>
              <a:rPr sz="2600" spc="20">
                <a:solidFill>
                  <a:srgbClr val="414042"/>
                </a:solidFill>
                <a:latin typeface="Arial"/>
                <a:cs typeface="Arial"/>
              </a:rPr>
              <a:t>v</a:t>
            </a:r>
            <a:r>
              <a:rPr sz="2600" spc="15">
                <a:solidFill>
                  <a:srgbClr val="414042"/>
                </a:solidFill>
                <a:latin typeface="Arial"/>
                <a:cs typeface="Arial"/>
              </a:rPr>
              <a:t>i</a:t>
            </a:r>
            <a:r>
              <a:rPr sz="2600">
                <a:solidFill>
                  <a:srgbClr val="414042"/>
                </a:solidFill>
                <a:latin typeface="Arial"/>
                <a:cs typeface="Arial"/>
              </a:rPr>
              <a:t>d</a:t>
            </a:r>
            <a:r>
              <a:rPr sz="2600" spc="40">
                <a:solidFill>
                  <a:srgbClr val="414042"/>
                </a:solidFill>
                <a:latin typeface="Arial"/>
                <a:cs typeface="Arial"/>
              </a:rPr>
              <a:t>e</a:t>
            </a:r>
            <a:r>
              <a:rPr sz="2600">
                <a:solidFill>
                  <a:srgbClr val="414042"/>
                </a:solidFill>
                <a:latin typeface="Arial"/>
                <a:cs typeface="Arial"/>
              </a:rPr>
              <a:t>d</a:t>
            </a:r>
            <a:r>
              <a:rPr sz="2600" spc="90">
                <a:solidFill>
                  <a:srgbClr val="414042"/>
                </a:solidFill>
                <a:latin typeface="Arial"/>
                <a:cs typeface="Arial"/>
              </a:rPr>
              <a:t> </a:t>
            </a:r>
            <a:r>
              <a:rPr sz="2600" spc="10">
                <a:solidFill>
                  <a:srgbClr val="414042"/>
                </a:solidFill>
                <a:latin typeface="Arial"/>
                <a:cs typeface="Arial"/>
              </a:rPr>
              <a:t>i</a:t>
            </a:r>
            <a:r>
              <a:rPr sz="2600" spc="-15">
                <a:solidFill>
                  <a:srgbClr val="414042"/>
                </a:solidFill>
                <a:latin typeface="Arial"/>
                <a:cs typeface="Arial"/>
              </a:rPr>
              <a:t>n</a:t>
            </a:r>
            <a:r>
              <a:rPr sz="2600" spc="-10">
                <a:solidFill>
                  <a:srgbClr val="414042"/>
                </a:solidFill>
                <a:latin typeface="Arial"/>
                <a:cs typeface="Arial"/>
              </a:rPr>
              <a:t>t</a:t>
            </a:r>
            <a:r>
              <a:rPr sz="2600">
                <a:solidFill>
                  <a:srgbClr val="414042"/>
                </a:solidFill>
                <a:latin typeface="Arial"/>
                <a:cs typeface="Arial"/>
              </a:rPr>
              <a:t>o</a:t>
            </a:r>
            <a:r>
              <a:rPr sz="2600" spc="90">
                <a:solidFill>
                  <a:srgbClr val="414042"/>
                </a:solidFill>
                <a:latin typeface="Arial"/>
                <a:cs typeface="Arial"/>
              </a:rPr>
              <a:t> </a:t>
            </a:r>
            <a:r>
              <a:rPr sz="2600" spc="35">
                <a:solidFill>
                  <a:srgbClr val="414042"/>
                </a:solidFill>
                <a:latin typeface="Arial"/>
                <a:cs typeface="Arial"/>
              </a:rPr>
              <a:t>p</a:t>
            </a:r>
            <a:r>
              <a:rPr sz="2600" spc="15">
                <a:solidFill>
                  <a:srgbClr val="414042"/>
                </a:solidFill>
                <a:latin typeface="Arial"/>
                <a:cs typeface="Arial"/>
              </a:rPr>
              <a:t>a</a:t>
            </a:r>
            <a:r>
              <a:rPr sz="2600" spc="100">
                <a:solidFill>
                  <a:srgbClr val="414042"/>
                </a:solidFill>
                <a:latin typeface="Arial"/>
                <a:cs typeface="Arial"/>
              </a:rPr>
              <a:t>r</a:t>
            </a:r>
            <a:r>
              <a:rPr sz="2600" spc="70">
                <a:solidFill>
                  <a:srgbClr val="414042"/>
                </a:solidFill>
                <a:latin typeface="Arial"/>
                <a:cs typeface="Arial"/>
              </a:rPr>
              <a:t>t</a:t>
            </a:r>
            <a:r>
              <a:rPr sz="2600">
                <a:solidFill>
                  <a:srgbClr val="414042"/>
                </a:solidFill>
                <a:latin typeface="Arial"/>
                <a:cs typeface="Arial"/>
              </a:rPr>
              <a:t>s</a:t>
            </a:r>
            <a:endParaRPr sz="2600">
              <a:latin typeface="Arial"/>
              <a:cs typeface="Arial"/>
            </a:endParaRPr>
          </a:p>
          <a:p>
            <a:pPr marL="203200" marR="643890">
              <a:lnSpc>
                <a:spcPct val="152800"/>
              </a:lnSpc>
              <a:spcBef>
                <a:spcPts val="740"/>
              </a:spcBef>
            </a:pPr>
            <a:r>
              <a:rPr sz="1800" spc="-45">
                <a:solidFill>
                  <a:srgbClr val="414042"/>
                </a:solidFill>
                <a:latin typeface="Arial"/>
                <a:cs typeface="Arial"/>
              </a:rPr>
              <a:t>P</a:t>
            </a:r>
            <a:r>
              <a:rPr sz="1800">
                <a:solidFill>
                  <a:srgbClr val="414042"/>
                </a:solidFill>
                <a:latin typeface="Arial"/>
                <a:cs typeface="Arial"/>
              </a:rPr>
              <a:t>arts A and B a</a:t>
            </a:r>
            <a:r>
              <a:rPr sz="1800" spc="-40">
                <a:solidFill>
                  <a:srgbClr val="414042"/>
                </a:solidFill>
                <a:latin typeface="Arial"/>
                <a:cs typeface="Arial"/>
              </a:rPr>
              <a:t>r</a:t>
            </a:r>
            <a:r>
              <a:rPr sz="1800">
                <a:solidFill>
                  <a:srgbClr val="414042"/>
                </a:solidFill>
                <a:latin typeface="Arial"/>
                <a:cs typeface="Arial"/>
              </a:rPr>
              <a:t>e Original Medi</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a:t>
            </a:r>
            <a:r>
              <a:rPr lang="en-US" sz="1800" smtClean="0">
                <a:solidFill>
                  <a:srgbClr val="414042"/>
                </a:solidFill>
                <a:latin typeface="Arial"/>
                <a:cs typeface="Arial"/>
              </a:rPr>
              <a:t/>
            </a:r>
            <a:br>
              <a:rPr lang="en-US" sz="1800" smtClean="0">
                <a:solidFill>
                  <a:srgbClr val="414042"/>
                </a:solidFill>
                <a:latin typeface="Arial"/>
                <a:cs typeface="Arial"/>
              </a:rPr>
            </a:br>
            <a:r>
              <a:rPr sz="1800" spc="-45" smtClean="0">
                <a:solidFill>
                  <a:srgbClr val="414042"/>
                </a:solidFill>
                <a:latin typeface="Arial"/>
                <a:cs typeface="Arial"/>
              </a:rPr>
              <a:t>P</a:t>
            </a:r>
            <a:r>
              <a:rPr sz="1800" smtClean="0">
                <a:solidFill>
                  <a:srgbClr val="414042"/>
                </a:solidFill>
                <a:latin typeface="Arial"/>
                <a:cs typeface="Arial"/>
              </a:rPr>
              <a:t>art </a:t>
            </a:r>
            <a:r>
              <a:rPr sz="1800">
                <a:solidFill>
                  <a:srgbClr val="414042"/>
                </a:solidFill>
                <a:latin typeface="Arial"/>
                <a:cs typeface="Arial"/>
              </a:rPr>
              <a:t>C is Medi</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Ad</a:t>
            </a:r>
            <a:r>
              <a:rPr sz="1800" spc="-30">
                <a:solidFill>
                  <a:srgbClr val="414042"/>
                </a:solidFill>
                <a:latin typeface="Arial"/>
                <a:cs typeface="Arial"/>
              </a:rPr>
              <a:t>v</a:t>
            </a:r>
            <a:r>
              <a:rPr sz="1800">
                <a:solidFill>
                  <a:srgbClr val="414042"/>
                </a:solidFill>
                <a:latin typeface="Arial"/>
                <a:cs typeface="Arial"/>
              </a:rPr>
              <a:t>a</a:t>
            </a:r>
            <a:r>
              <a:rPr sz="1800" spc="-10">
                <a:solidFill>
                  <a:srgbClr val="414042"/>
                </a:solidFill>
                <a:latin typeface="Arial"/>
                <a:cs typeface="Arial"/>
              </a:rPr>
              <a:t>nt</a:t>
            </a:r>
            <a:r>
              <a:rPr sz="1800">
                <a:solidFill>
                  <a:srgbClr val="414042"/>
                </a:solidFill>
                <a:latin typeface="Arial"/>
                <a:cs typeface="Arial"/>
              </a:rPr>
              <a:t>age</a:t>
            </a:r>
            <a:endParaRPr sz="1800">
              <a:latin typeface="Arial"/>
              <a:cs typeface="Arial"/>
            </a:endParaRPr>
          </a:p>
          <a:p>
            <a:pPr marL="203200">
              <a:lnSpc>
                <a:spcPct val="100000"/>
              </a:lnSpc>
              <a:spcBef>
                <a:spcPts val="1140"/>
              </a:spcBef>
            </a:pPr>
            <a:r>
              <a:rPr sz="1800" spc="-45">
                <a:solidFill>
                  <a:srgbClr val="414042"/>
                </a:solidFill>
                <a:latin typeface="Arial"/>
                <a:cs typeface="Arial"/>
              </a:rPr>
              <a:t>P</a:t>
            </a:r>
            <a:r>
              <a:rPr sz="1800">
                <a:solidFill>
                  <a:srgbClr val="414042"/>
                </a:solidFill>
                <a:latin typeface="Arial"/>
                <a:cs typeface="Arial"/>
              </a:rPr>
              <a:t>art D is p</a:t>
            </a:r>
            <a:r>
              <a:rPr sz="1800" spc="-40">
                <a:solidFill>
                  <a:srgbClr val="414042"/>
                </a:solidFill>
                <a:latin typeface="Arial"/>
                <a:cs typeface="Arial"/>
              </a:rPr>
              <a:t>r</a:t>
            </a:r>
            <a:r>
              <a:rPr sz="1800">
                <a:solidFill>
                  <a:srgbClr val="414042"/>
                </a:solidFill>
                <a:latin typeface="Arial"/>
                <a:cs typeface="Arial"/>
              </a:rPr>
              <a:t>escription drug c</a:t>
            </a:r>
            <a:r>
              <a:rPr sz="1800" spc="-15">
                <a:solidFill>
                  <a:srgbClr val="414042"/>
                </a:solidFill>
                <a:latin typeface="Arial"/>
                <a:cs typeface="Arial"/>
              </a:rPr>
              <a:t>o</a:t>
            </a:r>
            <a:r>
              <a:rPr sz="1800" spc="-30">
                <a:solidFill>
                  <a:srgbClr val="414042"/>
                </a:solidFill>
                <a:latin typeface="Arial"/>
                <a:cs typeface="Arial"/>
              </a:rPr>
              <a:t>v</a:t>
            </a:r>
            <a:r>
              <a:rPr sz="1800">
                <a:solidFill>
                  <a:srgbClr val="414042"/>
                </a:solidFill>
                <a:latin typeface="Arial"/>
                <a:cs typeface="Arial"/>
              </a:rPr>
              <a:t>e</a:t>
            </a:r>
            <a:r>
              <a:rPr sz="1800" spc="-40">
                <a:solidFill>
                  <a:srgbClr val="414042"/>
                </a:solidFill>
                <a:latin typeface="Arial"/>
                <a:cs typeface="Arial"/>
              </a:rPr>
              <a:t>r</a:t>
            </a:r>
            <a:r>
              <a:rPr sz="1800">
                <a:solidFill>
                  <a:srgbClr val="414042"/>
                </a:solidFill>
                <a:latin typeface="Arial"/>
                <a:cs typeface="Arial"/>
              </a:rPr>
              <a:t>age</a:t>
            </a:r>
            <a:endParaRPr sz="1800">
              <a:latin typeface="Arial"/>
              <a:cs typeface="Arial"/>
            </a:endParaRPr>
          </a:p>
        </p:txBody>
      </p:sp>
      <p:sp>
        <p:nvSpPr>
          <p:cNvPr id="17" name="object 17"/>
          <p:cNvSpPr/>
          <p:nvPr/>
        </p:nvSpPr>
        <p:spPr>
          <a:xfrm>
            <a:off x="6605418" y="3740779"/>
            <a:ext cx="673100" cy="673100"/>
          </a:xfrm>
          <a:custGeom>
            <a:avLst/>
            <a:gdLst/>
            <a:ahLst/>
            <a:cxnLst/>
            <a:rect l="l" t="t" r="r" b="b"/>
            <a:pathLst>
              <a:path w="673100" h="673100">
                <a:moveTo>
                  <a:pt x="258889" y="0"/>
                </a:moveTo>
                <a:lnTo>
                  <a:pt x="255168" y="1549"/>
                </a:lnTo>
                <a:lnTo>
                  <a:pt x="249669" y="7035"/>
                </a:lnTo>
                <a:lnTo>
                  <a:pt x="248119" y="10769"/>
                </a:lnTo>
                <a:lnTo>
                  <a:pt x="248119" y="247853"/>
                </a:lnTo>
                <a:lnTo>
                  <a:pt x="10756" y="247853"/>
                </a:lnTo>
                <a:lnTo>
                  <a:pt x="7035" y="249389"/>
                </a:lnTo>
                <a:lnTo>
                  <a:pt x="1549" y="254901"/>
                </a:lnTo>
                <a:lnTo>
                  <a:pt x="0" y="258622"/>
                </a:lnTo>
                <a:lnTo>
                  <a:pt x="304" y="418007"/>
                </a:lnTo>
                <a:lnTo>
                  <a:pt x="6845" y="424535"/>
                </a:lnTo>
                <a:lnTo>
                  <a:pt x="248119" y="424535"/>
                </a:lnTo>
                <a:lnTo>
                  <a:pt x="248119" y="666102"/>
                </a:lnTo>
                <a:lnTo>
                  <a:pt x="254673" y="672655"/>
                </a:lnTo>
                <a:lnTo>
                  <a:pt x="418261" y="672655"/>
                </a:lnTo>
                <a:lnTo>
                  <a:pt x="424827" y="666102"/>
                </a:lnTo>
                <a:lnTo>
                  <a:pt x="424827" y="643369"/>
                </a:lnTo>
                <a:lnTo>
                  <a:pt x="277406" y="643369"/>
                </a:lnTo>
                <a:lnTo>
                  <a:pt x="277406" y="401815"/>
                </a:lnTo>
                <a:lnTo>
                  <a:pt x="270852" y="395262"/>
                </a:lnTo>
                <a:lnTo>
                  <a:pt x="29540" y="395262"/>
                </a:lnTo>
                <a:lnTo>
                  <a:pt x="29311" y="277126"/>
                </a:lnTo>
                <a:lnTo>
                  <a:pt x="270852" y="277126"/>
                </a:lnTo>
                <a:lnTo>
                  <a:pt x="277406" y="270573"/>
                </a:lnTo>
                <a:lnTo>
                  <a:pt x="277406" y="29286"/>
                </a:lnTo>
                <a:lnTo>
                  <a:pt x="424827" y="29286"/>
                </a:lnTo>
                <a:lnTo>
                  <a:pt x="424827" y="6591"/>
                </a:lnTo>
                <a:lnTo>
                  <a:pt x="418261" y="38"/>
                </a:lnTo>
                <a:lnTo>
                  <a:pt x="258889" y="0"/>
                </a:lnTo>
                <a:close/>
              </a:path>
              <a:path w="673100" h="673100">
                <a:moveTo>
                  <a:pt x="424827" y="29286"/>
                </a:moveTo>
                <a:lnTo>
                  <a:pt x="277406" y="29286"/>
                </a:lnTo>
                <a:lnTo>
                  <a:pt x="395541" y="29311"/>
                </a:lnTo>
                <a:lnTo>
                  <a:pt x="395541" y="270573"/>
                </a:lnTo>
                <a:lnTo>
                  <a:pt x="402094" y="277126"/>
                </a:lnTo>
                <a:lnTo>
                  <a:pt x="643407" y="277126"/>
                </a:lnTo>
                <a:lnTo>
                  <a:pt x="643623" y="395262"/>
                </a:lnTo>
                <a:lnTo>
                  <a:pt x="402094" y="395262"/>
                </a:lnTo>
                <a:lnTo>
                  <a:pt x="395541" y="401815"/>
                </a:lnTo>
                <a:lnTo>
                  <a:pt x="395541" y="643369"/>
                </a:lnTo>
                <a:lnTo>
                  <a:pt x="424827" y="643369"/>
                </a:lnTo>
                <a:lnTo>
                  <a:pt x="424827" y="424535"/>
                </a:lnTo>
                <a:lnTo>
                  <a:pt x="662177" y="424535"/>
                </a:lnTo>
                <a:lnTo>
                  <a:pt x="665911" y="422998"/>
                </a:lnTo>
                <a:lnTo>
                  <a:pt x="671398" y="417487"/>
                </a:lnTo>
                <a:lnTo>
                  <a:pt x="672947" y="413765"/>
                </a:lnTo>
                <a:lnTo>
                  <a:pt x="672642" y="254393"/>
                </a:lnTo>
                <a:lnTo>
                  <a:pt x="666089" y="247853"/>
                </a:lnTo>
                <a:lnTo>
                  <a:pt x="424827" y="247853"/>
                </a:lnTo>
                <a:lnTo>
                  <a:pt x="424827" y="29286"/>
                </a:lnTo>
                <a:close/>
              </a:path>
            </a:pathLst>
          </a:custGeom>
          <a:solidFill>
            <a:srgbClr val="87C546"/>
          </a:solidFill>
        </p:spPr>
        <p:txBody>
          <a:bodyPr wrap="square" lIns="0" tIns="0" rIns="0" bIns="0" rtlCol="0"/>
          <a:lstStyle/>
          <a:p>
            <a:endParaRPr/>
          </a:p>
        </p:txBody>
      </p:sp>
      <p:pic>
        <p:nvPicPr>
          <p:cNvPr id="19" name="Picture 18" descr="hum_r_4cp_pos_noR_White.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244600" y="6248400"/>
            <a:ext cx="1600200" cy="332245"/>
          </a:xfrm>
          <a:prstGeom prst="rect">
            <a:avLst/>
          </a:prstGeom>
        </p:spPr>
      </p:pic>
      <p:sp>
        <p:nvSpPr>
          <p:cNvPr id="20"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69200" cy="7315199"/>
          </a:xfrm>
          <a:prstGeom prst="rect">
            <a:avLst/>
          </a:prstGeom>
          <a:blipFill>
            <a:blip r:embed="rId3"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a:p>
        </p:txBody>
      </p:sp>
      <p:sp>
        <p:nvSpPr>
          <p:cNvPr id="3" name="object 3"/>
          <p:cNvSpPr txBox="1">
            <a:spLocks noGrp="1"/>
          </p:cNvSpPr>
          <p:nvPr>
            <p:ph type="title"/>
          </p:nvPr>
        </p:nvSpPr>
        <p:spPr>
          <a:xfrm>
            <a:off x="936581" y="795664"/>
            <a:ext cx="11131636" cy="1166986"/>
          </a:xfrm>
          <a:prstGeom prst="rect">
            <a:avLst/>
          </a:prstGeom>
        </p:spPr>
        <p:txBody>
          <a:bodyPr vert="horz" wrap="square" lIns="0" tIns="622300" rIns="0" bIns="0" rtlCol="0">
            <a:spAutoFit/>
          </a:bodyPr>
          <a:lstStyle/>
          <a:p>
            <a:pPr marL="7191375">
              <a:lnSpc>
                <a:spcPct val="100000"/>
              </a:lnSpc>
            </a:pPr>
            <a:r>
              <a:rPr spc="25" dirty="0">
                <a:solidFill>
                  <a:schemeClr val="accent2"/>
                </a:solidFill>
                <a:latin typeface="Arial"/>
                <a:cs typeface="Arial"/>
              </a:rPr>
              <a:t>M</a:t>
            </a:r>
            <a:r>
              <a:rPr spc="45" dirty="0">
                <a:solidFill>
                  <a:schemeClr val="accent2"/>
                </a:solidFill>
                <a:latin typeface="Arial"/>
                <a:cs typeface="Arial"/>
              </a:rPr>
              <a:t>e</a:t>
            </a:r>
            <a:r>
              <a:rPr spc="-5" dirty="0">
                <a:solidFill>
                  <a:schemeClr val="accent2"/>
                </a:solidFill>
                <a:latin typeface="Arial"/>
                <a:cs typeface="Arial"/>
              </a:rPr>
              <a:t>d</a:t>
            </a:r>
            <a:r>
              <a:rPr spc="10" dirty="0">
                <a:solidFill>
                  <a:schemeClr val="accent2"/>
                </a:solidFill>
                <a:latin typeface="Arial"/>
                <a:cs typeface="Arial"/>
              </a:rPr>
              <a:t>i</a:t>
            </a:r>
            <a:r>
              <a:rPr spc="-40" dirty="0">
                <a:solidFill>
                  <a:schemeClr val="accent2"/>
                </a:solidFill>
                <a:latin typeface="Arial"/>
                <a:cs typeface="Arial"/>
              </a:rPr>
              <a:t>c</a:t>
            </a:r>
            <a:r>
              <a:rPr spc="10" dirty="0">
                <a:solidFill>
                  <a:schemeClr val="accent2"/>
                </a:solidFill>
                <a:latin typeface="Arial"/>
                <a:cs typeface="Arial"/>
              </a:rPr>
              <a:t>a</a:t>
            </a:r>
            <a:r>
              <a:rPr spc="-30" dirty="0">
                <a:solidFill>
                  <a:schemeClr val="accent2"/>
                </a:solidFill>
                <a:latin typeface="Arial"/>
                <a:cs typeface="Arial"/>
              </a:rPr>
              <a:t>r</a:t>
            </a:r>
            <a:r>
              <a:rPr dirty="0">
                <a:solidFill>
                  <a:schemeClr val="accent2"/>
                </a:solidFill>
                <a:latin typeface="Arial"/>
                <a:cs typeface="Arial"/>
              </a:rPr>
              <a:t>e</a:t>
            </a:r>
            <a:r>
              <a:rPr spc="140" dirty="0">
                <a:solidFill>
                  <a:schemeClr val="accent2"/>
                </a:solidFill>
                <a:latin typeface="Arial"/>
                <a:cs typeface="Arial"/>
              </a:rPr>
              <a:t> </a:t>
            </a:r>
            <a:r>
              <a:rPr spc="15" dirty="0">
                <a:solidFill>
                  <a:schemeClr val="accent2"/>
                </a:solidFill>
                <a:latin typeface="Arial"/>
                <a:cs typeface="Arial"/>
              </a:rPr>
              <a:t>e</a:t>
            </a:r>
            <a:r>
              <a:rPr spc="-10" dirty="0">
                <a:solidFill>
                  <a:schemeClr val="accent2"/>
                </a:solidFill>
                <a:latin typeface="Arial"/>
                <a:cs typeface="Arial"/>
              </a:rPr>
              <a:t>l</a:t>
            </a:r>
            <a:r>
              <a:rPr spc="10" dirty="0">
                <a:solidFill>
                  <a:schemeClr val="accent2"/>
                </a:solidFill>
                <a:latin typeface="Arial"/>
                <a:cs typeface="Arial"/>
              </a:rPr>
              <a:t>i</a:t>
            </a:r>
            <a:r>
              <a:rPr spc="15" dirty="0">
                <a:solidFill>
                  <a:schemeClr val="accent2"/>
                </a:solidFill>
                <a:latin typeface="Arial"/>
                <a:cs typeface="Arial"/>
              </a:rPr>
              <a:t>g</a:t>
            </a:r>
            <a:r>
              <a:rPr spc="10" dirty="0">
                <a:solidFill>
                  <a:schemeClr val="accent2"/>
                </a:solidFill>
                <a:latin typeface="Arial"/>
                <a:cs typeface="Arial"/>
              </a:rPr>
              <a:t>ib</a:t>
            </a:r>
            <a:r>
              <a:rPr spc="15" dirty="0">
                <a:solidFill>
                  <a:schemeClr val="accent2"/>
                </a:solidFill>
                <a:latin typeface="Arial"/>
                <a:cs typeface="Arial"/>
              </a:rPr>
              <a:t>i</a:t>
            </a:r>
            <a:r>
              <a:rPr spc="-10" dirty="0">
                <a:solidFill>
                  <a:schemeClr val="accent2"/>
                </a:solidFill>
                <a:latin typeface="Arial"/>
                <a:cs typeface="Arial"/>
              </a:rPr>
              <a:t>l</a:t>
            </a:r>
            <a:r>
              <a:rPr spc="15" dirty="0">
                <a:solidFill>
                  <a:schemeClr val="accent2"/>
                </a:solidFill>
                <a:latin typeface="Arial"/>
                <a:cs typeface="Arial"/>
              </a:rPr>
              <a:t>i</a:t>
            </a:r>
            <a:r>
              <a:rPr spc="70" dirty="0">
                <a:solidFill>
                  <a:schemeClr val="accent2"/>
                </a:solidFill>
                <a:latin typeface="Arial"/>
                <a:cs typeface="Arial"/>
              </a:rPr>
              <a:t>t</a:t>
            </a:r>
            <a:r>
              <a:rPr dirty="0">
                <a:solidFill>
                  <a:schemeClr val="accent2"/>
                </a:solidFill>
                <a:latin typeface="Arial"/>
                <a:cs typeface="Arial"/>
              </a:rPr>
              <a:t>y</a:t>
            </a:r>
          </a:p>
        </p:txBody>
      </p:sp>
      <p:sp>
        <p:nvSpPr>
          <p:cNvPr id="4" name="object 4"/>
          <p:cNvSpPr txBox="1"/>
          <p:nvPr/>
        </p:nvSpPr>
        <p:spPr>
          <a:xfrm>
            <a:off x="8305800" y="2172412"/>
            <a:ext cx="3759200" cy="3759578"/>
          </a:xfrm>
          <a:prstGeom prst="rect">
            <a:avLst/>
          </a:prstGeom>
        </p:spPr>
        <p:txBody>
          <a:bodyPr vert="horz" wrap="square" lIns="0" tIns="0" rIns="0" bIns="0" rtlCol="0">
            <a:spAutoFit/>
          </a:bodyPr>
          <a:lstStyle/>
          <a:p>
            <a:pPr marL="12700" marR="5080">
              <a:lnSpc>
                <a:spcPct val="115700"/>
              </a:lnSpc>
            </a:pPr>
            <a:r>
              <a:rPr sz="1800" spc="-15">
                <a:solidFill>
                  <a:srgbClr val="414042"/>
                </a:solidFill>
                <a:latin typeface="Arial"/>
                <a:cs typeface="Arial"/>
              </a:rPr>
              <a:t>A</a:t>
            </a:r>
            <a:r>
              <a:rPr sz="1800">
                <a:solidFill>
                  <a:srgbClr val="414042"/>
                </a:solidFill>
                <a:latin typeface="Arial"/>
                <a:cs typeface="Arial"/>
              </a:rPr>
              <a:t>t age 65, </a:t>
            </a:r>
            <a:r>
              <a:rPr sz="1800" spc="-35">
                <a:solidFill>
                  <a:srgbClr val="414042"/>
                </a:solidFill>
                <a:latin typeface="Arial"/>
                <a:cs typeface="Arial"/>
              </a:rPr>
              <a:t>y</a:t>
            </a:r>
            <a:r>
              <a:rPr sz="1800">
                <a:solidFill>
                  <a:srgbClr val="414042"/>
                </a:solidFill>
                <a:latin typeface="Arial"/>
                <a:cs typeface="Arial"/>
              </a:rPr>
              <a:t>ou m</a:t>
            </a:r>
            <a:r>
              <a:rPr sz="1800" spc="-20">
                <a:solidFill>
                  <a:srgbClr val="414042"/>
                </a:solidFill>
                <a:latin typeface="Arial"/>
                <a:cs typeface="Arial"/>
              </a:rPr>
              <a:t>a</a:t>
            </a:r>
            <a:r>
              <a:rPr sz="1800">
                <a:solidFill>
                  <a:srgbClr val="414042"/>
                </a:solidFill>
                <a:latin typeface="Arial"/>
                <a:cs typeface="Arial"/>
              </a:rPr>
              <a:t>y be eligible </a:t>
            </a:r>
            <a:r>
              <a:rPr sz="1800" spc="-15">
                <a:solidFill>
                  <a:srgbClr val="414042"/>
                </a:solidFill>
                <a:latin typeface="Arial"/>
                <a:cs typeface="Arial"/>
              </a:rPr>
              <a:t>f</a:t>
            </a:r>
            <a:r>
              <a:rPr sz="1800">
                <a:solidFill>
                  <a:srgbClr val="414042"/>
                </a:solidFill>
                <a:latin typeface="Arial"/>
                <a:cs typeface="Arial"/>
              </a:rPr>
              <a:t>or Medi</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a:t>
            </a:r>
            <a:r>
              <a:rPr sz="1800" spc="-45">
                <a:solidFill>
                  <a:srgbClr val="414042"/>
                </a:solidFill>
                <a:latin typeface="Arial"/>
                <a:cs typeface="Arial"/>
              </a:rPr>
              <a:t>P</a:t>
            </a:r>
            <a:r>
              <a:rPr sz="1800">
                <a:solidFill>
                  <a:srgbClr val="414042"/>
                </a:solidFill>
                <a:latin typeface="Arial"/>
                <a:cs typeface="Arial"/>
              </a:rPr>
              <a:t>arts A and B, </a:t>
            </a:r>
            <a:r>
              <a:rPr sz="1800" spc="-20">
                <a:solidFill>
                  <a:srgbClr val="414042"/>
                </a:solidFill>
                <a:latin typeface="Arial"/>
                <a:cs typeface="Arial"/>
              </a:rPr>
              <a:t>e</a:t>
            </a:r>
            <a:r>
              <a:rPr sz="1800" spc="-30">
                <a:solidFill>
                  <a:srgbClr val="414042"/>
                </a:solidFill>
                <a:latin typeface="Arial"/>
                <a:cs typeface="Arial"/>
              </a:rPr>
              <a:t>v</a:t>
            </a:r>
            <a:r>
              <a:rPr sz="1800">
                <a:solidFill>
                  <a:srgbClr val="414042"/>
                </a:solidFill>
                <a:latin typeface="Arial"/>
                <a:cs typeface="Arial"/>
              </a:rPr>
              <a:t>en if </a:t>
            </a:r>
            <a:r>
              <a:rPr sz="1800" spc="-35">
                <a:solidFill>
                  <a:srgbClr val="414042"/>
                </a:solidFill>
                <a:latin typeface="Arial"/>
                <a:cs typeface="Arial"/>
              </a:rPr>
              <a:t>y</a:t>
            </a:r>
            <a:r>
              <a:rPr sz="1800">
                <a:solidFill>
                  <a:srgbClr val="414042"/>
                </a:solidFill>
                <a:latin typeface="Arial"/>
                <a:cs typeface="Arial"/>
              </a:rPr>
              <a:t>ou still </a:t>
            </a:r>
            <a:r>
              <a:rPr sz="1800" spc="-20">
                <a:solidFill>
                  <a:srgbClr val="414042"/>
                </a:solidFill>
                <a:latin typeface="Arial"/>
                <a:cs typeface="Arial"/>
              </a:rPr>
              <a:t>w</a:t>
            </a:r>
            <a:r>
              <a:rPr sz="1800">
                <a:solidFill>
                  <a:srgbClr val="414042"/>
                </a:solidFill>
                <a:latin typeface="Arial"/>
                <a:cs typeface="Arial"/>
              </a:rPr>
              <a:t>ork</a:t>
            </a:r>
            <a:endParaRPr sz="1800">
              <a:latin typeface="Arial"/>
              <a:cs typeface="Arial"/>
            </a:endParaRPr>
          </a:p>
          <a:p>
            <a:pPr>
              <a:lnSpc>
                <a:spcPct val="100000"/>
              </a:lnSpc>
              <a:spcBef>
                <a:spcPts val="31"/>
              </a:spcBef>
            </a:pPr>
            <a:endParaRPr sz="1800">
              <a:latin typeface="Times New Roman"/>
              <a:cs typeface="Times New Roman"/>
            </a:endParaRPr>
          </a:p>
          <a:p>
            <a:pPr marL="12700" marR="125095">
              <a:lnSpc>
                <a:spcPct val="115700"/>
              </a:lnSpc>
            </a:pPr>
            <a:r>
              <a:rPr sz="1800" spc="-110">
                <a:solidFill>
                  <a:srgbClr val="414042"/>
                </a:solidFill>
                <a:latin typeface="Arial"/>
                <a:cs typeface="Arial"/>
              </a:rPr>
              <a:t>Y</a:t>
            </a:r>
            <a:r>
              <a:rPr sz="1800">
                <a:solidFill>
                  <a:srgbClr val="414042"/>
                </a:solidFill>
                <a:latin typeface="Arial"/>
                <a:cs typeface="Arial"/>
              </a:rPr>
              <a:t>ou m</a:t>
            </a:r>
            <a:r>
              <a:rPr sz="1800" spc="-20">
                <a:solidFill>
                  <a:srgbClr val="414042"/>
                </a:solidFill>
                <a:latin typeface="Arial"/>
                <a:cs typeface="Arial"/>
              </a:rPr>
              <a:t>a</a:t>
            </a:r>
            <a:r>
              <a:rPr sz="1800">
                <a:solidFill>
                  <a:srgbClr val="414042"/>
                </a:solidFill>
                <a:latin typeface="Arial"/>
                <a:cs typeface="Arial"/>
              </a:rPr>
              <a:t>y be eligible </a:t>
            </a:r>
            <a:r>
              <a:rPr sz="1800" spc="-15">
                <a:solidFill>
                  <a:srgbClr val="414042"/>
                </a:solidFill>
                <a:latin typeface="Arial"/>
                <a:cs typeface="Arial"/>
              </a:rPr>
              <a:t>f</a:t>
            </a:r>
            <a:r>
              <a:rPr sz="1800">
                <a:solidFill>
                  <a:srgbClr val="414042"/>
                </a:solidFill>
                <a:latin typeface="Arial"/>
                <a:cs typeface="Arial"/>
              </a:rPr>
              <a:t>or p</a:t>
            </a:r>
            <a:r>
              <a:rPr sz="1800" spc="-40">
                <a:solidFill>
                  <a:srgbClr val="414042"/>
                </a:solidFill>
                <a:latin typeface="Arial"/>
                <a:cs typeface="Arial"/>
              </a:rPr>
              <a:t>r</a:t>
            </a:r>
            <a:r>
              <a:rPr sz="1800">
                <a:solidFill>
                  <a:srgbClr val="414042"/>
                </a:solidFill>
                <a:latin typeface="Arial"/>
                <a:cs typeface="Arial"/>
              </a:rPr>
              <a:t>emium- </a:t>
            </a:r>
            <a:r>
              <a:rPr sz="1800" spc="-15">
                <a:solidFill>
                  <a:srgbClr val="414042"/>
                </a:solidFill>
                <a:latin typeface="Arial"/>
                <a:cs typeface="Arial"/>
              </a:rPr>
              <a:t>f</a:t>
            </a:r>
            <a:r>
              <a:rPr sz="1800" spc="-40">
                <a:solidFill>
                  <a:srgbClr val="414042"/>
                </a:solidFill>
                <a:latin typeface="Arial"/>
                <a:cs typeface="Arial"/>
              </a:rPr>
              <a:t>r</a:t>
            </a:r>
            <a:r>
              <a:rPr sz="1800">
                <a:solidFill>
                  <a:srgbClr val="414042"/>
                </a:solidFill>
                <a:latin typeface="Arial"/>
                <a:cs typeface="Arial"/>
              </a:rPr>
              <a:t>ee Medi</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a:t>
            </a:r>
            <a:r>
              <a:rPr sz="1800" spc="-45">
                <a:solidFill>
                  <a:srgbClr val="414042"/>
                </a:solidFill>
                <a:latin typeface="Arial"/>
                <a:cs typeface="Arial"/>
              </a:rPr>
              <a:t>P</a:t>
            </a:r>
            <a:r>
              <a:rPr sz="1800">
                <a:solidFill>
                  <a:srgbClr val="414042"/>
                </a:solidFill>
                <a:latin typeface="Arial"/>
                <a:cs typeface="Arial"/>
              </a:rPr>
              <a:t>art A th</a:t>
            </a:r>
            <a:r>
              <a:rPr sz="1800" spc="-40">
                <a:solidFill>
                  <a:srgbClr val="414042"/>
                </a:solidFill>
                <a:latin typeface="Arial"/>
                <a:cs typeface="Arial"/>
              </a:rPr>
              <a:t>r</a:t>
            </a:r>
            <a:r>
              <a:rPr sz="1800">
                <a:solidFill>
                  <a:srgbClr val="414042"/>
                </a:solidFill>
                <a:latin typeface="Arial"/>
                <a:cs typeface="Arial"/>
              </a:rPr>
              <a:t>ough </a:t>
            </a:r>
            <a:r>
              <a:rPr sz="1800" spc="-35">
                <a:solidFill>
                  <a:srgbClr val="414042"/>
                </a:solidFill>
                <a:latin typeface="Arial"/>
                <a:cs typeface="Arial"/>
              </a:rPr>
              <a:t>y</a:t>
            </a:r>
            <a:r>
              <a:rPr sz="1800">
                <a:solidFill>
                  <a:srgbClr val="414042"/>
                </a:solidFill>
                <a:latin typeface="Arial"/>
                <a:cs typeface="Arial"/>
              </a:rPr>
              <a:t>our spouse, although </a:t>
            </a:r>
            <a:r>
              <a:rPr sz="1800" spc="-35">
                <a:solidFill>
                  <a:srgbClr val="414042"/>
                </a:solidFill>
                <a:latin typeface="Arial"/>
                <a:cs typeface="Arial"/>
              </a:rPr>
              <a:t>y</a:t>
            </a:r>
            <a:r>
              <a:rPr sz="1800">
                <a:solidFill>
                  <a:srgbClr val="414042"/>
                </a:solidFill>
                <a:latin typeface="Arial"/>
                <a:cs typeface="Arial"/>
              </a:rPr>
              <a:t>ou still must qualify </a:t>
            </a:r>
            <a:r>
              <a:rPr sz="1800" spc="-20">
                <a:solidFill>
                  <a:srgbClr val="414042"/>
                </a:solidFill>
                <a:latin typeface="Arial"/>
                <a:cs typeface="Arial"/>
              </a:rPr>
              <a:t>b</a:t>
            </a:r>
            <a:r>
              <a:rPr sz="1800">
                <a:solidFill>
                  <a:srgbClr val="414042"/>
                </a:solidFill>
                <a:latin typeface="Arial"/>
                <a:cs typeface="Arial"/>
              </a:rPr>
              <a:t>y age or disability</a:t>
            </a:r>
            <a:endParaRPr sz="1800">
              <a:latin typeface="Arial"/>
              <a:cs typeface="Arial"/>
            </a:endParaRPr>
          </a:p>
          <a:p>
            <a:pPr>
              <a:lnSpc>
                <a:spcPct val="100000"/>
              </a:lnSpc>
              <a:spcBef>
                <a:spcPts val="31"/>
              </a:spcBef>
            </a:pPr>
            <a:endParaRPr sz="1800">
              <a:latin typeface="Times New Roman"/>
              <a:cs typeface="Times New Roman"/>
            </a:endParaRPr>
          </a:p>
          <a:p>
            <a:pPr marL="12700" marR="353060">
              <a:lnSpc>
                <a:spcPct val="115700"/>
              </a:lnSpc>
            </a:pPr>
            <a:r>
              <a:rPr sz="1800" spc="-110">
                <a:solidFill>
                  <a:srgbClr val="414042"/>
                </a:solidFill>
                <a:latin typeface="Arial"/>
                <a:cs typeface="Arial"/>
              </a:rPr>
              <a:t>Y</a:t>
            </a:r>
            <a:r>
              <a:rPr sz="1800">
                <a:solidFill>
                  <a:srgbClr val="414042"/>
                </a:solidFill>
                <a:latin typeface="Arial"/>
                <a:cs typeface="Arial"/>
              </a:rPr>
              <a:t>ou m</a:t>
            </a:r>
            <a:r>
              <a:rPr sz="1800" spc="-20">
                <a:solidFill>
                  <a:srgbClr val="414042"/>
                </a:solidFill>
                <a:latin typeface="Arial"/>
                <a:cs typeface="Arial"/>
              </a:rPr>
              <a:t>a</a:t>
            </a:r>
            <a:r>
              <a:rPr sz="1800">
                <a:solidFill>
                  <a:srgbClr val="414042"/>
                </a:solidFill>
                <a:latin typeface="Arial"/>
                <a:cs typeface="Arial"/>
              </a:rPr>
              <a:t>y also be eligible </a:t>
            </a:r>
            <a:r>
              <a:rPr sz="1800" spc="-15">
                <a:solidFill>
                  <a:srgbClr val="414042"/>
                </a:solidFill>
                <a:latin typeface="Arial"/>
                <a:cs typeface="Arial"/>
              </a:rPr>
              <a:t>f</a:t>
            </a:r>
            <a:r>
              <a:rPr sz="1800">
                <a:solidFill>
                  <a:srgbClr val="414042"/>
                </a:solidFill>
                <a:latin typeface="Arial"/>
                <a:cs typeface="Arial"/>
              </a:rPr>
              <a:t>or Medi</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a:t>
            </a:r>
            <a:r>
              <a:rPr sz="1800" spc="-45">
                <a:solidFill>
                  <a:srgbClr val="414042"/>
                </a:solidFill>
                <a:latin typeface="Arial"/>
                <a:cs typeface="Arial"/>
              </a:rPr>
              <a:t>P</a:t>
            </a:r>
            <a:r>
              <a:rPr sz="1800">
                <a:solidFill>
                  <a:srgbClr val="414042"/>
                </a:solidFill>
                <a:latin typeface="Arial"/>
                <a:cs typeface="Arial"/>
              </a:rPr>
              <a:t>arts A and B if </a:t>
            </a:r>
            <a:r>
              <a:rPr sz="1800" spc="-35">
                <a:solidFill>
                  <a:srgbClr val="414042"/>
                </a:solidFill>
                <a:latin typeface="Arial"/>
                <a:cs typeface="Arial"/>
              </a:rPr>
              <a:t>y</a:t>
            </a:r>
            <a:r>
              <a:rPr sz="1800">
                <a:solidFill>
                  <a:srgbClr val="414042"/>
                </a:solidFill>
                <a:latin typeface="Arial"/>
                <a:cs typeface="Arial"/>
              </a:rPr>
              <a:t>ou’</a:t>
            </a:r>
            <a:r>
              <a:rPr sz="1800" spc="-40">
                <a:solidFill>
                  <a:srgbClr val="414042"/>
                </a:solidFill>
                <a:latin typeface="Arial"/>
                <a:cs typeface="Arial"/>
              </a:rPr>
              <a:t>r</a:t>
            </a:r>
            <a:r>
              <a:rPr sz="1800">
                <a:solidFill>
                  <a:srgbClr val="414042"/>
                </a:solidFill>
                <a:latin typeface="Arial"/>
                <a:cs typeface="Arial"/>
              </a:rPr>
              <a:t>e under 65 and h</a:t>
            </a:r>
            <a:r>
              <a:rPr sz="1800" spc="-30">
                <a:solidFill>
                  <a:srgbClr val="414042"/>
                </a:solidFill>
                <a:latin typeface="Arial"/>
                <a:cs typeface="Arial"/>
              </a:rPr>
              <a:t>av</a:t>
            </a:r>
            <a:r>
              <a:rPr sz="1800">
                <a:solidFill>
                  <a:srgbClr val="414042"/>
                </a:solidFill>
                <a:latin typeface="Arial"/>
                <a:cs typeface="Arial"/>
              </a:rPr>
              <a:t>e a disability</a:t>
            </a:r>
            <a:endParaRPr sz="1800">
              <a:latin typeface="Arial"/>
              <a:cs typeface="Arial"/>
            </a:endParaRPr>
          </a:p>
        </p:txBody>
      </p:sp>
      <p:sp>
        <p:nvSpPr>
          <p:cNvPr id="5" name="object 5"/>
          <p:cNvSpPr/>
          <p:nvPr/>
        </p:nvSpPr>
        <p:spPr>
          <a:xfrm>
            <a:off x="8128000" y="2286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6" name="object 6"/>
          <p:cNvSpPr/>
          <p:nvPr/>
        </p:nvSpPr>
        <p:spPr>
          <a:xfrm>
            <a:off x="8128000" y="3505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7" name="object 7"/>
          <p:cNvSpPr/>
          <p:nvPr/>
        </p:nvSpPr>
        <p:spPr>
          <a:xfrm>
            <a:off x="8128000" y="5080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pic>
        <p:nvPicPr>
          <p:cNvPr id="10" name="Picture 9" descr="hum_r_4cp_pos_no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97000" y="6248400"/>
            <a:ext cx="1524000" cy="316424"/>
          </a:xfrm>
          <a:prstGeom prst="rect">
            <a:avLst/>
          </a:prstGeom>
        </p:spPr>
      </p:pic>
      <p:sp>
        <p:nvSpPr>
          <p:cNvPr id="11"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35" dirty="0">
                <a:solidFill>
                  <a:schemeClr val="accent1"/>
                </a:solidFill>
                <a:latin typeface="Arial"/>
                <a:cs typeface="Arial"/>
              </a:rPr>
              <a:t>O</a:t>
            </a:r>
            <a:r>
              <a:rPr spc="30" dirty="0">
                <a:solidFill>
                  <a:schemeClr val="accent1"/>
                </a:solidFill>
                <a:latin typeface="Arial"/>
                <a:cs typeface="Arial"/>
              </a:rPr>
              <a:t>r</a:t>
            </a:r>
            <a:r>
              <a:rPr spc="10" dirty="0">
                <a:solidFill>
                  <a:schemeClr val="accent1"/>
                </a:solidFill>
                <a:latin typeface="Arial"/>
                <a:cs typeface="Arial"/>
              </a:rPr>
              <a:t>i</a:t>
            </a:r>
            <a:r>
              <a:rPr spc="15" dirty="0">
                <a:solidFill>
                  <a:schemeClr val="accent1"/>
                </a:solidFill>
                <a:latin typeface="Arial"/>
                <a:cs typeface="Arial"/>
              </a:rPr>
              <a:t>g</a:t>
            </a:r>
            <a:r>
              <a:rPr spc="10" dirty="0">
                <a:solidFill>
                  <a:schemeClr val="accent1"/>
                </a:solidFill>
                <a:latin typeface="Arial"/>
                <a:cs typeface="Arial"/>
              </a:rPr>
              <a:t>i</a:t>
            </a:r>
            <a:r>
              <a:rPr spc="30" dirty="0">
                <a:solidFill>
                  <a:schemeClr val="accent1"/>
                </a:solidFill>
                <a:latin typeface="Arial"/>
                <a:cs typeface="Arial"/>
              </a:rPr>
              <a:t>n</a:t>
            </a:r>
            <a:r>
              <a:rPr spc="20" dirty="0">
                <a:solidFill>
                  <a:schemeClr val="accent1"/>
                </a:solidFill>
                <a:latin typeface="Arial"/>
                <a:cs typeface="Arial"/>
              </a:rPr>
              <a:t>a</a:t>
            </a:r>
            <a:r>
              <a:rPr dirty="0">
                <a:solidFill>
                  <a:schemeClr val="accent1"/>
                </a:solidFill>
                <a:latin typeface="Arial"/>
                <a:cs typeface="Arial"/>
              </a:rPr>
              <a:t>l</a:t>
            </a:r>
            <a:r>
              <a:rPr spc="140" dirty="0">
                <a:solidFill>
                  <a:schemeClr val="accent1"/>
                </a:solidFill>
                <a:latin typeface="Arial"/>
                <a:cs typeface="Arial"/>
              </a:rPr>
              <a:t> </a:t>
            </a:r>
            <a:r>
              <a:rPr spc="25" dirty="0">
                <a:solidFill>
                  <a:schemeClr val="accent1"/>
                </a:solidFill>
                <a:latin typeface="Arial"/>
                <a:cs typeface="Arial"/>
              </a:rPr>
              <a:t>M</a:t>
            </a:r>
            <a:r>
              <a:rPr spc="45" dirty="0">
                <a:solidFill>
                  <a:schemeClr val="accent1"/>
                </a:solidFill>
                <a:latin typeface="Arial"/>
                <a:cs typeface="Arial"/>
              </a:rPr>
              <a:t>e</a:t>
            </a:r>
            <a:r>
              <a:rPr spc="-5" dirty="0">
                <a:solidFill>
                  <a:schemeClr val="accent1"/>
                </a:solidFill>
                <a:latin typeface="Arial"/>
                <a:cs typeface="Arial"/>
              </a:rPr>
              <a:t>d</a:t>
            </a:r>
            <a:r>
              <a:rPr spc="10" dirty="0">
                <a:solidFill>
                  <a:schemeClr val="accent1"/>
                </a:solidFill>
                <a:latin typeface="Arial"/>
                <a:cs typeface="Arial"/>
              </a:rPr>
              <a:t>i</a:t>
            </a:r>
            <a:r>
              <a:rPr spc="-40" dirty="0">
                <a:solidFill>
                  <a:schemeClr val="accent1"/>
                </a:solidFill>
                <a:latin typeface="Arial"/>
                <a:cs typeface="Arial"/>
              </a:rPr>
              <a:t>c</a:t>
            </a:r>
            <a:r>
              <a:rPr spc="10" dirty="0">
                <a:solidFill>
                  <a:schemeClr val="accent1"/>
                </a:solidFill>
                <a:latin typeface="Arial"/>
                <a:cs typeface="Arial"/>
              </a:rPr>
              <a:t>a</a:t>
            </a:r>
            <a:r>
              <a:rPr spc="-30" dirty="0">
                <a:solidFill>
                  <a:schemeClr val="accent1"/>
                </a:solidFill>
                <a:latin typeface="Arial"/>
                <a:cs typeface="Arial"/>
              </a:rPr>
              <a:t>r</a:t>
            </a:r>
            <a:r>
              <a:rPr dirty="0">
                <a:solidFill>
                  <a:schemeClr val="accent1"/>
                </a:solidFill>
                <a:latin typeface="Arial"/>
                <a:cs typeface="Arial"/>
              </a:rPr>
              <a:t>e</a:t>
            </a:r>
          </a:p>
        </p:txBody>
      </p:sp>
      <p:sp>
        <p:nvSpPr>
          <p:cNvPr id="3" name="object 3"/>
          <p:cNvSpPr txBox="1"/>
          <p:nvPr/>
        </p:nvSpPr>
        <p:spPr>
          <a:xfrm>
            <a:off x="5279433" y="1443868"/>
            <a:ext cx="6697345" cy="969496"/>
          </a:xfrm>
          <a:prstGeom prst="rect">
            <a:avLst/>
          </a:prstGeom>
        </p:spPr>
        <p:txBody>
          <a:bodyPr vert="horz" wrap="square" lIns="0" tIns="0" rIns="0" bIns="0" rtlCol="0">
            <a:spAutoFit/>
          </a:bodyPr>
          <a:lstStyle/>
          <a:p>
            <a:pPr marL="12700" marR="5080">
              <a:lnSpc>
                <a:spcPts val="2500"/>
              </a:lnSpc>
            </a:pPr>
            <a:r>
              <a:rPr sz="2100">
                <a:solidFill>
                  <a:srgbClr val="414042"/>
                </a:solidFill>
                <a:latin typeface="Arial"/>
                <a:cs typeface="Arial"/>
              </a:rPr>
              <a:t>Of</a:t>
            </a:r>
            <a:r>
              <a:rPr sz="2100" spc="-15">
                <a:solidFill>
                  <a:srgbClr val="414042"/>
                </a:solidFill>
                <a:latin typeface="Arial"/>
                <a:cs typeface="Arial"/>
              </a:rPr>
              <a:t>f</a:t>
            </a:r>
            <a:r>
              <a:rPr sz="2100">
                <a:solidFill>
                  <a:srgbClr val="414042"/>
                </a:solidFill>
                <a:latin typeface="Arial"/>
                <a:cs typeface="Arial"/>
              </a:rPr>
              <a:t>e</a:t>
            </a:r>
            <a:r>
              <a:rPr sz="2100" spc="-45">
                <a:solidFill>
                  <a:srgbClr val="414042"/>
                </a:solidFill>
                <a:latin typeface="Arial"/>
                <a:cs typeface="Arial"/>
              </a:rPr>
              <a:t>r</a:t>
            </a:r>
            <a:r>
              <a:rPr sz="2100">
                <a:solidFill>
                  <a:srgbClr val="414042"/>
                </a:solidFill>
                <a:latin typeface="Arial"/>
                <a:cs typeface="Arial"/>
              </a:rPr>
              <a:t>ed </a:t>
            </a:r>
            <a:r>
              <a:rPr sz="2100" spc="-25">
                <a:solidFill>
                  <a:srgbClr val="414042"/>
                </a:solidFill>
                <a:latin typeface="Arial"/>
                <a:cs typeface="Arial"/>
              </a:rPr>
              <a:t>b</a:t>
            </a:r>
            <a:r>
              <a:rPr sz="2100">
                <a:solidFill>
                  <a:srgbClr val="414042"/>
                </a:solidFill>
                <a:latin typeface="Arial"/>
                <a:cs typeface="Arial"/>
              </a:rPr>
              <a:t>y the </a:t>
            </a:r>
            <a:r>
              <a:rPr sz="2100" spc="-15">
                <a:solidFill>
                  <a:srgbClr val="414042"/>
                </a:solidFill>
                <a:latin typeface="Arial"/>
                <a:cs typeface="Arial"/>
              </a:rPr>
              <a:t>f</a:t>
            </a:r>
            <a:r>
              <a:rPr sz="2100">
                <a:solidFill>
                  <a:srgbClr val="414042"/>
                </a:solidFill>
                <a:latin typeface="Arial"/>
                <a:cs typeface="Arial"/>
              </a:rPr>
              <a:t>ede</a:t>
            </a:r>
            <a:r>
              <a:rPr sz="2100" spc="-45">
                <a:solidFill>
                  <a:srgbClr val="414042"/>
                </a:solidFill>
                <a:latin typeface="Arial"/>
                <a:cs typeface="Arial"/>
              </a:rPr>
              <a:t>r</a:t>
            </a:r>
            <a:r>
              <a:rPr sz="2100">
                <a:solidFill>
                  <a:srgbClr val="414042"/>
                </a:solidFill>
                <a:latin typeface="Arial"/>
                <a:cs typeface="Arial"/>
              </a:rPr>
              <a:t>al g</a:t>
            </a:r>
            <a:r>
              <a:rPr sz="2100" spc="-20">
                <a:solidFill>
                  <a:srgbClr val="414042"/>
                </a:solidFill>
                <a:latin typeface="Arial"/>
                <a:cs typeface="Arial"/>
              </a:rPr>
              <a:t>o</a:t>
            </a:r>
            <a:r>
              <a:rPr sz="2100" spc="-35">
                <a:solidFill>
                  <a:srgbClr val="414042"/>
                </a:solidFill>
                <a:latin typeface="Arial"/>
                <a:cs typeface="Arial"/>
              </a:rPr>
              <a:t>v</a:t>
            </a:r>
            <a:r>
              <a:rPr sz="2100">
                <a:solidFill>
                  <a:srgbClr val="414042"/>
                </a:solidFill>
                <a:latin typeface="Arial"/>
                <a:cs typeface="Arial"/>
              </a:rPr>
              <a:t>ernme</a:t>
            </a:r>
            <a:r>
              <a:rPr sz="2100" spc="-10">
                <a:solidFill>
                  <a:srgbClr val="414042"/>
                </a:solidFill>
                <a:latin typeface="Arial"/>
                <a:cs typeface="Arial"/>
              </a:rPr>
              <a:t>n</a:t>
            </a:r>
            <a:r>
              <a:rPr sz="2100">
                <a:solidFill>
                  <a:srgbClr val="414042"/>
                </a:solidFill>
                <a:latin typeface="Arial"/>
                <a:cs typeface="Arial"/>
              </a:rPr>
              <a:t>t, Original Medi</a:t>
            </a:r>
            <a:r>
              <a:rPr sz="2100" spc="-15">
                <a:solidFill>
                  <a:srgbClr val="414042"/>
                </a:solidFill>
                <a:latin typeface="Arial"/>
                <a:cs typeface="Arial"/>
              </a:rPr>
              <a:t>c</a:t>
            </a:r>
            <a:r>
              <a:rPr sz="2100">
                <a:solidFill>
                  <a:srgbClr val="414042"/>
                </a:solidFill>
                <a:latin typeface="Arial"/>
                <a:cs typeface="Arial"/>
              </a:rPr>
              <a:t>a</a:t>
            </a:r>
            <a:r>
              <a:rPr sz="2100" spc="-45">
                <a:solidFill>
                  <a:srgbClr val="414042"/>
                </a:solidFill>
                <a:latin typeface="Arial"/>
                <a:cs typeface="Arial"/>
              </a:rPr>
              <a:t>r</a:t>
            </a:r>
            <a:r>
              <a:rPr sz="2100">
                <a:solidFill>
                  <a:srgbClr val="414042"/>
                </a:solidFill>
                <a:latin typeface="Arial"/>
                <a:cs typeface="Arial"/>
              </a:rPr>
              <a:t>e c</a:t>
            </a:r>
            <a:r>
              <a:rPr sz="2100" spc="-20">
                <a:solidFill>
                  <a:srgbClr val="414042"/>
                </a:solidFill>
                <a:latin typeface="Arial"/>
                <a:cs typeface="Arial"/>
              </a:rPr>
              <a:t>o</a:t>
            </a:r>
            <a:r>
              <a:rPr sz="2100" spc="-35">
                <a:solidFill>
                  <a:srgbClr val="414042"/>
                </a:solidFill>
                <a:latin typeface="Arial"/>
                <a:cs typeface="Arial"/>
              </a:rPr>
              <a:t>v</a:t>
            </a:r>
            <a:r>
              <a:rPr sz="2100">
                <a:solidFill>
                  <a:srgbClr val="414042"/>
                </a:solidFill>
                <a:latin typeface="Arial"/>
                <a:cs typeface="Arial"/>
              </a:rPr>
              <a:t>ers </a:t>
            </a:r>
            <a:r>
              <a:rPr sz="2100" smtClean="0">
                <a:solidFill>
                  <a:srgbClr val="414042"/>
                </a:solidFill>
                <a:latin typeface="Arial"/>
                <a:cs typeface="Arial"/>
              </a:rPr>
              <a:t>much</a:t>
            </a:r>
            <a:r>
              <a:rPr lang="en-US" sz="2100" smtClean="0">
                <a:solidFill>
                  <a:srgbClr val="414042"/>
                </a:solidFill>
                <a:latin typeface="Arial"/>
                <a:cs typeface="Arial"/>
              </a:rPr>
              <a:t>,</a:t>
            </a:r>
            <a:r>
              <a:rPr sz="2100" smtClean="0">
                <a:solidFill>
                  <a:srgbClr val="414042"/>
                </a:solidFill>
                <a:latin typeface="Arial"/>
                <a:cs typeface="Arial"/>
              </a:rPr>
              <a:t> </a:t>
            </a:r>
            <a:r>
              <a:rPr sz="2100">
                <a:solidFill>
                  <a:srgbClr val="414042"/>
                </a:solidFill>
                <a:latin typeface="Arial"/>
                <a:cs typeface="Arial"/>
              </a:rPr>
              <a:t>but not </a:t>
            </a:r>
            <a:r>
              <a:rPr sz="2100" smtClean="0">
                <a:solidFill>
                  <a:srgbClr val="414042"/>
                </a:solidFill>
                <a:latin typeface="Arial"/>
                <a:cs typeface="Arial"/>
              </a:rPr>
              <a:t>all</a:t>
            </a:r>
            <a:r>
              <a:rPr lang="en-US" sz="2100" smtClean="0">
                <a:solidFill>
                  <a:srgbClr val="414042"/>
                </a:solidFill>
                <a:latin typeface="Arial"/>
                <a:cs typeface="Arial"/>
              </a:rPr>
              <a:t>,</a:t>
            </a:r>
            <a:r>
              <a:rPr sz="2100" smtClean="0">
                <a:solidFill>
                  <a:srgbClr val="414042"/>
                </a:solidFill>
                <a:latin typeface="Arial"/>
                <a:cs typeface="Arial"/>
              </a:rPr>
              <a:t> </a:t>
            </a:r>
            <a:r>
              <a:rPr sz="2100">
                <a:solidFill>
                  <a:srgbClr val="414042"/>
                </a:solidFill>
                <a:latin typeface="Arial"/>
                <a:cs typeface="Arial"/>
              </a:rPr>
              <a:t>of </a:t>
            </a:r>
            <a:r>
              <a:rPr sz="2100" spc="-40">
                <a:solidFill>
                  <a:srgbClr val="414042"/>
                </a:solidFill>
                <a:latin typeface="Arial"/>
                <a:cs typeface="Arial"/>
              </a:rPr>
              <a:t>y</a:t>
            </a:r>
            <a:r>
              <a:rPr sz="2100">
                <a:solidFill>
                  <a:srgbClr val="414042"/>
                </a:solidFill>
                <a:latin typeface="Arial"/>
                <a:cs typeface="Arial"/>
              </a:rPr>
              <a:t>our </a:t>
            </a:r>
            <a:r>
              <a:rPr sz="2100" spc="-15">
                <a:solidFill>
                  <a:srgbClr val="414042"/>
                </a:solidFill>
                <a:latin typeface="Arial"/>
                <a:cs typeface="Arial"/>
              </a:rPr>
              <a:t>c</a:t>
            </a:r>
            <a:r>
              <a:rPr sz="2100">
                <a:solidFill>
                  <a:srgbClr val="414042"/>
                </a:solidFill>
                <a:latin typeface="Arial"/>
                <a:cs typeface="Arial"/>
              </a:rPr>
              <a:t>a</a:t>
            </a:r>
            <a:r>
              <a:rPr sz="2100" spc="-45">
                <a:solidFill>
                  <a:srgbClr val="414042"/>
                </a:solidFill>
                <a:latin typeface="Arial"/>
                <a:cs typeface="Arial"/>
              </a:rPr>
              <a:t>r</a:t>
            </a:r>
            <a:r>
              <a:rPr sz="2100">
                <a:solidFill>
                  <a:srgbClr val="414042"/>
                </a:solidFill>
                <a:latin typeface="Arial"/>
                <a:cs typeface="Arial"/>
              </a:rPr>
              <a:t>e and gene</a:t>
            </a:r>
            <a:r>
              <a:rPr sz="2100" spc="-45">
                <a:solidFill>
                  <a:srgbClr val="414042"/>
                </a:solidFill>
                <a:latin typeface="Arial"/>
                <a:cs typeface="Arial"/>
              </a:rPr>
              <a:t>r</a:t>
            </a:r>
            <a:r>
              <a:rPr sz="2100">
                <a:solidFill>
                  <a:srgbClr val="414042"/>
                </a:solidFill>
                <a:latin typeface="Arial"/>
                <a:cs typeface="Arial"/>
              </a:rPr>
              <a:t>ally has a dedu</a:t>
            </a:r>
            <a:r>
              <a:rPr sz="2100" spc="35">
                <a:solidFill>
                  <a:srgbClr val="414042"/>
                </a:solidFill>
                <a:latin typeface="Arial"/>
                <a:cs typeface="Arial"/>
              </a:rPr>
              <a:t>c</a:t>
            </a:r>
            <a:r>
              <a:rPr sz="2100">
                <a:solidFill>
                  <a:srgbClr val="414042"/>
                </a:solidFill>
                <a:latin typeface="Arial"/>
                <a:cs typeface="Arial"/>
              </a:rPr>
              <a:t>tible and coinsu</a:t>
            </a:r>
            <a:r>
              <a:rPr sz="2100" spc="-45">
                <a:solidFill>
                  <a:srgbClr val="414042"/>
                </a:solidFill>
                <a:latin typeface="Arial"/>
                <a:cs typeface="Arial"/>
              </a:rPr>
              <a:t>r</a:t>
            </a:r>
            <a:r>
              <a:rPr sz="2100">
                <a:solidFill>
                  <a:srgbClr val="414042"/>
                </a:solidFill>
                <a:latin typeface="Arial"/>
                <a:cs typeface="Arial"/>
              </a:rPr>
              <a:t>ance.</a:t>
            </a:r>
            <a:endParaRPr sz="2100">
              <a:latin typeface="Arial"/>
              <a:cs typeface="Arial"/>
            </a:endParaRPr>
          </a:p>
        </p:txBody>
      </p:sp>
      <p:sp>
        <p:nvSpPr>
          <p:cNvPr id="4" name="object 4"/>
          <p:cNvSpPr txBox="1"/>
          <p:nvPr/>
        </p:nvSpPr>
        <p:spPr>
          <a:xfrm>
            <a:off x="5270500" y="2806670"/>
            <a:ext cx="1689100" cy="658300"/>
          </a:xfrm>
          <a:prstGeom prst="rect">
            <a:avLst/>
          </a:prstGeom>
        </p:spPr>
        <p:txBody>
          <a:bodyPr vert="horz" wrap="square" lIns="0" tIns="0" rIns="0" bIns="0" rtlCol="0">
            <a:spAutoFit/>
          </a:bodyPr>
          <a:lstStyle/>
          <a:p>
            <a:pPr marL="12700">
              <a:lnSpc>
                <a:spcPts val="3040"/>
              </a:lnSpc>
            </a:pPr>
            <a:r>
              <a:rPr sz="2600" spc="-60">
                <a:solidFill>
                  <a:srgbClr val="414042"/>
                </a:solidFill>
                <a:latin typeface="Arial"/>
                <a:cs typeface="Arial"/>
              </a:rPr>
              <a:t>P</a:t>
            </a:r>
            <a:r>
              <a:rPr sz="2600">
                <a:solidFill>
                  <a:srgbClr val="414042"/>
                </a:solidFill>
                <a:latin typeface="Arial"/>
                <a:cs typeface="Arial"/>
              </a:rPr>
              <a:t>art A</a:t>
            </a:r>
            <a:endParaRPr sz="2600">
              <a:latin typeface="Arial"/>
              <a:cs typeface="Arial"/>
            </a:endParaRPr>
          </a:p>
          <a:p>
            <a:pPr marL="12700">
              <a:lnSpc>
                <a:spcPts val="2080"/>
              </a:lnSpc>
            </a:pPr>
            <a:r>
              <a:rPr sz="1800" b="1">
                <a:solidFill>
                  <a:srgbClr val="87C546"/>
                </a:solidFill>
                <a:latin typeface="Arial"/>
                <a:cs typeface="Arial"/>
              </a:rPr>
              <a:t>helps c</a:t>
            </a:r>
            <a:r>
              <a:rPr sz="1800" b="1" spc="-15">
                <a:solidFill>
                  <a:srgbClr val="87C546"/>
                </a:solidFill>
                <a:latin typeface="Arial"/>
                <a:cs typeface="Arial"/>
              </a:rPr>
              <a:t>o</a:t>
            </a:r>
            <a:r>
              <a:rPr sz="1800" b="1" spc="-30">
                <a:solidFill>
                  <a:srgbClr val="87C546"/>
                </a:solidFill>
                <a:latin typeface="Arial"/>
                <a:cs typeface="Arial"/>
              </a:rPr>
              <a:t>v</a:t>
            </a:r>
            <a:r>
              <a:rPr sz="1800" b="1">
                <a:solidFill>
                  <a:srgbClr val="87C546"/>
                </a:solidFill>
                <a:latin typeface="Arial"/>
                <a:cs typeface="Arial"/>
              </a:rPr>
              <a:t>er</a:t>
            </a:r>
            <a:endParaRPr sz="1800">
              <a:latin typeface="Arial"/>
              <a:cs typeface="Arial"/>
            </a:endParaRPr>
          </a:p>
        </p:txBody>
      </p:sp>
      <p:sp>
        <p:nvSpPr>
          <p:cNvPr id="6" name="object 6"/>
          <p:cNvSpPr txBox="1"/>
          <p:nvPr/>
        </p:nvSpPr>
        <p:spPr>
          <a:xfrm>
            <a:off x="5462292" y="3537027"/>
            <a:ext cx="1878308" cy="1675484"/>
          </a:xfrm>
          <a:prstGeom prst="rect">
            <a:avLst/>
          </a:prstGeom>
        </p:spPr>
        <p:txBody>
          <a:bodyPr vert="horz" wrap="square" lIns="0" tIns="0" rIns="0" bIns="0" rtlCol="0">
            <a:spAutoFit/>
          </a:bodyPr>
          <a:lstStyle/>
          <a:p>
            <a:pPr marL="12700">
              <a:lnSpc>
                <a:spcPct val="100000"/>
              </a:lnSpc>
            </a:pPr>
            <a:r>
              <a:rPr sz="1800">
                <a:solidFill>
                  <a:srgbClr val="414042"/>
                </a:solidFill>
                <a:latin typeface="Arial"/>
                <a:cs typeface="Arial"/>
              </a:rPr>
              <a:t>Hospi</a:t>
            </a:r>
            <a:r>
              <a:rPr sz="1800" spc="-10">
                <a:solidFill>
                  <a:srgbClr val="414042"/>
                </a:solidFill>
                <a:latin typeface="Arial"/>
                <a:cs typeface="Arial"/>
              </a:rPr>
              <a:t>t</a:t>
            </a:r>
            <a:r>
              <a:rPr sz="1800">
                <a:solidFill>
                  <a:srgbClr val="414042"/>
                </a:solidFill>
                <a:latin typeface="Arial"/>
                <a:cs typeface="Arial"/>
              </a:rPr>
              <a:t>ali</a:t>
            </a:r>
            <a:r>
              <a:rPr sz="1800" spc="-15">
                <a:solidFill>
                  <a:srgbClr val="414042"/>
                </a:solidFill>
                <a:latin typeface="Arial"/>
                <a:cs typeface="Arial"/>
              </a:rPr>
              <a:t>z</a:t>
            </a:r>
            <a:r>
              <a:rPr sz="1800">
                <a:solidFill>
                  <a:srgbClr val="414042"/>
                </a:solidFill>
                <a:latin typeface="Arial"/>
                <a:cs typeface="Arial"/>
              </a:rPr>
              <a:t>ation</a:t>
            </a:r>
            <a:endParaRPr sz="1800">
              <a:latin typeface="Arial"/>
              <a:cs typeface="Arial"/>
            </a:endParaRPr>
          </a:p>
          <a:p>
            <a:pPr marL="12700" marR="49530">
              <a:lnSpc>
                <a:spcPct val="100000"/>
              </a:lnSpc>
              <a:spcBef>
                <a:spcPts val="800"/>
              </a:spcBef>
            </a:pPr>
            <a:r>
              <a:rPr sz="1800">
                <a:solidFill>
                  <a:srgbClr val="414042"/>
                </a:solidFill>
                <a:latin typeface="Arial"/>
                <a:cs typeface="Arial"/>
              </a:rPr>
              <a:t>Skilled nursing </a:t>
            </a:r>
            <a:r>
              <a:rPr sz="1800" spc="-15">
                <a:solidFill>
                  <a:srgbClr val="414042"/>
                </a:solidFill>
                <a:latin typeface="Arial"/>
                <a:cs typeface="Arial"/>
              </a:rPr>
              <a:t>f</a:t>
            </a:r>
            <a:r>
              <a:rPr sz="1800">
                <a:solidFill>
                  <a:srgbClr val="414042"/>
                </a:solidFill>
                <a:latin typeface="Arial"/>
                <a:cs typeface="Arial"/>
              </a:rPr>
              <a:t>acilities</a:t>
            </a:r>
            <a:endParaRPr sz="1800">
              <a:latin typeface="Arial"/>
              <a:cs typeface="Arial"/>
            </a:endParaRPr>
          </a:p>
          <a:p>
            <a:pPr marL="12700" marR="182245">
              <a:lnSpc>
                <a:spcPct val="137000"/>
              </a:lnSpc>
            </a:pPr>
            <a:r>
              <a:rPr sz="1800">
                <a:solidFill>
                  <a:srgbClr val="414042"/>
                </a:solidFill>
                <a:latin typeface="Arial"/>
                <a:cs typeface="Arial"/>
              </a:rPr>
              <a:t>Hospice </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Home health</a:t>
            </a:r>
            <a:endParaRPr sz="1800">
              <a:latin typeface="Arial"/>
              <a:cs typeface="Arial"/>
            </a:endParaRPr>
          </a:p>
        </p:txBody>
      </p:sp>
      <p:sp>
        <p:nvSpPr>
          <p:cNvPr id="10" name="object 10"/>
          <p:cNvSpPr txBox="1"/>
          <p:nvPr/>
        </p:nvSpPr>
        <p:spPr>
          <a:xfrm>
            <a:off x="7988300" y="2806670"/>
            <a:ext cx="1714500" cy="658300"/>
          </a:xfrm>
          <a:prstGeom prst="rect">
            <a:avLst/>
          </a:prstGeom>
        </p:spPr>
        <p:txBody>
          <a:bodyPr vert="horz" wrap="square" lIns="0" tIns="0" rIns="0" bIns="0" rtlCol="0">
            <a:spAutoFit/>
          </a:bodyPr>
          <a:lstStyle/>
          <a:p>
            <a:pPr marL="12700">
              <a:lnSpc>
                <a:spcPts val="3040"/>
              </a:lnSpc>
            </a:pPr>
            <a:r>
              <a:rPr sz="2600" spc="-60">
                <a:solidFill>
                  <a:srgbClr val="414042"/>
                </a:solidFill>
                <a:latin typeface="Arial"/>
                <a:cs typeface="Arial"/>
              </a:rPr>
              <a:t>P</a:t>
            </a:r>
            <a:r>
              <a:rPr sz="2600">
                <a:solidFill>
                  <a:srgbClr val="414042"/>
                </a:solidFill>
                <a:latin typeface="Arial"/>
                <a:cs typeface="Arial"/>
              </a:rPr>
              <a:t>art B</a:t>
            </a:r>
            <a:endParaRPr sz="2600">
              <a:latin typeface="Arial"/>
              <a:cs typeface="Arial"/>
            </a:endParaRPr>
          </a:p>
          <a:p>
            <a:pPr marL="12700">
              <a:lnSpc>
                <a:spcPts val="2080"/>
              </a:lnSpc>
            </a:pPr>
            <a:r>
              <a:rPr sz="1800" b="1">
                <a:solidFill>
                  <a:srgbClr val="87C546"/>
                </a:solidFill>
                <a:latin typeface="Arial"/>
                <a:cs typeface="Arial"/>
              </a:rPr>
              <a:t>helps c</a:t>
            </a:r>
            <a:r>
              <a:rPr sz="1800" b="1" spc="-15">
                <a:solidFill>
                  <a:srgbClr val="87C546"/>
                </a:solidFill>
                <a:latin typeface="Arial"/>
                <a:cs typeface="Arial"/>
              </a:rPr>
              <a:t>o</a:t>
            </a:r>
            <a:r>
              <a:rPr sz="1800" b="1" spc="-30">
                <a:solidFill>
                  <a:srgbClr val="87C546"/>
                </a:solidFill>
                <a:latin typeface="Arial"/>
                <a:cs typeface="Arial"/>
              </a:rPr>
              <a:t>v</a:t>
            </a:r>
            <a:r>
              <a:rPr sz="1800" b="1">
                <a:solidFill>
                  <a:srgbClr val="87C546"/>
                </a:solidFill>
                <a:latin typeface="Arial"/>
                <a:cs typeface="Arial"/>
              </a:rPr>
              <a:t>er</a:t>
            </a:r>
            <a:endParaRPr sz="1800">
              <a:latin typeface="Arial"/>
              <a:cs typeface="Arial"/>
            </a:endParaRPr>
          </a:p>
        </p:txBody>
      </p:sp>
      <p:sp>
        <p:nvSpPr>
          <p:cNvPr id="12" name="object 12"/>
          <p:cNvSpPr txBox="1"/>
          <p:nvPr/>
        </p:nvSpPr>
        <p:spPr>
          <a:xfrm>
            <a:off x="8180095" y="3453639"/>
            <a:ext cx="3274060" cy="1880361"/>
          </a:xfrm>
          <a:prstGeom prst="rect">
            <a:avLst/>
          </a:prstGeom>
        </p:spPr>
        <p:txBody>
          <a:bodyPr vert="horz" wrap="square" lIns="0" tIns="0" rIns="0" bIns="0" rtlCol="0">
            <a:spAutoFit/>
          </a:bodyPr>
          <a:lstStyle/>
          <a:p>
            <a:pPr marL="12700" marR="1078865">
              <a:lnSpc>
                <a:spcPct val="137000"/>
              </a:lnSpc>
            </a:pPr>
            <a:r>
              <a:rPr sz="1800">
                <a:solidFill>
                  <a:srgbClr val="414042"/>
                </a:solidFill>
                <a:latin typeface="Arial"/>
                <a:cs typeface="Arial"/>
              </a:rPr>
              <a:t>Do</a:t>
            </a:r>
            <a:r>
              <a:rPr sz="1800" spc="30">
                <a:solidFill>
                  <a:srgbClr val="414042"/>
                </a:solidFill>
                <a:latin typeface="Arial"/>
                <a:cs typeface="Arial"/>
              </a:rPr>
              <a:t>c</a:t>
            </a:r>
            <a:r>
              <a:rPr sz="1800">
                <a:solidFill>
                  <a:srgbClr val="414042"/>
                </a:solidFill>
                <a:latin typeface="Arial"/>
                <a:cs typeface="Arial"/>
              </a:rPr>
              <a:t>tor appoi</a:t>
            </a:r>
            <a:r>
              <a:rPr sz="1800" spc="-10">
                <a:solidFill>
                  <a:srgbClr val="414042"/>
                </a:solidFill>
                <a:latin typeface="Arial"/>
                <a:cs typeface="Arial"/>
              </a:rPr>
              <a:t>n</a:t>
            </a:r>
            <a:r>
              <a:rPr sz="1800">
                <a:solidFill>
                  <a:srgbClr val="414042"/>
                </a:solidFill>
                <a:latin typeface="Arial"/>
                <a:cs typeface="Arial"/>
              </a:rPr>
              <a:t>tme</a:t>
            </a:r>
            <a:r>
              <a:rPr sz="1800" spc="-10">
                <a:solidFill>
                  <a:srgbClr val="414042"/>
                </a:solidFill>
                <a:latin typeface="Arial"/>
                <a:cs typeface="Arial"/>
              </a:rPr>
              <a:t>n</a:t>
            </a:r>
            <a:r>
              <a:rPr sz="1800">
                <a:solidFill>
                  <a:srgbClr val="414042"/>
                </a:solidFill>
                <a:latin typeface="Arial"/>
                <a:cs typeface="Arial"/>
              </a:rPr>
              <a:t>ts Outpatie</a:t>
            </a:r>
            <a:r>
              <a:rPr sz="1800" spc="-10">
                <a:solidFill>
                  <a:srgbClr val="414042"/>
                </a:solidFill>
                <a:latin typeface="Arial"/>
                <a:cs typeface="Arial"/>
              </a:rPr>
              <a:t>n</a:t>
            </a:r>
            <a:r>
              <a:rPr sz="1800">
                <a:solidFill>
                  <a:srgbClr val="414042"/>
                </a:solidFill>
                <a:latin typeface="Arial"/>
                <a:cs typeface="Arial"/>
              </a:rPr>
              <a:t>t </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a:t>
            </a:r>
            <a:r>
              <a:rPr sz="1800" spc="-25">
                <a:solidFill>
                  <a:srgbClr val="414042"/>
                </a:solidFill>
                <a:latin typeface="Arial"/>
                <a:cs typeface="Arial"/>
              </a:rPr>
              <a:t>P</a:t>
            </a:r>
            <a:r>
              <a:rPr sz="1800" spc="-40">
                <a:solidFill>
                  <a:srgbClr val="414042"/>
                </a:solidFill>
                <a:latin typeface="Arial"/>
                <a:cs typeface="Arial"/>
              </a:rPr>
              <a:t>r</a:t>
            </a:r>
            <a:r>
              <a:rPr sz="1800" spc="-20">
                <a:solidFill>
                  <a:srgbClr val="414042"/>
                </a:solidFill>
                <a:latin typeface="Arial"/>
                <a:cs typeface="Arial"/>
              </a:rPr>
              <a:t>e</a:t>
            </a:r>
            <a:r>
              <a:rPr sz="1800" spc="-30">
                <a:solidFill>
                  <a:srgbClr val="414042"/>
                </a:solidFill>
                <a:latin typeface="Arial"/>
                <a:cs typeface="Arial"/>
              </a:rPr>
              <a:t>v</a:t>
            </a:r>
            <a:r>
              <a:rPr sz="1800">
                <a:solidFill>
                  <a:srgbClr val="414042"/>
                </a:solidFill>
                <a:latin typeface="Arial"/>
                <a:cs typeface="Arial"/>
              </a:rPr>
              <a:t>e</a:t>
            </a:r>
            <a:r>
              <a:rPr sz="1800" spc="-10">
                <a:solidFill>
                  <a:srgbClr val="414042"/>
                </a:solidFill>
                <a:latin typeface="Arial"/>
                <a:cs typeface="Arial"/>
              </a:rPr>
              <a:t>n</a:t>
            </a:r>
            <a:r>
              <a:rPr sz="1800">
                <a:solidFill>
                  <a:srgbClr val="414042"/>
                </a:solidFill>
                <a:latin typeface="Arial"/>
                <a:cs typeface="Arial"/>
              </a:rPr>
              <a:t>ti</a:t>
            </a:r>
            <a:r>
              <a:rPr sz="1800" spc="-30">
                <a:solidFill>
                  <a:srgbClr val="414042"/>
                </a:solidFill>
                <a:latin typeface="Arial"/>
                <a:cs typeface="Arial"/>
              </a:rPr>
              <a:t>v</a:t>
            </a:r>
            <a:r>
              <a:rPr sz="1800">
                <a:solidFill>
                  <a:srgbClr val="414042"/>
                </a:solidFill>
                <a:latin typeface="Arial"/>
                <a:cs typeface="Arial"/>
              </a:rPr>
              <a:t>e services</a:t>
            </a:r>
            <a:endParaRPr sz="1800">
              <a:latin typeface="Arial"/>
              <a:cs typeface="Arial"/>
            </a:endParaRPr>
          </a:p>
          <a:p>
            <a:pPr marL="12700" marR="5080">
              <a:lnSpc>
                <a:spcPct val="137000"/>
              </a:lnSpc>
            </a:pPr>
            <a:r>
              <a:rPr sz="1800">
                <a:solidFill>
                  <a:srgbClr val="414042"/>
                </a:solidFill>
                <a:latin typeface="Arial"/>
                <a:cs typeface="Arial"/>
              </a:rPr>
              <a:t>Occupational/p</a:t>
            </a:r>
            <a:r>
              <a:rPr sz="1800" spc="-20">
                <a:solidFill>
                  <a:srgbClr val="414042"/>
                </a:solidFill>
                <a:latin typeface="Arial"/>
                <a:cs typeface="Arial"/>
              </a:rPr>
              <a:t>h</a:t>
            </a:r>
            <a:r>
              <a:rPr sz="1800" spc="-30">
                <a:solidFill>
                  <a:srgbClr val="414042"/>
                </a:solidFill>
                <a:latin typeface="Arial"/>
                <a:cs typeface="Arial"/>
              </a:rPr>
              <a:t>y</a:t>
            </a:r>
            <a:r>
              <a:rPr sz="1800">
                <a:solidFill>
                  <a:srgbClr val="414042"/>
                </a:solidFill>
                <a:latin typeface="Arial"/>
                <a:cs typeface="Arial"/>
              </a:rPr>
              <a:t>si</a:t>
            </a:r>
            <a:r>
              <a:rPr sz="1800" spc="-15">
                <a:solidFill>
                  <a:srgbClr val="414042"/>
                </a:solidFill>
                <a:latin typeface="Arial"/>
                <a:cs typeface="Arial"/>
              </a:rPr>
              <a:t>c</a:t>
            </a:r>
            <a:r>
              <a:rPr sz="1800">
                <a:solidFill>
                  <a:srgbClr val="414042"/>
                </a:solidFill>
                <a:latin typeface="Arial"/>
                <a:cs typeface="Arial"/>
              </a:rPr>
              <a:t>al the</a:t>
            </a:r>
            <a:r>
              <a:rPr sz="1800" spc="-40">
                <a:solidFill>
                  <a:srgbClr val="414042"/>
                </a:solidFill>
                <a:latin typeface="Arial"/>
                <a:cs typeface="Arial"/>
              </a:rPr>
              <a:t>r</a:t>
            </a:r>
            <a:r>
              <a:rPr sz="1800">
                <a:solidFill>
                  <a:srgbClr val="414042"/>
                </a:solidFill>
                <a:latin typeface="Arial"/>
                <a:cs typeface="Arial"/>
              </a:rPr>
              <a:t>apies Home health</a:t>
            </a:r>
            <a:endParaRPr sz="1800">
              <a:latin typeface="Arial"/>
              <a:cs typeface="Arial"/>
            </a:endParaRPr>
          </a:p>
        </p:txBody>
      </p:sp>
      <p:sp>
        <p:nvSpPr>
          <p:cNvPr id="17" name="object 17"/>
          <p:cNvSpPr/>
          <p:nvPr/>
        </p:nvSpPr>
        <p:spPr>
          <a:xfrm>
            <a:off x="5283200" y="3657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pic>
        <p:nvPicPr>
          <p:cNvPr id="28" name="Picture 27" descr="hum_r_4cp_pos_noR_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44600" y="6477000"/>
            <a:ext cx="1600200" cy="332245"/>
          </a:xfrm>
          <a:prstGeom prst="rect">
            <a:avLst/>
          </a:prstGeom>
        </p:spPr>
      </p:pic>
      <p:sp>
        <p:nvSpPr>
          <p:cNvPr id="29" name="object 17"/>
          <p:cNvSpPr/>
          <p:nvPr/>
        </p:nvSpPr>
        <p:spPr>
          <a:xfrm>
            <a:off x="5283200" y="4013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0" name="object 17"/>
          <p:cNvSpPr/>
          <p:nvPr/>
        </p:nvSpPr>
        <p:spPr>
          <a:xfrm>
            <a:off x="5283200" y="4648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1" name="object 17"/>
          <p:cNvSpPr/>
          <p:nvPr/>
        </p:nvSpPr>
        <p:spPr>
          <a:xfrm>
            <a:off x="5283200" y="5029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2" name="object 21"/>
          <p:cNvSpPr/>
          <p:nvPr/>
        </p:nvSpPr>
        <p:spPr>
          <a:xfrm>
            <a:off x="8001000" y="3625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3" name="object 21"/>
          <p:cNvSpPr/>
          <p:nvPr/>
        </p:nvSpPr>
        <p:spPr>
          <a:xfrm>
            <a:off x="8001000" y="40314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4" name="object 21"/>
          <p:cNvSpPr/>
          <p:nvPr/>
        </p:nvSpPr>
        <p:spPr>
          <a:xfrm>
            <a:off x="8001000" y="4387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5" name="object 21"/>
          <p:cNvSpPr/>
          <p:nvPr/>
        </p:nvSpPr>
        <p:spPr>
          <a:xfrm>
            <a:off x="8001000" y="4768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6" name="object 21"/>
          <p:cNvSpPr/>
          <p:nvPr/>
        </p:nvSpPr>
        <p:spPr>
          <a:xfrm>
            <a:off x="8001000" y="5149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3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518424" y="479809"/>
            <a:ext cx="10313527" cy="646288"/>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algn="l" defTabSz="487695"/>
            <a:r>
              <a:rPr lang="en-US" sz="3840" dirty="0">
                <a:solidFill>
                  <a:srgbClr val="75BD43"/>
                </a:solidFill>
              </a:rPr>
              <a:t>Why Take Part B?</a:t>
            </a:r>
          </a:p>
        </p:txBody>
      </p:sp>
      <p:sp>
        <p:nvSpPr>
          <p:cNvPr id="13" name="Rectangle 12"/>
          <p:cNvSpPr/>
          <p:nvPr/>
        </p:nvSpPr>
        <p:spPr>
          <a:xfrm>
            <a:off x="1823858" y="3961980"/>
            <a:ext cx="5649862" cy="2850396"/>
          </a:xfrm>
          <a:prstGeom prst="rect">
            <a:avLst/>
          </a:prstGeom>
        </p:spPr>
        <p:txBody>
          <a:bodyPr wrap="square">
            <a:spAutoFit/>
          </a:bodyPr>
          <a:lstStyle/>
          <a:p>
            <a:pPr defTabSz="487695"/>
            <a:r>
              <a:rPr lang="en-US" sz="2987" b="1" i="1" dirty="0">
                <a:solidFill>
                  <a:srgbClr val="000000"/>
                </a:solidFill>
                <a:latin typeface="Calibri Light" panose="020F0302020204030204" pitchFamily="34" charset="0"/>
                <a:cs typeface="Calibri Light" panose="020F0302020204030204" pitchFamily="34" charset="0"/>
              </a:rPr>
              <a:t>“VA does not recommend Veterans cancel or decline coverage in Medicare (or other health care or insurance programs) solely because they are enrolled in VA health care.”       </a:t>
            </a:r>
            <a:r>
              <a:rPr lang="en-US" sz="2987" dirty="0">
                <a:solidFill>
                  <a:srgbClr val="000000"/>
                </a:solidFill>
                <a:latin typeface="Calibri Light" panose="020F0302020204030204" pitchFamily="34" charset="0"/>
                <a:cs typeface="Calibri Light" panose="020F0302020204030204" pitchFamily="34" charset="0"/>
              </a:rPr>
              <a:t>www.va.gov</a:t>
            </a:r>
          </a:p>
        </p:txBody>
      </p:sp>
      <p:sp>
        <p:nvSpPr>
          <p:cNvPr id="5" name="Subtitle 4"/>
          <p:cNvSpPr>
            <a:spLocks noGrp="1"/>
          </p:cNvSpPr>
          <p:nvPr>
            <p:ph type="subTitle" idx="1"/>
          </p:nvPr>
        </p:nvSpPr>
        <p:spPr/>
        <p:txBody>
          <a:bodyPr/>
          <a:lstStyle/>
          <a:p>
            <a:endParaRPr lang="en-US"/>
          </a:p>
        </p:txBody>
      </p:sp>
      <p:sp>
        <p:nvSpPr>
          <p:cNvPr id="16" name="Text Placeholder 15"/>
          <p:cNvSpPr>
            <a:spLocks noGrp="1"/>
          </p:cNvSpPr>
          <p:nvPr>
            <p:ph type="body" sz="quarter" idx="39"/>
          </p:nvPr>
        </p:nvSpPr>
        <p:spPr/>
        <p:txBody>
          <a:bodyPr/>
          <a:lstStyle/>
          <a:p>
            <a:endParaRPr lang="en-US"/>
          </a:p>
        </p:txBody>
      </p:sp>
      <p:sp>
        <p:nvSpPr>
          <p:cNvPr id="18" name="Text Placeholder 17"/>
          <p:cNvSpPr>
            <a:spLocks noGrp="1"/>
          </p:cNvSpPr>
          <p:nvPr>
            <p:ph type="body" sz="quarter" idx="41"/>
          </p:nvPr>
        </p:nvSpPr>
        <p:spPr/>
        <p:txBody>
          <a:bodyPr/>
          <a:lstStyle/>
          <a:p>
            <a:endParaRPr lang="en-US" dirty="0"/>
          </a:p>
        </p:txBody>
      </p:sp>
      <p:sp>
        <p:nvSpPr>
          <p:cNvPr id="20" name="Text Placeholder 19"/>
          <p:cNvSpPr>
            <a:spLocks noGrp="1"/>
          </p:cNvSpPr>
          <p:nvPr>
            <p:ph type="body" sz="quarter" idx="42"/>
          </p:nvPr>
        </p:nvSpPr>
        <p:spPr>
          <a:xfrm>
            <a:off x="399449" y="2208778"/>
            <a:ext cx="1300480" cy="1270910"/>
          </a:xfrm>
        </p:spPr>
        <p:txBody>
          <a:bodyPr/>
          <a:lstStyle/>
          <a:p>
            <a:pPr marL="0" indent="0">
              <a:buNone/>
            </a:pPr>
            <a:endParaRPr lang="en-US" dirty="0"/>
          </a:p>
        </p:txBody>
      </p:sp>
      <p:sp>
        <p:nvSpPr>
          <p:cNvPr id="21" name="Text Placeholder 20"/>
          <p:cNvSpPr>
            <a:spLocks noGrp="1"/>
          </p:cNvSpPr>
          <p:nvPr>
            <p:ph type="body" sz="quarter" idx="43"/>
          </p:nvPr>
        </p:nvSpPr>
        <p:spPr>
          <a:xfrm>
            <a:off x="399449" y="4754608"/>
            <a:ext cx="1300480" cy="1270910"/>
          </a:xfrm>
        </p:spPr>
        <p:txBody>
          <a:bodyPr/>
          <a:lstStyle/>
          <a:p>
            <a:pPr marL="0" indent="0">
              <a:buNone/>
            </a:pPr>
            <a:endParaRPr lang="en-US" dirty="0"/>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7" t="1514" r="1481" b="2487"/>
          <a:stretch/>
        </p:blipFill>
        <p:spPr bwMode="auto">
          <a:xfrm>
            <a:off x="7514514" y="432552"/>
            <a:ext cx="5004020" cy="2764933"/>
          </a:xfrm>
          <a:prstGeom prst="rect">
            <a:avLst/>
          </a:prstGeom>
          <a:noFill/>
          <a:ln w="9525">
            <a:solidFill>
              <a:schemeClr val="bg1">
                <a:lumMod val="85000"/>
              </a:schemeClr>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823858" y="2335376"/>
            <a:ext cx="5649862" cy="1011687"/>
          </a:xfrm>
          <a:prstGeom prst="rect">
            <a:avLst/>
          </a:prstGeom>
          <a:noFill/>
        </p:spPr>
        <p:txBody>
          <a:bodyPr wrap="square" rtlCol="0">
            <a:spAutoFit/>
          </a:bodyPr>
          <a:lstStyle/>
          <a:p>
            <a:pPr defTabSz="487695"/>
            <a:r>
              <a:rPr lang="en-US" sz="2987" dirty="0">
                <a:solidFill>
                  <a:srgbClr val="000000"/>
                </a:solidFill>
                <a:latin typeface="Calibri Light" panose="020F0302020204030204" pitchFamily="34" charset="0"/>
                <a:cs typeface="Calibri Light" panose="020F0302020204030204" pitchFamily="34" charset="0"/>
              </a:rPr>
              <a:t>If at all possible, Veterans should take Medicare Part B</a:t>
            </a:r>
          </a:p>
        </p:txBody>
      </p:sp>
    </p:spTree>
    <p:extLst>
      <p:ext uri="{BB962C8B-B14F-4D97-AF65-F5344CB8AC3E}">
        <p14:creationId xmlns:p14="http://schemas.microsoft.com/office/powerpoint/2010/main" val="1430081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25">
                <a:latin typeface="Arial"/>
                <a:cs typeface="Arial"/>
              </a:rPr>
              <a:t>M</a:t>
            </a:r>
            <a:r>
              <a:rPr spc="45">
                <a:latin typeface="Arial"/>
                <a:cs typeface="Arial"/>
              </a:rPr>
              <a:t>e</a:t>
            </a:r>
            <a:r>
              <a:rPr spc="-5">
                <a:latin typeface="Arial"/>
                <a:cs typeface="Arial"/>
              </a:rPr>
              <a:t>d</a:t>
            </a:r>
            <a:r>
              <a:rPr spc="10">
                <a:latin typeface="Arial"/>
                <a:cs typeface="Arial"/>
              </a:rPr>
              <a:t>i</a:t>
            </a:r>
            <a:r>
              <a:rPr spc="-40">
                <a:latin typeface="Arial"/>
                <a:cs typeface="Arial"/>
              </a:rPr>
              <a:t>c</a:t>
            </a:r>
            <a:r>
              <a:rPr spc="10">
                <a:latin typeface="Arial"/>
                <a:cs typeface="Arial"/>
              </a:rPr>
              <a:t>a</a:t>
            </a:r>
            <a:r>
              <a:rPr spc="-30">
                <a:latin typeface="Arial"/>
                <a:cs typeface="Arial"/>
              </a:rPr>
              <a:t>r</a:t>
            </a:r>
            <a:r>
              <a:rPr>
                <a:latin typeface="Arial"/>
                <a:cs typeface="Arial"/>
              </a:rPr>
              <a:t>e</a:t>
            </a:r>
            <a:r>
              <a:rPr spc="140">
                <a:latin typeface="Arial"/>
                <a:cs typeface="Arial"/>
              </a:rPr>
              <a:t> </a:t>
            </a:r>
            <a:r>
              <a:rPr spc="10">
                <a:latin typeface="Arial"/>
                <a:cs typeface="Arial"/>
              </a:rPr>
              <a:t>Pa</a:t>
            </a:r>
            <a:r>
              <a:rPr spc="125">
                <a:latin typeface="Arial"/>
                <a:cs typeface="Arial"/>
              </a:rPr>
              <a:t>r</a:t>
            </a:r>
            <a:r>
              <a:rPr>
                <a:latin typeface="Arial"/>
                <a:cs typeface="Arial"/>
              </a:rPr>
              <a:t>t</a:t>
            </a:r>
            <a:r>
              <a:rPr spc="140">
                <a:latin typeface="Arial"/>
                <a:cs typeface="Arial"/>
              </a:rPr>
              <a:t> </a:t>
            </a:r>
            <a:r>
              <a:rPr>
                <a:latin typeface="Arial"/>
                <a:cs typeface="Arial"/>
              </a:rPr>
              <a:t>C</a:t>
            </a:r>
            <a:r>
              <a:rPr spc="140">
                <a:latin typeface="Arial"/>
                <a:cs typeface="Arial"/>
              </a:rPr>
              <a:t> </a:t>
            </a:r>
            <a:r>
              <a:rPr spc="10">
                <a:latin typeface="Arial"/>
                <a:cs typeface="Arial"/>
              </a:rPr>
              <a:t>a</a:t>
            </a:r>
            <a:r>
              <a:rPr spc="30">
                <a:latin typeface="Arial"/>
                <a:cs typeface="Arial"/>
              </a:rPr>
              <a:t>n</a:t>
            </a:r>
            <a:r>
              <a:rPr>
                <a:latin typeface="Arial"/>
                <a:cs typeface="Arial"/>
              </a:rPr>
              <a:t>d</a:t>
            </a:r>
            <a:r>
              <a:rPr spc="140">
                <a:latin typeface="Arial"/>
                <a:cs typeface="Arial"/>
              </a:rPr>
              <a:t> </a:t>
            </a:r>
            <a:r>
              <a:rPr spc="10">
                <a:latin typeface="Arial"/>
                <a:cs typeface="Arial"/>
              </a:rPr>
              <a:t>Pa</a:t>
            </a:r>
            <a:r>
              <a:rPr spc="125">
                <a:latin typeface="Arial"/>
                <a:cs typeface="Arial"/>
              </a:rPr>
              <a:t>r</a:t>
            </a:r>
            <a:r>
              <a:rPr>
                <a:latin typeface="Arial"/>
                <a:cs typeface="Arial"/>
              </a:rPr>
              <a:t>t</a:t>
            </a:r>
            <a:r>
              <a:rPr spc="135">
                <a:latin typeface="Arial"/>
                <a:cs typeface="Arial"/>
              </a:rPr>
              <a:t> </a:t>
            </a:r>
            <a:r>
              <a:rPr>
                <a:latin typeface="Arial"/>
                <a:cs typeface="Arial"/>
              </a:rPr>
              <a:t>D</a:t>
            </a:r>
          </a:p>
        </p:txBody>
      </p:sp>
      <p:sp>
        <p:nvSpPr>
          <p:cNvPr id="3" name="object 3"/>
          <p:cNvSpPr txBox="1"/>
          <p:nvPr/>
        </p:nvSpPr>
        <p:spPr>
          <a:xfrm>
            <a:off x="5279433" y="1443868"/>
            <a:ext cx="6378575" cy="1462046"/>
          </a:xfrm>
          <a:prstGeom prst="rect">
            <a:avLst/>
          </a:prstGeom>
        </p:spPr>
        <p:txBody>
          <a:bodyPr vert="horz" wrap="square" lIns="0" tIns="0" rIns="0" bIns="0" rtlCol="0">
            <a:spAutoFit/>
          </a:bodyPr>
          <a:lstStyle/>
          <a:p>
            <a:pPr marL="12700">
              <a:lnSpc>
                <a:spcPct val="100000"/>
              </a:lnSpc>
            </a:pPr>
            <a:r>
              <a:rPr sz="2100" dirty="0">
                <a:solidFill>
                  <a:srgbClr val="414042"/>
                </a:solidFill>
                <a:latin typeface="Arial"/>
                <a:cs typeface="Arial"/>
              </a:rPr>
              <a:t>These a</a:t>
            </a:r>
            <a:r>
              <a:rPr sz="2100" spc="-45" dirty="0">
                <a:solidFill>
                  <a:srgbClr val="414042"/>
                </a:solidFill>
                <a:latin typeface="Arial"/>
                <a:cs typeface="Arial"/>
              </a:rPr>
              <a:t>r</a:t>
            </a:r>
            <a:r>
              <a:rPr sz="2100" dirty="0">
                <a:solidFill>
                  <a:srgbClr val="414042"/>
                </a:solidFill>
                <a:latin typeface="Arial"/>
                <a:cs typeface="Arial"/>
              </a:rPr>
              <a:t>e of</a:t>
            </a:r>
            <a:r>
              <a:rPr sz="2100" spc="-15" dirty="0">
                <a:solidFill>
                  <a:srgbClr val="414042"/>
                </a:solidFill>
                <a:latin typeface="Arial"/>
                <a:cs typeface="Arial"/>
              </a:rPr>
              <a:t>f</a:t>
            </a:r>
            <a:r>
              <a:rPr sz="2100" dirty="0">
                <a:solidFill>
                  <a:srgbClr val="414042"/>
                </a:solidFill>
                <a:latin typeface="Arial"/>
                <a:cs typeface="Arial"/>
              </a:rPr>
              <a:t>e</a:t>
            </a:r>
            <a:r>
              <a:rPr sz="2100" spc="-45" dirty="0">
                <a:solidFill>
                  <a:srgbClr val="414042"/>
                </a:solidFill>
                <a:latin typeface="Arial"/>
                <a:cs typeface="Arial"/>
              </a:rPr>
              <a:t>r</a:t>
            </a:r>
            <a:r>
              <a:rPr sz="2100" dirty="0">
                <a:solidFill>
                  <a:srgbClr val="414042"/>
                </a:solidFill>
                <a:latin typeface="Arial"/>
                <a:cs typeface="Arial"/>
              </a:rPr>
              <a:t>ed </a:t>
            </a:r>
            <a:r>
              <a:rPr sz="2100" spc="-25" dirty="0">
                <a:solidFill>
                  <a:srgbClr val="414042"/>
                </a:solidFill>
                <a:latin typeface="Arial"/>
                <a:cs typeface="Arial"/>
              </a:rPr>
              <a:t>b</a:t>
            </a:r>
            <a:r>
              <a:rPr sz="2100" dirty="0">
                <a:solidFill>
                  <a:srgbClr val="414042"/>
                </a:solidFill>
                <a:latin typeface="Arial"/>
                <a:cs typeface="Arial"/>
              </a:rPr>
              <a:t>y pri</a:t>
            </a:r>
            <a:r>
              <a:rPr sz="2100" spc="-35" dirty="0">
                <a:solidFill>
                  <a:srgbClr val="414042"/>
                </a:solidFill>
                <a:latin typeface="Arial"/>
                <a:cs typeface="Arial"/>
              </a:rPr>
              <a:t>v</a:t>
            </a:r>
            <a:r>
              <a:rPr sz="2100" dirty="0">
                <a:solidFill>
                  <a:srgbClr val="414042"/>
                </a:solidFill>
                <a:latin typeface="Arial"/>
                <a:cs typeface="Arial"/>
              </a:rPr>
              <a:t>a</a:t>
            </a:r>
            <a:r>
              <a:rPr sz="2100" spc="-10" dirty="0">
                <a:solidFill>
                  <a:srgbClr val="414042"/>
                </a:solidFill>
                <a:latin typeface="Arial"/>
                <a:cs typeface="Arial"/>
              </a:rPr>
              <a:t>t</a:t>
            </a:r>
            <a:r>
              <a:rPr sz="2100" dirty="0">
                <a:solidFill>
                  <a:srgbClr val="414042"/>
                </a:solidFill>
                <a:latin typeface="Arial"/>
                <a:cs typeface="Arial"/>
              </a:rPr>
              <a:t>e companies.</a:t>
            </a:r>
            <a:endParaRPr sz="2100" dirty="0">
              <a:latin typeface="Arial"/>
              <a:cs typeface="Arial"/>
            </a:endParaRPr>
          </a:p>
          <a:p>
            <a:pPr marL="12700" marR="5080">
              <a:lnSpc>
                <a:spcPct val="115700"/>
              </a:lnSpc>
              <a:spcBef>
                <a:spcPts val="1440"/>
              </a:spcBef>
            </a:pP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Ad</a:t>
            </a:r>
            <a:r>
              <a:rPr sz="1800" spc="-30" dirty="0">
                <a:solidFill>
                  <a:srgbClr val="414042"/>
                </a:solidFill>
                <a:latin typeface="Arial"/>
                <a:cs typeface="Arial"/>
              </a:rPr>
              <a:t>v</a:t>
            </a:r>
            <a:r>
              <a:rPr sz="1800" dirty="0">
                <a:solidFill>
                  <a:srgbClr val="414042"/>
                </a:solidFill>
                <a:latin typeface="Arial"/>
                <a:cs typeface="Arial"/>
              </a:rPr>
              <a:t>a</a:t>
            </a:r>
            <a:r>
              <a:rPr sz="1800" spc="-10" dirty="0">
                <a:solidFill>
                  <a:srgbClr val="414042"/>
                </a:solidFill>
                <a:latin typeface="Arial"/>
                <a:cs typeface="Arial"/>
              </a:rPr>
              <a:t>nt</a:t>
            </a:r>
            <a:r>
              <a:rPr sz="1800" dirty="0">
                <a:solidFill>
                  <a:srgbClr val="414042"/>
                </a:solidFill>
                <a:latin typeface="Arial"/>
                <a:cs typeface="Arial"/>
              </a:rPr>
              <a:t>age—</a:t>
            </a:r>
            <a:r>
              <a:rPr sz="1800" spc="-45" dirty="0">
                <a:solidFill>
                  <a:srgbClr val="414042"/>
                </a:solidFill>
                <a:latin typeface="Arial"/>
                <a:cs typeface="Arial"/>
              </a:rPr>
              <a:t>P</a:t>
            </a:r>
            <a:r>
              <a:rPr sz="1800" dirty="0">
                <a:solidFill>
                  <a:srgbClr val="414042"/>
                </a:solidFill>
                <a:latin typeface="Arial"/>
                <a:cs typeface="Arial"/>
              </a:rPr>
              <a:t>art C—m</a:t>
            </a:r>
            <a:r>
              <a:rPr sz="1800" spc="-20" dirty="0">
                <a:solidFill>
                  <a:srgbClr val="414042"/>
                </a:solidFill>
                <a:latin typeface="Arial"/>
                <a:cs typeface="Arial"/>
              </a:rPr>
              <a:t>a</a:t>
            </a:r>
            <a:r>
              <a:rPr sz="1800" dirty="0">
                <a:solidFill>
                  <a:srgbClr val="414042"/>
                </a:solidFill>
                <a:latin typeface="Arial"/>
                <a:cs typeface="Arial"/>
              </a:rPr>
              <a:t>y include ext</a:t>
            </a:r>
            <a:r>
              <a:rPr sz="1800" spc="-40" dirty="0">
                <a:solidFill>
                  <a:srgbClr val="414042"/>
                </a:solidFill>
                <a:latin typeface="Arial"/>
                <a:cs typeface="Arial"/>
              </a:rPr>
              <a:t>r</a:t>
            </a:r>
            <a:r>
              <a:rPr sz="1800" dirty="0">
                <a:solidFill>
                  <a:srgbClr val="414042"/>
                </a:solidFill>
                <a:latin typeface="Arial"/>
                <a:cs typeface="Arial"/>
              </a:rPr>
              <a:t>a </a:t>
            </a:r>
            <a:r>
              <a:rPr sz="1800" spc="-10" dirty="0">
                <a:solidFill>
                  <a:srgbClr val="414042"/>
                </a:solidFill>
                <a:latin typeface="Arial"/>
                <a:cs typeface="Arial"/>
              </a:rPr>
              <a:t>benefits,</a:t>
            </a:r>
            <a:r>
              <a:rPr sz="1800" spc="-5" dirty="0">
                <a:solidFill>
                  <a:srgbClr val="414042"/>
                </a:solidFill>
                <a:latin typeface="Arial"/>
                <a:cs typeface="Arial"/>
              </a:rPr>
              <a:t> </a:t>
            </a:r>
            <a:r>
              <a:rPr sz="1800" dirty="0">
                <a:solidFill>
                  <a:srgbClr val="414042"/>
                </a:solidFill>
                <a:latin typeface="Arial"/>
                <a:cs typeface="Arial"/>
              </a:rPr>
              <a:t>including p</a:t>
            </a:r>
            <a:r>
              <a:rPr sz="1800" spc="-40" dirty="0">
                <a:solidFill>
                  <a:srgbClr val="414042"/>
                </a:solidFill>
                <a:latin typeface="Arial"/>
                <a:cs typeface="Arial"/>
              </a:rPr>
              <a:t>r</a:t>
            </a:r>
            <a:r>
              <a:rPr sz="1800" dirty="0">
                <a:solidFill>
                  <a:srgbClr val="414042"/>
                </a:solidFill>
                <a:latin typeface="Arial"/>
                <a:cs typeface="Arial"/>
              </a:rPr>
              <a:t>escription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age. </a:t>
            </a:r>
            <a:r>
              <a:rPr sz="1800" spc="-45" dirty="0">
                <a:solidFill>
                  <a:srgbClr val="414042"/>
                </a:solidFill>
                <a:latin typeface="Arial"/>
                <a:cs typeface="Arial"/>
              </a:rPr>
              <a:t>P</a:t>
            </a:r>
            <a:r>
              <a:rPr sz="1800" dirty="0">
                <a:solidFill>
                  <a:srgbClr val="414042"/>
                </a:solidFill>
                <a:latin typeface="Arial"/>
                <a:cs typeface="Arial"/>
              </a:rPr>
              <a:t>art D, a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p</a:t>
            </a:r>
            <a:r>
              <a:rPr sz="1800" spc="-40" dirty="0">
                <a:solidFill>
                  <a:srgbClr val="414042"/>
                </a:solidFill>
                <a:latin typeface="Arial"/>
                <a:cs typeface="Arial"/>
              </a:rPr>
              <a:t>r</a:t>
            </a:r>
            <a:r>
              <a:rPr sz="1800" dirty="0">
                <a:solidFill>
                  <a:srgbClr val="414042"/>
                </a:solidFill>
                <a:latin typeface="Arial"/>
                <a:cs typeface="Arial"/>
              </a:rPr>
              <a:t>escription drug plan, is </a:t>
            </a:r>
            <a:r>
              <a:rPr sz="1800" spc="-30" dirty="0">
                <a:solidFill>
                  <a:srgbClr val="414042"/>
                </a:solidFill>
                <a:latin typeface="Arial"/>
                <a:cs typeface="Arial"/>
              </a:rPr>
              <a:t>av</a:t>
            </a:r>
            <a:r>
              <a:rPr sz="1800" dirty="0">
                <a:solidFill>
                  <a:srgbClr val="414042"/>
                </a:solidFill>
                <a:latin typeface="Arial"/>
                <a:cs typeface="Arial"/>
              </a:rPr>
              <a:t>ailable as a s</a:t>
            </a:r>
            <a:r>
              <a:rPr sz="1800" spc="-10" dirty="0">
                <a:solidFill>
                  <a:srgbClr val="414042"/>
                </a:solidFill>
                <a:latin typeface="Arial"/>
                <a:cs typeface="Arial"/>
              </a:rPr>
              <a:t>t</a:t>
            </a:r>
            <a:r>
              <a:rPr sz="1800" dirty="0">
                <a:solidFill>
                  <a:srgbClr val="414042"/>
                </a:solidFill>
                <a:latin typeface="Arial"/>
                <a:cs typeface="Arial"/>
              </a:rPr>
              <a:t>and-alone option.*</a:t>
            </a:r>
            <a:endParaRPr sz="1800" dirty="0">
              <a:latin typeface="Arial"/>
              <a:cs typeface="Arial"/>
            </a:endParaRPr>
          </a:p>
        </p:txBody>
      </p:sp>
      <p:sp>
        <p:nvSpPr>
          <p:cNvPr id="4" name="object 4"/>
          <p:cNvSpPr txBox="1"/>
          <p:nvPr/>
        </p:nvSpPr>
        <p:spPr>
          <a:xfrm>
            <a:off x="5270500" y="3301970"/>
            <a:ext cx="1689100" cy="658300"/>
          </a:xfrm>
          <a:prstGeom prst="rect">
            <a:avLst/>
          </a:prstGeom>
        </p:spPr>
        <p:txBody>
          <a:bodyPr vert="horz" wrap="square" lIns="0" tIns="0" rIns="0" bIns="0" rtlCol="0">
            <a:spAutoFit/>
          </a:bodyPr>
          <a:lstStyle/>
          <a:p>
            <a:pPr marL="12700">
              <a:lnSpc>
                <a:spcPts val="3040"/>
              </a:lnSpc>
            </a:pPr>
            <a:r>
              <a:rPr sz="2600" spc="-60">
                <a:solidFill>
                  <a:srgbClr val="414042"/>
                </a:solidFill>
                <a:latin typeface="Arial"/>
                <a:cs typeface="Arial"/>
              </a:rPr>
              <a:t>P</a:t>
            </a:r>
            <a:r>
              <a:rPr sz="2600">
                <a:solidFill>
                  <a:srgbClr val="414042"/>
                </a:solidFill>
                <a:latin typeface="Arial"/>
                <a:cs typeface="Arial"/>
              </a:rPr>
              <a:t>art C</a:t>
            </a:r>
            <a:endParaRPr sz="2600">
              <a:latin typeface="Arial"/>
              <a:cs typeface="Arial"/>
            </a:endParaRPr>
          </a:p>
          <a:p>
            <a:pPr marL="12700">
              <a:lnSpc>
                <a:spcPts val="2080"/>
              </a:lnSpc>
            </a:pPr>
            <a:r>
              <a:rPr sz="1800" b="1">
                <a:solidFill>
                  <a:srgbClr val="87C546"/>
                </a:solidFill>
                <a:latin typeface="Arial"/>
                <a:cs typeface="Arial"/>
              </a:rPr>
              <a:t>helps c</a:t>
            </a:r>
            <a:r>
              <a:rPr sz="1800" b="1" spc="-15">
                <a:solidFill>
                  <a:srgbClr val="87C546"/>
                </a:solidFill>
                <a:latin typeface="Arial"/>
                <a:cs typeface="Arial"/>
              </a:rPr>
              <a:t>o</a:t>
            </a:r>
            <a:r>
              <a:rPr sz="1800" b="1" spc="-30">
                <a:solidFill>
                  <a:srgbClr val="87C546"/>
                </a:solidFill>
                <a:latin typeface="Arial"/>
                <a:cs typeface="Arial"/>
              </a:rPr>
              <a:t>v</a:t>
            </a:r>
            <a:r>
              <a:rPr sz="1800" b="1">
                <a:solidFill>
                  <a:srgbClr val="87C546"/>
                </a:solidFill>
                <a:latin typeface="Arial"/>
                <a:cs typeface="Arial"/>
              </a:rPr>
              <a:t>er</a:t>
            </a:r>
            <a:endParaRPr sz="1800">
              <a:latin typeface="Arial"/>
              <a:cs typeface="Arial"/>
            </a:endParaRPr>
          </a:p>
        </p:txBody>
      </p:sp>
      <p:sp>
        <p:nvSpPr>
          <p:cNvPr id="6" name="object 6"/>
          <p:cNvSpPr txBox="1"/>
          <p:nvPr/>
        </p:nvSpPr>
        <p:spPr>
          <a:xfrm>
            <a:off x="5462292" y="4032327"/>
            <a:ext cx="2561590" cy="1764586"/>
          </a:xfrm>
          <a:prstGeom prst="rect">
            <a:avLst/>
          </a:prstGeom>
        </p:spPr>
        <p:txBody>
          <a:bodyPr vert="horz" wrap="square" lIns="0" tIns="0" rIns="0" bIns="0" rtlCol="0">
            <a:spAutoFit/>
          </a:bodyPr>
          <a:lstStyle/>
          <a:p>
            <a:pPr marL="12700" marR="5080">
              <a:lnSpc>
                <a:spcPct val="100000"/>
              </a:lnSpc>
            </a:pPr>
            <a:r>
              <a:rPr sz="1800" spc="-45">
                <a:solidFill>
                  <a:srgbClr val="414042"/>
                </a:solidFill>
                <a:latin typeface="Arial"/>
                <a:cs typeface="Arial"/>
              </a:rPr>
              <a:t>E</a:t>
            </a:r>
            <a:r>
              <a:rPr sz="1800" spc="-30">
                <a:solidFill>
                  <a:srgbClr val="414042"/>
                </a:solidFill>
                <a:latin typeface="Arial"/>
                <a:cs typeface="Arial"/>
              </a:rPr>
              <a:t>v</a:t>
            </a:r>
            <a:r>
              <a:rPr sz="1800">
                <a:solidFill>
                  <a:srgbClr val="414042"/>
                </a:solidFill>
                <a:latin typeface="Arial"/>
                <a:cs typeface="Arial"/>
              </a:rPr>
              <a:t>erything that Medi</a:t>
            </a:r>
            <a:r>
              <a:rPr sz="1800" spc="-15">
                <a:solidFill>
                  <a:srgbClr val="414042"/>
                </a:solidFill>
                <a:latin typeface="Arial"/>
                <a:cs typeface="Arial"/>
              </a:rPr>
              <a:t>c</a:t>
            </a:r>
            <a:r>
              <a:rPr sz="1800">
                <a:solidFill>
                  <a:srgbClr val="414042"/>
                </a:solidFill>
                <a:latin typeface="Arial"/>
                <a:cs typeface="Arial"/>
              </a:rPr>
              <a:t>a</a:t>
            </a:r>
            <a:r>
              <a:rPr sz="1800" spc="-40">
                <a:solidFill>
                  <a:srgbClr val="414042"/>
                </a:solidFill>
                <a:latin typeface="Arial"/>
                <a:cs typeface="Arial"/>
              </a:rPr>
              <a:t>r</a:t>
            </a:r>
            <a:r>
              <a:rPr sz="1800">
                <a:solidFill>
                  <a:srgbClr val="414042"/>
                </a:solidFill>
                <a:latin typeface="Arial"/>
                <a:cs typeface="Arial"/>
              </a:rPr>
              <a:t>e </a:t>
            </a:r>
            <a:r>
              <a:rPr sz="1800" spc="-45">
                <a:solidFill>
                  <a:srgbClr val="414042"/>
                </a:solidFill>
                <a:latin typeface="Arial"/>
                <a:cs typeface="Arial"/>
              </a:rPr>
              <a:t>P</a:t>
            </a:r>
            <a:r>
              <a:rPr sz="1800">
                <a:solidFill>
                  <a:srgbClr val="414042"/>
                </a:solidFill>
                <a:latin typeface="Arial"/>
                <a:cs typeface="Arial"/>
              </a:rPr>
              <a:t>arts A and B c</a:t>
            </a:r>
            <a:r>
              <a:rPr sz="1800" spc="-15">
                <a:solidFill>
                  <a:srgbClr val="414042"/>
                </a:solidFill>
                <a:latin typeface="Arial"/>
                <a:cs typeface="Arial"/>
              </a:rPr>
              <a:t>o</a:t>
            </a:r>
            <a:r>
              <a:rPr sz="1800" spc="-30">
                <a:solidFill>
                  <a:srgbClr val="414042"/>
                </a:solidFill>
                <a:latin typeface="Arial"/>
                <a:cs typeface="Arial"/>
              </a:rPr>
              <a:t>v</a:t>
            </a:r>
            <a:r>
              <a:rPr sz="1800">
                <a:solidFill>
                  <a:srgbClr val="414042"/>
                </a:solidFill>
                <a:latin typeface="Arial"/>
                <a:cs typeface="Arial"/>
              </a:rPr>
              <a:t>er</a:t>
            </a:r>
            <a:endParaRPr sz="1800">
              <a:latin typeface="Arial"/>
              <a:cs typeface="Arial"/>
            </a:endParaRPr>
          </a:p>
          <a:p>
            <a:pPr marL="12700" marR="347980">
              <a:lnSpc>
                <a:spcPct val="100000"/>
              </a:lnSpc>
              <a:spcBef>
                <a:spcPts val="800"/>
              </a:spcBef>
            </a:pPr>
            <a:r>
              <a:rPr sz="1800">
                <a:solidFill>
                  <a:srgbClr val="414042"/>
                </a:solidFill>
                <a:latin typeface="Arial"/>
                <a:cs typeface="Arial"/>
              </a:rPr>
              <a:t>Some plans include additional services, li</a:t>
            </a:r>
            <a:r>
              <a:rPr sz="1800" spc="-20">
                <a:solidFill>
                  <a:srgbClr val="414042"/>
                </a:solidFill>
                <a:latin typeface="Arial"/>
                <a:cs typeface="Arial"/>
              </a:rPr>
              <a:t>k</a:t>
            </a:r>
            <a:r>
              <a:rPr sz="1800">
                <a:solidFill>
                  <a:srgbClr val="414042"/>
                </a:solidFill>
                <a:latin typeface="Arial"/>
                <a:cs typeface="Arial"/>
              </a:rPr>
              <a:t>e de</a:t>
            </a:r>
            <a:r>
              <a:rPr sz="1800" spc="-10">
                <a:solidFill>
                  <a:srgbClr val="414042"/>
                </a:solidFill>
                <a:latin typeface="Arial"/>
                <a:cs typeface="Arial"/>
              </a:rPr>
              <a:t>nt</a:t>
            </a:r>
            <a:r>
              <a:rPr sz="1800">
                <a:solidFill>
                  <a:srgbClr val="414042"/>
                </a:solidFill>
                <a:latin typeface="Arial"/>
                <a:cs typeface="Arial"/>
              </a:rPr>
              <a:t>al, vision and </a:t>
            </a:r>
            <a:r>
              <a:rPr sz="1800" spc="-20">
                <a:solidFill>
                  <a:srgbClr val="414042"/>
                </a:solidFill>
                <a:latin typeface="Arial"/>
                <a:cs typeface="Arial"/>
              </a:rPr>
              <a:t>w</a:t>
            </a:r>
            <a:r>
              <a:rPr sz="1800">
                <a:solidFill>
                  <a:srgbClr val="414042"/>
                </a:solidFill>
                <a:latin typeface="Arial"/>
                <a:cs typeface="Arial"/>
              </a:rPr>
              <a:t>ellness p</a:t>
            </a:r>
            <a:r>
              <a:rPr sz="1800" spc="-40">
                <a:solidFill>
                  <a:srgbClr val="414042"/>
                </a:solidFill>
                <a:latin typeface="Arial"/>
                <a:cs typeface="Arial"/>
              </a:rPr>
              <a:t>r</a:t>
            </a:r>
            <a:r>
              <a:rPr sz="1800">
                <a:solidFill>
                  <a:srgbClr val="414042"/>
                </a:solidFill>
                <a:latin typeface="Arial"/>
                <a:cs typeface="Arial"/>
              </a:rPr>
              <a:t>og</a:t>
            </a:r>
            <a:r>
              <a:rPr sz="1800" spc="-40">
                <a:solidFill>
                  <a:srgbClr val="414042"/>
                </a:solidFill>
                <a:latin typeface="Arial"/>
                <a:cs typeface="Arial"/>
              </a:rPr>
              <a:t>r</a:t>
            </a:r>
            <a:r>
              <a:rPr sz="1800">
                <a:solidFill>
                  <a:srgbClr val="414042"/>
                </a:solidFill>
                <a:latin typeface="Arial"/>
                <a:cs typeface="Arial"/>
              </a:rPr>
              <a:t>ams</a:t>
            </a:r>
            <a:endParaRPr sz="1800">
              <a:latin typeface="Arial"/>
              <a:cs typeface="Arial"/>
            </a:endParaRPr>
          </a:p>
        </p:txBody>
      </p:sp>
      <p:sp>
        <p:nvSpPr>
          <p:cNvPr id="8" name="object 8"/>
          <p:cNvSpPr txBox="1"/>
          <p:nvPr/>
        </p:nvSpPr>
        <p:spPr>
          <a:xfrm>
            <a:off x="8648700" y="3301970"/>
            <a:ext cx="1663700" cy="658300"/>
          </a:xfrm>
          <a:prstGeom prst="rect">
            <a:avLst/>
          </a:prstGeom>
        </p:spPr>
        <p:txBody>
          <a:bodyPr vert="horz" wrap="square" lIns="0" tIns="0" rIns="0" bIns="0" rtlCol="0">
            <a:spAutoFit/>
          </a:bodyPr>
          <a:lstStyle/>
          <a:p>
            <a:pPr marL="12700">
              <a:lnSpc>
                <a:spcPts val="3040"/>
              </a:lnSpc>
            </a:pPr>
            <a:r>
              <a:rPr sz="2600" spc="-60" dirty="0">
                <a:solidFill>
                  <a:srgbClr val="414042"/>
                </a:solidFill>
                <a:latin typeface="Arial"/>
                <a:cs typeface="Arial"/>
              </a:rPr>
              <a:t>P</a:t>
            </a:r>
            <a:r>
              <a:rPr sz="2600" dirty="0">
                <a:solidFill>
                  <a:srgbClr val="414042"/>
                </a:solidFill>
                <a:latin typeface="Arial"/>
                <a:cs typeface="Arial"/>
              </a:rPr>
              <a:t>art D</a:t>
            </a:r>
            <a:endParaRPr sz="2600" dirty="0">
              <a:latin typeface="Arial"/>
              <a:cs typeface="Arial"/>
            </a:endParaRPr>
          </a:p>
          <a:p>
            <a:pPr marL="12700">
              <a:lnSpc>
                <a:spcPts val="2080"/>
              </a:lnSpc>
            </a:pPr>
            <a:r>
              <a:rPr sz="1800" b="1" dirty="0">
                <a:solidFill>
                  <a:srgbClr val="87C546"/>
                </a:solidFill>
                <a:latin typeface="Arial"/>
                <a:cs typeface="Arial"/>
              </a:rPr>
              <a:t>helps c</a:t>
            </a:r>
            <a:r>
              <a:rPr sz="1800" b="1" spc="-15" dirty="0">
                <a:solidFill>
                  <a:srgbClr val="87C546"/>
                </a:solidFill>
                <a:latin typeface="Arial"/>
                <a:cs typeface="Arial"/>
              </a:rPr>
              <a:t>o</a:t>
            </a:r>
            <a:r>
              <a:rPr sz="1800" b="1" spc="-30" dirty="0">
                <a:solidFill>
                  <a:srgbClr val="87C546"/>
                </a:solidFill>
                <a:latin typeface="Arial"/>
                <a:cs typeface="Arial"/>
              </a:rPr>
              <a:t>v</a:t>
            </a:r>
            <a:r>
              <a:rPr sz="1800" b="1" dirty="0">
                <a:solidFill>
                  <a:srgbClr val="87C546"/>
                </a:solidFill>
                <a:latin typeface="Arial"/>
                <a:cs typeface="Arial"/>
              </a:rPr>
              <a:t>er</a:t>
            </a:r>
            <a:endParaRPr sz="1800" dirty="0">
              <a:latin typeface="Arial"/>
              <a:cs typeface="Arial"/>
            </a:endParaRPr>
          </a:p>
        </p:txBody>
      </p:sp>
      <p:sp>
        <p:nvSpPr>
          <p:cNvPr id="10" name="object 10"/>
          <p:cNvSpPr txBox="1"/>
          <p:nvPr/>
        </p:nvSpPr>
        <p:spPr>
          <a:xfrm>
            <a:off x="8840494" y="4032327"/>
            <a:ext cx="2310105" cy="276999"/>
          </a:xfrm>
          <a:prstGeom prst="rect">
            <a:avLst/>
          </a:prstGeom>
        </p:spPr>
        <p:txBody>
          <a:bodyPr vert="horz" wrap="square" lIns="0" tIns="0" rIns="0" bIns="0" rtlCol="0">
            <a:spAutoFit/>
          </a:bodyPr>
          <a:lstStyle/>
          <a:p>
            <a:pPr marL="12700">
              <a:lnSpc>
                <a:spcPct val="100000"/>
              </a:lnSpc>
            </a:pPr>
            <a:r>
              <a:rPr sz="1800" spc="-25">
                <a:solidFill>
                  <a:srgbClr val="414042"/>
                </a:solidFill>
                <a:latin typeface="Arial"/>
                <a:cs typeface="Arial"/>
              </a:rPr>
              <a:t>P</a:t>
            </a:r>
            <a:r>
              <a:rPr sz="1800" spc="-40">
                <a:solidFill>
                  <a:srgbClr val="414042"/>
                </a:solidFill>
                <a:latin typeface="Arial"/>
                <a:cs typeface="Arial"/>
              </a:rPr>
              <a:t>r</a:t>
            </a:r>
            <a:r>
              <a:rPr sz="1800">
                <a:solidFill>
                  <a:srgbClr val="414042"/>
                </a:solidFill>
                <a:latin typeface="Arial"/>
                <a:cs typeface="Arial"/>
              </a:rPr>
              <a:t>escription drugs</a:t>
            </a:r>
            <a:endParaRPr sz="1800">
              <a:latin typeface="Arial"/>
              <a:cs typeface="Arial"/>
            </a:endParaRPr>
          </a:p>
        </p:txBody>
      </p:sp>
      <p:sp>
        <p:nvSpPr>
          <p:cNvPr id="15" name="object 15"/>
          <p:cNvSpPr txBox="1"/>
          <p:nvPr/>
        </p:nvSpPr>
        <p:spPr>
          <a:xfrm>
            <a:off x="5270500" y="6039351"/>
            <a:ext cx="7175500" cy="369332"/>
          </a:xfrm>
          <a:prstGeom prst="rect">
            <a:avLst/>
          </a:prstGeom>
        </p:spPr>
        <p:txBody>
          <a:bodyPr vert="horz" wrap="square" lIns="0" tIns="0" rIns="0" bIns="0" rtlCol="0">
            <a:spAutoFit/>
          </a:bodyPr>
          <a:lstStyle/>
          <a:p>
            <a:pPr marL="68580" marR="5080" indent="-56515">
              <a:lnSpc>
                <a:spcPct val="100000"/>
              </a:lnSpc>
            </a:pPr>
            <a:r>
              <a:rPr sz="1200">
                <a:solidFill>
                  <a:srgbClr val="404042"/>
                </a:solidFill>
                <a:latin typeface="Arial"/>
                <a:cs typeface="Arial"/>
              </a:rPr>
              <a:t>*If </a:t>
            </a:r>
            <a:r>
              <a:rPr sz="1200" spc="-20">
                <a:solidFill>
                  <a:srgbClr val="404042"/>
                </a:solidFill>
                <a:latin typeface="Arial"/>
                <a:cs typeface="Arial"/>
              </a:rPr>
              <a:t>y</a:t>
            </a:r>
            <a:r>
              <a:rPr sz="1200">
                <a:solidFill>
                  <a:srgbClr val="404042"/>
                </a:solidFill>
                <a:latin typeface="Arial"/>
                <a:cs typeface="Arial"/>
              </a:rPr>
              <a:t>ou decide not to join a Medi</a:t>
            </a:r>
            <a:r>
              <a:rPr sz="1200" spc="-10">
                <a:solidFill>
                  <a:srgbClr val="404042"/>
                </a:solidFill>
                <a:latin typeface="Arial"/>
                <a:cs typeface="Arial"/>
              </a:rPr>
              <a:t>c</a:t>
            </a:r>
            <a:r>
              <a:rPr sz="1200">
                <a:solidFill>
                  <a:srgbClr val="404042"/>
                </a:solidFill>
                <a:latin typeface="Arial"/>
                <a:cs typeface="Arial"/>
              </a:rPr>
              <a:t>a</a:t>
            </a:r>
            <a:r>
              <a:rPr sz="1200" spc="-25">
                <a:solidFill>
                  <a:srgbClr val="404042"/>
                </a:solidFill>
                <a:latin typeface="Arial"/>
                <a:cs typeface="Arial"/>
              </a:rPr>
              <a:t>r</a:t>
            </a:r>
            <a:r>
              <a:rPr sz="1200">
                <a:solidFill>
                  <a:srgbClr val="404042"/>
                </a:solidFill>
                <a:latin typeface="Arial"/>
                <a:cs typeface="Arial"/>
              </a:rPr>
              <a:t>e p</a:t>
            </a:r>
            <a:r>
              <a:rPr sz="1200" spc="-25">
                <a:solidFill>
                  <a:srgbClr val="404042"/>
                </a:solidFill>
                <a:latin typeface="Arial"/>
                <a:cs typeface="Arial"/>
              </a:rPr>
              <a:t>r</a:t>
            </a:r>
            <a:r>
              <a:rPr sz="1200">
                <a:solidFill>
                  <a:srgbClr val="404042"/>
                </a:solidFill>
                <a:latin typeface="Arial"/>
                <a:cs typeface="Arial"/>
              </a:rPr>
              <a:t>escription drug plan when </a:t>
            </a:r>
            <a:r>
              <a:rPr sz="1200" spc="-20">
                <a:solidFill>
                  <a:srgbClr val="404042"/>
                </a:solidFill>
                <a:latin typeface="Arial"/>
                <a:cs typeface="Arial"/>
              </a:rPr>
              <a:t>y</a:t>
            </a:r>
            <a:r>
              <a:rPr sz="1200">
                <a:solidFill>
                  <a:srgbClr val="404042"/>
                </a:solidFill>
                <a:latin typeface="Arial"/>
                <a:cs typeface="Arial"/>
              </a:rPr>
              <a:t>ou’</a:t>
            </a:r>
            <a:r>
              <a:rPr sz="1200" spc="-25">
                <a:solidFill>
                  <a:srgbClr val="404042"/>
                </a:solidFill>
                <a:latin typeface="Arial"/>
                <a:cs typeface="Arial"/>
              </a:rPr>
              <a:t>r</a:t>
            </a:r>
            <a:r>
              <a:rPr sz="1200">
                <a:solidFill>
                  <a:srgbClr val="404042"/>
                </a:solidFill>
                <a:latin typeface="Arial"/>
                <a:cs typeface="Arial"/>
              </a:rPr>
              <a:t>e </a:t>
            </a:r>
            <a:r>
              <a:rPr sz="1200" spc="-5">
                <a:solidFill>
                  <a:srgbClr val="404042"/>
                </a:solidFill>
                <a:latin typeface="Arial"/>
                <a:cs typeface="Arial"/>
              </a:rPr>
              <a:t>first</a:t>
            </a:r>
            <a:r>
              <a:rPr sz="1200">
                <a:solidFill>
                  <a:srgbClr val="404042"/>
                </a:solidFill>
                <a:latin typeface="Arial"/>
                <a:cs typeface="Arial"/>
              </a:rPr>
              <a:t> eligible and </a:t>
            </a:r>
            <a:r>
              <a:rPr sz="1200" spc="-20">
                <a:solidFill>
                  <a:srgbClr val="404042"/>
                </a:solidFill>
                <a:latin typeface="Arial"/>
                <a:cs typeface="Arial"/>
              </a:rPr>
              <a:t>y</a:t>
            </a:r>
            <a:r>
              <a:rPr sz="1200">
                <a:solidFill>
                  <a:srgbClr val="404042"/>
                </a:solidFill>
                <a:latin typeface="Arial"/>
                <a:cs typeface="Arial"/>
              </a:rPr>
              <a:t>ou don’t h</a:t>
            </a:r>
            <a:r>
              <a:rPr sz="1200" spc="-20">
                <a:solidFill>
                  <a:srgbClr val="404042"/>
                </a:solidFill>
                <a:latin typeface="Arial"/>
                <a:cs typeface="Arial"/>
              </a:rPr>
              <a:t>av</a:t>
            </a:r>
            <a:r>
              <a:rPr sz="1200">
                <a:solidFill>
                  <a:srgbClr val="404042"/>
                </a:solidFill>
                <a:latin typeface="Arial"/>
                <a:cs typeface="Arial"/>
              </a:rPr>
              <a:t>e other c</a:t>
            </a:r>
            <a:r>
              <a:rPr sz="1200" spc="-25">
                <a:solidFill>
                  <a:srgbClr val="404042"/>
                </a:solidFill>
                <a:latin typeface="Arial"/>
                <a:cs typeface="Arial"/>
              </a:rPr>
              <a:t>r</a:t>
            </a:r>
            <a:r>
              <a:rPr sz="1200">
                <a:solidFill>
                  <a:srgbClr val="404042"/>
                </a:solidFill>
                <a:latin typeface="Arial"/>
                <a:cs typeface="Arial"/>
              </a:rPr>
              <a:t>edi</a:t>
            </a:r>
            <a:r>
              <a:rPr sz="1200" spc="-5">
                <a:solidFill>
                  <a:srgbClr val="404042"/>
                </a:solidFill>
                <a:latin typeface="Arial"/>
                <a:cs typeface="Arial"/>
              </a:rPr>
              <a:t>t</a:t>
            </a:r>
            <a:r>
              <a:rPr sz="1200">
                <a:solidFill>
                  <a:srgbClr val="404042"/>
                </a:solidFill>
                <a:latin typeface="Arial"/>
                <a:cs typeface="Arial"/>
              </a:rPr>
              <a:t>able c</a:t>
            </a:r>
            <a:r>
              <a:rPr sz="1200" spc="-10">
                <a:solidFill>
                  <a:srgbClr val="404042"/>
                </a:solidFill>
                <a:latin typeface="Arial"/>
                <a:cs typeface="Arial"/>
              </a:rPr>
              <a:t>o</a:t>
            </a:r>
            <a:r>
              <a:rPr sz="1200" spc="-20">
                <a:solidFill>
                  <a:srgbClr val="404042"/>
                </a:solidFill>
                <a:latin typeface="Arial"/>
                <a:cs typeface="Arial"/>
              </a:rPr>
              <a:t>v</a:t>
            </a:r>
            <a:r>
              <a:rPr sz="1200">
                <a:solidFill>
                  <a:srgbClr val="404042"/>
                </a:solidFill>
                <a:latin typeface="Arial"/>
                <a:cs typeface="Arial"/>
              </a:rPr>
              <a:t>e</a:t>
            </a:r>
            <a:r>
              <a:rPr sz="1200" spc="-25">
                <a:solidFill>
                  <a:srgbClr val="404042"/>
                </a:solidFill>
                <a:latin typeface="Arial"/>
                <a:cs typeface="Arial"/>
              </a:rPr>
              <a:t>r</a:t>
            </a:r>
            <a:r>
              <a:rPr sz="1200">
                <a:solidFill>
                  <a:srgbClr val="404042"/>
                </a:solidFill>
                <a:latin typeface="Arial"/>
                <a:cs typeface="Arial"/>
              </a:rPr>
              <a:t>age or get ext</a:t>
            </a:r>
            <a:r>
              <a:rPr sz="1200" spc="-25">
                <a:solidFill>
                  <a:srgbClr val="404042"/>
                </a:solidFill>
                <a:latin typeface="Arial"/>
                <a:cs typeface="Arial"/>
              </a:rPr>
              <a:t>r</a:t>
            </a:r>
            <a:r>
              <a:rPr sz="1200">
                <a:solidFill>
                  <a:srgbClr val="404042"/>
                </a:solidFill>
                <a:latin typeface="Arial"/>
                <a:cs typeface="Arial"/>
              </a:rPr>
              <a:t>a help, </a:t>
            </a:r>
            <a:r>
              <a:rPr sz="1200" spc="-20">
                <a:solidFill>
                  <a:srgbClr val="404042"/>
                </a:solidFill>
                <a:latin typeface="Arial"/>
                <a:cs typeface="Arial"/>
              </a:rPr>
              <a:t>y</a:t>
            </a:r>
            <a:r>
              <a:rPr sz="1200">
                <a:solidFill>
                  <a:srgbClr val="404042"/>
                </a:solidFill>
                <a:latin typeface="Arial"/>
                <a:cs typeface="Arial"/>
              </a:rPr>
              <a:t>ou’ll li</a:t>
            </a:r>
            <a:r>
              <a:rPr sz="1200" spc="-15">
                <a:solidFill>
                  <a:srgbClr val="404042"/>
                </a:solidFill>
                <a:latin typeface="Arial"/>
                <a:cs typeface="Arial"/>
              </a:rPr>
              <a:t>k</a:t>
            </a:r>
            <a:r>
              <a:rPr sz="1200">
                <a:solidFill>
                  <a:srgbClr val="404042"/>
                </a:solidFill>
                <a:latin typeface="Arial"/>
                <a:cs typeface="Arial"/>
              </a:rPr>
              <a:t>ely p</a:t>
            </a:r>
            <a:r>
              <a:rPr sz="1200" spc="-10">
                <a:solidFill>
                  <a:srgbClr val="404042"/>
                </a:solidFill>
                <a:latin typeface="Arial"/>
                <a:cs typeface="Arial"/>
              </a:rPr>
              <a:t>a</a:t>
            </a:r>
            <a:r>
              <a:rPr sz="1200">
                <a:solidFill>
                  <a:srgbClr val="404042"/>
                </a:solidFill>
                <a:latin typeface="Arial"/>
                <a:cs typeface="Arial"/>
              </a:rPr>
              <a:t>y a la</a:t>
            </a:r>
            <a:r>
              <a:rPr sz="1200" spc="-5">
                <a:solidFill>
                  <a:srgbClr val="404042"/>
                </a:solidFill>
                <a:latin typeface="Arial"/>
                <a:cs typeface="Arial"/>
              </a:rPr>
              <a:t>t</a:t>
            </a:r>
            <a:r>
              <a:rPr sz="1200">
                <a:solidFill>
                  <a:srgbClr val="404042"/>
                </a:solidFill>
                <a:latin typeface="Arial"/>
                <a:cs typeface="Arial"/>
              </a:rPr>
              <a:t>e en</a:t>
            </a:r>
            <a:r>
              <a:rPr sz="1200" spc="-25">
                <a:solidFill>
                  <a:srgbClr val="404042"/>
                </a:solidFill>
                <a:latin typeface="Arial"/>
                <a:cs typeface="Arial"/>
              </a:rPr>
              <a:t>r</a:t>
            </a:r>
            <a:r>
              <a:rPr sz="1200">
                <a:solidFill>
                  <a:srgbClr val="404042"/>
                </a:solidFill>
                <a:latin typeface="Arial"/>
                <a:cs typeface="Arial"/>
              </a:rPr>
              <a:t>ollme</a:t>
            </a:r>
            <a:r>
              <a:rPr sz="1200" spc="-5">
                <a:solidFill>
                  <a:srgbClr val="404042"/>
                </a:solidFill>
                <a:latin typeface="Arial"/>
                <a:cs typeface="Arial"/>
              </a:rPr>
              <a:t>n</a:t>
            </a:r>
            <a:r>
              <a:rPr sz="1200">
                <a:solidFill>
                  <a:srgbClr val="404042"/>
                </a:solidFill>
                <a:latin typeface="Arial"/>
                <a:cs typeface="Arial"/>
              </a:rPr>
              <a:t>t penalty if </a:t>
            </a:r>
            <a:r>
              <a:rPr sz="1200" spc="-20">
                <a:solidFill>
                  <a:srgbClr val="404042"/>
                </a:solidFill>
                <a:latin typeface="Arial"/>
                <a:cs typeface="Arial"/>
              </a:rPr>
              <a:t>y</a:t>
            </a:r>
            <a:r>
              <a:rPr sz="1200">
                <a:solidFill>
                  <a:srgbClr val="404042"/>
                </a:solidFill>
                <a:latin typeface="Arial"/>
                <a:cs typeface="Arial"/>
              </a:rPr>
              <a:t>ou join la</a:t>
            </a:r>
            <a:r>
              <a:rPr sz="1200" spc="-5">
                <a:solidFill>
                  <a:srgbClr val="404042"/>
                </a:solidFill>
                <a:latin typeface="Arial"/>
                <a:cs typeface="Arial"/>
              </a:rPr>
              <a:t>t</a:t>
            </a:r>
            <a:r>
              <a:rPr sz="1200">
                <a:solidFill>
                  <a:srgbClr val="404042"/>
                </a:solidFill>
                <a:latin typeface="Arial"/>
                <a:cs typeface="Arial"/>
              </a:rPr>
              <a:t>er.</a:t>
            </a:r>
            <a:endParaRPr sz="1200">
              <a:latin typeface="Arial"/>
              <a:cs typeface="Arial"/>
            </a:endParaRPr>
          </a:p>
        </p:txBody>
      </p:sp>
      <p:pic>
        <p:nvPicPr>
          <p:cNvPr id="17" name="Picture 16" descr="hum_r_4cp_pos_noR_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44600" y="6477000"/>
            <a:ext cx="1600200" cy="332245"/>
          </a:xfrm>
          <a:prstGeom prst="rect">
            <a:avLst/>
          </a:prstGeom>
        </p:spPr>
      </p:pic>
      <p:sp>
        <p:nvSpPr>
          <p:cNvPr id="18" name="object 11"/>
          <p:cNvSpPr/>
          <p:nvPr/>
        </p:nvSpPr>
        <p:spPr>
          <a:xfrm>
            <a:off x="5283200" y="4114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19" name="object 11"/>
          <p:cNvSpPr/>
          <p:nvPr/>
        </p:nvSpPr>
        <p:spPr>
          <a:xfrm>
            <a:off x="5283200" y="4800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20" name="object 11"/>
          <p:cNvSpPr/>
          <p:nvPr/>
        </p:nvSpPr>
        <p:spPr>
          <a:xfrm>
            <a:off x="8636000" y="4114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a:p>
        </p:txBody>
      </p:sp>
      <p:sp>
        <p:nvSpPr>
          <p:cNvPr id="21"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712691" y="626892"/>
            <a:ext cx="5447309" cy="646288"/>
          </a:xfrm>
          <a:prstGeom prst="rect">
            <a:avLst/>
          </a:prstGeom>
        </p:spPr>
        <p:txBody>
          <a:bodyPr/>
          <a:lstStyle>
            <a:lvl1pPr algn="ctr" defTabSz="457200" rtl="0" eaLnBrk="1" latinLnBrk="0" hangingPunct="1">
              <a:spcBef>
                <a:spcPct val="0"/>
              </a:spcBef>
              <a:buNone/>
              <a:defRPr sz="2000" kern="1200">
                <a:solidFill>
                  <a:schemeClr val="accent4"/>
                </a:solidFill>
                <a:latin typeface="Calibri"/>
                <a:ea typeface="+mj-ea"/>
                <a:cs typeface="Calibri"/>
              </a:defRPr>
            </a:lvl1pPr>
          </a:lstStyle>
          <a:p>
            <a:pPr algn="l" defTabSz="487695"/>
            <a:r>
              <a:rPr lang="en-US" sz="4000" dirty="0">
                <a:solidFill>
                  <a:schemeClr val="tx2"/>
                </a:solidFill>
              </a:rPr>
              <a:t>Healthcare for Veterans</a:t>
            </a:r>
          </a:p>
        </p:txBody>
      </p:sp>
      <p:graphicFrame>
        <p:nvGraphicFramePr>
          <p:cNvPr id="38" name="Table 37"/>
          <p:cNvGraphicFramePr>
            <a:graphicFrameLocks noGrp="1"/>
          </p:cNvGraphicFramePr>
          <p:nvPr>
            <p:extLst>
              <p:ext uri="{D42A27DB-BD31-4B8C-83A1-F6EECF244321}">
                <p14:modId xmlns:p14="http://schemas.microsoft.com/office/powerpoint/2010/main" val="1808461947"/>
              </p:ext>
            </p:extLst>
          </p:nvPr>
        </p:nvGraphicFramePr>
        <p:xfrm>
          <a:off x="712692" y="1907243"/>
          <a:ext cx="11755529" cy="5169408"/>
        </p:xfrm>
        <a:graphic>
          <a:graphicData uri="http://schemas.openxmlformats.org/drawingml/2006/table">
            <a:tbl>
              <a:tblPr firstRow="1" bandRow="1">
                <a:tableStyleId>{2D5ABB26-0587-4C30-8999-92F81FD0307C}</a:tableStyleId>
              </a:tblPr>
              <a:tblGrid>
                <a:gridCol w="2070820">
                  <a:extLst>
                    <a:ext uri="{9D8B030D-6E8A-4147-A177-3AD203B41FA5}">
                      <a16:colId xmlns:a16="http://schemas.microsoft.com/office/drawing/2014/main" xmlns="" val="20000"/>
                    </a:ext>
                  </a:extLst>
                </a:gridCol>
                <a:gridCol w="9684709">
                  <a:extLst>
                    <a:ext uri="{9D8B030D-6E8A-4147-A177-3AD203B41FA5}">
                      <a16:colId xmlns:a16="http://schemas.microsoft.com/office/drawing/2014/main" xmlns="" val="20001"/>
                    </a:ext>
                  </a:extLst>
                </a:gridCol>
              </a:tblGrid>
              <a:tr h="1495552">
                <a:tc>
                  <a:txBody>
                    <a:bodyPr/>
                    <a:lstStyle/>
                    <a:p>
                      <a:r>
                        <a:rPr lang="en-US" sz="2200" dirty="0" smtClean="0"/>
                        <a:t>VA Healthcare</a:t>
                      </a:r>
                      <a:endParaRPr lang="en-US" sz="2200" b="0" dirty="0">
                        <a:solidFill>
                          <a:schemeClr val="tx1"/>
                        </a:solidFill>
                      </a:endParaRPr>
                    </a:p>
                  </a:txBody>
                  <a:tcPr marL="130048" marR="130048" marT="65024" marB="65024">
                    <a:lnB w="38100" cap="flat" cmpd="sng" algn="ctr">
                      <a:solidFill>
                        <a:schemeClr val="tx2"/>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Healthcare</a:t>
                      </a:r>
                      <a:r>
                        <a:rPr lang="en-US" sz="2200" baseline="0" dirty="0" smtClean="0"/>
                        <a:t> for Veterans, Reservists and National Guard </a:t>
                      </a:r>
                    </a:p>
                    <a:p>
                      <a:pPr marL="342900" indent="-342900">
                        <a:buFont typeface="Arial" panose="020B0604020202020204" pitchFamily="34" charset="0"/>
                        <a:buChar char="•"/>
                      </a:pPr>
                      <a:r>
                        <a:rPr lang="en-US" sz="2200" baseline="0" dirty="0" smtClean="0"/>
                        <a:t>Meet eligibility and qualification requirements</a:t>
                      </a:r>
                    </a:p>
                    <a:p>
                      <a:pPr marL="342900" indent="-342900">
                        <a:buFont typeface="Arial" panose="020B0604020202020204" pitchFamily="34" charset="0"/>
                        <a:buChar char="•"/>
                      </a:pPr>
                      <a:r>
                        <a:rPr lang="en-US" sz="2200" baseline="0" dirty="0" smtClean="0"/>
                        <a:t>Receive treatment at </a:t>
                      </a:r>
                      <a:r>
                        <a:rPr lang="en-US" sz="2200" baseline="0" dirty="0" smtClean="0"/>
                        <a:t>VA </a:t>
                      </a:r>
                      <a:r>
                        <a:rPr lang="en-US" sz="2200" baseline="0" dirty="0" smtClean="0"/>
                        <a:t>health care facilities</a:t>
                      </a:r>
                      <a:br>
                        <a:rPr lang="en-US" sz="2200" baseline="0" dirty="0" smtClean="0"/>
                      </a:br>
                      <a:endParaRPr lang="en-US" sz="2200" b="0" dirty="0">
                        <a:solidFill>
                          <a:schemeClr val="tx1"/>
                        </a:solidFill>
                      </a:endParaRPr>
                    </a:p>
                  </a:txBody>
                  <a:tcPr marL="130048" marR="130048" marT="65024" marB="65024">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2178304">
                <a:tc>
                  <a:txBody>
                    <a:bodyPr/>
                    <a:lstStyle/>
                    <a:p>
                      <a:endParaRPr lang="en-US" sz="2200" dirty="0" smtClean="0"/>
                    </a:p>
                    <a:p>
                      <a:r>
                        <a:rPr lang="en-US" sz="2200" dirty="0" smtClean="0"/>
                        <a:t>Tricare for Life</a:t>
                      </a:r>
                      <a:endParaRPr lang="en-US" sz="2200" dirty="0"/>
                    </a:p>
                  </a:txBody>
                  <a:tcPr marL="130048" marR="130048" marT="65024" marB="65024">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marL="342900" indent="-342900">
                        <a:buFont typeface="Arial" panose="020B0604020202020204" pitchFamily="34" charset="0"/>
                        <a:buChar char="•"/>
                      </a:pPr>
                      <a:endParaRPr lang="en-US" sz="2200" dirty="0" smtClean="0"/>
                    </a:p>
                    <a:p>
                      <a:pPr marL="342900" indent="-342900">
                        <a:buFont typeface="Arial" panose="020B0604020202020204" pitchFamily="34" charset="0"/>
                        <a:buChar char="•"/>
                      </a:pPr>
                      <a:r>
                        <a:rPr lang="en-US" sz="2200" dirty="0" smtClean="0"/>
                        <a:t>Tricare comes first </a:t>
                      </a:r>
                      <a:r>
                        <a:rPr lang="en-US" sz="2200" dirty="0" smtClean="0">
                          <a:sym typeface="Wingdings" panose="05000000000000000000" pitchFamily="2" charset="2"/>
                        </a:rPr>
                        <a:t> once you’re Medicare-eligible, it </a:t>
                      </a:r>
                      <a:r>
                        <a:rPr lang="en-US" sz="2200" dirty="0" smtClean="0">
                          <a:sym typeface="Wingdings" panose="05000000000000000000" pitchFamily="2" charset="2"/>
                        </a:rPr>
                        <a:t>becomes </a:t>
                      </a:r>
                      <a:r>
                        <a:rPr lang="en-US" sz="2200" dirty="0" smtClean="0">
                          <a:sym typeface="Wingdings" panose="05000000000000000000" pitchFamily="2" charset="2"/>
                        </a:rPr>
                        <a:t>Tricare for Life</a:t>
                      </a:r>
                      <a:endParaRPr lang="en-US" sz="2200" dirty="0" smtClean="0"/>
                    </a:p>
                    <a:p>
                      <a:pPr marL="342900" indent="-342900">
                        <a:buFont typeface="Arial" panose="020B0604020202020204" pitchFamily="34" charset="0"/>
                        <a:buChar char="•"/>
                      </a:pPr>
                      <a:r>
                        <a:rPr lang="en-US" sz="2200" dirty="0" smtClean="0"/>
                        <a:t>Healthcare coverage for retired military and spouses</a:t>
                      </a:r>
                      <a:r>
                        <a:rPr lang="en-US" sz="2200" baseline="0" dirty="0" smtClean="0"/>
                        <a:t> who are on Medicare</a:t>
                      </a:r>
                    </a:p>
                    <a:p>
                      <a:pPr marL="342900" indent="-342900">
                        <a:buFont typeface="Arial" panose="020B0604020202020204" pitchFamily="34" charset="0"/>
                        <a:buChar char="•"/>
                      </a:pPr>
                      <a:r>
                        <a:rPr lang="en-US" sz="2200" baseline="0" dirty="0" smtClean="0"/>
                        <a:t>P</a:t>
                      </a:r>
                      <a:r>
                        <a:rPr lang="en-US" sz="2200" dirty="0" smtClean="0"/>
                        <a:t>lan can be used anywhere</a:t>
                      </a:r>
                      <a:r>
                        <a:rPr lang="en-US" sz="2200" baseline="0" dirty="0" smtClean="0"/>
                        <a:t> Medicare is accepted</a:t>
                      </a:r>
                    </a:p>
                    <a:p>
                      <a:pPr marL="342900" indent="-342900">
                        <a:buFont typeface="Arial" panose="020B0604020202020204" pitchFamily="34" charset="0"/>
                        <a:buChar char="•"/>
                      </a:pPr>
                      <a:r>
                        <a:rPr lang="en-US" sz="2200" baseline="0" dirty="0" smtClean="0"/>
                        <a:t>Works like a Medigap plan, but includes drug coverage</a:t>
                      </a:r>
                      <a:br>
                        <a:rPr lang="en-US" sz="2200" baseline="0" dirty="0" smtClean="0"/>
                      </a:br>
                      <a:endParaRPr lang="en-US" sz="2200" dirty="0"/>
                    </a:p>
                  </a:txBody>
                  <a:tcPr marL="130048" marR="130048" marT="65024" marB="65024">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r h="1495552">
                <a:tc>
                  <a:txBody>
                    <a:bodyPr/>
                    <a:lstStyle/>
                    <a:p>
                      <a:endParaRPr lang="en-US" sz="2200" dirty="0" smtClean="0"/>
                    </a:p>
                    <a:p>
                      <a:r>
                        <a:rPr lang="en-US" sz="2200" dirty="0" smtClean="0"/>
                        <a:t>CHAMPVA</a:t>
                      </a:r>
                      <a:endParaRPr lang="en-US" sz="2200" dirty="0"/>
                    </a:p>
                  </a:txBody>
                  <a:tcPr marL="130048" marR="130048" marT="65024" marB="65024">
                    <a:lnT w="38100" cap="flat" cmpd="sng" algn="ctr">
                      <a:solidFill>
                        <a:schemeClr val="tx2"/>
                      </a:solidFill>
                      <a:prstDash val="solid"/>
                      <a:round/>
                      <a:headEnd type="none" w="med" len="med"/>
                      <a:tailEnd type="none" w="med" len="med"/>
                    </a:lnT>
                  </a:tcPr>
                </a:tc>
                <a:tc>
                  <a:txBody>
                    <a:bodyPr/>
                    <a:lstStyle/>
                    <a:p>
                      <a:pPr marL="342900" indent="-342900">
                        <a:buFont typeface="Arial" panose="020B0604020202020204" pitchFamily="34" charset="0"/>
                        <a:buChar char="•"/>
                      </a:pPr>
                      <a:endParaRPr lang="en-US" sz="2200" dirty="0" smtClean="0"/>
                    </a:p>
                    <a:p>
                      <a:pPr marL="342900" indent="-342900">
                        <a:buFont typeface="Arial" panose="020B0604020202020204" pitchFamily="34" charset="0"/>
                        <a:buChar char="•"/>
                      </a:pPr>
                      <a:r>
                        <a:rPr lang="en-US" sz="2200" dirty="0" smtClean="0"/>
                        <a:t>Healthcare for the family of a Veteran</a:t>
                      </a:r>
                      <a:r>
                        <a:rPr lang="en-US" sz="2200" baseline="0" dirty="0" smtClean="0"/>
                        <a:t> who is deemed 100% disabled by the VA, or who died in or as a result of service</a:t>
                      </a:r>
                    </a:p>
                    <a:p>
                      <a:pPr marL="342900" indent="-342900">
                        <a:buFont typeface="Arial" panose="020B0604020202020204" pitchFamily="34" charset="0"/>
                        <a:buChar char="•"/>
                      </a:pPr>
                      <a:r>
                        <a:rPr lang="en-US" sz="2200" baseline="0" dirty="0" smtClean="0"/>
                        <a:t>Rich coverage for those who are Medicare eligible</a:t>
                      </a:r>
                      <a:endParaRPr lang="en-US" sz="2200" dirty="0"/>
                    </a:p>
                  </a:txBody>
                  <a:tcPr marL="130048" marR="130048" marT="65024" marB="65024">
                    <a:lnT w="381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1915412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RELEASE_DATE" val="2014.01.29"/>
  <p:tag name="AS_TITLE" val="Aspose.Slides for Java"/>
  <p:tag name="AS_VERSION" val="8.2.0.0"/>
  <p:tag name="DMEDGE-DOCID" val="1"/>
</p:tagLst>
</file>

<file path=ppt/theme/theme1.xml><?xml version="1.0" encoding="utf-8"?>
<a:theme xmlns:a="http://schemas.openxmlformats.org/drawingml/2006/main" name="Office Theme">
  <a:themeElements>
    <a:clrScheme name="2019 Humana Branding">
      <a:dk1>
        <a:srgbClr val="000000"/>
      </a:dk1>
      <a:lt1>
        <a:sysClr val="window" lastClr="FFFFFF"/>
      </a:lt1>
      <a:dk2>
        <a:srgbClr val="75BD43"/>
      </a:dk2>
      <a:lt2>
        <a:srgbClr val="4A7637"/>
      </a:lt2>
      <a:accent1>
        <a:srgbClr val="007581"/>
      </a:accent1>
      <a:accent2>
        <a:srgbClr val="0B3254"/>
      </a:accent2>
      <a:accent3>
        <a:srgbClr val="AF1E65"/>
      </a:accent3>
      <a:accent4>
        <a:srgbClr val="632366"/>
      </a:accent4>
      <a:accent5>
        <a:srgbClr val="555759"/>
      </a:accent5>
      <a:accent6>
        <a:srgbClr val="CAC8C7"/>
      </a:accent6>
      <a:hlink>
        <a:srgbClr val="AF1E65"/>
      </a:hlink>
      <a:folHlink>
        <a:srgbClr val="AF1E65"/>
      </a:folHlink>
    </a:clrScheme>
    <a:fontScheme name="Office">
      <a:majorFont>
        <a:latin typeface="Calibri"/>
        <a:ea typeface=""/>
        <a:cs typeface=""/>
        <a:font script="Beng" typeface="Vrinda"/>
        <a:font script="Sinh" typeface="Iskoola Pota"/>
        <a:font script="Hant" typeface="新細明體"/>
        <a:font script="Khmr" typeface="MoolBoran"/>
        <a:font script="Laoo" typeface="DokChampa"/>
        <a:font script="Orya" typeface="Kalinga"/>
        <a:font script="Cher" typeface="Plantagenet Cherokee"/>
        <a:font script="Tibt" typeface="Microsoft Himalaya"/>
        <a:font script="Ethi" typeface="Nyala"/>
        <a:font script="Hebr" typeface="Times New Roman"/>
        <a:font script="Hang" typeface="맑은 고딕"/>
        <a:font script="Uigh" typeface="Microsoft Uighur"/>
        <a:font script="Guru" typeface="Raavi"/>
        <a:font script="Cans" typeface="Euphemia"/>
        <a:font script="Jpan" typeface="ＭＳ Ｐゴシック"/>
        <a:font script="Arab" typeface="Times New Roman"/>
        <a:font script="Telu" typeface="Gautami"/>
        <a:font script="Viet" typeface="Times New Roman"/>
        <a:font script="Thai" typeface="Angsan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ajorFont>
      <a:minorFont>
        <a:latin typeface="Calibri"/>
        <a:ea typeface=""/>
        <a:cs typeface=""/>
        <a:font script="Beng" typeface="Vrinda"/>
        <a:font script="Sinh" typeface="Iskoola Pota"/>
        <a:font script="Hant" typeface="新細明體"/>
        <a:font script="Khmr" typeface="DaunPenh"/>
        <a:font script="Laoo" typeface="DokChampa"/>
        <a:font script="Orya" typeface="Kalinga"/>
        <a:font script="Cher" typeface="Plantagenet Cherokee"/>
        <a:font script="Tibt" typeface="Microsoft Himalaya"/>
        <a:font script="Ethi" typeface="Nyala"/>
        <a:font script="Hebr" typeface="Arial"/>
        <a:font script="Hang" typeface="맑은 고딕"/>
        <a:font script="Uigh" typeface="Microsoft Uighur"/>
        <a:font script="Guru" typeface="Raavi"/>
        <a:font script="Cans" typeface="Euphemia"/>
        <a:font script="Jpan" typeface="ＭＳ Ｐゴシック"/>
        <a:font script="Arab" typeface="Arial"/>
        <a:font script="Telu" typeface="Gautami"/>
        <a:font script="Viet" typeface="Arial"/>
        <a:font script="Thai" typeface="Cordi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Humana_Template">
  <a:themeElements>
    <a:clrScheme name="Humana_11_11">
      <a:dk1>
        <a:srgbClr val="1A1812"/>
      </a:dk1>
      <a:lt1>
        <a:srgbClr val="FFFFFF"/>
      </a:lt1>
      <a:dk2>
        <a:srgbClr val="FFFFFF"/>
      </a:dk2>
      <a:lt2>
        <a:srgbClr val="5C9A1B"/>
      </a:lt2>
      <a:accent1>
        <a:srgbClr val="5C9A1B"/>
      </a:accent1>
      <a:accent2>
        <a:srgbClr val="1D5B2D"/>
      </a:accent2>
      <a:accent3>
        <a:srgbClr val="1A1812"/>
      </a:accent3>
      <a:accent4>
        <a:srgbClr val="AA005F"/>
      </a:accent4>
      <a:accent5>
        <a:srgbClr val="D5D5D5"/>
      </a:accent5>
      <a:accent6>
        <a:srgbClr val="5C9A1B"/>
      </a:accent6>
      <a:hlink>
        <a:srgbClr val="AA005F"/>
      </a:hlink>
      <a:folHlink>
        <a:srgbClr val="D5D5D2"/>
      </a:folHlink>
    </a:clrScheme>
    <a:fontScheme name="Office">
      <a:majorFont>
        <a:latin typeface="Calibri"/>
        <a:ea typeface=""/>
        <a:cs typeface=""/>
        <a:font script="Beng" typeface="Vrinda"/>
        <a:font script="Sinh" typeface="Iskoola Pota"/>
        <a:font script="Hant" typeface="新細明體"/>
        <a:font script="Khmr" typeface="MoolBoran"/>
        <a:font script="Laoo" typeface="DokChampa"/>
        <a:font script="Orya" typeface="Kalinga"/>
        <a:font script="Cher" typeface="Plantagenet Cherokee"/>
        <a:font script="Tibt" typeface="Microsoft Himalaya"/>
        <a:font script="Ethi" typeface="Nyala"/>
        <a:font script="Hebr" typeface="Times New Roman"/>
        <a:font script="Hang" typeface="맑은 고딕"/>
        <a:font script="Uigh" typeface="Microsoft Uighur"/>
        <a:font script="Guru" typeface="Raavi"/>
        <a:font script="Cans" typeface="Euphemia"/>
        <a:font script="Jpan" typeface="ＭＳ Ｐゴシック"/>
        <a:font script="Arab" typeface="Times New Roman"/>
        <a:font script="Telu" typeface="Gautami"/>
        <a:font script="Viet" typeface="Times New Roman"/>
        <a:font script="Thai" typeface="Angsan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ajorFont>
      <a:minorFont>
        <a:latin typeface="Calibri"/>
        <a:ea typeface=""/>
        <a:cs typeface=""/>
        <a:font script="Beng" typeface="Vrinda"/>
        <a:font script="Sinh" typeface="Iskoola Pota"/>
        <a:font script="Hant" typeface="新細明體"/>
        <a:font script="Khmr" typeface="DaunPenh"/>
        <a:font script="Laoo" typeface="DokChampa"/>
        <a:font script="Orya" typeface="Kalinga"/>
        <a:font script="Cher" typeface="Plantagenet Cherokee"/>
        <a:font script="Tibt" typeface="Microsoft Himalaya"/>
        <a:font script="Ethi" typeface="Nyala"/>
        <a:font script="Hebr" typeface="Arial"/>
        <a:font script="Hang" typeface="맑은 고딕"/>
        <a:font script="Uigh" typeface="Microsoft Uighur"/>
        <a:font script="Guru" typeface="Raavi"/>
        <a:font script="Cans" typeface="Euphemia"/>
        <a:font script="Jpan" typeface="ＭＳ Ｐゴシック"/>
        <a:font script="Arab" typeface="Arial"/>
        <a:font script="Telu" typeface="Gautami"/>
        <a:font script="Viet" typeface="Arial"/>
        <a:font script="Thai" typeface="Cordi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Office Theme">
  <a:themeElements>
    <a:clrScheme name="2019 Humana Branding">
      <a:dk1>
        <a:srgbClr val="000000"/>
      </a:dk1>
      <a:lt1>
        <a:sysClr val="window" lastClr="FFFFFF"/>
      </a:lt1>
      <a:dk2>
        <a:srgbClr val="75BD43"/>
      </a:dk2>
      <a:lt2>
        <a:srgbClr val="4A7637"/>
      </a:lt2>
      <a:accent1>
        <a:srgbClr val="007581"/>
      </a:accent1>
      <a:accent2>
        <a:srgbClr val="0B3254"/>
      </a:accent2>
      <a:accent3>
        <a:srgbClr val="AF1E65"/>
      </a:accent3>
      <a:accent4>
        <a:srgbClr val="632366"/>
      </a:accent4>
      <a:accent5>
        <a:srgbClr val="555759"/>
      </a:accent5>
      <a:accent6>
        <a:srgbClr val="CAC8C7"/>
      </a:accent6>
      <a:hlink>
        <a:srgbClr val="AF1E65"/>
      </a:hlink>
      <a:folHlink>
        <a:srgbClr val="AF1E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2019 Humana Branding">
      <a:dk1>
        <a:srgbClr val="000000"/>
      </a:dk1>
      <a:lt1>
        <a:sysClr val="window" lastClr="FFFFFF"/>
      </a:lt1>
      <a:dk2>
        <a:srgbClr val="75BD43"/>
      </a:dk2>
      <a:lt2>
        <a:srgbClr val="4A7637"/>
      </a:lt2>
      <a:accent1>
        <a:srgbClr val="007581"/>
      </a:accent1>
      <a:accent2>
        <a:srgbClr val="0B3254"/>
      </a:accent2>
      <a:accent3>
        <a:srgbClr val="AF1E65"/>
      </a:accent3>
      <a:accent4>
        <a:srgbClr val="632366"/>
      </a:accent4>
      <a:accent5>
        <a:srgbClr val="555759"/>
      </a:accent5>
      <a:accent6>
        <a:srgbClr val="CAC8C7"/>
      </a:accent6>
      <a:hlink>
        <a:srgbClr val="AF1E65"/>
      </a:hlink>
      <a:folHlink>
        <a:srgbClr val="AF1E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Beng" typeface="Vrinda"/>
        <a:font script="Sinh" typeface="Iskoola Pota"/>
        <a:font script="Hant" typeface="新細明體"/>
        <a:font script="Khmr" typeface="MoolBoran"/>
        <a:font script="Laoo" typeface="DokChampa"/>
        <a:font script="Orya" typeface="Kalinga"/>
        <a:font script="Cher" typeface="Plantagenet Cherokee"/>
        <a:font script="Tibt" typeface="Microsoft Himalaya"/>
        <a:font script="Ethi" typeface="Nyala"/>
        <a:font script="Hebr" typeface="Times New Roman"/>
        <a:font script="Hang" typeface="맑은 고딕"/>
        <a:font script="Uigh" typeface="Microsoft Uighur"/>
        <a:font script="Guru" typeface="Raavi"/>
        <a:font script="Cans" typeface="Euphemia"/>
        <a:font script="Jpan" typeface="ＭＳ Ｐゴシック"/>
        <a:font script="Arab" typeface="Times New Roman"/>
        <a:font script="Telu" typeface="Gautami"/>
        <a:font script="Viet" typeface="Times New Roman"/>
        <a:font script="Thai" typeface="Angsana New"/>
        <a:font script="Hans" typeface="宋体"/>
        <a:font script="Geor" typeface="Sylfaen"/>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ajorFont>
      <a:minorFont>
        <a:latin typeface="Calibri"/>
        <a:ea typeface=""/>
        <a:cs typeface=""/>
        <a:font script="Beng" typeface="Vrinda"/>
        <a:font script="Sinh" typeface="Iskoola Pota"/>
        <a:font script="Hant" typeface="新細明體"/>
        <a:font script="Khmr" typeface="DaunPenh"/>
        <a:font script="Laoo" typeface="DokChampa"/>
        <a:font script="Orya" typeface="Kalinga"/>
        <a:font script="Cher" typeface="Plantagenet Cherokee"/>
        <a:font script="Tibt" typeface="Microsoft Himalaya"/>
        <a:font script="Ethi" typeface="Nyala"/>
        <a:font script="Hebr" typeface="Arial"/>
        <a:font script="Hang" typeface="맑은 고딕"/>
        <a:font script="Uigh" typeface="Microsoft Uighur"/>
        <a:font script="Guru" typeface="Raavi"/>
        <a:font script="Cans" typeface="Euphemia"/>
        <a:font script="Jpan" typeface="ＭＳ Ｐゴシック"/>
        <a:font script="Arab" typeface="Arial"/>
        <a:font script="Telu" typeface="Gautami"/>
        <a:font script="Viet" typeface="Arial"/>
        <a:font script="Thai" typeface="Cordia New"/>
        <a:font script="Hans" typeface="宋体"/>
        <a:font script="Geor" typeface="Sylfaen"/>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emplate>
  <TotalTime>1894</TotalTime>
  <Words>1806</Words>
  <Application>Microsoft Office PowerPoint</Application>
  <PresentationFormat>Custom</PresentationFormat>
  <Paragraphs>174</Paragraphs>
  <Slides>16</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Arial</vt:lpstr>
      <vt:lpstr>BentonSansF Book</vt:lpstr>
      <vt:lpstr>Calibri</vt:lpstr>
      <vt:lpstr>Calibri Light</vt:lpstr>
      <vt:lpstr>Courier New</vt:lpstr>
      <vt:lpstr>FS Humana</vt:lpstr>
      <vt:lpstr>FS Humana Light</vt:lpstr>
      <vt:lpstr>Times New Roman</vt:lpstr>
      <vt:lpstr>Wingdings</vt:lpstr>
      <vt:lpstr>Office Theme</vt:lpstr>
      <vt:lpstr>Humana_Template</vt:lpstr>
      <vt:lpstr>1_Office Theme</vt:lpstr>
      <vt:lpstr>6_Office Theme</vt:lpstr>
      <vt:lpstr>PowerPoint Presentation</vt:lpstr>
      <vt:lpstr>PowerPoint Presentation</vt:lpstr>
      <vt:lpstr>National Partnerships</vt:lpstr>
      <vt:lpstr>What is Medicare?</vt:lpstr>
      <vt:lpstr>Medicare eligibility</vt:lpstr>
      <vt:lpstr>Original Medicare</vt:lpstr>
      <vt:lpstr>PowerPoint Presentation</vt:lpstr>
      <vt:lpstr>Medicare Part C and Part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Goheen</dc:creator>
  <cp:lastModifiedBy>Lauren Barefoot</cp:lastModifiedBy>
  <cp:revision>186</cp:revision>
  <cp:lastPrinted>1969-12-31T19:00:00Z</cp:lastPrinted>
  <dcterms:created xsi:type="dcterms:W3CDTF">2017-06-05T13:56:37Z</dcterms:created>
  <dcterms:modified xsi:type="dcterms:W3CDTF">2019-04-25T16:14:24Z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a15b1413-d958-40a8-84d7-883e42610438</vt:lpwstr>
  </property>
  <property fmtid="{D5CDD505-2E9C-101B-9397-08002B2CF9AE}" pid="3" name="HumanaClassification">
    <vt:lpwstr>I</vt:lpwstr>
  </property>
</Properties>
</file>