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6" r:id="rId3"/>
    <p:sldId id="282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80" r:id="rId12"/>
    <p:sldId id="281" r:id="rId13"/>
    <p:sldId id="279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580" autoAdjust="0"/>
  </p:normalViewPr>
  <p:slideViewPr>
    <p:cSldViewPr snapToGrid="0">
      <p:cViewPr varScale="1">
        <p:scale>
          <a:sx n="79" d="100"/>
          <a:sy n="79" d="100"/>
        </p:scale>
        <p:origin x="15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B3563-B21F-4472-A953-CA98BFE318F2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36D78-C19F-4765-8B7F-2FE8BFF07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supervisor</a:t>
            </a:r>
            <a:r>
              <a:rPr lang="en-US" baseline="0" dirty="0" smtClean="0"/>
              <a:t> only</a:t>
            </a:r>
            <a:endParaRPr lang="en-US" dirty="0" smtClean="0"/>
          </a:p>
          <a:p>
            <a:r>
              <a:rPr lang="en-US" dirty="0" smtClean="0"/>
              <a:t>****************Point of contact Irina </a:t>
            </a:r>
            <a:r>
              <a:rPr lang="en-US" dirty="0" err="1" smtClean="0"/>
              <a:t>Rossikhina</a:t>
            </a:r>
            <a:r>
              <a:rPr lang="en-US" baseline="0" dirty="0" smtClean="0"/>
              <a:t>  for trouble creating account irina.rossikhina@va.gov*************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51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FIGLIOLI-Undiagnosed Illnes 38 CFR 3.317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441147-5B0B-41B6-AC2E-800D82FFAED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955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FIGLIOLI-Undiagnosed Illnes 38 CFR 3.317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616337-9008-4C6D-91B8-DB2834ECCB6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967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DEMONSTRATE HOW TO TRACK STATUS OF UPLOADED FILES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FIGLIOLI-Undiagnosed Illnes 38 CFR 3.317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A4CF13-C0C9-49C9-A9DE-263B89EDA49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116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DEMONSTRATE WHERE TO CLICK TO EXPAND OPTIONS OF SELECTED FILE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THE STATUS IMAGE, IS A VISUAL THAT CAN HELP TRACK STATUS OF FILE UPLOAD, EXPLAIN TO CLASS THAT IF THE FILES HAS BEEN SITTING UNDER “AVAILABLE IN MAIL PORTAL”  STATUS FOR MORE THAN 5 BUSINESS DAYS, THEN HAVE THEM CONTACT THE IPC COACH AND USE THE CONFIRMATION NUMBER AS REFERENCE. OR THEY CAN CONTACT THE IPC INBOX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FIGLIOLI-Undiagnosed Illnes 38 CFR 3.317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D58A2D-508F-47FF-811A-DCC230EDED4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788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how to view packets submitted</a:t>
            </a:r>
            <a:r>
              <a:rPr lang="en-US" baseline="0" dirty="0" smtClean="0"/>
              <a:t> and view upload history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70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upload history steps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55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Explain in further details which</a:t>
            </a:r>
            <a:r>
              <a:rPr lang="en-US" altLang="en-US" baseline="0" dirty="0" smtClean="0"/>
              <a:t> system to use for specific forms or actions </a:t>
            </a:r>
            <a:endParaRPr lang="en-US" altLang="en-US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FIGLIOLI-Undiagnosed Illnes 38 CFR 3.317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42E6A5-04CB-4693-8615-B0DE006041F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96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7638" y="1163638"/>
            <a:ext cx="4187825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Instructor: walk around and ensure that everyone has logged into correct website. If time permits have them access the document upload status check section.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FIGLIOLI-Undiagnosed Illnes 38 CFR 3.317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178F45-1308-4985-A38D-5101C6DB68B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135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9550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58072"/>
            <a:ext cx="386715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8073"/>
            <a:ext cx="386715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09600" y="1524000"/>
            <a:ext cx="790574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645459" y="1515035"/>
            <a:ext cx="7869891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385911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401" y="623548"/>
            <a:ext cx="3494500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1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9144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914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7845" y="273873"/>
            <a:ext cx="1977485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mhs.digitalcontentservices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mhs.digitalcontentservice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1071" y="2517827"/>
            <a:ext cx="51505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Centralized Mail Portal 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>
          <a:xfrm>
            <a:off x="457200" y="-191589"/>
            <a:ext cx="8229600" cy="1584825"/>
          </a:xfrm>
        </p:spPr>
        <p:txBody>
          <a:bodyPr/>
          <a:lstStyle/>
          <a:p>
            <a:r>
              <a:rPr lang="en-US" altLang="en-US" b="1" dirty="0" smtClean="0"/>
              <a:t>Comparison</a:t>
            </a: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en-US" dirty="0" smtClean="0"/>
              <a:t>Uploading size limits in the different systems:</a:t>
            </a:r>
          </a:p>
          <a:p>
            <a:pPr marL="0" indent="0">
              <a:buNone/>
              <a:defRPr/>
            </a:pP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D2D size limit= 5 </a:t>
            </a:r>
            <a:r>
              <a:rPr lang="en-US" altLang="en-US" dirty="0" err="1" smtClean="0"/>
              <a:t>mb</a:t>
            </a:r>
            <a:r>
              <a:rPr lang="en-US" altLang="en-US" dirty="0" smtClean="0"/>
              <a:t> per file</a:t>
            </a:r>
          </a:p>
          <a:p>
            <a:pPr>
              <a:defRPr/>
            </a:pPr>
            <a:r>
              <a:rPr lang="en-US" altLang="en-US" dirty="0" smtClean="0"/>
              <a:t>SEP size limit= 25 </a:t>
            </a:r>
            <a:r>
              <a:rPr lang="en-US" altLang="en-US" dirty="0" err="1" smtClean="0"/>
              <a:t>mb</a:t>
            </a:r>
            <a:r>
              <a:rPr lang="en-US" altLang="en-US" dirty="0" smtClean="0"/>
              <a:t> per file </a:t>
            </a:r>
          </a:p>
          <a:p>
            <a:pPr>
              <a:defRPr/>
            </a:pPr>
            <a:r>
              <a:rPr lang="en-US" altLang="en-US" dirty="0" smtClean="0"/>
              <a:t>Centralized Mail Portal size limit= 25 </a:t>
            </a:r>
            <a:r>
              <a:rPr lang="en-US" altLang="en-US" dirty="0" err="1" smtClean="0"/>
              <a:t>mb</a:t>
            </a:r>
            <a:r>
              <a:rPr lang="en-US" altLang="en-US" dirty="0" smtClean="0"/>
              <a:t> per file, 10 files per upload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E9795-2C70-4C63-9034-835C3AD7BF1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98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>
          <a:xfrm>
            <a:off x="457200" y="95794"/>
            <a:ext cx="8229600" cy="1140824"/>
          </a:xfrm>
        </p:spPr>
        <p:txBody>
          <a:bodyPr/>
          <a:lstStyle/>
          <a:p>
            <a:r>
              <a:rPr lang="en-US" altLang="en-US" dirty="0" smtClean="0"/>
              <a:t>Comparison</a:t>
            </a:r>
            <a:endParaRPr lang="en-US" altLang="en-US" b="1" dirty="0" smtClean="0"/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0" y="1445622"/>
            <a:ext cx="9144000" cy="471133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en-US" dirty="0" smtClean="0"/>
              <a:t>When and for what to use the following:</a:t>
            </a:r>
          </a:p>
          <a:p>
            <a:pPr marL="0" indent="0">
              <a:buNone/>
              <a:defRPr/>
            </a:pPr>
            <a:endParaRPr lang="en-US" altLang="en-US" dirty="0" smtClean="0"/>
          </a:p>
          <a:p>
            <a:pPr lvl="1">
              <a:defRPr/>
            </a:pPr>
            <a:r>
              <a:rPr lang="en-US" altLang="en-US" sz="2400" dirty="0" smtClean="0"/>
              <a:t>D2D- submitting POA’s, quick and easy claim</a:t>
            </a:r>
          </a:p>
          <a:p>
            <a:pPr lvl="1">
              <a:defRPr/>
            </a:pPr>
            <a:r>
              <a:rPr lang="en-US" altLang="en-US" sz="2400" dirty="0" smtClean="0"/>
              <a:t>SEP- Accepting POA request, VAF 686c &amp; VAF 674 </a:t>
            </a:r>
          </a:p>
          <a:p>
            <a:pPr lvl="1">
              <a:defRPr/>
            </a:pPr>
            <a:r>
              <a:rPr lang="en-US" altLang="en-US" sz="2400" dirty="0" smtClean="0"/>
              <a:t>Direct Upload/CMP- Useful on submitting anything (replaces fax machines)</a:t>
            </a:r>
          </a:p>
          <a:p>
            <a:pPr marL="457200" lvl="1" indent="0">
              <a:buNone/>
              <a:defRPr/>
            </a:pPr>
            <a:endParaRPr lang="en-US" altLang="en-US" sz="2400" dirty="0" smtClean="0"/>
          </a:p>
          <a:p>
            <a:pPr marL="457200" lvl="1" indent="0">
              <a:buNone/>
              <a:defRPr/>
            </a:pPr>
            <a:r>
              <a:rPr lang="en-US" altLang="en-US" sz="2400" dirty="0" smtClean="0"/>
              <a:t>Tip: In the event that D2D or SEP encounter errors, use Direct Upload instead. </a:t>
            </a:r>
          </a:p>
          <a:p>
            <a:pPr marL="0" indent="0"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97DA8-5481-4BD8-99AA-BC9FFE98BC6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12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>
          <a:xfrm>
            <a:off x="0" y="148047"/>
            <a:ext cx="8686800" cy="923108"/>
          </a:xfrm>
        </p:spPr>
        <p:txBody>
          <a:bodyPr/>
          <a:lstStyle/>
          <a:p>
            <a:r>
              <a:rPr lang="en-US" altLang="en-US" b="1" dirty="0" smtClean="0"/>
              <a:t>Link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>
          <a:xfrm>
            <a:off x="457200" y="1550020"/>
            <a:ext cx="8229600" cy="422631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300" dirty="0" smtClean="0"/>
              <a:t>Save </a:t>
            </a:r>
            <a:r>
              <a:rPr lang="en-US" altLang="en-US" sz="3300" dirty="0"/>
              <a:t>l</a:t>
            </a:r>
            <a:r>
              <a:rPr lang="en-US" altLang="en-US" sz="3300" dirty="0" smtClean="0"/>
              <a:t>ink under </a:t>
            </a:r>
            <a:r>
              <a:rPr lang="en-US" altLang="en-US" sz="3300" smtClean="0"/>
              <a:t>your </a:t>
            </a:r>
            <a:r>
              <a:rPr lang="en-US" altLang="en-US" sz="3300" smtClean="0"/>
              <a:t>browser’s </a:t>
            </a:r>
            <a:r>
              <a:rPr lang="en-US" altLang="en-US" sz="3300" dirty="0" smtClean="0"/>
              <a:t>favorites</a:t>
            </a:r>
            <a:endParaRPr lang="en-US" altLang="en-US" sz="3300" dirty="0"/>
          </a:p>
          <a:p>
            <a:pPr marL="0" indent="0">
              <a:buNone/>
            </a:pPr>
            <a:endParaRPr lang="en-US" altLang="en-US" sz="3300" dirty="0" smtClean="0"/>
          </a:p>
          <a:p>
            <a:pPr marL="0" indent="0">
              <a:buNone/>
            </a:pPr>
            <a:r>
              <a:rPr lang="en-US" altLang="en-US" sz="3300" dirty="0" smtClean="0"/>
              <a:t>Access Centralized Mail Portal and </a:t>
            </a:r>
            <a:r>
              <a:rPr lang="en-US" altLang="en-US" sz="3300" dirty="0"/>
              <a:t>familiarize yourself with the </a:t>
            </a:r>
            <a:r>
              <a:rPr lang="en-US" altLang="en-US" sz="3300" dirty="0" smtClean="0"/>
              <a:t>homepage</a:t>
            </a:r>
          </a:p>
          <a:p>
            <a:pPr marL="0" indent="0" algn="ctr">
              <a:buNone/>
            </a:pPr>
            <a:endParaRPr lang="en-US" altLang="en-US" sz="3300" dirty="0"/>
          </a:p>
          <a:p>
            <a:pPr marL="0" indent="0" algn="ctr">
              <a:buNone/>
            </a:pPr>
            <a:r>
              <a:rPr lang="en-US" altLang="en-US" sz="3300" dirty="0"/>
              <a:t>Website</a:t>
            </a:r>
            <a:r>
              <a:rPr lang="en-US" altLang="en-US" sz="3300" dirty="0" smtClean="0"/>
              <a:t>: </a:t>
            </a:r>
            <a:r>
              <a:rPr lang="en-US" u="sng" dirty="0">
                <a:hlinkClick r:id="rId3"/>
              </a:rPr>
              <a:t>https://dmhs.digitalcontentservices.com/</a:t>
            </a:r>
            <a:endParaRPr lang="en-US" altLang="en-US" sz="3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93335-6AE3-4719-9B88-FA76CB8FF0C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29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6353" y="2865299"/>
            <a:ext cx="5585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89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-1" y="1458072"/>
            <a:ext cx="9010185" cy="4808257"/>
          </a:xfrm>
        </p:spPr>
        <p:txBody>
          <a:bodyPr/>
          <a:lstStyle/>
          <a:p>
            <a:r>
              <a:rPr lang="en-US" dirty="0" smtClean="0"/>
              <a:t>First time </a:t>
            </a:r>
            <a:r>
              <a:rPr lang="en-US" dirty="0" smtClean="0"/>
              <a:t>login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Link</a:t>
            </a:r>
            <a:r>
              <a:rPr lang="en-US" dirty="0" smtClean="0"/>
              <a:t>: </a:t>
            </a:r>
            <a:r>
              <a:rPr lang="en-US" u="sng" dirty="0" smtClean="0">
                <a:hlinkClick r:id="rId3"/>
              </a:rPr>
              <a:t>https</a:t>
            </a:r>
            <a:r>
              <a:rPr lang="en-US" u="sng" dirty="0">
                <a:hlinkClick r:id="rId3"/>
              </a:rPr>
              <a:t>://dmhs.digitalcontentservices.com/</a:t>
            </a:r>
            <a:endParaRPr lang="en-US" altLang="en-US" sz="3300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Create account</a:t>
            </a:r>
          </a:p>
          <a:p>
            <a:endParaRPr lang="en-US" dirty="0" smtClean="0"/>
          </a:p>
          <a:p>
            <a:r>
              <a:rPr lang="en-US" dirty="0" smtClean="0"/>
              <a:t>If you encounter errors submit IT ticket, but ensure that you follow up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34472"/>
            <a:ext cx="6553201" cy="981732"/>
          </a:xfrm>
        </p:spPr>
        <p:txBody>
          <a:bodyPr/>
          <a:lstStyle/>
          <a:p>
            <a:r>
              <a:rPr lang="en-US" dirty="0" smtClean="0"/>
              <a:t>Getting started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54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>
          <a:xfrm>
            <a:off x="0" y="200298"/>
            <a:ext cx="8686800" cy="957942"/>
          </a:xfrm>
        </p:spPr>
        <p:txBody>
          <a:bodyPr/>
          <a:lstStyle/>
          <a:p>
            <a:pPr eaLnBrk="1" hangingPunct="1"/>
            <a:r>
              <a:rPr lang="en-US" altLang="en-US" b="1" dirty="0"/>
              <a:t>Centralized Mail Portal</a:t>
            </a:r>
            <a:endParaRPr lang="en-US" alt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1846217"/>
            <a:ext cx="8625840" cy="4415246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Formally known as Dimensions 360 is now called Centralized Mail Portal 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Several names including the following: CMP, Direct Upload, and DUMP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You can “DUMP” anything into VA file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Replaces faxes to Janesville </a:t>
            </a:r>
          </a:p>
          <a:p>
            <a:pPr marL="0" indent="0"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8F382F-5FAA-443A-9C04-3B2A56346F9B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81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0" y="148047"/>
            <a:ext cx="8686801" cy="1036320"/>
          </a:xfrm>
        </p:spPr>
        <p:txBody>
          <a:bodyPr/>
          <a:lstStyle/>
          <a:p>
            <a:pPr eaLnBrk="1" hangingPunct="1"/>
            <a:r>
              <a:rPr lang="en-US" altLang="en-US" b="1" dirty="0"/>
              <a:t>Centralized Mail Portal</a:t>
            </a:r>
            <a:endParaRPr lang="en-US" alt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124A23-882F-4D8F-B1F7-FEC46A8D035C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3253" name="TextBox 7"/>
          <p:cNvSpPr txBox="1">
            <a:spLocks noChangeArrowheads="1"/>
          </p:cNvSpPr>
          <p:nvPr/>
        </p:nvSpPr>
        <p:spPr bwMode="auto">
          <a:xfrm>
            <a:off x="5320938" y="1620724"/>
            <a:ext cx="3581533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Select Direct Upload </a:t>
            </a:r>
          </a:p>
          <a:p>
            <a:pPr>
              <a:spcBef>
                <a:spcPct val="0"/>
              </a:spcBef>
              <a:defRPr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Step 1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veteran’s information </a:t>
            </a:r>
          </a:p>
          <a:p>
            <a:pPr>
              <a:spcBef>
                <a:spcPct val="0"/>
              </a:spcBef>
              <a:defRPr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Step 2 check emergent flashes (if applicable)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Step 3 attach files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0724"/>
            <a:ext cx="5320938" cy="4524315"/>
          </a:xfrm>
        </p:spPr>
      </p:pic>
    </p:spTree>
    <p:extLst>
      <p:ext uri="{BB962C8B-B14F-4D97-AF65-F5344CB8AC3E}">
        <p14:creationId xmlns:p14="http://schemas.microsoft.com/office/powerpoint/2010/main" val="132112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>
          <a:xfrm>
            <a:off x="0" y="191589"/>
            <a:ext cx="8773885" cy="957942"/>
          </a:xfrm>
        </p:spPr>
        <p:txBody>
          <a:bodyPr/>
          <a:lstStyle/>
          <a:p>
            <a:pPr eaLnBrk="1" hangingPunct="1"/>
            <a:r>
              <a:rPr lang="en-US" altLang="en-US" b="1" dirty="0"/>
              <a:t>Centralized Mail Portal</a:t>
            </a:r>
            <a:endParaRPr lang="en-US" altLang="en-US" b="1" dirty="0" smtClean="0"/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0" y="1654629"/>
            <a:ext cx="9022080" cy="5066845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After submissions of documents in direct upload, ensure to copy and paste confirmation number into communications of VetraSpec file for veteran</a:t>
            </a:r>
          </a:p>
          <a:p>
            <a:pPr eaLnBrk="1" hangingPunct="1"/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The confirmation number will display on the screen after submission, and will also be e-mailed to you</a:t>
            </a:r>
          </a:p>
          <a:p>
            <a:pPr eaLnBrk="1" hangingPunct="1"/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You will need the confirmation number to track documents after submission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04B3C2-6B00-4A7B-B613-E166333F0036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60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0" y="139338"/>
            <a:ext cx="8686800" cy="1071154"/>
          </a:xfrm>
        </p:spPr>
        <p:txBody>
          <a:bodyPr/>
          <a:lstStyle/>
          <a:p>
            <a:pPr eaLnBrk="1" hangingPunct="1"/>
            <a:r>
              <a:rPr lang="en-US" altLang="en-US" b="1" dirty="0"/>
              <a:t>Centralized Mail Portal</a:t>
            </a:r>
            <a:endParaRPr lang="en-US" alt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AFFBA-3C0B-4CB6-8A8F-7C07ABDE93D1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2506117"/>
            <a:ext cx="3749040" cy="225892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1" y="1210492"/>
            <a:ext cx="4627880" cy="503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07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>
          <a:xfrm>
            <a:off x="0" y="191589"/>
            <a:ext cx="8686801" cy="923108"/>
          </a:xfrm>
        </p:spPr>
        <p:txBody>
          <a:bodyPr/>
          <a:lstStyle/>
          <a:p>
            <a:pPr eaLnBrk="1" hangingPunct="1"/>
            <a:r>
              <a:rPr lang="en-US" altLang="en-US" b="1" dirty="0"/>
              <a:t>Centralized Mail Portal</a:t>
            </a:r>
            <a:endParaRPr lang="en-US" alt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EE5B3-6D39-4881-AA00-E262F73E8243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3" y="1601229"/>
            <a:ext cx="8882743" cy="3824211"/>
          </a:xfrm>
        </p:spPr>
      </p:pic>
    </p:spTree>
    <p:extLst>
      <p:ext uri="{BB962C8B-B14F-4D97-AF65-F5344CB8AC3E}">
        <p14:creationId xmlns:p14="http://schemas.microsoft.com/office/powerpoint/2010/main" val="306693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34472"/>
            <a:ext cx="6553201" cy="981732"/>
          </a:xfrm>
        </p:spPr>
        <p:txBody>
          <a:bodyPr/>
          <a:lstStyle/>
          <a:p>
            <a:r>
              <a:rPr lang="en-US" dirty="0" smtClean="0"/>
              <a:t>Centralized Mail Portal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74" y="1524000"/>
            <a:ext cx="8621486" cy="470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897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34472"/>
            <a:ext cx="6553201" cy="981732"/>
          </a:xfrm>
        </p:spPr>
        <p:txBody>
          <a:bodyPr/>
          <a:lstStyle/>
          <a:p>
            <a:r>
              <a:rPr lang="en-US" dirty="0" smtClean="0"/>
              <a:t>Centralized Mail Portal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1" y="1515291"/>
            <a:ext cx="8821783" cy="481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30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</TotalTime>
  <Words>486</Words>
  <Application>Microsoft Office PowerPoint</Application>
  <PresentationFormat>On-screen Show (4:3)</PresentationFormat>
  <Paragraphs>95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Custom Design</vt:lpstr>
      <vt:lpstr>PowerPoint Presentation</vt:lpstr>
      <vt:lpstr>Getting started </vt:lpstr>
      <vt:lpstr>Centralized Mail Portal</vt:lpstr>
      <vt:lpstr>Centralized Mail Portal</vt:lpstr>
      <vt:lpstr>Centralized Mail Portal</vt:lpstr>
      <vt:lpstr>Centralized Mail Portal</vt:lpstr>
      <vt:lpstr>Centralized Mail Portal</vt:lpstr>
      <vt:lpstr>Centralized Mail Portal</vt:lpstr>
      <vt:lpstr>Centralized Mail Portal</vt:lpstr>
      <vt:lpstr>Comparison</vt:lpstr>
      <vt:lpstr>Comparison</vt:lpstr>
      <vt:lpstr>Link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Lauren Barefoot</cp:lastModifiedBy>
  <cp:revision>44</cp:revision>
  <dcterms:created xsi:type="dcterms:W3CDTF">2018-09-13T15:53:27Z</dcterms:created>
  <dcterms:modified xsi:type="dcterms:W3CDTF">2019-04-17T14:12:18Z</dcterms:modified>
</cp:coreProperties>
</file>