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71" r:id="rId3"/>
    <p:sldMasterId id="2147483676" r:id="rId4"/>
  </p:sldMasterIdLst>
  <p:notesMasterIdLst>
    <p:notesMasterId r:id="rId19"/>
  </p:notesMasterIdLst>
  <p:handoutMasterIdLst>
    <p:handoutMasterId r:id="rId20"/>
  </p:handoutMasterIdLst>
  <p:sldIdLst>
    <p:sldId id="256" r:id="rId5"/>
    <p:sldId id="258" r:id="rId6"/>
    <p:sldId id="259" r:id="rId7"/>
    <p:sldId id="260" r:id="rId8"/>
    <p:sldId id="261" r:id="rId9"/>
    <p:sldId id="263" r:id="rId10"/>
    <p:sldId id="262" r:id="rId11"/>
    <p:sldId id="265" r:id="rId12"/>
    <p:sldId id="266" r:id="rId13"/>
    <p:sldId id="267" r:id="rId14"/>
    <p:sldId id="268" r:id="rId15"/>
    <p:sldId id="269" r:id="rId16"/>
    <p:sldId id="270" r:id="rId17"/>
    <p:sldId id="271"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983" autoAdjust="0"/>
  </p:normalViewPr>
  <p:slideViewPr>
    <p:cSldViewPr snapToGrid="0">
      <p:cViewPr varScale="1">
        <p:scale>
          <a:sx n="70" d="100"/>
          <a:sy n="70" d="100"/>
        </p:scale>
        <p:origin x="1718" y="43"/>
      </p:cViewPr>
      <p:guideLst/>
    </p:cSldViewPr>
  </p:slideViewPr>
  <p:notesTextViewPr>
    <p:cViewPr>
      <p:scale>
        <a:sx n="1" d="1"/>
        <a:sy n="1" d="1"/>
      </p:scale>
      <p:origin x="0" y="0"/>
    </p:cViewPr>
  </p:notesText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smtClean="0"/>
              <a:t>May 2019 PTC eCFR and VACOLS</a:t>
            </a:r>
            <a:endParaRPr lang="en-US" dirty="0"/>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r>
              <a:rPr lang="en-US" dirty="0"/>
              <a:t>May 2019 PTC eCFR and VACOLS</a:t>
            </a:r>
            <a:endParaRPr lang="en-US" dirty="0"/>
          </a:p>
        </p:txBody>
      </p:sp>
      <p:sp>
        <p:nvSpPr>
          <p:cNvPr id="6" name="Slide Number Placeholder 5"/>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E9EA21E6-6D41-4912-816D-DDB7CB38ADD1}" type="slidenum">
              <a:rPr lang="en-US" smtClean="0"/>
              <a:t>‹#›</a:t>
            </a:fld>
            <a:endParaRPr lang="en-US"/>
          </a:p>
        </p:txBody>
      </p:sp>
    </p:spTree>
    <p:extLst>
      <p:ext uri="{BB962C8B-B14F-4D97-AF65-F5344CB8AC3E}">
        <p14:creationId xmlns:p14="http://schemas.microsoft.com/office/powerpoint/2010/main" val="72640452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mtClean="0"/>
              <a:t>May 2019 PTC eCFR and VACOLS</a:t>
            </a:r>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A6C48D5-E93A-4A67-85CA-2FE107C32CE5}" type="datetimeFigureOut">
              <a:rPr lang="en-US" smtClean="0"/>
              <a:t>4/23/2019</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16E4087-CE78-43FB-8DFB-F17BA85F14C3}" type="slidenum">
              <a:rPr lang="en-US" smtClean="0"/>
              <a:t>‹#›</a:t>
            </a:fld>
            <a:endParaRPr lang="en-US"/>
          </a:p>
        </p:txBody>
      </p:sp>
    </p:spTree>
    <p:extLst>
      <p:ext uri="{BB962C8B-B14F-4D97-AF65-F5344CB8AC3E}">
        <p14:creationId xmlns:p14="http://schemas.microsoft.com/office/powerpoint/2010/main" val="356347896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16E4087-CE78-43FB-8DFB-F17BA85F14C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0061768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11</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658424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12</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1620875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will be using a live SSN, once each student accesses the file, the instructor will ask specific questions about the claim that can be found in VACOLS. (i.e. status, vets address, is there a BVA decision etc.)</a:t>
            </a:r>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13</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90122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14</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748432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it is not printed in the paper copy yet, can cite</a:t>
            </a:r>
            <a:r>
              <a:rPr lang="en-US" baseline="0" dirty="0" smtClean="0"/>
              <a:t> the Federal Register citation at the end of the </a:t>
            </a:r>
            <a:r>
              <a:rPr lang="en-US" baseline="0" dirty="0" err="1" smtClean="0"/>
              <a:t>eCFR</a:t>
            </a:r>
            <a:r>
              <a:rPr lang="en-US" baseline="0" dirty="0" smtClean="0"/>
              <a:t> section</a:t>
            </a:r>
            <a:endParaRPr lang="en-US" dirty="0"/>
          </a:p>
        </p:txBody>
      </p:sp>
      <p:sp>
        <p:nvSpPr>
          <p:cNvPr id="4" name="Slide Number Placeholder 3"/>
          <p:cNvSpPr>
            <a:spLocks noGrp="1"/>
          </p:cNvSpPr>
          <p:nvPr>
            <p:ph type="sldNum" sz="quarter" idx="10"/>
          </p:nvPr>
        </p:nvSpPr>
        <p:spPr/>
        <p:txBody>
          <a:bodyPr/>
          <a:lstStyle/>
          <a:p>
            <a:fld id="{E16E4087-CE78-43FB-8DFB-F17BA85F14C3}" type="slidenum">
              <a:rPr lang="en-US" smtClean="0"/>
              <a:t>2</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342396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Cushing's syndrome 7907</a:t>
            </a:r>
          </a:p>
          <a:p>
            <a:r>
              <a:rPr lang="en-US" dirty="0" smtClean="0"/>
              <a:t>Chronic Fatigue Syndrome 6354</a:t>
            </a:r>
            <a:endParaRPr lang="en-US" dirty="0"/>
          </a:p>
        </p:txBody>
      </p:sp>
      <p:sp>
        <p:nvSpPr>
          <p:cNvPr id="4" name="Slide Number Placeholder 3"/>
          <p:cNvSpPr>
            <a:spLocks noGrp="1"/>
          </p:cNvSpPr>
          <p:nvPr>
            <p:ph type="sldNum" sz="quarter" idx="10"/>
          </p:nvPr>
        </p:nvSpPr>
        <p:spPr/>
        <p:txBody>
          <a:bodyPr/>
          <a:lstStyle/>
          <a:p>
            <a:fld id="{E16E4087-CE78-43FB-8DFB-F17BA85F14C3}" type="slidenum">
              <a:rPr lang="en-US" smtClean="0"/>
              <a:t>4</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2615098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§36.4313   Charges and fees.</a:t>
            </a:r>
          </a:p>
          <a:p>
            <a:endParaRPr lang="en-US" b="1" dirty="0"/>
          </a:p>
          <a:p>
            <a:r>
              <a:rPr lang="en-US" b="1" dirty="0"/>
              <a:t>2%</a:t>
            </a:r>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5</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2793268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§36.4313   Charges and fees.</a:t>
            </a:r>
          </a:p>
          <a:p>
            <a:endParaRPr lang="en-US" b="1" dirty="0"/>
          </a:p>
          <a:p>
            <a:r>
              <a:rPr lang="en-US" b="1" dirty="0"/>
              <a:t>2%</a:t>
            </a:r>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6</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797433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7</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854009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8</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474840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9</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41967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E16E4087-CE78-43FB-8DFB-F17BA85F14C3}" type="slidenum">
              <a:rPr lang="en-US" smtClean="0"/>
              <a:t>10</a:t>
            </a:fld>
            <a:endParaRPr lang="en-US"/>
          </a:p>
        </p:txBody>
      </p:sp>
      <p:sp>
        <p:nvSpPr>
          <p:cNvPr id="5" name="Header Placeholder 4"/>
          <p:cNvSpPr>
            <a:spLocks noGrp="1"/>
          </p:cNvSpPr>
          <p:nvPr>
            <p:ph type="hdr" sz="quarter" idx="11"/>
          </p:nvPr>
        </p:nvSpPr>
        <p:spPr/>
        <p:txBody>
          <a:bodyPr/>
          <a:lstStyle/>
          <a:p>
            <a:r>
              <a:rPr lang="en-US" smtClean="0"/>
              <a:t>May 2019 PTC eCFR and VACOLS</a:t>
            </a:r>
            <a:endParaRPr lang="en-US"/>
          </a:p>
        </p:txBody>
      </p:sp>
    </p:spTree>
    <p:extLst>
      <p:ext uri="{BB962C8B-B14F-4D97-AF65-F5344CB8AC3E}">
        <p14:creationId xmlns:p14="http://schemas.microsoft.com/office/powerpoint/2010/main" val="335587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97651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894323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B236CBB7-67E0-439D-A64E-0C2B92BD6B9D}" type="slidenum">
              <a:rPr lang="en-US" smtClean="0"/>
              <a:t>‹#›</a:t>
            </a:fld>
            <a:endParaRPr lang="en-US"/>
          </a:p>
        </p:txBody>
      </p:sp>
    </p:spTree>
    <p:extLst>
      <p:ext uri="{BB962C8B-B14F-4D97-AF65-F5344CB8AC3E}">
        <p14:creationId xmlns:p14="http://schemas.microsoft.com/office/powerpoint/2010/main" val="377593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a:xfrm>
            <a:off x="3124200" y="6356350"/>
            <a:ext cx="32766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sz="2400"/>
            </a:lvl1pPr>
          </a:lstStyle>
          <a:p>
            <a:fld id="{60B18D57-13A5-4968-950D-8FEF41FA4399}" type="slidenum">
              <a:rPr lang="en-US" smtClean="0"/>
              <a:t>‹#›</a:t>
            </a:fld>
            <a:endParaRPr lang="en-US" dirty="0"/>
          </a:p>
        </p:txBody>
      </p:sp>
    </p:spTree>
    <p:extLst>
      <p:ext uri="{BB962C8B-B14F-4D97-AF65-F5344CB8AC3E}">
        <p14:creationId xmlns:p14="http://schemas.microsoft.com/office/powerpoint/2010/main" val="1879234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6457950" y="6356352"/>
            <a:ext cx="20574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96237720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4253441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88001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278945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0123855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3451576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vl1pPr>
          </a:lstStyle>
          <a:p>
            <a:fld id="{B236CBB7-67E0-439D-A64E-0C2B92BD6B9D}" type="slidenum">
              <a:rPr lang="en-US" smtClean="0"/>
              <a:t>‹#›</a:t>
            </a:fld>
            <a:endParaRPr lang="en-US"/>
          </a:p>
        </p:txBody>
      </p:sp>
    </p:spTree>
    <p:extLst>
      <p:ext uri="{BB962C8B-B14F-4D97-AF65-F5344CB8AC3E}">
        <p14:creationId xmlns:p14="http://schemas.microsoft.com/office/powerpoint/2010/main" val="289451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2"/>
            <a:ext cx="2133600" cy="365125"/>
          </a:xfrm>
          <a:prstGeom prst="rect">
            <a:avLst/>
          </a:prstGeom>
        </p:spPr>
        <p:txBody>
          <a:bodyPr/>
          <a:lstStyle>
            <a:lvl1pPr>
              <a:defRPr/>
            </a:lvl1pPr>
          </a:lstStyle>
          <a:p>
            <a:endParaRPr lang="en-US"/>
          </a:p>
        </p:txBody>
      </p:sp>
      <p:sp>
        <p:nvSpPr>
          <p:cNvPr id="4" name="Footer Placeholder 3"/>
          <p:cNvSpPr>
            <a:spLocks noGrp="1"/>
          </p:cNvSpPr>
          <p:nvPr>
            <p:ph type="ftr" sz="quarter" idx="11"/>
          </p:nvPr>
        </p:nvSpPr>
        <p:spPr>
          <a:xfrm>
            <a:off x="3124200" y="6356352"/>
            <a:ext cx="3276600" cy="365125"/>
          </a:xfrm>
          <a:prstGeom prst="rect">
            <a:avLst/>
          </a:prstGeom>
        </p:spPr>
        <p:txBody>
          <a:bodyPr/>
          <a:lstStyle>
            <a:lvl1pPr>
              <a:defRPr sz="1050">
                <a:solidFill>
                  <a:schemeClr val="tx1"/>
                </a:solidFill>
              </a:defRPr>
            </a:lvl1pPr>
          </a:lstStyle>
          <a:p>
            <a:endParaRPr lang="en-US"/>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lvl1pPr>
              <a:defRPr sz="1800"/>
            </a:lvl1pPr>
          </a:lstStyle>
          <a:p>
            <a:fld id="{B236CBB7-67E0-439D-A64E-0C2B92BD6B9D}" type="slidenum">
              <a:rPr lang="en-US" smtClean="0"/>
              <a:t>‹#›</a:t>
            </a:fld>
            <a:endParaRPr lang="en-US"/>
          </a:p>
        </p:txBody>
      </p:sp>
    </p:spTree>
    <p:extLst>
      <p:ext uri="{BB962C8B-B14F-4D97-AF65-F5344CB8AC3E}">
        <p14:creationId xmlns:p14="http://schemas.microsoft.com/office/powerpoint/2010/main" val="75087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6877986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4"/>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9613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1"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96345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60"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290304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4" y="134472"/>
            <a:ext cx="6338048"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21249493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a:defRPr/>
            </a:lvl1pPr>
          </a:lstStyle>
          <a:p>
            <a:fld id="{B236CBB7-67E0-439D-A64E-0C2B92BD6B9D}" type="slidenum">
              <a:rPr lang="en-US" smtClean="0"/>
              <a:t>‹#›</a:t>
            </a:fld>
            <a:endParaRPr lang="en-US"/>
          </a:p>
        </p:txBody>
      </p:sp>
    </p:spTree>
    <p:extLst>
      <p:ext uri="{BB962C8B-B14F-4D97-AF65-F5344CB8AC3E}">
        <p14:creationId xmlns:p14="http://schemas.microsoft.com/office/powerpoint/2010/main" val="38023820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2.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3.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4.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54402" y="623550"/>
            <a:ext cx="3494500" cy="1221785"/>
          </a:xfrm>
          <a:prstGeom prst="rect">
            <a:avLst/>
          </a:prstGeom>
        </p:spPr>
      </p:pic>
    </p:spTree>
    <p:extLst>
      <p:ext uri="{BB962C8B-B14F-4D97-AF65-F5344CB8AC3E}">
        <p14:creationId xmlns:p14="http://schemas.microsoft.com/office/powerpoint/2010/main" val="13018559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97846" y="273875"/>
            <a:ext cx="1977485" cy="691983"/>
          </a:xfrm>
          <a:prstGeom prst="rect">
            <a:avLst/>
          </a:prstGeom>
        </p:spPr>
      </p:pic>
    </p:spTree>
    <p:extLst>
      <p:ext uri="{BB962C8B-B14F-4D97-AF65-F5344CB8AC3E}">
        <p14:creationId xmlns:p14="http://schemas.microsoft.com/office/powerpoint/2010/main" val="282993063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1pPr>
      <a:lvl2pPr marL="514350" indent="-171450" algn="l" defTabSz="685800" rtl="0" eaLnBrk="1" latinLnBrk="0" hangingPunct="1">
        <a:lnSpc>
          <a:spcPct val="90000"/>
        </a:lnSpc>
        <a:spcBef>
          <a:spcPts val="375"/>
        </a:spcBef>
        <a:buFont typeface="Arial" panose="020B0604020202020204" pitchFamily="34" charset="0"/>
        <a:buChar char="•"/>
        <a:defRPr sz="2100" kern="1200">
          <a:solidFill>
            <a:schemeClr val="tx1"/>
          </a:solidFill>
          <a:latin typeface="Times New Roman" panose="02020603050405020304" pitchFamily="18" charset="0"/>
          <a:ea typeface="+mn-ea"/>
          <a:cs typeface="Times New Roman" panose="02020603050405020304" pitchFamily="18" charset="0"/>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Times New Roman" panose="02020603050405020304" pitchFamily="18" charset="0"/>
          <a:ea typeface="+mn-ea"/>
          <a:cs typeface="Times New Roman" panose="02020603050405020304" pitchFamily="18"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Times New Roman" panose="02020603050405020304" pitchFamily="18" charset="0"/>
          <a:ea typeface="+mn-ea"/>
          <a:cs typeface="Times New Roman" panose="02020603050405020304" pitchFamily="18"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238937649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83383616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3856" y="2173970"/>
            <a:ext cx="7130144" cy="2615744"/>
          </a:xfrm>
        </p:spPr>
        <p:txBody>
          <a:bodyPr/>
          <a:lstStyle/>
          <a:p>
            <a:pPr algn="ctr"/>
            <a:r>
              <a:rPr lang="en-US" b="1" dirty="0" smtClean="0">
                <a:latin typeface="Arial" panose="020B0604020202020204" pitchFamily="34" charset="0"/>
                <a:cs typeface="Arial" panose="020B0604020202020204" pitchFamily="34" charset="0"/>
              </a:rPr>
              <a:t>The Electronic CFR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and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VACOLS</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4887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a:xfrm>
            <a:off x="628650" y="1393235"/>
            <a:ext cx="7886700" cy="5212837"/>
          </a:xfrm>
        </p:spPr>
        <p:txBody>
          <a:bodyPr/>
          <a:lstStyle/>
          <a:p>
            <a:pPr lvl="0"/>
            <a:r>
              <a:rPr lang="en-US" b="1" dirty="0" smtClean="0"/>
              <a:t>Docket-</a:t>
            </a:r>
            <a:r>
              <a:rPr lang="en-US" dirty="0" smtClean="0"/>
              <a:t> </a:t>
            </a:r>
            <a:r>
              <a:rPr lang="en-US" dirty="0"/>
              <a:t>Docket number (once received at the BVA), dates of all pertinent documents, DRO election, hearing request and type, date certified to the Board. </a:t>
            </a:r>
          </a:p>
          <a:p>
            <a:pPr lvl="0"/>
            <a:r>
              <a:rPr lang="en-US" b="1" dirty="0"/>
              <a:t>Dispatch-</a:t>
            </a:r>
            <a:r>
              <a:rPr lang="en-US" dirty="0"/>
              <a:t> Judge/counsel names (once received at the BVA), special contentions, other adjudicative information</a:t>
            </a:r>
          </a:p>
          <a:p>
            <a:pPr lvl="0"/>
            <a:r>
              <a:rPr lang="en-US" b="1" dirty="0"/>
              <a:t>Issues-</a:t>
            </a:r>
            <a:r>
              <a:rPr lang="en-US" dirty="0"/>
              <a:t> What issues the veteran is appealing.  Sometimes this information is WRONG.  Be sure to compare this list with what the veteran has on the NOD, </a:t>
            </a:r>
            <a:r>
              <a:rPr lang="en-US" dirty="0" smtClean="0"/>
              <a:t>Form 9</a:t>
            </a:r>
            <a:r>
              <a:rPr lang="en-US" dirty="0"/>
              <a:t>, SOCs and contact VA personnel if it is wrong.</a:t>
            </a:r>
          </a:p>
          <a:p>
            <a:pPr lvl="0"/>
            <a:r>
              <a:rPr lang="en-US" b="1" dirty="0"/>
              <a:t>Broker-</a:t>
            </a:r>
            <a:r>
              <a:rPr lang="en-US" dirty="0"/>
              <a:t> If the appeal is being worked at the </a:t>
            </a:r>
            <a:r>
              <a:rPr lang="en-US" dirty="0" smtClean="0"/>
              <a:t>AMO or </a:t>
            </a:r>
            <a:r>
              <a:rPr lang="en-US" dirty="0"/>
              <a:t>elsewhere it will say it here.</a:t>
            </a:r>
          </a:p>
          <a:p>
            <a:pPr lvl="0"/>
            <a:r>
              <a:rPr lang="en-US" b="1" dirty="0"/>
              <a:t>Address-</a:t>
            </a:r>
            <a:r>
              <a:rPr lang="en-US" dirty="0"/>
              <a:t> The veteran’s address and contact information</a:t>
            </a:r>
            <a:r>
              <a:rPr lang="en-US" dirty="0" smtClean="0"/>
              <a:t>.</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2049257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a:xfrm>
            <a:off x="628650" y="1393235"/>
            <a:ext cx="7886700" cy="5328241"/>
          </a:xfrm>
        </p:spPr>
        <p:txBody>
          <a:bodyPr/>
          <a:lstStyle/>
          <a:p>
            <a:pPr lvl="0"/>
            <a:r>
              <a:rPr lang="en-US" b="1" dirty="0">
                <a:solidFill>
                  <a:prstClr val="black"/>
                </a:solidFill>
              </a:rPr>
              <a:t>Prior locations-</a:t>
            </a:r>
            <a:r>
              <a:rPr lang="en-US" dirty="0">
                <a:solidFill>
                  <a:prstClr val="black"/>
                </a:solidFill>
              </a:rPr>
              <a:t> Shows all prior locations.  Once it is docketed at BVA, it will show which BVA personnel have had it and the current location (most of the time).</a:t>
            </a:r>
          </a:p>
          <a:p>
            <a:pPr lvl="0"/>
            <a:r>
              <a:rPr lang="en-US" b="1" dirty="0">
                <a:solidFill>
                  <a:prstClr val="black"/>
                </a:solidFill>
              </a:rPr>
              <a:t>Attachments-</a:t>
            </a:r>
            <a:r>
              <a:rPr lang="en-US" dirty="0">
                <a:solidFill>
                  <a:prstClr val="black"/>
                </a:solidFill>
              </a:rPr>
              <a:t> Evidence is sometimes embedded in this tab once it is certified to the Board.  You will also find the BVA decision once it’s promulgated here.</a:t>
            </a:r>
          </a:p>
          <a:p>
            <a:pPr lvl="0"/>
            <a:r>
              <a:rPr lang="en-US" b="1" dirty="0">
                <a:solidFill>
                  <a:prstClr val="black"/>
                </a:solidFill>
              </a:rPr>
              <a:t>Diary-</a:t>
            </a:r>
            <a:r>
              <a:rPr lang="en-US" dirty="0">
                <a:solidFill>
                  <a:prstClr val="black"/>
                </a:solidFill>
              </a:rPr>
              <a:t> Reflects the process of the appeal at its current point.</a:t>
            </a:r>
          </a:p>
          <a:p>
            <a:pPr lvl="0"/>
            <a:r>
              <a:rPr lang="en-US" b="1" dirty="0">
                <a:solidFill>
                  <a:prstClr val="black"/>
                </a:solidFill>
              </a:rPr>
              <a:t>Hearings-</a:t>
            </a:r>
            <a:r>
              <a:rPr lang="en-US" dirty="0">
                <a:solidFill>
                  <a:prstClr val="black"/>
                </a:solidFill>
              </a:rPr>
              <a:t> Reflects any hearings scheduled or completed, and what types have taken place.</a:t>
            </a:r>
          </a:p>
          <a:p>
            <a:pPr lvl="0"/>
            <a:r>
              <a:rPr lang="en-US" b="1" dirty="0" smtClean="0">
                <a:solidFill>
                  <a:prstClr val="black"/>
                </a:solidFill>
              </a:rPr>
              <a:t>Remand Reasons-</a:t>
            </a:r>
            <a:r>
              <a:rPr lang="en-US" dirty="0" smtClean="0">
                <a:solidFill>
                  <a:prstClr val="black"/>
                </a:solidFill>
              </a:rPr>
              <a:t> If the BVA remands the case it will state the reasons briefly here.</a:t>
            </a:r>
          </a:p>
          <a:p>
            <a:pPr lvl="0"/>
            <a:r>
              <a:rPr lang="en-US" b="1" dirty="0" smtClean="0">
                <a:solidFill>
                  <a:prstClr val="black"/>
                </a:solidFill>
              </a:rPr>
              <a:t>Mail-</a:t>
            </a:r>
            <a:r>
              <a:rPr lang="en-US" dirty="0" smtClean="0">
                <a:solidFill>
                  <a:prstClr val="black"/>
                </a:solidFill>
              </a:rPr>
              <a:t> If the veteran mails anything to the BVA, it will be listed here.</a:t>
            </a:r>
          </a:p>
          <a:p>
            <a:pPr marL="0" lvl="0" indent="0">
              <a:buNone/>
            </a:pPr>
            <a:endParaRPr lang="en-US" dirty="0">
              <a:solidFill>
                <a:prstClr val="black"/>
              </a:solidFill>
            </a:endParaRPr>
          </a:p>
          <a:p>
            <a:pPr marL="0" lv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73439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p:txBody>
          <a:bodyPr/>
          <a:lstStyle/>
          <a:p>
            <a:pPr lvl="0"/>
            <a:r>
              <a:rPr lang="en-US" b="1" dirty="0">
                <a:solidFill>
                  <a:prstClr val="black"/>
                </a:solidFill>
              </a:rPr>
              <a:t>Attorney Fee-</a:t>
            </a:r>
            <a:r>
              <a:rPr lang="en-US" dirty="0">
                <a:solidFill>
                  <a:prstClr val="black"/>
                </a:solidFill>
              </a:rPr>
              <a:t> If the veteran retains an </a:t>
            </a:r>
            <a:r>
              <a:rPr lang="en-US" dirty="0" smtClean="0">
                <a:solidFill>
                  <a:prstClr val="black"/>
                </a:solidFill>
              </a:rPr>
              <a:t>attorney to represent them before VA, </a:t>
            </a:r>
            <a:r>
              <a:rPr lang="en-US" dirty="0">
                <a:solidFill>
                  <a:prstClr val="black"/>
                </a:solidFill>
              </a:rPr>
              <a:t>you will see it here (or you won’t be able to access the vet due to loss of POA).</a:t>
            </a:r>
          </a:p>
          <a:p>
            <a:pPr lvl="0"/>
            <a:r>
              <a:rPr lang="en-US" b="1" dirty="0">
                <a:solidFill>
                  <a:prstClr val="black"/>
                </a:solidFill>
              </a:rPr>
              <a:t>Other Documents-</a:t>
            </a:r>
            <a:r>
              <a:rPr lang="en-US" dirty="0">
                <a:solidFill>
                  <a:prstClr val="black"/>
                </a:solidFill>
              </a:rPr>
              <a:t> Usually documents from third parties or other evidence.</a:t>
            </a:r>
          </a:p>
          <a:p>
            <a:pPr lvl="0"/>
            <a:r>
              <a:rPr lang="en-US" b="1" dirty="0">
                <a:solidFill>
                  <a:prstClr val="black"/>
                </a:solidFill>
              </a:rPr>
              <a:t>CAVC Record-</a:t>
            </a:r>
            <a:r>
              <a:rPr lang="en-US" dirty="0">
                <a:solidFill>
                  <a:prstClr val="black"/>
                </a:solidFill>
              </a:rPr>
              <a:t> If the case went to the CAVC and was remanded or vacated and returned to the BVA, it will be reflected here.</a:t>
            </a:r>
          </a:p>
          <a:p>
            <a:pPr lvl="0"/>
            <a:r>
              <a:rPr lang="en-US" b="1" dirty="0">
                <a:solidFill>
                  <a:prstClr val="black"/>
                </a:solidFill>
              </a:rPr>
              <a:t>Motion-</a:t>
            </a:r>
            <a:r>
              <a:rPr lang="en-US" dirty="0">
                <a:solidFill>
                  <a:prstClr val="black"/>
                </a:solidFill>
              </a:rPr>
              <a:t> Any motion </a:t>
            </a:r>
            <a:r>
              <a:rPr lang="en-US" dirty="0" smtClean="0">
                <a:solidFill>
                  <a:prstClr val="black"/>
                </a:solidFill>
              </a:rPr>
              <a:t>(such as advance on docket) submitted </a:t>
            </a:r>
            <a:r>
              <a:rPr lang="en-US" dirty="0">
                <a:solidFill>
                  <a:prstClr val="black"/>
                </a:solidFill>
              </a:rPr>
              <a:t>by the veteran or their representative is reflected here.</a:t>
            </a:r>
          </a:p>
          <a:p>
            <a:pPr lvl="0"/>
            <a:r>
              <a:rPr lang="en-US" b="1" dirty="0">
                <a:solidFill>
                  <a:prstClr val="black"/>
                </a:solidFill>
              </a:rPr>
              <a:t>CC-</a:t>
            </a:r>
            <a:r>
              <a:rPr lang="en-US" dirty="0">
                <a:solidFill>
                  <a:prstClr val="black"/>
                </a:solidFill>
              </a:rPr>
              <a:t> Lists any party contesting the claim, to include attorneys.</a:t>
            </a:r>
          </a:p>
          <a:p>
            <a:pPr marL="0" lvl="0" indent="0">
              <a:buNone/>
            </a:pPr>
            <a:endParaRPr lang="en-US" dirty="0">
              <a:solidFill>
                <a:prstClr val="black"/>
              </a:solidFill>
            </a:endParaRPr>
          </a:p>
          <a:p>
            <a:pPr marL="0" lv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289842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p:txBody>
          <a:bodyPr/>
          <a:lstStyle/>
          <a:p>
            <a:pPr marL="0" lvl="0" indent="0">
              <a:buNone/>
            </a:pPr>
            <a:r>
              <a:rPr lang="en-US" b="1" dirty="0" smtClean="0">
                <a:solidFill>
                  <a:prstClr val="black"/>
                </a:solidFill>
              </a:rPr>
              <a:t>Let’s Practice:</a:t>
            </a:r>
          </a:p>
          <a:p>
            <a:pPr marL="0" lvl="0" indent="0">
              <a:buNone/>
            </a:pPr>
            <a:endParaRPr lang="en-US" b="1" dirty="0">
              <a:solidFill>
                <a:prstClr val="black"/>
              </a:solidFill>
            </a:endParaRPr>
          </a:p>
          <a:p>
            <a:pPr marL="0" lvl="0" indent="0">
              <a:buNone/>
            </a:pPr>
            <a:endParaRPr lang="en-US" b="1" dirty="0" smtClean="0">
              <a:solidFill>
                <a:prstClr val="black"/>
              </a:solidFill>
            </a:endParaRPr>
          </a:p>
          <a:p>
            <a:pPr marL="0" lvl="0" indent="0">
              <a:buNone/>
            </a:pPr>
            <a:r>
              <a:rPr lang="en-US" dirty="0" smtClean="0">
                <a:solidFill>
                  <a:prstClr val="black"/>
                </a:solidFill>
              </a:rPr>
              <a:t>Using the SSN provided by your instructor, log into VACOLS, access the veteran’s appeals record, and then wait for further instruction. </a:t>
            </a:r>
            <a:endParaRPr lang="en-US" dirty="0">
              <a:solidFill>
                <a:prstClr val="black"/>
              </a:solidFill>
            </a:endParaRPr>
          </a:p>
          <a:p>
            <a:pPr marL="0" lvl="0" indent="0">
              <a:buNone/>
            </a:pPr>
            <a:endParaRPr lang="en-US" dirty="0">
              <a:solidFill>
                <a:prstClr val="black"/>
              </a:solidFill>
            </a:endParaRPr>
          </a:p>
          <a:p>
            <a:pPr marL="0" lvl="0" indent="0">
              <a:buNone/>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1696970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Caseflow?</a:t>
            </a:r>
            <a:endParaRPr lang="en-US" dirty="0"/>
          </a:p>
        </p:txBody>
      </p:sp>
      <p:sp>
        <p:nvSpPr>
          <p:cNvPr id="5" name="Content Placeholder 4"/>
          <p:cNvSpPr>
            <a:spLocks noGrp="1"/>
          </p:cNvSpPr>
          <p:nvPr>
            <p:ph idx="1"/>
          </p:nvPr>
        </p:nvSpPr>
        <p:spPr/>
        <p:txBody>
          <a:bodyPr/>
          <a:lstStyle/>
          <a:p>
            <a:r>
              <a:rPr lang="en-US" dirty="0" smtClean="0"/>
              <a:t>Caseflow is a new VA program that is used to track AMA appeals</a:t>
            </a:r>
          </a:p>
          <a:p>
            <a:endParaRPr lang="en-US" dirty="0"/>
          </a:p>
          <a:p>
            <a:r>
              <a:rPr lang="en-US" dirty="0" smtClean="0"/>
              <a:t>This program is still in development, therefore we cannot provide accurate training at this time</a:t>
            </a:r>
          </a:p>
          <a:p>
            <a:endParaRPr lang="en-US" dirty="0"/>
          </a:p>
          <a:p>
            <a:r>
              <a:rPr lang="en-US" dirty="0" smtClean="0"/>
              <a:t>We have provided each of you with a USB drive that includes all of the VA materials and instructions NVS has received on Caseflow</a:t>
            </a:r>
          </a:p>
          <a:p>
            <a:endParaRPr lang="en-US" dirty="0"/>
          </a:p>
          <a:p>
            <a:r>
              <a:rPr lang="en-US" dirty="0" smtClean="0"/>
              <a:t>If you have a question regarding the status of an AMA appeal you can contact the VFW BVA staff at 202-632-4605 </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671597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64310"/>
            <a:ext cx="7886700" cy="4857167"/>
          </a:xfrm>
        </p:spPr>
        <p:txBody>
          <a:bodyPr/>
          <a:lstStyle/>
          <a:p>
            <a:r>
              <a:rPr lang="en-US" sz="2800" dirty="0"/>
              <a:t>The eCFR is located at http://www.ecfr.gov  </a:t>
            </a:r>
          </a:p>
          <a:p>
            <a:endParaRPr lang="en-US" sz="2800" dirty="0"/>
          </a:p>
          <a:p>
            <a:r>
              <a:rPr lang="en-US" sz="2800" dirty="0"/>
              <a:t>This site is updated frequently sometimes several times per week with the most current regulations</a:t>
            </a:r>
          </a:p>
          <a:p>
            <a:endParaRPr lang="en-US" sz="2800" dirty="0"/>
          </a:p>
          <a:p>
            <a:r>
              <a:rPr lang="en-US" sz="2800" dirty="0"/>
              <a:t>Though maintained by the Government Printing Office (GPO) it is not an official edition of the </a:t>
            </a:r>
            <a:r>
              <a:rPr lang="en-US" sz="2800" dirty="0" smtClean="0"/>
              <a:t>CFR* </a:t>
            </a:r>
          </a:p>
          <a:p>
            <a:pPr marL="0" indent="0">
              <a:buNone/>
            </a:pPr>
            <a:r>
              <a:rPr lang="en-US" sz="2800" dirty="0" smtClean="0"/>
              <a:t>*If it is not yet printed in the official copy of the CFR, you can cite the Federal Register citation</a:t>
            </a:r>
            <a:endParaRPr lang="en-US" sz="2800" dirty="0"/>
          </a:p>
          <a:p>
            <a:pPr marL="0" indent="0">
              <a:buNone/>
            </a:pPr>
            <a:endParaRPr lang="en-US" sz="2800" dirty="0" smtClean="0"/>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2593147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0630"/>
            <a:ext cx="7886700" cy="5521170"/>
          </a:xfrm>
        </p:spPr>
        <p:txBody>
          <a:bodyPr/>
          <a:lstStyle/>
          <a:p>
            <a:pPr marL="0" indent="0">
              <a:spcBef>
                <a:spcPts val="0"/>
              </a:spcBef>
              <a:buNone/>
            </a:pPr>
            <a:r>
              <a:rPr lang="en-US" sz="2800" dirty="0"/>
              <a:t>Let’s Practice</a:t>
            </a:r>
            <a:r>
              <a:rPr lang="en-US" sz="2800" dirty="0" smtClean="0"/>
              <a:t>:</a:t>
            </a:r>
          </a:p>
          <a:p>
            <a:pPr marL="0" indent="0">
              <a:spcBef>
                <a:spcPts val="0"/>
              </a:spcBef>
              <a:buNone/>
            </a:pPr>
            <a:endParaRPr lang="en-US" sz="1000" dirty="0"/>
          </a:p>
          <a:p>
            <a:pPr marL="0" indent="0">
              <a:buNone/>
            </a:pPr>
            <a:r>
              <a:rPr lang="en-US" sz="2800" dirty="0"/>
              <a:t>Access the eCFR and look up the regulation for presumptive service connection due to herbicide exposure using the following steps:</a:t>
            </a:r>
          </a:p>
          <a:p>
            <a:pPr marL="631825" lvl="1" indent="-120650"/>
            <a:endParaRPr lang="en-US" sz="1000" dirty="0" smtClean="0"/>
          </a:p>
          <a:p>
            <a:pPr marL="631825" lvl="1" indent="-120650"/>
            <a:r>
              <a:rPr lang="en-US" sz="2500" dirty="0" smtClean="0"/>
              <a:t>Go </a:t>
            </a:r>
            <a:r>
              <a:rPr lang="en-US" sz="2500" dirty="0"/>
              <a:t>to </a:t>
            </a:r>
            <a:r>
              <a:rPr lang="en-US" sz="2500" dirty="0" smtClean="0"/>
              <a:t>www.ecfr.gov</a:t>
            </a:r>
            <a:endParaRPr lang="en-US" sz="2500" dirty="0"/>
          </a:p>
          <a:p>
            <a:pPr marL="631825" lvl="1" indent="-120650"/>
            <a:endParaRPr lang="en-US" sz="1000" dirty="0" smtClean="0"/>
          </a:p>
          <a:p>
            <a:pPr marL="631825" lvl="1" indent="-120650"/>
            <a:r>
              <a:rPr lang="en-US" sz="2500" dirty="0" smtClean="0"/>
              <a:t>Click </a:t>
            </a:r>
            <a:r>
              <a:rPr lang="en-US" sz="2500" dirty="0"/>
              <a:t>“Boolean” which is located in the left </a:t>
            </a:r>
            <a:r>
              <a:rPr lang="en-US" sz="2500" dirty="0" smtClean="0"/>
              <a:t>side column </a:t>
            </a:r>
            <a:r>
              <a:rPr lang="en-US" sz="2500" dirty="0"/>
              <a:t>under “Advanced Search” </a:t>
            </a:r>
          </a:p>
          <a:p>
            <a:pPr marL="631825" lvl="1" indent="-120650"/>
            <a:endParaRPr lang="en-US" sz="1000" dirty="0" smtClean="0"/>
          </a:p>
          <a:p>
            <a:pPr marL="631825" lvl="1" indent="-120650"/>
            <a:r>
              <a:rPr lang="en-US" sz="2500" dirty="0" smtClean="0"/>
              <a:t>Enter </a:t>
            </a:r>
            <a:r>
              <a:rPr lang="en-US" sz="2500" dirty="0"/>
              <a:t>“38” in the Title Number field</a:t>
            </a:r>
          </a:p>
          <a:p>
            <a:pPr marL="631825" lvl="1" indent="-120650"/>
            <a:endParaRPr lang="en-US" sz="1000" dirty="0" smtClean="0"/>
          </a:p>
          <a:p>
            <a:pPr marL="631825" lvl="1" indent="-120650"/>
            <a:r>
              <a:rPr lang="en-US" sz="2500" dirty="0" smtClean="0"/>
              <a:t>Type </a:t>
            </a:r>
            <a:r>
              <a:rPr lang="en-US" sz="2500" dirty="0"/>
              <a:t>“herbicide” in the top retrieve box then </a:t>
            </a:r>
            <a:r>
              <a:rPr lang="en-US" sz="2500" dirty="0" smtClean="0"/>
              <a:t>click “Submit </a:t>
            </a:r>
            <a:r>
              <a:rPr lang="en-US" sz="2500" dirty="0"/>
              <a:t>Search”</a:t>
            </a:r>
          </a:p>
          <a:p>
            <a:pPr marL="631825" lvl="1" indent="-120650"/>
            <a:endParaRPr lang="en-US" sz="1000" dirty="0" smtClean="0"/>
          </a:p>
          <a:p>
            <a:pPr marL="631825" lvl="1" indent="-120650"/>
            <a:r>
              <a:rPr lang="en-US" sz="2500" dirty="0" smtClean="0"/>
              <a:t>Select </a:t>
            </a:r>
            <a:r>
              <a:rPr lang="en-US" sz="2500" dirty="0"/>
              <a:t>the correct result to read the regulation</a:t>
            </a:r>
          </a:p>
          <a:p>
            <a:endParaRPr lang="en-US" sz="2800" dirty="0" smtClean="0"/>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94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0630"/>
            <a:ext cx="7886700" cy="5014664"/>
          </a:xfrm>
        </p:spPr>
        <p:txBody>
          <a:bodyPr/>
          <a:lstStyle/>
          <a:p>
            <a:pPr marL="0" indent="0">
              <a:buNone/>
            </a:pPr>
            <a:endParaRPr lang="en-US" dirty="0" smtClean="0"/>
          </a:p>
          <a:p>
            <a:pPr marL="0" indent="0">
              <a:buNone/>
            </a:pPr>
            <a:r>
              <a:rPr lang="en-US" sz="2800" dirty="0" smtClean="0"/>
              <a:t>Let’s Practice:</a:t>
            </a:r>
          </a:p>
          <a:p>
            <a:pPr marL="0" indent="0">
              <a:buNone/>
            </a:pPr>
            <a:endParaRPr lang="en-US" sz="2800" dirty="0" smtClean="0"/>
          </a:p>
          <a:p>
            <a:r>
              <a:rPr lang="en-US" sz="2800" dirty="0" smtClean="0"/>
              <a:t>Using the eCFR, find the diagnostic codes for the following disabilities:</a:t>
            </a:r>
          </a:p>
          <a:p>
            <a:endParaRPr lang="en-US" sz="2800" dirty="0"/>
          </a:p>
          <a:p>
            <a:r>
              <a:rPr lang="en-US" sz="2800" dirty="0" smtClean="0"/>
              <a:t>Cushing’s syndrome </a:t>
            </a:r>
          </a:p>
          <a:p>
            <a:endParaRPr lang="en-US" sz="2800" dirty="0"/>
          </a:p>
          <a:p>
            <a:r>
              <a:rPr lang="en-US" sz="2800" dirty="0"/>
              <a:t>Chronic Fatigue Syndrome </a:t>
            </a:r>
            <a:endParaRPr lang="en-US" sz="2800" dirty="0" smtClean="0"/>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3497727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60630"/>
            <a:ext cx="7886700" cy="5014664"/>
          </a:xfrm>
        </p:spPr>
        <p:txBody>
          <a:bodyPr/>
          <a:lstStyle/>
          <a:p>
            <a:pPr marL="0" indent="0">
              <a:buNone/>
            </a:pPr>
            <a:r>
              <a:rPr lang="en-US" sz="2800" dirty="0" smtClean="0"/>
              <a:t>Let’s Practice:</a:t>
            </a:r>
          </a:p>
          <a:p>
            <a:pPr marL="0" indent="0">
              <a:buNone/>
            </a:pPr>
            <a:endParaRPr lang="en-US" dirty="0" smtClean="0"/>
          </a:p>
          <a:p>
            <a:pPr marL="0" indent="0">
              <a:buNone/>
            </a:pPr>
            <a:r>
              <a:rPr lang="en-US" sz="2800" dirty="0" smtClean="0"/>
              <a:t>Navy veteran Lorraine Grant wants to purchase her first home using her VA Home Loan Guaranty benefits and has asked you what percentage of the purchase price is used to determine the funding fee. </a:t>
            </a:r>
            <a:r>
              <a:rPr lang="en-US" sz="2800" dirty="0"/>
              <a:t>She is not and cannot be service connected for any </a:t>
            </a:r>
            <a:r>
              <a:rPr lang="en-US" sz="2800" dirty="0" smtClean="0"/>
              <a:t>condition.</a:t>
            </a:r>
          </a:p>
          <a:p>
            <a:pPr marL="0" indent="0">
              <a:buNone/>
            </a:pPr>
            <a:endParaRPr lang="en-US" sz="2800" dirty="0"/>
          </a:p>
          <a:p>
            <a:pPr marL="0" indent="0">
              <a:buNone/>
            </a:pPr>
            <a:r>
              <a:rPr lang="en-US" sz="2800" dirty="0" smtClean="0"/>
              <a:t>Using the eCFR, determine the answer and correct regulation for Ms. Grant.  </a:t>
            </a:r>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5</a:t>
            </a:fld>
            <a:endParaRPr lang="en-US" dirty="0"/>
          </a:p>
        </p:txBody>
      </p:sp>
    </p:spTree>
    <p:extLst>
      <p:ext uri="{BB962C8B-B14F-4D97-AF65-F5344CB8AC3E}">
        <p14:creationId xmlns:p14="http://schemas.microsoft.com/office/powerpoint/2010/main" val="2065121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5107" y="1706945"/>
            <a:ext cx="7886700" cy="5014664"/>
          </a:xfrm>
        </p:spPr>
        <p:txBody>
          <a:bodyPr/>
          <a:lstStyle/>
          <a:p>
            <a:pPr marL="0" indent="0">
              <a:buNone/>
            </a:pPr>
            <a:r>
              <a:rPr lang="en-US" sz="2800" dirty="0" smtClean="0"/>
              <a:t>Using a search engine may be quick and easy but it does not always provide accurate answers. </a:t>
            </a:r>
          </a:p>
          <a:p>
            <a:pPr marL="0" indent="0">
              <a:buNone/>
            </a:pPr>
            <a:endParaRPr lang="en-US" sz="2800" dirty="0"/>
          </a:p>
          <a:p>
            <a:pPr marL="0" indent="0">
              <a:buNone/>
            </a:pPr>
            <a:r>
              <a:rPr lang="en-US" sz="2800" dirty="0" smtClean="0"/>
              <a:t>The </a:t>
            </a:r>
            <a:r>
              <a:rPr lang="en-US" sz="2800" dirty="0" err="1" smtClean="0"/>
              <a:t>eCFR</a:t>
            </a:r>
            <a:r>
              <a:rPr lang="en-US" sz="2800" dirty="0" smtClean="0"/>
              <a:t> is one of the most accurate tools on the internet for researching regulations.</a:t>
            </a:r>
          </a:p>
          <a:p>
            <a:pPr marL="0" indent="0">
              <a:buNone/>
            </a:pPr>
            <a:endParaRPr lang="en-US" sz="2800" dirty="0"/>
          </a:p>
          <a:p>
            <a:pPr marL="0" indent="0">
              <a:buNone/>
            </a:pPr>
            <a:r>
              <a:rPr lang="en-US" sz="2800" dirty="0" smtClean="0"/>
              <a:t>Though there is nothing wrong with using a search engine to find an answer quickly, always verify the validity of the information with the eCFR or another government source. </a:t>
            </a:r>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964658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0630"/>
            <a:ext cx="9144000" cy="5597370"/>
          </a:xfrm>
        </p:spPr>
        <p:txBody>
          <a:bodyPr/>
          <a:lstStyle/>
          <a:p>
            <a:pPr marL="107950" lvl="0" indent="0" defTabSz="728663">
              <a:spcBef>
                <a:spcPts val="800"/>
              </a:spcBef>
              <a:buSzPct val="4500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dirty="0" smtClean="0">
                <a:solidFill>
                  <a:prstClr val="black"/>
                </a:solidFill>
              </a:rPr>
              <a:t>Tips </a:t>
            </a:r>
            <a:r>
              <a:rPr lang="en-US" altLang="en-US" sz="2800" dirty="0">
                <a:solidFill>
                  <a:prstClr val="black"/>
                </a:solidFill>
              </a:rPr>
              <a:t>for Searching the eCFR</a:t>
            </a:r>
          </a:p>
          <a:p>
            <a:pPr marL="107950" lvl="0" indent="0" defTabSz="728663">
              <a:spcBef>
                <a:spcPts val="800"/>
              </a:spcBef>
              <a:buSzPct val="45000"/>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000" dirty="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400" dirty="0" smtClean="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smtClean="0">
                <a:solidFill>
                  <a:prstClr val="black"/>
                </a:solidFill>
              </a:rPr>
              <a:t>Use </a:t>
            </a:r>
            <a:r>
              <a:rPr lang="en-US" altLang="en-US" sz="2400" dirty="0">
                <a:solidFill>
                  <a:prstClr val="black"/>
                </a:solidFill>
              </a:rPr>
              <a:t>the “Browse” feature if you're not sure what you're looking for – select “Title 38</a:t>
            </a:r>
            <a:r>
              <a:rPr lang="en-US" altLang="en-US" sz="2400" dirty="0" smtClean="0">
                <a:solidFill>
                  <a:prstClr val="black"/>
                </a:solidFill>
              </a:rPr>
              <a:t>”</a:t>
            </a: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900" dirty="0" smtClean="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smtClean="0">
                <a:solidFill>
                  <a:prstClr val="black"/>
                </a:solidFill>
              </a:rPr>
              <a:t>“</a:t>
            </a:r>
            <a:r>
              <a:rPr lang="en-US" altLang="en-US" sz="2400" dirty="0">
                <a:solidFill>
                  <a:prstClr val="black"/>
                </a:solidFill>
              </a:rPr>
              <a:t>Browse” works just like paging through the </a:t>
            </a:r>
            <a:r>
              <a:rPr lang="en-US" altLang="en-US" sz="2400" dirty="0" smtClean="0">
                <a:solidFill>
                  <a:prstClr val="black"/>
                </a:solidFill>
              </a:rPr>
              <a:t>book</a:t>
            </a: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900" dirty="0" smtClean="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smtClean="0">
                <a:solidFill>
                  <a:prstClr val="black"/>
                </a:solidFill>
              </a:rPr>
              <a:t>For </a:t>
            </a:r>
            <a:r>
              <a:rPr lang="en-US" altLang="en-US" sz="2400" dirty="0">
                <a:solidFill>
                  <a:prstClr val="black"/>
                </a:solidFill>
              </a:rPr>
              <a:t>Windows based machines “Ctrl F” to search </a:t>
            </a:r>
            <a:r>
              <a:rPr lang="en-US" altLang="en-US" sz="2400" dirty="0" smtClean="0">
                <a:solidFill>
                  <a:prstClr val="black"/>
                </a:solidFill>
              </a:rPr>
              <a:t>the current page</a:t>
            </a: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900" dirty="0" smtClean="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a:solidFill>
                  <a:prstClr val="black"/>
                </a:solidFill>
              </a:rPr>
              <a:t>Use the “Search” feature if you know a keyword you are looking for – remember to enter “38” for the Title and the </a:t>
            </a:r>
            <a:r>
              <a:rPr lang="en-US" altLang="en-US" sz="2400" dirty="0" smtClean="0">
                <a:solidFill>
                  <a:prstClr val="black"/>
                </a:solidFill>
              </a:rPr>
              <a:t>keyword</a:t>
            </a: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900" dirty="0">
              <a:solidFill>
                <a:prstClr val="black"/>
              </a:solidFill>
            </a:endParaRPr>
          </a:p>
          <a:p>
            <a:pPr marL="914400" lvl="1" indent="-276225" defTabSz="728663">
              <a:spcBef>
                <a:spcPts val="0"/>
              </a:spcBef>
              <a:buSzPct val="100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a:solidFill>
                  <a:prstClr val="black"/>
                </a:solidFill>
              </a:rPr>
              <a:t>Try to use more uncommon keywords: “unemployability” versus “compensation” </a:t>
            </a:r>
          </a:p>
          <a:p>
            <a:pPr marL="968375" lvl="1" indent="0" defTabSz="728663">
              <a:spcBef>
                <a:spcPts val="400"/>
              </a:spcBef>
              <a:spcAft>
                <a:spcPts val="600"/>
              </a:spcAft>
              <a:buSzPct val="100000"/>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400" dirty="0">
              <a:solidFill>
                <a:prstClr val="black"/>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US" dirty="0"/>
              <a:t>Electronic Code of Federal Regulations (</a:t>
            </a:r>
            <a:r>
              <a:rPr lang="en-US" dirty="0" smtClean="0"/>
              <a:t>eCFR)</a:t>
            </a:r>
            <a:endParaRPr lang="en-US" dirty="0"/>
          </a:p>
        </p:txBody>
      </p:sp>
      <p:sp>
        <p:nvSpPr>
          <p:cNvPr id="4" name="Slide Number Placeholder 3"/>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235156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VACOLS is </a:t>
            </a:r>
            <a:r>
              <a:rPr lang="en-US" dirty="0"/>
              <a:t>an automated </a:t>
            </a:r>
            <a:r>
              <a:rPr lang="en-US" dirty="0" smtClean="0"/>
              <a:t>VA database </a:t>
            </a:r>
            <a:r>
              <a:rPr lang="en-US" dirty="0"/>
              <a:t>for tracking </a:t>
            </a:r>
            <a:r>
              <a:rPr lang="en-US" dirty="0" smtClean="0"/>
              <a:t>legacy appeals</a:t>
            </a:r>
            <a:endParaRPr lang="en-US" dirty="0"/>
          </a:p>
          <a:p>
            <a:pPr marL="0" indent="0">
              <a:buNone/>
            </a:pPr>
            <a:endParaRPr lang="en-US" dirty="0" smtClean="0"/>
          </a:p>
          <a:p>
            <a:pPr marL="0" indent="0">
              <a:buNone/>
            </a:pPr>
            <a:r>
              <a:rPr lang="en-US" dirty="0" smtClean="0"/>
              <a:t>This system </a:t>
            </a:r>
            <a:r>
              <a:rPr lang="en-US" b="1" u="sng" dirty="0" smtClean="0"/>
              <a:t>only</a:t>
            </a:r>
            <a:r>
              <a:rPr lang="en-US" dirty="0" smtClean="0"/>
              <a:t> tracks legacy appeals; Caseflow is used to track AMA appeals</a:t>
            </a:r>
            <a:endParaRPr lang="en-US" dirty="0"/>
          </a:p>
          <a:p>
            <a:pPr marL="0" indent="0">
              <a:buNone/>
            </a:pPr>
            <a:endParaRPr lang="en-US" dirty="0" smtClean="0"/>
          </a:p>
          <a:p>
            <a:pPr marL="0" indent="0">
              <a:buNone/>
            </a:pPr>
            <a:r>
              <a:rPr lang="en-US" dirty="0" smtClean="0"/>
              <a:t>Can be accessed when you are logged into the VA network </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1434501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Veterans Appeals Control and Locator System (VACOLS)</a:t>
            </a:r>
          </a:p>
        </p:txBody>
      </p:sp>
      <p:sp>
        <p:nvSpPr>
          <p:cNvPr id="5" name="Content Placeholder 4"/>
          <p:cNvSpPr>
            <a:spLocks noGrp="1"/>
          </p:cNvSpPr>
          <p:nvPr>
            <p:ph idx="1"/>
          </p:nvPr>
        </p:nvSpPr>
        <p:spPr>
          <a:xfrm>
            <a:off x="0" y="1251857"/>
            <a:ext cx="9144000" cy="5023437"/>
          </a:xfrm>
        </p:spPr>
        <p:txBody>
          <a:bodyPr/>
          <a:lstStyle/>
          <a:p>
            <a:pPr marL="0" indent="0" algn="ctr">
              <a:buNone/>
            </a:pPr>
            <a:r>
              <a:rPr lang="en-US" dirty="0" smtClean="0"/>
              <a:t>Once you log into VACOLS you will be brought to this screen:</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lgn="ctr">
              <a:buNone/>
            </a:pPr>
            <a:r>
              <a:rPr lang="en-US" dirty="0" smtClean="0"/>
              <a:t>Appeals can be located by either entering the SSN or Claim number in the Appellant Id field or by entering a Last Name</a:t>
            </a:r>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1748994" y="2016418"/>
            <a:ext cx="5646011" cy="3494314"/>
          </a:xfrm>
          <a:prstGeom prst="rect">
            <a:avLst/>
          </a:prstGeom>
        </p:spPr>
      </p:pic>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203011549"/>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646</TotalTime>
  <Words>1188</Words>
  <Application>Microsoft Office PowerPoint</Application>
  <PresentationFormat>On-screen Show (4:3)</PresentationFormat>
  <Paragraphs>157</Paragraphs>
  <Slides>14</Slides>
  <Notes>13</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Calibri Light</vt:lpstr>
      <vt:lpstr>Times New Roman</vt:lpstr>
      <vt:lpstr>NEW Logo</vt:lpstr>
      <vt:lpstr>Custom Design</vt:lpstr>
      <vt:lpstr>1_NEW Logo</vt:lpstr>
      <vt:lpstr>1_Custom Design</vt:lpstr>
      <vt:lpstr>The Electronic CFR  and  VACOLS</vt:lpstr>
      <vt:lpstr>Electronic Code of Federal Regulations (eCFR)</vt:lpstr>
      <vt:lpstr>Electronic Code of Federal Regulations (eCFR)</vt:lpstr>
      <vt:lpstr>Electronic Code of Federal Regulations (eCFR)</vt:lpstr>
      <vt:lpstr>Electronic Code of Federal Regulations (eCFR)</vt:lpstr>
      <vt:lpstr>Electronic Code of Federal Regulations (eCFR)</vt:lpstr>
      <vt:lpstr>Electronic Code of Federal Regulations (eCFR)</vt:lpstr>
      <vt:lpstr>Veterans Appeals Control and Locator System (VACOLS)</vt:lpstr>
      <vt:lpstr>Veterans Appeals Control and Locator System (VACOLS)</vt:lpstr>
      <vt:lpstr>Veterans Appeals Control and Locator System (VACOLS)</vt:lpstr>
      <vt:lpstr>Veterans Appeals Control and Locator System (VACOLS)</vt:lpstr>
      <vt:lpstr>Veterans Appeals Control and Locator System (VACOLS)</vt:lpstr>
      <vt:lpstr>Veterans Appeals Control and Locator System (VACOLS)</vt:lpstr>
      <vt:lpstr>What about Caseflow?</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 Macinkowicz</cp:lastModifiedBy>
  <cp:revision>24</cp:revision>
  <cp:lastPrinted>2019-04-23T19:24:39Z</cp:lastPrinted>
  <dcterms:created xsi:type="dcterms:W3CDTF">2019-03-27T10:50:24Z</dcterms:created>
  <dcterms:modified xsi:type="dcterms:W3CDTF">2019-04-23T19:26:30Z</dcterms:modified>
</cp:coreProperties>
</file>