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256" r:id="rId3"/>
    <p:sldId id="272" r:id="rId4"/>
    <p:sldId id="273" r:id="rId5"/>
    <p:sldId id="274" r:id="rId6"/>
    <p:sldId id="275" r:id="rId7"/>
    <p:sldId id="276" r:id="rId8"/>
    <p:sldId id="277" r:id="rId9"/>
    <p:sldId id="278" r:id="rId10"/>
    <p:sldId id="279" r:id="rId11"/>
    <p:sldId id="280"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4" r:id="rId34"/>
    <p:sldId id="303" r:id="rId35"/>
    <p:sldId id="305" r:id="rId36"/>
    <p:sldId id="306" r:id="rId37"/>
    <p:sldId id="26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Barefoot" initials="LB" lastIdx="1" clrIdx="0">
    <p:extLst>
      <p:ext uri="{19B8F6BF-5375-455C-9EA6-DF929625EA0E}">
        <p15:presenceInfo xmlns:p15="http://schemas.microsoft.com/office/powerpoint/2012/main" userId="S-1-5-21-1147415601-746390328-441284377-36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130" autoAdjust="0"/>
  </p:normalViewPr>
  <p:slideViewPr>
    <p:cSldViewPr snapToGrid="0">
      <p:cViewPr varScale="1">
        <p:scale>
          <a:sx n="94" d="100"/>
          <a:sy n="94" d="100"/>
        </p:scale>
        <p:origin x="21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17T10:26:29.124" idx="1">
    <p:pos x="3601" y="2038"/>
    <p:text>May want to add note discussing adding filters so they can find the claim they want to bookmark (once they are back at their offices)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B3563-B21F-4472-A953-CA98BFE318F2}" type="datetimeFigureOut">
              <a:rPr lang="en-US" smtClean="0"/>
              <a:t>4/26/2019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Instructor- demonstrate to class, how to identify correct certificate when logging in.</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8EE1DACE-F392-4043-A9F7-9292BA742146}" type="slidenum">
              <a:rPr lang="en-US" smtClean="0"/>
              <a:pPr>
                <a:defRPr/>
              </a:pPr>
              <a:t>3</a:t>
            </a:fld>
            <a:endParaRPr lang="en-US" dirty="0"/>
          </a:p>
        </p:txBody>
      </p:sp>
    </p:spTree>
    <p:extLst>
      <p:ext uri="{BB962C8B-B14F-4D97-AF65-F5344CB8AC3E}">
        <p14:creationId xmlns:p14="http://schemas.microsoft.com/office/powerpoint/2010/main" val="294488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IF TIME PERMITS, HAVE CLASS SET UP A PREFERRED FILTER. </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18BE4593-D309-4A88-A05C-16278D007050}" type="slidenum">
              <a:rPr lang="en-US" smtClean="0"/>
              <a:pPr>
                <a:defRPr/>
              </a:pPr>
              <a:t>21</a:t>
            </a:fld>
            <a:endParaRPr lang="en-US" dirty="0"/>
          </a:p>
        </p:txBody>
      </p:sp>
    </p:spTree>
    <p:extLst>
      <p:ext uri="{BB962C8B-B14F-4D97-AF65-F5344CB8AC3E}">
        <p14:creationId xmlns:p14="http://schemas.microsoft.com/office/powerpoint/2010/main" val="126834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
            </a:r>
            <a:r>
              <a:rPr lang="en-US" baseline="0" dirty="0" smtClean="0"/>
              <a:t> USING NAME FILETERS TO IDENTIFY CLAIM </a:t>
            </a:r>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25</a:t>
            </a:fld>
            <a:endParaRPr lang="en-US"/>
          </a:p>
        </p:txBody>
      </p:sp>
    </p:spTree>
    <p:extLst>
      <p:ext uri="{BB962C8B-B14F-4D97-AF65-F5344CB8AC3E}">
        <p14:creationId xmlns:p14="http://schemas.microsoft.com/office/powerpoint/2010/main" val="2991046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DEMONSTRATE HOW TO TRACK FILE AND CLAIMS, BY REVIEWING NOTES.</a:t>
            </a:r>
          </a:p>
          <a:p>
            <a:r>
              <a:rPr lang="en-US" altLang="en-US" dirty="0" smtClean="0"/>
              <a:t> </a:t>
            </a:r>
          </a:p>
          <a:p>
            <a:r>
              <a:rPr lang="en-US" altLang="en-US" dirty="0" smtClean="0"/>
              <a:t>TAKE OPPORTUNITY TO EXPLAIN HOW TO FIND OUT WHO HAS FILES BY SEARCHING GLOBAL ADRESS BOOK IN OUTLOOK AND SEARCHING UNDER ALIAS. USE THE EXAMPLE OF REVIEWING DECISIONS AND FINDING OUT NAME OF RVSR USING ALIAS. </a:t>
            </a:r>
          </a:p>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30</a:t>
            </a:fld>
            <a:endParaRPr lang="en-US"/>
          </a:p>
        </p:txBody>
      </p:sp>
    </p:spTree>
    <p:extLst>
      <p:ext uri="{BB962C8B-B14F-4D97-AF65-F5344CB8AC3E}">
        <p14:creationId xmlns:p14="http://schemas.microsoft.com/office/powerpoint/2010/main" val="4123190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33</a:t>
            </a:fld>
            <a:endParaRPr lang="en-US"/>
          </a:p>
        </p:txBody>
      </p:sp>
    </p:spTree>
    <p:extLst>
      <p:ext uri="{BB962C8B-B14F-4D97-AF65-F5344CB8AC3E}">
        <p14:creationId xmlns:p14="http://schemas.microsoft.com/office/powerpoint/2010/main" val="4251224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Instructor- Spend SOME TIME LOGGING INTO VBMS AND EXPLAINING THE HOME PAGE AND TABS also have class search for a veteran that is under their history. For those that have never used VBMS, have them partner up. </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77247C76-49EC-4668-9611-0D7CCC9F7623}" type="slidenum">
              <a:rPr lang="en-US" smtClean="0"/>
              <a:pPr>
                <a:defRPr/>
              </a:pPr>
              <a:t>4</a:t>
            </a:fld>
            <a:endParaRPr lang="en-US" dirty="0"/>
          </a:p>
        </p:txBody>
      </p:sp>
    </p:spTree>
    <p:extLst>
      <p:ext uri="{BB962C8B-B14F-4D97-AF65-F5344CB8AC3E}">
        <p14:creationId xmlns:p14="http://schemas.microsoft.com/office/powerpoint/2010/main" val="365648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USE THE FILE NUMBER PROVIDED BY TRAINING MANAGER FOR SEARCHING FUNCTIONS</a:t>
            </a:r>
            <a:r>
              <a:rPr lang="en-US" altLang="en-US" dirty="0" smtClean="0"/>
              <a:t>. CAN</a:t>
            </a:r>
            <a:r>
              <a:rPr lang="en-US" altLang="en-US" baseline="0" dirty="0" smtClean="0"/>
              <a:t> SEARCH BY COMPLETE NAME IF NAME IS UNCOMMON</a:t>
            </a:r>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3A4CD7FC-4AD9-40C0-B0F8-9AB9519BDB3F}" type="slidenum">
              <a:rPr lang="en-US" smtClean="0"/>
              <a:pPr>
                <a:defRPr/>
              </a:pPr>
              <a:t>5</a:t>
            </a:fld>
            <a:endParaRPr lang="en-US" dirty="0"/>
          </a:p>
        </p:txBody>
      </p:sp>
    </p:spTree>
    <p:extLst>
      <p:ext uri="{BB962C8B-B14F-4D97-AF65-F5344CB8AC3E}">
        <p14:creationId xmlns:p14="http://schemas.microsoft.com/office/powerpoint/2010/main" val="354825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DEMONSTRATE WHAT EACH TAB CONTAINS. ENSURE TO EXPLAIN THE IMPORTANCE OF ENSURING THAT POA ACCESS IS ALLOWED  AND HOW TO VIEW IF THERE ARE ANY PENDING ITF’S. ENSURE THAT THEY ARE AWARE OF HOW IMPORTANT TO TRACK THE DATE OF ITF.</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9AEAB80B-8BEA-46EA-862D-944437F46C76}" type="slidenum">
              <a:rPr lang="en-US" smtClean="0"/>
              <a:pPr>
                <a:defRPr/>
              </a:pPr>
              <a:t>6</a:t>
            </a:fld>
            <a:endParaRPr lang="en-US" dirty="0"/>
          </a:p>
        </p:txBody>
      </p:sp>
    </p:spTree>
    <p:extLst>
      <p:ext uri="{BB962C8B-B14F-4D97-AF65-F5344CB8AC3E}">
        <p14:creationId xmlns:p14="http://schemas.microsoft.com/office/powerpoint/2010/main" val="132684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EXPLAIN TO CLASS HOW TO VIEW ACTIVE CLAIMS AND INACTIVE CLAIMS. </a:t>
            </a:r>
            <a:endParaRPr lang="en-US" altLang="en-US" dirty="0" smtClean="0"/>
          </a:p>
          <a:p>
            <a:r>
              <a:rPr lang="en-US" altLang="en-US" dirty="0" smtClean="0"/>
              <a:t>EMS</a:t>
            </a:r>
          </a:p>
          <a:p>
            <a:r>
              <a:rPr lang="en-US" altLang="en-US" dirty="0" smtClean="0"/>
              <a:t>TAKE </a:t>
            </a:r>
            <a:r>
              <a:rPr lang="en-US" altLang="en-US" dirty="0" smtClean="0"/>
              <a:t>THIS OPPORTUNITY TO ALSO EXPLAIN THAT APPEALS CAN BE VIEWED IN VBMS, HOWEVER, INFORMATION IS MORE DETAILED IN VACOLS</a:t>
            </a:r>
            <a:r>
              <a:rPr lang="en-US" altLang="en-US" dirty="0" smtClean="0"/>
              <a:t>. </a:t>
            </a:r>
          </a:p>
          <a:p>
            <a:endParaRPr lang="en-US" altLang="en-US" dirty="0" smtClean="0"/>
          </a:p>
          <a:p>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AE289E66-23B9-4842-87B7-67D2D4AB4609}" type="slidenum">
              <a:rPr lang="en-US" smtClean="0"/>
              <a:pPr>
                <a:defRPr/>
              </a:pPr>
              <a:t>8</a:t>
            </a:fld>
            <a:endParaRPr lang="en-US" dirty="0"/>
          </a:p>
        </p:txBody>
      </p:sp>
    </p:spTree>
    <p:extLst>
      <p:ext uri="{BB962C8B-B14F-4D97-AF65-F5344CB8AC3E}">
        <p14:creationId xmlns:p14="http://schemas.microsoft.com/office/powerpoint/2010/main" val="146677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DEMONSTRATE TO CLASS HOW TO ACCESS DOCUMENTS IN VBMS AND ALSO EXPLAIN BOTH DOCUMENT SECTIONS EFOLDER &amp; LEGACY CONTENT MANAGER DOCUMENTS. </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26181A21-8A47-4802-9FC0-032BA9C08B11}" type="slidenum">
              <a:rPr lang="en-US" smtClean="0"/>
              <a:pPr>
                <a:defRPr/>
              </a:pPr>
              <a:t>9</a:t>
            </a:fld>
            <a:endParaRPr lang="en-US" dirty="0"/>
          </a:p>
        </p:txBody>
      </p:sp>
    </p:spTree>
    <p:extLst>
      <p:ext uri="{BB962C8B-B14F-4D97-AF65-F5344CB8AC3E}">
        <p14:creationId xmlns:p14="http://schemas.microsoft.com/office/powerpoint/2010/main" val="289146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ENSURE THAT THEY UNDERSTAND HOW TO FURTHER FILTER DOCUMENTS.</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F6044778-8B84-4C43-8404-13E760F049FE}" type="slidenum">
              <a:rPr lang="en-US" smtClean="0"/>
              <a:pPr>
                <a:defRPr/>
              </a:pPr>
              <a:t>10</a:t>
            </a:fld>
            <a:endParaRPr lang="en-US" dirty="0"/>
          </a:p>
        </p:txBody>
      </p:sp>
    </p:spTree>
    <p:extLst>
      <p:ext uri="{BB962C8B-B14F-4D97-AF65-F5344CB8AC3E}">
        <p14:creationId xmlns:p14="http://schemas.microsoft.com/office/powerpoint/2010/main" val="47882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NEXT COUPLE OF SLIDES DEMONSTRATE HOW TO CHANGE YOUR FILTER TO REVIEW RATING DECISION</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7648AF6B-30BB-499B-B320-4906C783347C}" type="slidenum">
              <a:rPr lang="en-US" smtClean="0"/>
              <a:pPr>
                <a:defRPr/>
              </a:pPr>
              <a:t>11</a:t>
            </a:fld>
            <a:endParaRPr lang="en-US" dirty="0"/>
          </a:p>
        </p:txBody>
      </p:sp>
    </p:spTree>
    <p:extLst>
      <p:ext uri="{BB962C8B-B14F-4D97-AF65-F5344CB8AC3E}">
        <p14:creationId xmlns:p14="http://schemas.microsoft.com/office/powerpoint/2010/main" val="325640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09303565-04EA-47E6-8295-C49B9A1F7C4C}" type="slidenum">
              <a:rPr lang="en-US" smtClean="0"/>
              <a:pPr>
                <a:defRPr/>
              </a:pPr>
              <a:t>12</a:t>
            </a:fld>
            <a:endParaRPr lang="en-US" dirty="0"/>
          </a:p>
        </p:txBody>
      </p:sp>
    </p:spTree>
    <p:extLst>
      <p:ext uri="{BB962C8B-B14F-4D97-AF65-F5344CB8AC3E}">
        <p14:creationId xmlns:p14="http://schemas.microsoft.com/office/powerpoint/2010/main" val="152038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5505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93236"/>
            <a:ext cx="78867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200649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58072"/>
            <a:ext cx="386715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58073"/>
            <a:ext cx="386715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9466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609600" y="1524000"/>
            <a:ext cx="790574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68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645459" y="1515035"/>
            <a:ext cx="7869891"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568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392177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28941"/>
          <a:stretch/>
        </p:blipFill>
        <p:spPr>
          <a:xfrm>
            <a:off x="1" y="0"/>
            <a:ext cx="3859110"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54401" y="623548"/>
            <a:ext cx="3494500" cy="1221785"/>
          </a:xfrm>
          <a:prstGeom prst="rect">
            <a:avLst/>
          </a:prstGeom>
        </p:spPr>
      </p:pic>
    </p:spTree>
    <p:extLst>
      <p:ext uri="{BB962C8B-B14F-4D97-AF65-F5344CB8AC3E}">
        <p14:creationId xmlns:p14="http://schemas.microsoft.com/office/powerpoint/2010/main" val="3038192845"/>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9144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9144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97845" y="273873"/>
            <a:ext cx="1977485"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1071" y="2517827"/>
            <a:ext cx="5150561" cy="830997"/>
          </a:xfrm>
          <a:prstGeom prst="rect">
            <a:avLst/>
          </a:prstGeom>
          <a:noFill/>
        </p:spPr>
        <p:txBody>
          <a:bodyPr wrap="square" rtlCol="0">
            <a:spAutoFit/>
          </a:bodyPr>
          <a:lstStyle/>
          <a:p>
            <a:pPr algn="r"/>
            <a:r>
              <a:rPr lang="en-US" sz="4800" b="1" dirty="0" smtClean="0">
                <a:latin typeface="Times New Roman" panose="02020603050405020304" pitchFamily="18" charset="0"/>
                <a:cs typeface="Times New Roman" panose="02020603050405020304" pitchFamily="18" charset="0"/>
              </a:rPr>
              <a:t>VBMS</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898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69966"/>
            <a:ext cx="6553201" cy="899565"/>
          </a:xfrm>
        </p:spPr>
        <p:txBody>
          <a:bodyPr/>
          <a:lstStyle/>
          <a:p>
            <a:pPr eaLnBrk="1" hangingPunct="1"/>
            <a:r>
              <a:rPr lang="en-US" altLang="en-US" b="1" dirty="0" smtClean="0"/>
              <a:t>Document Filters</a:t>
            </a:r>
          </a:p>
        </p:txBody>
      </p:sp>
      <p:pic>
        <p:nvPicPr>
          <p:cNvPr id="4505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428206"/>
            <a:ext cx="3357154" cy="5293269"/>
          </a:xfrm>
        </p:spPr>
      </p:pic>
      <p:sp>
        <p:nvSpPr>
          <p:cNvPr id="7" name="TextBox 6"/>
          <p:cNvSpPr txBox="1"/>
          <p:nvPr/>
        </p:nvSpPr>
        <p:spPr>
          <a:xfrm>
            <a:off x="4531178" y="1762262"/>
            <a:ext cx="4306389" cy="2677656"/>
          </a:xfrm>
          <a:prstGeom prst="rect">
            <a:avLst/>
          </a:prstGeom>
          <a:noFill/>
        </p:spPr>
        <p:txBody>
          <a:bodyPr wrap="square">
            <a:spAutoFit/>
          </a:bodyPr>
          <a:lstStyle/>
          <a:p>
            <a:pPr>
              <a:defRPr/>
            </a:pPr>
            <a:endParaRPr lang="en-US" sz="2400" dirty="0"/>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Find specific documents </a:t>
            </a:r>
          </a:p>
          <a:p>
            <a:pPr>
              <a:defRPr/>
            </a:pP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Enter file name or word under “KEYWORD”</a:t>
            </a:r>
          </a:p>
          <a:p>
            <a:pPr>
              <a:defRPr/>
            </a:pP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Then “click” on Filter</a:t>
            </a:r>
          </a:p>
        </p:txBody>
      </p:sp>
      <p:sp>
        <p:nvSpPr>
          <p:cNvPr id="2" name="Slide Number Placeholder 1"/>
          <p:cNvSpPr>
            <a:spLocks noGrp="1"/>
          </p:cNvSpPr>
          <p:nvPr>
            <p:ph type="sldNum" sz="quarter" idx="12"/>
          </p:nvPr>
        </p:nvSpPr>
        <p:spPr/>
        <p:txBody>
          <a:bodyPr/>
          <a:lstStyle/>
          <a:p>
            <a:pPr>
              <a:defRPr/>
            </a:pPr>
            <a:fld id="{0B1CFE6D-62A8-4CFE-A4A1-25F0B1F79F8C}" type="slidenum">
              <a:rPr lang="en-US"/>
              <a:pPr>
                <a:defRPr/>
              </a:pPr>
              <a:t>10</a:t>
            </a:fld>
            <a:endParaRPr lang="en-US" dirty="0"/>
          </a:p>
        </p:txBody>
      </p:sp>
    </p:spTree>
    <p:extLst>
      <p:ext uri="{BB962C8B-B14F-4D97-AF65-F5344CB8AC3E}">
        <p14:creationId xmlns:p14="http://schemas.microsoft.com/office/powerpoint/2010/main" val="300140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B7DF962-C6A4-480B-83F6-5185D5F4BE9B}" type="slidenum">
              <a:rPr lang="en-US"/>
              <a:pPr>
                <a:defRPr/>
              </a:pPr>
              <a:t>11</a:t>
            </a:fld>
            <a:endParaRPr lang="en-US" dirty="0"/>
          </a:p>
        </p:txBody>
      </p:sp>
      <p:pic>
        <p:nvPicPr>
          <p:cNvPr id="4915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7714" y="1454331"/>
            <a:ext cx="8743405" cy="4720046"/>
          </a:xfrm>
        </p:spPr>
      </p:pic>
      <p:sp>
        <p:nvSpPr>
          <p:cNvPr id="3" name="TextBox 2"/>
          <p:cNvSpPr txBox="1"/>
          <p:nvPr/>
        </p:nvSpPr>
        <p:spPr>
          <a:xfrm>
            <a:off x="111968" y="391887"/>
            <a:ext cx="6148874"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Rating Review Filter</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326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0010" y="1235869"/>
            <a:ext cx="3996827" cy="5632311"/>
          </a:xfrm>
          <a:prstGeom prst="rect">
            <a:avLst/>
          </a:prstGeom>
          <a:noFill/>
        </p:spPr>
        <p:txBody>
          <a:bodyPr wrap="square">
            <a:spAutoFit/>
          </a:bodyPr>
          <a:lstStyle/>
          <a:p>
            <a:pPr marL="342900" indent="-342900">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Before </a:t>
            </a:r>
            <a:r>
              <a:rPr lang="en-US" sz="2400" dirty="0">
                <a:latin typeface="Arial" panose="020B0604020202020204" pitchFamily="34" charset="0"/>
                <a:cs typeface="Arial" panose="020B0604020202020204" pitchFamily="34" charset="0"/>
              </a:rPr>
              <a:t>Starting ensure that filter settings resemble the filters shown on </a:t>
            </a:r>
            <a:r>
              <a:rPr lang="en-US" sz="2400" dirty="0" smtClean="0">
                <a:latin typeface="Arial" panose="020B0604020202020204" pitchFamily="34" charset="0"/>
                <a:cs typeface="Arial" panose="020B0604020202020204" pitchFamily="34" charset="0"/>
              </a:rPr>
              <a:t>picture</a:t>
            </a:r>
          </a:p>
          <a:p>
            <a:pPr marL="342900" indent="-342900">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solidFill>
                  <a:srgbClr val="FF0000"/>
                </a:solidFill>
                <a:latin typeface="Arial" panose="020B0604020202020204" pitchFamily="34" charset="0"/>
                <a:cs typeface="Arial" panose="020B0604020202020204" pitchFamily="34" charset="0"/>
              </a:rPr>
              <a:t>Note: </a:t>
            </a:r>
            <a:r>
              <a:rPr lang="en-US" sz="2400" dirty="0">
                <a:latin typeface="Arial" panose="020B0604020202020204" pitchFamily="34" charset="0"/>
                <a:cs typeface="Arial" panose="020B0604020202020204" pitchFamily="34" charset="0"/>
              </a:rPr>
              <a:t>Some filters will automatically default to certain </a:t>
            </a:r>
            <a:r>
              <a:rPr lang="en-US" sz="2400" dirty="0" smtClean="0">
                <a:latin typeface="Arial" panose="020B0604020202020204" pitchFamily="34" charset="0"/>
                <a:cs typeface="Arial" panose="020B0604020202020204" pitchFamily="34" charset="0"/>
              </a:rPr>
              <a:t>settings</a:t>
            </a:r>
          </a:p>
          <a:p>
            <a:pPr marL="214313" indent="-21431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If you have any other filters checked, uncheck them to ensure that you can successfully set up filters to review rating decisions</a:t>
            </a:r>
          </a:p>
        </p:txBody>
      </p:sp>
      <p:sp>
        <p:nvSpPr>
          <p:cNvPr id="2" name="Slide Number Placeholder 1"/>
          <p:cNvSpPr>
            <a:spLocks noGrp="1"/>
          </p:cNvSpPr>
          <p:nvPr>
            <p:ph type="sldNum" sz="quarter" idx="12"/>
          </p:nvPr>
        </p:nvSpPr>
        <p:spPr/>
        <p:txBody>
          <a:bodyPr/>
          <a:lstStyle/>
          <a:p>
            <a:pPr>
              <a:defRPr/>
            </a:pPr>
            <a:fld id="{7FC4A096-7F59-4BA3-A81E-A3B50A70E8C8}" type="slidenum">
              <a:rPr lang="en-US"/>
              <a:pPr>
                <a:defRPr/>
              </a:pPr>
              <a:t>12</a:t>
            </a:fld>
            <a:endParaRPr lang="en-US" dirty="0"/>
          </a:p>
        </p:txBody>
      </p:sp>
      <p:pic>
        <p:nvPicPr>
          <p:cNvPr id="5120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1215" y="1314994"/>
            <a:ext cx="4423035" cy="5338355"/>
          </a:xfrm>
        </p:spPr>
      </p:pic>
    </p:spTree>
    <p:extLst>
      <p:ext uri="{BB962C8B-B14F-4D97-AF65-F5344CB8AC3E}">
        <p14:creationId xmlns:p14="http://schemas.microsoft.com/office/powerpoint/2010/main" val="189818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70898" y="1543050"/>
            <a:ext cx="3744515" cy="4478149"/>
          </a:xfrm>
          <a:prstGeom prst="rect">
            <a:avLst/>
          </a:prstGeom>
          <a:noFill/>
        </p:spPr>
        <p:txBody>
          <a:bodyPr>
            <a:spAutoFit/>
          </a:bodyPr>
          <a:lstStyle/>
          <a:p>
            <a:pPr>
              <a:defRPr/>
            </a:pPr>
            <a:endParaRPr lang="en-US" sz="1500" dirty="0">
              <a:latin typeface="Aharoni" panose="02010803020104030203" pitchFamily="2" charset="-79"/>
              <a:cs typeface="Aharoni" panose="02010803020104030203" pitchFamily="2" charset="-79"/>
            </a:endParaRPr>
          </a:p>
          <a:p>
            <a:pPr>
              <a:defRPr/>
            </a:pPr>
            <a:endParaRPr lang="en-US" sz="1500" dirty="0">
              <a:latin typeface="Aharoni" panose="02010803020104030203" pitchFamily="2" charset="-79"/>
              <a:cs typeface="Aharoni" panose="02010803020104030203" pitchFamily="2" charset="-79"/>
            </a:endParaRPr>
          </a:p>
          <a:p>
            <a:pPr marL="257175" indent="-257175">
              <a:buFont typeface="Arial" panose="020B0604020202020204" pitchFamily="34" charset="0"/>
              <a:buChar char="•"/>
              <a:defRPr/>
            </a:pPr>
            <a:r>
              <a:rPr lang="en-US" sz="2400" dirty="0">
                <a:latin typeface="Arial" panose="020B0604020202020204" pitchFamily="34" charset="0"/>
                <a:cs typeface="Arial" panose="020B0604020202020204" pitchFamily="34" charset="0"/>
              </a:rPr>
              <a:t>Under the Rating Review Status Filter, check pending review and ensure all other options are unchecked</a:t>
            </a:r>
          </a:p>
          <a:p>
            <a:pPr marL="342900" indent="-342900">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latin typeface="Arial" panose="020B0604020202020204" pitchFamily="34" charset="0"/>
                <a:cs typeface="Arial" panose="020B0604020202020204" pitchFamily="34" charset="0"/>
              </a:rPr>
              <a:t>You can check Expired option if you would like, in order to ensure that no ratings were missed </a:t>
            </a:r>
          </a:p>
          <a:p>
            <a:pPr>
              <a:defRPr/>
            </a:pPr>
            <a:endParaRPr lang="en-US" sz="1500" dirty="0">
              <a:latin typeface="Aharoni" panose="02010803020104030203" pitchFamily="2" charset="-79"/>
              <a:cs typeface="Aharoni" panose="02010803020104030203" pitchFamily="2" charset="-79"/>
            </a:endParaRPr>
          </a:p>
        </p:txBody>
      </p:sp>
      <p:sp>
        <p:nvSpPr>
          <p:cNvPr id="2" name="Slide Number Placeholder 1"/>
          <p:cNvSpPr>
            <a:spLocks noGrp="1"/>
          </p:cNvSpPr>
          <p:nvPr>
            <p:ph type="sldNum" sz="quarter" idx="12"/>
          </p:nvPr>
        </p:nvSpPr>
        <p:spPr/>
        <p:txBody>
          <a:bodyPr/>
          <a:lstStyle/>
          <a:p>
            <a:pPr>
              <a:defRPr/>
            </a:pPr>
            <a:fld id="{CB337F08-BEDA-4920-BB4B-9822609650FF}" type="slidenum">
              <a:rPr lang="en-US"/>
              <a:pPr>
                <a:defRPr/>
              </a:pPr>
              <a:t>13</a:t>
            </a:fld>
            <a:endParaRPr lang="en-US" dirty="0"/>
          </a:p>
        </p:txBody>
      </p:sp>
      <p:pic>
        <p:nvPicPr>
          <p:cNvPr id="53252"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2882" y="1454332"/>
            <a:ext cx="5003006" cy="5111932"/>
          </a:xfrm>
        </p:spPr>
      </p:pic>
    </p:spTree>
    <p:extLst>
      <p:ext uri="{BB962C8B-B14F-4D97-AF65-F5344CB8AC3E}">
        <p14:creationId xmlns:p14="http://schemas.microsoft.com/office/powerpoint/2010/main" val="2848873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4"/>
          <p:cNvSpPr txBox="1">
            <a:spLocks noChangeArrowheads="1"/>
          </p:cNvSpPr>
          <p:nvPr/>
        </p:nvSpPr>
        <p:spPr bwMode="auto">
          <a:xfrm>
            <a:off x="5225653" y="1164432"/>
            <a:ext cx="374808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buFont typeface="Arial" panose="020B0604020202020204" pitchFamily="34" charset="0"/>
              <a:buChar char="•"/>
              <a:defRPr/>
            </a:pPr>
            <a:r>
              <a:rPr lang="en-US" altLang="en-US" sz="2400" dirty="0" smtClean="0">
                <a:solidFill>
                  <a:srgbClr val="FF0000"/>
                </a:solidFill>
                <a:latin typeface="Arial" panose="020B0604020202020204" pitchFamily="34" charset="0"/>
                <a:cs typeface="Arial" panose="020B0604020202020204" pitchFamily="34" charset="0"/>
              </a:rPr>
              <a:t>Do not use the claim station</a:t>
            </a:r>
          </a:p>
          <a:p>
            <a:pPr>
              <a:buFont typeface="Arial" panose="020B0604020202020204" pitchFamily="34" charset="0"/>
              <a:buChar char="•"/>
              <a:defRPr/>
            </a:pPr>
            <a:r>
              <a:rPr lang="en-US" altLang="en-US" sz="2400" dirty="0" smtClean="0">
                <a:solidFill>
                  <a:srgbClr val="00B050"/>
                </a:solidFill>
                <a:latin typeface="Arial" panose="020B0604020202020204" pitchFamily="34" charset="0"/>
                <a:cs typeface="Arial" panose="020B0604020202020204" pitchFamily="34" charset="0"/>
              </a:rPr>
              <a:t>Use the Local station filter</a:t>
            </a:r>
            <a:r>
              <a:rPr lang="en-US" altLang="en-US" sz="2400" dirty="0" smtClean="0">
                <a:latin typeface="Arial" panose="020B0604020202020204" pitchFamily="34" charset="0"/>
                <a:cs typeface="Arial" panose="020B0604020202020204" pitchFamily="34" charset="0"/>
              </a:rPr>
              <a:t> </a:t>
            </a:r>
          </a:p>
          <a:p>
            <a:pPr>
              <a:buFont typeface="Arial" panose="020B0604020202020204" pitchFamily="34" charset="0"/>
              <a:buChar char="•"/>
              <a:defRPr/>
            </a:pPr>
            <a:r>
              <a:rPr lang="en-US" altLang="en-US" sz="2400" dirty="0" smtClean="0">
                <a:solidFill>
                  <a:srgbClr val="FF0000"/>
                </a:solidFill>
                <a:latin typeface="Arial" panose="020B0604020202020204" pitchFamily="34" charset="0"/>
                <a:cs typeface="Arial" panose="020B0604020202020204" pitchFamily="34" charset="0"/>
              </a:rPr>
              <a:t>Note</a:t>
            </a:r>
            <a:r>
              <a:rPr lang="en-US" altLang="en-US" sz="2400" dirty="0" smtClean="0">
                <a:latin typeface="Arial" panose="020B0604020202020204" pitchFamily="34" charset="0"/>
                <a:cs typeface="Arial" panose="020B0604020202020204" pitchFamily="34" charset="0"/>
              </a:rPr>
              <a:t>: NWQ can transfer claims to other stations outside your jurisdiction. When you select the Local Station filter, you are able to consolidate and view any claim that’s been transferred, back into your queue for you to review</a:t>
            </a:r>
            <a:endParaRPr lang="en-US" alt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8C0B8BE2-F813-4FE9-8B8F-52D897C64116}" type="slidenum">
              <a:rPr lang="en-US"/>
              <a:pPr>
                <a:defRPr/>
              </a:pPr>
              <a:t>14</a:t>
            </a:fld>
            <a:endParaRPr lang="en-US" dirty="0"/>
          </a:p>
        </p:txBody>
      </p:sp>
      <p:pic>
        <p:nvPicPr>
          <p:cNvPr id="54276"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1210" y="1367246"/>
            <a:ext cx="5074444" cy="5103223"/>
          </a:xfrm>
        </p:spPr>
      </p:pic>
    </p:spTree>
    <p:extLst>
      <p:ext uri="{BB962C8B-B14F-4D97-AF65-F5344CB8AC3E}">
        <p14:creationId xmlns:p14="http://schemas.microsoft.com/office/powerpoint/2010/main" val="2261842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067" y="1779985"/>
            <a:ext cx="4858940" cy="4048125"/>
          </a:xfrm>
        </p:spPr>
      </p:pic>
      <p:sp>
        <p:nvSpPr>
          <p:cNvPr id="21507" name="TextBox 4"/>
          <p:cNvSpPr txBox="1">
            <a:spLocks noChangeArrowheads="1"/>
          </p:cNvSpPr>
          <p:nvPr/>
        </p:nvSpPr>
        <p:spPr bwMode="auto">
          <a:xfrm>
            <a:off x="5094685" y="2144316"/>
            <a:ext cx="39576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Delete any dates from the Claim Date Range filter</a:t>
            </a:r>
          </a:p>
          <a:p>
            <a:pPr>
              <a:buFont typeface="Arial" panose="020B0604020202020204" pitchFamily="34" charset="0"/>
              <a:buChar char="•"/>
              <a:defRPr/>
            </a:pPr>
            <a:endParaRPr lang="en-US" altLang="en-US" sz="24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This will expand your search and ensure that you view all claims pending review </a:t>
            </a:r>
          </a:p>
        </p:txBody>
      </p:sp>
      <p:sp>
        <p:nvSpPr>
          <p:cNvPr id="2" name="Slide Number Placeholder 1"/>
          <p:cNvSpPr>
            <a:spLocks noGrp="1"/>
          </p:cNvSpPr>
          <p:nvPr>
            <p:ph type="sldNum" sz="quarter" idx="12"/>
          </p:nvPr>
        </p:nvSpPr>
        <p:spPr/>
        <p:txBody>
          <a:bodyPr/>
          <a:lstStyle/>
          <a:p>
            <a:pPr>
              <a:defRPr/>
            </a:pPr>
            <a:fld id="{91D05E04-FEDC-4C50-94C4-3E0308FBB297}" type="slidenum">
              <a:rPr lang="en-US"/>
              <a:pPr>
                <a:defRPr/>
              </a:pPr>
              <a:t>15</a:t>
            </a:fld>
            <a:endParaRPr lang="en-US" dirty="0"/>
          </a:p>
        </p:txBody>
      </p:sp>
    </p:spTree>
    <p:extLst>
      <p:ext uri="{BB962C8B-B14F-4D97-AF65-F5344CB8AC3E}">
        <p14:creationId xmlns:p14="http://schemas.microsoft.com/office/powerpoint/2010/main" val="1286297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3117" y="1637110"/>
            <a:ext cx="4839890" cy="4798524"/>
          </a:xfrm>
        </p:spPr>
      </p:pic>
      <p:sp>
        <p:nvSpPr>
          <p:cNvPr id="22531" name="TextBox 5"/>
          <p:cNvSpPr txBox="1">
            <a:spLocks noChangeArrowheads="1"/>
          </p:cNvSpPr>
          <p:nvPr/>
        </p:nvSpPr>
        <p:spPr bwMode="auto">
          <a:xfrm>
            <a:off x="5205412" y="2502694"/>
            <a:ext cx="37290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defRPr/>
            </a:pPr>
            <a:r>
              <a:rPr lang="en-US" altLang="en-US" sz="2400" dirty="0">
                <a:latin typeface="Arial" panose="020B0604020202020204" pitchFamily="34" charset="0"/>
                <a:cs typeface="Arial" panose="020B0604020202020204" pitchFamily="34" charset="0"/>
              </a:rPr>
              <a:t>When you are done selecting all filtered options discussed click on the search light icon to view your filtered options</a:t>
            </a:r>
          </a:p>
        </p:txBody>
      </p:sp>
      <p:sp>
        <p:nvSpPr>
          <p:cNvPr id="2" name="Slide Number Placeholder 1"/>
          <p:cNvSpPr>
            <a:spLocks noGrp="1"/>
          </p:cNvSpPr>
          <p:nvPr>
            <p:ph type="sldNum" sz="quarter" idx="12"/>
          </p:nvPr>
        </p:nvSpPr>
        <p:spPr/>
        <p:txBody>
          <a:bodyPr/>
          <a:lstStyle/>
          <a:p>
            <a:pPr>
              <a:defRPr/>
            </a:pPr>
            <a:fld id="{308F3545-D7CC-419F-815B-DA10ED448045}" type="slidenum">
              <a:rPr lang="en-US"/>
              <a:pPr>
                <a:defRPr/>
              </a:pPr>
              <a:t>16</a:t>
            </a:fld>
            <a:endParaRPr lang="en-US" dirty="0"/>
          </a:p>
        </p:txBody>
      </p:sp>
    </p:spTree>
    <p:extLst>
      <p:ext uri="{BB962C8B-B14F-4D97-AF65-F5344CB8AC3E}">
        <p14:creationId xmlns:p14="http://schemas.microsoft.com/office/powerpoint/2010/main" val="275824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0019" y="1803798"/>
            <a:ext cx="4847035" cy="4088606"/>
          </a:xfrm>
        </p:spPr>
      </p:pic>
      <p:sp>
        <p:nvSpPr>
          <p:cNvPr id="23555" name="TextBox 4"/>
          <p:cNvSpPr txBox="1">
            <a:spLocks noChangeArrowheads="1"/>
          </p:cNvSpPr>
          <p:nvPr/>
        </p:nvSpPr>
        <p:spPr bwMode="auto">
          <a:xfrm>
            <a:off x="5081588" y="1803797"/>
            <a:ext cx="3879056"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a:defRPr/>
            </a:pPr>
            <a:r>
              <a:rPr lang="en-US" altLang="en-US" sz="3300" b="1" dirty="0">
                <a:latin typeface="Arial" panose="020B0604020202020204" pitchFamily="34" charset="0"/>
                <a:cs typeface="Arial" panose="020B0604020202020204" pitchFamily="34" charset="0"/>
              </a:rPr>
              <a:t>Optional</a:t>
            </a:r>
            <a:endParaRPr lang="en-US" altLang="en-US" sz="3300" b="1" dirty="0">
              <a:solidFill>
                <a:srgbClr val="FF0000"/>
              </a:solidFill>
              <a:latin typeface="Arial" panose="020B0604020202020204" pitchFamily="34" charset="0"/>
              <a:cs typeface="Arial" panose="020B0604020202020204" pitchFamily="34" charset="0"/>
            </a:endParaRPr>
          </a:p>
          <a:p>
            <a:pPr>
              <a:defRPr/>
            </a:pPr>
            <a:endParaRPr lang="en-US" altLang="en-US" sz="2400" dirty="0">
              <a:latin typeface="Arial" panose="020B0604020202020204" pitchFamily="34" charset="0"/>
              <a:cs typeface="Arial" panose="020B0604020202020204" pitchFamily="34" charset="0"/>
            </a:endParaRPr>
          </a:p>
          <a:p>
            <a:pPr>
              <a:defRPr/>
            </a:pPr>
            <a:endParaRPr lang="en-US" altLang="en-US" sz="2400" dirty="0">
              <a:latin typeface="Arial" panose="020B0604020202020204" pitchFamily="34" charset="0"/>
              <a:cs typeface="Arial" panose="020B0604020202020204" pitchFamily="34" charset="0"/>
            </a:endParaRPr>
          </a:p>
          <a:p>
            <a:pPr>
              <a:defRPr/>
            </a:pPr>
            <a:r>
              <a:rPr lang="en-US" altLang="en-US" sz="2400" dirty="0">
                <a:solidFill>
                  <a:srgbClr val="FF0000"/>
                </a:solidFill>
                <a:latin typeface="Arial" panose="020B0604020202020204" pitchFamily="34" charset="0"/>
                <a:cs typeface="Arial" panose="020B0604020202020204" pitchFamily="34" charset="0"/>
              </a:rPr>
              <a:t>Tip: </a:t>
            </a:r>
            <a:r>
              <a:rPr lang="en-US" altLang="en-US" sz="2400" dirty="0">
                <a:latin typeface="Arial" panose="020B0604020202020204" pitchFamily="34" charset="0"/>
                <a:cs typeface="Arial" panose="020B0604020202020204" pitchFamily="34" charset="0"/>
              </a:rPr>
              <a:t>To save your filters, click on the option shown on the picture and follow the steps on the next slides  </a:t>
            </a:r>
          </a:p>
        </p:txBody>
      </p:sp>
      <p:sp>
        <p:nvSpPr>
          <p:cNvPr id="2" name="Slide Number Placeholder 1"/>
          <p:cNvSpPr>
            <a:spLocks noGrp="1"/>
          </p:cNvSpPr>
          <p:nvPr>
            <p:ph type="sldNum" sz="quarter" idx="12"/>
          </p:nvPr>
        </p:nvSpPr>
        <p:spPr/>
        <p:txBody>
          <a:bodyPr/>
          <a:lstStyle/>
          <a:p>
            <a:pPr>
              <a:defRPr/>
            </a:pPr>
            <a:fld id="{026F0A45-E99D-4640-B3E9-67A8D2323466}" type="slidenum">
              <a:rPr lang="en-US"/>
              <a:pPr>
                <a:defRPr/>
              </a:pPr>
              <a:t>17</a:t>
            </a:fld>
            <a:endParaRPr lang="en-US" dirty="0"/>
          </a:p>
        </p:txBody>
      </p:sp>
    </p:spTree>
    <p:extLst>
      <p:ext uri="{BB962C8B-B14F-4D97-AF65-F5344CB8AC3E}">
        <p14:creationId xmlns:p14="http://schemas.microsoft.com/office/powerpoint/2010/main" val="34455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066" y="2241948"/>
            <a:ext cx="8823722" cy="3573065"/>
          </a:xfrm>
        </p:spPr>
      </p:pic>
      <p:sp>
        <p:nvSpPr>
          <p:cNvPr id="24579" name="TextBox 4"/>
          <p:cNvSpPr txBox="1">
            <a:spLocks noChangeArrowheads="1"/>
          </p:cNvSpPr>
          <p:nvPr/>
        </p:nvSpPr>
        <p:spPr bwMode="auto">
          <a:xfrm>
            <a:off x="473869" y="1510904"/>
            <a:ext cx="816411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a:defRPr/>
            </a:pPr>
            <a:r>
              <a:rPr lang="en-US" altLang="en-US" sz="3300" b="1" dirty="0">
                <a:latin typeface="Arial" panose="020B0604020202020204" pitchFamily="34" charset="0"/>
                <a:cs typeface="Arial" panose="020B0604020202020204" pitchFamily="34" charset="0"/>
              </a:rPr>
              <a:t>Saving Filter Preferences</a:t>
            </a:r>
          </a:p>
        </p:txBody>
      </p:sp>
      <p:sp>
        <p:nvSpPr>
          <p:cNvPr id="2" name="Slide Number Placeholder 1"/>
          <p:cNvSpPr>
            <a:spLocks noGrp="1"/>
          </p:cNvSpPr>
          <p:nvPr>
            <p:ph type="sldNum" sz="quarter" idx="12"/>
          </p:nvPr>
        </p:nvSpPr>
        <p:spPr/>
        <p:txBody>
          <a:bodyPr/>
          <a:lstStyle/>
          <a:p>
            <a:pPr>
              <a:defRPr/>
            </a:pPr>
            <a:fld id="{60DBB491-3B4A-4155-85D1-B28E931ABD41}" type="slidenum">
              <a:rPr lang="en-US"/>
              <a:pPr>
                <a:defRPr/>
              </a:pPr>
              <a:t>18</a:t>
            </a:fld>
            <a:endParaRPr lang="en-US" dirty="0"/>
          </a:p>
        </p:txBody>
      </p:sp>
    </p:spTree>
    <p:extLst>
      <p:ext uri="{BB962C8B-B14F-4D97-AF65-F5344CB8AC3E}">
        <p14:creationId xmlns:p14="http://schemas.microsoft.com/office/powerpoint/2010/main" val="190177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0729" y="2176463"/>
            <a:ext cx="8817769" cy="3696891"/>
          </a:xfrm>
        </p:spPr>
      </p:pic>
      <p:sp>
        <p:nvSpPr>
          <p:cNvPr id="25603" name="TextBox 4"/>
          <p:cNvSpPr txBox="1">
            <a:spLocks noChangeArrowheads="1"/>
          </p:cNvSpPr>
          <p:nvPr/>
        </p:nvSpPr>
        <p:spPr bwMode="auto">
          <a:xfrm>
            <a:off x="182166" y="1477566"/>
            <a:ext cx="867370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a:defRPr/>
            </a:pPr>
            <a:r>
              <a:rPr lang="en-US" altLang="en-US" sz="3300" b="1" dirty="0">
                <a:latin typeface="Arial" panose="020B0604020202020204" pitchFamily="34" charset="0"/>
                <a:cs typeface="Arial" panose="020B0604020202020204" pitchFamily="34" charset="0"/>
              </a:rPr>
              <a:t>Saving Filter Preferences </a:t>
            </a:r>
          </a:p>
        </p:txBody>
      </p:sp>
      <p:sp>
        <p:nvSpPr>
          <p:cNvPr id="2" name="Slide Number Placeholder 1"/>
          <p:cNvSpPr>
            <a:spLocks noGrp="1"/>
          </p:cNvSpPr>
          <p:nvPr>
            <p:ph type="sldNum" sz="quarter" idx="12"/>
          </p:nvPr>
        </p:nvSpPr>
        <p:spPr/>
        <p:txBody>
          <a:bodyPr/>
          <a:lstStyle/>
          <a:p>
            <a:pPr>
              <a:defRPr/>
            </a:pPr>
            <a:fld id="{1AB8E79E-58ED-48A2-8D46-50BE8799A6B1}" type="slidenum">
              <a:rPr lang="en-US"/>
              <a:pPr>
                <a:defRPr/>
              </a:pPr>
              <a:t>19</a:t>
            </a:fld>
            <a:endParaRPr lang="en-US" dirty="0"/>
          </a:p>
        </p:txBody>
      </p:sp>
    </p:spTree>
    <p:extLst>
      <p:ext uri="{BB962C8B-B14F-4D97-AF65-F5344CB8AC3E}">
        <p14:creationId xmlns:p14="http://schemas.microsoft.com/office/powerpoint/2010/main" val="354039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737"/>
            <a:ext cx="7034247" cy="681038"/>
          </a:xfrm>
        </p:spPr>
        <p:txBody>
          <a:bodyPr rtlCol="0">
            <a:noAutofit/>
          </a:bodyPr>
          <a:lstStyle/>
          <a:p>
            <a:pPr>
              <a:defRPr/>
            </a:pPr>
            <a:r>
              <a:rPr lang="en-US" b="1" dirty="0" smtClean="0"/>
              <a:t>Objectives</a:t>
            </a:r>
            <a:endParaRPr lang="en-US" b="1" dirty="0"/>
          </a:p>
        </p:txBody>
      </p:sp>
      <p:sp>
        <p:nvSpPr>
          <p:cNvPr id="30723" name="Content Placeholder 2"/>
          <p:cNvSpPr>
            <a:spLocks noGrp="1"/>
          </p:cNvSpPr>
          <p:nvPr>
            <p:ph idx="1"/>
          </p:nvPr>
        </p:nvSpPr>
        <p:spPr>
          <a:xfrm>
            <a:off x="0" y="1216614"/>
            <a:ext cx="8589169" cy="5426782"/>
          </a:xfrm>
        </p:spPr>
        <p:txBody>
          <a:bodyPr/>
          <a:lstStyle/>
          <a:p>
            <a:pPr marL="0" indent="0" eaLnBrk="1" hangingPunct="1">
              <a:buNone/>
            </a:pPr>
            <a:r>
              <a:rPr lang="en-US" altLang="en-US" sz="2800" dirty="0" smtClean="0"/>
              <a:t>In this class we will review how to utilize VBMS to include: </a:t>
            </a:r>
          </a:p>
          <a:p>
            <a:pPr marL="0" indent="0" eaLnBrk="1" hangingPunct="1">
              <a:buNone/>
            </a:pPr>
            <a:endParaRPr lang="en-US" altLang="en-US" sz="2800" dirty="0" smtClean="0"/>
          </a:p>
          <a:p>
            <a:pPr eaLnBrk="1" hangingPunct="1"/>
            <a:r>
              <a:rPr lang="en-US" altLang="en-US" sz="2800" dirty="0" smtClean="0"/>
              <a:t>Accessing Claims </a:t>
            </a:r>
          </a:p>
          <a:p>
            <a:pPr eaLnBrk="1" hangingPunct="1"/>
            <a:r>
              <a:rPr lang="en-US" altLang="en-US" sz="2800" dirty="0" smtClean="0"/>
              <a:t>Locating Rating Decisions to review</a:t>
            </a:r>
          </a:p>
          <a:p>
            <a:pPr eaLnBrk="1" hangingPunct="1"/>
            <a:r>
              <a:rPr lang="en-US" altLang="en-US" sz="2800" dirty="0" smtClean="0"/>
              <a:t>Determining claims status and tracking claims </a:t>
            </a:r>
          </a:p>
          <a:p>
            <a:pPr eaLnBrk="1" hangingPunct="1"/>
            <a:r>
              <a:rPr lang="en-US" altLang="en-US" sz="2800" dirty="0" smtClean="0"/>
              <a:t>Bookmarking a veteran’s file for quick reference</a:t>
            </a:r>
            <a:endParaRPr lang="en-US" altLang="en-US" sz="2800" dirty="0"/>
          </a:p>
          <a:p>
            <a:pPr eaLnBrk="1" hangingPunct="1"/>
            <a:endParaRPr lang="en-US" altLang="en-US" sz="2800" dirty="0" smtClean="0"/>
          </a:p>
        </p:txBody>
      </p:sp>
      <p:sp>
        <p:nvSpPr>
          <p:cNvPr id="3" name="Slide Number Placeholder 2"/>
          <p:cNvSpPr>
            <a:spLocks noGrp="1"/>
          </p:cNvSpPr>
          <p:nvPr>
            <p:ph type="sldNum" sz="quarter" idx="12"/>
          </p:nvPr>
        </p:nvSpPr>
        <p:spPr/>
        <p:txBody>
          <a:bodyPr/>
          <a:lstStyle/>
          <a:p>
            <a:pPr>
              <a:defRPr/>
            </a:pPr>
            <a:fld id="{5C6712D5-B976-428D-824C-51735ED37DBD}" type="slidenum">
              <a:rPr lang="en-US"/>
              <a:pPr>
                <a:defRPr/>
              </a:pPr>
              <a:t>2</a:t>
            </a:fld>
            <a:endParaRPr lang="en-US" dirty="0"/>
          </a:p>
        </p:txBody>
      </p:sp>
    </p:spTree>
    <p:extLst>
      <p:ext uri="{BB962C8B-B14F-4D97-AF65-F5344CB8AC3E}">
        <p14:creationId xmlns:p14="http://schemas.microsoft.com/office/powerpoint/2010/main" val="3185666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6941" y="1985962"/>
            <a:ext cx="8261747" cy="3548063"/>
          </a:xfrm>
        </p:spPr>
      </p:pic>
      <p:sp>
        <p:nvSpPr>
          <p:cNvPr id="26627" name="TextBox 4"/>
          <p:cNvSpPr txBox="1">
            <a:spLocks noChangeArrowheads="1"/>
          </p:cNvSpPr>
          <p:nvPr/>
        </p:nvSpPr>
        <p:spPr bwMode="auto">
          <a:xfrm>
            <a:off x="183356" y="1409700"/>
            <a:ext cx="879752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algn="ctr">
              <a:defRPr/>
            </a:pPr>
            <a:r>
              <a:rPr lang="en-US" altLang="en-US" sz="3300" b="1" dirty="0">
                <a:latin typeface="Arial" panose="020B0604020202020204" pitchFamily="34" charset="0"/>
                <a:cs typeface="Arial" panose="020B0604020202020204" pitchFamily="34" charset="0"/>
              </a:rPr>
              <a:t>Saving Filter Preferences</a:t>
            </a:r>
          </a:p>
        </p:txBody>
      </p:sp>
      <p:sp>
        <p:nvSpPr>
          <p:cNvPr id="2" name="Slide Number Placeholder 1"/>
          <p:cNvSpPr>
            <a:spLocks noGrp="1"/>
          </p:cNvSpPr>
          <p:nvPr>
            <p:ph type="sldNum" sz="quarter" idx="12"/>
          </p:nvPr>
        </p:nvSpPr>
        <p:spPr/>
        <p:txBody>
          <a:bodyPr/>
          <a:lstStyle/>
          <a:p>
            <a:pPr>
              <a:defRPr/>
            </a:pPr>
            <a:fld id="{BE5F2394-8668-442C-A242-74AAA71CCBB8}" type="slidenum">
              <a:rPr lang="en-US"/>
              <a:pPr>
                <a:defRPr/>
              </a:pPr>
              <a:t>20</a:t>
            </a:fld>
            <a:endParaRPr lang="en-US" dirty="0"/>
          </a:p>
        </p:txBody>
      </p:sp>
    </p:spTree>
    <p:extLst>
      <p:ext uri="{BB962C8B-B14F-4D97-AF65-F5344CB8AC3E}">
        <p14:creationId xmlns:p14="http://schemas.microsoft.com/office/powerpoint/2010/main" val="27555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369792"/>
            <a:ext cx="8686800" cy="550069"/>
          </a:xfrm>
        </p:spPr>
        <p:txBody>
          <a:bodyPr/>
          <a:lstStyle/>
          <a:p>
            <a:pPr eaLnBrk="1" hangingPunct="1"/>
            <a:r>
              <a:rPr lang="en-US" altLang="en-US" b="1" dirty="0" smtClean="0"/>
              <a:t>Practice Time</a:t>
            </a:r>
          </a:p>
        </p:txBody>
      </p:sp>
      <p:sp>
        <p:nvSpPr>
          <p:cNvPr id="9221" name="TextBox 6"/>
          <p:cNvSpPr txBox="1">
            <a:spLocks noChangeArrowheads="1"/>
          </p:cNvSpPr>
          <p:nvPr/>
        </p:nvSpPr>
        <p:spPr bwMode="auto">
          <a:xfrm>
            <a:off x="357051" y="2322910"/>
            <a:ext cx="8623834"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US" altLang="en-US" sz="4800" dirty="0" smtClean="0">
                <a:latin typeface="Arial" panose="020B0604020202020204" pitchFamily="34" charset="0"/>
                <a:cs typeface="Arial" panose="020B0604020202020204" pitchFamily="34" charset="0"/>
              </a:rPr>
              <a:t>Set </a:t>
            </a:r>
            <a:r>
              <a:rPr lang="en-US" altLang="en-US" sz="4800" dirty="0">
                <a:latin typeface="Arial" panose="020B0604020202020204" pitchFamily="34" charset="0"/>
                <a:cs typeface="Arial" panose="020B0604020202020204" pitchFamily="34" charset="0"/>
              </a:rPr>
              <a:t>up your filters to locate your ratings that need to be reviewed</a:t>
            </a:r>
          </a:p>
          <a:p>
            <a:pPr>
              <a:spcBef>
                <a:spcPct val="0"/>
              </a:spcBef>
              <a:defRPr/>
            </a:pPr>
            <a:endParaRPr lang="en-US" altLang="en-US" sz="1350" dirty="0">
              <a:latin typeface="Palatino Linotype" panose="02040502050505030304" pitchFamily="18" charset="0"/>
            </a:endParaRPr>
          </a:p>
        </p:txBody>
      </p:sp>
      <p:sp>
        <p:nvSpPr>
          <p:cNvPr id="2" name="Slide Number Placeholder 1"/>
          <p:cNvSpPr>
            <a:spLocks noGrp="1"/>
          </p:cNvSpPr>
          <p:nvPr>
            <p:ph type="sldNum" sz="quarter" idx="12"/>
          </p:nvPr>
        </p:nvSpPr>
        <p:spPr/>
        <p:txBody>
          <a:bodyPr/>
          <a:lstStyle/>
          <a:p>
            <a:pPr>
              <a:defRPr/>
            </a:pPr>
            <a:fld id="{71BB8393-7E2D-465C-B3A8-C78A044D8EFC}" type="slidenum">
              <a:rPr lang="en-US"/>
              <a:pPr>
                <a:defRPr/>
              </a:pPr>
              <a:t>21</a:t>
            </a:fld>
            <a:endParaRPr lang="en-US" dirty="0"/>
          </a:p>
        </p:txBody>
      </p:sp>
    </p:spTree>
    <p:extLst>
      <p:ext uri="{BB962C8B-B14F-4D97-AF65-F5344CB8AC3E}">
        <p14:creationId xmlns:p14="http://schemas.microsoft.com/office/powerpoint/2010/main" val="345694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Practice Time</a:t>
            </a:r>
          </a:p>
        </p:txBody>
      </p:sp>
      <p:sp>
        <p:nvSpPr>
          <p:cNvPr id="3" name="Content Placeholder 2"/>
          <p:cNvSpPr>
            <a:spLocks noGrp="1"/>
          </p:cNvSpPr>
          <p:nvPr>
            <p:ph idx="1"/>
          </p:nvPr>
        </p:nvSpPr>
        <p:spPr/>
        <p:txBody>
          <a:bodyPr/>
          <a:lstStyle/>
          <a:p>
            <a:pPr marL="0" indent="0">
              <a:buNone/>
              <a:defRPr/>
            </a:pPr>
            <a:r>
              <a:rPr lang="en-US" sz="2800" dirty="0" smtClean="0"/>
              <a:t>Important filters for ratings review</a:t>
            </a:r>
          </a:p>
          <a:p>
            <a:pPr>
              <a:defRPr/>
            </a:pPr>
            <a:r>
              <a:rPr lang="en-US" sz="2800" dirty="0" smtClean="0"/>
              <a:t>POA- 097</a:t>
            </a:r>
          </a:p>
          <a:p>
            <a:pPr>
              <a:defRPr/>
            </a:pPr>
            <a:r>
              <a:rPr lang="en-US" sz="2800" dirty="0" smtClean="0"/>
              <a:t>Claim label- blank</a:t>
            </a:r>
          </a:p>
          <a:p>
            <a:pPr>
              <a:defRPr/>
            </a:pPr>
            <a:r>
              <a:rPr lang="en-US" sz="2800" dirty="0" smtClean="0"/>
              <a:t>Rating review status- “select” pending review only</a:t>
            </a:r>
          </a:p>
          <a:p>
            <a:pPr>
              <a:defRPr/>
            </a:pPr>
            <a:r>
              <a:rPr lang="en-US" sz="2800" dirty="0" smtClean="0"/>
              <a:t>Claim station- Blank</a:t>
            </a:r>
          </a:p>
          <a:p>
            <a:pPr>
              <a:defRPr/>
            </a:pPr>
            <a:r>
              <a:rPr lang="en-US" sz="2800" dirty="0" smtClean="0"/>
              <a:t>Veteran local station- Your RO station number</a:t>
            </a:r>
          </a:p>
          <a:p>
            <a:pPr>
              <a:defRPr/>
            </a:pPr>
            <a:r>
              <a:rPr lang="en-US" sz="2800" dirty="0" smtClean="0"/>
              <a:t>Claim status- “select” Rating decision complete only</a:t>
            </a:r>
          </a:p>
          <a:p>
            <a:pPr>
              <a:defRPr/>
            </a:pPr>
            <a:r>
              <a:rPr lang="en-US" sz="2800" dirty="0" smtClean="0"/>
              <a:t>Claim date range- clear dates </a:t>
            </a:r>
          </a:p>
          <a:p>
            <a:pPr>
              <a:defRPr/>
            </a:pPr>
            <a:endParaRPr lang="en-US" dirty="0"/>
          </a:p>
        </p:txBody>
      </p:sp>
      <p:sp>
        <p:nvSpPr>
          <p:cNvPr id="2" name="Slide Number Placeholder 1"/>
          <p:cNvSpPr>
            <a:spLocks noGrp="1"/>
          </p:cNvSpPr>
          <p:nvPr>
            <p:ph type="sldNum" sz="quarter" idx="12"/>
          </p:nvPr>
        </p:nvSpPr>
        <p:spPr/>
        <p:txBody>
          <a:bodyPr/>
          <a:lstStyle/>
          <a:p>
            <a:pPr>
              <a:defRPr/>
            </a:pPr>
            <a:fld id="{4F7366DC-93C4-4156-98C7-D2E30CEE9B63}" type="slidenum">
              <a:rPr lang="en-US"/>
              <a:pPr>
                <a:defRPr/>
              </a:pPr>
              <a:t>22</a:t>
            </a:fld>
            <a:endParaRPr lang="en-US" dirty="0"/>
          </a:p>
        </p:txBody>
      </p:sp>
    </p:spTree>
    <p:extLst>
      <p:ext uri="{BB962C8B-B14F-4D97-AF65-F5344CB8AC3E}">
        <p14:creationId xmlns:p14="http://schemas.microsoft.com/office/powerpoint/2010/main" val="403494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Bookmarking</a:t>
            </a:r>
          </a:p>
        </p:txBody>
      </p:sp>
      <p:sp>
        <p:nvSpPr>
          <p:cNvPr id="3" name="Content Placeholder 2"/>
          <p:cNvSpPr>
            <a:spLocks noGrp="1"/>
          </p:cNvSpPr>
          <p:nvPr>
            <p:ph idx="1"/>
          </p:nvPr>
        </p:nvSpPr>
        <p:spPr/>
        <p:txBody>
          <a:bodyPr/>
          <a:lstStyle/>
          <a:p>
            <a:pPr marL="0" indent="0">
              <a:buNone/>
              <a:defRPr/>
            </a:pPr>
            <a:endParaRPr lang="en-US" sz="2800" dirty="0" smtClean="0"/>
          </a:p>
          <a:p>
            <a:pPr marL="0" indent="0">
              <a:buNone/>
              <a:defRPr/>
            </a:pPr>
            <a:r>
              <a:rPr lang="en-US" sz="2800" dirty="0" smtClean="0"/>
              <a:t>VBMS allows VSOs to save or “bookmark” files in order to allow you quick access to claims that you need to access regularly or follow up with.</a:t>
            </a:r>
          </a:p>
          <a:p>
            <a:pPr marL="0" indent="0">
              <a:buNone/>
              <a:defRPr/>
            </a:pPr>
            <a:endParaRPr lang="en-US" sz="2800" dirty="0"/>
          </a:p>
          <a:p>
            <a:pPr marL="0" indent="0">
              <a:buNone/>
              <a:defRPr/>
            </a:pPr>
            <a:r>
              <a:rPr lang="en-US" sz="2800" dirty="0" smtClean="0"/>
              <a:t>You can only bookmark claims through the All Claims Queue </a:t>
            </a:r>
          </a:p>
          <a:p>
            <a:pPr marL="0" indent="0">
              <a:buNone/>
              <a:defRPr/>
            </a:pPr>
            <a:endParaRPr lang="en-US" sz="2800" dirty="0"/>
          </a:p>
          <a:p>
            <a:pPr marL="0" indent="0">
              <a:buNone/>
              <a:defRPr/>
            </a:pPr>
            <a:r>
              <a:rPr lang="en-US" sz="2800" dirty="0" smtClean="0"/>
              <a:t>Bookmarking the claim does not affect VA’s processes nor will it bookmark it for any other users</a:t>
            </a:r>
            <a:endParaRPr lang="en-US" dirty="0"/>
          </a:p>
        </p:txBody>
      </p:sp>
      <p:sp>
        <p:nvSpPr>
          <p:cNvPr id="2" name="Slide Number Placeholder 1"/>
          <p:cNvSpPr>
            <a:spLocks noGrp="1"/>
          </p:cNvSpPr>
          <p:nvPr>
            <p:ph type="sldNum" sz="quarter" idx="12"/>
          </p:nvPr>
        </p:nvSpPr>
        <p:spPr/>
        <p:txBody>
          <a:bodyPr/>
          <a:lstStyle/>
          <a:p>
            <a:pPr>
              <a:defRPr/>
            </a:pPr>
            <a:fld id="{4F7366DC-93C4-4156-98C7-D2E30CEE9B63}" type="slidenum">
              <a:rPr lang="en-US"/>
              <a:pPr>
                <a:defRPr/>
              </a:pPr>
              <a:t>23</a:t>
            </a:fld>
            <a:endParaRPr lang="en-US" dirty="0"/>
          </a:p>
        </p:txBody>
      </p:sp>
    </p:spTree>
    <p:extLst>
      <p:ext uri="{BB962C8B-B14F-4D97-AF65-F5344CB8AC3E}">
        <p14:creationId xmlns:p14="http://schemas.microsoft.com/office/powerpoint/2010/main" val="327615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Bookmarking</a:t>
            </a:r>
          </a:p>
        </p:txBody>
      </p:sp>
      <p:sp>
        <p:nvSpPr>
          <p:cNvPr id="3" name="Content Placeholder 2"/>
          <p:cNvSpPr>
            <a:spLocks noGrp="1"/>
          </p:cNvSpPr>
          <p:nvPr>
            <p:ph idx="1"/>
          </p:nvPr>
        </p:nvSpPr>
        <p:spPr/>
        <p:txBody>
          <a:bodyPr/>
          <a:lstStyle/>
          <a:p>
            <a:pPr marL="0" indent="0">
              <a:buNone/>
              <a:defRPr/>
            </a:pPr>
            <a:endParaRPr lang="en-US" sz="2800" dirty="0" smtClean="0"/>
          </a:p>
          <a:p>
            <a:pPr marL="0" indent="0">
              <a:buNone/>
              <a:defRPr/>
            </a:pPr>
            <a:r>
              <a:rPr lang="en-US" sz="2800" dirty="0" smtClean="0"/>
              <a:t>To bookmark a claim in VBMS follow these steps:</a:t>
            </a:r>
          </a:p>
          <a:p>
            <a:pPr marL="514350" indent="-514350">
              <a:buAutoNum type="arabicPeriod"/>
              <a:defRPr/>
            </a:pPr>
            <a:r>
              <a:rPr lang="en-US" sz="2800" dirty="0" smtClean="0"/>
              <a:t>Access the All claims queue:</a:t>
            </a:r>
          </a:p>
          <a:p>
            <a:pPr marL="0" indent="0">
              <a:buNone/>
              <a:defRPr/>
            </a:pPr>
            <a:endParaRPr lang="en-US" sz="2800" dirty="0" smtClean="0"/>
          </a:p>
        </p:txBody>
      </p:sp>
      <p:sp>
        <p:nvSpPr>
          <p:cNvPr id="2" name="Slide Number Placeholder 1"/>
          <p:cNvSpPr>
            <a:spLocks noGrp="1"/>
          </p:cNvSpPr>
          <p:nvPr>
            <p:ph type="sldNum" sz="quarter" idx="12"/>
          </p:nvPr>
        </p:nvSpPr>
        <p:spPr/>
        <p:txBody>
          <a:bodyPr/>
          <a:lstStyle/>
          <a:p>
            <a:pPr>
              <a:defRPr/>
            </a:pPr>
            <a:fld id="{4F7366DC-93C4-4156-98C7-D2E30CEE9B63}" type="slidenum">
              <a:rPr lang="en-US"/>
              <a:pPr>
                <a:defRPr/>
              </a:pPr>
              <a:t>24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0850"/>
            <a:ext cx="9144000" cy="2634443"/>
          </a:xfrm>
          <a:prstGeom prst="rect">
            <a:avLst/>
          </a:prstGeom>
        </p:spPr>
      </p:pic>
      <p:sp>
        <p:nvSpPr>
          <p:cNvPr id="5" name="Rectangle 4"/>
          <p:cNvSpPr/>
          <p:nvPr/>
        </p:nvSpPr>
        <p:spPr>
          <a:xfrm>
            <a:off x="1158949" y="3640850"/>
            <a:ext cx="467832" cy="24003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329070" y="3880884"/>
            <a:ext cx="0" cy="34024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49256" y="5422605"/>
            <a:ext cx="1244009" cy="85268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7702624" y="3696269"/>
            <a:ext cx="1127051" cy="129195"/>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68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Bookmarking</a:t>
            </a:r>
          </a:p>
        </p:txBody>
      </p:sp>
      <p:sp>
        <p:nvSpPr>
          <p:cNvPr id="3" name="Content Placeholder 2"/>
          <p:cNvSpPr>
            <a:spLocks noGrp="1"/>
          </p:cNvSpPr>
          <p:nvPr>
            <p:ph idx="1"/>
          </p:nvPr>
        </p:nvSpPr>
        <p:spPr/>
        <p:txBody>
          <a:bodyPr/>
          <a:lstStyle/>
          <a:p>
            <a:pPr marL="0" indent="0">
              <a:buNone/>
              <a:defRPr/>
            </a:pPr>
            <a:endParaRPr lang="en-US" sz="2800" dirty="0" smtClean="0"/>
          </a:p>
          <a:p>
            <a:pPr marL="0" indent="0">
              <a:buNone/>
              <a:defRPr/>
            </a:pPr>
            <a:r>
              <a:rPr lang="en-US" sz="2800" dirty="0" smtClean="0"/>
              <a:t>To bookmark a claim in VBMS follow these steps:</a:t>
            </a:r>
          </a:p>
          <a:p>
            <a:pPr marL="0" indent="0">
              <a:buNone/>
              <a:defRPr/>
            </a:pPr>
            <a:r>
              <a:rPr lang="en-US" sz="2800" dirty="0" smtClean="0"/>
              <a:t>2. Scroll to the claim file you want to bookmark and check the box to the left</a:t>
            </a:r>
          </a:p>
          <a:p>
            <a:pPr marL="0" indent="0">
              <a:buNone/>
              <a:defRPr/>
            </a:pPr>
            <a:endParaRPr lang="en-US" sz="2800" dirty="0" smtClean="0"/>
          </a:p>
        </p:txBody>
      </p:sp>
      <p:sp>
        <p:nvSpPr>
          <p:cNvPr id="2" name="Slide Number Placeholder 1"/>
          <p:cNvSpPr>
            <a:spLocks noGrp="1"/>
          </p:cNvSpPr>
          <p:nvPr>
            <p:ph type="sldNum" sz="quarter" idx="12"/>
          </p:nvPr>
        </p:nvSpPr>
        <p:spPr/>
        <p:txBody>
          <a:bodyPr/>
          <a:lstStyle/>
          <a:p>
            <a:pPr>
              <a:defRPr/>
            </a:pPr>
            <a:fld id="{4F7366DC-93C4-4156-98C7-D2E30CEE9B63}" type="slidenum">
              <a:rPr lang="en-US"/>
              <a:pPr>
                <a:defRPr/>
              </a:pPr>
              <a:t>25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40850"/>
            <a:ext cx="9144000" cy="2634443"/>
          </a:xfrm>
          <a:prstGeom prst="rect">
            <a:avLst/>
          </a:prstGeom>
        </p:spPr>
      </p:pic>
      <p:sp>
        <p:nvSpPr>
          <p:cNvPr id="5" name="Rectangle 4"/>
          <p:cNvSpPr/>
          <p:nvPr/>
        </p:nvSpPr>
        <p:spPr>
          <a:xfrm>
            <a:off x="2305937" y="5728932"/>
            <a:ext cx="245877" cy="20403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7" name="Straight Arrow Connector 6"/>
          <p:cNvCxnSpPr/>
          <p:nvPr/>
        </p:nvCxnSpPr>
        <p:spPr>
          <a:xfrm flipH="1">
            <a:off x="2626244" y="5826642"/>
            <a:ext cx="382770" cy="430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27991" y="5400298"/>
            <a:ext cx="1244009" cy="85268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7702624" y="3696269"/>
            <a:ext cx="1127051" cy="129195"/>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589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Bookmarking</a:t>
            </a:r>
          </a:p>
        </p:txBody>
      </p:sp>
      <p:sp>
        <p:nvSpPr>
          <p:cNvPr id="3" name="Content Placeholder 2"/>
          <p:cNvSpPr>
            <a:spLocks noGrp="1"/>
          </p:cNvSpPr>
          <p:nvPr>
            <p:ph idx="1"/>
          </p:nvPr>
        </p:nvSpPr>
        <p:spPr/>
        <p:txBody>
          <a:bodyPr/>
          <a:lstStyle/>
          <a:p>
            <a:pPr marL="0" indent="0">
              <a:buNone/>
              <a:defRPr/>
            </a:pPr>
            <a:endParaRPr lang="en-US" sz="2800" dirty="0" smtClean="0"/>
          </a:p>
          <a:p>
            <a:pPr marL="0" indent="0">
              <a:buNone/>
              <a:defRPr/>
            </a:pPr>
            <a:r>
              <a:rPr lang="en-US" sz="2800" dirty="0" smtClean="0"/>
              <a:t>To bookmark a claim in VBMS follow these steps:</a:t>
            </a:r>
          </a:p>
          <a:p>
            <a:pPr marL="0" indent="0">
              <a:buNone/>
              <a:defRPr/>
            </a:pPr>
            <a:r>
              <a:rPr lang="en-US" sz="2800" dirty="0"/>
              <a:t>3</a:t>
            </a:r>
            <a:r>
              <a:rPr lang="en-US" sz="2800" dirty="0" smtClean="0"/>
              <a:t>. Select Bookmark Actions then choose “Add Bookmarks</a:t>
            </a:r>
          </a:p>
          <a:p>
            <a:pPr marL="0" indent="0">
              <a:buNone/>
              <a:defRPr/>
            </a:pPr>
            <a:endParaRPr lang="en-US" sz="2800" dirty="0" smtClean="0"/>
          </a:p>
        </p:txBody>
      </p:sp>
      <p:sp>
        <p:nvSpPr>
          <p:cNvPr id="2" name="Slide Number Placeholder 1"/>
          <p:cNvSpPr>
            <a:spLocks noGrp="1"/>
          </p:cNvSpPr>
          <p:nvPr>
            <p:ph type="sldNum" sz="quarter" idx="12"/>
          </p:nvPr>
        </p:nvSpPr>
        <p:spPr/>
        <p:txBody>
          <a:bodyPr/>
          <a:lstStyle/>
          <a:p>
            <a:pPr>
              <a:defRPr/>
            </a:pPr>
            <a:fld id="{4F7366DC-93C4-4156-98C7-D2E30CEE9B63}" type="slidenum">
              <a:rPr lang="en-US"/>
              <a:pPr>
                <a:defRPr/>
              </a:pPr>
              <a:t>26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0851"/>
            <a:ext cx="9144000" cy="2634443"/>
          </a:xfrm>
          <a:prstGeom prst="rect">
            <a:avLst/>
          </a:prstGeom>
        </p:spPr>
      </p:pic>
      <p:sp>
        <p:nvSpPr>
          <p:cNvPr id="5" name="Rectangle 4"/>
          <p:cNvSpPr/>
          <p:nvPr/>
        </p:nvSpPr>
        <p:spPr>
          <a:xfrm>
            <a:off x="8133907" y="4077877"/>
            <a:ext cx="941645" cy="32400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7" name="Straight Arrow Connector 6"/>
          <p:cNvCxnSpPr/>
          <p:nvPr/>
        </p:nvCxnSpPr>
        <p:spPr>
          <a:xfrm flipV="1">
            <a:off x="7283302" y="4226733"/>
            <a:ext cx="820701" cy="1314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27991" y="5400298"/>
            <a:ext cx="1244009" cy="85268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7702624" y="3696269"/>
            <a:ext cx="1127051" cy="129195"/>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142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Bookmarking</a:t>
            </a:r>
          </a:p>
        </p:txBody>
      </p:sp>
      <p:sp>
        <p:nvSpPr>
          <p:cNvPr id="3" name="Content Placeholder 2"/>
          <p:cNvSpPr>
            <a:spLocks noGrp="1"/>
          </p:cNvSpPr>
          <p:nvPr>
            <p:ph idx="1"/>
          </p:nvPr>
        </p:nvSpPr>
        <p:spPr/>
        <p:txBody>
          <a:bodyPr/>
          <a:lstStyle/>
          <a:p>
            <a:pPr marL="0" indent="0">
              <a:buNone/>
              <a:defRPr/>
            </a:pPr>
            <a:r>
              <a:rPr lang="en-US" sz="2800" dirty="0" smtClean="0"/>
              <a:t>To bookmark a claim in VBMS follow these steps:</a:t>
            </a:r>
          </a:p>
          <a:p>
            <a:pPr marL="0" indent="0">
              <a:buNone/>
              <a:defRPr/>
            </a:pPr>
            <a:r>
              <a:rPr lang="en-US" sz="2800" dirty="0" smtClean="0"/>
              <a:t>4. To access your bookmarked files, select “My Claims” and you will see a list of your bookmarked claims</a:t>
            </a:r>
          </a:p>
          <a:p>
            <a:pPr marL="0" indent="0">
              <a:buNone/>
              <a:defRPr/>
            </a:pPr>
            <a:endParaRPr lang="en-US" sz="2800" dirty="0" smtClean="0"/>
          </a:p>
        </p:txBody>
      </p:sp>
      <p:sp>
        <p:nvSpPr>
          <p:cNvPr id="2" name="Slide Number Placeholder 1"/>
          <p:cNvSpPr>
            <a:spLocks noGrp="1"/>
          </p:cNvSpPr>
          <p:nvPr>
            <p:ph type="sldNum" sz="quarter" idx="12"/>
          </p:nvPr>
        </p:nvSpPr>
        <p:spPr/>
        <p:txBody>
          <a:bodyPr/>
          <a:lstStyle/>
          <a:p>
            <a:pPr>
              <a:defRPr/>
            </a:pPr>
            <a:fld id="{4F7366DC-93C4-4156-98C7-D2E30CEE9B63}" type="slidenum">
              <a:rPr lang="en-US"/>
              <a:pPr>
                <a:defRPr/>
              </a:pPr>
              <a:t>27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0851"/>
            <a:ext cx="9144000" cy="2634443"/>
          </a:xfrm>
          <a:prstGeom prst="rect">
            <a:avLst/>
          </a:prstGeom>
        </p:spPr>
      </p:pic>
      <p:sp>
        <p:nvSpPr>
          <p:cNvPr id="5" name="Rectangle 4"/>
          <p:cNvSpPr/>
          <p:nvPr/>
        </p:nvSpPr>
        <p:spPr>
          <a:xfrm>
            <a:off x="1573619" y="3640851"/>
            <a:ext cx="563526" cy="30834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cxnSp>
        <p:nvCxnSpPr>
          <p:cNvPr id="7" name="Straight Arrow Connector 6"/>
          <p:cNvCxnSpPr/>
          <p:nvPr/>
        </p:nvCxnSpPr>
        <p:spPr>
          <a:xfrm flipH="1">
            <a:off x="2260748" y="3760865"/>
            <a:ext cx="1010093" cy="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27991" y="5400298"/>
            <a:ext cx="1244009" cy="85268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7702624" y="3696269"/>
            <a:ext cx="1127051" cy="129195"/>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261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Bookmarking</a:t>
            </a:r>
          </a:p>
        </p:txBody>
      </p:sp>
      <p:sp>
        <p:nvSpPr>
          <p:cNvPr id="3" name="Content Placeholder 2"/>
          <p:cNvSpPr>
            <a:spLocks noGrp="1"/>
          </p:cNvSpPr>
          <p:nvPr>
            <p:ph idx="1"/>
          </p:nvPr>
        </p:nvSpPr>
        <p:spPr/>
        <p:txBody>
          <a:bodyPr/>
          <a:lstStyle/>
          <a:p>
            <a:pPr marL="0" indent="0">
              <a:buNone/>
              <a:defRPr/>
            </a:pPr>
            <a:r>
              <a:rPr lang="en-US" sz="2800" dirty="0" smtClean="0"/>
              <a:t>To remove a bookmark from a claim:</a:t>
            </a:r>
          </a:p>
          <a:p>
            <a:pPr marL="0" indent="0">
              <a:buNone/>
              <a:defRPr/>
            </a:pPr>
            <a:endParaRPr lang="en-US" sz="2800" dirty="0"/>
          </a:p>
          <a:p>
            <a:pPr marL="514350" indent="-514350">
              <a:buAutoNum type="arabicPeriod"/>
              <a:defRPr/>
            </a:pPr>
            <a:r>
              <a:rPr lang="en-US" sz="2800" dirty="0" smtClean="0"/>
              <a:t>Access “My Claims”</a:t>
            </a:r>
          </a:p>
          <a:p>
            <a:pPr marL="514350" indent="-514350">
              <a:buAutoNum type="arabicPeriod"/>
              <a:defRPr/>
            </a:pPr>
            <a:r>
              <a:rPr lang="en-US" sz="2800" dirty="0" smtClean="0"/>
              <a:t>Select the checkbox next to the claim(s) you no longer want bookmarked</a:t>
            </a:r>
          </a:p>
          <a:p>
            <a:pPr marL="514350" indent="-514350">
              <a:buAutoNum type="arabicPeriod"/>
              <a:defRPr/>
            </a:pPr>
            <a:r>
              <a:rPr lang="en-US" sz="2800" dirty="0" smtClean="0"/>
              <a:t>Select “Remove Bookmarks” in the Bookmark Actions field</a:t>
            </a:r>
          </a:p>
          <a:p>
            <a:pPr marL="0" indent="0">
              <a:buNone/>
              <a:defRPr/>
            </a:pPr>
            <a:endParaRPr lang="en-US" sz="2800" dirty="0"/>
          </a:p>
          <a:p>
            <a:pPr marL="0" indent="0">
              <a:buNone/>
              <a:defRPr/>
            </a:pPr>
            <a:endParaRPr lang="en-US" sz="2800" dirty="0" smtClean="0"/>
          </a:p>
          <a:p>
            <a:pPr marL="0" indent="0">
              <a:buNone/>
              <a:defRPr/>
            </a:pPr>
            <a:endParaRPr lang="en-US" sz="2800" dirty="0" smtClean="0"/>
          </a:p>
        </p:txBody>
      </p:sp>
      <p:sp>
        <p:nvSpPr>
          <p:cNvPr id="2" name="Slide Number Placeholder 1"/>
          <p:cNvSpPr>
            <a:spLocks noGrp="1"/>
          </p:cNvSpPr>
          <p:nvPr>
            <p:ph type="sldNum" sz="quarter" idx="12"/>
          </p:nvPr>
        </p:nvSpPr>
        <p:spPr/>
        <p:txBody>
          <a:bodyPr/>
          <a:lstStyle/>
          <a:p>
            <a:pPr>
              <a:defRPr/>
            </a:pPr>
            <a:fld id="{4F7366DC-93C4-4156-98C7-D2E30CEE9B63}" type="slidenum">
              <a:rPr lang="en-US"/>
              <a:pPr>
                <a:defRPr/>
              </a:pPr>
              <a:t>28</a:t>
            </a:fld>
            <a:endParaRPr lang="en-US" dirty="0"/>
          </a:p>
        </p:txBody>
      </p:sp>
    </p:spTree>
    <p:extLst>
      <p:ext uri="{BB962C8B-B14F-4D97-AF65-F5344CB8AC3E}">
        <p14:creationId xmlns:p14="http://schemas.microsoft.com/office/powerpoint/2010/main" val="414013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Practice Time</a:t>
            </a:r>
          </a:p>
        </p:txBody>
      </p:sp>
      <p:sp>
        <p:nvSpPr>
          <p:cNvPr id="3" name="Content Placeholder 2"/>
          <p:cNvSpPr>
            <a:spLocks noGrp="1"/>
          </p:cNvSpPr>
          <p:nvPr>
            <p:ph idx="1"/>
          </p:nvPr>
        </p:nvSpPr>
        <p:spPr>
          <a:xfrm>
            <a:off x="903767" y="1393236"/>
            <a:ext cx="7336466" cy="4882058"/>
          </a:xfrm>
        </p:spPr>
        <p:txBody>
          <a:bodyPr/>
          <a:lstStyle/>
          <a:p>
            <a:pPr marL="0" indent="0" algn="ctr">
              <a:buNone/>
              <a:defRPr/>
            </a:pPr>
            <a:endParaRPr lang="en-US" dirty="0" smtClean="0"/>
          </a:p>
          <a:p>
            <a:pPr>
              <a:defRPr/>
            </a:pPr>
            <a:r>
              <a:rPr lang="en-US" dirty="0" smtClean="0"/>
              <a:t>Access your All Claims Queue and bookmark 2 claim files. </a:t>
            </a:r>
          </a:p>
          <a:p>
            <a:pPr>
              <a:defRPr/>
            </a:pPr>
            <a:r>
              <a:rPr lang="en-US" dirty="0" smtClean="0"/>
              <a:t>Once you have done so, access My Claims to ensure that they have been bookmarked. </a:t>
            </a:r>
          </a:p>
          <a:p>
            <a:pPr>
              <a:defRPr/>
            </a:pPr>
            <a:r>
              <a:rPr lang="en-US" dirty="0" smtClean="0"/>
              <a:t>After you have reviewed the My Claims field, remove the bookmarks. </a:t>
            </a:r>
            <a:endParaRPr lang="en-US" dirty="0"/>
          </a:p>
          <a:p>
            <a:pPr marL="0" indent="0">
              <a:buNone/>
              <a:defRPr/>
            </a:pPr>
            <a:endParaRPr lang="en-US" sz="2800" dirty="0" smtClean="0"/>
          </a:p>
          <a:p>
            <a:pPr marL="0" indent="0">
              <a:buNone/>
              <a:defRPr/>
            </a:pPr>
            <a:endParaRPr lang="en-US" sz="2800" dirty="0" smtClean="0"/>
          </a:p>
        </p:txBody>
      </p:sp>
      <p:sp>
        <p:nvSpPr>
          <p:cNvPr id="2" name="Slide Number Placeholder 1"/>
          <p:cNvSpPr>
            <a:spLocks noGrp="1"/>
          </p:cNvSpPr>
          <p:nvPr>
            <p:ph type="sldNum" sz="quarter" idx="12"/>
          </p:nvPr>
        </p:nvSpPr>
        <p:spPr/>
        <p:txBody>
          <a:bodyPr/>
          <a:lstStyle/>
          <a:p>
            <a:pPr>
              <a:defRPr/>
            </a:pPr>
            <a:fld id="{4F7366DC-93C4-4156-98C7-D2E30CEE9B63}" type="slidenum">
              <a:rPr lang="en-US"/>
              <a:pPr>
                <a:defRPr/>
              </a:pPr>
              <a:t>29</a:t>
            </a:fld>
            <a:endParaRPr lang="en-US" dirty="0"/>
          </a:p>
        </p:txBody>
      </p:sp>
    </p:spTree>
    <p:extLst>
      <p:ext uri="{BB962C8B-B14F-4D97-AF65-F5344CB8AC3E}">
        <p14:creationId xmlns:p14="http://schemas.microsoft.com/office/powerpoint/2010/main" val="180462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423"/>
            <a:ext cx="6804423" cy="766354"/>
          </a:xfrm>
        </p:spPr>
        <p:txBody>
          <a:bodyPr rtlCol="0">
            <a:noAutofit/>
          </a:bodyPr>
          <a:lstStyle/>
          <a:p>
            <a:pPr>
              <a:defRPr/>
            </a:pPr>
            <a:r>
              <a:rPr lang="en-US" b="1" dirty="0" smtClean="0"/>
              <a:t>Logging into VBMS</a:t>
            </a:r>
            <a:endParaRPr lang="en-US" b="1" dirty="0"/>
          </a:p>
        </p:txBody>
      </p:sp>
      <p:pic>
        <p:nvPicPr>
          <p:cNvPr id="3174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63128" y="1445623"/>
            <a:ext cx="4300163" cy="2752521"/>
          </a:xfrm>
        </p:spPr>
      </p:pic>
      <p:pic>
        <p:nvPicPr>
          <p:cNvPr id="3174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5840" y="1506583"/>
            <a:ext cx="4087653" cy="269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5"/>
          <p:cNvSpPr txBox="1">
            <a:spLocks noChangeArrowheads="1"/>
          </p:cNvSpPr>
          <p:nvPr/>
        </p:nvSpPr>
        <p:spPr bwMode="auto">
          <a:xfrm>
            <a:off x="378619" y="4286250"/>
            <a:ext cx="85248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US" altLang="en-US" sz="2400" dirty="0">
                <a:latin typeface="Arial" panose="020B0604020202020204" pitchFamily="34" charset="0"/>
                <a:cs typeface="Arial" panose="020B0604020202020204" pitchFamily="34" charset="0"/>
              </a:rPr>
              <a:t>Logging into </a:t>
            </a:r>
            <a:r>
              <a:rPr lang="en-US" altLang="en-US" sz="2400" dirty="0" smtClean="0">
                <a:latin typeface="Arial" panose="020B0604020202020204" pitchFamily="34" charset="0"/>
                <a:cs typeface="Arial" panose="020B0604020202020204" pitchFamily="34" charset="0"/>
              </a:rPr>
              <a:t>VBMS</a:t>
            </a:r>
          </a:p>
          <a:p>
            <a:pPr>
              <a:spcBef>
                <a:spcPct val="0"/>
              </a:spcBef>
              <a:defRPr/>
            </a:pPr>
            <a:endParaRPr lang="en-US" altLang="en-US" sz="2400" dirty="0">
              <a:latin typeface="Arial" panose="020B0604020202020204" pitchFamily="34" charset="0"/>
              <a:cs typeface="Arial" panose="020B0604020202020204" pitchFamily="34" charset="0"/>
            </a:endParaRPr>
          </a:p>
          <a:p>
            <a:pPr>
              <a:spcBef>
                <a:spcPct val="0"/>
              </a:spcBef>
              <a:defRPr/>
            </a:pPr>
            <a:r>
              <a:rPr lang="en-US" altLang="en-US" sz="2400" dirty="0">
                <a:latin typeface="Arial" panose="020B0604020202020204" pitchFamily="34" charset="0"/>
                <a:cs typeface="Arial" panose="020B0604020202020204" pitchFamily="34" charset="0"/>
              </a:rPr>
              <a:t>Type in your RO </a:t>
            </a:r>
            <a:r>
              <a:rPr lang="en-US" altLang="en-US" sz="2400" dirty="0" smtClean="0">
                <a:latin typeface="Arial" panose="020B0604020202020204" pitchFamily="34" charset="0"/>
                <a:cs typeface="Arial" panose="020B0604020202020204" pitchFamily="34" charset="0"/>
              </a:rPr>
              <a:t>number</a:t>
            </a:r>
          </a:p>
          <a:p>
            <a:pPr>
              <a:spcBef>
                <a:spcPct val="0"/>
              </a:spcBef>
              <a:defRPr/>
            </a:pPr>
            <a:endParaRPr lang="en-US" altLang="en-US" sz="2400" dirty="0">
              <a:latin typeface="Arial" panose="020B0604020202020204" pitchFamily="34" charset="0"/>
              <a:cs typeface="Arial" panose="020B0604020202020204" pitchFamily="34" charset="0"/>
            </a:endParaRPr>
          </a:p>
          <a:p>
            <a:pPr>
              <a:spcBef>
                <a:spcPct val="0"/>
              </a:spcBef>
              <a:defRPr/>
            </a:pPr>
            <a:r>
              <a:rPr lang="en-US" altLang="en-US" sz="2400" dirty="0">
                <a:latin typeface="Arial" panose="020B0604020202020204" pitchFamily="34" charset="0"/>
                <a:cs typeface="Arial" panose="020B0604020202020204" pitchFamily="34" charset="0"/>
              </a:rPr>
              <a:t>Select your certificate that contains valid certificate dates	</a:t>
            </a:r>
            <a:r>
              <a:rPr lang="en-US" altLang="en-US" sz="2400" dirty="0">
                <a:latin typeface="+mn-lt"/>
              </a:rPr>
              <a:t> </a:t>
            </a:r>
          </a:p>
        </p:txBody>
      </p:sp>
      <p:sp>
        <p:nvSpPr>
          <p:cNvPr id="3" name="Slide Number Placeholder 2"/>
          <p:cNvSpPr>
            <a:spLocks noGrp="1"/>
          </p:cNvSpPr>
          <p:nvPr>
            <p:ph type="sldNum" sz="quarter" idx="12"/>
          </p:nvPr>
        </p:nvSpPr>
        <p:spPr/>
        <p:txBody>
          <a:bodyPr/>
          <a:lstStyle/>
          <a:p>
            <a:pPr>
              <a:defRPr/>
            </a:pPr>
            <a:fld id="{8D33993D-66D7-4B5A-8993-20270611BBAF}" type="slidenum">
              <a:rPr lang="en-US"/>
              <a:pPr>
                <a:defRPr/>
              </a:pPr>
              <a:t>3</a:t>
            </a:fld>
            <a:endParaRPr lang="en-US" dirty="0"/>
          </a:p>
        </p:txBody>
      </p:sp>
    </p:spTree>
    <p:extLst>
      <p:ext uri="{BB962C8B-B14F-4D97-AF65-F5344CB8AC3E}">
        <p14:creationId xmlns:p14="http://schemas.microsoft.com/office/powerpoint/2010/main" val="217309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VBMS Notes </a:t>
            </a:r>
          </a:p>
        </p:txBody>
      </p:sp>
      <p:sp>
        <p:nvSpPr>
          <p:cNvPr id="3" name="Content Placeholder 2"/>
          <p:cNvSpPr>
            <a:spLocks noGrp="1"/>
          </p:cNvSpPr>
          <p:nvPr>
            <p:ph idx="1"/>
          </p:nvPr>
        </p:nvSpPr>
        <p:spPr>
          <a:xfrm>
            <a:off x="478466" y="1393236"/>
            <a:ext cx="8208334" cy="4882058"/>
          </a:xfrm>
        </p:spPr>
        <p:txBody>
          <a:bodyPr/>
          <a:lstStyle/>
          <a:p>
            <a:pPr marL="0" indent="0" algn="ctr">
              <a:buNone/>
              <a:defRPr/>
            </a:pPr>
            <a:endParaRPr lang="en-US" dirty="0" smtClean="0"/>
          </a:p>
          <a:p>
            <a:pPr marL="0" indent="0">
              <a:buNone/>
              <a:defRPr/>
            </a:pPr>
            <a:r>
              <a:rPr lang="en-US" dirty="0" smtClean="0"/>
              <a:t>VBMS allows VSOs to view any notes or comments made about a particular claim or veteran</a:t>
            </a:r>
          </a:p>
          <a:p>
            <a:pPr marL="0" indent="0">
              <a:buNone/>
              <a:defRPr/>
            </a:pPr>
            <a:endParaRPr lang="en-US" dirty="0"/>
          </a:p>
          <a:p>
            <a:pPr marL="0" indent="0">
              <a:buNone/>
              <a:defRPr/>
            </a:pPr>
            <a:r>
              <a:rPr lang="en-US" dirty="0" smtClean="0"/>
              <a:t>These notes are important! Oftentimes, notes are the only way to see who has been working on the claim or what actions have or have not been taken by VA</a:t>
            </a:r>
            <a:endParaRPr lang="en-US" dirty="0"/>
          </a:p>
          <a:p>
            <a:pPr marL="0" indent="0">
              <a:buNone/>
              <a:defRPr/>
            </a:pPr>
            <a:endParaRPr lang="en-US" sz="2800" dirty="0" smtClean="0"/>
          </a:p>
          <a:p>
            <a:pPr marL="0" indent="0">
              <a:buNone/>
              <a:defRPr/>
            </a:pPr>
            <a:endParaRPr lang="en-US" sz="2800" dirty="0" smtClean="0"/>
          </a:p>
        </p:txBody>
      </p:sp>
      <p:sp>
        <p:nvSpPr>
          <p:cNvPr id="2" name="Slide Number Placeholder 1"/>
          <p:cNvSpPr>
            <a:spLocks noGrp="1"/>
          </p:cNvSpPr>
          <p:nvPr>
            <p:ph type="sldNum" sz="quarter" idx="12"/>
          </p:nvPr>
        </p:nvSpPr>
        <p:spPr/>
        <p:txBody>
          <a:bodyPr/>
          <a:lstStyle/>
          <a:p>
            <a:pPr>
              <a:defRPr/>
            </a:pPr>
            <a:fld id="{4F7366DC-93C4-4156-98C7-D2E30CEE9B63}" type="slidenum">
              <a:rPr lang="en-US"/>
              <a:pPr>
                <a:defRPr/>
              </a:pPr>
              <a:t>30</a:t>
            </a:fld>
            <a:endParaRPr lang="en-US" dirty="0"/>
          </a:p>
        </p:txBody>
      </p:sp>
    </p:spTree>
    <p:extLst>
      <p:ext uri="{BB962C8B-B14F-4D97-AF65-F5344CB8AC3E}">
        <p14:creationId xmlns:p14="http://schemas.microsoft.com/office/powerpoint/2010/main" val="160944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VBMS Notes </a:t>
            </a:r>
          </a:p>
        </p:txBody>
      </p:sp>
      <p:sp>
        <p:nvSpPr>
          <p:cNvPr id="3" name="Content Placeholder 2"/>
          <p:cNvSpPr>
            <a:spLocks noGrp="1"/>
          </p:cNvSpPr>
          <p:nvPr>
            <p:ph idx="1"/>
          </p:nvPr>
        </p:nvSpPr>
        <p:spPr>
          <a:xfrm>
            <a:off x="478466" y="1393236"/>
            <a:ext cx="8208334" cy="4882058"/>
          </a:xfrm>
        </p:spPr>
        <p:txBody>
          <a:bodyPr/>
          <a:lstStyle/>
          <a:p>
            <a:pPr marL="0" indent="0">
              <a:buNone/>
              <a:defRPr/>
            </a:pPr>
            <a:r>
              <a:rPr lang="en-US" dirty="0" smtClean="0"/>
              <a:t>To view VA’s notes in VBMS you must first access a claim file</a:t>
            </a:r>
          </a:p>
          <a:p>
            <a:pPr marL="0" indent="0">
              <a:buNone/>
              <a:defRPr/>
            </a:pPr>
            <a:r>
              <a:rPr lang="en-US" dirty="0" smtClean="0"/>
              <a:t>Once you are in the file click the Notes tab (located in the right upper corner)</a:t>
            </a:r>
            <a:endParaRPr lang="en-US" dirty="0"/>
          </a:p>
          <a:p>
            <a:pPr marL="0" indent="0">
              <a:buNone/>
              <a:defRPr/>
            </a:pPr>
            <a:endParaRPr lang="en-US" sz="2800" dirty="0" smtClean="0"/>
          </a:p>
          <a:p>
            <a:pPr marL="0" indent="0">
              <a:buNone/>
              <a:defRPr/>
            </a:pPr>
            <a:endParaRPr lang="en-US" sz="2800" dirty="0" smtClean="0"/>
          </a:p>
        </p:txBody>
      </p:sp>
      <p:sp>
        <p:nvSpPr>
          <p:cNvPr id="2" name="Slide Number Placeholder 1"/>
          <p:cNvSpPr>
            <a:spLocks noGrp="1"/>
          </p:cNvSpPr>
          <p:nvPr>
            <p:ph type="sldNum" sz="quarter" idx="12"/>
          </p:nvPr>
        </p:nvSpPr>
        <p:spPr/>
        <p:txBody>
          <a:bodyPr/>
          <a:lstStyle/>
          <a:p>
            <a:pPr>
              <a:defRPr/>
            </a:pPr>
            <a:fld id="{4F7366DC-93C4-4156-98C7-D2E30CEE9B63}" type="slidenum">
              <a:rPr lang="en-US"/>
              <a:pPr>
                <a:defRPr/>
              </a:pPr>
              <a:t>31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51" y="3834265"/>
            <a:ext cx="8548577" cy="2063301"/>
          </a:xfrm>
          <a:prstGeom prst="rect">
            <a:avLst/>
          </a:prstGeom>
        </p:spPr>
      </p:pic>
      <p:sp>
        <p:nvSpPr>
          <p:cNvPr id="6" name="Rectangle 5"/>
          <p:cNvSpPr/>
          <p:nvPr/>
        </p:nvSpPr>
        <p:spPr>
          <a:xfrm>
            <a:off x="1286540" y="4731488"/>
            <a:ext cx="818707" cy="340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2651" y="3834265"/>
            <a:ext cx="2275368" cy="3124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5172" y="4731488"/>
            <a:ext cx="457200" cy="59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9088" y="3834265"/>
            <a:ext cx="372140" cy="31243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8515350" y="3313270"/>
            <a:ext cx="0" cy="52099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96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VBMS Notes </a:t>
            </a:r>
          </a:p>
        </p:txBody>
      </p:sp>
      <p:sp>
        <p:nvSpPr>
          <p:cNvPr id="3" name="Content Placeholder 2"/>
          <p:cNvSpPr>
            <a:spLocks noGrp="1"/>
          </p:cNvSpPr>
          <p:nvPr>
            <p:ph idx="1"/>
          </p:nvPr>
        </p:nvSpPr>
        <p:spPr>
          <a:xfrm>
            <a:off x="478466" y="1393236"/>
            <a:ext cx="8208334" cy="4882058"/>
          </a:xfrm>
        </p:spPr>
        <p:txBody>
          <a:bodyPr/>
          <a:lstStyle/>
          <a:p>
            <a:pPr marL="0" indent="0">
              <a:buNone/>
              <a:defRPr/>
            </a:pPr>
            <a:endParaRPr lang="en-US" dirty="0" smtClean="0"/>
          </a:p>
          <a:p>
            <a:pPr marL="0" indent="0">
              <a:buNone/>
              <a:defRPr/>
            </a:pPr>
            <a:endParaRPr lang="en-US" dirty="0"/>
          </a:p>
          <a:p>
            <a:pPr marL="0" indent="0">
              <a:buNone/>
              <a:defRPr/>
            </a:pPr>
            <a:r>
              <a:rPr lang="en-US" dirty="0" smtClean="0"/>
              <a:t>Once you have entered the Notes section you can view any notes associated with the claim as well as who has taken action on the claim</a:t>
            </a:r>
          </a:p>
          <a:p>
            <a:pPr marL="0" indent="0">
              <a:buNone/>
              <a:defRPr/>
            </a:pPr>
            <a:endParaRPr lang="en-US" dirty="0"/>
          </a:p>
          <a:p>
            <a:pPr marL="0" indent="0">
              <a:buNone/>
              <a:defRPr/>
            </a:pPr>
            <a:r>
              <a:rPr lang="en-US" dirty="0" smtClean="0"/>
              <a:t> </a:t>
            </a:r>
            <a:endParaRPr lang="en-US" dirty="0"/>
          </a:p>
          <a:p>
            <a:pPr marL="0" indent="0">
              <a:buNone/>
              <a:defRPr/>
            </a:pPr>
            <a:endParaRPr lang="en-US" sz="2800" dirty="0" smtClean="0"/>
          </a:p>
          <a:p>
            <a:pPr marL="0" indent="0">
              <a:buNone/>
              <a:defRPr/>
            </a:pPr>
            <a:endParaRPr lang="en-US" sz="2800" dirty="0" smtClean="0"/>
          </a:p>
        </p:txBody>
      </p:sp>
      <p:sp>
        <p:nvSpPr>
          <p:cNvPr id="2" name="Slide Number Placeholder 1"/>
          <p:cNvSpPr>
            <a:spLocks noGrp="1"/>
          </p:cNvSpPr>
          <p:nvPr>
            <p:ph type="sldNum" sz="quarter" idx="12"/>
          </p:nvPr>
        </p:nvSpPr>
        <p:spPr/>
        <p:txBody>
          <a:bodyPr/>
          <a:lstStyle/>
          <a:p>
            <a:pPr>
              <a:defRPr/>
            </a:pPr>
            <a:fld id="{4F7366DC-93C4-4156-98C7-D2E30CEE9B63}" type="slidenum">
              <a:rPr lang="en-US"/>
              <a:pPr>
                <a:defRPr/>
              </a:pPr>
              <a:t>32</a:t>
            </a:fld>
            <a:endParaRPr lang="en-US" dirty="0"/>
          </a:p>
        </p:txBody>
      </p:sp>
    </p:spTree>
    <p:extLst>
      <p:ext uri="{BB962C8B-B14F-4D97-AF65-F5344CB8AC3E}">
        <p14:creationId xmlns:p14="http://schemas.microsoft.com/office/powerpoint/2010/main" val="176768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VBMS Notes </a:t>
            </a:r>
          </a:p>
        </p:txBody>
      </p:sp>
      <p:sp>
        <p:nvSpPr>
          <p:cNvPr id="2" name="Slide Number Placeholder 1"/>
          <p:cNvSpPr>
            <a:spLocks noGrp="1"/>
          </p:cNvSpPr>
          <p:nvPr>
            <p:ph type="sldNum" sz="quarter" idx="12"/>
          </p:nvPr>
        </p:nvSpPr>
        <p:spPr/>
        <p:txBody>
          <a:bodyPr/>
          <a:lstStyle/>
          <a:p>
            <a:pPr>
              <a:defRPr/>
            </a:pPr>
            <a:fld id="{4F7366DC-93C4-4156-98C7-D2E30CEE9B63}" type="slidenum">
              <a:rPr lang="en-US"/>
              <a:pPr>
                <a:defRPr/>
              </a:pPr>
              <a:t>33</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1" y="3882103"/>
            <a:ext cx="9058939" cy="2481104"/>
          </a:xfrm>
          <a:prstGeom prst="rect">
            <a:avLst/>
          </a:prstGeom>
        </p:spPr>
      </p:pic>
      <p:cxnSp>
        <p:nvCxnSpPr>
          <p:cNvPr id="6" name="Straight Arrow Connector 5"/>
          <p:cNvCxnSpPr/>
          <p:nvPr/>
        </p:nvCxnSpPr>
        <p:spPr>
          <a:xfrm>
            <a:off x="1796902" y="3772059"/>
            <a:ext cx="0" cy="40403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38399" y="3778975"/>
            <a:ext cx="0" cy="40403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639879" y="3772060"/>
            <a:ext cx="0" cy="40403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72717" y="3778975"/>
            <a:ext cx="0" cy="40403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252734" y="3778975"/>
            <a:ext cx="0" cy="40403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99461" y="3419947"/>
            <a:ext cx="6847368"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          1        2                 3                                 4                    5 </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489098" y="1541721"/>
            <a:ext cx="8197702" cy="1938992"/>
          </a:xfrm>
          <a:prstGeom prst="rect">
            <a:avLst/>
          </a:prstGeom>
          <a:noFill/>
        </p:spPr>
        <p:txBody>
          <a:bodyPr wrap="square" rtlCol="0">
            <a:spAutoFit/>
          </a:bodyPr>
          <a:lstStyle/>
          <a:p>
            <a:pPr marL="342900" indent="-342900">
              <a:buAutoNum type="arabicPeriod"/>
            </a:pPr>
            <a:r>
              <a:rPr lang="en-US" sz="2000" dirty="0" smtClean="0">
                <a:latin typeface="Arial" panose="020B0604020202020204" pitchFamily="34" charset="0"/>
                <a:cs typeface="Arial" panose="020B0604020202020204" pitchFamily="34" charset="0"/>
              </a:rPr>
              <a:t>Date and Time the Note was made</a:t>
            </a:r>
          </a:p>
          <a:p>
            <a:pPr marL="342900" indent="-342900">
              <a:buAutoNum type="arabicPeriod"/>
            </a:pPr>
            <a:r>
              <a:rPr lang="en-US" sz="2000" dirty="0" smtClean="0">
                <a:latin typeface="Arial" panose="020B0604020202020204" pitchFamily="34" charset="0"/>
                <a:cs typeface="Arial" panose="020B0604020202020204" pitchFamily="34" charset="0"/>
              </a:rPr>
              <a:t>Who created the note</a:t>
            </a:r>
          </a:p>
          <a:p>
            <a:pPr marL="342900" indent="-342900">
              <a:buAutoNum type="arabicPeriod"/>
            </a:pPr>
            <a:r>
              <a:rPr lang="en-US" sz="2000" dirty="0" smtClean="0">
                <a:latin typeface="Arial" panose="020B0604020202020204" pitchFamily="34" charset="0"/>
                <a:cs typeface="Arial" panose="020B0604020202020204" pitchFamily="34" charset="0"/>
              </a:rPr>
              <a:t>Note text – If you see a “Read More” link you can click it to read the entire note</a:t>
            </a:r>
          </a:p>
          <a:p>
            <a:pPr marL="342900" indent="-342900">
              <a:buAutoNum type="arabicPeriod"/>
            </a:pPr>
            <a:r>
              <a:rPr lang="en-US" sz="2000" dirty="0" smtClean="0">
                <a:latin typeface="Arial" panose="020B0604020202020204" pitchFamily="34" charset="0"/>
                <a:cs typeface="Arial" panose="020B0604020202020204" pitchFamily="34" charset="0"/>
              </a:rPr>
              <a:t>Which claim is the note affiliated with?</a:t>
            </a:r>
          </a:p>
          <a:p>
            <a:pPr marL="342900" indent="-342900">
              <a:buAutoNum type="arabicPeriod"/>
            </a:pPr>
            <a:r>
              <a:rPr lang="en-US" sz="2000" dirty="0" smtClean="0">
                <a:latin typeface="Arial" panose="020B0604020202020204" pitchFamily="34" charset="0"/>
                <a:cs typeface="Arial" panose="020B0604020202020204" pitchFamily="34" charset="0"/>
              </a:rPr>
              <a:t>What action was taken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950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VBMS Notes </a:t>
            </a:r>
          </a:p>
        </p:txBody>
      </p:sp>
      <p:sp>
        <p:nvSpPr>
          <p:cNvPr id="3" name="Content Placeholder 2"/>
          <p:cNvSpPr>
            <a:spLocks noGrp="1"/>
          </p:cNvSpPr>
          <p:nvPr>
            <p:ph idx="1"/>
          </p:nvPr>
        </p:nvSpPr>
        <p:spPr>
          <a:xfrm>
            <a:off x="307016" y="1420882"/>
            <a:ext cx="8208334" cy="4882058"/>
          </a:xfrm>
        </p:spPr>
        <p:txBody>
          <a:bodyPr/>
          <a:lstStyle/>
          <a:p>
            <a:pPr marL="0" indent="0">
              <a:buNone/>
              <a:defRPr/>
            </a:pPr>
            <a:r>
              <a:rPr lang="en-US" sz="2800" dirty="0" smtClean="0"/>
              <a:t>VBMS also allows users to search the notes screen using the menu on the left </a:t>
            </a:r>
          </a:p>
          <a:p>
            <a:pPr marL="0" indent="0">
              <a:buNone/>
              <a:defRPr/>
            </a:pPr>
            <a:endParaRPr lang="en-US" sz="2800" dirty="0"/>
          </a:p>
          <a:p>
            <a:pPr marL="0" indent="0">
              <a:buNone/>
              <a:defRPr/>
            </a:pPr>
            <a:r>
              <a:rPr lang="en-US" sz="2800" dirty="0" smtClean="0"/>
              <a:t>				Be careful not to rely solely 				on this tool. Instead only 				use it as a guide as it is not 				always accurate</a:t>
            </a:r>
          </a:p>
          <a:p>
            <a:pPr marL="0" indent="0">
              <a:buNone/>
              <a:defRPr/>
            </a:pPr>
            <a:r>
              <a:rPr lang="en-US" sz="2800" dirty="0"/>
              <a:t>	</a:t>
            </a:r>
            <a:r>
              <a:rPr lang="en-US" sz="2800" dirty="0" smtClean="0"/>
              <a:t>			</a:t>
            </a:r>
          </a:p>
          <a:p>
            <a:pPr marL="0" indent="0">
              <a:buNone/>
              <a:defRPr/>
            </a:pPr>
            <a:r>
              <a:rPr lang="en-US" sz="2800" dirty="0"/>
              <a:t>	</a:t>
            </a:r>
            <a:r>
              <a:rPr lang="en-US" sz="2800" dirty="0" smtClean="0"/>
              <a:t>			</a:t>
            </a:r>
          </a:p>
          <a:p>
            <a:pPr marL="0" indent="0">
              <a:buNone/>
              <a:defRPr/>
            </a:pPr>
            <a:endParaRPr lang="en-US" dirty="0"/>
          </a:p>
          <a:p>
            <a:pPr marL="0" indent="0">
              <a:buNone/>
              <a:defRPr/>
            </a:pPr>
            <a:endParaRPr lang="en-US" dirty="0"/>
          </a:p>
          <a:p>
            <a:pPr marL="0" indent="0">
              <a:buNone/>
              <a:defRPr/>
            </a:pPr>
            <a:r>
              <a:rPr lang="en-US" dirty="0" smtClean="0"/>
              <a:t> </a:t>
            </a:r>
            <a:endParaRPr lang="en-US" dirty="0"/>
          </a:p>
          <a:p>
            <a:pPr marL="0" indent="0">
              <a:buNone/>
              <a:defRPr/>
            </a:pPr>
            <a:endParaRPr lang="en-US" sz="2800" dirty="0" smtClean="0"/>
          </a:p>
          <a:p>
            <a:pPr marL="0" indent="0">
              <a:buNone/>
              <a:defRPr/>
            </a:pPr>
            <a:endParaRPr lang="en-US" sz="2800" dirty="0" smtClean="0"/>
          </a:p>
        </p:txBody>
      </p:sp>
      <p:sp>
        <p:nvSpPr>
          <p:cNvPr id="2" name="Slide Number Placeholder 1"/>
          <p:cNvSpPr>
            <a:spLocks noGrp="1"/>
          </p:cNvSpPr>
          <p:nvPr>
            <p:ph type="sldNum" sz="quarter" idx="12"/>
          </p:nvPr>
        </p:nvSpPr>
        <p:spPr/>
        <p:txBody>
          <a:bodyPr/>
          <a:lstStyle/>
          <a:p>
            <a:pPr>
              <a:defRPr/>
            </a:pPr>
            <a:fld id="{4F7366DC-93C4-4156-98C7-D2E30CEE9B63}" type="slidenum">
              <a:rPr lang="en-US"/>
              <a:pPr>
                <a:defRPr/>
              </a:pPr>
              <a:t>34</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83568"/>
          <a:stretch/>
        </p:blipFill>
        <p:spPr>
          <a:xfrm>
            <a:off x="877186" y="2351142"/>
            <a:ext cx="2589027" cy="4315348"/>
          </a:xfrm>
          <a:prstGeom prst="rect">
            <a:avLst/>
          </a:prstGeom>
        </p:spPr>
      </p:pic>
    </p:spTree>
    <p:extLst>
      <p:ext uri="{BB962C8B-B14F-4D97-AF65-F5344CB8AC3E}">
        <p14:creationId xmlns:p14="http://schemas.microsoft.com/office/powerpoint/2010/main" val="1774572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18498"/>
            <a:ext cx="8686800" cy="922325"/>
          </a:xfrm>
        </p:spPr>
        <p:txBody>
          <a:bodyPr/>
          <a:lstStyle/>
          <a:p>
            <a:r>
              <a:rPr lang="en-US" altLang="en-US" b="1" dirty="0" smtClean="0"/>
              <a:t>Practice Time</a:t>
            </a:r>
          </a:p>
        </p:txBody>
      </p:sp>
      <p:sp>
        <p:nvSpPr>
          <p:cNvPr id="3" name="Content Placeholder 2"/>
          <p:cNvSpPr>
            <a:spLocks noGrp="1"/>
          </p:cNvSpPr>
          <p:nvPr>
            <p:ph idx="1"/>
          </p:nvPr>
        </p:nvSpPr>
        <p:spPr>
          <a:xfrm>
            <a:off x="903767" y="1393236"/>
            <a:ext cx="7336466" cy="4882058"/>
          </a:xfrm>
        </p:spPr>
        <p:txBody>
          <a:bodyPr/>
          <a:lstStyle/>
          <a:p>
            <a:pPr marL="0" indent="0">
              <a:buNone/>
              <a:defRPr/>
            </a:pPr>
            <a:endParaRPr lang="en-US" dirty="0"/>
          </a:p>
          <a:p>
            <a:pPr marL="0" indent="0">
              <a:buNone/>
              <a:defRPr/>
            </a:pPr>
            <a:r>
              <a:rPr lang="en-US" dirty="0" smtClean="0"/>
              <a:t>Access a veteran’s file and view the notes associated with the claim</a:t>
            </a:r>
          </a:p>
          <a:p>
            <a:pPr marL="0" indent="0">
              <a:buNone/>
              <a:defRPr/>
            </a:pPr>
            <a:endParaRPr lang="en-US" dirty="0" smtClean="0"/>
          </a:p>
          <a:p>
            <a:pPr marL="0" indent="0">
              <a:buNone/>
              <a:defRPr/>
            </a:pPr>
            <a:r>
              <a:rPr lang="en-US" dirty="0" smtClean="0"/>
              <a:t>Be sure to pay close attention to who created the note and when it was created</a:t>
            </a:r>
            <a:endParaRPr lang="en-US" dirty="0"/>
          </a:p>
          <a:p>
            <a:pPr marL="0" indent="0">
              <a:buNone/>
              <a:defRPr/>
            </a:pPr>
            <a:r>
              <a:rPr lang="en-US" dirty="0" smtClean="0"/>
              <a:t> </a:t>
            </a:r>
            <a:endParaRPr lang="en-US" dirty="0"/>
          </a:p>
          <a:p>
            <a:pPr marL="0" indent="0">
              <a:buNone/>
              <a:defRPr/>
            </a:pPr>
            <a:endParaRPr lang="en-US" sz="2800" dirty="0" smtClean="0"/>
          </a:p>
          <a:p>
            <a:pPr marL="0" indent="0">
              <a:buNone/>
              <a:defRPr/>
            </a:pPr>
            <a:endParaRPr lang="en-US" sz="2800" dirty="0" smtClean="0"/>
          </a:p>
        </p:txBody>
      </p:sp>
      <p:sp>
        <p:nvSpPr>
          <p:cNvPr id="2" name="Slide Number Placeholder 1"/>
          <p:cNvSpPr>
            <a:spLocks noGrp="1"/>
          </p:cNvSpPr>
          <p:nvPr>
            <p:ph type="sldNum" sz="quarter" idx="12"/>
          </p:nvPr>
        </p:nvSpPr>
        <p:spPr/>
        <p:txBody>
          <a:bodyPr/>
          <a:lstStyle/>
          <a:p>
            <a:pPr>
              <a:defRPr/>
            </a:pPr>
            <a:fld id="{4F7366DC-93C4-4156-98C7-D2E30CEE9B63}" type="slidenum">
              <a:rPr lang="en-US">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293248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6353" y="2865299"/>
            <a:ext cx="5585280" cy="1015663"/>
          </a:xfrm>
          <a:prstGeom prst="rect">
            <a:avLst/>
          </a:prstGeom>
          <a:noFill/>
        </p:spPr>
        <p:txBody>
          <a:bodyPr wrap="square" rtlCol="0">
            <a:spAutoFit/>
          </a:bodyPr>
          <a:lstStyle/>
          <a:p>
            <a:pPr algn="r"/>
            <a:r>
              <a:rPr lang="en-US" sz="6000" b="1" dirty="0" smtClean="0">
                <a:latin typeface="Times New Roman" panose="02020603050405020304" pitchFamily="18" charset="0"/>
                <a:cs typeface="Times New Roman" panose="02020603050405020304" pitchFamily="18" charset="0"/>
              </a:rPr>
              <a:t>QUESTIONS?</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895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00298"/>
            <a:ext cx="8686800" cy="966652"/>
          </a:xfrm>
        </p:spPr>
        <p:txBody>
          <a:bodyPr/>
          <a:lstStyle/>
          <a:p>
            <a:pPr eaLnBrk="1" hangingPunct="1"/>
            <a:r>
              <a:rPr lang="en-US" altLang="en-US" b="1" dirty="0" smtClean="0"/>
              <a:t>Access All Claims QUEUE</a:t>
            </a:r>
          </a:p>
        </p:txBody>
      </p:sp>
      <p:sp>
        <p:nvSpPr>
          <p:cNvPr id="3" name="Content Placeholder 2"/>
          <p:cNvSpPr>
            <a:spLocks noGrp="1"/>
          </p:cNvSpPr>
          <p:nvPr>
            <p:ph idx="1"/>
          </p:nvPr>
        </p:nvSpPr>
        <p:spPr>
          <a:xfrm>
            <a:off x="126207" y="1907177"/>
            <a:ext cx="8942785" cy="3453017"/>
          </a:xfrm>
        </p:spPr>
        <p:txBody>
          <a:bodyPr/>
          <a:lstStyle/>
          <a:p>
            <a:pPr marL="0" indent="0">
              <a:buNone/>
              <a:defRPr/>
            </a:pPr>
            <a:r>
              <a:rPr lang="en-US" sz="3000" dirty="0"/>
              <a:t>Familiarize yourself with the Home page </a:t>
            </a:r>
          </a:p>
          <a:p>
            <a:pPr marL="0" indent="0">
              <a:buNone/>
              <a:defRPr/>
            </a:pPr>
            <a:endParaRPr lang="en-US" sz="3000" dirty="0"/>
          </a:p>
          <a:p>
            <a:pPr marL="0" indent="0" algn="ctr">
              <a:buNone/>
              <a:defRPr/>
            </a:pPr>
            <a:r>
              <a:rPr lang="en-US" sz="3000" dirty="0"/>
              <a:t>***Practice Time****</a:t>
            </a:r>
          </a:p>
          <a:p>
            <a:pPr marL="0" indent="0">
              <a:buNone/>
              <a:defRPr/>
            </a:pPr>
            <a:r>
              <a:rPr lang="en-US" sz="3000" dirty="0"/>
              <a:t>Take a minute to look up a veteran under “My History”</a:t>
            </a:r>
          </a:p>
          <a:p>
            <a:pPr eaLnBrk="1" hangingPunct="1">
              <a:defRPr/>
            </a:pPr>
            <a:endParaRPr lang="en-US" dirty="0" smtClean="0"/>
          </a:p>
          <a:p>
            <a:pPr eaLnBrk="1" hangingPunct="1">
              <a:defRPr/>
            </a:pPr>
            <a:endParaRPr lang="en-US" dirty="0"/>
          </a:p>
        </p:txBody>
      </p:sp>
      <p:sp>
        <p:nvSpPr>
          <p:cNvPr id="2" name="Slide Number Placeholder 1"/>
          <p:cNvSpPr>
            <a:spLocks noGrp="1"/>
          </p:cNvSpPr>
          <p:nvPr>
            <p:ph type="sldNum" sz="quarter" idx="12"/>
          </p:nvPr>
        </p:nvSpPr>
        <p:spPr/>
        <p:txBody>
          <a:bodyPr/>
          <a:lstStyle/>
          <a:p>
            <a:pPr>
              <a:defRPr/>
            </a:pPr>
            <a:fld id="{163661F2-798E-4084-ABC7-6E38D6276253}" type="slidenum">
              <a:rPr lang="en-US"/>
              <a:pPr>
                <a:defRPr/>
              </a:pPr>
              <a:t>4</a:t>
            </a:fld>
            <a:endParaRPr lang="en-US" dirty="0"/>
          </a:p>
        </p:txBody>
      </p:sp>
    </p:spTree>
    <p:extLst>
      <p:ext uri="{BB962C8B-B14F-4D97-AF65-F5344CB8AC3E}">
        <p14:creationId xmlns:p14="http://schemas.microsoft.com/office/powerpoint/2010/main" val="832982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165463"/>
            <a:ext cx="8686800" cy="905691"/>
          </a:xfrm>
        </p:spPr>
        <p:txBody>
          <a:bodyPr/>
          <a:lstStyle/>
          <a:p>
            <a:pPr eaLnBrk="1" hangingPunct="1"/>
            <a:r>
              <a:rPr lang="en-US" altLang="en-US" b="1" dirty="0" smtClean="0"/>
              <a:t>Searching for a Veteran </a:t>
            </a:r>
          </a:p>
        </p:txBody>
      </p:sp>
      <p:pic>
        <p:nvPicPr>
          <p:cNvPr id="3584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0320" y="2325189"/>
            <a:ext cx="8135030" cy="1306285"/>
          </a:xfrm>
        </p:spPr>
      </p:pic>
      <p:sp>
        <p:nvSpPr>
          <p:cNvPr id="10245" name="TextBox 6"/>
          <p:cNvSpPr txBox="1">
            <a:spLocks noChangeArrowheads="1"/>
          </p:cNvSpPr>
          <p:nvPr/>
        </p:nvSpPr>
        <p:spPr bwMode="auto">
          <a:xfrm>
            <a:off x="1140824" y="4262261"/>
            <a:ext cx="671430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700" dirty="0">
              <a:latin typeface="Palatino Linotype" panose="02040502050505030304" pitchFamily="18" charset="0"/>
            </a:endParaRPr>
          </a:p>
          <a:p>
            <a:pPr>
              <a:spcBef>
                <a:spcPct val="0"/>
              </a:spcBef>
              <a:buFontTx/>
              <a:buNone/>
              <a:defRPr/>
            </a:pPr>
            <a:r>
              <a:rPr lang="en-US" altLang="en-US" dirty="0">
                <a:latin typeface="Arial" panose="020B0604020202020204" pitchFamily="34" charset="0"/>
                <a:cs typeface="Arial" panose="020B0604020202020204" pitchFamily="34" charset="0"/>
              </a:rPr>
              <a:t>Demonstrate how to search for a veteran</a:t>
            </a:r>
          </a:p>
        </p:txBody>
      </p:sp>
      <p:sp>
        <p:nvSpPr>
          <p:cNvPr id="2" name="Slide Number Placeholder 1"/>
          <p:cNvSpPr>
            <a:spLocks noGrp="1"/>
          </p:cNvSpPr>
          <p:nvPr>
            <p:ph type="sldNum" sz="quarter" idx="12"/>
          </p:nvPr>
        </p:nvSpPr>
        <p:spPr/>
        <p:txBody>
          <a:bodyPr/>
          <a:lstStyle/>
          <a:p>
            <a:pPr>
              <a:defRPr/>
            </a:pPr>
            <a:fld id="{FD2C9F48-E099-4A4A-B171-916BEDCA233C}" type="slidenum">
              <a:rPr lang="en-US"/>
              <a:pPr>
                <a:defRPr/>
              </a:pPr>
              <a:t>5</a:t>
            </a:fld>
            <a:endParaRPr lang="en-US" dirty="0"/>
          </a:p>
        </p:txBody>
      </p:sp>
    </p:spTree>
    <p:extLst>
      <p:ext uri="{BB962C8B-B14F-4D97-AF65-F5344CB8AC3E}">
        <p14:creationId xmlns:p14="http://schemas.microsoft.com/office/powerpoint/2010/main" val="162765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226423"/>
            <a:ext cx="8686800" cy="809898"/>
          </a:xfrm>
        </p:spPr>
        <p:txBody>
          <a:bodyPr/>
          <a:lstStyle/>
          <a:p>
            <a:pPr eaLnBrk="1" hangingPunct="1"/>
            <a:r>
              <a:rPr lang="en-US" altLang="en-US" b="1" dirty="0" smtClean="0"/>
              <a:t>Accessing Veterans File Functions</a:t>
            </a:r>
          </a:p>
        </p:txBody>
      </p:sp>
      <p:pic>
        <p:nvPicPr>
          <p:cNvPr id="3789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1463" y="1454332"/>
            <a:ext cx="4056697" cy="4580708"/>
          </a:xfrm>
        </p:spPr>
      </p:pic>
      <p:sp>
        <p:nvSpPr>
          <p:cNvPr id="11269" name="TextBox 5"/>
          <p:cNvSpPr txBox="1">
            <a:spLocks noChangeArrowheads="1"/>
          </p:cNvSpPr>
          <p:nvPr/>
        </p:nvSpPr>
        <p:spPr bwMode="auto">
          <a:xfrm>
            <a:off x="4850674" y="2282429"/>
            <a:ext cx="376945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US" altLang="en-US" sz="2400" dirty="0">
                <a:latin typeface="Arial" panose="020B0604020202020204" pitchFamily="34" charset="0"/>
                <a:cs typeface="Arial" panose="020B0604020202020204" pitchFamily="34" charset="0"/>
              </a:rPr>
              <a:t>Profile </a:t>
            </a:r>
          </a:p>
          <a:p>
            <a:pPr>
              <a:spcBef>
                <a:spcPct val="0"/>
              </a:spcBef>
              <a:defRPr/>
            </a:pPr>
            <a:endParaRPr lang="en-US" altLang="en-US" sz="2400" dirty="0">
              <a:latin typeface="Arial" panose="020B0604020202020204" pitchFamily="34" charset="0"/>
              <a:cs typeface="Arial" panose="020B0604020202020204" pitchFamily="34" charset="0"/>
            </a:endParaRPr>
          </a:p>
          <a:p>
            <a:pPr>
              <a:spcBef>
                <a:spcPct val="0"/>
              </a:spcBef>
              <a:defRPr/>
            </a:pPr>
            <a:r>
              <a:rPr lang="en-US" altLang="en-US" sz="2400" dirty="0">
                <a:latin typeface="Arial" panose="020B0604020202020204" pitchFamily="34" charset="0"/>
                <a:cs typeface="Arial" panose="020B0604020202020204" pitchFamily="34" charset="0"/>
              </a:rPr>
              <a:t>Dependent</a:t>
            </a:r>
          </a:p>
          <a:p>
            <a:pPr>
              <a:spcBef>
                <a:spcPct val="0"/>
              </a:spcBef>
              <a:defRPr/>
            </a:pPr>
            <a:endParaRPr lang="en-US" altLang="en-US" sz="2400" dirty="0">
              <a:latin typeface="Arial" panose="020B0604020202020204" pitchFamily="34" charset="0"/>
              <a:cs typeface="Arial" panose="020B0604020202020204" pitchFamily="34" charset="0"/>
            </a:endParaRPr>
          </a:p>
          <a:p>
            <a:pPr>
              <a:spcBef>
                <a:spcPct val="0"/>
              </a:spcBef>
              <a:defRPr/>
            </a:pPr>
            <a:r>
              <a:rPr lang="en-US" altLang="en-US" sz="2400" dirty="0">
                <a:latin typeface="Arial" panose="020B0604020202020204" pitchFamily="34" charset="0"/>
                <a:cs typeface="Arial" panose="020B0604020202020204" pitchFamily="34" charset="0"/>
              </a:rPr>
              <a:t>Military service </a:t>
            </a:r>
          </a:p>
          <a:p>
            <a:pPr>
              <a:spcBef>
                <a:spcPct val="0"/>
              </a:spcBef>
              <a:defRPr/>
            </a:pPr>
            <a:endParaRPr lang="en-US" altLang="en-US" sz="2400" dirty="0">
              <a:latin typeface="Arial" panose="020B0604020202020204" pitchFamily="34" charset="0"/>
              <a:cs typeface="Arial" panose="020B0604020202020204" pitchFamily="34" charset="0"/>
            </a:endParaRPr>
          </a:p>
          <a:p>
            <a:pPr>
              <a:spcBef>
                <a:spcPct val="0"/>
              </a:spcBef>
              <a:defRPr/>
            </a:pPr>
            <a:r>
              <a:rPr lang="en-US" altLang="en-US" sz="2400" dirty="0">
                <a:latin typeface="Arial" panose="020B0604020202020204" pitchFamily="34" charset="0"/>
                <a:cs typeface="Arial" panose="020B0604020202020204" pitchFamily="34" charset="0"/>
              </a:rPr>
              <a:t>POA</a:t>
            </a:r>
          </a:p>
          <a:p>
            <a:pPr>
              <a:spcBef>
                <a:spcPct val="0"/>
              </a:spcBef>
              <a:defRPr/>
            </a:pPr>
            <a:endParaRPr lang="en-US" altLang="en-US" sz="2400" dirty="0">
              <a:latin typeface="Arial" panose="020B0604020202020204" pitchFamily="34" charset="0"/>
              <a:cs typeface="Arial" panose="020B0604020202020204" pitchFamily="34" charset="0"/>
            </a:endParaRPr>
          </a:p>
          <a:p>
            <a:pPr>
              <a:spcBef>
                <a:spcPct val="0"/>
              </a:spcBef>
              <a:defRPr/>
            </a:pPr>
            <a:r>
              <a:rPr lang="en-US" altLang="en-US" sz="2400" dirty="0">
                <a:latin typeface="Arial" panose="020B0604020202020204" pitchFamily="34" charset="0"/>
                <a:cs typeface="Arial" panose="020B0604020202020204" pitchFamily="34" charset="0"/>
              </a:rPr>
              <a:t>Intent to File</a:t>
            </a:r>
          </a:p>
        </p:txBody>
      </p:sp>
      <p:sp>
        <p:nvSpPr>
          <p:cNvPr id="2" name="Slide Number Placeholder 1"/>
          <p:cNvSpPr>
            <a:spLocks noGrp="1"/>
          </p:cNvSpPr>
          <p:nvPr>
            <p:ph type="sldNum" sz="quarter" idx="12"/>
          </p:nvPr>
        </p:nvSpPr>
        <p:spPr/>
        <p:txBody>
          <a:bodyPr/>
          <a:lstStyle/>
          <a:p>
            <a:pPr>
              <a:defRPr/>
            </a:pPr>
            <a:fld id="{D8BBBA00-3EAC-4017-9C0A-BC16A5738320}" type="slidenum">
              <a:rPr lang="en-US"/>
              <a:pPr>
                <a:defRPr/>
              </a:pPr>
              <a:t>6</a:t>
            </a:fld>
            <a:endParaRPr lang="en-US" dirty="0"/>
          </a:p>
        </p:txBody>
      </p:sp>
    </p:spTree>
    <p:extLst>
      <p:ext uri="{BB962C8B-B14F-4D97-AF65-F5344CB8AC3E}">
        <p14:creationId xmlns:p14="http://schemas.microsoft.com/office/powerpoint/2010/main" val="413453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87086"/>
            <a:ext cx="8317707" cy="992778"/>
          </a:xfrm>
        </p:spPr>
        <p:txBody>
          <a:bodyPr/>
          <a:lstStyle/>
          <a:p>
            <a:pPr eaLnBrk="1" hangingPunct="1"/>
            <a:r>
              <a:rPr lang="en-US" altLang="en-US" b="1" dirty="0" smtClean="0"/>
              <a:t>Flashes</a:t>
            </a:r>
          </a:p>
        </p:txBody>
      </p:sp>
      <p:pic>
        <p:nvPicPr>
          <p:cNvPr id="3993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9006" y="3884022"/>
            <a:ext cx="8682445" cy="2551611"/>
          </a:xfrm>
        </p:spPr>
      </p:pic>
      <p:sp>
        <p:nvSpPr>
          <p:cNvPr id="16389" name="TextBox 5"/>
          <p:cNvSpPr txBox="1">
            <a:spLocks noChangeArrowheads="1"/>
          </p:cNvSpPr>
          <p:nvPr/>
        </p:nvSpPr>
        <p:spPr bwMode="auto">
          <a:xfrm>
            <a:off x="436960" y="1671003"/>
            <a:ext cx="7880747"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US" altLang="en-US" sz="2400" dirty="0">
                <a:latin typeface="Arial" panose="020B0604020202020204" pitchFamily="34" charset="0"/>
                <a:cs typeface="Arial" panose="020B0604020202020204" pitchFamily="34" charset="0"/>
              </a:rPr>
              <a:t>Flashes will inform you of any specific flash related to file</a:t>
            </a:r>
          </a:p>
          <a:p>
            <a:pPr>
              <a:spcBef>
                <a:spcPct val="0"/>
              </a:spcBef>
              <a:defRPr/>
            </a:pPr>
            <a:r>
              <a:rPr lang="en-US" altLang="en-US" sz="2400" dirty="0">
                <a:latin typeface="Arial" panose="020B0604020202020204" pitchFamily="34" charset="0"/>
                <a:cs typeface="Arial" panose="020B0604020202020204" pitchFamily="34" charset="0"/>
              </a:rPr>
              <a:t>Examples are following:</a:t>
            </a:r>
          </a:p>
          <a:p>
            <a:pPr lvl="1">
              <a:spcBef>
                <a:spcPct val="0"/>
              </a:spcBef>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Homeless</a:t>
            </a:r>
          </a:p>
          <a:p>
            <a:pPr lvl="1">
              <a:spcBef>
                <a:spcPct val="0"/>
              </a:spcBef>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Agent orange</a:t>
            </a:r>
          </a:p>
          <a:p>
            <a:pPr lvl="1">
              <a:spcBef>
                <a:spcPct val="0"/>
              </a:spcBef>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Gulf war</a:t>
            </a:r>
          </a:p>
          <a:p>
            <a:pPr lvl="1">
              <a:spcBef>
                <a:spcPct val="0"/>
              </a:spcBef>
              <a:buFont typeface="Arial" panose="020B0604020202020204" pitchFamily="34" charset="0"/>
              <a:buChar char="•"/>
              <a:defRPr/>
            </a:pPr>
            <a:endParaRPr lang="en-US" altLang="en-US" sz="1350" dirty="0">
              <a:latin typeface="Palatino Linotype" panose="02040502050505030304" pitchFamily="18" charset="0"/>
            </a:endParaRPr>
          </a:p>
        </p:txBody>
      </p:sp>
      <p:sp>
        <p:nvSpPr>
          <p:cNvPr id="2" name="Slide Number Placeholder 1"/>
          <p:cNvSpPr>
            <a:spLocks noGrp="1"/>
          </p:cNvSpPr>
          <p:nvPr>
            <p:ph type="sldNum" sz="quarter" idx="12"/>
          </p:nvPr>
        </p:nvSpPr>
        <p:spPr/>
        <p:txBody>
          <a:bodyPr/>
          <a:lstStyle/>
          <a:p>
            <a:pPr>
              <a:defRPr/>
            </a:pPr>
            <a:fld id="{33FC991E-ED6F-46D0-92D6-087395999D76}" type="slidenum">
              <a:rPr lang="en-US"/>
              <a:pPr>
                <a:defRPr/>
              </a:pPr>
              <a:t>7</a:t>
            </a:fld>
            <a:endParaRPr lang="en-US" dirty="0"/>
          </a:p>
        </p:txBody>
      </p:sp>
    </p:spTree>
    <p:extLst>
      <p:ext uri="{BB962C8B-B14F-4D97-AF65-F5344CB8AC3E}">
        <p14:creationId xmlns:p14="http://schemas.microsoft.com/office/powerpoint/2010/main" val="321139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04504"/>
            <a:ext cx="8686800" cy="1001486"/>
          </a:xfrm>
        </p:spPr>
        <p:txBody>
          <a:bodyPr/>
          <a:lstStyle/>
          <a:p>
            <a:pPr eaLnBrk="1" hangingPunct="1"/>
            <a:r>
              <a:rPr lang="en-US" altLang="en-US" b="1" dirty="0" smtClean="0"/>
              <a:t>Claims</a:t>
            </a:r>
          </a:p>
        </p:txBody>
      </p:sp>
      <p:pic>
        <p:nvPicPr>
          <p:cNvPr id="4096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74638" y="1654628"/>
            <a:ext cx="8403601" cy="2412275"/>
          </a:xfrm>
        </p:spPr>
      </p:pic>
      <p:sp>
        <p:nvSpPr>
          <p:cNvPr id="13317" name="TextBox 6"/>
          <p:cNvSpPr txBox="1">
            <a:spLocks noChangeArrowheads="1"/>
          </p:cNvSpPr>
          <p:nvPr/>
        </p:nvSpPr>
        <p:spPr bwMode="auto">
          <a:xfrm>
            <a:off x="644605" y="4463279"/>
            <a:ext cx="5279707"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US" altLang="en-US" sz="2400" dirty="0">
                <a:latin typeface="Arial" panose="020B0604020202020204" pitchFamily="34" charset="0"/>
                <a:cs typeface="Arial" panose="020B0604020202020204" pitchFamily="34" charset="0"/>
              </a:rPr>
              <a:t>Selecting </a:t>
            </a:r>
            <a:r>
              <a:rPr lang="en-US" altLang="en-US" sz="2400" dirty="0" smtClean="0">
                <a:latin typeface="Arial" panose="020B0604020202020204" pitchFamily="34" charset="0"/>
                <a:cs typeface="Arial" panose="020B0604020202020204" pitchFamily="34" charset="0"/>
              </a:rPr>
              <a:t>claims</a:t>
            </a:r>
            <a:endParaRPr lang="en-US" altLang="en-US" sz="2400" dirty="0">
              <a:latin typeface="Arial" panose="020B0604020202020204" pitchFamily="34" charset="0"/>
              <a:cs typeface="Arial" panose="020B0604020202020204" pitchFamily="34" charset="0"/>
            </a:endParaRPr>
          </a:p>
          <a:p>
            <a:pPr>
              <a:spcBef>
                <a:spcPct val="0"/>
              </a:spcBef>
              <a:defRPr/>
            </a:pPr>
            <a:r>
              <a:rPr lang="en-US" altLang="en-US" sz="2400" dirty="0">
                <a:latin typeface="Arial" panose="020B0604020202020204" pitchFamily="34" charset="0"/>
                <a:cs typeface="Arial" panose="020B0604020202020204" pitchFamily="34" charset="0"/>
              </a:rPr>
              <a:t>Show you pending claims </a:t>
            </a:r>
          </a:p>
          <a:p>
            <a:pPr>
              <a:spcBef>
                <a:spcPct val="0"/>
              </a:spcBef>
              <a:defRPr/>
            </a:pPr>
            <a:r>
              <a:rPr lang="en-US" altLang="en-US" sz="2400" dirty="0">
                <a:latin typeface="Arial" panose="020B0604020202020204" pitchFamily="34" charset="0"/>
                <a:cs typeface="Arial" panose="020B0604020202020204" pitchFamily="34" charset="0"/>
              </a:rPr>
              <a:t>Tells you quick status of </a:t>
            </a:r>
            <a:r>
              <a:rPr lang="en-US" altLang="en-US" sz="2400" dirty="0" smtClean="0">
                <a:latin typeface="Arial" panose="020B0604020202020204" pitchFamily="34" charset="0"/>
                <a:cs typeface="Arial" panose="020B0604020202020204" pitchFamily="34" charset="0"/>
              </a:rPr>
              <a:t>claims</a:t>
            </a:r>
            <a:endParaRPr lang="en-US" altLang="en-US" sz="2400" dirty="0">
              <a:latin typeface="Arial" panose="020B0604020202020204" pitchFamily="34" charset="0"/>
              <a:cs typeface="Arial" panose="020B0604020202020204" pitchFamily="34" charset="0"/>
            </a:endParaRPr>
          </a:p>
          <a:p>
            <a:pPr>
              <a:spcBef>
                <a:spcPct val="0"/>
              </a:spcBef>
              <a:defRPr/>
            </a:pPr>
            <a:r>
              <a:rPr lang="en-US" altLang="en-US" sz="2400" dirty="0">
                <a:latin typeface="Arial" panose="020B0604020202020204" pitchFamily="34" charset="0"/>
                <a:cs typeface="Arial" panose="020B0604020202020204" pitchFamily="34" charset="0"/>
              </a:rPr>
              <a:t> You can look at past claims </a:t>
            </a:r>
          </a:p>
          <a:p>
            <a:pPr>
              <a:spcBef>
                <a:spcPct val="0"/>
              </a:spcBef>
              <a:defRPr/>
            </a:pPr>
            <a:endParaRPr lang="en-US" altLang="en-US" sz="135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4D5298A3-C70E-4EA3-8D2A-C12D339316BE}" type="slidenum">
              <a:rPr lang="en-US"/>
              <a:pPr>
                <a:defRPr/>
              </a:pPr>
              <a:t>8</a:t>
            </a:fld>
            <a:endParaRPr lang="en-US" dirty="0"/>
          </a:p>
        </p:txBody>
      </p:sp>
    </p:spTree>
    <p:extLst>
      <p:ext uri="{BB962C8B-B14F-4D97-AF65-F5344CB8AC3E}">
        <p14:creationId xmlns:p14="http://schemas.microsoft.com/office/powerpoint/2010/main" val="2421960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200298"/>
            <a:ext cx="8686800" cy="870856"/>
          </a:xfrm>
        </p:spPr>
        <p:txBody>
          <a:bodyPr/>
          <a:lstStyle/>
          <a:p>
            <a:r>
              <a:rPr lang="en-US" altLang="en-US" b="1" dirty="0" smtClean="0"/>
              <a:t>Documents</a:t>
            </a:r>
          </a:p>
        </p:txBody>
      </p:sp>
      <p:pic>
        <p:nvPicPr>
          <p:cNvPr id="4301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9337" y="1445623"/>
            <a:ext cx="8804365" cy="4347074"/>
          </a:xfrm>
        </p:spPr>
      </p:pic>
      <p:sp>
        <p:nvSpPr>
          <p:cNvPr id="2" name="Slide Number Placeholder 1"/>
          <p:cNvSpPr>
            <a:spLocks noGrp="1"/>
          </p:cNvSpPr>
          <p:nvPr>
            <p:ph type="sldNum" sz="quarter" idx="12"/>
          </p:nvPr>
        </p:nvSpPr>
        <p:spPr/>
        <p:txBody>
          <a:bodyPr/>
          <a:lstStyle/>
          <a:p>
            <a:pPr>
              <a:defRPr/>
            </a:pPr>
            <a:fld id="{C3F97E7A-6C52-4D0D-9823-4DFA6F716287}" type="slidenum">
              <a:rPr lang="en-US"/>
              <a:pPr>
                <a:defRPr/>
              </a:pPr>
              <a:t>9</a:t>
            </a:fld>
            <a:endParaRPr lang="en-US" dirty="0"/>
          </a:p>
        </p:txBody>
      </p:sp>
    </p:spTree>
    <p:extLst>
      <p:ext uri="{BB962C8B-B14F-4D97-AF65-F5344CB8AC3E}">
        <p14:creationId xmlns:p14="http://schemas.microsoft.com/office/powerpoint/2010/main" val="237492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479</TotalTime>
  <Words>1260</Words>
  <Application>Microsoft Office PowerPoint</Application>
  <PresentationFormat>On-screen Show (4:3)</PresentationFormat>
  <Paragraphs>230</Paragraphs>
  <Slides>36</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Aharoni</vt:lpstr>
      <vt:lpstr>Arial</vt:lpstr>
      <vt:lpstr>Calibri</vt:lpstr>
      <vt:lpstr>Palatino Linotype</vt:lpstr>
      <vt:lpstr>Times New Roman</vt:lpstr>
      <vt:lpstr>Office Theme</vt:lpstr>
      <vt:lpstr>Custom Design</vt:lpstr>
      <vt:lpstr>PowerPoint Presentation</vt:lpstr>
      <vt:lpstr>Objectives</vt:lpstr>
      <vt:lpstr>Logging into VBMS</vt:lpstr>
      <vt:lpstr>Access All Claims QUEUE</vt:lpstr>
      <vt:lpstr>Searching for a Veteran </vt:lpstr>
      <vt:lpstr>Accessing Veterans File Functions</vt:lpstr>
      <vt:lpstr>Flashes</vt:lpstr>
      <vt:lpstr>Claims</vt:lpstr>
      <vt:lpstr>Documents</vt:lpstr>
      <vt:lpstr>Document Filters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Time</vt:lpstr>
      <vt:lpstr>Practice Time</vt:lpstr>
      <vt:lpstr>Bookmarking</vt:lpstr>
      <vt:lpstr>Bookmarking</vt:lpstr>
      <vt:lpstr>Bookmarking</vt:lpstr>
      <vt:lpstr>Bookmarking</vt:lpstr>
      <vt:lpstr>Bookmarking</vt:lpstr>
      <vt:lpstr>Bookmarking</vt:lpstr>
      <vt:lpstr>Practice Time</vt:lpstr>
      <vt:lpstr>VBMS Notes </vt:lpstr>
      <vt:lpstr>VBMS Notes </vt:lpstr>
      <vt:lpstr>VBMS Notes </vt:lpstr>
      <vt:lpstr>VBMS Notes </vt:lpstr>
      <vt:lpstr>VBMS Notes </vt:lpstr>
      <vt:lpstr>Practice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Bradley Hazell</cp:lastModifiedBy>
  <cp:revision>57</cp:revision>
  <dcterms:created xsi:type="dcterms:W3CDTF">2018-09-13T15:53:27Z</dcterms:created>
  <dcterms:modified xsi:type="dcterms:W3CDTF">2019-04-26T16:52:52Z</dcterms:modified>
</cp:coreProperties>
</file>