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7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22" autoAdjust="0"/>
  </p:normalViewPr>
  <p:slideViewPr>
    <p:cSldViewPr snapToGrid="0">
      <p:cViewPr varScale="1">
        <p:scale>
          <a:sx n="72" d="100"/>
          <a:sy n="72" d="100"/>
        </p:scale>
        <p:origin x="17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sz="1400" dirty="0"/>
              <a:t>Professional Development within the VFW Service Office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z="1400" dirty="0"/>
              <a:t>Professional Development within the VFW Service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ACEB7BF-926E-445F-95BB-4B6EDC0BE986}" type="slidenum">
              <a:rPr lang="en-US" sz="140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3859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98FB63E-2105-4B70-B516-23A2BB92ED3E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1E8BF62-0D56-460B-B040-D37BE4A2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introducing key staff, do</a:t>
            </a:r>
            <a:r>
              <a:rPr lang="en-US" baseline="0" dirty="0" smtClean="0"/>
              <a:t> not use this opportunity to discuss cases or other topics, this can and will confuse the new employee. Instead stick to names and job descriptions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35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Ask what other ways they can help mentor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68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Give examples like Pot Lucks, Sporting Events, Volunteer projects,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2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36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Discussion on how this affects workflow</a:t>
            </a:r>
          </a:p>
          <a:p>
            <a:r>
              <a:rPr lang="en-US" baseline="0" dirty="0" smtClean="0"/>
              <a:t>Discussion on Direct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65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7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what kind</a:t>
            </a:r>
            <a:r>
              <a:rPr lang="en-US" baseline="0" dirty="0" smtClean="0"/>
              <a:t> of questions should be asked of new employees to determine their skills</a:t>
            </a:r>
          </a:p>
          <a:p>
            <a:r>
              <a:rPr lang="en-US" baseline="0" dirty="0" smtClean="0"/>
              <a:t>Should a knowledge test be given?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8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2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1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3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It makes your job easier if they know how to do their job. </a:t>
            </a:r>
          </a:p>
          <a:p>
            <a:r>
              <a:rPr lang="en-US" baseline="0" dirty="0" smtClean="0"/>
              <a:t>Regardless of how long an employee stays or how much you pay them, if they feel like a productive member of the team, you will get the most out of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8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Shadowing- have the employee shadow you for a day and encourage them to take note of how you do things as well as of any mistakes you may have made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7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Ask how often they feel reviews should take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F62-0D56-460B-B040-D37BE4A2B2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4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01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25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8AAF76-8984-49B0-8627-1DCB57033D7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F236C7-9621-4E91-AF52-021DF06A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2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8AAF76-8984-49B0-8627-1DCB57033D7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62F236C7-9621-4E91-AF52-021DF06A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4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236"/>
            <a:ext cx="78867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5154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5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236"/>
            <a:ext cx="78867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5154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58074"/>
            <a:ext cx="386715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8073"/>
            <a:ext cx="386715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154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3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09601" y="1524000"/>
            <a:ext cx="790574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154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1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645460" y="1515035"/>
            <a:ext cx="7869891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154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7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154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8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385911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02" y="623550"/>
            <a:ext cx="3494500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4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9144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6" y="273875"/>
            <a:ext cx="1977485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3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782" y="2328656"/>
            <a:ext cx="5821532" cy="147002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Development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VFW Service Office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11" y="3698473"/>
            <a:ext cx="3820438" cy="25469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52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employees are offered career progression opportunities, it makes them feel like they're growing with the company and provides a sense of purpose, which in turn fosters loyalty.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Career progression does not necessarily mean a promotion; it means that as people gain experience, they should be offered more challenging projects and responsibilities in order to help set them up for future success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Although there may not be immediate promotion potential within your office, there may be opportunities for advancement within other VFW offices or with NVS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154" y="1295249"/>
            <a:ext cx="8632308" cy="5426228"/>
          </a:xfrm>
        </p:spPr>
        <p:txBody>
          <a:bodyPr/>
          <a:lstStyle/>
          <a:p>
            <a:pPr marL="0" lvl="0" indent="0">
              <a:buNone/>
            </a:pPr>
            <a:r>
              <a:rPr lang="en-US" b="1" i="1" dirty="0">
                <a:solidFill>
                  <a:prstClr val="black"/>
                </a:solidFill>
              </a:rPr>
              <a:t>Does this make you uncomfortable? </a:t>
            </a:r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Let’s talk about it… </a:t>
            </a:r>
          </a:p>
          <a:p>
            <a:pPr marL="0" indent="0">
              <a:buNone/>
            </a:pPr>
            <a:endParaRPr lang="en-US" sz="2300" dirty="0"/>
          </a:p>
          <a:p>
            <a:pPr marL="342900" lvl="1" indent="0">
              <a:buNone/>
            </a:pPr>
            <a:r>
              <a:rPr lang="en-US" sz="2000" b="1" dirty="0" smtClean="0"/>
              <a:t>“There’s nowhere for them to go in my office” </a:t>
            </a:r>
          </a:p>
          <a:p>
            <a:pPr marL="342900" lvl="1" indent="0">
              <a:buNone/>
            </a:pPr>
            <a:endParaRPr lang="en-US" sz="2000" b="1" dirty="0" smtClean="0"/>
          </a:p>
          <a:p>
            <a:pPr marL="342900" lvl="1" indent="0">
              <a:buNone/>
            </a:pPr>
            <a:r>
              <a:rPr lang="en-US" sz="2000" b="1" dirty="0" smtClean="0"/>
              <a:t>“They’re trying to take </a:t>
            </a:r>
            <a:r>
              <a:rPr lang="en-US" sz="2000" b="1" i="1" dirty="0" smtClean="0">
                <a:solidFill>
                  <a:srgbClr val="991B1E"/>
                </a:solidFill>
              </a:rPr>
              <a:t>MY</a:t>
            </a:r>
            <a:r>
              <a:rPr lang="en-US" sz="2000" b="1" dirty="0" smtClean="0"/>
              <a:t> job” </a:t>
            </a:r>
          </a:p>
          <a:p>
            <a:pPr marL="342900" lvl="1" indent="0">
              <a:buNone/>
            </a:pPr>
            <a:endParaRPr lang="en-US" sz="2000" b="1" dirty="0"/>
          </a:p>
          <a:p>
            <a:pPr marL="342900" lvl="1" indent="0">
              <a:buNone/>
            </a:pPr>
            <a:r>
              <a:rPr lang="en-US" sz="2000" b="1" dirty="0" smtClean="0"/>
              <a:t>“They’re going to demand a raise” </a:t>
            </a:r>
            <a:endParaRPr lang="en-US" sz="2000" dirty="0" smtClean="0"/>
          </a:p>
          <a:p>
            <a:pPr marL="342900" lvl="1" indent="0">
              <a:buNone/>
            </a:pPr>
            <a:endParaRPr lang="en-US" sz="2000" dirty="0" smtClean="0"/>
          </a:p>
          <a:p>
            <a:pPr marL="342900" lvl="1" indent="0">
              <a:buNone/>
            </a:pPr>
            <a:r>
              <a:rPr lang="en-US" sz="2000" b="1" dirty="0" smtClean="0"/>
              <a:t>“They’re going to leave” </a:t>
            </a:r>
          </a:p>
          <a:p>
            <a:pPr marL="342900" lvl="1" indent="0">
              <a:buNone/>
            </a:pPr>
            <a:endParaRPr lang="en-US" sz="2000" b="1" dirty="0"/>
          </a:p>
          <a:p>
            <a:pPr marL="342900" lvl="1" indent="0">
              <a:buNone/>
            </a:pPr>
            <a:r>
              <a:rPr lang="en-US" sz="2000" i="1" dirty="0" smtClean="0"/>
              <a:t>Others? 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93235"/>
            <a:ext cx="7886700" cy="53282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you are a supervisor, there are many things you can do quite easily to help your employees gain experience and progress in their career with the VFW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examples include:</a:t>
            </a:r>
          </a:p>
          <a:p>
            <a:pPr lvl="3"/>
            <a:r>
              <a:rPr lang="en-US" sz="2400" dirty="0" smtClean="0"/>
              <a:t>Intra-office training</a:t>
            </a:r>
          </a:p>
          <a:p>
            <a:pPr lvl="3"/>
            <a:r>
              <a:rPr lang="en-US" sz="2400" dirty="0" smtClean="0"/>
              <a:t>Shadowing</a:t>
            </a:r>
          </a:p>
          <a:p>
            <a:pPr lvl="3"/>
            <a:r>
              <a:rPr lang="en-US" sz="2400" dirty="0" smtClean="0"/>
              <a:t>Performance reviews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What other ways can you help your employees?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300" dirty="0" smtClean="0"/>
              <a:t>Performance reviews can be formal or informal</a:t>
            </a:r>
            <a:endParaRPr lang="en-US" sz="2300" dirty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When offering a formal performance review, be sure to include the following:</a:t>
            </a:r>
          </a:p>
          <a:p>
            <a:pPr marL="0" indent="0">
              <a:buNone/>
            </a:pPr>
            <a:endParaRPr lang="en-US" sz="2300" dirty="0" smtClean="0"/>
          </a:p>
          <a:p>
            <a:pPr marL="862013" indent="-287338"/>
            <a:r>
              <a:rPr lang="en-US" sz="2300" dirty="0" smtClean="0"/>
              <a:t>What was accomplished during the review period</a:t>
            </a:r>
          </a:p>
          <a:p>
            <a:pPr marL="862013" indent="-287338"/>
            <a:r>
              <a:rPr lang="en-US" sz="2300" dirty="0" smtClean="0"/>
              <a:t>Ways to improve the employees performance</a:t>
            </a:r>
          </a:p>
          <a:p>
            <a:pPr marL="862013" indent="-287338"/>
            <a:r>
              <a:rPr lang="en-US" sz="2300" dirty="0" smtClean="0"/>
              <a:t>Future Goals</a:t>
            </a:r>
          </a:p>
          <a:p>
            <a:pPr marL="862013" indent="-287338"/>
            <a:r>
              <a:rPr lang="en-US" sz="2300" dirty="0" smtClean="0"/>
              <a:t>When the next review will take place</a:t>
            </a:r>
            <a:endParaRPr lang="en-US" sz="2300" dirty="0"/>
          </a:p>
          <a:p>
            <a:pPr marL="0" indent="0">
              <a:buNone/>
            </a:pPr>
            <a:endParaRPr lang="en-US" sz="2300" dirty="0" smtClean="0"/>
          </a:p>
          <a:p>
            <a:pPr marL="233363" indent="-233363">
              <a:buNone/>
            </a:pPr>
            <a:r>
              <a:rPr lang="en-US" sz="2300" dirty="0" smtClean="0"/>
              <a:t>**Remember to keep personal opinions and feelings about the employee separate from the review. This should be a discussion not a lecture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154" y="1295249"/>
            <a:ext cx="8632308" cy="4882058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 smtClean="0"/>
              <a:t>Mentorship is the process of providing guidance to employees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 smtClean="0"/>
              <a:t>Some ways to do this are:</a:t>
            </a:r>
          </a:p>
          <a:p>
            <a:r>
              <a:rPr lang="en-US" sz="2300" b="1" dirty="0" smtClean="0"/>
              <a:t>Build an authentic connection</a:t>
            </a:r>
            <a:r>
              <a:rPr lang="en-US" sz="2300" dirty="0" smtClean="0"/>
              <a:t> – Be approachable, let your staff know they can come to you if they need to</a:t>
            </a:r>
          </a:p>
          <a:p>
            <a:endParaRPr lang="en-US" sz="2300" dirty="0" smtClean="0"/>
          </a:p>
          <a:p>
            <a:r>
              <a:rPr lang="en-US" sz="2300" b="1" dirty="0" smtClean="0"/>
              <a:t>Acknowledge their strengths </a:t>
            </a:r>
            <a:r>
              <a:rPr lang="en-US" sz="2300" dirty="0" smtClean="0"/>
              <a:t>– Pay attention to your staff’s interests inside and outside of the workplace to learn their talents </a:t>
            </a:r>
          </a:p>
          <a:p>
            <a:endParaRPr lang="en-US" sz="2300" dirty="0"/>
          </a:p>
          <a:p>
            <a:r>
              <a:rPr lang="en-US" sz="2300" b="1" dirty="0" smtClean="0"/>
              <a:t>Identify goals and help your staff achieve them </a:t>
            </a:r>
            <a:r>
              <a:rPr lang="en-US" sz="2300" dirty="0" smtClean="0"/>
              <a:t>– Ask your employee where they see themselves in the future and ask how you can help them achieve those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91014"/>
            <a:ext cx="7886700" cy="23047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order to be successful, each VFW Service office must work as a team to provide the best service to our veterans and their families.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are some ways to help your office work as a team?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Building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72" r="1918" b="13790"/>
          <a:stretch/>
        </p:blipFill>
        <p:spPr>
          <a:xfrm>
            <a:off x="1308969" y="3872688"/>
            <a:ext cx="6526061" cy="2606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71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an accredited VFW representative you may be expected to work with other agencies such as state or county VSOs.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Although they may not be VFW employees, many other agencies have obtained VFW accreditation and may call on you to help them assist their clients.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important to foster a good relationship with these agencies as it could help the VFW represent and assist more veterans.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and County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93235"/>
            <a:ext cx="7886700" cy="532824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working with other agencies, remember that you are representing the VFW and its interests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good relationship with county or state VFW accredited representatives can help reduce certain aspects of your workload*, and may offer a way for VFW represented veterans to obtain assistance in their local community without having to visit the VARO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NVS Policy now allows for direct submission to VA by CVSOs at the discretion of each DSO. </a:t>
            </a:r>
            <a:endParaRPr lang="en-US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*It will likely increase other aspects…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and County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ways to help develop these relationships are: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Share important information such as training materials and NVS updates</a:t>
            </a:r>
          </a:p>
          <a:p>
            <a:endParaRPr lang="en-US" dirty="0" smtClean="0"/>
          </a:p>
          <a:p>
            <a:r>
              <a:rPr lang="en-US" dirty="0" smtClean="0"/>
              <a:t>Attend local events hosted by the state or county VSOs</a:t>
            </a:r>
          </a:p>
          <a:p>
            <a:endParaRPr lang="en-US" dirty="0" smtClean="0"/>
          </a:p>
          <a:p>
            <a:r>
              <a:rPr lang="en-US" dirty="0" smtClean="0"/>
              <a:t>Coordinate joint training or outreach activities </a:t>
            </a:r>
          </a:p>
          <a:p>
            <a:endParaRPr lang="en-US" dirty="0"/>
          </a:p>
          <a:p>
            <a:r>
              <a:rPr lang="en-US" dirty="0" smtClean="0"/>
              <a:t>If you already have a relationship with an agency, periodically visit them as a “goodwill” mission</a:t>
            </a:r>
          </a:p>
          <a:p>
            <a:endParaRPr lang="en-US" dirty="0" smtClean="0"/>
          </a:p>
          <a:p>
            <a:r>
              <a:rPr lang="en-US" dirty="0" smtClean="0"/>
              <a:t>Offer to have them visit your office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and County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6700" y="2337997"/>
            <a:ext cx="558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679" y="3539694"/>
            <a:ext cx="2526918" cy="27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purpose of this class is to have an interactive discussion about different ways that we can make the VFW a more productive and attractive workplace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74294"/>
            <a:ext cx="7886700" cy="488205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Onboarding</a:t>
            </a:r>
            <a:endParaRPr lang="en-US" dirty="0"/>
          </a:p>
          <a:p>
            <a:r>
              <a:rPr lang="en-US" dirty="0" smtClean="0"/>
              <a:t>Accreditation Process</a:t>
            </a:r>
          </a:p>
          <a:p>
            <a:r>
              <a:rPr lang="en-US" dirty="0" smtClean="0"/>
              <a:t>Career Progression</a:t>
            </a:r>
          </a:p>
          <a:p>
            <a:r>
              <a:rPr lang="en-US" dirty="0" smtClean="0"/>
              <a:t>Mentorship</a:t>
            </a:r>
          </a:p>
          <a:p>
            <a:r>
              <a:rPr lang="en-US" dirty="0" smtClean="0"/>
              <a:t>Team Building</a:t>
            </a:r>
            <a:endParaRPr lang="en-US" dirty="0"/>
          </a:p>
          <a:p>
            <a:r>
              <a:rPr lang="en-US" dirty="0" smtClean="0"/>
              <a:t>State </a:t>
            </a:r>
            <a:r>
              <a:rPr lang="en-US" dirty="0"/>
              <a:t>and County </a:t>
            </a:r>
            <a:r>
              <a:rPr lang="en-US" dirty="0" smtClean="0"/>
              <a:t>Relationships</a:t>
            </a:r>
          </a:p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8" y="1867422"/>
            <a:ext cx="2939702" cy="39196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11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Onboarding </a:t>
            </a:r>
            <a:r>
              <a:rPr lang="en-US" dirty="0"/>
              <a:t>is a series of events </a:t>
            </a:r>
            <a:r>
              <a:rPr lang="en-US" dirty="0" smtClean="0"/>
              <a:t>that new employees complete in order to </a:t>
            </a:r>
            <a:r>
              <a:rPr lang="en-US" dirty="0"/>
              <a:t>understand how to be successful in their day-to-day job and how their work contributes to the overall business.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Onboarding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Within the first few days of employment, new employees in the VFW service office should: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Begin the accreditation process (More on this later)</a:t>
            </a:r>
          </a:p>
          <a:p>
            <a:r>
              <a:rPr lang="en-US" dirty="0" smtClean="0"/>
              <a:t>Complete T.R.I.P. training</a:t>
            </a:r>
          </a:p>
          <a:p>
            <a:r>
              <a:rPr lang="en-US" dirty="0" smtClean="0"/>
              <a:t>Complete VA prescribed training</a:t>
            </a:r>
          </a:p>
          <a:p>
            <a:r>
              <a:rPr lang="en-US" dirty="0" smtClean="0"/>
              <a:t>Meet key VA staff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Once they have completed these tasks, you can start having them learn the core tasks of a VSO. One tried and true method is right seat/left seat training.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Onboarding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you have a new staff member, ensure that they are set up for success by tailoring their workload to their skills and increasing it as their experience increases.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 sure to talk to the new employee and ask pertinent questions to determine their skill level.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 not assume that people with “experience” in service officer work don’t need assistance.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Onboarding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07269" y="1556865"/>
            <a:ext cx="5855745" cy="48820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Accreditations </a:t>
            </a:r>
            <a:r>
              <a:rPr lang="en-US" sz="2600" dirty="0">
                <a:solidFill>
                  <a:prstClr val="black"/>
                </a:solidFill>
              </a:rPr>
              <a:t>must be routed the proper approval authority for your Department </a:t>
            </a:r>
          </a:p>
          <a:p>
            <a:pPr marL="80010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prstClr val="black"/>
                </a:solidFill>
              </a:rPr>
              <a:t>Usually Department Commander or Adjutant. May be DSO</a:t>
            </a:r>
          </a:p>
          <a:p>
            <a:pPr marL="80010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prstClr val="black"/>
                </a:solidFill>
              </a:rPr>
              <a:t>Make sure you follow your Department’s protocol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NVS plays </a:t>
            </a:r>
            <a:r>
              <a:rPr lang="en-US" sz="2600" b="1" dirty="0" smtClean="0">
                <a:solidFill>
                  <a:srgbClr val="C00000"/>
                </a:solidFill>
              </a:rPr>
              <a:t>NO ROLE </a:t>
            </a:r>
            <a:r>
              <a:rPr lang="en-US" sz="2600" dirty="0" smtClean="0">
                <a:solidFill>
                  <a:prstClr val="black"/>
                </a:solidFill>
              </a:rPr>
              <a:t>in recommending any personnel in your state for accreditation, hiring, or appointment. </a:t>
            </a:r>
          </a:p>
          <a:p>
            <a:pPr marL="80010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prstClr val="black"/>
                </a:solidFill>
              </a:rPr>
              <a:t>This includes VFW employees and any cross-accredited State/County VSOs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2" y="3492394"/>
            <a:ext cx="2341204" cy="3059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476" y="1594340"/>
            <a:ext cx="2491126" cy="32420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99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28650" y="1656854"/>
            <a:ext cx="7886700" cy="48820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600" b="1" dirty="0" smtClean="0">
                <a:solidFill>
                  <a:prstClr val="black"/>
                </a:solidFill>
              </a:rPr>
              <a:t>Accreditation Process: 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Department completes pre-employment* background check on candidates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Department submits complete VFW Accreditation Packet to NVS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NVS reviews for signature by National Certifying Representative (Ryan Gallucci, Director, NVS) 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NVS submits to VA Office of the General Counsel (OGC) for processing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VA OGC notifies candidates and VFW of accreditation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1" dirty="0" smtClean="0">
              <a:solidFill>
                <a:prstClr val="black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600" b="1" dirty="0" smtClean="0">
                <a:solidFill>
                  <a:prstClr val="black"/>
                </a:solidFill>
              </a:rPr>
              <a:t>VFW Accreditation Packet: 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Letter of Appointment (need name of appointee, position of appointment, verification from authorized source) 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VA Form 21 (Most recent – JAN 2016) 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VFW Application for Accreditation 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Background Investigation Certification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28650" y="1656854"/>
            <a:ext cx="7886700" cy="48820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600" b="1" dirty="0" smtClean="0">
                <a:solidFill>
                  <a:prstClr val="black"/>
                </a:solidFill>
              </a:rPr>
              <a:t>Accreditation Process: 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Accreditations may take up to 8 weeks for OGC to process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This time </a:t>
            </a:r>
            <a:r>
              <a:rPr lang="en-US" sz="2600" dirty="0">
                <a:solidFill>
                  <a:srgbClr val="FF0000"/>
                </a:solidFill>
              </a:rPr>
              <a:t>STARTS</a:t>
            </a:r>
            <a:r>
              <a:rPr lang="en-US" sz="2600" dirty="0">
                <a:solidFill>
                  <a:prstClr val="black"/>
                </a:solidFill>
              </a:rPr>
              <a:t> when NVS submits the signed VA Form 21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The date an accreditation is submitted to NVS is not the date it will be submitted to OGC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NVS reviews all accreditation packets to ensure they are complete. 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NVS will clarify any discrepancies with the Department prior to submission to OGC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E64DD44C-503F-404D-A60E-09A17B832FB2}" vid="{B0259543-7EB3-4E03-9C87-69B5A069E26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Logo</Template>
  <TotalTime>1281</TotalTime>
  <Words>1260</Words>
  <Application>Microsoft Office PowerPoint</Application>
  <PresentationFormat>On-screen Show (4:3)</PresentationFormat>
  <Paragraphs>196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NEW Logo</vt:lpstr>
      <vt:lpstr>Custom Design</vt:lpstr>
      <vt:lpstr>Professional Development  within the VFW Service Office</vt:lpstr>
      <vt:lpstr>Purpose</vt:lpstr>
      <vt:lpstr>Objectives</vt:lpstr>
      <vt:lpstr>Onboarding</vt:lpstr>
      <vt:lpstr>Onboarding</vt:lpstr>
      <vt:lpstr>Onboarding</vt:lpstr>
      <vt:lpstr>Accreditation</vt:lpstr>
      <vt:lpstr>Accreditation</vt:lpstr>
      <vt:lpstr>Accreditation</vt:lpstr>
      <vt:lpstr>Career Progression</vt:lpstr>
      <vt:lpstr>Career Progression</vt:lpstr>
      <vt:lpstr>Career Progression</vt:lpstr>
      <vt:lpstr>Career Progression</vt:lpstr>
      <vt:lpstr>Mentorship</vt:lpstr>
      <vt:lpstr>Team Building</vt:lpstr>
      <vt:lpstr>State and County Relationships</vt:lpstr>
      <vt:lpstr>State and County Relationships</vt:lpstr>
      <vt:lpstr>State and County Relationships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Development within the VFW Service Office</dc:title>
  <dc:creator>Chris Macinkowicz</dc:creator>
  <cp:lastModifiedBy>Chris Macinkowicz</cp:lastModifiedBy>
  <cp:revision>32</cp:revision>
  <cp:lastPrinted>2019-04-26T12:44:47Z</cp:lastPrinted>
  <dcterms:created xsi:type="dcterms:W3CDTF">2019-03-12T16:42:35Z</dcterms:created>
  <dcterms:modified xsi:type="dcterms:W3CDTF">2019-04-30T19:56:35Z</dcterms:modified>
</cp:coreProperties>
</file>