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5"/>
  </p:notesMasterIdLst>
  <p:handoutMasterIdLst>
    <p:handoutMasterId r:id="rId26"/>
  </p:handoutMasterIdLst>
  <p:sldIdLst>
    <p:sldId id="256" r:id="rId3"/>
    <p:sldId id="271" r:id="rId4"/>
    <p:sldId id="270" r:id="rId5"/>
    <p:sldId id="264" r:id="rId6"/>
    <p:sldId id="289" r:id="rId7"/>
    <p:sldId id="297" r:id="rId8"/>
    <p:sldId id="299" r:id="rId9"/>
    <p:sldId id="298" r:id="rId10"/>
    <p:sldId id="286" r:id="rId11"/>
    <p:sldId id="291" r:id="rId12"/>
    <p:sldId id="292" r:id="rId13"/>
    <p:sldId id="287" r:id="rId14"/>
    <p:sldId id="293" r:id="rId15"/>
    <p:sldId id="294" r:id="rId16"/>
    <p:sldId id="295" r:id="rId17"/>
    <p:sldId id="288" r:id="rId18"/>
    <p:sldId id="283" r:id="rId19"/>
    <p:sldId id="285" r:id="rId20"/>
    <p:sldId id="296" r:id="rId21"/>
    <p:sldId id="284" r:id="rId22"/>
    <p:sldId id="282" r:id="rId23"/>
    <p:sldId id="263" r:id="rId24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790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145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082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r>
              <a:rPr lang="en-US" dirty="0" smtClean="0"/>
              <a:t>VA Intranet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r>
              <a:rPr lang="en-US" dirty="0" smtClean="0"/>
              <a:t>VA Intranet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B4BF3FA3-C699-465F-9603-1789FBA12A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4564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4CCB3563-B21F-4472-A953-CA98BFE318F2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7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B8C36D78-C19F-4765-8B7F-2FE8BFF07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410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Please log onto the VA network through Citrix</a:t>
            </a:r>
            <a:r>
              <a:rPr lang="en-US" baseline="0" dirty="0" smtClean="0"/>
              <a:t> at this time or look on with a neighbor who has access.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36D78-C19F-4765-8B7F-2FE8BFF07D6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8563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Most of this information is also available on internet at www.knowva.ebenefits.va.gov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36D78-C19F-4765-8B7F-2FE8BFF07D6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5022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Most of this information is also available on internet at www.knowva.ebenefits.va.gov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36D78-C19F-4765-8B7F-2FE8BFF07D6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3753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Any other applications you use? MAP-D?</a:t>
            </a:r>
            <a:r>
              <a:rPr lang="en-US" baseline="0" dirty="0" smtClean="0"/>
              <a:t> VACOLS?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36D78-C19F-4765-8B7F-2FE8BFF07D6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1372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Where do you direct people to</a:t>
            </a:r>
            <a:r>
              <a:rPr lang="en-US" baseline="0" dirty="0" smtClean="0"/>
              <a:t> contact you? Pay attention to out of office messages/voicemails etc.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36D78-C19F-4765-8B7F-2FE8BFF07D6C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1908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Tips and tricks for efficiency. Create the sticky note, super easy,</a:t>
            </a:r>
            <a:r>
              <a:rPr lang="en-US" baseline="0" dirty="0" smtClean="0"/>
              <a:t> but only for items that won’t go in VetraSpec/other case management system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36D78-C19F-4765-8B7F-2FE8BFF07D6C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54586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Tips and tricks for efficiency.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36D78-C19F-4765-8B7F-2FE8BFF07D6C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51355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Where do you direct people to</a:t>
            </a:r>
            <a:r>
              <a:rPr lang="en-US" baseline="0" dirty="0" smtClean="0"/>
              <a:t> contact you? Pay attention to out of office messages/voicemails etc.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36D78-C19F-4765-8B7F-2FE8BFF07D6C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08314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are some sites that you rely on? Are there resources that make your job easier? Share with your fellow colleagues and</a:t>
            </a:r>
            <a:r>
              <a:rPr lang="en-US" baseline="0" dirty="0" smtClean="0"/>
              <a:t> NVS so we can all distribute best practices!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36D78-C19F-4765-8B7F-2FE8BFF07D6C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8040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None of these resources are meant to create</a:t>
            </a:r>
            <a:r>
              <a:rPr lang="en-US" baseline="0" dirty="0" smtClean="0"/>
              <a:t> extra work nor do they need to be checked every time you have a claim. They are supplemental resources.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36D78-C19F-4765-8B7F-2FE8BFF07D6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3108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None of these resources are meant to create</a:t>
            </a:r>
            <a:r>
              <a:rPr lang="en-US" baseline="0" dirty="0" smtClean="0"/>
              <a:t> extra work nor do they need to be checked every time you have a claim. They </a:t>
            </a:r>
            <a:r>
              <a:rPr lang="en-US" baseline="0" smtClean="0"/>
              <a:t>are supplemental resources.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36D78-C19F-4765-8B7F-2FE8BFF07D6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1420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None of these resources are meant to create</a:t>
            </a:r>
            <a:r>
              <a:rPr lang="en-US" baseline="0" dirty="0" smtClean="0"/>
              <a:t> extra work nor do they need to be checked every time you have a claim. They </a:t>
            </a:r>
            <a:r>
              <a:rPr lang="en-US" baseline="0" smtClean="0"/>
              <a:t>are supplemental resources.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36D78-C19F-4765-8B7F-2FE8BFF07D6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0454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None of these resources are meant to create</a:t>
            </a:r>
            <a:r>
              <a:rPr lang="en-US" baseline="0" dirty="0" smtClean="0"/>
              <a:t> extra work nor do they need to be checked every time you have a claim. They </a:t>
            </a:r>
            <a:r>
              <a:rPr lang="en-US" baseline="0" smtClean="0"/>
              <a:t>are supplemental resources.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36D78-C19F-4765-8B7F-2FE8BFF07D6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0107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None of these resources are meant to create</a:t>
            </a:r>
            <a:r>
              <a:rPr lang="en-US" baseline="0" dirty="0" smtClean="0"/>
              <a:t> extra work nor do they need to be checked every time you have a claim. They </a:t>
            </a:r>
            <a:r>
              <a:rPr lang="en-US" baseline="0" smtClean="0"/>
              <a:t>are supplemental resources.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36D78-C19F-4765-8B7F-2FE8BFF07D6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810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If</a:t>
            </a:r>
            <a:r>
              <a:rPr lang="en-US" baseline="0" dirty="0" smtClean="0"/>
              <a:t> your client can do some research on their own you may want to direct them to these websites when applicable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36D78-C19F-4765-8B7F-2FE8BFF07D6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8261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If</a:t>
            </a:r>
            <a:r>
              <a:rPr lang="en-US" baseline="0" dirty="0" smtClean="0"/>
              <a:t> your client can do some research on their own you may want to direct them to these websites when applicable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36D78-C19F-4765-8B7F-2FE8BFF07D6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8905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If</a:t>
            </a:r>
            <a:r>
              <a:rPr lang="en-US" baseline="0" dirty="0" smtClean="0"/>
              <a:t> your client can do some research on their own you may want to direct them to these websites when applicable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36D78-C19F-4765-8B7F-2FE8BFF07D6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9019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795505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93236"/>
            <a:ext cx="78867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15153" y="134472"/>
            <a:ext cx="6338048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0649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458072"/>
            <a:ext cx="386715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58073"/>
            <a:ext cx="386715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15153" y="134472"/>
            <a:ext cx="6338048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4664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609600" y="1524000"/>
            <a:ext cx="790574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15153" y="134472"/>
            <a:ext cx="6338048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81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645459" y="1515035"/>
            <a:ext cx="7869891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5153" y="134472"/>
            <a:ext cx="6338048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5688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15153" y="134472"/>
            <a:ext cx="6338048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2177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385911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401" y="623548"/>
            <a:ext cx="3494500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8192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252728"/>
            <a:ext cx="9144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0" y="1243584"/>
            <a:ext cx="9144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7845" y="273873"/>
            <a:ext cx="1977485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841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6" r:id="rId2"/>
    <p:sldLayoutId id="2147483680" r:id="rId3"/>
    <p:sldLayoutId id="2147483681" r:id="rId4"/>
    <p:sldLayoutId id="2147483678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lbarefoot@vfw.org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vbaw.bva.va.gov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vbaw.bva.va.gov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vbaw.vba.va.gov/benefits/index.asp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vbaw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vbaw.vba.va.gov/benefits/index.asp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51071" y="2517827"/>
            <a:ext cx="515056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 Intranet Resources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67597" y="5279094"/>
            <a:ext cx="443403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Lauren Barefoot</a:t>
            </a:r>
          </a:p>
          <a:p>
            <a:pPr algn="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Manager, Training &amp; QA</a:t>
            </a:r>
          </a:p>
          <a:p>
            <a:pPr algn="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lbarefoot@vfw.org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7898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1393236"/>
            <a:ext cx="7886700" cy="5022804"/>
          </a:xfrm>
        </p:spPr>
        <p:txBody>
          <a:bodyPr/>
          <a:lstStyle/>
          <a:p>
            <a:pPr marL="457200" lvl="1" indent="0">
              <a:buNone/>
            </a:pPr>
            <a:r>
              <a:rPr lang="en-US" dirty="0" smtClean="0"/>
              <a:t>Let’s Practice: Stressor Verification Sites 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 smtClean="0"/>
              <a:t>On the rating job aids site, click on “stressor verification sites” 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Click to expand “general information” 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Select a service branch on the left hand column for unit awards, lessons learned, command histories, etc. by era 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10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VA Intranet Websites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7007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1393236"/>
            <a:ext cx="7886700" cy="5022804"/>
          </a:xfrm>
        </p:spPr>
        <p:txBody>
          <a:bodyPr/>
          <a:lstStyle/>
          <a:p>
            <a:pPr marL="457200" lvl="1" indent="0">
              <a:buNone/>
            </a:pPr>
            <a:r>
              <a:rPr lang="en-US" dirty="0" smtClean="0"/>
              <a:t>VBA Social Media Sites (also available on internet)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/>
            <a:r>
              <a:rPr lang="en-US" dirty="0" err="1" smtClean="0"/>
              <a:t>VAntage</a:t>
            </a:r>
            <a:r>
              <a:rPr lang="en-US" dirty="0" smtClean="0"/>
              <a:t> Point: official VA blog</a:t>
            </a:r>
          </a:p>
          <a:p>
            <a:pPr lvl="1"/>
            <a:r>
              <a:rPr lang="en-US" dirty="0" smtClean="0"/>
              <a:t>VBA YouTube: informational videos you can share with clients</a:t>
            </a:r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11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VA Intranet Websites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048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1393236"/>
            <a:ext cx="7886700" cy="5022804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Board of Veterans Appeals Intranet site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Navigate to the BVA Intranet site </a:t>
            </a:r>
            <a:r>
              <a:rPr lang="en-US" dirty="0" smtClean="0">
                <a:hlinkClick r:id="rId2"/>
              </a:rPr>
              <a:t>https://vbaw.bva.va.gov/</a:t>
            </a:r>
            <a:endParaRPr lang="en-US" dirty="0"/>
          </a:p>
          <a:p>
            <a:r>
              <a:rPr lang="en-US" dirty="0" smtClean="0"/>
              <a:t>BVA contact information </a:t>
            </a:r>
          </a:p>
          <a:p>
            <a:r>
              <a:rPr lang="en-US" dirty="0" smtClean="0"/>
              <a:t>Training resources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12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VA Intranet Websites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2535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1393236"/>
            <a:ext cx="7886700" cy="5022804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Other Intranet sites: Pension, Appeals Management Office, etc.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Navigate to the VBA Intranet site </a:t>
            </a:r>
            <a:r>
              <a:rPr lang="en-US" dirty="0" smtClean="0">
                <a:hlinkClick r:id="rId2"/>
              </a:rPr>
              <a:t>https://vbaw.vba.va.gov/</a:t>
            </a:r>
            <a:endParaRPr lang="en-US" dirty="0"/>
          </a:p>
          <a:p>
            <a:r>
              <a:rPr lang="en-US" dirty="0" smtClean="0"/>
              <a:t>Click on “Central Offices” on the left hand side of the screen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13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VA Intranet Websites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7018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1393236"/>
            <a:ext cx="7886700" cy="5022804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Knowledgebase</a:t>
            </a:r>
          </a:p>
          <a:p>
            <a:r>
              <a:rPr lang="en-US" dirty="0" smtClean="0"/>
              <a:t>Good source of material on changes to regulations, M21-1 etc. </a:t>
            </a:r>
          </a:p>
          <a:p>
            <a:pPr marL="0" indent="0">
              <a:buNone/>
            </a:pPr>
            <a:r>
              <a:rPr lang="en-US" dirty="0" smtClean="0"/>
              <a:t>Let’s Practice:</a:t>
            </a:r>
          </a:p>
          <a:p>
            <a:r>
              <a:rPr lang="en-US" sz="2800" dirty="0" smtClean="0"/>
              <a:t>Navigate to VBA Intranet site </a:t>
            </a:r>
            <a:r>
              <a:rPr lang="en-US" sz="2800" dirty="0" smtClean="0">
                <a:hlinkClick r:id="rId3"/>
              </a:rPr>
              <a:t>https://vbaw.vba.va.gov/benefits/index.asp</a:t>
            </a:r>
            <a:r>
              <a:rPr lang="en-US" sz="2800" dirty="0" smtClean="0"/>
              <a:t> </a:t>
            </a:r>
          </a:p>
          <a:p>
            <a:r>
              <a:rPr lang="en-US" sz="2800" dirty="0" smtClean="0"/>
              <a:t>Select “knowledge management”</a:t>
            </a:r>
          </a:p>
          <a:p>
            <a:r>
              <a:rPr lang="en-US" sz="2800" dirty="0" smtClean="0"/>
              <a:t>View “Blue Water Navy Court Decision – </a:t>
            </a:r>
            <a:r>
              <a:rPr lang="en-US" sz="2800" dirty="0" err="1" smtClean="0"/>
              <a:t>Procopio</a:t>
            </a:r>
            <a:r>
              <a:rPr lang="en-US" sz="2800" dirty="0" smtClean="0"/>
              <a:t> v. </a:t>
            </a:r>
            <a:r>
              <a:rPr lang="en-US" sz="2800" dirty="0" err="1" smtClean="0"/>
              <a:t>Wilkie</a:t>
            </a:r>
            <a:r>
              <a:rPr lang="en-US" sz="2800" dirty="0" smtClean="0"/>
              <a:t>”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14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VA Intranet Websites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347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1393236"/>
            <a:ext cx="7886700" cy="5022804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Knowledgebase</a:t>
            </a:r>
          </a:p>
          <a:p>
            <a:r>
              <a:rPr lang="en-US" dirty="0" smtClean="0"/>
              <a:t>You can bookmark and email topics in knowledgebase for future reference </a:t>
            </a:r>
          </a:p>
          <a:p>
            <a:r>
              <a:rPr lang="en-US" sz="2800" dirty="0" smtClean="0"/>
              <a:t>At the bottom of the article, select “email” or “add to favorites”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Let’s practice: try adding the Blue Water Navy script to your favorites </a:t>
            </a:r>
          </a:p>
          <a:p>
            <a:r>
              <a:rPr lang="en-US" sz="2800" dirty="0" smtClean="0"/>
              <a:t>Now at the top red banner under My Favorites, you should see all your favorite articles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15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VA Intranet Websites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1005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1393236"/>
            <a:ext cx="7886700" cy="5022804"/>
          </a:xfrm>
        </p:spPr>
        <p:txBody>
          <a:bodyPr/>
          <a:lstStyle/>
          <a:p>
            <a:r>
              <a:rPr lang="en-US" dirty="0" smtClean="0"/>
              <a:t>VBMS-R</a:t>
            </a:r>
          </a:p>
          <a:p>
            <a:pPr lvl="1"/>
            <a:r>
              <a:rPr lang="en-US" dirty="0" smtClean="0"/>
              <a:t>Can be used to find out what VA’s rating decision would look like based on different facts and examination criteria</a:t>
            </a:r>
          </a:p>
          <a:p>
            <a:pPr lvl="1"/>
            <a:r>
              <a:rPr lang="en-US" dirty="0" smtClean="0"/>
              <a:t>Uses evaluation builder and effective date builder</a:t>
            </a:r>
          </a:p>
          <a:p>
            <a:pPr lvl="1"/>
            <a:r>
              <a:rPr lang="en-US" dirty="0" smtClean="0"/>
              <a:t>This is a rating tool, it does not show veteran’s claim file documents, you want to continue to use regular VBMS for most functions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16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 Applications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0909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1393236"/>
            <a:ext cx="7886700" cy="5022804"/>
          </a:xfrm>
        </p:spPr>
        <p:txBody>
          <a:bodyPr/>
          <a:lstStyle/>
          <a:p>
            <a:r>
              <a:rPr lang="en-US" dirty="0" smtClean="0"/>
              <a:t>Outlook</a:t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Encryption reminder</a:t>
            </a:r>
          </a:p>
          <a:p>
            <a:pPr lvl="1"/>
            <a:r>
              <a:rPr lang="en-US" dirty="0"/>
              <a:t>Corporate </a:t>
            </a:r>
            <a:r>
              <a:rPr lang="en-US" dirty="0" smtClean="0"/>
              <a:t>mailboxes</a:t>
            </a:r>
          </a:p>
          <a:p>
            <a:pPr lvl="1"/>
            <a:r>
              <a:rPr lang="en-US" dirty="0" smtClean="0"/>
              <a:t>“Reply to” addresses</a:t>
            </a:r>
            <a:endParaRPr lang="en-US" dirty="0"/>
          </a:p>
          <a:p>
            <a:pPr lvl="1"/>
            <a:r>
              <a:rPr lang="en-US" dirty="0"/>
              <a:t>Signature </a:t>
            </a:r>
            <a:r>
              <a:rPr lang="en-US" dirty="0" smtClean="0"/>
              <a:t>blocks</a:t>
            </a:r>
            <a:endParaRPr lang="en-US" dirty="0"/>
          </a:p>
          <a:p>
            <a:pPr lvl="1"/>
            <a:r>
              <a:rPr lang="en-US" dirty="0" smtClean="0"/>
              <a:t>Out of Office messages</a:t>
            </a:r>
          </a:p>
          <a:p>
            <a:pPr lvl="1"/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17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Communications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981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1393236"/>
            <a:ext cx="7886700" cy="5022804"/>
          </a:xfrm>
        </p:spPr>
        <p:txBody>
          <a:bodyPr/>
          <a:lstStyle/>
          <a:p>
            <a:r>
              <a:rPr lang="en-US" dirty="0" smtClean="0"/>
              <a:t>Outlook</a:t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Sticky Notes (ctrl + shift + n) </a:t>
            </a:r>
          </a:p>
          <a:p>
            <a:pPr lvl="1"/>
            <a:r>
              <a:rPr lang="en-US" dirty="0" smtClean="0"/>
              <a:t>Option for future delivery time for e-mails</a:t>
            </a:r>
          </a:p>
          <a:p>
            <a:pPr lvl="1"/>
            <a:r>
              <a:rPr lang="en-US" dirty="0" smtClean="0"/>
              <a:t>Create email templates </a:t>
            </a:r>
          </a:p>
          <a:p>
            <a:pPr lvl="2"/>
            <a:r>
              <a:rPr lang="en-US" dirty="0" smtClean="0"/>
              <a:t>Save frequently used message as template</a:t>
            </a:r>
          </a:p>
          <a:p>
            <a:pPr lvl="2"/>
            <a:r>
              <a:rPr lang="en-US" dirty="0" smtClean="0"/>
              <a:t>Then create new item using “choose form”</a:t>
            </a:r>
          </a:p>
          <a:p>
            <a:pPr lvl="1"/>
            <a:r>
              <a:rPr lang="en-US" dirty="0" smtClean="0"/>
              <a:t>Organize emails: </a:t>
            </a:r>
          </a:p>
          <a:p>
            <a:pPr lvl="2"/>
            <a:r>
              <a:rPr lang="en-US" dirty="0" smtClean="0"/>
              <a:t>View as conversations</a:t>
            </a:r>
          </a:p>
          <a:p>
            <a:pPr lvl="2"/>
            <a:r>
              <a:rPr lang="en-US" dirty="0" smtClean="0"/>
              <a:t>Rules: set alerts, direct to specific boxes</a:t>
            </a:r>
          </a:p>
          <a:p>
            <a:pPr lvl="1"/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18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Communications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6761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1393236"/>
            <a:ext cx="7886700" cy="5022804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Let’s Practice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Write an e-mail to yourself with a link to a website we discussed, but select it to be delivered after the training conference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If you have a corporate email box, type in that as the “reply to” address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19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Communications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219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In this course we will navigate research tools and applications on the VA Intranet that can help you prepare claims and appeals.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We will also review communications using Outlook and Skype that are available both within and outside the VA network, and share best practices.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4252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1393236"/>
            <a:ext cx="7886700" cy="5022804"/>
          </a:xfrm>
        </p:spPr>
        <p:txBody>
          <a:bodyPr/>
          <a:lstStyle/>
          <a:p>
            <a:r>
              <a:rPr lang="en-US" dirty="0"/>
              <a:t>Skype for </a:t>
            </a:r>
            <a:r>
              <a:rPr lang="en-US" dirty="0" smtClean="0"/>
              <a:t>Business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Instant messaging tool</a:t>
            </a:r>
          </a:p>
          <a:p>
            <a:pPr lvl="1"/>
            <a:r>
              <a:rPr lang="en-US" dirty="0"/>
              <a:t>Good for quick communications </a:t>
            </a:r>
          </a:p>
          <a:p>
            <a:pPr lvl="1"/>
            <a:r>
              <a:rPr lang="en-US" dirty="0" smtClean="0"/>
              <a:t>Verify </a:t>
            </a:r>
            <a:r>
              <a:rPr lang="en-US" dirty="0"/>
              <a:t>if someone is at their computer</a:t>
            </a:r>
          </a:p>
          <a:p>
            <a:pPr lvl="1"/>
            <a:r>
              <a:rPr lang="en-US" dirty="0"/>
              <a:t>Away messages </a:t>
            </a:r>
            <a:r>
              <a:rPr lang="en-US" dirty="0" smtClean="0"/>
              <a:t>– professionalism</a:t>
            </a:r>
          </a:p>
          <a:p>
            <a:pPr lvl="1"/>
            <a:r>
              <a:rPr lang="en-US" dirty="0" smtClean="0"/>
              <a:t>Contact lists</a:t>
            </a:r>
          </a:p>
          <a:p>
            <a:pPr lvl="2"/>
            <a:r>
              <a:rPr lang="en-US" dirty="0" smtClean="0"/>
              <a:t>Practice adding one of your colleagues to your contact list</a:t>
            </a:r>
          </a:p>
          <a:p>
            <a:pPr lvl="2"/>
            <a:r>
              <a:rPr lang="en-US" dirty="0" smtClean="0"/>
              <a:t>“New” list will show others who have added you as a contact</a:t>
            </a:r>
            <a:endParaRPr lang="en-US" dirty="0"/>
          </a:p>
          <a:p>
            <a:pPr lvl="1"/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20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Communications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4213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28650" y="1393236"/>
            <a:ext cx="7886700" cy="5464764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Discussion 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What are some resources that you use frequently on the Intranet? 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Are there tools or processes your office has adopted that make your day-to-day tasks easier?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21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Best Practices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5645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16353" y="2865299"/>
            <a:ext cx="558528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you! Please complete your feedback forms</a:t>
            </a:r>
          </a:p>
          <a:p>
            <a:pPr algn="r"/>
            <a:endParaRPr lang="en-US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67597" y="4959054"/>
            <a:ext cx="443403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Lauren Barefoot</a:t>
            </a:r>
          </a:p>
          <a:p>
            <a:pPr algn="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Manager, Training &amp; QA</a:t>
            </a:r>
          </a:p>
          <a:p>
            <a:pPr algn="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lbarefoot@vfw.org</a:t>
            </a:r>
          </a:p>
        </p:txBody>
      </p:sp>
    </p:spTree>
    <p:extLst>
      <p:ext uri="{BB962C8B-B14F-4D97-AF65-F5344CB8AC3E}">
        <p14:creationId xmlns:p14="http://schemas.microsoft.com/office/powerpoint/2010/main" val="2671895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access the VA Intranet, you must be connected to the VA Network, either directly or through remote access methods (Citrix or RESCUE)</a:t>
            </a:r>
          </a:p>
          <a:p>
            <a:r>
              <a:rPr lang="en-US" dirty="0" smtClean="0"/>
              <a:t>Some of these resources are also available on other websites</a:t>
            </a:r>
          </a:p>
          <a:p>
            <a:r>
              <a:rPr lang="en-US" dirty="0" smtClean="0"/>
              <a:t>If it is on the VA Intranet, the webpage will begin with </a:t>
            </a:r>
            <a:r>
              <a:rPr lang="en-US" dirty="0" smtClean="0">
                <a:hlinkClick r:id="rId3"/>
              </a:rPr>
              <a:t>https://vbaw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3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 Intranet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216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1393236"/>
            <a:ext cx="7886700" cy="5022804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Many of the following websites are already bookmarked in your “favorites” menu in Internet Explorer when you log in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Why? Many are used by VA employees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Some of the resources are only for VA employees or are on a “need to know” basis while others are public information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VA Intranet Websites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0156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1393236"/>
            <a:ext cx="7886700" cy="502280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VBA Intranet </a:t>
            </a:r>
            <a:r>
              <a:rPr lang="en-US" dirty="0" smtClean="0"/>
              <a:t>Home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5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VA Intranet Websites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94" y="1851660"/>
            <a:ext cx="5002805" cy="4754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1748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1393236"/>
            <a:ext cx="7886700" cy="502280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VBA Intranet Home</a:t>
            </a:r>
          </a:p>
          <a:p>
            <a:pPr marL="457200" lvl="1" indent="0">
              <a:buNone/>
            </a:pPr>
            <a:r>
              <a:rPr lang="en-US" dirty="0"/>
              <a:t>“Rating Job Aids” has several key </a:t>
            </a:r>
            <a:r>
              <a:rPr lang="en-US" dirty="0" smtClean="0"/>
              <a:t>resources</a:t>
            </a:r>
          </a:p>
          <a:p>
            <a:pPr marL="457200" lvl="1" indent="0">
              <a:buNone/>
            </a:pPr>
            <a:r>
              <a:rPr lang="en-US" dirty="0" smtClean="0"/>
              <a:t> </a:t>
            </a:r>
            <a:endParaRPr lang="en-US" dirty="0"/>
          </a:p>
          <a:p>
            <a:pPr lvl="1"/>
            <a:r>
              <a:rPr lang="en-US" dirty="0"/>
              <a:t>Regulation </a:t>
            </a:r>
            <a:r>
              <a:rPr lang="en-US" dirty="0" err="1" smtClean="0"/>
              <a:t>Citator</a:t>
            </a:r>
            <a:r>
              <a:rPr lang="en-US" dirty="0" smtClean="0"/>
              <a:t>: find present and past versions of VA regulations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 err="1" smtClean="0"/>
              <a:t>Combinator</a:t>
            </a:r>
            <a:r>
              <a:rPr lang="en-US" dirty="0" smtClean="0"/>
              <a:t>: Application that does “VA math”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 smtClean="0"/>
              <a:t>Hearing </a:t>
            </a:r>
            <a:r>
              <a:rPr lang="en-US" dirty="0"/>
              <a:t>Loss and SMC </a:t>
            </a:r>
            <a:r>
              <a:rPr lang="en-US" dirty="0" smtClean="0"/>
              <a:t>calculators: Application that helps raters with generating the decision for these types of claims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6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VA Intranet Websites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7770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1393236"/>
            <a:ext cx="7886700" cy="5022804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Rating Job Aids Home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7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VA Intranet Websites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" y="1980564"/>
            <a:ext cx="4614930" cy="4937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7041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1393236"/>
            <a:ext cx="7886700" cy="5022804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Let’s Practice: Regulation </a:t>
            </a:r>
            <a:r>
              <a:rPr lang="en-US" dirty="0" err="1" smtClean="0"/>
              <a:t>Citator</a:t>
            </a:r>
            <a:endParaRPr lang="en-US" dirty="0" smtClean="0"/>
          </a:p>
          <a:p>
            <a:r>
              <a:rPr lang="en-US" sz="2800" dirty="0" smtClean="0"/>
              <a:t>Navigate to </a:t>
            </a:r>
            <a:r>
              <a:rPr lang="en-US" sz="2800" dirty="0" smtClean="0">
                <a:hlinkClick r:id="rId3"/>
              </a:rPr>
              <a:t>https://vbaw.vba.va.gov/benefits/index.asp</a:t>
            </a:r>
            <a:endParaRPr lang="en-US" sz="2800" dirty="0" smtClean="0"/>
          </a:p>
          <a:p>
            <a:r>
              <a:rPr lang="en-US" sz="2800" dirty="0" smtClean="0"/>
              <a:t>Click on “Rating Job Aids” </a:t>
            </a:r>
          </a:p>
          <a:p>
            <a:r>
              <a:rPr lang="en-US" sz="2800" dirty="0" smtClean="0"/>
              <a:t>Find “regulation </a:t>
            </a:r>
            <a:r>
              <a:rPr lang="en-US" sz="2800" dirty="0" err="1" smtClean="0"/>
              <a:t>citator</a:t>
            </a:r>
            <a:r>
              <a:rPr lang="en-US" sz="2800" dirty="0" smtClean="0"/>
              <a:t>” on “bookshelf”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Type in “skin” and see what you find 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Let’s view the entry for evaluating skin conditions, 38 CFR 4.118</a:t>
            </a:r>
          </a:p>
          <a:p>
            <a:pPr marL="0" indent="0">
              <a:buNone/>
            </a:pPr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8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VA Intranet Websites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9053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1393236"/>
            <a:ext cx="7886700" cy="5022804"/>
          </a:xfrm>
        </p:spPr>
        <p:txBody>
          <a:bodyPr/>
          <a:lstStyle/>
          <a:p>
            <a:pPr marL="457200" lvl="1" indent="0">
              <a:buNone/>
            </a:pPr>
            <a:r>
              <a:rPr lang="en-US" dirty="0" smtClean="0"/>
              <a:t>Information also </a:t>
            </a:r>
            <a:r>
              <a:rPr lang="en-US" dirty="0"/>
              <a:t>available on the </a:t>
            </a:r>
            <a:r>
              <a:rPr lang="en-US" dirty="0" smtClean="0"/>
              <a:t>internet: 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Stressor </a:t>
            </a:r>
            <a:r>
              <a:rPr lang="en-US" dirty="0"/>
              <a:t>verification websites </a:t>
            </a:r>
            <a:r>
              <a:rPr lang="en-US" dirty="0" smtClean="0"/>
              <a:t>(although information may be better arranged here)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Vietnam </a:t>
            </a:r>
            <a:r>
              <a:rPr lang="en-US" dirty="0"/>
              <a:t>era Navy Ship Agent Orange Exposure Development </a:t>
            </a:r>
            <a:r>
              <a:rPr lang="en-US" dirty="0" smtClean="0"/>
              <a:t>Site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POW Status </a:t>
            </a:r>
            <a:r>
              <a:rPr lang="en-US" dirty="0" smtClean="0"/>
              <a:t>list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 smtClean="0"/>
              <a:t>Veterans </a:t>
            </a:r>
            <a:r>
              <a:rPr lang="en-US" dirty="0"/>
              <a:t>Health </a:t>
            </a:r>
            <a:r>
              <a:rPr lang="en-US" dirty="0" smtClean="0"/>
              <a:t>Initiative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9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VA Intranet Websites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0823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1429</TotalTime>
  <Words>1192</Words>
  <Application>Microsoft Office PowerPoint</Application>
  <PresentationFormat>On-screen Show (4:3)</PresentationFormat>
  <Paragraphs>201</Paragraphs>
  <Slides>22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Times New Roman</vt:lpstr>
      <vt:lpstr>Office Theme</vt:lpstr>
      <vt:lpstr>Custom Design</vt:lpstr>
      <vt:lpstr>PowerPoint Presentation</vt:lpstr>
      <vt:lpstr>Objectives</vt:lpstr>
      <vt:lpstr>VA Intranet</vt:lpstr>
      <vt:lpstr>Key VA Intranet Websites</vt:lpstr>
      <vt:lpstr>Key VA Intranet Websites</vt:lpstr>
      <vt:lpstr>Key VA Intranet Websites</vt:lpstr>
      <vt:lpstr>Key VA Intranet Websites</vt:lpstr>
      <vt:lpstr>Key VA Intranet Websites</vt:lpstr>
      <vt:lpstr>Key VA Intranet Websites</vt:lpstr>
      <vt:lpstr>Key VA Intranet Websites</vt:lpstr>
      <vt:lpstr>Key VA Intranet Websites</vt:lpstr>
      <vt:lpstr>Key VA Intranet Websites</vt:lpstr>
      <vt:lpstr>Key VA Intranet Websites</vt:lpstr>
      <vt:lpstr>Key VA Intranet Websites</vt:lpstr>
      <vt:lpstr>Key VA Intranet Websites</vt:lpstr>
      <vt:lpstr>VA Applications</vt:lpstr>
      <vt:lpstr>Communications </vt:lpstr>
      <vt:lpstr>Communications </vt:lpstr>
      <vt:lpstr>Communications </vt:lpstr>
      <vt:lpstr>Communications </vt:lpstr>
      <vt:lpstr>Best Practices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Monica Levy</dc:creator>
  <cp:lastModifiedBy>Chris Macinkowicz</cp:lastModifiedBy>
  <cp:revision>82</cp:revision>
  <cp:lastPrinted>2019-04-23T20:00:06Z</cp:lastPrinted>
  <dcterms:created xsi:type="dcterms:W3CDTF">2018-09-13T15:53:27Z</dcterms:created>
  <dcterms:modified xsi:type="dcterms:W3CDTF">2019-04-23T20:00:10Z</dcterms:modified>
</cp:coreProperties>
</file>