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1"/>
  </p:notesMasterIdLst>
  <p:handoutMasterIdLst>
    <p:handoutMasterId r:id="rId52"/>
  </p:handoutMasterIdLst>
  <p:sldIdLst>
    <p:sldId id="256" r:id="rId3"/>
    <p:sldId id="289" r:id="rId4"/>
    <p:sldId id="290" r:id="rId5"/>
    <p:sldId id="285" r:id="rId6"/>
    <p:sldId id="309" r:id="rId7"/>
    <p:sldId id="310" r:id="rId8"/>
    <p:sldId id="347" r:id="rId9"/>
    <p:sldId id="257" r:id="rId10"/>
    <p:sldId id="316" r:id="rId11"/>
    <p:sldId id="317" r:id="rId12"/>
    <p:sldId id="318" r:id="rId13"/>
    <p:sldId id="319" r:id="rId14"/>
    <p:sldId id="320" r:id="rId15"/>
    <p:sldId id="321" r:id="rId16"/>
    <p:sldId id="322" r:id="rId17"/>
    <p:sldId id="348" r:id="rId18"/>
    <p:sldId id="269" r:id="rId19"/>
    <p:sldId id="272" r:id="rId20"/>
    <p:sldId id="324" r:id="rId21"/>
    <p:sldId id="273" r:id="rId22"/>
    <p:sldId id="275" r:id="rId23"/>
    <p:sldId id="325" r:id="rId24"/>
    <p:sldId id="349" r:id="rId25"/>
    <p:sldId id="278" r:id="rId26"/>
    <p:sldId id="326" r:id="rId27"/>
    <p:sldId id="327" r:id="rId28"/>
    <p:sldId id="328" r:id="rId29"/>
    <p:sldId id="329" r:id="rId30"/>
    <p:sldId id="351" r:id="rId31"/>
    <p:sldId id="335" r:id="rId32"/>
    <p:sldId id="336" r:id="rId33"/>
    <p:sldId id="337" r:id="rId34"/>
    <p:sldId id="338" r:id="rId35"/>
    <p:sldId id="339" r:id="rId36"/>
    <p:sldId id="340" r:id="rId37"/>
    <p:sldId id="341" r:id="rId38"/>
    <p:sldId id="342" r:id="rId39"/>
    <p:sldId id="343" r:id="rId40"/>
    <p:sldId id="344" r:id="rId41"/>
    <p:sldId id="345" r:id="rId42"/>
    <p:sldId id="346" r:id="rId43"/>
    <p:sldId id="353" r:id="rId44"/>
    <p:sldId id="354" r:id="rId45"/>
    <p:sldId id="355" r:id="rId46"/>
    <p:sldId id="356" r:id="rId47"/>
    <p:sldId id="357" r:id="rId48"/>
    <p:sldId id="263" r:id="rId49"/>
    <p:sldId id="698"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310" y="58"/>
      </p:cViewPr>
      <p:guideLst/>
    </p:cSldViewPr>
  </p:slideViewPr>
  <p:notesTextViewPr>
    <p:cViewPr>
      <p:scale>
        <a:sx n="1" d="1"/>
        <a:sy n="1" d="1"/>
      </p:scale>
      <p:origin x="0" y="0"/>
    </p:cViewPr>
  </p:notesTextViewPr>
  <p:notesViewPr>
    <p:cSldViewPr snapToGrid="0">
      <p:cViewPr varScale="1">
        <p:scale>
          <a:sx n="65" d="100"/>
          <a:sy n="65" d="100"/>
        </p:scale>
        <p:origin x="3082" y="4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0" tIns="45715" rIns="91430" bIns="45715" rtlCol="0"/>
          <a:lstStyle>
            <a:lvl1pPr algn="l">
              <a:defRPr sz="1200"/>
            </a:lvl1pPr>
          </a:lstStyle>
          <a:p>
            <a:r>
              <a:rPr lang="en-US" sz="1400" dirty="0"/>
              <a:t>What’s new at VA</a:t>
            </a:r>
          </a:p>
        </p:txBody>
      </p:sp>
      <p:sp>
        <p:nvSpPr>
          <p:cNvPr id="4" name="Footer Placeholder 3"/>
          <p:cNvSpPr>
            <a:spLocks noGrp="1"/>
          </p:cNvSpPr>
          <p:nvPr>
            <p:ph type="ftr" sz="quarter" idx="2"/>
          </p:nvPr>
        </p:nvSpPr>
        <p:spPr>
          <a:xfrm>
            <a:off x="0" y="8685214"/>
            <a:ext cx="2971800" cy="458787"/>
          </a:xfrm>
          <a:prstGeom prst="rect">
            <a:avLst/>
          </a:prstGeom>
        </p:spPr>
        <p:txBody>
          <a:bodyPr vert="horz" lIns="91430" tIns="45715" rIns="91430" bIns="45715" rtlCol="0" anchor="b"/>
          <a:lstStyle>
            <a:lvl1pPr algn="l">
              <a:defRPr sz="1200"/>
            </a:lvl1pPr>
          </a:lstStyle>
          <a:p>
            <a:r>
              <a:rPr lang="en-US" sz="1400" dirty="0"/>
              <a:t>What’s new at VA</a:t>
            </a:r>
          </a:p>
        </p:txBody>
      </p:sp>
      <p:sp>
        <p:nvSpPr>
          <p:cNvPr id="6" name="Slide Number Placeholder 5"/>
          <p:cNvSpPr>
            <a:spLocks noGrp="1"/>
          </p:cNvSpPr>
          <p:nvPr>
            <p:ph type="sldNum" sz="quarter" idx="3"/>
          </p:nvPr>
        </p:nvSpPr>
        <p:spPr>
          <a:xfrm>
            <a:off x="3884614" y="8685214"/>
            <a:ext cx="2971800" cy="458787"/>
          </a:xfrm>
          <a:prstGeom prst="rect">
            <a:avLst/>
          </a:prstGeom>
        </p:spPr>
        <p:txBody>
          <a:bodyPr vert="horz" lIns="91430" tIns="45715" rIns="91430" bIns="45715" rtlCol="0" anchor="b"/>
          <a:lstStyle>
            <a:lvl1pPr algn="r">
              <a:defRPr sz="1200"/>
            </a:lvl1pPr>
          </a:lstStyle>
          <a:p>
            <a:fld id="{CB700E14-50D0-4C64-B698-288CD9998E55}" type="slidenum">
              <a:rPr lang="en-US" sz="1400"/>
              <a:t>‹#›</a:t>
            </a:fld>
            <a:endParaRPr lang="en-US" dirty="0"/>
          </a:p>
        </p:txBody>
      </p:sp>
    </p:spTree>
    <p:extLst>
      <p:ext uri="{BB962C8B-B14F-4D97-AF65-F5344CB8AC3E}">
        <p14:creationId xmlns:p14="http://schemas.microsoft.com/office/powerpoint/2010/main" val="2469759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idx="1"/>
          </p:nvPr>
        </p:nvSpPr>
        <p:spPr>
          <a:xfrm>
            <a:off x="3884614" y="0"/>
            <a:ext cx="2971800" cy="458788"/>
          </a:xfrm>
          <a:prstGeom prst="rect">
            <a:avLst/>
          </a:prstGeom>
        </p:spPr>
        <p:txBody>
          <a:bodyPr vert="horz" lIns="91430" tIns="45715" rIns="91430" bIns="45715" rtlCol="0"/>
          <a:lstStyle>
            <a:lvl1pPr algn="r">
              <a:defRPr sz="1200"/>
            </a:lvl1pPr>
          </a:lstStyle>
          <a:p>
            <a:fld id="{4CCB3563-B21F-4472-A953-CA98BFE318F2}" type="datetimeFigureOut">
              <a:rPr lang="en-US" smtClean="0"/>
              <a:t>4/25/2019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30" tIns="45715" rIns="91430" bIns="45715"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0" tIns="45715" rIns="91430" bIns="457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4"/>
            <a:ext cx="2971800" cy="458787"/>
          </a:xfrm>
          <a:prstGeom prst="rect">
            <a:avLst/>
          </a:prstGeom>
        </p:spPr>
        <p:txBody>
          <a:bodyPr vert="horz" lIns="91430" tIns="45715" rIns="91430" bIns="45715"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685214"/>
            <a:ext cx="2971800" cy="458787"/>
          </a:xfrm>
          <a:prstGeom prst="rect">
            <a:avLst/>
          </a:prstGeom>
        </p:spPr>
        <p:txBody>
          <a:bodyPr vert="horz" lIns="91430" tIns="45715" rIns="91430" bIns="45715"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65371B9-F346-DD4F-A97F-83BB1574991B}" type="slidenum">
              <a:rPr lang="en-US" smtClean="0"/>
              <a:pPr>
                <a:defRPr/>
              </a:pPr>
              <a:t>48</a:t>
            </a:fld>
            <a:endParaRPr lang="en-US" dirty="0"/>
          </a:p>
        </p:txBody>
      </p:sp>
    </p:spTree>
    <p:extLst>
      <p:ext uri="{BB962C8B-B14F-4D97-AF65-F5344CB8AC3E}">
        <p14:creationId xmlns:p14="http://schemas.microsoft.com/office/powerpoint/2010/main" val="2202282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3AA9AE-871C-F14A-9125-BCF24684B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1C65BF5-130D-D147-9EE4-8C7D99CD0D2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BC14680-1727-7742-A6AA-D244A8D051E0}"/>
              </a:ext>
            </a:extLst>
          </p:cNvPr>
          <p:cNvSpPr>
            <a:spLocks noGrp="1"/>
          </p:cNvSpPr>
          <p:nvPr>
            <p:ph type="dt" sz="half" idx="10"/>
          </p:nvPr>
        </p:nvSpPr>
        <p:spPr>
          <a:xfrm>
            <a:off x="628650" y="6356351"/>
            <a:ext cx="2057400" cy="365125"/>
          </a:xfrm>
          <a:prstGeom prst="rect">
            <a:avLst/>
          </a:prstGeom>
        </p:spPr>
        <p:txBody>
          <a:bodyPr/>
          <a:lstStyle/>
          <a:p>
            <a:fld id="{8417A52B-F3EC-6D4B-8343-66E1F32CEF3C}" type="datetimeFigureOut">
              <a:rPr lang="en-US" smtClean="0"/>
              <a:t>4/25/2019</a:t>
            </a:fld>
            <a:endParaRPr lang="en-US"/>
          </a:p>
        </p:txBody>
      </p:sp>
      <p:sp>
        <p:nvSpPr>
          <p:cNvPr id="5" name="Footer Placeholder 4">
            <a:extLst>
              <a:ext uri="{FF2B5EF4-FFF2-40B4-BE49-F238E27FC236}">
                <a16:creationId xmlns:a16="http://schemas.microsoft.com/office/drawing/2014/main" xmlns="" id="{121DFCE5-B3E2-6A47-9F02-4751D15F32B2}"/>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xmlns="" id="{0A3F94C2-4AEA-B947-86FD-8ABA339E2D8C}"/>
              </a:ext>
            </a:extLst>
          </p:cNvPr>
          <p:cNvSpPr>
            <a:spLocks noGrp="1"/>
          </p:cNvSpPr>
          <p:nvPr>
            <p:ph type="sldNum" sz="quarter" idx="12"/>
          </p:nvPr>
        </p:nvSpPr>
        <p:spPr>
          <a:xfrm>
            <a:off x="6457950" y="6356351"/>
            <a:ext cx="2057400" cy="365125"/>
          </a:xfrm>
          <a:prstGeom prst="rect">
            <a:avLst/>
          </a:prstGeom>
        </p:spPr>
        <p:txBody>
          <a:bodyPr/>
          <a:lstStyle/>
          <a:p>
            <a:fld id="{C9713B1F-BAE5-7D49-BB9B-81BC2FDFDB38}" type="slidenum">
              <a:rPr lang="en-US" smtClean="0"/>
              <a:t>‹#›</a:t>
            </a:fld>
            <a:endParaRPr lang="en-US"/>
          </a:p>
        </p:txBody>
      </p:sp>
    </p:spTree>
    <p:extLst>
      <p:ext uri="{BB962C8B-B14F-4D97-AF65-F5344CB8AC3E}">
        <p14:creationId xmlns:p14="http://schemas.microsoft.com/office/powerpoint/2010/main" val="27997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2932605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rotWithShape="1">
          <a:blip r:embed="rId4">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 id="214748368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15097" y="2517827"/>
            <a:ext cx="6186535" cy="830997"/>
          </a:xfrm>
          <a:prstGeom prst="rect">
            <a:avLst/>
          </a:prstGeom>
          <a:noFill/>
        </p:spPr>
        <p:txBody>
          <a:bodyPr wrap="square" rtlCol="0">
            <a:spAutoFit/>
          </a:bodyPr>
          <a:lstStyle/>
          <a:p>
            <a:pPr algn="r"/>
            <a:r>
              <a:rPr lang="en-US" sz="4800" b="1" dirty="0">
                <a:latin typeface="Times New Roman" panose="02020603050405020304" pitchFamily="18" charset="0"/>
                <a:cs typeface="Times New Roman" panose="02020603050405020304" pitchFamily="18" charset="0"/>
              </a:rPr>
              <a:t>What’s New at the VA</a:t>
            </a:r>
          </a:p>
        </p:txBody>
      </p:sp>
      <p:sp>
        <p:nvSpPr>
          <p:cNvPr id="5" name="TextBox 4"/>
          <p:cNvSpPr txBox="1"/>
          <p:nvPr/>
        </p:nvSpPr>
        <p:spPr>
          <a:xfrm>
            <a:off x="3967597" y="5279094"/>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By Amanda Berry</a:t>
            </a:r>
          </a:p>
          <a:p>
            <a:pPr algn="r"/>
            <a:r>
              <a:rPr lang="en-US" sz="2800" dirty="0" smtClean="0">
                <a:latin typeface="Times New Roman" panose="02020603050405020304" pitchFamily="18" charset="0"/>
                <a:cs typeface="Times New Roman" panose="02020603050405020304" pitchFamily="18" charset="0"/>
              </a:rPr>
              <a:t>May </a:t>
            </a:r>
            <a:r>
              <a:rPr lang="en-US" sz="2800" dirty="0">
                <a:latin typeface="Times New Roman" panose="02020603050405020304" pitchFamily="18" charset="0"/>
                <a:cs typeface="Times New Roman" panose="02020603050405020304" pitchFamily="18" charset="0"/>
              </a:rPr>
              <a:t>2019</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9068" y="1536854"/>
            <a:ext cx="7482624" cy="4951031"/>
          </a:xfrm>
        </p:spPr>
        <p:txBody>
          <a:bodyPr>
            <a:normAutofit fontScale="25000" lnSpcReduction="20000"/>
          </a:bodyPr>
          <a:lstStyle/>
          <a:p>
            <a:pPr>
              <a:lnSpc>
                <a:spcPct val="110000"/>
              </a:lnSpc>
            </a:pPr>
            <a:r>
              <a:rPr lang="en-US" sz="11200" dirty="0">
                <a:solidFill>
                  <a:schemeClr val="tx1"/>
                </a:solidFill>
                <a:latin typeface="Arial" panose="020B0604020202020204" pitchFamily="34" charset="0"/>
                <a:cs typeface="Arial" panose="020B0604020202020204" pitchFamily="34" charset="0"/>
              </a:rPr>
              <a:t>Background</a:t>
            </a:r>
          </a:p>
          <a:p>
            <a:pPr lvl="2" algn="l">
              <a:lnSpc>
                <a:spcPct val="110000"/>
              </a:lnSpc>
            </a:pPr>
            <a:endParaRPr lang="en-US" sz="8000" dirty="0">
              <a:solidFill>
                <a:schemeClr val="tx1"/>
              </a:solidFill>
              <a:latin typeface="Arial" panose="020B0604020202020204" pitchFamily="34" charset="0"/>
              <a:cs typeface="Arial" panose="020B0604020202020204" pitchFamily="34" charset="0"/>
            </a:endParaRPr>
          </a:p>
          <a:p>
            <a:pPr lvl="3" algn="l">
              <a:lnSpc>
                <a:spcPct val="110000"/>
              </a:lnSpc>
            </a:pPr>
            <a:r>
              <a:rPr lang="en-US" sz="8000" dirty="0">
                <a:solidFill>
                  <a:schemeClr val="tx1"/>
                </a:solidFill>
                <a:latin typeface="Arial" panose="020B0604020202020204" pitchFamily="34" charset="0"/>
                <a:cs typeface="Arial" panose="020B0604020202020204" pitchFamily="34" charset="0"/>
              </a:rPr>
              <a:t>Mr. Procopio served aboard the U.S.S. Intrepid from 1964-1967. In July 1966, the Intrepid was deployed in the waters offshore the landmass of the Republic of Vietnam, including its territorial sea. Procopio sought entitlement to service connection for diabetes mellitus in 2006 and for prostate cancer in 2007 but was denied service connection for both in 2009.</a:t>
            </a:r>
          </a:p>
          <a:p>
            <a:pPr lvl="3" algn="l">
              <a:lnSpc>
                <a:spcPct val="110000"/>
              </a:lnSpc>
            </a:pPr>
            <a:endParaRPr lang="en-US" sz="8000" dirty="0">
              <a:solidFill>
                <a:schemeClr val="tx1"/>
              </a:solidFill>
              <a:latin typeface="Arial" panose="020B0604020202020204" pitchFamily="34" charset="0"/>
              <a:cs typeface="Arial" panose="020B0604020202020204" pitchFamily="34" charset="0"/>
            </a:endParaRPr>
          </a:p>
          <a:p>
            <a:pPr lvl="3" algn="l">
              <a:lnSpc>
                <a:spcPct val="110000"/>
              </a:lnSpc>
            </a:pPr>
            <a:r>
              <a:rPr lang="en-US" sz="8000" dirty="0">
                <a:solidFill>
                  <a:schemeClr val="tx1"/>
                </a:solidFill>
                <a:latin typeface="Arial" panose="020B0604020202020204" pitchFamily="34" charset="0"/>
                <a:cs typeface="Arial" panose="020B0604020202020204" pitchFamily="34" charset="0"/>
              </a:rPr>
              <a:t>Mr. Procopio appealed this decision to the CAVC arguing that the language in the Agent Orange Act, 38 U.S.C. 1116, entitled Procopio to a presumption of service connection for his prostate cancer and diabetes mellitus.  </a:t>
            </a:r>
            <a:r>
              <a:rPr lang="en-US" sz="8000" dirty="0" err="1">
                <a:solidFill>
                  <a:schemeClr val="tx1"/>
                </a:solidFill>
                <a:latin typeface="Arial" panose="020B0604020202020204" pitchFamily="34" charset="0"/>
                <a:cs typeface="Arial" panose="020B0604020202020204" pitchFamily="34" charset="0"/>
              </a:rPr>
              <a:t>CAVC</a:t>
            </a:r>
            <a:r>
              <a:rPr lang="en-US" sz="8000" dirty="0">
                <a:solidFill>
                  <a:schemeClr val="tx1"/>
                </a:solidFill>
                <a:latin typeface="Arial" panose="020B0604020202020204" pitchFamily="34" charset="0"/>
                <a:cs typeface="Arial" panose="020B0604020202020204" pitchFamily="34" charset="0"/>
              </a:rPr>
              <a:t> denied and Mr. Procopio appealed to the Federal Circuit Court. </a:t>
            </a:r>
          </a:p>
          <a:p>
            <a:pPr lvl="3" algn="l"/>
            <a:endParaRPr lang="en-US" sz="2000" dirty="0">
              <a:solidFill>
                <a:schemeClr val="tx1"/>
              </a:solidFill>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10</a:t>
            </a:fld>
            <a:endParaRPr lang="en-US" dirty="0"/>
          </a:p>
        </p:txBody>
      </p:sp>
      <p:sp>
        <p:nvSpPr>
          <p:cNvPr id="7" name="Title 1">
            <a:extLst>
              <a:ext uri="{FF2B5EF4-FFF2-40B4-BE49-F238E27FC236}">
                <a16:creationId xmlns:a16="http://schemas.microsoft.com/office/drawing/2014/main" xmlns="" id="{C48FDE1D-49E5-4083-94E3-2924F6094C10}"/>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dirty="0">
                <a:latin typeface="Arial" panose="020B0604020202020204" pitchFamily="34" charset="0"/>
                <a:cs typeface="Arial" panose="020B0604020202020204" pitchFamily="34" charset="0"/>
              </a:rPr>
              <a:t>Procopio v. </a:t>
            </a:r>
            <a:r>
              <a:rPr lang="en-US" sz="2800" b="1" dirty="0" err="1">
                <a:latin typeface="Arial" panose="020B0604020202020204" pitchFamily="34" charset="0"/>
                <a:cs typeface="Arial" panose="020B0604020202020204" pitchFamily="34" charset="0"/>
              </a:rPr>
              <a:t>Wilkie</a:t>
            </a:r>
            <a:r>
              <a:rPr lang="en-US" sz="2800" b="1" dirty="0">
                <a:latin typeface="Arial" panose="020B0604020202020204" pitchFamily="34" charset="0"/>
                <a:cs typeface="Arial" panose="020B0604020202020204" pitchFamily="34" charset="0"/>
              </a:rPr>
              <a:t>, January 29, 2019</a:t>
            </a:r>
          </a:p>
        </p:txBody>
      </p:sp>
    </p:spTree>
    <p:extLst>
      <p:ext uri="{BB962C8B-B14F-4D97-AF65-F5344CB8AC3E}">
        <p14:creationId xmlns:p14="http://schemas.microsoft.com/office/powerpoint/2010/main" val="1007545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704" y="1613647"/>
            <a:ext cx="8324646" cy="4426545"/>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Case Study</a:t>
            </a:r>
          </a:p>
          <a:p>
            <a:pPr lvl="2" algn="l"/>
            <a:endParaRPr lang="en-US" sz="2300" dirty="0">
              <a:latin typeface="Arial" panose="020B0604020202020204" pitchFamily="34" charset="0"/>
              <a:cs typeface="Arial" panose="020B0604020202020204" pitchFamily="34" charset="0"/>
            </a:endParaRPr>
          </a:p>
          <a:p>
            <a:pPr lvl="3" algn="l"/>
            <a:r>
              <a:rPr lang="en-US" sz="2200" dirty="0">
                <a:solidFill>
                  <a:schemeClr val="tx1"/>
                </a:solidFill>
                <a:latin typeface="Arial" panose="020B0604020202020204" pitchFamily="34" charset="0"/>
                <a:cs typeface="Arial" panose="020B0604020202020204" pitchFamily="34" charset="0"/>
              </a:rPr>
              <a:t>The Agent Orange Act, 38 U.S.C. 1116., concluded a presumption of service connection for Veterans with service in the Republic of Vietnam. Procopio argued that ‘the Republic of Vietnam’ definition is ambiguous.</a:t>
            </a:r>
          </a:p>
          <a:p>
            <a:pPr lvl="3" algn="l"/>
            <a:endParaRPr lang="en-US" sz="2200" dirty="0">
              <a:solidFill>
                <a:schemeClr val="tx1"/>
              </a:solidFill>
              <a:latin typeface="Arial" panose="020B0604020202020204" pitchFamily="34" charset="0"/>
              <a:cs typeface="Arial" panose="020B0604020202020204" pitchFamily="34" charset="0"/>
            </a:endParaRPr>
          </a:p>
          <a:p>
            <a:pPr lvl="3" algn="l"/>
            <a:r>
              <a:rPr lang="en-US" sz="2200" dirty="0">
                <a:solidFill>
                  <a:schemeClr val="tx1"/>
                </a:solidFill>
                <a:latin typeface="Arial" panose="020B0604020202020204" pitchFamily="34" charset="0"/>
                <a:cs typeface="Arial" panose="020B0604020202020204" pitchFamily="34" charset="0"/>
              </a:rPr>
              <a:t>It was argued that the AO Act should unambiguously include service in the offshore waters within </a:t>
            </a:r>
            <a:r>
              <a:rPr lang="en-US" sz="2200" i="1" dirty="0">
                <a:solidFill>
                  <a:schemeClr val="tx1"/>
                </a:solidFill>
                <a:latin typeface="Arial" panose="020B0604020202020204" pitchFamily="34" charset="0"/>
                <a:cs typeface="Arial" panose="020B0604020202020204" pitchFamily="34" charset="0"/>
              </a:rPr>
              <a:t>the legally recognized territorial limits</a:t>
            </a:r>
            <a:r>
              <a:rPr lang="en-US" sz="2200" dirty="0">
                <a:solidFill>
                  <a:schemeClr val="tx1"/>
                </a:solidFill>
                <a:latin typeface="Arial" panose="020B0604020202020204" pitchFamily="34" charset="0"/>
                <a:cs typeface="Arial" panose="020B0604020202020204" pitchFamily="34" charset="0"/>
              </a:rPr>
              <a:t> of the Republic of Vietnam. The territorial sea of the Republic of Vietnam extends 12 nautical miles from the coast.</a:t>
            </a:r>
          </a:p>
        </p:txBody>
      </p:sp>
      <p:sp>
        <p:nvSpPr>
          <p:cNvPr id="4" name="Slide Number Placeholder 3"/>
          <p:cNvSpPr>
            <a:spLocks noGrp="1"/>
          </p:cNvSpPr>
          <p:nvPr>
            <p:ph type="sldNum" sz="quarter" idx="12"/>
          </p:nvPr>
        </p:nvSpPr>
        <p:spPr/>
        <p:txBody>
          <a:bodyPr/>
          <a:lstStyle/>
          <a:p>
            <a:fld id="{F38D0C9B-08D2-4B5B-9ECC-3DC5A71D964A}" type="slidenum">
              <a:rPr lang="en-US" smtClean="0"/>
              <a:t>11</a:t>
            </a:fld>
            <a:endParaRPr lang="en-US"/>
          </a:p>
        </p:txBody>
      </p:sp>
      <p:sp>
        <p:nvSpPr>
          <p:cNvPr id="7" name="Title 1">
            <a:extLst>
              <a:ext uri="{FF2B5EF4-FFF2-40B4-BE49-F238E27FC236}">
                <a16:creationId xmlns:a16="http://schemas.microsoft.com/office/drawing/2014/main" xmlns="" id="{F524C2EB-766C-491F-B667-11C9B51FAB52}"/>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dirty="0">
                <a:latin typeface="Arial" panose="020B0604020202020204" pitchFamily="34" charset="0"/>
                <a:cs typeface="Arial" panose="020B0604020202020204" pitchFamily="34" charset="0"/>
              </a:rPr>
              <a:t>Procopio v. </a:t>
            </a:r>
            <a:r>
              <a:rPr lang="en-US" sz="2800" b="1" dirty="0" err="1">
                <a:latin typeface="Arial" panose="020B0604020202020204" pitchFamily="34" charset="0"/>
                <a:cs typeface="Arial" panose="020B0604020202020204" pitchFamily="34" charset="0"/>
              </a:rPr>
              <a:t>Wilkie</a:t>
            </a:r>
            <a:r>
              <a:rPr lang="en-US" sz="2800" b="1" dirty="0">
                <a:latin typeface="Arial" panose="020B0604020202020204" pitchFamily="34" charset="0"/>
                <a:cs typeface="Arial" panose="020B0604020202020204" pitchFamily="34" charset="0"/>
              </a:rPr>
              <a:t>, January 29, 2019</a:t>
            </a:r>
          </a:p>
        </p:txBody>
      </p:sp>
    </p:spTree>
    <p:extLst>
      <p:ext uri="{BB962C8B-B14F-4D97-AF65-F5344CB8AC3E}">
        <p14:creationId xmlns:p14="http://schemas.microsoft.com/office/powerpoint/2010/main" val="1511915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8411" y="1642987"/>
            <a:ext cx="7772400" cy="4397206"/>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Decision</a:t>
            </a:r>
          </a:p>
          <a:p>
            <a:pPr lvl="2" algn="l"/>
            <a:endParaRPr lang="en-US" sz="2000" dirty="0">
              <a:latin typeface="Arial" panose="020B0604020202020204" pitchFamily="34" charset="0"/>
              <a:cs typeface="Arial" panose="020B0604020202020204" pitchFamily="34" charset="0"/>
            </a:endParaRPr>
          </a:p>
          <a:p>
            <a:pPr lvl="3" algn="l"/>
            <a:r>
              <a:rPr lang="en-US" dirty="0">
                <a:solidFill>
                  <a:schemeClr val="tx1"/>
                </a:solidFill>
                <a:latin typeface="Arial" panose="020B0604020202020204" pitchFamily="34" charset="0"/>
                <a:cs typeface="Arial" panose="020B0604020202020204" pitchFamily="34" charset="0"/>
              </a:rPr>
              <a:t>The Federal Circuit Court held that the clear intent of 38 U.S.C. 1116 (the Agent Orange Act) includes Veterans who had service in the territorial sea (12 nautical miles) of the Republic of </a:t>
            </a:r>
            <a:r>
              <a:rPr lang="en-US" dirty="0" smtClean="0">
                <a:solidFill>
                  <a:schemeClr val="tx1"/>
                </a:solidFill>
                <a:latin typeface="Arial" panose="020B0604020202020204" pitchFamily="34" charset="0"/>
                <a:cs typeface="Arial" panose="020B0604020202020204" pitchFamily="34" charset="0"/>
              </a:rPr>
              <a:t>Vietnam.</a:t>
            </a:r>
            <a:endParaRPr lang="en-US" dirty="0">
              <a:solidFill>
                <a:schemeClr val="tx1"/>
              </a:solidFill>
              <a:latin typeface="Arial" panose="020B0604020202020204" pitchFamily="34" charset="0"/>
              <a:cs typeface="Arial" panose="020B0604020202020204" pitchFamily="34" charset="0"/>
            </a:endParaRPr>
          </a:p>
          <a:p>
            <a:pPr lvl="3" algn="l"/>
            <a:endParaRPr lang="en-US" dirty="0">
              <a:solidFill>
                <a:schemeClr val="tx1"/>
              </a:solidFill>
              <a:latin typeface="Arial" panose="020B0604020202020204" pitchFamily="34" charset="0"/>
              <a:cs typeface="Arial" panose="020B0604020202020204" pitchFamily="34" charset="0"/>
            </a:endParaRPr>
          </a:p>
          <a:p>
            <a:pPr lvl="3" algn="l"/>
            <a:r>
              <a:rPr lang="en-US" dirty="0">
                <a:solidFill>
                  <a:schemeClr val="tx1"/>
                </a:solidFill>
                <a:latin typeface="Arial" panose="020B0604020202020204" pitchFamily="34" charset="0"/>
                <a:cs typeface="Arial" panose="020B0604020202020204" pitchFamily="34" charset="0"/>
              </a:rPr>
              <a:t>The decision will require VBA to extend the presumption of service connection where the claimant can establish (1) service in the territorial seas of Vietnam in the time period specified in the AO Act and that (2) he or she suffers (or suffered, death claims) from one of the presumptive diseases already listed in the Agent Orange Act.</a:t>
            </a:r>
          </a:p>
        </p:txBody>
      </p:sp>
      <p:sp>
        <p:nvSpPr>
          <p:cNvPr id="4" name="Slide Number Placeholder 3"/>
          <p:cNvSpPr>
            <a:spLocks noGrp="1"/>
          </p:cNvSpPr>
          <p:nvPr>
            <p:ph type="sldNum" sz="quarter" idx="12"/>
          </p:nvPr>
        </p:nvSpPr>
        <p:spPr/>
        <p:txBody>
          <a:bodyPr/>
          <a:lstStyle/>
          <a:p>
            <a:fld id="{F38D0C9B-08D2-4B5B-9ECC-3DC5A71D964A}" type="slidenum">
              <a:rPr lang="en-US" smtClean="0"/>
              <a:t>12</a:t>
            </a:fld>
            <a:endParaRPr lang="en-US"/>
          </a:p>
        </p:txBody>
      </p:sp>
      <p:sp>
        <p:nvSpPr>
          <p:cNvPr id="7" name="Title 1">
            <a:extLst>
              <a:ext uri="{FF2B5EF4-FFF2-40B4-BE49-F238E27FC236}">
                <a16:creationId xmlns:a16="http://schemas.microsoft.com/office/drawing/2014/main" xmlns="" id="{D2877884-B680-4DA3-8655-F75B94F4DCB4}"/>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a:latin typeface="Arial" panose="020B0604020202020204" pitchFamily="34" charset="0"/>
                <a:cs typeface="Arial" panose="020B0604020202020204" pitchFamily="34" charset="0"/>
              </a:rPr>
              <a:t>Procopio v. Wilkie, January 29, 2019</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769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8962" y="1571085"/>
            <a:ext cx="8386075" cy="4091350"/>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Current Status</a:t>
            </a:r>
          </a:p>
          <a:p>
            <a:pPr lvl="2" algn="l"/>
            <a:endParaRPr lang="en-US" sz="2300" dirty="0">
              <a:solidFill>
                <a:schemeClr val="tx1"/>
              </a:solidFill>
              <a:latin typeface="Arial" panose="020B0604020202020204" pitchFamily="34" charset="0"/>
              <a:cs typeface="Arial" panose="020B0604020202020204" pitchFamily="34" charset="0"/>
            </a:endParaRPr>
          </a:p>
          <a:p>
            <a:pPr lvl="3" algn="l"/>
            <a:r>
              <a:rPr lang="en-US" sz="2000" dirty="0">
                <a:solidFill>
                  <a:schemeClr val="tx1"/>
                </a:solidFill>
                <a:latin typeface="Arial" panose="020B0604020202020204" pitchFamily="34" charset="0"/>
                <a:cs typeface="Arial" panose="020B0604020202020204" pitchFamily="34" charset="0"/>
              </a:rPr>
              <a:t>VA file a motion (appeal) to stay implementation, which suspends action on claims potentially affected by the this decision, while VA continues to evaluate the court’s decision.</a:t>
            </a:r>
          </a:p>
          <a:p>
            <a:pPr lvl="3" algn="l"/>
            <a:endParaRPr lang="en-US" sz="2000" dirty="0">
              <a:solidFill>
                <a:schemeClr val="tx1"/>
              </a:solidFill>
              <a:latin typeface="Arial" panose="020B0604020202020204" pitchFamily="34" charset="0"/>
              <a:cs typeface="Arial" panose="020B0604020202020204" pitchFamily="34" charset="0"/>
            </a:endParaRPr>
          </a:p>
          <a:p>
            <a:pPr lvl="3" algn="l"/>
            <a:r>
              <a:rPr lang="en-US" sz="2000" dirty="0">
                <a:solidFill>
                  <a:srgbClr val="FF0000"/>
                </a:solidFill>
                <a:latin typeface="Arial" panose="020B0604020202020204" pitchFamily="34" charset="0"/>
                <a:cs typeface="Arial" panose="020B0604020202020204" pitchFamily="34" charset="0"/>
              </a:rPr>
              <a:t>However….. During an appearance before the Senate Veterans’ Affairs Committee (March 26, 2019), VA Secretary Robert Wilkie said he will not ask the Department of Justice to continue to fight the legal issue. Federal officials had until late April to appeal the decision.</a:t>
            </a:r>
          </a:p>
          <a:p>
            <a:pPr lvl="3" algn="l"/>
            <a:endParaRPr lang="en-US" sz="2000" dirty="0">
              <a:latin typeface="Arial" panose="020B0604020202020204" pitchFamily="34" charset="0"/>
              <a:cs typeface="Arial" panose="020B0604020202020204" pitchFamily="34" charset="0"/>
            </a:endParaRPr>
          </a:p>
          <a:p>
            <a:pPr lvl="3" algn="l"/>
            <a:endParaRPr 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13</a:t>
            </a:fld>
            <a:endParaRPr lang="en-US"/>
          </a:p>
        </p:txBody>
      </p:sp>
      <p:sp>
        <p:nvSpPr>
          <p:cNvPr id="7" name="Title 1">
            <a:extLst>
              <a:ext uri="{FF2B5EF4-FFF2-40B4-BE49-F238E27FC236}">
                <a16:creationId xmlns:a16="http://schemas.microsoft.com/office/drawing/2014/main" xmlns="" id="{FCC17AA4-9A46-462F-A1FD-431E3A6B5E25}"/>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a:latin typeface="Arial" panose="020B0604020202020204" pitchFamily="34" charset="0"/>
                <a:cs typeface="Arial" panose="020B0604020202020204" pitchFamily="34" charset="0"/>
              </a:rPr>
              <a:t>Procopio v. Wilkie, January 29, 2019</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4680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9597" y="1408274"/>
            <a:ext cx="8301673" cy="4948076"/>
          </a:xfrm>
        </p:spPr>
        <p:txBody>
          <a:bodyPr>
            <a:normAutofit fontScale="77500" lnSpcReduction="20000"/>
          </a:bodyPr>
          <a:lstStyle/>
          <a:p>
            <a:pPr algn="l"/>
            <a:r>
              <a:rPr lang="en-US" dirty="0">
                <a:solidFill>
                  <a:schemeClr val="tx1"/>
                </a:solidFill>
                <a:latin typeface="Arial" panose="020B0604020202020204" pitchFamily="34" charset="0"/>
                <a:cs typeface="Arial" panose="020B0604020202020204" pitchFamily="34" charset="0"/>
              </a:rPr>
              <a:t>Impact on the Veterans you serve:</a:t>
            </a:r>
          </a:p>
          <a:p>
            <a:pPr lvl="2" algn="l"/>
            <a:endParaRPr lang="en-US" sz="23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dirty="0">
                <a:solidFill>
                  <a:schemeClr val="tx1"/>
                </a:solidFill>
                <a:latin typeface="Arial" panose="020B0604020202020204" pitchFamily="34" charset="0"/>
                <a:cs typeface="Arial" panose="020B0604020202020204" pitchFamily="34" charset="0"/>
              </a:rPr>
              <a:t>Until subsequent determinations have been resolved, any claimed issues cannot have a rating decision take place. In any claim submitted where there is an issue(s) relating to the Procopio decision, the claimed issues will have an EP </a:t>
            </a:r>
            <a:r>
              <a:rPr lang="en-US" sz="2400" dirty="0" smtClean="0">
                <a:solidFill>
                  <a:schemeClr val="tx1"/>
                </a:solidFill>
                <a:latin typeface="Arial" panose="020B0604020202020204" pitchFamily="34" charset="0"/>
                <a:cs typeface="Arial" panose="020B0604020202020204" pitchFamily="34" charset="0"/>
              </a:rPr>
              <a:t>335 </a:t>
            </a:r>
            <a:r>
              <a:rPr lang="en-US" sz="2400" dirty="0">
                <a:solidFill>
                  <a:schemeClr val="tx1"/>
                </a:solidFill>
                <a:latin typeface="Arial" panose="020B0604020202020204" pitchFamily="34" charset="0"/>
                <a:cs typeface="Arial" panose="020B0604020202020204" pitchFamily="34" charset="0"/>
              </a:rPr>
              <a:t>established pending further guidance. (VBA letter 20-19-05).</a:t>
            </a:r>
          </a:p>
          <a:p>
            <a:pPr lvl="3" algn="l">
              <a:lnSpc>
                <a:spcPct val="120000"/>
              </a:lnSpc>
            </a:pPr>
            <a:endParaRPr lang="en-US" sz="24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dirty="0">
                <a:solidFill>
                  <a:schemeClr val="tx1"/>
                </a:solidFill>
                <a:latin typeface="Arial" panose="020B0604020202020204" pitchFamily="34" charset="0"/>
                <a:cs typeface="Arial" panose="020B0604020202020204" pitchFamily="34" charset="0"/>
              </a:rPr>
              <a:t>Remember, current ‘blue water’ Veterans can still be established by presumption for ships that were considered to have:</a:t>
            </a:r>
          </a:p>
          <a:p>
            <a:pPr marL="1371600" lvl="3" indent="-342900" algn="l">
              <a:lnSpc>
                <a:spcPct val="12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Traveled on inland waterways</a:t>
            </a:r>
          </a:p>
          <a:p>
            <a:pPr marL="1371600" lvl="3" indent="-342900" algn="l">
              <a:lnSpc>
                <a:spcPct val="12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Docked to a pier or the shore of the RVN, or</a:t>
            </a:r>
          </a:p>
          <a:p>
            <a:pPr marL="1371600" lvl="3" indent="-342900" algn="l">
              <a:lnSpc>
                <a:spcPct val="120000"/>
              </a:lnSpc>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Sent crew ashore</a:t>
            </a:r>
          </a:p>
          <a:p>
            <a:pPr lvl="3" algn="l">
              <a:lnSpc>
                <a:spcPct val="120000"/>
              </a:lnSpc>
            </a:pPr>
            <a:endParaRPr lang="en-US" sz="2400" b="1"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b="1" dirty="0" err="1">
                <a:solidFill>
                  <a:schemeClr val="tx1"/>
                </a:solidFill>
                <a:latin typeface="Arial" panose="020B0604020202020204" pitchFamily="34" charset="0"/>
                <a:cs typeface="Arial" panose="020B0604020202020204" pitchFamily="34" charset="0"/>
              </a:rPr>
              <a:t>Shiplist</a:t>
            </a:r>
            <a:r>
              <a:rPr lang="en-US" sz="2400" b="1" dirty="0">
                <a:solidFill>
                  <a:schemeClr val="tx1"/>
                </a:solidFill>
                <a:latin typeface="Arial" panose="020B0604020202020204" pitchFamily="34" charset="0"/>
                <a:cs typeface="Arial" panose="020B0604020202020204" pitchFamily="34" charset="0"/>
              </a:rPr>
              <a:t>!!</a:t>
            </a:r>
          </a:p>
          <a:p>
            <a:pPr lvl="3" algn="l"/>
            <a:endParaRPr lang="en-US" sz="2000" dirty="0"/>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14</a:t>
            </a:fld>
            <a:endParaRPr lang="en-US"/>
          </a:p>
        </p:txBody>
      </p:sp>
      <p:sp>
        <p:nvSpPr>
          <p:cNvPr id="7" name="Title 1">
            <a:extLst>
              <a:ext uri="{FF2B5EF4-FFF2-40B4-BE49-F238E27FC236}">
                <a16:creationId xmlns:a16="http://schemas.microsoft.com/office/drawing/2014/main" xmlns="" id="{A471755B-E18B-45D4-A874-46E9C70E8D02}"/>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a:latin typeface="Arial" panose="020B0604020202020204" pitchFamily="34" charset="0"/>
                <a:cs typeface="Arial" panose="020B0604020202020204" pitchFamily="34" charset="0"/>
              </a:rPr>
              <a:t>Procopio v. Wilkie, January 29, 2019</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27863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788" y="1479787"/>
            <a:ext cx="8919068" cy="4759206"/>
          </a:xfrm>
        </p:spPr>
        <p:txBody>
          <a:bodyPr>
            <a:normAutofit fontScale="77500" lnSpcReduction="20000"/>
          </a:bodyPr>
          <a:lstStyle/>
          <a:p>
            <a:pPr algn="l"/>
            <a:r>
              <a:rPr lang="en-US" sz="2800" dirty="0" err="1">
                <a:solidFill>
                  <a:schemeClr val="tx1"/>
                </a:solidFill>
                <a:latin typeface="Arial" panose="020B0604020202020204" pitchFamily="34" charset="0"/>
                <a:cs typeface="Arial" panose="020B0604020202020204" pitchFamily="34" charset="0"/>
              </a:rPr>
              <a:t>Shiplist</a:t>
            </a:r>
            <a:r>
              <a:rPr lang="en-US" dirty="0">
                <a:solidFill>
                  <a:schemeClr val="tx1"/>
                </a:solidFill>
                <a:latin typeface="Arial" panose="020B0604020202020204" pitchFamily="34" charset="0"/>
                <a:cs typeface="Arial" panose="020B0604020202020204" pitchFamily="34" charset="0"/>
              </a:rPr>
              <a:t>:</a:t>
            </a:r>
          </a:p>
          <a:p>
            <a:pPr lvl="2" algn="l"/>
            <a:endParaRPr lang="en-US" sz="23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dirty="0">
                <a:solidFill>
                  <a:schemeClr val="tx1"/>
                </a:solidFill>
                <a:latin typeface="Arial" panose="020B0604020202020204" pitchFamily="34" charset="0"/>
                <a:cs typeface="Arial" panose="020B0604020202020204" pitchFamily="34" charset="0"/>
              </a:rPr>
              <a:t>Continue to do your homework. Although this decision is precedential to the way VA adjudicates claims under the AO Act, until any subsequent determinations have been resolved there may be a stay of unknown, although limited, time. VA still has to train its adjudicators and establish policy for adjudication of these affected claims.</a:t>
            </a:r>
          </a:p>
          <a:p>
            <a:pPr lvl="3" algn="l">
              <a:lnSpc>
                <a:spcPct val="120000"/>
              </a:lnSpc>
            </a:pPr>
            <a:endParaRPr lang="en-US" sz="24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dirty="0">
                <a:solidFill>
                  <a:schemeClr val="tx1"/>
                </a:solidFill>
                <a:latin typeface="Arial" panose="020B0604020202020204" pitchFamily="34" charset="0"/>
                <a:cs typeface="Arial" panose="020B0604020202020204" pitchFamily="34" charset="0"/>
              </a:rPr>
              <a:t>Look through the Veterans file. What ships was he/she on? Are any of these ships already established on VA’s </a:t>
            </a:r>
            <a:r>
              <a:rPr lang="en-US" sz="2400" dirty="0" err="1">
                <a:solidFill>
                  <a:schemeClr val="tx1"/>
                </a:solidFill>
                <a:latin typeface="Arial" panose="020B0604020202020204" pitchFamily="34" charset="0"/>
                <a:cs typeface="Arial" panose="020B0604020202020204" pitchFamily="34" charset="0"/>
              </a:rPr>
              <a:t>shiplist</a:t>
            </a:r>
            <a:r>
              <a:rPr lang="en-US" sz="2400" dirty="0">
                <a:solidFill>
                  <a:schemeClr val="tx1"/>
                </a:solidFill>
                <a:latin typeface="Arial" panose="020B0604020202020204" pitchFamily="34" charset="0"/>
                <a:cs typeface="Arial" panose="020B0604020202020204" pitchFamily="34" charset="0"/>
              </a:rPr>
              <a:t>? Maybe your Veteran was denied before because they did not provide a lay statement for one of the ships that was on the ‘</a:t>
            </a:r>
            <a:r>
              <a:rPr lang="en-US" sz="2400" dirty="0" err="1">
                <a:solidFill>
                  <a:schemeClr val="tx1"/>
                </a:solidFill>
                <a:latin typeface="Arial" panose="020B0604020202020204" pitchFamily="34" charset="0"/>
                <a:cs typeface="Arial" panose="020B0604020202020204" pitchFamily="34" charset="0"/>
              </a:rPr>
              <a:t>shiplist</a:t>
            </a:r>
            <a:r>
              <a:rPr lang="en-US" sz="2400" dirty="0">
                <a:solidFill>
                  <a:schemeClr val="tx1"/>
                </a:solidFill>
                <a:latin typeface="Arial" panose="020B0604020202020204" pitchFamily="34" charset="0"/>
                <a:cs typeface="Arial" panose="020B0604020202020204" pitchFamily="34" charset="0"/>
              </a:rPr>
              <a:t>’.</a:t>
            </a:r>
          </a:p>
          <a:p>
            <a:pPr lvl="3" algn="l">
              <a:lnSpc>
                <a:spcPct val="120000"/>
              </a:lnSpc>
            </a:pPr>
            <a:endParaRPr lang="en-US" sz="24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400" dirty="0">
                <a:solidFill>
                  <a:schemeClr val="tx1"/>
                </a:solidFill>
                <a:latin typeface="Arial" panose="020B0604020202020204" pitchFamily="34" charset="0"/>
                <a:cs typeface="Arial" panose="020B0604020202020204" pitchFamily="34" charset="0"/>
              </a:rPr>
              <a:t> </a:t>
            </a:r>
            <a:r>
              <a:rPr lang="en-US" sz="2400" b="1" u="sng" dirty="0">
                <a:solidFill>
                  <a:schemeClr val="tx1"/>
                </a:solidFill>
                <a:latin typeface="Arial" panose="020B0604020202020204" pitchFamily="34" charset="0"/>
                <a:cs typeface="Arial" panose="020B0604020202020204" pitchFamily="34" charset="0"/>
              </a:rPr>
              <a:t>Bottom line, continue to pursue all avenues for presumption of service connection.</a:t>
            </a:r>
            <a:endParaRPr lang="en-US" sz="2000" b="1" u="sng"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15</a:t>
            </a:fld>
            <a:endParaRPr lang="en-US"/>
          </a:p>
        </p:txBody>
      </p:sp>
      <p:sp>
        <p:nvSpPr>
          <p:cNvPr id="7" name="Title 1">
            <a:extLst>
              <a:ext uri="{FF2B5EF4-FFF2-40B4-BE49-F238E27FC236}">
                <a16:creationId xmlns:a16="http://schemas.microsoft.com/office/drawing/2014/main" xmlns="" id="{A4F7F173-CF5F-4A4B-B445-9E6BDEC77162}"/>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a:latin typeface="Arial" panose="020B0604020202020204" pitchFamily="34" charset="0"/>
                <a:cs typeface="Arial" panose="020B0604020202020204" pitchFamily="34" charset="0"/>
              </a:rPr>
              <a:t>Procopio v. Wilkie, January 29, 2019</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751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4872F0-59C9-4716-982C-AA4CB3466C4F}"/>
              </a:ext>
            </a:extLst>
          </p:cNvPr>
          <p:cNvSpPr>
            <a:spLocks noGrp="1"/>
          </p:cNvSpPr>
          <p:nvPr>
            <p:ph type="ctrTitle"/>
          </p:nvPr>
        </p:nvSpPr>
        <p:spPr>
          <a:xfrm>
            <a:off x="685800" y="2130427"/>
            <a:ext cx="7772400" cy="2056944"/>
          </a:xfrm>
        </p:spPr>
        <p:txBody>
          <a:bodyPr/>
          <a:lstStyle/>
          <a:p>
            <a:pPr algn="ctr"/>
            <a:r>
              <a:rPr lang="en-US" sz="7200" b="1" dirty="0">
                <a:solidFill>
                  <a:schemeClr val="accent3">
                    <a:lumMod val="50000"/>
                  </a:schemeClr>
                </a:solidFill>
                <a:latin typeface="Arial" panose="020B0604020202020204" pitchFamily="34" charset="0"/>
                <a:cs typeface="Arial" panose="020B0604020202020204" pitchFamily="34" charset="0"/>
              </a:rPr>
              <a:t>Withers v. </a:t>
            </a:r>
            <a:r>
              <a:rPr lang="en-US" sz="7200" b="1" dirty="0" err="1">
                <a:solidFill>
                  <a:schemeClr val="accent3">
                    <a:lumMod val="50000"/>
                  </a:schemeClr>
                </a:solidFill>
                <a:latin typeface="Arial" panose="020B0604020202020204" pitchFamily="34" charset="0"/>
                <a:cs typeface="Arial" panose="020B0604020202020204" pitchFamily="34" charset="0"/>
              </a:rPr>
              <a:t>Wilkie</a:t>
            </a:r>
            <a:r>
              <a:rPr lang="en-US" sz="7200" b="1" dirty="0">
                <a:solidFill>
                  <a:schemeClr val="accent3">
                    <a:lumMod val="50000"/>
                  </a:schemeClr>
                </a:solidFill>
                <a:latin typeface="Arial" panose="020B0604020202020204" pitchFamily="34" charset="0"/>
                <a:cs typeface="Arial" panose="020B0604020202020204" pitchFamily="34" charset="0"/>
              </a:rPr>
              <a:t/>
            </a:r>
            <a:br>
              <a:rPr lang="en-US" sz="7200" b="1" dirty="0">
                <a:solidFill>
                  <a:schemeClr val="accent3">
                    <a:lumMod val="50000"/>
                  </a:schemeClr>
                </a:solidFill>
                <a:latin typeface="Arial" panose="020B0604020202020204" pitchFamily="34" charset="0"/>
                <a:cs typeface="Arial" panose="020B0604020202020204" pitchFamily="34" charset="0"/>
              </a:rPr>
            </a:br>
            <a:r>
              <a:rPr lang="en-US" sz="7200" dirty="0">
                <a:solidFill>
                  <a:schemeClr val="accent3">
                    <a:lumMod val="50000"/>
                  </a:schemeClr>
                </a:solidFill>
                <a:latin typeface="Arial" panose="020B0604020202020204" pitchFamily="34" charset="0"/>
                <a:cs typeface="Arial" panose="020B0604020202020204" pitchFamily="34" charset="0"/>
              </a:rPr>
              <a:t>August 10, 2018</a:t>
            </a:r>
            <a:r>
              <a:rPr lang="en-US" dirty="0">
                <a:solidFill>
                  <a:schemeClr val="accent3">
                    <a:lumMod val="50000"/>
                  </a:schemeClr>
                </a:solidFill>
                <a:latin typeface="Arial" panose="020B0604020202020204" pitchFamily="34" charset="0"/>
                <a:cs typeface="Arial" panose="020B0604020202020204" pitchFamily="34" charset="0"/>
              </a:rPr>
              <a:t/>
            </a:r>
            <a:br>
              <a:rPr lang="en-US" dirty="0">
                <a:solidFill>
                  <a:schemeClr val="accent3">
                    <a:lumMod val="50000"/>
                  </a:schemeClr>
                </a:solidFill>
                <a:latin typeface="Arial" panose="020B0604020202020204" pitchFamily="34" charset="0"/>
                <a:cs typeface="Arial" panose="020B0604020202020204" pitchFamily="34" charset="0"/>
              </a:rPr>
            </a:br>
            <a:endParaRPr lang="en-US" dirty="0"/>
          </a:p>
        </p:txBody>
      </p:sp>
      <p:sp>
        <p:nvSpPr>
          <p:cNvPr id="4" name="Slide Number Placeholder 3">
            <a:extLst>
              <a:ext uri="{FF2B5EF4-FFF2-40B4-BE49-F238E27FC236}">
                <a16:creationId xmlns:a16="http://schemas.microsoft.com/office/drawing/2014/main" xmlns="" id="{89C324FA-0FA4-4D3E-A2BD-90084F8C69BB}"/>
              </a:ext>
            </a:extLst>
          </p:cNvPr>
          <p:cNvSpPr>
            <a:spLocks noGrp="1"/>
          </p:cNvSpPr>
          <p:nvPr>
            <p:ph type="sldNum" sz="quarter" idx="12"/>
          </p:nvPr>
        </p:nvSpPr>
        <p:spPr/>
        <p:txBody>
          <a:bodyPr/>
          <a:lstStyle/>
          <a:p>
            <a:fld id="{F38D0C9B-08D2-4B5B-9ECC-3DC5A71D964A}" type="slidenum">
              <a:rPr lang="en-US" smtClean="0"/>
              <a:t>16</a:t>
            </a:fld>
            <a:endParaRPr lang="en-US"/>
          </a:p>
        </p:txBody>
      </p:sp>
    </p:spTree>
    <p:extLst>
      <p:ext uri="{BB962C8B-B14F-4D97-AF65-F5344CB8AC3E}">
        <p14:creationId xmlns:p14="http://schemas.microsoft.com/office/powerpoint/2010/main" val="1998436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465" y="421844"/>
            <a:ext cx="7772400" cy="1470025"/>
          </a:xfrm>
        </p:spPr>
        <p:txBody>
          <a:bodyPr>
            <a:normAutofit/>
          </a:bodyPr>
          <a:lstStyle/>
          <a:p>
            <a:pPr algn="l"/>
            <a:r>
              <a:rPr lang="en-US" sz="3200" b="1" dirty="0">
                <a:latin typeface="Arial" panose="020B0604020202020204" pitchFamily="34" charset="0"/>
                <a:cs typeface="Arial" panose="020B0604020202020204" pitchFamily="34" charset="0"/>
              </a:rPr>
              <a:t>Withers v. Wilkie, August 10, 2018</a:t>
            </a:r>
          </a:p>
        </p:txBody>
      </p:sp>
      <p:sp>
        <p:nvSpPr>
          <p:cNvPr id="3" name="Subtitle 2"/>
          <p:cNvSpPr>
            <a:spLocks noGrp="1"/>
          </p:cNvSpPr>
          <p:nvPr>
            <p:ph type="subTitle" idx="1"/>
          </p:nvPr>
        </p:nvSpPr>
        <p:spPr>
          <a:xfrm>
            <a:off x="239602" y="1514843"/>
            <a:ext cx="8664795" cy="4921313"/>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What the Case is about:</a:t>
            </a:r>
          </a:p>
          <a:p>
            <a:pPr lvl="3" algn="l"/>
            <a:endParaRPr lang="en-US" sz="2000" dirty="0">
              <a:solidFill>
                <a:schemeClr val="tx1"/>
              </a:solidFill>
              <a:latin typeface="Arial" panose="020B0604020202020204" pitchFamily="34" charset="0"/>
              <a:cs typeface="Arial" panose="020B0604020202020204" pitchFamily="34" charset="0"/>
            </a:endParaRPr>
          </a:p>
          <a:p>
            <a:pPr lvl="3" algn="l">
              <a:lnSpc>
                <a:spcPct val="110000"/>
              </a:lnSpc>
            </a:pPr>
            <a:r>
              <a:rPr lang="en-US" sz="2400" dirty="0">
                <a:solidFill>
                  <a:schemeClr val="tx1"/>
                </a:solidFill>
                <a:latin typeface="Arial" panose="020B0604020202020204" pitchFamily="34" charset="0"/>
                <a:cs typeface="Arial" panose="020B0604020202020204" pitchFamily="34" charset="0"/>
              </a:rPr>
              <a:t>Mr. Barry Withers appealed a decision to the Court of Appeals for Veterans Claims (</a:t>
            </a:r>
            <a:r>
              <a:rPr lang="en-US" sz="2400" dirty="0" err="1">
                <a:solidFill>
                  <a:schemeClr val="tx1"/>
                </a:solidFill>
                <a:latin typeface="Arial" panose="020B0604020202020204" pitchFamily="34" charset="0"/>
                <a:cs typeface="Arial" panose="020B0604020202020204" pitchFamily="34" charset="0"/>
              </a:rPr>
              <a:t>CAVC</a:t>
            </a:r>
            <a:r>
              <a:rPr lang="en-US" sz="2400" dirty="0">
                <a:solidFill>
                  <a:schemeClr val="tx1"/>
                </a:solidFill>
                <a:latin typeface="Arial" panose="020B0604020202020204" pitchFamily="34" charset="0"/>
                <a:cs typeface="Arial" panose="020B0604020202020204" pitchFamily="34" charset="0"/>
              </a:rPr>
              <a:t>) regarding entitlement to Individual Unemployability (IU).  The Board of Veterans Appeals had denied Mr. Withers IU based on his ability and education that still allowed him to ‘perform sedentary work’.  </a:t>
            </a:r>
          </a:p>
          <a:p>
            <a:pPr lvl="3" algn="l">
              <a:lnSpc>
                <a:spcPct val="110000"/>
              </a:lnSpc>
            </a:pPr>
            <a:endParaRPr lang="en-US" sz="2400" dirty="0">
              <a:solidFill>
                <a:schemeClr val="tx1"/>
              </a:solidFill>
              <a:latin typeface="Arial" panose="020B0604020202020204" pitchFamily="34" charset="0"/>
              <a:cs typeface="Arial" panose="020B0604020202020204" pitchFamily="34" charset="0"/>
            </a:endParaRPr>
          </a:p>
          <a:p>
            <a:pPr lvl="3" algn="l">
              <a:lnSpc>
                <a:spcPct val="110000"/>
              </a:lnSpc>
            </a:pPr>
            <a:r>
              <a:rPr lang="en-US" sz="2400" dirty="0">
                <a:solidFill>
                  <a:schemeClr val="tx1"/>
                </a:solidFill>
                <a:latin typeface="Arial" panose="020B0604020202020204" pitchFamily="34" charset="0"/>
                <a:cs typeface="Arial" panose="020B0604020202020204" pitchFamily="34" charset="0"/>
              </a:rPr>
              <a:t>The </a:t>
            </a:r>
            <a:r>
              <a:rPr lang="en-US" sz="2400" dirty="0" err="1">
                <a:solidFill>
                  <a:schemeClr val="tx1"/>
                </a:solidFill>
                <a:latin typeface="Arial" panose="020B0604020202020204" pitchFamily="34" charset="0"/>
                <a:cs typeface="Arial" panose="020B0604020202020204" pitchFamily="34" charset="0"/>
              </a:rPr>
              <a:t>CAVC</a:t>
            </a:r>
            <a:r>
              <a:rPr lang="en-US" sz="2400" dirty="0">
                <a:solidFill>
                  <a:schemeClr val="tx1"/>
                </a:solidFill>
                <a:latin typeface="Arial" panose="020B0604020202020204" pitchFamily="34" charset="0"/>
                <a:cs typeface="Arial" panose="020B0604020202020204" pitchFamily="34" charset="0"/>
              </a:rPr>
              <a:t> remanded the case for clarification on “sedentary work”.  </a:t>
            </a:r>
          </a:p>
        </p:txBody>
      </p:sp>
      <p:sp>
        <p:nvSpPr>
          <p:cNvPr id="4" name="Slide Number Placeholder 3"/>
          <p:cNvSpPr>
            <a:spLocks noGrp="1"/>
          </p:cNvSpPr>
          <p:nvPr>
            <p:ph type="sldNum" sz="quarter" idx="12"/>
          </p:nvPr>
        </p:nvSpPr>
        <p:spPr/>
        <p:txBody>
          <a:bodyPr/>
          <a:lstStyle/>
          <a:p>
            <a:fld id="{F38D0C9B-08D2-4B5B-9ECC-3DC5A71D964A}" type="slidenum">
              <a:rPr lang="en-US" smtClean="0"/>
              <a:t>17</a:t>
            </a:fld>
            <a:endParaRPr lang="en-US"/>
          </a:p>
        </p:txBody>
      </p:sp>
    </p:spTree>
    <p:extLst>
      <p:ext uri="{BB962C8B-B14F-4D97-AF65-F5344CB8AC3E}">
        <p14:creationId xmlns:p14="http://schemas.microsoft.com/office/powerpoint/2010/main" val="96022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1" y="1491401"/>
            <a:ext cx="8287486" cy="5271247"/>
          </a:xfrm>
        </p:spPr>
        <p:txBody>
          <a:bodyPr>
            <a:normAutofit fontScale="92500" lnSpcReduction="10000"/>
          </a:bodyPr>
          <a:lstStyle/>
          <a:p>
            <a:r>
              <a:rPr lang="en-US" sz="3000" dirty="0">
                <a:solidFill>
                  <a:schemeClr val="tx1"/>
                </a:solidFill>
                <a:latin typeface="Arial" panose="020B0604020202020204" pitchFamily="34" charset="0"/>
                <a:cs typeface="Arial" panose="020B0604020202020204" pitchFamily="34" charset="0"/>
              </a:rPr>
              <a:t>Background</a:t>
            </a:r>
          </a:p>
          <a:p>
            <a:pPr lvl="3" algn="l"/>
            <a:endParaRPr lang="en-US" sz="2000" dirty="0">
              <a:solidFill>
                <a:schemeClr val="tx1"/>
              </a:solidFill>
              <a:latin typeface="Arial" panose="020B0604020202020204" pitchFamily="34" charset="0"/>
              <a:cs typeface="Arial" panose="020B0604020202020204" pitchFamily="34" charset="0"/>
            </a:endParaRPr>
          </a:p>
          <a:p>
            <a:pPr lvl="3" algn="l">
              <a:lnSpc>
                <a:spcPct val="120000"/>
              </a:lnSpc>
            </a:pPr>
            <a:r>
              <a:rPr lang="en-US" dirty="0">
                <a:solidFill>
                  <a:schemeClr val="tx1"/>
                </a:solidFill>
                <a:latin typeface="Arial" panose="020B0604020202020204" pitchFamily="34" charset="0"/>
                <a:cs typeface="Arial" panose="020B0604020202020204" pitchFamily="34" charset="0"/>
              </a:rPr>
              <a:t>Barry Withers served on active duty in the Army from 1968 and 1969. Withers is service connected for gunshot wound residuals of the right arm and leg, low back condition and PTSD. In 2005 he applied for Individual </a:t>
            </a:r>
            <a:r>
              <a:rPr lang="en-US" dirty="0" err="1">
                <a:solidFill>
                  <a:schemeClr val="tx1"/>
                </a:solidFill>
                <a:latin typeface="Arial" panose="020B0604020202020204" pitchFamily="34" charset="0"/>
                <a:cs typeface="Arial" panose="020B0604020202020204" pitchFamily="34" charset="0"/>
              </a:rPr>
              <a:t>Unemployabilty</a:t>
            </a:r>
            <a:r>
              <a:rPr lang="en-US" dirty="0">
                <a:solidFill>
                  <a:schemeClr val="tx1"/>
                </a:solidFill>
                <a:latin typeface="Arial" panose="020B0604020202020204" pitchFamily="34" charset="0"/>
                <a:cs typeface="Arial" panose="020B0604020202020204" pitchFamily="34" charset="0"/>
              </a:rPr>
              <a:t> Benefits (</a:t>
            </a:r>
            <a:r>
              <a:rPr lang="en-US" dirty="0" err="1">
                <a:solidFill>
                  <a:schemeClr val="tx1"/>
                </a:solidFill>
                <a:latin typeface="Arial" panose="020B0604020202020204" pitchFamily="34" charset="0"/>
                <a:cs typeface="Arial" panose="020B0604020202020204" pitchFamily="34" charset="0"/>
              </a:rPr>
              <a:t>TDIU</a:t>
            </a:r>
            <a:r>
              <a:rPr lang="en-US" dirty="0">
                <a:solidFill>
                  <a:schemeClr val="tx1"/>
                </a:solidFill>
                <a:latin typeface="Arial" panose="020B0604020202020204" pitchFamily="34" charset="0"/>
                <a:cs typeface="Arial" panose="020B0604020202020204" pitchFamily="34" charset="0"/>
              </a:rPr>
              <a:t>). He operated an investment firm and retired early due to his service connected disabilities.</a:t>
            </a:r>
          </a:p>
          <a:p>
            <a:pPr lvl="3" algn="l">
              <a:lnSpc>
                <a:spcPct val="12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20000"/>
              </a:lnSpc>
            </a:pPr>
            <a:r>
              <a:rPr lang="en-US" sz="2000" dirty="0">
                <a:solidFill>
                  <a:schemeClr val="tx1"/>
                </a:solidFill>
                <a:latin typeface="Arial" panose="020B0604020202020204" pitchFamily="34" charset="0"/>
                <a:cs typeface="Arial" panose="020B0604020202020204" pitchFamily="34" charset="0"/>
              </a:rPr>
              <a:t>The RO denied this claim, citing examiner’s comments on “minimal impact sedentary employment”. The board concluded that his service connected disabilities did not preclude him from limited or sedentary employment and that his college education and three-decade history as a sales manager “strongly suggest that he has the training to perform sedentary employment. “</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endParaRPr lang="en-US" sz="2000" dirty="0"/>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18</a:t>
            </a:fld>
            <a:endParaRPr lang="en-US"/>
          </a:p>
        </p:txBody>
      </p:sp>
      <p:sp>
        <p:nvSpPr>
          <p:cNvPr id="7" name="Title 1">
            <a:extLst>
              <a:ext uri="{FF2B5EF4-FFF2-40B4-BE49-F238E27FC236}">
                <a16:creationId xmlns:a16="http://schemas.microsoft.com/office/drawing/2014/main" xmlns="" id="{8D226B36-352D-4829-9B13-D19C2674EA03}"/>
              </a:ext>
            </a:extLst>
          </p:cNvPr>
          <p:cNvSpPr txBox="1">
            <a:spLocks/>
          </p:cNvSpPr>
          <p:nvPr/>
        </p:nvSpPr>
        <p:spPr>
          <a:xfrm>
            <a:off x="214465" y="421844"/>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3200" b="1">
                <a:latin typeface="Arial" panose="020B0604020202020204" pitchFamily="34" charset="0"/>
                <a:cs typeface="Arial" panose="020B0604020202020204" pitchFamily="34" charset="0"/>
              </a:rPr>
              <a:t>Withers v. Wilkie, August 10, 2018</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24709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465" y="1535410"/>
            <a:ext cx="8621475" cy="4559465"/>
          </a:xfrm>
        </p:spPr>
        <p:txBody>
          <a:bodyPr>
            <a:normAutofit fontScale="92500" lnSpcReduction="10000"/>
          </a:bodyPr>
          <a:lstStyle/>
          <a:p>
            <a:r>
              <a:rPr lang="en-US" sz="2800" dirty="0">
                <a:solidFill>
                  <a:schemeClr val="tx1"/>
                </a:solidFill>
                <a:latin typeface="Arial" panose="020B0604020202020204" pitchFamily="34" charset="0"/>
                <a:cs typeface="Arial" panose="020B0604020202020204" pitchFamily="34" charset="0"/>
              </a:rPr>
              <a:t>Decision</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10000"/>
              </a:lnSpc>
            </a:pPr>
            <a:r>
              <a:rPr lang="en-US" dirty="0">
                <a:solidFill>
                  <a:schemeClr val="tx1"/>
                </a:solidFill>
                <a:latin typeface="Arial" panose="020B0604020202020204" pitchFamily="34" charset="0"/>
                <a:cs typeface="Arial" panose="020B0604020202020204" pitchFamily="34" charset="0"/>
              </a:rPr>
              <a:t>Mr. Withers case is currently remanded for the impact </a:t>
            </a:r>
            <a:r>
              <a:rPr lang="en-US" dirty="0" smtClean="0">
                <a:solidFill>
                  <a:schemeClr val="tx1"/>
                </a:solidFill>
                <a:latin typeface="Arial" panose="020B0604020202020204" pitchFamily="34" charset="0"/>
                <a:cs typeface="Arial" panose="020B0604020202020204" pitchFamily="34" charset="0"/>
              </a:rPr>
              <a:t>on </a:t>
            </a:r>
            <a:r>
              <a:rPr lang="en-US" dirty="0">
                <a:solidFill>
                  <a:schemeClr val="tx1"/>
                </a:solidFill>
                <a:latin typeface="Arial" panose="020B0604020202020204" pitchFamily="34" charset="0"/>
                <a:cs typeface="Arial" panose="020B0604020202020204" pitchFamily="34" charset="0"/>
              </a:rPr>
              <a:t>sedentary work by his service connected PTSD.</a:t>
            </a:r>
          </a:p>
          <a:p>
            <a:pPr lvl="3" algn="l">
              <a:lnSpc>
                <a:spcPct val="110000"/>
              </a:lnSpc>
            </a:pPr>
            <a:endParaRPr lang="en-US" dirty="0">
              <a:solidFill>
                <a:schemeClr val="tx1"/>
              </a:solidFill>
              <a:latin typeface="Arial" panose="020B0604020202020204" pitchFamily="34" charset="0"/>
              <a:cs typeface="Arial" panose="020B0604020202020204" pitchFamily="34" charset="0"/>
            </a:endParaRPr>
          </a:p>
          <a:p>
            <a:pPr lvl="3" algn="l">
              <a:lnSpc>
                <a:spcPct val="110000"/>
              </a:lnSpc>
            </a:pPr>
            <a:r>
              <a:rPr lang="en-US" dirty="0">
                <a:solidFill>
                  <a:schemeClr val="tx1"/>
                </a:solidFill>
                <a:latin typeface="Arial" panose="020B0604020202020204" pitchFamily="34" charset="0"/>
                <a:cs typeface="Arial" panose="020B0604020202020204" pitchFamily="34" charset="0"/>
              </a:rPr>
              <a:t>The CAVC stated that the examiner described functional limitations and opined that the Veteran was still capable of “sedentary work”. The term ‘sedentary work’ as used by the examiner does not encompass the facts of the case.</a:t>
            </a:r>
          </a:p>
          <a:p>
            <a:pPr lvl="3" algn="l">
              <a:lnSpc>
                <a:spcPct val="110000"/>
              </a:lnSpc>
            </a:pPr>
            <a:endParaRPr lang="en-US" dirty="0">
              <a:solidFill>
                <a:schemeClr val="tx1"/>
              </a:solidFill>
              <a:latin typeface="Arial" panose="020B0604020202020204" pitchFamily="34" charset="0"/>
              <a:cs typeface="Arial" panose="020B0604020202020204" pitchFamily="34" charset="0"/>
            </a:endParaRPr>
          </a:p>
          <a:p>
            <a:pPr lvl="3" algn="l">
              <a:lnSpc>
                <a:spcPct val="110000"/>
              </a:lnSpc>
            </a:pPr>
            <a:r>
              <a:rPr lang="en-US" dirty="0">
                <a:solidFill>
                  <a:schemeClr val="tx1"/>
                </a:solidFill>
                <a:latin typeface="Arial" panose="020B0604020202020204" pitchFamily="34" charset="0"/>
                <a:cs typeface="Arial" panose="020B0604020202020204" pitchFamily="34" charset="0"/>
              </a:rPr>
              <a:t>Before the Board can rely on examiners’ comments regarding functional impairment, it must ensure the findings are consistent with the totality of the evidence. It must explain how it interprets ‘sedentary work’ to the context of an individual case.</a:t>
            </a:r>
          </a:p>
          <a:p>
            <a:pPr lvl="3" algn="l"/>
            <a:endParaRPr lang="en-US" sz="2000" dirty="0"/>
          </a:p>
          <a:p>
            <a:pPr lvl="3" algn="l"/>
            <a:endParaRPr lang="en-US" sz="2000" dirty="0"/>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19</a:t>
            </a:fld>
            <a:endParaRPr lang="en-US"/>
          </a:p>
        </p:txBody>
      </p:sp>
      <p:sp>
        <p:nvSpPr>
          <p:cNvPr id="8" name="Title 1">
            <a:extLst>
              <a:ext uri="{FF2B5EF4-FFF2-40B4-BE49-F238E27FC236}">
                <a16:creationId xmlns:a16="http://schemas.microsoft.com/office/drawing/2014/main" xmlns="" id="{C190D3DF-6709-4E46-AC38-D0BFC60EEC9F}"/>
              </a:ext>
            </a:extLst>
          </p:cNvPr>
          <p:cNvSpPr>
            <a:spLocks noGrp="1"/>
          </p:cNvSpPr>
          <p:nvPr>
            <p:ph type="ctrTitle"/>
          </p:nvPr>
        </p:nvSpPr>
        <p:spPr>
          <a:xfrm>
            <a:off x="214465" y="421844"/>
            <a:ext cx="7772400" cy="1470025"/>
          </a:xfrm>
        </p:spPr>
        <p:txBody>
          <a:bodyPr>
            <a:normAutofit/>
          </a:bodyPr>
          <a:lstStyle/>
          <a:p>
            <a:pPr algn="l"/>
            <a:r>
              <a:rPr lang="en-US" sz="3200" b="1" dirty="0">
                <a:latin typeface="Arial" panose="020B0604020202020204" pitchFamily="34" charset="0"/>
                <a:cs typeface="Arial" panose="020B0604020202020204" pitchFamily="34" charset="0"/>
              </a:rPr>
              <a:t>Withers v. Wilkie, August 10, 2018</a:t>
            </a:r>
          </a:p>
        </p:txBody>
      </p:sp>
    </p:spTree>
    <p:extLst>
      <p:ext uri="{BB962C8B-B14F-4D97-AF65-F5344CB8AC3E}">
        <p14:creationId xmlns:p14="http://schemas.microsoft.com/office/powerpoint/2010/main" val="2213560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40" y="405581"/>
            <a:ext cx="7772400" cy="1470025"/>
          </a:xfrm>
        </p:spPr>
        <p:txBody>
          <a:bodyPr>
            <a:normAutofit/>
          </a:bodyPr>
          <a:lstStyle/>
          <a:p>
            <a:r>
              <a:rPr lang="en-US" dirty="0">
                <a:latin typeface="Arial" panose="020B0604020202020204" pitchFamily="34" charset="0"/>
                <a:cs typeface="Arial" panose="020B0604020202020204" pitchFamily="34" charset="0"/>
              </a:rPr>
              <a:t>Hi there!  Nice to meet you!</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xmlns="" id="{FCB81CF1-CC7E-46A0-917F-A427D3CAE7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68828" y="1283577"/>
            <a:ext cx="1806341" cy="2709512"/>
          </a:xfrm>
          <a:prstGeom prst="rect">
            <a:avLst/>
          </a:prstGeom>
          <a:noFill/>
          <a:ln w="57150">
            <a:solidFill>
              <a:schemeClr val="tx1"/>
            </a:solidFill>
          </a:ln>
        </p:spPr>
      </p:pic>
      <p:pic>
        <p:nvPicPr>
          <p:cNvPr id="1026" name="Picture 2" descr="Image result for va seal">
            <a:extLst>
              <a:ext uri="{FF2B5EF4-FFF2-40B4-BE49-F238E27FC236}">
                <a16:creationId xmlns:a16="http://schemas.microsoft.com/office/drawing/2014/main" xmlns="" id="{EAB29235-D47D-4E83-A8D7-8DCAB6CCE3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3209" y="4298950"/>
            <a:ext cx="2057400" cy="2057400"/>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38D0C9B-08D2-4B5B-9ECC-3DC5A71D964A}" type="slidenum">
              <a:rPr lang="en-US" smtClean="0"/>
              <a:t>2</a:t>
            </a:fld>
            <a:endParaRPr lang="en-US"/>
          </a:p>
        </p:txBody>
      </p:sp>
      <p:sp>
        <p:nvSpPr>
          <p:cNvPr id="10" name="TextBox 9">
            <a:extLst>
              <a:ext uri="{FF2B5EF4-FFF2-40B4-BE49-F238E27FC236}">
                <a16:creationId xmlns:a16="http://schemas.microsoft.com/office/drawing/2014/main" xmlns="" id="{E7320127-8255-4978-9FD6-C6709E357285}"/>
              </a:ext>
            </a:extLst>
          </p:cNvPr>
          <p:cNvSpPr txBox="1"/>
          <p:nvPr/>
        </p:nvSpPr>
        <p:spPr>
          <a:xfrm>
            <a:off x="3254091" y="4051021"/>
            <a:ext cx="3789626"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Amanda Berry </a:t>
            </a:r>
          </a:p>
        </p:txBody>
      </p:sp>
      <p:pic>
        <p:nvPicPr>
          <p:cNvPr id="11" name="Picture 10">
            <a:extLst>
              <a:ext uri="{FF2B5EF4-FFF2-40B4-BE49-F238E27FC236}">
                <a16:creationId xmlns:a16="http://schemas.microsoft.com/office/drawing/2014/main" xmlns="" id="{1595397F-3ABF-440A-85C6-2BA1827B912E}"/>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14300" y="1427859"/>
            <a:ext cx="2665691" cy="1999268"/>
          </a:xfrm>
          <a:prstGeom prst="rect">
            <a:avLst/>
          </a:prstGeom>
          <a:noFill/>
          <a:ln w="57150">
            <a:solidFill>
              <a:schemeClr val="tx1"/>
            </a:solidFill>
          </a:ln>
        </p:spPr>
      </p:pic>
      <p:pic>
        <p:nvPicPr>
          <p:cNvPr id="13" name="Picture 12">
            <a:extLst>
              <a:ext uri="{FF2B5EF4-FFF2-40B4-BE49-F238E27FC236}">
                <a16:creationId xmlns:a16="http://schemas.microsoft.com/office/drawing/2014/main" xmlns="" id="{405347D4-304D-4C4D-A1C1-8C03C280D8DC}"/>
              </a:ext>
            </a:extLst>
          </p:cNvPr>
          <p:cNvPicPr>
            <a:picLocks noChangeAspect="1"/>
          </p:cNvPicPr>
          <p:nvPr/>
        </p:nvPicPr>
        <p:blipFill rotWithShape="1">
          <a:blip r:embed="rId5" cstate="email">
            <a:extLst>
              <a:ext uri="{28A0092B-C50C-407E-A947-70E740481C1C}">
                <a14:useLocalDpi xmlns:a14="http://schemas.microsoft.com/office/drawing/2010/main" val="0"/>
              </a:ext>
            </a:extLst>
          </a:blip>
          <a:srcRect l="8929"/>
          <a:stretch/>
        </p:blipFill>
        <p:spPr>
          <a:xfrm rot="10800000">
            <a:off x="3599411" y="4693728"/>
            <a:ext cx="1945178" cy="1604690"/>
          </a:xfrm>
          <a:prstGeom prst="rect">
            <a:avLst/>
          </a:prstGeom>
          <a:noFill/>
          <a:ln w="57150">
            <a:solidFill>
              <a:schemeClr val="tx1"/>
            </a:solidFill>
          </a:ln>
        </p:spPr>
      </p:pic>
      <p:pic>
        <p:nvPicPr>
          <p:cNvPr id="14" name="Picture 2" descr="Image may contain: sky, night, outdoor and water">
            <a:extLst>
              <a:ext uri="{FF2B5EF4-FFF2-40B4-BE49-F238E27FC236}">
                <a16:creationId xmlns:a16="http://schemas.microsoft.com/office/drawing/2014/main" xmlns="" id="{9D96CA37-3A78-43D6-88E4-C218C14EA1D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2843" y="4051021"/>
            <a:ext cx="2336938" cy="1752704"/>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pic>
        <p:nvPicPr>
          <p:cNvPr id="15" name="Picture 4" descr="Image may contain: 1 person, smiling, sitting and outdoor">
            <a:extLst>
              <a:ext uri="{FF2B5EF4-FFF2-40B4-BE49-F238E27FC236}">
                <a16:creationId xmlns:a16="http://schemas.microsoft.com/office/drawing/2014/main" xmlns="" id="{2AC4ED67-688A-443C-875E-9E21AB3A87D4}"/>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21015"/>
          <a:stretch/>
        </p:blipFill>
        <p:spPr bwMode="auto">
          <a:xfrm>
            <a:off x="6788362" y="1357648"/>
            <a:ext cx="1293061" cy="2238512"/>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360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069" y="1569640"/>
            <a:ext cx="8381184" cy="4583914"/>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Impact on the Veterans you serve:</a:t>
            </a:r>
          </a:p>
          <a:p>
            <a:pPr algn="l">
              <a:lnSpc>
                <a:spcPct val="100000"/>
              </a:lnSpc>
            </a:pPr>
            <a:endParaRPr lang="en-US" sz="14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Since the </a:t>
            </a:r>
            <a:r>
              <a:rPr lang="en-US" sz="2000" dirty="0" err="1">
                <a:solidFill>
                  <a:schemeClr val="tx1"/>
                </a:solidFill>
                <a:latin typeface="Arial" panose="020B0604020202020204" pitchFamily="34" charset="0"/>
                <a:cs typeface="Arial" panose="020B0604020202020204" pitchFamily="34" charset="0"/>
              </a:rPr>
              <a:t>CAVC</a:t>
            </a:r>
            <a:r>
              <a:rPr lang="en-US" sz="2000" dirty="0">
                <a:solidFill>
                  <a:schemeClr val="tx1"/>
                </a:solidFill>
                <a:latin typeface="Arial" panose="020B0604020202020204" pitchFamily="34" charset="0"/>
                <a:cs typeface="Arial" panose="020B0604020202020204" pitchFamily="34" charset="0"/>
              </a:rPr>
              <a:t> defined that 38 CFR 4.16 does not make sedentary work an explicit TDIU factor. Without an individualized assessment into the impact of sedentary work, the CAVC determined that the phrase can be regarded as ‘conclusory and meaningless’.</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Any previously denied TDIU claims, based on the ability to do ‘sedentary work’, can be re-opened if an individualized assessment is not part of the rating decision narrative.</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The M21-1 manual has been updated to reflect these changes.</a:t>
            </a:r>
          </a:p>
        </p:txBody>
      </p:sp>
      <p:sp>
        <p:nvSpPr>
          <p:cNvPr id="4" name="Slide Number Placeholder 3"/>
          <p:cNvSpPr>
            <a:spLocks noGrp="1"/>
          </p:cNvSpPr>
          <p:nvPr>
            <p:ph type="sldNum" sz="quarter" idx="12"/>
          </p:nvPr>
        </p:nvSpPr>
        <p:spPr/>
        <p:txBody>
          <a:bodyPr/>
          <a:lstStyle/>
          <a:p>
            <a:fld id="{F38D0C9B-08D2-4B5B-9ECC-3DC5A71D964A}" type="slidenum">
              <a:rPr lang="en-US" smtClean="0"/>
              <a:t>20</a:t>
            </a:fld>
            <a:endParaRPr lang="en-US"/>
          </a:p>
        </p:txBody>
      </p:sp>
      <p:sp>
        <p:nvSpPr>
          <p:cNvPr id="7" name="Title 1">
            <a:extLst>
              <a:ext uri="{FF2B5EF4-FFF2-40B4-BE49-F238E27FC236}">
                <a16:creationId xmlns:a16="http://schemas.microsoft.com/office/drawing/2014/main" xmlns="" id="{F45DD50E-29A6-4B73-9662-82D460C38E1A}"/>
              </a:ext>
            </a:extLst>
          </p:cNvPr>
          <p:cNvSpPr>
            <a:spLocks noGrp="1"/>
          </p:cNvSpPr>
          <p:nvPr>
            <p:ph type="ctrTitle"/>
          </p:nvPr>
        </p:nvSpPr>
        <p:spPr>
          <a:xfrm>
            <a:off x="214465" y="421844"/>
            <a:ext cx="7772400" cy="1470025"/>
          </a:xfrm>
        </p:spPr>
        <p:txBody>
          <a:bodyPr>
            <a:normAutofit/>
          </a:bodyPr>
          <a:lstStyle/>
          <a:p>
            <a:pPr algn="l"/>
            <a:r>
              <a:rPr lang="en-US" sz="3200" b="1" dirty="0">
                <a:latin typeface="Arial" panose="020B0604020202020204" pitchFamily="34" charset="0"/>
                <a:cs typeface="Arial" panose="020B0604020202020204" pitchFamily="34" charset="0"/>
              </a:rPr>
              <a:t>Withers v. Wilkie, August 10, 2018</a:t>
            </a:r>
          </a:p>
        </p:txBody>
      </p:sp>
    </p:spTree>
    <p:extLst>
      <p:ext uri="{BB962C8B-B14F-4D97-AF65-F5344CB8AC3E}">
        <p14:creationId xmlns:p14="http://schemas.microsoft.com/office/powerpoint/2010/main" val="17004680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9162" y="1452283"/>
            <a:ext cx="8576778" cy="5075654"/>
          </a:xfrm>
        </p:spPr>
        <p:txBody>
          <a:bodyPr>
            <a:normAutofit fontScale="47500" lnSpcReduction="20000"/>
          </a:bodyPr>
          <a:lstStyle/>
          <a:p>
            <a:pPr algn="l"/>
            <a:r>
              <a:rPr lang="en-US" sz="4500" dirty="0">
                <a:solidFill>
                  <a:schemeClr val="tx1"/>
                </a:solidFill>
                <a:latin typeface="Arial" panose="020B0604020202020204" pitchFamily="34" charset="0"/>
                <a:cs typeface="Arial" panose="020B0604020202020204" pitchFamily="34" charset="0"/>
              </a:rPr>
              <a:t>Impact on the Veterans you serve:</a:t>
            </a:r>
          </a:p>
          <a:p>
            <a:pPr algn="l">
              <a:lnSpc>
                <a:spcPct val="120000"/>
              </a:lnSpc>
            </a:pPr>
            <a:endParaRPr lang="en-US" sz="2900" dirty="0">
              <a:solidFill>
                <a:schemeClr val="tx1"/>
              </a:solidFill>
              <a:latin typeface="Arial" panose="020B0604020202020204" pitchFamily="34" charset="0"/>
              <a:cs typeface="Arial" panose="020B0604020202020204" pitchFamily="34" charset="0"/>
            </a:endParaRPr>
          </a:p>
          <a:p>
            <a:pPr lvl="3" algn="l">
              <a:lnSpc>
                <a:spcPct val="120000"/>
              </a:lnSpc>
            </a:pPr>
            <a:r>
              <a:rPr lang="en-US" sz="4200" dirty="0">
                <a:solidFill>
                  <a:schemeClr val="tx1"/>
                </a:solidFill>
                <a:latin typeface="Arial" panose="020B0604020202020204" pitchFamily="34" charset="0"/>
                <a:cs typeface="Arial" panose="020B0604020202020204" pitchFamily="34" charset="0"/>
              </a:rPr>
              <a:t>Common scenario - Your Veteran wants to file a claim for IU stating his/her disabilities preclude </a:t>
            </a:r>
            <a:r>
              <a:rPr lang="en-US" sz="4200" i="1" dirty="0">
                <a:solidFill>
                  <a:schemeClr val="tx1"/>
                </a:solidFill>
                <a:latin typeface="Arial" panose="020B0604020202020204" pitchFamily="34" charset="0"/>
                <a:cs typeface="Arial" panose="020B0604020202020204" pitchFamily="34" charset="0"/>
              </a:rPr>
              <a:t>gainful</a:t>
            </a:r>
            <a:r>
              <a:rPr lang="en-US" sz="4200" dirty="0">
                <a:solidFill>
                  <a:schemeClr val="tx1"/>
                </a:solidFill>
                <a:latin typeface="Arial" panose="020B0604020202020204" pitchFamily="34" charset="0"/>
                <a:cs typeface="Arial" panose="020B0604020202020204" pitchFamily="34" charset="0"/>
              </a:rPr>
              <a:t> employment. The Veteran has what most people consider a ‘desk job’. To put any other evidence (other than medical) in the context of sedentary employment, gather any and all non-medical evidence. This can include:</a:t>
            </a:r>
          </a:p>
          <a:p>
            <a:pPr lvl="3" algn="l">
              <a:lnSpc>
                <a:spcPct val="120000"/>
              </a:lnSpc>
            </a:pPr>
            <a:endParaRPr lang="en-US" sz="3800" dirty="0">
              <a:solidFill>
                <a:schemeClr val="tx1"/>
              </a:solidFill>
              <a:latin typeface="Arial" panose="020B0604020202020204" pitchFamily="34" charset="0"/>
              <a:cs typeface="Arial" panose="020B0604020202020204" pitchFamily="34" charset="0"/>
            </a:endParaRPr>
          </a:p>
          <a:p>
            <a:pPr marL="1371600" lvl="3" indent="-342900" algn="l">
              <a:lnSpc>
                <a:spcPct val="120000"/>
              </a:lnSpc>
              <a:buFont typeface="Arial" panose="020B0604020202020204" pitchFamily="34" charset="0"/>
              <a:buChar char="•"/>
            </a:pPr>
            <a:r>
              <a:rPr lang="en-US" sz="4200" dirty="0">
                <a:solidFill>
                  <a:schemeClr val="tx1"/>
                </a:solidFill>
                <a:latin typeface="Arial" panose="020B0604020202020204" pitchFamily="34" charset="0"/>
                <a:cs typeface="Arial" panose="020B0604020202020204" pitchFamily="34" charset="0"/>
              </a:rPr>
              <a:t>Statements from the employers regarding impact on the Veterans particular job or </a:t>
            </a:r>
            <a:r>
              <a:rPr lang="en-US" sz="4200" dirty="0" smtClean="0">
                <a:solidFill>
                  <a:schemeClr val="tx1"/>
                </a:solidFill>
                <a:latin typeface="Arial" panose="020B0604020202020204" pitchFamily="34" charset="0"/>
                <a:cs typeface="Arial" panose="020B0604020202020204" pitchFamily="34" charset="0"/>
              </a:rPr>
              <a:t>career</a:t>
            </a:r>
            <a:endParaRPr lang="en-US" sz="4200" dirty="0">
              <a:solidFill>
                <a:schemeClr val="tx1"/>
              </a:solidFill>
              <a:latin typeface="Arial" panose="020B0604020202020204" pitchFamily="34" charset="0"/>
              <a:cs typeface="Arial" panose="020B0604020202020204" pitchFamily="34" charset="0"/>
            </a:endParaRPr>
          </a:p>
          <a:p>
            <a:pPr marL="1371600" lvl="3" indent="-342900" algn="l">
              <a:lnSpc>
                <a:spcPct val="120000"/>
              </a:lnSpc>
              <a:buFont typeface="Arial" panose="020B0604020202020204" pitchFamily="34" charset="0"/>
              <a:buChar char="•"/>
            </a:pPr>
            <a:r>
              <a:rPr lang="en-US" sz="4200" dirty="0">
                <a:solidFill>
                  <a:schemeClr val="tx1"/>
                </a:solidFill>
                <a:latin typeface="Arial" panose="020B0604020202020204" pitchFamily="34" charset="0"/>
                <a:cs typeface="Arial" panose="020B0604020202020204" pitchFamily="34" charset="0"/>
              </a:rPr>
              <a:t>Statements from the Veteran</a:t>
            </a:r>
          </a:p>
          <a:p>
            <a:pPr marL="1371600" lvl="3" indent="-342900" algn="l">
              <a:lnSpc>
                <a:spcPct val="120000"/>
              </a:lnSpc>
              <a:buFont typeface="Arial" panose="020B0604020202020204" pitchFamily="34" charset="0"/>
              <a:buChar char="•"/>
            </a:pPr>
            <a:r>
              <a:rPr lang="en-US" sz="4200" dirty="0">
                <a:solidFill>
                  <a:schemeClr val="tx1"/>
                </a:solidFill>
                <a:latin typeface="Arial" panose="020B0604020202020204" pitchFamily="34" charset="0"/>
                <a:cs typeface="Arial" panose="020B0604020202020204" pitchFamily="34" charset="0"/>
              </a:rPr>
              <a:t>Job description for the Veterans chosen profession</a:t>
            </a:r>
          </a:p>
          <a:p>
            <a:pPr lvl="3" algn="l"/>
            <a:endParaRPr lang="en-US" sz="2000" dirty="0"/>
          </a:p>
          <a:p>
            <a:pPr lvl="3" algn="l"/>
            <a:endParaRPr lang="en-US" sz="2000" dirty="0"/>
          </a:p>
          <a:p>
            <a:pPr lvl="3" algn="l"/>
            <a:r>
              <a:rPr lang="en-US" sz="2000" dirty="0"/>
              <a:t>.</a:t>
            </a:r>
          </a:p>
        </p:txBody>
      </p:sp>
      <p:sp>
        <p:nvSpPr>
          <p:cNvPr id="4" name="Slide Number Placeholder 3"/>
          <p:cNvSpPr>
            <a:spLocks noGrp="1"/>
          </p:cNvSpPr>
          <p:nvPr>
            <p:ph type="sldNum" sz="quarter" idx="12"/>
          </p:nvPr>
        </p:nvSpPr>
        <p:spPr/>
        <p:txBody>
          <a:bodyPr/>
          <a:lstStyle/>
          <a:p>
            <a:fld id="{F38D0C9B-08D2-4B5B-9ECC-3DC5A71D964A}" type="slidenum">
              <a:rPr lang="en-US" smtClean="0"/>
              <a:t>21</a:t>
            </a:fld>
            <a:endParaRPr lang="en-US"/>
          </a:p>
        </p:txBody>
      </p:sp>
      <p:sp>
        <p:nvSpPr>
          <p:cNvPr id="7" name="Title 1">
            <a:extLst>
              <a:ext uri="{FF2B5EF4-FFF2-40B4-BE49-F238E27FC236}">
                <a16:creationId xmlns:a16="http://schemas.microsoft.com/office/drawing/2014/main" xmlns="" id="{522FF01F-220D-4AA0-81C6-A0EA4C05479F}"/>
              </a:ext>
            </a:extLst>
          </p:cNvPr>
          <p:cNvSpPr>
            <a:spLocks noGrp="1"/>
          </p:cNvSpPr>
          <p:nvPr>
            <p:ph type="ctrTitle"/>
          </p:nvPr>
        </p:nvSpPr>
        <p:spPr>
          <a:xfrm>
            <a:off x="214465" y="421844"/>
            <a:ext cx="7772400" cy="1470025"/>
          </a:xfrm>
        </p:spPr>
        <p:txBody>
          <a:bodyPr>
            <a:normAutofit/>
          </a:bodyPr>
          <a:lstStyle/>
          <a:p>
            <a:pPr algn="l"/>
            <a:r>
              <a:rPr lang="en-US" sz="3200" b="1" dirty="0">
                <a:latin typeface="Arial" panose="020B0604020202020204" pitchFamily="34" charset="0"/>
                <a:cs typeface="Arial" panose="020B0604020202020204" pitchFamily="34" charset="0"/>
              </a:rPr>
              <a:t>Withers v. Wilkie, August 10, 2018</a:t>
            </a:r>
          </a:p>
        </p:txBody>
      </p:sp>
    </p:spTree>
    <p:extLst>
      <p:ext uri="{BB962C8B-B14F-4D97-AF65-F5344CB8AC3E}">
        <p14:creationId xmlns:p14="http://schemas.microsoft.com/office/powerpoint/2010/main" val="10732946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4051" y="1442503"/>
            <a:ext cx="8415414" cy="4993653"/>
          </a:xfrm>
        </p:spPr>
        <p:txBody>
          <a:bodyPr>
            <a:normAutofit fontScale="62500" lnSpcReduction="20000"/>
          </a:bodyPr>
          <a:lstStyle/>
          <a:p>
            <a:pPr algn="l">
              <a:lnSpc>
                <a:spcPct val="120000"/>
              </a:lnSpc>
            </a:pPr>
            <a:r>
              <a:rPr lang="en-US" sz="3800" dirty="0">
                <a:solidFill>
                  <a:schemeClr val="tx1"/>
                </a:solidFill>
                <a:latin typeface="Arial" panose="020B0604020202020204" pitchFamily="34" charset="0"/>
                <a:cs typeface="Arial" panose="020B0604020202020204" pitchFamily="34" charset="0"/>
              </a:rPr>
              <a:t>Impact on the Veterans you serve:</a:t>
            </a:r>
          </a:p>
          <a:p>
            <a:pPr lvl="3" algn="l">
              <a:lnSpc>
                <a:spcPct val="120000"/>
              </a:lnSpc>
            </a:pPr>
            <a:endParaRPr lang="en-US" sz="3000" dirty="0">
              <a:solidFill>
                <a:schemeClr val="tx1"/>
              </a:solidFill>
              <a:latin typeface="Arial" panose="020B0604020202020204" pitchFamily="34" charset="0"/>
              <a:cs typeface="Arial" panose="020B0604020202020204" pitchFamily="34" charset="0"/>
            </a:endParaRPr>
          </a:p>
          <a:p>
            <a:pPr lvl="3" algn="l">
              <a:lnSpc>
                <a:spcPct val="120000"/>
              </a:lnSpc>
            </a:pPr>
            <a:r>
              <a:rPr lang="en-US" sz="3000" dirty="0">
                <a:solidFill>
                  <a:schemeClr val="tx1"/>
                </a:solidFill>
                <a:latin typeface="Arial" panose="020B0604020202020204" pitchFamily="34" charset="0"/>
                <a:cs typeface="Arial" panose="020B0604020202020204" pitchFamily="34" charset="0"/>
              </a:rPr>
              <a:t>Make this evidence as equally weighted or important as any medical evidence gathered during the Veterans claim. Since most IU claims result in examinations with physicians statements on impacts to employment, it’s up to you to present the strongest argument as it applies to the Veterans individual circumstances.</a:t>
            </a:r>
          </a:p>
          <a:p>
            <a:pPr lvl="3" algn="l">
              <a:lnSpc>
                <a:spcPct val="120000"/>
              </a:lnSpc>
            </a:pPr>
            <a:endParaRPr lang="en-US" sz="3000" dirty="0">
              <a:solidFill>
                <a:schemeClr val="tx1"/>
              </a:solidFill>
              <a:latin typeface="Arial" panose="020B0604020202020204" pitchFamily="34" charset="0"/>
              <a:cs typeface="Arial" panose="020B0604020202020204" pitchFamily="34" charset="0"/>
            </a:endParaRPr>
          </a:p>
          <a:p>
            <a:pPr lvl="3" algn="l">
              <a:lnSpc>
                <a:spcPct val="120000"/>
              </a:lnSpc>
            </a:pPr>
            <a:r>
              <a:rPr lang="en-US" sz="3000" dirty="0">
                <a:solidFill>
                  <a:schemeClr val="tx1"/>
                </a:solidFill>
                <a:latin typeface="Arial" panose="020B0604020202020204" pitchFamily="34" charset="0"/>
                <a:cs typeface="Arial" panose="020B0604020202020204" pitchFamily="34" charset="0"/>
              </a:rPr>
              <a:t>For example, if the Veteran has been a painter his whole life and, according to the examiner, is capable of sedentary employment. Is a ‘desk job’ considered gainful employment for the Veteran?  Does the Veterans work/educational history counter gainful ‘sedentary’ employment? </a:t>
            </a:r>
          </a:p>
          <a:p>
            <a:pPr lvl="3" algn="l"/>
            <a:endParaRPr lang="en-US" sz="2000" dirty="0"/>
          </a:p>
          <a:p>
            <a:pPr lvl="3" algn="l"/>
            <a:r>
              <a:rPr lang="en-US" sz="2000" dirty="0"/>
              <a:t>.</a:t>
            </a:r>
          </a:p>
        </p:txBody>
      </p:sp>
      <p:sp>
        <p:nvSpPr>
          <p:cNvPr id="4" name="Slide Number Placeholder 3"/>
          <p:cNvSpPr>
            <a:spLocks noGrp="1"/>
          </p:cNvSpPr>
          <p:nvPr>
            <p:ph type="sldNum" sz="quarter" idx="12"/>
          </p:nvPr>
        </p:nvSpPr>
        <p:spPr/>
        <p:txBody>
          <a:bodyPr/>
          <a:lstStyle/>
          <a:p>
            <a:fld id="{F38D0C9B-08D2-4B5B-9ECC-3DC5A71D964A}" type="slidenum">
              <a:rPr lang="en-US" smtClean="0"/>
              <a:t>22</a:t>
            </a:fld>
            <a:endParaRPr lang="en-US"/>
          </a:p>
        </p:txBody>
      </p:sp>
      <p:sp>
        <p:nvSpPr>
          <p:cNvPr id="7" name="Title 1">
            <a:extLst>
              <a:ext uri="{FF2B5EF4-FFF2-40B4-BE49-F238E27FC236}">
                <a16:creationId xmlns:a16="http://schemas.microsoft.com/office/drawing/2014/main" xmlns="" id="{E6C14EDA-3E29-4CBC-B816-5086C8739159}"/>
              </a:ext>
            </a:extLst>
          </p:cNvPr>
          <p:cNvSpPr>
            <a:spLocks noGrp="1"/>
          </p:cNvSpPr>
          <p:nvPr>
            <p:ph type="ctrTitle"/>
          </p:nvPr>
        </p:nvSpPr>
        <p:spPr>
          <a:xfrm>
            <a:off x="214465" y="421844"/>
            <a:ext cx="7772400" cy="1470025"/>
          </a:xfrm>
        </p:spPr>
        <p:txBody>
          <a:bodyPr>
            <a:normAutofit/>
          </a:bodyPr>
          <a:lstStyle/>
          <a:p>
            <a:pPr algn="l"/>
            <a:r>
              <a:rPr lang="en-US" sz="3200" b="1" dirty="0">
                <a:latin typeface="Arial" panose="020B0604020202020204" pitchFamily="34" charset="0"/>
                <a:cs typeface="Arial" panose="020B0604020202020204" pitchFamily="34" charset="0"/>
              </a:rPr>
              <a:t>Withers v. Wilkie, August 10, 2018</a:t>
            </a:r>
          </a:p>
        </p:txBody>
      </p:sp>
    </p:spTree>
    <p:extLst>
      <p:ext uri="{BB962C8B-B14F-4D97-AF65-F5344CB8AC3E}">
        <p14:creationId xmlns:p14="http://schemas.microsoft.com/office/powerpoint/2010/main" val="22601204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5BCA13-392E-4CB6-A152-57812E3E772D}"/>
              </a:ext>
            </a:extLst>
          </p:cNvPr>
          <p:cNvSpPr>
            <a:spLocks noGrp="1"/>
          </p:cNvSpPr>
          <p:nvPr>
            <p:ph type="ctrTitle"/>
          </p:nvPr>
        </p:nvSpPr>
        <p:spPr/>
        <p:txBody>
          <a:bodyPr/>
          <a:lstStyle/>
          <a:p>
            <a:pPr algn="ctr"/>
            <a:r>
              <a:rPr lang="en-US" sz="8000" b="1" dirty="0">
                <a:solidFill>
                  <a:schemeClr val="accent3">
                    <a:lumMod val="50000"/>
                  </a:schemeClr>
                </a:solidFill>
                <a:latin typeface="Arial" panose="020B0604020202020204" pitchFamily="34" charset="0"/>
                <a:cs typeface="Arial" panose="020B0604020202020204" pitchFamily="34" charset="0"/>
              </a:rPr>
              <a:t>Monk v. </a:t>
            </a:r>
            <a:r>
              <a:rPr lang="en-US" sz="8000" b="1" dirty="0" err="1">
                <a:solidFill>
                  <a:schemeClr val="accent3">
                    <a:lumMod val="50000"/>
                  </a:schemeClr>
                </a:solidFill>
                <a:latin typeface="Arial" panose="020B0604020202020204" pitchFamily="34" charset="0"/>
                <a:cs typeface="Arial" panose="020B0604020202020204" pitchFamily="34" charset="0"/>
              </a:rPr>
              <a:t>Wilkie</a:t>
            </a:r>
            <a:r>
              <a:rPr lang="en-US" sz="8000" b="1" dirty="0">
                <a:solidFill>
                  <a:schemeClr val="accent3">
                    <a:lumMod val="50000"/>
                  </a:schemeClr>
                </a:solidFill>
                <a:latin typeface="Arial" panose="020B0604020202020204" pitchFamily="34" charset="0"/>
                <a:cs typeface="Arial" panose="020B0604020202020204" pitchFamily="34" charset="0"/>
              </a:rPr>
              <a:t/>
            </a:r>
            <a:br>
              <a:rPr lang="en-US" sz="8000" b="1" dirty="0">
                <a:solidFill>
                  <a:schemeClr val="accent3">
                    <a:lumMod val="50000"/>
                  </a:schemeClr>
                </a:solidFill>
                <a:latin typeface="Arial" panose="020B0604020202020204" pitchFamily="34" charset="0"/>
                <a:cs typeface="Arial" panose="020B0604020202020204" pitchFamily="34" charset="0"/>
              </a:rPr>
            </a:br>
            <a:r>
              <a:rPr lang="en-US" sz="8000" dirty="0">
                <a:solidFill>
                  <a:schemeClr val="accent3">
                    <a:lumMod val="50000"/>
                  </a:schemeClr>
                </a:solidFill>
                <a:latin typeface="Arial" panose="020B0604020202020204" pitchFamily="34" charset="0"/>
                <a:cs typeface="Arial" panose="020B0604020202020204" pitchFamily="34" charset="0"/>
              </a:rPr>
              <a:t>August 23, 2018</a:t>
            </a:r>
            <a:r>
              <a:rPr lang="en-US" dirty="0">
                <a:solidFill>
                  <a:schemeClr val="accent3">
                    <a:lumMod val="50000"/>
                  </a:schemeClr>
                </a:solidFill>
                <a:latin typeface="Arial" panose="020B0604020202020204" pitchFamily="34" charset="0"/>
                <a:cs typeface="Arial" panose="020B0604020202020204" pitchFamily="34" charset="0"/>
              </a:rPr>
              <a:t/>
            </a:r>
            <a:br>
              <a:rPr lang="en-US" dirty="0">
                <a:solidFill>
                  <a:schemeClr val="accent3">
                    <a:lumMod val="50000"/>
                  </a:schemeClr>
                </a:solidFill>
                <a:latin typeface="Arial" panose="020B0604020202020204" pitchFamily="34" charset="0"/>
                <a:cs typeface="Arial" panose="020B0604020202020204" pitchFamily="34" charset="0"/>
              </a:rPr>
            </a:br>
            <a:endParaRPr lang="en-US" dirty="0"/>
          </a:p>
        </p:txBody>
      </p:sp>
      <p:sp>
        <p:nvSpPr>
          <p:cNvPr id="4" name="Slide Number Placeholder 3">
            <a:extLst>
              <a:ext uri="{FF2B5EF4-FFF2-40B4-BE49-F238E27FC236}">
                <a16:creationId xmlns:a16="http://schemas.microsoft.com/office/drawing/2014/main" xmlns="" id="{DE7BC0DF-96C7-4F44-872C-221E5BEE36BD}"/>
              </a:ext>
            </a:extLst>
          </p:cNvPr>
          <p:cNvSpPr>
            <a:spLocks noGrp="1"/>
          </p:cNvSpPr>
          <p:nvPr>
            <p:ph type="sldNum" sz="quarter" idx="12"/>
          </p:nvPr>
        </p:nvSpPr>
        <p:spPr/>
        <p:txBody>
          <a:bodyPr/>
          <a:lstStyle/>
          <a:p>
            <a:fld id="{F38D0C9B-08D2-4B5B-9ECC-3DC5A71D964A}" type="slidenum">
              <a:rPr lang="en-US" smtClean="0"/>
              <a:t>23</a:t>
            </a:fld>
            <a:endParaRPr lang="en-US"/>
          </a:p>
        </p:txBody>
      </p:sp>
    </p:spTree>
    <p:extLst>
      <p:ext uri="{BB962C8B-B14F-4D97-AF65-F5344CB8AC3E}">
        <p14:creationId xmlns:p14="http://schemas.microsoft.com/office/powerpoint/2010/main" val="20329797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998" y="367048"/>
            <a:ext cx="7772400" cy="1470025"/>
          </a:xfrm>
        </p:spPr>
        <p:txBody>
          <a:bodyPr>
            <a:normAutofit/>
          </a:bodyPr>
          <a:lstStyle/>
          <a:p>
            <a:pPr algn="l"/>
            <a:r>
              <a:rPr lang="en-US" sz="3200" b="1" dirty="0">
                <a:latin typeface="Arial" panose="020B0604020202020204" pitchFamily="34" charset="0"/>
                <a:cs typeface="Arial" panose="020B0604020202020204" pitchFamily="34" charset="0"/>
              </a:rPr>
              <a:t>Monk v. Wilkie, December 18, 2018</a:t>
            </a:r>
          </a:p>
        </p:txBody>
      </p:sp>
      <p:sp>
        <p:nvSpPr>
          <p:cNvPr id="3" name="Subtitle 2"/>
          <p:cNvSpPr>
            <a:spLocks noGrp="1"/>
          </p:cNvSpPr>
          <p:nvPr>
            <p:ph type="subTitle" idx="1"/>
          </p:nvPr>
        </p:nvSpPr>
        <p:spPr>
          <a:xfrm>
            <a:off x="391773" y="1463507"/>
            <a:ext cx="8424607" cy="4565665"/>
          </a:xfrm>
        </p:spPr>
        <p:txBody>
          <a:bodyPr>
            <a:normAutofit/>
          </a:bodyPr>
          <a:lstStyle/>
          <a:p>
            <a:pPr algn="l">
              <a:lnSpc>
                <a:spcPct val="100000"/>
              </a:lnSpc>
            </a:pPr>
            <a:r>
              <a:rPr lang="en-US" sz="2200" dirty="0">
                <a:solidFill>
                  <a:schemeClr val="tx1"/>
                </a:solidFill>
                <a:latin typeface="Arial" panose="020B0604020202020204" pitchFamily="34" charset="0"/>
                <a:cs typeface="Arial" panose="020B0604020202020204" pitchFamily="34" charset="0"/>
              </a:rPr>
              <a:t>What the Case is about:</a:t>
            </a:r>
            <a:endParaRPr lang="en-US" dirty="0">
              <a:solidFill>
                <a:schemeClr val="tx1"/>
              </a:solidFill>
              <a:latin typeface="Arial" panose="020B0604020202020204" pitchFamily="34" charset="0"/>
              <a:cs typeface="Arial" panose="020B0604020202020204" pitchFamily="34" charset="0"/>
            </a:endParaRP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Mr. Conley Monk, Jr., after facing many appeals with the VA, filed a petition with the </a:t>
            </a:r>
            <a:r>
              <a:rPr lang="en-US" sz="2000" dirty="0" err="1">
                <a:solidFill>
                  <a:schemeClr val="tx1"/>
                </a:solidFill>
                <a:latin typeface="Arial" panose="020B0604020202020204" pitchFamily="34" charset="0"/>
                <a:cs typeface="Arial" panose="020B0604020202020204" pitchFamily="34" charset="0"/>
              </a:rPr>
              <a:t>CAVC</a:t>
            </a:r>
            <a:r>
              <a:rPr lang="en-US" sz="2000" dirty="0">
                <a:solidFill>
                  <a:schemeClr val="tx1"/>
                </a:solidFill>
                <a:latin typeface="Arial" panose="020B0604020202020204" pitchFamily="34" charset="0"/>
                <a:cs typeface="Arial" panose="020B0604020202020204" pitchFamily="34" charset="0"/>
              </a:rPr>
              <a:t> to direct the Secretary to decide appeals within 1 year after a Notice of Disagreement was filed. Mr. Monk filed this petition on behalf of himself and other claimant’s facing financial and medical hardship. Monk alleged that the VA’s delay in processing appeals violates the right to due process under the 5</a:t>
            </a:r>
            <a:r>
              <a:rPr lang="en-US" sz="2000" baseline="30000" dirty="0">
                <a:solidFill>
                  <a:schemeClr val="tx1"/>
                </a:solidFill>
                <a:latin typeface="Arial" panose="020B0604020202020204" pitchFamily="34" charset="0"/>
                <a:cs typeface="Arial" panose="020B0604020202020204" pitchFamily="34" charset="0"/>
              </a:rPr>
              <a:t>th</a:t>
            </a:r>
            <a:r>
              <a:rPr lang="en-US" sz="2000" dirty="0">
                <a:solidFill>
                  <a:schemeClr val="tx1"/>
                </a:solidFill>
                <a:latin typeface="Arial" panose="020B0604020202020204" pitchFamily="34" charset="0"/>
                <a:cs typeface="Arial" panose="020B0604020202020204" pitchFamily="34" charset="0"/>
              </a:rPr>
              <a:t> Amendment. The petition asked the Court to grant relief to an aggregate group pursuant to the principles of Rule 23 of the Federal Rules of Civil Procedure (Rule 23). The Court interpreted this request as a motion for a class action.</a:t>
            </a:r>
          </a:p>
        </p:txBody>
      </p:sp>
      <p:sp>
        <p:nvSpPr>
          <p:cNvPr id="4" name="Slide Number Placeholder 3"/>
          <p:cNvSpPr>
            <a:spLocks noGrp="1"/>
          </p:cNvSpPr>
          <p:nvPr>
            <p:ph type="sldNum" sz="quarter" idx="12"/>
          </p:nvPr>
        </p:nvSpPr>
        <p:spPr/>
        <p:txBody>
          <a:bodyPr/>
          <a:lstStyle/>
          <a:p>
            <a:fld id="{F38D0C9B-08D2-4B5B-9ECC-3DC5A71D964A}" type="slidenum">
              <a:rPr lang="en-US" smtClean="0"/>
              <a:t>24</a:t>
            </a:fld>
            <a:endParaRPr lang="en-US"/>
          </a:p>
        </p:txBody>
      </p:sp>
    </p:spTree>
    <p:extLst>
      <p:ext uri="{BB962C8B-B14F-4D97-AF65-F5344CB8AC3E}">
        <p14:creationId xmlns:p14="http://schemas.microsoft.com/office/powerpoint/2010/main" val="9227679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44975" y="1457172"/>
            <a:ext cx="7817200" cy="5180475"/>
          </a:xfrm>
        </p:spPr>
        <p:txBody>
          <a:bodyPr>
            <a:normAutofit/>
          </a:bodyPr>
          <a:lstStyle/>
          <a:p>
            <a:r>
              <a:rPr lang="en-US" sz="2200" dirty="0">
                <a:solidFill>
                  <a:schemeClr val="tx1"/>
                </a:solidFill>
                <a:latin typeface="Arial" panose="020B0604020202020204" pitchFamily="34" charset="0"/>
                <a:cs typeface="Arial" panose="020B0604020202020204" pitchFamily="34" charset="0"/>
              </a:rPr>
              <a:t>Background</a:t>
            </a:r>
            <a:endParaRPr lang="en-US" dirty="0">
              <a:solidFill>
                <a:schemeClr val="tx1"/>
              </a:solidFill>
              <a:latin typeface="Arial" panose="020B0604020202020204" pitchFamily="34" charset="0"/>
              <a:cs typeface="Arial" panose="020B0604020202020204" pitchFamily="34" charset="0"/>
            </a:endParaRPr>
          </a:p>
          <a:p>
            <a:pPr lvl="3" algn="l"/>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After submitting an amended petition, 8 other petitioners joined the proposed class. All had applied for and were denied VA compensation benefits and did not receive a decision from the VBA within 12 months.</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For Mr. Monk, the Court found that his particular ‘class’ of petitioners did not have a ‘common question or common answer’. Basically, that the only thing tying their class action together was the delay itself and not the individual merits of each appeal.</a:t>
            </a:r>
          </a:p>
          <a:p>
            <a:pPr lvl="3" algn="l"/>
            <a:endParaRPr lang="en-US" sz="2000" dirty="0"/>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25</a:t>
            </a:fld>
            <a:endParaRPr lang="en-US"/>
          </a:p>
        </p:txBody>
      </p:sp>
      <p:sp>
        <p:nvSpPr>
          <p:cNvPr id="7" name="Title 1">
            <a:extLst>
              <a:ext uri="{FF2B5EF4-FFF2-40B4-BE49-F238E27FC236}">
                <a16:creationId xmlns:a16="http://schemas.microsoft.com/office/drawing/2014/main" xmlns="" id="{159CD2E6-9660-4A24-8914-DAE232BD62DC}"/>
              </a:ext>
            </a:extLst>
          </p:cNvPr>
          <p:cNvSpPr>
            <a:spLocks noGrp="1"/>
          </p:cNvSpPr>
          <p:nvPr>
            <p:ph type="ctrTitle"/>
          </p:nvPr>
        </p:nvSpPr>
        <p:spPr>
          <a:xfrm>
            <a:off x="101998" y="367048"/>
            <a:ext cx="7772400" cy="1470025"/>
          </a:xfrm>
        </p:spPr>
        <p:txBody>
          <a:bodyPr>
            <a:normAutofit/>
          </a:bodyPr>
          <a:lstStyle/>
          <a:p>
            <a:pPr algn="l"/>
            <a:r>
              <a:rPr lang="en-US" sz="3200" b="1" dirty="0">
                <a:latin typeface="Arial" panose="020B0604020202020204" pitchFamily="34" charset="0"/>
                <a:cs typeface="Arial" panose="020B0604020202020204" pitchFamily="34" charset="0"/>
              </a:rPr>
              <a:t>Monk v. Wilkie, December 18, 2018</a:t>
            </a:r>
          </a:p>
        </p:txBody>
      </p:sp>
    </p:spTree>
    <p:extLst>
      <p:ext uri="{BB962C8B-B14F-4D97-AF65-F5344CB8AC3E}">
        <p14:creationId xmlns:p14="http://schemas.microsoft.com/office/powerpoint/2010/main" val="21382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998" y="1663990"/>
            <a:ext cx="8628427" cy="4528681"/>
          </a:xfrm>
        </p:spPr>
        <p:txBody>
          <a:bodyPr>
            <a:normAutofit/>
          </a:bodyPr>
          <a:lstStyle/>
          <a:p>
            <a:r>
              <a:rPr lang="en-US" dirty="0">
                <a:solidFill>
                  <a:schemeClr val="tx1"/>
                </a:solidFill>
                <a:latin typeface="Arial" panose="020B0604020202020204" pitchFamily="34" charset="0"/>
                <a:cs typeface="Arial" panose="020B0604020202020204" pitchFamily="34" charset="0"/>
              </a:rPr>
              <a:t>Background</a:t>
            </a:r>
          </a:p>
          <a:p>
            <a:pPr lvl="3" algn="l"/>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The Court cited the Wal-Mart Stores, Inc. v. Dukes, 564 U.S. 338, 351 (2011) Supreme Court Decision. In this class action, a group of female employees file suit for pay discrimination. The Supreme Court stated that any pay discriminations </a:t>
            </a:r>
            <a:r>
              <a:rPr lang="en-US" sz="2000" dirty="0" smtClean="0">
                <a:solidFill>
                  <a:schemeClr val="tx1"/>
                </a:solidFill>
                <a:latin typeface="Arial" panose="020B0604020202020204" pitchFamily="34" charset="0"/>
                <a:cs typeface="Arial" panose="020B0604020202020204" pitchFamily="34" charset="0"/>
              </a:rPr>
              <a:t>were at </a:t>
            </a:r>
            <a:r>
              <a:rPr lang="en-US" sz="2000" dirty="0">
                <a:solidFill>
                  <a:schemeClr val="tx1"/>
                </a:solidFill>
                <a:latin typeface="Arial" panose="020B0604020202020204" pitchFamily="34" charset="0"/>
                <a:cs typeface="Arial" panose="020B0604020202020204" pitchFamily="34" charset="0"/>
              </a:rPr>
              <a:t>the discretion of local managers and that the class action lacked ‘glue’ or commonality required by Rule 23.</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Monk argued that the commonality for this class action was the delay.</a:t>
            </a:r>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26</a:t>
            </a:fld>
            <a:endParaRPr lang="en-US"/>
          </a:p>
        </p:txBody>
      </p:sp>
      <p:sp>
        <p:nvSpPr>
          <p:cNvPr id="7" name="Title 1">
            <a:extLst>
              <a:ext uri="{FF2B5EF4-FFF2-40B4-BE49-F238E27FC236}">
                <a16:creationId xmlns:a16="http://schemas.microsoft.com/office/drawing/2014/main" xmlns="" id="{FE17914E-96F7-4ECF-906A-F0D0E1924FAA}"/>
              </a:ext>
            </a:extLst>
          </p:cNvPr>
          <p:cNvSpPr>
            <a:spLocks noGrp="1"/>
          </p:cNvSpPr>
          <p:nvPr>
            <p:ph type="ctrTitle"/>
          </p:nvPr>
        </p:nvSpPr>
        <p:spPr>
          <a:xfrm>
            <a:off x="101998" y="367048"/>
            <a:ext cx="7772400" cy="1470025"/>
          </a:xfrm>
        </p:spPr>
        <p:txBody>
          <a:bodyPr>
            <a:normAutofit/>
          </a:bodyPr>
          <a:lstStyle/>
          <a:p>
            <a:pPr algn="l"/>
            <a:r>
              <a:rPr lang="en-US" sz="3200" b="1" dirty="0">
                <a:latin typeface="Arial" panose="020B0604020202020204" pitchFamily="34" charset="0"/>
                <a:cs typeface="Arial" panose="020B0604020202020204" pitchFamily="34" charset="0"/>
              </a:rPr>
              <a:t>Monk v. Wilkie, December 18, 2018</a:t>
            </a:r>
          </a:p>
        </p:txBody>
      </p:sp>
    </p:spTree>
    <p:extLst>
      <p:ext uri="{BB962C8B-B14F-4D97-AF65-F5344CB8AC3E}">
        <p14:creationId xmlns:p14="http://schemas.microsoft.com/office/powerpoint/2010/main" val="2589818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0263" y="1678660"/>
            <a:ext cx="8513209" cy="4528681"/>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Decision</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dirty="0">
                <a:solidFill>
                  <a:schemeClr val="tx1"/>
                </a:solidFill>
                <a:latin typeface="Arial" panose="020B0604020202020204" pitchFamily="34" charset="0"/>
                <a:cs typeface="Arial" panose="020B0604020202020204" pitchFamily="34" charset="0"/>
              </a:rPr>
              <a:t>The </a:t>
            </a:r>
            <a:r>
              <a:rPr lang="en-US" sz="2000" dirty="0" err="1">
                <a:solidFill>
                  <a:schemeClr val="tx1"/>
                </a:solidFill>
                <a:latin typeface="Arial" panose="020B0604020202020204" pitchFamily="34" charset="0"/>
                <a:cs typeface="Arial" panose="020B0604020202020204" pitchFamily="34" charset="0"/>
              </a:rPr>
              <a:t>CAVC</a:t>
            </a:r>
            <a:r>
              <a:rPr lang="en-US" sz="2000" dirty="0">
                <a:solidFill>
                  <a:schemeClr val="tx1"/>
                </a:solidFill>
                <a:latin typeface="Arial" panose="020B0604020202020204" pitchFamily="34" charset="0"/>
                <a:cs typeface="Arial" panose="020B0604020202020204" pitchFamily="34" charset="0"/>
              </a:rPr>
              <a:t> denied Mr. Monks request for class action because it would require that the remedy be individualized and tailored to the needs of the individual Veteran. This kind of relief would not truly be </a:t>
            </a:r>
            <a:r>
              <a:rPr lang="en-US" sz="2000" dirty="0" err="1">
                <a:solidFill>
                  <a:schemeClr val="tx1"/>
                </a:solidFill>
                <a:latin typeface="Arial" panose="020B0604020202020204" pitchFamily="34" charset="0"/>
                <a:cs typeface="Arial" panose="020B0604020202020204" pitchFamily="34" charset="0"/>
              </a:rPr>
              <a:t>classwide</a:t>
            </a:r>
            <a:r>
              <a:rPr lang="en-US" sz="2000" dirty="0">
                <a:solidFill>
                  <a:schemeClr val="tx1"/>
                </a:solidFill>
                <a:latin typeface="Arial" panose="020B0604020202020204" pitchFamily="34" charset="0"/>
                <a:cs typeface="Arial" panose="020B0604020202020204" pitchFamily="34" charset="0"/>
              </a:rPr>
              <a:t> and not satisfy Rule 23.</a:t>
            </a:r>
          </a:p>
          <a:p>
            <a:pPr lvl="3"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3" algn="l">
              <a:lnSpc>
                <a:spcPct val="100000"/>
              </a:lnSpc>
            </a:pPr>
            <a:r>
              <a:rPr lang="en-US" sz="2000" i="1" u="sng" dirty="0">
                <a:solidFill>
                  <a:schemeClr val="tx1"/>
                </a:solidFill>
                <a:latin typeface="Arial" panose="020B0604020202020204" pitchFamily="34" charset="0"/>
                <a:cs typeface="Arial" panose="020B0604020202020204" pitchFamily="34" charset="0"/>
              </a:rPr>
              <a:t>However…</a:t>
            </a:r>
            <a:r>
              <a:rPr lang="en-US" sz="2000" dirty="0">
                <a:solidFill>
                  <a:schemeClr val="tx1"/>
                </a:solidFill>
                <a:latin typeface="Arial" panose="020B0604020202020204" pitchFamily="34" charset="0"/>
                <a:cs typeface="Arial" panose="020B0604020202020204" pitchFamily="34" charset="0"/>
              </a:rPr>
              <a:t>The Judges did say that in “appropriate cases” in the future, class-action lawsuits would be entertained.</a:t>
            </a:r>
          </a:p>
          <a:p>
            <a:pPr lvl="3" algn="l"/>
            <a:endParaRPr lang="en-US" sz="2000" dirty="0"/>
          </a:p>
        </p:txBody>
      </p:sp>
      <p:sp>
        <p:nvSpPr>
          <p:cNvPr id="4" name="Slide Number Placeholder 3"/>
          <p:cNvSpPr>
            <a:spLocks noGrp="1"/>
          </p:cNvSpPr>
          <p:nvPr>
            <p:ph type="sldNum" sz="quarter" idx="12"/>
          </p:nvPr>
        </p:nvSpPr>
        <p:spPr/>
        <p:txBody>
          <a:bodyPr/>
          <a:lstStyle/>
          <a:p>
            <a:fld id="{F38D0C9B-08D2-4B5B-9ECC-3DC5A71D964A}" type="slidenum">
              <a:rPr lang="en-US" smtClean="0"/>
              <a:t>27</a:t>
            </a:fld>
            <a:endParaRPr lang="en-US"/>
          </a:p>
        </p:txBody>
      </p:sp>
      <p:sp>
        <p:nvSpPr>
          <p:cNvPr id="7" name="Title 1">
            <a:extLst>
              <a:ext uri="{FF2B5EF4-FFF2-40B4-BE49-F238E27FC236}">
                <a16:creationId xmlns:a16="http://schemas.microsoft.com/office/drawing/2014/main" xmlns="" id="{C6874525-68B8-4EC6-8E36-E622BEF05B6B}"/>
              </a:ext>
            </a:extLst>
          </p:cNvPr>
          <p:cNvSpPr>
            <a:spLocks noGrp="1"/>
          </p:cNvSpPr>
          <p:nvPr>
            <p:ph type="ctrTitle"/>
          </p:nvPr>
        </p:nvSpPr>
        <p:spPr>
          <a:xfrm>
            <a:off x="101998" y="367048"/>
            <a:ext cx="7772400" cy="1470025"/>
          </a:xfrm>
        </p:spPr>
        <p:txBody>
          <a:bodyPr>
            <a:normAutofit/>
          </a:bodyPr>
          <a:lstStyle/>
          <a:p>
            <a:pPr algn="l"/>
            <a:r>
              <a:rPr lang="en-US" sz="3200" b="1" dirty="0">
                <a:latin typeface="Arial" panose="020B0604020202020204" pitchFamily="34" charset="0"/>
                <a:cs typeface="Arial" panose="020B0604020202020204" pitchFamily="34" charset="0"/>
              </a:rPr>
              <a:t>Monk v. Wilkie, December 18, 2018</a:t>
            </a:r>
          </a:p>
        </p:txBody>
      </p:sp>
    </p:spTree>
    <p:extLst>
      <p:ext uri="{BB962C8B-B14F-4D97-AF65-F5344CB8AC3E}">
        <p14:creationId xmlns:p14="http://schemas.microsoft.com/office/powerpoint/2010/main" val="5618732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3390" y="1559860"/>
            <a:ext cx="8478982" cy="5204924"/>
          </a:xfrm>
        </p:spPr>
        <p:txBody>
          <a:bodyPr>
            <a:normAutofit fontScale="92500" lnSpcReduction="10000"/>
          </a:bodyPr>
          <a:lstStyle/>
          <a:p>
            <a:pPr algn="l"/>
            <a:r>
              <a:rPr lang="en-US" sz="2600" dirty="0">
                <a:solidFill>
                  <a:schemeClr val="tx1"/>
                </a:solidFill>
                <a:latin typeface="Arial" panose="020B0604020202020204" pitchFamily="34" charset="0"/>
                <a:cs typeface="Arial" panose="020B0604020202020204" pitchFamily="34" charset="0"/>
              </a:rPr>
              <a:t>Impact on the Veterans you serve:</a:t>
            </a:r>
          </a:p>
          <a:p>
            <a:pPr lvl="3" algn="l"/>
            <a:endParaRPr lang="en-US" sz="2000" dirty="0">
              <a:solidFill>
                <a:schemeClr val="tx1"/>
              </a:solidFill>
              <a:latin typeface="Arial" panose="020B0604020202020204" pitchFamily="34" charset="0"/>
              <a:cs typeface="Arial" panose="020B0604020202020204" pitchFamily="34" charset="0"/>
            </a:endParaRPr>
          </a:p>
          <a:p>
            <a:pPr lvl="2" algn="l">
              <a:lnSpc>
                <a:spcPct val="100000"/>
              </a:lnSpc>
            </a:pPr>
            <a:r>
              <a:rPr lang="en-US" dirty="0">
                <a:solidFill>
                  <a:schemeClr val="tx1"/>
                </a:solidFill>
                <a:latin typeface="Arial" panose="020B0604020202020204" pitchFamily="34" charset="0"/>
                <a:cs typeface="Arial" panose="020B0604020202020204" pitchFamily="34" charset="0"/>
              </a:rPr>
              <a:t>Chief Judge Robert Davis opinion: “This is a watershed decision, and its importance should not be diminished merely because the court declined to certify this proposed class.  On the contrary, the court's decision will shape our jurisprudence for years to come and, I hope, bring about positive change for our nation's veterans.”</a:t>
            </a:r>
          </a:p>
          <a:p>
            <a:pPr lvl="2" algn="l">
              <a:lnSpc>
                <a:spcPct val="100000"/>
              </a:lnSpc>
            </a:pPr>
            <a:endParaRPr lang="en-US" dirty="0">
              <a:solidFill>
                <a:schemeClr val="tx1"/>
              </a:solidFill>
              <a:latin typeface="Arial" panose="020B0604020202020204" pitchFamily="34" charset="0"/>
              <a:cs typeface="Arial" panose="020B0604020202020204" pitchFamily="34" charset="0"/>
            </a:endParaRPr>
          </a:p>
          <a:p>
            <a:pPr lvl="2" algn="l">
              <a:lnSpc>
                <a:spcPct val="100000"/>
              </a:lnSpc>
            </a:pPr>
            <a:r>
              <a:rPr lang="en-US" dirty="0">
                <a:solidFill>
                  <a:schemeClr val="tx1"/>
                </a:solidFill>
                <a:latin typeface="Arial" panose="020B0604020202020204" pitchFamily="34" charset="0"/>
                <a:cs typeface="Arial" panose="020B0604020202020204" pitchFamily="34" charset="0"/>
              </a:rPr>
              <a:t>Fellow appeals court Judge Michael Allen said the decision “has been decades in coming and holds great promise as a means to address systemic problems in the VA system.”</a:t>
            </a:r>
          </a:p>
          <a:p>
            <a:pPr lvl="2" algn="l">
              <a:lnSpc>
                <a:spcPct val="100000"/>
              </a:lnSpc>
            </a:pPr>
            <a:endParaRPr lang="en-US" dirty="0">
              <a:solidFill>
                <a:schemeClr val="tx1"/>
              </a:solidFill>
              <a:latin typeface="Arial" panose="020B0604020202020204" pitchFamily="34" charset="0"/>
              <a:cs typeface="Arial" panose="020B0604020202020204" pitchFamily="34" charset="0"/>
            </a:endParaRPr>
          </a:p>
          <a:p>
            <a:pPr lvl="2" algn="l">
              <a:lnSpc>
                <a:spcPct val="100000"/>
              </a:lnSpc>
            </a:pPr>
            <a:r>
              <a:rPr lang="en-US" sz="2800" b="1" i="1" u="sng" dirty="0">
                <a:solidFill>
                  <a:schemeClr val="tx1"/>
                </a:solidFill>
                <a:latin typeface="Arial" panose="020B0604020202020204" pitchFamily="34" charset="0"/>
                <a:cs typeface="Arial" panose="020B0604020202020204" pitchFamily="34" charset="0"/>
              </a:rPr>
              <a:t>Veterans can now take Class Action lawsuits against the VA!</a:t>
            </a:r>
          </a:p>
        </p:txBody>
      </p:sp>
      <p:sp>
        <p:nvSpPr>
          <p:cNvPr id="4" name="Slide Number Placeholder 3"/>
          <p:cNvSpPr>
            <a:spLocks noGrp="1"/>
          </p:cNvSpPr>
          <p:nvPr>
            <p:ph type="sldNum" sz="quarter" idx="12"/>
          </p:nvPr>
        </p:nvSpPr>
        <p:spPr/>
        <p:txBody>
          <a:bodyPr/>
          <a:lstStyle/>
          <a:p>
            <a:fld id="{F38D0C9B-08D2-4B5B-9ECC-3DC5A71D964A}" type="slidenum">
              <a:rPr lang="en-US" smtClean="0"/>
              <a:t>28</a:t>
            </a:fld>
            <a:endParaRPr lang="en-US"/>
          </a:p>
        </p:txBody>
      </p:sp>
      <p:sp>
        <p:nvSpPr>
          <p:cNvPr id="7" name="Title 1">
            <a:extLst>
              <a:ext uri="{FF2B5EF4-FFF2-40B4-BE49-F238E27FC236}">
                <a16:creationId xmlns:a16="http://schemas.microsoft.com/office/drawing/2014/main" xmlns="" id="{57BB33EB-1EBB-4F4B-875A-89E2954D01E1}"/>
              </a:ext>
            </a:extLst>
          </p:cNvPr>
          <p:cNvSpPr>
            <a:spLocks noGrp="1"/>
          </p:cNvSpPr>
          <p:nvPr>
            <p:ph type="ctrTitle"/>
          </p:nvPr>
        </p:nvSpPr>
        <p:spPr>
          <a:xfrm>
            <a:off x="101998" y="367048"/>
            <a:ext cx="7772400" cy="1470025"/>
          </a:xfrm>
        </p:spPr>
        <p:txBody>
          <a:bodyPr>
            <a:normAutofit/>
          </a:bodyPr>
          <a:lstStyle/>
          <a:p>
            <a:pPr algn="l"/>
            <a:r>
              <a:rPr lang="en-US" sz="3200" b="1" dirty="0">
                <a:latin typeface="Arial" panose="020B0604020202020204" pitchFamily="34" charset="0"/>
                <a:cs typeface="Arial" panose="020B0604020202020204" pitchFamily="34" charset="0"/>
              </a:rPr>
              <a:t>Monk v. Wilkie, December 18, 2018</a:t>
            </a:r>
          </a:p>
        </p:txBody>
      </p:sp>
    </p:spTree>
    <p:extLst>
      <p:ext uri="{BB962C8B-B14F-4D97-AF65-F5344CB8AC3E}">
        <p14:creationId xmlns:p14="http://schemas.microsoft.com/office/powerpoint/2010/main" val="21028771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9AA881-6642-48C7-990C-38B800BD6508}"/>
              </a:ext>
            </a:extLst>
          </p:cNvPr>
          <p:cNvSpPr>
            <a:spLocks noGrp="1"/>
          </p:cNvSpPr>
          <p:nvPr>
            <p:ph type="ctrTitle"/>
          </p:nvPr>
        </p:nvSpPr>
        <p:spPr/>
        <p:txBody>
          <a:bodyPr/>
          <a:lstStyle/>
          <a:p>
            <a:pPr algn="ctr"/>
            <a:r>
              <a:rPr lang="en-US" b="1" dirty="0">
                <a:latin typeface="Arial" panose="020B0604020202020204" pitchFamily="34" charset="0"/>
                <a:cs typeface="Arial" panose="020B0604020202020204" pitchFamily="34" charset="0"/>
              </a:rPr>
              <a:t>Office of Inspector General (OIG) report on VA’s Military Sexual Trauma claims</a:t>
            </a:r>
            <a:endParaRPr lang="en-US" dirty="0"/>
          </a:p>
        </p:txBody>
      </p:sp>
      <p:sp>
        <p:nvSpPr>
          <p:cNvPr id="4" name="Slide Number Placeholder 3">
            <a:extLst>
              <a:ext uri="{FF2B5EF4-FFF2-40B4-BE49-F238E27FC236}">
                <a16:creationId xmlns:a16="http://schemas.microsoft.com/office/drawing/2014/main" xmlns="" id="{E5471805-0101-4096-941F-94E2660DA874}"/>
              </a:ext>
            </a:extLst>
          </p:cNvPr>
          <p:cNvSpPr>
            <a:spLocks noGrp="1"/>
          </p:cNvSpPr>
          <p:nvPr>
            <p:ph type="sldNum" sz="quarter" idx="12"/>
          </p:nvPr>
        </p:nvSpPr>
        <p:spPr/>
        <p:txBody>
          <a:bodyPr/>
          <a:lstStyle/>
          <a:p>
            <a:fld id="{F38D0C9B-08D2-4B5B-9ECC-3DC5A71D964A}" type="slidenum">
              <a:rPr lang="en-US" smtClean="0"/>
              <a:t>29</a:t>
            </a:fld>
            <a:endParaRPr lang="en-US"/>
          </a:p>
        </p:txBody>
      </p:sp>
    </p:spTree>
    <p:extLst>
      <p:ext uri="{BB962C8B-B14F-4D97-AF65-F5344CB8AC3E}">
        <p14:creationId xmlns:p14="http://schemas.microsoft.com/office/powerpoint/2010/main" val="1005000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C0102B-9B99-4ED4-B785-AF3627B8611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xmlns="" id="{321A87B5-FE47-49BB-904C-6F46916E1E48}"/>
              </a:ext>
            </a:extLst>
          </p:cNvPr>
          <p:cNvSpPr>
            <a:spLocks noGrp="1"/>
          </p:cNvSpPr>
          <p:nvPr>
            <p:ph idx="1"/>
          </p:nvPr>
        </p:nvSpPr>
        <p:spPr>
          <a:xfrm>
            <a:off x="472175" y="1429154"/>
            <a:ext cx="8603367" cy="4882058"/>
          </a:xfrm>
        </p:spPr>
        <p:txBody>
          <a:bodyPr>
            <a:noAutofit/>
          </a:bodyPr>
          <a:lstStyle/>
          <a:p>
            <a:pPr>
              <a:lnSpc>
                <a:spcPct val="150000"/>
              </a:lnSpc>
            </a:pPr>
            <a:r>
              <a:rPr lang="en-US" sz="2400" dirty="0"/>
              <a:t>Who are you?  What do you want to know?</a:t>
            </a:r>
          </a:p>
          <a:p>
            <a:pPr>
              <a:lnSpc>
                <a:spcPct val="150000"/>
              </a:lnSpc>
            </a:pPr>
            <a:r>
              <a:rPr lang="en-US" sz="2400" dirty="0"/>
              <a:t>High Impact Court Decisions – What are they? </a:t>
            </a:r>
          </a:p>
          <a:p>
            <a:pPr lvl="1"/>
            <a:r>
              <a:rPr lang="en-US" sz="2000" dirty="0"/>
              <a:t>Procopio v. Wilkie, January 29, 2019</a:t>
            </a:r>
          </a:p>
          <a:p>
            <a:pPr lvl="1"/>
            <a:r>
              <a:rPr lang="en-US" sz="2000" dirty="0"/>
              <a:t>Withers v. Wilkie, August 10, 2018</a:t>
            </a:r>
          </a:p>
          <a:p>
            <a:pPr lvl="1"/>
            <a:r>
              <a:rPr lang="en-US" sz="2000" dirty="0"/>
              <a:t>Monk v. </a:t>
            </a:r>
            <a:r>
              <a:rPr lang="en-US" sz="2000" dirty="0" err="1" smtClean="0"/>
              <a:t>Wilkie</a:t>
            </a:r>
            <a:r>
              <a:rPr lang="en-US" sz="2000" dirty="0"/>
              <a:t>, December 18, 2018</a:t>
            </a:r>
          </a:p>
          <a:p>
            <a:pPr>
              <a:lnSpc>
                <a:spcPct val="150000"/>
              </a:lnSpc>
            </a:pPr>
            <a:r>
              <a:rPr lang="en-US" sz="2400" dirty="0"/>
              <a:t>OIG Investigation on MST Claims</a:t>
            </a:r>
          </a:p>
          <a:p>
            <a:pPr lvl="0">
              <a:lnSpc>
                <a:spcPct val="150000"/>
              </a:lnSpc>
            </a:pPr>
            <a:r>
              <a:rPr lang="en-US" sz="2400" dirty="0"/>
              <a:t>IOM study on hypertension and </a:t>
            </a:r>
            <a:r>
              <a:rPr lang="en-US" sz="2400" dirty="0" err="1"/>
              <a:t>MGUS</a:t>
            </a:r>
            <a:r>
              <a:rPr lang="en-US" sz="2400" dirty="0"/>
              <a:t>/herbicide exposure</a:t>
            </a:r>
          </a:p>
          <a:p>
            <a:pPr lvl="0">
              <a:lnSpc>
                <a:spcPct val="150000"/>
              </a:lnSpc>
            </a:pPr>
            <a:r>
              <a:rPr lang="en-US" sz="2400" dirty="0"/>
              <a:t>Pop Quiz! </a:t>
            </a:r>
          </a:p>
        </p:txBody>
      </p:sp>
      <p:sp>
        <p:nvSpPr>
          <p:cNvPr id="4" name="Slide Number Placeholder 3"/>
          <p:cNvSpPr>
            <a:spLocks noGrp="1"/>
          </p:cNvSpPr>
          <p:nvPr>
            <p:ph type="sldNum" sz="quarter" idx="10"/>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8D0C9B-08D2-4B5B-9ECC-3DC5A71D964A}" type="slidenum">
              <a:rPr lang="en-US" smtClean="0"/>
              <a:pPr/>
              <a:t>3</a:t>
            </a:fld>
            <a:endParaRPr lang="en-US" dirty="0"/>
          </a:p>
        </p:txBody>
      </p:sp>
    </p:spTree>
    <p:extLst>
      <p:ext uri="{BB962C8B-B14F-4D97-AF65-F5344CB8AC3E}">
        <p14:creationId xmlns:p14="http://schemas.microsoft.com/office/powerpoint/2010/main" val="3664219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a:lnSpc>
                <a:spcPct val="100000"/>
              </a:lnSpc>
            </a:pPr>
            <a:r>
              <a:rPr lang="en-US" sz="2800" dirty="0">
                <a:solidFill>
                  <a:schemeClr val="tx1"/>
                </a:solidFill>
                <a:latin typeface="Arial" panose="020B0604020202020204" pitchFamily="34" charset="0"/>
                <a:cs typeface="Arial" panose="020B0604020202020204" pitchFamily="34" charset="0"/>
              </a:rPr>
              <a:t>Background</a:t>
            </a:r>
          </a:p>
          <a:p>
            <a:pPr lvl="1" algn="l">
              <a:lnSpc>
                <a:spcPct val="100000"/>
              </a:lnSpc>
            </a:pPr>
            <a:endParaRPr lang="en-US" sz="16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According to the Department of Defense, more than 5,200 service members reported a sexual assault in FY 2017 for an incident that occurred during their military service, an increase of about 10 percent from the previous year.</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Because of the instance of severe underreporting of Military Sexual Trauma (MST) during service and the perception of negative implications for performance, MST often leads to posttraumatic stress disorder (PTSD). Due to the reluctance to report during service, it is often difficult to provide evidence to support claims.</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30</a:t>
            </a:fld>
            <a:endParaRPr lang="en-US"/>
          </a:p>
        </p:txBody>
      </p:sp>
    </p:spTree>
    <p:extLst>
      <p:ext uri="{BB962C8B-B14F-4D97-AF65-F5344CB8AC3E}">
        <p14:creationId xmlns:p14="http://schemas.microsoft.com/office/powerpoint/2010/main" val="18991879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dirty="0">
                <a:solidFill>
                  <a:schemeClr val="tx1"/>
                </a:solidFill>
                <a:latin typeface="Arial" panose="020B0604020202020204" pitchFamily="34" charset="0"/>
                <a:cs typeface="Arial" panose="020B0604020202020204" pitchFamily="34" charset="0"/>
              </a:rPr>
              <a:t>Background</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In 2011, VBA implemented guidance to take a more ‘liberal approach’ regarding evidence to support and identify stressors related to MST (VBA Training Letter 11-05, Adjudicating PTSD Claims Based on MST, December 2, 2011). </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Basically, the Veteran had to have evidence of a behavioral ‘marker’ as an indicator of possible MST. If the Veteran had a current mental disorder or provides lay testimony of a mental disorder (i.e. ‘I’m depressed’ , ‘I stay anxious’) the VA would request an informed opinion linking the diagnosis to the MST event. There was to be a low threshold for requesting examinations in MST claims.</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31</a:t>
            </a:fld>
            <a:endParaRPr lang="en-US" dirty="0"/>
          </a:p>
        </p:txBody>
      </p:sp>
    </p:spTree>
    <p:extLst>
      <p:ext uri="{BB962C8B-B14F-4D97-AF65-F5344CB8AC3E}">
        <p14:creationId xmlns:p14="http://schemas.microsoft.com/office/powerpoint/2010/main" val="23943856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dirty="0">
                <a:solidFill>
                  <a:schemeClr val="tx1"/>
                </a:solidFill>
                <a:latin typeface="Arial" panose="020B0604020202020204" pitchFamily="34" charset="0"/>
                <a:cs typeface="Arial" panose="020B0604020202020204" pitchFamily="34" charset="0"/>
              </a:rPr>
              <a:t>OIG Findings</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VA processed approximately 12,000 MST claims in the last </a:t>
            </a:r>
            <a:r>
              <a:rPr lang="en-US" sz="2000" dirty="0" smtClean="0">
                <a:solidFill>
                  <a:schemeClr val="tx1"/>
                </a:solidFill>
                <a:latin typeface="Arial" panose="020B0604020202020204" pitchFamily="34" charset="0"/>
                <a:cs typeface="Arial" panose="020B0604020202020204" pitchFamily="34" charset="0"/>
              </a:rPr>
              <a:t>several years </a:t>
            </a:r>
            <a:r>
              <a:rPr lang="en-US" sz="2000" dirty="0">
                <a:solidFill>
                  <a:schemeClr val="tx1"/>
                </a:solidFill>
                <a:latin typeface="Arial" panose="020B0604020202020204" pitchFamily="34" charset="0"/>
                <a:cs typeface="Arial" panose="020B0604020202020204" pitchFamily="34" charset="0"/>
              </a:rPr>
              <a:t>(FY2014-FY2017). VBA denied about 5,500 (46 percent) of those claims. OIG took a random sample of 169 claims that VBA denied from April 2017 through September 2017. OIG found that VBA incorrectly adjudicated 82 of 169 of those MST cases. This translates to a </a:t>
            </a:r>
            <a:r>
              <a:rPr lang="en-US" sz="2000" b="1" u="sng" dirty="0">
                <a:solidFill>
                  <a:schemeClr val="tx1"/>
                </a:solidFill>
                <a:latin typeface="Arial" panose="020B0604020202020204" pitchFamily="34" charset="0"/>
                <a:cs typeface="Arial" panose="020B0604020202020204" pitchFamily="34" charset="0"/>
              </a:rPr>
              <a:t>49% error rate.</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The majority of the errors were cited because there was sufficient evidence to request a medical examination and opinion, but VBA staff did not request one. </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32</a:t>
            </a:fld>
            <a:endParaRPr lang="en-US"/>
          </a:p>
        </p:txBody>
      </p:sp>
    </p:spTree>
    <p:extLst>
      <p:ext uri="{BB962C8B-B14F-4D97-AF65-F5344CB8AC3E}">
        <p14:creationId xmlns:p14="http://schemas.microsoft.com/office/powerpoint/2010/main" val="36996868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dirty="0">
                <a:solidFill>
                  <a:schemeClr val="tx1"/>
                </a:solidFill>
                <a:latin typeface="Arial" panose="020B0604020202020204" pitchFamily="34" charset="0"/>
                <a:cs typeface="Arial" panose="020B0604020202020204" pitchFamily="34" charset="0"/>
              </a:rPr>
              <a:t>OIG Findings</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1. Lack of specialization. After implementation of the National Work Queue (NWQ), there was no longer a requirement to use segmented lanes in VBAs organizational model (special operations). Because of this, more staff was exposed to specialized work.  Additionally, those who were specialized were less exposed to MST claims and became less proficient.</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2. Lack of additional level of review. VBA has ‘second signature’ requirements for other specialized claims, such as </a:t>
            </a:r>
            <a:r>
              <a:rPr lang="en-US" sz="2000" dirty="0" smtClean="0">
                <a:solidFill>
                  <a:schemeClr val="tx1"/>
                </a:solidFill>
                <a:latin typeface="Arial" panose="020B0604020202020204" pitchFamily="34" charset="0"/>
                <a:cs typeface="Arial" panose="020B0604020202020204" pitchFamily="34" charset="0"/>
              </a:rPr>
              <a:t>traumatic brain </a:t>
            </a:r>
            <a:r>
              <a:rPr lang="en-US" sz="2000" dirty="0">
                <a:solidFill>
                  <a:schemeClr val="tx1"/>
                </a:solidFill>
                <a:latin typeface="Arial" panose="020B0604020202020204" pitchFamily="34" charset="0"/>
                <a:cs typeface="Arial" panose="020B0604020202020204" pitchFamily="34" charset="0"/>
              </a:rPr>
              <a:t>injuries (TBI)’s but did not require this for MST claims.</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33</a:t>
            </a:fld>
            <a:endParaRPr lang="en-US"/>
          </a:p>
        </p:txBody>
      </p:sp>
    </p:spTree>
    <p:extLst>
      <p:ext uri="{BB962C8B-B14F-4D97-AF65-F5344CB8AC3E}">
        <p14:creationId xmlns:p14="http://schemas.microsoft.com/office/powerpoint/2010/main" val="33351064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73348" y="1397479"/>
            <a:ext cx="8899508" cy="4958871"/>
          </a:xfrm>
        </p:spPr>
        <p:txBody>
          <a:bodyPr/>
          <a:lstStyle/>
          <a:p>
            <a:pPr lvl="1">
              <a:lnSpc>
                <a:spcPct val="100000"/>
              </a:lnSpc>
            </a:pPr>
            <a:r>
              <a:rPr lang="en-US" sz="2400" dirty="0">
                <a:solidFill>
                  <a:schemeClr val="tx1"/>
                </a:solidFill>
                <a:latin typeface="Arial" panose="020B0604020202020204" pitchFamily="34" charset="0"/>
                <a:cs typeface="Arial" panose="020B0604020202020204" pitchFamily="34" charset="0"/>
              </a:rPr>
              <a:t>OIG Findings</a:t>
            </a:r>
          </a:p>
          <a:p>
            <a:pPr lvl="1">
              <a:lnSpc>
                <a:spcPct val="100000"/>
              </a:lnSpc>
            </a:pPr>
            <a:endParaRPr lang="en-US" sz="24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dirty="0">
                <a:solidFill>
                  <a:schemeClr val="tx1"/>
                </a:solidFill>
                <a:latin typeface="Arial" panose="020B0604020202020204" pitchFamily="34" charset="0"/>
                <a:cs typeface="Arial" panose="020B0604020202020204" pitchFamily="34" charset="0"/>
              </a:rPr>
              <a:t>3. Discontinued special focused reviews. VBA’s quality assurance programs consist of the national Systematic Technical  Accuracy Review (STAR) team for Compensation Service and the Quality Review Teams (QRT) at each VARO. The STAR team stopped conducting special focused quality improvement reviews of MST-related claims in December 2015, as these resources were reallocated towards other areas because the error rate had declined for MST claims from 2011 to 2015. </a:t>
            </a:r>
          </a:p>
          <a:p>
            <a:pPr marL="800100" lvl="1" indent="-457200" algn="l">
              <a:lnSpc>
                <a:spcPct val="100000"/>
              </a:lnSpc>
              <a:buFont typeface="+mj-lt"/>
              <a:buAutoNum type="arabicPeriod"/>
            </a:pPr>
            <a:endParaRPr lang="en-US" sz="1900" dirty="0">
              <a:solidFill>
                <a:schemeClr val="tx1"/>
              </a:solidFill>
              <a:latin typeface="Arial" panose="020B0604020202020204" pitchFamily="34" charset="0"/>
              <a:cs typeface="Arial" panose="020B0604020202020204" pitchFamily="34" charset="0"/>
            </a:endParaRPr>
          </a:p>
          <a:p>
            <a:pPr lvl="1" algn="l">
              <a:lnSpc>
                <a:spcPct val="100000"/>
              </a:lnSpc>
            </a:pPr>
            <a:r>
              <a:rPr lang="en-US" sz="1900" dirty="0">
                <a:solidFill>
                  <a:schemeClr val="tx1"/>
                </a:solidFill>
                <a:latin typeface="Arial" panose="020B0604020202020204" pitchFamily="34" charset="0"/>
                <a:cs typeface="Arial" panose="020B0604020202020204" pitchFamily="34" charset="0"/>
              </a:rPr>
              <a:t>4. Inadequate Training. VBA has not updated the MST training since 2014, despite multiple changes to the Adjudication Procedures Manual during that time. The OIG team reviewed the training and identified significant deficiencies, including flawed development procedures and misstated roles and responsibilities for the MST Coordinator.</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34</a:t>
            </a:fld>
            <a:endParaRPr lang="en-US"/>
          </a:p>
        </p:txBody>
      </p:sp>
    </p:spTree>
    <p:extLst>
      <p:ext uri="{BB962C8B-B14F-4D97-AF65-F5344CB8AC3E}">
        <p14:creationId xmlns:p14="http://schemas.microsoft.com/office/powerpoint/2010/main" val="21570878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sz="2400" dirty="0">
                <a:solidFill>
                  <a:schemeClr val="tx1"/>
                </a:solidFill>
                <a:latin typeface="Arial" panose="020B0604020202020204" pitchFamily="34" charset="0"/>
                <a:cs typeface="Arial" panose="020B0604020202020204" pitchFamily="34" charset="0"/>
              </a:rPr>
              <a:t>OIG Recommendations</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1900" dirty="0">
                <a:solidFill>
                  <a:schemeClr val="tx1"/>
                </a:solidFill>
                <a:latin typeface="Arial" panose="020B0604020202020204" pitchFamily="34" charset="0"/>
                <a:cs typeface="Arial" panose="020B0604020202020204" pitchFamily="34" charset="0"/>
              </a:rPr>
              <a:t>The OIG made six recommendations to the Under Secretary for Benefits. Recommendations included reviewing all denied MST-related claims since the beginning of FY 2017, reviewing and taking corrective action on those claims where VBA staff did not take all required steps, directing MST-related claims to a specialized group of claims processors, and making improvements to VBA’s oversight and training on the processing of MST-related claims.</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35</a:t>
            </a:fld>
            <a:endParaRPr lang="en-US"/>
          </a:p>
        </p:txBody>
      </p:sp>
    </p:spTree>
    <p:extLst>
      <p:ext uri="{BB962C8B-B14F-4D97-AF65-F5344CB8AC3E}">
        <p14:creationId xmlns:p14="http://schemas.microsoft.com/office/powerpoint/2010/main" val="26440892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507098" cy="4958871"/>
          </a:xfrm>
        </p:spPr>
        <p:txBody>
          <a:bodyPr/>
          <a:lstStyle/>
          <a:p>
            <a:pPr lvl="1">
              <a:lnSpc>
                <a:spcPct val="100000"/>
              </a:lnSpc>
            </a:pPr>
            <a:r>
              <a:rPr lang="en-US" sz="2400" dirty="0">
                <a:solidFill>
                  <a:schemeClr val="tx1"/>
                </a:solidFill>
                <a:latin typeface="Arial" panose="020B0604020202020204" pitchFamily="34" charset="0"/>
                <a:cs typeface="Arial" panose="020B0604020202020204" pitchFamily="34" charset="0"/>
              </a:rPr>
              <a:t>VA’s Response</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1900" dirty="0">
                <a:solidFill>
                  <a:schemeClr val="tx1"/>
                </a:solidFill>
                <a:latin typeface="Arial" panose="020B0604020202020204" pitchFamily="34" charset="0"/>
                <a:cs typeface="Arial" panose="020B0604020202020204" pitchFamily="34" charset="0"/>
              </a:rPr>
              <a:t>VBA concurred with five of the six recommendations, and agreed with the principle in the remaining recommendation. VA instituted a requirement for a 90-percent accuracy rate on at least 10 cases per employee, with all cases subject to a second-signature review until such accuracy rate is achieved. Additional training was mandated to identify MST claims and VBA turned toward specialized processes for adjudicating these claims. </a:t>
            </a:r>
          </a:p>
          <a:p>
            <a:pPr lvl="1" algn="l">
              <a:lnSpc>
                <a:spcPct val="100000"/>
              </a:lnSpc>
            </a:pPr>
            <a:endParaRPr lang="en-US" sz="1900" dirty="0">
              <a:solidFill>
                <a:schemeClr val="tx1"/>
              </a:solidFill>
              <a:latin typeface="Arial" panose="020B0604020202020204" pitchFamily="34" charset="0"/>
              <a:cs typeface="Arial" panose="020B0604020202020204" pitchFamily="34" charset="0"/>
            </a:endParaRPr>
          </a:p>
          <a:p>
            <a:pPr lvl="1" algn="l">
              <a:lnSpc>
                <a:spcPct val="100000"/>
              </a:lnSpc>
            </a:pPr>
            <a:r>
              <a:rPr lang="en-US" sz="1900" dirty="0">
                <a:solidFill>
                  <a:schemeClr val="tx1"/>
                </a:solidFill>
                <a:latin typeface="Arial" panose="020B0604020202020204" pitchFamily="34" charset="0"/>
                <a:cs typeface="Arial" panose="020B0604020202020204" pitchFamily="34" charset="0"/>
              </a:rPr>
              <a:t>Additionally, VBA updated its manual for the proposed recommendations. (M21-1 Adjudication Procedures Manual, Part IV, Subpart II, Chapter 1, Section D, Topic 5, Developing Claims for SC for PTSD Based on Personal Trauma)</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36</a:t>
            </a:fld>
            <a:endParaRPr lang="en-US"/>
          </a:p>
        </p:txBody>
      </p:sp>
    </p:spTree>
    <p:extLst>
      <p:ext uri="{BB962C8B-B14F-4D97-AF65-F5344CB8AC3E}">
        <p14:creationId xmlns:p14="http://schemas.microsoft.com/office/powerpoint/2010/main" val="7668660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gn="l">
              <a:lnSpc>
                <a:spcPct val="100000"/>
              </a:lnSpc>
            </a:pPr>
            <a:r>
              <a:rPr lang="en-US" sz="2400" dirty="0">
                <a:solidFill>
                  <a:schemeClr val="tx1"/>
                </a:solidFill>
                <a:latin typeface="Arial" panose="020B0604020202020204" pitchFamily="34" charset="0"/>
                <a:cs typeface="Arial" panose="020B0604020202020204" pitchFamily="34" charset="0"/>
              </a:rPr>
              <a:t>Impact on the Veterans you serve:</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2" algn="l">
              <a:lnSpc>
                <a:spcPct val="100000"/>
              </a:lnSpc>
            </a:pPr>
            <a:r>
              <a:rPr lang="en-US" sz="2000" dirty="0">
                <a:solidFill>
                  <a:schemeClr val="tx1"/>
                </a:solidFill>
                <a:latin typeface="Arial" panose="020B0604020202020204" pitchFamily="34" charset="0"/>
                <a:cs typeface="Arial" panose="020B0604020202020204" pitchFamily="34" charset="0"/>
              </a:rPr>
              <a:t>Any Veteran denied for MST related claims can submit a </a:t>
            </a:r>
            <a:r>
              <a:rPr lang="en-US" sz="2000" dirty="0" smtClean="0">
                <a:solidFill>
                  <a:schemeClr val="tx1"/>
                </a:solidFill>
                <a:latin typeface="Arial" panose="020B0604020202020204" pitchFamily="34" charset="0"/>
                <a:cs typeface="Arial" panose="020B0604020202020204" pitchFamily="34" charset="0"/>
              </a:rPr>
              <a:t>supplemental </a:t>
            </a:r>
            <a:r>
              <a:rPr lang="en-US" sz="2000" dirty="0">
                <a:solidFill>
                  <a:schemeClr val="tx1"/>
                </a:solidFill>
                <a:latin typeface="Arial" panose="020B0604020202020204" pitchFamily="34" charset="0"/>
                <a:cs typeface="Arial" panose="020B0604020202020204" pitchFamily="34" charset="0"/>
              </a:rPr>
              <a:t>claim, as the OIG report is new and relevant evidence. Continue to be proactive, look for markers yourself or with the Veteran if they are comfortable. Markers can be as </a:t>
            </a:r>
            <a:r>
              <a:rPr lang="en-US" sz="2000" dirty="0" smtClean="0">
                <a:solidFill>
                  <a:schemeClr val="tx1"/>
                </a:solidFill>
                <a:latin typeface="Arial" panose="020B0604020202020204" pitchFamily="34" charset="0"/>
                <a:cs typeface="Arial" panose="020B0604020202020204" pitchFamily="34" charset="0"/>
              </a:rPr>
              <a:t>minute </a:t>
            </a:r>
            <a:r>
              <a:rPr lang="en-US" sz="2000" dirty="0">
                <a:solidFill>
                  <a:schemeClr val="tx1"/>
                </a:solidFill>
                <a:latin typeface="Arial" panose="020B0604020202020204" pitchFamily="34" charset="0"/>
                <a:cs typeface="Arial" panose="020B0604020202020204" pitchFamily="34" charset="0"/>
              </a:rPr>
              <a:t>as a reassignment request, any behavioral changes around the time of the incident(s) or any notations in the STR’s such as pregnancy tests (female Veterans), treatment for STD’s, etc. Obtain corresponding lay/buddy statements in support of the claim. </a:t>
            </a:r>
          </a:p>
          <a:p>
            <a:pPr lvl="2"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2" algn="l">
              <a:lnSpc>
                <a:spcPct val="100000"/>
              </a:lnSpc>
            </a:pPr>
            <a:r>
              <a:rPr lang="en-US" sz="2000" dirty="0">
                <a:solidFill>
                  <a:schemeClr val="tx1"/>
                </a:solidFill>
                <a:latin typeface="Arial" panose="020B0604020202020204" pitchFamily="34" charset="0"/>
                <a:cs typeface="Arial" panose="020B0604020202020204" pitchFamily="34" charset="0"/>
              </a:rPr>
              <a:t>Still not getting through? Always ask for a higher-level review (DRO) and </a:t>
            </a:r>
            <a:r>
              <a:rPr lang="en-US" sz="2000" dirty="0" smtClean="0">
                <a:solidFill>
                  <a:schemeClr val="tx1"/>
                </a:solidFill>
                <a:latin typeface="Arial" panose="020B0604020202020204" pitchFamily="34" charset="0"/>
                <a:cs typeface="Arial" panose="020B0604020202020204" pitchFamily="34" charset="0"/>
              </a:rPr>
              <a:t>cite </a:t>
            </a:r>
            <a:r>
              <a:rPr lang="en-US" sz="2000" dirty="0">
                <a:solidFill>
                  <a:schemeClr val="tx1"/>
                </a:solidFill>
                <a:latin typeface="Arial" panose="020B0604020202020204" pitchFamily="34" charset="0"/>
                <a:cs typeface="Arial" panose="020B0604020202020204" pitchFamily="34" charset="0"/>
              </a:rPr>
              <a:t>the </a:t>
            </a:r>
            <a:r>
              <a:rPr lang="en-US" sz="2000" dirty="0" smtClean="0">
                <a:solidFill>
                  <a:schemeClr val="tx1"/>
                </a:solidFill>
                <a:latin typeface="Arial" panose="020B0604020202020204" pitchFamily="34" charset="0"/>
                <a:cs typeface="Arial" panose="020B0604020202020204" pitchFamily="34" charset="0"/>
              </a:rPr>
              <a:t>M21-1. </a:t>
            </a:r>
            <a:r>
              <a:rPr lang="en-US" sz="2000" dirty="0">
                <a:solidFill>
                  <a:schemeClr val="tx1"/>
                </a:solidFill>
                <a:latin typeface="Arial" panose="020B0604020202020204" pitchFamily="34" charset="0"/>
                <a:cs typeface="Arial" panose="020B0604020202020204" pitchFamily="34" charset="0"/>
              </a:rPr>
              <a:t>Don’t back down! Remember, VBA only had a 51 percent accuracy rate in adjudicating MST claims.</a:t>
            </a: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37</a:t>
            </a:fld>
            <a:endParaRPr lang="en-US" dirty="0"/>
          </a:p>
        </p:txBody>
      </p:sp>
    </p:spTree>
    <p:extLst>
      <p:ext uri="{BB962C8B-B14F-4D97-AF65-F5344CB8AC3E}">
        <p14:creationId xmlns:p14="http://schemas.microsoft.com/office/powerpoint/2010/main" val="8981492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gn="l">
              <a:lnSpc>
                <a:spcPct val="100000"/>
              </a:lnSpc>
            </a:pPr>
            <a:r>
              <a:rPr lang="en-US" sz="2000" dirty="0">
                <a:solidFill>
                  <a:schemeClr val="tx1"/>
                </a:solidFill>
                <a:latin typeface="Arial" panose="020B0604020202020204" pitchFamily="34" charset="0"/>
                <a:cs typeface="Arial" panose="020B0604020202020204" pitchFamily="34" charset="0"/>
              </a:rPr>
              <a:t>M21-1 III.iv.4.O.3.d.  - Evidence That May Constitute a Marker of Personal Trauma</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000" i="1" dirty="0">
                <a:solidFill>
                  <a:schemeClr val="tx1"/>
                </a:solidFill>
                <a:latin typeface="Arial" panose="020B0604020202020204" pitchFamily="34" charset="0"/>
                <a:cs typeface="Arial" panose="020B0604020202020204" pitchFamily="34" charset="0"/>
              </a:rPr>
              <a:t>“If primary evidence, such as STRs and service personnel records, contain no explicit documentation that personal trauma occurred, and alternative sources of evidence do not provide credible supporting evidence of the trauma, evidence of behavioral changes around the time of, and after, the incident(s), may constitute a marker of a personal trauma PTSD stressor.”</a:t>
            </a:r>
          </a:p>
          <a:p>
            <a:pPr lvl="1" algn="l">
              <a:lnSpc>
                <a:spcPct val="100000"/>
              </a:lnSpc>
            </a:pPr>
            <a:r>
              <a:rPr lang="en-US" sz="1900" dirty="0">
                <a:solidFill>
                  <a:schemeClr val="tx1"/>
                </a:solidFill>
                <a:latin typeface="Arial" panose="020B0604020202020204" pitchFamily="34" charset="0"/>
                <a:cs typeface="Arial" panose="020B0604020202020204" pitchFamily="34" charset="0"/>
              </a:rPr>
              <a:t>  </a:t>
            </a:r>
          </a:p>
          <a:p>
            <a:pPr lvl="1" algn="l">
              <a:lnSpc>
                <a:spcPct val="100000"/>
              </a:lnSpc>
            </a:pPr>
            <a:endParaRPr lang="en-US" sz="19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38</a:t>
            </a:fld>
            <a:endParaRPr lang="en-US"/>
          </a:p>
        </p:txBody>
      </p:sp>
    </p:spTree>
    <p:extLst>
      <p:ext uri="{BB962C8B-B14F-4D97-AF65-F5344CB8AC3E}">
        <p14:creationId xmlns:p14="http://schemas.microsoft.com/office/powerpoint/2010/main" val="19905407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sz="2400" dirty="0">
                <a:solidFill>
                  <a:schemeClr val="tx1"/>
                </a:solidFill>
                <a:latin typeface="Arial" panose="020B0604020202020204" pitchFamily="34" charset="0"/>
                <a:cs typeface="Arial" panose="020B0604020202020204" pitchFamily="34" charset="0"/>
              </a:rPr>
              <a:t>A marker?</a:t>
            </a: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400" dirty="0">
                <a:solidFill>
                  <a:schemeClr val="tx1"/>
                </a:solidFill>
                <a:latin typeface="Arial" panose="020B0604020202020204" pitchFamily="34" charset="0"/>
                <a:cs typeface="Arial" panose="020B0604020202020204" pitchFamily="34" charset="0"/>
              </a:rPr>
              <a:t>The term marker means an indicator of the effect or consequences of the personal trauma on the Veteran.  A marker could be one or more behavioral events, or a pattern of changed behavior.  Even if there is no reference to the personal trauma, evidence of the behavior changes below may circumstantially support the possibility that the claimed stressor occurred.</a:t>
            </a:r>
          </a:p>
          <a:p>
            <a:pPr lvl="1" algn="l">
              <a:lnSpc>
                <a:spcPct val="100000"/>
              </a:lnSpc>
            </a:pPr>
            <a:r>
              <a:rPr lang="en-US" sz="1900" dirty="0">
                <a:solidFill>
                  <a:schemeClr val="tx1"/>
                </a:solidFill>
                <a:latin typeface="Arial" panose="020B0604020202020204" pitchFamily="34" charset="0"/>
                <a:cs typeface="Arial" panose="020B0604020202020204" pitchFamily="34" charset="0"/>
              </a:rPr>
              <a:t>  </a:t>
            </a:r>
          </a:p>
          <a:p>
            <a:pPr lvl="1" algn="l">
              <a:lnSpc>
                <a:spcPct val="100000"/>
              </a:lnSpc>
            </a:pPr>
            <a:r>
              <a:rPr lang="en-US" sz="1900" dirty="0">
                <a:solidFill>
                  <a:schemeClr val="tx1"/>
                </a:solidFill>
                <a:latin typeface="Arial" panose="020B0604020202020204" pitchFamily="34" charset="0"/>
                <a:cs typeface="Arial" panose="020B0604020202020204" pitchFamily="34" charset="0"/>
              </a:rPr>
              <a:t>  </a:t>
            </a:r>
          </a:p>
          <a:p>
            <a:pPr lvl="1" algn="l">
              <a:lnSpc>
                <a:spcPct val="100000"/>
              </a:lnSpc>
            </a:pPr>
            <a:endParaRPr lang="en-US" sz="19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39</a:t>
            </a:fld>
            <a:endParaRPr lang="en-US"/>
          </a:p>
        </p:txBody>
      </p:sp>
    </p:spTree>
    <p:extLst>
      <p:ext uri="{BB962C8B-B14F-4D97-AF65-F5344CB8AC3E}">
        <p14:creationId xmlns:p14="http://schemas.microsoft.com/office/powerpoint/2010/main" val="27683643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8338" y="612547"/>
            <a:ext cx="7772400" cy="1470025"/>
          </a:xfrm>
        </p:spPr>
        <p:txBody>
          <a:bodyPr>
            <a:normAutofit/>
          </a:bodyPr>
          <a:lstStyle/>
          <a:p>
            <a:r>
              <a:rPr lang="en-US" sz="3200" b="1" dirty="0">
                <a:latin typeface="Arial" panose="020B0604020202020204" pitchFamily="34" charset="0"/>
                <a:cs typeface="Arial" panose="020B0604020202020204" pitchFamily="34" charset="0"/>
              </a:rPr>
              <a:t>What do you want to know?</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2705" y="1786237"/>
            <a:ext cx="4936448" cy="4205854"/>
          </a:xfrm>
          <a:prstGeom prst="rect">
            <a:avLst/>
          </a:prstGeom>
        </p:spPr>
      </p:pic>
      <p:sp>
        <p:nvSpPr>
          <p:cNvPr id="3" name="Slide Number Placeholder 2"/>
          <p:cNvSpPr>
            <a:spLocks noGrp="1"/>
          </p:cNvSpPr>
          <p:nvPr>
            <p:ph type="sldNum" sz="quarter" idx="12"/>
          </p:nvPr>
        </p:nvSpPr>
        <p:spPr/>
        <p:txBody>
          <a:bodyPr/>
          <a:lstStyle/>
          <a:p>
            <a:fld id="{F38D0C9B-08D2-4B5B-9ECC-3DC5A71D964A}" type="slidenum">
              <a:rPr lang="en-US" smtClean="0"/>
              <a:t>4</a:t>
            </a:fld>
            <a:endParaRPr lang="en-US"/>
          </a:p>
        </p:txBody>
      </p:sp>
    </p:spTree>
    <p:extLst>
      <p:ext uri="{BB962C8B-B14F-4D97-AF65-F5344CB8AC3E}">
        <p14:creationId xmlns:p14="http://schemas.microsoft.com/office/powerpoint/2010/main" val="426649349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sz="2400" u="sng" dirty="0">
                <a:solidFill>
                  <a:schemeClr val="tx1"/>
                </a:solidFill>
                <a:latin typeface="Arial" panose="020B0604020202020204" pitchFamily="34" charset="0"/>
                <a:cs typeface="Arial" panose="020B0604020202020204" pitchFamily="34" charset="0"/>
              </a:rPr>
              <a:t>Types of Markers</a:t>
            </a: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Evidence that may be a marker of trauma includes but is not limited to:</a:t>
            </a: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Increased use or abuse of leave without an apparent reason, such as family obligations or family </a:t>
            </a:r>
            <a:r>
              <a:rPr lang="en-US" sz="1800" dirty="0" smtClean="0">
                <a:solidFill>
                  <a:schemeClr val="tx1"/>
                </a:solidFill>
                <a:latin typeface="Arial" panose="020B0604020202020204" pitchFamily="34" charset="0"/>
                <a:cs typeface="Arial" panose="020B0604020202020204" pitchFamily="34" charset="0"/>
              </a:rPr>
              <a:t>illness</a:t>
            </a:r>
            <a:endParaRPr lang="en-US" sz="1800" dirty="0">
              <a:solidFill>
                <a:schemeClr val="tx1"/>
              </a:solidFill>
              <a:latin typeface="Arial" panose="020B0604020202020204" pitchFamily="34" charset="0"/>
              <a:cs typeface="Arial" panose="020B0604020202020204" pitchFamily="34" charset="0"/>
            </a:endParaRP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Episodes of depression, panic attacks, or anxiety without identifiable </a:t>
            </a:r>
            <a:r>
              <a:rPr lang="en-US" sz="1800" dirty="0" smtClean="0">
                <a:solidFill>
                  <a:schemeClr val="tx1"/>
                </a:solidFill>
                <a:latin typeface="Arial" panose="020B0604020202020204" pitchFamily="34" charset="0"/>
                <a:cs typeface="Arial" panose="020B0604020202020204" pitchFamily="34" charset="0"/>
              </a:rPr>
              <a:t>reasons</a:t>
            </a:r>
            <a:endParaRPr lang="en-US" sz="1800" dirty="0">
              <a:solidFill>
                <a:schemeClr val="tx1"/>
              </a:solidFill>
              <a:latin typeface="Arial" panose="020B0604020202020204" pitchFamily="34" charset="0"/>
              <a:cs typeface="Arial" panose="020B0604020202020204" pitchFamily="34" charset="0"/>
            </a:endParaRP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Visits to a medical or counseling clinic or dispensary without a specific diagnosis or specific ailment</a:t>
            </a: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Use of, or increased interest in, pregnancy tests or tests for sexually-transmitted diseases (including the human immunodeficiency virus (HIV)) around the time of the </a:t>
            </a:r>
            <a:r>
              <a:rPr lang="en-US" sz="1800" dirty="0" smtClean="0">
                <a:solidFill>
                  <a:schemeClr val="tx1"/>
                </a:solidFill>
                <a:latin typeface="Arial" panose="020B0604020202020204" pitchFamily="34" charset="0"/>
                <a:cs typeface="Arial" panose="020B0604020202020204" pitchFamily="34" charset="0"/>
              </a:rPr>
              <a:t>incident</a:t>
            </a:r>
            <a:endParaRPr lang="en-US" sz="1800" dirty="0">
              <a:solidFill>
                <a:schemeClr val="tx1"/>
              </a:solidFill>
              <a:latin typeface="Arial" panose="020B0604020202020204" pitchFamily="34" charset="0"/>
              <a:cs typeface="Arial" panose="020B0604020202020204" pitchFamily="34" charset="0"/>
            </a:endParaRP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Sudden requests that the Veteran’s military occupational series or duty assignment be changed without other justification</a:t>
            </a: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Changes in performance and performance evaluations</a:t>
            </a:r>
          </a:p>
          <a:p>
            <a:pPr marL="628650" lvl="1" indent="-28575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Increased or decreased use of prescription medications</a:t>
            </a:r>
          </a:p>
          <a:p>
            <a:pPr lvl="1" algn="l">
              <a:lnSpc>
                <a:spcPct val="100000"/>
              </a:lnSpc>
            </a:pPr>
            <a:r>
              <a:rPr lang="en-US" sz="1800" dirty="0">
                <a:solidFill>
                  <a:schemeClr val="tx1"/>
                </a:solidFill>
                <a:latin typeface="Arial" panose="020B0604020202020204" pitchFamily="34" charset="0"/>
                <a:cs typeface="Arial" panose="020B0604020202020204" pitchFamily="34" charset="0"/>
              </a:rPr>
              <a:t>  </a:t>
            </a:r>
          </a:p>
          <a:p>
            <a:pPr lvl="1" algn="l">
              <a:lnSpc>
                <a:spcPct val="100000"/>
              </a:lnSpc>
            </a:pPr>
            <a:endParaRPr lang="en-US" sz="18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40</a:t>
            </a:fld>
            <a:endParaRPr lang="en-US"/>
          </a:p>
        </p:txBody>
      </p:sp>
    </p:spTree>
    <p:extLst>
      <p:ext uri="{BB962C8B-B14F-4D97-AF65-F5344CB8AC3E}">
        <p14:creationId xmlns:p14="http://schemas.microsoft.com/office/powerpoint/2010/main" val="2988802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400" b="1" dirty="0">
                <a:latin typeface="Arial" panose="020B0604020202020204" pitchFamily="34" charset="0"/>
                <a:cs typeface="Arial" panose="020B0604020202020204" pitchFamily="34" charset="0"/>
              </a:rPr>
              <a:t>Office of Inspector General (OIG) report on VA’s Military Sexual Trauma claims</a:t>
            </a:r>
            <a:r>
              <a:rPr lang="en-US" sz="3600" b="1" dirty="0"/>
              <a:t/>
            </a:r>
            <a:br>
              <a:rPr lang="en-US" sz="3600" b="1" dirty="0"/>
            </a:br>
            <a:endParaRPr lang="en-US" sz="3600" b="1"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397479"/>
            <a:ext cx="8179478" cy="4958871"/>
          </a:xfrm>
        </p:spPr>
        <p:txBody>
          <a:bodyPr/>
          <a:lstStyle/>
          <a:p>
            <a:pPr lvl="1">
              <a:lnSpc>
                <a:spcPct val="100000"/>
              </a:lnSpc>
            </a:pPr>
            <a:r>
              <a:rPr lang="en-US" sz="2400" u="sng" dirty="0">
                <a:solidFill>
                  <a:schemeClr val="tx1"/>
                </a:solidFill>
                <a:latin typeface="Arial" panose="020B0604020202020204" pitchFamily="34" charset="0"/>
                <a:cs typeface="Arial" panose="020B0604020202020204" pitchFamily="34" charset="0"/>
              </a:rPr>
              <a:t>Markers, continued…</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Increased use of over-the-counter medications</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Alcohol or drug abuse</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Increased disregard for military or civilian authority</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Obsessive behavior such as overeating or undereating</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Unexplained economic or social behavior changes</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Treatment for physical injuries around the time of the claimed Trauma, but not reported as a result of the trauma, and/or</a:t>
            </a:r>
          </a:p>
          <a:p>
            <a:pPr marL="685800" lvl="1" indent="-342900" algn="l">
              <a:lnSpc>
                <a:spcPct val="100000"/>
              </a:lnSpc>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The breakup of a primary </a:t>
            </a:r>
            <a:r>
              <a:rPr lang="en-US" sz="1800" dirty="0" smtClean="0">
                <a:solidFill>
                  <a:schemeClr val="tx1"/>
                </a:solidFill>
                <a:latin typeface="Arial" panose="020B0604020202020204" pitchFamily="34" charset="0"/>
                <a:cs typeface="Arial" panose="020B0604020202020204" pitchFamily="34" charset="0"/>
              </a:rPr>
              <a:t>relationship</a:t>
            </a:r>
            <a:endParaRPr lang="en-US" sz="1800" dirty="0">
              <a:solidFill>
                <a:schemeClr val="tx1"/>
              </a:solidFill>
              <a:latin typeface="Arial" panose="020B0604020202020204" pitchFamily="34" charset="0"/>
              <a:cs typeface="Arial" panose="020B0604020202020204" pitchFamily="34" charset="0"/>
            </a:endParaRPr>
          </a:p>
          <a:p>
            <a:pPr lvl="1"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1800" i="1" dirty="0">
                <a:solidFill>
                  <a:schemeClr val="tx1"/>
                </a:solidFill>
                <a:latin typeface="Arial" panose="020B0604020202020204" pitchFamily="34" charset="0"/>
                <a:cs typeface="Arial" panose="020B0604020202020204" pitchFamily="34" charset="0"/>
              </a:rPr>
              <a:t>Notes:  Behavioral change evidence may include lay statements or documentary evidence.  Although the examiner’s opinion is not determinative of the outcome of the claim, it will be accepted as significant probative evidence when evaluating SC for the diagnosed mental disorder. </a:t>
            </a:r>
          </a:p>
          <a:p>
            <a:pPr lvl="1" algn="l">
              <a:lnSpc>
                <a:spcPct val="100000"/>
              </a:lnSpc>
            </a:pPr>
            <a:r>
              <a:rPr lang="en-US" sz="1900" dirty="0">
                <a:solidFill>
                  <a:schemeClr val="tx1"/>
                </a:solidFill>
                <a:latin typeface="Arial" panose="020B0604020202020204" pitchFamily="34" charset="0"/>
                <a:cs typeface="Arial" panose="020B0604020202020204" pitchFamily="34" charset="0"/>
              </a:rPr>
              <a:t>  </a:t>
            </a:r>
          </a:p>
          <a:p>
            <a:pPr lvl="1" algn="l">
              <a:lnSpc>
                <a:spcPct val="100000"/>
              </a:lnSpc>
            </a:pPr>
            <a:endParaRPr lang="en-US" sz="19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41</a:t>
            </a:fld>
            <a:endParaRPr lang="en-US"/>
          </a:p>
        </p:txBody>
      </p:sp>
    </p:spTree>
    <p:extLst>
      <p:ext uri="{BB962C8B-B14F-4D97-AF65-F5344CB8AC3E}">
        <p14:creationId xmlns:p14="http://schemas.microsoft.com/office/powerpoint/2010/main" val="19796929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72138C-2FA5-4253-9108-45C11C1C95C5}"/>
              </a:ext>
            </a:extLst>
          </p:cNvPr>
          <p:cNvSpPr>
            <a:spLocks noGrp="1"/>
          </p:cNvSpPr>
          <p:nvPr>
            <p:ph type="ctrTitle"/>
          </p:nvPr>
        </p:nvSpPr>
        <p:spPr/>
        <p:txBody>
          <a:bodyPr/>
          <a:lstStyle/>
          <a:p>
            <a:pPr algn="ctr"/>
            <a:r>
              <a:rPr lang="en-US" b="1" dirty="0">
                <a:latin typeface="Arial" panose="020B0604020202020204" pitchFamily="34" charset="0"/>
                <a:cs typeface="Arial" panose="020B0604020202020204" pitchFamily="34" charset="0"/>
              </a:rPr>
              <a:t>IOM study on hypertension and </a:t>
            </a:r>
            <a:r>
              <a:rPr lang="en-US" b="1" dirty="0" err="1">
                <a:latin typeface="Arial" panose="020B0604020202020204" pitchFamily="34" charset="0"/>
                <a:cs typeface="Arial" panose="020B0604020202020204" pitchFamily="34" charset="0"/>
              </a:rPr>
              <a:t>MGUS</a:t>
            </a:r>
            <a:r>
              <a:rPr lang="en-US" b="1" dirty="0">
                <a:latin typeface="Arial" panose="020B0604020202020204" pitchFamily="34" charset="0"/>
                <a:cs typeface="Arial" panose="020B0604020202020204" pitchFamily="34" charset="0"/>
              </a:rPr>
              <a:t>/ herbicide exposure</a:t>
            </a:r>
            <a:endParaRPr lang="en-US" dirty="0"/>
          </a:p>
        </p:txBody>
      </p:sp>
      <p:sp>
        <p:nvSpPr>
          <p:cNvPr id="4" name="Slide Number Placeholder 3">
            <a:extLst>
              <a:ext uri="{FF2B5EF4-FFF2-40B4-BE49-F238E27FC236}">
                <a16:creationId xmlns:a16="http://schemas.microsoft.com/office/drawing/2014/main" xmlns="" id="{DE454FFA-9986-45B3-AA5C-7546A3C23D07}"/>
              </a:ext>
            </a:extLst>
          </p:cNvPr>
          <p:cNvSpPr>
            <a:spLocks noGrp="1"/>
          </p:cNvSpPr>
          <p:nvPr>
            <p:ph type="sldNum" sz="quarter" idx="12"/>
          </p:nvPr>
        </p:nvSpPr>
        <p:spPr/>
        <p:txBody>
          <a:bodyPr/>
          <a:lstStyle/>
          <a:p>
            <a:fld id="{F38D0C9B-08D2-4B5B-9ECC-3DC5A71D964A}" type="slidenum">
              <a:rPr lang="en-US" smtClean="0"/>
              <a:t>42</a:t>
            </a:fld>
            <a:endParaRPr lang="en-US"/>
          </a:p>
        </p:txBody>
      </p:sp>
    </p:spTree>
    <p:extLst>
      <p:ext uri="{BB962C8B-B14F-4D97-AF65-F5344CB8AC3E}">
        <p14:creationId xmlns:p14="http://schemas.microsoft.com/office/powerpoint/2010/main" val="29343904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800" b="1" dirty="0">
                <a:latin typeface="Arial" panose="020B0604020202020204" pitchFamily="34" charset="0"/>
                <a:cs typeface="Arial" panose="020B0604020202020204" pitchFamily="34" charset="0"/>
              </a:rPr>
              <a:t>IOM study on hypertension and </a:t>
            </a:r>
            <a:r>
              <a:rPr lang="en-US" sz="2800" b="1" dirty="0" err="1">
                <a:latin typeface="Arial" panose="020B0604020202020204" pitchFamily="34" charset="0"/>
                <a:cs typeface="Arial" panose="020B0604020202020204" pitchFamily="34" charset="0"/>
              </a:rPr>
              <a:t>MGUS</a:t>
            </a:r>
            <a:r>
              <a:rPr lang="en-US" sz="2800" b="1" dirty="0">
                <a:latin typeface="Arial" panose="020B0604020202020204" pitchFamily="34" charset="0"/>
                <a:cs typeface="Arial" panose="020B0604020202020204" pitchFamily="34" charset="0"/>
              </a:rPr>
              <a:t>/ herbicide exposure</a:t>
            </a:r>
            <a:r>
              <a:rPr lang="en-US" b="1" dirty="0"/>
              <a:t/>
            </a:r>
            <a:br>
              <a:rPr lang="en-US" b="1" dirty="0"/>
            </a:br>
            <a:endParaRPr lang="en-US" b="1"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440086" y="1742312"/>
            <a:ext cx="8175811" cy="4237573"/>
          </a:xfrm>
        </p:spPr>
        <p:txBody>
          <a:bodyPr/>
          <a:lstStyle/>
          <a:p>
            <a:pPr algn="l"/>
            <a:r>
              <a:rPr lang="en-US" sz="2400" u="sng" dirty="0">
                <a:solidFill>
                  <a:schemeClr val="tx1"/>
                </a:solidFill>
                <a:latin typeface="Arial" panose="020B0604020202020204" pitchFamily="34" charset="0"/>
                <a:cs typeface="Arial" panose="020B0604020202020204" pitchFamily="34" charset="0"/>
              </a:rPr>
              <a:t>Institute of Medicine (IOM) - “Veterans and Agent Orange: 11</a:t>
            </a:r>
            <a:r>
              <a:rPr lang="en-US" sz="2400" u="sng" baseline="30000" dirty="0">
                <a:solidFill>
                  <a:schemeClr val="tx1"/>
                </a:solidFill>
                <a:latin typeface="Arial" panose="020B0604020202020204" pitchFamily="34" charset="0"/>
                <a:cs typeface="Arial" panose="020B0604020202020204" pitchFamily="34" charset="0"/>
              </a:rPr>
              <a:t>th</a:t>
            </a:r>
            <a:r>
              <a:rPr lang="en-US" sz="2400" u="sng" dirty="0">
                <a:solidFill>
                  <a:schemeClr val="tx1"/>
                </a:solidFill>
                <a:latin typeface="Arial" panose="020B0604020202020204" pitchFamily="34" charset="0"/>
                <a:cs typeface="Arial" panose="020B0604020202020204" pitchFamily="34" charset="0"/>
              </a:rPr>
              <a:t> Biennial Update, November 15, 2018.</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nSpc>
                <a:spcPct val="100000"/>
              </a:lnSpc>
            </a:pPr>
            <a:r>
              <a:rPr lang="en-US" sz="2800" dirty="0">
                <a:solidFill>
                  <a:schemeClr val="tx1"/>
                </a:solidFill>
                <a:latin typeface="Arial" panose="020B0604020202020204" pitchFamily="34" charset="0"/>
                <a:cs typeface="Arial" panose="020B0604020202020204" pitchFamily="34" charset="0"/>
              </a:rPr>
              <a:t>What is it?</a:t>
            </a:r>
          </a:p>
          <a:p>
            <a:pPr algn="l">
              <a:lnSpc>
                <a:spcPct val="100000"/>
              </a:lnSpc>
            </a:pPr>
            <a:r>
              <a:rPr lang="en-US" sz="2000" dirty="0">
                <a:solidFill>
                  <a:schemeClr val="tx1"/>
                </a:solidFill>
                <a:latin typeface="Arial" panose="020B0604020202020204" pitchFamily="34" charset="0"/>
                <a:cs typeface="Arial" panose="020B0604020202020204" pitchFamily="34" charset="0"/>
              </a:rPr>
              <a:t>This report was the final one required of the Veterans and Agent Orange series, which was required by the AO act of 1991.  The Secretary of VA was directed to contract with the National Academies of Science Engineering and Medicine to conduct a comprehensive review of scientific and medical literature on the health effects of exposure to tactical herbicides in the Vietnam War. </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43</a:t>
            </a:fld>
            <a:endParaRPr lang="en-US"/>
          </a:p>
        </p:txBody>
      </p:sp>
    </p:spTree>
    <p:extLst>
      <p:ext uri="{BB962C8B-B14F-4D97-AF65-F5344CB8AC3E}">
        <p14:creationId xmlns:p14="http://schemas.microsoft.com/office/powerpoint/2010/main" val="40683676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800" b="1" dirty="0">
                <a:latin typeface="Arial" panose="020B0604020202020204" pitchFamily="34" charset="0"/>
                <a:cs typeface="Arial" panose="020B0604020202020204" pitchFamily="34" charset="0"/>
              </a:rPr>
              <a:t>IOM study on hypertension and </a:t>
            </a:r>
            <a:r>
              <a:rPr lang="en-US" sz="2800" b="1" dirty="0" err="1">
                <a:latin typeface="Arial" panose="020B0604020202020204" pitchFamily="34" charset="0"/>
                <a:cs typeface="Arial" panose="020B0604020202020204" pitchFamily="34" charset="0"/>
              </a:rPr>
              <a:t>MGUS</a:t>
            </a:r>
            <a:r>
              <a:rPr lang="en-US" sz="2800" b="1" dirty="0">
                <a:latin typeface="Arial" panose="020B0604020202020204" pitchFamily="34" charset="0"/>
                <a:cs typeface="Arial" panose="020B0604020202020204" pitchFamily="34" charset="0"/>
              </a:rPr>
              <a:t>/ herbicide exposure</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4243" y="1437612"/>
            <a:ext cx="8355513" cy="5057531"/>
          </a:xfrm>
        </p:spPr>
        <p:txBody>
          <a:bodyPr/>
          <a:lstStyle/>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nSpc>
                <a:spcPct val="100000"/>
              </a:lnSpc>
            </a:pPr>
            <a:r>
              <a:rPr lang="en-US" sz="2800" dirty="0">
                <a:solidFill>
                  <a:schemeClr val="tx1"/>
                </a:solidFill>
                <a:latin typeface="Arial" panose="020B0604020202020204" pitchFamily="34" charset="0"/>
                <a:cs typeface="Arial" panose="020B0604020202020204" pitchFamily="34" charset="0"/>
              </a:rPr>
              <a:t>Discussion</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r>
              <a:rPr lang="en-US" sz="2000" dirty="0">
                <a:solidFill>
                  <a:schemeClr val="tx1"/>
                </a:solidFill>
                <a:latin typeface="Arial" panose="020B0604020202020204" pitchFamily="34" charset="0"/>
                <a:cs typeface="Arial" panose="020B0604020202020204" pitchFamily="34" charset="0"/>
              </a:rPr>
              <a:t>After a review of current and prior research, the committee concluded that the information now assembled constitutes enough evidence of an association between exposure to at least one of the chemicals of interest and hypertension. This finding is based in part on a recently published study of U.S. Vietnam Veterans that found that self-reported hypertension rates were highest among former military personnel who had the greatest opportunity for exposure to these chemicals. </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44</a:t>
            </a:fld>
            <a:endParaRPr lang="en-US"/>
          </a:p>
        </p:txBody>
      </p:sp>
    </p:spTree>
    <p:extLst>
      <p:ext uri="{BB962C8B-B14F-4D97-AF65-F5344CB8AC3E}">
        <p14:creationId xmlns:p14="http://schemas.microsoft.com/office/powerpoint/2010/main" val="33852817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800" b="1" dirty="0">
                <a:latin typeface="Arial" panose="020B0604020202020204" pitchFamily="34" charset="0"/>
                <a:cs typeface="Arial" panose="020B0604020202020204" pitchFamily="34" charset="0"/>
              </a:rPr>
              <a:t>IOM study on hypertension and </a:t>
            </a:r>
            <a:r>
              <a:rPr lang="en-US" sz="2800" b="1" dirty="0" err="1">
                <a:latin typeface="Arial" panose="020B0604020202020204" pitchFamily="34" charset="0"/>
                <a:cs typeface="Arial" panose="020B0604020202020204" pitchFamily="34" charset="0"/>
              </a:rPr>
              <a:t>MGUS</a:t>
            </a:r>
            <a:r>
              <a:rPr lang="en-US" sz="2800" b="1" dirty="0">
                <a:latin typeface="Arial" panose="020B0604020202020204" pitchFamily="34" charset="0"/>
                <a:cs typeface="Arial" panose="020B0604020202020204" pitchFamily="34" charset="0"/>
              </a:rPr>
              <a:t>/ herbicide exposure</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657656"/>
            <a:ext cx="8179478" cy="4198858"/>
          </a:xfrm>
        </p:spPr>
        <p:txBody>
          <a:bodyPr/>
          <a:lstStyle/>
          <a:p>
            <a:pPr>
              <a:lnSpc>
                <a:spcPct val="100000"/>
              </a:lnSpc>
            </a:pPr>
            <a:r>
              <a:rPr lang="en-US" sz="2800" dirty="0">
                <a:solidFill>
                  <a:schemeClr val="tx1"/>
                </a:solidFill>
                <a:latin typeface="Arial" panose="020B0604020202020204" pitchFamily="34" charset="0"/>
                <a:cs typeface="Arial" panose="020B0604020202020204" pitchFamily="34" charset="0"/>
              </a:rPr>
              <a:t>Discussion</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r>
              <a:rPr lang="en-US" sz="2000" dirty="0">
                <a:solidFill>
                  <a:schemeClr val="tx1"/>
                </a:solidFill>
                <a:latin typeface="Arial" panose="020B0604020202020204" pitchFamily="34" charset="0"/>
                <a:cs typeface="Arial" panose="020B0604020202020204" pitchFamily="34" charset="0"/>
              </a:rPr>
              <a:t>The committee also concluded that there is enough evidence of an association between exposure and monoclonal gammopathy of undetermined significance (</a:t>
            </a:r>
            <a:r>
              <a:rPr lang="en-US" sz="2000" dirty="0" err="1">
                <a:solidFill>
                  <a:schemeClr val="tx1"/>
                </a:solidFill>
                <a:latin typeface="Arial" panose="020B0604020202020204" pitchFamily="34" charset="0"/>
                <a:cs typeface="Arial" panose="020B0604020202020204" pitchFamily="34" charset="0"/>
              </a:rPr>
              <a:t>MGUS</a:t>
            </a:r>
            <a:r>
              <a:rPr lang="en-US" sz="2000" dirty="0">
                <a:solidFill>
                  <a:schemeClr val="tx1"/>
                </a:solidFill>
                <a:latin typeface="Arial" panose="020B0604020202020204" pitchFamily="34" charset="0"/>
                <a:cs typeface="Arial" panose="020B0604020202020204" pitchFamily="34" charset="0"/>
              </a:rPr>
              <a:t>), a clinically silent condition that is a precursor to the cancer multiple myeloma.</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r>
              <a:rPr lang="en-US" sz="2000" dirty="0">
                <a:solidFill>
                  <a:schemeClr val="tx1"/>
                </a:solidFill>
                <a:latin typeface="Arial" panose="020B0604020202020204" pitchFamily="34" charset="0"/>
                <a:cs typeface="Arial" panose="020B0604020202020204" pitchFamily="34" charset="0"/>
              </a:rPr>
              <a:t>The committee recommended adding the condition of hypertension and MGUS to the list of presumptive conditions already noted in 38 CFR </a:t>
            </a:r>
            <a:r>
              <a:rPr lang="en-US" sz="2000" dirty="0" smtClean="0">
                <a:solidFill>
                  <a:schemeClr val="tx1"/>
                </a:solidFill>
                <a:latin typeface="Arial" panose="020B0604020202020204" pitchFamily="34" charset="0"/>
                <a:cs typeface="Arial" panose="020B0604020202020204" pitchFamily="34" charset="0"/>
              </a:rPr>
              <a:t>3.309(e).</a:t>
            </a: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45</a:t>
            </a:fld>
            <a:endParaRPr lang="en-US"/>
          </a:p>
        </p:txBody>
      </p:sp>
    </p:spTree>
    <p:extLst>
      <p:ext uri="{BB962C8B-B14F-4D97-AF65-F5344CB8AC3E}">
        <p14:creationId xmlns:p14="http://schemas.microsoft.com/office/powerpoint/2010/main" val="248767440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3CCB1-8E6A-4051-B447-343DC4D4AD72}"/>
              </a:ext>
            </a:extLst>
          </p:cNvPr>
          <p:cNvSpPr>
            <a:spLocks noGrp="1"/>
          </p:cNvSpPr>
          <p:nvPr>
            <p:ph type="ctrTitle"/>
          </p:nvPr>
        </p:nvSpPr>
        <p:spPr>
          <a:xfrm>
            <a:off x="284834" y="272288"/>
            <a:ext cx="6487594" cy="1470025"/>
          </a:xfrm>
        </p:spPr>
        <p:txBody>
          <a:bodyPr/>
          <a:lstStyle/>
          <a:p>
            <a:r>
              <a:rPr lang="en-US" sz="2800" b="1" dirty="0">
                <a:latin typeface="Arial" panose="020B0604020202020204" pitchFamily="34" charset="0"/>
                <a:cs typeface="Arial" panose="020B0604020202020204" pitchFamily="34" charset="0"/>
              </a:rPr>
              <a:t>IOM study on hypertension and </a:t>
            </a:r>
            <a:r>
              <a:rPr lang="en-US" sz="2800" b="1" dirty="0" err="1">
                <a:latin typeface="Arial" panose="020B0604020202020204" pitchFamily="34" charset="0"/>
                <a:cs typeface="Arial" panose="020B0604020202020204" pitchFamily="34" charset="0"/>
              </a:rPr>
              <a:t>MGUS</a:t>
            </a:r>
            <a:r>
              <a:rPr lang="en-US" sz="2800" b="1" dirty="0">
                <a:latin typeface="Arial" panose="020B0604020202020204" pitchFamily="34" charset="0"/>
                <a:cs typeface="Arial" panose="020B0604020202020204" pitchFamily="34" charset="0"/>
              </a:rPr>
              <a:t>/ herbicide exposure</a:t>
            </a:r>
            <a:r>
              <a:rPr lang="en-US" dirty="0"/>
              <a:t/>
            </a:r>
            <a:br>
              <a:rPr lang="en-US" dirty="0"/>
            </a:br>
            <a:endParaRPr lang="en-US" dirty="0"/>
          </a:p>
        </p:txBody>
      </p:sp>
      <p:sp>
        <p:nvSpPr>
          <p:cNvPr id="3" name="Subtitle 2">
            <a:extLst>
              <a:ext uri="{FF2B5EF4-FFF2-40B4-BE49-F238E27FC236}">
                <a16:creationId xmlns:a16="http://schemas.microsoft.com/office/drawing/2014/main" xmlns="" id="{39ED4C87-D479-4E53-9EEA-3B15650ED875}"/>
              </a:ext>
            </a:extLst>
          </p:cNvPr>
          <p:cNvSpPr>
            <a:spLocks noGrp="1"/>
          </p:cNvSpPr>
          <p:nvPr>
            <p:ph type="subTitle" idx="1"/>
          </p:nvPr>
        </p:nvSpPr>
        <p:spPr>
          <a:xfrm>
            <a:off x="397300" y="1928973"/>
            <a:ext cx="8179478" cy="3905769"/>
          </a:xfrm>
        </p:spPr>
        <p:txBody>
          <a:bodyPr/>
          <a:lstStyle/>
          <a:p>
            <a:pPr algn="l">
              <a:lnSpc>
                <a:spcPct val="100000"/>
              </a:lnSpc>
            </a:pPr>
            <a:r>
              <a:rPr lang="en-US" sz="2400" dirty="0">
                <a:solidFill>
                  <a:schemeClr val="tx1"/>
                </a:solidFill>
                <a:latin typeface="Arial" panose="020B0604020202020204" pitchFamily="34" charset="0"/>
                <a:cs typeface="Arial" panose="020B0604020202020204" pitchFamily="34" charset="0"/>
              </a:rPr>
              <a:t>Impact on the Veterans you serve:</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lvl="1" algn="l">
              <a:lnSpc>
                <a:spcPct val="100000"/>
              </a:lnSpc>
            </a:pPr>
            <a:r>
              <a:rPr lang="en-US" sz="2400" dirty="0">
                <a:solidFill>
                  <a:schemeClr val="tx1"/>
                </a:solidFill>
                <a:latin typeface="Arial" panose="020B0604020202020204" pitchFamily="34" charset="0"/>
                <a:cs typeface="Arial" panose="020B0604020202020204" pitchFamily="34" charset="0"/>
              </a:rPr>
              <a:t>For now, VFW will continue to monitor the progress of the potentially two new presumptive illnesses. In the meantime, file these claims! Even if currently denied, you are potentially preserving an effective date if the diseases do become presumptive.</a:t>
            </a: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a:p>
            <a:pPr algn="l">
              <a:lnSpc>
                <a:spcPct val="100000"/>
              </a:lnSpc>
            </a:pPr>
            <a:endParaRPr lang="en-US" sz="2000" dirty="0">
              <a:solidFill>
                <a:schemeClr val="tx1"/>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xmlns="" id="{A36DA9B1-CE08-4B7C-84C9-46E53EE565E6}"/>
              </a:ext>
            </a:extLst>
          </p:cNvPr>
          <p:cNvSpPr>
            <a:spLocks noGrp="1"/>
          </p:cNvSpPr>
          <p:nvPr>
            <p:ph type="sldNum" sz="quarter" idx="12"/>
          </p:nvPr>
        </p:nvSpPr>
        <p:spPr/>
        <p:txBody>
          <a:bodyPr/>
          <a:lstStyle/>
          <a:p>
            <a:fld id="{F38D0C9B-08D2-4B5B-9ECC-3DC5A71D964A}" type="slidenum">
              <a:rPr lang="en-US" smtClean="0"/>
              <a:t>46</a:t>
            </a:fld>
            <a:endParaRPr lang="en-US"/>
          </a:p>
        </p:txBody>
      </p:sp>
    </p:spTree>
    <p:extLst>
      <p:ext uri="{BB962C8B-B14F-4D97-AF65-F5344CB8AC3E}">
        <p14:creationId xmlns:p14="http://schemas.microsoft.com/office/powerpoint/2010/main" val="326269390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6353" y="2865299"/>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2F4680E7-D494-4826-BB6A-1D91E06F0D62}"/>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t="6269" r="1" b="919"/>
          <a:stretch/>
        </p:blipFill>
        <p:spPr>
          <a:xfrm>
            <a:off x="-831272" y="-107599"/>
            <a:ext cx="5602896" cy="7003638"/>
          </a:xfrm>
          <a:prstGeom prst="rect">
            <a:avLst/>
          </a:prstGeom>
        </p:spPr>
      </p:pic>
      <p:pic>
        <p:nvPicPr>
          <p:cNvPr id="5" name="Picture 4">
            <a:extLst>
              <a:ext uri="{FF2B5EF4-FFF2-40B4-BE49-F238E27FC236}">
                <a16:creationId xmlns:a16="http://schemas.microsoft.com/office/drawing/2014/main" xmlns="" id="{D9D08A1A-14DA-417F-83B2-E2C34A17C85D}"/>
              </a:ext>
            </a:extLst>
          </p:cNvPr>
          <p:cNvPicPr>
            <a:picLocks noChangeAspect="1"/>
          </p:cNvPicPr>
          <p:nvPr/>
        </p:nvPicPr>
        <p:blipFill rotWithShape="1">
          <a:blip r:embed="rId4" cstate="email">
            <a:extLst>
              <a:ext uri="{28A0092B-C50C-407E-A947-70E740481C1C}">
                <a14:useLocalDpi xmlns:a14="http://schemas.microsoft.com/office/drawing/2010/main" val="0"/>
              </a:ext>
            </a:extLst>
          </a:blip>
          <a:srcRect r="6250"/>
          <a:stretch/>
        </p:blipFill>
        <p:spPr>
          <a:xfrm rot="5400000">
            <a:off x="3411549" y="695183"/>
            <a:ext cx="6951823" cy="5561458"/>
          </a:xfrm>
          <a:prstGeom prst="rect">
            <a:avLst/>
          </a:prstGeom>
        </p:spPr>
      </p:pic>
    </p:spTree>
    <p:extLst>
      <p:ext uri="{BB962C8B-B14F-4D97-AF65-F5344CB8AC3E}">
        <p14:creationId xmlns:p14="http://schemas.microsoft.com/office/powerpoint/2010/main" val="241158103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Court Cases and Why Are They Important?</a:t>
            </a:r>
          </a:p>
        </p:txBody>
      </p:sp>
      <p:sp>
        <p:nvSpPr>
          <p:cNvPr id="3" name="Content Placeholder 2"/>
          <p:cNvSpPr>
            <a:spLocks noGrp="1"/>
          </p:cNvSpPr>
          <p:nvPr>
            <p:ph idx="1"/>
          </p:nvPr>
        </p:nvSpPr>
        <p:spPr/>
        <p:txBody>
          <a:bodyPr/>
          <a:lstStyle/>
          <a:p>
            <a:r>
              <a:rPr lang="en-US" sz="2800" dirty="0"/>
              <a:t>Court Cases – started as a claim, went to appeals, passed the Board of Veterans Appeals, went to Court of </a:t>
            </a:r>
            <a:r>
              <a:rPr lang="en-US" sz="2800" dirty="0" smtClean="0"/>
              <a:t>Appeals for Veterans Claims (outside </a:t>
            </a:r>
            <a:r>
              <a:rPr lang="en-US" sz="2800" dirty="0"/>
              <a:t>VA), then was appealed to the Federal Circuit Court.</a:t>
            </a:r>
          </a:p>
          <a:p>
            <a:pPr marL="0" indent="0">
              <a:buNone/>
            </a:pPr>
            <a:r>
              <a:rPr lang="en-US" sz="2800" dirty="0"/>
              <a:t> </a:t>
            </a:r>
          </a:p>
          <a:p>
            <a:r>
              <a:rPr lang="en-US" sz="2800" dirty="0"/>
              <a:t>A court case is the final judicial interpretation of the Code of Federal Regulations (CFR)</a:t>
            </a:r>
          </a:p>
          <a:p>
            <a:pPr marL="0" indent="0">
              <a:buNone/>
            </a:pPr>
            <a:endParaRPr lang="en-US" sz="2800" dirty="0"/>
          </a:p>
          <a:p>
            <a:r>
              <a:rPr lang="en-US" sz="2800" dirty="0"/>
              <a:t>Court Case </a:t>
            </a:r>
            <a:r>
              <a:rPr lang="en-US" sz="2800" dirty="0" smtClean="0"/>
              <a:t>sets </a:t>
            </a:r>
            <a:r>
              <a:rPr lang="en-US" sz="2800" dirty="0"/>
              <a:t>precedents – tells VA how to apply the rules of law.</a:t>
            </a:r>
          </a:p>
          <a:p>
            <a:endParaRPr lang="en-US" sz="2800" dirty="0"/>
          </a:p>
        </p:txBody>
      </p:sp>
      <p:sp>
        <p:nvSpPr>
          <p:cNvPr id="4" name="Slide Number Placeholder 3"/>
          <p:cNvSpPr>
            <a:spLocks noGrp="1"/>
          </p:cNvSpPr>
          <p:nvPr>
            <p:ph type="sldNum" sz="quarter" idx="10"/>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38D0C9B-08D2-4B5B-9ECC-3DC5A71D964A}" type="slidenum">
              <a:rPr lang="en-US" smtClean="0"/>
              <a:pPr/>
              <a:t>5</a:t>
            </a:fld>
            <a:endParaRPr lang="en-US" dirty="0"/>
          </a:p>
        </p:txBody>
      </p:sp>
    </p:spTree>
    <p:extLst>
      <p:ext uri="{BB962C8B-B14F-4D97-AF65-F5344CB8AC3E}">
        <p14:creationId xmlns:p14="http://schemas.microsoft.com/office/powerpoint/2010/main" val="2434562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7811" y="328936"/>
            <a:ext cx="7772400" cy="1470025"/>
          </a:xfrm>
        </p:spPr>
        <p:txBody>
          <a:bodyPr>
            <a:normAutofit/>
          </a:bodyPr>
          <a:lstStyle/>
          <a:p>
            <a:r>
              <a:rPr lang="en-US" sz="3200" b="1" dirty="0">
                <a:latin typeface="Arial" panose="020B0604020202020204" pitchFamily="34" charset="0"/>
                <a:cs typeface="Arial" panose="020B0604020202020204" pitchFamily="34" charset="0"/>
              </a:rPr>
              <a:t>Court</a:t>
            </a:r>
            <a:r>
              <a:rPr lang="en-US" sz="3200" dirty="0">
                <a:latin typeface="Arial" panose="020B0604020202020204" pitchFamily="34" charset="0"/>
                <a:cs typeface="Arial" panose="020B0604020202020204" pitchFamily="34" charset="0"/>
              </a:rPr>
              <a:t> </a:t>
            </a:r>
            <a:r>
              <a:rPr lang="en-US" sz="3200" b="1" dirty="0" smtClean="0">
                <a:latin typeface="Arial" panose="020B0604020202020204" pitchFamily="34" charset="0"/>
                <a:cs typeface="Arial" panose="020B0604020202020204" pitchFamily="34" charset="0"/>
              </a:rPr>
              <a:t>Decisions </a:t>
            </a:r>
            <a:r>
              <a:rPr lang="en-US" sz="3200" b="1" dirty="0">
                <a:latin typeface="Arial" panose="020B0604020202020204" pitchFamily="34" charset="0"/>
                <a:cs typeface="Arial" panose="020B0604020202020204" pitchFamily="34" charset="0"/>
              </a:rPr>
              <a:t>– High Impact</a:t>
            </a:r>
          </a:p>
        </p:txBody>
      </p:sp>
      <p:sp>
        <p:nvSpPr>
          <p:cNvPr id="3" name="Subtitle 2"/>
          <p:cNvSpPr>
            <a:spLocks noGrp="1"/>
          </p:cNvSpPr>
          <p:nvPr>
            <p:ph type="subTitle" idx="1"/>
          </p:nvPr>
        </p:nvSpPr>
        <p:spPr>
          <a:xfrm>
            <a:off x="618187" y="1403385"/>
            <a:ext cx="7482624" cy="5087568"/>
          </a:xfrm>
        </p:spPr>
        <p:txBody>
          <a:bodyPr/>
          <a:lstStyle/>
          <a:p>
            <a:pPr lvl="2" algn="l"/>
            <a:r>
              <a:rPr lang="en-US" sz="2000" b="1" dirty="0">
                <a:solidFill>
                  <a:schemeClr val="accent3">
                    <a:lumMod val="50000"/>
                  </a:schemeClr>
                </a:solidFill>
                <a:latin typeface="Arial" panose="020B0604020202020204" pitchFamily="34" charset="0"/>
                <a:cs typeface="Arial" panose="020B0604020202020204" pitchFamily="34" charset="0"/>
              </a:rPr>
              <a:t>Procopio v. Wilkie</a:t>
            </a:r>
            <a:r>
              <a:rPr lang="en-US" sz="2000" dirty="0">
                <a:solidFill>
                  <a:schemeClr val="accent3">
                    <a:lumMod val="50000"/>
                  </a:schemeClr>
                </a:solidFill>
                <a:latin typeface="Arial" panose="020B0604020202020204" pitchFamily="34" charset="0"/>
                <a:cs typeface="Arial" panose="020B0604020202020204" pitchFamily="34" charset="0"/>
              </a:rPr>
              <a:t>, January 29, 2019</a:t>
            </a:r>
          </a:p>
          <a:p>
            <a:pPr lvl="3" algn="l"/>
            <a:r>
              <a:rPr lang="en-US" sz="2000" dirty="0">
                <a:solidFill>
                  <a:schemeClr val="accent3">
                    <a:lumMod val="50000"/>
                  </a:schemeClr>
                </a:solidFill>
                <a:latin typeface="Arial" panose="020B0604020202020204" pitchFamily="34" charset="0"/>
                <a:cs typeface="Arial" panose="020B0604020202020204" pitchFamily="34" charset="0"/>
              </a:rPr>
              <a:t>Extending presumption of service connection for Agent Orange related illnesses to ‘Blue Water’ Veterans.</a:t>
            </a:r>
          </a:p>
          <a:p>
            <a:pPr lvl="3" algn="l"/>
            <a:endParaRPr lang="en-US" sz="2000" dirty="0">
              <a:solidFill>
                <a:schemeClr val="accent3">
                  <a:lumMod val="50000"/>
                </a:schemeClr>
              </a:solidFill>
              <a:latin typeface="Arial" panose="020B0604020202020204" pitchFamily="34" charset="0"/>
              <a:cs typeface="Arial" panose="020B0604020202020204" pitchFamily="34" charset="0"/>
            </a:endParaRPr>
          </a:p>
          <a:p>
            <a:pPr lvl="2" algn="l"/>
            <a:r>
              <a:rPr lang="en-US" sz="2000" b="1" dirty="0">
                <a:solidFill>
                  <a:schemeClr val="accent3">
                    <a:lumMod val="50000"/>
                  </a:schemeClr>
                </a:solidFill>
                <a:latin typeface="Arial" panose="020B0604020202020204" pitchFamily="34" charset="0"/>
                <a:cs typeface="Arial" panose="020B0604020202020204" pitchFamily="34" charset="0"/>
              </a:rPr>
              <a:t>Withers v. Wilkie</a:t>
            </a:r>
            <a:r>
              <a:rPr lang="en-US" sz="2000" dirty="0">
                <a:solidFill>
                  <a:schemeClr val="accent3">
                    <a:lumMod val="50000"/>
                  </a:schemeClr>
                </a:solidFill>
                <a:latin typeface="Arial" panose="020B0604020202020204" pitchFamily="34" charset="0"/>
                <a:cs typeface="Arial" panose="020B0604020202020204" pitchFamily="34" charset="0"/>
              </a:rPr>
              <a:t>, August 10, 2018</a:t>
            </a:r>
          </a:p>
          <a:p>
            <a:pPr lvl="3" algn="l"/>
            <a:r>
              <a:rPr lang="en-US" sz="2000" dirty="0">
                <a:solidFill>
                  <a:schemeClr val="accent3">
                    <a:lumMod val="50000"/>
                  </a:schemeClr>
                </a:solidFill>
                <a:latin typeface="Arial" panose="020B0604020202020204" pitchFamily="34" charset="0"/>
                <a:cs typeface="Arial" panose="020B0604020202020204" pitchFamily="34" charset="0"/>
              </a:rPr>
              <a:t>For Individual Unemployablility claims, the impact of capability of sedentary work and substantially gainful occupation.</a:t>
            </a:r>
          </a:p>
          <a:p>
            <a:pPr lvl="3" algn="l"/>
            <a:endParaRPr lang="en-US" sz="2000" dirty="0">
              <a:solidFill>
                <a:schemeClr val="accent3">
                  <a:lumMod val="50000"/>
                </a:schemeClr>
              </a:solidFill>
              <a:latin typeface="Arial" panose="020B0604020202020204" pitchFamily="34" charset="0"/>
              <a:cs typeface="Arial" panose="020B0604020202020204" pitchFamily="34" charset="0"/>
            </a:endParaRPr>
          </a:p>
          <a:p>
            <a:pPr lvl="2" algn="l"/>
            <a:r>
              <a:rPr lang="en-US" sz="2000" b="1" dirty="0">
                <a:solidFill>
                  <a:schemeClr val="accent3">
                    <a:lumMod val="50000"/>
                  </a:schemeClr>
                </a:solidFill>
                <a:latin typeface="Arial" panose="020B0604020202020204" pitchFamily="34" charset="0"/>
                <a:cs typeface="Arial" panose="020B0604020202020204" pitchFamily="34" charset="0"/>
              </a:rPr>
              <a:t>Monk v. </a:t>
            </a:r>
            <a:r>
              <a:rPr lang="en-US" sz="2000" b="1" dirty="0" err="1" smtClean="0">
                <a:solidFill>
                  <a:schemeClr val="accent3">
                    <a:lumMod val="50000"/>
                  </a:schemeClr>
                </a:solidFill>
                <a:latin typeface="Arial" panose="020B0604020202020204" pitchFamily="34" charset="0"/>
                <a:cs typeface="Arial" panose="020B0604020202020204" pitchFamily="34" charset="0"/>
              </a:rPr>
              <a:t>Wilkie</a:t>
            </a:r>
            <a:r>
              <a:rPr lang="en-US" sz="2000" dirty="0">
                <a:solidFill>
                  <a:schemeClr val="accent3">
                    <a:lumMod val="50000"/>
                  </a:schemeClr>
                </a:solidFill>
                <a:latin typeface="Arial" panose="020B0604020202020204" pitchFamily="34" charset="0"/>
                <a:cs typeface="Arial" panose="020B0604020202020204" pitchFamily="34" charset="0"/>
              </a:rPr>
              <a:t>, August 23, 2018</a:t>
            </a:r>
          </a:p>
          <a:p>
            <a:pPr lvl="3" algn="l"/>
            <a:r>
              <a:rPr lang="en-US" sz="2000" dirty="0">
                <a:solidFill>
                  <a:schemeClr val="accent3">
                    <a:lumMod val="50000"/>
                  </a:schemeClr>
                </a:solidFill>
                <a:latin typeface="Arial" panose="020B0604020202020204" pitchFamily="34" charset="0"/>
                <a:cs typeface="Arial" panose="020B0604020202020204" pitchFamily="34" charset="0"/>
              </a:rPr>
              <a:t>Veterans now able to bring class action lawsuits against the Veterans Benefit Administration.</a:t>
            </a:r>
          </a:p>
        </p:txBody>
      </p:sp>
      <p:sp>
        <p:nvSpPr>
          <p:cNvPr id="4" name="Slide Number Placeholder 3"/>
          <p:cNvSpPr>
            <a:spLocks noGrp="1"/>
          </p:cNvSpPr>
          <p:nvPr>
            <p:ph type="sldNum" sz="quarter" idx="12"/>
          </p:nvPr>
        </p:nvSpPr>
        <p:spPr/>
        <p:txBody>
          <a:bodyPr/>
          <a:lstStyle/>
          <a:p>
            <a:fld id="{F38D0C9B-08D2-4B5B-9ECC-3DC5A71D964A}" type="slidenum">
              <a:rPr lang="en-US" smtClean="0"/>
              <a:t>6</a:t>
            </a:fld>
            <a:endParaRPr lang="en-US"/>
          </a:p>
        </p:txBody>
      </p:sp>
    </p:spTree>
    <p:extLst>
      <p:ext uri="{BB962C8B-B14F-4D97-AF65-F5344CB8AC3E}">
        <p14:creationId xmlns:p14="http://schemas.microsoft.com/office/powerpoint/2010/main" val="326784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406118-777E-4E91-8D72-D3E370DDCDF7}"/>
              </a:ext>
            </a:extLst>
          </p:cNvPr>
          <p:cNvSpPr>
            <a:spLocks noGrp="1"/>
          </p:cNvSpPr>
          <p:nvPr>
            <p:ph type="ctrTitle"/>
          </p:nvPr>
        </p:nvSpPr>
        <p:spPr>
          <a:xfrm>
            <a:off x="405857" y="2130427"/>
            <a:ext cx="8322507" cy="1470025"/>
          </a:xfrm>
        </p:spPr>
        <p:txBody>
          <a:bodyPr/>
          <a:lstStyle/>
          <a:p>
            <a:pPr algn="ctr"/>
            <a:r>
              <a:rPr lang="en-US" sz="6600" b="1" dirty="0">
                <a:solidFill>
                  <a:schemeClr val="accent3">
                    <a:lumMod val="50000"/>
                  </a:schemeClr>
                </a:solidFill>
                <a:latin typeface="Arial" panose="020B0604020202020204" pitchFamily="34" charset="0"/>
                <a:cs typeface="Arial" panose="020B0604020202020204" pitchFamily="34" charset="0"/>
              </a:rPr>
              <a:t>Procopio v. </a:t>
            </a:r>
            <a:r>
              <a:rPr lang="en-US" sz="6600" b="1" dirty="0" err="1">
                <a:solidFill>
                  <a:schemeClr val="accent3">
                    <a:lumMod val="50000"/>
                  </a:schemeClr>
                </a:solidFill>
                <a:latin typeface="Arial" panose="020B0604020202020204" pitchFamily="34" charset="0"/>
                <a:cs typeface="Arial" panose="020B0604020202020204" pitchFamily="34" charset="0"/>
              </a:rPr>
              <a:t>Wilkie</a:t>
            </a:r>
            <a:r>
              <a:rPr lang="en-US" sz="6600" b="1" dirty="0">
                <a:solidFill>
                  <a:schemeClr val="accent3">
                    <a:lumMod val="50000"/>
                  </a:schemeClr>
                </a:solidFill>
                <a:latin typeface="Arial" panose="020B0604020202020204" pitchFamily="34" charset="0"/>
                <a:cs typeface="Arial" panose="020B0604020202020204" pitchFamily="34" charset="0"/>
              </a:rPr>
              <a:t/>
            </a:r>
            <a:br>
              <a:rPr lang="en-US" sz="6600" b="1" dirty="0">
                <a:solidFill>
                  <a:schemeClr val="accent3">
                    <a:lumMod val="50000"/>
                  </a:schemeClr>
                </a:solidFill>
                <a:latin typeface="Arial" panose="020B0604020202020204" pitchFamily="34" charset="0"/>
                <a:cs typeface="Arial" panose="020B0604020202020204" pitchFamily="34" charset="0"/>
              </a:rPr>
            </a:br>
            <a:r>
              <a:rPr lang="en-US" sz="6600" dirty="0">
                <a:solidFill>
                  <a:schemeClr val="accent3">
                    <a:lumMod val="50000"/>
                  </a:schemeClr>
                </a:solidFill>
                <a:latin typeface="Arial" panose="020B0604020202020204" pitchFamily="34" charset="0"/>
                <a:cs typeface="Arial" panose="020B0604020202020204" pitchFamily="34" charset="0"/>
              </a:rPr>
              <a:t>January 29, 2019</a:t>
            </a:r>
            <a:r>
              <a:rPr lang="en-US" dirty="0">
                <a:solidFill>
                  <a:schemeClr val="accent3">
                    <a:lumMod val="50000"/>
                  </a:schemeClr>
                </a:solidFill>
                <a:latin typeface="Arial" panose="020B0604020202020204" pitchFamily="34" charset="0"/>
                <a:cs typeface="Arial" panose="020B0604020202020204" pitchFamily="34" charset="0"/>
              </a:rPr>
              <a:t/>
            </a:r>
            <a:br>
              <a:rPr lang="en-US" dirty="0">
                <a:solidFill>
                  <a:schemeClr val="accent3">
                    <a:lumMod val="50000"/>
                  </a:schemeClr>
                </a:solidFill>
                <a:latin typeface="Arial" panose="020B0604020202020204" pitchFamily="34" charset="0"/>
                <a:cs typeface="Arial" panose="020B0604020202020204" pitchFamily="34" charset="0"/>
              </a:rPr>
            </a:br>
            <a:endParaRPr lang="en-US" dirty="0"/>
          </a:p>
        </p:txBody>
      </p:sp>
      <p:sp>
        <p:nvSpPr>
          <p:cNvPr id="4" name="Slide Number Placeholder 3">
            <a:extLst>
              <a:ext uri="{FF2B5EF4-FFF2-40B4-BE49-F238E27FC236}">
                <a16:creationId xmlns:a16="http://schemas.microsoft.com/office/drawing/2014/main" xmlns="" id="{229935FA-F51A-44C2-A4B9-E9B408A7409D}"/>
              </a:ext>
            </a:extLst>
          </p:cNvPr>
          <p:cNvSpPr>
            <a:spLocks noGrp="1"/>
          </p:cNvSpPr>
          <p:nvPr>
            <p:ph type="sldNum" sz="quarter" idx="12"/>
          </p:nvPr>
        </p:nvSpPr>
        <p:spPr/>
        <p:txBody>
          <a:bodyPr/>
          <a:lstStyle/>
          <a:p>
            <a:fld id="{F38D0C9B-08D2-4B5B-9ECC-3DC5A71D964A}" type="slidenum">
              <a:rPr lang="en-US" smtClean="0"/>
              <a:t>7</a:t>
            </a:fld>
            <a:endParaRPr lang="en-US"/>
          </a:p>
        </p:txBody>
      </p:sp>
    </p:spTree>
    <p:extLst>
      <p:ext uri="{BB962C8B-B14F-4D97-AF65-F5344CB8AC3E}">
        <p14:creationId xmlns:p14="http://schemas.microsoft.com/office/powerpoint/2010/main" val="289660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822" y="357578"/>
            <a:ext cx="7772400" cy="1470025"/>
          </a:xfrm>
        </p:spPr>
        <p:txBody>
          <a:bodyPr>
            <a:normAutofit/>
          </a:bodyPr>
          <a:lstStyle/>
          <a:p>
            <a:pPr algn="l"/>
            <a:r>
              <a:rPr lang="en-US" sz="2800" b="1" dirty="0">
                <a:latin typeface="Arial" panose="020B0604020202020204" pitchFamily="34" charset="0"/>
                <a:cs typeface="Arial" panose="020B0604020202020204" pitchFamily="34" charset="0"/>
              </a:rPr>
              <a:t>Procopio v. Wilkie, January 29, 2019</a:t>
            </a:r>
          </a:p>
        </p:txBody>
      </p:sp>
      <p:sp>
        <p:nvSpPr>
          <p:cNvPr id="3" name="Subtitle 2"/>
          <p:cNvSpPr>
            <a:spLocks noGrp="1"/>
          </p:cNvSpPr>
          <p:nvPr>
            <p:ph type="subTitle" idx="1"/>
          </p:nvPr>
        </p:nvSpPr>
        <p:spPr>
          <a:xfrm>
            <a:off x="229821" y="1546634"/>
            <a:ext cx="8522991" cy="4984795"/>
          </a:xfrm>
        </p:spPr>
        <p:txBody>
          <a:bodyPr/>
          <a:lstStyle/>
          <a:p>
            <a:pPr algn="l"/>
            <a:r>
              <a:rPr lang="en-US" sz="2400" dirty="0">
                <a:solidFill>
                  <a:schemeClr val="tx1"/>
                </a:solidFill>
                <a:latin typeface="Arial" panose="020B0604020202020204" pitchFamily="34" charset="0"/>
                <a:cs typeface="Arial" panose="020B0604020202020204" pitchFamily="34" charset="0"/>
              </a:rPr>
              <a:t>What the Case is about:</a:t>
            </a:r>
          </a:p>
          <a:p>
            <a:pPr lvl="3" algn="l"/>
            <a:endParaRPr lang="en-US" sz="2000" dirty="0">
              <a:latin typeface="Arial" panose="020B0604020202020204" pitchFamily="34" charset="0"/>
              <a:cs typeface="Arial" panose="020B0604020202020204" pitchFamily="34" charset="0"/>
            </a:endParaRPr>
          </a:p>
          <a:p>
            <a:pPr lvl="3" algn="l"/>
            <a:r>
              <a:rPr lang="en-US" sz="2400" dirty="0">
                <a:solidFill>
                  <a:schemeClr val="tx1"/>
                </a:solidFill>
                <a:latin typeface="Arial" panose="020B0604020202020204" pitchFamily="34" charset="0"/>
                <a:cs typeface="Arial" panose="020B0604020202020204" pitchFamily="34" charset="0"/>
              </a:rPr>
              <a:t>Mr. Alfred Procopio appealed a decision to the Court of Appeals for Veterans Claims (CAVC) denying service connection for prostate cancer and diabetes mellitus as a result of exposure to Agent Orange (AO), during his Vietnam Era service in the Navy. </a:t>
            </a:r>
            <a:endParaRPr lang="en-US" sz="2400" dirty="0" smtClean="0">
              <a:solidFill>
                <a:schemeClr val="tx1"/>
              </a:solidFill>
              <a:latin typeface="Arial" panose="020B0604020202020204" pitchFamily="34" charset="0"/>
              <a:cs typeface="Arial" panose="020B0604020202020204" pitchFamily="34" charset="0"/>
            </a:endParaRPr>
          </a:p>
          <a:p>
            <a:pPr lvl="3" algn="l"/>
            <a:endParaRPr lang="en-US" sz="2400" dirty="0" smtClean="0">
              <a:solidFill>
                <a:schemeClr val="tx1"/>
              </a:solidFill>
              <a:latin typeface="Arial" panose="020B0604020202020204" pitchFamily="34" charset="0"/>
              <a:cs typeface="Arial" panose="020B0604020202020204" pitchFamily="34" charset="0"/>
            </a:endParaRPr>
          </a:p>
          <a:p>
            <a:pPr lvl="3" algn="l"/>
            <a:r>
              <a:rPr lang="en-US" sz="2400" dirty="0" smtClean="0">
                <a:solidFill>
                  <a:schemeClr val="tx1"/>
                </a:solidFill>
                <a:latin typeface="Arial" panose="020B0604020202020204" pitchFamily="34" charset="0"/>
                <a:cs typeface="Arial" panose="020B0604020202020204" pitchFamily="34" charset="0"/>
              </a:rPr>
              <a:t>Mr</a:t>
            </a:r>
            <a:r>
              <a:rPr lang="en-US" sz="2400" dirty="0">
                <a:solidFill>
                  <a:schemeClr val="tx1"/>
                </a:solidFill>
                <a:latin typeface="Arial" panose="020B0604020202020204" pitchFamily="34" charset="0"/>
                <a:cs typeface="Arial" panose="020B0604020202020204" pitchFamily="34" charset="0"/>
              </a:rPr>
              <a:t>. Procopio applied for presumption of service connection as a ‘Blue Water’ Navy Veteran. Blue Water Navy Veterans, currently subject to presumption of service connection for AO exposure, are referred to as Veterans with ‘offshore waters’ exposure.</a:t>
            </a:r>
          </a:p>
        </p:txBody>
      </p:sp>
      <p:sp>
        <p:nvSpPr>
          <p:cNvPr id="4" name="Slide Number Placeholder 3"/>
          <p:cNvSpPr>
            <a:spLocks noGrp="1"/>
          </p:cNvSpPr>
          <p:nvPr>
            <p:ph type="sldNum" sz="quarter" idx="12"/>
          </p:nvPr>
        </p:nvSpPr>
        <p:spPr/>
        <p:txBody>
          <a:bodyPr/>
          <a:lstStyle/>
          <a:p>
            <a:fld id="{F38D0C9B-08D2-4B5B-9ECC-3DC5A71D964A}" type="slidenum">
              <a:rPr lang="en-US" smtClean="0"/>
              <a:t>8</a:t>
            </a:fld>
            <a:endParaRPr lang="en-US" dirty="0"/>
          </a:p>
        </p:txBody>
      </p:sp>
    </p:spTree>
    <p:extLst>
      <p:ext uri="{BB962C8B-B14F-4D97-AF65-F5344CB8AC3E}">
        <p14:creationId xmlns:p14="http://schemas.microsoft.com/office/powerpoint/2010/main" val="3829602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7136" y="1501181"/>
            <a:ext cx="8694135" cy="4989771"/>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Definition (current) – Blue Water (offshore waters):</a:t>
            </a:r>
          </a:p>
          <a:p>
            <a:pPr algn="l"/>
            <a:endParaRPr lang="en-US" sz="2000" dirty="0">
              <a:solidFill>
                <a:schemeClr val="tx1"/>
              </a:solidFill>
              <a:latin typeface="Arial" panose="020B0604020202020204" pitchFamily="34" charset="0"/>
              <a:cs typeface="Arial" panose="020B0604020202020204" pitchFamily="34" charset="0"/>
            </a:endParaRPr>
          </a:p>
          <a:p>
            <a:pPr marL="1028700" lvl="2" indent="-342900" algn="l">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M21-1 IV.ii.1.H.2.b.</a:t>
            </a:r>
          </a:p>
          <a:p>
            <a:pPr lvl="3" algn="l"/>
            <a:r>
              <a:rPr lang="en-US" dirty="0">
                <a:solidFill>
                  <a:schemeClr val="tx1"/>
                </a:solidFill>
                <a:latin typeface="Arial" panose="020B0604020202020204" pitchFamily="34" charset="0"/>
                <a:cs typeface="Arial" panose="020B0604020202020204" pitchFamily="34" charset="0"/>
              </a:rPr>
              <a:t>Offshore waters are the high seas and any coastal or other water feature, such as a bay, inlet, or harbor, containing salty or brackish water and subject to regular tidal influence. This includes salty and brackish waters situated between rivers and the open ocean. </a:t>
            </a:r>
          </a:p>
          <a:p>
            <a:pPr lvl="3" algn="l"/>
            <a:endParaRPr lang="en-US" dirty="0">
              <a:solidFill>
                <a:schemeClr val="tx1"/>
              </a:solidFill>
              <a:latin typeface="Arial" panose="020B0604020202020204" pitchFamily="34" charset="0"/>
              <a:cs typeface="Arial" panose="020B0604020202020204" pitchFamily="34" charset="0"/>
            </a:endParaRPr>
          </a:p>
          <a:p>
            <a:pPr lvl="3" algn="l"/>
            <a:r>
              <a:rPr lang="en-US" dirty="0">
                <a:solidFill>
                  <a:schemeClr val="tx1"/>
                </a:solidFill>
                <a:latin typeface="Arial" panose="020B0604020202020204" pitchFamily="34" charset="0"/>
                <a:cs typeface="Arial" panose="020B0604020202020204" pitchFamily="34" charset="0"/>
              </a:rPr>
              <a:t>Note:  Service in offshore waters is also referred to as blue-water Navy service.</a:t>
            </a:r>
          </a:p>
          <a:p>
            <a:pPr lvl="3" algn="l"/>
            <a:endParaRPr lang="en-US" dirty="0">
              <a:solidFill>
                <a:schemeClr val="tx1"/>
              </a:solidFill>
              <a:latin typeface="Arial" panose="020B0604020202020204" pitchFamily="34" charset="0"/>
              <a:cs typeface="Arial" panose="020B0604020202020204" pitchFamily="34" charset="0"/>
            </a:endParaRPr>
          </a:p>
          <a:p>
            <a:pPr lvl="3" algn="l"/>
            <a:r>
              <a:rPr lang="en-US" dirty="0">
                <a:solidFill>
                  <a:schemeClr val="tx1"/>
                </a:solidFill>
                <a:latin typeface="Arial" panose="020B0604020202020204" pitchFamily="34" charset="0"/>
                <a:cs typeface="Arial" panose="020B0604020202020204" pitchFamily="34" charset="0"/>
              </a:rPr>
              <a:t>Locations include: </a:t>
            </a:r>
            <a:r>
              <a:rPr lang="en-US" dirty="0" err="1">
                <a:solidFill>
                  <a:schemeClr val="tx1"/>
                </a:solidFill>
                <a:latin typeface="Arial" panose="020B0604020202020204" pitchFamily="34" charset="0"/>
                <a:cs typeface="Arial" panose="020B0604020202020204" pitchFamily="34" charset="0"/>
              </a:rPr>
              <a:t>DaNang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Nha</a:t>
            </a:r>
            <a:r>
              <a:rPr lang="en-US" dirty="0">
                <a:solidFill>
                  <a:schemeClr val="tx1"/>
                </a:solidFill>
                <a:latin typeface="Arial" panose="020B0604020202020204" pitchFamily="34" charset="0"/>
                <a:cs typeface="Arial" panose="020B0604020202020204" pitchFamily="34" charset="0"/>
              </a:rPr>
              <a:t> Trang, Qui Nhon Bay, Cam </a:t>
            </a:r>
            <a:r>
              <a:rPr lang="en-US" dirty="0" err="1">
                <a:solidFill>
                  <a:schemeClr val="tx1"/>
                </a:solidFill>
                <a:latin typeface="Arial" panose="020B0604020202020204" pitchFamily="34" charset="0"/>
                <a:cs typeface="Arial" panose="020B0604020202020204" pitchFamily="34" charset="0"/>
              </a:rPr>
              <a:t>Ranh</a:t>
            </a:r>
            <a:r>
              <a:rPr lang="en-US" dirty="0">
                <a:solidFill>
                  <a:schemeClr val="tx1"/>
                </a:solidFill>
                <a:latin typeface="Arial" panose="020B0604020202020204" pitchFamily="34" charset="0"/>
                <a:cs typeface="Arial" panose="020B0604020202020204" pitchFamily="34" charset="0"/>
              </a:rPr>
              <a:t> Bay and </a:t>
            </a:r>
            <a:r>
              <a:rPr lang="en-US" dirty="0" err="1">
                <a:solidFill>
                  <a:schemeClr val="tx1"/>
                </a:solidFill>
                <a:latin typeface="Arial" panose="020B0604020202020204" pitchFamily="34" charset="0"/>
                <a:cs typeface="Arial" panose="020B0604020202020204" pitchFamily="34" charset="0"/>
              </a:rPr>
              <a:t>Vung</a:t>
            </a:r>
            <a:r>
              <a:rPr lang="en-US" dirty="0">
                <a:solidFill>
                  <a:schemeClr val="tx1"/>
                </a:solidFill>
                <a:latin typeface="Arial" panose="020B0604020202020204" pitchFamily="34" charset="0"/>
                <a:cs typeface="Arial" panose="020B0604020202020204" pitchFamily="34" charset="0"/>
              </a:rPr>
              <a:t> Tau </a:t>
            </a:r>
            <a:r>
              <a:rPr lang="en-US" dirty="0" smtClean="0">
                <a:solidFill>
                  <a:schemeClr val="tx1"/>
                </a:solidFill>
                <a:latin typeface="Arial" panose="020B0604020202020204" pitchFamily="34" charset="0"/>
                <a:cs typeface="Arial" panose="020B0604020202020204" pitchFamily="34" charset="0"/>
              </a:rPr>
              <a:t>Harbors</a:t>
            </a:r>
            <a:r>
              <a:rPr lang="en-US" dirty="0">
                <a:solidFill>
                  <a:schemeClr val="tx1"/>
                </a:solidFill>
                <a:latin typeface="Arial" panose="020B0604020202020204" pitchFamily="34" charset="0"/>
                <a:cs typeface="Arial" panose="020B0604020202020204" pitchFamily="34" charset="0"/>
              </a:rPr>
              <a:t>; as well as </a:t>
            </a:r>
            <a:r>
              <a:rPr lang="en-US" dirty="0" err="1">
                <a:solidFill>
                  <a:schemeClr val="tx1"/>
                </a:solidFill>
                <a:latin typeface="Arial" panose="020B0604020202020204" pitchFamily="34" charset="0"/>
                <a:cs typeface="Arial" panose="020B0604020202020204" pitchFamily="34" charset="0"/>
              </a:rPr>
              <a:t>Ganh</a:t>
            </a:r>
            <a:r>
              <a:rPr lang="en-US" dirty="0">
                <a:solidFill>
                  <a:schemeClr val="tx1"/>
                </a:solidFill>
                <a:latin typeface="Arial" panose="020B0604020202020204" pitchFamily="34" charset="0"/>
                <a:cs typeface="Arial" panose="020B0604020202020204" pitchFamily="34" charset="0"/>
              </a:rPr>
              <a:t> Rai Bay</a:t>
            </a:r>
          </a:p>
        </p:txBody>
      </p:sp>
      <p:sp>
        <p:nvSpPr>
          <p:cNvPr id="4" name="Slide Number Placeholder 3"/>
          <p:cNvSpPr>
            <a:spLocks noGrp="1"/>
          </p:cNvSpPr>
          <p:nvPr>
            <p:ph type="sldNum" sz="quarter" idx="12"/>
          </p:nvPr>
        </p:nvSpPr>
        <p:spPr/>
        <p:txBody>
          <a:bodyPr/>
          <a:lstStyle/>
          <a:p>
            <a:fld id="{F38D0C9B-08D2-4B5B-9ECC-3DC5A71D964A}" type="slidenum">
              <a:rPr lang="en-US" smtClean="0"/>
              <a:t>9</a:t>
            </a:fld>
            <a:endParaRPr lang="en-US"/>
          </a:p>
        </p:txBody>
      </p:sp>
      <p:sp>
        <p:nvSpPr>
          <p:cNvPr id="7" name="Title 1">
            <a:extLst>
              <a:ext uri="{FF2B5EF4-FFF2-40B4-BE49-F238E27FC236}">
                <a16:creationId xmlns:a16="http://schemas.microsoft.com/office/drawing/2014/main" xmlns="" id="{DBE8C502-226A-4CE1-AC77-7C1C1407CDB9}"/>
              </a:ext>
            </a:extLst>
          </p:cNvPr>
          <p:cNvSpPr txBox="1">
            <a:spLocks/>
          </p:cNvSpPr>
          <p:nvPr/>
        </p:nvSpPr>
        <p:spPr>
          <a:xfrm>
            <a:off x="229822" y="357578"/>
            <a:ext cx="7772400" cy="1470025"/>
          </a:xfrm>
        </p:spPr>
        <p:txBody>
          <a:bodyPr>
            <a:norm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2800" b="1">
                <a:latin typeface="Arial" panose="020B0604020202020204" pitchFamily="34" charset="0"/>
                <a:cs typeface="Arial" panose="020B0604020202020204" pitchFamily="34" charset="0"/>
              </a:rPr>
              <a:t>Procopio v. Wilkie, January 29, 2019</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9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435</TotalTime>
  <Words>4138</Words>
  <Application>Microsoft Office PowerPoint</Application>
  <PresentationFormat>On-screen Show (4:3)</PresentationFormat>
  <Paragraphs>319</Paragraphs>
  <Slides>48</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48</vt:i4>
      </vt:variant>
    </vt:vector>
  </HeadingPairs>
  <TitlesOfParts>
    <vt:vector size="54" baseType="lpstr">
      <vt:lpstr>Arial</vt:lpstr>
      <vt:lpstr>Calibri</vt:lpstr>
      <vt:lpstr>Calibri Light</vt:lpstr>
      <vt:lpstr>Times New Roman</vt:lpstr>
      <vt:lpstr>Office Theme</vt:lpstr>
      <vt:lpstr>Custom Design</vt:lpstr>
      <vt:lpstr>PowerPoint Presentation</vt:lpstr>
      <vt:lpstr>Hi there!  Nice to meet you! </vt:lpstr>
      <vt:lpstr>Agenda</vt:lpstr>
      <vt:lpstr>What do you want to know?</vt:lpstr>
      <vt:lpstr>What are Court Cases and Why Are They Important?</vt:lpstr>
      <vt:lpstr>Court Decisions – High Impact</vt:lpstr>
      <vt:lpstr>Procopio v. Wilkie January 29, 2019 </vt:lpstr>
      <vt:lpstr>Procopio v. Wilkie, January 29, 2019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Withers v. Wilkie August 10, 2018 </vt:lpstr>
      <vt:lpstr>Withers v. Wilkie, August 10, 2018</vt:lpstr>
      <vt:lpstr>PowerPoint Presentation</vt:lpstr>
      <vt:lpstr>Withers v. Wilkie, August 10, 2018</vt:lpstr>
      <vt:lpstr>Withers v. Wilkie, August 10, 2018</vt:lpstr>
      <vt:lpstr>Withers v. Wilkie, August 10, 2018</vt:lpstr>
      <vt:lpstr>Withers v. Wilkie, August 10, 2018</vt:lpstr>
      <vt:lpstr>Monk v. Wilkie August 23, 2018 </vt:lpstr>
      <vt:lpstr>Monk v. Wilkie, December 18, 2018</vt:lpstr>
      <vt:lpstr>Monk v. Wilkie, December 18, 2018</vt:lpstr>
      <vt:lpstr>Monk v. Wilkie, December 18, 2018</vt:lpstr>
      <vt:lpstr>Monk v. Wilkie, December 18, 2018</vt:lpstr>
      <vt:lpstr>Monk v. Wilkie, December 18, 2018</vt:lpstr>
      <vt:lpstr>Office of Inspector General (OIG) report on VA’s Military Sexual Trauma claims</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Office of Inspector General (OIG) report on VA’s Military Sexual Trauma claims </vt:lpstr>
      <vt:lpstr>IOM study on hypertension and MGUS/ herbicide exposure</vt:lpstr>
      <vt:lpstr>IOM study on hypertension and MGUS/ herbicide exposure </vt:lpstr>
      <vt:lpstr>IOM study on hypertension and MGUS/ herbicide exposure </vt:lpstr>
      <vt:lpstr>IOM study on hypertension and MGUS/ herbicide exposure </vt:lpstr>
      <vt:lpstr>IOM study on hypertension and MGUS/ herbicide exposure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 Macinkowicz</cp:lastModifiedBy>
  <cp:revision>112</cp:revision>
  <cp:lastPrinted>2019-04-25T15:16:43Z</cp:lastPrinted>
  <dcterms:created xsi:type="dcterms:W3CDTF">2018-09-13T15:53:27Z</dcterms:created>
  <dcterms:modified xsi:type="dcterms:W3CDTF">2019-04-25T15:17:07Z</dcterms:modified>
</cp:coreProperties>
</file>