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0" r:id="rId2"/>
    <p:sldMasterId id="2147483682" r:id="rId3"/>
  </p:sldMasterIdLst>
  <p:notesMasterIdLst>
    <p:notesMasterId r:id="rId31"/>
  </p:notesMasterIdLst>
  <p:handoutMasterIdLst>
    <p:handoutMasterId r:id="rId32"/>
  </p:handoutMasterIdLst>
  <p:sldIdLst>
    <p:sldId id="312" r:id="rId4"/>
    <p:sldId id="1185" r:id="rId5"/>
    <p:sldId id="311" r:id="rId6"/>
    <p:sldId id="1156" r:id="rId7"/>
    <p:sldId id="1179" r:id="rId8"/>
    <p:sldId id="1178" r:id="rId9"/>
    <p:sldId id="1062" r:id="rId10"/>
    <p:sldId id="1138" r:id="rId11"/>
    <p:sldId id="1186" r:id="rId12"/>
    <p:sldId id="1139" r:id="rId13"/>
    <p:sldId id="1140" r:id="rId14"/>
    <p:sldId id="1141" r:id="rId15"/>
    <p:sldId id="1187" r:id="rId16"/>
    <p:sldId id="1142" r:id="rId17"/>
    <p:sldId id="1155" r:id="rId18"/>
    <p:sldId id="1148" r:id="rId19"/>
    <p:sldId id="1157" r:id="rId20"/>
    <p:sldId id="313" r:id="rId21"/>
    <p:sldId id="1166" r:id="rId22"/>
    <p:sldId id="1176" r:id="rId23"/>
    <p:sldId id="435" r:id="rId24"/>
    <p:sldId id="1163" r:id="rId25"/>
    <p:sldId id="274" r:id="rId26"/>
    <p:sldId id="1174" r:id="rId27"/>
    <p:sldId id="1181" r:id="rId28"/>
    <p:sldId id="1043" r:id="rId29"/>
    <p:sldId id="1032" r:id="rId3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6279" autoAdjust="0"/>
  </p:normalViewPr>
  <p:slideViewPr>
    <p:cSldViewPr>
      <p:cViewPr varScale="1">
        <p:scale>
          <a:sx n="68" d="100"/>
          <a:sy n="68" d="100"/>
        </p:scale>
        <p:origin x="94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26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313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u="sng" dirty="0"/>
              <a:t>VFW Rating Claims Established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Sheet1!$D$8</c:f>
              <c:strCache>
                <c:ptCount val="1"/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2.1929824561404314E-3"/>
                  <c:y val="-1.1979368819255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756-4762-B770-7D93B8DA42F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B0466A9A-26A7-4BDE-A0FE-DE65105E173B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E74-4ED0-8732-DF7E89BD49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FY2017</c:v>
                </c:pt>
                <c:pt idx="1">
                  <c:v>FY2018 </c:v>
                </c:pt>
                <c:pt idx="2">
                  <c:v>FY2019 to date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126906</c:v>
                </c:pt>
                <c:pt idx="1">
                  <c:v>129346</c:v>
                </c:pt>
                <c:pt idx="2">
                  <c:v>69737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56-4762-B770-7D93B8DA42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5"/>
        <c:overlap val="-27"/>
        <c:axId val="-2121997752"/>
        <c:axId val="2061703048"/>
      </c:barChart>
      <c:catAx>
        <c:axId val="-2121997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1703048"/>
        <c:crosses val="autoZero"/>
        <c:auto val="1"/>
        <c:lblAlgn val="ctr"/>
        <c:lblOffset val="100"/>
        <c:noMultiLvlLbl val="0"/>
      </c:catAx>
      <c:valAx>
        <c:axId val="2061703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1997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B9315E0-B9BB-406E-A654-84D18CD843EA}" type="datetimeFigureOut">
              <a:rPr lang="en-US" smtClean="0"/>
              <a:t>05/06/2019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75BB039-32DA-4119-8FC5-4FDA10D91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10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14F8EB0-0ED1-41D4-AC3F-B536D9993003}" type="datetimeFigureOut">
              <a:rPr lang="en-US" smtClean="0"/>
              <a:t>05/06/2019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A5896ED-3EE3-422F-AEDB-541BAAD41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46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0088" y="336550"/>
            <a:ext cx="5610225" cy="4206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data as</a:t>
            </a:r>
            <a:r>
              <a:rPr lang="en-US" baseline="0" dirty="0"/>
              <a:t> of Sept. 30, 2017, unless otherwise noted.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E02615-B5EC-45E8-9D56-46B81AB3CF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87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FCE5D-BA6D-4B45-BD26-7797D2B219B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83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FCE5D-BA6D-4B45-BD26-7797D2B219B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66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5738" y="319088"/>
            <a:ext cx="6659562" cy="499427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02615-B5EC-45E8-9D56-46B81AB3CF35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46A5E6-4B86-431F-8BA2-6626241E25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439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5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FCE5D-BA6D-4B45-BD26-7797D2B219B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563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FCE5D-BA6D-4B45-BD26-7797D2B219B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333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FCE5D-BA6D-4B45-BD26-7797D2B219B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55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5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FCE5D-BA6D-4B45-BD26-7797D2B219B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97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5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FCE5D-BA6D-4B45-BD26-7797D2B219B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141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F7D25-770E-4F77-8331-8C84F68246B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971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dirty="0">
                <a:latin typeface="Arial" panose="020B0604020202020204" pitchFamily="34" charset="0"/>
                <a:ea typeface="Times New Roman" panose="02020603050405020304" pitchFamily="18" charset="0"/>
              </a:rPr>
              <a:t>And…..250 attendees here tonight who are currently serving, retired and former officers from the seven uniformed services, NOAA Commissioned Corps, and surviving military spouses. </a:t>
            </a:r>
          </a:p>
          <a:p>
            <a:endParaRPr lang="en-US" sz="105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FCE5D-BA6D-4B45-BD26-7797D2B219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29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5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FCE5D-BA6D-4B45-BD26-7797D2B219B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51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5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FCE5D-BA6D-4B45-BD26-7797D2B219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62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5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FCE5D-BA6D-4B45-BD26-7797D2B219B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77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5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FCE5D-BA6D-4B45-BD26-7797D2B219B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18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FCE5D-BA6D-4B45-BD26-7797D2B219B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63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FCE5D-BA6D-4B45-BD26-7797D2B219B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09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FCE5D-BA6D-4B45-BD26-7797D2B219B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17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5376954"/>
            <a:ext cx="9144000" cy="148113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921339" y="4803733"/>
            <a:ext cx="5775325" cy="45053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0000"/>
              </a:lnSpc>
            </a:pPr>
            <a:r>
              <a:rPr lang="en-US" sz="2000" dirty="0">
                <a:solidFill>
                  <a:srgbClr val="000000"/>
                </a:solidFill>
              </a:rPr>
              <a:t>August 30, 2017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285686" y="1694038"/>
            <a:ext cx="6572628" cy="1558035"/>
            <a:chOff x="966536" y="1694131"/>
            <a:chExt cx="6572628" cy="1558035"/>
          </a:xfrm>
        </p:grpSpPr>
        <p:sp>
          <p:nvSpPr>
            <p:cNvPr id="13" name="Title 1"/>
            <p:cNvSpPr txBox="1">
              <a:spLocks/>
            </p:cNvSpPr>
            <p:nvPr/>
          </p:nvSpPr>
          <p:spPr>
            <a:xfrm>
              <a:off x="966536" y="1763943"/>
              <a:ext cx="2133600" cy="1488223"/>
            </a:xfrm>
            <a:prstGeom prst="rect">
              <a:avLst/>
            </a:prstGeom>
            <a:ln>
              <a:solidFill>
                <a:schemeClr val="bg1"/>
              </a:solidFill>
            </a:ln>
            <a:effectLst/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sz="11500" b="1" spc="-100" dirty="0">
                  <a:solidFill>
                    <a:srgbClr val="003F72">
                      <a:lumMod val="50000"/>
                    </a:srgbClr>
                  </a:solidFill>
                  <a:latin typeface="Myriad Pro"/>
                  <a:cs typeface="Arial" panose="020B0604020202020204" pitchFamily="34" charset="0"/>
                </a:rPr>
                <a:t>VA</a:t>
              </a: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3316705" y="1750278"/>
              <a:ext cx="4222459" cy="130700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sz="54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Key Leaders </a:t>
              </a:r>
              <a:br>
                <a:rPr lang="en-US" sz="54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54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Meeting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3172326" y="1694131"/>
              <a:ext cx="12032" cy="1280160"/>
            </a:xfrm>
            <a:prstGeom prst="line">
              <a:avLst/>
            </a:prstGeom>
            <a:ln w="222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C:\Users\vacoGrovem\AppData\Local\Microsoft\Windows\Temporary Internet Files\Content.Outlook\83QVOJUE\CHOOSE-VA-rev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664" y="5644912"/>
            <a:ext cx="3048000" cy="82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147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5B4D9-9964-4CB5-BA93-086E985770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907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5B4D9-9964-4CB5-BA93-086E985770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276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5B4D9-9964-4CB5-BA93-086E985770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998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5B4D9-9964-4CB5-BA93-086E985770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033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5B4D9-9964-4CB5-BA93-086E985770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039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5B4D9-9964-4CB5-BA93-086E985770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760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5B4D9-9964-4CB5-BA93-086E985770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972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5B4D9-9964-4CB5-BA93-086E985770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860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5B4D9-9964-4CB5-BA93-086E985770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5656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5B4D9-9964-4CB5-BA93-086E985770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998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-76200"/>
            <a:ext cx="9144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9144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sz="3600" dirty="0"/>
              <a:t>Agenda</a:t>
            </a:r>
            <a:endParaRPr lang="en-US" sz="3600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331373" y="1659466"/>
            <a:ext cx="8481253" cy="369332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693" y="2749897"/>
            <a:ext cx="7892223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lvl="1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2000" b="1" dirty="0">
                <a:solidFill>
                  <a:srgbClr val="000000"/>
                </a:solidFill>
              </a:rPr>
              <a:t>Good News Story</a:t>
            </a:r>
          </a:p>
          <a:p>
            <a:pPr marL="0" lvl="1">
              <a:spcBef>
                <a:spcPts val="1200"/>
              </a:spcBef>
            </a:pPr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110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5B4D9-9964-4CB5-BA93-086E985770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3436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3784596"/>
            <a:ext cx="91440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937830" y="640014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5376872"/>
            <a:ext cx="9144000" cy="148113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11"/>
          <p:cNvSpPr>
            <a:spLocks noGrp="1"/>
          </p:cNvSpPr>
          <p:nvPr>
            <p:ph type="ctrTitle" hasCustomPrompt="1"/>
          </p:nvPr>
        </p:nvSpPr>
        <p:spPr>
          <a:xfrm>
            <a:off x="0" y="2074334"/>
            <a:ext cx="9144000" cy="1834729"/>
          </a:xfrm>
        </p:spPr>
        <p:txBody>
          <a:bodyPr>
            <a:normAutofit/>
          </a:bodyPr>
          <a:lstStyle>
            <a:lvl1pPr>
              <a:defRPr sz="4400" b="0" i="0">
                <a:latin typeface="Georgia"/>
                <a:cs typeface="Georgia"/>
              </a:defRPr>
            </a:lvl1pPr>
          </a:lstStyle>
          <a:p>
            <a:r>
              <a:rPr lang="en-US" dirty="0">
                <a:solidFill>
                  <a:srgbClr val="0083BE"/>
                </a:solidFill>
              </a:rPr>
              <a:t>Title of Presentation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1"/>
            <a:ext cx="9144000" cy="9228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2"/>
            <a:ext cx="9144000" cy="533399"/>
          </a:xfrm>
          <a:prstGeom prst="rect">
            <a:avLst/>
          </a:prstGeom>
          <a:solidFill>
            <a:srgbClr val="01325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4406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295"/>
            <a:ext cx="8229600" cy="774638"/>
          </a:xfrm>
        </p:spPr>
        <p:txBody>
          <a:bodyPr>
            <a:normAutofit/>
          </a:bodyPr>
          <a:lstStyle>
            <a:lvl1pPr>
              <a:defRPr sz="2500">
                <a:solidFill>
                  <a:schemeClr val="bg1"/>
                </a:solidFill>
                <a:latin typeface="Myriad Pr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6313"/>
            <a:ext cx="8229600" cy="4869857"/>
          </a:xfrm>
        </p:spPr>
        <p:txBody>
          <a:bodyPr/>
          <a:lstStyle>
            <a:lvl1pPr>
              <a:defRPr sz="2200">
                <a:latin typeface="Myriad Pro"/>
              </a:defRPr>
            </a:lvl1pPr>
            <a:lvl2pPr>
              <a:defRPr sz="2000">
                <a:latin typeface="Myriad Pro"/>
              </a:defRPr>
            </a:lvl2pPr>
            <a:lvl3pPr>
              <a:defRPr sz="1800">
                <a:latin typeface="Myriad Pro"/>
              </a:defRPr>
            </a:lvl3pPr>
            <a:lvl4pPr>
              <a:defRPr sz="1800">
                <a:latin typeface="Myriad Pro"/>
              </a:defRPr>
            </a:lvl4pPr>
            <a:lvl5pPr>
              <a:defRPr sz="1800">
                <a:latin typeface="Myriad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10597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295"/>
            <a:ext cx="8229600" cy="774638"/>
          </a:xfrm>
        </p:spPr>
        <p:txBody>
          <a:bodyPr>
            <a:normAutofit/>
          </a:bodyPr>
          <a:lstStyle>
            <a:lvl1pPr>
              <a:defRPr sz="2500">
                <a:solidFill>
                  <a:schemeClr val="bg1"/>
                </a:solidFill>
                <a:latin typeface="Myriad Pr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6644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25707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908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9144000" cy="9391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93911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0162"/>
            <a:ext cx="8229600" cy="464722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>
                <a:solidFill>
                  <a:srgbClr val="000000"/>
                </a:solidFill>
              </a:rPr>
              <a:t>    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6920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>
                <a:solidFill>
                  <a:srgbClr val="000000"/>
                </a:solidFill>
              </a:rPr>
              <a:t>    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596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>
                <a:solidFill>
                  <a:srgbClr val="000000"/>
                </a:solidFill>
              </a:rPr>
              <a:t>    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8319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7"/>
            <a:ext cx="8458200" cy="1143000"/>
          </a:xfrm>
        </p:spPr>
        <p:txBody>
          <a:bodyPr>
            <a:normAutofit/>
          </a:bodyPr>
          <a:lstStyle>
            <a:lvl1pPr algn="l">
              <a:defRPr sz="4800" b="1"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40485"/>
            <a:ext cx="1295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40485"/>
            <a:ext cx="3429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defTabSz="457200"/>
            <a:r>
              <a:rPr lang="en-US">
                <a:solidFill>
                  <a:prstClr val="white">
                    <a:lumMod val="75000"/>
                  </a:prstClr>
                </a:solidFill>
              </a:rPr>
              <a:t>     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81600" y="634048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defTabSz="457200"/>
            <a:fld id="{04F7EA0F-F264-4DBA-8450-109ED0C85B89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81000" y="1447800"/>
            <a:ext cx="8458200" cy="4572000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243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76200"/>
            <a:ext cx="9144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9144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sz="3600" dirty="0"/>
              <a:t>Click to edit Slide Maser Style</a:t>
            </a:r>
            <a:endParaRPr lang="en-US" sz="3600" u="sng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3E52F-8B1A-43F1-A0A6-4FD4118A8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86800" y="6400232"/>
            <a:ext cx="3846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A152EF0-C37B-47B4-9647-2EC8E6DBD53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6AA8F6-B48C-4D65-8C63-B490EF54DAA5}"/>
              </a:ext>
            </a:extLst>
          </p:cNvPr>
          <p:cNvSpPr txBox="1">
            <a:spLocks/>
          </p:cNvSpPr>
          <p:nvPr userDrawn="1"/>
        </p:nvSpPr>
        <p:spPr>
          <a:xfrm>
            <a:off x="8686800" y="5883275"/>
            <a:ext cx="3846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152EF0-C37B-47B4-9647-2EC8E6DBD539}" type="slidenum">
              <a:rPr lang="en-US" i="1" smtClean="0">
                <a:solidFill>
                  <a:schemeClr val="tx1"/>
                </a:solidFill>
              </a:rPr>
              <a:pPr/>
              <a:t>‹#›</a:t>
            </a:fld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296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937831" y="64002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790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-76200"/>
            <a:ext cx="9144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9144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sz="3600" dirty="0"/>
              <a:t>Click to edit Slide Maser Style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3728874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-76200"/>
            <a:ext cx="9144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9144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sz="3600" dirty="0"/>
              <a:t>Click to edit Slide Maser Style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1757561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14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142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56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697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44"/>
            <a:ext cx="2895600" cy="365125"/>
          </a:xfrm>
          <a:prstGeom prst="rect">
            <a:avLst/>
          </a:prstGeom>
        </p:spPr>
        <p:txBody>
          <a:bodyPr lIns="91440" tIns="45720" rIns="91440" bIns="45720"/>
          <a:lstStyle>
            <a:lvl1pPr algn="ctr">
              <a:defRPr sz="1050"/>
            </a:lvl1pPr>
          </a:lstStyle>
          <a:p>
            <a:r>
              <a:rPr lang="en-US"/>
              <a:t>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147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9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140680"/>
            <a:ext cx="9144000" cy="73183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400232"/>
            <a:ext cx="3846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12B422-ADD4-4612-A80D-1D146D1ABDA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050" name="Picture 2" descr="C:\Users\vacoGrovem\AppData\Local\Microsoft\Windows\Temporary Internet Files\Content.Outlook\83QVOJUE\CHOOSE-VA-rev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172200"/>
            <a:ext cx="2037558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PPSeal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909" y="6184206"/>
            <a:ext cx="2563091" cy="64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3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5B4D9-9964-4CB5-BA93-086E985770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31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1"/>
            <a:ext cx="9144000" cy="778933"/>
          </a:xfrm>
          <a:prstGeom prst="rect">
            <a:avLst/>
          </a:prstGeom>
          <a:solidFill>
            <a:srgbClr val="01325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6324608"/>
            <a:ext cx="9144000" cy="533399"/>
          </a:xfrm>
          <a:prstGeom prst="rect">
            <a:avLst/>
          </a:prstGeom>
          <a:solidFill>
            <a:srgbClr val="01325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789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8946"/>
            <a:ext cx="8229600" cy="4647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2308" y="6422688"/>
            <a:ext cx="443195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300" i="1" dirty="0">
                <a:solidFill>
                  <a:prstClr val="white"/>
                </a:solidFill>
                <a:latin typeface="Georgia"/>
                <a:cs typeface="Georgia"/>
              </a:rPr>
              <a:t>Veterans Benefits Administration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57200" y="5187943"/>
            <a:ext cx="4431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i="1" dirty="0">
                <a:solidFill>
                  <a:prstClr val="white"/>
                </a:solidFill>
                <a:latin typeface="Georgia"/>
                <a:cs typeface="Georgia"/>
              </a:rPr>
              <a:t>Veterans Benefits Administration</a:t>
            </a:r>
          </a:p>
        </p:txBody>
      </p:sp>
      <p:pic>
        <p:nvPicPr>
          <p:cNvPr id="12" name="Picture 11" descr="VA slide logo.png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01" y="6399105"/>
            <a:ext cx="1729251" cy="38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3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Myriad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yriad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yriad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yriad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yriad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yriad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8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B3EBA0-AECB-4221-ABC2-85D50D312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3" y="618467"/>
            <a:ext cx="9144000" cy="4791733"/>
          </a:xfrm>
          <a:prstGeom prst="rect">
            <a:avLst/>
          </a:prstGeom>
        </p:spPr>
      </p:pic>
      <p:pic>
        <p:nvPicPr>
          <p:cNvPr id="9" name="Picture 8" descr="3. VA-PRIMARY-HORIZONTAL-WHITE-VECTOR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834" y="5687909"/>
            <a:ext cx="3886200" cy="86521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921247" y="2776155"/>
            <a:ext cx="4693756" cy="1400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83BE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2" y="685800"/>
            <a:ext cx="9141463" cy="3124201"/>
          </a:xfrm>
        </p:spPr>
        <p:txBody>
          <a:bodyPr>
            <a:normAutofit/>
          </a:bodyPr>
          <a:lstStyle/>
          <a:p>
            <a:r>
              <a:rPr lang="en-US" sz="27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Keynote Remarks to</a:t>
            </a:r>
            <a:br>
              <a:rPr lang="en-US" sz="4800" dirty="0">
                <a:solidFill>
                  <a:srgbClr val="0083B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0083BE"/>
                </a:solidFill>
              </a:rPr>
              <a:t> </a:t>
            </a:r>
            <a:r>
              <a:rPr lang="en-US" sz="4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Veterans of Foreign Wars</a:t>
            </a:r>
            <a:br>
              <a:rPr lang="en-US" sz="4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Proficiency Training Conference</a:t>
            </a:r>
            <a:endParaRPr lang="en-US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>
          <a:xfrm>
            <a:off x="0" y="3909060"/>
            <a:ext cx="9144000" cy="1312160"/>
          </a:xfrm>
        </p:spPr>
        <p:txBody>
          <a:bodyPr>
            <a:normAutofit lnSpcReduction="10000"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Willie C. Clark, Sr. </a:t>
            </a:r>
          </a:p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Deputy Under Secretary for Field Operations</a:t>
            </a:r>
          </a:p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7, 2019</a:t>
            </a:r>
          </a:p>
        </p:txBody>
      </p:sp>
    </p:spTree>
    <p:extLst>
      <p:ext uri="{BB962C8B-B14F-4D97-AF65-F5344CB8AC3E}">
        <p14:creationId xmlns:p14="http://schemas.microsoft.com/office/powerpoint/2010/main" val="60833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5995019-652D-412B-839F-FEDA17D36C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055"/>
            <a:ext cx="9144000" cy="55118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8F0298-1C36-E747-83EA-9841CC288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VBA Overview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833BBB-B508-9843-BE2F-65133983B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71B0D7-EBDD-9644-AEC1-8630C73D7B25}"/>
              </a:ext>
            </a:extLst>
          </p:cNvPr>
          <p:cNvSpPr/>
          <p:nvPr/>
        </p:nvSpPr>
        <p:spPr>
          <a:xfrm>
            <a:off x="3049342" y="4814179"/>
            <a:ext cx="5440091" cy="54864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EB63B0-E64F-3440-BE5A-FDD46365D899}"/>
              </a:ext>
            </a:extLst>
          </p:cNvPr>
          <p:cNvSpPr txBox="1"/>
          <p:nvPr/>
        </p:nvSpPr>
        <p:spPr>
          <a:xfrm>
            <a:off x="686466" y="844531"/>
            <a:ext cx="8001000" cy="16312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000" dirty="0">
                <a:latin typeface="Myriad Pro" panose="020B0503030403020204" pitchFamily="34" charset="0"/>
              </a:rPr>
              <a:t>The mission of the </a:t>
            </a:r>
            <a:r>
              <a:rPr lang="en-US" sz="2000" b="1" dirty="0">
                <a:latin typeface="Myriad Pro" panose="020B0503030403020204" pitchFamily="34" charset="0"/>
              </a:rPr>
              <a:t>Veterans Benefits Administration </a:t>
            </a:r>
            <a:r>
              <a:rPr lang="en-US" sz="2000" dirty="0">
                <a:latin typeface="Myriad Pro" panose="020B0503030403020204" pitchFamily="34" charset="0"/>
              </a:rPr>
              <a:t>is to serve as a leading advocate for Service members, Veterans, their families and survivors, delivering benefits and services that honor their service, assist in their readjustment, enhance their lives, and engender their full trust.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A2BF3C-6AE3-8545-B465-9697A663AF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" t="8439" r="636" b="2477"/>
          <a:stretch/>
        </p:blipFill>
        <p:spPr>
          <a:xfrm>
            <a:off x="721457" y="2600981"/>
            <a:ext cx="7753073" cy="876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52DD39-1BCA-6441-8CFD-51AE3CE070C4}"/>
              </a:ext>
            </a:extLst>
          </p:cNvPr>
          <p:cNvSpPr txBox="1"/>
          <p:nvPr/>
        </p:nvSpPr>
        <p:spPr>
          <a:xfrm>
            <a:off x="3049342" y="3512275"/>
            <a:ext cx="1710631" cy="1267326"/>
          </a:xfrm>
          <a:prstGeom prst="rect">
            <a:avLst/>
          </a:prstGeom>
          <a:solidFill>
            <a:srgbClr val="003A5D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anose="020B0503030403020204" pitchFamily="34" charset="0"/>
              </a:rPr>
              <a:t>56</a:t>
            </a:r>
          </a:p>
          <a:p>
            <a:pPr algn="ctr"/>
            <a:r>
              <a:rPr lang="en-US" sz="1350" b="1" dirty="0">
                <a:solidFill>
                  <a:schemeClr val="bg1"/>
                </a:solidFill>
                <a:latin typeface="Myriad Pro" panose="020B0503030403020204" pitchFamily="34" charset="0"/>
              </a:rPr>
              <a:t>REGIONAL</a:t>
            </a:r>
            <a:br>
              <a:rPr lang="en-US" sz="1350" b="1" dirty="0">
                <a:solidFill>
                  <a:schemeClr val="bg1"/>
                </a:solidFill>
                <a:latin typeface="Myriad Pro" panose="020B0503030403020204" pitchFamily="34" charset="0"/>
              </a:rPr>
            </a:br>
            <a:r>
              <a:rPr lang="en-US" sz="1350" b="1" dirty="0">
                <a:solidFill>
                  <a:schemeClr val="bg1"/>
                </a:solidFill>
                <a:latin typeface="Myriad Pro" panose="020B0503030403020204" pitchFamily="34" charset="0"/>
              </a:rPr>
              <a:t>OFFICES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24D2AE-77A4-FF41-A7F7-BC4BAEFD23A1}"/>
              </a:ext>
            </a:extLst>
          </p:cNvPr>
          <p:cNvSpPr txBox="1"/>
          <p:nvPr/>
        </p:nvSpPr>
        <p:spPr>
          <a:xfrm>
            <a:off x="4914072" y="3512275"/>
            <a:ext cx="1710631" cy="1267326"/>
          </a:xfrm>
          <a:prstGeom prst="rect">
            <a:avLst/>
          </a:prstGeom>
          <a:solidFill>
            <a:srgbClr val="00A0DF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anose="020B0503030403020204" pitchFamily="34" charset="0"/>
              </a:rPr>
              <a:t>39</a:t>
            </a:r>
          </a:p>
          <a:p>
            <a:pPr algn="ctr"/>
            <a:r>
              <a:rPr lang="en-US" sz="1350" b="1" dirty="0">
                <a:solidFill>
                  <a:schemeClr val="bg1"/>
                </a:solidFill>
                <a:latin typeface="Myriad Pro" panose="020B0503030403020204" pitchFamily="34" charset="0"/>
              </a:rPr>
              <a:t>OTHER SPECIAL PROCESSING AND</a:t>
            </a:r>
          </a:p>
          <a:p>
            <a:pPr algn="ctr"/>
            <a:r>
              <a:rPr lang="en-US" sz="1350" b="1" dirty="0">
                <a:solidFill>
                  <a:schemeClr val="bg1"/>
                </a:solidFill>
                <a:latin typeface="Myriad Pro" panose="020B0503030403020204" pitchFamily="34" charset="0"/>
              </a:rPr>
              <a:t>CALL CENTERS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B690E8-BD98-3B4B-A777-A764B89D2D11}"/>
              </a:ext>
            </a:extLst>
          </p:cNvPr>
          <p:cNvSpPr txBox="1"/>
          <p:nvPr/>
        </p:nvSpPr>
        <p:spPr>
          <a:xfrm>
            <a:off x="6778803" y="3512275"/>
            <a:ext cx="1710631" cy="1267326"/>
          </a:xfrm>
          <a:prstGeom prst="rect">
            <a:avLst/>
          </a:prstGeom>
          <a:solidFill>
            <a:srgbClr val="00B159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Myriad Pro" panose="020B0503030403020204" pitchFamily="34" charset="0"/>
              </a:rPr>
              <a:t>$29B</a:t>
            </a:r>
          </a:p>
          <a:p>
            <a:pPr algn="ctr"/>
            <a:r>
              <a:rPr lang="en-US" sz="1350" b="1" dirty="0">
                <a:solidFill>
                  <a:schemeClr val="bg1"/>
                </a:solidFill>
                <a:latin typeface="Myriad Pro" panose="020B0503030403020204" pitchFamily="34" charset="0"/>
              </a:rPr>
              <a:t>IN BENEFITS DISTRIBUTED IN FY19 Q2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60D330-497B-1E42-9CD5-0571C1399A22}"/>
              </a:ext>
            </a:extLst>
          </p:cNvPr>
          <p:cNvSpPr txBox="1"/>
          <p:nvPr/>
        </p:nvSpPr>
        <p:spPr>
          <a:xfrm>
            <a:off x="3064096" y="4843482"/>
            <a:ext cx="9122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Myriad Pro" panose="020B0503030403020204" pitchFamily="34" charset="0"/>
              </a:rPr>
              <a:t>540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8251A1-D8FC-824A-A85B-D365EA9638B8}"/>
              </a:ext>
            </a:extLst>
          </p:cNvPr>
          <p:cNvGrpSpPr/>
          <p:nvPr/>
        </p:nvGrpSpPr>
        <p:grpSpPr>
          <a:xfrm>
            <a:off x="686466" y="3691099"/>
            <a:ext cx="2100984" cy="926003"/>
            <a:chOff x="762000" y="3694486"/>
            <a:chExt cx="2801312" cy="123467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E246E76-D1A2-4640-8B62-77F7D4DF22BC}"/>
                </a:ext>
              </a:extLst>
            </p:cNvPr>
            <p:cNvSpPr txBox="1"/>
            <p:nvPr/>
          </p:nvSpPr>
          <p:spPr>
            <a:xfrm>
              <a:off x="968095" y="3774540"/>
              <a:ext cx="2403664" cy="40341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350" b="1" dirty="0">
                  <a:solidFill>
                    <a:srgbClr val="003A5D"/>
                  </a:solidFill>
                  <a:latin typeface="Myriad Pro" panose="020B0503030403020204" pitchFamily="34" charset="0"/>
                </a:rPr>
                <a:t>24,143 EMPLOYEES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4A58E84-B28A-4443-8A4A-81A71EE7E7F6}"/>
                </a:ext>
              </a:extLst>
            </p:cNvPr>
            <p:cNvSpPr txBox="1"/>
            <p:nvPr/>
          </p:nvSpPr>
          <p:spPr>
            <a:xfrm>
              <a:off x="968095" y="4525742"/>
              <a:ext cx="2403664" cy="40341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350" b="1" dirty="0">
                  <a:solidFill>
                    <a:srgbClr val="00A0DF"/>
                  </a:solidFill>
                  <a:latin typeface="Myriad Pro" panose="020B0503030403020204" pitchFamily="34" charset="0"/>
                </a:rPr>
                <a:t>57% VETERANS</a:t>
              </a:r>
            </a:p>
          </p:txBody>
        </p:sp>
        <p:sp>
          <p:nvSpPr>
            <p:cNvPr id="14" name="Left Bracket 13">
              <a:extLst>
                <a:ext uri="{FF2B5EF4-FFF2-40B4-BE49-F238E27FC236}">
                  <a16:creationId xmlns:a16="http://schemas.microsoft.com/office/drawing/2014/main" id="{BCA0C209-D7F6-994A-A811-3BFE949AAC04}"/>
                </a:ext>
              </a:extLst>
            </p:cNvPr>
            <p:cNvSpPr/>
            <p:nvPr/>
          </p:nvSpPr>
          <p:spPr>
            <a:xfrm>
              <a:off x="762000" y="3694486"/>
              <a:ext cx="314906" cy="1169233"/>
            </a:xfrm>
            <a:prstGeom prst="leftBracket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Left Bracket 14">
              <a:extLst>
                <a:ext uri="{FF2B5EF4-FFF2-40B4-BE49-F238E27FC236}">
                  <a16:creationId xmlns:a16="http://schemas.microsoft.com/office/drawing/2014/main" id="{18B8FAEF-2E20-3D40-AE41-A3A521896FE8}"/>
                </a:ext>
              </a:extLst>
            </p:cNvPr>
            <p:cNvSpPr/>
            <p:nvPr/>
          </p:nvSpPr>
          <p:spPr>
            <a:xfrm flipH="1">
              <a:off x="3248406" y="3694486"/>
              <a:ext cx="314906" cy="1169233"/>
            </a:xfrm>
            <a:prstGeom prst="leftBracket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9D0B07D-B0C6-294D-BBAA-9493B114A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5977" y="4148212"/>
              <a:ext cx="2247900" cy="33020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17CD7A-0DA2-9A42-90C9-053AE0EA3004}"/>
              </a:ext>
            </a:extLst>
          </p:cNvPr>
          <p:cNvSpPr txBox="1"/>
          <p:nvPr/>
        </p:nvSpPr>
        <p:spPr>
          <a:xfrm>
            <a:off x="3976319" y="4855991"/>
            <a:ext cx="43831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Myriad Pro" panose="020B0503030403020204" pitchFamily="34" charset="0"/>
              </a:rPr>
              <a:t>INTAKE SITES, OUT-BASED FACILITIES, VETSUCCESS ON CAMPUS SITES, AND VR&amp;E OFFICES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FC1AD423-081B-4DA6-96AA-44B15E633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4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5616B7C-49BB-4067-B8A0-C2E5408F0E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055"/>
            <a:ext cx="9144000" cy="5511889"/>
          </a:xfrm>
          <a:prstGeom prst="rect">
            <a:avLst/>
          </a:prstGeom>
        </p:spPr>
      </p:pic>
      <p:pic>
        <p:nvPicPr>
          <p:cNvPr id="4" name="Picture 3" descr="map.png">
            <a:extLst>
              <a:ext uri="{FF2B5EF4-FFF2-40B4-BE49-F238E27FC236}">
                <a16:creationId xmlns:a16="http://schemas.microsoft.com/office/drawing/2014/main" id="{1E5040FB-FA0C-704C-B013-2BACE72674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634" y="1484057"/>
            <a:ext cx="7038733" cy="38788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B10309-1D6F-A944-8D3C-D5384443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VBA Business Lines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7AA02B-483A-8F41-AA5D-7A60F78F6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CEC590-2599-D84D-BE90-AD4F602BF9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21" t="25217" r="31643"/>
          <a:stretch/>
        </p:blipFill>
        <p:spPr>
          <a:xfrm>
            <a:off x="2658397" y="1306171"/>
            <a:ext cx="3339452" cy="40847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FE6AC7-F53C-6948-A9FB-62E7384F7D61}"/>
              </a:ext>
            </a:extLst>
          </p:cNvPr>
          <p:cNvSpPr txBox="1"/>
          <p:nvPr/>
        </p:nvSpPr>
        <p:spPr>
          <a:xfrm>
            <a:off x="3593992" y="2676917"/>
            <a:ext cx="2036204" cy="1596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5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/>
                <a:cs typeface="Georgia"/>
              </a:rPr>
              <a:t>“ To care for </a:t>
            </a:r>
          </a:p>
          <a:p>
            <a:pPr algn="ctr">
              <a:lnSpc>
                <a:spcPct val="110000"/>
              </a:lnSpc>
            </a:pPr>
            <a:r>
              <a:rPr lang="en-US" sz="15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/>
                <a:cs typeface="Georgia"/>
              </a:rPr>
              <a:t>him who shall have </a:t>
            </a:r>
          </a:p>
          <a:p>
            <a:pPr algn="ctr">
              <a:lnSpc>
                <a:spcPct val="110000"/>
              </a:lnSpc>
            </a:pPr>
            <a:r>
              <a:rPr lang="en-US" sz="15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/>
                <a:cs typeface="Georgia"/>
              </a:rPr>
              <a:t>borne the battle and </a:t>
            </a:r>
            <a:br>
              <a:rPr lang="en-US" sz="15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/>
                <a:cs typeface="Georgia"/>
              </a:rPr>
            </a:br>
            <a:r>
              <a:rPr lang="en-US" sz="15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/>
                <a:cs typeface="Georgia"/>
              </a:rPr>
              <a:t>for his widow, and </a:t>
            </a:r>
          </a:p>
          <a:p>
            <a:pPr algn="ctr">
              <a:lnSpc>
                <a:spcPct val="110000"/>
              </a:lnSpc>
            </a:pPr>
            <a:r>
              <a:rPr lang="en-US" sz="15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/>
                <a:cs typeface="Georgia"/>
              </a:rPr>
              <a:t>his orphan.”</a:t>
            </a:r>
          </a:p>
          <a:p>
            <a:pPr marL="214298" indent="-214298" algn="ctr">
              <a:lnSpc>
                <a:spcPct val="11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500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eorgia"/>
              <a:cs typeface="Georgia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EBEAA4-BAEB-9E46-B9DB-D78B6AA7E533}"/>
              </a:ext>
            </a:extLst>
          </p:cNvPr>
          <p:cNvGrpSpPr/>
          <p:nvPr/>
        </p:nvGrpSpPr>
        <p:grpSpPr>
          <a:xfrm>
            <a:off x="6143046" y="4192009"/>
            <a:ext cx="2542684" cy="964756"/>
            <a:chOff x="7262761" y="4446346"/>
            <a:chExt cx="4568869" cy="17335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462E79B-107E-EA4B-82A5-F04F3EE4375A}"/>
                </a:ext>
              </a:extLst>
            </p:cNvPr>
            <p:cNvSpPr/>
            <p:nvPr/>
          </p:nvSpPr>
          <p:spPr>
            <a:xfrm>
              <a:off x="7262761" y="5118060"/>
              <a:ext cx="4568869" cy="10618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342875">
                <a:lnSpc>
                  <a:spcPct val="90000"/>
                </a:lnSpc>
                <a:spcAft>
                  <a:spcPts val="450"/>
                </a:spcAft>
                <a:defRPr/>
              </a:pPr>
              <a:r>
                <a:rPr lang="en-US" dirty="0">
                  <a:solidFill>
                    <a:srgbClr val="3F459B"/>
                  </a:solidFill>
                  <a:latin typeface="Georgia"/>
                  <a:cs typeface="Georgia"/>
                </a:rPr>
                <a:t>Transition &amp; Economic</a:t>
              </a:r>
              <a:br>
                <a:rPr lang="en-US" dirty="0">
                  <a:solidFill>
                    <a:srgbClr val="3F459B"/>
                  </a:solidFill>
                  <a:latin typeface="Georgia"/>
                  <a:cs typeface="Georgia"/>
                </a:rPr>
              </a:br>
              <a:r>
                <a:rPr lang="en-US" dirty="0">
                  <a:solidFill>
                    <a:srgbClr val="3F459B"/>
                  </a:solidFill>
                  <a:latin typeface="Georgia"/>
                  <a:cs typeface="Georgia"/>
                </a:rPr>
                <a:t>Development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D55BAE-3BA3-9147-B08E-F78081C30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3472" y="4446346"/>
              <a:ext cx="727445" cy="569304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8F8A64-B75A-F442-AAC0-97F22564828B}"/>
              </a:ext>
            </a:extLst>
          </p:cNvPr>
          <p:cNvGrpSpPr/>
          <p:nvPr/>
        </p:nvGrpSpPr>
        <p:grpSpPr>
          <a:xfrm>
            <a:off x="6942834" y="2394824"/>
            <a:ext cx="997389" cy="751578"/>
            <a:chOff x="9189747" y="1678461"/>
            <a:chExt cx="1792177" cy="135048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9C91AB-A60A-5C40-B456-9A32E64A9D86}"/>
                </a:ext>
              </a:extLst>
            </p:cNvPr>
            <p:cNvSpPr txBox="1"/>
            <p:nvPr/>
          </p:nvSpPr>
          <p:spPr>
            <a:xfrm>
              <a:off x="9189747" y="2415080"/>
              <a:ext cx="1792177" cy="6138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42875">
                <a:lnSpc>
                  <a:spcPct val="90000"/>
                </a:lnSpc>
                <a:spcAft>
                  <a:spcPts val="375"/>
                </a:spcAft>
                <a:defRPr/>
              </a:pPr>
              <a:r>
                <a:rPr lang="en-US" dirty="0">
                  <a:solidFill>
                    <a:srgbClr val="BF034B"/>
                  </a:solidFill>
                  <a:latin typeface="Georgia"/>
                  <a:cs typeface="Georgia"/>
                </a:rPr>
                <a:t>Appeals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C3B7062-3B98-A948-806D-461296400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8313" y="1678461"/>
              <a:ext cx="595042" cy="62833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D50BBAB-4C10-5447-9DD5-2E16BDE8354E}"/>
              </a:ext>
            </a:extLst>
          </p:cNvPr>
          <p:cNvGrpSpPr/>
          <p:nvPr/>
        </p:nvGrpSpPr>
        <p:grpSpPr>
          <a:xfrm>
            <a:off x="5316389" y="1961884"/>
            <a:ext cx="1665841" cy="697685"/>
            <a:chOff x="6749966" y="993154"/>
            <a:chExt cx="2993297" cy="125364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0A19DFF-5CB4-CE49-8AED-DA5BF51138DC}"/>
                </a:ext>
              </a:extLst>
            </p:cNvPr>
            <p:cNvSpPr/>
            <p:nvPr/>
          </p:nvSpPr>
          <p:spPr>
            <a:xfrm>
              <a:off x="6749966" y="1632933"/>
              <a:ext cx="2993297" cy="6138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342875">
                <a:lnSpc>
                  <a:spcPct val="90000"/>
                </a:lnSpc>
                <a:spcAft>
                  <a:spcPts val="375"/>
                </a:spcAft>
                <a:defRPr/>
              </a:pPr>
              <a:r>
                <a:rPr lang="en-US" dirty="0">
                  <a:solidFill>
                    <a:srgbClr val="2384A0"/>
                  </a:solidFill>
                  <a:latin typeface="Georgia"/>
                  <a:cs typeface="Georgia"/>
                </a:rPr>
                <a:t>Compensation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57319D7-5AD6-084E-9302-309059288840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9415" y="993154"/>
              <a:ext cx="394400" cy="52586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4286491-E330-DF42-809C-73115A47A4FA}"/>
              </a:ext>
            </a:extLst>
          </p:cNvPr>
          <p:cNvGrpSpPr/>
          <p:nvPr/>
        </p:nvGrpSpPr>
        <p:grpSpPr>
          <a:xfrm>
            <a:off x="259884" y="4196705"/>
            <a:ext cx="2794355" cy="972950"/>
            <a:chOff x="-353863" y="4452609"/>
            <a:chExt cx="5021087" cy="174826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8C8A09A-BB87-8940-8B61-1A796D6A15E7}"/>
                </a:ext>
              </a:extLst>
            </p:cNvPr>
            <p:cNvSpPr txBox="1"/>
            <p:nvPr/>
          </p:nvSpPr>
          <p:spPr>
            <a:xfrm>
              <a:off x="-353863" y="5139047"/>
              <a:ext cx="5021087" cy="10618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42875">
                <a:lnSpc>
                  <a:spcPct val="90000"/>
                </a:lnSpc>
                <a:spcAft>
                  <a:spcPts val="375"/>
                </a:spcAft>
                <a:defRPr/>
              </a:pPr>
              <a:r>
                <a:rPr lang="en-US" dirty="0">
                  <a:solidFill>
                    <a:srgbClr val="847F4A"/>
                  </a:solidFill>
                  <a:latin typeface="Georgia"/>
                  <a:cs typeface="Georgia"/>
                </a:rPr>
                <a:t>Vocational Rehabilitation</a:t>
              </a:r>
              <a:br>
                <a:rPr lang="en-US" dirty="0">
                  <a:solidFill>
                    <a:srgbClr val="847F4A"/>
                  </a:solidFill>
                  <a:latin typeface="Georgia"/>
                  <a:cs typeface="Georgia"/>
                </a:rPr>
              </a:br>
              <a:r>
                <a:rPr lang="en-US" dirty="0">
                  <a:solidFill>
                    <a:srgbClr val="847F4A"/>
                  </a:solidFill>
                  <a:latin typeface="Georgia"/>
                  <a:cs typeface="Georgia"/>
                </a:rPr>
                <a:t>&amp; Employment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89D3B15-6FF2-8943-818F-28D92904EC08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998" y="4452609"/>
              <a:ext cx="661361" cy="57815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B5AD803-FD91-0440-9EB9-3D78DA88FFFE}"/>
              </a:ext>
            </a:extLst>
          </p:cNvPr>
          <p:cNvGrpSpPr/>
          <p:nvPr/>
        </p:nvGrpSpPr>
        <p:grpSpPr>
          <a:xfrm>
            <a:off x="2469748" y="1961841"/>
            <a:ext cx="1231427" cy="704873"/>
            <a:chOff x="3043684" y="988982"/>
            <a:chExt cx="2212714" cy="126656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8648DD4-7560-E042-8446-A3A173177BE6}"/>
                </a:ext>
              </a:extLst>
            </p:cNvPr>
            <p:cNvSpPr/>
            <p:nvPr/>
          </p:nvSpPr>
          <p:spPr>
            <a:xfrm>
              <a:off x="3043684" y="1591905"/>
              <a:ext cx="2212714" cy="6636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342875">
                <a:spcAft>
                  <a:spcPts val="375"/>
                </a:spcAft>
                <a:defRPr/>
              </a:pPr>
              <a:r>
                <a:rPr lang="en-US" dirty="0">
                  <a:solidFill>
                    <a:srgbClr val="E04921"/>
                  </a:solidFill>
                  <a:latin typeface="Georgia"/>
                  <a:cs typeface="Georgia"/>
                </a:rPr>
                <a:t>Education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F2C86A5-6F85-7E4E-B6C3-18B95B7AEF69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1156" y="988982"/>
              <a:ext cx="817770" cy="49039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094A9E-D4E1-C44A-924A-9D2678850B42}"/>
              </a:ext>
            </a:extLst>
          </p:cNvPr>
          <p:cNvGrpSpPr>
            <a:grpSpLocks noChangeAspect="1"/>
          </p:cNvGrpSpPr>
          <p:nvPr/>
        </p:nvGrpSpPr>
        <p:grpSpPr>
          <a:xfrm>
            <a:off x="508927" y="2105282"/>
            <a:ext cx="1806831" cy="1079224"/>
            <a:chOff x="956221" y="1361436"/>
            <a:chExt cx="2134808" cy="127462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BCA670A-90D1-FF41-BCF6-ED3DE082A28A}"/>
                </a:ext>
              </a:extLst>
            </p:cNvPr>
            <p:cNvSpPr/>
            <p:nvPr/>
          </p:nvSpPr>
          <p:spPr>
            <a:xfrm>
              <a:off x="956221" y="1887516"/>
              <a:ext cx="2134808" cy="748543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algn="ctr" defTabSz="342875">
                <a:spcAft>
                  <a:spcPts val="375"/>
                </a:spcAft>
                <a:defRPr/>
              </a:pPr>
              <a:r>
                <a:rPr lang="en-US" dirty="0">
                  <a:solidFill>
                    <a:srgbClr val="0070C0"/>
                  </a:solidFill>
                  <a:latin typeface="Georgia"/>
                  <a:cs typeface="Georgia"/>
                </a:rPr>
                <a:t>Insurance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5C1EFB7-60A7-FB46-AFAE-005CBF2828EF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2869" y="1361436"/>
              <a:ext cx="489288" cy="456082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915031B-8D3B-344E-B953-AE16CF0EACCA}"/>
              </a:ext>
            </a:extLst>
          </p:cNvPr>
          <p:cNvGrpSpPr/>
          <p:nvPr/>
        </p:nvGrpSpPr>
        <p:grpSpPr>
          <a:xfrm>
            <a:off x="173632" y="3341874"/>
            <a:ext cx="2246128" cy="698462"/>
            <a:chOff x="-149273" y="2951744"/>
            <a:chExt cx="4035997" cy="125504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8A19E18-EA7B-A547-85E0-7084B244A010}"/>
                </a:ext>
              </a:extLst>
            </p:cNvPr>
            <p:cNvSpPr/>
            <p:nvPr/>
          </p:nvSpPr>
          <p:spPr>
            <a:xfrm>
              <a:off x="-149273" y="3592920"/>
              <a:ext cx="4035997" cy="6138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342875">
                <a:lnSpc>
                  <a:spcPct val="90000"/>
                </a:lnSpc>
                <a:spcAft>
                  <a:spcPts val="375"/>
                </a:spcAft>
                <a:defRPr/>
              </a:pPr>
              <a:r>
                <a:rPr lang="en-US" dirty="0">
                  <a:solidFill>
                    <a:srgbClr val="533058"/>
                  </a:solidFill>
                  <a:latin typeface="Georgia"/>
                  <a:cs typeface="Georgia"/>
                </a:rPr>
                <a:t>Pension &amp; Fiduciary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AAA9004-D80B-CF4E-AEAA-AEA71AEED6E9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4410" y="2951744"/>
              <a:ext cx="888631" cy="53288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BC89F36-0CF4-2445-A1BD-3A0214E7BF5E}"/>
              </a:ext>
            </a:extLst>
          </p:cNvPr>
          <p:cNvGrpSpPr/>
          <p:nvPr/>
        </p:nvGrpSpPr>
        <p:grpSpPr>
          <a:xfrm>
            <a:off x="6594084" y="3321330"/>
            <a:ext cx="2401619" cy="714308"/>
            <a:chOff x="8091205" y="3110916"/>
            <a:chExt cx="4315394" cy="128351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A36CCF0-C1D2-594A-8BB7-6B9D61D12E30}"/>
                </a:ext>
              </a:extLst>
            </p:cNvPr>
            <p:cNvSpPr/>
            <p:nvPr/>
          </p:nvSpPr>
          <p:spPr>
            <a:xfrm>
              <a:off x="8091205" y="3780566"/>
              <a:ext cx="4315394" cy="6138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342875">
                <a:lnSpc>
                  <a:spcPct val="90000"/>
                </a:lnSpc>
                <a:spcAft>
                  <a:spcPts val="375"/>
                </a:spcAft>
                <a:defRPr/>
              </a:pPr>
              <a:r>
                <a:rPr lang="en-US" dirty="0">
                  <a:solidFill>
                    <a:srgbClr val="FF7230"/>
                  </a:solidFill>
                  <a:latin typeface="Georgia"/>
                  <a:cs typeface="Georgia"/>
                </a:rPr>
                <a:t>Home Loan Guaranty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CA93526-B28E-4244-99D2-2E51A1685DBB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1693" y="3110916"/>
              <a:ext cx="714418" cy="554490"/>
            </a:xfrm>
            <a:prstGeom prst="rect">
              <a:avLst/>
            </a:prstGeom>
          </p:spPr>
        </p:pic>
      </p:grp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B985E80E-8D61-4BF2-A5DE-FB3285122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9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E05390BC-2FAC-4932-8E0B-EBE2940197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449"/>
            <a:ext cx="9144000" cy="551188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121A15-0350-4E43-AB70-E5CD089D86D2}"/>
              </a:ext>
            </a:extLst>
          </p:cNvPr>
          <p:cNvCxnSpPr>
            <a:cxnSpLocks/>
          </p:cNvCxnSpPr>
          <p:nvPr/>
        </p:nvCxnSpPr>
        <p:spPr>
          <a:xfrm flipH="1" flipV="1">
            <a:off x="5068802" y="3965059"/>
            <a:ext cx="464605" cy="784682"/>
          </a:xfrm>
          <a:prstGeom prst="line">
            <a:avLst/>
          </a:prstGeom>
          <a:ln w="44450" cap="sq">
            <a:solidFill>
              <a:srgbClr val="2384A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0FCF2F5-BA4A-5A43-9B72-B3A9426A130A}"/>
              </a:ext>
            </a:extLst>
          </p:cNvPr>
          <p:cNvCxnSpPr>
            <a:cxnSpLocks/>
          </p:cNvCxnSpPr>
          <p:nvPr/>
        </p:nvCxnSpPr>
        <p:spPr>
          <a:xfrm flipH="1" flipV="1">
            <a:off x="5079248" y="4454604"/>
            <a:ext cx="478080" cy="811112"/>
          </a:xfrm>
          <a:prstGeom prst="line">
            <a:avLst/>
          </a:prstGeom>
          <a:ln w="44450" cap="sq">
            <a:solidFill>
              <a:srgbClr val="2384A0"/>
            </a:solidFill>
            <a:bevel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339D391-4936-234F-A342-975E5E27A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Compensation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04D7EC-E934-DA4E-A026-4033B3029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</a:t>
            </a:r>
            <a:endParaRPr lang="en-US" dirty="0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5AB14A29-5D52-F841-87A1-D3E51CC01890}"/>
              </a:ext>
            </a:extLst>
          </p:cNvPr>
          <p:cNvSpPr txBox="1">
            <a:spLocks noChangeArrowheads="1"/>
          </p:cNvSpPr>
          <p:nvPr/>
        </p:nvSpPr>
        <p:spPr>
          <a:xfrm>
            <a:off x="529741" y="1557283"/>
            <a:ext cx="8177765" cy="49674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yriad Pro Condensed" panose="020B0506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yriad Pro Condensed" panose="020B0506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yriad Pro Condensed" panose="020B0506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yriad Pro Condensed" panose="020B0506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yriad Pro Condensed" panose="020B0506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  <a:defRPr/>
            </a:pPr>
            <a:r>
              <a:rPr lang="en-US" sz="2000" b="1" dirty="0">
                <a:solidFill>
                  <a:srgbClr val="003A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Disability Compensation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 a monthly, tax-free benefits to eligible Veterans in recognition of the effects of disabilities, diseases, or injuries incurred or aggravated during active military service.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F61C5-0133-164C-9E6F-AB42F767E338}"/>
              </a:ext>
            </a:extLst>
          </p:cNvPr>
          <p:cNvSpPr/>
          <p:nvPr/>
        </p:nvSpPr>
        <p:spPr>
          <a:xfrm>
            <a:off x="5486400" y="2640330"/>
            <a:ext cx="3429000" cy="159351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1600" b="1" dirty="0">
                <a:solidFill>
                  <a:srgbClr val="003A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Highlight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Effective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1, 2019, VBA began providing priority disability claims processing for initial claims from discharged combat Veterans awarded the Purple Heart Medal.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C4F260-8B8D-894C-932C-852D4CA0765C}"/>
              </a:ext>
            </a:extLst>
          </p:cNvPr>
          <p:cNvSpPr txBox="1"/>
          <p:nvPr/>
        </p:nvSpPr>
        <p:spPr>
          <a:xfrm>
            <a:off x="5546888" y="5075946"/>
            <a:ext cx="3381991" cy="514350"/>
          </a:xfrm>
          <a:prstGeom prst="rect">
            <a:avLst/>
          </a:prstGeom>
          <a:solidFill>
            <a:srgbClr val="2384A0"/>
          </a:solidFill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>
              <a:defRPr sz="17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Focused on completing oldest claims in the inventory.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E851FE-5BCE-434F-8229-7230482E9D89}"/>
              </a:ext>
            </a:extLst>
          </p:cNvPr>
          <p:cNvSpPr txBox="1"/>
          <p:nvPr/>
        </p:nvSpPr>
        <p:spPr>
          <a:xfrm>
            <a:off x="5533409" y="4433808"/>
            <a:ext cx="3381991" cy="569252"/>
          </a:xfrm>
          <a:prstGeom prst="rect">
            <a:avLst/>
          </a:prstGeom>
          <a:solidFill>
            <a:srgbClr val="2384A0"/>
          </a:solidFill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>
              <a:defRPr sz="17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Unexpected technology issues and Appeals Modernization impacted claims.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DAEFC58-B452-E643-B60C-E2207855CC4D}"/>
              </a:ext>
            </a:extLst>
          </p:cNvPr>
          <p:cNvGrpSpPr/>
          <p:nvPr/>
        </p:nvGrpSpPr>
        <p:grpSpPr>
          <a:xfrm>
            <a:off x="529741" y="2581617"/>
            <a:ext cx="4539065" cy="3390916"/>
            <a:chOff x="133406" y="1781237"/>
            <a:chExt cx="6052086" cy="360825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E07181-3E3C-0E4E-A699-F544B060C3E0}"/>
                </a:ext>
              </a:extLst>
            </p:cNvPr>
            <p:cNvSpPr txBox="1"/>
            <p:nvPr/>
          </p:nvSpPr>
          <p:spPr>
            <a:xfrm>
              <a:off x="133406" y="1781237"/>
              <a:ext cx="3200400" cy="365760"/>
            </a:xfrm>
            <a:prstGeom prst="rect">
              <a:avLst/>
            </a:prstGeom>
            <a:noFill/>
          </p:spPr>
          <p:txBody>
            <a:bodyPr wrap="square" lIns="68580" rIns="68580" rtlCol="0" anchor="ctr">
              <a:no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COMPENSATION RESULTS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6FF685-A269-9D47-BF53-7CC0B3B4F389}"/>
                </a:ext>
              </a:extLst>
            </p:cNvPr>
            <p:cNvSpPr txBox="1"/>
            <p:nvPr/>
          </p:nvSpPr>
          <p:spPr>
            <a:xfrm>
              <a:off x="133406" y="2239522"/>
              <a:ext cx="3200400" cy="365760"/>
            </a:xfrm>
            <a:prstGeom prst="rect">
              <a:avLst/>
            </a:prstGeom>
            <a:gradFill>
              <a:gsLst>
                <a:gs pos="3000">
                  <a:srgbClr val="003A5D"/>
                </a:gs>
                <a:gs pos="51500">
                  <a:srgbClr val="003A5D"/>
                </a:gs>
                <a:gs pos="100000">
                  <a:srgbClr val="003A5D"/>
                </a:gs>
              </a:gsLst>
              <a:lin ang="5400000" scaled="1"/>
            </a:gradFill>
            <a:scene3d>
              <a:camera prst="orthographicFront"/>
              <a:lightRig rig="contrasting" dir="t">
                <a:rot lat="0" lon="0" rev="0"/>
              </a:lightRig>
            </a:scene3d>
            <a:sp3d extrusionH="317500" prstMaterial="dkEdge"/>
          </p:spPr>
          <p:txBody>
            <a:bodyPr wrap="square" lIns="68580" rIns="68580" rtlCol="0" anchor="ctr" anchorCtr="0">
              <a:noAutofit/>
            </a:bodyPr>
            <a:lstStyle>
              <a:defPPr>
                <a:defRPr lang="en-US"/>
              </a:defPPr>
              <a:lvl1pPr algn="r">
                <a:defRPr>
                  <a:solidFill>
                    <a:schemeClr val="bg1"/>
                  </a:solidFill>
                  <a:latin typeface="Myriad Pro" panose="020B0503030403020204" pitchFamily="34" charset="0"/>
                </a:defRPr>
              </a:lvl1pPr>
            </a:lstStyle>
            <a:p>
              <a:pPr algn="l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Veterans Served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6B1C896-DDDF-CF48-AC40-728A92BA32E5}"/>
                </a:ext>
              </a:extLst>
            </p:cNvPr>
            <p:cNvSpPr txBox="1"/>
            <p:nvPr/>
          </p:nvSpPr>
          <p:spPr>
            <a:xfrm>
              <a:off x="133406" y="2697807"/>
              <a:ext cx="3200400" cy="365760"/>
            </a:xfrm>
            <a:prstGeom prst="rect">
              <a:avLst/>
            </a:prstGeom>
            <a:gradFill>
              <a:gsLst>
                <a:gs pos="3000">
                  <a:srgbClr val="003A5D"/>
                </a:gs>
                <a:gs pos="51500">
                  <a:srgbClr val="003A5D"/>
                </a:gs>
                <a:gs pos="100000">
                  <a:srgbClr val="003A5D"/>
                </a:gs>
              </a:gsLst>
              <a:lin ang="5400000" scaled="1"/>
            </a:gradFill>
            <a:scene3d>
              <a:camera prst="orthographicFront"/>
              <a:lightRig rig="contrasting" dir="t">
                <a:rot lat="0" lon="0" rev="0"/>
              </a:lightRig>
            </a:scene3d>
            <a:sp3d extrusionH="317500" prstMaterial="dkEdge"/>
          </p:spPr>
          <p:txBody>
            <a:bodyPr wrap="square" lIns="68580" rIns="68580" rtlCol="0" anchor="ctr" anchorCtr="0">
              <a:noAutofit/>
            </a:bodyPr>
            <a:lstStyle>
              <a:defPPr>
                <a:defRPr lang="en-US"/>
              </a:defPPr>
              <a:lvl1pPr algn="r">
                <a:defRPr>
                  <a:solidFill>
                    <a:schemeClr val="bg1"/>
                  </a:solidFill>
                  <a:latin typeface="Myriad Pro" panose="020B0503030403020204" pitchFamily="34" charset="0"/>
                </a:defRPr>
              </a:lvl1pPr>
            </a:lstStyle>
            <a:p>
              <a:pPr algn="l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Dollars Paid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F08CCB2-2254-F645-AC83-F74C43C22A6C}"/>
                </a:ext>
              </a:extLst>
            </p:cNvPr>
            <p:cNvSpPr txBox="1"/>
            <p:nvPr/>
          </p:nvSpPr>
          <p:spPr>
            <a:xfrm>
              <a:off x="133406" y="3156092"/>
              <a:ext cx="3200400" cy="365760"/>
            </a:xfrm>
            <a:prstGeom prst="rect">
              <a:avLst/>
            </a:prstGeom>
            <a:gradFill>
              <a:gsLst>
                <a:gs pos="3000">
                  <a:srgbClr val="003A5D"/>
                </a:gs>
                <a:gs pos="51500">
                  <a:srgbClr val="003A5D"/>
                </a:gs>
                <a:gs pos="100000">
                  <a:srgbClr val="003A5D"/>
                </a:gs>
              </a:gsLst>
              <a:lin ang="5400000" scaled="1"/>
            </a:gradFill>
            <a:scene3d>
              <a:camera prst="orthographicFront"/>
              <a:lightRig rig="contrasting" dir="t">
                <a:rot lat="0" lon="0" rev="0"/>
              </a:lightRig>
            </a:scene3d>
            <a:sp3d extrusionH="317500" prstMaterial="dkEdge"/>
          </p:spPr>
          <p:txBody>
            <a:bodyPr wrap="square" lIns="68580" rIns="68580" rtlCol="0" anchor="ctr" anchorCtr="0">
              <a:noAutofit/>
            </a:bodyPr>
            <a:lstStyle>
              <a:defPPr>
                <a:defRPr lang="en-US"/>
              </a:defPPr>
              <a:lvl1pPr algn="r">
                <a:defRPr>
                  <a:solidFill>
                    <a:schemeClr val="bg1"/>
                  </a:solidFill>
                  <a:latin typeface="Myriad Pro" panose="020B0503030403020204" pitchFamily="34" charset="0"/>
                </a:defRPr>
              </a:lvl1pPr>
            </a:lstStyle>
            <a:p>
              <a:pPr algn="l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Claims Completed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04E953-DF12-2344-8FB6-AE54E103A38A}"/>
                </a:ext>
              </a:extLst>
            </p:cNvPr>
            <p:cNvSpPr txBox="1"/>
            <p:nvPr/>
          </p:nvSpPr>
          <p:spPr>
            <a:xfrm>
              <a:off x="133406" y="3614377"/>
              <a:ext cx="3200400" cy="413167"/>
            </a:xfrm>
            <a:prstGeom prst="rect">
              <a:avLst/>
            </a:prstGeom>
            <a:gradFill>
              <a:gsLst>
                <a:gs pos="3000">
                  <a:srgbClr val="003A5D"/>
                </a:gs>
                <a:gs pos="51500">
                  <a:srgbClr val="003A5D"/>
                </a:gs>
                <a:gs pos="100000">
                  <a:srgbClr val="003A5D"/>
                </a:gs>
              </a:gsLst>
              <a:lin ang="5400000" scaled="1"/>
            </a:gradFill>
            <a:scene3d>
              <a:camera prst="orthographicFront"/>
              <a:lightRig rig="contrasting" dir="t">
                <a:rot lat="0" lon="0" rev="0"/>
              </a:lightRig>
            </a:scene3d>
            <a:sp3d extrusionH="317500" prstMaterial="dkEdge"/>
          </p:spPr>
          <p:txBody>
            <a:bodyPr wrap="square" lIns="68580" rIns="68580" rtlCol="0" anchor="ctr" anchorCtr="0">
              <a:noAutofit/>
            </a:bodyPr>
            <a:lstStyle>
              <a:defPPr>
                <a:defRPr lang="en-US"/>
              </a:defPPr>
              <a:lvl1pPr algn="r">
                <a:defRPr>
                  <a:solidFill>
                    <a:schemeClr val="bg1"/>
                  </a:solidFill>
                  <a:latin typeface="Myriad Pro" panose="020B0503030403020204" pitchFamily="34" charset="0"/>
                </a:defRPr>
              </a:lvl1pPr>
            </a:lstStyle>
            <a:p>
              <a:pPr algn="l"/>
              <a:r>
                <a:rPr lang="en-US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Average Days to Complete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32912CE-6B7D-D44B-A520-5CF773F70322}"/>
                </a:ext>
              </a:extLst>
            </p:cNvPr>
            <p:cNvSpPr txBox="1"/>
            <p:nvPr/>
          </p:nvSpPr>
          <p:spPr>
            <a:xfrm>
              <a:off x="3394714" y="2238885"/>
              <a:ext cx="1371600" cy="36576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 anchor="ctr" anchorCtr="0">
              <a:noAutofit/>
            </a:bodyPr>
            <a:lstStyle/>
            <a:p>
              <a:pPr lvl="0" algn="r">
                <a:defRPr/>
              </a:pPr>
              <a:r>
                <a:rPr lang="en-US" sz="1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4.8M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2511AEF-793C-7C40-815E-7CDEAF496974}"/>
                </a:ext>
              </a:extLst>
            </p:cNvPr>
            <p:cNvSpPr txBox="1"/>
            <p:nvPr/>
          </p:nvSpPr>
          <p:spPr>
            <a:xfrm>
              <a:off x="4813892" y="2239522"/>
              <a:ext cx="1371600" cy="36576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 anchor="ctr" anchorCtr="0">
              <a:noAutofit/>
            </a:bodyPr>
            <a:lstStyle/>
            <a:p>
              <a:pPr algn="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1538C9-BE12-2744-B737-6A0F6797CAD7}"/>
                </a:ext>
              </a:extLst>
            </p:cNvPr>
            <p:cNvSpPr txBox="1"/>
            <p:nvPr/>
          </p:nvSpPr>
          <p:spPr>
            <a:xfrm>
              <a:off x="3394714" y="2696533"/>
              <a:ext cx="1371600" cy="36576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 anchor="ctr" anchorCtr="0">
              <a:noAutofit/>
            </a:bodyPr>
            <a:lstStyle/>
            <a:p>
              <a:pPr lvl="0" algn="r">
                <a:defRPr/>
              </a:pPr>
              <a:r>
                <a:rPr lang="en-US" sz="1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$21.7B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EA40E68-D498-AA4B-8551-C2D60317BC20}"/>
                </a:ext>
              </a:extLst>
            </p:cNvPr>
            <p:cNvSpPr txBox="1"/>
            <p:nvPr/>
          </p:nvSpPr>
          <p:spPr>
            <a:xfrm>
              <a:off x="4813892" y="2697807"/>
              <a:ext cx="1371600" cy="36576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 anchor="ctr" anchorCtr="0">
              <a:noAutofit/>
            </a:bodyPr>
            <a:lstStyle/>
            <a:p>
              <a:pPr algn="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2268A44-948B-8949-89F5-0431BB9BAB6F}"/>
                </a:ext>
              </a:extLst>
            </p:cNvPr>
            <p:cNvSpPr txBox="1"/>
            <p:nvPr/>
          </p:nvSpPr>
          <p:spPr>
            <a:xfrm>
              <a:off x="3394714" y="3154181"/>
              <a:ext cx="1371600" cy="36576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 anchor="ctr" anchorCtr="0">
              <a:noAutofit/>
            </a:bodyPr>
            <a:lstStyle/>
            <a:p>
              <a:pPr algn="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263.7K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6194C1C-7216-F34C-A872-0950F0B7A860}"/>
                </a:ext>
              </a:extLst>
            </p:cNvPr>
            <p:cNvSpPr txBox="1"/>
            <p:nvPr/>
          </p:nvSpPr>
          <p:spPr>
            <a:xfrm>
              <a:off x="4813892" y="3156092"/>
              <a:ext cx="1371600" cy="36576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 anchor="ctr" anchorCtr="0">
              <a:noAutofit/>
            </a:bodyPr>
            <a:lstStyle/>
            <a:p>
              <a:pPr algn="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326.5K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765782A-DD3F-3E4B-8E11-29FA1D93528B}"/>
                </a:ext>
              </a:extLst>
            </p:cNvPr>
            <p:cNvSpPr txBox="1"/>
            <p:nvPr/>
          </p:nvSpPr>
          <p:spPr>
            <a:xfrm>
              <a:off x="3394714" y="3611829"/>
              <a:ext cx="1371600" cy="41316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 anchor="ctr" anchorCtr="0">
              <a:noAutofit/>
            </a:bodyPr>
            <a:lstStyle/>
            <a:p>
              <a:pPr algn="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127.8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F8A637A-6378-8943-8091-257D73B216E3}"/>
                </a:ext>
              </a:extLst>
            </p:cNvPr>
            <p:cNvSpPr txBox="1"/>
            <p:nvPr/>
          </p:nvSpPr>
          <p:spPr>
            <a:xfrm>
              <a:off x="4813892" y="3614377"/>
              <a:ext cx="1371600" cy="4005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 anchor="ctr" anchorCtr="0">
              <a:noAutofit/>
            </a:bodyPr>
            <a:lstStyle/>
            <a:p>
              <a:pPr algn="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125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20330E0-0550-E64B-BD46-46FC2F705ECF}"/>
                </a:ext>
              </a:extLst>
            </p:cNvPr>
            <p:cNvSpPr txBox="1"/>
            <p:nvPr/>
          </p:nvSpPr>
          <p:spPr>
            <a:xfrm>
              <a:off x="3394714" y="1781237"/>
              <a:ext cx="1371600" cy="365760"/>
            </a:xfrm>
            <a:prstGeom prst="rect">
              <a:avLst/>
            </a:prstGeom>
            <a:solidFill>
              <a:srgbClr val="00A0DF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FY19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EFDC216-DD0E-AA49-83F8-6AC35FB4D921}"/>
                </a:ext>
              </a:extLst>
            </p:cNvPr>
            <p:cNvSpPr txBox="1"/>
            <p:nvPr/>
          </p:nvSpPr>
          <p:spPr>
            <a:xfrm>
              <a:off x="4813892" y="1781237"/>
              <a:ext cx="1371600" cy="365760"/>
            </a:xfrm>
            <a:prstGeom prst="rect">
              <a:avLst/>
            </a:prstGeom>
            <a:solidFill>
              <a:srgbClr val="00A0DF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027DAEB-6EFF-1A4A-95D3-1931410F1B55}"/>
                </a:ext>
              </a:extLst>
            </p:cNvPr>
            <p:cNvSpPr txBox="1"/>
            <p:nvPr/>
          </p:nvSpPr>
          <p:spPr>
            <a:xfrm>
              <a:off x="133406" y="4122618"/>
              <a:ext cx="3200400" cy="365760"/>
            </a:xfrm>
            <a:prstGeom prst="rect">
              <a:avLst/>
            </a:prstGeom>
            <a:gradFill>
              <a:gsLst>
                <a:gs pos="3000">
                  <a:srgbClr val="003A5D"/>
                </a:gs>
                <a:gs pos="51500">
                  <a:srgbClr val="003A5D"/>
                </a:gs>
                <a:gs pos="100000">
                  <a:srgbClr val="003A5D"/>
                </a:gs>
              </a:gsLst>
              <a:lin ang="5400000" scaled="1"/>
            </a:gradFill>
            <a:scene3d>
              <a:camera prst="orthographicFront"/>
              <a:lightRig rig="contrasting" dir="t">
                <a:rot lat="0" lon="0" rev="0"/>
              </a:lightRig>
            </a:scene3d>
            <a:sp3d extrusionH="317500" prstMaterial="dkEdge"/>
          </p:spPr>
          <p:txBody>
            <a:bodyPr wrap="square" lIns="68580" rIns="68580" rtlCol="0" anchor="ctr" anchorCtr="0">
              <a:noAutofit/>
            </a:bodyPr>
            <a:lstStyle>
              <a:defPPr>
                <a:defRPr lang="en-US"/>
              </a:defPPr>
              <a:lvl1pPr algn="r">
                <a:defRPr>
                  <a:solidFill>
                    <a:schemeClr val="bg1"/>
                  </a:solidFill>
                  <a:latin typeface="Myriad Pro" panose="020B0503030403020204" pitchFamily="34" charset="0"/>
                </a:defRPr>
              </a:lvl1pPr>
            </a:lstStyle>
            <a:p>
              <a:pPr algn="l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Issues Per Claim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9011DEB-6ABA-1040-B588-20C2CFA27258}"/>
                </a:ext>
              </a:extLst>
            </p:cNvPr>
            <p:cNvSpPr txBox="1"/>
            <p:nvPr/>
          </p:nvSpPr>
          <p:spPr>
            <a:xfrm>
              <a:off x="133406" y="4562896"/>
              <a:ext cx="3200400" cy="365760"/>
            </a:xfrm>
            <a:prstGeom prst="rect">
              <a:avLst/>
            </a:prstGeom>
            <a:gradFill>
              <a:gsLst>
                <a:gs pos="3000">
                  <a:srgbClr val="003A5D"/>
                </a:gs>
                <a:gs pos="51500">
                  <a:srgbClr val="003A5D"/>
                </a:gs>
                <a:gs pos="100000">
                  <a:srgbClr val="003A5D"/>
                </a:gs>
              </a:gsLst>
              <a:lin ang="5400000" scaled="1"/>
            </a:gradFill>
            <a:scene3d>
              <a:camera prst="orthographicFront"/>
              <a:lightRig rig="contrasting" dir="t">
                <a:rot lat="0" lon="0" rev="0"/>
              </a:lightRig>
            </a:scene3d>
            <a:sp3d extrusionH="317500" prstMaterial="dkEdge"/>
          </p:spPr>
          <p:txBody>
            <a:bodyPr wrap="square" lIns="68580" rIns="68580" rtlCol="0" anchor="ctr" anchorCtr="0">
              <a:noAutofit/>
            </a:bodyPr>
            <a:lstStyle>
              <a:defPPr>
                <a:defRPr lang="en-US"/>
              </a:defPPr>
              <a:lvl1pPr algn="r">
                <a:defRPr>
                  <a:solidFill>
                    <a:schemeClr val="bg1"/>
                  </a:solidFill>
                  <a:latin typeface="Myriad Pro" panose="020B0503030403020204" pitchFamily="34" charset="0"/>
                </a:defRPr>
              </a:lvl1pPr>
            </a:lstStyle>
            <a:p>
              <a:pPr algn="l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Issues Completed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58154B5-0C34-8147-BFF6-A9D344AAC14E}"/>
                </a:ext>
              </a:extLst>
            </p:cNvPr>
            <p:cNvSpPr txBox="1"/>
            <p:nvPr/>
          </p:nvSpPr>
          <p:spPr>
            <a:xfrm>
              <a:off x="133406" y="5023728"/>
              <a:ext cx="3200400" cy="365760"/>
            </a:xfrm>
            <a:prstGeom prst="rect">
              <a:avLst/>
            </a:prstGeom>
            <a:gradFill>
              <a:gsLst>
                <a:gs pos="3000">
                  <a:srgbClr val="003A5D"/>
                </a:gs>
                <a:gs pos="51500">
                  <a:srgbClr val="003A5D"/>
                </a:gs>
                <a:gs pos="100000">
                  <a:srgbClr val="003A5D"/>
                </a:gs>
              </a:gsLst>
              <a:lin ang="5400000" scaled="1"/>
            </a:gradFill>
            <a:scene3d>
              <a:camera prst="orthographicFront"/>
              <a:lightRig rig="contrasting" dir="t">
                <a:rot lat="0" lon="0" rev="0"/>
              </a:lightRig>
            </a:scene3d>
            <a:sp3d extrusionH="317500" prstMaterial="dkEdge"/>
          </p:spPr>
          <p:txBody>
            <a:bodyPr wrap="square" lIns="68580" rIns="68580" rtlCol="0" anchor="ctr" anchorCtr="0">
              <a:noAutofit/>
            </a:bodyPr>
            <a:lstStyle>
              <a:defPPr>
                <a:defRPr lang="en-US"/>
              </a:defPPr>
              <a:lvl1pPr algn="r">
                <a:defRPr>
                  <a:solidFill>
                    <a:schemeClr val="bg1"/>
                  </a:solidFill>
                  <a:latin typeface="Myriad Pro" panose="020B0503030403020204" pitchFamily="34" charset="0"/>
                </a:defRPr>
              </a:lvl1pPr>
            </a:lstStyle>
            <a:p>
              <a:pPr algn="l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Issue Quality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640219F-9D94-E541-AFA4-C2A79DE234DD}"/>
                </a:ext>
              </a:extLst>
            </p:cNvPr>
            <p:cNvSpPr txBox="1"/>
            <p:nvPr/>
          </p:nvSpPr>
          <p:spPr>
            <a:xfrm>
              <a:off x="3394714" y="4119951"/>
              <a:ext cx="1371600" cy="36576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 anchor="ctr" anchorCtr="0">
              <a:noAutofit/>
            </a:bodyPr>
            <a:lstStyle/>
            <a:p>
              <a:pPr algn="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5.5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ACE5CA2-2B06-4145-BA84-517B43B295EF}"/>
                </a:ext>
              </a:extLst>
            </p:cNvPr>
            <p:cNvSpPr txBox="1"/>
            <p:nvPr/>
          </p:nvSpPr>
          <p:spPr>
            <a:xfrm>
              <a:off x="4813892" y="4118374"/>
              <a:ext cx="1371600" cy="36576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 anchor="ctr" anchorCtr="0">
              <a:noAutofit/>
            </a:bodyPr>
            <a:lstStyle/>
            <a:p>
              <a:pPr algn="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DDC1BAA-2FDB-E742-9DE6-C98371C3662A}"/>
                </a:ext>
              </a:extLst>
            </p:cNvPr>
            <p:cNvSpPr txBox="1"/>
            <p:nvPr/>
          </p:nvSpPr>
          <p:spPr>
            <a:xfrm>
              <a:off x="3394714" y="4562895"/>
              <a:ext cx="1371600" cy="36576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 anchor="ctr" anchorCtr="0">
              <a:noAutofit/>
            </a:bodyPr>
            <a:lstStyle/>
            <a:p>
              <a:pPr algn="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1.4M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882A58C-094C-EA45-956B-DCBE2063DADE}"/>
                </a:ext>
              </a:extLst>
            </p:cNvPr>
            <p:cNvSpPr txBox="1"/>
            <p:nvPr/>
          </p:nvSpPr>
          <p:spPr>
            <a:xfrm>
              <a:off x="4796629" y="4547558"/>
              <a:ext cx="1371600" cy="36576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 anchor="ctr" anchorCtr="0">
              <a:noAutofit/>
            </a:bodyPr>
            <a:lstStyle/>
            <a:p>
              <a:pPr algn="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B1B4CBF-9B7A-2344-8A47-3019E65CAE49}"/>
                </a:ext>
              </a:extLst>
            </p:cNvPr>
            <p:cNvSpPr txBox="1"/>
            <p:nvPr/>
          </p:nvSpPr>
          <p:spPr>
            <a:xfrm>
              <a:off x="3394714" y="5021322"/>
              <a:ext cx="1371600" cy="36576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 anchor="ctr" anchorCtr="0">
              <a:noAutofit/>
            </a:bodyPr>
            <a:lstStyle/>
            <a:p>
              <a:pPr algn="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95.4%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B81D645-8B66-F44E-94A9-CDC25A211D96}"/>
                </a:ext>
              </a:extLst>
            </p:cNvPr>
            <p:cNvSpPr txBox="1"/>
            <p:nvPr/>
          </p:nvSpPr>
          <p:spPr>
            <a:xfrm>
              <a:off x="4813892" y="5005844"/>
              <a:ext cx="1371600" cy="38123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 anchor="ctr" anchorCtr="0">
              <a:noAutofit/>
            </a:bodyPr>
            <a:lstStyle/>
            <a:p>
              <a:pPr algn="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96.0%</a:t>
              </a: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FD76CB0-E23B-774A-BDA3-A0DCEB6A1B54}"/>
              </a:ext>
            </a:extLst>
          </p:cNvPr>
          <p:cNvCxnSpPr>
            <a:cxnSpLocks/>
          </p:cNvCxnSpPr>
          <p:nvPr/>
        </p:nvCxnSpPr>
        <p:spPr>
          <a:xfrm>
            <a:off x="5068806" y="4301947"/>
            <a:ext cx="0" cy="343729"/>
          </a:xfrm>
          <a:prstGeom prst="line">
            <a:avLst/>
          </a:prstGeom>
          <a:ln w="44450" cap="sq">
            <a:solidFill>
              <a:srgbClr val="2384A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9E86D7D-C456-7640-9658-C6C21EE00058}"/>
              </a:ext>
            </a:extLst>
          </p:cNvPr>
          <p:cNvCxnSpPr>
            <a:cxnSpLocks/>
          </p:cNvCxnSpPr>
          <p:nvPr/>
        </p:nvCxnSpPr>
        <p:spPr>
          <a:xfrm>
            <a:off x="5068806" y="3874351"/>
            <a:ext cx="0" cy="311143"/>
          </a:xfrm>
          <a:prstGeom prst="line">
            <a:avLst/>
          </a:prstGeom>
          <a:ln w="44450" cap="sq">
            <a:solidFill>
              <a:srgbClr val="2384A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2C5257D1-5372-4306-809C-8A8994979CA8}"/>
              </a:ext>
            </a:extLst>
          </p:cNvPr>
          <p:cNvSpPr/>
          <p:nvPr/>
        </p:nvSpPr>
        <p:spPr>
          <a:xfrm>
            <a:off x="429661" y="917885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FY19 Q2 Results: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18CFDCE6-4B67-4678-B9AC-B599D1935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58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E05390BC-2FAC-4932-8E0B-EBE2940197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055"/>
            <a:ext cx="9144000" cy="55118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39D391-4936-234F-A342-975E5E27A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Independence Day Veterans Claims Challenge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04D7EC-E934-DA4E-A026-4033B3029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    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18CFDCE6-4B67-4678-B9AC-B599D1935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13</a:t>
            </a:fld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656B486-AFC9-40F1-883B-2C390F6E256C}"/>
              </a:ext>
            </a:extLst>
          </p:cNvPr>
          <p:cNvSpPr/>
          <p:nvPr/>
        </p:nvSpPr>
        <p:spPr>
          <a:xfrm>
            <a:off x="460830" y="1143000"/>
            <a:ext cx="86106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May 6 thru June 30</a:t>
            </a:r>
            <a:r>
              <a:rPr 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457200"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Rating Claims Processing Team</a:t>
            </a:r>
          </a:p>
          <a:p>
            <a:pPr indent="-457200"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Complete significantly more claims in this period than every before (9 in 8)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One day time off grant for Friday,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July 5th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16195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E234FA6-F8FF-41DB-A2F4-E1F0EA6FF4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055"/>
            <a:ext cx="9144000" cy="551188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B90A690-F3EE-3547-8265-FF9B1D81F810}"/>
              </a:ext>
            </a:extLst>
          </p:cNvPr>
          <p:cNvCxnSpPr>
            <a:cxnSpLocks/>
          </p:cNvCxnSpPr>
          <p:nvPr/>
        </p:nvCxnSpPr>
        <p:spPr>
          <a:xfrm flipH="1" flipV="1">
            <a:off x="5109520" y="3995963"/>
            <a:ext cx="332447" cy="738125"/>
          </a:xfrm>
          <a:prstGeom prst="line">
            <a:avLst/>
          </a:prstGeom>
          <a:ln w="44450" cap="sq">
            <a:solidFill>
              <a:srgbClr val="2384A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C942DC7-1828-154E-8F48-AA18F2333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Appeals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CA2E90-8FA2-A946-B282-003CC543F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8ECBCA-1A63-4C41-BA56-BAF5F67CF0B0}"/>
              </a:ext>
            </a:extLst>
          </p:cNvPr>
          <p:cNvSpPr txBox="1"/>
          <p:nvPr/>
        </p:nvSpPr>
        <p:spPr>
          <a:xfrm>
            <a:off x="553217" y="1295418"/>
            <a:ext cx="8234170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b="1" dirty="0">
                <a:solidFill>
                  <a:srgbClr val="003A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modernized decision review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process is in place for Veterans and other claimants who disagree with VA’s decision on their claim.  This applies to decisions made on or after February 19, 2019. Claimants have a choice of three review lanes (</a:t>
            </a:r>
            <a:r>
              <a:rPr lang="en-US" b="1" dirty="0">
                <a:solidFill>
                  <a:srgbClr val="003A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Supplemental Claim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>
                <a:solidFill>
                  <a:srgbClr val="003A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Higher-Level Review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or </a:t>
            </a:r>
            <a:r>
              <a:rPr lang="en-US" b="1" dirty="0">
                <a:solidFill>
                  <a:srgbClr val="003A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Appeal to the Board of Veterans’ Appeals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9B5873-092E-314B-B81C-50498B0453D9}"/>
              </a:ext>
            </a:extLst>
          </p:cNvPr>
          <p:cNvSpPr/>
          <p:nvPr/>
        </p:nvSpPr>
        <p:spPr>
          <a:xfrm>
            <a:off x="548640" y="4734088"/>
            <a:ext cx="4549292" cy="1200329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VBA remains committed to </a:t>
            </a:r>
            <a:r>
              <a:rPr lang="en-US" b="1" dirty="0">
                <a:solidFill>
                  <a:srgbClr val="003A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eliminating all non-remand legacy appeals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FY 2020.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F854DC5-8D40-CD49-AEED-13F41FA08EEA}"/>
              </a:ext>
            </a:extLst>
          </p:cNvPr>
          <p:cNvGrpSpPr/>
          <p:nvPr/>
        </p:nvGrpSpPr>
        <p:grpSpPr>
          <a:xfrm>
            <a:off x="548636" y="2934793"/>
            <a:ext cx="4549294" cy="1418068"/>
            <a:chOff x="731520" y="2642136"/>
            <a:chExt cx="6065725" cy="189075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E88D77-C208-3D4A-B2CF-1EE9093DC03E}"/>
                </a:ext>
              </a:extLst>
            </p:cNvPr>
            <p:cNvSpPr txBox="1"/>
            <p:nvPr/>
          </p:nvSpPr>
          <p:spPr>
            <a:xfrm>
              <a:off x="731520" y="3618493"/>
              <a:ext cx="3200400" cy="914400"/>
            </a:xfrm>
            <a:prstGeom prst="rect">
              <a:avLst/>
            </a:prstGeom>
            <a:gradFill>
              <a:gsLst>
                <a:gs pos="3000">
                  <a:srgbClr val="003A5D"/>
                </a:gs>
                <a:gs pos="51500">
                  <a:srgbClr val="003A5D"/>
                </a:gs>
                <a:gs pos="100000">
                  <a:srgbClr val="003A5D"/>
                </a:gs>
              </a:gsLst>
              <a:lin ang="5400000" scaled="1"/>
            </a:gradFill>
            <a:scene3d>
              <a:camera prst="orthographicFront"/>
              <a:lightRig rig="contrasting" dir="t">
                <a:rot lat="0" lon="0" rev="0"/>
              </a:lightRig>
            </a:scene3d>
            <a:sp3d extrusionH="317500" prstMaterial="dkEdge"/>
          </p:spPr>
          <p:txBody>
            <a:bodyPr wrap="square" lIns="68580" rIns="68580" rtlCol="0" anchor="ctr" anchorCtr="0">
              <a:no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VBA Legacy Appeals Inventory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B6AA5A-2A86-0A40-BEC1-B44F53CA175A}"/>
                </a:ext>
              </a:extLst>
            </p:cNvPr>
            <p:cNvSpPr txBox="1"/>
            <p:nvPr/>
          </p:nvSpPr>
          <p:spPr>
            <a:xfrm>
              <a:off x="3999093" y="3618493"/>
              <a:ext cx="1371600" cy="9144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lIns="68580" rIns="68580" rtlCol="0" anchor="ctr" anchorCtr="0">
              <a:noAutofit/>
            </a:bodyPr>
            <a:lstStyle/>
            <a:p>
              <a:pPr algn="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267K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E84501-E418-3041-8AF4-55C788D20DD2}"/>
                </a:ext>
              </a:extLst>
            </p:cNvPr>
            <p:cNvSpPr txBox="1"/>
            <p:nvPr/>
          </p:nvSpPr>
          <p:spPr>
            <a:xfrm>
              <a:off x="5425645" y="3618493"/>
              <a:ext cx="1371600" cy="9144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lIns="68580" rIns="68580" rtlCol="0" anchor="ctr" anchorCtr="0">
              <a:noAutofit/>
            </a:bodyPr>
            <a:lstStyle/>
            <a:p>
              <a:pPr algn="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264K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DAA85AC-725D-E64E-8C50-A552CB51C79E}"/>
                </a:ext>
              </a:extLst>
            </p:cNvPr>
            <p:cNvSpPr txBox="1"/>
            <p:nvPr/>
          </p:nvSpPr>
          <p:spPr>
            <a:xfrm>
              <a:off x="3999093" y="2642136"/>
              <a:ext cx="1371600" cy="914400"/>
            </a:xfrm>
            <a:prstGeom prst="rect">
              <a:avLst/>
            </a:prstGeom>
            <a:solidFill>
              <a:srgbClr val="00A0DF"/>
            </a:solidFill>
          </p:spPr>
          <p:txBody>
            <a:bodyPr wrap="square" lIns="68580" rIns="68580" rtlCol="0" anchor="ctr" anchorCtr="0">
              <a:no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FY19 Q2</a:t>
              </a:r>
              <a:b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Actual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341467-EFAF-294C-8C82-EB2820B04641}"/>
                </a:ext>
              </a:extLst>
            </p:cNvPr>
            <p:cNvSpPr txBox="1"/>
            <p:nvPr/>
          </p:nvSpPr>
          <p:spPr>
            <a:xfrm>
              <a:off x="5425645" y="2642136"/>
              <a:ext cx="1371600" cy="914400"/>
            </a:xfrm>
            <a:prstGeom prst="rect">
              <a:avLst/>
            </a:prstGeom>
            <a:solidFill>
              <a:srgbClr val="00A0DF"/>
            </a:solidFill>
          </p:spPr>
          <p:txBody>
            <a:bodyPr wrap="square" lIns="68580" rIns="68580" rtlCol="0" anchor="ctr" anchorCtr="0">
              <a:no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FY19 Q2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Projected Inventory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CD79FB-4247-FA41-9B09-AF47CB279AF8}"/>
                </a:ext>
              </a:extLst>
            </p:cNvPr>
            <p:cNvSpPr txBox="1"/>
            <p:nvPr/>
          </p:nvSpPr>
          <p:spPr>
            <a:xfrm>
              <a:off x="731520" y="2642136"/>
              <a:ext cx="3200400" cy="914400"/>
            </a:xfrm>
            <a:prstGeom prst="rect">
              <a:avLst/>
            </a:prstGeom>
            <a:noFill/>
          </p:spPr>
          <p:txBody>
            <a:bodyPr wrap="square" lIns="68580" rIns="68580" rtlCol="0" anchor="ctr">
              <a:noAutofit/>
            </a:bodyPr>
            <a:lstStyle/>
            <a:p>
              <a:endParaRPr lang="en-US" sz="1350" b="1" dirty="0">
                <a:latin typeface="Myriad Pro" panose="020B0503030403020204" pitchFamily="34" charset="0"/>
              </a:endParaRPr>
            </a:p>
            <a:p>
              <a:endParaRPr lang="en-US" sz="1350" b="1" dirty="0">
                <a:latin typeface="Myriad Pro" panose="020B0503030403020204" pitchFamily="34" charset="0"/>
              </a:endParaRPr>
            </a:p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APPEALS RESULTS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7B44262-BCA5-654C-8A23-A52524371052}"/>
              </a:ext>
            </a:extLst>
          </p:cNvPr>
          <p:cNvSpPr/>
          <p:nvPr/>
        </p:nvSpPr>
        <p:spPr>
          <a:xfrm>
            <a:off x="5441969" y="2572285"/>
            <a:ext cx="3606016" cy="177057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  <a:defRPr/>
            </a:pPr>
            <a:r>
              <a:rPr lang="en-US" b="1" dirty="0">
                <a:solidFill>
                  <a:srgbClr val="003A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Highlight</a:t>
            </a:r>
          </a:p>
          <a:p>
            <a:pPr>
              <a:spcBef>
                <a:spcPts val="450"/>
              </a:spcBef>
              <a:spcAft>
                <a:spcPts val="450"/>
              </a:spcAft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February 2019, VBA stopped accepting </a:t>
            </a:r>
            <a:r>
              <a:rPr lang="en-US" b="1" dirty="0">
                <a:solidFill>
                  <a:srgbClr val="003A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election forms; however, Veterans in the legacy process may still opt into the modernized process at certain decision points.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D465D4-9D35-404A-8174-78E8A2F0AB2D}"/>
              </a:ext>
            </a:extLst>
          </p:cNvPr>
          <p:cNvSpPr txBox="1"/>
          <p:nvPr/>
        </p:nvSpPr>
        <p:spPr>
          <a:xfrm>
            <a:off x="5441969" y="4721097"/>
            <a:ext cx="3015665" cy="1221421"/>
          </a:xfrm>
          <a:prstGeom prst="rect">
            <a:avLst/>
          </a:prstGeom>
          <a:solidFill>
            <a:srgbClr val="2384A0"/>
          </a:solidFill>
          <a:ln w="381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 appeals inventory was higher than projected due to a technical glitch in mail processing. 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9F5E153-E5F1-E148-827D-E0FAF4118EE6}"/>
              </a:ext>
            </a:extLst>
          </p:cNvPr>
          <p:cNvCxnSpPr>
            <a:cxnSpLocks/>
          </p:cNvCxnSpPr>
          <p:nvPr/>
        </p:nvCxnSpPr>
        <p:spPr>
          <a:xfrm>
            <a:off x="5097930" y="3685298"/>
            <a:ext cx="0" cy="649326"/>
          </a:xfrm>
          <a:prstGeom prst="line">
            <a:avLst/>
          </a:prstGeom>
          <a:ln w="44450" cap="sq">
            <a:solidFill>
              <a:srgbClr val="2384A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8BE065CF-2D70-474F-A679-2086829832B2}"/>
              </a:ext>
            </a:extLst>
          </p:cNvPr>
          <p:cNvSpPr txBox="1">
            <a:spLocks/>
          </p:cNvSpPr>
          <p:nvPr/>
        </p:nvSpPr>
        <p:spPr>
          <a:xfrm>
            <a:off x="731520" y="731520"/>
            <a:ext cx="10612962" cy="878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3E18027-A646-439E-ACD9-5814D6A4FD4E}"/>
              </a:ext>
            </a:extLst>
          </p:cNvPr>
          <p:cNvSpPr/>
          <p:nvPr/>
        </p:nvSpPr>
        <p:spPr>
          <a:xfrm>
            <a:off x="457200" y="720025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FY19 Q2 Results: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5696B60F-131A-4DCD-9307-DB5B1CC09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0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73ED894-8C43-4DAE-A394-DF54945D18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" y="655320"/>
            <a:ext cx="9144000" cy="55485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FB4373-7690-8843-9892-AB9CD684D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Appeals Modernization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27BE0C-EB41-174A-B42A-ED7B1C0B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58B873-3CBE-3B4E-8E50-A4FC90E340C4}"/>
              </a:ext>
            </a:extLst>
          </p:cNvPr>
          <p:cNvSpPr txBox="1"/>
          <p:nvPr/>
        </p:nvSpPr>
        <p:spPr>
          <a:xfrm>
            <a:off x="328858" y="1724672"/>
            <a:ext cx="3059111" cy="442384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rgbClr val="003A5D"/>
            </a:solidFill>
          </a:ln>
        </p:spPr>
        <p:txBody>
          <a:bodyPr wrap="square" lIns="137160" tIns="342900" rIns="137160" bIns="137160" rtlCol="0">
            <a:noAutofit/>
          </a:bodyPr>
          <a:lstStyle/>
          <a:p>
            <a:pPr>
              <a:spcBef>
                <a:spcPts val="675"/>
              </a:spcBef>
              <a:spcAft>
                <a:spcPts val="675"/>
              </a:spcAft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AMA work distributed as intended through National Work Queue.</a:t>
            </a:r>
          </a:p>
          <a:p>
            <a:pPr>
              <a:spcBef>
                <a:spcPts val="675"/>
              </a:spcBef>
              <a:spcAft>
                <a:spcPts val="675"/>
              </a:spcAft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DROCs are working Higher-Level Reviews (HLRs) as claims are established.</a:t>
            </a:r>
          </a:p>
          <a:p>
            <a:pPr>
              <a:spcBef>
                <a:spcPts val="675"/>
              </a:spcBef>
              <a:spcAft>
                <a:spcPts val="675"/>
              </a:spcAft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Total established AMA claims: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5,632.</a:t>
            </a:r>
          </a:p>
          <a:p>
            <a:pPr>
              <a:spcBef>
                <a:spcPts val="675"/>
              </a:spcBef>
              <a:spcAft>
                <a:spcPts val="675"/>
              </a:spcAft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Average Days to Complete HLRs: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27.8.</a:t>
            </a:r>
          </a:p>
          <a:p>
            <a:pPr>
              <a:spcBef>
                <a:spcPts val="675"/>
              </a:spcBef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Average Days to Complete Supplemental Claims by Veterans Service Centers: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24.7.</a:t>
            </a:r>
          </a:p>
          <a:p>
            <a:pPr algn="r">
              <a:spcAft>
                <a:spcPts val="675"/>
              </a:spcAft>
            </a:pP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Data as of April 9, 2019.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F91AC1-3416-904D-BC3F-53DAB5F22D4E}"/>
              </a:ext>
            </a:extLst>
          </p:cNvPr>
          <p:cNvSpPr txBox="1"/>
          <p:nvPr/>
        </p:nvSpPr>
        <p:spPr>
          <a:xfrm>
            <a:off x="320643" y="1386841"/>
            <a:ext cx="3086100" cy="503843"/>
          </a:xfrm>
          <a:prstGeom prst="rect">
            <a:avLst/>
          </a:prstGeom>
          <a:solidFill>
            <a:srgbClr val="003A5D"/>
          </a:solidFill>
        </p:spPr>
        <p:txBody>
          <a:bodyPr wrap="square" lIns="342900" tIns="68580" rIns="342900" bIns="68580" rtlCol="0"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Progress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0551CB-AC73-C841-83A5-A38E7694D0FE}"/>
              </a:ext>
            </a:extLst>
          </p:cNvPr>
          <p:cNvSpPr txBox="1"/>
          <p:nvPr/>
        </p:nvSpPr>
        <p:spPr>
          <a:xfrm>
            <a:off x="3526052" y="1728877"/>
            <a:ext cx="2340450" cy="441963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rgbClr val="003A5D"/>
            </a:solidFill>
          </a:ln>
        </p:spPr>
        <p:txBody>
          <a:bodyPr wrap="square" lIns="137160" tIns="342900" rIns="137160" bIns="137160" rtlCol="0">
            <a:noAutofit/>
          </a:bodyPr>
          <a:lstStyle/>
          <a:p>
            <a:pPr>
              <a:spcBef>
                <a:spcPts val="675"/>
              </a:spcBef>
              <a:spcAft>
                <a:spcPts val="675"/>
              </a:spcAft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Change management challenges around new process changes.</a:t>
            </a:r>
          </a:p>
          <a:p>
            <a:pPr>
              <a:spcBef>
                <a:spcPts val="675"/>
              </a:spcBef>
              <a:spcAft>
                <a:spcPts val="675"/>
              </a:spcAft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Higher-level review filings lower than expected (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21%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of established claims).</a:t>
            </a:r>
          </a:p>
          <a:p>
            <a:pPr>
              <a:spcBef>
                <a:spcPts val="675"/>
              </a:spcBef>
              <a:spcAft>
                <a:spcPts val="675"/>
              </a:spcAft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All remaining RAMP workload being assigned to DROCs.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600" dirty="0">
              <a:latin typeface="Myriad Pro" panose="020B05030304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1CC0F2-CC02-844D-94A5-F08D5473BAEF}"/>
              </a:ext>
            </a:extLst>
          </p:cNvPr>
          <p:cNvSpPr txBox="1"/>
          <p:nvPr/>
        </p:nvSpPr>
        <p:spPr>
          <a:xfrm>
            <a:off x="3525170" y="1386840"/>
            <a:ext cx="2360315" cy="503844"/>
          </a:xfrm>
          <a:prstGeom prst="rect">
            <a:avLst/>
          </a:prstGeom>
          <a:solidFill>
            <a:srgbClr val="003A5D"/>
          </a:solidFill>
        </p:spPr>
        <p:txBody>
          <a:bodyPr wrap="square" lIns="342900" tIns="68580" rIns="342900" bIns="68580" rtlCol="0"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Challenges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9C734-BCE2-824D-A3A4-E938962D1D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8" b="5298"/>
          <a:stretch/>
        </p:blipFill>
        <p:spPr>
          <a:xfrm>
            <a:off x="5984631" y="1386840"/>
            <a:ext cx="3057337" cy="1975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FCC6A4-DA79-5B44-BF95-CEEBB99F71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501"/>
          <a:stretch/>
        </p:blipFill>
        <p:spPr>
          <a:xfrm>
            <a:off x="5968785" y="4299414"/>
            <a:ext cx="3077202" cy="18533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75610DD-67AE-154C-AD4F-F6910733B2B4}"/>
              </a:ext>
            </a:extLst>
          </p:cNvPr>
          <p:cNvSpPr/>
          <p:nvPr/>
        </p:nvSpPr>
        <p:spPr>
          <a:xfrm>
            <a:off x="6053775" y="3451584"/>
            <a:ext cx="29026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/>
              <a:t>New Decision Review </a:t>
            </a:r>
          </a:p>
          <a:p>
            <a:pPr algn="ctr"/>
            <a:r>
              <a:rPr lang="en-US" sz="1400" b="1" i="1" dirty="0"/>
              <a:t>Operations Centers</a:t>
            </a:r>
            <a:br>
              <a:rPr lang="en-US" sz="1400" b="1" i="1" dirty="0"/>
            </a:br>
            <a:r>
              <a:rPr lang="en-US" sz="1400" b="1" i="1" dirty="0"/>
              <a:t>Celebrate the Launch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63D21F-B050-4885-BE18-201601176245}"/>
              </a:ext>
            </a:extLst>
          </p:cNvPr>
          <p:cNvSpPr/>
          <p:nvPr/>
        </p:nvSpPr>
        <p:spPr>
          <a:xfrm>
            <a:off x="328858" y="739438"/>
            <a:ext cx="85185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First 50 Days of Appeals Modernization Act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2207B7B-A684-4C42-B309-1CC09F0C2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8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0327635-AE03-4F16-9C17-9211FA423E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054"/>
            <a:ext cx="9144000" cy="551188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0C24EC-D7C8-C64D-B547-C00369256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</a:rPr>
              <a:t> 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E202B2-7528-9742-B6F8-A576FAF5F223}"/>
              </a:ext>
            </a:extLst>
          </p:cNvPr>
          <p:cNvSpPr txBox="1"/>
          <p:nvPr/>
        </p:nvSpPr>
        <p:spPr>
          <a:xfrm>
            <a:off x="517172" y="1297113"/>
            <a:ext cx="8390989" cy="21837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  <a:buClr>
                <a:srgbClr val="1F497D"/>
              </a:buClr>
              <a:defRPr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900" b="1" dirty="0">
                <a:solidFill>
                  <a:srgbClr val="003A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VR&amp;E Program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assists Service members and Veterans with service-connected disabilities and an employment handicap prepare for, find, and maintain suitable careers, or maintain a life of independence. </a:t>
            </a:r>
          </a:p>
          <a:p>
            <a:pPr>
              <a:spcBef>
                <a:spcPts val="450"/>
              </a:spcBef>
              <a:spcAft>
                <a:spcPts val="450"/>
              </a:spcAft>
              <a:buClr>
                <a:srgbClr val="1F497D"/>
              </a:buClr>
              <a:defRPr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VR&amp;E employs over </a:t>
            </a:r>
            <a:r>
              <a:rPr lang="en-US" sz="1900" b="1" dirty="0">
                <a:solidFill>
                  <a:srgbClr val="003A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1,000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professional vocational rehabilitation counselors and delivers services through a network of over </a:t>
            </a:r>
            <a:r>
              <a:rPr lang="en-US" sz="1900" b="1" dirty="0">
                <a:solidFill>
                  <a:srgbClr val="003A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office locations, including </a:t>
            </a:r>
            <a:r>
              <a:rPr lang="en-US" sz="1900" b="1" dirty="0">
                <a:solidFill>
                  <a:srgbClr val="003A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</a:t>
            </a:r>
            <a:r>
              <a:rPr lang="en-US" alt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VetSuccess</a:t>
            </a:r>
            <a:r>
              <a:rPr lang="en-US" alt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on Campus (VSOC) schools/sites</a:t>
            </a:r>
            <a:r>
              <a:rPr lang="en-US" altLang="en-US" sz="1900" dirty="0">
                <a:latin typeface="Myriad Pro" panose="020B0503030403020204" pitchFamily="34" charset="0"/>
                <a:cs typeface="Arial" panose="020B0604020202020204" pitchFamily="34" charset="0"/>
              </a:rPr>
              <a:t>.</a:t>
            </a:r>
            <a:endParaRPr lang="en-US" sz="1900" dirty="0">
              <a:latin typeface="Myriad Pro" panose="020B05030304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519192-E9AA-AD4D-8B63-AC9A26CFB1F8}"/>
              </a:ext>
            </a:extLst>
          </p:cNvPr>
          <p:cNvSpPr txBox="1"/>
          <p:nvPr/>
        </p:nvSpPr>
        <p:spPr>
          <a:xfrm>
            <a:off x="5478502" y="3337662"/>
            <a:ext cx="3429000" cy="19159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450"/>
              </a:spcBef>
              <a:defRPr/>
            </a:pPr>
            <a:r>
              <a:rPr lang="en-US" sz="1600" b="1" dirty="0">
                <a:solidFill>
                  <a:srgbClr val="003A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Highlights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Tele-counseling:</a:t>
            </a:r>
          </a:p>
          <a:p>
            <a:pPr marL="557213" lvl="1" indent="-214313"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option for Veterans to virtually connect with a VR&amp;E counselor.</a:t>
            </a:r>
          </a:p>
          <a:p>
            <a:pPr marL="557213" lvl="1" indent="-214313"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Appointments with beneficiaries average over 1,000 per month.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AB9981-0881-AF47-806B-89A7384D14B2}"/>
              </a:ext>
            </a:extLst>
          </p:cNvPr>
          <p:cNvSpPr txBox="1"/>
          <p:nvPr/>
        </p:nvSpPr>
        <p:spPr>
          <a:xfrm>
            <a:off x="5478502" y="5310175"/>
            <a:ext cx="2065297" cy="547515"/>
          </a:xfrm>
          <a:prstGeom prst="rect">
            <a:avLst/>
          </a:prstGeom>
          <a:solidFill>
            <a:srgbClr val="2384A0"/>
          </a:solidFill>
        </p:spPr>
        <p:txBody>
          <a:bodyPr wrap="square" rtlCol="0" anchor="ctr" anchorCtr="0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 on track!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F604B91-9582-9B41-BF14-98DD9C0CD8E1}"/>
              </a:ext>
            </a:extLst>
          </p:cNvPr>
          <p:cNvCxnSpPr>
            <a:cxnSpLocks/>
            <a:endCxn id="16" idx="3"/>
          </p:cNvCxnSpPr>
          <p:nvPr/>
        </p:nvCxnSpPr>
        <p:spPr>
          <a:xfrm flipH="1" flipV="1">
            <a:off x="5056237" y="5332429"/>
            <a:ext cx="658762" cy="472096"/>
          </a:xfrm>
          <a:prstGeom prst="line">
            <a:avLst/>
          </a:prstGeom>
          <a:ln w="44450">
            <a:solidFill>
              <a:srgbClr val="2384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2A70186-B8DA-1C40-A654-296CED0A37B8}"/>
              </a:ext>
            </a:extLst>
          </p:cNvPr>
          <p:cNvCxnSpPr>
            <a:cxnSpLocks/>
          </p:cNvCxnSpPr>
          <p:nvPr/>
        </p:nvCxnSpPr>
        <p:spPr>
          <a:xfrm>
            <a:off x="5056237" y="4946756"/>
            <a:ext cx="0" cy="768670"/>
          </a:xfrm>
          <a:prstGeom prst="line">
            <a:avLst/>
          </a:prstGeom>
          <a:ln w="41275">
            <a:solidFill>
              <a:srgbClr val="2384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853F8959-D431-CD41-BBD5-C6ABF3D2F4B2}"/>
              </a:ext>
            </a:extLst>
          </p:cNvPr>
          <p:cNvGrpSpPr/>
          <p:nvPr/>
        </p:nvGrpSpPr>
        <p:grpSpPr>
          <a:xfrm>
            <a:off x="517173" y="3428999"/>
            <a:ext cx="4539064" cy="2301846"/>
            <a:chOff x="731520" y="1920240"/>
            <a:chExt cx="6052086" cy="219059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972179D-3E5A-614B-AE8C-6609CAF4EF17}"/>
                </a:ext>
              </a:extLst>
            </p:cNvPr>
            <p:cNvSpPr txBox="1"/>
            <p:nvPr/>
          </p:nvSpPr>
          <p:spPr>
            <a:xfrm>
              <a:off x="731520" y="1920240"/>
              <a:ext cx="3200400" cy="365760"/>
            </a:xfrm>
            <a:prstGeom prst="rect">
              <a:avLst/>
            </a:prstGeom>
            <a:noFill/>
          </p:spPr>
          <p:txBody>
            <a:bodyPr wrap="square" lIns="68580" rIns="68580" rtlCol="0" anchor="ctr">
              <a:no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VR&amp;E PROGRAM RESULTS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7D20DFB-E508-1346-9774-F2440C491594}"/>
                </a:ext>
              </a:extLst>
            </p:cNvPr>
            <p:cNvSpPr txBox="1"/>
            <p:nvPr/>
          </p:nvSpPr>
          <p:spPr>
            <a:xfrm>
              <a:off x="731520" y="2378525"/>
              <a:ext cx="3200400" cy="914400"/>
            </a:xfrm>
            <a:prstGeom prst="rect">
              <a:avLst/>
            </a:prstGeom>
            <a:gradFill>
              <a:gsLst>
                <a:gs pos="3000">
                  <a:srgbClr val="003A5D"/>
                </a:gs>
                <a:gs pos="51500">
                  <a:srgbClr val="003A5D"/>
                </a:gs>
                <a:gs pos="100000">
                  <a:srgbClr val="003A5D"/>
                </a:gs>
              </a:gsLst>
              <a:lin ang="5400000" scaled="1"/>
            </a:gradFill>
            <a:scene3d>
              <a:camera prst="orthographicFront"/>
              <a:lightRig rig="contrasting" dir="t">
                <a:rot lat="0" lon="0" rev="0"/>
              </a:lightRig>
            </a:scene3d>
            <a:sp3d extrusionH="317500" prstMaterial="dkEdge"/>
          </p:spPr>
          <p:txBody>
            <a:bodyPr wrap="square" lIns="68580" rIns="68580" rtlCol="0" anchor="ctr" anchorCtr="0">
              <a:noAutofit/>
            </a:bodyPr>
            <a:lstStyle>
              <a:defPPr>
                <a:defRPr lang="en-US"/>
              </a:defPPr>
              <a:lvl1pPr algn="r">
                <a:defRPr>
                  <a:solidFill>
                    <a:schemeClr val="bg1"/>
                  </a:solidFill>
                  <a:latin typeface="Myriad Pro" panose="020B0503030403020204" pitchFamily="34" charset="0"/>
                </a:defRPr>
              </a:lvl1pPr>
            </a:lstStyle>
            <a:p>
              <a:pPr algn="l"/>
              <a:r>
                <a:rPr lang="en-US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Positive Outcomes</a:t>
              </a:r>
            </a:p>
            <a:p>
              <a:pPr algn="l"/>
              <a:r>
                <a:rPr lang="en-US" sz="1500" i="1" dirty="0">
                  <a:latin typeface="Arial" panose="020B0604020202020204" pitchFamily="34" charset="0"/>
                  <a:cs typeface="Arial" panose="020B0604020202020204" pitchFamily="34" charset="0"/>
                </a:rPr>
                <a:t>(Employment, Independent Living, Persisting in School)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AE92E8D-8CC6-5D41-B639-850266EC451C}"/>
                </a:ext>
              </a:extLst>
            </p:cNvPr>
            <p:cNvSpPr txBox="1"/>
            <p:nvPr/>
          </p:nvSpPr>
          <p:spPr>
            <a:xfrm>
              <a:off x="731520" y="3379317"/>
              <a:ext cx="3200400" cy="731520"/>
            </a:xfrm>
            <a:prstGeom prst="rect">
              <a:avLst/>
            </a:prstGeom>
            <a:gradFill>
              <a:gsLst>
                <a:gs pos="3000">
                  <a:srgbClr val="003A5D"/>
                </a:gs>
                <a:gs pos="51500">
                  <a:srgbClr val="003A5D"/>
                </a:gs>
                <a:gs pos="100000">
                  <a:srgbClr val="003A5D"/>
                </a:gs>
              </a:gsLst>
              <a:lin ang="5400000" scaled="1"/>
            </a:gradFill>
            <a:scene3d>
              <a:camera prst="orthographicFront"/>
              <a:lightRig rig="contrasting" dir="t">
                <a:rot lat="0" lon="0" rev="0"/>
              </a:lightRig>
            </a:scene3d>
            <a:sp3d extrusionH="317500" prstMaterial="dkEdge"/>
          </p:spPr>
          <p:txBody>
            <a:bodyPr wrap="square" lIns="68580" rIns="0" rtlCol="0" anchor="ctr" anchorCtr="0">
              <a:noAutofit/>
            </a:bodyPr>
            <a:lstStyle>
              <a:defPPr>
                <a:defRPr lang="en-US"/>
              </a:defPPr>
              <a:lvl1pPr algn="r">
                <a:defRPr>
                  <a:solidFill>
                    <a:schemeClr val="bg1"/>
                  </a:solidFill>
                  <a:latin typeface="Myriad Pro" panose="020B0503030403020204" pitchFamily="34" charset="0"/>
                </a:defRPr>
              </a:lvl1pPr>
            </a:lstStyle>
            <a:p>
              <a:pPr algn="l"/>
              <a:r>
                <a:rPr lang="en-US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Total Counselors Hired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1E756B-C7CE-6147-96EE-A5F0BF08D17F}"/>
                </a:ext>
              </a:extLst>
            </p:cNvPr>
            <p:cNvSpPr txBox="1"/>
            <p:nvPr/>
          </p:nvSpPr>
          <p:spPr>
            <a:xfrm>
              <a:off x="3992828" y="2377888"/>
              <a:ext cx="1371600" cy="9144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 anchor="ctr" anchorCtr="0">
              <a:noAutofit/>
            </a:bodyPr>
            <a:lstStyle/>
            <a:p>
              <a:pPr lvl="0" algn="r">
                <a:defRPr/>
              </a:pPr>
              <a:r>
                <a:rPr lang="en-US" sz="1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4,046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FA01B9-7812-074B-AFD3-3C92DB42B712}"/>
                </a:ext>
              </a:extLst>
            </p:cNvPr>
            <p:cNvSpPr txBox="1"/>
            <p:nvPr/>
          </p:nvSpPr>
          <p:spPr>
            <a:xfrm>
              <a:off x="5412006" y="2378525"/>
              <a:ext cx="1371600" cy="9144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 anchor="ctr" anchorCtr="0">
              <a:noAutofit/>
            </a:bodyPr>
            <a:lstStyle/>
            <a:p>
              <a:pPr algn="r"/>
              <a:r>
                <a:rPr lang="en-US" sz="1600" b="1" dirty="0">
                  <a:latin typeface="Myriad Pro" panose="020B0503030403020204" pitchFamily="34" charset="0"/>
                </a:rPr>
                <a:t>3,886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98DCB5-B993-3949-96FF-F5FFE2E786B8}"/>
                </a:ext>
              </a:extLst>
            </p:cNvPr>
            <p:cNvSpPr txBox="1"/>
            <p:nvPr/>
          </p:nvSpPr>
          <p:spPr>
            <a:xfrm>
              <a:off x="3992828" y="3364643"/>
              <a:ext cx="1371600" cy="73152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 anchor="ctr" anchorCtr="0">
              <a:noAutofit/>
            </a:bodyPr>
            <a:lstStyle/>
            <a:p>
              <a:pPr lvl="0" algn="r">
                <a:defRPr/>
              </a:pPr>
              <a:r>
                <a:rPr lang="en-US" sz="1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F55E6FF-C63D-1541-8EDD-320D8E4780CE}"/>
                </a:ext>
              </a:extLst>
            </p:cNvPr>
            <p:cNvSpPr txBox="1"/>
            <p:nvPr/>
          </p:nvSpPr>
          <p:spPr>
            <a:xfrm>
              <a:off x="5412006" y="3365917"/>
              <a:ext cx="1371600" cy="73152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 anchor="ctr" anchorCtr="0">
              <a:noAutofit/>
            </a:bodyPr>
            <a:lstStyle/>
            <a:p>
              <a:pPr algn="r"/>
              <a:r>
                <a:rPr lang="en-US" sz="1600" b="1" dirty="0">
                  <a:latin typeface="Myriad Pro" panose="020B0503030403020204" pitchFamily="34" charset="0"/>
                </a:rPr>
                <a:t>169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974847-AFBC-F642-B83C-307942970AB2}"/>
                </a:ext>
              </a:extLst>
            </p:cNvPr>
            <p:cNvSpPr txBox="1"/>
            <p:nvPr/>
          </p:nvSpPr>
          <p:spPr>
            <a:xfrm>
              <a:off x="3992828" y="1920240"/>
              <a:ext cx="1371600" cy="365760"/>
            </a:xfrm>
            <a:prstGeom prst="rect">
              <a:avLst/>
            </a:prstGeom>
            <a:solidFill>
              <a:srgbClr val="00A0DF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FY19</a:t>
              </a:r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51D005-7955-4646-B1E5-2DA4195D209A}"/>
                </a:ext>
              </a:extLst>
            </p:cNvPr>
            <p:cNvSpPr txBox="1"/>
            <p:nvPr/>
          </p:nvSpPr>
          <p:spPr>
            <a:xfrm>
              <a:off x="5412006" y="1920240"/>
              <a:ext cx="1371600" cy="365760"/>
            </a:xfrm>
            <a:prstGeom prst="rect">
              <a:avLst/>
            </a:prstGeom>
            <a:solidFill>
              <a:srgbClr val="00A0DF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C39D5C0C-498A-4D44-8F51-64B36A8D0402}"/>
              </a:ext>
            </a:extLst>
          </p:cNvPr>
          <p:cNvSpPr/>
          <p:nvPr/>
        </p:nvSpPr>
        <p:spPr>
          <a:xfrm>
            <a:off x="457200" y="696016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FY19 Q2 Results: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3674B42-7BBA-4DFC-84E0-C6A8D74C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2822"/>
            <a:ext cx="8991600" cy="612422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Vocational Rehabilitation &amp; Employment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430F10-8BFB-4AC3-B54D-49DA6B6D4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1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CAAD01-638F-42A4-BF8E-B3EB54F76E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055"/>
            <a:ext cx="9144000" cy="55118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511BA5-D9EB-0D41-9F74-6DF9039D4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-2822"/>
            <a:ext cx="8915400" cy="612422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VR&amp;E Modernization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EDFEC4-8D41-5E4B-850F-49A66035E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AE3DDC5-4E1C-E244-8A4A-BC84EB58DC52}"/>
              </a:ext>
            </a:extLst>
          </p:cNvPr>
          <p:cNvSpPr txBox="1">
            <a:spLocks/>
          </p:cNvSpPr>
          <p:nvPr/>
        </p:nvSpPr>
        <p:spPr>
          <a:xfrm>
            <a:off x="156030" y="876299"/>
            <a:ext cx="8915400" cy="51054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yriad Pro Condensed" panose="020B0506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yriad Pro Condensed" panose="020B0506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yriad Pro Condensed" panose="020B0506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yriad Pro Condensed" panose="020B0506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yriad Pro Condensed" panose="020B0506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9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Comprehensive multi-year </a:t>
            </a:r>
            <a:r>
              <a:rPr lang="en-US" sz="1900" b="1" dirty="0">
                <a:solidFill>
                  <a:srgbClr val="003A5D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modernization</a:t>
            </a:r>
            <a:r>
              <a:rPr lang="en-US" sz="19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effort: </a:t>
            </a:r>
          </a:p>
          <a:p>
            <a:pPr lvl="1">
              <a:lnSpc>
                <a:spcPct val="100000"/>
              </a:lnSpc>
              <a:buFontTx/>
              <a:buChar char="−"/>
            </a:pPr>
            <a:r>
              <a:rPr lang="en-US" sz="1900" b="1" dirty="0">
                <a:solidFill>
                  <a:srgbClr val="003A5D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Modernize antiquated legacy systems </a:t>
            </a:r>
            <a:r>
              <a:rPr lang="en-US" sz="19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(Case Management System/e-Folders/e-Invoicing). 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1900" i="1" dirty="0">
                <a:latin typeface="Arial" panose="020B0604020202020204" pitchFamily="34" charset="0"/>
                <a:cs typeface="Arial" panose="020B0604020202020204" pitchFamily="34" charset="0"/>
              </a:rPr>
              <a:t>Increases access to Veteran case files and moves VR&amp;E toward a paperless work environment. </a:t>
            </a:r>
            <a:endParaRPr lang="en-US" sz="1900" i="1" dirty="0"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Tx/>
              <a:buChar char="−"/>
            </a:pPr>
            <a:r>
              <a:rPr lang="en-US" sz="1900" b="1" dirty="0">
                <a:solidFill>
                  <a:srgbClr val="003A5D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Streamline processes </a:t>
            </a:r>
            <a:r>
              <a:rPr lang="en-US" sz="19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(Centralized Mail/Active Folder Scan). 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1900" i="1" dirty="0">
                <a:latin typeface="Arial" panose="020B0604020202020204" pitchFamily="34" charset="0"/>
                <a:cs typeface="Arial" panose="020B0604020202020204" pitchFamily="34" charset="0"/>
              </a:rPr>
              <a:t>Streamlines the receipt, processing, and filing of mail. </a:t>
            </a:r>
            <a:endParaRPr lang="en-US" sz="1900" i="1" dirty="0"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Tx/>
              <a:buChar char="−"/>
            </a:pPr>
            <a:r>
              <a:rPr lang="en-US" sz="1900" b="1" dirty="0">
                <a:solidFill>
                  <a:srgbClr val="003A5D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Increase the responsiveness </a:t>
            </a:r>
            <a:r>
              <a:rPr lang="en-US" sz="19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of the Veteran experience (Virtual Assistant).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1900" i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Enables </a:t>
            </a:r>
            <a:r>
              <a:rPr lang="en-US" sz="1900" i="1" dirty="0">
                <a:latin typeface="Arial" panose="020B0604020202020204" pitchFamily="34" charset="0"/>
                <a:cs typeface="Arial" panose="020B0604020202020204" pitchFamily="34" charset="0"/>
              </a:rPr>
              <a:t>communication with Veterans through text message or e-mail. </a:t>
            </a:r>
            <a:endParaRPr lang="en-US" sz="1900" b="1" dirty="0"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900" b="1" dirty="0">
                <a:solidFill>
                  <a:srgbClr val="003A5D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Tele-counseling</a:t>
            </a:r>
            <a:r>
              <a:rPr lang="en-US" sz="19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provides an option for Veterans to connect with their VR&amp;E counselors from virtually anywhere: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−"/>
            </a:pPr>
            <a:r>
              <a:rPr lang="en-US" sz="19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Veterans can use from any mobile or web-based device (desktop, smartphone or tablet).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−"/>
            </a:pPr>
            <a:r>
              <a:rPr lang="en-US" sz="19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Uses encryption to ensure a secure and private session.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−"/>
            </a:pPr>
            <a:r>
              <a:rPr lang="en-US" sz="19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Appointments are more convenient, reduces the travel time for Veterans, especially in rural areas.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89EA5-3208-465D-A8D7-12C74C4CD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0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C072E0-F60D-4A2A-B971-C5201ACDB7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055"/>
            <a:ext cx="9144000" cy="55118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155" y="977288"/>
            <a:ext cx="8839200" cy="542294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Forever: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Makes the Post 9/11 GI Bill a lifetime benefit – does away with 15-year limit (for Veterans discharged after Jan. 1, 2013)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Restoration: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Since passage, VA has notified over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9,500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Veterans affected by school closures and restored over 15,000 months of entitlement so they can get back to school</a:t>
            </a:r>
          </a:p>
          <a:p>
            <a:pPr>
              <a:spcBef>
                <a:spcPts val="600"/>
              </a:spcBef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New &amp; expanded benefits: </a:t>
            </a:r>
          </a:p>
          <a:p>
            <a:pPr lvl="1">
              <a:spcBef>
                <a:spcPts val="600"/>
              </a:spcBef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Veteran Employment Through Technology Education Courses (VET TEC) is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deigned to give Veterans an edge in the high tech job market</a:t>
            </a:r>
          </a:p>
          <a:p>
            <a:pPr marL="457200" lvl="1" indent="0">
              <a:spcBef>
                <a:spcPts val="600"/>
              </a:spcBef>
              <a:buNone/>
            </a:pP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600"/>
              </a:spcBef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Additional benefits for STEM Education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– up to nine extra months of benefits (not exceeding $30,000) if you meet the criteria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1349F9-AE6A-4AB7-92C5-89DE7E832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Forever GI Bill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5D9CC3-E959-40A0-847C-899676313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97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D2C1CD-DD56-4C8C-963C-59CAE2F551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380"/>
            <a:ext cx="9144000" cy="55118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83B293-F18B-5747-93D5-EA88215C4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Our Common Goals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55C7517-5424-784C-8E31-9064AC84A580}"/>
              </a:ext>
            </a:extLst>
          </p:cNvPr>
          <p:cNvSpPr txBox="1"/>
          <p:nvPr/>
        </p:nvSpPr>
        <p:spPr>
          <a:xfrm>
            <a:off x="5904038" y="5595507"/>
            <a:ext cx="10663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788DDB9-B171-8B4E-AE31-CC68B156BD44}" type="slidenum">
              <a:rPr lang="en-US" sz="1050">
                <a:solidFill>
                  <a:schemeClr val="bg1"/>
                </a:solidFill>
                <a:latin typeface="Myriad Pro" panose="020B0503030403020204" pitchFamily="34" charset="0"/>
              </a:rPr>
              <a:pPr algn="r"/>
              <a:t>19</a:t>
            </a:fld>
            <a:endParaRPr lang="en-US" sz="105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10FE59-7292-4CEC-B040-5BAE57FFF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19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A18CCB-ADFB-4687-A0C6-5A3AD6687C77}"/>
              </a:ext>
            </a:extLst>
          </p:cNvPr>
          <p:cNvSpPr/>
          <p:nvPr/>
        </p:nvSpPr>
        <p:spPr>
          <a:xfrm>
            <a:off x="304800" y="1032225"/>
            <a:ext cx="85344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VFW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Modernize VA </a:t>
            </a: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VA Secretary Wilkie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“Biggest transformation of VA since General Bradley’s time”</a:t>
            </a:r>
          </a:p>
          <a:p>
            <a:pPr lvl="1"/>
            <a:endParaRPr lang="en-US" sz="2800" b="1" dirty="0"/>
          </a:p>
          <a:p>
            <a:pPr marL="914400" lvl="1" indent="-457200">
              <a:buFont typeface="Courier New" panose="02070309020205020404" pitchFamily="49" charset="0"/>
              <a:buChar char="o"/>
            </a:pPr>
            <a:endParaRPr lang="en-US" sz="2800" b="1" dirty="0"/>
          </a:p>
          <a:p>
            <a:endParaRPr lang="en-US" sz="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9FB639-86C8-4B00-BC93-2174AB0AE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10" y="4544423"/>
            <a:ext cx="8272380" cy="103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0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6292263-4170-41F3-BC0C-4C8C2EE7C1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" y="653589"/>
            <a:ext cx="9144000" cy="55118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83B293-F18B-5747-93D5-EA88215C4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55C7517-5424-784C-8E31-9064AC84A580}"/>
              </a:ext>
            </a:extLst>
          </p:cNvPr>
          <p:cNvSpPr txBox="1"/>
          <p:nvPr/>
        </p:nvSpPr>
        <p:spPr>
          <a:xfrm>
            <a:off x="5904038" y="5595507"/>
            <a:ext cx="10663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788DDB9-B171-8B4E-AE31-CC68B156BD44}" type="slidenum">
              <a:rPr lang="en-US" sz="1050">
                <a:solidFill>
                  <a:schemeClr val="bg1"/>
                </a:solidFill>
                <a:latin typeface="Myriad Pro" panose="020B0503030403020204" pitchFamily="34" charset="0"/>
              </a:rPr>
              <a:pPr algn="r"/>
              <a:t>2</a:t>
            </a:fld>
            <a:endParaRPr lang="en-US" sz="105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10FE59-7292-4CEC-B040-5BAE57FFF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2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F2EFE3-3C64-7448-83D3-E63437C706AA}"/>
              </a:ext>
            </a:extLst>
          </p:cNvPr>
          <p:cNvSpPr/>
          <p:nvPr/>
        </p:nvSpPr>
        <p:spPr>
          <a:xfrm>
            <a:off x="6228442" y="4043481"/>
            <a:ext cx="2398485" cy="98614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endParaRPr lang="en-US" sz="1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1AD3F3-F0BD-4530-99DF-86B88B75649A}"/>
              </a:ext>
            </a:extLst>
          </p:cNvPr>
          <p:cNvSpPr/>
          <p:nvPr/>
        </p:nvSpPr>
        <p:spPr>
          <a:xfrm>
            <a:off x="539558" y="1316263"/>
            <a:ext cx="810985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VFW and the VA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VBA Update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Our Common Goals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Requests</a:t>
            </a:r>
          </a:p>
        </p:txBody>
      </p:sp>
    </p:spTree>
    <p:extLst>
      <p:ext uri="{BB962C8B-B14F-4D97-AF65-F5344CB8AC3E}">
        <p14:creationId xmlns:p14="http://schemas.microsoft.com/office/powerpoint/2010/main" val="345385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CEF673B-1CD6-4163-A709-6F83F334C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055"/>
            <a:ext cx="9144000" cy="551188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F47692-0511-4D64-BBF0-E50DE16C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B9A417-F501-4EAC-9B1B-6962E37BA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2570" y="-58465"/>
            <a:ext cx="9144000" cy="73152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Mission Act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3ED294-D0F3-4AB4-937A-5015F8F4BA80}"/>
              </a:ext>
            </a:extLst>
          </p:cNvPr>
          <p:cNvSpPr txBox="1"/>
          <p:nvPr/>
        </p:nvSpPr>
        <p:spPr>
          <a:xfrm>
            <a:off x="304800" y="770082"/>
            <a:ext cx="8766630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Significance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Puts Veterans at the center of health care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Gives flexible access</a:t>
            </a:r>
          </a:p>
          <a:p>
            <a:pPr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Strengthens VA’s ability to recruit and retain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clinicians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Expands eligibility for caregiver services to all eras of Veterans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Creates ability for VA to match infrastructure to Veteran needs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Establishes a VA Center for Innovation for Care and Payment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Establishes access to urgent care in the community</a:t>
            </a:r>
          </a:p>
          <a:p>
            <a:pPr>
              <a:defRPr/>
            </a:pPr>
            <a:r>
              <a:rPr lang="en-US" sz="3600" b="1" dirty="0"/>
              <a:t>WHAT IT IS NOT: </a:t>
            </a:r>
            <a:r>
              <a:rPr lang="en-US" sz="5400" b="1" dirty="0"/>
              <a:t>“PRIVATIZATION”</a:t>
            </a:r>
          </a:p>
          <a:p>
            <a:pPr>
              <a:defRPr/>
            </a:pPr>
            <a:endParaRPr lang="en-US" sz="1600" dirty="0"/>
          </a:p>
          <a:p>
            <a:pPr>
              <a:defRPr/>
            </a:pPr>
            <a:endParaRPr lang="en-US" sz="1600" dirty="0"/>
          </a:p>
          <a:p>
            <a:pPr>
              <a:defRPr/>
            </a:pPr>
            <a:endParaRPr lang="en-US" sz="1600" dirty="0"/>
          </a:p>
          <a:p>
            <a:pPr>
              <a:defRPr/>
            </a:pPr>
            <a:endParaRPr lang="en-US" sz="1600" dirty="0"/>
          </a:p>
          <a:p>
            <a:pPr>
              <a:defRPr/>
            </a:pPr>
            <a:endParaRPr lang="en-US" sz="1600" dirty="0"/>
          </a:p>
          <a:p>
            <a:pPr>
              <a:defRPr/>
            </a:pPr>
            <a:endParaRPr lang="en-US" sz="1600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720651-925D-AA40-AB53-BAA65699C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346762"/>
            <a:ext cx="44450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46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8DF1EC-B5B9-4237-B5B7-5B85C3A82E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055"/>
            <a:ext cx="9144000" cy="5511889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E8E365-2642-4D88-889E-7DBAE7D67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23899"/>
            <a:ext cx="8229600" cy="5410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VA Secretary Wilkie –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“not my father’s record”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Significance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VA will have one electronic health record shared across VA/DOD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This is a big deal</a:t>
            </a:r>
          </a:p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Consolidated record with DoD, streamlining our exchange of information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Will drive consistent business practices across VA – a feature of high-reliability organizations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Resource-based scheduling will improve wait times, Veteran satisfaction and reduce scheduling errors 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Expected to take up to 10 years to fully implement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214FBD-947A-4F8B-A5C5-31091E74A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807A9A-D5AF-4E4F-AD44-24F9DB24B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3043"/>
            <a:ext cx="9144000" cy="73152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Electronic Health Records</a:t>
            </a:r>
          </a:p>
        </p:txBody>
      </p:sp>
    </p:spTree>
    <p:extLst>
      <p:ext uri="{BB962C8B-B14F-4D97-AF65-F5344CB8AC3E}">
        <p14:creationId xmlns:p14="http://schemas.microsoft.com/office/powerpoint/2010/main" val="237607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3B5DBA-29D1-48AD-8BDA-91C4259515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5" y="673054"/>
            <a:ext cx="9144000" cy="551188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C8C50-CABC-9E4D-8DAA-DAF52B7B7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161F21-7FC6-4343-ABF8-1EDEE1183204}"/>
              </a:ext>
            </a:extLst>
          </p:cNvPr>
          <p:cNvSpPr txBox="1">
            <a:spLocks/>
          </p:cNvSpPr>
          <p:nvPr/>
        </p:nvSpPr>
        <p:spPr>
          <a:xfrm>
            <a:off x="152400" y="933761"/>
            <a:ext cx="8919030" cy="5334000"/>
          </a:xfrm>
          <a:prstGeom prst="rect">
            <a:avLst/>
          </a:prstGeom>
        </p:spPr>
        <p:txBody>
          <a:bodyPr wrap="square" lIns="0" tIns="6858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yriad Pro Condensed" panose="020B0506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yriad Pro Condensed" panose="020B0506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yriad Pro Condensed" panose="020B0506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yriad Pro Condensed" panose="020B0506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yriad Pro Condensed" panose="020B0506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Procopio v. Wilkie –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intent of Congress was that the definition of the Republic of Vietnam extends 12 nautical miles from shore.  </a:t>
            </a:r>
          </a:p>
          <a:p>
            <a:pPr>
              <a:spcBef>
                <a:spcPts val="9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are currently:</a:t>
            </a:r>
          </a:p>
          <a:p>
            <a:pPr lvl="1">
              <a:spcBef>
                <a:spcPts val="0"/>
              </a:spcBef>
              <a:buFontTx/>
              <a:buChar char="−"/>
            </a:pPr>
            <a:r>
              <a:rPr lang="en-US" sz="2800" b="1" dirty="0">
                <a:solidFill>
                  <a:srgbClr val="003A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Analyzing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policies and developing procedures.</a:t>
            </a:r>
          </a:p>
          <a:p>
            <a:pPr lvl="1">
              <a:spcBef>
                <a:spcPts val="0"/>
              </a:spcBef>
              <a:buFontTx/>
              <a:buChar char="−"/>
            </a:pPr>
            <a:r>
              <a:rPr lang="en-US" sz="2800" b="1" dirty="0">
                <a:solidFill>
                  <a:srgbClr val="003A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affected populations and their eligibility to benefits and healthcare.</a:t>
            </a:r>
          </a:p>
          <a:p>
            <a:pPr lvl="1">
              <a:spcBef>
                <a:spcPts val="0"/>
              </a:spcBef>
              <a:buFontTx/>
              <a:buChar char="−"/>
            </a:pPr>
            <a:r>
              <a:rPr lang="en-US" sz="2800" b="1" dirty="0">
                <a:solidFill>
                  <a:srgbClr val="003A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robust outreach and communications plan.</a:t>
            </a:r>
          </a:p>
          <a:p>
            <a:pPr>
              <a:spcBef>
                <a:spcPts val="9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Much is still in progress.  </a:t>
            </a:r>
          </a:p>
          <a:p>
            <a:pPr>
              <a:spcBef>
                <a:spcPts val="9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will keep you informed of updates.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0D6B282-04E1-4DCB-B6C1-6623B3A45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Blue Water Navy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DCD9CA-5760-4B2C-A982-65141734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3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42422E6-2AA2-4F68-9192-A7A9BF4648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055"/>
            <a:ext cx="9144000" cy="55118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4E5094-4C82-7541-8ADA-013166336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964" y="748030"/>
            <a:ext cx="8475899" cy="1568884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Celebrating the 75</a:t>
            </a:r>
            <a:r>
              <a:rPr lang="en-US" sz="28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Anniversary of the GI Bill:</a:t>
            </a:r>
            <a:b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Your GI Bill Story!</a:t>
            </a:r>
            <a:br>
              <a:rPr lang="en-US" sz="3200" dirty="0">
                <a:solidFill>
                  <a:schemeClr val="tx1"/>
                </a:solidFill>
              </a:rPr>
            </a:b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604363-02A1-6046-8EE3-F7C517599A2D}"/>
              </a:ext>
            </a:extLst>
          </p:cNvPr>
          <p:cNvSpPr/>
          <p:nvPr/>
        </p:nvSpPr>
        <p:spPr>
          <a:xfrm>
            <a:off x="392946" y="1625084"/>
            <a:ext cx="8678484" cy="21800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ts val="7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Tell us how the GI Bill helped you get an education, buy a home, or impacted your life. </a:t>
            </a:r>
          </a:p>
          <a:p>
            <a:pPr marL="342900" indent="-342900">
              <a:spcBef>
                <a:spcPts val="7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 a video and send it to us!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Bef>
                <a:spcPts val="7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We’ll be featuring stories through June 22, 2019 as VA celebrates this important milestone.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rrow: Chevron 21">
            <a:extLst>
              <a:ext uri="{FF2B5EF4-FFF2-40B4-BE49-F238E27FC236}">
                <a16:creationId xmlns:a16="http://schemas.microsoft.com/office/drawing/2014/main" id="{F4A9FF6C-A913-AD42-AC83-5F8A83C5D19A}"/>
              </a:ext>
            </a:extLst>
          </p:cNvPr>
          <p:cNvSpPr/>
          <p:nvPr/>
        </p:nvSpPr>
        <p:spPr>
          <a:xfrm>
            <a:off x="229939" y="3938639"/>
            <a:ext cx="8649176" cy="411480"/>
          </a:xfrm>
          <a:prstGeom prst="chevron">
            <a:avLst/>
          </a:prstGeom>
          <a:solidFill>
            <a:srgbClr val="003A5D"/>
          </a:solidFill>
        </p:spPr>
        <p:txBody>
          <a:bodyPr wrap="none" anchor="ctr">
            <a:noAutofit/>
          </a:bodyPr>
          <a:lstStyle/>
          <a:p>
            <a:pPr algn="ctr" defTabSz="685800">
              <a:defRPr/>
            </a:pPr>
            <a:r>
              <a:rPr lang="en-US" sz="1950" b="1" dirty="0">
                <a:solidFill>
                  <a:schemeClr val="bg1"/>
                </a:solidFill>
                <a:latin typeface="Myriad Pro" panose="020B0503030403020204"/>
              </a:rPr>
              <a:t>Post your video at benefits.va.gov/gibill75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83013F-79DE-5B42-86A6-407D70AB746C}"/>
              </a:ext>
            </a:extLst>
          </p:cNvPr>
          <p:cNvGrpSpPr/>
          <p:nvPr/>
        </p:nvGrpSpPr>
        <p:grpSpPr>
          <a:xfrm>
            <a:off x="231224" y="4565407"/>
            <a:ext cx="8649176" cy="1375676"/>
            <a:chOff x="332562" y="4033167"/>
            <a:chExt cx="11526876" cy="18288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69446C7-12B4-2949-929A-607D0F479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434" r="10468"/>
            <a:stretch/>
          </p:blipFill>
          <p:spPr>
            <a:xfrm>
              <a:off x="2272177" y="4033167"/>
              <a:ext cx="1828800" cy="18288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8778CDA-828E-D046-8B0D-F04C0832E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951" r="21951"/>
            <a:stretch/>
          </p:blipFill>
          <p:spPr>
            <a:xfrm>
              <a:off x="8091022" y="4033167"/>
              <a:ext cx="1828800" cy="18288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C847ACF-B6CD-B94A-97BD-1A38CBBEF8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432" t="210" r="7065" b="4950"/>
            <a:stretch/>
          </p:blipFill>
          <p:spPr>
            <a:xfrm>
              <a:off x="10030638" y="4033167"/>
              <a:ext cx="1828800" cy="18288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C67B80A-2A22-A747-AA0F-ED4C383D7D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3" t="4322" r="2911" b="1382"/>
            <a:stretch/>
          </p:blipFill>
          <p:spPr>
            <a:xfrm>
              <a:off x="4211792" y="4033167"/>
              <a:ext cx="1828800" cy="18288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6C4241D-AA0F-004E-B6FD-C63882D0BE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3685" t="13731" r="11366" b="142"/>
            <a:stretch/>
          </p:blipFill>
          <p:spPr>
            <a:xfrm>
              <a:off x="6151407" y="4033167"/>
              <a:ext cx="1828800" cy="1828800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667BDBA-8588-3047-8526-D745EFB384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1211" t="8170" r="3636"/>
            <a:stretch/>
          </p:blipFill>
          <p:spPr>
            <a:xfrm>
              <a:off x="332562" y="4033167"/>
              <a:ext cx="1828800" cy="1828800"/>
            </a:xfrm>
            <a:prstGeom prst="rect">
              <a:avLst/>
            </a:prstGeom>
          </p:spPr>
        </p:pic>
      </p:grpSp>
      <p:sp>
        <p:nvSpPr>
          <p:cNvPr id="20" name="Title 6">
            <a:extLst>
              <a:ext uri="{FF2B5EF4-FFF2-40B4-BE49-F238E27FC236}">
                <a16:creationId xmlns:a16="http://schemas.microsoft.com/office/drawing/2014/main" id="{43062F60-2E00-4188-B839-14F0E03149FB}"/>
              </a:ext>
            </a:extLst>
          </p:cNvPr>
          <p:cNvSpPr txBox="1">
            <a:spLocks/>
          </p:cNvSpPr>
          <p:nvPr/>
        </p:nvSpPr>
        <p:spPr>
          <a:xfrm>
            <a:off x="0" y="-76200"/>
            <a:ext cx="9144000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Request: Share Your GI Bill Story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CFC8B5-1AD7-4ED8-BE35-A4BDD2D51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4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2D1B6E-998B-4EAF-A7AF-DA7B51AB03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800"/>
            <a:ext cx="9144000" cy="55118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83B293-F18B-5747-93D5-EA88215C4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What Others Are Saying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55C7517-5424-784C-8E31-9064AC84A580}"/>
              </a:ext>
            </a:extLst>
          </p:cNvPr>
          <p:cNvSpPr txBox="1"/>
          <p:nvPr/>
        </p:nvSpPr>
        <p:spPr>
          <a:xfrm>
            <a:off x="5904038" y="5595507"/>
            <a:ext cx="10663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788DDB9-B171-8B4E-AE31-CC68B156BD44}" type="slidenum">
              <a:rPr lang="en-US" sz="1050">
                <a:solidFill>
                  <a:schemeClr val="bg1"/>
                </a:solidFill>
                <a:latin typeface="Myriad Pro" panose="020B0503030403020204" pitchFamily="34" charset="0"/>
              </a:rPr>
              <a:pPr algn="r"/>
              <a:t>24</a:t>
            </a:fld>
            <a:endParaRPr lang="en-US" sz="105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10FE59-7292-4CEC-B040-5BAE57FFF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54A082-256A-4D1D-9FEB-CF493D7313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567" y="915609"/>
            <a:ext cx="3770086" cy="502678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14D0A70-4C06-406A-A8ED-E0927109DCA8}"/>
              </a:ext>
            </a:extLst>
          </p:cNvPr>
          <p:cNvSpPr txBox="1">
            <a:spLocks/>
          </p:cNvSpPr>
          <p:nvPr/>
        </p:nvSpPr>
        <p:spPr>
          <a:xfrm>
            <a:off x="-328091" y="730800"/>
            <a:ext cx="5532833" cy="5258987"/>
          </a:xfrm>
          <a:prstGeom prst="rect">
            <a:avLst/>
          </a:prstGeom>
        </p:spPr>
        <p:txBody>
          <a:bodyPr wrap="square" lIns="0" tIns="6858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yriad Pro Condensed" panose="020B0506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yriad Pro Condensed" panose="020B0506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yriad Pro Condensed" panose="020B0506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yriad Pro Condensed" panose="020B0506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yriad Pro Condensed" panose="020B0506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lang="en-US" sz="800" dirty="0">
              <a:latin typeface="Myriad Pro Condensed"/>
              <a:cs typeface="Arial" panose="020B0604020202020204" pitchFamily="34" charset="0"/>
            </a:endParaRPr>
          </a:p>
          <a:p>
            <a:pPr lvl="1"/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Partnership for Public Service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 is one of the best places to   work  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Dartmouth Report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 healthcare is as good, or better, than any care</a:t>
            </a:r>
          </a:p>
          <a:p>
            <a:pPr marL="457200" lvl="1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The Journal of the American Medical Association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wait times at VA hospitals are now shorter than private sector. 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Service to Citizens Awards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11 VA leaders and staff recognized </a:t>
            </a:r>
          </a:p>
        </p:txBody>
      </p:sp>
    </p:spTree>
    <p:extLst>
      <p:ext uri="{BB962C8B-B14F-4D97-AF65-F5344CB8AC3E}">
        <p14:creationId xmlns:p14="http://schemas.microsoft.com/office/powerpoint/2010/main" val="416423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2D1B6E-998B-4EAF-A7AF-DA7B51AB03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053"/>
            <a:ext cx="9144000" cy="55118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83B293-F18B-5747-93D5-EA88215C4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Some Important Facts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55C7517-5424-784C-8E31-9064AC84A580}"/>
              </a:ext>
            </a:extLst>
          </p:cNvPr>
          <p:cNvSpPr txBox="1"/>
          <p:nvPr/>
        </p:nvSpPr>
        <p:spPr>
          <a:xfrm>
            <a:off x="5904038" y="5595507"/>
            <a:ext cx="10663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788DDB9-B171-8B4E-AE31-CC68B156BD44}" type="slidenum">
              <a:rPr lang="en-US" sz="1050">
                <a:solidFill>
                  <a:schemeClr val="bg1"/>
                </a:solidFill>
                <a:latin typeface="Myriad Pro" panose="020B0503030403020204" pitchFamily="34" charset="0"/>
              </a:rPr>
              <a:pPr algn="r"/>
              <a:t>25</a:t>
            </a:fld>
            <a:endParaRPr lang="en-US" sz="105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10FE59-7292-4CEC-B040-5BAE57FFF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25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14D0A70-4C06-406A-A8ED-E0927109DCA8}"/>
              </a:ext>
            </a:extLst>
          </p:cNvPr>
          <p:cNvSpPr txBox="1">
            <a:spLocks/>
          </p:cNvSpPr>
          <p:nvPr/>
        </p:nvSpPr>
        <p:spPr>
          <a:xfrm>
            <a:off x="342900" y="1148494"/>
            <a:ext cx="8458200" cy="5144093"/>
          </a:xfrm>
          <a:prstGeom prst="rect">
            <a:avLst/>
          </a:prstGeom>
        </p:spPr>
        <p:txBody>
          <a:bodyPr wrap="square" lIns="0" tIns="6858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yriad Pro Condensed" panose="020B0506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yriad Pro Condensed" panose="020B0506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yriad Pro Condensed" panose="020B0506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yriad Pro Condensed" panose="020B0506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yriad Pro Condensed" panose="020B0506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VA is the largest integrated medical system in the U.S.</a:t>
            </a: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Health Care enrollees – 9 million</a:t>
            </a: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Appointments per day – 163 K</a:t>
            </a: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Doctors in Residence (training) – 123 K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Benefits – more than $100 billion, efficiently administered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31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EE79B8-D517-47AA-87C5-C16A5108D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26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38920E-C349-4D04-B29B-804ADEF6A5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3758"/>
            <a:ext cx="9144000" cy="5511889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8F3A0E8-AAD1-49C0-8B89-1959E657D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0"/>
            <a:ext cx="8077200" cy="68616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AE3195-B20A-43F3-B332-F6C337F290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771160"/>
            <a:ext cx="720090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20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AC3484-91F4-4DAD-A5B5-9132CC1CB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27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0AB4B8-4E47-4DBC-93B7-D1440F061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            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1B9FA5-B5D5-4492-A00A-5DB123087B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2" y="1012137"/>
            <a:ext cx="9126415" cy="48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76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6292263-4170-41F3-BC0C-4C8C2EE7C1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7" y="653818"/>
            <a:ext cx="9144000" cy="55118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83B293-F18B-5747-93D5-EA88215C4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55C7517-5424-784C-8E31-9064AC84A580}"/>
              </a:ext>
            </a:extLst>
          </p:cNvPr>
          <p:cNvSpPr txBox="1"/>
          <p:nvPr/>
        </p:nvSpPr>
        <p:spPr>
          <a:xfrm>
            <a:off x="5904038" y="5595507"/>
            <a:ext cx="10663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788DDB9-B171-8B4E-AE31-CC68B156BD44}" type="slidenum">
              <a:rPr lang="en-US" sz="1050">
                <a:solidFill>
                  <a:schemeClr val="bg1"/>
                </a:solidFill>
                <a:latin typeface="Myriad Pro" panose="020B0503030403020204" pitchFamily="34" charset="0"/>
              </a:rPr>
              <a:pPr algn="r"/>
              <a:t>3</a:t>
            </a:fld>
            <a:endParaRPr lang="en-US" sz="105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10FE59-7292-4CEC-B040-5BAE57FFF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3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F1EF47-706B-4347-B268-131E41530795}"/>
              </a:ext>
            </a:extLst>
          </p:cNvPr>
          <p:cNvSpPr/>
          <p:nvPr/>
        </p:nvSpPr>
        <p:spPr>
          <a:xfrm>
            <a:off x="752" y="5238036"/>
            <a:ext cx="9144000" cy="81979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US" sz="2000" b="1" dirty="0">
                <a:solidFill>
                  <a:srgbClr val="005E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And……to the 200 VA-accredited Veteran Service Officers here today, the 2,100 VSOs from around the country, and all the VFW local chapters </a:t>
            </a:r>
            <a:br>
              <a:rPr lang="en-US" sz="1600" b="1" dirty="0">
                <a:solidFill>
                  <a:srgbClr val="005EB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en-US" sz="1600" dirty="0">
              <a:solidFill>
                <a:srgbClr val="005EB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273431-45C4-5443-9277-568563265DEC}"/>
              </a:ext>
            </a:extLst>
          </p:cNvPr>
          <p:cNvSpPr/>
          <p:nvPr/>
        </p:nvSpPr>
        <p:spPr>
          <a:xfrm>
            <a:off x="6391666" y="3912757"/>
            <a:ext cx="2124860" cy="11553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Ryan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Galluci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i="1" dirty="0">
                <a:latin typeface="Georgia" panose="02040502050405020303" pitchFamily="18" charset="0"/>
                <a:cs typeface="Arial" panose="020B0604020202020204" pitchFamily="34" charset="0"/>
              </a:rPr>
              <a:t>Deputy Director</a:t>
            </a:r>
            <a:endParaRPr lang="en-US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F2EFE3-3C64-7448-83D3-E63437C706AA}"/>
              </a:ext>
            </a:extLst>
          </p:cNvPr>
          <p:cNvSpPr/>
          <p:nvPr/>
        </p:nvSpPr>
        <p:spPr>
          <a:xfrm>
            <a:off x="3505200" y="3870562"/>
            <a:ext cx="2124860" cy="124036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endParaRPr lang="en-US" sz="16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fontAlgn="base"/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Robert E. Wallace</a:t>
            </a:r>
          </a:p>
          <a:p>
            <a:pPr algn="ctr" fontAlgn="base"/>
            <a:r>
              <a:rPr lang="en-US" sz="1400" i="1" dirty="0">
                <a:latin typeface="Georgia" panose="02040502050405020303" pitchFamily="18" charset="0"/>
                <a:cs typeface="Arial" panose="020B0604020202020204" pitchFamily="34" charset="0"/>
              </a:rPr>
              <a:t>Assistant Adjutant General and Executive Director</a:t>
            </a:r>
            <a:endParaRPr lang="en-US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5BC432-D148-2C4D-875F-35A8F6A9CF32}"/>
              </a:ext>
            </a:extLst>
          </p:cNvPr>
          <p:cNvSpPr/>
          <p:nvPr/>
        </p:nvSpPr>
        <p:spPr>
          <a:xfrm>
            <a:off x="283373" y="3870562"/>
            <a:ext cx="2442393" cy="96404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endParaRPr lang="en-US" sz="16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fontAlgn="base"/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William J. “Doc” Schmitz</a:t>
            </a:r>
            <a:b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400" i="1" dirty="0">
                <a:latin typeface="Georgia" panose="02040502050405020303" pitchFamily="18" charset="0"/>
                <a:cs typeface="Arial" panose="020B0604020202020204" pitchFamily="34" charset="0"/>
              </a:rPr>
              <a:t>Senior Vice Commander</a:t>
            </a:r>
          </a:p>
          <a:p>
            <a:pPr algn="ctr" fontAlgn="base"/>
            <a:r>
              <a:rPr lang="en-US" sz="1400" i="1" dirty="0">
                <a:latin typeface="Georgia" panose="02040502050405020303" pitchFamily="18" charset="0"/>
                <a:cs typeface="Arial" panose="020B0604020202020204" pitchFamily="34" charset="0"/>
              </a:rPr>
              <a:t>in Chief</a:t>
            </a:r>
            <a:endParaRPr lang="en-US" sz="1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4B60A49-AF3E-4B82-AD6D-5F0B4FC235A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40" y="1038650"/>
            <a:ext cx="2253565" cy="2843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18FFD6-7FF3-4BCC-9731-F047ABA2EEA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449" y="1038650"/>
            <a:ext cx="2247416" cy="2874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F192C5-39CA-46F3-B183-164396B06E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535"/>
          <a:stretch/>
        </p:blipFill>
        <p:spPr>
          <a:xfrm>
            <a:off x="6409827" y="1051545"/>
            <a:ext cx="2253565" cy="2861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7692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403C87-3E4F-46B5-81DA-34B6CCD280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59" y="673055"/>
            <a:ext cx="9144000" cy="55118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83B293-F18B-5747-93D5-EA88215C4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Veterans of Foreign Wars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55C7517-5424-784C-8E31-9064AC84A580}"/>
              </a:ext>
            </a:extLst>
          </p:cNvPr>
          <p:cNvSpPr txBox="1"/>
          <p:nvPr/>
        </p:nvSpPr>
        <p:spPr>
          <a:xfrm>
            <a:off x="5904038" y="5595507"/>
            <a:ext cx="10663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788DDB9-B171-8B4E-AE31-CC68B156BD44}" type="slidenum">
              <a:rPr lang="en-US" sz="1050">
                <a:solidFill>
                  <a:schemeClr val="bg1"/>
                </a:solidFill>
                <a:latin typeface="Myriad Pro" panose="020B0503030403020204" pitchFamily="34" charset="0"/>
              </a:rPr>
              <a:pPr algn="r"/>
              <a:t>4</a:t>
            </a:fld>
            <a:endParaRPr lang="en-US" sz="105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10FE59-7292-4CEC-B040-5BAE57FFF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4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A18CCB-ADFB-4687-A0C6-5A3AD6687C77}"/>
              </a:ext>
            </a:extLst>
          </p:cNvPr>
          <p:cNvSpPr/>
          <p:nvPr/>
        </p:nvSpPr>
        <p:spPr>
          <a:xfrm>
            <a:off x="158931" y="1008577"/>
            <a:ext cx="574510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</a:rPr>
              <a:t>The foremost organization representing the military and Veteran community for the past 100 years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</a:rPr>
              <a:t>Long history of service and caring for our Nations Veterans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</a:rPr>
              <a:t>Educating and informing Members of Congress and their staffs on the unique needs of the military and Veteran community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C169F5-9F5B-4A2F-9160-FA3F80E60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097128" y="1828800"/>
            <a:ext cx="2393406" cy="239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D2C1CD-DD56-4C8C-963C-59CAE2F551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380"/>
            <a:ext cx="9144000" cy="55118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83B293-F18B-5747-93D5-EA88215C4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70558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Importance of Collaboration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55C7517-5424-784C-8E31-9064AC84A580}"/>
              </a:ext>
            </a:extLst>
          </p:cNvPr>
          <p:cNvSpPr txBox="1"/>
          <p:nvPr/>
        </p:nvSpPr>
        <p:spPr>
          <a:xfrm>
            <a:off x="5904038" y="5595507"/>
            <a:ext cx="10663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788DDB9-B171-8B4E-AE31-CC68B156BD44}" type="slidenum">
              <a:rPr lang="en-US" sz="1050">
                <a:solidFill>
                  <a:schemeClr val="bg1"/>
                </a:solidFill>
                <a:latin typeface="Myriad Pro" panose="020B0503030403020204" pitchFamily="34" charset="0"/>
              </a:rPr>
              <a:pPr algn="r"/>
              <a:t>5</a:t>
            </a:fld>
            <a:endParaRPr lang="en-US" sz="105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10FE59-7292-4CEC-B040-5BAE57FFF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3" descr="c8f23f29-3e11-4c82-92f3-bd7f996595af@namprd09">
            <a:extLst>
              <a:ext uri="{FF2B5EF4-FFF2-40B4-BE49-F238E27FC236}">
                <a16:creationId xmlns:a16="http://schemas.microsoft.com/office/drawing/2014/main" id="{EDF1BC1D-AEA7-442A-8895-CD5D5E240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7162800" cy="4790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3D78DC2-0006-472F-ABF7-59CF485A1543}"/>
              </a:ext>
            </a:extLst>
          </p:cNvPr>
          <p:cNvSpPr/>
          <p:nvPr/>
        </p:nvSpPr>
        <p:spPr>
          <a:xfrm rot="21228874">
            <a:off x="685800" y="972012"/>
            <a:ext cx="2743200" cy="4800600"/>
          </a:xfrm>
          <a:prstGeom prst="ellipse">
            <a:avLst/>
          </a:prstGeom>
          <a:noFill/>
          <a:ln w="28575">
            <a:solidFill>
              <a:srgbClr val="002F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1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D2C1CD-DD56-4C8C-963C-59CAE2F551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380"/>
            <a:ext cx="9144000" cy="55118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83B293-F18B-5747-93D5-EA88215C4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73152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Regular Visits to Posts Around the Country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55C7517-5424-784C-8E31-9064AC84A580}"/>
              </a:ext>
            </a:extLst>
          </p:cNvPr>
          <p:cNvSpPr txBox="1"/>
          <p:nvPr/>
        </p:nvSpPr>
        <p:spPr>
          <a:xfrm>
            <a:off x="5904038" y="5595507"/>
            <a:ext cx="10663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788DDB9-B171-8B4E-AE31-CC68B156BD44}" type="slidenum">
              <a:rPr lang="en-US" sz="1050">
                <a:solidFill>
                  <a:schemeClr val="bg1"/>
                </a:solidFill>
                <a:latin typeface="Myriad Pro" panose="020B0503030403020204" pitchFamily="34" charset="0"/>
              </a:rPr>
              <a:pPr algn="r"/>
              <a:t>6</a:t>
            </a:fld>
            <a:endParaRPr lang="en-US" sz="105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10FE59-7292-4CEC-B040-5BAE57FFF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C2215A-6BBF-4340-8FCF-5829564C37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99273"/>
            <a:ext cx="7162800" cy="537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0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E6538C-9981-4054-ADA5-DB516F4EE4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055"/>
            <a:ext cx="9144000" cy="551188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57BF92-51BD-4825-BBAD-38421D873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19B33F-B77D-4A04-84D3-09B00AD49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Claims Clinics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0D6169-CD89-4FEF-9891-8A45036BC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914400"/>
            <a:ext cx="7429500" cy="495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67547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1A2467E-362F-497D-B7A6-ECE418CBCA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055"/>
            <a:ext cx="9144000" cy="55118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6578F7-6953-3B4E-8689-128A25DBD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VBA Priorities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FBDF22-8AB9-754B-A147-F06D0D1DE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</a:t>
            </a:r>
            <a:endParaRPr lang="en-US" dirty="0"/>
          </a:p>
        </p:txBody>
      </p:sp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216BF61C-F730-47DF-8DCC-20B85D1BBC13}"/>
              </a:ext>
            </a:extLst>
          </p:cNvPr>
          <p:cNvSpPr txBox="1">
            <a:spLocks/>
          </p:cNvSpPr>
          <p:nvPr/>
        </p:nvSpPr>
        <p:spPr>
          <a:xfrm>
            <a:off x="304800" y="843680"/>
            <a:ext cx="8534400" cy="136612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/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VFW’s partnership is </a:t>
            </a: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critical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to meeting our shared goal of serving Veterans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One of the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largest membership bases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all VSOs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VFW service officers are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intricately involved in our claims process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7C4D84E0-BF76-4B43-823A-15566F21E5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132844"/>
              </p:ext>
            </p:extLst>
          </p:nvPr>
        </p:nvGraphicFramePr>
        <p:xfrm>
          <a:off x="1524000" y="2316596"/>
          <a:ext cx="5791200" cy="3658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ECE07715-1E5C-4576-9BCB-FB14EB4B7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5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1A2467E-362F-497D-B7A6-ECE418CBCA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055"/>
            <a:ext cx="9144000" cy="55118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6578F7-6953-3B4E-8689-128A25DBD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VBA Priorities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FBDF22-8AB9-754B-A147-F06D0D1DE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9FB249F-C826-CD45-8B6D-DA9C317A82FB}"/>
              </a:ext>
            </a:extLst>
          </p:cNvPr>
          <p:cNvGrpSpPr/>
          <p:nvPr/>
        </p:nvGrpSpPr>
        <p:grpSpPr>
          <a:xfrm>
            <a:off x="3371850" y="1983610"/>
            <a:ext cx="2400300" cy="3291840"/>
            <a:chOff x="4201330" y="1315000"/>
            <a:chExt cx="3200400" cy="438912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D4B3B0B-B9E3-D248-ADA1-F427D0AA6DC4}"/>
                </a:ext>
              </a:extLst>
            </p:cNvPr>
            <p:cNvSpPr/>
            <p:nvPr/>
          </p:nvSpPr>
          <p:spPr>
            <a:xfrm>
              <a:off x="4201330" y="1315000"/>
              <a:ext cx="3200400" cy="4389120"/>
            </a:xfrm>
            <a:prstGeom prst="rect">
              <a:avLst/>
            </a:prstGeom>
            <a:solidFill>
              <a:srgbClr val="00A0D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Content Placeholder 1">
              <a:extLst>
                <a:ext uri="{FF2B5EF4-FFF2-40B4-BE49-F238E27FC236}">
                  <a16:creationId xmlns:a16="http://schemas.microsoft.com/office/drawing/2014/main" id="{BFF79CAA-E835-5040-BEB9-BD824B53E98F}"/>
                </a:ext>
              </a:extLst>
            </p:cNvPr>
            <p:cNvSpPr txBox="1">
              <a:spLocks/>
            </p:cNvSpPr>
            <p:nvPr/>
          </p:nvSpPr>
          <p:spPr>
            <a:xfrm>
              <a:off x="4404088" y="3765566"/>
              <a:ext cx="2794883" cy="1777434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425" i="1" dirty="0">
                  <a:solidFill>
                    <a:schemeClr val="bg1"/>
                  </a:solidFill>
                  <a:latin typeface="Georgia"/>
                  <a:cs typeface="Georgia"/>
                </a:rPr>
                <a:t>Ensure we are </a:t>
              </a:r>
              <a:br>
                <a:rPr lang="en-US" sz="1425" i="1" dirty="0">
                  <a:solidFill>
                    <a:schemeClr val="bg1"/>
                  </a:solidFill>
                  <a:latin typeface="Georgia"/>
                  <a:cs typeface="Georgia"/>
                </a:rPr>
              </a:br>
              <a:r>
                <a:rPr lang="en-US" sz="1425" i="1" dirty="0">
                  <a:solidFill>
                    <a:schemeClr val="bg1"/>
                  </a:solidFill>
                  <a:latin typeface="Georgia"/>
                  <a:cs typeface="Georgia"/>
                </a:rPr>
                <a:t>strong fiscal stewards of the money entrusted</a:t>
              </a:r>
              <a:br>
                <a:rPr lang="en-US" sz="1425" i="1" dirty="0">
                  <a:solidFill>
                    <a:schemeClr val="bg1"/>
                  </a:solidFill>
                  <a:latin typeface="Georgia"/>
                  <a:cs typeface="Georgia"/>
                </a:rPr>
              </a:br>
              <a:r>
                <a:rPr lang="en-US" sz="1425" i="1" dirty="0">
                  <a:solidFill>
                    <a:schemeClr val="bg1"/>
                  </a:solidFill>
                  <a:latin typeface="Georgia"/>
                  <a:cs typeface="Georgia"/>
                </a:rPr>
                <a:t>to us</a:t>
              </a:r>
            </a:p>
          </p:txBody>
        </p:sp>
        <p:pic>
          <p:nvPicPr>
            <p:cNvPr id="7" name="Picture 6" descr="money.png">
              <a:extLst>
                <a:ext uri="{FF2B5EF4-FFF2-40B4-BE49-F238E27FC236}">
                  <a16:creationId xmlns:a16="http://schemas.microsoft.com/office/drawing/2014/main" id="{2A866B53-AA81-434F-B67B-85C91C9D4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8380" y="1816374"/>
              <a:ext cx="1770888" cy="160379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AF5D2D4-12AB-AA45-B295-2C09B2FC0A86}"/>
              </a:ext>
            </a:extLst>
          </p:cNvPr>
          <p:cNvGrpSpPr/>
          <p:nvPr/>
        </p:nvGrpSpPr>
        <p:grpSpPr>
          <a:xfrm>
            <a:off x="705488" y="1983610"/>
            <a:ext cx="2400300" cy="3291840"/>
            <a:chOff x="634217" y="1315000"/>
            <a:chExt cx="3200400" cy="438912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59FF93-CA3C-7149-92E1-00FF5463BD99}"/>
                </a:ext>
              </a:extLst>
            </p:cNvPr>
            <p:cNvSpPr/>
            <p:nvPr/>
          </p:nvSpPr>
          <p:spPr>
            <a:xfrm>
              <a:off x="634217" y="1315000"/>
              <a:ext cx="3200400" cy="4389120"/>
            </a:xfrm>
            <a:prstGeom prst="rect">
              <a:avLst/>
            </a:prstGeom>
            <a:solidFill>
              <a:srgbClr val="ED3D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Content Placeholder 1">
              <a:extLst>
                <a:ext uri="{FF2B5EF4-FFF2-40B4-BE49-F238E27FC236}">
                  <a16:creationId xmlns:a16="http://schemas.microsoft.com/office/drawing/2014/main" id="{9AAF1DF0-DB7A-8E4E-8226-382C32F7706E}"/>
                </a:ext>
              </a:extLst>
            </p:cNvPr>
            <p:cNvSpPr txBox="1">
              <a:spLocks/>
            </p:cNvSpPr>
            <p:nvPr/>
          </p:nvSpPr>
          <p:spPr>
            <a:xfrm>
              <a:off x="836975" y="3765566"/>
              <a:ext cx="2794883" cy="1638073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425" i="1" dirty="0">
                  <a:solidFill>
                    <a:schemeClr val="bg1"/>
                  </a:solidFill>
                  <a:latin typeface="Georgia"/>
                  <a:cs typeface="Georgia"/>
                </a:rPr>
                <a:t>Provide Veterans with the benefits they have earned in a manner that honors their service</a:t>
              </a:r>
              <a:endParaRPr lang="en-US" sz="1425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0" descr="tags.png">
              <a:extLst>
                <a:ext uri="{FF2B5EF4-FFF2-40B4-BE49-F238E27FC236}">
                  <a16:creationId xmlns:a16="http://schemas.microsoft.com/office/drawing/2014/main" id="{60D9C167-C60F-3D48-9A23-F2473E809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418" y="1637094"/>
              <a:ext cx="1591999" cy="1783072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7DBD18-6DC5-BF4B-BE5C-AB76B5DF4F2B}"/>
              </a:ext>
            </a:extLst>
          </p:cNvPr>
          <p:cNvGrpSpPr/>
          <p:nvPr/>
        </p:nvGrpSpPr>
        <p:grpSpPr>
          <a:xfrm>
            <a:off x="6038213" y="1993340"/>
            <a:ext cx="2400300" cy="3291840"/>
            <a:chOff x="7872044" y="1327973"/>
            <a:chExt cx="3200400" cy="438912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6EC566-F8E2-B142-B5C6-E0FA9F23E2A3}"/>
                </a:ext>
              </a:extLst>
            </p:cNvPr>
            <p:cNvSpPr/>
            <p:nvPr/>
          </p:nvSpPr>
          <p:spPr>
            <a:xfrm>
              <a:off x="7872044" y="1327973"/>
              <a:ext cx="3200400" cy="4389120"/>
            </a:xfrm>
            <a:prstGeom prst="rect">
              <a:avLst/>
            </a:prstGeom>
            <a:solidFill>
              <a:srgbClr val="06589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Content Placeholder 1">
              <a:extLst>
                <a:ext uri="{FF2B5EF4-FFF2-40B4-BE49-F238E27FC236}">
                  <a16:creationId xmlns:a16="http://schemas.microsoft.com/office/drawing/2014/main" id="{B3E79BFA-2382-A148-9392-D389E8EA06D9}"/>
                </a:ext>
              </a:extLst>
            </p:cNvPr>
            <p:cNvSpPr txBox="1">
              <a:spLocks/>
            </p:cNvSpPr>
            <p:nvPr/>
          </p:nvSpPr>
          <p:spPr>
            <a:xfrm>
              <a:off x="8074802" y="3765565"/>
              <a:ext cx="2794883" cy="1736245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spcAft>
                  <a:spcPts val="450"/>
                </a:spcAft>
                <a:buNone/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500" i="1" dirty="0">
                  <a:solidFill>
                    <a:schemeClr val="bg1"/>
                  </a:solidFill>
                  <a:latin typeface="Georgia"/>
                  <a:cs typeface="Georgia"/>
                </a:rPr>
                <a:t>Foster a culture </a:t>
              </a:r>
              <a:br>
                <a:rPr lang="en-US" sz="1500" i="1" dirty="0">
                  <a:solidFill>
                    <a:schemeClr val="bg1"/>
                  </a:solidFill>
                  <a:latin typeface="Georgia"/>
                  <a:cs typeface="Georgia"/>
                </a:rPr>
              </a:br>
              <a:r>
                <a:rPr lang="en-US" sz="1500" i="1" dirty="0">
                  <a:solidFill>
                    <a:schemeClr val="bg1"/>
                  </a:solidFill>
                  <a:latin typeface="Georgia"/>
                  <a:cs typeface="Georgia"/>
                </a:rPr>
                <a:t>of collaboration</a:t>
              </a:r>
            </a:p>
          </p:txBody>
        </p:sp>
        <p:grpSp>
          <p:nvGrpSpPr>
            <p:cNvPr id="15" name="Graphic 13" descr="Handshake">
              <a:extLst>
                <a:ext uri="{FF2B5EF4-FFF2-40B4-BE49-F238E27FC236}">
                  <a16:creationId xmlns:a16="http://schemas.microsoft.com/office/drawing/2014/main" id="{995C43D4-CFAC-DC4C-89D1-B4F589D12BFE}"/>
                </a:ext>
              </a:extLst>
            </p:cNvPr>
            <p:cNvGrpSpPr/>
            <p:nvPr/>
          </p:nvGrpSpPr>
          <p:grpSpPr>
            <a:xfrm>
              <a:off x="8393124" y="1866208"/>
              <a:ext cx="2154864" cy="1553958"/>
              <a:chOff x="7607530" y="4188847"/>
              <a:chExt cx="2329898" cy="1706358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32FC0FD2-A9C3-994B-852F-E75D81D2EED7}"/>
                  </a:ext>
                </a:extLst>
              </p:cNvPr>
              <p:cNvSpPr/>
              <p:nvPr/>
            </p:nvSpPr>
            <p:spPr>
              <a:xfrm>
                <a:off x="8508655" y="5373054"/>
                <a:ext cx="453495" cy="453495"/>
              </a:xfrm>
              <a:custGeom>
                <a:avLst/>
                <a:gdLst>
                  <a:gd name="connsiteX0" fmla="*/ 171292 w 453494"/>
                  <a:gd name="connsiteY0" fmla="*/ 391063 h 453494"/>
                  <a:gd name="connsiteX1" fmla="*/ 118966 w 453494"/>
                  <a:gd name="connsiteY1" fmla="*/ 373620 h 453494"/>
                  <a:gd name="connsiteX2" fmla="*/ 111989 w 453494"/>
                  <a:gd name="connsiteY2" fmla="*/ 275945 h 453494"/>
                  <a:gd name="connsiteX3" fmla="*/ 248037 w 453494"/>
                  <a:gd name="connsiteY3" fmla="*/ 118966 h 453494"/>
                  <a:gd name="connsiteX4" fmla="*/ 345713 w 453494"/>
                  <a:gd name="connsiteY4" fmla="*/ 111989 h 453494"/>
                  <a:gd name="connsiteX5" fmla="*/ 352690 w 453494"/>
                  <a:gd name="connsiteY5" fmla="*/ 209664 h 453494"/>
                  <a:gd name="connsiteX6" fmla="*/ 216641 w 453494"/>
                  <a:gd name="connsiteY6" fmla="*/ 366643 h 453494"/>
                  <a:gd name="connsiteX7" fmla="*/ 171292 w 453494"/>
                  <a:gd name="connsiteY7" fmla="*/ 391063 h 45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3494" h="453494">
                    <a:moveTo>
                      <a:pt x="171292" y="391063"/>
                    </a:moveTo>
                    <a:cubicBezTo>
                      <a:pt x="153850" y="391063"/>
                      <a:pt x="132919" y="387574"/>
                      <a:pt x="118966" y="373620"/>
                    </a:cubicBezTo>
                    <a:cubicBezTo>
                      <a:pt x="91058" y="349201"/>
                      <a:pt x="87570" y="303852"/>
                      <a:pt x="111989" y="275945"/>
                    </a:cubicBezTo>
                    <a:lnTo>
                      <a:pt x="248037" y="118966"/>
                    </a:lnTo>
                    <a:cubicBezTo>
                      <a:pt x="272456" y="91058"/>
                      <a:pt x="317806" y="87570"/>
                      <a:pt x="345713" y="111989"/>
                    </a:cubicBezTo>
                    <a:cubicBezTo>
                      <a:pt x="373620" y="136408"/>
                      <a:pt x="377109" y="181757"/>
                      <a:pt x="352690" y="209664"/>
                    </a:cubicBezTo>
                    <a:lnTo>
                      <a:pt x="216641" y="366643"/>
                    </a:lnTo>
                    <a:cubicBezTo>
                      <a:pt x="206176" y="380597"/>
                      <a:pt x="188734" y="387574"/>
                      <a:pt x="171292" y="391063"/>
                    </a:cubicBezTo>
                    <a:close/>
                  </a:path>
                </a:pathLst>
              </a:custGeom>
              <a:solidFill>
                <a:schemeClr val="bg1"/>
              </a:solidFill>
              <a:ln w="348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39D453F1-DACF-CE4E-BD11-DEA4F019037A}"/>
                  </a:ext>
                </a:extLst>
              </p:cNvPr>
              <p:cNvSpPr/>
              <p:nvPr/>
            </p:nvSpPr>
            <p:spPr>
              <a:xfrm>
                <a:off x="8276716" y="5231814"/>
                <a:ext cx="523263" cy="523263"/>
              </a:xfrm>
              <a:custGeom>
                <a:avLst/>
                <a:gdLst>
                  <a:gd name="connsiteX0" fmla="*/ 190437 w 523263"/>
                  <a:gd name="connsiteY0" fmla="*/ 452069 h 523263"/>
                  <a:gd name="connsiteX1" fmla="*/ 124157 w 523263"/>
                  <a:gd name="connsiteY1" fmla="*/ 431138 h 523263"/>
                  <a:gd name="connsiteX2" fmla="*/ 117180 w 523263"/>
                  <a:gd name="connsiteY2" fmla="*/ 309043 h 523263"/>
                  <a:gd name="connsiteX3" fmla="*/ 277648 w 523263"/>
                  <a:gd name="connsiteY3" fmla="*/ 124157 h 523263"/>
                  <a:gd name="connsiteX4" fmla="*/ 399742 w 523263"/>
                  <a:gd name="connsiteY4" fmla="*/ 117180 h 523263"/>
                  <a:gd name="connsiteX5" fmla="*/ 406719 w 523263"/>
                  <a:gd name="connsiteY5" fmla="*/ 239275 h 523263"/>
                  <a:gd name="connsiteX6" fmla="*/ 246252 w 523263"/>
                  <a:gd name="connsiteY6" fmla="*/ 424161 h 523263"/>
                  <a:gd name="connsiteX7" fmla="*/ 190437 w 523263"/>
                  <a:gd name="connsiteY7" fmla="*/ 452069 h 523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3263" h="523263">
                    <a:moveTo>
                      <a:pt x="190437" y="452069"/>
                    </a:moveTo>
                    <a:cubicBezTo>
                      <a:pt x="166018" y="455557"/>
                      <a:pt x="145088" y="448580"/>
                      <a:pt x="124157" y="431138"/>
                    </a:cubicBezTo>
                    <a:cubicBezTo>
                      <a:pt x="89273" y="399742"/>
                      <a:pt x="85784" y="343928"/>
                      <a:pt x="117180" y="309043"/>
                    </a:cubicBezTo>
                    <a:lnTo>
                      <a:pt x="277648" y="124157"/>
                    </a:lnTo>
                    <a:cubicBezTo>
                      <a:pt x="309043" y="89273"/>
                      <a:pt x="364858" y="85784"/>
                      <a:pt x="399742" y="117180"/>
                    </a:cubicBezTo>
                    <a:cubicBezTo>
                      <a:pt x="434627" y="148576"/>
                      <a:pt x="438115" y="204391"/>
                      <a:pt x="406719" y="239275"/>
                    </a:cubicBezTo>
                    <a:lnTo>
                      <a:pt x="246252" y="424161"/>
                    </a:lnTo>
                    <a:cubicBezTo>
                      <a:pt x="232298" y="441604"/>
                      <a:pt x="211368" y="452069"/>
                      <a:pt x="190437" y="452069"/>
                    </a:cubicBezTo>
                    <a:close/>
                  </a:path>
                </a:pathLst>
              </a:custGeom>
              <a:solidFill>
                <a:schemeClr val="bg1"/>
              </a:solidFill>
              <a:ln w="348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21E7692-8F95-D442-94FB-93BA17694739}"/>
                  </a:ext>
                </a:extLst>
              </p:cNvPr>
              <p:cNvSpPr/>
              <p:nvPr/>
            </p:nvSpPr>
            <p:spPr>
              <a:xfrm>
                <a:off x="8039304" y="5067659"/>
                <a:ext cx="558147" cy="558147"/>
              </a:xfrm>
              <a:custGeom>
                <a:avLst/>
                <a:gdLst>
                  <a:gd name="connsiteX0" fmla="*/ 208078 w 558147"/>
                  <a:gd name="connsiteY0" fmla="*/ 487152 h 558147"/>
                  <a:gd name="connsiteX1" fmla="*/ 131333 w 558147"/>
                  <a:gd name="connsiteY1" fmla="*/ 462733 h 558147"/>
                  <a:gd name="connsiteX2" fmla="*/ 120868 w 558147"/>
                  <a:gd name="connsiteY2" fmla="*/ 316219 h 558147"/>
                  <a:gd name="connsiteX3" fmla="*/ 281335 w 558147"/>
                  <a:gd name="connsiteY3" fmla="*/ 131333 h 558147"/>
                  <a:gd name="connsiteX4" fmla="*/ 427849 w 558147"/>
                  <a:gd name="connsiteY4" fmla="*/ 120868 h 558147"/>
                  <a:gd name="connsiteX5" fmla="*/ 438314 w 558147"/>
                  <a:gd name="connsiteY5" fmla="*/ 267381 h 558147"/>
                  <a:gd name="connsiteX6" fmla="*/ 277847 w 558147"/>
                  <a:gd name="connsiteY6" fmla="*/ 452268 h 558147"/>
                  <a:gd name="connsiteX7" fmla="*/ 208078 w 558147"/>
                  <a:gd name="connsiteY7" fmla="*/ 487152 h 558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8147" h="558147">
                    <a:moveTo>
                      <a:pt x="208078" y="487152"/>
                    </a:moveTo>
                    <a:cubicBezTo>
                      <a:pt x="180171" y="490640"/>
                      <a:pt x="152264" y="480175"/>
                      <a:pt x="131333" y="462733"/>
                    </a:cubicBezTo>
                    <a:cubicBezTo>
                      <a:pt x="89472" y="424360"/>
                      <a:pt x="82495" y="358081"/>
                      <a:pt x="120868" y="316219"/>
                    </a:cubicBezTo>
                    <a:lnTo>
                      <a:pt x="281335" y="131333"/>
                    </a:lnTo>
                    <a:cubicBezTo>
                      <a:pt x="319708" y="89472"/>
                      <a:pt x="385988" y="82495"/>
                      <a:pt x="427849" y="120868"/>
                    </a:cubicBezTo>
                    <a:cubicBezTo>
                      <a:pt x="469710" y="159240"/>
                      <a:pt x="476687" y="225521"/>
                      <a:pt x="438314" y="267381"/>
                    </a:cubicBezTo>
                    <a:lnTo>
                      <a:pt x="277847" y="452268"/>
                    </a:lnTo>
                    <a:cubicBezTo>
                      <a:pt x="260405" y="473198"/>
                      <a:pt x="232497" y="487152"/>
                      <a:pt x="208078" y="487152"/>
                    </a:cubicBezTo>
                    <a:close/>
                  </a:path>
                </a:pathLst>
              </a:custGeom>
              <a:solidFill>
                <a:schemeClr val="bg1"/>
              </a:solidFill>
              <a:ln w="348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DDF68E94-4CA7-A549-A92D-63F877B95A75}"/>
                  </a:ext>
                </a:extLst>
              </p:cNvPr>
              <p:cNvSpPr/>
              <p:nvPr/>
            </p:nvSpPr>
            <p:spPr>
              <a:xfrm>
                <a:off x="7784650" y="4914169"/>
                <a:ext cx="558147" cy="593032"/>
              </a:xfrm>
              <a:custGeom>
                <a:avLst/>
                <a:gdLst>
                  <a:gd name="connsiteX0" fmla="*/ 208078 w 558147"/>
                  <a:gd name="connsiteY0" fmla="*/ 511571 h 593031"/>
                  <a:gd name="connsiteX1" fmla="*/ 131333 w 558147"/>
                  <a:gd name="connsiteY1" fmla="*/ 487152 h 593031"/>
                  <a:gd name="connsiteX2" fmla="*/ 120868 w 558147"/>
                  <a:gd name="connsiteY2" fmla="*/ 340638 h 593031"/>
                  <a:gd name="connsiteX3" fmla="*/ 305754 w 558147"/>
                  <a:gd name="connsiteY3" fmla="*/ 131333 h 593031"/>
                  <a:gd name="connsiteX4" fmla="*/ 452268 w 558147"/>
                  <a:gd name="connsiteY4" fmla="*/ 120868 h 593031"/>
                  <a:gd name="connsiteX5" fmla="*/ 462733 w 558147"/>
                  <a:gd name="connsiteY5" fmla="*/ 267382 h 593031"/>
                  <a:gd name="connsiteX6" fmla="*/ 277847 w 558147"/>
                  <a:gd name="connsiteY6" fmla="*/ 476687 h 593031"/>
                  <a:gd name="connsiteX7" fmla="*/ 208078 w 558147"/>
                  <a:gd name="connsiteY7" fmla="*/ 511571 h 593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8147" h="593031">
                    <a:moveTo>
                      <a:pt x="208078" y="511571"/>
                    </a:moveTo>
                    <a:cubicBezTo>
                      <a:pt x="180171" y="515059"/>
                      <a:pt x="152264" y="504594"/>
                      <a:pt x="131333" y="487152"/>
                    </a:cubicBezTo>
                    <a:cubicBezTo>
                      <a:pt x="89472" y="448779"/>
                      <a:pt x="82495" y="382499"/>
                      <a:pt x="120868" y="340638"/>
                    </a:cubicBezTo>
                    <a:lnTo>
                      <a:pt x="305754" y="131333"/>
                    </a:lnTo>
                    <a:cubicBezTo>
                      <a:pt x="344127" y="89472"/>
                      <a:pt x="410407" y="82495"/>
                      <a:pt x="452268" y="120868"/>
                    </a:cubicBezTo>
                    <a:cubicBezTo>
                      <a:pt x="494129" y="159240"/>
                      <a:pt x="501106" y="225520"/>
                      <a:pt x="462733" y="267382"/>
                    </a:cubicBezTo>
                    <a:lnTo>
                      <a:pt x="277847" y="476687"/>
                    </a:lnTo>
                    <a:cubicBezTo>
                      <a:pt x="256916" y="497617"/>
                      <a:pt x="232497" y="508083"/>
                      <a:pt x="208078" y="511571"/>
                    </a:cubicBezTo>
                    <a:close/>
                  </a:path>
                </a:pathLst>
              </a:custGeom>
              <a:solidFill>
                <a:schemeClr val="bg1"/>
              </a:solidFill>
              <a:ln w="348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" name="Freeform: Shape 20">
                <a:extLst>
                  <a:ext uri="{FF2B5EF4-FFF2-40B4-BE49-F238E27FC236}">
                    <a16:creationId xmlns:a16="http://schemas.microsoft.com/office/drawing/2014/main" id="{98462637-779F-7745-BA9D-502F600DBB46}"/>
                  </a:ext>
                </a:extLst>
              </p:cNvPr>
              <p:cNvSpPr/>
              <p:nvPr/>
            </p:nvSpPr>
            <p:spPr>
              <a:xfrm>
                <a:off x="7607530" y="4220763"/>
                <a:ext cx="2058168" cy="1674442"/>
              </a:xfrm>
              <a:custGeom>
                <a:avLst/>
                <a:gdLst>
                  <a:gd name="connsiteX0" fmla="*/ 1927080 w 2058168"/>
                  <a:gd name="connsiteY0" fmla="*/ 894507 h 1674442"/>
                  <a:gd name="connsiteX1" fmla="*/ 1365444 w 2058168"/>
                  <a:gd name="connsiteY1" fmla="*/ 413105 h 1674442"/>
                  <a:gd name="connsiteX2" fmla="*/ 1327072 w 2058168"/>
                  <a:gd name="connsiteY2" fmla="*/ 378221 h 1674442"/>
                  <a:gd name="connsiteX3" fmla="*/ 1086371 w 2058168"/>
                  <a:gd name="connsiteY3" fmla="*/ 653806 h 1674442"/>
                  <a:gd name="connsiteX4" fmla="*/ 946834 w 2058168"/>
                  <a:gd name="connsiteY4" fmla="*/ 723575 h 1674442"/>
                  <a:gd name="connsiteX5" fmla="*/ 929392 w 2058168"/>
                  <a:gd name="connsiteY5" fmla="*/ 723575 h 1674442"/>
                  <a:gd name="connsiteX6" fmla="*/ 793343 w 2058168"/>
                  <a:gd name="connsiteY6" fmla="*/ 671249 h 1674442"/>
                  <a:gd name="connsiteX7" fmla="*/ 772413 w 2058168"/>
                  <a:gd name="connsiteY7" fmla="*/ 374733 h 1674442"/>
                  <a:gd name="connsiteX8" fmla="*/ 978230 w 2058168"/>
                  <a:gd name="connsiteY8" fmla="*/ 137520 h 1674442"/>
                  <a:gd name="connsiteX9" fmla="*/ 399152 w 2058168"/>
                  <a:gd name="connsiteY9" fmla="*/ 95659 h 1674442"/>
                  <a:gd name="connsiteX10" fmla="*/ 95659 w 2058168"/>
                  <a:gd name="connsiteY10" fmla="*/ 597992 h 1674442"/>
                  <a:gd name="connsiteX11" fmla="*/ 332872 w 2058168"/>
                  <a:gd name="connsiteY11" fmla="*/ 873577 h 1674442"/>
                  <a:gd name="connsiteX12" fmla="*/ 423571 w 2058168"/>
                  <a:gd name="connsiteY12" fmla="*/ 768924 h 1674442"/>
                  <a:gd name="connsiteX13" fmla="*/ 556131 w 2058168"/>
                  <a:gd name="connsiteY13" fmla="*/ 709621 h 1674442"/>
                  <a:gd name="connsiteX14" fmla="*/ 556131 w 2058168"/>
                  <a:gd name="connsiteY14" fmla="*/ 709621 h 1674442"/>
                  <a:gd name="connsiteX15" fmla="*/ 671249 w 2058168"/>
                  <a:gd name="connsiteY15" fmla="*/ 751482 h 1674442"/>
                  <a:gd name="connsiteX16" fmla="*/ 730552 w 2058168"/>
                  <a:gd name="connsiteY16" fmla="*/ 877065 h 1674442"/>
                  <a:gd name="connsiteX17" fmla="*/ 789855 w 2058168"/>
                  <a:gd name="connsiteY17" fmla="*/ 866600 h 1674442"/>
                  <a:gd name="connsiteX18" fmla="*/ 904973 w 2058168"/>
                  <a:gd name="connsiteY18" fmla="*/ 908461 h 1674442"/>
                  <a:gd name="connsiteX19" fmla="*/ 964276 w 2058168"/>
                  <a:gd name="connsiteY19" fmla="*/ 1037533 h 1674442"/>
                  <a:gd name="connsiteX20" fmla="*/ 1009625 w 2058168"/>
                  <a:gd name="connsiteY20" fmla="*/ 1030556 h 1674442"/>
                  <a:gd name="connsiteX21" fmla="*/ 1009625 w 2058168"/>
                  <a:gd name="connsiteY21" fmla="*/ 1030556 h 1674442"/>
                  <a:gd name="connsiteX22" fmla="*/ 1114278 w 2058168"/>
                  <a:gd name="connsiteY22" fmla="*/ 1068929 h 1674442"/>
                  <a:gd name="connsiteX23" fmla="*/ 1166604 w 2058168"/>
                  <a:gd name="connsiteY23" fmla="*/ 1177070 h 1674442"/>
                  <a:gd name="connsiteX24" fmla="*/ 1204977 w 2058168"/>
                  <a:gd name="connsiteY24" fmla="*/ 1170093 h 1674442"/>
                  <a:gd name="connsiteX25" fmla="*/ 1204977 w 2058168"/>
                  <a:gd name="connsiteY25" fmla="*/ 1170093 h 1674442"/>
                  <a:gd name="connsiteX26" fmla="*/ 1295676 w 2058168"/>
                  <a:gd name="connsiteY26" fmla="*/ 1204977 h 1674442"/>
                  <a:gd name="connsiteX27" fmla="*/ 1344514 w 2058168"/>
                  <a:gd name="connsiteY27" fmla="*/ 1299164 h 1674442"/>
                  <a:gd name="connsiteX28" fmla="*/ 1309630 w 2058168"/>
                  <a:gd name="connsiteY28" fmla="*/ 1400329 h 1674442"/>
                  <a:gd name="connsiteX29" fmla="*/ 1191023 w 2058168"/>
                  <a:gd name="connsiteY29" fmla="*/ 1536377 h 1674442"/>
                  <a:gd name="connsiteX30" fmla="*/ 1239861 w 2058168"/>
                  <a:gd name="connsiteY30" fmla="*/ 1574750 h 1674442"/>
                  <a:gd name="connsiteX31" fmla="*/ 1323583 w 2058168"/>
                  <a:gd name="connsiteY31" fmla="*/ 1595680 h 1674442"/>
                  <a:gd name="connsiteX32" fmla="*/ 1449166 w 2058168"/>
                  <a:gd name="connsiteY32" fmla="*/ 1445678 h 1674442"/>
                  <a:gd name="connsiteX33" fmla="*/ 1449166 w 2058168"/>
                  <a:gd name="connsiteY33" fmla="*/ 1442190 h 1674442"/>
                  <a:gd name="connsiteX34" fmla="*/ 1484051 w 2058168"/>
                  <a:gd name="connsiteY34" fmla="*/ 1445678 h 1674442"/>
                  <a:gd name="connsiteX35" fmla="*/ 1609634 w 2058168"/>
                  <a:gd name="connsiteY35" fmla="*/ 1295676 h 1674442"/>
                  <a:gd name="connsiteX36" fmla="*/ 1609634 w 2058168"/>
                  <a:gd name="connsiteY36" fmla="*/ 1292187 h 1674442"/>
                  <a:gd name="connsiteX37" fmla="*/ 1644518 w 2058168"/>
                  <a:gd name="connsiteY37" fmla="*/ 1295676 h 1674442"/>
                  <a:gd name="connsiteX38" fmla="*/ 1770101 w 2058168"/>
                  <a:gd name="connsiteY38" fmla="*/ 1145674 h 1674442"/>
                  <a:gd name="connsiteX39" fmla="*/ 1766613 w 2058168"/>
                  <a:gd name="connsiteY39" fmla="*/ 1124743 h 1674442"/>
                  <a:gd name="connsiteX40" fmla="*/ 1839870 w 2058168"/>
                  <a:gd name="connsiteY40" fmla="*/ 1138697 h 1674442"/>
                  <a:gd name="connsiteX41" fmla="*/ 1965453 w 2058168"/>
                  <a:gd name="connsiteY41" fmla="*/ 988695 h 1674442"/>
                  <a:gd name="connsiteX42" fmla="*/ 1927080 w 2058168"/>
                  <a:gd name="connsiteY42" fmla="*/ 894507 h 1674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2058168" h="1674442">
                    <a:moveTo>
                      <a:pt x="1927080" y="894507"/>
                    </a:moveTo>
                    <a:lnTo>
                      <a:pt x="1365444" y="413105"/>
                    </a:lnTo>
                    <a:lnTo>
                      <a:pt x="1327072" y="378221"/>
                    </a:lnTo>
                    <a:lnTo>
                      <a:pt x="1086371" y="653806"/>
                    </a:lnTo>
                    <a:cubicBezTo>
                      <a:pt x="1051486" y="695667"/>
                      <a:pt x="1002649" y="720086"/>
                      <a:pt x="946834" y="723575"/>
                    </a:cubicBezTo>
                    <a:cubicBezTo>
                      <a:pt x="939857" y="723575"/>
                      <a:pt x="932880" y="723575"/>
                      <a:pt x="929392" y="723575"/>
                    </a:cubicBezTo>
                    <a:cubicBezTo>
                      <a:pt x="877065" y="723575"/>
                      <a:pt x="828228" y="706133"/>
                      <a:pt x="793343" y="671249"/>
                    </a:cubicBezTo>
                    <a:cubicBezTo>
                      <a:pt x="706133" y="594503"/>
                      <a:pt x="699156" y="461943"/>
                      <a:pt x="772413" y="374733"/>
                    </a:cubicBezTo>
                    <a:lnTo>
                      <a:pt x="978230" y="137520"/>
                    </a:lnTo>
                    <a:cubicBezTo>
                      <a:pt x="817762" y="116590"/>
                      <a:pt x="611945" y="200312"/>
                      <a:pt x="399152" y="95659"/>
                    </a:cubicBezTo>
                    <a:lnTo>
                      <a:pt x="95659" y="597992"/>
                    </a:lnTo>
                    <a:lnTo>
                      <a:pt x="332872" y="873577"/>
                    </a:lnTo>
                    <a:lnTo>
                      <a:pt x="423571" y="768924"/>
                    </a:lnTo>
                    <a:cubicBezTo>
                      <a:pt x="454966" y="730552"/>
                      <a:pt x="503804" y="709621"/>
                      <a:pt x="556131" y="709621"/>
                    </a:cubicBezTo>
                    <a:lnTo>
                      <a:pt x="556131" y="709621"/>
                    </a:lnTo>
                    <a:cubicBezTo>
                      <a:pt x="597992" y="709621"/>
                      <a:pt x="639853" y="723575"/>
                      <a:pt x="671249" y="751482"/>
                    </a:cubicBezTo>
                    <a:cubicBezTo>
                      <a:pt x="709621" y="782878"/>
                      <a:pt x="727063" y="828228"/>
                      <a:pt x="730552" y="877065"/>
                    </a:cubicBezTo>
                    <a:cubicBezTo>
                      <a:pt x="747994" y="870088"/>
                      <a:pt x="768924" y="866600"/>
                      <a:pt x="789855" y="866600"/>
                    </a:cubicBezTo>
                    <a:cubicBezTo>
                      <a:pt x="831716" y="866600"/>
                      <a:pt x="873577" y="880554"/>
                      <a:pt x="904973" y="908461"/>
                    </a:cubicBezTo>
                    <a:cubicBezTo>
                      <a:pt x="943345" y="943345"/>
                      <a:pt x="964276" y="988695"/>
                      <a:pt x="964276" y="1037533"/>
                    </a:cubicBezTo>
                    <a:cubicBezTo>
                      <a:pt x="978230" y="1034044"/>
                      <a:pt x="995672" y="1030556"/>
                      <a:pt x="1009625" y="1030556"/>
                    </a:cubicBezTo>
                    <a:lnTo>
                      <a:pt x="1009625" y="1030556"/>
                    </a:lnTo>
                    <a:cubicBezTo>
                      <a:pt x="1047998" y="1030556"/>
                      <a:pt x="1082882" y="1044509"/>
                      <a:pt x="1114278" y="1068929"/>
                    </a:cubicBezTo>
                    <a:cubicBezTo>
                      <a:pt x="1145674" y="1096836"/>
                      <a:pt x="1163116" y="1135209"/>
                      <a:pt x="1166604" y="1177070"/>
                    </a:cubicBezTo>
                    <a:cubicBezTo>
                      <a:pt x="1177070" y="1173581"/>
                      <a:pt x="1191023" y="1170093"/>
                      <a:pt x="1204977" y="1170093"/>
                    </a:cubicBezTo>
                    <a:lnTo>
                      <a:pt x="1204977" y="1170093"/>
                    </a:lnTo>
                    <a:cubicBezTo>
                      <a:pt x="1239861" y="1170093"/>
                      <a:pt x="1271257" y="1180558"/>
                      <a:pt x="1295676" y="1204977"/>
                    </a:cubicBezTo>
                    <a:cubicBezTo>
                      <a:pt x="1323583" y="1229396"/>
                      <a:pt x="1341025" y="1264280"/>
                      <a:pt x="1344514" y="1299164"/>
                    </a:cubicBezTo>
                    <a:cubicBezTo>
                      <a:pt x="1348002" y="1337537"/>
                      <a:pt x="1334049" y="1372421"/>
                      <a:pt x="1309630" y="1400329"/>
                    </a:cubicBezTo>
                    <a:lnTo>
                      <a:pt x="1191023" y="1536377"/>
                    </a:lnTo>
                    <a:lnTo>
                      <a:pt x="1239861" y="1574750"/>
                    </a:lnTo>
                    <a:cubicBezTo>
                      <a:pt x="1264280" y="1588703"/>
                      <a:pt x="1292187" y="1599168"/>
                      <a:pt x="1323583" y="1595680"/>
                    </a:cubicBezTo>
                    <a:cubicBezTo>
                      <a:pt x="1400328" y="1588703"/>
                      <a:pt x="1456143" y="1522423"/>
                      <a:pt x="1449166" y="1445678"/>
                    </a:cubicBezTo>
                    <a:cubicBezTo>
                      <a:pt x="1449166" y="1445678"/>
                      <a:pt x="1449166" y="1442190"/>
                      <a:pt x="1449166" y="1442190"/>
                    </a:cubicBezTo>
                    <a:cubicBezTo>
                      <a:pt x="1459632" y="1445678"/>
                      <a:pt x="1473585" y="1445678"/>
                      <a:pt x="1484051" y="1445678"/>
                    </a:cubicBezTo>
                    <a:cubicBezTo>
                      <a:pt x="1560796" y="1438701"/>
                      <a:pt x="1616611" y="1372421"/>
                      <a:pt x="1609634" y="1295676"/>
                    </a:cubicBezTo>
                    <a:cubicBezTo>
                      <a:pt x="1609634" y="1295676"/>
                      <a:pt x="1609634" y="1292187"/>
                      <a:pt x="1609634" y="1292187"/>
                    </a:cubicBezTo>
                    <a:cubicBezTo>
                      <a:pt x="1620099" y="1295676"/>
                      <a:pt x="1634053" y="1295676"/>
                      <a:pt x="1644518" y="1295676"/>
                    </a:cubicBezTo>
                    <a:cubicBezTo>
                      <a:pt x="1721263" y="1288699"/>
                      <a:pt x="1777078" y="1222419"/>
                      <a:pt x="1770101" y="1145674"/>
                    </a:cubicBezTo>
                    <a:cubicBezTo>
                      <a:pt x="1770101" y="1138697"/>
                      <a:pt x="1766613" y="1131720"/>
                      <a:pt x="1766613" y="1124743"/>
                    </a:cubicBezTo>
                    <a:cubicBezTo>
                      <a:pt x="1787543" y="1135209"/>
                      <a:pt x="1811962" y="1142185"/>
                      <a:pt x="1839870" y="1138697"/>
                    </a:cubicBezTo>
                    <a:cubicBezTo>
                      <a:pt x="1916615" y="1131720"/>
                      <a:pt x="1972429" y="1065440"/>
                      <a:pt x="1965453" y="988695"/>
                    </a:cubicBezTo>
                    <a:cubicBezTo>
                      <a:pt x="1968941" y="950322"/>
                      <a:pt x="1951499" y="918926"/>
                      <a:pt x="1927080" y="894507"/>
                    </a:cubicBezTo>
                    <a:close/>
                  </a:path>
                </a:pathLst>
              </a:custGeom>
              <a:solidFill>
                <a:schemeClr val="bg1"/>
              </a:solidFill>
              <a:ln w="348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1" name="Freeform: Shape 22">
                <a:extLst>
                  <a:ext uri="{FF2B5EF4-FFF2-40B4-BE49-F238E27FC236}">
                    <a16:creationId xmlns:a16="http://schemas.microsoft.com/office/drawing/2014/main" id="{DB3F19BE-E22D-9D4E-8B62-9C7BAC0A6EA4}"/>
                  </a:ext>
                </a:extLst>
              </p:cNvPr>
              <p:cNvSpPr/>
              <p:nvPr/>
            </p:nvSpPr>
            <p:spPr>
              <a:xfrm>
                <a:off x="8297870" y="4188847"/>
                <a:ext cx="1639558" cy="976758"/>
              </a:xfrm>
              <a:custGeom>
                <a:avLst/>
                <a:gdLst>
                  <a:gd name="connsiteX0" fmla="*/ 1275113 w 1639557"/>
                  <a:gd name="connsiteY0" fmla="*/ 141528 h 976757"/>
                  <a:gd name="connsiteX1" fmla="*/ 542544 w 1639557"/>
                  <a:gd name="connsiteY1" fmla="*/ 99667 h 976757"/>
                  <a:gd name="connsiteX2" fmla="*/ 525102 w 1639557"/>
                  <a:gd name="connsiteY2" fmla="*/ 96179 h 976757"/>
                  <a:gd name="connsiteX3" fmla="*/ 406496 w 1639557"/>
                  <a:gd name="connsiteY3" fmla="*/ 141528 h 976757"/>
                  <a:gd name="connsiteX4" fmla="*/ 130910 w 1639557"/>
                  <a:gd name="connsiteY4" fmla="*/ 455486 h 976757"/>
                  <a:gd name="connsiteX5" fmla="*/ 144864 w 1639557"/>
                  <a:gd name="connsiteY5" fmla="*/ 650838 h 976757"/>
                  <a:gd name="connsiteX6" fmla="*/ 249517 w 1639557"/>
                  <a:gd name="connsiteY6" fmla="*/ 685722 h 976757"/>
                  <a:gd name="connsiteX7" fmla="*/ 343704 w 1639557"/>
                  <a:gd name="connsiteY7" fmla="*/ 636884 h 976757"/>
                  <a:gd name="connsiteX8" fmla="*/ 629755 w 1639557"/>
                  <a:gd name="connsiteY8" fmla="*/ 308973 h 976757"/>
                  <a:gd name="connsiteX9" fmla="*/ 1282089 w 1639557"/>
                  <a:gd name="connsiteY9" fmla="*/ 870608 h 976757"/>
                  <a:gd name="connsiteX10" fmla="*/ 1282089 w 1639557"/>
                  <a:gd name="connsiteY10" fmla="*/ 870608 h 976757"/>
                  <a:gd name="connsiteX11" fmla="*/ 1282089 w 1639557"/>
                  <a:gd name="connsiteY11" fmla="*/ 870608 h 976757"/>
                  <a:gd name="connsiteX12" fmla="*/ 1320462 w 1639557"/>
                  <a:gd name="connsiteY12" fmla="*/ 915958 h 976757"/>
                  <a:gd name="connsiteX13" fmla="*/ 1571628 w 1639557"/>
                  <a:gd name="connsiteY13" fmla="*/ 626419 h 976757"/>
                  <a:gd name="connsiteX14" fmla="*/ 1275113 w 1639557"/>
                  <a:gd name="connsiteY14" fmla="*/ 141528 h 97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9557" h="976757">
                    <a:moveTo>
                      <a:pt x="1275113" y="141528"/>
                    </a:moveTo>
                    <a:cubicBezTo>
                      <a:pt x="985574" y="246181"/>
                      <a:pt x="776268" y="145017"/>
                      <a:pt x="542544" y="99667"/>
                    </a:cubicBezTo>
                    <a:cubicBezTo>
                      <a:pt x="539056" y="99667"/>
                      <a:pt x="525102" y="96179"/>
                      <a:pt x="525102" y="96179"/>
                    </a:cubicBezTo>
                    <a:cubicBezTo>
                      <a:pt x="483241" y="92690"/>
                      <a:pt x="437891" y="106644"/>
                      <a:pt x="406496" y="141528"/>
                    </a:cubicBezTo>
                    <a:lnTo>
                      <a:pt x="130910" y="455486"/>
                    </a:lnTo>
                    <a:cubicBezTo>
                      <a:pt x="78584" y="514789"/>
                      <a:pt x="85561" y="602000"/>
                      <a:pt x="144864" y="650838"/>
                    </a:cubicBezTo>
                    <a:cubicBezTo>
                      <a:pt x="176260" y="675257"/>
                      <a:pt x="211144" y="689210"/>
                      <a:pt x="249517" y="685722"/>
                    </a:cubicBezTo>
                    <a:cubicBezTo>
                      <a:pt x="284401" y="682234"/>
                      <a:pt x="319285" y="668280"/>
                      <a:pt x="343704" y="636884"/>
                    </a:cubicBezTo>
                    <a:cubicBezTo>
                      <a:pt x="343704" y="636884"/>
                      <a:pt x="629755" y="308973"/>
                      <a:pt x="629755" y="308973"/>
                    </a:cubicBezTo>
                    <a:lnTo>
                      <a:pt x="1282089" y="870608"/>
                    </a:lnTo>
                    <a:lnTo>
                      <a:pt x="1282089" y="870608"/>
                    </a:lnTo>
                    <a:lnTo>
                      <a:pt x="1282089" y="870608"/>
                    </a:lnTo>
                    <a:cubicBezTo>
                      <a:pt x="1299531" y="888050"/>
                      <a:pt x="1306508" y="895027"/>
                      <a:pt x="1320462" y="915958"/>
                    </a:cubicBezTo>
                    <a:lnTo>
                      <a:pt x="1571628" y="626419"/>
                    </a:lnTo>
                    <a:lnTo>
                      <a:pt x="1275113" y="141528"/>
                    </a:lnTo>
                    <a:close/>
                  </a:path>
                </a:pathLst>
              </a:custGeom>
              <a:solidFill>
                <a:schemeClr val="bg1"/>
              </a:solidFill>
              <a:ln w="348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</p:grpSp>
      </p:grp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B75414B1-F340-4F19-9B9A-1A52E165D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97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0_Office Theme">
  <a:themeElements>
    <a:clrScheme name="myVA">
      <a:dk1>
        <a:srgbClr val="000000"/>
      </a:dk1>
      <a:lt1>
        <a:sysClr val="window" lastClr="FFFFFF"/>
      </a:lt1>
      <a:dk2>
        <a:srgbClr val="003F72"/>
      </a:dk2>
      <a:lt2>
        <a:srgbClr val="EEECE1"/>
      </a:lt2>
      <a:accent1>
        <a:srgbClr val="C62630"/>
      </a:accent1>
      <a:accent2>
        <a:srgbClr val="0083BE"/>
      </a:accent2>
      <a:accent3>
        <a:srgbClr val="F3CF45"/>
      </a:accent3>
      <a:accent4>
        <a:srgbClr val="F7955B"/>
      </a:accent4>
      <a:accent5>
        <a:srgbClr val="839097"/>
      </a:accent5>
      <a:accent6>
        <a:srgbClr val="DCDDDE"/>
      </a:accent6>
      <a:hlink>
        <a:srgbClr val="C2B48F"/>
      </a:hlink>
      <a:folHlink>
        <a:srgbClr val="A3A86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5_Office Theme">
  <a:themeElements>
    <a:clrScheme name="myVA">
      <a:dk1>
        <a:srgbClr val="000000"/>
      </a:dk1>
      <a:lt1>
        <a:sysClr val="window" lastClr="FFFFFF"/>
      </a:lt1>
      <a:dk2>
        <a:srgbClr val="003F72"/>
      </a:dk2>
      <a:lt2>
        <a:srgbClr val="EEECE1"/>
      </a:lt2>
      <a:accent1>
        <a:srgbClr val="C62630"/>
      </a:accent1>
      <a:accent2>
        <a:srgbClr val="0083BE"/>
      </a:accent2>
      <a:accent3>
        <a:srgbClr val="F3CF45"/>
      </a:accent3>
      <a:accent4>
        <a:srgbClr val="F7955B"/>
      </a:accent4>
      <a:accent5>
        <a:srgbClr val="839097"/>
      </a:accent5>
      <a:accent6>
        <a:srgbClr val="DCDDDE"/>
      </a:accent6>
      <a:hlink>
        <a:srgbClr val="C2B48F"/>
      </a:hlink>
      <a:folHlink>
        <a:srgbClr val="A3A86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Choose VA PP template</Template>
  <TotalTime>9676</TotalTime>
  <Words>1659</Words>
  <Application>Microsoft Office PowerPoint</Application>
  <PresentationFormat>On-screen Show (4:3)</PresentationFormat>
  <Paragraphs>310</Paragraphs>
  <Slides>27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Calibri</vt:lpstr>
      <vt:lpstr>Courier New</vt:lpstr>
      <vt:lpstr>Georgia</vt:lpstr>
      <vt:lpstr>Myriad Pro</vt:lpstr>
      <vt:lpstr>Myriad Pro Condensed</vt:lpstr>
      <vt:lpstr>Segoe UI</vt:lpstr>
      <vt:lpstr>Times New Roman</vt:lpstr>
      <vt:lpstr>10_Office Theme</vt:lpstr>
      <vt:lpstr>Custom Design</vt:lpstr>
      <vt:lpstr>15_Office Theme</vt:lpstr>
      <vt:lpstr>Keynote Remarks to  Veterans of Foreign Wars Proficiency Training Conference</vt:lpstr>
      <vt:lpstr>Agenda</vt:lpstr>
      <vt:lpstr>Thank you!</vt:lpstr>
      <vt:lpstr>Veterans of Foreign Wars</vt:lpstr>
      <vt:lpstr>Importance of Collaboration</vt:lpstr>
      <vt:lpstr>Regular Visits to Posts Around the Country</vt:lpstr>
      <vt:lpstr>Claims Clinics</vt:lpstr>
      <vt:lpstr>VBA Priorities</vt:lpstr>
      <vt:lpstr>VBA Priorities</vt:lpstr>
      <vt:lpstr>VBA Overview</vt:lpstr>
      <vt:lpstr>VBA Business Lines</vt:lpstr>
      <vt:lpstr>Compensation</vt:lpstr>
      <vt:lpstr>Independence Day Veterans Claims Challenge</vt:lpstr>
      <vt:lpstr>Appeals</vt:lpstr>
      <vt:lpstr>Appeals Modernization</vt:lpstr>
      <vt:lpstr>Vocational Rehabilitation &amp; Employment</vt:lpstr>
      <vt:lpstr>VR&amp;E Modernization</vt:lpstr>
      <vt:lpstr>Forever GI Bill</vt:lpstr>
      <vt:lpstr>Our Common Goals</vt:lpstr>
      <vt:lpstr>Mission Act</vt:lpstr>
      <vt:lpstr>Electronic Health Records</vt:lpstr>
      <vt:lpstr>Blue Water Navy</vt:lpstr>
      <vt:lpstr>Celebrating the 75th Anniversary of the GI Bill: Share Your GI Bill Story! </vt:lpstr>
      <vt:lpstr>What Others Are Saying</vt:lpstr>
      <vt:lpstr>Some Important Facts</vt:lpstr>
      <vt:lpstr>PowerPoint Presentation</vt:lpstr>
      <vt:lpstr>               </vt:lpstr>
    </vt:vector>
  </TitlesOfParts>
  <Company>Veteran Affairs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Department of Veterans Affairs</dc:creator>
  <cp:lastModifiedBy>Westerfeld, Steve, VBAVACO</cp:lastModifiedBy>
  <cp:revision>290</cp:revision>
  <cp:lastPrinted>2019-05-03T21:05:54Z</cp:lastPrinted>
  <dcterms:created xsi:type="dcterms:W3CDTF">2018-04-30T15:01:57Z</dcterms:created>
  <dcterms:modified xsi:type="dcterms:W3CDTF">2019-05-06T20:46:59Z</dcterms:modified>
</cp:coreProperties>
</file>