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5" r:id="rId2"/>
    <p:sldMasterId id="2147483758" r:id="rId3"/>
  </p:sldMasterIdLst>
  <p:notesMasterIdLst>
    <p:notesMasterId r:id="rId88"/>
  </p:notesMasterIdLst>
  <p:handoutMasterIdLst>
    <p:handoutMasterId r:id="rId89"/>
  </p:handoutMasterIdLst>
  <p:sldIdLst>
    <p:sldId id="397" r:id="rId4"/>
    <p:sldId id="272" r:id="rId5"/>
    <p:sldId id="273" r:id="rId6"/>
    <p:sldId id="274" r:id="rId7"/>
    <p:sldId id="276" r:id="rId8"/>
    <p:sldId id="277" r:id="rId9"/>
    <p:sldId id="278" r:id="rId10"/>
    <p:sldId id="279" r:id="rId11"/>
    <p:sldId id="280" r:id="rId12"/>
    <p:sldId id="281" r:id="rId13"/>
    <p:sldId id="282" r:id="rId14"/>
    <p:sldId id="283" r:id="rId15"/>
    <p:sldId id="284" r:id="rId16"/>
    <p:sldId id="287" r:id="rId17"/>
    <p:sldId id="286" r:id="rId18"/>
    <p:sldId id="288" r:id="rId19"/>
    <p:sldId id="301" r:id="rId20"/>
    <p:sldId id="289" r:id="rId21"/>
    <p:sldId id="291" r:id="rId22"/>
    <p:sldId id="296"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405" r:id="rId36"/>
    <p:sldId id="315" r:id="rId37"/>
    <p:sldId id="316" r:id="rId38"/>
    <p:sldId id="317" r:id="rId39"/>
    <p:sldId id="318" r:id="rId40"/>
    <p:sldId id="319" r:id="rId41"/>
    <p:sldId id="404" r:id="rId42"/>
    <p:sldId id="326" r:id="rId43"/>
    <p:sldId id="327" r:id="rId44"/>
    <p:sldId id="328" r:id="rId45"/>
    <p:sldId id="329" r:id="rId46"/>
    <p:sldId id="330" r:id="rId47"/>
    <p:sldId id="331" r:id="rId48"/>
    <p:sldId id="332" r:id="rId49"/>
    <p:sldId id="333" r:id="rId50"/>
    <p:sldId id="334" r:id="rId51"/>
    <p:sldId id="335" r:id="rId52"/>
    <p:sldId id="336" r:id="rId53"/>
    <p:sldId id="338" r:id="rId54"/>
    <p:sldId id="339" r:id="rId55"/>
    <p:sldId id="340" r:id="rId56"/>
    <p:sldId id="342" r:id="rId57"/>
    <p:sldId id="343" r:id="rId58"/>
    <p:sldId id="346" r:id="rId59"/>
    <p:sldId id="348" r:id="rId60"/>
    <p:sldId id="351" r:id="rId61"/>
    <p:sldId id="352" r:id="rId62"/>
    <p:sldId id="353" r:id="rId63"/>
    <p:sldId id="355" r:id="rId64"/>
    <p:sldId id="356" r:id="rId65"/>
    <p:sldId id="358" r:id="rId66"/>
    <p:sldId id="363" r:id="rId67"/>
    <p:sldId id="366" r:id="rId68"/>
    <p:sldId id="371" r:id="rId69"/>
    <p:sldId id="406" r:id="rId70"/>
    <p:sldId id="377" r:id="rId71"/>
    <p:sldId id="378" r:id="rId72"/>
    <p:sldId id="379" r:id="rId73"/>
    <p:sldId id="380" r:id="rId74"/>
    <p:sldId id="381" r:id="rId75"/>
    <p:sldId id="407" r:id="rId76"/>
    <p:sldId id="408" r:id="rId77"/>
    <p:sldId id="384" r:id="rId78"/>
    <p:sldId id="402" r:id="rId79"/>
    <p:sldId id="409" r:id="rId80"/>
    <p:sldId id="386" r:id="rId81"/>
    <p:sldId id="410" r:id="rId82"/>
    <p:sldId id="400" r:id="rId83"/>
    <p:sldId id="401" r:id="rId84"/>
    <p:sldId id="411" r:id="rId85"/>
    <p:sldId id="412" r:id="rId86"/>
    <p:sldId id="263" r:id="rId87"/>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809" autoAdjust="0"/>
    <p:restoredTop sz="96288" autoAdjust="0"/>
  </p:normalViewPr>
  <p:slideViewPr>
    <p:cSldViewPr snapToGrid="0">
      <p:cViewPr varScale="1">
        <p:scale>
          <a:sx n="106" d="100"/>
          <a:sy n="106" d="100"/>
        </p:scale>
        <p:origin x="492" y="102"/>
      </p:cViewPr>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handoutMaster" Target="handoutMasters/handoutMaster1.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presProps" Target="presProps.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theme" Target="theme/theme1.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8F2-4295-9236-AE16496EA71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8F2-4295-9236-AE16496EA71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8F2-4295-9236-AE16496EA71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8F2-4295-9236-AE16496EA71B}"/>
              </c:ext>
            </c:extLst>
          </c:dPt>
          <c:cat>
            <c:numRef>
              <c:f>Sheet1!$A$2:$A$5</c:f>
              <c:numCache>
                <c:formatCode>General</c:formatCode>
                <c:ptCount val="4"/>
              </c:numCache>
            </c:num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68F2-4295-9236-AE16496EA71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228473" cy="466912"/>
          </a:xfrm>
          <a:prstGeom prst="rect">
            <a:avLst/>
          </a:prstGeom>
        </p:spPr>
        <p:txBody>
          <a:bodyPr vert="horz" lIns="93287" tIns="46644" rIns="93287" bIns="46644" rtlCol="0"/>
          <a:lstStyle>
            <a:lvl1pPr algn="l">
              <a:defRPr sz="1200"/>
            </a:lvl1pPr>
          </a:lstStyle>
          <a:p>
            <a:r>
              <a:rPr lang="en-US" sz="1400" dirty="0">
                <a:latin typeface="Arial" panose="020B0604020202020204" pitchFamily="34" charset="0"/>
                <a:cs typeface="Arial" panose="020B0604020202020204" pitchFamily="34" charset="0"/>
              </a:rPr>
              <a:t>38 CFR PART 4 &amp; VA MATH</a:t>
            </a:r>
          </a:p>
        </p:txBody>
      </p:sp>
      <p:sp>
        <p:nvSpPr>
          <p:cNvPr id="4" name="Footer Placeholder 3"/>
          <p:cNvSpPr>
            <a:spLocks noGrp="1"/>
          </p:cNvSpPr>
          <p:nvPr>
            <p:ph type="ftr" sz="quarter" idx="2"/>
          </p:nvPr>
        </p:nvSpPr>
        <p:spPr>
          <a:xfrm>
            <a:off x="-1" y="8839014"/>
            <a:ext cx="4228472" cy="466911"/>
          </a:xfrm>
          <a:prstGeom prst="rect">
            <a:avLst/>
          </a:prstGeom>
        </p:spPr>
        <p:txBody>
          <a:bodyPr vert="horz" lIns="93287" tIns="46644" rIns="93287" bIns="46644" rtlCol="0" anchor="b"/>
          <a:lstStyle>
            <a:lvl1pPr algn="l">
              <a:defRPr sz="1200"/>
            </a:lvl1pPr>
          </a:lstStyle>
          <a:p>
            <a:r>
              <a:rPr lang="en-US" sz="1400" dirty="0">
                <a:latin typeface="Arial" panose="020B0604020202020204" pitchFamily="34" charset="0"/>
                <a:cs typeface="Arial" panose="020B0604020202020204" pitchFamily="34" charset="0"/>
              </a:rPr>
              <a:t>38 CFR PART 4 &amp; VA MATH</a:t>
            </a:r>
            <a:endParaRPr lang="en-US" dirty="0"/>
          </a:p>
        </p:txBody>
      </p:sp>
      <p:sp>
        <p:nvSpPr>
          <p:cNvPr id="5" name="Slide Number Placeholder 4"/>
          <p:cNvSpPr>
            <a:spLocks noGrp="1"/>
          </p:cNvSpPr>
          <p:nvPr>
            <p:ph type="sldNum" sz="quarter" idx="3"/>
          </p:nvPr>
        </p:nvSpPr>
        <p:spPr>
          <a:xfrm>
            <a:off x="3976333" y="8839014"/>
            <a:ext cx="3041968" cy="466911"/>
          </a:xfrm>
          <a:prstGeom prst="rect">
            <a:avLst/>
          </a:prstGeom>
        </p:spPr>
        <p:txBody>
          <a:bodyPr vert="horz" lIns="93287" tIns="46644" rIns="93287" bIns="46644" rtlCol="0" anchor="b"/>
          <a:lstStyle>
            <a:lvl1pPr algn="r">
              <a:defRPr sz="1200"/>
            </a:lvl1pPr>
          </a:lstStyle>
          <a:p>
            <a:fld id="{36424D85-93A2-43F7-BBE0-A81652A9CFAD}" type="slidenum">
              <a:rPr lang="en-US" sz="1800"/>
              <a:t>‹#›</a:t>
            </a:fld>
            <a:endParaRPr lang="en-US" dirty="0"/>
          </a:p>
        </p:txBody>
      </p:sp>
    </p:spTree>
    <p:extLst>
      <p:ext uri="{BB962C8B-B14F-4D97-AF65-F5344CB8AC3E}">
        <p14:creationId xmlns:p14="http://schemas.microsoft.com/office/powerpoint/2010/main" val="2876149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87" tIns="46644" rIns="93287" bIns="46644" rtlCol="0"/>
          <a:lstStyle>
            <a:lvl1pPr algn="l">
              <a:defRPr sz="1200"/>
            </a:lvl1pPr>
          </a:lstStyle>
          <a:p>
            <a:endParaRPr lang="en-US" dirty="0"/>
          </a:p>
        </p:txBody>
      </p:sp>
      <p:sp>
        <p:nvSpPr>
          <p:cNvPr id="3" name="Date Placeholder 2"/>
          <p:cNvSpPr>
            <a:spLocks noGrp="1"/>
          </p:cNvSpPr>
          <p:nvPr>
            <p:ph type="dt" idx="1"/>
          </p:nvPr>
        </p:nvSpPr>
        <p:spPr>
          <a:xfrm>
            <a:off x="3976333" y="0"/>
            <a:ext cx="3041968" cy="466912"/>
          </a:xfrm>
          <a:prstGeom prst="rect">
            <a:avLst/>
          </a:prstGeom>
        </p:spPr>
        <p:txBody>
          <a:bodyPr vert="horz" lIns="93287" tIns="46644" rIns="93287" bIns="46644" rtlCol="0"/>
          <a:lstStyle>
            <a:lvl1pPr algn="r">
              <a:defRPr sz="1200"/>
            </a:lvl1pPr>
          </a:lstStyle>
          <a:p>
            <a:fld id="{4CCB3563-B21F-4472-A953-CA98BFE318F2}" type="datetimeFigureOut">
              <a:rPr lang="en-US" smtClean="0"/>
              <a:t>6/20/2023</a:t>
            </a:fld>
            <a:endParaRPr lang="en-US" dirty="0"/>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4" rIns="93287" bIns="46644" rtlCol="0" anchor="ctr"/>
          <a:lstStyle/>
          <a:p>
            <a:endParaRPr lang="en-US" dirty="0"/>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4" rIns="93287" bIns="4664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6911"/>
          </a:xfrm>
          <a:prstGeom prst="rect">
            <a:avLst/>
          </a:prstGeom>
        </p:spPr>
        <p:txBody>
          <a:bodyPr vert="horz" lIns="93287" tIns="46644" rIns="93287" bIns="4664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4"/>
            <a:ext cx="3041968" cy="466911"/>
          </a:xfrm>
          <a:prstGeom prst="rect">
            <a:avLst/>
          </a:prstGeom>
        </p:spPr>
        <p:txBody>
          <a:bodyPr vert="horz" lIns="93287" tIns="46644" rIns="93287" bIns="46644" rtlCol="0" anchor="b"/>
          <a:lstStyle>
            <a:lvl1pPr algn="r">
              <a:defRPr sz="1200"/>
            </a:lvl1pPr>
          </a:lstStyle>
          <a:p>
            <a:fld id="{B8C36D78-C19F-4765-8B7F-2FE8BFF07D6C}" type="slidenum">
              <a:rPr lang="en-US" smtClean="0"/>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en.wikipedia.org/wiki/Physiology"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en.wikipedia.org/wiki/Medical_condition" TargetMode="External"/><Relationship Id="rId5" Type="http://schemas.openxmlformats.org/officeDocument/2006/relationships/hyperlink" Target="http://en.wikipedia.org/wiki/Biological_tissue" TargetMode="External"/><Relationship Id="rId4" Type="http://schemas.openxmlformats.org/officeDocument/2006/relationships/hyperlink" Target="http://en.wikipedia.org/wiki/Organ_(anatomy)"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2000" dirty="0"/>
              <a:t>These slides cover almost all of Part 4.  </a:t>
            </a:r>
          </a:p>
          <a:p>
            <a:r>
              <a:rPr lang="en-US" altLang="en-US" sz="2000" dirty="0"/>
              <a:t>	wanted you to have slides as reference, but not going to speak to every one of them.</a:t>
            </a:r>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18D7F166-74A9-456B-8768-A1642674C28C}" type="slidenum">
              <a:rPr lang="en-US" altLang="en-US" smtClean="0">
                <a:latin typeface="Calibri" panose="020F0502020204030204" pitchFamily="34" charset="0"/>
              </a:rPr>
              <a:pPr/>
              <a:t>1</a:t>
            </a:fld>
            <a:endParaRPr lang="en-US" altLang="en-US" dirty="0">
              <a:latin typeface="Calibri" panose="020F0502020204030204" pitchFamily="34" charset="0"/>
            </a:endParaRPr>
          </a:p>
        </p:txBody>
      </p:sp>
    </p:spTree>
    <p:extLst>
      <p:ext uri="{BB962C8B-B14F-4D97-AF65-F5344CB8AC3E}">
        <p14:creationId xmlns:p14="http://schemas.microsoft.com/office/powerpoint/2010/main" val="35884056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Cannot be</a:t>
            </a:r>
            <a:r>
              <a:rPr lang="en-US" baseline="0" dirty="0"/>
              <a:t> changed simply for provider preference, </a:t>
            </a:r>
          </a:p>
          <a:p>
            <a:r>
              <a:rPr lang="en-US" baseline="0" dirty="0"/>
              <a:t>not based on the difference in thoroughness of an exam or use of descriptive term.</a:t>
            </a:r>
          </a:p>
          <a:p>
            <a:r>
              <a:rPr lang="en-US" baseline="0" dirty="0"/>
              <a:t>Must be justified or explained</a:t>
            </a:r>
            <a:endParaRPr lang="en-US" dirty="0"/>
          </a:p>
          <a:p>
            <a:r>
              <a:rPr lang="en-US" dirty="0"/>
              <a:t>4.125 </a:t>
            </a:r>
            <a:r>
              <a:rPr lang="en-US" b="1" u="sng" dirty="0"/>
              <a:t>B  </a:t>
            </a:r>
            <a:r>
              <a:rPr lang="en-US" b="1" dirty="0"/>
              <a:t>Have students open CFR and read it</a:t>
            </a:r>
          </a:p>
          <a:p>
            <a:r>
              <a:rPr lang="en-US" dirty="0"/>
              <a:t>4.7 Higher of two evaluations</a:t>
            </a:r>
          </a:p>
        </p:txBody>
      </p:sp>
      <p:sp>
        <p:nvSpPr>
          <p:cNvPr id="4" name="Slide Number Placeholder 3"/>
          <p:cNvSpPr>
            <a:spLocks noGrp="1"/>
          </p:cNvSpPr>
          <p:nvPr>
            <p:ph type="sldNum" sz="quarter" idx="10"/>
          </p:nvPr>
        </p:nvSpPr>
        <p:spPr/>
        <p:txBody>
          <a:bodyPr/>
          <a:lstStyle/>
          <a:p>
            <a:fld id="{A1517AEB-0561-438C-8375-A10F1985A33E}" type="slidenum">
              <a:rPr lang="en-US" smtClean="0"/>
              <a:t>10</a:t>
            </a:fld>
            <a:endParaRPr lang="en-US" dirty="0"/>
          </a:p>
        </p:txBody>
      </p:sp>
    </p:spTree>
    <p:extLst>
      <p:ext uri="{BB962C8B-B14F-4D97-AF65-F5344CB8AC3E}">
        <p14:creationId xmlns:p14="http://schemas.microsoft.com/office/powerpoint/2010/main" val="613107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Avoid same disability under various diagnosis</a:t>
            </a:r>
          </a:p>
          <a:p>
            <a:r>
              <a:rPr lang="en-US" b="1" dirty="0"/>
              <a:t>Look at note in 4.71a The Elbow and Forearm after DC 5213 </a:t>
            </a:r>
            <a:r>
              <a:rPr lang="en-US" dirty="0"/>
              <a:t>(pg 410)</a:t>
            </a:r>
          </a:p>
          <a:p>
            <a:r>
              <a:rPr lang="en-US" dirty="0"/>
              <a:t>Dyspnea, tachycardia, nervousness, fatigability have many causes</a:t>
            </a:r>
          </a:p>
          <a:p>
            <a:r>
              <a:rPr lang="en-US" dirty="0"/>
              <a:t>Don’t use symptoms/diagnosis from NSC and SC to determine rating.</a:t>
            </a:r>
          </a:p>
          <a:p>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11</a:t>
            </a:fld>
            <a:endParaRPr lang="en-US" dirty="0"/>
          </a:p>
        </p:txBody>
      </p:sp>
    </p:spTree>
    <p:extLst>
      <p:ext uri="{BB962C8B-B14F-4D97-AF65-F5344CB8AC3E}">
        <p14:creationId xmlns:p14="http://schemas.microsoft.com/office/powerpoint/2010/main" val="28457755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a:xfrm>
            <a:off x="779992" y="4420314"/>
            <a:ext cx="5615940" cy="3664208"/>
          </a:xfrm>
        </p:spPr>
        <p:txBody>
          <a:bodyPr/>
          <a:lstStyle/>
          <a:p>
            <a:r>
              <a:rPr lang="en-US" dirty="0"/>
              <a:t>Impairment of mind or body  sufficient to render it impossible for the average person to obtain and sustain substantially gainful employment.</a:t>
            </a:r>
          </a:p>
          <a:p>
            <a:endParaRPr lang="en-US" dirty="0"/>
          </a:p>
          <a:p>
            <a:r>
              <a:rPr lang="en-US" dirty="0"/>
              <a:t>LOU both hands or feet or one of each or both eyes or permanently helpless or bedridden or as found in rating schedule.</a:t>
            </a:r>
          </a:p>
          <a:p>
            <a:r>
              <a:rPr lang="en-US" dirty="0"/>
              <a:t>	Looking at LOU you have to keep in mind SMC, which can be given concurrently with the 100% for additional benefit.  …you will go more in-depth on SMC in the May class</a:t>
            </a:r>
          </a:p>
        </p:txBody>
      </p:sp>
      <p:sp>
        <p:nvSpPr>
          <p:cNvPr id="4" name="Slide Number Placeholder 3"/>
          <p:cNvSpPr>
            <a:spLocks noGrp="1"/>
          </p:cNvSpPr>
          <p:nvPr>
            <p:ph type="sldNum" sz="quarter" idx="10"/>
          </p:nvPr>
        </p:nvSpPr>
        <p:spPr/>
        <p:txBody>
          <a:bodyPr/>
          <a:lstStyle/>
          <a:p>
            <a:fld id="{A1517AEB-0561-438C-8375-A10F1985A33E}" type="slidenum">
              <a:rPr lang="en-US" smtClean="0"/>
              <a:t>12</a:t>
            </a:fld>
            <a:endParaRPr lang="en-US" dirty="0"/>
          </a:p>
        </p:txBody>
      </p:sp>
    </p:spTree>
    <p:extLst>
      <p:ext uri="{BB962C8B-B14F-4D97-AF65-F5344CB8AC3E}">
        <p14:creationId xmlns:p14="http://schemas.microsoft.com/office/powerpoint/2010/main" val="85652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60</a:t>
            </a:r>
          </a:p>
          <a:p>
            <a:r>
              <a:rPr lang="en-US" dirty="0"/>
              <a:t>70 w/40</a:t>
            </a:r>
          </a:p>
          <a:p>
            <a:endParaRPr lang="en-US" dirty="0"/>
          </a:p>
          <a:p>
            <a:r>
              <a:rPr lang="en-US" dirty="0"/>
              <a:t>Same etiology</a:t>
            </a:r>
          </a:p>
          <a:p>
            <a:r>
              <a:rPr lang="en-US" dirty="0"/>
              <a:t>In action or as a POW </a:t>
            </a:r>
          </a:p>
          <a:p>
            <a:endParaRPr lang="en-US" dirty="0"/>
          </a:p>
          <a:p>
            <a:r>
              <a:rPr lang="en-US" dirty="0"/>
              <a:t>Marginal employment does count.</a:t>
            </a:r>
          </a:p>
          <a:p>
            <a:endParaRPr lang="en-US" dirty="0"/>
          </a:p>
          <a:p>
            <a:r>
              <a:rPr lang="en-US" dirty="0"/>
              <a:t>If not met by scheduler rating consider requesting extra-scheduler can be granted in fact. Will look at s/c disability, employment history, educational and vocational attainment.</a:t>
            </a:r>
          </a:p>
          <a:p>
            <a:endParaRPr lang="en-US" altLang="en-US" dirty="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47F86E36-D779-440C-B28B-8AC372C2AFA9}" type="slidenum">
              <a:rPr lang="en-US" altLang="en-US" smtClean="0">
                <a:latin typeface="Calibri" panose="020F0502020204030204" pitchFamily="34" charset="0"/>
              </a:rPr>
              <a:pPr/>
              <a:t>13</a:t>
            </a:fld>
            <a:endParaRPr lang="en-US" altLang="en-US" dirty="0">
              <a:latin typeface="Calibri" panose="020F0502020204030204" pitchFamily="34" charset="0"/>
            </a:endParaRPr>
          </a:p>
        </p:txBody>
      </p:sp>
    </p:spTree>
    <p:extLst>
      <p:ext uri="{BB962C8B-B14F-4D97-AF65-F5344CB8AC3E}">
        <p14:creationId xmlns:p14="http://schemas.microsoft.com/office/powerpoint/2010/main" val="27003987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Of FACT</a:t>
            </a:r>
          </a:p>
        </p:txBody>
      </p:sp>
      <p:sp>
        <p:nvSpPr>
          <p:cNvPr id="4" name="Slide Number Placeholder 3"/>
          <p:cNvSpPr>
            <a:spLocks noGrp="1"/>
          </p:cNvSpPr>
          <p:nvPr>
            <p:ph type="sldNum" sz="quarter" idx="10"/>
          </p:nvPr>
        </p:nvSpPr>
        <p:spPr/>
        <p:txBody>
          <a:bodyPr/>
          <a:lstStyle/>
          <a:p>
            <a:fld id="{B8C36D78-C19F-4765-8B7F-2FE8BFF07D6C}" type="slidenum">
              <a:rPr lang="en-US" smtClean="0"/>
              <a:t>14</a:t>
            </a:fld>
            <a:endParaRPr lang="en-US" dirty="0"/>
          </a:p>
        </p:txBody>
      </p:sp>
    </p:spTree>
    <p:extLst>
      <p:ext uri="{BB962C8B-B14F-4D97-AF65-F5344CB8AC3E}">
        <p14:creationId xmlns:p14="http://schemas.microsoft.com/office/powerpoint/2010/main" val="865335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15</a:t>
            </a:fld>
            <a:endParaRPr lang="en-US" dirty="0"/>
          </a:p>
        </p:txBody>
      </p:sp>
    </p:spTree>
    <p:extLst>
      <p:ext uri="{BB962C8B-B14F-4D97-AF65-F5344CB8AC3E}">
        <p14:creationId xmlns:p14="http://schemas.microsoft.com/office/powerpoint/2010/main" val="32237947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16</a:t>
            </a:fld>
            <a:endParaRPr lang="en-US" dirty="0"/>
          </a:p>
        </p:txBody>
      </p:sp>
    </p:spTree>
    <p:extLst>
      <p:ext uri="{BB962C8B-B14F-4D97-AF65-F5344CB8AC3E}">
        <p14:creationId xmlns:p14="http://schemas.microsoft.com/office/powerpoint/2010/main" val="2077796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Rheumatoid Arthritis rated as ankylosis of the lumbar spine is coded “5002-5240”</a:t>
            </a:r>
          </a:p>
          <a:p>
            <a:pPr eaLnBrk="1" hangingPunct="1">
              <a:spcBef>
                <a:spcPct val="0"/>
              </a:spcBef>
            </a:pPr>
            <a:r>
              <a:rPr lang="en-US" altLang="en-US" dirty="0"/>
              <a:t>The exact source of each rating can be easily identified</a:t>
            </a:r>
          </a:p>
          <a:p>
            <a:pPr eaLnBrk="1" hangingPunct="1">
              <a:spcBef>
                <a:spcPct val="0"/>
              </a:spcBef>
            </a:pPr>
            <a:r>
              <a:rPr lang="en-US" altLang="en-US" dirty="0"/>
              <a:t>In citing disabilities on rating sheets, the diagnostic terminology will be that of the medical examiner with no attempt made to translate the terms into schedule nomenclature</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F5C47114-46D1-419F-938B-3E80B61303FD}" type="slidenum">
              <a:rPr lang="en-US" altLang="en-US" smtClean="0">
                <a:latin typeface="Calibri" panose="020F0502020204030204" pitchFamily="34" charset="0"/>
              </a:rPr>
              <a:pPr/>
              <a:t>17</a:t>
            </a:fld>
            <a:endParaRPr lang="en-US" altLang="en-US" dirty="0">
              <a:latin typeface="Calibri" panose="020F0502020204030204" pitchFamily="34" charset="0"/>
            </a:endParaRPr>
          </a:p>
        </p:txBody>
      </p:sp>
    </p:spTree>
    <p:extLst>
      <p:ext uri="{BB962C8B-B14F-4D97-AF65-F5344CB8AC3E}">
        <p14:creationId xmlns:p14="http://schemas.microsoft.com/office/powerpoint/2010/main" val="3291508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70000" lnSpcReduction="20000"/>
          </a:bodyPr>
          <a:lstStyle/>
          <a:p>
            <a:pPr>
              <a:defRPr/>
            </a:pPr>
            <a:r>
              <a:rPr lang="en-US" dirty="0"/>
              <a:t>An </a:t>
            </a:r>
            <a:r>
              <a:rPr lang="en-US" b="1" dirty="0"/>
              <a:t>organic disease</a:t>
            </a:r>
            <a:r>
              <a:rPr lang="en-US" dirty="0"/>
              <a:t> is one which involves or affects </a:t>
            </a:r>
            <a:r>
              <a:rPr lang="en-US" dirty="0">
                <a:hlinkClick r:id="rId3" tooltip="Physiology"/>
              </a:rPr>
              <a:t>physiology</a:t>
            </a:r>
            <a:r>
              <a:rPr lang="en-US" dirty="0"/>
              <a:t> or </a:t>
            </a:r>
            <a:r>
              <a:rPr lang="en-US" dirty="0">
                <a:hlinkClick r:id="rId4" tooltip="Organ (anatomy)"/>
              </a:rPr>
              <a:t>bodily organs</a:t>
            </a:r>
            <a:r>
              <a:rPr lang="en-US" dirty="0"/>
              <a:t>. A disease in which there is a physiological change to some </a:t>
            </a:r>
            <a:r>
              <a:rPr lang="en-US" dirty="0">
                <a:hlinkClick r:id="rId5" tooltip="Biological tissue"/>
              </a:rPr>
              <a:t>tissue</a:t>
            </a:r>
            <a:r>
              <a:rPr lang="en-US" dirty="0"/>
              <a:t> or organ of the body.</a:t>
            </a:r>
          </a:p>
          <a:p>
            <a:pPr>
              <a:defRPr/>
            </a:pPr>
            <a:r>
              <a:rPr lang="en-US" b="1" dirty="0"/>
              <a:t>Organic disease</a:t>
            </a:r>
            <a:r>
              <a:rPr lang="en-US" dirty="0"/>
              <a:t> may also be used to mean a condition that is not caused by an infection.</a:t>
            </a:r>
          </a:p>
          <a:p>
            <a:pPr>
              <a:defRPr/>
            </a:pPr>
            <a:r>
              <a:rPr lang="en-US" dirty="0"/>
              <a:t>Kidney disease</a:t>
            </a:r>
          </a:p>
          <a:p>
            <a:pPr>
              <a:defRPr/>
            </a:pPr>
            <a:r>
              <a:rPr lang="en-US" dirty="0"/>
              <a:t>Ischemic heart disease</a:t>
            </a:r>
          </a:p>
          <a:p>
            <a:pPr>
              <a:defRPr/>
            </a:pPr>
            <a:r>
              <a:rPr lang="en-US" dirty="0"/>
              <a:t>COPD</a:t>
            </a:r>
          </a:p>
          <a:p>
            <a:pPr>
              <a:defRPr/>
            </a:pPr>
            <a:endParaRPr lang="en-US" dirty="0"/>
          </a:p>
          <a:p>
            <a:pPr>
              <a:defRPr/>
            </a:pPr>
            <a:r>
              <a:rPr lang="en-US" dirty="0"/>
              <a:t>A </a:t>
            </a:r>
            <a:r>
              <a:rPr lang="en-US" b="1" dirty="0"/>
              <a:t>functional disorder</a:t>
            </a:r>
            <a:r>
              <a:rPr lang="en-US" dirty="0"/>
              <a:t> is a </a:t>
            </a:r>
            <a:r>
              <a:rPr lang="en-US" dirty="0">
                <a:hlinkClick r:id="rId6" tooltip="Medical condition"/>
              </a:rPr>
              <a:t>medical condition</a:t>
            </a:r>
            <a:r>
              <a:rPr lang="en-US" dirty="0"/>
              <a:t> that impairs the normal function of a bodily process, but where every part of the body looks completely normal under examination. Examples are:</a:t>
            </a:r>
          </a:p>
          <a:p>
            <a:pPr>
              <a:defRPr/>
            </a:pPr>
            <a:endParaRPr lang="en-US" dirty="0"/>
          </a:p>
          <a:p>
            <a:pPr>
              <a:defRPr/>
            </a:pPr>
            <a:r>
              <a:rPr lang="en-US" dirty="0"/>
              <a:t>irritable bowel syndrome </a:t>
            </a:r>
          </a:p>
          <a:p>
            <a:pPr>
              <a:defRPr/>
            </a:pPr>
            <a:r>
              <a:rPr lang="en-US" dirty="0"/>
              <a:t>headache, migraine, stress headache, benign headache</a:t>
            </a:r>
          </a:p>
          <a:p>
            <a:pPr>
              <a:defRPr/>
            </a:pPr>
            <a:r>
              <a:rPr lang="en-US" dirty="0"/>
              <a:t>chronic pain syndrome</a:t>
            </a:r>
          </a:p>
          <a:p>
            <a:pPr>
              <a:defRPr/>
            </a:pPr>
            <a:r>
              <a:rPr lang="en-US" dirty="0"/>
              <a:t>chronic low back pain/fibromyalgia</a:t>
            </a:r>
          </a:p>
          <a:p>
            <a:pPr>
              <a:defRPr/>
            </a:pPr>
            <a:r>
              <a:rPr lang="en-US" dirty="0"/>
              <a:t>chronic fatigue syndrome</a:t>
            </a:r>
          </a:p>
          <a:p>
            <a:pPr>
              <a:defRPr/>
            </a:pPr>
            <a:r>
              <a:rPr lang="en-US" sz="3300" dirty="0"/>
              <a:t>post-traumatic stress disorder</a:t>
            </a:r>
          </a:p>
          <a:p>
            <a:pPr>
              <a:defRPr/>
            </a:pPr>
            <a:endParaRPr lang="en-US" sz="3300" dirty="0"/>
          </a:p>
          <a:p>
            <a:pPr>
              <a:defRPr/>
            </a:pPr>
            <a:r>
              <a:rPr lang="en-US" sz="3300" dirty="0"/>
              <a:t>Part 4 body systems, 65 identifies diseases of the Nose and Throat, 99 identifies it as analogous. 6516 is the most closely related criteria (chronic laryngitis)</a:t>
            </a:r>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F96D4725-89D5-4B16-8EB5-E7835C955964}" type="slidenum">
              <a:rPr lang="en-US" altLang="en-US" smtClean="0">
                <a:latin typeface="Calibri" panose="020F0502020204030204" pitchFamily="34" charset="0"/>
              </a:rPr>
              <a:pPr/>
              <a:t>18</a:t>
            </a:fld>
            <a:endParaRPr lang="en-US" altLang="en-US" dirty="0">
              <a:latin typeface="Calibri" panose="020F0502020204030204" pitchFamily="34" charset="0"/>
            </a:endParaRPr>
          </a:p>
        </p:txBody>
      </p:sp>
    </p:spTree>
    <p:extLst>
      <p:ext uri="{BB962C8B-B14F-4D97-AF65-F5344CB8AC3E}">
        <p14:creationId xmlns:p14="http://schemas.microsoft.com/office/powerpoint/2010/main" val="39390755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19</a:t>
            </a:fld>
            <a:endParaRPr lang="en-US" dirty="0"/>
          </a:p>
        </p:txBody>
      </p:sp>
    </p:spTree>
    <p:extLst>
      <p:ext uri="{BB962C8B-B14F-4D97-AF65-F5344CB8AC3E}">
        <p14:creationId xmlns:p14="http://schemas.microsoft.com/office/powerpoint/2010/main" val="1594854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sz="2000" dirty="0"/>
              <a:t>Means 4.28, Prestabilization ratings from date of dc from service</a:t>
            </a:r>
          </a:p>
          <a:p>
            <a:r>
              <a:rPr lang="en-US" sz="2000" dirty="0"/>
              <a:t>            4.29 Ratings for s/c disabilities requiring hospital treatment or observation</a:t>
            </a:r>
          </a:p>
          <a:p>
            <a:r>
              <a:rPr lang="en-US" sz="2000" dirty="0"/>
              <a:t>            4.30 Convalescent ratings</a:t>
            </a:r>
          </a:p>
          <a:p>
            <a:endParaRPr lang="en-US" sz="2000" dirty="0"/>
          </a:p>
          <a:p>
            <a:r>
              <a:rPr lang="en-US" sz="2000" dirty="0"/>
              <a:t>Will discuss with the 100% rating regulations</a:t>
            </a:r>
          </a:p>
        </p:txBody>
      </p:sp>
      <p:sp>
        <p:nvSpPr>
          <p:cNvPr id="4" name="Slide Number Placeholder 3"/>
          <p:cNvSpPr>
            <a:spLocks noGrp="1"/>
          </p:cNvSpPr>
          <p:nvPr>
            <p:ph type="sldNum" sz="quarter" idx="10"/>
          </p:nvPr>
        </p:nvSpPr>
        <p:spPr/>
        <p:txBody>
          <a:bodyPr/>
          <a:lstStyle/>
          <a:p>
            <a:fld id="{A1517AEB-0561-438C-8375-A10F1985A33E}" type="slidenum">
              <a:rPr lang="en-US" smtClean="0"/>
              <a:t>2</a:t>
            </a:fld>
            <a:endParaRPr lang="en-US" dirty="0"/>
          </a:p>
        </p:txBody>
      </p:sp>
    </p:spTree>
    <p:extLst>
      <p:ext uri="{BB962C8B-B14F-4D97-AF65-F5344CB8AC3E}">
        <p14:creationId xmlns:p14="http://schemas.microsoft.com/office/powerpoint/2010/main" val="20044700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20</a:t>
            </a:fld>
            <a:endParaRPr lang="en-US" dirty="0"/>
          </a:p>
        </p:txBody>
      </p:sp>
    </p:spTree>
    <p:extLst>
      <p:ext uri="{BB962C8B-B14F-4D97-AF65-F5344CB8AC3E}">
        <p14:creationId xmlns:p14="http://schemas.microsoft.com/office/powerpoint/2010/main" val="20140940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r>
              <a:rPr lang="en-US" cap="small" dirty="0"/>
              <a:t>Note (1):</a:t>
            </a:r>
            <a:r>
              <a:rPr lang="en-US" dirty="0"/>
              <a:t> Department of Veterans Affairs examination is not required prior to assignment of prestabilization ratings; however, the fact that examination was accomplished will not preclude assignment of these benefits. Prestabilization ratings are for assignment in the immediate postdischarge period. They will continue for a 12-month period following discharge from service. However, prestabilization ratings may be changed to a regular schedular total rating or one authorizing a greater benefit at any time. In each prestabilization rating an examination will be requested to be accomplished not earlier than 6 months nor more than 12 months following discharge. In those prestabilization ratings in which following examination reduction in evaluation is found to be warranted, the higher evaluation will be continued to the end of the 12th month following discharge or to the end of the period provided under §3.105(e) of this chapter, whichever is later. Special monthly compensation should be assigned concurrently in these cases whenever records are adequate to establish entitlement.</a:t>
            </a:r>
          </a:p>
          <a:p>
            <a:pPr>
              <a:defRPr/>
            </a:pPr>
            <a:endParaRPr lang="en-US" dirty="0"/>
          </a:p>
          <a:p>
            <a:pPr>
              <a:defRPr/>
            </a:pPr>
            <a:r>
              <a:rPr lang="en-US" cap="small" dirty="0"/>
              <a:t>Note (2):</a:t>
            </a:r>
            <a:r>
              <a:rPr lang="en-US" dirty="0"/>
              <a:t> Diagnosis of disease, injury, or residuals will be cited, with diagnostic code number assigned from this rating schedule for conditions listed therein.</a:t>
            </a:r>
          </a:p>
          <a:p>
            <a:pPr>
              <a:defRPr/>
            </a:pPr>
            <a:endParaRPr lang="en-US" dirty="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118E6AF2-5F89-43D7-8060-4AE6D97E565E}" type="slidenum">
              <a:rPr lang="en-US" altLang="en-US" smtClean="0">
                <a:latin typeface="Calibri" panose="020F0502020204030204" pitchFamily="34" charset="0"/>
              </a:rPr>
              <a:pPr/>
              <a:t>21</a:t>
            </a:fld>
            <a:endParaRPr lang="en-US" altLang="en-US" dirty="0">
              <a:latin typeface="Calibri" panose="020F0502020204030204" pitchFamily="34" charset="0"/>
            </a:endParaRPr>
          </a:p>
        </p:txBody>
      </p:sp>
    </p:spTree>
    <p:extLst>
      <p:ext uri="{BB962C8B-B14F-4D97-AF65-F5344CB8AC3E}">
        <p14:creationId xmlns:p14="http://schemas.microsoft.com/office/powerpoint/2010/main" val="1740475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Hospitalization is deemed to be a VA hospital or a VA approved hospital</a:t>
            </a:r>
          </a:p>
          <a:p>
            <a:pPr eaLnBrk="1" hangingPunct="1">
              <a:spcBef>
                <a:spcPct val="0"/>
              </a:spcBef>
            </a:pPr>
            <a:r>
              <a:rPr lang="en-US" altLang="en-US" dirty="0"/>
              <a:t>Rate is effective the first day of continuous hospitalization and terminated effective the last day of the month of discharge (regular discharge or non bed care) or effective the last day of the month of termination of treatment or observation</a:t>
            </a:r>
          </a:p>
          <a:p>
            <a:pPr eaLnBrk="1" hangingPunct="1">
              <a:spcBef>
                <a:spcPct val="0"/>
              </a:spcBef>
            </a:pPr>
            <a:r>
              <a:rPr lang="en-US" altLang="en-US" dirty="0"/>
              <a:t>Additional periods of 1-3 Months beyond the initial 3 months may be authorized</a:t>
            </a:r>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63EA170C-48A2-4A22-BF7C-0D48C599D2F1}" type="slidenum">
              <a:rPr lang="en-US" altLang="en-US" smtClean="0">
                <a:latin typeface="Calibri" panose="020F0502020204030204" pitchFamily="34" charset="0"/>
              </a:rPr>
              <a:pPr/>
              <a:t>22</a:t>
            </a:fld>
            <a:endParaRPr lang="en-US" altLang="en-US" dirty="0">
              <a:latin typeface="Calibri" panose="020F0502020204030204" pitchFamily="34" charset="0"/>
            </a:endParaRPr>
          </a:p>
        </p:txBody>
      </p:sp>
    </p:spTree>
    <p:extLst>
      <p:ext uri="{BB962C8B-B14F-4D97-AF65-F5344CB8AC3E}">
        <p14:creationId xmlns:p14="http://schemas.microsoft.com/office/powerpoint/2010/main" val="23423195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Total ratings will be assigned if claimant had surgery requiring at least one month convalescence or surgery with severe post operative results</a:t>
            </a: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918DFEEF-D459-434D-8623-0F18B5403678}" type="slidenum">
              <a:rPr lang="en-US" altLang="en-US" smtClean="0">
                <a:latin typeface="Calibri" panose="020F0502020204030204" pitchFamily="34" charset="0"/>
              </a:rPr>
              <a:pPr/>
              <a:t>23</a:t>
            </a:fld>
            <a:endParaRPr lang="en-US" altLang="en-US" dirty="0">
              <a:latin typeface="Calibri" panose="020F0502020204030204" pitchFamily="34" charset="0"/>
            </a:endParaRPr>
          </a:p>
        </p:txBody>
      </p:sp>
    </p:spTree>
    <p:extLst>
      <p:ext uri="{BB962C8B-B14F-4D97-AF65-F5344CB8AC3E}">
        <p14:creationId xmlns:p14="http://schemas.microsoft.com/office/powerpoint/2010/main" val="9542823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24</a:t>
            </a:fld>
            <a:endParaRPr lang="en-US" dirty="0"/>
          </a:p>
        </p:txBody>
      </p:sp>
    </p:spTree>
    <p:extLst>
      <p:ext uri="{BB962C8B-B14F-4D97-AF65-F5344CB8AC3E}">
        <p14:creationId xmlns:p14="http://schemas.microsoft.com/office/powerpoint/2010/main" val="3905584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25</a:t>
            </a:fld>
            <a:endParaRPr lang="en-US" dirty="0"/>
          </a:p>
        </p:txBody>
      </p:sp>
    </p:spTree>
    <p:extLst>
      <p:ext uri="{BB962C8B-B14F-4D97-AF65-F5344CB8AC3E}">
        <p14:creationId xmlns:p14="http://schemas.microsoft.com/office/powerpoint/2010/main" val="34352012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26</a:t>
            </a:fld>
            <a:endParaRPr lang="en-US" dirty="0"/>
          </a:p>
        </p:txBody>
      </p:sp>
    </p:spTree>
    <p:extLst>
      <p:ext uri="{BB962C8B-B14F-4D97-AF65-F5344CB8AC3E}">
        <p14:creationId xmlns:p14="http://schemas.microsoft.com/office/powerpoint/2010/main" val="5866391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27</a:t>
            </a:fld>
            <a:endParaRPr lang="en-US" dirty="0"/>
          </a:p>
        </p:txBody>
      </p:sp>
    </p:spTree>
    <p:extLst>
      <p:ext uri="{BB962C8B-B14F-4D97-AF65-F5344CB8AC3E}">
        <p14:creationId xmlns:p14="http://schemas.microsoft.com/office/powerpoint/2010/main" val="22111993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28</a:t>
            </a:fld>
            <a:endParaRPr lang="en-US" dirty="0"/>
          </a:p>
        </p:txBody>
      </p:sp>
    </p:spTree>
    <p:extLst>
      <p:ext uri="{BB962C8B-B14F-4D97-AF65-F5344CB8AC3E}">
        <p14:creationId xmlns:p14="http://schemas.microsoft.com/office/powerpoint/2010/main" val="9482336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29</a:t>
            </a:fld>
            <a:endParaRPr lang="en-US" dirty="0"/>
          </a:p>
        </p:txBody>
      </p:sp>
    </p:spTree>
    <p:extLst>
      <p:ext uri="{BB962C8B-B14F-4D97-AF65-F5344CB8AC3E}">
        <p14:creationId xmlns:p14="http://schemas.microsoft.com/office/powerpoint/2010/main" val="2418479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a:t>
            </a:fld>
            <a:endParaRPr lang="en-US" dirty="0"/>
          </a:p>
        </p:txBody>
      </p:sp>
    </p:spTree>
    <p:extLst>
      <p:ext uri="{BB962C8B-B14F-4D97-AF65-F5344CB8AC3E}">
        <p14:creationId xmlns:p14="http://schemas.microsoft.com/office/powerpoint/2010/main" val="23921576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Minimum rating of 10%</a:t>
            </a:r>
          </a:p>
        </p:txBody>
      </p:sp>
      <p:sp>
        <p:nvSpPr>
          <p:cNvPr id="4" name="Slide Number Placeholder 3"/>
          <p:cNvSpPr>
            <a:spLocks noGrp="1"/>
          </p:cNvSpPr>
          <p:nvPr>
            <p:ph type="sldNum" sz="quarter" idx="10"/>
          </p:nvPr>
        </p:nvSpPr>
        <p:spPr/>
        <p:txBody>
          <a:bodyPr/>
          <a:lstStyle/>
          <a:p>
            <a:fld id="{A1517AEB-0561-438C-8375-A10F1985A33E}" type="slidenum">
              <a:rPr lang="en-US" smtClean="0"/>
              <a:t>30</a:t>
            </a:fld>
            <a:endParaRPr lang="en-US" dirty="0"/>
          </a:p>
        </p:txBody>
      </p:sp>
    </p:spTree>
    <p:extLst>
      <p:ext uri="{BB962C8B-B14F-4D97-AF65-F5344CB8AC3E}">
        <p14:creationId xmlns:p14="http://schemas.microsoft.com/office/powerpoint/2010/main" val="16498402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Especially</a:t>
            </a:r>
            <a:r>
              <a:rPr lang="en-US" baseline="0" dirty="0"/>
              <a:t> weight bearing</a:t>
            </a:r>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31</a:t>
            </a:fld>
            <a:endParaRPr lang="en-US" dirty="0"/>
          </a:p>
        </p:txBody>
      </p:sp>
    </p:spTree>
    <p:extLst>
      <p:ext uri="{BB962C8B-B14F-4D97-AF65-F5344CB8AC3E}">
        <p14:creationId xmlns:p14="http://schemas.microsoft.com/office/powerpoint/2010/main" val="41578561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32</a:t>
            </a:fld>
            <a:endParaRPr lang="en-US" dirty="0"/>
          </a:p>
        </p:txBody>
      </p:sp>
    </p:spTree>
    <p:extLst>
      <p:ext uri="{BB962C8B-B14F-4D97-AF65-F5344CB8AC3E}">
        <p14:creationId xmlns:p14="http://schemas.microsoft.com/office/powerpoint/2010/main" val="7597755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33</a:t>
            </a:fld>
            <a:endParaRPr lang="en-US" dirty="0"/>
          </a:p>
        </p:txBody>
      </p:sp>
    </p:spTree>
    <p:extLst>
      <p:ext uri="{BB962C8B-B14F-4D97-AF65-F5344CB8AC3E}">
        <p14:creationId xmlns:p14="http://schemas.microsoft.com/office/powerpoint/2010/main" val="20659113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34</a:t>
            </a:fld>
            <a:endParaRPr lang="en-US" dirty="0"/>
          </a:p>
        </p:txBody>
      </p:sp>
    </p:spTree>
    <p:extLst>
      <p:ext uri="{BB962C8B-B14F-4D97-AF65-F5344CB8AC3E}">
        <p14:creationId xmlns:p14="http://schemas.microsoft.com/office/powerpoint/2010/main" val="23765921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35</a:t>
            </a:fld>
            <a:endParaRPr lang="en-US" dirty="0"/>
          </a:p>
        </p:txBody>
      </p:sp>
    </p:spTree>
    <p:extLst>
      <p:ext uri="{BB962C8B-B14F-4D97-AF65-F5344CB8AC3E}">
        <p14:creationId xmlns:p14="http://schemas.microsoft.com/office/powerpoint/2010/main" val="254222813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36</a:t>
            </a:fld>
            <a:endParaRPr lang="en-US" dirty="0"/>
          </a:p>
        </p:txBody>
      </p:sp>
    </p:spTree>
    <p:extLst>
      <p:ext uri="{BB962C8B-B14F-4D97-AF65-F5344CB8AC3E}">
        <p14:creationId xmlns:p14="http://schemas.microsoft.com/office/powerpoint/2010/main" val="2245632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37</a:t>
            </a:fld>
            <a:endParaRPr lang="en-US" dirty="0"/>
          </a:p>
        </p:txBody>
      </p:sp>
    </p:spTree>
    <p:extLst>
      <p:ext uri="{BB962C8B-B14F-4D97-AF65-F5344CB8AC3E}">
        <p14:creationId xmlns:p14="http://schemas.microsoft.com/office/powerpoint/2010/main" val="39022158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38</a:t>
            </a:fld>
            <a:endParaRPr lang="en-US" dirty="0"/>
          </a:p>
        </p:txBody>
      </p:sp>
    </p:spTree>
    <p:extLst>
      <p:ext uri="{BB962C8B-B14F-4D97-AF65-F5344CB8AC3E}">
        <p14:creationId xmlns:p14="http://schemas.microsoft.com/office/powerpoint/2010/main" val="16094704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39</a:t>
            </a:fld>
            <a:endParaRPr lang="en-US" dirty="0"/>
          </a:p>
        </p:txBody>
      </p:sp>
    </p:spTree>
    <p:extLst>
      <p:ext uri="{BB962C8B-B14F-4D97-AF65-F5344CB8AC3E}">
        <p14:creationId xmlns:p14="http://schemas.microsoft.com/office/powerpoint/2010/main" val="933602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-Guide</a:t>
            </a:r>
          </a:p>
          <a:p>
            <a:r>
              <a:rPr lang="en-US" dirty="0"/>
              <a:t>-to apply this accurate and descriptive exams are needed-DBQ</a:t>
            </a:r>
          </a:p>
          <a:p>
            <a:r>
              <a:rPr lang="en-US" dirty="0"/>
              <a:t>	look at limitation of activity</a:t>
            </a:r>
          </a:p>
          <a:p>
            <a:r>
              <a:rPr lang="en-US" dirty="0"/>
              <a:t>-Conditions wax and wane (Totality) </a:t>
            </a:r>
          </a:p>
          <a:p>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4</a:t>
            </a:fld>
            <a:endParaRPr lang="en-US" dirty="0"/>
          </a:p>
        </p:txBody>
      </p:sp>
    </p:spTree>
    <p:extLst>
      <p:ext uri="{BB962C8B-B14F-4D97-AF65-F5344CB8AC3E}">
        <p14:creationId xmlns:p14="http://schemas.microsoft.com/office/powerpoint/2010/main" val="11727388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40</a:t>
            </a:fld>
            <a:endParaRPr lang="en-US" dirty="0"/>
          </a:p>
        </p:txBody>
      </p:sp>
    </p:spTree>
    <p:extLst>
      <p:ext uri="{BB962C8B-B14F-4D97-AF65-F5344CB8AC3E}">
        <p14:creationId xmlns:p14="http://schemas.microsoft.com/office/powerpoint/2010/main" val="40695661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41</a:t>
            </a:fld>
            <a:endParaRPr lang="en-US" dirty="0"/>
          </a:p>
        </p:txBody>
      </p:sp>
    </p:spTree>
    <p:extLst>
      <p:ext uri="{BB962C8B-B14F-4D97-AF65-F5344CB8AC3E}">
        <p14:creationId xmlns:p14="http://schemas.microsoft.com/office/powerpoint/2010/main" val="17810676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42</a:t>
            </a:fld>
            <a:endParaRPr lang="en-US" dirty="0"/>
          </a:p>
        </p:txBody>
      </p:sp>
    </p:spTree>
    <p:extLst>
      <p:ext uri="{BB962C8B-B14F-4D97-AF65-F5344CB8AC3E}">
        <p14:creationId xmlns:p14="http://schemas.microsoft.com/office/powerpoint/2010/main" val="10007316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43</a:t>
            </a:fld>
            <a:endParaRPr lang="en-US" dirty="0"/>
          </a:p>
        </p:txBody>
      </p:sp>
    </p:spTree>
    <p:extLst>
      <p:ext uri="{BB962C8B-B14F-4D97-AF65-F5344CB8AC3E}">
        <p14:creationId xmlns:p14="http://schemas.microsoft.com/office/powerpoint/2010/main" val="8137915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44</a:t>
            </a:fld>
            <a:endParaRPr lang="en-US" dirty="0"/>
          </a:p>
        </p:txBody>
      </p:sp>
    </p:spTree>
    <p:extLst>
      <p:ext uri="{BB962C8B-B14F-4D97-AF65-F5344CB8AC3E}">
        <p14:creationId xmlns:p14="http://schemas.microsoft.com/office/powerpoint/2010/main" val="350206283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Explain special monthly</a:t>
            </a:r>
            <a:r>
              <a:rPr lang="en-US" baseline="0" dirty="0"/>
              <a:t> compensation purpose: outside the rating schedule for loss of quality of life. 38 CFR 3.350.</a:t>
            </a: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45</a:t>
            </a:fld>
            <a:endParaRPr lang="en-US" dirty="0"/>
          </a:p>
        </p:txBody>
      </p:sp>
    </p:spTree>
    <p:extLst>
      <p:ext uri="{BB962C8B-B14F-4D97-AF65-F5344CB8AC3E}">
        <p14:creationId xmlns:p14="http://schemas.microsoft.com/office/powerpoint/2010/main" val="227188075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46</a:t>
            </a:fld>
            <a:endParaRPr lang="en-US" dirty="0"/>
          </a:p>
        </p:txBody>
      </p:sp>
    </p:spTree>
    <p:extLst>
      <p:ext uri="{BB962C8B-B14F-4D97-AF65-F5344CB8AC3E}">
        <p14:creationId xmlns:p14="http://schemas.microsoft.com/office/powerpoint/2010/main" val="253110252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47</a:t>
            </a:fld>
            <a:endParaRPr lang="en-US" dirty="0"/>
          </a:p>
        </p:txBody>
      </p:sp>
    </p:spTree>
    <p:extLst>
      <p:ext uri="{BB962C8B-B14F-4D97-AF65-F5344CB8AC3E}">
        <p14:creationId xmlns:p14="http://schemas.microsoft.com/office/powerpoint/2010/main" val="395894215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48</a:t>
            </a:fld>
            <a:endParaRPr lang="en-US" dirty="0"/>
          </a:p>
        </p:txBody>
      </p:sp>
    </p:spTree>
    <p:extLst>
      <p:ext uri="{BB962C8B-B14F-4D97-AF65-F5344CB8AC3E}">
        <p14:creationId xmlns:p14="http://schemas.microsoft.com/office/powerpoint/2010/main" val="69987221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Below</a:t>
            </a:r>
            <a:r>
              <a:rPr lang="en-US" baseline="0" dirty="0"/>
              <a:t> knee-40%</a:t>
            </a:r>
          </a:p>
          <a:p>
            <a:r>
              <a:rPr lang="en-US" baseline="0" dirty="0"/>
              <a:t>Above knee (middle/lower thirds) 60%</a:t>
            </a:r>
          </a:p>
          <a:p>
            <a:r>
              <a:rPr lang="en-US" baseline="0" dirty="0"/>
              <a:t>Upper 1/3 thigh 80%</a:t>
            </a:r>
          </a:p>
          <a:p>
            <a:r>
              <a:rPr lang="en-US" baseline="0" dirty="0"/>
              <a:t>Disarticulated hip 90%</a:t>
            </a:r>
          </a:p>
          <a:p>
            <a:endParaRPr lang="en-US" baseline="0" dirty="0"/>
          </a:p>
          <a:p>
            <a:r>
              <a:rPr lang="en-US" baseline="0" dirty="0"/>
              <a:t>Upper extremity depends on dominance</a:t>
            </a:r>
          </a:p>
        </p:txBody>
      </p:sp>
      <p:sp>
        <p:nvSpPr>
          <p:cNvPr id="4" name="Slide Number Placeholder 3"/>
          <p:cNvSpPr>
            <a:spLocks noGrp="1"/>
          </p:cNvSpPr>
          <p:nvPr>
            <p:ph type="sldNum" sz="quarter" idx="10"/>
          </p:nvPr>
        </p:nvSpPr>
        <p:spPr/>
        <p:txBody>
          <a:bodyPr/>
          <a:lstStyle/>
          <a:p>
            <a:fld id="{A1517AEB-0561-438C-8375-A10F1985A33E}" type="slidenum">
              <a:rPr lang="en-US" smtClean="0"/>
              <a:t>49</a:t>
            </a:fld>
            <a:endParaRPr lang="en-US" dirty="0"/>
          </a:p>
        </p:txBody>
      </p:sp>
    </p:spTree>
    <p:extLst>
      <p:ext uri="{BB962C8B-B14F-4D97-AF65-F5344CB8AC3E}">
        <p14:creationId xmlns:p14="http://schemas.microsoft.com/office/powerpoint/2010/main" val="1205886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b="1" dirty="0"/>
              <a:t>Have students open CFR and read it</a:t>
            </a:r>
          </a:p>
          <a:p>
            <a:r>
              <a:rPr lang="en-US" dirty="0"/>
              <a:t>3.102 Broad</a:t>
            </a:r>
            <a:r>
              <a:rPr lang="en-US" baseline="0" dirty="0"/>
              <a:t> interpretation - consistent with the facts</a:t>
            </a:r>
          </a:p>
          <a:p>
            <a:r>
              <a:rPr lang="en-US" baseline="0" dirty="0"/>
              <a:t>          evidence in equipoise</a:t>
            </a:r>
          </a:p>
          <a:p>
            <a:r>
              <a:rPr lang="en-US" baseline="0" dirty="0"/>
              <a:t>          resolve in favor of veteran</a:t>
            </a:r>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5</a:t>
            </a:fld>
            <a:endParaRPr lang="en-US" dirty="0"/>
          </a:p>
        </p:txBody>
      </p:sp>
    </p:spTree>
    <p:extLst>
      <p:ext uri="{BB962C8B-B14F-4D97-AF65-F5344CB8AC3E}">
        <p14:creationId xmlns:p14="http://schemas.microsoft.com/office/powerpoint/2010/main" val="24961430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DC 5120 (pg 405)</a:t>
            </a:r>
          </a:p>
        </p:txBody>
      </p:sp>
      <p:sp>
        <p:nvSpPr>
          <p:cNvPr id="4" name="Slide Number Placeholder 3"/>
          <p:cNvSpPr>
            <a:spLocks noGrp="1"/>
          </p:cNvSpPr>
          <p:nvPr>
            <p:ph type="sldNum" sz="quarter" idx="10"/>
          </p:nvPr>
        </p:nvSpPr>
        <p:spPr/>
        <p:txBody>
          <a:bodyPr/>
          <a:lstStyle/>
          <a:p>
            <a:fld id="{A1517AEB-0561-438C-8375-A10F1985A33E}" type="slidenum">
              <a:rPr lang="en-US" smtClean="0"/>
              <a:t>50</a:t>
            </a:fld>
            <a:endParaRPr lang="en-US" dirty="0"/>
          </a:p>
        </p:txBody>
      </p:sp>
    </p:spTree>
    <p:extLst>
      <p:ext uri="{BB962C8B-B14F-4D97-AF65-F5344CB8AC3E}">
        <p14:creationId xmlns:p14="http://schemas.microsoft.com/office/powerpoint/2010/main" val="37343277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Pg 401, 402, 407</a:t>
            </a:r>
          </a:p>
        </p:txBody>
      </p:sp>
      <p:sp>
        <p:nvSpPr>
          <p:cNvPr id="4" name="Slide Number Placeholder 3"/>
          <p:cNvSpPr>
            <a:spLocks noGrp="1"/>
          </p:cNvSpPr>
          <p:nvPr>
            <p:ph type="sldNum" sz="quarter" idx="10"/>
          </p:nvPr>
        </p:nvSpPr>
        <p:spPr/>
        <p:txBody>
          <a:bodyPr/>
          <a:lstStyle/>
          <a:p>
            <a:fld id="{A1517AEB-0561-438C-8375-A10F1985A33E}" type="slidenum">
              <a:rPr lang="en-US" smtClean="0"/>
              <a:t>51</a:t>
            </a:fld>
            <a:endParaRPr lang="en-US" dirty="0"/>
          </a:p>
        </p:txBody>
      </p:sp>
    </p:spTree>
    <p:extLst>
      <p:ext uri="{BB962C8B-B14F-4D97-AF65-F5344CB8AC3E}">
        <p14:creationId xmlns:p14="http://schemas.microsoft.com/office/powerpoint/2010/main" val="319046334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52</a:t>
            </a:fld>
            <a:endParaRPr lang="en-US" dirty="0"/>
          </a:p>
        </p:txBody>
      </p:sp>
    </p:spTree>
    <p:extLst>
      <p:ext uri="{BB962C8B-B14F-4D97-AF65-F5344CB8AC3E}">
        <p14:creationId xmlns:p14="http://schemas.microsoft.com/office/powerpoint/2010/main" val="33679887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53</a:t>
            </a:fld>
            <a:endParaRPr lang="en-US" dirty="0"/>
          </a:p>
        </p:txBody>
      </p:sp>
    </p:spTree>
    <p:extLst>
      <p:ext uri="{BB962C8B-B14F-4D97-AF65-F5344CB8AC3E}">
        <p14:creationId xmlns:p14="http://schemas.microsoft.com/office/powerpoint/2010/main" val="322686344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54</a:t>
            </a:fld>
            <a:endParaRPr lang="en-US" dirty="0"/>
          </a:p>
        </p:txBody>
      </p:sp>
    </p:spTree>
    <p:extLst>
      <p:ext uri="{BB962C8B-B14F-4D97-AF65-F5344CB8AC3E}">
        <p14:creationId xmlns:p14="http://schemas.microsoft.com/office/powerpoint/2010/main" val="113681278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55</a:t>
            </a:fld>
            <a:endParaRPr lang="en-US" dirty="0"/>
          </a:p>
        </p:txBody>
      </p:sp>
    </p:spTree>
    <p:extLst>
      <p:ext uri="{BB962C8B-B14F-4D97-AF65-F5344CB8AC3E}">
        <p14:creationId xmlns:p14="http://schemas.microsoft.com/office/powerpoint/2010/main" val="189883476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56</a:t>
            </a:fld>
            <a:endParaRPr lang="en-US" dirty="0"/>
          </a:p>
        </p:txBody>
      </p:sp>
    </p:spTree>
    <p:extLst>
      <p:ext uri="{BB962C8B-B14F-4D97-AF65-F5344CB8AC3E}">
        <p14:creationId xmlns:p14="http://schemas.microsoft.com/office/powerpoint/2010/main" val="145197758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57</a:t>
            </a:fld>
            <a:endParaRPr lang="en-US" dirty="0"/>
          </a:p>
        </p:txBody>
      </p:sp>
    </p:spTree>
    <p:extLst>
      <p:ext uri="{BB962C8B-B14F-4D97-AF65-F5344CB8AC3E}">
        <p14:creationId xmlns:p14="http://schemas.microsoft.com/office/powerpoint/2010/main" val="148186487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58</a:t>
            </a:fld>
            <a:endParaRPr lang="en-US" dirty="0"/>
          </a:p>
        </p:txBody>
      </p:sp>
    </p:spTree>
    <p:extLst>
      <p:ext uri="{BB962C8B-B14F-4D97-AF65-F5344CB8AC3E}">
        <p14:creationId xmlns:p14="http://schemas.microsoft.com/office/powerpoint/2010/main" val="305759727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59</a:t>
            </a:fld>
            <a:endParaRPr lang="en-US" dirty="0"/>
          </a:p>
        </p:txBody>
      </p:sp>
    </p:spTree>
    <p:extLst>
      <p:ext uri="{BB962C8B-B14F-4D97-AF65-F5344CB8AC3E}">
        <p14:creationId xmlns:p14="http://schemas.microsoft.com/office/powerpoint/2010/main" val="982126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Discussed in VA exams class – skip over quickly</a:t>
            </a:r>
          </a:p>
        </p:txBody>
      </p:sp>
      <p:sp>
        <p:nvSpPr>
          <p:cNvPr id="4" name="Slide Number Placeholder 3"/>
          <p:cNvSpPr>
            <a:spLocks noGrp="1"/>
          </p:cNvSpPr>
          <p:nvPr>
            <p:ph type="sldNum" sz="quarter" idx="10"/>
          </p:nvPr>
        </p:nvSpPr>
        <p:spPr/>
        <p:txBody>
          <a:bodyPr/>
          <a:lstStyle/>
          <a:p>
            <a:fld id="{A1517AEB-0561-438C-8375-A10F1985A33E}" type="slidenum">
              <a:rPr lang="en-US" smtClean="0"/>
              <a:t>6</a:t>
            </a:fld>
            <a:endParaRPr lang="en-US" dirty="0"/>
          </a:p>
        </p:txBody>
      </p:sp>
    </p:spTree>
    <p:extLst>
      <p:ext uri="{BB962C8B-B14F-4D97-AF65-F5344CB8AC3E}">
        <p14:creationId xmlns:p14="http://schemas.microsoft.com/office/powerpoint/2010/main" val="134137354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60</a:t>
            </a:fld>
            <a:endParaRPr lang="en-US" dirty="0"/>
          </a:p>
        </p:txBody>
      </p:sp>
    </p:spTree>
    <p:extLst>
      <p:ext uri="{BB962C8B-B14F-4D97-AF65-F5344CB8AC3E}">
        <p14:creationId xmlns:p14="http://schemas.microsoft.com/office/powerpoint/2010/main" val="69531432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61</a:t>
            </a:fld>
            <a:endParaRPr lang="en-US" dirty="0"/>
          </a:p>
        </p:txBody>
      </p:sp>
    </p:spTree>
    <p:extLst>
      <p:ext uri="{BB962C8B-B14F-4D97-AF65-F5344CB8AC3E}">
        <p14:creationId xmlns:p14="http://schemas.microsoft.com/office/powerpoint/2010/main" val="98329783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62</a:t>
            </a:fld>
            <a:endParaRPr lang="en-US" dirty="0"/>
          </a:p>
        </p:txBody>
      </p:sp>
    </p:spTree>
    <p:extLst>
      <p:ext uri="{BB962C8B-B14F-4D97-AF65-F5344CB8AC3E}">
        <p14:creationId xmlns:p14="http://schemas.microsoft.com/office/powerpoint/2010/main" val="128519152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63</a:t>
            </a:fld>
            <a:endParaRPr lang="en-US" dirty="0"/>
          </a:p>
        </p:txBody>
      </p:sp>
    </p:spTree>
    <p:extLst>
      <p:ext uri="{BB962C8B-B14F-4D97-AF65-F5344CB8AC3E}">
        <p14:creationId xmlns:p14="http://schemas.microsoft.com/office/powerpoint/2010/main" val="376440936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64</a:t>
            </a:fld>
            <a:endParaRPr lang="en-US" dirty="0"/>
          </a:p>
        </p:txBody>
      </p:sp>
    </p:spTree>
    <p:extLst>
      <p:ext uri="{BB962C8B-B14F-4D97-AF65-F5344CB8AC3E}">
        <p14:creationId xmlns:p14="http://schemas.microsoft.com/office/powerpoint/2010/main" val="308645101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Note: SMC (k) may apply for FSAD, loss</a:t>
            </a:r>
            <a:r>
              <a:rPr lang="en-US" baseline="0" dirty="0"/>
              <a:t> of ovaries/hysterectomy, loss of breast tissue</a:t>
            </a: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65</a:t>
            </a:fld>
            <a:endParaRPr lang="en-US" dirty="0"/>
          </a:p>
        </p:txBody>
      </p:sp>
    </p:spTree>
    <p:extLst>
      <p:ext uri="{BB962C8B-B14F-4D97-AF65-F5344CB8AC3E}">
        <p14:creationId xmlns:p14="http://schemas.microsoft.com/office/powerpoint/2010/main" val="132355533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66</a:t>
            </a:fld>
            <a:endParaRPr lang="en-US" dirty="0"/>
          </a:p>
        </p:txBody>
      </p:sp>
    </p:spTree>
    <p:extLst>
      <p:ext uri="{BB962C8B-B14F-4D97-AF65-F5344CB8AC3E}">
        <p14:creationId xmlns:p14="http://schemas.microsoft.com/office/powerpoint/2010/main" val="169648600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67</a:t>
            </a:fld>
            <a:endParaRPr lang="en-US" dirty="0"/>
          </a:p>
        </p:txBody>
      </p:sp>
    </p:spTree>
    <p:extLst>
      <p:ext uri="{BB962C8B-B14F-4D97-AF65-F5344CB8AC3E}">
        <p14:creationId xmlns:p14="http://schemas.microsoft.com/office/powerpoint/2010/main" val="235924844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4.125-4.130</a:t>
            </a:r>
          </a:p>
        </p:txBody>
      </p:sp>
      <p:sp>
        <p:nvSpPr>
          <p:cNvPr id="4" name="Slide Number Placeholder 3"/>
          <p:cNvSpPr>
            <a:spLocks noGrp="1"/>
          </p:cNvSpPr>
          <p:nvPr>
            <p:ph type="sldNum" sz="quarter" idx="10"/>
          </p:nvPr>
        </p:nvSpPr>
        <p:spPr/>
        <p:txBody>
          <a:bodyPr/>
          <a:lstStyle/>
          <a:p>
            <a:fld id="{B8C36D78-C19F-4765-8B7F-2FE8BFF07D6C}" type="slidenum">
              <a:rPr lang="en-US" smtClean="0"/>
              <a:t>68</a:t>
            </a:fld>
            <a:endParaRPr lang="en-US" dirty="0"/>
          </a:p>
        </p:txBody>
      </p:sp>
    </p:spTree>
    <p:extLst>
      <p:ext uri="{BB962C8B-B14F-4D97-AF65-F5344CB8AC3E}">
        <p14:creationId xmlns:p14="http://schemas.microsoft.com/office/powerpoint/2010/main" val="88741948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Note: Lexis-Nexis</a:t>
            </a:r>
            <a:r>
              <a:rPr lang="en-US" baseline="0" dirty="0"/>
              <a:t> book of Veterans Laws, Rules and Regulations has a different order to it and does not have all table of contents.</a:t>
            </a: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75</a:t>
            </a:fld>
            <a:endParaRPr lang="en-US" dirty="0"/>
          </a:p>
        </p:txBody>
      </p:sp>
    </p:spTree>
    <p:extLst>
      <p:ext uri="{BB962C8B-B14F-4D97-AF65-F5344CB8AC3E}">
        <p14:creationId xmlns:p14="http://schemas.microsoft.com/office/powerpoint/2010/main" val="2410114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If there is question</a:t>
            </a:r>
          </a:p>
          <a:p>
            <a:r>
              <a:rPr lang="en-US" dirty="0"/>
              <a:t>Most nearly approximates</a:t>
            </a:r>
          </a:p>
        </p:txBody>
      </p:sp>
      <p:sp>
        <p:nvSpPr>
          <p:cNvPr id="4" name="Slide Number Placeholder 3"/>
          <p:cNvSpPr>
            <a:spLocks noGrp="1"/>
          </p:cNvSpPr>
          <p:nvPr>
            <p:ph type="sldNum" sz="quarter" idx="10"/>
          </p:nvPr>
        </p:nvSpPr>
        <p:spPr/>
        <p:txBody>
          <a:bodyPr/>
          <a:lstStyle/>
          <a:p>
            <a:fld id="{A1517AEB-0561-438C-8375-A10F1985A33E}" type="slidenum">
              <a:rPr lang="en-US" smtClean="0"/>
              <a:t>7</a:t>
            </a:fld>
            <a:endParaRPr lang="en-US" dirty="0"/>
          </a:p>
        </p:txBody>
      </p:sp>
    </p:spTree>
    <p:extLst>
      <p:ext uri="{BB962C8B-B14F-4D97-AF65-F5344CB8AC3E}">
        <p14:creationId xmlns:p14="http://schemas.microsoft.com/office/powerpoint/2010/main" val="251238529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Once the rating values are “used” to add the bilateral factor, they cannot be used again. Make a list and cross them off, then combine the remaining evaluations in order of severity.</a:t>
            </a:r>
          </a:p>
          <a:p>
            <a:pPr eaLnBrk="1" hangingPunct="1">
              <a:spcBef>
                <a:spcPct val="0"/>
              </a:spcBef>
            </a:pPr>
            <a:endParaRPr lang="en-US" altLang="en-US" dirty="0"/>
          </a:p>
          <a:p>
            <a:pPr eaLnBrk="1" hangingPunct="1">
              <a:spcBef>
                <a:spcPct val="0"/>
              </a:spcBef>
            </a:pPr>
            <a:r>
              <a:rPr lang="en-US" altLang="en-US" dirty="0"/>
              <a:t>ALWAYS compute bilaterals FIRST</a:t>
            </a:r>
          </a:p>
          <a:p>
            <a:pPr eaLnBrk="1" hangingPunct="1">
              <a:spcBef>
                <a:spcPct val="0"/>
              </a:spcBef>
            </a:pPr>
            <a:endParaRPr lang="en-US" altLang="en-US" dirty="0"/>
          </a:p>
          <a:p>
            <a:pPr eaLnBrk="1" hangingPunct="1">
              <a:spcBef>
                <a:spcPct val="0"/>
              </a:spcBef>
            </a:pPr>
            <a:r>
              <a:rPr lang="en-US" altLang="en-US" dirty="0"/>
              <a:t>If the upper is greater than lower in severity start there and vice versa.</a:t>
            </a:r>
          </a:p>
          <a:p>
            <a:pPr eaLnBrk="1" hangingPunct="1">
              <a:spcBef>
                <a:spcPct val="0"/>
              </a:spcBef>
            </a:pPr>
            <a:endParaRPr lang="en-US" altLang="en-US" dirty="0"/>
          </a:p>
          <a:p>
            <a:pPr eaLnBrk="1" hangingPunct="1">
              <a:spcBef>
                <a:spcPct val="0"/>
              </a:spcBef>
            </a:pPr>
            <a:r>
              <a:rPr lang="en-US" altLang="en-US" dirty="0"/>
              <a:t>If one is rated 0% then the bilateral factor does not apply. They must both be at least 10% disabling.</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AF1BA89E-BCBF-46CE-AF37-67FAEE1ECAB3}" type="slidenum">
              <a:rPr lang="en-US" altLang="en-US" smtClean="0">
                <a:latin typeface="Calibri" panose="020F0502020204030204" pitchFamily="34" charset="0"/>
              </a:rPr>
              <a:pPr/>
              <a:t>77</a:t>
            </a:fld>
            <a:endParaRPr lang="en-US" altLang="en-US" dirty="0">
              <a:latin typeface="Calibri" panose="020F0502020204030204" pitchFamily="34" charset="0"/>
            </a:endParaRPr>
          </a:p>
        </p:txBody>
      </p:sp>
    </p:spTree>
    <p:extLst>
      <p:ext uri="{BB962C8B-B14F-4D97-AF65-F5344CB8AC3E}">
        <p14:creationId xmlns:p14="http://schemas.microsoft.com/office/powerpoint/2010/main" val="188917677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is 40%</a:t>
            </a:r>
          </a:p>
        </p:txBody>
      </p:sp>
      <p:sp>
        <p:nvSpPr>
          <p:cNvPr id="4" name="Slide Number Placeholder 3"/>
          <p:cNvSpPr>
            <a:spLocks noGrp="1"/>
          </p:cNvSpPr>
          <p:nvPr>
            <p:ph type="sldNum" sz="quarter" idx="10"/>
          </p:nvPr>
        </p:nvSpPr>
        <p:spPr/>
        <p:txBody>
          <a:bodyPr/>
          <a:lstStyle/>
          <a:p>
            <a:fld id="{B8C36D78-C19F-4765-8B7F-2FE8BFF07D6C}" type="slidenum">
              <a:rPr lang="en-US" smtClean="0"/>
              <a:t>78</a:t>
            </a:fld>
            <a:endParaRPr lang="en-US" dirty="0"/>
          </a:p>
        </p:txBody>
      </p:sp>
    </p:spTree>
    <p:extLst>
      <p:ext uri="{BB962C8B-B14F-4D97-AF65-F5344CB8AC3E}">
        <p14:creationId xmlns:p14="http://schemas.microsoft.com/office/powerpoint/2010/main" val="83135665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Once the rating values are “used” to add the bilateral factor, they cannot be used again. Make a list and cross them off, then combine the remaining evaluations in order of severity.</a:t>
            </a:r>
          </a:p>
          <a:p>
            <a:pPr eaLnBrk="1" hangingPunct="1">
              <a:spcBef>
                <a:spcPct val="0"/>
              </a:spcBef>
            </a:pPr>
            <a:endParaRPr lang="en-US" altLang="en-US" dirty="0"/>
          </a:p>
          <a:p>
            <a:pPr eaLnBrk="1" hangingPunct="1">
              <a:spcBef>
                <a:spcPct val="0"/>
              </a:spcBef>
            </a:pPr>
            <a:r>
              <a:rPr lang="en-US" altLang="en-US" dirty="0"/>
              <a:t>ALWAYS compute bilaterals FIRST</a:t>
            </a:r>
          </a:p>
          <a:p>
            <a:pPr eaLnBrk="1" hangingPunct="1">
              <a:spcBef>
                <a:spcPct val="0"/>
              </a:spcBef>
            </a:pPr>
            <a:endParaRPr lang="en-US" altLang="en-US" dirty="0"/>
          </a:p>
          <a:p>
            <a:pPr eaLnBrk="1" hangingPunct="1">
              <a:spcBef>
                <a:spcPct val="0"/>
              </a:spcBef>
            </a:pPr>
            <a:r>
              <a:rPr lang="en-US" altLang="en-US" dirty="0"/>
              <a:t>If the upper is greater than lower in severity start there and vice versa.</a:t>
            </a:r>
          </a:p>
          <a:p>
            <a:pPr eaLnBrk="1" hangingPunct="1">
              <a:spcBef>
                <a:spcPct val="0"/>
              </a:spcBef>
            </a:pPr>
            <a:endParaRPr lang="en-US" altLang="en-US" dirty="0"/>
          </a:p>
          <a:p>
            <a:pPr eaLnBrk="1" hangingPunct="1">
              <a:spcBef>
                <a:spcPct val="0"/>
              </a:spcBef>
            </a:pPr>
            <a:r>
              <a:rPr lang="en-US" altLang="en-US" dirty="0"/>
              <a:t>If one is rated 0% then the bilateral factor does not apply. They must both be at least 10% disabling.</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AF1BA89E-BCBF-46CE-AF37-67FAEE1ECAB3}" type="slidenum">
              <a:rPr lang="en-US" altLang="en-US" smtClean="0">
                <a:latin typeface="Calibri" panose="020F0502020204030204" pitchFamily="34" charset="0"/>
              </a:rPr>
              <a:pPr/>
              <a:t>79</a:t>
            </a:fld>
            <a:endParaRPr lang="en-US" altLang="en-US" dirty="0">
              <a:latin typeface="Calibri" panose="020F0502020204030204" pitchFamily="34" charset="0"/>
            </a:endParaRPr>
          </a:p>
        </p:txBody>
      </p:sp>
    </p:spTree>
    <p:extLst>
      <p:ext uri="{BB962C8B-B14F-4D97-AF65-F5344CB8AC3E}">
        <p14:creationId xmlns:p14="http://schemas.microsoft.com/office/powerpoint/2010/main" val="291783010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Once the rating values are “used” to add the bilateral factor, they cannot be used again. Make a list and cross them off, then combine the remaining evaluations in order of severity.</a:t>
            </a:r>
          </a:p>
          <a:p>
            <a:pPr eaLnBrk="1" hangingPunct="1">
              <a:spcBef>
                <a:spcPct val="0"/>
              </a:spcBef>
            </a:pPr>
            <a:endParaRPr lang="en-US" altLang="en-US" dirty="0"/>
          </a:p>
          <a:p>
            <a:pPr eaLnBrk="1" hangingPunct="1">
              <a:spcBef>
                <a:spcPct val="0"/>
              </a:spcBef>
            </a:pPr>
            <a:r>
              <a:rPr lang="en-US" altLang="en-US" dirty="0"/>
              <a:t>ALWAYS compute bilaterals FIRST</a:t>
            </a:r>
          </a:p>
          <a:p>
            <a:pPr eaLnBrk="1" hangingPunct="1">
              <a:spcBef>
                <a:spcPct val="0"/>
              </a:spcBef>
            </a:pPr>
            <a:endParaRPr lang="en-US" altLang="en-US" dirty="0"/>
          </a:p>
          <a:p>
            <a:pPr eaLnBrk="1" hangingPunct="1">
              <a:spcBef>
                <a:spcPct val="0"/>
              </a:spcBef>
            </a:pPr>
            <a:r>
              <a:rPr lang="en-US" altLang="en-US" dirty="0"/>
              <a:t>If the upper is greater than lower in severity start there and vice versa.</a:t>
            </a:r>
          </a:p>
          <a:p>
            <a:pPr eaLnBrk="1" hangingPunct="1">
              <a:spcBef>
                <a:spcPct val="0"/>
              </a:spcBef>
            </a:pPr>
            <a:endParaRPr lang="en-US" altLang="en-US" dirty="0"/>
          </a:p>
          <a:p>
            <a:pPr eaLnBrk="1" hangingPunct="1">
              <a:spcBef>
                <a:spcPct val="0"/>
              </a:spcBef>
            </a:pPr>
            <a:r>
              <a:rPr lang="en-US" altLang="en-US" dirty="0"/>
              <a:t>If one is rated 0% then the bilateral factor does not apply. They must both be at least 10% disabling.</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AF1BA89E-BCBF-46CE-AF37-67FAEE1ECAB3}" type="slidenum">
              <a:rPr lang="en-US" altLang="en-US" smtClean="0">
                <a:latin typeface="Calibri" panose="020F0502020204030204" pitchFamily="34" charset="0"/>
              </a:rPr>
              <a:pPr/>
              <a:t>80</a:t>
            </a:fld>
            <a:endParaRPr lang="en-US" altLang="en-US" dirty="0">
              <a:latin typeface="Calibri" panose="020F0502020204030204" pitchFamily="34" charset="0"/>
            </a:endParaRPr>
          </a:p>
        </p:txBody>
      </p:sp>
    </p:spTree>
    <p:extLst>
      <p:ext uri="{BB962C8B-B14F-4D97-AF65-F5344CB8AC3E}">
        <p14:creationId xmlns:p14="http://schemas.microsoft.com/office/powerpoint/2010/main" val="384548274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Once the rating values are “used” to add the bilateral factor, they cannot be used again. Make a list and cross them off, then combine the remaining evaluations in order of severity.</a:t>
            </a:r>
          </a:p>
          <a:p>
            <a:pPr eaLnBrk="1" hangingPunct="1">
              <a:spcBef>
                <a:spcPct val="0"/>
              </a:spcBef>
            </a:pPr>
            <a:endParaRPr lang="en-US" altLang="en-US" dirty="0"/>
          </a:p>
          <a:p>
            <a:pPr eaLnBrk="1" hangingPunct="1">
              <a:spcBef>
                <a:spcPct val="0"/>
              </a:spcBef>
            </a:pPr>
            <a:r>
              <a:rPr lang="en-US" altLang="en-US" dirty="0"/>
              <a:t>ALWAYS compute bilaterals FIRST</a:t>
            </a:r>
          </a:p>
          <a:p>
            <a:pPr eaLnBrk="1" hangingPunct="1">
              <a:spcBef>
                <a:spcPct val="0"/>
              </a:spcBef>
            </a:pPr>
            <a:endParaRPr lang="en-US" altLang="en-US" dirty="0"/>
          </a:p>
          <a:p>
            <a:pPr eaLnBrk="1" hangingPunct="1">
              <a:spcBef>
                <a:spcPct val="0"/>
              </a:spcBef>
            </a:pPr>
            <a:r>
              <a:rPr lang="en-US" altLang="en-US" dirty="0"/>
              <a:t>If the upper is greater than lower in severity start there and vice versa.</a:t>
            </a:r>
          </a:p>
          <a:p>
            <a:pPr eaLnBrk="1" hangingPunct="1">
              <a:spcBef>
                <a:spcPct val="0"/>
              </a:spcBef>
            </a:pPr>
            <a:endParaRPr lang="en-US" altLang="en-US" dirty="0"/>
          </a:p>
          <a:p>
            <a:pPr eaLnBrk="1" hangingPunct="1">
              <a:spcBef>
                <a:spcPct val="0"/>
              </a:spcBef>
            </a:pPr>
            <a:r>
              <a:rPr lang="en-US" altLang="en-US" dirty="0"/>
              <a:t>If one is rated 0% then the bilateral factor does not apply. They must both be at least 10% disabling.</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alatino Linotype" panose="02040502050505030304" pitchFamily="18" charset="0"/>
                <a:cs typeface="Arial" panose="020B0604020202020204" pitchFamily="34" charset="0"/>
              </a:defRPr>
            </a:lvl1pPr>
            <a:lvl2pPr marL="757958" indent="-291522">
              <a:defRPr>
                <a:solidFill>
                  <a:schemeClr val="tx1"/>
                </a:solidFill>
                <a:latin typeface="Palatino Linotype" panose="02040502050505030304" pitchFamily="18" charset="0"/>
                <a:cs typeface="Arial" panose="020B0604020202020204" pitchFamily="34" charset="0"/>
              </a:defRPr>
            </a:lvl2pPr>
            <a:lvl3pPr marL="1166089" indent="-233218">
              <a:defRPr>
                <a:solidFill>
                  <a:schemeClr val="tx1"/>
                </a:solidFill>
                <a:latin typeface="Palatino Linotype" panose="02040502050505030304" pitchFamily="18" charset="0"/>
                <a:cs typeface="Arial" panose="020B0604020202020204" pitchFamily="34" charset="0"/>
              </a:defRPr>
            </a:lvl3pPr>
            <a:lvl4pPr marL="1632524" indent="-233218">
              <a:defRPr>
                <a:solidFill>
                  <a:schemeClr val="tx1"/>
                </a:solidFill>
                <a:latin typeface="Palatino Linotype" panose="02040502050505030304" pitchFamily="18" charset="0"/>
                <a:cs typeface="Arial" panose="020B0604020202020204" pitchFamily="34" charset="0"/>
              </a:defRPr>
            </a:lvl4pPr>
            <a:lvl5pPr marL="2098959" indent="-233218">
              <a:defRPr>
                <a:solidFill>
                  <a:schemeClr val="tx1"/>
                </a:solidFill>
                <a:latin typeface="Palatino Linotype" panose="02040502050505030304" pitchFamily="18" charset="0"/>
                <a:cs typeface="Arial" panose="020B0604020202020204" pitchFamily="34" charset="0"/>
              </a:defRPr>
            </a:lvl5pPr>
            <a:lvl6pPr marL="2565395"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6pPr>
            <a:lvl7pPr marL="3031830"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7pPr>
            <a:lvl8pPr marL="3498266"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8pPr>
            <a:lvl9pPr marL="3964701" indent="-233218" eaLnBrk="0" fontAlgn="base" hangingPunct="0">
              <a:spcBef>
                <a:spcPct val="0"/>
              </a:spcBef>
              <a:spcAft>
                <a:spcPct val="0"/>
              </a:spcAft>
              <a:defRPr>
                <a:solidFill>
                  <a:schemeClr val="tx1"/>
                </a:solidFill>
                <a:latin typeface="Palatino Linotype" panose="02040502050505030304" pitchFamily="18" charset="0"/>
                <a:cs typeface="Arial" panose="020B0604020202020204" pitchFamily="34" charset="0"/>
              </a:defRPr>
            </a:lvl9pPr>
          </a:lstStyle>
          <a:p>
            <a:fld id="{AF1BA89E-BCBF-46CE-AF37-67FAEE1ECAB3}" type="slidenum">
              <a:rPr lang="en-US" altLang="en-US" smtClean="0">
                <a:latin typeface="Calibri" panose="020F0502020204030204" pitchFamily="34" charset="0"/>
              </a:rPr>
              <a:pPr/>
              <a:t>82</a:t>
            </a:fld>
            <a:endParaRPr lang="en-US" altLang="en-US" dirty="0">
              <a:latin typeface="Calibri" panose="020F0502020204030204" pitchFamily="34" charset="0"/>
            </a:endParaRPr>
          </a:p>
        </p:txBody>
      </p:sp>
    </p:spTree>
    <p:extLst>
      <p:ext uri="{BB962C8B-B14F-4D97-AF65-F5344CB8AC3E}">
        <p14:creationId xmlns:p14="http://schemas.microsoft.com/office/powerpoint/2010/main" val="2684813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Absent, displace or super-numerary parts, refractive error, personality disorder, mental deficiency</a:t>
            </a:r>
          </a:p>
          <a:p>
            <a:endParaRPr lang="en-US" dirty="0"/>
          </a:p>
          <a:p>
            <a:r>
              <a:rPr lang="en-US" dirty="0"/>
              <a:t>Brad discussed yesterday – aggravation</a:t>
            </a:r>
          </a:p>
          <a:p>
            <a:endParaRPr lang="en-US" dirty="0"/>
          </a:p>
        </p:txBody>
      </p:sp>
      <p:sp>
        <p:nvSpPr>
          <p:cNvPr id="4" name="Slide Number Placeholder 3"/>
          <p:cNvSpPr>
            <a:spLocks noGrp="1"/>
          </p:cNvSpPr>
          <p:nvPr>
            <p:ph type="sldNum" sz="quarter" idx="10"/>
          </p:nvPr>
        </p:nvSpPr>
        <p:spPr/>
        <p:txBody>
          <a:bodyPr/>
          <a:lstStyle/>
          <a:p>
            <a:fld id="{A1517AEB-0561-438C-8375-A10F1985A33E}" type="slidenum">
              <a:rPr lang="en-US" smtClean="0"/>
              <a:t>8</a:t>
            </a:fld>
            <a:endParaRPr lang="en-US" dirty="0"/>
          </a:p>
        </p:txBody>
      </p:sp>
    </p:spTree>
    <p:extLst>
      <p:ext uri="{BB962C8B-B14F-4D97-AF65-F5344CB8AC3E}">
        <p14:creationId xmlns:p14="http://schemas.microsoft.com/office/powerpoint/2010/main" val="1509313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ROM-LOM</a:t>
            </a:r>
          </a:p>
          <a:p>
            <a:r>
              <a:rPr lang="en-US" dirty="0"/>
              <a:t>Based on lack of usefulness</a:t>
            </a:r>
          </a:p>
          <a:p>
            <a:r>
              <a:rPr lang="en-US" dirty="0"/>
              <a:t>Examiner’s responsibility-etiological, anatomical, pathological, laboratory, and prognostic data. Full description of the effects of the disability on ADL/employment</a:t>
            </a:r>
          </a:p>
        </p:txBody>
      </p:sp>
      <p:sp>
        <p:nvSpPr>
          <p:cNvPr id="4" name="Slide Number Placeholder 3"/>
          <p:cNvSpPr>
            <a:spLocks noGrp="1"/>
          </p:cNvSpPr>
          <p:nvPr>
            <p:ph type="sldNum" sz="quarter" idx="10"/>
          </p:nvPr>
        </p:nvSpPr>
        <p:spPr/>
        <p:txBody>
          <a:bodyPr/>
          <a:lstStyle/>
          <a:p>
            <a:fld id="{A1517AEB-0561-438C-8375-A10F1985A33E}" type="slidenum">
              <a:rPr lang="en-US" smtClean="0"/>
              <a:t>9</a:t>
            </a:fld>
            <a:endParaRPr lang="en-US" dirty="0"/>
          </a:p>
        </p:txBody>
      </p:sp>
    </p:spTree>
    <p:extLst>
      <p:ext uri="{BB962C8B-B14F-4D97-AF65-F5344CB8AC3E}">
        <p14:creationId xmlns:p14="http://schemas.microsoft.com/office/powerpoint/2010/main" val="2093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6/20/2023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3743012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6/20/2023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6006015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6/20/2023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6907574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6/20/2023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1321755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5676872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9978228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08341191"/>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93228466"/>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49462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788318287"/>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sz="2000"/>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29567499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4958959"/>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1437404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5483896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38868243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36769145"/>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5570806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117201337"/>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820409254"/>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91163223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130426"/>
            <a:ext cx="103632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sz="2000"/>
            </a:lvl1pPr>
          </a:lstStyle>
          <a:p>
            <a:fld id="{BBE2B7FF-427E-4738-B24A-84244BF7D829}" type="slidenum">
              <a:rPr lang="en-US" smtClean="0"/>
              <a:pPr/>
              <a:t>‹#›</a:t>
            </a:fld>
            <a:endParaRPr lang="en-US" dirty="0"/>
          </a:p>
        </p:txBody>
      </p:sp>
    </p:spTree>
    <p:extLst>
      <p:ext uri="{BB962C8B-B14F-4D97-AF65-F5344CB8AC3E}">
        <p14:creationId xmlns:p14="http://schemas.microsoft.com/office/powerpoint/2010/main" val="4151024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2800512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9635290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6/20/2023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7258167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2.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105291" y="287588"/>
            <a:ext cx="2595149" cy="682840"/>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6/20/2023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472537" y="617221"/>
            <a:ext cx="4643420" cy="1221785"/>
          </a:xfrm>
          <a:prstGeom prst="rect">
            <a:avLst/>
          </a:prstGeom>
        </p:spPr>
      </p:pic>
      <p:pic>
        <p:nvPicPr>
          <p:cNvPr id="9" name="Picture 8"/>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spTree>
    <p:extLst>
      <p:ext uri="{BB962C8B-B14F-4D97-AF65-F5344CB8AC3E}">
        <p14:creationId xmlns:p14="http://schemas.microsoft.com/office/powerpoint/2010/main" val="209848692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F78C61-3236-4D3B-B30E-0BD67FD8D012}" type="datetimeFigureOut">
              <a:rPr lang="en-US" smtClean="0"/>
              <a:t>6/20/2023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105291" y="287588"/>
            <a:ext cx="2595149" cy="682840"/>
          </a:xfrm>
          <a:prstGeom prst="rect">
            <a:avLst/>
          </a:prstGeom>
        </p:spPr>
      </p:pic>
    </p:spTree>
    <p:extLst>
      <p:ext uri="{BB962C8B-B14F-4D97-AF65-F5344CB8AC3E}">
        <p14:creationId xmlns:p14="http://schemas.microsoft.com/office/powerpoint/2010/main" val="2159780797"/>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0.xml"/></Relationships>
</file>

<file path=ppt/slides/_rels/slide3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3.xml"/><Relationship Id="rId1" Type="http://schemas.openxmlformats.org/officeDocument/2006/relationships/slideLayout" Target="../slideLayouts/slideLayout2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0.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0.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0.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0.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2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0.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0.xml"/></Relationships>
</file>

<file path=ppt/slides/_rels/slide5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1.xml"/><Relationship Id="rId1" Type="http://schemas.openxmlformats.org/officeDocument/2006/relationships/slideLayout" Target="../slideLayouts/slideLayout20.xml"/><Relationship Id="rId5" Type="http://schemas.openxmlformats.org/officeDocument/2006/relationships/image" Target="../media/image7.png"/><Relationship Id="rId4" Type="http://schemas.openxmlformats.org/officeDocument/2006/relationships/image" Target="../media/image6.png"/></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0.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0.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0.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0.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0.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0.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0.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0.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0.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0.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0.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0.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0.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0.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0.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0.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0.xml"/></Relationships>
</file>

<file path=ppt/slides/_rels/slide7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chart" Target="../charts/chart1.xml"/><Relationship Id="rId1" Type="http://schemas.openxmlformats.org/officeDocument/2006/relationships/slideLayout" Target="../slideLayouts/slideLayout20.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0.xml"/></Relationships>
</file>

<file path=ppt/slides/_rels/slide7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1.xml"/><Relationship Id="rId1" Type="http://schemas.openxmlformats.org/officeDocument/2006/relationships/slideLayout" Target="../slideLayouts/slideLayout20.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0.xml"/></Relationships>
</file>

<file path=ppt/slides/_rels/slide8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0.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0.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940910" y="2362200"/>
            <a:ext cx="5453610" cy="1066800"/>
          </a:xfrm>
        </p:spPr>
        <p:txBody>
          <a:bodyPr>
            <a:noAutofit/>
          </a:bodyPr>
          <a:lstStyle/>
          <a:p>
            <a:pPr>
              <a:defRPr/>
            </a:pPr>
            <a:r>
              <a:rPr lang="en-US" altLang="en-US" sz="4800" b="1" dirty="0">
                <a:cs typeface="Times New Roman" panose="02020603050405020304" pitchFamily="18" charset="0"/>
              </a:rPr>
              <a:t>38 CFR Part 4</a:t>
            </a:r>
            <a:br>
              <a:rPr lang="en-US" altLang="en-US" sz="4800" b="1" dirty="0">
                <a:cs typeface="Times New Roman" panose="02020603050405020304" pitchFamily="18" charset="0"/>
              </a:rPr>
            </a:br>
            <a:r>
              <a:rPr lang="en-US" altLang="en-US" sz="2800" b="1" dirty="0">
                <a:cs typeface="Times New Roman" panose="02020603050405020304" pitchFamily="18" charset="0"/>
              </a:rPr>
              <a:t>Schedule for Rating Disabilities</a:t>
            </a:r>
          </a:p>
        </p:txBody>
      </p:sp>
      <p:sp>
        <p:nvSpPr>
          <p:cNvPr id="3" name="Slide Number Placeholder 2"/>
          <p:cNvSpPr>
            <a:spLocks noGrp="1"/>
          </p:cNvSpPr>
          <p:nvPr>
            <p:ph type="sldNum" sz="quarter" idx="12"/>
          </p:nvPr>
        </p:nvSpPr>
        <p:spPr/>
        <p:txBody>
          <a:bodyPr/>
          <a:lstStyle/>
          <a:p>
            <a:fld id="{BBE2B7FF-427E-4738-B24A-84244BF7D829}" type="slidenum">
              <a:rPr lang="en-US" smtClean="0"/>
              <a:t>1</a:t>
            </a:fld>
            <a:endParaRPr lang="en-US" dirty="0"/>
          </a:p>
        </p:txBody>
      </p:sp>
      <p:sp>
        <p:nvSpPr>
          <p:cNvPr id="4" name="Subtitle 2"/>
          <p:cNvSpPr txBox="1">
            <a:spLocks/>
          </p:cNvSpPr>
          <p:nvPr/>
        </p:nvSpPr>
        <p:spPr bwMode="auto">
          <a:xfrm>
            <a:off x="8204947" y="3219427"/>
            <a:ext cx="3554506" cy="2268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sz="1100" b="1" dirty="0">
              <a:latin typeface="+mj-lt"/>
              <a:ea typeface="Malgun Gothic" pitchFamily="34" charset="-127"/>
              <a:cs typeface="Times New Roman" pitchFamily="18" charset="0"/>
            </a:endParaRPr>
          </a:p>
          <a:p>
            <a:pPr>
              <a:defRPr/>
            </a:pPr>
            <a:endParaRPr lang="en-US" sz="2800" dirty="0">
              <a:latin typeface="Times New Roman" pitchFamily="18" charset="0"/>
              <a:ea typeface="Malgun Gothic" pitchFamily="34" charset="-127"/>
              <a:cs typeface="Times New Roman" pitchFamily="18" charset="0"/>
            </a:endParaRPr>
          </a:p>
          <a:p>
            <a:pPr>
              <a:defRPr/>
            </a:pPr>
            <a:endParaRPr lang="en-US" sz="2800" dirty="0">
              <a:latin typeface="Times New Roman" pitchFamily="18" charset="0"/>
              <a:ea typeface="Malgun Gothic" pitchFamily="34" charset="-127"/>
              <a:cs typeface="Times New Roman" pitchFamily="18" charset="0"/>
            </a:endParaRPr>
          </a:p>
          <a:p>
            <a:pPr>
              <a:defRPr/>
            </a:pPr>
            <a:endParaRPr lang="en-US" sz="2800" dirty="0">
              <a:latin typeface="Times New Roman" pitchFamily="18" charset="0"/>
              <a:ea typeface="Malgun Gothic" pitchFamily="34" charset="-127"/>
              <a:cs typeface="Times New Roman" pitchFamily="18" charset="0"/>
            </a:endParaRPr>
          </a:p>
        </p:txBody>
      </p:sp>
    </p:spTree>
    <p:extLst>
      <p:ext uri="{BB962C8B-B14F-4D97-AF65-F5344CB8AC3E}">
        <p14:creationId xmlns:p14="http://schemas.microsoft.com/office/powerpoint/2010/main" val="2242032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813" y="239752"/>
            <a:ext cx="8839200" cy="838200"/>
          </a:xfrm>
        </p:spPr>
        <p:txBody>
          <a:bodyPr>
            <a:noAutofit/>
          </a:bodyPr>
          <a:lstStyle/>
          <a:p>
            <a:pPr>
              <a:defRPr/>
            </a:pPr>
            <a:r>
              <a:rPr lang="en-US" sz="4000" dirty="0"/>
              <a:t>§ 4.13 EFFECT OF CHANGE OF DIAGNOSIS</a:t>
            </a:r>
          </a:p>
        </p:txBody>
      </p:sp>
      <p:sp>
        <p:nvSpPr>
          <p:cNvPr id="15363" name="Content Placeholder 2"/>
          <p:cNvSpPr>
            <a:spLocks noGrp="1"/>
          </p:cNvSpPr>
          <p:nvPr>
            <p:ph idx="1"/>
          </p:nvPr>
        </p:nvSpPr>
        <p:spPr>
          <a:xfrm>
            <a:off x="596463" y="1541482"/>
            <a:ext cx="10681138" cy="4351338"/>
          </a:xfrm>
        </p:spPr>
        <p:txBody>
          <a:bodyPr>
            <a:normAutofit/>
          </a:bodyPr>
          <a:lstStyle/>
          <a:p>
            <a:pPr marL="568325" lvl="1" indent="-222250"/>
            <a:endParaRPr lang="en-US" altLang="en-US" dirty="0"/>
          </a:p>
          <a:p>
            <a:pPr marL="568325" lvl="1" indent="-222250"/>
            <a:r>
              <a:rPr lang="en-US" altLang="en-US" dirty="0"/>
              <a:t>This regulation explains that if the medical evidence shows that a change in diagnosis could be assigned it must be an actual medical change based on the symptoms not on the interpretation or thoroughness of the examiner</a:t>
            </a:r>
          </a:p>
          <a:p>
            <a:pPr marL="568325" lvl="1" indent="-222250"/>
            <a:endParaRPr lang="en-US" altLang="en-US" dirty="0"/>
          </a:p>
          <a:p>
            <a:pPr marL="568325" lvl="1" indent="-222250"/>
            <a:r>
              <a:rPr lang="en-US" altLang="en-US" dirty="0"/>
              <a:t>Repercussions of change</a:t>
            </a:r>
          </a:p>
          <a:p>
            <a:pPr marL="568325" lvl="1" indent="-222250"/>
            <a:endParaRPr lang="en-US" altLang="en-US" dirty="0"/>
          </a:p>
          <a:p>
            <a:pPr marL="568325" lvl="1" indent="-222250"/>
            <a:r>
              <a:rPr lang="en-US" altLang="en-US" dirty="0"/>
              <a:t>This regulation is often used when rating mental health disorders </a:t>
            </a:r>
            <a:r>
              <a:rPr lang="en-US" altLang="en-US" b="1" dirty="0">
                <a:solidFill>
                  <a:srgbClr val="9C1A1E"/>
                </a:solidFill>
              </a:rPr>
              <a:t>(38 CFR 4.125)</a:t>
            </a:r>
          </a:p>
          <a:p>
            <a:pPr marL="568325" lvl="1" indent="-222250"/>
            <a:endParaRPr lang="en-US" altLang="en-US" dirty="0"/>
          </a:p>
          <a:p>
            <a:pPr marL="568325" lvl="1" indent="-222250"/>
            <a:r>
              <a:rPr lang="en-US" altLang="en-US" dirty="0"/>
              <a:t>Ensure any changes in diagnosis align with </a:t>
            </a:r>
            <a:r>
              <a:rPr lang="en-US" altLang="en-US" b="1" dirty="0">
                <a:solidFill>
                  <a:srgbClr val="9C1A1E"/>
                </a:solidFill>
              </a:rPr>
              <a:t>38 CFR 4.7</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3247496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19" y="306659"/>
            <a:ext cx="9911531" cy="609600"/>
          </a:xfrm>
        </p:spPr>
        <p:txBody>
          <a:bodyPr>
            <a:noAutofit/>
          </a:bodyPr>
          <a:lstStyle/>
          <a:p>
            <a:pPr>
              <a:defRPr/>
            </a:pPr>
            <a:r>
              <a:rPr lang="en-US" sz="4000" dirty="0"/>
              <a:t>§ 4.14 AVOIDANCE OF PYRAMIDING</a:t>
            </a:r>
          </a:p>
        </p:txBody>
      </p:sp>
      <p:sp>
        <p:nvSpPr>
          <p:cNvPr id="16387" name="Content Placeholder 2"/>
          <p:cNvSpPr>
            <a:spLocks noGrp="1"/>
          </p:cNvSpPr>
          <p:nvPr>
            <p:ph idx="1"/>
          </p:nvPr>
        </p:nvSpPr>
        <p:spPr>
          <a:xfrm>
            <a:off x="451945" y="1513490"/>
            <a:ext cx="10901855" cy="4663473"/>
          </a:xfrm>
        </p:spPr>
        <p:txBody>
          <a:bodyPr>
            <a:noAutofit/>
          </a:bodyPr>
          <a:lstStyle/>
          <a:p>
            <a:pPr lvl="1"/>
            <a:r>
              <a:rPr lang="en-US" altLang="en-US" sz="2800" dirty="0"/>
              <a:t>VA will not rate the same disability or symptom more than once</a:t>
            </a:r>
          </a:p>
          <a:p>
            <a:pPr lvl="1"/>
            <a:endParaRPr lang="en-US" altLang="en-US" sz="2800" dirty="0"/>
          </a:p>
          <a:p>
            <a:pPr lvl="1"/>
            <a:r>
              <a:rPr lang="en-US" altLang="en-US" sz="2800" dirty="0"/>
              <a:t>Pay close attention to which symptoms relate to each disability as many body systems overlap and symptoms can often relate to more than one disability</a:t>
            </a:r>
          </a:p>
          <a:p>
            <a:pPr lvl="1"/>
            <a:endParaRPr lang="en-US" altLang="en-US" sz="2800" dirty="0"/>
          </a:p>
          <a:p>
            <a:pPr lvl="1"/>
            <a:r>
              <a:rPr lang="en-US" altLang="en-US" sz="2800" dirty="0"/>
              <a:t>Special rules (exemptions) are in the Rating Schedule</a:t>
            </a:r>
          </a:p>
          <a:p>
            <a:pPr lvl="1"/>
            <a:endParaRPr lang="en-US" altLang="en-US" sz="2800" dirty="0"/>
          </a:p>
          <a:p>
            <a:pPr lvl="1"/>
            <a:r>
              <a:rPr lang="en-US" altLang="en-US" sz="2800" dirty="0"/>
              <a:t>NSC versus SC etiologies</a:t>
            </a:r>
          </a:p>
          <a:p>
            <a:pPr lvl="1"/>
            <a:endParaRPr lang="en-US" altLang="en-US" sz="2800" dirty="0"/>
          </a:p>
          <a:p>
            <a:pPr lvl="1"/>
            <a:r>
              <a:rPr lang="en-US" altLang="en-US" sz="2800" dirty="0"/>
              <a:t>VA is very aware of this rule!</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3206215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328961"/>
            <a:ext cx="8937522" cy="609600"/>
          </a:xfrm>
        </p:spPr>
        <p:txBody>
          <a:bodyPr>
            <a:noAutofit/>
          </a:bodyPr>
          <a:lstStyle/>
          <a:p>
            <a:pPr>
              <a:defRPr/>
            </a:pPr>
            <a:r>
              <a:rPr lang="en-US" sz="4000" dirty="0"/>
              <a:t>§ 4.15 TOTAL DISABILITY RATINGS</a:t>
            </a:r>
          </a:p>
        </p:txBody>
      </p:sp>
      <p:sp>
        <p:nvSpPr>
          <p:cNvPr id="17411" name="Content Placeholder 2"/>
          <p:cNvSpPr>
            <a:spLocks noGrp="1"/>
          </p:cNvSpPr>
          <p:nvPr>
            <p:ph idx="1"/>
          </p:nvPr>
        </p:nvSpPr>
        <p:spPr>
          <a:xfrm>
            <a:off x="609599" y="1545021"/>
            <a:ext cx="10951779" cy="4631942"/>
          </a:xfrm>
        </p:spPr>
        <p:txBody>
          <a:bodyPr>
            <a:noAutofit/>
          </a:bodyPr>
          <a:lstStyle/>
          <a:p>
            <a:pPr marL="228600" lvl="1">
              <a:lnSpc>
                <a:spcPct val="100000"/>
              </a:lnSpc>
              <a:spcBef>
                <a:spcPts val="1200"/>
              </a:spcBef>
            </a:pPr>
            <a:r>
              <a:rPr lang="en-US" altLang="en-US" dirty="0"/>
              <a:t>Disabilities can affect people differently</a:t>
            </a:r>
          </a:p>
          <a:p>
            <a:pPr marL="228600" lvl="1">
              <a:lnSpc>
                <a:spcPct val="100000"/>
              </a:lnSpc>
              <a:spcBef>
                <a:spcPts val="1200"/>
              </a:spcBef>
            </a:pPr>
            <a:r>
              <a:rPr lang="en-US" altLang="en-US" dirty="0"/>
              <a:t>Ratings are based on the average impairment of earning capacity – not the individuals success in overcoming it</a:t>
            </a:r>
          </a:p>
          <a:p>
            <a:pPr marL="228600" lvl="1">
              <a:lnSpc>
                <a:spcPct val="100000"/>
              </a:lnSpc>
              <a:spcBef>
                <a:spcPts val="1200"/>
              </a:spcBef>
            </a:pPr>
            <a:r>
              <a:rPr lang="en-US" altLang="en-US" dirty="0"/>
              <a:t>Individual success should still be measured as the VA can use it to determine a rating if the veteran does not have the average amount of success overcoming or adapting to the disability </a:t>
            </a:r>
          </a:p>
          <a:p>
            <a:pPr marL="228600" lvl="2">
              <a:lnSpc>
                <a:spcPct val="100000"/>
              </a:lnSpc>
              <a:spcBef>
                <a:spcPts val="1200"/>
              </a:spcBef>
            </a:pPr>
            <a:r>
              <a:rPr lang="en-US" altLang="en-US" sz="2400" dirty="0"/>
              <a:t>Total Disability (P&amp;T) Ratings – Disability is severe enough to prevent an   average person from securing or maintaining employment</a:t>
            </a:r>
          </a:p>
          <a:p>
            <a:pPr marL="228600" lvl="2">
              <a:lnSpc>
                <a:spcPct val="100000"/>
              </a:lnSpc>
              <a:spcBef>
                <a:spcPts val="1200"/>
              </a:spcBef>
            </a:pPr>
            <a:r>
              <a:rPr lang="en-US" altLang="en-US" sz="2400" dirty="0"/>
              <a:t>A total disability rating does not mean that the veteran is not allowed to work</a:t>
            </a:r>
          </a:p>
          <a:p>
            <a:pPr marL="228600" lvl="2">
              <a:buFont typeface="Wingdings" panose="05000000000000000000" pitchFamily="2" charset="2"/>
              <a:buChar char="§"/>
            </a:pPr>
            <a:endParaRPr lang="en-US" altLang="en-US" sz="2800" dirty="0"/>
          </a:p>
          <a:p>
            <a:pPr lvl="2">
              <a:buFont typeface="Wingdings" panose="05000000000000000000" pitchFamily="2" charset="2"/>
              <a:buChar char="§"/>
            </a:pPr>
            <a:endParaRPr lang="en-US" alt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3300310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128239"/>
            <a:ext cx="8463116" cy="1066800"/>
          </a:xfrm>
        </p:spPr>
        <p:txBody>
          <a:bodyPr>
            <a:noAutofit/>
          </a:bodyPr>
          <a:lstStyle/>
          <a:p>
            <a:pPr>
              <a:defRPr/>
            </a:pPr>
            <a:r>
              <a:rPr lang="en-US" sz="4000" dirty="0"/>
              <a:t>§ 4.16 TOTAL RATINGS BASED ON</a:t>
            </a:r>
            <a:br>
              <a:rPr lang="en-US" sz="4000" dirty="0"/>
            </a:br>
            <a:r>
              <a:rPr lang="en-US" sz="4000" dirty="0"/>
              <a:t>INDIVIDUAL UNEMPLOYABILITY</a:t>
            </a:r>
          </a:p>
        </p:txBody>
      </p:sp>
      <p:sp>
        <p:nvSpPr>
          <p:cNvPr id="18435" name="Content Placeholder 2"/>
          <p:cNvSpPr>
            <a:spLocks noGrp="1"/>
          </p:cNvSpPr>
          <p:nvPr>
            <p:ph idx="1"/>
          </p:nvPr>
        </p:nvSpPr>
        <p:spPr>
          <a:xfrm>
            <a:off x="147483" y="1421350"/>
            <a:ext cx="11793505" cy="4351338"/>
          </a:xfrm>
        </p:spPr>
        <p:txBody>
          <a:bodyPr>
            <a:noAutofit/>
          </a:bodyPr>
          <a:lstStyle/>
          <a:p>
            <a:r>
              <a:rPr lang="en-US" altLang="en-US" sz="2400" dirty="0"/>
              <a:t>Compensation will be paid as if the veteran was rated 100% disabled if it is shown that service connected disabilities prevent the veteran from securing or maintaining </a:t>
            </a:r>
            <a:r>
              <a:rPr lang="en-US" altLang="en-US" sz="2400" b="1" i="1" u="sng" dirty="0">
                <a:solidFill>
                  <a:srgbClr val="9C1A1E"/>
                </a:solidFill>
              </a:rPr>
              <a:t>substantially gainful </a:t>
            </a:r>
            <a:r>
              <a:rPr lang="en-US" altLang="en-US" sz="2400" dirty="0"/>
              <a:t>employment.</a:t>
            </a:r>
          </a:p>
          <a:p>
            <a:r>
              <a:rPr lang="en-US" altLang="en-US" sz="2400" dirty="0"/>
              <a:t>The VA must find that the veteran is unable to work due to service-connected disabilities.</a:t>
            </a:r>
          </a:p>
          <a:p>
            <a:r>
              <a:rPr lang="en-US" altLang="en-US" sz="2400" dirty="0"/>
              <a:t>It is not sufficient to state that the veteran is unemployable due to nonservice-connected disabilities.</a:t>
            </a:r>
          </a:p>
          <a:p>
            <a:pPr marL="0" indent="0" algn="ctr">
              <a:spcBef>
                <a:spcPts val="0"/>
              </a:spcBef>
              <a:buNone/>
            </a:pPr>
            <a:r>
              <a:rPr lang="en-US" altLang="en-US" sz="2400" b="1" dirty="0"/>
              <a:t>To qualify for TDIU a veteran must have:</a:t>
            </a:r>
          </a:p>
          <a:p>
            <a:r>
              <a:rPr lang="en-US" altLang="en-US" sz="2400" dirty="0"/>
              <a:t>A single disability evaluated at </a:t>
            </a:r>
            <a:r>
              <a:rPr lang="en-US" altLang="en-US" sz="2400" b="1" dirty="0"/>
              <a:t>60%</a:t>
            </a:r>
            <a:r>
              <a:rPr lang="en-US" altLang="en-US" sz="2400" dirty="0"/>
              <a:t> or more (can be multiple disabilities based on the same etiology)</a:t>
            </a:r>
          </a:p>
          <a:p>
            <a:pPr marL="0" indent="0">
              <a:spcBef>
                <a:spcPts val="0"/>
              </a:spcBef>
              <a:buNone/>
            </a:pPr>
            <a:r>
              <a:rPr lang="en-US" altLang="en-US" sz="2400" dirty="0"/>
              <a:t> 	</a:t>
            </a:r>
            <a:r>
              <a:rPr lang="en-US" altLang="en-US" sz="2400" b="1" i="1" u="sng" dirty="0">
                <a:solidFill>
                  <a:srgbClr val="9C1A1E"/>
                </a:solidFill>
              </a:rPr>
              <a:t>or</a:t>
            </a:r>
          </a:p>
          <a:p>
            <a:r>
              <a:rPr lang="en-US" altLang="en-US" sz="2400" dirty="0"/>
              <a:t>Two or more disabilities that equal a combined </a:t>
            </a:r>
            <a:r>
              <a:rPr lang="en-US" altLang="en-US" sz="2400" b="1" dirty="0"/>
              <a:t>70%</a:t>
            </a:r>
            <a:r>
              <a:rPr lang="en-US" altLang="en-US" sz="2400" dirty="0"/>
              <a:t> and at least one </a:t>
            </a:r>
            <a:r>
              <a:rPr lang="en-US" altLang="en-US" sz="2400" b="1" dirty="0"/>
              <a:t>40% </a:t>
            </a:r>
            <a:r>
              <a:rPr lang="en-US" altLang="en-US" sz="2400" dirty="0"/>
              <a:t>rating</a:t>
            </a:r>
          </a:p>
          <a:p>
            <a:r>
              <a:rPr lang="en-US" altLang="en-US" sz="2400" dirty="0"/>
              <a:t>An extra-schedular evaluation can be granted if a veteran has  an exceptional or unusual disability picture due to marked interference with employment or frequent periods of hospitalization which are not reflected by regular schedular standards.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57182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0" y="105937"/>
            <a:ext cx="6433180" cy="854075"/>
          </a:xfrm>
        </p:spPr>
        <p:txBody>
          <a:bodyPr>
            <a:normAutofit/>
          </a:bodyPr>
          <a:lstStyle/>
          <a:p>
            <a:pPr>
              <a:defRPr/>
            </a:pPr>
            <a:r>
              <a:rPr lang="en-US" sz="4000" dirty="0"/>
              <a:t>§4.18 UNEMPLOYABILITY</a:t>
            </a:r>
          </a:p>
        </p:txBody>
      </p:sp>
      <p:sp>
        <p:nvSpPr>
          <p:cNvPr id="22531" name="Content Placeholder 2"/>
          <p:cNvSpPr>
            <a:spLocks noGrp="1"/>
          </p:cNvSpPr>
          <p:nvPr>
            <p:ph idx="1"/>
          </p:nvPr>
        </p:nvSpPr>
        <p:spPr>
          <a:xfrm>
            <a:off x="796413" y="1479550"/>
            <a:ext cx="10557387" cy="4876800"/>
          </a:xfrm>
        </p:spPr>
        <p:txBody>
          <a:bodyPr>
            <a:normAutofit lnSpcReduction="10000"/>
          </a:bodyPr>
          <a:lstStyle/>
          <a:p>
            <a:pPr eaLnBrk="1" hangingPunct="1"/>
            <a:r>
              <a:rPr lang="en-US" altLang="en-US" sz="2800" dirty="0"/>
              <a:t>A veteran may be considered unemployable upon termination of employment provided the termination was due to a disability </a:t>
            </a:r>
          </a:p>
          <a:p>
            <a:pPr eaLnBrk="1" hangingPunct="1"/>
            <a:endParaRPr lang="en-US" altLang="en-US" sz="2800" dirty="0"/>
          </a:p>
          <a:p>
            <a:pPr eaLnBrk="1" hangingPunct="1"/>
            <a:r>
              <a:rPr lang="en-US" altLang="en-US" sz="2800" dirty="0"/>
              <a:t>For amputations</a:t>
            </a:r>
            <a:r>
              <a:rPr lang="en-US" altLang="en-US" dirty="0"/>
              <a:t>, sequelae of fractures, and other residuals of traumatism that are static, a veteran can s</a:t>
            </a:r>
            <a:r>
              <a:rPr lang="en-US" altLang="en-US" sz="2800" dirty="0"/>
              <a:t>how continuous unemployability from date of incurrence or stabilization </a:t>
            </a:r>
          </a:p>
          <a:p>
            <a:pPr eaLnBrk="1" hangingPunct="1"/>
            <a:endParaRPr lang="en-US" altLang="en-US" sz="2800" dirty="0"/>
          </a:p>
          <a:p>
            <a:pPr eaLnBrk="1" hangingPunct="1"/>
            <a:r>
              <a:rPr lang="en-US" altLang="en-US" sz="2800" dirty="0"/>
              <a:t>May be attributed to a static disability</a:t>
            </a:r>
          </a:p>
          <a:p>
            <a:pPr eaLnBrk="1" hangingPunct="1"/>
            <a:endParaRPr lang="en-US" altLang="en-US" sz="2800" dirty="0"/>
          </a:p>
          <a:p>
            <a:pPr eaLnBrk="1" hangingPunct="1"/>
            <a:r>
              <a:rPr lang="en-US" altLang="en-US" sz="2800" dirty="0"/>
              <a:t>Increase in severity of combined service connected and non-service connected disabilities, §4.16 should be considered</a:t>
            </a:r>
          </a:p>
          <a:p>
            <a:pPr eaLnBrk="1" hangingPunct="1"/>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2624331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0" y="208156"/>
            <a:ext cx="9780339" cy="695227"/>
          </a:xfrm>
        </p:spPr>
        <p:txBody>
          <a:bodyPr>
            <a:normAutofit/>
          </a:bodyPr>
          <a:lstStyle/>
          <a:p>
            <a:pPr>
              <a:defRPr/>
            </a:pPr>
            <a:r>
              <a:rPr lang="en-US" sz="4000" dirty="0"/>
              <a:t>§ 4.17A MISCONDUCT ETIOLOGY</a:t>
            </a:r>
          </a:p>
        </p:txBody>
      </p:sp>
      <p:sp>
        <p:nvSpPr>
          <p:cNvPr id="21507" name="Content Placeholder 2"/>
          <p:cNvSpPr>
            <a:spLocks noGrp="1"/>
          </p:cNvSpPr>
          <p:nvPr>
            <p:ph idx="1"/>
          </p:nvPr>
        </p:nvSpPr>
        <p:spPr/>
        <p:txBody>
          <a:bodyPr>
            <a:normAutofit/>
          </a:bodyPr>
          <a:lstStyle/>
          <a:p>
            <a:pPr marL="0" lvl="1" indent="0">
              <a:buNone/>
            </a:pPr>
            <a:r>
              <a:rPr lang="en-US" altLang="en-US" sz="2800" dirty="0"/>
              <a:t>The regulation explains that a veteran can still obtain a permanent and total disability even if they acquired a disability due to willful misconduct as long as:</a:t>
            </a:r>
          </a:p>
          <a:p>
            <a:pPr marL="457200" lvl="1" indent="0">
              <a:buNone/>
            </a:pPr>
            <a:endParaRPr lang="en-US" altLang="en-US" sz="2800" dirty="0"/>
          </a:p>
          <a:p>
            <a:pPr lvl="1"/>
            <a:r>
              <a:rPr lang="en-US" altLang="en-US" sz="2800" dirty="0"/>
              <a:t>(a) The veteran has innocently acquired 100 percent disability</a:t>
            </a:r>
          </a:p>
          <a:p>
            <a:pPr lvl="1"/>
            <a:endParaRPr lang="en-US" altLang="en-US" sz="2800" dirty="0"/>
          </a:p>
          <a:p>
            <a:pPr lvl="1"/>
            <a:r>
              <a:rPr lang="en-US" altLang="en-US" sz="2800" dirty="0"/>
              <a:t>(b) The veteran has other disabilities innocently acquired that render them unemployable  </a:t>
            </a:r>
          </a:p>
          <a:p>
            <a:pPr lvl="1">
              <a:buFont typeface="Wingdings" panose="05000000000000000000" pitchFamily="2" charset="2"/>
              <a:buChar char="§"/>
            </a:pPr>
            <a:endParaRPr lang="en-US" alt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Tree>
    <p:extLst>
      <p:ext uri="{BB962C8B-B14F-4D97-AF65-F5344CB8AC3E}">
        <p14:creationId xmlns:p14="http://schemas.microsoft.com/office/powerpoint/2010/main" val="2001810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24522"/>
            <a:ext cx="9035845" cy="838200"/>
          </a:xfrm>
        </p:spPr>
        <p:txBody>
          <a:bodyPr>
            <a:noAutofit/>
          </a:bodyPr>
          <a:lstStyle/>
          <a:p>
            <a:pPr>
              <a:defRPr/>
            </a:pPr>
            <a:r>
              <a:rPr lang="en-US" sz="4000" dirty="0"/>
              <a:t>§4.19 AGE IN SERVICE-CONNECTED CLAIMS</a:t>
            </a:r>
          </a:p>
        </p:txBody>
      </p:sp>
      <p:sp>
        <p:nvSpPr>
          <p:cNvPr id="23555" name="Content Placeholder 2"/>
          <p:cNvSpPr>
            <a:spLocks noGrp="1"/>
          </p:cNvSpPr>
          <p:nvPr>
            <p:ph idx="1"/>
          </p:nvPr>
        </p:nvSpPr>
        <p:spPr>
          <a:xfrm>
            <a:off x="614979" y="1830387"/>
            <a:ext cx="10738821" cy="4525963"/>
          </a:xfrm>
        </p:spPr>
        <p:txBody>
          <a:bodyPr>
            <a:normAutofit/>
          </a:bodyPr>
          <a:lstStyle/>
          <a:p>
            <a:pPr eaLnBrk="1" hangingPunct="1">
              <a:lnSpc>
                <a:spcPct val="150000"/>
              </a:lnSpc>
            </a:pPr>
            <a:r>
              <a:rPr lang="en-US" altLang="en-US" sz="2800" dirty="0"/>
              <a:t>May not be used </a:t>
            </a:r>
          </a:p>
          <a:p>
            <a:pPr lvl="1" eaLnBrk="1" hangingPunct="1">
              <a:lnSpc>
                <a:spcPct val="150000"/>
              </a:lnSpc>
            </a:pPr>
            <a:r>
              <a:rPr lang="en-US" altLang="en-US" dirty="0">
                <a:solidFill>
                  <a:schemeClr val="tx1"/>
                </a:solidFill>
              </a:rPr>
              <a:t>deciding service-connected disability or unemployability</a:t>
            </a:r>
          </a:p>
          <a:p>
            <a:pPr lvl="1" eaLnBrk="1" hangingPunct="1">
              <a:lnSpc>
                <a:spcPct val="150000"/>
              </a:lnSpc>
            </a:pPr>
            <a:r>
              <a:rPr lang="en-US" altLang="en-US" dirty="0">
                <a:solidFill>
                  <a:schemeClr val="tx1"/>
                </a:solidFill>
              </a:rPr>
              <a:t>as a basis to grant a total disability rating</a:t>
            </a:r>
          </a:p>
          <a:p>
            <a:pPr eaLnBrk="1" hangingPunct="1">
              <a:lnSpc>
                <a:spcPct val="100000"/>
              </a:lnSpc>
            </a:pPr>
            <a:r>
              <a:rPr lang="en-US" altLang="en-US" sz="2800" dirty="0"/>
              <a:t>Age </a:t>
            </a:r>
            <a:r>
              <a:rPr lang="en-US" altLang="en-US" dirty="0"/>
              <a:t>can be</a:t>
            </a:r>
            <a:r>
              <a:rPr lang="en-US" altLang="en-US" sz="2800" dirty="0"/>
              <a:t> a factor in evaluations of disability not resulting from service (Non-Service Connected Pension)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16</a:t>
            </a:fld>
            <a:endParaRPr lang="en-US" dirty="0"/>
          </a:p>
        </p:txBody>
      </p:sp>
    </p:spTree>
    <p:extLst>
      <p:ext uri="{BB962C8B-B14F-4D97-AF65-F5344CB8AC3E}">
        <p14:creationId xmlns:p14="http://schemas.microsoft.com/office/powerpoint/2010/main" val="2839981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0" y="208156"/>
            <a:ext cx="8178281" cy="762000"/>
          </a:xfrm>
        </p:spPr>
        <p:txBody>
          <a:bodyPr>
            <a:noAutofit/>
          </a:bodyPr>
          <a:lstStyle/>
          <a:p>
            <a:pPr>
              <a:defRPr/>
            </a:pPr>
            <a:r>
              <a:rPr lang="en-US" sz="4000" dirty="0"/>
              <a:t>§4.27 USE OF DIAGNOSTIC CODE NUMBERS</a:t>
            </a:r>
          </a:p>
        </p:txBody>
      </p:sp>
      <p:sp>
        <p:nvSpPr>
          <p:cNvPr id="45059" name="Content Placeholder 2"/>
          <p:cNvSpPr>
            <a:spLocks noGrp="1"/>
          </p:cNvSpPr>
          <p:nvPr>
            <p:ph idx="1"/>
          </p:nvPr>
        </p:nvSpPr>
        <p:spPr>
          <a:xfrm>
            <a:off x="934065" y="1676113"/>
            <a:ext cx="10419735" cy="4054731"/>
          </a:xfrm>
        </p:spPr>
        <p:txBody>
          <a:bodyPr/>
          <a:lstStyle/>
          <a:p>
            <a:pPr eaLnBrk="1" hangingPunct="1"/>
            <a:r>
              <a:rPr lang="en-US" altLang="en-US" sz="2800" dirty="0"/>
              <a:t>Arbitrarily assigned for showing the basis of the evaluation and statistical analysis by the VA</a:t>
            </a:r>
          </a:p>
          <a:p>
            <a:pPr eaLnBrk="1" hangingPunct="1"/>
            <a:endParaRPr lang="en-US" altLang="en-US" sz="1050" dirty="0"/>
          </a:p>
          <a:p>
            <a:pPr eaLnBrk="1" hangingPunct="1"/>
            <a:r>
              <a:rPr lang="en-US" altLang="en-US" sz="2800" dirty="0"/>
              <a:t>No other numbers may be assigned with the exception of analogous diagnostic codes (§4.20)</a:t>
            </a:r>
          </a:p>
          <a:p>
            <a:pPr eaLnBrk="1" hangingPunct="1"/>
            <a:endParaRPr lang="en-US" altLang="en-US" sz="1050" dirty="0"/>
          </a:p>
          <a:p>
            <a:pPr eaLnBrk="1" hangingPunct="1"/>
            <a:r>
              <a:rPr lang="en-US" altLang="en-US" sz="2800" dirty="0"/>
              <a:t>Injuries will be represented by the number assigned to residuals conditions</a:t>
            </a:r>
          </a:p>
          <a:p>
            <a:pPr eaLnBrk="1" hangingPunct="1"/>
            <a:endParaRPr lang="en-US" altLang="en-US" sz="1050" dirty="0"/>
          </a:p>
          <a:p>
            <a:pPr eaLnBrk="1" hangingPunct="1"/>
            <a:r>
              <a:rPr lang="en-US" altLang="en-US" sz="2800" dirty="0"/>
              <a:t>Diseases assigned with preference given to the disease itself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Tree>
    <p:extLst>
      <p:ext uri="{BB962C8B-B14F-4D97-AF65-F5344CB8AC3E}">
        <p14:creationId xmlns:p14="http://schemas.microsoft.com/office/powerpoint/2010/main" val="3376534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185854"/>
            <a:ext cx="9775303" cy="685800"/>
          </a:xfrm>
        </p:spPr>
        <p:txBody>
          <a:bodyPr>
            <a:normAutofit/>
          </a:bodyPr>
          <a:lstStyle/>
          <a:p>
            <a:pPr>
              <a:defRPr/>
            </a:pPr>
            <a:r>
              <a:rPr lang="en-US" sz="4000" dirty="0"/>
              <a:t>§4.20 ANALOGOUS RATINGS</a:t>
            </a:r>
          </a:p>
        </p:txBody>
      </p:sp>
      <p:sp>
        <p:nvSpPr>
          <p:cNvPr id="3" name="Content Placeholder 2"/>
          <p:cNvSpPr>
            <a:spLocks noGrp="1"/>
          </p:cNvSpPr>
          <p:nvPr>
            <p:ph idx="1"/>
          </p:nvPr>
        </p:nvSpPr>
        <p:spPr>
          <a:xfrm>
            <a:off x="717755" y="1708150"/>
            <a:ext cx="10636045" cy="4648200"/>
          </a:xfrm>
        </p:spPr>
        <p:txBody>
          <a:bodyPr rtlCol="0">
            <a:normAutofit/>
          </a:bodyPr>
          <a:lstStyle/>
          <a:p>
            <a:pPr>
              <a:lnSpc>
                <a:spcPct val="100000"/>
              </a:lnSpc>
              <a:defRPr/>
            </a:pPr>
            <a:r>
              <a:rPr lang="en-US" sz="2800" dirty="0"/>
              <a:t>An Analogous Rating will be assigned if the veteran has a disability that is not listed in the rating schedule</a:t>
            </a:r>
          </a:p>
          <a:p>
            <a:pPr>
              <a:lnSpc>
                <a:spcPct val="100000"/>
              </a:lnSpc>
              <a:defRPr/>
            </a:pPr>
            <a:r>
              <a:rPr lang="en-US" sz="2800" dirty="0"/>
              <a:t>The unlisted disability will be rated under diagnostic codes for a closely related disease or injury</a:t>
            </a:r>
          </a:p>
          <a:p>
            <a:pPr>
              <a:lnSpc>
                <a:spcPct val="100000"/>
              </a:lnSpc>
              <a:defRPr/>
            </a:pPr>
            <a:r>
              <a:rPr lang="en-US" dirty="0"/>
              <a:t>Instead of a 4 number code, the code will have 2 sets of 4 digits</a:t>
            </a:r>
            <a:endParaRPr lang="en-US" sz="2800" dirty="0"/>
          </a:p>
          <a:p>
            <a:pPr>
              <a:lnSpc>
                <a:spcPct val="100000"/>
              </a:lnSpc>
              <a:defRPr/>
            </a:pPr>
            <a:r>
              <a:rPr lang="en-US" dirty="0"/>
              <a:t>The first code identifies the body system, the second code is the closest related disability</a:t>
            </a:r>
            <a:endParaRPr lang="en-US" sz="2800" dirty="0"/>
          </a:p>
          <a:p>
            <a:pPr>
              <a:lnSpc>
                <a:spcPct val="100000"/>
              </a:lnSpc>
              <a:defRPr/>
            </a:pPr>
            <a:r>
              <a:rPr lang="en-US" sz="2800" dirty="0"/>
              <a:t>Analogous </a:t>
            </a:r>
            <a:r>
              <a:rPr lang="en-US" dirty="0"/>
              <a:t>ratings are </a:t>
            </a:r>
            <a:r>
              <a:rPr lang="en-US" sz="2800" dirty="0"/>
              <a:t>not used for organic diseases/functional disorders</a:t>
            </a:r>
          </a:p>
          <a:p>
            <a:pPr>
              <a:lnSpc>
                <a:spcPct val="120000"/>
              </a:lnSpc>
              <a:defRPr/>
            </a:pPr>
            <a:endParaRPr lang="en-US" sz="2800" dirty="0">
              <a:solidFill>
                <a:schemeClr val="tx1">
                  <a:lumMod val="50000"/>
                  <a:lumOff val="50000"/>
                </a:schemeClr>
              </a:solidFill>
            </a:endParaRPr>
          </a:p>
          <a:p>
            <a:pPr>
              <a:lnSpc>
                <a:spcPct val="120000"/>
              </a:lnSpc>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18</a:t>
            </a:fld>
            <a:endParaRPr lang="en-US" dirty="0"/>
          </a:p>
        </p:txBody>
      </p:sp>
    </p:spTree>
    <p:extLst>
      <p:ext uri="{BB962C8B-B14F-4D97-AF65-F5344CB8AC3E}">
        <p14:creationId xmlns:p14="http://schemas.microsoft.com/office/powerpoint/2010/main" val="4240101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ctrTitle"/>
          </p:nvPr>
        </p:nvSpPr>
        <p:spPr>
          <a:xfrm>
            <a:off x="78658" y="356839"/>
            <a:ext cx="9217742" cy="609600"/>
          </a:xfrm>
        </p:spPr>
        <p:txBody>
          <a:bodyPr>
            <a:normAutofit/>
          </a:bodyPr>
          <a:lstStyle/>
          <a:p>
            <a:pPr algn="l">
              <a:defRPr/>
            </a:pPr>
            <a:r>
              <a:rPr lang="en-US" sz="3600" dirty="0">
                <a:latin typeface="Arial" panose="020B0604020202020204" pitchFamily="34" charset="0"/>
                <a:cs typeface="Arial" panose="020B0604020202020204" pitchFamily="34" charset="0"/>
              </a:rPr>
              <a:t>COMMON ANALOGOUS CODES</a:t>
            </a:r>
          </a:p>
        </p:txBody>
      </p:sp>
      <p:sp>
        <p:nvSpPr>
          <p:cNvPr id="75779" name="Rectangle 3"/>
          <p:cNvSpPr>
            <a:spLocks noGrp="1" noChangeArrowheads="1"/>
          </p:cNvSpPr>
          <p:nvPr>
            <p:ph type="subTitle" idx="1"/>
          </p:nvPr>
        </p:nvSpPr>
        <p:spPr>
          <a:xfrm>
            <a:off x="365760" y="1337759"/>
            <a:ext cx="11360075" cy="4889500"/>
          </a:xfrm>
        </p:spPr>
        <p:txBody>
          <a:bodyPr rtlCol="0">
            <a:noAutofit/>
          </a:bodyPr>
          <a:lstStyle/>
          <a:p>
            <a:pPr marL="342900" indent="-342900" algn="l">
              <a:buFont typeface="Arial" panose="020B0604020202020204" pitchFamily="34" charset="0"/>
              <a:buChar char="•"/>
              <a:defRPr/>
            </a:pPr>
            <a:endParaRPr lang="en-US" b="1"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defRPr/>
            </a:pPr>
            <a:r>
              <a:rPr lang="en-US" b="1" dirty="0">
                <a:latin typeface="Arial" panose="020B0604020202020204" pitchFamily="34" charset="0"/>
                <a:cs typeface="Arial" panose="020B0604020202020204" pitchFamily="34" charset="0"/>
              </a:rPr>
              <a:t>Arthralgia</a:t>
            </a:r>
            <a:r>
              <a:rPr lang="en-US" dirty="0">
                <a:solidFill>
                  <a:schemeClr val="tx1"/>
                </a:solidFill>
                <a:latin typeface="Arial" panose="020B0604020202020204" pitchFamily="34" charset="0"/>
                <a:cs typeface="Arial" panose="020B0604020202020204" pitchFamily="34" charset="0"/>
              </a:rPr>
              <a:t> 5099-5003 (arthritis)</a:t>
            </a:r>
          </a:p>
          <a:p>
            <a:pPr marL="342900" indent="-342900" algn="l">
              <a:buFont typeface="Arial" panose="020B0604020202020204" pitchFamily="34" charset="0"/>
              <a:buChar char="•"/>
              <a:defRPr/>
            </a:pPr>
            <a:r>
              <a:rPr lang="en-US" b="1" dirty="0">
                <a:latin typeface="Arial" panose="020B0604020202020204" pitchFamily="34" charset="0"/>
                <a:cs typeface="Arial" panose="020B0604020202020204" pitchFamily="34" charset="0"/>
              </a:rPr>
              <a:t>Chondromalacia patellae </a:t>
            </a:r>
            <a:r>
              <a:rPr lang="en-US" dirty="0">
                <a:solidFill>
                  <a:schemeClr val="tx1"/>
                </a:solidFill>
                <a:latin typeface="Arial" panose="020B0604020202020204" pitchFamily="34" charset="0"/>
                <a:cs typeface="Arial" panose="020B0604020202020204" pitchFamily="34" charset="0"/>
              </a:rPr>
              <a:t>5099-5014 (osteomalacia)</a:t>
            </a:r>
          </a:p>
          <a:p>
            <a:pPr marL="342900" indent="-342900" algn="l">
              <a:buFont typeface="Arial" panose="020B0604020202020204" pitchFamily="34" charset="0"/>
              <a:buChar char="•"/>
              <a:defRPr/>
            </a:pPr>
            <a:r>
              <a:rPr lang="en-US" b="1" dirty="0">
                <a:latin typeface="Arial" panose="020B0604020202020204" pitchFamily="34" charset="0"/>
                <a:cs typeface="Arial" panose="020B0604020202020204" pitchFamily="34" charset="0"/>
              </a:rPr>
              <a:t>Pneumonia </a:t>
            </a:r>
            <a:r>
              <a:rPr lang="en-US" dirty="0">
                <a:solidFill>
                  <a:schemeClr val="tx1"/>
                </a:solidFill>
                <a:latin typeface="Arial" panose="020B0604020202020204" pitchFamily="34" charset="0"/>
                <a:cs typeface="Arial" panose="020B0604020202020204" pitchFamily="34" charset="0"/>
              </a:rPr>
              <a:t>6899-6845(restrictive lung disease)</a:t>
            </a:r>
          </a:p>
          <a:p>
            <a:pPr marL="342900" indent="-342900" algn="l">
              <a:buFont typeface="Arial" panose="020B0604020202020204" pitchFamily="34" charset="0"/>
              <a:buChar char="•"/>
              <a:defRPr/>
            </a:pPr>
            <a:r>
              <a:rPr lang="en-US" altLang="en-US" b="1" dirty="0">
                <a:latin typeface="Arial" panose="020B0604020202020204" pitchFamily="34" charset="0"/>
                <a:cs typeface="Arial" panose="020B0604020202020204" pitchFamily="34" charset="0"/>
              </a:rPr>
              <a:t>Mitral valve prolapse </a:t>
            </a:r>
            <a:r>
              <a:rPr lang="en-US" altLang="en-US" dirty="0">
                <a:solidFill>
                  <a:schemeClr val="tx1"/>
                </a:solidFill>
                <a:latin typeface="Arial" panose="020B0604020202020204" pitchFamily="34" charset="0"/>
                <a:cs typeface="Arial" panose="020B0604020202020204" pitchFamily="34" charset="0"/>
              </a:rPr>
              <a:t>7099-7000 (valvular heart disease)</a:t>
            </a:r>
          </a:p>
          <a:p>
            <a:pPr marL="342900" indent="-342900" algn="l">
              <a:buFont typeface="Arial" panose="020B0604020202020204" pitchFamily="34" charset="0"/>
              <a:buChar char="•"/>
              <a:defRPr/>
            </a:pPr>
            <a:r>
              <a:rPr lang="en-US" altLang="en-US" b="1" dirty="0">
                <a:latin typeface="Arial" panose="020B0604020202020204" pitchFamily="34" charset="0"/>
                <a:ea typeface="Arial Unicode MS" panose="020B0604020202020204" pitchFamily="34" charset="-128"/>
                <a:cs typeface="Arial" panose="020B0604020202020204" pitchFamily="34" charset="0"/>
              </a:rPr>
              <a:t>Gastroenteritis</a:t>
            </a:r>
            <a:r>
              <a:rPr lang="en-US" altLang="en-US" dirty="0">
                <a:solidFill>
                  <a:schemeClr val="tx1"/>
                </a:solidFill>
                <a:latin typeface="Arial" panose="020B0604020202020204" pitchFamily="34" charset="0"/>
                <a:ea typeface="Arial Unicode MS" panose="020B0604020202020204" pitchFamily="34" charset="-128"/>
                <a:cs typeface="Arial" panose="020B0604020202020204" pitchFamily="34" charset="0"/>
              </a:rPr>
              <a:t> 7399-7307 (gastritis)</a:t>
            </a:r>
          </a:p>
          <a:p>
            <a:pPr marL="342900" indent="-342900" algn="l">
              <a:buFont typeface="Arial" panose="020B0604020202020204" pitchFamily="34" charset="0"/>
              <a:buChar char="•"/>
              <a:defRPr/>
            </a:pPr>
            <a:r>
              <a:rPr lang="en-US" altLang="en-US" b="1" dirty="0">
                <a:latin typeface="Arial" panose="020B0604020202020204" pitchFamily="34" charset="0"/>
                <a:ea typeface="Arial Unicode MS" panose="020B0604020202020204" pitchFamily="34" charset="-128"/>
                <a:cs typeface="Arial" panose="020B0604020202020204" pitchFamily="34" charset="0"/>
              </a:rPr>
              <a:t>Crohn’s Disease </a:t>
            </a:r>
            <a:r>
              <a:rPr lang="en-US" altLang="en-US" dirty="0">
                <a:solidFill>
                  <a:schemeClr val="tx1"/>
                </a:solidFill>
                <a:latin typeface="Arial" panose="020B0604020202020204" pitchFamily="34" charset="0"/>
                <a:ea typeface="Arial Unicode MS" panose="020B0604020202020204" pitchFamily="34" charset="-128"/>
                <a:cs typeface="Arial" panose="020B0604020202020204" pitchFamily="34" charset="0"/>
              </a:rPr>
              <a:t>7399-7323 (ulcerative colitis)</a:t>
            </a:r>
          </a:p>
          <a:p>
            <a:pPr marL="342900" indent="-342900" algn="l">
              <a:buFont typeface="Arial" panose="020B0604020202020204" pitchFamily="34" charset="0"/>
              <a:buChar char="•"/>
              <a:defRPr/>
            </a:pPr>
            <a:r>
              <a:rPr lang="en-US" b="1" dirty="0">
                <a:latin typeface="Arial" panose="020B0604020202020204" pitchFamily="34" charset="0"/>
                <a:ea typeface="Arial Unicode MS" pitchFamily="34" charset="-128"/>
                <a:cs typeface="Arial" panose="020B0604020202020204" pitchFamily="34" charset="0"/>
              </a:rPr>
              <a:t>Colostomy</a:t>
            </a:r>
            <a:r>
              <a:rPr lang="en-US" dirty="0">
                <a:solidFill>
                  <a:schemeClr val="tx1"/>
                </a:solidFill>
                <a:latin typeface="Arial" panose="020B0604020202020204" pitchFamily="34" charset="0"/>
                <a:ea typeface="Arial Unicode MS" pitchFamily="34" charset="-128"/>
                <a:cs typeface="Arial" panose="020B0604020202020204" pitchFamily="34" charset="0"/>
              </a:rPr>
              <a:t> 7399-7333 (rectum and anus stricture)</a:t>
            </a:r>
          </a:p>
          <a:p>
            <a:pPr marL="342900" indent="-342900" algn="l">
              <a:buFont typeface="Arial" panose="020B0604020202020204" pitchFamily="34" charset="0"/>
              <a:buChar char="•"/>
              <a:defRPr/>
            </a:pPr>
            <a:r>
              <a:rPr lang="en-US" altLang="en-US" b="1" dirty="0">
                <a:latin typeface="Arial" panose="020B0604020202020204" pitchFamily="34" charset="0"/>
                <a:ea typeface="Arial Unicode MS" panose="020B0604020202020204" pitchFamily="34" charset="-128"/>
                <a:cs typeface="Arial" panose="020B0604020202020204" pitchFamily="34" charset="0"/>
              </a:rPr>
              <a:t>Shingles/folliculitis</a:t>
            </a:r>
            <a:r>
              <a:rPr lang="en-US" altLang="en-US" dirty="0">
                <a:latin typeface="Arial" panose="020B0604020202020204" pitchFamily="34" charset="0"/>
                <a:ea typeface="Arial Unicode MS" panose="020B0604020202020204" pitchFamily="34" charset="-128"/>
                <a:cs typeface="Arial" panose="020B0604020202020204" pitchFamily="34" charset="0"/>
              </a:rPr>
              <a:t> 7899-7806 (dermatitis or eczema)</a:t>
            </a:r>
          </a:p>
          <a:p>
            <a:pPr marL="342900" indent="-342900" algn="l">
              <a:buFont typeface="Arial" panose="020B0604020202020204" pitchFamily="34" charset="0"/>
              <a:buChar char="•"/>
              <a:defRPr/>
            </a:pPr>
            <a:r>
              <a:rPr lang="en-US" altLang="en-US" b="1" dirty="0">
                <a:latin typeface="Arial" panose="020B0604020202020204" pitchFamily="34" charset="0"/>
                <a:ea typeface="Arial Unicode MS" panose="020B0604020202020204" pitchFamily="34" charset="-128"/>
                <a:cs typeface="Arial" panose="020B0604020202020204" pitchFamily="34" charset="0"/>
              </a:rPr>
              <a:t>Carpal tunnel syndrome </a:t>
            </a:r>
            <a:r>
              <a:rPr lang="en-US" altLang="en-US" dirty="0">
                <a:latin typeface="Arial" panose="020B0604020202020204" pitchFamily="34" charset="0"/>
                <a:ea typeface="Arial Unicode MS" panose="020B0604020202020204" pitchFamily="34" charset="-128"/>
                <a:cs typeface="Arial" panose="020B0604020202020204" pitchFamily="34" charset="0"/>
              </a:rPr>
              <a:t>8599-8515 (median nerve paralysis/incomplete paralysis)</a:t>
            </a:r>
          </a:p>
          <a:p>
            <a:pPr algn="l"/>
            <a:endParaRPr lang="en-US" altLang="en-US" sz="2800" dirty="0"/>
          </a:p>
          <a:p>
            <a:pPr algn="l">
              <a:buFont typeface="Wingdings" pitchFamily="2" charset="2"/>
              <a:buChar char="n"/>
              <a:defRPr/>
            </a:pPr>
            <a:endParaRPr lang="en-US" sz="2800" dirty="0">
              <a:solidFill>
                <a:schemeClr val="tx1"/>
              </a:solidFill>
            </a:endParaRPr>
          </a:p>
          <a:p>
            <a:pPr algn="l">
              <a:buFont typeface="Wingdings" pitchFamily="2" charset="2"/>
              <a:buChar char="n"/>
              <a:defRPr/>
            </a:pPr>
            <a:endParaRPr lang="en-US" sz="2800" dirty="0"/>
          </a:p>
          <a:p>
            <a:pPr algn="l">
              <a:buFont typeface="Wingdings" pitchFamily="2" charset="2"/>
              <a:buChar char="n"/>
              <a:defRPr/>
            </a:pPr>
            <a:endParaRPr lang="en-US" sz="2800" dirty="0"/>
          </a:p>
        </p:txBody>
      </p:sp>
      <p:sp>
        <p:nvSpPr>
          <p:cNvPr id="2" name="Slide Number Placeholder 1"/>
          <p:cNvSpPr>
            <a:spLocks noGrp="1"/>
          </p:cNvSpPr>
          <p:nvPr>
            <p:ph type="sldNum" sz="quarter" idx="12"/>
          </p:nvPr>
        </p:nvSpPr>
        <p:spPr/>
        <p:txBody>
          <a:bodyPr/>
          <a:lstStyle/>
          <a:p>
            <a:fld id="{BBE2B7FF-427E-4738-B24A-84244BF7D829}" type="slidenum">
              <a:rPr lang="en-US" smtClean="0"/>
              <a:pPr/>
              <a:t>19</a:t>
            </a:fld>
            <a:endParaRPr lang="en-US" dirty="0"/>
          </a:p>
        </p:txBody>
      </p:sp>
    </p:spTree>
    <p:extLst>
      <p:ext uri="{BB962C8B-B14F-4D97-AF65-F5344CB8AC3E}">
        <p14:creationId xmlns:p14="http://schemas.microsoft.com/office/powerpoint/2010/main" val="2874586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6525"/>
            <a:ext cx="10023987" cy="762000"/>
          </a:xfrm>
        </p:spPr>
        <p:txBody>
          <a:bodyPr>
            <a:normAutofit fontScale="90000"/>
          </a:bodyPr>
          <a:lstStyle/>
          <a:p>
            <a:pPr>
              <a:defRPr/>
            </a:pPr>
            <a:br>
              <a:rPr lang="en-US" sz="2700" dirty="0">
                <a:latin typeface="Times New Roman" panose="02020603050405020304" pitchFamily="18" charset="0"/>
                <a:cs typeface="Times New Roman" panose="02020603050405020304" pitchFamily="18" charset="0"/>
              </a:rPr>
            </a:br>
            <a:r>
              <a:rPr lang="en-US" sz="4000" dirty="0"/>
              <a:t>OVERVIEW</a:t>
            </a:r>
          </a:p>
        </p:txBody>
      </p:sp>
      <p:sp>
        <p:nvSpPr>
          <p:cNvPr id="3" name="Content Placeholder 2"/>
          <p:cNvSpPr>
            <a:spLocks noGrp="1"/>
          </p:cNvSpPr>
          <p:nvPr>
            <p:ph idx="1"/>
          </p:nvPr>
        </p:nvSpPr>
        <p:spPr/>
        <p:txBody>
          <a:bodyPr rtlCol="0">
            <a:normAutofit/>
          </a:bodyPr>
          <a:lstStyle/>
          <a:p>
            <a:pPr>
              <a:lnSpc>
                <a:spcPct val="100000"/>
              </a:lnSpc>
              <a:defRPr/>
            </a:pPr>
            <a:r>
              <a:rPr lang="en-US" sz="3200" dirty="0"/>
              <a:t>This Class is designed to be a general overview and summary of 38 CFR Part 4</a:t>
            </a:r>
          </a:p>
          <a:p>
            <a:pPr>
              <a:lnSpc>
                <a:spcPct val="150000"/>
              </a:lnSpc>
              <a:defRPr/>
            </a:pPr>
            <a:r>
              <a:rPr lang="en-US" sz="3200" dirty="0"/>
              <a:t>You do not need to memorize the regulations </a:t>
            </a:r>
          </a:p>
          <a:p>
            <a:pPr>
              <a:defRPr/>
            </a:pPr>
            <a:r>
              <a:rPr lang="en-US" sz="3200" dirty="0"/>
              <a:t>By the end of this session you will understand VA math</a:t>
            </a:r>
          </a:p>
          <a:p>
            <a:pPr>
              <a:defRPr/>
            </a:pPr>
            <a:r>
              <a:rPr lang="en-US" sz="3200" dirty="0"/>
              <a:t>After the session we will use the breakout rooms to practice VA Math</a:t>
            </a:r>
          </a:p>
        </p:txBody>
      </p:sp>
      <p:sp>
        <p:nvSpPr>
          <p:cNvPr id="4" name="Slide Number Placeholder 3"/>
          <p:cNvSpPr>
            <a:spLocks noGrp="1"/>
          </p:cNvSpPr>
          <p:nvPr>
            <p:ph type="sldNum" sz="quarter" idx="12"/>
          </p:nvPr>
        </p:nvSpPr>
        <p:spPr/>
        <p:txBody>
          <a:bodyPr/>
          <a:lstStyle/>
          <a:p>
            <a:fld id="{E2FB73DA-5FDE-45B5-BAA4-C61223CC44F6}" type="slidenum">
              <a:rPr lang="en-US" smtClean="0"/>
              <a:pPr/>
              <a:t>2</a:t>
            </a:fld>
            <a:endParaRPr lang="en-US" dirty="0"/>
          </a:p>
        </p:txBody>
      </p:sp>
    </p:spTree>
    <p:extLst>
      <p:ext uri="{BB962C8B-B14F-4D97-AF65-F5344CB8AC3E}">
        <p14:creationId xmlns:p14="http://schemas.microsoft.com/office/powerpoint/2010/main" val="3097397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2" y="151393"/>
            <a:ext cx="8868695" cy="882650"/>
          </a:xfrm>
        </p:spPr>
        <p:txBody>
          <a:bodyPr>
            <a:noAutofit/>
          </a:bodyPr>
          <a:lstStyle/>
          <a:p>
            <a:pPr>
              <a:defRPr/>
            </a:pPr>
            <a:r>
              <a:rPr lang="en-US" sz="3600" dirty="0"/>
              <a:t>§4.21 APPLICATION OF RATING SCHEDULE</a:t>
            </a:r>
          </a:p>
        </p:txBody>
      </p:sp>
      <p:sp>
        <p:nvSpPr>
          <p:cNvPr id="3" name="Content Placeholder 2"/>
          <p:cNvSpPr>
            <a:spLocks noGrp="1"/>
          </p:cNvSpPr>
          <p:nvPr>
            <p:ph idx="1"/>
          </p:nvPr>
        </p:nvSpPr>
        <p:spPr>
          <a:xfrm>
            <a:off x="973394" y="1799303"/>
            <a:ext cx="10380406" cy="3893575"/>
          </a:xfrm>
        </p:spPr>
        <p:txBody>
          <a:bodyPr rtlCol="0">
            <a:normAutofit fontScale="77500" lnSpcReduction="20000"/>
          </a:bodyPr>
          <a:lstStyle/>
          <a:p>
            <a:pPr>
              <a:lnSpc>
                <a:spcPct val="150000"/>
              </a:lnSpc>
              <a:defRPr/>
            </a:pPr>
            <a:endParaRPr lang="en-US" sz="900" dirty="0">
              <a:solidFill>
                <a:schemeClr val="tx1">
                  <a:lumMod val="50000"/>
                  <a:lumOff val="50000"/>
                </a:schemeClr>
              </a:solidFill>
            </a:endParaRPr>
          </a:p>
          <a:p>
            <a:pPr>
              <a:lnSpc>
                <a:spcPct val="150000"/>
              </a:lnSpc>
              <a:defRPr/>
            </a:pPr>
            <a:r>
              <a:rPr lang="en-US" sz="4000" dirty="0"/>
              <a:t>Used to sufficiently identify disease/disability</a:t>
            </a:r>
          </a:p>
          <a:p>
            <a:pPr>
              <a:lnSpc>
                <a:spcPct val="150000"/>
              </a:lnSpc>
              <a:defRPr/>
            </a:pPr>
            <a:r>
              <a:rPr lang="en-US" sz="4000" dirty="0"/>
              <a:t>Establishes criteria to ascertain level of disability or functional impairment</a:t>
            </a:r>
          </a:p>
          <a:p>
            <a:pPr>
              <a:lnSpc>
                <a:spcPct val="150000"/>
              </a:lnSpc>
              <a:defRPr/>
            </a:pPr>
            <a:r>
              <a:rPr lang="en-US" sz="4000" dirty="0"/>
              <a:t>Does not include all disabilities (analogous)</a:t>
            </a:r>
          </a:p>
          <a:p>
            <a:pPr>
              <a:lnSpc>
                <a:spcPct val="150000"/>
              </a:lnSpc>
              <a:defRPr/>
            </a:pPr>
            <a:r>
              <a:rPr lang="en-US" sz="4000" dirty="0"/>
              <a:t>Organized by body system in ranges from 0 to 100%</a:t>
            </a:r>
          </a:p>
          <a:p>
            <a:pPr>
              <a:defRPr/>
            </a:pPr>
            <a:endParaRPr lang="en-US"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20</a:t>
            </a:fld>
            <a:endParaRPr lang="en-US" dirty="0"/>
          </a:p>
        </p:txBody>
      </p:sp>
    </p:spTree>
    <p:extLst>
      <p:ext uri="{BB962C8B-B14F-4D97-AF65-F5344CB8AC3E}">
        <p14:creationId xmlns:p14="http://schemas.microsoft.com/office/powerpoint/2010/main" val="1068295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3" y="120805"/>
            <a:ext cx="7720242" cy="1143000"/>
          </a:xfrm>
        </p:spPr>
        <p:txBody>
          <a:bodyPr>
            <a:noAutofit/>
          </a:bodyPr>
          <a:lstStyle/>
          <a:p>
            <a:pPr>
              <a:defRPr/>
            </a:pPr>
            <a:r>
              <a:rPr lang="en-US" sz="3600" dirty="0"/>
              <a:t>§4.28 PRE-STABILIZATION RATING FROM DATE OF DISCHARGE FROM SERVICE</a:t>
            </a:r>
          </a:p>
        </p:txBody>
      </p:sp>
      <p:sp>
        <p:nvSpPr>
          <p:cNvPr id="47107" name="Content Placeholder 2"/>
          <p:cNvSpPr>
            <a:spLocks noGrp="1"/>
          </p:cNvSpPr>
          <p:nvPr>
            <p:ph idx="1"/>
          </p:nvPr>
        </p:nvSpPr>
        <p:spPr>
          <a:xfrm>
            <a:off x="473337" y="1511232"/>
            <a:ext cx="11155680" cy="4525963"/>
          </a:xfrm>
        </p:spPr>
        <p:txBody>
          <a:bodyPr>
            <a:noAutofit/>
          </a:bodyPr>
          <a:lstStyle/>
          <a:p>
            <a:pPr marL="0" indent="0" eaLnBrk="1" hangingPunct="1">
              <a:buNone/>
            </a:pPr>
            <a:r>
              <a:rPr lang="en-US" altLang="en-US" sz="2800" dirty="0"/>
              <a:t>VA can assign a 50% or 100% rating to veterans for 12 months who were recently discharged and have a disability that is still healing or not yet stable</a:t>
            </a:r>
          </a:p>
          <a:p>
            <a:pPr marL="0" indent="0" eaLnBrk="1" hangingPunct="1">
              <a:buNone/>
            </a:pPr>
            <a:endParaRPr lang="en-US" altLang="en-US" sz="1000" dirty="0"/>
          </a:p>
          <a:p>
            <a:r>
              <a:rPr lang="en-US" altLang="en-US" b="1" dirty="0"/>
              <a:t>Unstabilized condition with severe disability— Substantially gainful employment is not feasible or advisable = 100%</a:t>
            </a:r>
          </a:p>
          <a:p>
            <a:r>
              <a:rPr lang="en-US" altLang="en-US" b="1" dirty="0"/>
              <a:t>Unhealed or incompletely healed wounds or injuries— Material impairment of employability likely = 50%</a:t>
            </a:r>
            <a:endParaRPr lang="en-US" altLang="en-US" sz="2800" b="1" dirty="0"/>
          </a:p>
          <a:p>
            <a:pPr eaLnBrk="1" hangingPunct="1"/>
            <a:r>
              <a:rPr lang="en-US" altLang="en-US" sz="2800" dirty="0"/>
              <a:t>Not to be assigned in lieu of a total rating or TDIU</a:t>
            </a:r>
          </a:p>
          <a:p>
            <a:pPr eaLnBrk="1" hangingPunct="1"/>
            <a:r>
              <a:rPr lang="en-US" altLang="en-US" sz="2800" dirty="0"/>
              <a:t>Pre-stabilization 50% rating is not to be used in any case in which a rating of 50% or more can be assigned under regular provisions</a:t>
            </a:r>
          </a:p>
          <a:p>
            <a:pPr eaLnBrk="1" hangingPunct="1"/>
            <a:endParaRPr lang="en-US" altLang="en-US" dirty="0">
              <a:solidFill>
                <a:schemeClr val="tx1"/>
              </a:solidFill>
            </a:endParaRPr>
          </a:p>
          <a:p>
            <a:pPr eaLnBrk="1" hangingPunct="1"/>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Tree>
    <p:extLst>
      <p:ext uri="{BB962C8B-B14F-4D97-AF65-F5344CB8AC3E}">
        <p14:creationId xmlns:p14="http://schemas.microsoft.com/office/powerpoint/2010/main" val="806612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165410"/>
            <a:ext cx="9674882" cy="838200"/>
          </a:xfrm>
        </p:spPr>
        <p:txBody>
          <a:bodyPr>
            <a:normAutofit/>
          </a:bodyPr>
          <a:lstStyle/>
          <a:p>
            <a:pPr>
              <a:defRPr/>
            </a:pPr>
            <a:r>
              <a:rPr lang="en-US" sz="4000" dirty="0"/>
              <a:t>§4.29 HOSPITALIZATION</a:t>
            </a:r>
          </a:p>
        </p:txBody>
      </p:sp>
      <p:sp>
        <p:nvSpPr>
          <p:cNvPr id="49155" name="Content Placeholder 2"/>
          <p:cNvSpPr>
            <a:spLocks noGrp="1"/>
          </p:cNvSpPr>
          <p:nvPr>
            <p:ph idx="1"/>
          </p:nvPr>
        </p:nvSpPr>
        <p:spPr>
          <a:xfrm>
            <a:off x="591671" y="1818042"/>
            <a:ext cx="10994315" cy="4354158"/>
          </a:xfrm>
        </p:spPr>
        <p:txBody>
          <a:bodyPr/>
          <a:lstStyle/>
          <a:p>
            <a:pPr eaLnBrk="1" hangingPunct="1"/>
            <a:r>
              <a:rPr lang="en-US" altLang="en-US" sz="2800" dirty="0"/>
              <a:t>100% rating will be assigned for hospitalization for SC disability for a period in excess of 21 days</a:t>
            </a:r>
          </a:p>
          <a:p>
            <a:pPr eaLnBrk="1" hangingPunct="1"/>
            <a:r>
              <a:rPr lang="en-US" altLang="en-US" sz="2800" dirty="0"/>
              <a:t>Temporary release approved by a VA doctor as part of treatment  will not be considered an absence</a:t>
            </a:r>
          </a:p>
          <a:p>
            <a:pPr eaLnBrk="1" hangingPunct="1"/>
            <a:r>
              <a:rPr lang="en-US" altLang="en-US" sz="2800" dirty="0"/>
              <a:t>If convalescence is required may be continued for an additional 1-3 months </a:t>
            </a:r>
          </a:p>
          <a:p>
            <a:pPr eaLnBrk="1" hangingPunct="1"/>
            <a:r>
              <a:rPr lang="en-US" altLang="en-US" sz="2800" dirty="0"/>
              <a:t>Additional periods may be approved by the Veterans Service Center Manager (VSCM)</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22</a:t>
            </a:fld>
            <a:endParaRPr lang="en-US" dirty="0"/>
          </a:p>
        </p:txBody>
      </p:sp>
    </p:spTree>
    <p:extLst>
      <p:ext uri="{BB962C8B-B14F-4D97-AF65-F5344CB8AC3E}">
        <p14:creationId xmlns:p14="http://schemas.microsoft.com/office/powerpoint/2010/main" val="1026990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180278"/>
            <a:ext cx="9635613" cy="762000"/>
          </a:xfrm>
        </p:spPr>
        <p:txBody>
          <a:bodyPr>
            <a:normAutofit/>
          </a:bodyPr>
          <a:lstStyle/>
          <a:p>
            <a:pPr>
              <a:defRPr/>
            </a:pPr>
            <a:r>
              <a:rPr lang="en-US" sz="4000" dirty="0"/>
              <a:t>§4.30 CONVALESCENT RATINGS</a:t>
            </a:r>
          </a:p>
        </p:txBody>
      </p:sp>
      <p:sp>
        <p:nvSpPr>
          <p:cNvPr id="3" name="Content Placeholder 2"/>
          <p:cNvSpPr>
            <a:spLocks noGrp="1"/>
          </p:cNvSpPr>
          <p:nvPr>
            <p:ph idx="1"/>
          </p:nvPr>
        </p:nvSpPr>
        <p:spPr>
          <a:xfrm>
            <a:off x="825910" y="1752600"/>
            <a:ext cx="10527890" cy="4724400"/>
          </a:xfrm>
        </p:spPr>
        <p:txBody>
          <a:bodyPr rtlCol="0">
            <a:normAutofit/>
          </a:bodyPr>
          <a:lstStyle/>
          <a:p>
            <a:pPr>
              <a:defRPr/>
            </a:pPr>
            <a:r>
              <a:rPr lang="en-US" sz="2800" dirty="0"/>
              <a:t>Total ratings will be assigned if convalescence is required or surgery with severe postoperative residuals</a:t>
            </a:r>
          </a:p>
          <a:p>
            <a:pPr>
              <a:buNone/>
              <a:defRPr/>
            </a:pPr>
            <a:endParaRPr lang="en-US" sz="1400" dirty="0"/>
          </a:p>
          <a:p>
            <a:pPr>
              <a:defRPr/>
            </a:pPr>
            <a:r>
              <a:rPr lang="en-US" sz="2800" dirty="0"/>
              <a:t>Immobilization by cast without surgery of one or more major joints</a:t>
            </a:r>
          </a:p>
          <a:p>
            <a:pPr>
              <a:buNone/>
              <a:defRPr/>
            </a:pPr>
            <a:endParaRPr lang="en-US" sz="1400" dirty="0"/>
          </a:p>
          <a:p>
            <a:pPr>
              <a:defRPr/>
            </a:pPr>
            <a:r>
              <a:rPr lang="en-US" sz="2800" dirty="0"/>
              <a:t>Extensions of 1-3 months beyond the initial 3 months may be made</a:t>
            </a:r>
          </a:p>
          <a:p>
            <a:pPr>
              <a:buNone/>
              <a:defRPr/>
            </a:pPr>
            <a:endParaRPr lang="en-US" sz="1400" dirty="0"/>
          </a:p>
          <a:p>
            <a:pPr>
              <a:defRPr/>
            </a:pPr>
            <a:r>
              <a:rPr lang="en-US" sz="2800" dirty="0"/>
              <a:t>Extensions of 1 or more months up to 6 months beyond the initial 6 months may be made by the VSCM</a:t>
            </a:r>
          </a:p>
          <a:p>
            <a:pPr>
              <a:defRPr/>
            </a:pPr>
            <a:endParaRPr lang="en-US" sz="2000"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23</a:t>
            </a:fld>
            <a:endParaRPr lang="en-US" dirty="0"/>
          </a:p>
        </p:txBody>
      </p:sp>
    </p:spTree>
    <p:extLst>
      <p:ext uri="{BB962C8B-B14F-4D97-AF65-F5344CB8AC3E}">
        <p14:creationId xmlns:p14="http://schemas.microsoft.com/office/powerpoint/2010/main" val="2917688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20" y="134472"/>
            <a:ext cx="7305368" cy="981732"/>
          </a:xfrm>
        </p:spPr>
        <p:txBody>
          <a:bodyPr>
            <a:noAutofit/>
          </a:bodyPr>
          <a:lstStyle/>
          <a:p>
            <a:r>
              <a:rPr lang="en-US" sz="3600" dirty="0"/>
              <a:t>§4.31 ZERO PERCENT EVALUATIONS</a:t>
            </a:r>
          </a:p>
        </p:txBody>
      </p:sp>
      <p:sp>
        <p:nvSpPr>
          <p:cNvPr id="3" name="Content Placeholder 2"/>
          <p:cNvSpPr>
            <a:spLocks noGrp="1"/>
          </p:cNvSpPr>
          <p:nvPr>
            <p:ph idx="1"/>
          </p:nvPr>
        </p:nvSpPr>
        <p:spPr>
          <a:xfrm>
            <a:off x="613186" y="2057401"/>
            <a:ext cx="10983558" cy="4525963"/>
          </a:xfrm>
        </p:spPr>
        <p:txBody>
          <a:bodyPr>
            <a:normAutofit/>
          </a:bodyPr>
          <a:lstStyle/>
          <a:p>
            <a:r>
              <a:rPr lang="en-US" sz="3200" dirty="0"/>
              <a:t>Every service connected condition can be granted a 0% rating if the criteria for the minimum compensable rating is not met</a:t>
            </a:r>
          </a:p>
          <a:p>
            <a:endParaRPr lang="en-US" sz="3200" dirty="0"/>
          </a:p>
          <a:p>
            <a:r>
              <a:rPr lang="en-US" sz="3200" dirty="0"/>
              <a:t>This means that if the veteran has a diagnosed disability that is related to service but does not have severe enough symptoms to warrant the minimum rating in the schedule, VA can assign a 0% rating</a:t>
            </a:r>
          </a:p>
        </p:txBody>
      </p:sp>
      <p:sp>
        <p:nvSpPr>
          <p:cNvPr id="5" name="Slide Number Placeholder 4"/>
          <p:cNvSpPr>
            <a:spLocks noGrp="1"/>
          </p:cNvSpPr>
          <p:nvPr>
            <p:ph type="sldNum" sz="quarter" idx="12"/>
          </p:nvPr>
        </p:nvSpPr>
        <p:spPr/>
        <p:txBody>
          <a:bodyPr/>
          <a:lstStyle/>
          <a:p>
            <a:fld id="{E2FB73DA-5FDE-45B5-BAA4-C61223CC44F6}" type="slidenum">
              <a:rPr lang="en-US" smtClean="0"/>
              <a:pPr/>
              <a:t>24</a:t>
            </a:fld>
            <a:endParaRPr lang="en-US" dirty="0"/>
          </a:p>
        </p:txBody>
      </p:sp>
    </p:spTree>
    <p:extLst>
      <p:ext uri="{BB962C8B-B14F-4D97-AF65-F5344CB8AC3E}">
        <p14:creationId xmlns:p14="http://schemas.microsoft.com/office/powerpoint/2010/main" val="2323021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79700" y="1447801"/>
            <a:ext cx="7010400" cy="3694113"/>
          </a:xfrm>
          <a:prstGeom prst="rect">
            <a:avLst/>
          </a:prstGeom>
        </p:spPr>
        <p:txBody>
          <a:bodyPr>
            <a:spAutoFit/>
          </a:bodyPr>
          <a:lstStyle/>
          <a:p>
            <a:pPr algn="ctr">
              <a:defRPr/>
            </a:pPr>
            <a:r>
              <a:rPr lang="en-US" altLang="en-US" sz="5400" b="1" dirty="0">
                <a:latin typeface="Arial" panose="020B0604020202020204" pitchFamily="34" charset="0"/>
                <a:ea typeface="+mj-ea"/>
                <a:cs typeface="Arial" panose="020B0604020202020204" pitchFamily="34" charset="0"/>
              </a:rPr>
              <a:t>38 CFR Part 4</a:t>
            </a:r>
          </a:p>
          <a:p>
            <a:pPr algn="ctr">
              <a:defRPr/>
            </a:pPr>
            <a:r>
              <a:rPr lang="en-US" sz="5400" b="1" dirty="0">
                <a:latin typeface="Arial" panose="020B0604020202020204" pitchFamily="34" charset="0"/>
                <a:ea typeface="+mj-ea"/>
                <a:cs typeface="Arial" panose="020B0604020202020204" pitchFamily="34" charset="0"/>
              </a:rPr>
              <a:t>Subpart- B </a:t>
            </a:r>
          </a:p>
          <a:p>
            <a:pPr algn="ctr">
              <a:defRPr/>
            </a:pPr>
            <a:r>
              <a:rPr lang="en-US" sz="5400" b="1" dirty="0">
                <a:latin typeface="Arial" panose="020B0604020202020204" pitchFamily="34" charset="0"/>
                <a:ea typeface="+mj-ea"/>
                <a:cs typeface="Arial" panose="020B0604020202020204" pitchFamily="34" charset="0"/>
              </a:rPr>
              <a:t>Disability Rating</a:t>
            </a:r>
          </a:p>
          <a:p>
            <a:pPr algn="ctr">
              <a:defRPr/>
            </a:pPr>
            <a:r>
              <a:rPr lang="en-US" sz="5400" dirty="0">
                <a:latin typeface="Arial" panose="020B0604020202020204" pitchFamily="34" charset="0"/>
                <a:ea typeface="+mj-ea"/>
                <a:cs typeface="Arial" panose="020B0604020202020204" pitchFamily="34" charset="0"/>
              </a:rPr>
              <a:t>§4.40 - §4.150</a:t>
            </a:r>
            <a:endParaRPr lang="en-US" sz="5400" b="1" dirty="0">
              <a:latin typeface="Arial" panose="020B0604020202020204" pitchFamily="34" charset="0"/>
              <a:ea typeface="+mj-ea"/>
              <a:cs typeface="Arial" panose="020B0604020202020204" pitchFamily="34" charset="0"/>
            </a:endParaRPr>
          </a:p>
          <a:p>
            <a:pPr algn="ctr">
              <a:defRPr/>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25</a:t>
            </a:fld>
            <a:endParaRPr lang="en-US" dirty="0"/>
          </a:p>
        </p:txBody>
      </p:sp>
    </p:spTree>
    <p:extLst>
      <p:ext uri="{BB962C8B-B14F-4D97-AF65-F5344CB8AC3E}">
        <p14:creationId xmlns:p14="http://schemas.microsoft.com/office/powerpoint/2010/main" val="1205237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3" y="105607"/>
            <a:ext cx="9655277" cy="743744"/>
          </a:xfrm>
        </p:spPr>
        <p:txBody>
          <a:bodyPr>
            <a:noAutofit/>
          </a:bodyPr>
          <a:lstStyle/>
          <a:p>
            <a:pPr>
              <a:defRPr/>
            </a:pPr>
            <a:br>
              <a:rPr lang="en-US" dirty="0"/>
            </a:br>
            <a:r>
              <a:rPr lang="en-US" sz="3600" dirty="0"/>
              <a:t>§4.40 FUNCTIONAL LOSS</a:t>
            </a:r>
            <a:br>
              <a:rPr lang="en-US" dirty="0"/>
            </a:br>
            <a:endParaRPr lang="en-US" dirty="0"/>
          </a:p>
        </p:txBody>
      </p:sp>
      <p:sp>
        <p:nvSpPr>
          <p:cNvPr id="3" name="Content Placeholder 2"/>
          <p:cNvSpPr>
            <a:spLocks noGrp="1"/>
          </p:cNvSpPr>
          <p:nvPr>
            <p:ph idx="1"/>
          </p:nvPr>
        </p:nvSpPr>
        <p:spPr/>
        <p:txBody>
          <a:bodyPr rtlCol="0">
            <a:normAutofit/>
          </a:bodyPr>
          <a:lstStyle/>
          <a:p>
            <a:pPr marL="265176" indent="-265176">
              <a:buSzPct val="85000"/>
              <a:buFont typeface="Wingdings 2"/>
              <a:buChar char=""/>
              <a:defRPr/>
            </a:pPr>
            <a:r>
              <a:rPr lang="en-US" dirty="0">
                <a:ea typeface="FangSong" pitchFamily="49" charset="-122"/>
              </a:rPr>
              <a:t>Functional loss is the inability to perform the normal working movements of the body and is determined by:</a:t>
            </a:r>
          </a:p>
          <a:p>
            <a:pPr marL="547751" lvl="1" indent="-265176">
              <a:buSzPct val="85000"/>
              <a:buFont typeface="Wingdings 2"/>
              <a:buChar char=""/>
              <a:defRPr/>
            </a:pPr>
            <a:r>
              <a:rPr lang="en-US" sz="2800" dirty="0">
                <a:ea typeface="FangSong" pitchFamily="49" charset="-122"/>
              </a:rPr>
              <a:t>Strength</a:t>
            </a:r>
          </a:p>
          <a:p>
            <a:pPr marL="547751" lvl="1" indent="-265176">
              <a:buSzPct val="85000"/>
              <a:buFont typeface="Wingdings 2"/>
              <a:buChar char=""/>
              <a:defRPr/>
            </a:pPr>
            <a:r>
              <a:rPr lang="en-US" sz="2800" dirty="0">
                <a:ea typeface="FangSong" pitchFamily="49" charset="-122"/>
              </a:rPr>
              <a:t>Speed </a:t>
            </a:r>
          </a:p>
          <a:p>
            <a:pPr marL="547751" lvl="1" indent="-265176">
              <a:buSzPct val="85000"/>
              <a:buFont typeface="Wingdings 2"/>
              <a:buChar char=""/>
              <a:defRPr/>
            </a:pPr>
            <a:r>
              <a:rPr lang="en-US" sz="2800" dirty="0">
                <a:ea typeface="FangSong" pitchFamily="49" charset="-122"/>
              </a:rPr>
              <a:t>Coordination </a:t>
            </a:r>
          </a:p>
          <a:p>
            <a:pPr marL="547751" lvl="1" indent="-265176">
              <a:buSzPct val="85000"/>
              <a:buFont typeface="Wingdings 2"/>
              <a:buChar char=""/>
              <a:defRPr/>
            </a:pPr>
            <a:r>
              <a:rPr lang="en-US" sz="2800" dirty="0">
                <a:ea typeface="FangSong" pitchFamily="49" charset="-122"/>
              </a:rPr>
              <a:t>Endurance</a:t>
            </a:r>
            <a:endParaRPr lang="en-US" dirty="0">
              <a:solidFill>
                <a:schemeClr val="tx1">
                  <a:lumMod val="50000"/>
                  <a:lumOff val="50000"/>
                </a:schemeClr>
              </a:solidFill>
            </a:endParaRPr>
          </a:p>
          <a:p>
            <a:pPr marL="547751" lvl="1" indent="-265176">
              <a:buSzPct val="85000"/>
              <a:buFont typeface="Wingdings 2"/>
              <a:buChar char=""/>
              <a:defRPr/>
            </a:pPr>
            <a:endParaRPr lang="en-US" sz="2800" dirty="0">
              <a:ea typeface="FangSong" pitchFamily="49" charset="-122"/>
            </a:endParaRPr>
          </a:p>
          <a:p>
            <a:pPr marL="265113" lvl="1" indent="-265113">
              <a:buSzPct val="85000"/>
              <a:buFont typeface="Wingdings 2"/>
              <a:buChar char=""/>
              <a:defRPr/>
            </a:pPr>
            <a:r>
              <a:rPr lang="en-US" sz="2800" dirty="0">
                <a:ea typeface="FangSong" pitchFamily="49" charset="-122"/>
              </a:rPr>
              <a:t>Weakness and Limitation of Motion are both important</a:t>
            </a:r>
          </a:p>
        </p:txBody>
      </p:sp>
      <p:sp>
        <p:nvSpPr>
          <p:cNvPr id="5" name="Slide Number Placeholder 4"/>
          <p:cNvSpPr>
            <a:spLocks noGrp="1"/>
          </p:cNvSpPr>
          <p:nvPr>
            <p:ph type="sldNum" sz="quarter" idx="12"/>
          </p:nvPr>
        </p:nvSpPr>
        <p:spPr/>
        <p:txBody>
          <a:bodyPr/>
          <a:lstStyle/>
          <a:p>
            <a:fld id="{E2FB73DA-5FDE-45B5-BAA4-C61223CC44F6}" type="slidenum">
              <a:rPr lang="en-US" smtClean="0"/>
              <a:pPr/>
              <a:t>26</a:t>
            </a:fld>
            <a:endParaRPr lang="en-US" dirty="0"/>
          </a:p>
        </p:txBody>
      </p:sp>
    </p:spTree>
    <p:extLst>
      <p:ext uri="{BB962C8B-B14F-4D97-AF65-F5344CB8AC3E}">
        <p14:creationId xmlns:p14="http://schemas.microsoft.com/office/powerpoint/2010/main" val="3082673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19" y="237092"/>
            <a:ext cx="9703840" cy="743744"/>
          </a:xfrm>
        </p:spPr>
        <p:txBody>
          <a:bodyPr>
            <a:noAutofit/>
          </a:bodyPr>
          <a:lstStyle/>
          <a:p>
            <a:pPr>
              <a:defRPr/>
            </a:pPr>
            <a:r>
              <a:rPr lang="en-US" sz="3600" dirty="0"/>
              <a:t>§4.40 FUNCTIONAL LOSS</a:t>
            </a:r>
            <a:endParaRPr lang="en-US" dirty="0"/>
          </a:p>
        </p:txBody>
      </p:sp>
      <p:sp>
        <p:nvSpPr>
          <p:cNvPr id="3" name="Content Placeholder 2"/>
          <p:cNvSpPr>
            <a:spLocks noGrp="1"/>
          </p:cNvSpPr>
          <p:nvPr>
            <p:ph idx="1"/>
          </p:nvPr>
        </p:nvSpPr>
        <p:spPr/>
        <p:txBody>
          <a:bodyPr rtlCol="0">
            <a:normAutofit/>
          </a:bodyPr>
          <a:lstStyle/>
          <a:p>
            <a:pPr marL="0" lvl="1" indent="0">
              <a:buNone/>
              <a:defRPr/>
            </a:pPr>
            <a:endParaRPr lang="en-US" sz="2800" b="1" i="1" dirty="0"/>
          </a:p>
          <a:p>
            <a:pPr marL="0" lvl="1" indent="0">
              <a:buNone/>
              <a:defRPr/>
            </a:pPr>
            <a:r>
              <a:rPr lang="en-US" sz="2800" b="1" i="1" dirty="0"/>
              <a:t>DeLuca v. Brown</a:t>
            </a:r>
            <a:r>
              <a:rPr lang="en-US" sz="2800" b="1" dirty="0"/>
              <a:t>, 8 Vet.App. 202 (1995)</a:t>
            </a:r>
          </a:p>
          <a:p>
            <a:pPr marL="457200" lvl="1" indent="0">
              <a:buNone/>
              <a:defRPr/>
            </a:pPr>
            <a:endParaRPr lang="en-US" sz="2800" dirty="0"/>
          </a:p>
          <a:p>
            <a:pPr marL="0" lvl="1" indent="0">
              <a:buNone/>
              <a:defRPr/>
            </a:pPr>
            <a:r>
              <a:rPr lang="en-US" sz="2800" dirty="0"/>
              <a:t>States that if a veteran has a disability of a joint that is painful upon motion or repetitive use, VA should assign the minimum compensable rating or increase the rating by one level if the veteran is already entitled to a compensable rating.</a:t>
            </a:r>
          </a:p>
        </p:txBody>
      </p:sp>
      <p:sp>
        <p:nvSpPr>
          <p:cNvPr id="5" name="Slide Number Placeholder 4"/>
          <p:cNvSpPr>
            <a:spLocks noGrp="1"/>
          </p:cNvSpPr>
          <p:nvPr>
            <p:ph type="sldNum" sz="quarter" idx="12"/>
          </p:nvPr>
        </p:nvSpPr>
        <p:spPr/>
        <p:txBody>
          <a:bodyPr/>
          <a:lstStyle/>
          <a:p>
            <a:fld id="{E2FB73DA-5FDE-45B5-BAA4-C61223CC44F6}" type="slidenum">
              <a:rPr lang="en-US" smtClean="0"/>
              <a:pPr/>
              <a:t>27</a:t>
            </a:fld>
            <a:endParaRPr lang="en-US" dirty="0"/>
          </a:p>
        </p:txBody>
      </p:sp>
    </p:spTree>
    <p:extLst>
      <p:ext uri="{BB962C8B-B14F-4D97-AF65-F5344CB8AC3E}">
        <p14:creationId xmlns:p14="http://schemas.microsoft.com/office/powerpoint/2010/main" val="1135433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448817"/>
            <a:ext cx="9635613" cy="674688"/>
          </a:xfrm>
        </p:spPr>
        <p:txBody>
          <a:bodyPr>
            <a:noAutofit/>
          </a:bodyPr>
          <a:lstStyle/>
          <a:p>
            <a:pPr>
              <a:defRPr/>
            </a:pPr>
            <a:r>
              <a:rPr lang="en-US" sz="3600" dirty="0"/>
              <a:t>§4.41 HISTORY OF INJURY</a:t>
            </a:r>
            <a:endParaRPr lang="en-US" sz="5400" dirty="0"/>
          </a:p>
        </p:txBody>
      </p:sp>
      <p:sp>
        <p:nvSpPr>
          <p:cNvPr id="3" name="Content Placeholder 2"/>
          <p:cNvSpPr>
            <a:spLocks noGrp="1"/>
          </p:cNvSpPr>
          <p:nvPr>
            <p:ph idx="1"/>
          </p:nvPr>
        </p:nvSpPr>
        <p:spPr>
          <a:xfrm>
            <a:off x="894735" y="1447800"/>
            <a:ext cx="10459065" cy="5069958"/>
          </a:xfrm>
        </p:spPr>
        <p:txBody>
          <a:bodyPr rtlCol="0">
            <a:noAutofit/>
          </a:bodyPr>
          <a:lstStyle/>
          <a:p>
            <a:pPr marL="0" indent="0">
              <a:buNone/>
              <a:defRPr/>
            </a:pPr>
            <a:endParaRPr lang="en-US" sz="1400" dirty="0">
              <a:solidFill>
                <a:schemeClr val="tx1">
                  <a:lumMod val="50000"/>
                  <a:lumOff val="50000"/>
                </a:schemeClr>
              </a:solidFill>
            </a:endParaRPr>
          </a:p>
          <a:p>
            <a:pPr lvl="1">
              <a:defRPr/>
            </a:pPr>
            <a:r>
              <a:rPr lang="en-US" sz="2800" dirty="0"/>
              <a:t>Residuals of an injury</a:t>
            </a:r>
          </a:p>
          <a:p>
            <a:pPr lvl="1">
              <a:defRPr/>
            </a:pPr>
            <a:r>
              <a:rPr lang="en-US" sz="2800" dirty="0"/>
              <a:t>Mechanism of Injury</a:t>
            </a:r>
          </a:p>
          <a:p>
            <a:pPr lvl="1">
              <a:defRPr/>
            </a:pPr>
            <a:r>
              <a:rPr lang="en-US" sz="2800" dirty="0"/>
              <a:t>Treatment </a:t>
            </a:r>
          </a:p>
          <a:p>
            <a:pPr lvl="2">
              <a:defRPr/>
            </a:pPr>
            <a:r>
              <a:rPr lang="en-US" sz="3200" dirty="0"/>
              <a:t>Effectiveness</a:t>
            </a:r>
          </a:p>
          <a:p>
            <a:pPr lvl="2">
              <a:defRPr/>
            </a:pPr>
            <a:r>
              <a:rPr lang="en-US" sz="3200" dirty="0"/>
              <a:t>Duration</a:t>
            </a:r>
          </a:p>
          <a:p>
            <a:pPr marL="914400" lvl="2" indent="0">
              <a:buNone/>
              <a:defRPr/>
            </a:pPr>
            <a:endParaRPr lang="en-US" sz="3200" dirty="0"/>
          </a:p>
          <a:p>
            <a:pPr marL="786384" lvl="2" indent="-182880">
              <a:buFont typeface="Arial" charset="0"/>
              <a:buChar char="•"/>
              <a:defRPr/>
            </a:pPr>
            <a:r>
              <a:rPr lang="en-US" sz="3200" b="1" u="sng" dirty="0"/>
              <a:t>The absence of clear cut evidence of injury, may reflect  congenital or developmental etiology, or the effects of a healed disease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28</a:t>
            </a:fld>
            <a:endParaRPr lang="en-US" dirty="0"/>
          </a:p>
        </p:txBody>
      </p:sp>
    </p:spTree>
    <p:extLst>
      <p:ext uri="{BB962C8B-B14F-4D97-AF65-F5344CB8AC3E}">
        <p14:creationId xmlns:p14="http://schemas.microsoft.com/office/powerpoint/2010/main" val="14661985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826"/>
            <a:ext cx="8868697" cy="1143000"/>
          </a:xfrm>
        </p:spPr>
        <p:txBody>
          <a:bodyPr>
            <a:noAutofit/>
          </a:bodyPr>
          <a:lstStyle/>
          <a:p>
            <a:pPr>
              <a:tabLst>
                <a:tab pos="3087688" algn="l"/>
              </a:tabLst>
              <a:defRPr/>
            </a:pPr>
            <a:r>
              <a:rPr lang="en-US" sz="3600" dirty="0"/>
              <a:t>§4.42 </a:t>
            </a:r>
            <a:r>
              <a:rPr lang="en-US" altLang="en-US" sz="3600" dirty="0"/>
              <a:t>COMPLETE MEDICAL EXAMINATION</a:t>
            </a:r>
            <a:br>
              <a:rPr lang="en-US" altLang="en-US" sz="3600" dirty="0"/>
            </a:br>
            <a:r>
              <a:rPr lang="en-US" altLang="en-US" sz="3600" dirty="0"/>
              <a:t> OF INJURY CASES</a:t>
            </a:r>
            <a:r>
              <a:rPr lang="en-US" sz="5400" dirty="0"/>
              <a:t>  </a:t>
            </a:r>
          </a:p>
        </p:txBody>
      </p:sp>
      <p:sp>
        <p:nvSpPr>
          <p:cNvPr id="6147" name="Content Placeholder 2"/>
          <p:cNvSpPr>
            <a:spLocks noGrp="1"/>
          </p:cNvSpPr>
          <p:nvPr>
            <p:ph idx="1"/>
          </p:nvPr>
        </p:nvSpPr>
        <p:spPr>
          <a:xfrm>
            <a:off x="904568" y="1710812"/>
            <a:ext cx="10520516" cy="3729677"/>
          </a:xfrm>
        </p:spPr>
        <p:txBody>
          <a:bodyPr/>
          <a:lstStyle/>
          <a:p>
            <a:r>
              <a:rPr lang="en-US" altLang="en-US" sz="3600" dirty="0"/>
              <a:t>Must include all systems of the body affected</a:t>
            </a:r>
          </a:p>
          <a:p>
            <a:pPr lvl="1"/>
            <a:r>
              <a:rPr lang="en-US" altLang="en-US" sz="3200" dirty="0"/>
              <a:t>General examination</a:t>
            </a:r>
          </a:p>
          <a:p>
            <a:pPr lvl="1"/>
            <a:r>
              <a:rPr lang="en-US" altLang="en-US" sz="3200" dirty="0"/>
              <a:t>Complete Neurological &amp; Psychiatric</a:t>
            </a:r>
          </a:p>
          <a:p>
            <a:pPr lvl="1"/>
            <a:r>
              <a:rPr lang="en-US" altLang="en-US" sz="3200" dirty="0"/>
              <a:t>Special Exams as indicated</a:t>
            </a:r>
          </a:p>
          <a:p>
            <a:pPr lvl="2"/>
            <a:r>
              <a:rPr lang="en-US" altLang="en-US" sz="3600" dirty="0"/>
              <a:t>Orthopedic </a:t>
            </a:r>
          </a:p>
          <a:p>
            <a:pPr lvl="2"/>
            <a:r>
              <a:rPr lang="en-US" altLang="en-US" sz="3600" dirty="0"/>
              <a:t>Surgical</a:t>
            </a:r>
          </a:p>
          <a:p>
            <a:pPr lvl="1"/>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29</a:t>
            </a:fld>
            <a:endParaRPr lang="en-US" dirty="0"/>
          </a:p>
        </p:txBody>
      </p:sp>
    </p:spTree>
    <p:extLst>
      <p:ext uri="{BB962C8B-B14F-4D97-AF65-F5344CB8AC3E}">
        <p14:creationId xmlns:p14="http://schemas.microsoft.com/office/powerpoint/2010/main" val="1269110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371600"/>
            <a:ext cx="8229600" cy="4419600"/>
          </a:xfrm>
        </p:spPr>
        <p:txBody>
          <a:bodyPr>
            <a:normAutofit/>
          </a:bodyPr>
          <a:lstStyle/>
          <a:p>
            <a:pPr lvl="0" algn="ctr">
              <a:spcBef>
                <a:spcPct val="20000"/>
              </a:spcBef>
              <a:defRPr/>
            </a:pPr>
            <a:r>
              <a:rPr lang="en-US" sz="5400" dirty="0">
                <a:solidFill>
                  <a:prstClr val="black"/>
                </a:solidFill>
                <a:ea typeface="+mn-ea"/>
              </a:rPr>
              <a:t>SUBPART A</a:t>
            </a:r>
            <a:br>
              <a:rPr lang="en-US" sz="5400" dirty="0">
                <a:solidFill>
                  <a:prstClr val="black"/>
                </a:solidFill>
                <a:ea typeface="+mn-ea"/>
              </a:rPr>
            </a:br>
            <a:r>
              <a:rPr lang="en-US" sz="5400" dirty="0">
                <a:solidFill>
                  <a:prstClr val="black"/>
                </a:solidFill>
                <a:ea typeface="+mn-ea"/>
              </a:rPr>
              <a:t>GENERAL POLICY IN RATING</a:t>
            </a:r>
            <a:br>
              <a:rPr lang="en-US" sz="5400" dirty="0">
                <a:solidFill>
                  <a:prstClr val="black"/>
                </a:solidFill>
                <a:ea typeface="+mn-ea"/>
              </a:rPr>
            </a:br>
            <a:r>
              <a:rPr lang="en-US" sz="5400" b="0" i="1" dirty="0">
                <a:solidFill>
                  <a:prstClr val="black"/>
                </a:solidFill>
                <a:ea typeface="+mn-ea"/>
              </a:rPr>
              <a:t>38 CFR 4.1-38 CFR 4.31</a:t>
            </a:r>
            <a:br>
              <a:rPr lang="en-US" sz="5400" dirty="0">
                <a:solidFill>
                  <a:prstClr val="black"/>
                </a:solidFill>
                <a:ea typeface="+mn-ea"/>
              </a:rPr>
            </a:br>
            <a:endParaRPr lang="en-US" sz="5400"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22993999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288073"/>
            <a:ext cx="9797913" cy="685800"/>
          </a:xfrm>
        </p:spPr>
        <p:txBody>
          <a:bodyPr>
            <a:noAutofit/>
          </a:bodyPr>
          <a:lstStyle/>
          <a:p>
            <a:pPr>
              <a:defRPr/>
            </a:pPr>
            <a:r>
              <a:rPr lang="en-US" sz="3600" dirty="0"/>
              <a:t>§4.43 </a:t>
            </a:r>
            <a:r>
              <a:rPr lang="en-US" altLang="en-US" sz="3600" dirty="0"/>
              <a:t>OSTEOMYELITIS</a:t>
            </a:r>
            <a:endParaRPr lang="en-US" sz="5400" dirty="0"/>
          </a:p>
        </p:txBody>
      </p:sp>
      <p:sp>
        <p:nvSpPr>
          <p:cNvPr id="7171" name="Content Placeholder 2"/>
          <p:cNvSpPr>
            <a:spLocks noGrp="1"/>
          </p:cNvSpPr>
          <p:nvPr>
            <p:ph idx="1"/>
          </p:nvPr>
        </p:nvSpPr>
        <p:spPr>
          <a:xfrm>
            <a:off x="717755" y="1877961"/>
            <a:ext cx="10636045" cy="4050133"/>
          </a:xfrm>
        </p:spPr>
        <p:txBody>
          <a:bodyPr/>
          <a:lstStyle/>
          <a:p>
            <a:r>
              <a:rPr lang="en-US" altLang="en-US" sz="3600" dirty="0"/>
              <a:t>DC 5000</a:t>
            </a:r>
          </a:p>
          <a:p>
            <a:pPr lvl="1"/>
            <a:r>
              <a:rPr lang="en-US" altLang="en-US" sz="3200" dirty="0"/>
              <a:t>Chronic or recurring</a:t>
            </a:r>
          </a:p>
          <a:p>
            <a:pPr lvl="1"/>
            <a:r>
              <a:rPr lang="en-US" altLang="en-US" sz="3200" dirty="0"/>
              <a:t>Considered continuously disabling</a:t>
            </a:r>
          </a:p>
          <a:p>
            <a:pPr lvl="1"/>
            <a:r>
              <a:rPr lang="en-US" altLang="en-US" sz="3200" dirty="0"/>
              <a:t>Unless removed by amputation</a:t>
            </a:r>
          </a:p>
          <a:p>
            <a:pPr lvl="1"/>
            <a:r>
              <a:rPr lang="en-US" altLang="en-US" sz="3200" dirty="0"/>
              <a:t>A permanent rating can be combined with other ratings for residual conditions</a:t>
            </a:r>
          </a:p>
          <a:p>
            <a:pPr lvl="1"/>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30</a:t>
            </a:fld>
            <a:endParaRPr lang="en-US" dirty="0"/>
          </a:p>
        </p:txBody>
      </p:sp>
    </p:spTree>
    <p:extLst>
      <p:ext uri="{BB962C8B-B14F-4D97-AF65-F5344CB8AC3E}">
        <p14:creationId xmlns:p14="http://schemas.microsoft.com/office/powerpoint/2010/main" val="19991775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81" y="99752"/>
            <a:ext cx="9576619" cy="1143000"/>
          </a:xfrm>
        </p:spPr>
        <p:txBody>
          <a:bodyPr>
            <a:normAutofit/>
          </a:bodyPr>
          <a:lstStyle/>
          <a:p>
            <a:pPr>
              <a:defRPr/>
            </a:pPr>
            <a:r>
              <a:rPr lang="en-US" sz="3600" dirty="0"/>
              <a:t>§4.44 </a:t>
            </a:r>
            <a:r>
              <a:rPr lang="en-US" altLang="en-US" sz="3600" dirty="0"/>
              <a:t>THE BONES</a:t>
            </a:r>
            <a:endParaRPr lang="en-US" sz="5400" dirty="0"/>
          </a:p>
        </p:txBody>
      </p:sp>
      <p:sp>
        <p:nvSpPr>
          <p:cNvPr id="8195" name="Content Placeholder 2"/>
          <p:cNvSpPr>
            <a:spLocks noGrp="1"/>
          </p:cNvSpPr>
          <p:nvPr>
            <p:ph idx="1"/>
          </p:nvPr>
        </p:nvSpPr>
        <p:spPr>
          <a:xfrm>
            <a:off x="1878576" y="2320234"/>
            <a:ext cx="8229600" cy="2743993"/>
          </a:xfrm>
        </p:spPr>
        <p:txBody>
          <a:bodyPr/>
          <a:lstStyle/>
          <a:p>
            <a:pPr lvl="1"/>
            <a:r>
              <a:rPr lang="en-US" altLang="en-US" sz="3200" dirty="0"/>
              <a:t>Malunion</a:t>
            </a:r>
          </a:p>
          <a:p>
            <a:pPr lvl="1"/>
            <a:r>
              <a:rPr lang="en-US" altLang="en-US" sz="3200" dirty="0"/>
              <a:t>Disarticulation</a:t>
            </a:r>
          </a:p>
          <a:p>
            <a:pPr lvl="1"/>
            <a:r>
              <a:rPr lang="en-US" altLang="en-US" sz="3200" dirty="0"/>
              <a:t>Shortening</a:t>
            </a:r>
          </a:p>
          <a:p>
            <a:pPr lvl="2"/>
            <a:r>
              <a:rPr lang="en-US" altLang="en-US" sz="3600" dirty="0"/>
              <a:t>Consider strain on neighboring joints</a:t>
            </a:r>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31</a:t>
            </a:fld>
            <a:endParaRPr lang="en-US" dirty="0"/>
          </a:p>
        </p:txBody>
      </p:sp>
    </p:spTree>
    <p:extLst>
      <p:ext uri="{BB962C8B-B14F-4D97-AF65-F5344CB8AC3E}">
        <p14:creationId xmlns:p14="http://schemas.microsoft.com/office/powerpoint/2010/main" val="33274489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369849"/>
            <a:ext cx="9635613" cy="609600"/>
          </a:xfrm>
        </p:spPr>
        <p:txBody>
          <a:bodyPr>
            <a:noAutofit/>
          </a:bodyPr>
          <a:lstStyle/>
          <a:p>
            <a:pPr>
              <a:defRPr/>
            </a:pPr>
            <a:r>
              <a:rPr lang="en-US" sz="3600" dirty="0"/>
              <a:t>§4.45 THE JOINTS</a:t>
            </a:r>
            <a:endParaRPr lang="en-US" sz="5400" dirty="0"/>
          </a:p>
        </p:txBody>
      </p:sp>
      <p:sp>
        <p:nvSpPr>
          <p:cNvPr id="3" name="Content Placeholder 2"/>
          <p:cNvSpPr>
            <a:spLocks noGrp="1"/>
          </p:cNvSpPr>
          <p:nvPr>
            <p:ph idx="1"/>
          </p:nvPr>
        </p:nvSpPr>
        <p:spPr>
          <a:xfrm>
            <a:off x="1049594" y="1752600"/>
            <a:ext cx="10304206" cy="4603750"/>
          </a:xfrm>
        </p:spPr>
        <p:txBody>
          <a:bodyPr rtlCol="0">
            <a:normAutofit/>
          </a:bodyPr>
          <a:lstStyle/>
          <a:p>
            <a:pPr lvl="1">
              <a:defRPr/>
            </a:pPr>
            <a:r>
              <a:rPr lang="en-US" sz="2800" dirty="0"/>
              <a:t>Less movement </a:t>
            </a:r>
          </a:p>
          <a:p>
            <a:pPr lvl="1">
              <a:defRPr/>
            </a:pPr>
            <a:r>
              <a:rPr lang="en-US" sz="2800" dirty="0"/>
              <a:t>More movement</a:t>
            </a:r>
          </a:p>
          <a:p>
            <a:pPr lvl="1">
              <a:defRPr/>
            </a:pPr>
            <a:r>
              <a:rPr lang="en-US" sz="2800" dirty="0"/>
              <a:t>Weakened movement</a:t>
            </a:r>
          </a:p>
          <a:p>
            <a:pPr lvl="1">
              <a:defRPr/>
            </a:pPr>
            <a:r>
              <a:rPr lang="en-US" sz="2800" dirty="0"/>
              <a:t>Fatigability</a:t>
            </a:r>
          </a:p>
          <a:p>
            <a:pPr lvl="1">
              <a:defRPr/>
            </a:pPr>
            <a:r>
              <a:rPr lang="en-US" sz="2800" dirty="0"/>
              <a:t>Incoordination</a:t>
            </a:r>
          </a:p>
          <a:p>
            <a:pPr lvl="1">
              <a:defRPr/>
            </a:pPr>
            <a:r>
              <a:rPr lang="en-US" sz="2800" dirty="0"/>
              <a:t>Pain</a:t>
            </a:r>
          </a:p>
          <a:p>
            <a:pPr marL="457200" lvl="1" indent="0">
              <a:buNone/>
              <a:defRPr/>
            </a:pPr>
            <a:endParaRPr lang="en-US" sz="2800" dirty="0"/>
          </a:p>
          <a:p>
            <a:pPr lvl="1">
              <a:defRPr/>
            </a:pPr>
            <a:r>
              <a:rPr lang="en-US" sz="2800" b="1" dirty="0"/>
              <a:t>Major Joints</a:t>
            </a:r>
            <a:r>
              <a:rPr lang="en-US" sz="2800" dirty="0"/>
              <a:t> – Shoulder, elbow, wrist, hip, knee, ankle</a:t>
            </a:r>
          </a:p>
          <a:p>
            <a:pPr lvl="1">
              <a:defRPr/>
            </a:pPr>
            <a:r>
              <a:rPr lang="en-US" sz="2800" b="1" dirty="0"/>
              <a:t>Minor</a:t>
            </a:r>
            <a:r>
              <a:rPr lang="en-US" sz="2800" dirty="0"/>
              <a:t> </a:t>
            </a:r>
            <a:r>
              <a:rPr lang="en-US" sz="2800" b="1" dirty="0"/>
              <a:t>Joints</a:t>
            </a:r>
            <a:r>
              <a:rPr lang="en-US" sz="2800" dirty="0"/>
              <a:t> – Vertebrae, all smaller joints</a:t>
            </a: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32</a:t>
            </a:fld>
            <a:endParaRPr lang="en-US" dirty="0"/>
          </a:p>
        </p:txBody>
      </p:sp>
    </p:spTree>
    <p:extLst>
      <p:ext uri="{BB962C8B-B14F-4D97-AF65-F5344CB8AC3E}">
        <p14:creationId xmlns:p14="http://schemas.microsoft.com/office/powerpoint/2010/main" val="4021451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369849"/>
            <a:ext cx="9635613" cy="609600"/>
          </a:xfrm>
        </p:spPr>
        <p:txBody>
          <a:bodyPr>
            <a:noAutofit/>
          </a:bodyPr>
          <a:lstStyle/>
          <a:p>
            <a:pPr>
              <a:defRPr/>
            </a:pPr>
            <a:r>
              <a:rPr lang="en-US" sz="3600" dirty="0"/>
              <a:t>§4.46 – Accurate Measurement</a:t>
            </a:r>
            <a:endParaRPr lang="en-US" sz="5400" dirty="0"/>
          </a:p>
        </p:txBody>
      </p:sp>
      <p:sp>
        <p:nvSpPr>
          <p:cNvPr id="3" name="Content Placeholder 2"/>
          <p:cNvSpPr>
            <a:spLocks noGrp="1"/>
          </p:cNvSpPr>
          <p:nvPr>
            <p:ph idx="1"/>
          </p:nvPr>
        </p:nvSpPr>
        <p:spPr>
          <a:xfrm>
            <a:off x="1049594" y="1752600"/>
            <a:ext cx="10274080" cy="4603750"/>
          </a:xfrm>
        </p:spPr>
        <p:txBody>
          <a:bodyPr rtlCol="0">
            <a:normAutofit/>
          </a:bodyPr>
          <a:lstStyle/>
          <a:p>
            <a:pPr>
              <a:defRPr/>
            </a:pPr>
            <a:r>
              <a:rPr lang="en-US" sz="3200" dirty="0"/>
              <a:t>Insist on accurate measurement of lengths of stumps, movement of joints and dimensions and locations of scars</a:t>
            </a:r>
          </a:p>
          <a:p>
            <a:pPr>
              <a:defRPr/>
            </a:pPr>
            <a:endParaRPr lang="en-US" sz="3200" b="1" dirty="0">
              <a:solidFill>
                <a:srgbClr val="9C1A1E"/>
              </a:solidFill>
            </a:endParaRPr>
          </a:p>
          <a:p>
            <a:pPr>
              <a:defRPr/>
            </a:pPr>
            <a:r>
              <a:rPr lang="en-US" sz="3200" b="1" dirty="0">
                <a:solidFill>
                  <a:srgbClr val="9C1A1E"/>
                </a:solidFill>
              </a:rPr>
              <a:t>If an examination does not                                                       have accurate measurements,                                                     it’s inadequate!</a:t>
            </a:r>
          </a:p>
          <a:p>
            <a:pPr>
              <a:defRPr/>
            </a:pPr>
            <a:endParaRPr lang="en-US" dirty="0"/>
          </a:p>
          <a:p>
            <a:pPr>
              <a:defRPr/>
            </a:pPr>
            <a:r>
              <a:rPr lang="en-US" dirty="0"/>
              <a:t>Joint movement is measured                                                                     by a Goniometer</a:t>
            </a:r>
          </a:p>
          <a:p>
            <a:pPr marL="0" lvl="1" indent="0">
              <a:buNone/>
              <a:defRPr/>
            </a:pPr>
            <a:endParaRPr lang="en-US" dirty="0"/>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33</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4269" y="3051175"/>
            <a:ext cx="4076700" cy="3305175"/>
          </a:xfrm>
          <a:prstGeom prst="rect">
            <a:avLst/>
          </a:prstGeom>
        </p:spPr>
      </p:pic>
    </p:spTree>
    <p:extLst>
      <p:ext uri="{BB962C8B-B14F-4D97-AF65-F5344CB8AC3E}">
        <p14:creationId xmlns:p14="http://schemas.microsoft.com/office/powerpoint/2010/main" val="37212994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922" y="259111"/>
            <a:ext cx="8229600" cy="1143000"/>
          </a:xfrm>
        </p:spPr>
        <p:txBody>
          <a:bodyPr>
            <a:noAutofit/>
          </a:bodyPr>
          <a:lstStyle/>
          <a:p>
            <a:pPr>
              <a:defRPr/>
            </a:pPr>
            <a:r>
              <a:rPr lang="en-US" sz="3600" dirty="0"/>
              <a:t>§4.55 </a:t>
            </a:r>
            <a:r>
              <a:rPr lang="en-US" altLang="en-US" sz="3600" dirty="0"/>
              <a:t>PRINCIPLES OF COMBINED RATINGS </a:t>
            </a:r>
            <a:br>
              <a:rPr lang="en-US" altLang="en-US" sz="3600" dirty="0"/>
            </a:br>
            <a:r>
              <a:rPr lang="en-US" altLang="en-US" sz="3600" dirty="0"/>
              <a:t>FOR MUSCLE INJURIES</a:t>
            </a:r>
            <a:br>
              <a:rPr lang="en-US" altLang="en-US" dirty="0"/>
            </a:br>
            <a:endParaRPr lang="en-US" dirty="0"/>
          </a:p>
        </p:txBody>
      </p:sp>
      <p:sp>
        <p:nvSpPr>
          <p:cNvPr id="11267" name="Content Placeholder 2"/>
          <p:cNvSpPr>
            <a:spLocks noGrp="1"/>
          </p:cNvSpPr>
          <p:nvPr>
            <p:ph idx="1"/>
          </p:nvPr>
        </p:nvSpPr>
        <p:spPr>
          <a:xfrm>
            <a:off x="627321" y="1954307"/>
            <a:ext cx="10983432" cy="3864642"/>
          </a:xfrm>
        </p:spPr>
        <p:txBody>
          <a:bodyPr/>
          <a:lstStyle/>
          <a:p>
            <a:pPr lvl="1"/>
            <a:r>
              <a:rPr lang="en-US" altLang="en-US" sz="2800" dirty="0"/>
              <a:t>38 CFR §4.73 – Schedule of Ratings</a:t>
            </a:r>
          </a:p>
          <a:p>
            <a:pPr lvl="2"/>
            <a:endParaRPr lang="en-US" altLang="en-US" sz="3200" dirty="0"/>
          </a:p>
          <a:p>
            <a:pPr lvl="2"/>
            <a:r>
              <a:rPr lang="en-US" altLang="en-US" sz="3200" dirty="0"/>
              <a:t>DC 5301-5323</a:t>
            </a:r>
          </a:p>
          <a:p>
            <a:pPr marL="914400" lvl="2" indent="0">
              <a:buNone/>
            </a:pPr>
            <a:endParaRPr lang="en-US" altLang="en-US" sz="3200" dirty="0"/>
          </a:p>
          <a:p>
            <a:pPr lvl="1"/>
            <a:r>
              <a:rPr lang="en-US" altLang="en-US" sz="2800" dirty="0"/>
              <a:t>32 groups</a:t>
            </a:r>
          </a:p>
          <a:p>
            <a:pPr marL="457200" lvl="1" indent="0">
              <a:buNone/>
            </a:pPr>
            <a:endParaRPr lang="en-US" altLang="en-US" sz="2800" dirty="0"/>
          </a:p>
          <a:p>
            <a:pPr lvl="1"/>
            <a:r>
              <a:rPr lang="en-US" altLang="en-US" sz="2800" dirty="0"/>
              <a:t>8 regions</a:t>
            </a:r>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34</a:t>
            </a:fld>
            <a:endParaRPr lang="en-US" dirty="0"/>
          </a:p>
        </p:txBody>
      </p:sp>
    </p:spTree>
    <p:extLst>
      <p:ext uri="{BB962C8B-B14F-4D97-AF65-F5344CB8AC3E}">
        <p14:creationId xmlns:p14="http://schemas.microsoft.com/office/powerpoint/2010/main" val="20874343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35973" y="319513"/>
            <a:ext cx="8573729" cy="1143000"/>
          </a:xfrm>
        </p:spPr>
        <p:txBody>
          <a:bodyPr>
            <a:noAutofit/>
          </a:bodyPr>
          <a:lstStyle/>
          <a:p>
            <a:pPr>
              <a:defRPr/>
            </a:pPr>
            <a:r>
              <a:rPr lang="en-US" sz="3600" dirty="0"/>
              <a:t>§4.55 </a:t>
            </a:r>
            <a:r>
              <a:rPr lang="en-US" altLang="en-US" sz="3600" dirty="0"/>
              <a:t>PRINCIPLES OF COMBINED RATINGS </a:t>
            </a:r>
            <a:br>
              <a:rPr lang="en-US" altLang="en-US" sz="3600" dirty="0"/>
            </a:br>
            <a:r>
              <a:rPr lang="en-US" altLang="en-US" sz="3600" dirty="0"/>
              <a:t>FOR MUSCLE INJURIES</a:t>
            </a:r>
            <a:br>
              <a:rPr lang="en-US" altLang="en-US" dirty="0"/>
            </a:br>
            <a:endParaRPr lang="en-US" dirty="0"/>
          </a:p>
        </p:txBody>
      </p:sp>
      <p:sp>
        <p:nvSpPr>
          <p:cNvPr id="12291" name="Content Placeholder 2"/>
          <p:cNvSpPr>
            <a:spLocks noGrp="1"/>
          </p:cNvSpPr>
          <p:nvPr>
            <p:ph idx="1"/>
          </p:nvPr>
        </p:nvSpPr>
        <p:spPr>
          <a:xfrm>
            <a:off x="552894" y="1686622"/>
            <a:ext cx="10951534" cy="4445619"/>
          </a:xfrm>
        </p:spPr>
        <p:txBody>
          <a:bodyPr>
            <a:normAutofit/>
          </a:bodyPr>
          <a:lstStyle/>
          <a:p>
            <a:pPr lvl="1">
              <a:lnSpc>
                <a:spcPct val="100000"/>
              </a:lnSpc>
            </a:pPr>
            <a:endParaRPr lang="en-US" altLang="en-US" dirty="0"/>
          </a:p>
          <a:p>
            <a:pPr lvl="1">
              <a:lnSpc>
                <a:spcPct val="100000"/>
              </a:lnSpc>
              <a:spcBef>
                <a:spcPts val="0"/>
              </a:spcBef>
            </a:pPr>
            <a:r>
              <a:rPr lang="en-US" altLang="en-US" b="1" dirty="0"/>
              <a:t>Muscle Injuries ratings </a:t>
            </a:r>
            <a:r>
              <a:rPr lang="en-US" altLang="en-US" dirty="0"/>
              <a:t>and </a:t>
            </a:r>
            <a:r>
              <a:rPr lang="en-US" altLang="en-US" b="1" dirty="0"/>
              <a:t>Peripheral Nerve Paralysis ratings</a:t>
            </a:r>
            <a:r>
              <a:rPr lang="en-US" altLang="en-US" dirty="0"/>
              <a:t> cannot be combined if they are part of the same body part unless they affect different functions</a:t>
            </a:r>
          </a:p>
          <a:p>
            <a:pPr marL="457200" lvl="1" indent="0">
              <a:lnSpc>
                <a:spcPct val="100000"/>
              </a:lnSpc>
              <a:spcBef>
                <a:spcPts val="0"/>
              </a:spcBef>
              <a:buNone/>
            </a:pPr>
            <a:endParaRPr lang="en-US" altLang="en-US" dirty="0"/>
          </a:p>
          <a:p>
            <a:pPr lvl="1">
              <a:lnSpc>
                <a:spcPct val="100000"/>
              </a:lnSpc>
            </a:pPr>
            <a:r>
              <a:rPr lang="en-US" altLang="en-US" sz="2800" dirty="0"/>
              <a:t>If a joint is </a:t>
            </a:r>
            <a:r>
              <a:rPr lang="en-US" altLang="en-US" sz="2800" b="1" dirty="0"/>
              <a:t>Ankylosed</a:t>
            </a:r>
            <a:r>
              <a:rPr lang="en-US" altLang="en-US" sz="2800" dirty="0"/>
              <a:t>, the muscles that act on that</a:t>
            </a:r>
            <a:r>
              <a:rPr lang="en-US" altLang="en-US" sz="2800" b="1" dirty="0"/>
              <a:t> </a:t>
            </a:r>
            <a:r>
              <a:rPr lang="en-US" altLang="en-US" sz="2800" dirty="0"/>
              <a:t>joint will not be rated</a:t>
            </a:r>
          </a:p>
          <a:p>
            <a:pPr lvl="1">
              <a:lnSpc>
                <a:spcPct val="150000"/>
              </a:lnSpc>
            </a:pPr>
            <a:r>
              <a:rPr lang="en-US" altLang="en-US" dirty="0"/>
              <a:t>Exceptions: Knees, Shoulders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35</a:t>
            </a:fld>
            <a:endParaRPr lang="en-US" dirty="0"/>
          </a:p>
        </p:txBody>
      </p:sp>
    </p:spTree>
    <p:extLst>
      <p:ext uri="{BB962C8B-B14F-4D97-AF65-F5344CB8AC3E}">
        <p14:creationId xmlns:p14="http://schemas.microsoft.com/office/powerpoint/2010/main" val="12886609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17987" y="312234"/>
            <a:ext cx="8908026" cy="1143000"/>
          </a:xfrm>
        </p:spPr>
        <p:txBody>
          <a:bodyPr>
            <a:noAutofit/>
          </a:bodyPr>
          <a:lstStyle/>
          <a:p>
            <a:pPr>
              <a:defRPr/>
            </a:pPr>
            <a:r>
              <a:rPr lang="en-US" sz="3600" dirty="0"/>
              <a:t>§4.55 </a:t>
            </a:r>
            <a:r>
              <a:rPr lang="en-US" altLang="en-US" sz="3600" dirty="0"/>
              <a:t>PRINCIPLES OF COMBINED RATINGS </a:t>
            </a:r>
            <a:br>
              <a:rPr lang="en-US" altLang="en-US" sz="3600" dirty="0"/>
            </a:br>
            <a:r>
              <a:rPr lang="en-US" altLang="en-US" sz="3600" dirty="0"/>
              <a:t>FOR MUSCLE INJURIES</a:t>
            </a:r>
            <a:br>
              <a:rPr lang="en-US" altLang="en-US" dirty="0"/>
            </a:br>
            <a:endParaRPr lang="en-US" dirty="0"/>
          </a:p>
        </p:txBody>
      </p:sp>
      <p:sp>
        <p:nvSpPr>
          <p:cNvPr id="3" name="Content Placeholder 2"/>
          <p:cNvSpPr>
            <a:spLocks noGrp="1"/>
          </p:cNvSpPr>
          <p:nvPr>
            <p:ph idx="1"/>
          </p:nvPr>
        </p:nvSpPr>
        <p:spPr>
          <a:xfrm>
            <a:off x="627321" y="1600200"/>
            <a:ext cx="10972800" cy="4876800"/>
          </a:xfrm>
        </p:spPr>
        <p:txBody>
          <a:bodyPr rtlCol="0">
            <a:normAutofit/>
          </a:bodyPr>
          <a:lstStyle/>
          <a:p>
            <a:pPr marL="0" lvl="1" indent="0">
              <a:buNone/>
              <a:defRPr/>
            </a:pPr>
            <a:r>
              <a:rPr lang="en-US" sz="3600" b="1" dirty="0"/>
              <a:t>Multiple muscles</a:t>
            </a:r>
          </a:p>
          <a:p>
            <a:pPr marL="0" lvl="1" indent="0">
              <a:buNone/>
              <a:defRPr/>
            </a:pPr>
            <a:endParaRPr lang="en-US" sz="3600" b="1" dirty="0"/>
          </a:p>
          <a:p>
            <a:pPr lvl="2">
              <a:defRPr/>
            </a:pPr>
            <a:r>
              <a:rPr lang="en-US" sz="3200" b="1" dirty="0"/>
              <a:t>Same Region but Different joint: </a:t>
            </a:r>
            <a:r>
              <a:rPr lang="en-US" sz="3200" dirty="0"/>
              <a:t>The evaluation for the most severely injured muscle group will be raised one level and used as the evaluation for all muscle groups in the region.</a:t>
            </a:r>
          </a:p>
          <a:p>
            <a:pPr marL="914400" lvl="2" indent="0">
              <a:buNone/>
              <a:defRPr/>
            </a:pPr>
            <a:endParaRPr lang="en-US" sz="3200" dirty="0"/>
          </a:p>
          <a:p>
            <a:pPr lvl="2">
              <a:defRPr/>
            </a:pPr>
            <a:r>
              <a:rPr lang="en-US" sz="3200" b="1" dirty="0"/>
              <a:t>Different Region: </a:t>
            </a:r>
            <a:r>
              <a:rPr lang="en-US" sz="3200" dirty="0"/>
              <a:t>Rate separately </a:t>
            </a:r>
          </a:p>
          <a:p>
            <a:pPr lvl="2">
              <a:defRPr/>
            </a:pPr>
            <a:endParaRPr lang="en-US" sz="3200" dirty="0"/>
          </a:p>
          <a:p>
            <a:pPr marL="914400" lvl="2" indent="0">
              <a:buNone/>
              <a:defRPr/>
            </a:pPr>
            <a:endParaRPr lang="en-US" sz="3200" dirty="0"/>
          </a:p>
          <a:p>
            <a:pPr marL="914400" lvl="2" indent="0">
              <a:buNone/>
              <a:defRPr/>
            </a:pPr>
            <a:endParaRPr lang="en-US" sz="2800" dirty="0">
              <a:solidFill>
                <a:schemeClr val="tx1">
                  <a:lumMod val="50000"/>
                  <a:lumOff val="50000"/>
                </a:schemeClr>
              </a:solidFill>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36</a:t>
            </a:fld>
            <a:endParaRPr lang="en-US" dirty="0"/>
          </a:p>
        </p:txBody>
      </p:sp>
    </p:spTree>
    <p:extLst>
      <p:ext uri="{BB962C8B-B14F-4D97-AF65-F5344CB8AC3E}">
        <p14:creationId xmlns:p14="http://schemas.microsoft.com/office/powerpoint/2010/main" val="18667686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97763"/>
            <a:ext cx="9026012" cy="1143000"/>
          </a:xfrm>
        </p:spPr>
        <p:txBody>
          <a:bodyPr>
            <a:noAutofit/>
          </a:bodyPr>
          <a:lstStyle/>
          <a:p>
            <a:pPr>
              <a:defRPr/>
            </a:pPr>
            <a:r>
              <a:rPr lang="en-US" sz="3600" dirty="0"/>
              <a:t>§4.56 </a:t>
            </a:r>
            <a:r>
              <a:rPr lang="en-US" altLang="en-US" sz="3600" dirty="0"/>
              <a:t>EVALUATION OF MUSCLE DISABILITIES</a:t>
            </a:r>
            <a:br>
              <a:rPr lang="en-US" altLang="en-US" dirty="0"/>
            </a:br>
            <a:r>
              <a:rPr lang="en-US" dirty="0"/>
              <a:t> </a:t>
            </a:r>
          </a:p>
        </p:txBody>
      </p:sp>
      <p:sp>
        <p:nvSpPr>
          <p:cNvPr id="14339" name="Content Placeholder 2"/>
          <p:cNvSpPr>
            <a:spLocks noGrp="1"/>
          </p:cNvSpPr>
          <p:nvPr>
            <p:ph idx="1"/>
          </p:nvPr>
        </p:nvSpPr>
        <p:spPr>
          <a:xfrm>
            <a:off x="606055" y="1435396"/>
            <a:ext cx="11004697" cy="4203406"/>
          </a:xfrm>
        </p:spPr>
        <p:txBody>
          <a:bodyPr>
            <a:normAutofit/>
          </a:bodyPr>
          <a:lstStyle/>
          <a:p>
            <a:pPr marL="0" lvl="1" indent="0">
              <a:lnSpc>
                <a:spcPct val="150000"/>
              </a:lnSpc>
              <a:buNone/>
            </a:pPr>
            <a:r>
              <a:rPr lang="en-US" altLang="en-US" sz="3200" dirty="0"/>
              <a:t>There are 4 levels of severity for muscle disabilities:</a:t>
            </a:r>
          </a:p>
          <a:p>
            <a:pPr lvl="1">
              <a:lnSpc>
                <a:spcPct val="100000"/>
              </a:lnSpc>
            </a:pPr>
            <a:r>
              <a:rPr lang="en-US" altLang="en-US" sz="3200" dirty="0"/>
              <a:t>Severe</a:t>
            </a:r>
          </a:p>
          <a:p>
            <a:pPr lvl="1">
              <a:lnSpc>
                <a:spcPct val="100000"/>
              </a:lnSpc>
            </a:pPr>
            <a:r>
              <a:rPr lang="en-US" altLang="en-US" sz="3200" dirty="0"/>
              <a:t>Moderately Severe</a:t>
            </a:r>
          </a:p>
          <a:p>
            <a:pPr lvl="1">
              <a:lnSpc>
                <a:spcPct val="100000"/>
              </a:lnSpc>
            </a:pPr>
            <a:r>
              <a:rPr lang="en-US" altLang="en-US" sz="3200" dirty="0"/>
              <a:t>Moderate</a:t>
            </a:r>
          </a:p>
          <a:p>
            <a:pPr lvl="1">
              <a:lnSpc>
                <a:spcPct val="100000"/>
              </a:lnSpc>
            </a:pPr>
            <a:r>
              <a:rPr lang="en-US" altLang="en-US" sz="3200" dirty="0"/>
              <a:t>Slight</a:t>
            </a:r>
          </a:p>
          <a:p>
            <a:pPr marL="914400" lvl="2" indent="0">
              <a:buNone/>
            </a:pPr>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37</a:t>
            </a:fld>
            <a:endParaRPr lang="en-US" dirty="0"/>
          </a:p>
        </p:txBody>
      </p:sp>
    </p:spTree>
    <p:extLst>
      <p:ext uri="{BB962C8B-B14F-4D97-AF65-F5344CB8AC3E}">
        <p14:creationId xmlns:p14="http://schemas.microsoft.com/office/powerpoint/2010/main" val="18135351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 y="169180"/>
            <a:ext cx="8875643" cy="1143000"/>
          </a:xfrm>
        </p:spPr>
        <p:txBody>
          <a:bodyPr>
            <a:normAutofit fontScale="90000"/>
          </a:bodyPr>
          <a:lstStyle/>
          <a:p>
            <a:pPr>
              <a:defRPr/>
            </a:pPr>
            <a:r>
              <a:rPr lang="en-US" sz="4000" dirty="0"/>
              <a:t>§4.56 </a:t>
            </a:r>
            <a:r>
              <a:rPr lang="en-US" altLang="en-US" sz="4000" dirty="0"/>
              <a:t>EVALUATION OF MUSCLE DISABILITIES</a:t>
            </a:r>
            <a:br>
              <a:rPr lang="en-US" altLang="en-US" dirty="0"/>
            </a:br>
            <a:r>
              <a:rPr lang="en-US" dirty="0"/>
              <a:t> </a:t>
            </a:r>
          </a:p>
        </p:txBody>
      </p:sp>
      <p:sp>
        <p:nvSpPr>
          <p:cNvPr id="15363" name="Content Placeholder 2"/>
          <p:cNvSpPr>
            <a:spLocks noGrp="1"/>
          </p:cNvSpPr>
          <p:nvPr>
            <p:ph idx="1"/>
          </p:nvPr>
        </p:nvSpPr>
        <p:spPr>
          <a:xfrm>
            <a:off x="595423" y="1976437"/>
            <a:ext cx="5305646" cy="4379913"/>
          </a:xfrm>
        </p:spPr>
        <p:txBody>
          <a:bodyPr>
            <a:normAutofit/>
          </a:bodyPr>
          <a:lstStyle/>
          <a:p>
            <a:pPr marL="0" indent="0">
              <a:buNone/>
            </a:pPr>
            <a:r>
              <a:rPr lang="en-US" altLang="en-US" b="1" dirty="0"/>
              <a:t>Cardinal signs and symptoms (S/S)</a:t>
            </a:r>
          </a:p>
          <a:p>
            <a:pPr lvl="1"/>
            <a:r>
              <a:rPr lang="en-US" altLang="en-US" dirty="0"/>
              <a:t>Loss of power</a:t>
            </a:r>
          </a:p>
          <a:p>
            <a:pPr lvl="1"/>
            <a:r>
              <a:rPr lang="en-US" altLang="en-US" dirty="0"/>
              <a:t>Weakness</a:t>
            </a:r>
          </a:p>
          <a:p>
            <a:pPr lvl="1"/>
            <a:r>
              <a:rPr lang="en-US" altLang="en-US" dirty="0"/>
              <a:t>Lowered threshold of fatigue</a:t>
            </a:r>
          </a:p>
          <a:p>
            <a:pPr lvl="1"/>
            <a:r>
              <a:rPr lang="en-US" altLang="en-US" dirty="0"/>
              <a:t>Fatigue-pain</a:t>
            </a:r>
          </a:p>
          <a:p>
            <a:pPr lvl="1"/>
            <a:r>
              <a:rPr lang="en-US" altLang="en-US" dirty="0"/>
              <a:t>Impairment of coordination</a:t>
            </a:r>
          </a:p>
          <a:p>
            <a:pPr lvl="1"/>
            <a:r>
              <a:rPr lang="en-US" altLang="en-US" dirty="0"/>
              <a:t>Uncertainty of movement</a:t>
            </a:r>
          </a:p>
        </p:txBody>
      </p:sp>
      <p:sp>
        <p:nvSpPr>
          <p:cNvPr id="2" name="Slide Number Placeholder 1"/>
          <p:cNvSpPr>
            <a:spLocks noGrp="1"/>
          </p:cNvSpPr>
          <p:nvPr>
            <p:ph type="sldNum" sz="quarter" idx="12"/>
          </p:nvPr>
        </p:nvSpPr>
        <p:spPr/>
        <p:txBody>
          <a:bodyPr/>
          <a:lstStyle/>
          <a:p>
            <a:fld id="{E2FB73DA-5FDE-45B5-BAA4-C61223CC44F6}" type="slidenum">
              <a:rPr lang="en-US" smtClean="0"/>
              <a:pPr/>
              <a:t>38</a:t>
            </a:fld>
            <a:endParaRPr lang="en-US" dirty="0"/>
          </a:p>
        </p:txBody>
      </p:sp>
      <p:sp>
        <p:nvSpPr>
          <p:cNvPr id="3" name="TextBox 2"/>
          <p:cNvSpPr txBox="1"/>
          <p:nvPr/>
        </p:nvSpPr>
        <p:spPr>
          <a:xfrm>
            <a:off x="5901069" y="1976437"/>
            <a:ext cx="5762847" cy="4431983"/>
          </a:xfrm>
          <a:prstGeom prst="rect">
            <a:avLst/>
          </a:prstGeom>
          <a:noFill/>
        </p:spPr>
        <p:txBody>
          <a:bodyPr wrap="square" rtlCol="0">
            <a:spAutoFit/>
          </a:bodyPr>
          <a:lstStyle/>
          <a:p>
            <a:pPr algn="ctr">
              <a:defRPr/>
            </a:pPr>
            <a:r>
              <a:rPr lang="en-US" sz="2800" b="1" dirty="0"/>
              <a:t>Type of injury</a:t>
            </a:r>
          </a:p>
          <a:p>
            <a:pPr marL="2171700" lvl="4" indent="-225425">
              <a:buFont typeface="Arial" panose="020B0604020202020204" pitchFamily="34" charset="0"/>
              <a:buChar char="•"/>
              <a:defRPr/>
            </a:pPr>
            <a:r>
              <a:rPr lang="en-US" sz="2400" dirty="0"/>
              <a:t>Blunt trauma</a:t>
            </a:r>
          </a:p>
          <a:p>
            <a:pPr marL="2171700" lvl="4" indent="-225425">
              <a:buFont typeface="Arial" panose="020B0604020202020204" pitchFamily="34" charset="0"/>
              <a:buChar char="•"/>
              <a:defRPr/>
            </a:pPr>
            <a:r>
              <a:rPr lang="en-US" sz="2400" dirty="0"/>
              <a:t>Gun shot</a:t>
            </a:r>
          </a:p>
          <a:p>
            <a:pPr marL="2171700" lvl="4" indent="-225425">
              <a:buFont typeface="Arial" panose="020B0604020202020204" pitchFamily="34" charset="0"/>
              <a:buChar char="•"/>
              <a:defRPr/>
            </a:pPr>
            <a:r>
              <a:rPr lang="en-US" sz="2400" dirty="0"/>
              <a:t>Shrapnel</a:t>
            </a:r>
          </a:p>
          <a:p>
            <a:pPr lvl="1">
              <a:defRPr/>
            </a:pPr>
            <a:endParaRPr lang="en-US" dirty="0"/>
          </a:p>
          <a:p>
            <a:pPr algn="ctr">
              <a:defRPr/>
            </a:pPr>
            <a:r>
              <a:rPr lang="en-US" sz="2800" b="1" dirty="0"/>
              <a:t>History and complaint</a:t>
            </a:r>
          </a:p>
          <a:p>
            <a:pPr marL="1371600" lvl="2" indent="-223838">
              <a:buFont typeface="Arial" panose="020B0604020202020204" pitchFamily="34" charset="0"/>
              <a:buChar char="•"/>
              <a:defRPr/>
            </a:pPr>
            <a:r>
              <a:rPr lang="en-US" sz="2400" dirty="0"/>
              <a:t>Type of treatment required</a:t>
            </a:r>
          </a:p>
          <a:p>
            <a:pPr marL="1371600" lvl="2" indent="-223838">
              <a:buFont typeface="Arial" panose="020B0604020202020204" pitchFamily="34" charset="0"/>
              <a:buChar char="•"/>
              <a:defRPr/>
            </a:pPr>
            <a:r>
              <a:rPr lang="en-US" sz="2400" dirty="0"/>
              <a:t>Length of treatment</a:t>
            </a:r>
          </a:p>
          <a:p>
            <a:pPr lvl="1">
              <a:defRPr/>
            </a:pPr>
            <a:endParaRPr lang="en-US" dirty="0"/>
          </a:p>
          <a:p>
            <a:pPr algn="ctr">
              <a:defRPr/>
            </a:pPr>
            <a:r>
              <a:rPr lang="en-US" sz="2800" b="1" dirty="0"/>
              <a:t>Objective findings</a:t>
            </a:r>
          </a:p>
          <a:p>
            <a:pPr marL="233363" indent="-233363" algn="ctr">
              <a:buFont typeface="Arial" panose="020B0604020202020204" pitchFamily="34" charset="0"/>
              <a:buChar char="•"/>
              <a:defRPr/>
            </a:pPr>
            <a:r>
              <a:rPr lang="en-US" sz="2400" dirty="0"/>
              <a:t>Residuals</a:t>
            </a:r>
          </a:p>
          <a:p>
            <a:endParaRPr lang="en-US" dirty="0"/>
          </a:p>
        </p:txBody>
      </p:sp>
      <p:sp>
        <p:nvSpPr>
          <p:cNvPr id="4" name="TextBox 3"/>
          <p:cNvSpPr txBox="1"/>
          <p:nvPr/>
        </p:nvSpPr>
        <p:spPr>
          <a:xfrm>
            <a:off x="1" y="1271726"/>
            <a:ext cx="12192000" cy="584775"/>
          </a:xfrm>
          <a:prstGeom prst="rect">
            <a:avLst/>
          </a:prstGeom>
          <a:noFill/>
        </p:spPr>
        <p:txBody>
          <a:bodyPr wrap="square" rtlCol="0">
            <a:spAutoFit/>
          </a:bodyPr>
          <a:lstStyle/>
          <a:p>
            <a:r>
              <a:rPr lang="en-US" sz="3200" b="1" dirty="0"/>
              <a:t>When VA evaluates muscle disabilities  they consider:</a:t>
            </a:r>
          </a:p>
        </p:txBody>
      </p:sp>
    </p:spTree>
    <p:extLst>
      <p:ext uri="{BB962C8B-B14F-4D97-AF65-F5344CB8AC3E}">
        <p14:creationId xmlns:p14="http://schemas.microsoft.com/office/powerpoint/2010/main" val="4217690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2FB73DA-5FDE-45B5-BAA4-C61223CC44F6}" type="slidenum">
              <a:rPr lang="en-US" smtClean="0"/>
              <a:pPr/>
              <a:t>39</a:t>
            </a:fld>
            <a:endParaRPr lang="en-US" dirty="0"/>
          </a:p>
        </p:txBody>
      </p:sp>
      <p:sp>
        <p:nvSpPr>
          <p:cNvPr id="5" name="Rectangle 4"/>
          <p:cNvSpPr/>
          <p:nvPr/>
        </p:nvSpPr>
        <p:spPr>
          <a:xfrm>
            <a:off x="0" y="0"/>
            <a:ext cx="12192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1604761160"/>
              </p:ext>
            </p:extLst>
          </p:nvPr>
        </p:nvGraphicFramePr>
        <p:xfrm>
          <a:off x="19050" y="0"/>
          <a:ext cx="12172950" cy="6858000"/>
        </p:xfrm>
        <a:graphic>
          <a:graphicData uri="http://schemas.openxmlformats.org/drawingml/2006/table">
            <a:tbl>
              <a:tblPr firstRow="1" bandRow="1">
                <a:tableStyleId>{616DA210-FB5B-4158-B5E0-FEB733F419BA}</a:tableStyleId>
              </a:tblPr>
              <a:tblGrid>
                <a:gridCol w="1350437">
                  <a:extLst>
                    <a:ext uri="{9D8B030D-6E8A-4147-A177-3AD203B41FA5}">
                      <a16:colId xmlns:a16="http://schemas.microsoft.com/office/drawing/2014/main" val="3782680804"/>
                    </a:ext>
                  </a:extLst>
                </a:gridCol>
                <a:gridCol w="2097613">
                  <a:extLst>
                    <a:ext uri="{9D8B030D-6E8A-4147-A177-3AD203B41FA5}">
                      <a16:colId xmlns:a16="http://schemas.microsoft.com/office/drawing/2014/main" val="3915227572"/>
                    </a:ext>
                  </a:extLst>
                </a:gridCol>
                <a:gridCol w="2239000">
                  <a:extLst>
                    <a:ext uri="{9D8B030D-6E8A-4147-A177-3AD203B41FA5}">
                      <a16:colId xmlns:a16="http://schemas.microsoft.com/office/drawing/2014/main" val="1534356743"/>
                    </a:ext>
                  </a:extLst>
                </a:gridCol>
                <a:gridCol w="2586752">
                  <a:extLst>
                    <a:ext uri="{9D8B030D-6E8A-4147-A177-3AD203B41FA5}">
                      <a16:colId xmlns:a16="http://schemas.microsoft.com/office/drawing/2014/main" val="2010525559"/>
                    </a:ext>
                  </a:extLst>
                </a:gridCol>
                <a:gridCol w="3899148">
                  <a:extLst>
                    <a:ext uri="{9D8B030D-6E8A-4147-A177-3AD203B41FA5}">
                      <a16:colId xmlns:a16="http://schemas.microsoft.com/office/drawing/2014/main" val="3281869947"/>
                    </a:ext>
                  </a:extLst>
                </a:gridCol>
              </a:tblGrid>
              <a:tr h="385147">
                <a:tc>
                  <a:txBody>
                    <a:bodyPr/>
                    <a:lstStyle/>
                    <a:p>
                      <a:pPr algn="ctr"/>
                      <a:r>
                        <a:rPr lang="en-US" sz="1800" dirty="0">
                          <a:solidFill>
                            <a:schemeClr val="tx1"/>
                          </a:solidFill>
                        </a:rPr>
                        <a:t>§4.56 </a:t>
                      </a:r>
                      <a:endParaRPr lang="en-US" baseline="0" dirty="0">
                        <a:solidFill>
                          <a:schemeClr val="tx1"/>
                        </a:solidFill>
                      </a:endParaRPr>
                    </a:p>
                  </a:txBody>
                  <a:tcPr>
                    <a:solidFill>
                      <a:schemeClr val="bg1">
                        <a:lumMod val="75000"/>
                      </a:schemeClr>
                    </a:solidFill>
                  </a:tcPr>
                </a:tc>
                <a:tc>
                  <a:txBody>
                    <a:bodyPr/>
                    <a:lstStyle/>
                    <a:p>
                      <a:pPr algn="ctr"/>
                      <a:r>
                        <a:rPr lang="en-US" dirty="0">
                          <a:solidFill>
                            <a:schemeClr val="tx1"/>
                          </a:solidFill>
                        </a:rPr>
                        <a:t>SLIGHT</a:t>
                      </a:r>
                    </a:p>
                  </a:txBody>
                  <a:tcP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MODERATE</a:t>
                      </a:r>
                    </a:p>
                  </a:txBody>
                  <a:tcP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MODERATELY SEVERE</a:t>
                      </a:r>
                    </a:p>
                  </a:txBody>
                  <a:tcPr>
                    <a:solidFill>
                      <a:schemeClr val="bg1">
                        <a:lumMod val="75000"/>
                      </a:schemeClr>
                    </a:solidFill>
                  </a:tcPr>
                </a:tc>
                <a:tc>
                  <a:txBody>
                    <a:bodyPr/>
                    <a:lstStyle/>
                    <a:p>
                      <a:pPr algn="ctr"/>
                      <a:r>
                        <a:rPr lang="en-US" dirty="0">
                          <a:solidFill>
                            <a:schemeClr val="tx1"/>
                          </a:solidFill>
                        </a:rPr>
                        <a:t>SEVERE</a:t>
                      </a:r>
                    </a:p>
                  </a:txBody>
                  <a:tcPr>
                    <a:solidFill>
                      <a:schemeClr val="bg1">
                        <a:lumMod val="75000"/>
                      </a:schemeClr>
                    </a:solidFill>
                  </a:tcPr>
                </a:tc>
                <a:extLst>
                  <a:ext uri="{0D108BD9-81ED-4DB2-BD59-A6C34878D82A}">
                    <a16:rowId xmlns:a16="http://schemas.microsoft.com/office/drawing/2014/main" val="1836755118"/>
                  </a:ext>
                </a:extLst>
              </a:tr>
              <a:tr h="2342336">
                <a:tc>
                  <a:txBody>
                    <a:bodyPr/>
                    <a:lstStyle/>
                    <a:p>
                      <a:pPr algn="ctr"/>
                      <a:endParaRPr lang="en-US" dirty="0"/>
                    </a:p>
                    <a:p>
                      <a:pPr algn="ctr"/>
                      <a:endParaRPr lang="en-US" b="1" dirty="0"/>
                    </a:p>
                    <a:p>
                      <a:pPr algn="ctr"/>
                      <a:endParaRPr lang="en-US" b="1" dirty="0"/>
                    </a:p>
                    <a:p>
                      <a:pPr algn="ctr"/>
                      <a:r>
                        <a:rPr lang="en-US" b="1" dirty="0"/>
                        <a:t>TYPE</a:t>
                      </a:r>
                      <a:r>
                        <a:rPr lang="en-US" b="1" baseline="0" dirty="0"/>
                        <a:t> OF INJURY</a:t>
                      </a:r>
                      <a:endParaRPr lang="en-US" b="1" dirty="0"/>
                    </a:p>
                  </a:txBody>
                  <a:tcPr>
                    <a:solidFill>
                      <a:schemeClr val="bg1">
                        <a:lumMod val="75000"/>
                      </a:schemeClr>
                    </a:solidFill>
                  </a:tcPr>
                </a:tc>
                <a:tc>
                  <a:txBody>
                    <a:bodyPr/>
                    <a:lstStyle/>
                    <a:p>
                      <a:endParaRPr lang="en-US" sz="2000" dirty="0"/>
                    </a:p>
                    <a:p>
                      <a:pPr marL="119063" indent="-119063">
                        <a:buFont typeface="Arial" panose="020B0604020202020204" pitchFamily="34" charset="0"/>
                        <a:buChar char="•"/>
                      </a:pPr>
                      <a:endParaRPr lang="en-US" sz="2000" dirty="0"/>
                    </a:p>
                    <a:p>
                      <a:pPr marL="0" indent="0">
                        <a:buFont typeface="Arial" panose="020B0604020202020204" pitchFamily="34" charset="0"/>
                        <a:buNone/>
                      </a:pPr>
                      <a:endParaRPr lang="en-US" sz="1100" dirty="0"/>
                    </a:p>
                    <a:p>
                      <a:pPr marL="119063" indent="-119063">
                        <a:buFont typeface="Arial" panose="020B0604020202020204" pitchFamily="34" charset="0"/>
                        <a:buChar char="•"/>
                      </a:pPr>
                      <a:r>
                        <a:rPr lang="en-US" sz="2000" dirty="0"/>
                        <a:t>Simple Wound</a:t>
                      </a:r>
                    </a:p>
                    <a:p>
                      <a:pPr marL="119063" indent="-119063">
                        <a:buFont typeface="Arial" panose="020B0604020202020204" pitchFamily="34" charset="0"/>
                        <a:buChar char="•"/>
                      </a:pPr>
                      <a:r>
                        <a:rPr lang="en-US" sz="2000" dirty="0"/>
                        <a:t>No Debridement</a:t>
                      </a:r>
                    </a:p>
                  </a:txBody>
                  <a:tcPr>
                    <a:solidFill>
                      <a:schemeClr val="bg1"/>
                    </a:solidFill>
                  </a:tcPr>
                </a:tc>
                <a:tc>
                  <a:txBody>
                    <a:bodyPr/>
                    <a:lstStyle/>
                    <a:p>
                      <a:pPr marL="119063" marR="0" lvl="1" indent="-1190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2000" b="0" i="0" u="none" strike="noStrike" kern="1200" cap="none" spc="0" normalizeH="0" baseline="0" noProof="0" dirty="0">
                        <a:ln>
                          <a:noFill/>
                        </a:ln>
                        <a:solidFill>
                          <a:prstClr val="black"/>
                        </a:solidFill>
                        <a:effectLst/>
                        <a:uLnTx/>
                        <a:uFillTx/>
                        <a:latin typeface="+mn-lt"/>
                        <a:ea typeface="+mn-ea"/>
                        <a:cs typeface="+mn-cs"/>
                      </a:endParaRPr>
                    </a:p>
                    <a:p>
                      <a:pPr marL="119063" marR="0" lvl="1" indent="-1190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2000" b="0" i="0" u="none" strike="noStrike" kern="1200" cap="none" spc="0" normalizeH="0" baseline="0" noProof="0" dirty="0">
                        <a:ln>
                          <a:noFill/>
                        </a:ln>
                        <a:solidFill>
                          <a:prstClr val="black"/>
                        </a:solidFill>
                        <a:effectLst/>
                        <a:uLnTx/>
                        <a:uFillTx/>
                        <a:latin typeface="+mn-lt"/>
                        <a:ea typeface="+mn-ea"/>
                        <a:cs typeface="+mn-cs"/>
                      </a:endParaRPr>
                    </a:p>
                    <a:p>
                      <a:pPr marL="119063" marR="0" lvl="1" indent="-1190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mn-lt"/>
                          <a:ea typeface="+mn-ea"/>
                          <a:cs typeface="+mn-cs"/>
                        </a:rPr>
                        <a:t>Through &amp; through</a:t>
                      </a:r>
                    </a:p>
                    <a:p>
                      <a:pPr marL="119063" indent="-119063">
                        <a:buFont typeface="Arial" panose="020B0604020202020204" pitchFamily="34" charset="0"/>
                        <a:buChar char="•"/>
                      </a:pPr>
                      <a:r>
                        <a:rPr lang="en-US" sz="2000" dirty="0"/>
                        <a:t>Single</a:t>
                      </a:r>
                      <a:r>
                        <a:rPr lang="en-US" sz="2000" baseline="0" dirty="0"/>
                        <a:t> Bullet</a:t>
                      </a:r>
                      <a:endParaRPr lang="en-US" sz="2000" dirty="0"/>
                    </a:p>
                  </a:txBody>
                  <a:tcPr>
                    <a:solidFill>
                      <a:schemeClr val="bg1">
                        <a:alpha val="20000"/>
                      </a:schemeClr>
                    </a:solidFill>
                  </a:tcPr>
                </a:tc>
                <a:tc>
                  <a:txBody>
                    <a:bodyPr/>
                    <a:lstStyle/>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mn-lt"/>
                          <a:ea typeface="+mn-ea"/>
                          <a:cs typeface="+mn-cs"/>
                        </a:rPr>
                        <a:t>Through &amp; through</a:t>
                      </a:r>
                    </a:p>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mn-lt"/>
                          <a:ea typeface="+mn-ea"/>
                          <a:cs typeface="+mn-cs"/>
                        </a:rPr>
                        <a:t>Small high velocity or large low-velocity</a:t>
                      </a:r>
                    </a:p>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mn-lt"/>
                          <a:ea typeface="+mn-ea"/>
                          <a:cs typeface="+mn-cs"/>
                        </a:rPr>
                        <a:t>Debridement</a:t>
                      </a:r>
                    </a:p>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mn-lt"/>
                          <a:ea typeface="+mn-ea"/>
                          <a:cs typeface="+mn-cs"/>
                        </a:rPr>
                        <a:t>Prolonged infection</a:t>
                      </a:r>
                    </a:p>
                    <a:p>
                      <a:pPr marL="119063" marR="0" lvl="1" indent="-119063"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mn-lt"/>
                          <a:ea typeface="+mn-ea"/>
                          <a:cs typeface="+mn-cs"/>
                        </a:rPr>
                        <a:t>Intramuscular scarring</a:t>
                      </a:r>
                    </a:p>
                  </a:txBody>
                  <a:tcPr>
                    <a:solidFill>
                      <a:schemeClr val="bg1">
                        <a:alpha val="20000"/>
                      </a:schemeClr>
                    </a:solidFill>
                  </a:tcPr>
                </a:tc>
                <a:tc>
                  <a:txBody>
                    <a:bodyPr/>
                    <a:lstStyle/>
                    <a:p>
                      <a:pPr marL="119063" indent="-119063">
                        <a:buFont typeface="Arial" panose="020B0604020202020204" pitchFamily="34" charset="0"/>
                        <a:buChar char="•"/>
                      </a:pPr>
                      <a:r>
                        <a:rPr lang="en-US" sz="2000" dirty="0"/>
                        <a:t>Through &amp; Through</a:t>
                      </a:r>
                    </a:p>
                    <a:p>
                      <a:pPr marL="119063" indent="-119063">
                        <a:buFont typeface="Arial" panose="020B0604020202020204" pitchFamily="34" charset="0"/>
                        <a:buChar char="•"/>
                      </a:pPr>
                      <a:r>
                        <a:rPr lang="en-US" sz="2000" dirty="0"/>
                        <a:t>High-velocity</a:t>
                      </a:r>
                    </a:p>
                    <a:p>
                      <a:pPr marL="119063" indent="-119063">
                        <a:buFont typeface="Arial" panose="020B0604020202020204" pitchFamily="34" charset="0"/>
                        <a:buChar char="•"/>
                      </a:pPr>
                      <a:r>
                        <a:rPr lang="en-US" sz="2000" dirty="0"/>
                        <a:t>Open comminuted fracture</a:t>
                      </a:r>
                    </a:p>
                    <a:p>
                      <a:pPr marL="119063" indent="-119063">
                        <a:buFont typeface="Arial" panose="020B0604020202020204" pitchFamily="34" charset="0"/>
                        <a:buChar char="•"/>
                      </a:pPr>
                      <a:r>
                        <a:rPr lang="en-US" sz="2000" dirty="0"/>
                        <a:t>Extensive debridement</a:t>
                      </a:r>
                    </a:p>
                    <a:p>
                      <a:pPr marL="119063" indent="-119063">
                        <a:buFont typeface="Arial" panose="020B0604020202020204" pitchFamily="34" charset="0"/>
                        <a:buChar char="•"/>
                      </a:pPr>
                      <a:r>
                        <a:rPr lang="en-US" sz="2000" dirty="0"/>
                        <a:t>Prolonged infection</a:t>
                      </a:r>
                    </a:p>
                    <a:p>
                      <a:pPr marL="119063" indent="-119063">
                        <a:buFont typeface="Arial" panose="020B0604020202020204" pitchFamily="34" charset="0"/>
                        <a:buChar char="•"/>
                      </a:pPr>
                      <a:r>
                        <a:rPr lang="en-US" sz="2000" dirty="0"/>
                        <a:t>Sloughing of parts</a:t>
                      </a:r>
                    </a:p>
                    <a:p>
                      <a:pPr marL="119063" indent="-119063">
                        <a:buFont typeface="Arial" panose="020B0604020202020204" pitchFamily="34" charset="0"/>
                        <a:buChar char="•"/>
                      </a:pPr>
                      <a:r>
                        <a:rPr lang="en-US" sz="2000" dirty="0"/>
                        <a:t>Intermuscular binding &amp; scarring</a:t>
                      </a:r>
                    </a:p>
                  </a:txBody>
                  <a:tcPr>
                    <a:solidFill>
                      <a:schemeClr val="bg1">
                        <a:alpha val="20000"/>
                      </a:schemeClr>
                    </a:solidFill>
                  </a:tcPr>
                </a:tc>
                <a:extLst>
                  <a:ext uri="{0D108BD9-81ED-4DB2-BD59-A6C34878D82A}">
                    <a16:rowId xmlns:a16="http://schemas.microsoft.com/office/drawing/2014/main" val="2091561282"/>
                  </a:ext>
                </a:extLst>
              </a:tr>
              <a:tr h="1961055">
                <a:tc>
                  <a:txBody>
                    <a:bodyPr/>
                    <a:lstStyle/>
                    <a:p>
                      <a:pPr algn="ctr"/>
                      <a:endParaRPr lang="en-US" b="1" dirty="0"/>
                    </a:p>
                    <a:p>
                      <a:pPr algn="ctr"/>
                      <a:endParaRPr lang="en-US" b="1" dirty="0"/>
                    </a:p>
                    <a:p>
                      <a:pPr algn="ctr"/>
                      <a:r>
                        <a:rPr lang="en-US" b="1" dirty="0"/>
                        <a:t>HISTORY</a:t>
                      </a:r>
                      <a:r>
                        <a:rPr lang="en-US" b="1" baseline="0" dirty="0"/>
                        <a:t> &amp; COMPLAINT</a:t>
                      </a:r>
                      <a:endParaRPr lang="en-US" b="1" dirty="0"/>
                    </a:p>
                  </a:txBody>
                  <a:tcPr>
                    <a:solidFill>
                      <a:schemeClr val="bg1">
                        <a:lumMod val="75000"/>
                      </a:schemeClr>
                    </a:solidFill>
                  </a:tcPr>
                </a:tc>
                <a:tc>
                  <a:txBody>
                    <a:bodyPr/>
                    <a:lstStyle/>
                    <a:p>
                      <a:pPr marL="119063" indent="-119063">
                        <a:buFont typeface="Arial" panose="020B0604020202020204" pitchFamily="34" charset="0"/>
                        <a:buChar char="•"/>
                      </a:pPr>
                      <a:endParaRPr lang="en-US" sz="2000" dirty="0"/>
                    </a:p>
                    <a:p>
                      <a:pPr marL="119063" indent="-119063">
                        <a:buFont typeface="Arial" panose="020B0604020202020204" pitchFamily="34" charset="0"/>
                        <a:buChar char="•"/>
                      </a:pPr>
                      <a:r>
                        <a:rPr lang="en-US" sz="2000" dirty="0"/>
                        <a:t>Brief Treatment</a:t>
                      </a:r>
                    </a:p>
                    <a:p>
                      <a:pPr marL="119063" indent="-119063">
                        <a:buFont typeface="Arial" panose="020B0604020202020204" pitchFamily="34" charset="0"/>
                        <a:buChar char="•"/>
                      </a:pPr>
                      <a:r>
                        <a:rPr lang="en-US" sz="2000" dirty="0"/>
                        <a:t>Return to Duty</a:t>
                      </a:r>
                    </a:p>
                    <a:p>
                      <a:pPr marL="119063" indent="-119063">
                        <a:buFont typeface="Arial" panose="020B0604020202020204" pitchFamily="34" charset="0"/>
                        <a:buChar char="•"/>
                      </a:pPr>
                      <a:r>
                        <a:rPr lang="en-US" sz="2000" dirty="0"/>
                        <a:t>Good</a:t>
                      </a:r>
                      <a:r>
                        <a:rPr lang="en-US" sz="2000" baseline="0" dirty="0"/>
                        <a:t> Function</a:t>
                      </a:r>
                    </a:p>
                    <a:p>
                      <a:pPr marL="119063" indent="-119063">
                        <a:buFont typeface="Arial" panose="020B0604020202020204" pitchFamily="34" charset="0"/>
                        <a:buChar char="•"/>
                      </a:pPr>
                      <a:r>
                        <a:rPr lang="en-US" sz="2000" baseline="0" dirty="0"/>
                        <a:t>No Cardinal Signs</a:t>
                      </a:r>
                      <a:endParaRPr lang="en-US" sz="2000" dirty="0"/>
                    </a:p>
                  </a:txBody>
                  <a:tcPr>
                    <a:solidFill>
                      <a:schemeClr val="bg1"/>
                    </a:solidFill>
                  </a:tcPr>
                </a:tc>
                <a:tc>
                  <a:txBody>
                    <a:bodyPr/>
                    <a:lstStyle/>
                    <a:p>
                      <a:pPr marL="119063" indent="-119063">
                        <a:buFont typeface="Arial" panose="020B0604020202020204" pitchFamily="34" charset="0"/>
                        <a:buChar char="•"/>
                      </a:pPr>
                      <a:r>
                        <a:rPr lang="en-US" sz="2000" dirty="0"/>
                        <a:t>One or more cardinal S/S</a:t>
                      </a:r>
                    </a:p>
                    <a:p>
                      <a:pPr marL="119063" indent="-119063">
                        <a:buFont typeface="Arial" panose="020B0604020202020204" pitchFamily="34" charset="0"/>
                        <a:buChar char="•"/>
                      </a:pPr>
                      <a:r>
                        <a:rPr lang="en-US" sz="2000" dirty="0"/>
                        <a:t>Lowered threshold of fatigue that affects function</a:t>
                      </a:r>
                    </a:p>
                  </a:txBody>
                  <a:tcPr/>
                </a:tc>
                <a:tc>
                  <a:txBody>
                    <a:bodyPr/>
                    <a:lstStyle/>
                    <a:p>
                      <a:pPr marL="119063" indent="-119063">
                        <a:buFont typeface="Arial" panose="020B0604020202020204" pitchFamily="34" charset="0"/>
                        <a:buChar char="•"/>
                      </a:pPr>
                      <a:r>
                        <a:rPr lang="en-US" sz="2000" dirty="0"/>
                        <a:t>Hospitalization</a:t>
                      </a:r>
                    </a:p>
                    <a:p>
                      <a:pPr marL="119063" indent="-119063">
                        <a:buFont typeface="Arial" panose="020B0604020202020204" pitchFamily="34" charset="0"/>
                        <a:buChar char="•"/>
                      </a:pPr>
                      <a:r>
                        <a:rPr lang="en-US" sz="2000" dirty="0"/>
                        <a:t>Cardinal S/S</a:t>
                      </a:r>
                    </a:p>
                    <a:p>
                      <a:pPr marL="119063" indent="-119063">
                        <a:buFont typeface="Arial" panose="020B0604020202020204" pitchFamily="34" charset="0"/>
                        <a:buChar char="•"/>
                      </a:pPr>
                      <a:r>
                        <a:rPr lang="en-US" sz="2000" dirty="0"/>
                        <a:t>Inability to keep up with work requirements</a:t>
                      </a:r>
                    </a:p>
                  </a:txBody>
                  <a:tcPr/>
                </a:tc>
                <a:tc>
                  <a:txBody>
                    <a:bodyPr/>
                    <a:lstStyle/>
                    <a:p>
                      <a:pPr marL="119063" indent="-119063">
                        <a:buFont typeface="Arial" panose="020B0604020202020204" pitchFamily="34" charset="0"/>
                        <a:buChar char="•"/>
                      </a:pPr>
                      <a:endParaRPr lang="en-US" sz="2000" dirty="0"/>
                    </a:p>
                    <a:p>
                      <a:pPr marL="119063" indent="-119063">
                        <a:buFont typeface="Arial" panose="020B0604020202020204" pitchFamily="34" charset="0"/>
                        <a:buChar char="•"/>
                      </a:pPr>
                      <a:r>
                        <a:rPr lang="en-US" sz="2000" dirty="0"/>
                        <a:t>Hospitalization/prolonged treatment</a:t>
                      </a:r>
                    </a:p>
                    <a:p>
                      <a:pPr marL="119063" indent="-119063">
                        <a:buFont typeface="Arial" panose="020B0604020202020204" pitchFamily="34" charset="0"/>
                        <a:buChar char="•"/>
                      </a:pPr>
                      <a:r>
                        <a:rPr lang="en-US" sz="2000" dirty="0"/>
                        <a:t>Consistent complaint of</a:t>
                      </a:r>
                      <a:r>
                        <a:rPr lang="en-US" sz="2000" baseline="0" dirty="0"/>
                        <a:t>      </a:t>
                      </a:r>
                      <a:r>
                        <a:rPr lang="en-US" sz="2000" dirty="0"/>
                        <a:t> cardinal S/S</a:t>
                      </a:r>
                    </a:p>
                  </a:txBody>
                  <a:tcPr/>
                </a:tc>
                <a:extLst>
                  <a:ext uri="{0D108BD9-81ED-4DB2-BD59-A6C34878D82A}">
                    <a16:rowId xmlns:a16="http://schemas.microsoft.com/office/drawing/2014/main" val="453032697"/>
                  </a:ext>
                </a:extLst>
              </a:tr>
              <a:tr h="2169462">
                <a:tc>
                  <a:txBody>
                    <a:bodyPr/>
                    <a:lstStyle/>
                    <a:p>
                      <a:pPr algn="ctr"/>
                      <a:endParaRPr lang="en-US" b="1" dirty="0"/>
                    </a:p>
                    <a:p>
                      <a:pPr algn="ctr"/>
                      <a:endParaRPr lang="en-US" b="1" dirty="0"/>
                    </a:p>
                    <a:p>
                      <a:pPr algn="ctr"/>
                      <a:r>
                        <a:rPr lang="en-US" b="1" dirty="0"/>
                        <a:t>OBJECTIVE</a:t>
                      </a:r>
                      <a:r>
                        <a:rPr lang="en-US" b="1" baseline="0" dirty="0"/>
                        <a:t> FINDINGS</a:t>
                      </a:r>
                      <a:endParaRPr lang="en-US" b="1" dirty="0"/>
                    </a:p>
                  </a:txBody>
                  <a:tcPr>
                    <a:solidFill>
                      <a:schemeClr val="bg1">
                        <a:lumMod val="75000"/>
                      </a:schemeClr>
                    </a:solidFill>
                  </a:tcPr>
                </a:tc>
                <a:tc>
                  <a:txBody>
                    <a:bodyPr/>
                    <a:lstStyle/>
                    <a:p>
                      <a:pPr marL="0" indent="0">
                        <a:buFont typeface="Arial" panose="020B0604020202020204" pitchFamily="34" charset="0"/>
                        <a:buNone/>
                      </a:pPr>
                      <a:endParaRPr lang="en-US" sz="1050" dirty="0"/>
                    </a:p>
                    <a:p>
                      <a:pPr marL="119063" indent="-119063">
                        <a:buFont typeface="Arial" panose="020B0604020202020204" pitchFamily="34" charset="0"/>
                        <a:buChar char="•"/>
                      </a:pPr>
                      <a:r>
                        <a:rPr lang="en-US" sz="2000" dirty="0"/>
                        <a:t>Minimal scar</a:t>
                      </a:r>
                    </a:p>
                    <a:p>
                      <a:pPr marL="119063" indent="-119063">
                        <a:buFont typeface="Arial" panose="020B0604020202020204" pitchFamily="34" charset="0"/>
                        <a:buChar char="•"/>
                      </a:pPr>
                      <a:r>
                        <a:rPr lang="en-US" sz="2000" dirty="0"/>
                        <a:t>No functional impairment</a:t>
                      </a:r>
                    </a:p>
                    <a:p>
                      <a:pPr marL="119063" indent="-119063">
                        <a:buFont typeface="Arial" panose="020B0604020202020204" pitchFamily="34" charset="0"/>
                        <a:buChar char="•"/>
                      </a:pPr>
                      <a:r>
                        <a:rPr lang="en-US" sz="2000" dirty="0"/>
                        <a:t>No retained foreign bodies</a:t>
                      </a:r>
                    </a:p>
                  </a:txBody>
                  <a:tcPr>
                    <a:solidFill>
                      <a:schemeClr val="bg1"/>
                    </a:solidFill>
                  </a:tcPr>
                </a:tc>
                <a:tc>
                  <a:txBody>
                    <a:bodyPr/>
                    <a:lstStyle/>
                    <a:p>
                      <a:pPr marL="0" indent="0">
                        <a:buFont typeface="Arial" panose="020B0604020202020204" pitchFamily="34" charset="0"/>
                        <a:buNone/>
                      </a:pPr>
                      <a:endParaRPr lang="en-US" sz="1000" dirty="0"/>
                    </a:p>
                    <a:p>
                      <a:pPr marL="114300" indent="-114300">
                        <a:buFont typeface="Arial" panose="020B0604020202020204" pitchFamily="34" charset="0"/>
                        <a:buChar char="•"/>
                      </a:pPr>
                      <a:r>
                        <a:rPr lang="en-US" sz="2000" dirty="0"/>
                        <a:t>Small linear scars</a:t>
                      </a:r>
                    </a:p>
                    <a:p>
                      <a:pPr marL="114300" indent="-114300">
                        <a:buFont typeface="Arial" panose="020B0604020202020204" pitchFamily="34" charset="0"/>
                        <a:buChar char="•"/>
                      </a:pPr>
                      <a:r>
                        <a:rPr lang="en-US" sz="2000" dirty="0"/>
                        <a:t>Some loss of fascia or muscle</a:t>
                      </a:r>
                    </a:p>
                    <a:p>
                      <a:pPr marL="114300" indent="-114300">
                        <a:buFont typeface="Arial" panose="020B0604020202020204" pitchFamily="34" charset="0"/>
                        <a:buChar char="•"/>
                      </a:pPr>
                      <a:r>
                        <a:rPr lang="en-US" sz="2000" dirty="0"/>
                        <a:t>Decreased power when compared to other side</a:t>
                      </a:r>
                    </a:p>
                  </a:txBody>
                  <a:tcPr>
                    <a:solidFill>
                      <a:schemeClr val="bg1">
                        <a:alpha val="20000"/>
                      </a:schemeClr>
                    </a:solidFill>
                  </a:tcPr>
                </a:tc>
                <a:tc>
                  <a:txBody>
                    <a:bodyPr/>
                    <a:lstStyle/>
                    <a:p>
                      <a:pPr marL="0" indent="0">
                        <a:buFont typeface="Arial" panose="020B0604020202020204" pitchFamily="34" charset="0"/>
                        <a:buNone/>
                      </a:pPr>
                      <a:endParaRPr lang="en-US" sz="900" dirty="0"/>
                    </a:p>
                    <a:p>
                      <a:pPr marL="114300" indent="-114300">
                        <a:buFont typeface="Arial" panose="020B0604020202020204" pitchFamily="34" charset="0"/>
                        <a:buChar char="•"/>
                      </a:pPr>
                      <a:r>
                        <a:rPr lang="en-US" sz="2000" dirty="0"/>
                        <a:t>Scars</a:t>
                      </a:r>
                    </a:p>
                    <a:p>
                      <a:pPr marL="114300" indent="-114300">
                        <a:buFont typeface="Arial" panose="020B0604020202020204" pitchFamily="34" charset="0"/>
                        <a:buChar char="•"/>
                      </a:pPr>
                      <a:r>
                        <a:rPr lang="en-US" sz="2000" dirty="0"/>
                        <a:t>Loss of deep fascia/muscle</a:t>
                      </a:r>
                    </a:p>
                    <a:p>
                      <a:pPr marL="114300" indent="-114300">
                        <a:buFont typeface="Arial" panose="020B0604020202020204" pitchFamily="34" charset="0"/>
                        <a:buChar char="•"/>
                      </a:pPr>
                      <a:r>
                        <a:rPr lang="en-US" sz="2000" dirty="0"/>
                        <a:t>Impaired strength and endurance</a:t>
                      </a:r>
                    </a:p>
                  </a:txBody>
                  <a:tcPr>
                    <a:solidFill>
                      <a:schemeClr val="bg1">
                        <a:alpha val="20000"/>
                      </a:schemeClr>
                    </a:solidFill>
                  </a:tcPr>
                </a:tc>
                <a:tc>
                  <a:txBody>
                    <a:bodyPr/>
                    <a:lstStyle/>
                    <a:p>
                      <a:pPr marL="119063" indent="-119063">
                        <a:buFont typeface="Arial" panose="020B0604020202020204" pitchFamily="34" charset="0"/>
                        <a:buChar char="•"/>
                      </a:pPr>
                      <a:r>
                        <a:rPr lang="en-US" sz="2000" dirty="0"/>
                        <a:t>Scaring/Adhesions</a:t>
                      </a:r>
                    </a:p>
                    <a:p>
                      <a:pPr marL="119063" indent="-119063">
                        <a:buFont typeface="Arial" panose="020B0604020202020204" pitchFamily="34" charset="0"/>
                        <a:buChar char="•"/>
                      </a:pPr>
                      <a:r>
                        <a:rPr lang="en-US" sz="2000" dirty="0"/>
                        <a:t>Loss of fascia or muscle </a:t>
                      </a:r>
                    </a:p>
                    <a:p>
                      <a:pPr marL="119063" indent="-119063">
                        <a:buFont typeface="Arial" panose="020B0604020202020204" pitchFamily="34" charset="0"/>
                        <a:buChar char="•"/>
                      </a:pPr>
                      <a:r>
                        <a:rPr lang="en-US" sz="2000" dirty="0"/>
                        <a:t>Muscle(soft &amp; flabby or hard &amp; swollen)</a:t>
                      </a:r>
                    </a:p>
                    <a:p>
                      <a:pPr marL="119063" indent="-119063">
                        <a:buFont typeface="Arial" panose="020B0604020202020204" pitchFamily="34" charset="0"/>
                        <a:buChar char="•"/>
                      </a:pPr>
                      <a:r>
                        <a:rPr lang="en-US" sz="2000" dirty="0"/>
                        <a:t>Impaired function</a:t>
                      </a:r>
                    </a:p>
                    <a:p>
                      <a:pPr marL="119063" indent="-119063">
                        <a:buFont typeface="Arial" panose="020B0604020202020204" pitchFamily="34" charset="0"/>
                        <a:buChar char="•"/>
                      </a:pPr>
                      <a:r>
                        <a:rPr lang="en-US" sz="2000" dirty="0"/>
                        <a:t>X-ray evidence of Foreign Body</a:t>
                      </a:r>
                    </a:p>
                  </a:txBody>
                  <a:tcPr>
                    <a:solidFill>
                      <a:schemeClr val="bg1">
                        <a:alpha val="20000"/>
                      </a:schemeClr>
                    </a:solidFill>
                  </a:tcPr>
                </a:tc>
                <a:extLst>
                  <a:ext uri="{0D108BD9-81ED-4DB2-BD59-A6C34878D82A}">
                    <a16:rowId xmlns:a16="http://schemas.microsoft.com/office/drawing/2014/main" val="2929809402"/>
                  </a:ext>
                </a:extLst>
              </a:tr>
            </a:tbl>
          </a:graphicData>
        </a:graphic>
      </p:graphicFrame>
    </p:spTree>
    <p:extLst>
      <p:ext uri="{BB962C8B-B14F-4D97-AF65-F5344CB8AC3E}">
        <p14:creationId xmlns:p14="http://schemas.microsoft.com/office/powerpoint/2010/main" val="1102317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8" y="202580"/>
            <a:ext cx="8223126" cy="762000"/>
          </a:xfrm>
        </p:spPr>
        <p:txBody>
          <a:bodyPr>
            <a:normAutofit fontScale="90000"/>
          </a:bodyPr>
          <a:lstStyle/>
          <a:p>
            <a:pPr>
              <a:defRPr/>
            </a:pPr>
            <a:br>
              <a:rPr lang="en-US" sz="2700" dirty="0">
                <a:latin typeface="Times New Roman" panose="02020603050405020304" pitchFamily="18" charset="0"/>
                <a:cs typeface="Times New Roman" panose="02020603050405020304" pitchFamily="18" charset="0"/>
              </a:rPr>
            </a:br>
            <a:r>
              <a:rPr lang="en-US" sz="4000" dirty="0"/>
              <a:t>§ 4.1 ESSENTIALS OF EVALUATIVE </a:t>
            </a:r>
            <a:br>
              <a:rPr lang="en-US" sz="4000" dirty="0"/>
            </a:br>
            <a:r>
              <a:rPr lang="en-US" sz="4000" dirty="0"/>
              <a:t>RATING</a:t>
            </a:r>
          </a:p>
        </p:txBody>
      </p:sp>
      <p:sp>
        <p:nvSpPr>
          <p:cNvPr id="8195" name="Content Placeholder 2"/>
          <p:cNvSpPr>
            <a:spLocks noGrp="1"/>
          </p:cNvSpPr>
          <p:nvPr>
            <p:ph idx="1"/>
          </p:nvPr>
        </p:nvSpPr>
        <p:spPr>
          <a:xfrm>
            <a:off x="409074" y="1981201"/>
            <a:ext cx="11165305" cy="4525963"/>
          </a:xfrm>
        </p:spPr>
        <p:txBody>
          <a:bodyPr/>
          <a:lstStyle/>
          <a:p>
            <a:pPr lvl="1">
              <a:buFont typeface="Wingdings" panose="05000000000000000000" pitchFamily="2" charset="2"/>
              <a:buChar char="§"/>
            </a:pPr>
            <a:r>
              <a:rPr lang="en-US" altLang="en-US" sz="3200" dirty="0"/>
              <a:t>Explains the purpose of the rating schedule including that rating percentages represent the Average Impairment of Earnings Capacity resulting from disabilities or diseases</a:t>
            </a:r>
          </a:p>
          <a:p>
            <a:pPr lvl="1">
              <a:buFont typeface="Wingdings" panose="05000000000000000000" pitchFamily="2" charset="2"/>
              <a:buChar char="§"/>
            </a:pPr>
            <a:endParaRPr lang="en-US" altLang="en-US" dirty="0"/>
          </a:p>
          <a:p>
            <a:pPr lvl="1">
              <a:buFont typeface="Wingdings" panose="05000000000000000000" pitchFamily="2" charset="2"/>
              <a:buChar char="§"/>
            </a:pPr>
            <a:r>
              <a:rPr lang="en-US" altLang="en-US" sz="3200" dirty="0"/>
              <a:t>Also explains that accurate Medical Exams are </a:t>
            </a:r>
            <a:r>
              <a:rPr lang="en-US" altLang="en-US" sz="3200" i="1" dirty="0"/>
              <a:t>Required to determine the  limitation of activity imposed by the disabling condition and that all e</a:t>
            </a:r>
            <a:r>
              <a:rPr lang="en-US" altLang="en-US" sz="3200" dirty="0"/>
              <a:t>valuations must be viewed in relation to its history</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16574952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270" y="147096"/>
            <a:ext cx="7664414" cy="914400"/>
          </a:xfrm>
        </p:spPr>
        <p:txBody>
          <a:bodyPr>
            <a:normAutofit/>
          </a:bodyPr>
          <a:lstStyle/>
          <a:p>
            <a:pPr>
              <a:defRPr/>
            </a:pPr>
            <a:r>
              <a:rPr lang="en-US" sz="3600" dirty="0"/>
              <a:t>§4.57 STATIC FOOT DEFORMITIES</a:t>
            </a:r>
          </a:p>
        </p:txBody>
      </p:sp>
      <p:sp>
        <p:nvSpPr>
          <p:cNvPr id="3" name="Content Placeholder 2"/>
          <p:cNvSpPr>
            <a:spLocks noGrp="1"/>
          </p:cNvSpPr>
          <p:nvPr>
            <p:ph idx="1"/>
          </p:nvPr>
        </p:nvSpPr>
        <p:spPr>
          <a:xfrm>
            <a:off x="595423" y="1600201"/>
            <a:ext cx="11004698" cy="4525963"/>
          </a:xfrm>
        </p:spPr>
        <p:txBody>
          <a:bodyPr rtlCol="0">
            <a:normAutofit fontScale="92500" lnSpcReduction="10000"/>
          </a:bodyPr>
          <a:lstStyle/>
          <a:p>
            <a:pPr>
              <a:defRPr/>
            </a:pPr>
            <a:endParaRPr lang="en-US" sz="3500" dirty="0">
              <a:solidFill>
                <a:schemeClr val="tx1">
                  <a:lumMod val="50000"/>
                  <a:lumOff val="50000"/>
                </a:schemeClr>
              </a:solidFill>
            </a:endParaRPr>
          </a:p>
          <a:p>
            <a:pPr lvl="1">
              <a:defRPr/>
            </a:pPr>
            <a:r>
              <a:rPr lang="en-US" sz="3000" dirty="0"/>
              <a:t>Bilateral Flatfoot – Must be determined if congenital or acquired</a:t>
            </a:r>
          </a:p>
          <a:p>
            <a:pPr lvl="2">
              <a:defRPr/>
            </a:pPr>
            <a:r>
              <a:rPr lang="en-US" sz="3000" dirty="0"/>
              <a:t>Congenital – Not service connected</a:t>
            </a:r>
          </a:p>
          <a:p>
            <a:pPr lvl="2">
              <a:defRPr/>
            </a:pPr>
            <a:r>
              <a:rPr lang="en-US" sz="3000" dirty="0"/>
              <a:t>Acquired – Rating based on:</a:t>
            </a:r>
          </a:p>
          <a:p>
            <a:pPr lvl="3">
              <a:defRPr/>
            </a:pPr>
            <a:r>
              <a:rPr lang="en-US" sz="3000" dirty="0"/>
              <a:t>Arch depression</a:t>
            </a:r>
          </a:p>
          <a:p>
            <a:pPr lvl="3">
              <a:defRPr/>
            </a:pPr>
            <a:r>
              <a:rPr lang="en-US" sz="3000" dirty="0"/>
              <a:t>Calluses</a:t>
            </a:r>
          </a:p>
          <a:p>
            <a:pPr lvl="3">
              <a:defRPr/>
            </a:pPr>
            <a:r>
              <a:rPr lang="en-US" sz="3000" dirty="0"/>
              <a:t>Tenderness</a:t>
            </a:r>
          </a:p>
          <a:p>
            <a:pPr lvl="3">
              <a:defRPr/>
            </a:pPr>
            <a:r>
              <a:rPr lang="en-US" sz="3000" dirty="0"/>
              <a:t>Rotation</a:t>
            </a:r>
          </a:p>
          <a:p>
            <a:pPr lvl="3">
              <a:defRPr/>
            </a:pPr>
            <a:r>
              <a:rPr lang="en-US" sz="3000" dirty="0"/>
              <a:t>Pain</a:t>
            </a:r>
          </a:p>
          <a:p>
            <a:pPr lvl="3">
              <a:defRPr/>
            </a:pPr>
            <a:r>
              <a:rPr lang="en-US" sz="3000" dirty="0"/>
              <a:t>With regard to exercise</a:t>
            </a: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40</a:t>
            </a:fld>
            <a:endParaRPr lang="en-US" dirty="0"/>
          </a:p>
        </p:txBody>
      </p:sp>
    </p:spTree>
    <p:extLst>
      <p:ext uri="{BB962C8B-B14F-4D97-AF65-F5344CB8AC3E}">
        <p14:creationId xmlns:p14="http://schemas.microsoft.com/office/powerpoint/2010/main" val="17659912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141249"/>
            <a:ext cx="7749498" cy="914400"/>
          </a:xfrm>
        </p:spPr>
        <p:txBody>
          <a:bodyPr>
            <a:normAutofit/>
          </a:bodyPr>
          <a:lstStyle/>
          <a:p>
            <a:pPr>
              <a:defRPr/>
            </a:pPr>
            <a:r>
              <a:rPr lang="en-US" sz="4000" dirty="0"/>
              <a:t>§4.58 ARTHRITIS DUE TO STRAIN</a:t>
            </a:r>
          </a:p>
        </p:txBody>
      </p:sp>
      <p:sp>
        <p:nvSpPr>
          <p:cNvPr id="3" name="Content Placeholder 2"/>
          <p:cNvSpPr>
            <a:spLocks noGrp="1"/>
          </p:cNvSpPr>
          <p:nvPr>
            <p:ph idx="1"/>
          </p:nvPr>
        </p:nvSpPr>
        <p:spPr>
          <a:xfrm>
            <a:off x="584791" y="1679945"/>
            <a:ext cx="10994065" cy="5041532"/>
          </a:xfrm>
        </p:spPr>
        <p:txBody>
          <a:bodyPr rtlCol="0">
            <a:normAutofit/>
          </a:bodyPr>
          <a:lstStyle/>
          <a:p>
            <a:pPr lvl="1">
              <a:defRPr/>
            </a:pPr>
            <a:r>
              <a:rPr lang="en-US" sz="3200" dirty="0"/>
              <a:t>Lower extremity amputation or shortening</a:t>
            </a:r>
          </a:p>
          <a:p>
            <a:pPr lvl="1">
              <a:defRPr/>
            </a:pPr>
            <a:endParaRPr lang="en-US" sz="3200" dirty="0"/>
          </a:p>
          <a:p>
            <a:pPr lvl="1">
              <a:defRPr/>
            </a:pPr>
            <a:r>
              <a:rPr lang="en-US" sz="3200" dirty="0"/>
              <a:t>Service connection for Arthritis </a:t>
            </a:r>
          </a:p>
          <a:p>
            <a:pPr lvl="2">
              <a:defRPr/>
            </a:pPr>
            <a:r>
              <a:rPr lang="en-US" sz="3600" dirty="0"/>
              <a:t>in joints under strain</a:t>
            </a:r>
          </a:p>
          <a:p>
            <a:pPr lvl="2">
              <a:defRPr/>
            </a:pPr>
            <a:r>
              <a:rPr lang="en-US" sz="3600" dirty="0"/>
              <a:t>Both lower extremities</a:t>
            </a:r>
          </a:p>
          <a:p>
            <a:pPr lvl="2">
              <a:defRPr/>
            </a:pPr>
            <a:r>
              <a:rPr lang="en-US" sz="3600" dirty="0"/>
              <a:t>Lumbar spine</a:t>
            </a:r>
          </a:p>
          <a:p>
            <a:pPr marL="914400" lvl="2" indent="0">
              <a:buNone/>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41</a:t>
            </a:fld>
            <a:endParaRPr lang="en-US" dirty="0"/>
          </a:p>
        </p:txBody>
      </p:sp>
    </p:spTree>
    <p:extLst>
      <p:ext uri="{BB962C8B-B14F-4D97-AF65-F5344CB8AC3E}">
        <p14:creationId xmlns:p14="http://schemas.microsoft.com/office/powerpoint/2010/main" val="14818657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0" y="0"/>
            <a:ext cx="6423823" cy="1219200"/>
          </a:xfrm>
        </p:spPr>
        <p:txBody>
          <a:bodyPr>
            <a:noAutofit/>
          </a:bodyPr>
          <a:lstStyle/>
          <a:p>
            <a:pPr>
              <a:defRPr/>
            </a:pPr>
            <a:r>
              <a:rPr lang="en-US" sz="3600" dirty="0"/>
              <a:t>§4.59 PAINFUL MOTION</a:t>
            </a:r>
          </a:p>
        </p:txBody>
      </p:sp>
      <p:sp>
        <p:nvSpPr>
          <p:cNvPr id="28675" name="Content Placeholder 2"/>
          <p:cNvSpPr>
            <a:spLocks noGrp="1"/>
          </p:cNvSpPr>
          <p:nvPr>
            <p:ph idx="1"/>
          </p:nvPr>
        </p:nvSpPr>
        <p:spPr>
          <a:xfrm>
            <a:off x="584791" y="2010229"/>
            <a:ext cx="10994065" cy="4525963"/>
          </a:xfrm>
        </p:spPr>
        <p:txBody>
          <a:bodyPr/>
          <a:lstStyle/>
          <a:p>
            <a:r>
              <a:rPr lang="en-US" altLang="en-US" sz="3200" dirty="0"/>
              <a:t>Recognize painful, unstable, or malaligned joints </a:t>
            </a:r>
          </a:p>
          <a:p>
            <a:pPr marL="0" indent="0">
              <a:buNone/>
            </a:pPr>
            <a:r>
              <a:rPr lang="en-US" altLang="en-US" sz="3200" dirty="0"/>
              <a:t>   …at least the minimal compensable rating for that joint.</a:t>
            </a:r>
          </a:p>
          <a:p>
            <a:pPr lvl="1"/>
            <a:r>
              <a:rPr lang="en-US" altLang="en-US" sz="2800" dirty="0"/>
              <a:t>Arthritis</a:t>
            </a:r>
          </a:p>
          <a:p>
            <a:pPr lvl="1"/>
            <a:r>
              <a:rPr lang="en-US" altLang="en-US" sz="2800" dirty="0"/>
              <a:t>Objective pain</a:t>
            </a:r>
          </a:p>
          <a:p>
            <a:pPr lvl="1"/>
            <a:r>
              <a:rPr lang="en-US" altLang="en-US" sz="2800" dirty="0"/>
              <a:t>Muscle spasm</a:t>
            </a:r>
          </a:p>
          <a:p>
            <a:pPr lvl="2"/>
            <a:r>
              <a:rPr lang="en-US" altLang="en-US" sz="3200" dirty="0"/>
              <a:t>Active/Passive motion</a:t>
            </a:r>
          </a:p>
          <a:p>
            <a:pPr lvl="2"/>
            <a:r>
              <a:rPr lang="en-US" altLang="en-US" sz="3200" dirty="0"/>
              <a:t>Weight-bearing/Non weight-bearing</a:t>
            </a:r>
          </a:p>
          <a:p>
            <a:pPr lvl="1"/>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42</a:t>
            </a:fld>
            <a:endParaRPr lang="en-US" dirty="0"/>
          </a:p>
        </p:txBody>
      </p:sp>
    </p:spTree>
    <p:extLst>
      <p:ext uri="{BB962C8B-B14F-4D97-AF65-F5344CB8AC3E}">
        <p14:creationId xmlns:p14="http://schemas.microsoft.com/office/powerpoint/2010/main" val="39839531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16" y="350936"/>
            <a:ext cx="9726381" cy="994645"/>
          </a:xfrm>
        </p:spPr>
        <p:txBody>
          <a:bodyPr>
            <a:normAutofit/>
          </a:bodyPr>
          <a:lstStyle/>
          <a:p>
            <a:pPr>
              <a:defRPr/>
            </a:pPr>
            <a:r>
              <a:rPr lang="en-US" sz="3600" dirty="0"/>
              <a:t>§4.61 EXAMINATION</a:t>
            </a:r>
            <a:endParaRPr lang="en-US" sz="5400" dirty="0"/>
          </a:p>
        </p:txBody>
      </p:sp>
      <p:sp>
        <p:nvSpPr>
          <p:cNvPr id="3" name="Content Placeholder 2"/>
          <p:cNvSpPr>
            <a:spLocks noGrp="1"/>
          </p:cNvSpPr>
          <p:nvPr>
            <p:ph idx="1"/>
          </p:nvPr>
        </p:nvSpPr>
        <p:spPr>
          <a:xfrm>
            <a:off x="606055" y="1676401"/>
            <a:ext cx="10951535" cy="4525963"/>
          </a:xfrm>
        </p:spPr>
        <p:txBody>
          <a:bodyPr rtlCol="0">
            <a:normAutofit/>
          </a:bodyPr>
          <a:lstStyle/>
          <a:p>
            <a:pPr marL="457200" lvl="1" indent="0">
              <a:buNone/>
              <a:defRPr/>
            </a:pPr>
            <a:endParaRPr lang="en-US" sz="3200" dirty="0"/>
          </a:p>
          <a:p>
            <a:pPr marL="457200" lvl="1" indent="0">
              <a:buNone/>
              <a:defRPr/>
            </a:pPr>
            <a:endParaRPr lang="en-US" sz="3200" dirty="0"/>
          </a:p>
          <a:p>
            <a:pPr lvl="1">
              <a:defRPr/>
            </a:pPr>
            <a:r>
              <a:rPr lang="en-US" sz="3200" dirty="0"/>
              <a:t>Examinations for arthritis must cover all major joints</a:t>
            </a:r>
          </a:p>
          <a:p>
            <a:pPr lvl="1">
              <a:defRPr/>
            </a:pPr>
            <a:endParaRPr lang="en-US" sz="3200" dirty="0"/>
          </a:p>
          <a:p>
            <a:pPr lvl="1">
              <a:defRPr/>
            </a:pPr>
            <a:r>
              <a:rPr lang="en-US" sz="3200" dirty="0"/>
              <a:t>Exception – Traumatic arthritis </a:t>
            </a: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43</a:t>
            </a:fld>
            <a:endParaRPr lang="en-US" dirty="0"/>
          </a:p>
        </p:txBody>
      </p:sp>
    </p:spTree>
    <p:extLst>
      <p:ext uri="{BB962C8B-B14F-4D97-AF65-F5344CB8AC3E}">
        <p14:creationId xmlns:p14="http://schemas.microsoft.com/office/powerpoint/2010/main" val="2836264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3024"/>
            <a:ext cx="8697951" cy="1140212"/>
          </a:xfrm>
        </p:spPr>
        <p:txBody>
          <a:bodyPr>
            <a:normAutofit/>
          </a:bodyPr>
          <a:lstStyle/>
          <a:p>
            <a:pPr>
              <a:defRPr/>
            </a:pPr>
            <a:r>
              <a:rPr lang="en-US" sz="3600" dirty="0"/>
              <a:t>§4.62 CIRCULATORY DISTURBANCES</a:t>
            </a:r>
            <a:endParaRPr lang="en-US" sz="5400" dirty="0"/>
          </a:p>
        </p:txBody>
      </p:sp>
      <p:sp>
        <p:nvSpPr>
          <p:cNvPr id="3" name="Content Placeholder 2"/>
          <p:cNvSpPr>
            <a:spLocks noGrp="1"/>
          </p:cNvSpPr>
          <p:nvPr>
            <p:ph idx="1"/>
          </p:nvPr>
        </p:nvSpPr>
        <p:spPr>
          <a:xfrm>
            <a:off x="838200" y="1825625"/>
            <a:ext cx="10740656" cy="4351338"/>
          </a:xfrm>
        </p:spPr>
        <p:txBody>
          <a:bodyPr rtlCol="0">
            <a:normAutofit/>
          </a:bodyPr>
          <a:lstStyle/>
          <a:p>
            <a:pPr marL="0" indent="0">
              <a:buNone/>
              <a:defRPr/>
            </a:pPr>
            <a:endParaRPr lang="en-US" dirty="0">
              <a:solidFill>
                <a:schemeClr val="tx1">
                  <a:lumMod val="50000"/>
                  <a:lumOff val="50000"/>
                </a:schemeClr>
              </a:solidFill>
            </a:endParaRPr>
          </a:p>
          <a:p>
            <a:pPr lvl="1">
              <a:defRPr/>
            </a:pPr>
            <a:endParaRPr lang="en-US" sz="3200" dirty="0"/>
          </a:p>
          <a:p>
            <a:pPr marL="233363" lvl="1" indent="-233363">
              <a:defRPr/>
            </a:pPr>
            <a:r>
              <a:rPr lang="en-US" sz="3200" dirty="0"/>
              <a:t>Circulatory disturbances are generally rated as phlebitis</a:t>
            </a:r>
          </a:p>
          <a:p>
            <a:pPr lvl="1">
              <a:defRPr/>
            </a:pPr>
            <a:endParaRPr lang="en-US" sz="3200" dirty="0"/>
          </a:p>
          <a:p>
            <a:pPr marL="233363" lvl="1">
              <a:defRPr/>
            </a:pPr>
            <a:r>
              <a:rPr lang="en-US" sz="3200" dirty="0"/>
              <a:t>Pay close attention to the lower extremity in the popliteal space</a:t>
            </a:r>
            <a:endParaRPr lang="en-US" sz="3200" dirty="0">
              <a:solidFill>
                <a:schemeClr val="tx1">
                  <a:lumMod val="50000"/>
                  <a:lumOff val="50000"/>
                </a:schemeClr>
              </a:solidFill>
            </a:endParaRPr>
          </a:p>
          <a:p>
            <a:pPr lvl="1">
              <a:defRPr/>
            </a:pPr>
            <a:endParaRPr lang="en-US" sz="3200" dirty="0"/>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44</a:t>
            </a:fld>
            <a:endParaRPr lang="en-US" dirty="0"/>
          </a:p>
        </p:txBody>
      </p:sp>
    </p:spTree>
    <p:extLst>
      <p:ext uri="{BB962C8B-B14F-4D97-AF65-F5344CB8AC3E}">
        <p14:creationId xmlns:p14="http://schemas.microsoft.com/office/powerpoint/2010/main" val="34434381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113371"/>
            <a:ext cx="8927690" cy="1143000"/>
          </a:xfrm>
        </p:spPr>
        <p:txBody>
          <a:bodyPr>
            <a:normAutofit/>
          </a:bodyPr>
          <a:lstStyle/>
          <a:p>
            <a:r>
              <a:rPr lang="en-US" sz="3600" dirty="0"/>
              <a:t>§4.63 </a:t>
            </a:r>
            <a:r>
              <a:rPr lang="en-US" altLang="en-US" sz="3600" dirty="0"/>
              <a:t>LOSS OF USE OF HAND OR FOOT </a:t>
            </a:r>
          </a:p>
        </p:txBody>
      </p:sp>
      <p:sp>
        <p:nvSpPr>
          <p:cNvPr id="31747" name="Content Placeholder 2"/>
          <p:cNvSpPr>
            <a:spLocks noGrp="1"/>
          </p:cNvSpPr>
          <p:nvPr>
            <p:ph idx="1"/>
          </p:nvPr>
        </p:nvSpPr>
        <p:spPr>
          <a:xfrm>
            <a:off x="616689" y="1668236"/>
            <a:ext cx="10994064" cy="5181600"/>
          </a:xfrm>
        </p:spPr>
        <p:txBody>
          <a:bodyPr/>
          <a:lstStyle/>
          <a:p>
            <a:pPr lvl="1"/>
            <a:r>
              <a:rPr lang="en-US" altLang="en-US" sz="2800" dirty="0"/>
              <a:t>No function remains</a:t>
            </a:r>
          </a:p>
          <a:p>
            <a:pPr lvl="1"/>
            <a:r>
              <a:rPr lang="en-US" altLang="en-US" sz="2800" dirty="0"/>
              <a:t>Equally served by an amputation</a:t>
            </a:r>
          </a:p>
          <a:p>
            <a:pPr lvl="1"/>
            <a:r>
              <a:rPr lang="en-US" altLang="en-US" sz="2800" b="1" dirty="0"/>
              <a:t>Hand</a:t>
            </a:r>
            <a:r>
              <a:rPr lang="en-US" altLang="en-US" sz="2800" dirty="0"/>
              <a:t>				   -  </a:t>
            </a:r>
            <a:r>
              <a:rPr lang="en-US" altLang="en-US" sz="2800" b="1" dirty="0"/>
              <a:t>Foot</a:t>
            </a:r>
          </a:p>
          <a:p>
            <a:pPr lvl="2"/>
            <a:r>
              <a:rPr lang="en-US" altLang="en-US" sz="3200" dirty="0"/>
              <a:t>Grasping				- Balance</a:t>
            </a:r>
          </a:p>
          <a:p>
            <a:pPr lvl="2"/>
            <a:r>
              <a:rPr lang="en-US" altLang="en-US" sz="3200" dirty="0"/>
              <a:t>Manipulation			- Propulsion</a:t>
            </a:r>
          </a:p>
          <a:p>
            <a:pPr lvl="1"/>
            <a:endParaRPr lang="en-US" altLang="en-US" sz="2800" dirty="0"/>
          </a:p>
          <a:p>
            <a:pPr lvl="1"/>
            <a:r>
              <a:rPr lang="en-US" altLang="en-US" sz="2800" dirty="0"/>
              <a:t>Unfavorable ankylosis</a:t>
            </a:r>
          </a:p>
          <a:p>
            <a:pPr lvl="1"/>
            <a:r>
              <a:rPr lang="en-US" altLang="en-US" sz="2800" dirty="0"/>
              <a:t>Complete paralysis</a:t>
            </a:r>
          </a:p>
          <a:p>
            <a:pPr lvl="1"/>
            <a:r>
              <a:rPr lang="en-US" altLang="en-US" sz="2800" dirty="0"/>
              <a:t>Special Monthly Compensation** (</a:t>
            </a:r>
            <a:r>
              <a:rPr lang="en-US" altLang="en-US" sz="2800" b="1" dirty="0">
                <a:solidFill>
                  <a:srgbClr val="9C1A1E"/>
                </a:solidFill>
              </a:rPr>
              <a:t>38 CFR 3.350</a:t>
            </a:r>
            <a:r>
              <a:rPr lang="en-US" altLang="en-US" sz="2800" dirty="0"/>
              <a:t>)</a:t>
            </a:r>
          </a:p>
          <a:p>
            <a:endParaRPr lang="en-US" alt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45</a:t>
            </a:fld>
            <a:endParaRPr lang="en-US" dirty="0"/>
          </a:p>
        </p:txBody>
      </p:sp>
    </p:spTree>
    <p:extLst>
      <p:ext uri="{BB962C8B-B14F-4D97-AF65-F5344CB8AC3E}">
        <p14:creationId xmlns:p14="http://schemas.microsoft.com/office/powerpoint/2010/main" val="17122832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83634"/>
            <a:ext cx="8898193" cy="1600200"/>
          </a:xfrm>
        </p:spPr>
        <p:txBody>
          <a:bodyPr>
            <a:noAutofit/>
          </a:bodyPr>
          <a:lstStyle/>
          <a:p>
            <a:pPr>
              <a:defRPr/>
            </a:pPr>
            <a:r>
              <a:rPr lang="en-US" sz="3600" dirty="0"/>
              <a:t>§4.64 LOSS OF USE OF BOTH BUTTOCKS</a:t>
            </a:r>
            <a:br>
              <a:rPr lang="en-US" dirty="0"/>
            </a:br>
            <a:endParaRPr lang="en-US" dirty="0"/>
          </a:p>
        </p:txBody>
      </p:sp>
      <p:sp>
        <p:nvSpPr>
          <p:cNvPr id="3" name="Content Placeholder 2"/>
          <p:cNvSpPr>
            <a:spLocks noGrp="1"/>
          </p:cNvSpPr>
          <p:nvPr>
            <p:ph idx="1"/>
          </p:nvPr>
        </p:nvSpPr>
        <p:spPr>
          <a:xfrm>
            <a:off x="606056" y="1981200"/>
            <a:ext cx="10983431" cy="2362200"/>
          </a:xfrm>
        </p:spPr>
        <p:txBody>
          <a:bodyPr rtlCol="0">
            <a:normAutofit lnSpcReduction="10000"/>
          </a:bodyPr>
          <a:lstStyle/>
          <a:p>
            <a:pPr marL="0" indent="0">
              <a:buNone/>
              <a:defRPr/>
            </a:pPr>
            <a:endParaRPr lang="en-US" dirty="0">
              <a:solidFill>
                <a:schemeClr val="tx1">
                  <a:lumMod val="50000"/>
                  <a:lumOff val="50000"/>
                </a:schemeClr>
              </a:solidFill>
            </a:endParaRPr>
          </a:p>
          <a:p>
            <a:pPr marL="233363" lvl="1">
              <a:defRPr/>
            </a:pPr>
            <a:r>
              <a:rPr lang="en-US" sz="3200" dirty="0"/>
              <a:t>Cannot rise from sitting/stooped position without assistance</a:t>
            </a:r>
          </a:p>
          <a:p>
            <a:pPr lvl="1">
              <a:defRPr/>
            </a:pPr>
            <a:endParaRPr lang="en-US" sz="3200" dirty="0"/>
          </a:p>
          <a:p>
            <a:pPr marL="228600" lvl="1">
              <a:defRPr/>
            </a:pPr>
            <a:r>
              <a:rPr lang="en-US" sz="3200" dirty="0"/>
              <a:t>The assistance can be from their arms, another person, or an assistive device  </a:t>
            </a:r>
          </a:p>
          <a:p>
            <a:pPr lvl="1">
              <a:defRPr/>
            </a:pPr>
            <a:endParaRPr lang="en-US"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46</a:t>
            </a:fld>
            <a:endParaRPr lang="en-US" dirty="0"/>
          </a:p>
        </p:txBody>
      </p:sp>
    </p:spTree>
    <p:extLst>
      <p:ext uri="{BB962C8B-B14F-4D97-AF65-F5344CB8AC3E}">
        <p14:creationId xmlns:p14="http://schemas.microsoft.com/office/powerpoint/2010/main" val="31020477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1" y="61420"/>
            <a:ext cx="6941426" cy="1228499"/>
          </a:xfrm>
        </p:spPr>
        <p:txBody>
          <a:bodyPr>
            <a:normAutofit/>
          </a:bodyPr>
          <a:lstStyle/>
          <a:p>
            <a:pPr>
              <a:defRPr/>
            </a:pPr>
            <a:r>
              <a:rPr lang="en-US" sz="3600" dirty="0"/>
              <a:t>§4.66 </a:t>
            </a:r>
            <a:r>
              <a:rPr lang="en-US" altLang="en-US" sz="3600" dirty="0"/>
              <a:t>SACROILIAC JOINT</a:t>
            </a:r>
            <a:endParaRPr lang="en-US" sz="5400" dirty="0"/>
          </a:p>
        </p:txBody>
      </p:sp>
      <p:sp>
        <p:nvSpPr>
          <p:cNvPr id="33795" name="Content Placeholder 2"/>
          <p:cNvSpPr>
            <a:spLocks noGrp="1"/>
          </p:cNvSpPr>
          <p:nvPr>
            <p:ph idx="1"/>
          </p:nvPr>
        </p:nvSpPr>
        <p:spPr>
          <a:xfrm>
            <a:off x="606056" y="2158409"/>
            <a:ext cx="7546115" cy="4178892"/>
          </a:xfrm>
        </p:spPr>
        <p:txBody>
          <a:bodyPr/>
          <a:lstStyle/>
          <a:p>
            <a:pPr marL="233363" lvl="1"/>
            <a:r>
              <a:rPr lang="en-US" altLang="en-US" sz="3200" dirty="0"/>
              <a:t>Lumbosacral and sacroiliac joints are considered one segment</a:t>
            </a:r>
          </a:p>
          <a:p>
            <a:pPr marL="233363" lvl="1"/>
            <a:r>
              <a:rPr lang="en-US" altLang="en-US" sz="3200" dirty="0"/>
              <a:t>X-ray</a:t>
            </a:r>
          </a:p>
          <a:p>
            <a:pPr marL="233363" lvl="1"/>
            <a:r>
              <a:rPr lang="en-US" altLang="en-US" sz="3200" dirty="0"/>
              <a:t>Tenderness</a:t>
            </a:r>
          </a:p>
          <a:p>
            <a:pPr marL="233363" lvl="1"/>
            <a:r>
              <a:rPr lang="en-US" altLang="en-US" sz="3200" dirty="0"/>
              <a:t>Limitation of flexion and extension of hip</a:t>
            </a:r>
          </a:p>
          <a:p>
            <a:pPr marL="233363" lvl="1"/>
            <a:r>
              <a:rPr lang="en-US" altLang="en-US" sz="3200" dirty="0"/>
              <a:t>Trauma is rare cause</a:t>
            </a:r>
          </a:p>
          <a:p>
            <a:pPr lvl="1"/>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47</a:t>
            </a:fld>
            <a:endParaRPr lang="en-US" dirty="0"/>
          </a:p>
        </p:txBody>
      </p:sp>
      <p:pic>
        <p:nvPicPr>
          <p:cNvPr id="3379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2171" y="2252159"/>
            <a:ext cx="3238500" cy="2428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878838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174703"/>
            <a:ext cx="9732256" cy="1143000"/>
          </a:xfrm>
        </p:spPr>
        <p:txBody>
          <a:bodyPr>
            <a:normAutofit/>
          </a:bodyPr>
          <a:lstStyle/>
          <a:p>
            <a:pPr>
              <a:defRPr/>
            </a:pPr>
            <a:r>
              <a:rPr lang="en-US" sz="3600" dirty="0"/>
              <a:t>§4.67 </a:t>
            </a:r>
            <a:r>
              <a:rPr lang="en-US" altLang="en-US" sz="3600" dirty="0"/>
              <a:t>PELVIC BONES</a:t>
            </a:r>
            <a:endParaRPr lang="en-US" sz="5400" dirty="0"/>
          </a:p>
        </p:txBody>
      </p:sp>
      <p:sp>
        <p:nvSpPr>
          <p:cNvPr id="34819" name="Content Placeholder 2"/>
          <p:cNvSpPr>
            <a:spLocks noGrp="1"/>
          </p:cNvSpPr>
          <p:nvPr>
            <p:ph idx="1"/>
          </p:nvPr>
        </p:nvSpPr>
        <p:spPr>
          <a:xfrm>
            <a:off x="637953" y="1951246"/>
            <a:ext cx="10940903" cy="3581400"/>
          </a:xfrm>
        </p:spPr>
        <p:txBody>
          <a:bodyPr/>
          <a:lstStyle/>
          <a:p>
            <a:r>
              <a:rPr lang="en-US" altLang="en-US" sz="3600" dirty="0"/>
              <a:t>Rate the Residuals</a:t>
            </a:r>
          </a:p>
          <a:p>
            <a:pPr lvl="1"/>
            <a:r>
              <a:rPr lang="en-US" altLang="en-US" sz="3200" dirty="0"/>
              <a:t>Posture</a:t>
            </a:r>
          </a:p>
          <a:p>
            <a:pPr lvl="1"/>
            <a:r>
              <a:rPr lang="en-US" altLang="en-US" sz="3200" dirty="0"/>
              <a:t>Limitation of motion</a:t>
            </a:r>
          </a:p>
          <a:p>
            <a:pPr lvl="1"/>
            <a:r>
              <a:rPr lang="en-US" altLang="en-US" sz="3200" dirty="0"/>
              <a:t>Painful motion</a:t>
            </a:r>
          </a:p>
          <a:p>
            <a:pPr lvl="1"/>
            <a:r>
              <a:rPr lang="en-US" altLang="en-US" sz="3200" dirty="0"/>
              <a:t>Muscle spasm</a:t>
            </a:r>
          </a:p>
          <a:p>
            <a:pPr lvl="1"/>
            <a:r>
              <a:rPr lang="en-US" altLang="en-US" sz="3200" dirty="0"/>
              <a:t>Neuritis</a:t>
            </a:r>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48</a:t>
            </a:fld>
            <a:endParaRPr lang="en-US" dirty="0"/>
          </a:p>
        </p:txBody>
      </p:sp>
    </p:spTree>
    <p:extLst>
      <p:ext uri="{BB962C8B-B14F-4D97-AF65-F5344CB8AC3E}">
        <p14:creationId xmlns:p14="http://schemas.microsoft.com/office/powerpoint/2010/main" val="39577583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0"/>
            <a:ext cx="9674942" cy="1176454"/>
          </a:xfrm>
        </p:spPr>
        <p:txBody>
          <a:bodyPr>
            <a:normAutofit/>
          </a:bodyPr>
          <a:lstStyle/>
          <a:p>
            <a:pPr>
              <a:defRPr/>
            </a:pPr>
            <a:r>
              <a:rPr lang="en-US" sz="3600" dirty="0"/>
              <a:t>§4.68 </a:t>
            </a:r>
            <a:r>
              <a:rPr lang="en-US" altLang="en-US" sz="3600" dirty="0"/>
              <a:t>AMPUTATION RULE</a:t>
            </a:r>
            <a:endParaRPr lang="en-US" sz="5400" dirty="0"/>
          </a:p>
        </p:txBody>
      </p:sp>
      <p:sp>
        <p:nvSpPr>
          <p:cNvPr id="35843" name="Content Placeholder 2"/>
          <p:cNvSpPr>
            <a:spLocks noGrp="1"/>
          </p:cNvSpPr>
          <p:nvPr>
            <p:ph idx="1"/>
          </p:nvPr>
        </p:nvSpPr>
        <p:spPr>
          <a:xfrm>
            <a:off x="943897" y="1690577"/>
            <a:ext cx="10409903" cy="4306185"/>
          </a:xfrm>
        </p:spPr>
        <p:txBody>
          <a:bodyPr>
            <a:noAutofit/>
          </a:bodyPr>
          <a:lstStyle/>
          <a:p>
            <a:pPr lvl="1"/>
            <a:r>
              <a:rPr lang="en-US" altLang="en-US" sz="3200" dirty="0"/>
              <a:t>Combined rating of an extremity will not exceed the rating if there was an amputation at that level</a:t>
            </a:r>
          </a:p>
          <a:p>
            <a:pPr lvl="1"/>
            <a:endParaRPr lang="en-US" altLang="en-US" sz="3200" dirty="0"/>
          </a:p>
          <a:p>
            <a:pPr lvl="1"/>
            <a:r>
              <a:rPr lang="en-US" altLang="en-US" sz="3200" dirty="0"/>
              <a:t>Example: </a:t>
            </a:r>
          </a:p>
          <a:p>
            <a:pPr lvl="2"/>
            <a:r>
              <a:rPr lang="en-US" altLang="en-US" sz="2800" dirty="0"/>
              <a:t>Veteran has 5 disabilities of the left knee and ankle which when combined equal 70%</a:t>
            </a:r>
          </a:p>
          <a:p>
            <a:pPr lvl="2"/>
            <a:r>
              <a:rPr lang="en-US" altLang="en-US" sz="2800" dirty="0"/>
              <a:t>Knee level amputation (</a:t>
            </a:r>
            <a:r>
              <a:rPr lang="en-US" altLang="en-US" sz="2800" b="1" dirty="0">
                <a:solidFill>
                  <a:srgbClr val="9C1A1E"/>
                </a:solidFill>
              </a:rPr>
              <a:t>DC 5164</a:t>
            </a:r>
            <a:r>
              <a:rPr lang="en-US" altLang="en-US" sz="2800" dirty="0"/>
              <a:t>) is rated at 60%</a:t>
            </a:r>
          </a:p>
          <a:p>
            <a:pPr lvl="2"/>
            <a:r>
              <a:rPr lang="en-US" altLang="en-US" sz="2800" dirty="0"/>
              <a:t>Veteran will be rated at 60%</a:t>
            </a:r>
          </a:p>
          <a:p>
            <a:pPr lvl="2"/>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49</a:t>
            </a:fld>
            <a:endParaRPr lang="en-US" dirty="0"/>
          </a:p>
        </p:txBody>
      </p:sp>
    </p:spTree>
    <p:extLst>
      <p:ext uri="{BB962C8B-B14F-4D97-AF65-F5344CB8AC3E}">
        <p14:creationId xmlns:p14="http://schemas.microsoft.com/office/powerpoint/2010/main" val="1854340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265771"/>
            <a:ext cx="9827342" cy="762000"/>
          </a:xfrm>
        </p:spPr>
        <p:txBody>
          <a:bodyPr>
            <a:normAutofit/>
          </a:bodyPr>
          <a:lstStyle/>
          <a:p>
            <a:pPr>
              <a:defRPr/>
            </a:pPr>
            <a:r>
              <a:rPr lang="en-US" sz="4000" dirty="0"/>
              <a:t>§ 4.3 RESOLUTION OF REASONABLE DOUBT</a:t>
            </a:r>
          </a:p>
        </p:txBody>
      </p:sp>
      <p:sp>
        <p:nvSpPr>
          <p:cNvPr id="10243" name="Content Placeholder 2"/>
          <p:cNvSpPr>
            <a:spLocks noGrp="1"/>
          </p:cNvSpPr>
          <p:nvPr>
            <p:ph idx="1"/>
          </p:nvPr>
        </p:nvSpPr>
        <p:spPr>
          <a:xfrm>
            <a:off x="228600" y="1528011"/>
            <a:ext cx="11381874" cy="4244129"/>
          </a:xfrm>
        </p:spPr>
        <p:txBody>
          <a:bodyPr>
            <a:noAutofit/>
          </a:bodyPr>
          <a:lstStyle/>
          <a:p>
            <a:pPr marL="228600" lvl="1" indent="0" algn="ctr">
              <a:buNone/>
              <a:defRPr/>
            </a:pPr>
            <a:r>
              <a:rPr lang="en-US" altLang="en-US" sz="3200" b="1" i="1" dirty="0"/>
              <a:t>“When after careful consideration to all procurable and assembled data, a reasonable doubt arises regarding the degree of disability such doubt will be resolved in favor of the claimant”</a:t>
            </a:r>
          </a:p>
          <a:p>
            <a:pPr marL="457200" lvl="1">
              <a:buNone/>
              <a:defRPr/>
            </a:pPr>
            <a:endParaRPr lang="en-US" altLang="en-US" sz="1000" dirty="0"/>
          </a:p>
          <a:p>
            <a:pPr lvl="1" indent="-457200">
              <a:defRPr/>
            </a:pPr>
            <a:r>
              <a:rPr lang="en-US" altLang="en-US" sz="3200" dirty="0"/>
              <a:t>One small paragraph, one giant effect!</a:t>
            </a:r>
          </a:p>
          <a:p>
            <a:pPr marL="457200" lvl="1">
              <a:defRPr/>
            </a:pPr>
            <a:endParaRPr lang="en-US" altLang="en-US" sz="1000" dirty="0"/>
          </a:p>
          <a:p>
            <a:pPr lvl="1" indent="-457200">
              <a:defRPr/>
            </a:pPr>
            <a:r>
              <a:rPr lang="en-US" altLang="en-US" sz="3200" dirty="0"/>
              <a:t>Does </a:t>
            </a:r>
            <a:r>
              <a:rPr lang="en-US" altLang="en-US" sz="3200" b="1" u="sng" dirty="0"/>
              <a:t>NOT</a:t>
            </a:r>
            <a:r>
              <a:rPr lang="en-US" altLang="en-US" sz="3200" dirty="0"/>
              <a:t> mean that the VA is required to prove the disability is not related to service</a:t>
            </a:r>
          </a:p>
          <a:p>
            <a:pPr marL="457200" lvl="1">
              <a:defRPr/>
            </a:pPr>
            <a:endParaRPr lang="en-US" altLang="en-US" sz="600" dirty="0"/>
          </a:p>
          <a:p>
            <a:pPr lvl="1" indent="-457200">
              <a:defRPr/>
            </a:pPr>
            <a:r>
              <a:rPr lang="en-US" altLang="en-US" sz="3200" dirty="0"/>
              <a:t>Require a relatively equal balance of positive and negative evidence (equipoise)</a:t>
            </a:r>
          </a:p>
          <a:p>
            <a:pPr marL="457200" lvl="1">
              <a:defRPr/>
            </a:pPr>
            <a:endParaRPr lang="en-US" altLang="en-US" sz="600" dirty="0"/>
          </a:p>
          <a:p>
            <a:pPr lvl="1" indent="-457200">
              <a:defRPr/>
            </a:pPr>
            <a:r>
              <a:rPr lang="en-US" altLang="en-US" sz="3200" dirty="0"/>
              <a:t>Refer to </a:t>
            </a:r>
            <a:r>
              <a:rPr lang="en-US" altLang="en-US" sz="3200" b="1" dirty="0">
                <a:solidFill>
                  <a:srgbClr val="9C1A1E"/>
                </a:solidFill>
              </a:rPr>
              <a:t>38 C.F.R. 3.102</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spTree>
    <p:extLst>
      <p:ext uri="{BB962C8B-B14F-4D97-AF65-F5344CB8AC3E}">
        <p14:creationId xmlns:p14="http://schemas.microsoft.com/office/powerpoint/2010/main" val="32262261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897471" cy="1447800"/>
          </a:xfrm>
        </p:spPr>
        <p:txBody>
          <a:bodyPr>
            <a:normAutofit/>
          </a:bodyPr>
          <a:lstStyle/>
          <a:p>
            <a:pPr>
              <a:defRPr/>
            </a:pPr>
            <a:r>
              <a:rPr lang="en-US" sz="3600" dirty="0"/>
              <a:t>§4.69 </a:t>
            </a:r>
            <a:r>
              <a:rPr lang="en-US" altLang="en-US" sz="3600" dirty="0"/>
              <a:t>DOMINANT HAND</a:t>
            </a:r>
            <a:endParaRPr lang="en-US" sz="5400" dirty="0"/>
          </a:p>
        </p:txBody>
      </p:sp>
      <p:sp>
        <p:nvSpPr>
          <p:cNvPr id="36867" name="Content Placeholder 2"/>
          <p:cNvSpPr>
            <a:spLocks noGrp="1"/>
          </p:cNvSpPr>
          <p:nvPr>
            <p:ph idx="1"/>
          </p:nvPr>
        </p:nvSpPr>
        <p:spPr>
          <a:xfrm>
            <a:off x="595422" y="2133601"/>
            <a:ext cx="10994065" cy="2894013"/>
          </a:xfrm>
        </p:spPr>
        <p:txBody>
          <a:bodyPr>
            <a:noAutofit/>
          </a:bodyPr>
          <a:lstStyle/>
          <a:p>
            <a:pPr lvl="1"/>
            <a:r>
              <a:rPr lang="en-US" altLang="en-US" sz="3600" dirty="0"/>
              <a:t>Determined by evidence of record or testing at VA exam</a:t>
            </a:r>
          </a:p>
          <a:p>
            <a:pPr marL="457200" lvl="1" indent="0">
              <a:buNone/>
            </a:pPr>
            <a:endParaRPr lang="en-US" altLang="en-US" sz="3600" dirty="0"/>
          </a:p>
          <a:p>
            <a:pPr lvl="1"/>
            <a:r>
              <a:rPr lang="en-US" altLang="en-US" sz="3600" dirty="0"/>
              <a:t>Ambidextrous</a:t>
            </a:r>
          </a:p>
          <a:p>
            <a:pPr lvl="2"/>
            <a:r>
              <a:rPr lang="en-US" altLang="en-US" sz="3600" dirty="0"/>
              <a:t>Can only have one dominant hand</a:t>
            </a:r>
          </a:p>
          <a:p>
            <a:pPr lvl="3"/>
            <a:r>
              <a:rPr lang="en-US" altLang="en-US" sz="3600" dirty="0"/>
              <a:t>Injured or most severely injured is dominant</a:t>
            </a:r>
          </a:p>
          <a:p>
            <a:pPr lvl="2"/>
            <a:endParaRPr lang="en-US" altLang="en-US" dirty="0"/>
          </a:p>
          <a:p>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50</a:t>
            </a:fld>
            <a:endParaRPr lang="en-US" dirty="0"/>
          </a:p>
        </p:txBody>
      </p:sp>
    </p:spTree>
    <p:extLst>
      <p:ext uri="{BB962C8B-B14F-4D97-AF65-F5344CB8AC3E}">
        <p14:creationId xmlns:p14="http://schemas.microsoft.com/office/powerpoint/2010/main" val="898404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9" y="117986"/>
            <a:ext cx="8770532" cy="1482213"/>
          </a:xfrm>
        </p:spPr>
        <p:txBody>
          <a:bodyPr>
            <a:normAutofit fontScale="90000"/>
          </a:bodyPr>
          <a:lstStyle/>
          <a:p>
            <a:pPr>
              <a:defRPr/>
            </a:pPr>
            <a:r>
              <a:rPr lang="en-US" sz="3600" dirty="0"/>
              <a:t>§4.71 MEASUREMENT OF ANKYLOSIS AND JOINT MOTION</a:t>
            </a:r>
            <a:br>
              <a:rPr lang="en-US" dirty="0">
                <a:solidFill>
                  <a:schemeClr val="tx1">
                    <a:lumMod val="50000"/>
                    <a:lumOff val="50000"/>
                  </a:schemeClr>
                </a:solidFill>
              </a:rPr>
            </a:br>
            <a:endParaRPr lang="en-US" dirty="0"/>
          </a:p>
        </p:txBody>
      </p:sp>
      <p:sp>
        <p:nvSpPr>
          <p:cNvPr id="3" name="Content Placeholder 2"/>
          <p:cNvSpPr>
            <a:spLocks noGrp="1"/>
          </p:cNvSpPr>
          <p:nvPr>
            <p:ph idx="1"/>
          </p:nvPr>
        </p:nvSpPr>
        <p:spPr>
          <a:xfrm>
            <a:off x="125686" y="1349374"/>
            <a:ext cx="3074714" cy="4217181"/>
          </a:xfrm>
        </p:spPr>
        <p:txBody>
          <a:bodyPr rtlCol="0">
            <a:normAutofit/>
          </a:bodyPr>
          <a:lstStyle/>
          <a:p>
            <a:pPr marL="0" indent="0">
              <a:buNone/>
              <a:defRPr/>
            </a:pPr>
            <a:endParaRPr lang="en-US" sz="2800" dirty="0">
              <a:solidFill>
                <a:schemeClr val="tx1">
                  <a:lumMod val="50000"/>
                  <a:lumOff val="50000"/>
                </a:schemeClr>
              </a:solidFill>
            </a:endParaRPr>
          </a:p>
          <a:p>
            <a:pPr>
              <a:defRPr/>
            </a:pPr>
            <a:r>
              <a:rPr lang="en-US" dirty="0"/>
              <a:t>Plates I and II</a:t>
            </a:r>
          </a:p>
          <a:p>
            <a:pPr>
              <a:defRPr/>
            </a:pPr>
            <a:r>
              <a:rPr lang="en-US" dirty="0"/>
              <a:t>Plate III for fingers</a:t>
            </a:r>
          </a:p>
          <a:p>
            <a:pPr>
              <a:defRPr/>
            </a:pPr>
            <a:r>
              <a:rPr lang="en-US" dirty="0"/>
              <a:t>Favorable or unfavorable ankylosis is determined by rating schedule</a:t>
            </a:r>
          </a:p>
          <a:p>
            <a:pPr>
              <a:defRPr/>
            </a:pPr>
            <a:endParaRPr lang="en-US" dirty="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51</a:t>
            </a:fld>
            <a:endParaRPr lang="en-US" dirty="0"/>
          </a:p>
        </p:txBody>
      </p:sp>
      <p:pic>
        <p:nvPicPr>
          <p:cNvPr id="4" name="Picture 3"/>
          <p:cNvPicPr>
            <a:picLocks noChangeAspect="1"/>
          </p:cNvPicPr>
          <p:nvPr/>
        </p:nvPicPr>
        <p:blipFill>
          <a:blip r:embed="rId3"/>
          <a:stretch>
            <a:fillRect/>
          </a:stretch>
        </p:blipFill>
        <p:spPr>
          <a:xfrm>
            <a:off x="3216360" y="1293288"/>
            <a:ext cx="2955087" cy="4221553"/>
          </a:xfrm>
          <a:prstGeom prst="rect">
            <a:avLst/>
          </a:prstGeom>
        </p:spPr>
      </p:pic>
      <p:pic>
        <p:nvPicPr>
          <p:cNvPr id="6" name="Picture 5"/>
          <p:cNvPicPr>
            <a:picLocks noChangeAspect="1"/>
          </p:cNvPicPr>
          <p:nvPr/>
        </p:nvPicPr>
        <p:blipFill>
          <a:blip r:embed="rId4"/>
          <a:stretch>
            <a:fillRect/>
          </a:stretch>
        </p:blipFill>
        <p:spPr>
          <a:xfrm>
            <a:off x="6228082" y="1349374"/>
            <a:ext cx="3020455" cy="2510981"/>
          </a:xfrm>
          <a:prstGeom prst="rect">
            <a:avLst/>
          </a:prstGeom>
        </p:spPr>
      </p:pic>
      <p:sp>
        <p:nvSpPr>
          <p:cNvPr id="7" name="TextBox 6"/>
          <p:cNvSpPr txBox="1"/>
          <p:nvPr/>
        </p:nvSpPr>
        <p:spPr>
          <a:xfrm>
            <a:off x="3501319" y="5584262"/>
            <a:ext cx="2955087" cy="369332"/>
          </a:xfrm>
          <a:prstGeom prst="rect">
            <a:avLst/>
          </a:prstGeom>
          <a:noFill/>
        </p:spPr>
        <p:txBody>
          <a:bodyPr wrap="square" rtlCol="0">
            <a:spAutoFit/>
          </a:bodyPr>
          <a:lstStyle/>
          <a:p>
            <a:pPr algn="ctr"/>
            <a:r>
              <a:rPr lang="en-US" dirty="0"/>
              <a:t>Plate I</a:t>
            </a:r>
          </a:p>
        </p:txBody>
      </p:sp>
      <p:sp>
        <p:nvSpPr>
          <p:cNvPr id="8" name="TextBox 7"/>
          <p:cNvSpPr txBox="1"/>
          <p:nvPr/>
        </p:nvSpPr>
        <p:spPr>
          <a:xfrm>
            <a:off x="6228082" y="3929776"/>
            <a:ext cx="3020455" cy="369332"/>
          </a:xfrm>
          <a:prstGeom prst="rect">
            <a:avLst/>
          </a:prstGeom>
          <a:noFill/>
        </p:spPr>
        <p:txBody>
          <a:bodyPr wrap="square" rtlCol="0">
            <a:spAutoFit/>
          </a:bodyPr>
          <a:lstStyle/>
          <a:p>
            <a:pPr algn="ctr"/>
            <a:r>
              <a:rPr lang="en-US" dirty="0"/>
              <a:t>Plate II</a:t>
            </a:r>
          </a:p>
        </p:txBody>
      </p:sp>
      <p:pic>
        <p:nvPicPr>
          <p:cNvPr id="9" name="Picture 8"/>
          <p:cNvPicPr>
            <a:picLocks noChangeAspect="1"/>
          </p:cNvPicPr>
          <p:nvPr/>
        </p:nvPicPr>
        <p:blipFill>
          <a:blip r:embed="rId5"/>
          <a:stretch>
            <a:fillRect/>
          </a:stretch>
        </p:blipFill>
        <p:spPr>
          <a:xfrm>
            <a:off x="9305172" y="1293288"/>
            <a:ext cx="2757598" cy="3975678"/>
          </a:xfrm>
          <a:prstGeom prst="rect">
            <a:avLst/>
          </a:prstGeom>
        </p:spPr>
      </p:pic>
      <p:sp>
        <p:nvSpPr>
          <p:cNvPr id="10" name="TextBox 9"/>
          <p:cNvSpPr txBox="1"/>
          <p:nvPr/>
        </p:nvSpPr>
        <p:spPr>
          <a:xfrm>
            <a:off x="9248537" y="5357545"/>
            <a:ext cx="2814233" cy="369332"/>
          </a:xfrm>
          <a:prstGeom prst="rect">
            <a:avLst/>
          </a:prstGeom>
          <a:noFill/>
        </p:spPr>
        <p:txBody>
          <a:bodyPr wrap="square" rtlCol="0">
            <a:spAutoFit/>
          </a:bodyPr>
          <a:lstStyle/>
          <a:p>
            <a:pPr algn="ctr"/>
            <a:r>
              <a:rPr lang="en-US" dirty="0"/>
              <a:t>Plate III</a:t>
            </a:r>
          </a:p>
        </p:txBody>
      </p:sp>
    </p:spTree>
    <p:extLst>
      <p:ext uri="{BB962C8B-B14F-4D97-AF65-F5344CB8AC3E}">
        <p14:creationId xmlns:p14="http://schemas.microsoft.com/office/powerpoint/2010/main" val="22392611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914400"/>
            <a:ext cx="8229600" cy="5257800"/>
          </a:xfrm>
        </p:spPr>
        <p:txBody>
          <a:bodyPr>
            <a:noAutofit/>
          </a:bodyPr>
          <a:lstStyle/>
          <a:p>
            <a:pPr indent="1546225" algn="ctr"/>
            <a:br>
              <a:rPr lang="en-US" sz="5400" dirty="0"/>
            </a:br>
            <a:r>
              <a:rPr lang="en-US" sz="5400" dirty="0"/>
              <a:t>§4.71A- §4.150</a:t>
            </a:r>
            <a:br>
              <a:rPr lang="en-US" sz="5400" dirty="0"/>
            </a:br>
            <a:r>
              <a:rPr lang="en-US" sz="5400" dirty="0"/>
              <a:t>RATING SCHEDULE</a:t>
            </a:r>
            <a:br>
              <a:rPr lang="en-US" sz="5400" dirty="0"/>
            </a:br>
            <a:br>
              <a:rPr lang="en-US" sz="5400" dirty="0"/>
            </a:br>
            <a:endParaRPr lang="en-US" sz="5400"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52</a:t>
            </a:fld>
            <a:endParaRPr lang="en-US" dirty="0"/>
          </a:p>
        </p:txBody>
      </p:sp>
    </p:spTree>
    <p:extLst>
      <p:ext uri="{BB962C8B-B14F-4D97-AF65-F5344CB8AC3E}">
        <p14:creationId xmlns:p14="http://schemas.microsoft.com/office/powerpoint/2010/main" val="41351067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74341"/>
            <a:ext cx="8964618" cy="1143000"/>
          </a:xfrm>
        </p:spPr>
        <p:txBody>
          <a:bodyPr>
            <a:noAutofit/>
          </a:bodyPr>
          <a:lstStyle/>
          <a:p>
            <a:r>
              <a:rPr lang="en-US" sz="3600" dirty="0"/>
              <a:t>§4.71A &amp; 4.73 SCHEDULE OF RATINGS-</a:t>
            </a:r>
            <a:br>
              <a:rPr lang="en-US" sz="3600" dirty="0"/>
            </a:br>
            <a:r>
              <a:rPr lang="en-US" sz="3600" dirty="0"/>
              <a:t>MUSCULO-SKELETAL SYSTEM/MUSCLE INJURIES</a:t>
            </a:r>
          </a:p>
        </p:txBody>
      </p:sp>
      <p:sp>
        <p:nvSpPr>
          <p:cNvPr id="3" name="Content Placeholder 2"/>
          <p:cNvSpPr>
            <a:spLocks noGrp="1"/>
          </p:cNvSpPr>
          <p:nvPr>
            <p:ph idx="1"/>
          </p:nvPr>
        </p:nvSpPr>
        <p:spPr>
          <a:xfrm>
            <a:off x="531628" y="2063580"/>
            <a:ext cx="10962167" cy="3688633"/>
          </a:xfrm>
        </p:spPr>
        <p:txBody>
          <a:bodyPr>
            <a:noAutofit/>
          </a:bodyPr>
          <a:lstStyle/>
          <a:p>
            <a:r>
              <a:rPr lang="en-US" sz="3600" dirty="0"/>
              <a:t>DC 5000-5298 pertain to musculo-skeletal system </a:t>
            </a:r>
          </a:p>
          <a:p>
            <a:r>
              <a:rPr lang="en-US" sz="3600" dirty="0"/>
              <a:t>DC 5301-5329 pertain to muscle injuries</a:t>
            </a:r>
          </a:p>
          <a:p>
            <a:r>
              <a:rPr lang="en-US" sz="3600" dirty="0"/>
              <a:t>*Remember §4.56 (how to evaluate muscle injuries) </a:t>
            </a:r>
          </a:p>
        </p:txBody>
      </p:sp>
      <p:sp>
        <p:nvSpPr>
          <p:cNvPr id="7" name="Slide Number Placeholder 6"/>
          <p:cNvSpPr>
            <a:spLocks noGrp="1"/>
          </p:cNvSpPr>
          <p:nvPr>
            <p:ph type="sldNum" sz="quarter" idx="12"/>
          </p:nvPr>
        </p:nvSpPr>
        <p:spPr/>
        <p:txBody>
          <a:bodyPr/>
          <a:lstStyle/>
          <a:p>
            <a:fld id="{E2FB73DA-5FDE-45B5-BAA4-C61223CC44F6}" type="slidenum">
              <a:rPr lang="en-US" smtClean="0"/>
              <a:pPr/>
              <a:t>53</a:t>
            </a:fld>
            <a:endParaRPr lang="en-US" dirty="0"/>
          </a:p>
        </p:txBody>
      </p:sp>
    </p:spTree>
    <p:extLst>
      <p:ext uri="{BB962C8B-B14F-4D97-AF65-F5344CB8AC3E}">
        <p14:creationId xmlns:p14="http://schemas.microsoft.com/office/powerpoint/2010/main" val="6640967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3" y="78059"/>
            <a:ext cx="8520641" cy="1143000"/>
          </a:xfrm>
        </p:spPr>
        <p:txBody>
          <a:bodyPr>
            <a:noAutofit/>
          </a:bodyPr>
          <a:lstStyle/>
          <a:p>
            <a:r>
              <a:rPr lang="en-US" sz="3600" dirty="0"/>
              <a:t>§4.75 GENERAL CONSIDERATIONS FOR EVALUATING VISUAL IMPAIRMENT</a:t>
            </a:r>
            <a:endParaRPr lang="en-US" sz="5400" dirty="0"/>
          </a:p>
        </p:txBody>
      </p:sp>
      <p:sp>
        <p:nvSpPr>
          <p:cNvPr id="3" name="Content Placeholder 2"/>
          <p:cNvSpPr>
            <a:spLocks noGrp="1"/>
          </p:cNvSpPr>
          <p:nvPr>
            <p:ph idx="1"/>
          </p:nvPr>
        </p:nvSpPr>
        <p:spPr>
          <a:xfrm>
            <a:off x="606055" y="1584251"/>
            <a:ext cx="11025963" cy="4541913"/>
          </a:xfrm>
        </p:spPr>
        <p:txBody>
          <a:bodyPr>
            <a:normAutofit fontScale="92500" lnSpcReduction="10000"/>
          </a:bodyPr>
          <a:lstStyle/>
          <a:p>
            <a:pPr marL="0" indent="0">
              <a:buNone/>
            </a:pPr>
            <a:r>
              <a:rPr lang="en-US" dirty="0"/>
              <a:t>Visual impairment is based on impairment of visual acuity, visual field, and muscle function.</a:t>
            </a:r>
          </a:p>
          <a:p>
            <a:pPr marL="0" indent="0">
              <a:buNone/>
            </a:pPr>
            <a:r>
              <a:rPr lang="en-US" dirty="0"/>
              <a:t>Developmental refractive errors cannot be service connected</a:t>
            </a:r>
          </a:p>
          <a:p>
            <a:r>
              <a:rPr lang="en-US" dirty="0"/>
              <a:t>Examination must be conducted by a optometrist or ophthalmologist and must identify the cause of any impairment</a:t>
            </a:r>
          </a:p>
          <a:p>
            <a:r>
              <a:rPr lang="en-US" dirty="0"/>
              <a:t>For rating purposes, if only 1 eye is service connected, the other eye will be considered 20/40</a:t>
            </a:r>
          </a:p>
          <a:p>
            <a:r>
              <a:rPr lang="en-US" dirty="0"/>
              <a:t>Maximum evaluation for 1 eye– cannot exceed 30% unless there is anatomical loss</a:t>
            </a:r>
          </a:p>
          <a:p>
            <a:r>
              <a:rPr lang="en-US" dirty="0"/>
              <a:t>Anatomical loss-no prosthesis add 10%</a:t>
            </a:r>
          </a:p>
          <a:p>
            <a:r>
              <a:rPr lang="en-US" dirty="0"/>
              <a:t>SMC (</a:t>
            </a:r>
            <a:r>
              <a:rPr lang="en-US" b="1" dirty="0">
                <a:solidFill>
                  <a:srgbClr val="9C1A1E"/>
                </a:solidFill>
              </a:rPr>
              <a:t>38 CFR 3.350</a:t>
            </a:r>
            <a:r>
              <a:rPr lang="en-US" dirty="0"/>
              <a:t>)</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54</a:t>
            </a:fld>
            <a:endParaRPr lang="en-US" dirty="0"/>
          </a:p>
        </p:txBody>
      </p:sp>
    </p:spTree>
    <p:extLst>
      <p:ext uri="{BB962C8B-B14F-4D97-AF65-F5344CB8AC3E}">
        <p14:creationId xmlns:p14="http://schemas.microsoft.com/office/powerpoint/2010/main" val="37918026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24252"/>
            <a:ext cx="9149602" cy="1143000"/>
          </a:xfrm>
        </p:spPr>
        <p:txBody>
          <a:bodyPr>
            <a:normAutofit/>
          </a:bodyPr>
          <a:lstStyle/>
          <a:p>
            <a:r>
              <a:rPr lang="en-US" sz="3600" dirty="0"/>
              <a:t>§4.76 - §4.77 VISUAL ACUITY &amp; VISUAL FIELDS</a:t>
            </a:r>
            <a:endParaRPr lang="en-US" sz="5400" dirty="0"/>
          </a:p>
        </p:txBody>
      </p:sp>
      <p:sp>
        <p:nvSpPr>
          <p:cNvPr id="3" name="Content Placeholder 2"/>
          <p:cNvSpPr>
            <a:spLocks noGrp="1"/>
          </p:cNvSpPr>
          <p:nvPr>
            <p:ph idx="1"/>
          </p:nvPr>
        </p:nvSpPr>
        <p:spPr>
          <a:xfrm>
            <a:off x="616688" y="1557454"/>
            <a:ext cx="10962168" cy="4798896"/>
          </a:xfrm>
        </p:spPr>
        <p:txBody>
          <a:bodyPr>
            <a:noAutofit/>
          </a:bodyPr>
          <a:lstStyle/>
          <a:p>
            <a:r>
              <a:rPr lang="en-US" sz="3500" dirty="0"/>
              <a:t>Vision examinations must include central uncorrected and corrected for distance (no glasses and with glasses)</a:t>
            </a:r>
          </a:p>
          <a:p>
            <a:pPr lvl="0"/>
            <a:r>
              <a:rPr lang="en-US" sz="3500" dirty="0">
                <a:solidFill>
                  <a:prstClr val="black"/>
                </a:solidFill>
              </a:rPr>
              <a:t>Evaluation – if acuity falls between two ratings, give the higher </a:t>
            </a:r>
            <a:r>
              <a:rPr lang="en-US" sz="3200" dirty="0">
                <a:solidFill>
                  <a:prstClr val="black"/>
                </a:solidFill>
              </a:rPr>
              <a:t>one</a:t>
            </a:r>
          </a:p>
          <a:p>
            <a:pPr>
              <a:buClr>
                <a:schemeClr val="tx1"/>
              </a:buClr>
            </a:pPr>
            <a:r>
              <a:rPr lang="en-US" sz="3200" b="1" dirty="0">
                <a:solidFill>
                  <a:srgbClr val="9C1A1E"/>
                </a:solidFill>
              </a:rPr>
              <a:t>4.76a </a:t>
            </a:r>
            <a:r>
              <a:rPr lang="en-US" sz="3200" dirty="0"/>
              <a:t>contains graphs and charts used to determine visual fields</a:t>
            </a:r>
          </a:p>
          <a:p>
            <a:pPr lvl="0">
              <a:buClr>
                <a:schemeClr val="tx1"/>
              </a:buClr>
            </a:pPr>
            <a:r>
              <a:rPr lang="en-US" sz="3200" b="1" dirty="0">
                <a:solidFill>
                  <a:srgbClr val="9C1A1E"/>
                </a:solidFill>
              </a:rPr>
              <a:t>4.77</a:t>
            </a:r>
            <a:r>
              <a:rPr lang="en-US" sz="3200" b="1" dirty="0">
                <a:solidFill>
                  <a:prstClr val="black"/>
                </a:solidFill>
              </a:rPr>
              <a:t> </a:t>
            </a:r>
            <a:r>
              <a:rPr lang="en-US" sz="3200" dirty="0">
                <a:solidFill>
                  <a:prstClr val="black"/>
                </a:solidFill>
              </a:rPr>
              <a:t>lists the types of authorized visual field tests, how to evaluate visual fields, and how to evaluate a combination of visual field and acuity disabilities </a:t>
            </a:r>
          </a:p>
          <a:p>
            <a:pPr marL="457200" lvl="1" indent="0">
              <a:buNone/>
            </a:pPr>
            <a:endParaRPr lang="en-US" dirty="0"/>
          </a:p>
        </p:txBody>
      </p:sp>
      <p:sp>
        <p:nvSpPr>
          <p:cNvPr id="7" name="Slide Number Placeholder 6"/>
          <p:cNvSpPr>
            <a:spLocks noGrp="1"/>
          </p:cNvSpPr>
          <p:nvPr>
            <p:ph type="sldNum" sz="quarter" idx="12"/>
          </p:nvPr>
        </p:nvSpPr>
        <p:spPr/>
        <p:txBody>
          <a:bodyPr/>
          <a:lstStyle/>
          <a:p>
            <a:fld id="{E2FB73DA-5FDE-45B5-BAA4-C61223CC44F6}" type="slidenum">
              <a:rPr lang="en-US" smtClean="0"/>
              <a:pPr/>
              <a:t>55</a:t>
            </a:fld>
            <a:endParaRPr lang="en-US" dirty="0"/>
          </a:p>
        </p:txBody>
      </p:sp>
      <p:sp>
        <p:nvSpPr>
          <p:cNvPr id="5" name="Content Placeholder 2"/>
          <p:cNvSpPr txBox="1">
            <a:spLocks/>
          </p:cNvSpPr>
          <p:nvPr/>
        </p:nvSpPr>
        <p:spPr>
          <a:xfrm>
            <a:off x="616688" y="4827181"/>
            <a:ext cx="10962168" cy="12402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789744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6" y="191430"/>
            <a:ext cx="8541774" cy="801687"/>
          </a:xfrm>
        </p:spPr>
        <p:txBody>
          <a:bodyPr>
            <a:normAutofit fontScale="90000"/>
          </a:bodyPr>
          <a:lstStyle/>
          <a:p>
            <a:r>
              <a:rPr lang="en-US" sz="3600" dirty="0">
                <a:solidFill>
                  <a:prstClr val="black"/>
                </a:solidFill>
              </a:rPr>
              <a:t>§4.78 &amp; §4.78 MUSCLE FUNCTION and SCHEDULE OF RATINGS-EYE</a:t>
            </a:r>
            <a:endParaRPr lang="en-US" sz="5400" dirty="0"/>
          </a:p>
        </p:txBody>
      </p:sp>
      <p:sp>
        <p:nvSpPr>
          <p:cNvPr id="3" name="Content Placeholder 2"/>
          <p:cNvSpPr>
            <a:spLocks noGrp="1"/>
          </p:cNvSpPr>
          <p:nvPr>
            <p:ph idx="1"/>
          </p:nvPr>
        </p:nvSpPr>
        <p:spPr>
          <a:xfrm>
            <a:off x="627321" y="1631128"/>
            <a:ext cx="10962167" cy="4882058"/>
          </a:xfrm>
        </p:spPr>
        <p:txBody>
          <a:bodyPr/>
          <a:lstStyle/>
          <a:p>
            <a:r>
              <a:rPr lang="en-US" b="1" dirty="0">
                <a:solidFill>
                  <a:srgbClr val="9C1A1E"/>
                </a:solidFill>
              </a:rPr>
              <a:t>4.78</a:t>
            </a:r>
            <a:r>
              <a:rPr lang="en-US" dirty="0"/>
              <a:t> Explains which tests are authorized for use and examination requirements</a:t>
            </a:r>
          </a:p>
          <a:p>
            <a:endParaRPr lang="en-US" dirty="0"/>
          </a:p>
          <a:p>
            <a:r>
              <a:rPr lang="en-US" b="1" dirty="0">
                <a:solidFill>
                  <a:srgbClr val="9C1A1E"/>
                </a:solidFill>
              </a:rPr>
              <a:t>4.79</a:t>
            </a:r>
            <a:r>
              <a:rPr lang="en-US" dirty="0"/>
              <a:t> contains the listing of eye disabilities DC 6000-6091 </a:t>
            </a:r>
          </a:p>
          <a:p>
            <a:endParaRPr lang="en-US" dirty="0"/>
          </a:p>
        </p:txBody>
      </p:sp>
      <p:sp>
        <p:nvSpPr>
          <p:cNvPr id="7" name="Slide Number Placeholder 6"/>
          <p:cNvSpPr>
            <a:spLocks noGrp="1"/>
          </p:cNvSpPr>
          <p:nvPr>
            <p:ph type="sldNum" sz="quarter" idx="12"/>
          </p:nvPr>
        </p:nvSpPr>
        <p:spPr/>
        <p:txBody>
          <a:bodyPr/>
          <a:lstStyle/>
          <a:p>
            <a:fld id="{E2FB73DA-5FDE-45B5-BAA4-C61223CC44F6}" type="slidenum">
              <a:rPr lang="en-US" smtClean="0"/>
              <a:pPr/>
              <a:t>56</a:t>
            </a:fld>
            <a:endParaRPr lang="en-US" dirty="0"/>
          </a:p>
        </p:txBody>
      </p:sp>
    </p:spTree>
    <p:extLst>
      <p:ext uri="{BB962C8B-B14F-4D97-AF65-F5344CB8AC3E}">
        <p14:creationId xmlns:p14="http://schemas.microsoft.com/office/powerpoint/2010/main" val="14986487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3" y="124523"/>
            <a:ext cx="9828818" cy="990599"/>
          </a:xfrm>
        </p:spPr>
        <p:txBody>
          <a:bodyPr>
            <a:noAutofit/>
          </a:bodyPr>
          <a:lstStyle/>
          <a:p>
            <a:r>
              <a:rPr lang="en-US" sz="3600" dirty="0">
                <a:solidFill>
                  <a:prstClr val="black"/>
                </a:solidFill>
              </a:rPr>
              <a:t>§4.85 - §4.87  Hearing Impairment and Ears</a:t>
            </a:r>
            <a:endParaRPr lang="en-US" sz="5400" dirty="0"/>
          </a:p>
        </p:txBody>
      </p:sp>
      <p:sp>
        <p:nvSpPr>
          <p:cNvPr id="3" name="Content Placeholder 2"/>
          <p:cNvSpPr>
            <a:spLocks noGrp="1"/>
          </p:cNvSpPr>
          <p:nvPr>
            <p:ph idx="1"/>
          </p:nvPr>
        </p:nvSpPr>
        <p:spPr>
          <a:xfrm>
            <a:off x="435936" y="1414130"/>
            <a:ext cx="11387470" cy="5169235"/>
          </a:xfrm>
        </p:spPr>
        <p:txBody>
          <a:bodyPr>
            <a:normAutofit/>
          </a:bodyPr>
          <a:lstStyle/>
          <a:p>
            <a:r>
              <a:rPr lang="en-US" sz="2400" dirty="0"/>
              <a:t>Exams for hearing loss must be performed by an State-licensed audiologist and must include a Maryland CNC speech discrimination test</a:t>
            </a:r>
          </a:p>
          <a:p>
            <a:r>
              <a:rPr lang="en-US" sz="2400" dirty="0"/>
              <a:t>Tables VI, VIA, VII are used to determine evaluations</a:t>
            </a:r>
          </a:p>
          <a:p>
            <a:r>
              <a:rPr lang="en-US" sz="2400" dirty="0"/>
              <a:t>How to determine non-exceptional hearing loss: (</a:t>
            </a:r>
            <a:r>
              <a:rPr lang="en-US" sz="2400" b="1" dirty="0">
                <a:solidFill>
                  <a:srgbClr val="9C1A1E"/>
                </a:solidFill>
              </a:rPr>
              <a:t>DC 6100</a:t>
            </a:r>
            <a:r>
              <a:rPr lang="en-US" sz="2400" dirty="0"/>
              <a:t>)</a:t>
            </a:r>
          </a:p>
          <a:p>
            <a:pPr marL="461963" indent="0">
              <a:buNone/>
              <a:tabLst>
                <a:tab pos="10291763" algn="l"/>
              </a:tabLst>
            </a:pPr>
            <a:r>
              <a:rPr lang="en-US" sz="2400" b="1" dirty="0"/>
              <a:t>Step 1: </a:t>
            </a:r>
            <a:r>
              <a:rPr lang="en-US" sz="2400" dirty="0"/>
              <a:t>Determine the puretone threshold average by averaging the loss at              1000, 2000, 3000, &amp; 4000 Hertz for each ear</a:t>
            </a:r>
          </a:p>
          <a:p>
            <a:pPr marL="461963" indent="0">
              <a:buNone/>
              <a:tabLst>
                <a:tab pos="10291763" algn="l"/>
              </a:tabLst>
            </a:pPr>
            <a:r>
              <a:rPr lang="en-US" sz="2400" b="1" dirty="0"/>
              <a:t>Step 2: </a:t>
            </a:r>
            <a:r>
              <a:rPr lang="en-US" sz="2400" dirty="0"/>
              <a:t>Locate the Speech discrimination score for each ear</a:t>
            </a:r>
          </a:p>
          <a:p>
            <a:pPr marL="461963" indent="0" defTabSz="849313">
              <a:buNone/>
              <a:tabLst>
                <a:tab pos="10291763" algn="l"/>
              </a:tabLst>
            </a:pPr>
            <a:r>
              <a:rPr lang="en-US" sz="2400" b="1" dirty="0"/>
              <a:t>Step 3: </a:t>
            </a:r>
            <a:r>
              <a:rPr lang="en-US" sz="2400" dirty="0"/>
              <a:t>Determine the roman numeral for each ear using table VI                                     using the puretone threshold average &amp; speech discrimination score</a:t>
            </a:r>
          </a:p>
          <a:p>
            <a:pPr marL="461963" indent="0">
              <a:buNone/>
              <a:tabLst>
                <a:tab pos="10291763" algn="l"/>
              </a:tabLst>
            </a:pPr>
            <a:r>
              <a:rPr lang="en-US" sz="2400" b="1" dirty="0"/>
              <a:t>Step 4: </a:t>
            </a:r>
            <a:r>
              <a:rPr lang="en-US" sz="2400" dirty="0"/>
              <a:t>use Table VII to combine the roman numerals and determine the evaluation</a:t>
            </a:r>
          </a:p>
          <a:p>
            <a:pPr marL="0" indent="0">
              <a:buNone/>
              <a:tabLst>
                <a:tab pos="10291763" algn="l"/>
              </a:tabLst>
            </a:pPr>
            <a:r>
              <a:rPr lang="en-US" sz="2400" b="1" dirty="0">
                <a:solidFill>
                  <a:srgbClr val="9C1A1E"/>
                </a:solidFill>
              </a:rPr>
              <a:t>4.86 </a:t>
            </a:r>
            <a:r>
              <a:rPr lang="en-US" sz="2400" dirty="0"/>
              <a:t>explains when to use table VIA for exceptional patterns of hearing loss (Severe cases)</a:t>
            </a:r>
          </a:p>
          <a:p>
            <a:pPr marL="0" indent="0">
              <a:buNone/>
              <a:tabLst>
                <a:tab pos="10291763" algn="l"/>
              </a:tabLst>
            </a:pPr>
            <a:r>
              <a:rPr lang="en-US" sz="2400" b="1" dirty="0">
                <a:solidFill>
                  <a:srgbClr val="9C1A1E"/>
                </a:solidFill>
              </a:rPr>
              <a:t>4.87 </a:t>
            </a:r>
            <a:r>
              <a:rPr lang="en-US" sz="2400" dirty="0"/>
              <a:t>contains the listing of ear disabilities DC 6200-6260 </a:t>
            </a:r>
          </a:p>
          <a:p>
            <a:pPr marL="0" indent="0">
              <a:buNone/>
              <a:tabLst>
                <a:tab pos="10291763" algn="l"/>
              </a:tabLst>
            </a:pPr>
            <a:endParaRPr lang="en-US" sz="24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57</a:t>
            </a:fld>
            <a:endParaRPr lang="en-US" dirty="0"/>
          </a:p>
        </p:txBody>
      </p:sp>
    </p:spTree>
    <p:extLst>
      <p:ext uri="{BB962C8B-B14F-4D97-AF65-F5344CB8AC3E}">
        <p14:creationId xmlns:p14="http://schemas.microsoft.com/office/powerpoint/2010/main" val="34953938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049"/>
            <a:ext cx="8091948" cy="1143000"/>
          </a:xfrm>
        </p:spPr>
        <p:txBody>
          <a:bodyPr>
            <a:noAutofit/>
          </a:bodyPr>
          <a:lstStyle/>
          <a:p>
            <a:r>
              <a:rPr lang="en-US" sz="3600" dirty="0">
                <a:solidFill>
                  <a:prstClr val="black"/>
                </a:solidFill>
              </a:rPr>
              <a:t>§4.87a SCHEDULE OF RATINGS-</a:t>
            </a:r>
            <a:br>
              <a:rPr lang="en-US" sz="3600" dirty="0">
                <a:solidFill>
                  <a:prstClr val="black"/>
                </a:solidFill>
              </a:rPr>
            </a:br>
            <a:r>
              <a:rPr lang="en-US" sz="3600" dirty="0">
                <a:solidFill>
                  <a:prstClr val="black"/>
                </a:solidFill>
              </a:rPr>
              <a:t>OTHER SENSE ORGANS</a:t>
            </a:r>
            <a:endParaRPr lang="en-US" sz="5400" dirty="0"/>
          </a:p>
        </p:txBody>
      </p:sp>
      <p:sp>
        <p:nvSpPr>
          <p:cNvPr id="3" name="Content Placeholder 2"/>
          <p:cNvSpPr>
            <a:spLocks noGrp="1"/>
          </p:cNvSpPr>
          <p:nvPr>
            <p:ph idx="1"/>
          </p:nvPr>
        </p:nvSpPr>
        <p:spPr>
          <a:xfrm>
            <a:off x="595423" y="2000251"/>
            <a:ext cx="11047228" cy="4525963"/>
          </a:xfrm>
        </p:spPr>
        <p:txBody>
          <a:bodyPr/>
          <a:lstStyle/>
          <a:p>
            <a:r>
              <a:rPr lang="en-US" sz="3200" dirty="0"/>
              <a:t>Loss of Smell</a:t>
            </a:r>
          </a:p>
          <a:p>
            <a:pPr lvl="1"/>
            <a:r>
              <a:rPr lang="en-US" sz="2800" dirty="0"/>
              <a:t>DC 6275</a:t>
            </a:r>
          </a:p>
          <a:p>
            <a:pPr lvl="1"/>
            <a:endParaRPr lang="en-US" sz="2800" dirty="0"/>
          </a:p>
          <a:p>
            <a:r>
              <a:rPr lang="en-US" sz="3200" dirty="0"/>
              <a:t>Loss of Taste</a:t>
            </a:r>
          </a:p>
          <a:p>
            <a:pPr lvl="1"/>
            <a:r>
              <a:rPr lang="en-US" sz="2800" dirty="0"/>
              <a:t>DC 6276</a:t>
            </a:r>
          </a:p>
          <a:p>
            <a:pPr marL="0" indent="0">
              <a:buNone/>
            </a:pPr>
            <a:endParaRPr lang="en-US" dirty="0"/>
          </a:p>
          <a:p>
            <a:r>
              <a:rPr lang="en-US" dirty="0"/>
              <a:t>Both are rated at 10% but can only be assigned if there is an anatomical or pathological basis for the condition</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58</a:t>
            </a:fld>
            <a:endParaRPr lang="en-US" dirty="0"/>
          </a:p>
        </p:txBody>
      </p:sp>
    </p:spTree>
    <p:extLst>
      <p:ext uri="{BB962C8B-B14F-4D97-AF65-F5344CB8AC3E}">
        <p14:creationId xmlns:p14="http://schemas.microsoft.com/office/powerpoint/2010/main" val="18380909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8" y="382738"/>
            <a:ext cx="9743708" cy="533400"/>
          </a:xfrm>
        </p:spPr>
        <p:txBody>
          <a:bodyPr>
            <a:noAutofit/>
          </a:bodyPr>
          <a:lstStyle/>
          <a:p>
            <a:r>
              <a:rPr lang="en-US" sz="3600" dirty="0">
                <a:solidFill>
                  <a:prstClr val="black"/>
                </a:solidFill>
              </a:rPr>
              <a:t>§4.88a CHRONIC FATIGUE SYNDROME</a:t>
            </a:r>
            <a:endParaRPr lang="en-US" sz="5400" dirty="0"/>
          </a:p>
        </p:txBody>
      </p:sp>
      <p:sp>
        <p:nvSpPr>
          <p:cNvPr id="3" name="Content Placeholder 2"/>
          <p:cNvSpPr>
            <a:spLocks noGrp="1"/>
          </p:cNvSpPr>
          <p:nvPr>
            <p:ph idx="1"/>
          </p:nvPr>
        </p:nvSpPr>
        <p:spPr>
          <a:xfrm>
            <a:off x="446568" y="1281112"/>
            <a:ext cx="10994065" cy="5257800"/>
          </a:xfrm>
        </p:spPr>
        <p:txBody>
          <a:bodyPr numCol="2">
            <a:noAutofit/>
          </a:bodyPr>
          <a:lstStyle/>
          <a:p>
            <a:pPr marL="0" indent="0">
              <a:buNone/>
            </a:pPr>
            <a:r>
              <a:rPr lang="en-US" b="1" dirty="0"/>
              <a:t>A diagnosis of chronic fatigue syndrome requires:</a:t>
            </a:r>
          </a:p>
          <a:p>
            <a:pPr lvl="1"/>
            <a:r>
              <a:rPr lang="en-US" sz="2800" dirty="0"/>
              <a:t>New onset of decreased daily activity to 50% or less</a:t>
            </a:r>
          </a:p>
          <a:p>
            <a:pPr lvl="1"/>
            <a:r>
              <a:rPr lang="en-US" sz="2800" dirty="0"/>
              <a:t>Symptoms not due to another diagnosis</a:t>
            </a:r>
          </a:p>
          <a:p>
            <a:pPr lvl="1"/>
            <a:r>
              <a:rPr lang="en-US" sz="2800" dirty="0"/>
              <a:t>Six or more:</a:t>
            </a:r>
          </a:p>
          <a:p>
            <a:pPr lvl="2"/>
            <a:r>
              <a:rPr lang="en-US" sz="2400" dirty="0"/>
              <a:t>Acute onset      </a:t>
            </a:r>
          </a:p>
          <a:p>
            <a:pPr lvl="2"/>
            <a:r>
              <a:rPr lang="en-US" sz="2400" dirty="0"/>
              <a:t>Low grade fever    </a:t>
            </a:r>
          </a:p>
          <a:p>
            <a:pPr lvl="2"/>
            <a:r>
              <a:rPr lang="en-US" sz="2400" dirty="0"/>
              <a:t>Headaches</a:t>
            </a:r>
          </a:p>
          <a:p>
            <a:pPr lvl="2"/>
            <a:r>
              <a:rPr lang="en-US" sz="2400" dirty="0"/>
              <a:t>Non-exudative pharyngitis</a:t>
            </a:r>
          </a:p>
          <a:p>
            <a:pPr lvl="2"/>
            <a:r>
              <a:rPr lang="en-US" sz="2400" dirty="0"/>
              <a:t>Tender clavicle lymph nodes</a:t>
            </a:r>
          </a:p>
          <a:p>
            <a:pPr lvl="2"/>
            <a:endParaRPr lang="en-US" sz="2400" dirty="0"/>
          </a:p>
          <a:p>
            <a:pPr lvl="2"/>
            <a:endParaRPr lang="en-US" sz="2400" dirty="0"/>
          </a:p>
          <a:p>
            <a:pPr lvl="2"/>
            <a:endParaRPr lang="en-US" sz="2400" dirty="0"/>
          </a:p>
          <a:p>
            <a:pPr lvl="2"/>
            <a:endParaRPr lang="en-US" sz="2400" dirty="0"/>
          </a:p>
          <a:p>
            <a:pPr lvl="2"/>
            <a:endParaRPr lang="en-US" sz="2400" dirty="0"/>
          </a:p>
          <a:p>
            <a:pPr lvl="2"/>
            <a:endParaRPr lang="en-US" sz="2400" dirty="0"/>
          </a:p>
          <a:p>
            <a:pPr lvl="2"/>
            <a:endParaRPr lang="en-US" sz="2400" dirty="0"/>
          </a:p>
          <a:p>
            <a:pPr marL="914400" lvl="2" indent="0">
              <a:buNone/>
            </a:pPr>
            <a:endParaRPr lang="en-US" sz="1200" dirty="0"/>
          </a:p>
          <a:p>
            <a:pPr marL="914400" lvl="2" indent="0">
              <a:buNone/>
            </a:pPr>
            <a:endParaRPr lang="en-US" dirty="0"/>
          </a:p>
          <a:p>
            <a:pPr marL="228600" lvl="2"/>
            <a:r>
              <a:rPr lang="en-US" sz="2400" dirty="0"/>
              <a:t>Fatigue &gt; 24hrs after exercise</a:t>
            </a:r>
          </a:p>
          <a:p>
            <a:pPr marL="228600" lvl="2"/>
            <a:r>
              <a:rPr lang="en-US" sz="2400" dirty="0"/>
              <a:t>Muscle aches/weakness    </a:t>
            </a:r>
          </a:p>
          <a:p>
            <a:pPr marL="228600" lvl="2"/>
            <a:r>
              <a:rPr lang="en-US" sz="2400" dirty="0"/>
              <a:t> Migratory joint pain</a:t>
            </a:r>
          </a:p>
          <a:p>
            <a:pPr marL="228600" lvl="2"/>
            <a:r>
              <a:rPr lang="en-US" sz="2400" dirty="0"/>
              <a:t>Neuropsychologic (brain function) symptoms</a:t>
            </a:r>
          </a:p>
          <a:p>
            <a:pPr marL="228600" lvl="2"/>
            <a:r>
              <a:rPr lang="en-US" sz="2400" dirty="0"/>
              <a:t>Sleep disturbance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59</a:t>
            </a:fld>
            <a:endParaRPr lang="en-US" dirty="0"/>
          </a:p>
        </p:txBody>
      </p:sp>
    </p:spTree>
    <p:extLst>
      <p:ext uri="{BB962C8B-B14F-4D97-AF65-F5344CB8AC3E}">
        <p14:creationId xmlns:p14="http://schemas.microsoft.com/office/powerpoint/2010/main" val="2843479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16" y="371707"/>
            <a:ext cx="8161494" cy="685800"/>
          </a:xfrm>
        </p:spPr>
        <p:txBody>
          <a:bodyPr>
            <a:normAutofit/>
          </a:bodyPr>
          <a:lstStyle/>
          <a:p>
            <a:pPr>
              <a:defRPr/>
            </a:pPr>
            <a:r>
              <a:rPr lang="en-US" sz="4000" dirty="0"/>
              <a:t>§ 4.6 EVALUATION OF EVIDENCE</a:t>
            </a:r>
          </a:p>
        </p:txBody>
      </p:sp>
      <p:sp>
        <p:nvSpPr>
          <p:cNvPr id="11267" name="Content Placeholder 2"/>
          <p:cNvSpPr>
            <a:spLocks noGrp="1"/>
          </p:cNvSpPr>
          <p:nvPr>
            <p:ph idx="1"/>
          </p:nvPr>
        </p:nvSpPr>
        <p:spPr>
          <a:xfrm>
            <a:off x="661738" y="1864895"/>
            <a:ext cx="10888578" cy="4180074"/>
          </a:xfrm>
        </p:spPr>
        <p:txBody>
          <a:bodyPr/>
          <a:lstStyle/>
          <a:p>
            <a:pPr lvl="1">
              <a:buFont typeface="Wingdings" panose="05000000000000000000" pitchFamily="2" charset="2"/>
              <a:buChar char="§"/>
            </a:pPr>
            <a:endParaRPr lang="en-US" altLang="en-US" dirty="0"/>
          </a:p>
          <a:p>
            <a:pPr marL="457200" lvl="1" indent="0" algn="ctr">
              <a:buNone/>
            </a:pPr>
            <a:r>
              <a:rPr lang="en-US" altLang="en-US" sz="4000" dirty="0"/>
              <a:t>This regulation explains that all evidence that is part of the claim must be thoroughly evaluated and considered prior to rendering a decision</a:t>
            </a:r>
          </a:p>
          <a:p>
            <a:pPr lvl="1">
              <a:buFont typeface="Wingdings" panose="05000000000000000000" pitchFamily="2" charset="2"/>
              <a:buChar char="§"/>
            </a:pPr>
            <a:endParaRPr lang="en-US" alt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endParaRPr lang="en-US" altLang="en-US" sz="18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34366631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27" y="126380"/>
            <a:ext cx="9006348" cy="1143000"/>
          </a:xfrm>
        </p:spPr>
        <p:txBody>
          <a:bodyPr>
            <a:noAutofit/>
          </a:bodyPr>
          <a:lstStyle/>
          <a:p>
            <a:r>
              <a:rPr lang="en-US" sz="3200" dirty="0">
                <a:solidFill>
                  <a:prstClr val="black"/>
                </a:solidFill>
              </a:rPr>
              <a:t>§4.88b – §4.89 INFECTIOUS DISEASES, IMMUNE DISORDERS, NUTRITIONAL DEFICIENCIES, &amp; TB</a:t>
            </a:r>
            <a:endParaRPr lang="en-US" sz="3200" dirty="0"/>
          </a:p>
        </p:txBody>
      </p:sp>
      <p:sp>
        <p:nvSpPr>
          <p:cNvPr id="3" name="Content Placeholder 2"/>
          <p:cNvSpPr>
            <a:spLocks noGrp="1"/>
          </p:cNvSpPr>
          <p:nvPr>
            <p:ph idx="1"/>
          </p:nvPr>
        </p:nvSpPr>
        <p:spPr>
          <a:xfrm>
            <a:off x="616689" y="1663390"/>
            <a:ext cx="10962168" cy="2836127"/>
          </a:xfrm>
        </p:spPr>
        <p:txBody>
          <a:bodyPr>
            <a:noAutofit/>
          </a:bodyPr>
          <a:lstStyle/>
          <a:p>
            <a:pPr>
              <a:buClr>
                <a:schemeClr val="tx1"/>
              </a:buClr>
            </a:pPr>
            <a:r>
              <a:rPr lang="en-US" b="1" dirty="0">
                <a:solidFill>
                  <a:srgbClr val="9C1A1E"/>
                </a:solidFill>
              </a:rPr>
              <a:t>4.88b</a:t>
            </a:r>
            <a:r>
              <a:rPr lang="en-US" dirty="0"/>
              <a:t> contains the listing of infectious diseases, immune disorders and nutritional deficiencies DC 6300-6354</a:t>
            </a:r>
          </a:p>
          <a:p>
            <a:pPr>
              <a:buClr>
                <a:schemeClr val="tx1"/>
              </a:buClr>
            </a:pPr>
            <a:r>
              <a:rPr lang="en-US" b="1" dirty="0">
                <a:solidFill>
                  <a:srgbClr val="9C1A1E"/>
                </a:solidFill>
              </a:rPr>
              <a:t>4.88c</a:t>
            </a:r>
            <a:r>
              <a:rPr lang="en-US" dirty="0"/>
              <a:t> explains how to rate inactive nonpulmonary tuberculosis for veterans who become entitled </a:t>
            </a:r>
            <a:r>
              <a:rPr lang="en-US" b="1" i="1" dirty="0"/>
              <a:t>after</a:t>
            </a:r>
            <a:r>
              <a:rPr lang="en-US" dirty="0"/>
              <a:t> August 19, 1968 (100% for 1 year after date of inactivity then rate residuals)</a:t>
            </a:r>
          </a:p>
          <a:p>
            <a:pPr>
              <a:buClr>
                <a:schemeClr val="tx1"/>
              </a:buClr>
            </a:pPr>
            <a:r>
              <a:rPr lang="en-US" b="1" dirty="0">
                <a:solidFill>
                  <a:srgbClr val="9C1A1E"/>
                </a:solidFill>
              </a:rPr>
              <a:t>4.89</a:t>
            </a:r>
            <a:r>
              <a:rPr lang="en-US" dirty="0"/>
              <a:t> explains how VA rated inactive nonpulmonary tuberculosis for veterans who become entitled </a:t>
            </a:r>
            <a:r>
              <a:rPr lang="en-US" b="1" i="1" dirty="0"/>
              <a:t>before</a:t>
            </a:r>
            <a:r>
              <a:rPr lang="en-US" dirty="0"/>
              <a:t> August 19, 1968 (Graduated rating scale)</a:t>
            </a:r>
          </a:p>
          <a:p>
            <a:pPr>
              <a:buClr>
                <a:schemeClr val="tx1"/>
              </a:buClr>
            </a:pPr>
            <a:endParaRPr lang="en-US" dirty="0"/>
          </a:p>
        </p:txBody>
      </p:sp>
      <p:sp>
        <p:nvSpPr>
          <p:cNvPr id="7" name="Slide Number Placeholder 6"/>
          <p:cNvSpPr>
            <a:spLocks noGrp="1"/>
          </p:cNvSpPr>
          <p:nvPr>
            <p:ph type="sldNum" sz="quarter" idx="12"/>
          </p:nvPr>
        </p:nvSpPr>
        <p:spPr/>
        <p:txBody>
          <a:bodyPr/>
          <a:lstStyle/>
          <a:p>
            <a:fld id="{E2FB73DA-5FDE-45B5-BAA4-C61223CC44F6}" type="slidenum">
              <a:rPr lang="en-US" smtClean="0"/>
              <a:pPr/>
              <a:t>60</a:t>
            </a:fld>
            <a:endParaRPr lang="en-US" dirty="0"/>
          </a:p>
        </p:txBody>
      </p:sp>
    </p:spTree>
    <p:extLst>
      <p:ext uri="{BB962C8B-B14F-4D97-AF65-F5344CB8AC3E}">
        <p14:creationId xmlns:p14="http://schemas.microsoft.com/office/powerpoint/2010/main" val="375854572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2" y="0"/>
            <a:ext cx="9055509" cy="1143000"/>
          </a:xfrm>
        </p:spPr>
        <p:txBody>
          <a:bodyPr>
            <a:noAutofit/>
          </a:bodyPr>
          <a:lstStyle/>
          <a:p>
            <a:r>
              <a:rPr lang="en-US" sz="3200" dirty="0">
                <a:solidFill>
                  <a:prstClr val="black"/>
                </a:solidFill>
              </a:rPr>
              <a:t>§4.96 – 4.97 SPECIAL PROVISIONS REGARDING EVALUATION OF RESPIRATORY CONDITIONS</a:t>
            </a:r>
            <a:endParaRPr lang="en-US" sz="4800" dirty="0"/>
          </a:p>
        </p:txBody>
      </p:sp>
      <p:sp>
        <p:nvSpPr>
          <p:cNvPr id="3" name="Content Placeholder 2"/>
          <p:cNvSpPr>
            <a:spLocks noGrp="1"/>
          </p:cNvSpPr>
          <p:nvPr>
            <p:ph idx="1"/>
          </p:nvPr>
        </p:nvSpPr>
        <p:spPr>
          <a:xfrm>
            <a:off x="329609" y="1500186"/>
            <a:ext cx="11323676" cy="4696676"/>
          </a:xfrm>
        </p:spPr>
        <p:txBody>
          <a:bodyPr>
            <a:noAutofit/>
          </a:bodyPr>
          <a:lstStyle/>
          <a:p>
            <a:r>
              <a:rPr lang="en-US" dirty="0"/>
              <a:t>Explains which disabilities cannot be combined with each other</a:t>
            </a:r>
          </a:p>
          <a:p>
            <a:r>
              <a:rPr lang="en-US" dirty="0"/>
              <a:t>When these disabilities coexist, a single rating will be assigned using the predominant disability then that rating will be raised to the next higher level </a:t>
            </a:r>
          </a:p>
          <a:p>
            <a:pPr lvl="0"/>
            <a:r>
              <a:rPr lang="en-US" dirty="0">
                <a:solidFill>
                  <a:prstClr val="black"/>
                </a:solidFill>
              </a:rPr>
              <a:t>Special Monthly Compensation may apply (</a:t>
            </a:r>
            <a:r>
              <a:rPr lang="en-US" b="1" dirty="0">
                <a:solidFill>
                  <a:srgbClr val="9C1A1E"/>
                </a:solidFill>
              </a:rPr>
              <a:t>3.350</a:t>
            </a:r>
            <a:r>
              <a:rPr lang="en-US" dirty="0">
                <a:solidFill>
                  <a:prstClr val="black"/>
                </a:solidFill>
              </a:rPr>
              <a:t>)</a:t>
            </a:r>
          </a:p>
          <a:p>
            <a:pPr lvl="0"/>
            <a:r>
              <a:rPr lang="en-US" dirty="0">
                <a:solidFill>
                  <a:prstClr val="black"/>
                </a:solidFill>
              </a:rPr>
              <a:t>Evaluation criteria</a:t>
            </a:r>
          </a:p>
          <a:p>
            <a:pPr lvl="1"/>
            <a:r>
              <a:rPr lang="en-US" dirty="0">
                <a:solidFill>
                  <a:prstClr val="black"/>
                </a:solidFill>
              </a:rPr>
              <a:t>Pulmonary function tests</a:t>
            </a:r>
          </a:p>
          <a:p>
            <a:pPr lvl="1"/>
            <a:r>
              <a:rPr lang="en-US" dirty="0">
                <a:solidFill>
                  <a:prstClr val="black"/>
                </a:solidFill>
              </a:rPr>
              <a:t>Bronchodilators</a:t>
            </a:r>
          </a:p>
          <a:p>
            <a:pPr lvl="1"/>
            <a:r>
              <a:rPr lang="en-US" dirty="0">
                <a:solidFill>
                  <a:prstClr val="black"/>
                </a:solidFill>
              </a:rPr>
              <a:t>FVC, FEV-1</a:t>
            </a:r>
          </a:p>
          <a:p>
            <a:pPr lvl="0">
              <a:buClr>
                <a:prstClr val="black"/>
              </a:buClr>
            </a:pPr>
            <a:r>
              <a:rPr lang="en-US" b="1" dirty="0">
                <a:solidFill>
                  <a:srgbClr val="9C1A1E"/>
                </a:solidFill>
              </a:rPr>
              <a:t>4.97</a:t>
            </a:r>
            <a:r>
              <a:rPr lang="en-US" dirty="0">
                <a:solidFill>
                  <a:prstClr val="black"/>
                </a:solidFill>
              </a:rPr>
              <a:t> contains the listing of disabilities of the respiratory system                       DC 6502-6847</a:t>
            </a:r>
          </a:p>
          <a:p>
            <a:pPr marL="0" lvl="1" indent="0"/>
            <a:endParaRPr lang="en-US" dirty="0">
              <a:solidFill>
                <a:prstClr val="black"/>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61</a:t>
            </a:fld>
            <a:endParaRPr lang="en-US" dirty="0"/>
          </a:p>
        </p:txBody>
      </p:sp>
    </p:spTree>
    <p:extLst>
      <p:ext uri="{BB962C8B-B14F-4D97-AF65-F5344CB8AC3E}">
        <p14:creationId xmlns:p14="http://schemas.microsoft.com/office/powerpoint/2010/main" val="25476078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3" y="334384"/>
            <a:ext cx="8729900" cy="685800"/>
          </a:xfrm>
        </p:spPr>
        <p:txBody>
          <a:bodyPr>
            <a:noAutofit/>
          </a:bodyPr>
          <a:lstStyle/>
          <a:p>
            <a:r>
              <a:rPr lang="en-US" sz="3600" dirty="0">
                <a:solidFill>
                  <a:prstClr val="black"/>
                </a:solidFill>
              </a:rPr>
              <a:t>§4.100 - §4.104  CARDIOVASCULAR SYSTEM</a:t>
            </a:r>
            <a:endParaRPr lang="en-US" sz="4800" dirty="0"/>
          </a:p>
        </p:txBody>
      </p:sp>
      <p:sp>
        <p:nvSpPr>
          <p:cNvPr id="7" name="Slide Number Placeholder 6"/>
          <p:cNvSpPr>
            <a:spLocks noGrp="1"/>
          </p:cNvSpPr>
          <p:nvPr>
            <p:ph type="sldNum" sz="quarter" idx="12"/>
          </p:nvPr>
        </p:nvSpPr>
        <p:spPr/>
        <p:txBody>
          <a:bodyPr/>
          <a:lstStyle/>
          <a:p>
            <a:fld id="{E2FB73DA-5FDE-45B5-BAA4-C61223CC44F6}" type="slidenum">
              <a:rPr lang="en-US" smtClean="0"/>
              <a:pPr/>
              <a:t>62</a:t>
            </a:fld>
            <a:endParaRPr lang="en-US" dirty="0"/>
          </a:p>
        </p:txBody>
      </p:sp>
      <p:sp>
        <p:nvSpPr>
          <p:cNvPr id="4" name="Title 1"/>
          <p:cNvSpPr txBox="1">
            <a:spLocks/>
          </p:cNvSpPr>
          <p:nvPr/>
        </p:nvSpPr>
        <p:spPr>
          <a:xfrm>
            <a:off x="359735" y="1500999"/>
            <a:ext cx="10994065" cy="5037913"/>
          </a:xfrm>
          <a:prstGeom prst="rect">
            <a:avLst/>
          </a:prstGeom>
        </p:spPr>
        <p:txBody>
          <a:bodyPr anchor="ctr">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marL="233363" indent="-233363">
              <a:buClr>
                <a:schemeClr val="tx1"/>
              </a:buClr>
              <a:buFont typeface="Arial" panose="020B0604020202020204" pitchFamily="34" charset="0"/>
              <a:buChar char="•"/>
            </a:pPr>
            <a:r>
              <a:rPr lang="en-US" sz="2800" dirty="0">
                <a:solidFill>
                  <a:srgbClr val="9C1A1E"/>
                </a:solidFill>
                <a:latin typeface="+mn-lt"/>
              </a:rPr>
              <a:t>4.100 </a:t>
            </a:r>
            <a:r>
              <a:rPr lang="en-US" sz="2800" b="0" dirty="0">
                <a:solidFill>
                  <a:prstClr val="black"/>
                </a:solidFill>
                <a:latin typeface="+mn-lt"/>
              </a:rPr>
              <a:t>explains how to apply diagnostic codes 7000-7007,7011, &amp; 7015-7020</a:t>
            </a:r>
          </a:p>
          <a:p>
            <a:pPr marL="233363" indent="-233363">
              <a:buFont typeface="Arial" panose="020B0604020202020204" pitchFamily="34" charset="0"/>
              <a:buChar char="•"/>
            </a:pPr>
            <a:endParaRPr lang="en-US" sz="1600" b="0" dirty="0">
              <a:solidFill>
                <a:prstClr val="black"/>
              </a:solidFill>
              <a:latin typeface="+mn-lt"/>
            </a:endParaRPr>
          </a:p>
          <a:p>
            <a:pPr marL="233363" lvl="0" indent="-233363">
              <a:lnSpc>
                <a:spcPct val="100000"/>
              </a:lnSpc>
              <a:spcBef>
                <a:spcPts val="0"/>
              </a:spcBef>
              <a:buFont typeface="Arial" panose="020B0604020202020204" pitchFamily="34" charset="0"/>
              <a:buChar char="•"/>
            </a:pPr>
            <a:r>
              <a:rPr lang="en-US" sz="2800" b="0" dirty="0">
                <a:solidFill>
                  <a:prstClr val="black"/>
                </a:solidFill>
                <a:latin typeface="+mn-lt"/>
                <a:ea typeface="+mn-ea"/>
                <a:cs typeface="+mn-cs"/>
              </a:rPr>
              <a:t>Cardiac Hypertrophy or Dilatation (determined using </a:t>
            </a:r>
            <a:r>
              <a:rPr lang="en-US" sz="2800" b="0" dirty="0">
                <a:solidFill>
                  <a:prstClr val="black"/>
                </a:solidFill>
                <a:latin typeface="+mn-lt"/>
              </a:rPr>
              <a:t>EKG, Echo, X-ray) and medication must be determined in all cases</a:t>
            </a:r>
          </a:p>
          <a:p>
            <a:pPr marL="233363" lvl="0" indent="-233363">
              <a:lnSpc>
                <a:spcPct val="100000"/>
              </a:lnSpc>
              <a:spcBef>
                <a:spcPts val="0"/>
              </a:spcBef>
              <a:buFont typeface="Arial" panose="020B0604020202020204" pitchFamily="34" charset="0"/>
              <a:buChar char="•"/>
            </a:pPr>
            <a:endParaRPr lang="en-US" sz="1600" b="0" dirty="0">
              <a:solidFill>
                <a:prstClr val="black"/>
              </a:solidFill>
              <a:latin typeface="+mn-lt"/>
            </a:endParaRPr>
          </a:p>
          <a:p>
            <a:pPr marL="233363" lvl="1" indent="-233363">
              <a:buFont typeface="Arial" panose="020B0604020202020204" pitchFamily="34" charset="0"/>
              <a:buChar char="•"/>
            </a:pPr>
            <a:r>
              <a:rPr lang="en-US" sz="2800" dirty="0">
                <a:solidFill>
                  <a:prstClr val="black"/>
                </a:solidFill>
              </a:rPr>
              <a:t>METS – Must be determined in most cases (exceptions are listed)</a:t>
            </a:r>
          </a:p>
          <a:p>
            <a:pPr marL="233363" lvl="1" indent="-233363">
              <a:buFont typeface="Arial" panose="020B0604020202020204" pitchFamily="34" charset="0"/>
              <a:buChar char="•"/>
            </a:pPr>
            <a:endParaRPr lang="en-US" sz="1600" dirty="0">
              <a:solidFill>
                <a:prstClr val="black"/>
              </a:solidFill>
            </a:endParaRPr>
          </a:p>
          <a:p>
            <a:pPr marL="233363" lvl="1" indent="-233363">
              <a:buFont typeface="Arial" panose="020B0604020202020204" pitchFamily="34" charset="0"/>
              <a:buChar char="•"/>
            </a:pPr>
            <a:r>
              <a:rPr lang="en-US" sz="2800" dirty="0">
                <a:solidFill>
                  <a:prstClr val="black"/>
                </a:solidFill>
              </a:rPr>
              <a:t>LVEF testing - If not of record, alternate criteria can be used to determine severity unless the examiner states otherwise</a:t>
            </a:r>
          </a:p>
          <a:p>
            <a:pPr marL="0" lvl="1"/>
            <a:endParaRPr lang="en-US" sz="1400" dirty="0">
              <a:solidFill>
                <a:prstClr val="black"/>
              </a:solidFill>
            </a:endParaRPr>
          </a:p>
          <a:p>
            <a:pPr marL="233363" lvl="1" indent="-233363">
              <a:buClr>
                <a:schemeClr val="tx1"/>
              </a:buClr>
              <a:buFont typeface="Arial" panose="020B0604020202020204" pitchFamily="34" charset="0"/>
              <a:buChar char="•"/>
            </a:pPr>
            <a:r>
              <a:rPr lang="en-US" sz="2800" b="1" dirty="0">
                <a:solidFill>
                  <a:srgbClr val="9C1A1E"/>
                </a:solidFill>
              </a:rPr>
              <a:t>4.104</a:t>
            </a:r>
            <a:r>
              <a:rPr lang="en-US" sz="2800" dirty="0">
                <a:solidFill>
                  <a:prstClr val="black"/>
                </a:solidFill>
              </a:rPr>
              <a:t> contains the listing of disabilities of the cardiovascular system                       DC 7000-7123</a:t>
            </a:r>
            <a:br>
              <a:rPr lang="en-US" sz="2500" dirty="0">
                <a:solidFill>
                  <a:prstClr val="black"/>
                </a:solidFill>
              </a:rPr>
            </a:br>
            <a:endParaRPr lang="en-US" dirty="0"/>
          </a:p>
        </p:txBody>
      </p:sp>
    </p:spTree>
    <p:extLst>
      <p:ext uri="{BB962C8B-B14F-4D97-AF65-F5344CB8AC3E}">
        <p14:creationId xmlns:p14="http://schemas.microsoft.com/office/powerpoint/2010/main" val="7101189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17" y="72483"/>
            <a:ext cx="7499856" cy="1143000"/>
          </a:xfrm>
        </p:spPr>
        <p:txBody>
          <a:bodyPr>
            <a:normAutofit/>
          </a:bodyPr>
          <a:lstStyle/>
          <a:p>
            <a:r>
              <a:rPr lang="en-US" sz="3600" dirty="0">
                <a:solidFill>
                  <a:prstClr val="black"/>
                </a:solidFill>
              </a:rPr>
              <a:t>§4.110 -  §4.114 DIGESTIVE SYSTEM</a:t>
            </a:r>
            <a:endParaRPr lang="en-US" dirty="0"/>
          </a:p>
        </p:txBody>
      </p:sp>
      <p:sp>
        <p:nvSpPr>
          <p:cNvPr id="7" name="Slide Number Placeholder 6"/>
          <p:cNvSpPr>
            <a:spLocks noGrp="1"/>
          </p:cNvSpPr>
          <p:nvPr>
            <p:ph type="sldNum" sz="quarter" idx="12"/>
          </p:nvPr>
        </p:nvSpPr>
        <p:spPr>
          <a:xfrm>
            <a:off x="8557437" y="6409513"/>
            <a:ext cx="2743200" cy="365125"/>
          </a:xfrm>
        </p:spPr>
        <p:txBody>
          <a:bodyPr/>
          <a:lstStyle/>
          <a:p>
            <a:fld id="{E2FB73DA-5FDE-45B5-BAA4-C61223CC44F6}" type="slidenum">
              <a:rPr lang="en-US" smtClean="0"/>
              <a:pPr/>
              <a:t>63</a:t>
            </a:fld>
            <a:endParaRPr lang="en-US" dirty="0"/>
          </a:p>
        </p:txBody>
      </p:sp>
      <p:sp>
        <p:nvSpPr>
          <p:cNvPr id="4" name="Title 1"/>
          <p:cNvSpPr txBox="1">
            <a:spLocks/>
          </p:cNvSpPr>
          <p:nvPr/>
        </p:nvSpPr>
        <p:spPr>
          <a:xfrm>
            <a:off x="620290" y="1456660"/>
            <a:ext cx="10852239" cy="4603898"/>
          </a:xfrm>
          <a:prstGeom prst="rect">
            <a:avLst/>
          </a:prstGeom>
        </p:spPr>
        <p:txBody>
          <a:bodyPr anchor="t">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marL="342900" indent="-173038">
              <a:buClr>
                <a:schemeClr val="tx1"/>
              </a:buClr>
              <a:buFont typeface="Arial" panose="020B0604020202020204" pitchFamily="34" charset="0"/>
              <a:buChar char="•"/>
            </a:pPr>
            <a:r>
              <a:rPr lang="en-US" sz="2400" dirty="0">
                <a:solidFill>
                  <a:srgbClr val="9C1A1E"/>
                </a:solidFill>
                <a:latin typeface="+mn-lt"/>
              </a:rPr>
              <a:t>4.110</a:t>
            </a:r>
            <a:r>
              <a:rPr lang="en-US" sz="2400" b="0" dirty="0">
                <a:solidFill>
                  <a:prstClr val="black"/>
                </a:solidFill>
                <a:latin typeface="+mn-lt"/>
              </a:rPr>
              <a:t> explains that the location of ulcers must be identified (stomach, Duodenum), and that the term “peptic ulcer” cannot be used to rate</a:t>
            </a:r>
          </a:p>
          <a:p>
            <a:pPr marL="169862">
              <a:buClr>
                <a:schemeClr val="tx1"/>
              </a:buClr>
            </a:pPr>
            <a:endParaRPr lang="en-US" sz="1050" b="0" dirty="0">
              <a:solidFill>
                <a:prstClr val="black"/>
              </a:solidFill>
              <a:latin typeface="+mn-lt"/>
            </a:endParaRPr>
          </a:p>
          <a:p>
            <a:pPr marL="342900" lvl="0" indent="-173038">
              <a:lnSpc>
                <a:spcPct val="100000"/>
              </a:lnSpc>
              <a:spcBef>
                <a:spcPts val="0"/>
              </a:spcBef>
              <a:buClr>
                <a:schemeClr val="tx1"/>
              </a:buClr>
              <a:buFont typeface="Arial" panose="020B0604020202020204" pitchFamily="34" charset="0"/>
              <a:buChar char="•"/>
            </a:pPr>
            <a:r>
              <a:rPr lang="en-US" sz="2400" dirty="0">
                <a:solidFill>
                  <a:srgbClr val="9C1A1E"/>
                </a:solidFill>
                <a:latin typeface="+mn-lt"/>
                <a:ea typeface="+mn-ea"/>
                <a:cs typeface="+mn-cs"/>
              </a:rPr>
              <a:t>4.111</a:t>
            </a:r>
            <a:r>
              <a:rPr lang="en-US" sz="2400" b="0" dirty="0">
                <a:solidFill>
                  <a:prstClr val="black"/>
                </a:solidFill>
                <a:latin typeface="+mn-lt"/>
                <a:ea typeface="+mn-ea"/>
                <a:cs typeface="+mn-cs"/>
              </a:rPr>
              <a:t> discusses postgastrectomy syndromes specifically “Dumping Syndrome” and manifestations of hypoglycemia</a:t>
            </a:r>
          </a:p>
          <a:p>
            <a:pPr marL="342900" lvl="0" indent="-173038">
              <a:lnSpc>
                <a:spcPct val="100000"/>
              </a:lnSpc>
              <a:spcBef>
                <a:spcPts val="0"/>
              </a:spcBef>
              <a:buClr>
                <a:schemeClr val="tx1"/>
              </a:buClr>
              <a:buFont typeface="Arial" panose="020B0604020202020204" pitchFamily="34" charset="0"/>
              <a:buChar char="•"/>
            </a:pPr>
            <a:endParaRPr lang="en-US" sz="1100" b="0" dirty="0">
              <a:solidFill>
                <a:prstClr val="black"/>
              </a:solidFill>
              <a:latin typeface="+mn-lt"/>
              <a:ea typeface="+mn-ea"/>
              <a:cs typeface="+mn-cs"/>
            </a:endParaRPr>
          </a:p>
          <a:p>
            <a:pPr marL="342900" lvl="0" indent="-173038">
              <a:lnSpc>
                <a:spcPct val="100000"/>
              </a:lnSpc>
              <a:spcBef>
                <a:spcPts val="0"/>
              </a:spcBef>
              <a:buClr>
                <a:schemeClr val="tx1"/>
              </a:buClr>
              <a:buFont typeface="Arial" panose="020B0604020202020204" pitchFamily="34" charset="0"/>
              <a:buChar char="•"/>
            </a:pPr>
            <a:r>
              <a:rPr lang="en-US" sz="2400" dirty="0">
                <a:solidFill>
                  <a:srgbClr val="9C1A1E"/>
                </a:solidFill>
                <a:latin typeface="Calibri" panose="020F0502020204030204"/>
                <a:ea typeface="+mn-ea"/>
                <a:cs typeface="+mn-cs"/>
              </a:rPr>
              <a:t>4.112</a:t>
            </a:r>
            <a:r>
              <a:rPr lang="en-US" sz="2400" b="0" dirty="0">
                <a:latin typeface="+mn-lt"/>
              </a:rPr>
              <a:t> </a:t>
            </a:r>
            <a:r>
              <a:rPr lang="en-US" sz="2400" dirty="0">
                <a:latin typeface="+mn-lt"/>
              </a:rPr>
              <a:t>Substantial weight loss: </a:t>
            </a:r>
            <a:r>
              <a:rPr lang="en-US" sz="2400" b="0" dirty="0">
                <a:latin typeface="+mn-lt"/>
              </a:rPr>
              <a:t>&gt; 20% of baseline weight, for 3 months </a:t>
            </a:r>
          </a:p>
          <a:p>
            <a:pPr marL="342900" indent="-173038">
              <a:buClr>
                <a:schemeClr val="tx1"/>
              </a:buClr>
            </a:pPr>
            <a:r>
              <a:rPr lang="en-US" sz="2400" b="0" dirty="0">
                <a:latin typeface="+mn-lt"/>
              </a:rPr>
              <a:t> 	           </a:t>
            </a:r>
            <a:r>
              <a:rPr lang="en-US" sz="2400" dirty="0">
                <a:latin typeface="+mn-lt"/>
              </a:rPr>
              <a:t>Minor weight loss:</a:t>
            </a:r>
            <a:r>
              <a:rPr lang="en-US" sz="2400" b="0" dirty="0">
                <a:latin typeface="+mn-lt"/>
              </a:rPr>
              <a:t> &gt;10-20% of baseline weight, for 3 months</a:t>
            </a:r>
          </a:p>
          <a:p>
            <a:pPr marL="342900" indent="-173038">
              <a:buClr>
                <a:schemeClr val="tx1"/>
              </a:buClr>
            </a:pPr>
            <a:r>
              <a:rPr lang="en-US" sz="2400" b="0" dirty="0">
                <a:latin typeface="+mn-lt"/>
              </a:rPr>
              <a:t>	           </a:t>
            </a:r>
            <a:r>
              <a:rPr lang="en-US" sz="2400" dirty="0">
                <a:latin typeface="+mn-lt"/>
              </a:rPr>
              <a:t>Inability to gain weight:</a:t>
            </a:r>
            <a:r>
              <a:rPr lang="en-US" sz="2400" b="0" dirty="0">
                <a:latin typeface="+mn-lt"/>
              </a:rPr>
              <a:t> Substantial weight loss that cannot be regained</a:t>
            </a:r>
          </a:p>
          <a:p>
            <a:pPr marL="342900" indent="-173038">
              <a:buClr>
                <a:schemeClr val="tx1"/>
              </a:buClr>
            </a:pPr>
            <a:r>
              <a:rPr lang="en-US" sz="2400" b="0" dirty="0">
                <a:latin typeface="+mn-lt"/>
              </a:rPr>
              <a:t>	           </a:t>
            </a:r>
            <a:r>
              <a:rPr lang="en-US" sz="2400" dirty="0">
                <a:latin typeface="+mn-lt"/>
              </a:rPr>
              <a:t>Baseline weight: </a:t>
            </a:r>
            <a:r>
              <a:rPr lang="en-US" sz="2400" b="0" dirty="0">
                <a:latin typeface="+mn-lt"/>
              </a:rPr>
              <a:t>Average weight for past 2 years, before problem</a:t>
            </a:r>
          </a:p>
          <a:p>
            <a:pPr marL="342900" indent="-173038">
              <a:buClr>
                <a:schemeClr val="tx1"/>
              </a:buClr>
            </a:pPr>
            <a:endParaRPr lang="en-US" sz="1600" b="0" dirty="0">
              <a:latin typeface="+mn-lt"/>
            </a:endParaRPr>
          </a:p>
          <a:p>
            <a:pPr marL="342900" indent="-173038">
              <a:buClr>
                <a:schemeClr val="tx1"/>
              </a:buClr>
              <a:buFont typeface="Arial" panose="020B0604020202020204" pitchFamily="34" charset="0"/>
              <a:buChar char="•"/>
            </a:pPr>
            <a:r>
              <a:rPr lang="en-US" sz="2400" dirty="0">
                <a:solidFill>
                  <a:srgbClr val="9C1A1E"/>
                </a:solidFill>
                <a:latin typeface="+mn-lt"/>
              </a:rPr>
              <a:t>4.113</a:t>
            </a:r>
            <a:r>
              <a:rPr lang="en-US" sz="2400" b="0" dirty="0">
                <a:latin typeface="+mn-lt"/>
              </a:rPr>
              <a:t> Watch out for pyramiding in abdominal claims</a:t>
            </a:r>
          </a:p>
          <a:p>
            <a:pPr marL="342900" indent="-173038">
              <a:buClr>
                <a:schemeClr val="tx1"/>
              </a:buClr>
              <a:buFont typeface="Arial" panose="020B0604020202020204" pitchFamily="34" charset="0"/>
              <a:buChar char="•"/>
            </a:pPr>
            <a:endParaRPr lang="en-US" sz="1200" b="0" dirty="0">
              <a:latin typeface="+mn-lt"/>
            </a:endParaRPr>
          </a:p>
          <a:p>
            <a:pPr marL="342900" indent="-173038">
              <a:buClr>
                <a:schemeClr val="tx1"/>
              </a:buClr>
              <a:buFont typeface="Arial" panose="020B0604020202020204" pitchFamily="34" charset="0"/>
              <a:buChar char="•"/>
            </a:pPr>
            <a:r>
              <a:rPr lang="en-US" sz="2400" dirty="0">
                <a:solidFill>
                  <a:srgbClr val="9C1A1E"/>
                </a:solidFill>
                <a:latin typeface="+mn-lt"/>
              </a:rPr>
              <a:t>4.114</a:t>
            </a:r>
            <a:r>
              <a:rPr lang="en-US" sz="2400" dirty="0">
                <a:solidFill>
                  <a:prstClr val="black"/>
                </a:solidFill>
                <a:latin typeface="+mn-lt"/>
              </a:rPr>
              <a:t> </a:t>
            </a:r>
            <a:r>
              <a:rPr lang="en-US" sz="2400" b="0" dirty="0">
                <a:solidFill>
                  <a:prstClr val="black"/>
                </a:solidFill>
                <a:latin typeface="+mn-lt"/>
              </a:rPr>
              <a:t>contains the listing of disabilities of the digestive system DC 7200-7354</a:t>
            </a:r>
          </a:p>
        </p:txBody>
      </p:sp>
    </p:spTree>
    <p:extLst>
      <p:ext uri="{BB962C8B-B14F-4D97-AF65-F5344CB8AC3E}">
        <p14:creationId xmlns:p14="http://schemas.microsoft.com/office/powerpoint/2010/main" val="108778828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19" y="70625"/>
            <a:ext cx="8707837" cy="1143000"/>
          </a:xfrm>
        </p:spPr>
        <p:txBody>
          <a:bodyPr>
            <a:normAutofit/>
          </a:bodyPr>
          <a:lstStyle/>
          <a:p>
            <a:r>
              <a:rPr lang="en-US" sz="3600" dirty="0">
                <a:solidFill>
                  <a:prstClr val="black"/>
                </a:solidFill>
              </a:rPr>
              <a:t>§4.115 - §4.115b </a:t>
            </a:r>
            <a:r>
              <a:rPr lang="en-US" sz="3600" cap="small" dirty="0"/>
              <a:t>GENITOURINARY SYSTEM</a:t>
            </a:r>
          </a:p>
        </p:txBody>
      </p:sp>
      <p:sp>
        <p:nvSpPr>
          <p:cNvPr id="6" name="Slide Number Placeholder 5"/>
          <p:cNvSpPr>
            <a:spLocks noGrp="1"/>
          </p:cNvSpPr>
          <p:nvPr>
            <p:ph type="sldNum" sz="quarter" idx="12"/>
          </p:nvPr>
        </p:nvSpPr>
        <p:spPr/>
        <p:txBody>
          <a:bodyPr/>
          <a:lstStyle/>
          <a:p>
            <a:fld id="{E2FB73DA-5FDE-45B5-BAA4-C61223CC44F6}" type="slidenum">
              <a:rPr lang="en-US" smtClean="0"/>
              <a:pPr/>
              <a:t>64</a:t>
            </a:fld>
            <a:endParaRPr lang="en-US" dirty="0"/>
          </a:p>
        </p:txBody>
      </p:sp>
      <p:sp>
        <p:nvSpPr>
          <p:cNvPr id="5" name="Rectangle 4"/>
          <p:cNvSpPr/>
          <p:nvPr/>
        </p:nvSpPr>
        <p:spPr>
          <a:xfrm>
            <a:off x="127819" y="1398213"/>
            <a:ext cx="11482934" cy="4507388"/>
          </a:xfrm>
          <a:prstGeom prst="rect">
            <a:avLst/>
          </a:prstGeom>
        </p:spPr>
        <p:txBody>
          <a:bodyPr wrap="square">
            <a:spAutoFit/>
          </a:bodyPr>
          <a:lstStyle/>
          <a:p>
            <a:pPr marL="233363" indent="-233363">
              <a:buClr>
                <a:schemeClr val="tx1"/>
              </a:buClr>
              <a:buFont typeface="Arial" panose="020B0604020202020204" pitchFamily="34" charset="0"/>
              <a:buChar char="•"/>
            </a:pPr>
            <a:endParaRPr lang="en-US" sz="2800" b="1" dirty="0">
              <a:solidFill>
                <a:srgbClr val="9C1A1E"/>
              </a:solidFill>
              <a:cs typeface="Arial" panose="020B0604020202020204" pitchFamily="34" charset="0"/>
            </a:endParaRPr>
          </a:p>
          <a:p>
            <a:pPr marL="233363" indent="-233363">
              <a:buClr>
                <a:schemeClr val="tx1"/>
              </a:buClr>
              <a:buFont typeface="Arial" panose="020B0604020202020204" pitchFamily="34" charset="0"/>
              <a:buChar char="•"/>
            </a:pPr>
            <a:r>
              <a:rPr lang="en-US" sz="2800" b="1" dirty="0">
                <a:solidFill>
                  <a:srgbClr val="9C1A1E"/>
                </a:solidFill>
                <a:cs typeface="Arial" panose="020B0604020202020204" pitchFamily="34" charset="0"/>
              </a:rPr>
              <a:t>4.115</a:t>
            </a:r>
            <a:r>
              <a:rPr lang="en-US" sz="2800" b="1" dirty="0">
                <a:solidFill>
                  <a:prstClr val="black"/>
                </a:solidFill>
                <a:cs typeface="Arial" panose="020B0604020202020204" pitchFamily="34" charset="0"/>
              </a:rPr>
              <a:t> </a:t>
            </a:r>
            <a:r>
              <a:rPr lang="en-US" sz="2800" dirty="0">
                <a:solidFill>
                  <a:prstClr val="black"/>
                </a:solidFill>
                <a:cs typeface="Arial" panose="020B0604020202020204" pitchFamily="34" charset="0"/>
              </a:rPr>
              <a:t>discusses nephritis and its symptoms</a:t>
            </a:r>
          </a:p>
          <a:p>
            <a:pPr marL="233363" indent="-233363">
              <a:lnSpc>
                <a:spcPct val="90000"/>
              </a:lnSpc>
              <a:spcBef>
                <a:spcPts val="1000"/>
              </a:spcBef>
              <a:buClr>
                <a:schemeClr val="tx1"/>
              </a:buClr>
              <a:buFont typeface="Arial" panose="020B0604020202020204" pitchFamily="34" charset="0"/>
              <a:buChar char="•"/>
            </a:pPr>
            <a:endParaRPr lang="en-US" sz="1100" dirty="0">
              <a:solidFill>
                <a:prstClr val="black"/>
              </a:solidFill>
              <a:cs typeface="Arial" panose="020B0604020202020204" pitchFamily="34" charset="0"/>
            </a:endParaRPr>
          </a:p>
          <a:p>
            <a:pPr marL="233363" indent="-233363">
              <a:lnSpc>
                <a:spcPct val="90000"/>
              </a:lnSpc>
              <a:spcBef>
                <a:spcPts val="1000"/>
              </a:spcBef>
              <a:buClr>
                <a:schemeClr val="tx1"/>
              </a:buClr>
              <a:buFont typeface="Arial" panose="020B0604020202020204" pitchFamily="34" charset="0"/>
              <a:buChar char="•"/>
            </a:pPr>
            <a:r>
              <a:rPr lang="en-US" sz="2800" dirty="0">
                <a:solidFill>
                  <a:prstClr val="black"/>
                </a:solidFill>
                <a:cs typeface="Arial" panose="020B0604020202020204" pitchFamily="34" charset="0"/>
              </a:rPr>
              <a:t>Diseases of the heart &amp; nephritis not rated separately unless there is only 1 kidney or dialysis is required</a:t>
            </a:r>
          </a:p>
          <a:p>
            <a:pPr marL="233363" indent="-233363">
              <a:lnSpc>
                <a:spcPct val="90000"/>
              </a:lnSpc>
              <a:spcBef>
                <a:spcPts val="1000"/>
              </a:spcBef>
              <a:buClr>
                <a:schemeClr val="tx1"/>
              </a:buClr>
              <a:buFont typeface="Arial" panose="020B0604020202020204" pitchFamily="34" charset="0"/>
              <a:buChar char="•"/>
            </a:pPr>
            <a:endParaRPr lang="en-US" sz="1100" b="1" dirty="0">
              <a:solidFill>
                <a:srgbClr val="9C1A1E"/>
              </a:solidFill>
            </a:endParaRPr>
          </a:p>
          <a:p>
            <a:pPr marL="233363" indent="-233363">
              <a:lnSpc>
                <a:spcPct val="90000"/>
              </a:lnSpc>
              <a:spcBef>
                <a:spcPts val="1000"/>
              </a:spcBef>
              <a:buClr>
                <a:schemeClr val="tx1"/>
              </a:buClr>
              <a:buFont typeface="Arial" panose="020B0604020202020204" pitchFamily="34" charset="0"/>
              <a:buChar char="•"/>
            </a:pPr>
            <a:r>
              <a:rPr lang="en-US" sz="2800" b="1" dirty="0">
                <a:solidFill>
                  <a:srgbClr val="9C1A1E"/>
                </a:solidFill>
              </a:rPr>
              <a:t>4.115a</a:t>
            </a:r>
            <a:r>
              <a:rPr lang="en-US" sz="2800" b="1" dirty="0">
                <a:solidFill>
                  <a:prstClr val="black"/>
                </a:solidFill>
              </a:rPr>
              <a:t> </a:t>
            </a:r>
            <a:r>
              <a:rPr lang="en-US" sz="2800" dirty="0">
                <a:solidFill>
                  <a:prstClr val="black"/>
                </a:solidFill>
              </a:rPr>
              <a:t>contains the ratings for dysfunctions of the genitourinary system and explains that only the predominant area of dysfunction shall be considered for rating purposes</a:t>
            </a:r>
          </a:p>
          <a:p>
            <a:pPr marL="233363" indent="-233363">
              <a:lnSpc>
                <a:spcPct val="90000"/>
              </a:lnSpc>
              <a:spcBef>
                <a:spcPts val="1000"/>
              </a:spcBef>
              <a:buClr>
                <a:schemeClr val="tx1"/>
              </a:buClr>
              <a:buFont typeface="Arial" panose="020B0604020202020204" pitchFamily="34" charset="0"/>
              <a:buChar char="•"/>
            </a:pPr>
            <a:endParaRPr lang="en-US" sz="1100" b="1" dirty="0">
              <a:solidFill>
                <a:srgbClr val="9C1A1E"/>
              </a:solidFill>
            </a:endParaRPr>
          </a:p>
          <a:p>
            <a:pPr marL="233363" indent="-233363">
              <a:lnSpc>
                <a:spcPct val="90000"/>
              </a:lnSpc>
              <a:spcBef>
                <a:spcPts val="1000"/>
              </a:spcBef>
              <a:buClr>
                <a:schemeClr val="tx1"/>
              </a:buClr>
              <a:buFont typeface="Arial" panose="020B0604020202020204" pitchFamily="34" charset="0"/>
              <a:buChar char="•"/>
            </a:pPr>
            <a:r>
              <a:rPr lang="en-US" sz="2800" b="1" dirty="0">
                <a:solidFill>
                  <a:srgbClr val="9C1A1E"/>
                </a:solidFill>
              </a:rPr>
              <a:t>4.115b</a:t>
            </a:r>
            <a:r>
              <a:rPr lang="en-US" sz="2800" b="1" dirty="0">
                <a:solidFill>
                  <a:prstClr val="black"/>
                </a:solidFill>
              </a:rPr>
              <a:t> </a:t>
            </a:r>
            <a:r>
              <a:rPr lang="en-US" sz="2800" dirty="0">
                <a:solidFill>
                  <a:prstClr val="black"/>
                </a:solidFill>
              </a:rPr>
              <a:t>contains the ratings for diagnoses of the genitourinary system</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955465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317"/>
            <a:ext cx="9409814" cy="1143000"/>
          </a:xfrm>
        </p:spPr>
        <p:txBody>
          <a:bodyPr>
            <a:noAutofit/>
          </a:bodyPr>
          <a:lstStyle/>
          <a:p>
            <a:r>
              <a:rPr lang="en-US" sz="3200" dirty="0">
                <a:solidFill>
                  <a:prstClr val="black"/>
                </a:solidFill>
              </a:rPr>
              <a:t>§4.116 – §4.119  GYNECOLOGICAL CONDITIONS, DISORDERS OF THE BREAST, HEMIC &amp; LYMPHATIC SYSTEMS, SKIN, ENDOCRINE SYSTEM</a:t>
            </a:r>
          </a:p>
        </p:txBody>
      </p:sp>
      <p:sp>
        <p:nvSpPr>
          <p:cNvPr id="3" name="Content Placeholder 2"/>
          <p:cNvSpPr>
            <a:spLocks noGrp="1"/>
          </p:cNvSpPr>
          <p:nvPr>
            <p:ph idx="1"/>
          </p:nvPr>
        </p:nvSpPr>
        <p:spPr>
          <a:xfrm>
            <a:off x="574158" y="1506280"/>
            <a:ext cx="11004698" cy="4850070"/>
          </a:xfrm>
        </p:spPr>
        <p:txBody>
          <a:bodyPr>
            <a:noAutofit/>
          </a:bodyPr>
          <a:lstStyle/>
          <a:p>
            <a:pPr>
              <a:buClr>
                <a:schemeClr val="tx1"/>
              </a:buClr>
            </a:pPr>
            <a:r>
              <a:rPr lang="en-US" b="1" dirty="0">
                <a:solidFill>
                  <a:srgbClr val="9C1A1E"/>
                </a:solidFill>
              </a:rPr>
              <a:t>4.116</a:t>
            </a:r>
            <a:r>
              <a:rPr lang="en-US" dirty="0"/>
              <a:t> contains the ratings for diagnoses of the </a:t>
            </a:r>
            <a:r>
              <a:rPr lang="en-US" dirty="0">
                <a:solidFill>
                  <a:prstClr val="black"/>
                </a:solidFill>
              </a:rPr>
              <a:t>gynecological conditions &amp; disorders of the breast </a:t>
            </a:r>
            <a:r>
              <a:rPr lang="en-US" dirty="0"/>
              <a:t>DC 7610-7632</a:t>
            </a:r>
          </a:p>
          <a:p>
            <a:pPr>
              <a:buClr>
                <a:schemeClr val="tx1"/>
              </a:buClr>
            </a:pPr>
            <a:r>
              <a:rPr lang="en-US" b="1" dirty="0">
                <a:solidFill>
                  <a:srgbClr val="9C1A1E"/>
                </a:solidFill>
              </a:rPr>
              <a:t>4.117</a:t>
            </a:r>
            <a:r>
              <a:rPr lang="en-US" dirty="0"/>
              <a:t> contains the ratings for diagnoses of the hemic and lymphatic systems DC 7702-7725</a:t>
            </a:r>
          </a:p>
          <a:p>
            <a:pPr>
              <a:buClr>
                <a:schemeClr val="tx1"/>
              </a:buClr>
            </a:pPr>
            <a:r>
              <a:rPr lang="en-US" b="1" dirty="0">
                <a:solidFill>
                  <a:srgbClr val="9C1A1E"/>
                </a:solidFill>
              </a:rPr>
              <a:t>4.118</a:t>
            </a:r>
            <a:r>
              <a:rPr lang="en-US" dirty="0"/>
              <a:t> contains the ratings for diagnoses for skin conditions DC 7800-7833</a:t>
            </a:r>
          </a:p>
          <a:p>
            <a:pPr>
              <a:buClr>
                <a:schemeClr val="tx1"/>
              </a:buClr>
            </a:pPr>
            <a:r>
              <a:rPr lang="en-US" dirty="0"/>
              <a:t>Review of rating for DC 7800,7801,7803,7804,&amp; 7805 before October 23, 2008</a:t>
            </a:r>
          </a:p>
          <a:p>
            <a:pPr>
              <a:buClr>
                <a:schemeClr val="tx1"/>
              </a:buClr>
            </a:pPr>
            <a:r>
              <a:rPr lang="en-US" b="1" dirty="0">
                <a:solidFill>
                  <a:srgbClr val="9C1A1E"/>
                </a:solidFill>
              </a:rPr>
              <a:t>4.118</a:t>
            </a:r>
            <a:r>
              <a:rPr lang="en-US" dirty="0"/>
              <a:t> contains the ratings for diagnoses for endocrine conditions DC 7900-7919 (Type 2 Diabetes)</a:t>
            </a:r>
          </a:p>
          <a:p>
            <a:pPr>
              <a:buClr>
                <a:schemeClr val="tx1"/>
              </a:buClr>
            </a:pPr>
            <a:endParaRPr lang="en-US" dirty="0"/>
          </a:p>
          <a:p>
            <a:pPr>
              <a:buClr>
                <a:schemeClr val="tx1"/>
              </a:buClr>
            </a:pPr>
            <a:endParaRPr lang="en-US" dirty="0"/>
          </a:p>
          <a:p>
            <a:pPr>
              <a:buClr>
                <a:schemeClr val="tx1"/>
              </a:buClr>
            </a:pPr>
            <a:endParaRPr lang="en-US" dirty="0"/>
          </a:p>
          <a:p>
            <a:pPr>
              <a:buClr>
                <a:schemeClr val="tx1"/>
              </a:buClr>
            </a:pPr>
            <a:endParaRPr lang="en-US" dirty="0"/>
          </a:p>
          <a:p>
            <a:pPr marL="0" indent="0" algn="ctr">
              <a:buNone/>
            </a:pPr>
            <a:endParaRPr lang="en-US" sz="2800" b="1" dirty="0">
              <a:solidFill>
                <a:prstClr val="black"/>
              </a:solidFill>
              <a:ea typeface="+mj-ea"/>
            </a:endParaRPr>
          </a:p>
          <a:p>
            <a:pPr marL="0" indent="0">
              <a:buNone/>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65</a:t>
            </a:fld>
            <a:endParaRPr lang="en-US" dirty="0"/>
          </a:p>
        </p:txBody>
      </p:sp>
    </p:spTree>
    <p:extLst>
      <p:ext uri="{BB962C8B-B14F-4D97-AF65-F5344CB8AC3E}">
        <p14:creationId xmlns:p14="http://schemas.microsoft.com/office/powerpoint/2010/main" val="2511555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1" y="0"/>
            <a:ext cx="8238332" cy="1143000"/>
          </a:xfrm>
        </p:spPr>
        <p:txBody>
          <a:bodyPr>
            <a:normAutofit/>
          </a:bodyPr>
          <a:lstStyle/>
          <a:p>
            <a:r>
              <a:rPr lang="en-US" sz="3600" dirty="0">
                <a:solidFill>
                  <a:prstClr val="black"/>
                </a:solidFill>
              </a:rPr>
              <a:t>§4.120 – §4.124a Neurological Conditions</a:t>
            </a:r>
            <a:endParaRPr lang="en-US" sz="3600" dirty="0"/>
          </a:p>
        </p:txBody>
      </p:sp>
      <p:sp>
        <p:nvSpPr>
          <p:cNvPr id="3" name="Content Placeholder 2"/>
          <p:cNvSpPr>
            <a:spLocks noGrp="1"/>
          </p:cNvSpPr>
          <p:nvPr>
            <p:ph idx="1"/>
          </p:nvPr>
        </p:nvSpPr>
        <p:spPr>
          <a:xfrm>
            <a:off x="584791" y="1658679"/>
            <a:ext cx="10994065" cy="4880233"/>
          </a:xfrm>
        </p:spPr>
        <p:txBody>
          <a:bodyPr>
            <a:normAutofit/>
          </a:bodyPr>
          <a:lstStyle/>
          <a:p>
            <a:pPr>
              <a:buClr>
                <a:schemeClr val="tx1"/>
              </a:buClr>
            </a:pPr>
            <a:r>
              <a:rPr lang="en-US" b="1" dirty="0">
                <a:solidFill>
                  <a:srgbClr val="9C1A1E"/>
                </a:solidFill>
              </a:rPr>
              <a:t>4.120</a:t>
            </a:r>
            <a:r>
              <a:rPr lang="en-US" dirty="0"/>
              <a:t> Explains the different symptoms that must be considered and used to rate neurological conditions in proportion to impairment</a:t>
            </a:r>
          </a:p>
          <a:p>
            <a:pPr lvl="1">
              <a:buClr>
                <a:schemeClr val="tx1"/>
              </a:buClr>
            </a:pPr>
            <a:r>
              <a:rPr lang="en-US" sz="2800" dirty="0">
                <a:solidFill>
                  <a:prstClr val="black"/>
                </a:solidFill>
              </a:rPr>
              <a:t>Refer to the appropriate schedule</a:t>
            </a:r>
            <a:endParaRPr lang="en-US" sz="2800" dirty="0"/>
          </a:p>
          <a:p>
            <a:pPr lvl="0">
              <a:buClr>
                <a:schemeClr val="tx1"/>
              </a:buClr>
            </a:pPr>
            <a:r>
              <a:rPr lang="en-US" b="1" dirty="0">
                <a:solidFill>
                  <a:srgbClr val="9C1A1E"/>
                </a:solidFill>
              </a:rPr>
              <a:t>4.121</a:t>
            </a:r>
            <a:r>
              <a:rPr lang="en-US" dirty="0">
                <a:solidFill>
                  <a:prstClr val="black"/>
                </a:solidFill>
              </a:rPr>
              <a:t> explains that seizures must be witnessed or verified by a physician; frequency and effect can be by lay testimony</a:t>
            </a:r>
          </a:p>
          <a:p>
            <a:pPr lvl="0">
              <a:buClr>
                <a:schemeClr val="tx1"/>
              </a:buClr>
            </a:pPr>
            <a:r>
              <a:rPr lang="en-US" b="1" dirty="0">
                <a:solidFill>
                  <a:srgbClr val="9C1A1E"/>
                </a:solidFill>
              </a:rPr>
              <a:t>4.122</a:t>
            </a:r>
            <a:r>
              <a:rPr lang="en-US" dirty="0">
                <a:solidFill>
                  <a:prstClr val="black"/>
                </a:solidFill>
              </a:rPr>
              <a:t> gives a description of psychomotor epilepsy and notes that seizures and chronic psychiatric disturbances are not uncommon </a:t>
            </a:r>
          </a:p>
          <a:p>
            <a:pPr lvl="0">
              <a:buClr>
                <a:schemeClr val="tx1"/>
              </a:buClr>
            </a:pPr>
            <a:endParaRPr lang="en-US" dirty="0">
              <a:solidFill>
                <a:prstClr val="black"/>
              </a:solidFill>
            </a:endParaRPr>
          </a:p>
          <a:p>
            <a:pPr lvl="0"/>
            <a:endParaRPr lang="en-US" dirty="0">
              <a:solidFill>
                <a:prstClr val="black"/>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66</a:t>
            </a:fld>
            <a:endParaRPr lang="en-US" dirty="0"/>
          </a:p>
        </p:txBody>
      </p:sp>
    </p:spTree>
    <p:extLst>
      <p:ext uri="{BB962C8B-B14F-4D97-AF65-F5344CB8AC3E}">
        <p14:creationId xmlns:p14="http://schemas.microsoft.com/office/powerpoint/2010/main" val="185426723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1" y="0"/>
            <a:ext cx="8238332" cy="1143000"/>
          </a:xfrm>
        </p:spPr>
        <p:txBody>
          <a:bodyPr>
            <a:normAutofit/>
          </a:bodyPr>
          <a:lstStyle/>
          <a:p>
            <a:r>
              <a:rPr lang="en-US" sz="3600" dirty="0">
                <a:solidFill>
                  <a:prstClr val="black"/>
                </a:solidFill>
              </a:rPr>
              <a:t>§4.120 – §4.124a NEUROLOGICAL CONDITIONS</a:t>
            </a:r>
            <a:endParaRPr lang="en-US" sz="3600" dirty="0"/>
          </a:p>
        </p:txBody>
      </p:sp>
      <p:sp>
        <p:nvSpPr>
          <p:cNvPr id="3" name="Content Placeholder 2"/>
          <p:cNvSpPr>
            <a:spLocks noGrp="1"/>
          </p:cNvSpPr>
          <p:nvPr>
            <p:ph idx="1"/>
          </p:nvPr>
        </p:nvSpPr>
        <p:spPr>
          <a:xfrm>
            <a:off x="669852" y="1346641"/>
            <a:ext cx="10940901" cy="5266699"/>
          </a:xfrm>
        </p:spPr>
        <p:txBody>
          <a:bodyPr>
            <a:normAutofit/>
          </a:bodyPr>
          <a:lstStyle/>
          <a:p>
            <a:pPr>
              <a:buClr>
                <a:schemeClr val="tx1"/>
              </a:buClr>
            </a:pPr>
            <a:r>
              <a:rPr lang="en-US" b="1" dirty="0">
                <a:solidFill>
                  <a:srgbClr val="9C1A1E"/>
                </a:solidFill>
              </a:rPr>
              <a:t>4.123</a:t>
            </a:r>
            <a:r>
              <a:rPr lang="en-US" dirty="0">
                <a:solidFill>
                  <a:prstClr val="black"/>
                </a:solidFill>
              </a:rPr>
              <a:t> discusses cranial or peripheral neuritis which is characterized by loss of reflexes, muscle atrophy, sensory disturbances, and constant pain at times excruciating. If there are n</a:t>
            </a:r>
            <a:r>
              <a:rPr lang="en-US" dirty="0"/>
              <a:t>o organic changes the highest rating is moderate, for sciatic nerve w/o organic change moderately severe</a:t>
            </a:r>
          </a:p>
          <a:p>
            <a:pPr>
              <a:buClr>
                <a:schemeClr val="tx1"/>
              </a:buClr>
            </a:pPr>
            <a:endParaRPr lang="en-US" b="1" dirty="0">
              <a:solidFill>
                <a:srgbClr val="9C1A1E"/>
              </a:solidFill>
            </a:endParaRPr>
          </a:p>
          <a:p>
            <a:pPr>
              <a:buClr>
                <a:schemeClr val="tx1"/>
              </a:buClr>
            </a:pPr>
            <a:r>
              <a:rPr lang="en-US" b="1" dirty="0">
                <a:solidFill>
                  <a:srgbClr val="9C1A1E"/>
                </a:solidFill>
              </a:rPr>
              <a:t>4.124</a:t>
            </a:r>
            <a:r>
              <a:rPr lang="en-US" dirty="0"/>
              <a:t> Explains that neuralgia is to be rated according to the nerve affected and is characterized by dull intermittent pain. It is rated according to the nerve affected </a:t>
            </a:r>
          </a:p>
          <a:p>
            <a:pPr>
              <a:buClr>
                <a:schemeClr val="tx1"/>
              </a:buClr>
            </a:pPr>
            <a:endParaRPr lang="en-US" b="1" dirty="0">
              <a:solidFill>
                <a:srgbClr val="9C1A1E"/>
              </a:solidFill>
            </a:endParaRPr>
          </a:p>
          <a:p>
            <a:pPr>
              <a:buClr>
                <a:schemeClr val="tx1"/>
              </a:buClr>
            </a:pPr>
            <a:r>
              <a:rPr lang="en-US" b="1" dirty="0">
                <a:solidFill>
                  <a:srgbClr val="9C1A1E"/>
                </a:solidFill>
              </a:rPr>
              <a:t>4.124a</a:t>
            </a:r>
            <a:r>
              <a:rPr lang="en-US" dirty="0"/>
              <a:t> contains the ratings for neurological conditions DC 8000-8914</a:t>
            </a:r>
          </a:p>
          <a:p>
            <a:pPr>
              <a:buClr>
                <a:schemeClr val="tx1"/>
              </a:buClr>
            </a:pPr>
            <a:endParaRPr lang="en-US" dirty="0"/>
          </a:p>
          <a:p>
            <a:endParaRPr lang="en-US" dirty="0"/>
          </a:p>
          <a:p>
            <a:endParaRPr lang="en-US" dirty="0"/>
          </a:p>
          <a:p>
            <a:endParaRPr lang="en-US" dirty="0"/>
          </a:p>
          <a:p>
            <a:endParaRPr lang="en-US" dirty="0"/>
          </a:p>
          <a:p>
            <a:pPr lvl="0"/>
            <a:endParaRPr lang="en-US" dirty="0">
              <a:solidFill>
                <a:prstClr val="black"/>
              </a:solidFill>
            </a:endParaRPr>
          </a:p>
          <a:p>
            <a:pPr lvl="0"/>
            <a:endParaRPr lang="en-US" dirty="0">
              <a:solidFill>
                <a:prstClr val="black"/>
              </a:solidFill>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67</a:t>
            </a:fld>
            <a:endParaRPr lang="en-US" dirty="0"/>
          </a:p>
        </p:txBody>
      </p:sp>
    </p:spTree>
    <p:extLst>
      <p:ext uri="{BB962C8B-B14F-4D97-AF65-F5344CB8AC3E}">
        <p14:creationId xmlns:p14="http://schemas.microsoft.com/office/powerpoint/2010/main" val="422749441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normAutofit/>
          </a:bodyPr>
          <a:lstStyle/>
          <a:p>
            <a:r>
              <a:rPr lang="en-US" sz="3600" dirty="0">
                <a:solidFill>
                  <a:prstClr val="black"/>
                </a:solidFill>
              </a:rPr>
              <a:t>§4.125 DIAGNOSIS OF MENTAL DISORDERS</a:t>
            </a:r>
            <a:endParaRPr lang="en-US" sz="3600" dirty="0"/>
          </a:p>
        </p:txBody>
      </p:sp>
      <p:sp>
        <p:nvSpPr>
          <p:cNvPr id="3" name="Content Placeholder 2"/>
          <p:cNvSpPr>
            <a:spLocks noGrp="1"/>
          </p:cNvSpPr>
          <p:nvPr>
            <p:ph idx="1"/>
          </p:nvPr>
        </p:nvSpPr>
        <p:spPr/>
        <p:txBody>
          <a:bodyPr>
            <a:normAutofit/>
          </a:bodyPr>
          <a:lstStyle/>
          <a:p>
            <a:endParaRPr lang="en-US" sz="3200" dirty="0"/>
          </a:p>
          <a:p>
            <a:r>
              <a:rPr lang="en-US" sz="3200" dirty="0"/>
              <a:t>Diagnosis must conform to DSM-5 criteria</a:t>
            </a:r>
          </a:p>
          <a:p>
            <a:r>
              <a:rPr lang="en-US" sz="3200" dirty="0"/>
              <a:t>If a diagnosis is changed the rater must determine if it is:</a:t>
            </a:r>
          </a:p>
          <a:p>
            <a:pPr lvl="1"/>
            <a:r>
              <a:rPr lang="en-US" sz="2800" dirty="0"/>
              <a:t>Progression of prior diagnosis</a:t>
            </a:r>
          </a:p>
          <a:p>
            <a:pPr lvl="1"/>
            <a:r>
              <a:rPr lang="en-US" sz="2800" dirty="0"/>
              <a:t>Correction of an error</a:t>
            </a:r>
          </a:p>
          <a:p>
            <a:pPr lvl="1"/>
            <a:r>
              <a:rPr lang="en-US" sz="2800" dirty="0"/>
              <a:t>Development of a new/separate condition</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68</a:t>
            </a:fld>
            <a:endParaRPr lang="en-US" dirty="0"/>
          </a:p>
        </p:txBody>
      </p:sp>
    </p:spTree>
    <p:extLst>
      <p:ext uri="{BB962C8B-B14F-4D97-AF65-F5344CB8AC3E}">
        <p14:creationId xmlns:p14="http://schemas.microsoft.com/office/powerpoint/2010/main" val="13568470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9" y="0"/>
            <a:ext cx="8232398" cy="1143000"/>
          </a:xfrm>
        </p:spPr>
        <p:txBody>
          <a:bodyPr>
            <a:normAutofit/>
          </a:bodyPr>
          <a:lstStyle/>
          <a:p>
            <a:r>
              <a:rPr lang="en-US" sz="3600" dirty="0">
                <a:solidFill>
                  <a:prstClr val="black"/>
                </a:solidFill>
              </a:rPr>
              <a:t>§4.126 EVALUATION OF DISABILITY </a:t>
            </a:r>
            <a:br>
              <a:rPr lang="en-US" sz="3600" dirty="0">
                <a:solidFill>
                  <a:prstClr val="black"/>
                </a:solidFill>
              </a:rPr>
            </a:br>
            <a:r>
              <a:rPr lang="en-US" sz="3600" dirty="0">
                <a:solidFill>
                  <a:prstClr val="black"/>
                </a:solidFill>
              </a:rPr>
              <a:t>FROM MENTAL DISORDERS</a:t>
            </a:r>
            <a:endParaRPr lang="en-US" sz="3600" dirty="0"/>
          </a:p>
        </p:txBody>
      </p:sp>
      <p:sp>
        <p:nvSpPr>
          <p:cNvPr id="3" name="Content Placeholder 2"/>
          <p:cNvSpPr>
            <a:spLocks noGrp="1"/>
          </p:cNvSpPr>
          <p:nvPr>
            <p:ph idx="1"/>
          </p:nvPr>
        </p:nvSpPr>
        <p:spPr>
          <a:xfrm>
            <a:off x="552893" y="1825625"/>
            <a:ext cx="10462437" cy="4351338"/>
          </a:xfrm>
        </p:spPr>
        <p:txBody>
          <a:bodyPr>
            <a:normAutofit/>
          </a:bodyPr>
          <a:lstStyle/>
          <a:p>
            <a:r>
              <a:rPr lang="en-US" sz="3200" dirty="0"/>
              <a:t>Rater must consider full picture of disability</a:t>
            </a:r>
          </a:p>
          <a:p>
            <a:pPr lvl="1"/>
            <a:r>
              <a:rPr lang="en-US" sz="2800" dirty="0"/>
              <a:t>Frequency, severity, duration of symptoms</a:t>
            </a:r>
          </a:p>
          <a:p>
            <a:pPr lvl="1"/>
            <a:r>
              <a:rPr lang="en-US" sz="2800" dirty="0"/>
              <a:t>Length of remissions</a:t>
            </a:r>
          </a:p>
          <a:p>
            <a:pPr lvl="1"/>
            <a:r>
              <a:rPr lang="en-US" sz="2800" dirty="0"/>
              <a:t>Consider social impairment</a:t>
            </a:r>
          </a:p>
          <a:p>
            <a:pPr lvl="1"/>
            <a:r>
              <a:rPr lang="en-US" sz="2800" dirty="0"/>
              <a:t>Neurocognitive disorders (head injuries) will be rated separately and combined with evaluation</a:t>
            </a:r>
          </a:p>
          <a:p>
            <a:pPr lvl="1"/>
            <a:r>
              <a:rPr lang="en-US" sz="2800" dirty="0"/>
              <a:t>If rated as both physical and mental disorder the more dominant condition DC is utilized </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69</a:t>
            </a:fld>
            <a:endParaRPr lang="en-US" dirty="0"/>
          </a:p>
        </p:txBody>
      </p:sp>
    </p:spTree>
    <p:extLst>
      <p:ext uri="{BB962C8B-B14F-4D97-AF65-F5344CB8AC3E}">
        <p14:creationId xmlns:p14="http://schemas.microsoft.com/office/powerpoint/2010/main" val="419148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148" y="237892"/>
            <a:ext cx="9761154" cy="698910"/>
          </a:xfrm>
        </p:spPr>
        <p:txBody>
          <a:bodyPr>
            <a:normAutofit/>
          </a:bodyPr>
          <a:lstStyle/>
          <a:p>
            <a:pPr>
              <a:defRPr/>
            </a:pPr>
            <a:r>
              <a:rPr lang="en-US" sz="4000" dirty="0"/>
              <a:t>§ 4.7 HIGHER OF TWO EVALUATIONS</a:t>
            </a:r>
          </a:p>
        </p:txBody>
      </p:sp>
      <p:sp>
        <p:nvSpPr>
          <p:cNvPr id="12291" name="Content Placeholder 2"/>
          <p:cNvSpPr>
            <a:spLocks noGrp="1"/>
          </p:cNvSpPr>
          <p:nvPr>
            <p:ph idx="1"/>
          </p:nvPr>
        </p:nvSpPr>
        <p:spPr>
          <a:xfrm>
            <a:off x="348916" y="1385720"/>
            <a:ext cx="11417968" cy="5153192"/>
          </a:xfrm>
        </p:spPr>
        <p:txBody>
          <a:bodyPr>
            <a:noAutofit/>
          </a:bodyPr>
          <a:lstStyle/>
          <a:p>
            <a:pPr marL="0" lvl="1" indent="0" algn="ctr">
              <a:buNone/>
            </a:pPr>
            <a:r>
              <a:rPr lang="en-US" altLang="en-US" sz="2800" b="1" i="1" dirty="0"/>
              <a:t>“Where there is a question as to which of two evaluations shall be applied, the higher evaluation will be assigned if the disability picture more nearly approximates the criteria required for that rating. Otherwise the lower rating will be assigned.”</a:t>
            </a:r>
          </a:p>
          <a:p>
            <a:pPr marL="914400" lvl="2" indent="0">
              <a:buNone/>
            </a:pPr>
            <a:endParaRPr lang="en-US" altLang="en-US" sz="600" dirty="0"/>
          </a:p>
          <a:p>
            <a:pPr marL="457200" lvl="2"/>
            <a:r>
              <a:rPr lang="en-US" altLang="en-US" sz="2800" dirty="0"/>
              <a:t>Arguably the most arguable regulation! </a:t>
            </a:r>
          </a:p>
          <a:p>
            <a:pPr marL="457200" lvl="2"/>
            <a:r>
              <a:rPr lang="en-US" altLang="en-US" sz="2800" dirty="0"/>
              <a:t>Arbitrary - allows for assigning either a higher, or lower evaluation???</a:t>
            </a:r>
          </a:p>
          <a:p>
            <a:pPr marL="228600" lvl="2" indent="0">
              <a:buNone/>
            </a:pPr>
            <a:endParaRPr lang="en-US" altLang="en-US" sz="2800" b="1" dirty="0"/>
          </a:p>
          <a:p>
            <a:pPr marL="228600" lvl="2" indent="0">
              <a:buNone/>
            </a:pPr>
            <a:r>
              <a:rPr lang="en-US" altLang="en-US" sz="2800" b="1" dirty="0"/>
              <a:t>Example: </a:t>
            </a:r>
          </a:p>
          <a:p>
            <a:pPr marL="228600" lvl="2" indent="0">
              <a:buNone/>
            </a:pPr>
            <a:r>
              <a:rPr lang="en-US" altLang="en-US" sz="2800" dirty="0"/>
              <a:t>A veteran has a disability with symptoms that warrant both a 30% and 40% rating. The rater should look at which rating most closely resembles the current severity of the disability and assign that rating percentage</a:t>
            </a:r>
          </a:p>
        </p:txBody>
      </p:sp>
      <p:sp>
        <p:nvSpPr>
          <p:cNvPr id="3" name="Slide Number Placeholder 2"/>
          <p:cNvSpPr>
            <a:spLocks noGrp="1"/>
          </p:cNvSpPr>
          <p:nvPr>
            <p:ph type="sldNum" sz="quarter" idx="12"/>
          </p:nvPr>
        </p:nvSpPr>
        <p:spPr/>
        <p:txBody>
          <a:bodyPr/>
          <a:lstStyle/>
          <a:p>
            <a:fld id="{E2FB73DA-5FDE-45B5-BAA4-C61223CC44F6}" type="slidenum">
              <a:rPr lang="en-US" smtClean="0"/>
              <a:pPr/>
              <a:t>7</a:t>
            </a:fld>
            <a:endParaRPr lang="en-US" dirty="0"/>
          </a:p>
        </p:txBody>
      </p:sp>
    </p:spTree>
    <p:extLst>
      <p:ext uri="{BB962C8B-B14F-4D97-AF65-F5344CB8AC3E}">
        <p14:creationId xmlns:p14="http://schemas.microsoft.com/office/powerpoint/2010/main" val="133898219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19" y="89339"/>
            <a:ext cx="8761228" cy="1143000"/>
          </a:xfrm>
        </p:spPr>
        <p:txBody>
          <a:bodyPr>
            <a:noAutofit/>
          </a:bodyPr>
          <a:lstStyle/>
          <a:p>
            <a:r>
              <a:rPr lang="en-US" sz="2800" dirty="0">
                <a:solidFill>
                  <a:prstClr val="black"/>
                </a:solidFill>
              </a:rPr>
              <a:t>§4.127 INTELLECTUAL DISABILITY (INTELLECTUAL DEVELOPMENTAL DISORDER) &amp; PERSONALITY DISORDER</a:t>
            </a:r>
            <a:endParaRPr lang="en-US" sz="2800" dirty="0"/>
          </a:p>
        </p:txBody>
      </p:sp>
      <p:sp>
        <p:nvSpPr>
          <p:cNvPr id="3" name="Content Placeholder 2"/>
          <p:cNvSpPr>
            <a:spLocks noGrp="1"/>
          </p:cNvSpPr>
          <p:nvPr>
            <p:ph idx="1"/>
          </p:nvPr>
        </p:nvSpPr>
        <p:spPr>
          <a:xfrm>
            <a:off x="595423" y="1715815"/>
            <a:ext cx="10983433" cy="3840163"/>
          </a:xfrm>
        </p:spPr>
        <p:txBody>
          <a:bodyPr/>
          <a:lstStyle/>
          <a:p>
            <a:r>
              <a:rPr lang="en-US" dirty="0"/>
              <a:t>Not diseases or injuries for service connection</a:t>
            </a:r>
          </a:p>
          <a:p>
            <a:endParaRPr lang="en-US" dirty="0"/>
          </a:p>
          <a:p>
            <a:r>
              <a:rPr lang="en-US" dirty="0"/>
              <a:t>Consider aggravation §3.310(a)</a:t>
            </a:r>
          </a:p>
          <a:p>
            <a:endParaRPr lang="en-US" dirty="0"/>
          </a:p>
          <a:p>
            <a:r>
              <a:rPr lang="en-US" dirty="0"/>
              <a:t>Mental disorder superimposed may be service connected</a:t>
            </a:r>
          </a:p>
        </p:txBody>
      </p:sp>
      <p:sp>
        <p:nvSpPr>
          <p:cNvPr id="5" name="Slide Number Placeholder 4"/>
          <p:cNvSpPr>
            <a:spLocks noGrp="1"/>
          </p:cNvSpPr>
          <p:nvPr>
            <p:ph type="sldNum" sz="quarter" idx="12"/>
          </p:nvPr>
        </p:nvSpPr>
        <p:spPr/>
        <p:txBody>
          <a:bodyPr/>
          <a:lstStyle/>
          <a:p>
            <a:fld id="{E2FB73DA-5FDE-45B5-BAA4-C61223CC44F6}" type="slidenum">
              <a:rPr lang="en-US" smtClean="0"/>
              <a:pPr/>
              <a:t>70</a:t>
            </a:fld>
            <a:endParaRPr lang="en-US" dirty="0"/>
          </a:p>
        </p:txBody>
      </p:sp>
    </p:spTree>
    <p:extLst>
      <p:ext uri="{BB962C8B-B14F-4D97-AF65-F5344CB8AC3E}">
        <p14:creationId xmlns:p14="http://schemas.microsoft.com/office/powerpoint/2010/main" val="25862186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4" y="87038"/>
            <a:ext cx="7992016" cy="1143000"/>
          </a:xfrm>
        </p:spPr>
        <p:txBody>
          <a:bodyPr>
            <a:noAutofit/>
          </a:bodyPr>
          <a:lstStyle/>
          <a:p>
            <a:r>
              <a:rPr lang="en-US" sz="3200" dirty="0">
                <a:solidFill>
                  <a:prstClr val="black"/>
                </a:solidFill>
              </a:rPr>
              <a:t>§4.128 CONVALESCENCE RATINGS FOLLOWING</a:t>
            </a:r>
            <a:br>
              <a:rPr lang="en-US" sz="3200" dirty="0">
                <a:solidFill>
                  <a:prstClr val="black"/>
                </a:solidFill>
              </a:rPr>
            </a:br>
            <a:r>
              <a:rPr lang="en-US" sz="3200" dirty="0">
                <a:solidFill>
                  <a:prstClr val="black"/>
                </a:solidFill>
              </a:rPr>
              <a:t>EXTENDED HOSPITALIZATION </a:t>
            </a:r>
            <a:endParaRPr lang="en-US" sz="3200" dirty="0"/>
          </a:p>
        </p:txBody>
      </p:sp>
      <p:sp>
        <p:nvSpPr>
          <p:cNvPr id="3" name="Content Placeholder 2"/>
          <p:cNvSpPr>
            <a:spLocks noGrp="1"/>
          </p:cNvSpPr>
          <p:nvPr>
            <p:ph idx="1"/>
          </p:nvPr>
        </p:nvSpPr>
        <p:spPr>
          <a:xfrm>
            <a:off x="705147" y="2051973"/>
            <a:ext cx="10930270" cy="3221665"/>
          </a:xfrm>
        </p:spPr>
        <p:txBody>
          <a:bodyPr>
            <a:normAutofit lnSpcReduction="10000"/>
          </a:bodyPr>
          <a:lstStyle/>
          <a:p>
            <a:r>
              <a:rPr lang="en-US" dirty="0"/>
              <a:t>Mental disorder at 100% due to continuous hospitalization, lasts 6 months or more</a:t>
            </a:r>
          </a:p>
          <a:p>
            <a:endParaRPr lang="en-US" dirty="0"/>
          </a:p>
          <a:p>
            <a:r>
              <a:rPr lang="en-US" dirty="0"/>
              <a:t>Must continue the 100% indefinitely until improvement is shown</a:t>
            </a:r>
          </a:p>
          <a:p>
            <a:endParaRPr lang="en-US" dirty="0"/>
          </a:p>
          <a:p>
            <a:r>
              <a:rPr lang="en-US" dirty="0"/>
              <a:t>Evaluation 6 months after release and may be decreased in accordance with </a:t>
            </a:r>
            <a:r>
              <a:rPr lang="en-US" b="1" dirty="0">
                <a:solidFill>
                  <a:srgbClr val="9C1A1E"/>
                </a:solidFill>
              </a:rPr>
              <a:t>§3.105(e)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71</a:t>
            </a:fld>
            <a:endParaRPr lang="en-US" dirty="0"/>
          </a:p>
        </p:txBody>
      </p:sp>
    </p:spTree>
    <p:extLst>
      <p:ext uri="{BB962C8B-B14F-4D97-AF65-F5344CB8AC3E}">
        <p14:creationId xmlns:p14="http://schemas.microsoft.com/office/powerpoint/2010/main" val="321104017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8" y="57807"/>
            <a:ext cx="8248248" cy="1143000"/>
          </a:xfrm>
        </p:spPr>
        <p:txBody>
          <a:bodyPr>
            <a:normAutofit/>
          </a:bodyPr>
          <a:lstStyle/>
          <a:p>
            <a:r>
              <a:rPr lang="en-US" sz="3600" dirty="0">
                <a:solidFill>
                  <a:prstClr val="black"/>
                </a:solidFill>
              </a:rPr>
              <a:t>§4.129 MENTAL DISORDERS DUE TO TRAUMATIC STRESS</a:t>
            </a:r>
            <a:endParaRPr lang="en-US" sz="3600" dirty="0"/>
          </a:p>
        </p:txBody>
      </p:sp>
      <p:sp>
        <p:nvSpPr>
          <p:cNvPr id="3" name="Content Placeholder 2"/>
          <p:cNvSpPr>
            <a:spLocks noGrp="1"/>
          </p:cNvSpPr>
          <p:nvPr>
            <p:ph idx="1"/>
          </p:nvPr>
        </p:nvSpPr>
        <p:spPr>
          <a:xfrm>
            <a:off x="603031" y="1447829"/>
            <a:ext cx="10954560" cy="2847724"/>
          </a:xfrm>
        </p:spPr>
        <p:txBody>
          <a:bodyPr>
            <a:normAutofit/>
          </a:bodyPr>
          <a:lstStyle/>
          <a:p>
            <a:endParaRPr lang="en-US" sz="3200" dirty="0"/>
          </a:p>
          <a:p>
            <a:r>
              <a:rPr lang="en-US" sz="3200" dirty="0"/>
              <a:t>If discharged due to this</a:t>
            </a:r>
          </a:p>
          <a:p>
            <a:pPr lvl="1"/>
            <a:r>
              <a:rPr lang="en-US" sz="2800" dirty="0"/>
              <a:t>Service connect at no less than 50%</a:t>
            </a:r>
          </a:p>
          <a:p>
            <a:pPr lvl="1"/>
            <a:r>
              <a:rPr lang="en-US" sz="2800" dirty="0"/>
              <a:t>Re-examination within 6 months</a:t>
            </a:r>
          </a:p>
        </p:txBody>
      </p:sp>
      <p:sp>
        <p:nvSpPr>
          <p:cNvPr id="6" name="Slide Number Placeholder 5"/>
          <p:cNvSpPr>
            <a:spLocks noGrp="1"/>
          </p:cNvSpPr>
          <p:nvPr>
            <p:ph type="sldNum" sz="quarter" idx="12"/>
          </p:nvPr>
        </p:nvSpPr>
        <p:spPr/>
        <p:txBody>
          <a:bodyPr/>
          <a:lstStyle/>
          <a:p>
            <a:fld id="{E2FB73DA-5FDE-45B5-BAA4-C61223CC44F6}" type="slidenum">
              <a:rPr lang="en-US" smtClean="0"/>
              <a:pPr/>
              <a:t>72</a:t>
            </a:fld>
            <a:endParaRPr lang="en-US" dirty="0"/>
          </a:p>
        </p:txBody>
      </p:sp>
    </p:spTree>
    <p:extLst>
      <p:ext uri="{BB962C8B-B14F-4D97-AF65-F5344CB8AC3E}">
        <p14:creationId xmlns:p14="http://schemas.microsoft.com/office/powerpoint/2010/main" val="32411535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8" y="57807"/>
            <a:ext cx="8248248" cy="1143000"/>
          </a:xfrm>
        </p:spPr>
        <p:txBody>
          <a:bodyPr>
            <a:normAutofit/>
          </a:bodyPr>
          <a:lstStyle/>
          <a:p>
            <a:r>
              <a:rPr lang="en-US" sz="3600" dirty="0">
                <a:solidFill>
                  <a:prstClr val="black"/>
                </a:solidFill>
              </a:rPr>
              <a:t>§4.130 SCHEDULE OF RATINGS – MENTAL DISORDERS</a:t>
            </a:r>
            <a:endParaRPr lang="en-US" sz="3600" dirty="0"/>
          </a:p>
        </p:txBody>
      </p:sp>
      <p:sp>
        <p:nvSpPr>
          <p:cNvPr id="3" name="Content Placeholder 2"/>
          <p:cNvSpPr>
            <a:spLocks noGrp="1"/>
          </p:cNvSpPr>
          <p:nvPr>
            <p:ph idx="1"/>
          </p:nvPr>
        </p:nvSpPr>
        <p:spPr>
          <a:xfrm>
            <a:off x="603031" y="1977655"/>
            <a:ext cx="10954560" cy="3253563"/>
          </a:xfrm>
        </p:spPr>
        <p:txBody>
          <a:bodyPr/>
          <a:lstStyle/>
          <a:p>
            <a:r>
              <a:rPr lang="en-US" sz="3200" dirty="0"/>
              <a:t>The General Rating Formula for Mental Disorders is used to rate all mental health conditions except for eating disorders</a:t>
            </a:r>
          </a:p>
          <a:p>
            <a:pPr marL="0" indent="0">
              <a:buNone/>
            </a:pPr>
            <a:endParaRPr lang="en-US" sz="3200" dirty="0"/>
          </a:p>
          <a:p>
            <a:r>
              <a:rPr lang="en-US" sz="3200" dirty="0"/>
              <a:t>Pay close attention to symptoms when determining ratings</a:t>
            </a:r>
          </a:p>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73</a:t>
            </a:fld>
            <a:endParaRPr lang="en-US" dirty="0"/>
          </a:p>
        </p:txBody>
      </p:sp>
    </p:spTree>
    <p:extLst>
      <p:ext uri="{BB962C8B-B14F-4D97-AF65-F5344CB8AC3E}">
        <p14:creationId xmlns:p14="http://schemas.microsoft.com/office/powerpoint/2010/main" val="185743396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8" y="57807"/>
            <a:ext cx="8248248" cy="1143000"/>
          </a:xfrm>
        </p:spPr>
        <p:txBody>
          <a:bodyPr>
            <a:normAutofit/>
          </a:bodyPr>
          <a:lstStyle/>
          <a:p>
            <a:r>
              <a:rPr lang="en-US" sz="3600" dirty="0">
                <a:solidFill>
                  <a:prstClr val="black"/>
                </a:solidFill>
              </a:rPr>
              <a:t>§4.150 SCHEDULE OF RATINGS-</a:t>
            </a:r>
            <a:br>
              <a:rPr lang="en-US" sz="3600" dirty="0">
                <a:solidFill>
                  <a:prstClr val="black"/>
                </a:solidFill>
              </a:rPr>
            </a:br>
            <a:r>
              <a:rPr lang="en-US" sz="3600" dirty="0">
                <a:solidFill>
                  <a:prstClr val="black"/>
                </a:solidFill>
              </a:rPr>
              <a:t>DENTAL &amp; ORAL CONDITIONS</a:t>
            </a:r>
          </a:p>
        </p:txBody>
      </p:sp>
      <p:sp>
        <p:nvSpPr>
          <p:cNvPr id="3" name="Content Placeholder 2"/>
          <p:cNvSpPr>
            <a:spLocks noGrp="1"/>
          </p:cNvSpPr>
          <p:nvPr>
            <p:ph idx="1"/>
          </p:nvPr>
        </p:nvSpPr>
        <p:spPr>
          <a:xfrm>
            <a:off x="603031" y="1447829"/>
            <a:ext cx="10954560" cy="4357548"/>
          </a:xfrm>
        </p:spPr>
        <p:txBody>
          <a:bodyPr>
            <a:normAutofit/>
          </a:bodyPr>
          <a:lstStyle/>
          <a:p>
            <a:pPr marL="457200" indent="-457200"/>
            <a:endParaRPr lang="en-US" dirty="0">
              <a:latin typeface="Arial" panose="020B0604020202020204" pitchFamily="34" charset="0"/>
              <a:cs typeface="Arial" panose="020B0604020202020204" pitchFamily="34" charset="0"/>
            </a:endParaRPr>
          </a:p>
          <a:p>
            <a:pPr marL="457200" indent="-457200"/>
            <a:r>
              <a:rPr lang="en-US" dirty="0">
                <a:cs typeface="Arial" panose="020B0604020202020204" pitchFamily="34" charset="0"/>
              </a:rPr>
              <a:t>4.150 contains the listings for Dental and Oral conditions DC 9900-9918</a:t>
            </a:r>
          </a:p>
          <a:p>
            <a:pPr marL="457200" indent="-457200"/>
            <a:r>
              <a:rPr lang="en-US" dirty="0"/>
              <a:t>Separately evaluate loss of vocal articulation, loss of smell, loss of taste, neurological impairment, respiratory dysfunction, and other impairments under the appropriate diagnostic code and combine under §4.25 for each separately rated condition</a:t>
            </a:r>
            <a:endParaRPr lang="en-US" dirty="0">
              <a:cs typeface="Arial" panose="020B0604020202020204" pitchFamily="34" charset="0"/>
            </a:endParaRPr>
          </a:p>
        </p:txBody>
      </p:sp>
      <p:sp>
        <p:nvSpPr>
          <p:cNvPr id="6" name="Slide Number Placeholder 5"/>
          <p:cNvSpPr>
            <a:spLocks noGrp="1"/>
          </p:cNvSpPr>
          <p:nvPr>
            <p:ph type="sldNum" sz="quarter" idx="12"/>
          </p:nvPr>
        </p:nvSpPr>
        <p:spPr/>
        <p:txBody>
          <a:bodyPr/>
          <a:lstStyle/>
          <a:p>
            <a:fld id="{E2FB73DA-5FDE-45B5-BAA4-C61223CC44F6}" type="slidenum">
              <a:rPr lang="en-US" smtClean="0"/>
              <a:pPr/>
              <a:t>74</a:t>
            </a:fld>
            <a:endParaRPr lang="en-US" dirty="0"/>
          </a:p>
        </p:txBody>
      </p:sp>
    </p:spTree>
    <p:extLst>
      <p:ext uri="{BB962C8B-B14F-4D97-AF65-F5344CB8AC3E}">
        <p14:creationId xmlns:p14="http://schemas.microsoft.com/office/powerpoint/2010/main" val="92315392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828801"/>
            <a:ext cx="8229600" cy="4151313"/>
          </a:xfrm>
        </p:spPr>
        <p:txBody>
          <a:bodyPr>
            <a:normAutofit fontScale="90000"/>
          </a:bodyPr>
          <a:lstStyle/>
          <a:p>
            <a:r>
              <a:rPr lang="en-US" dirty="0"/>
              <a:t>APPENDIX A-TABLE OF AMENDMENTS &amp; EFFECTIVE DATES SINCE 1946</a:t>
            </a:r>
            <a:br>
              <a:rPr lang="en-US" dirty="0"/>
            </a:br>
            <a:br>
              <a:rPr lang="en-US" dirty="0"/>
            </a:br>
            <a:r>
              <a:rPr lang="en-US" dirty="0"/>
              <a:t>APPENDIX B- NUMERICAL INDEX OF DISABILITIES</a:t>
            </a:r>
            <a:br>
              <a:rPr lang="en-US" dirty="0"/>
            </a:br>
            <a:br>
              <a:rPr lang="en-US" dirty="0"/>
            </a:br>
            <a:r>
              <a:rPr lang="en-US" dirty="0"/>
              <a:t>APPENDIX C- ALPHABETICAL INDEX OF DISABILITIES</a:t>
            </a:r>
            <a:br>
              <a:rPr lang="en-US" dirty="0"/>
            </a:b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75</a:t>
            </a:fld>
            <a:endParaRPr lang="en-US" dirty="0"/>
          </a:p>
        </p:txBody>
      </p:sp>
      <p:sp>
        <p:nvSpPr>
          <p:cNvPr id="5" name="Title 1"/>
          <p:cNvSpPr txBox="1">
            <a:spLocks/>
          </p:cNvSpPr>
          <p:nvPr/>
        </p:nvSpPr>
        <p:spPr>
          <a:xfrm>
            <a:off x="117988" y="57807"/>
            <a:ext cx="8248248"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solidFill>
                  <a:prstClr val="black"/>
                </a:solidFill>
              </a:rPr>
              <a:t>Part 4 Appendices</a:t>
            </a:r>
          </a:p>
        </p:txBody>
      </p:sp>
    </p:spTree>
    <p:extLst>
      <p:ext uri="{BB962C8B-B14F-4D97-AF65-F5344CB8AC3E}">
        <p14:creationId xmlns:p14="http://schemas.microsoft.com/office/powerpoint/2010/main" val="20936819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7" y="86710"/>
            <a:ext cx="8051179" cy="1143000"/>
          </a:xfrm>
        </p:spPr>
        <p:txBody>
          <a:bodyPr>
            <a:normAutofit/>
          </a:bodyPr>
          <a:lstStyle/>
          <a:p>
            <a:r>
              <a:rPr lang="en-US" dirty="0"/>
              <a:t>VA MATH</a:t>
            </a:r>
          </a:p>
        </p:txBody>
      </p:sp>
      <p:sp>
        <p:nvSpPr>
          <p:cNvPr id="4" name="Slide Number Placeholder 3"/>
          <p:cNvSpPr>
            <a:spLocks noGrp="1"/>
          </p:cNvSpPr>
          <p:nvPr>
            <p:ph type="sldNum" sz="quarter" idx="12"/>
          </p:nvPr>
        </p:nvSpPr>
        <p:spPr/>
        <p:txBody>
          <a:bodyPr/>
          <a:lstStyle/>
          <a:p>
            <a:fld id="{E2FB73DA-5FDE-45B5-BAA4-C61223CC44F6}" type="slidenum">
              <a:rPr lang="en-US" smtClean="0"/>
              <a:pPr/>
              <a:t>76</a:t>
            </a:fld>
            <a:endParaRPr lang="en-US" dirty="0"/>
          </a:p>
        </p:txBody>
      </p:sp>
      <p:graphicFrame>
        <p:nvGraphicFramePr>
          <p:cNvPr id="7" name="Chart 6"/>
          <p:cNvGraphicFramePr/>
          <p:nvPr/>
        </p:nvGraphicFramePr>
        <p:xfrm>
          <a:off x="1752600" y="2066109"/>
          <a:ext cx="4343400" cy="34798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3801" y="2043825"/>
            <a:ext cx="2419281" cy="3149360"/>
          </a:xfrm>
          <a:prstGeom prst="rect">
            <a:avLst/>
          </a:prstGeom>
        </p:spPr>
      </p:pic>
    </p:spTree>
    <p:extLst>
      <p:ext uri="{BB962C8B-B14F-4D97-AF65-F5344CB8AC3E}">
        <p14:creationId xmlns:p14="http://schemas.microsoft.com/office/powerpoint/2010/main" val="381878986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299545"/>
            <a:ext cx="10108923" cy="685800"/>
          </a:xfrm>
        </p:spPr>
        <p:txBody>
          <a:bodyPr>
            <a:noAutofit/>
          </a:bodyPr>
          <a:lstStyle/>
          <a:p>
            <a:pPr>
              <a:defRPr/>
            </a:pPr>
            <a:r>
              <a:rPr lang="en-US" dirty="0"/>
              <a:t>VA MATH CONCEPT</a:t>
            </a:r>
          </a:p>
        </p:txBody>
      </p:sp>
      <p:sp>
        <p:nvSpPr>
          <p:cNvPr id="3" name="Content Placeholder 2"/>
          <p:cNvSpPr>
            <a:spLocks noGrp="1"/>
          </p:cNvSpPr>
          <p:nvPr>
            <p:ph idx="1"/>
          </p:nvPr>
        </p:nvSpPr>
        <p:spPr>
          <a:xfrm>
            <a:off x="147484" y="1501775"/>
            <a:ext cx="11707817" cy="5101044"/>
          </a:xfrm>
        </p:spPr>
        <p:txBody>
          <a:bodyPr rtlCol="0">
            <a:noAutofit/>
          </a:bodyPr>
          <a:lstStyle/>
          <a:p>
            <a:pPr>
              <a:buClr>
                <a:schemeClr val="tx1"/>
              </a:buClr>
              <a:defRPr/>
            </a:pPr>
            <a:r>
              <a:rPr lang="en-US" sz="3200" b="1" dirty="0">
                <a:solidFill>
                  <a:srgbClr val="9C1A1E"/>
                </a:solidFill>
              </a:rPr>
              <a:t>VA does not add disability ratings together, rather they combine the disabilities using the combined ratings table</a:t>
            </a:r>
          </a:p>
          <a:p>
            <a:pPr>
              <a:defRPr/>
            </a:pPr>
            <a:endParaRPr lang="en-US" sz="1400" dirty="0"/>
          </a:p>
          <a:p>
            <a:pPr>
              <a:defRPr/>
            </a:pPr>
            <a:r>
              <a:rPr lang="en-US" sz="3200" dirty="0"/>
              <a:t>To help understand the concept of VA Math think of a sale:</a:t>
            </a:r>
          </a:p>
          <a:p>
            <a:pPr lvl="1">
              <a:defRPr/>
            </a:pPr>
            <a:r>
              <a:rPr lang="en-US" sz="2800" dirty="0"/>
              <a:t>A shirt costs $100 regular price</a:t>
            </a:r>
          </a:p>
          <a:p>
            <a:pPr lvl="1">
              <a:defRPr/>
            </a:pPr>
            <a:r>
              <a:rPr lang="en-US" sz="2800" dirty="0"/>
              <a:t>The store advertises 50% off – The new price is $50</a:t>
            </a:r>
          </a:p>
          <a:p>
            <a:pPr lvl="1">
              <a:defRPr/>
            </a:pPr>
            <a:r>
              <a:rPr lang="en-US" sz="2800" dirty="0"/>
              <a:t>The store takes off an additional 50% – New price is $25 you save 75% total</a:t>
            </a:r>
          </a:p>
          <a:p>
            <a:pPr lvl="1">
              <a:defRPr/>
            </a:pPr>
            <a:r>
              <a:rPr lang="en-US" sz="2800" dirty="0"/>
              <a:t>Why? Because you take the additional percentage from what’s left of the original price</a:t>
            </a:r>
          </a:p>
          <a:p>
            <a:pPr lvl="1">
              <a:defRPr/>
            </a:pPr>
            <a:r>
              <a:rPr lang="en-US" sz="2800" dirty="0"/>
              <a:t>The veteran is the original price, the disabilities are the sale, and the total saved is the combined rating </a:t>
            </a:r>
          </a:p>
          <a:p>
            <a:pPr marL="0" indent="0">
              <a:buNone/>
              <a:defRPr/>
            </a:pPr>
            <a:endParaRPr lang="en-US" b="1" dirty="0">
              <a:solidFill>
                <a:srgbClr val="9C1A1E"/>
              </a:solidFill>
            </a:endParaRPr>
          </a:p>
          <a:p>
            <a:pPr>
              <a:buNone/>
              <a:defRPr/>
            </a:pPr>
            <a:endParaRPr lang="en-US" sz="2200" dirty="0"/>
          </a:p>
          <a:p>
            <a:pPr>
              <a:buNone/>
              <a:defRPr/>
            </a:pPr>
            <a:endParaRPr lang="en-US" sz="3500"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77</a:t>
            </a:fld>
            <a:endParaRPr lang="en-US" dirty="0"/>
          </a:p>
        </p:txBody>
      </p:sp>
    </p:spTree>
    <p:extLst>
      <p:ext uri="{BB962C8B-B14F-4D97-AF65-F5344CB8AC3E}">
        <p14:creationId xmlns:p14="http://schemas.microsoft.com/office/powerpoint/2010/main" val="188769191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5" y="362607"/>
            <a:ext cx="8226634" cy="609600"/>
          </a:xfrm>
        </p:spPr>
        <p:txBody>
          <a:bodyPr>
            <a:noAutofit/>
          </a:bodyPr>
          <a:lstStyle/>
          <a:p>
            <a:pPr>
              <a:defRPr/>
            </a:pPr>
            <a:r>
              <a:rPr lang="en-US" sz="3600" dirty="0"/>
              <a:t>§4.25 COMBINED RATINGS TABLE</a:t>
            </a:r>
          </a:p>
        </p:txBody>
      </p:sp>
      <p:sp>
        <p:nvSpPr>
          <p:cNvPr id="38915" name="Content Placeholder 2"/>
          <p:cNvSpPr>
            <a:spLocks noGrp="1"/>
          </p:cNvSpPr>
          <p:nvPr>
            <p:ph idx="1"/>
          </p:nvPr>
        </p:nvSpPr>
        <p:spPr>
          <a:xfrm>
            <a:off x="535858" y="1633080"/>
            <a:ext cx="6617977" cy="4405469"/>
          </a:xfrm>
        </p:spPr>
        <p:txBody>
          <a:bodyPr>
            <a:normAutofit fontScale="70000" lnSpcReduction="20000"/>
          </a:bodyPr>
          <a:lstStyle/>
          <a:p>
            <a:pPr eaLnBrk="1" hangingPunct="1"/>
            <a:r>
              <a:rPr lang="en-US" altLang="en-US" sz="2800" dirty="0"/>
              <a:t>Calculated in order from highest percentage to lowest</a:t>
            </a:r>
          </a:p>
          <a:p>
            <a:pPr eaLnBrk="1" hangingPunct="1"/>
            <a:endParaRPr lang="en-US" altLang="en-US" sz="2800" dirty="0"/>
          </a:p>
          <a:p>
            <a:pPr eaLnBrk="1" hangingPunct="1"/>
            <a:r>
              <a:rPr lang="en-US" altLang="en-US" sz="2800" dirty="0"/>
              <a:t>Read down, then across - figure at intersection represents the </a:t>
            </a:r>
            <a:r>
              <a:rPr lang="en-US" altLang="en-US" dirty="0"/>
              <a:t>actual (true)</a:t>
            </a:r>
            <a:r>
              <a:rPr lang="en-US" altLang="en-US" sz="2800" dirty="0"/>
              <a:t> percentage </a:t>
            </a:r>
          </a:p>
          <a:p>
            <a:pPr eaLnBrk="1" hangingPunct="1">
              <a:buFont typeface="Arial" panose="020B0604020202020204" pitchFamily="34" charset="0"/>
              <a:buNone/>
            </a:pPr>
            <a:endParaRPr lang="en-US" altLang="en-US" sz="2800" dirty="0"/>
          </a:p>
          <a:p>
            <a:r>
              <a:rPr lang="en-US" altLang="en-US" dirty="0"/>
              <a:t>After all the disabilities are combined the f</a:t>
            </a:r>
            <a:r>
              <a:rPr lang="en-US" altLang="en-US" sz="2800" dirty="0"/>
              <a:t>inal value is rounded to the nearest 10% to create the combined percentage (values ending in 5 are rounded up)</a:t>
            </a:r>
          </a:p>
          <a:p>
            <a:pPr eaLnBrk="1" hangingPunct="1">
              <a:buFont typeface="Arial" panose="020B0604020202020204" pitchFamily="34" charset="0"/>
              <a:buNone/>
            </a:pPr>
            <a:endParaRPr lang="en-US" altLang="en-US" sz="2800" dirty="0"/>
          </a:p>
          <a:p>
            <a:pPr eaLnBrk="1" hangingPunct="1"/>
            <a:r>
              <a:rPr lang="en-US" altLang="en-US" sz="2800" dirty="0"/>
              <a:t>Table begins at 19 (combination of two 10 % disabilities)</a:t>
            </a:r>
          </a:p>
          <a:p>
            <a:pPr eaLnBrk="1" hangingPunct="1"/>
            <a:endParaRPr lang="en-US" altLang="en-US" dirty="0"/>
          </a:p>
          <a:p>
            <a:pPr eaLnBrk="1" hangingPunct="1"/>
            <a:r>
              <a:rPr lang="en-US" altLang="en-US" sz="2800" b="1" dirty="0"/>
              <a:t>What would be the combined rating if the veteran had disabilities rated at 20% and 30%?</a:t>
            </a:r>
          </a:p>
        </p:txBody>
      </p:sp>
      <p:sp>
        <p:nvSpPr>
          <p:cNvPr id="3" name="Slide Number Placeholder 2"/>
          <p:cNvSpPr>
            <a:spLocks noGrp="1"/>
          </p:cNvSpPr>
          <p:nvPr>
            <p:ph type="sldNum" sz="quarter" idx="12"/>
          </p:nvPr>
        </p:nvSpPr>
        <p:spPr/>
        <p:txBody>
          <a:bodyPr/>
          <a:lstStyle/>
          <a:p>
            <a:fld id="{E2FB73DA-5FDE-45B5-BAA4-C61223CC44F6}" type="slidenum">
              <a:rPr lang="en-US" smtClean="0"/>
              <a:pPr/>
              <a:t>78</a:t>
            </a:fld>
            <a:endParaRPr lang="en-US" dirty="0"/>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9494" y="1453860"/>
            <a:ext cx="4473854" cy="4763907"/>
          </a:xfrm>
          <a:prstGeom prst="rect">
            <a:avLst/>
          </a:prstGeom>
        </p:spPr>
      </p:pic>
    </p:spTree>
    <p:extLst>
      <p:ext uri="{BB962C8B-B14F-4D97-AF65-F5344CB8AC3E}">
        <p14:creationId xmlns:p14="http://schemas.microsoft.com/office/powerpoint/2010/main" val="123602977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299545"/>
            <a:ext cx="10108923" cy="685800"/>
          </a:xfrm>
        </p:spPr>
        <p:txBody>
          <a:bodyPr>
            <a:noAutofit/>
          </a:bodyPr>
          <a:lstStyle/>
          <a:p>
            <a:pPr>
              <a:defRPr/>
            </a:pPr>
            <a:r>
              <a:rPr lang="en-US" dirty="0"/>
              <a:t>BASIC VA MATH EXAMPLE</a:t>
            </a:r>
          </a:p>
        </p:txBody>
      </p:sp>
      <p:sp>
        <p:nvSpPr>
          <p:cNvPr id="3" name="Content Placeholder 2"/>
          <p:cNvSpPr>
            <a:spLocks noGrp="1"/>
          </p:cNvSpPr>
          <p:nvPr>
            <p:ph idx="1"/>
          </p:nvPr>
        </p:nvSpPr>
        <p:spPr>
          <a:xfrm>
            <a:off x="147484" y="1501775"/>
            <a:ext cx="11707817" cy="5101044"/>
          </a:xfrm>
        </p:spPr>
        <p:txBody>
          <a:bodyPr rtlCol="0">
            <a:noAutofit/>
          </a:bodyPr>
          <a:lstStyle/>
          <a:p>
            <a:pPr marL="0" indent="0">
              <a:buNone/>
              <a:defRPr/>
            </a:pPr>
            <a:r>
              <a:rPr lang="en-US" sz="3200" dirty="0"/>
              <a:t>Example:</a:t>
            </a:r>
          </a:p>
          <a:p>
            <a:pPr>
              <a:spcBef>
                <a:spcPts val="0"/>
              </a:spcBef>
              <a:defRPr/>
            </a:pPr>
            <a:r>
              <a:rPr lang="en-US" sz="2400" dirty="0"/>
              <a:t>20% Left shoulder limitation of motion</a:t>
            </a:r>
          </a:p>
          <a:p>
            <a:pPr>
              <a:spcBef>
                <a:spcPts val="0"/>
              </a:spcBef>
              <a:defRPr/>
            </a:pPr>
            <a:r>
              <a:rPr lang="en-US" sz="2400" dirty="0"/>
              <a:t>10% Tinnitus</a:t>
            </a:r>
          </a:p>
          <a:p>
            <a:pPr marL="0" indent="0">
              <a:spcBef>
                <a:spcPts val="0"/>
              </a:spcBef>
              <a:buNone/>
              <a:defRPr/>
            </a:pPr>
            <a:endParaRPr lang="en-US" sz="1100" b="1" dirty="0"/>
          </a:p>
          <a:p>
            <a:pPr marL="0" indent="0">
              <a:spcBef>
                <a:spcPts val="0"/>
              </a:spcBef>
              <a:buNone/>
              <a:defRPr/>
            </a:pPr>
            <a:r>
              <a:rPr lang="en-US" b="1" dirty="0"/>
              <a:t>Step 1 </a:t>
            </a:r>
            <a:r>
              <a:rPr lang="en-US" dirty="0"/>
              <a:t>Start with </a:t>
            </a:r>
            <a:r>
              <a:rPr lang="en-US" b="1" dirty="0"/>
              <a:t>100% Whole Veteran</a:t>
            </a:r>
          </a:p>
          <a:p>
            <a:pPr marL="0" indent="0">
              <a:spcBef>
                <a:spcPts val="0"/>
              </a:spcBef>
              <a:buNone/>
              <a:defRPr/>
            </a:pPr>
            <a:r>
              <a:rPr lang="en-US" b="1" dirty="0"/>
              <a:t>		        </a:t>
            </a:r>
            <a:r>
              <a:rPr lang="en-US" b="1" u="sng" dirty="0"/>
              <a:t> -20% Left Shoulder</a:t>
            </a:r>
          </a:p>
          <a:p>
            <a:pPr marL="914400" lvl="2" indent="0">
              <a:spcBef>
                <a:spcPts val="0"/>
              </a:spcBef>
              <a:buNone/>
              <a:defRPr/>
            </a:pPr>
            <a:r>
              <a:rPr lang="en-US" b="1" dirty="0"/>
              <a:t>	               </a:t>
            </a:r>
            <a:r>
              <a:rPr lang="en-US" sz="2800" b="1" dirty="0"/>
              <a:t>80% Whole / 20% Disabled</a:t>
            </a:r>
            <a:r>
              <a:rPr lang="en-US" dirty="0"/>
              <a:t>		</a:t>
            </a:r>
          </a:p>
          <a:p>
            <a:pPr marL="0" lvl="2" indent="0">
              <a:buNone/>
              <a:defRPr/>
            </a:pPr>
            <a:endParaRPr lang="en-US" sz="2800" b="1" dirty="0"/>
          </a:p>
          <a:p>
            <a:pPr marL="0" lvl="2" indent="0">
              <a:buNone/>
              <a:defRPr/>
            </a:pPr>
            <a:r>
              <a:rPr lang="en-US" sz="2800" b="1" dirty="0"/>
              <a:t>Step 2 </a:t>
            </a:r>
            <a:r>
              <a:rPr lang="en-US" sz="2800" dirty="0"/>
              <a:t>Continue to combine disabilities </a:t>
            </a:r>
            <a:r>
              <a:rPr lang="en-US" sz="2800" b="1" dirty="0"/>
              <a:t>80% Remaining</a:t>
            </a:r>
          </a:p>
          <a:p>
            <a:pPr>
              <a:spcBef>
                <a:spcPts val="0"/>
              </a:spcBef>
              <a:buNone/>
              <a:defRPr/>
            </a:pPr>
            <a:r>
              <a:rPr lang="en-US" sz="2200" b="1" dirty="0"/>
              <a:t>							 </a:t>
            </a:r>
            <a:r>
              <a:rPr lang="en-US" b="1" u="sng" dirty="0"/>
              <a:t>- 10% Tinnitus (10% of 80 is 8)</a:t>
            </a:r>
          </a:p>
          <a:p>
            <a:pPr>
              <a:spcBef>
                <a:spcPts val="0"/>
              </a:spcBef>
              <a:buNone/>
              <a:defRPr/>
            </a:pPr>
            <a:r>
              <a:rPr lang="en-US" b="1" dirty="0"/>
              <a:t>							   72% Whole / 28% Disabled</a:t>
            </a:r>
          </a:p>
          <a:p>
            <a:pPr>
              <a:spcBef>
                <a:spcPts val="0"/>
              </a:spcBef>
              <a:buNone/>
              <a:defRPr/>
            </a:pPr>
            <a:endParaRPr lang="en-US" b="1" dirty="0"/>
          </a:p>
          <a:p>
            <a:pPr algn="ctr">
              <a:spcBef>
                <a:spcPts val="0"/>
              </a:spcBef>
              <a:buNone/>
              <a:defRPr/>
            </a:pPr>
            <a:r>
              <a:rPr lang="en-US" b="1" dirty="0"/>
              <a:t>Actual rating is 28% VA will round and assign the veteran a 30%</a:t>
            </a:r>
          </a:p>
          <a:p>
            <a:pPr>
              <a:buNone/>
              <a:defRPr/>
            </a:pPr>
            <a:endParaRPr lang="en-US" sz="3500"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79</a:t>
            </a:fld>
            <a:endParaRPr lang="en-US" dirty="0"/>
          </a:p>
        </p:txBody>
      </p:sp>
    </p:spTree>
    <p:extLst>
      <p:ext uri="{BB962C8B-B14F-4D97-AF65-F5344CB8AC3E}">
        <p14:creationId xmlns:p14="http://schemas.microsoft.com/office/powerpoint/2010/main" val="1010950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639" y="209708"/>
            <a:ext cx="9694966" cy="762000"/>
          </a:xfrm>
        </p:spPr>
        <p:txBody>
          <a:bodyPr>
            <a:normAutofit/>
          </a:bodyPr>
          <a:lstStyle/>
          <a:p>
            <a:pPr>
              <a:defRPr/>
            </a:pPr>
            <a:r>
              <a:rPr lang="en-US" sz="4000" dirty="0"/>
              <a:t>§ 4.9 CONGENITAL DEFECTS</a:t>
            </a:r>
          </a:p>
        </p:txBody>
      </p:sp>
      <p:sp>
        <p:nvSpPr>
          <p:cNvPr id="3" name="Content Placeholder 2"/>
          <p:cNvSpPr>
            <a:spLocks noGrp="1"/>
          </p:cNvSpPr>
          <p:nvPr>
            <p:ph idx="1"/>
          </p:nvPr>
        </p:nvSpPr>
        <p:spPr/>
        <p:txBody>
          <a:bodyPr rtlCol="0">
            <a:normAutofit/>
          </a:bodyPr>
          <a:lstStyle/>
          <a:p>
            <a:pPr algn="ctr">
              <a:defRPr/>
            </a:pPr>
            <a:endParaRPr lang="en-US" sz="4400" dirty="0">
              <a:solidFill>
                <a:schemeClr val="tx1">
                  <a:lumMod val="50000"/>
                  <a:lumOff val="50000"/>
                </a:schemeClr>
              </a:solidFill>
            </a:endParaRPr>
          </a:p>
          <a:p>
            <a:pPr marL="457200" lvl="1" indent="0" algn="ctr">
              <a:buNone/>
              <a:defRPr/>
            </a:pPr>
            <a:r>
              <a:rPr lang="en-US" sz="4000" dirty="0">
                <a:solidFill>
                  <a:schemeClr val="tx1"/>
                </a:solidFill>
              </a:rPr>
              <a:t>Congenital or developmental defects are  </a:t>
            </a:r>
            <a:r>
              <a:rPr lang="en-US" sz="4000" b="1" i="1" u="sng" dirty="0">
                <a:solidFill>
                  <a:schemeClr val="tx1"/>
                </a:solidFill>
              </a:rPr>
              <a:t>NOT </a:t>
            </a:r>
            <a:r>
              <a:rPr lang="en-US" sz="4000" dirty="0">
                <a:solidFill>
                  <a:schemeClr val="tx1"/>
                </a:solidFill>
              </a:rPr>
              <a:t>normally</a:t>
            </a:r>
            <a:r>
              <a:rPr lang="en-US" sz="4000" i="1" dirty="0">
                <a:solidFill>
                  <a:schemeClr val="tx1"/>
                </a:solidFill>
              </a:rPr>
              <a:t> </a:t>
            </a:r>
            <a:r>
              <a:rPr lang="en-US" sz="4000" dirty="0">
                <a:solidFill>
                  <a:schemeClr val="tx1"/>
                </a:solidFill>
              </a:rPr>
              <a:t>compensable or service-connected!</a:t>
            </a:r>
          </a:p>
          <a:p>
            <a:pPr lvl="1">
              <a:buFont typeface="Wingdings" panose="05000000000000000000" pitchFamily="2" charset="2"/>
              <a:buChar char="§"/>
              <a:defRPr/>
            </a:pPr>
            <a:endParaRPr lang="en-US" dirty="0">
              <a:solidFill>
                <a:schemeClr val="tx1"/>
              </a:solidFill>
            </a:endParaRPr>
          </a:p>
          <a:p>
            <a:pPr marL="0" lvl="1" indent="0" algn="ctr">
              <a:buNone/>
              <a:defRPr/>
            </a:pPr>
            <a:r>
              <a:rPr lang="en-US" sz="3600" b="1" i="1" dirty="0"/>
              <a:t>But…</a:t>
            </a:r>
            <a:r>
              <a:rPr lang="en-US" sz="3600" b="1" i="1" dirty="0">
                <a:solidFill>
                  <a:schemeClr val="tx1"/>
                </a:solidFill>
              </a:rPr>
              <a:t> Is there a way???</a:t>
            </a:r>
          </a:p>
        </p:txBody>
      </p:sp>
      <p:sp>
        <p:nvSpPr>
          <p:cNvPr id="4" name="Slide Number Placeholder 3"/>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27754444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299545"/>
            <a:ext cx="10108923" cy="685800"/>
          </a:xfrm>
        </p:spPr>
        <p:txBody>
          <a:bodyPr>
            <a:noAutofit/>
          </a:bodyPr>
          <a:lstStyle/>
          <a:p>
            <a:pPr>
              <a:defRPr/>
            </a:pPr>
            <a:r>
              <a:rPr lang="en-US" dirty="0"/>
              <a:t>§4.26 BILATERAL FACTOR</a:t>
            </a:r>
          </a:p>
        </p:txBody>
      </p:sp>
      <p:sp>
        <p:nvSpPr>
          <p:cNvPr id="3" name="Content Placeholder 2"/>
          <p:cNvSpPr>
            <a:spLocks noGrp="1"/>
          </p:cNvSpPr>
          <p:nvPr>
            <p:ph idx="1"/>
          </p:nvPr>
        </p:nvSpPr>
        <p:spPr>
          <a:xfrm>
            <a:off x="796413" y="1501775"/>
            <a:ext cx="10557387" cy="4275081"/>
          </a:xfrm>
        </p:spPr>
        <p:txBody>
          <a:bodyPr rtlCol="0">
            <a:noAutofit/>
          </a:bodyPr>
          <a:lstStyle/>
          <a:p>
            <a:pPr>
              <a:defRPr/>
            </a:pPr>
            <a:r>
              <a:rPr lang="en-US" sz="3200" dirty="0"/>
              <a:t> </a:t>
            </a:r>
            <a:r>
              <a:rPr lang="en-US" dirty="0"/>
              <a:t>Requires more than one </a:t>
            </a:r>
            <a:r>
              <a:rPr lang="en-US" b="1" dirty="0"/>
              <a:t>compensable</a:t>
            </a:r>
            <a:r>
              <a:rPr lang="en-US" dirty="0"/>
              <a:t> disability</a:t>
            </a:r>
          </a:p>
          <a:p>
            <a:pPr marL="457200" lvl="1" indent="0">
              <a:buNone/>
              <a:defRPr/>
            </a:pPr>
            <a:r>
              <a:rPr lang="en-US" dirty="0"/>
              <a:t>(</a:t>
            </a:r>
            <a:r>
              <a:rPr lang="en-US" dirty="0">
                <a:solidFill>
                  <a:schemeClr val="tx1"/>
                </a:solidFill>
              </a:rPr>
              <a:t>both arms, both legs, paired skeletal muscles)</a:t>
            </a:r>
          </a:p>
          <a:p>
            <a:pPr>
              <a:buNone/>
              <a:defRPr/>
            </a:pPr>
            <a:endParaRPr lang="en-US" sz="800" dirty="0"/>
          </a:p>
          <a:p>
            <a:pPr>
              <a:defRPr/>
            </a:pPr>
            <a:r>
              <a:rPr lang="en-US" dirty="0"/>
              <a:t>Applied before any other combinations are carried out and treated as one disability when combining with non-bilateral disabilities</a:t>
            </a:r>
          </a:p>
          <a:p>
            <a:pPr>
              <a:defRPr/>
            </a:pPr>
            <a:r>
              <a:rPr lang="en-US" b="1" dirty="0"/>
              <a:t>Combine</a:t>
            </a:r>
            <a:r>
              <a:rPr lang="en-US" dirty="0"/>
              <a:t> in order of severity </a:t>
            </a:r>
          </a:p>
          <a:p>
            <a:pPr>
              <a:defRPr/>
            </a:pPr>
            <a:r>
              <a:rPr lang="en-US" b="1" dirty="0"/>
              <a:t>Add</a:t>
            </a:r>
            <a:r>
              <a:rPr lang="en-US" dirty="0"/>
              <a:t> additional 10 percent before combining other non- bilateral disabilities </a:t>
            </a:r>
            <a:r>
              <a:rPr lang="en-US" sz="1800" b="1" dirty="0">
                <a:solidFill>
                  <a:srgbClr val="9C1A1E"/>
                </a:solidFill>
              </a:rPr>
              <a:t>(not combined, added)</a:t>
            </a:r>
            <a:endParaRPr lang="en-US" b="1" dirty="0">
              <a:solidFill>
                <a:srgbClr val="9C1A1E"/>
              </a:solidFill>
            </a:endParaRPr>
          </a:p>
          <a:p>
            <a:pPr>
              <a:buNone/>
              <a:defRPr/>
            </a:pPr>
            <a:endParaRPr lang="en-US" sz="2200" dirty="0"/>
          </a:p>
          <a:p>
            <a:pPr>
              <a:buNone/>
              <a:defRPr/>
            </a:pPr>
            <a:endParaRPr lang="en-US" sz="3500"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80</a:t>
            </a:fld>
            <a:endParaRPr lang="en-US" dirty="0"/>
          </a:p>
        </p:txBody>
      </p:sp>
    </p:spTree>
    <p:extLst>
      <p:ext uri="{BB962C8B-B14F-4D97-AF65-F5344CB8AC3E}">
        <p14:creationId xmlns:p14="http://schemas.microsoft.com/office/powerpoint/2010/main" val="35254633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08155" y="228969"/>
            <a:ext cx="8092543" cy="685800"/>
          </a:xfrm>
        </p:spPr>
        <p:txBody>
          <a:bodyPr>
            <a:noAutofit/>
          </a:bodyPr>
          <a:lstStyle/>
          <a:p>
            <a:pPr>
              <a:defRPr/>
            </a:pPr>
            <a:r>
              <a:rPr lang="en-US" dirty="0"/>
              <a:t>§4.26 BILATERAL FACTOR</a:t>
            </a:r>
          </a:p>
        </p:txBody>
      </p:sp>
      <p:pic>
        <p:nvPicPr>
          <p:cNvPr id="3" name="Content Placeholder 2"/>
          <p:cNvPicPr>
            <a:picLocks noGrp="1" noChangeAspect="1"/>
          </p:cNvPicPr>
          <p:nvPr>
            <p:ph idx="1"/>
          </p:nvPr>
        </p:nvPicPr>
        <p:blipFill>
          <a:blip r:embed="rId2"/>
          <a:stretch>
            <a:fillRect/>
          </a:stretch>
        </p:blipFill>
        <p:spPr>
          <a:xfrm>
            <a:off x="4154426" y="1434417"/>
            <a:ext cx="3877392" cy="3731075"/>
          </a:xfrm>
          <a:prstGeom prst="rect">
            <a:avLst/>
          </a:prstGeom>
        </p:spPr>
      </p:pic>
      <p:sp>
        <p:nvSpPr>
          <p:cNvPr id="2" name="Slide Number Placeholder 1"/>
          <p:cNvSpPr>
            <a:spLocks noGrp="1"/>
          </p:cNvSpPr>
          <p:nvPr>
            <p:ph type="sldNum" sz="quarter" idx="12"/>
          </p:nvPr>
        </p:nvSpPr>
        <p:spPr/>
        <p:txBody>
          <a:bodyPr/>
          <a:lstStyle/>
          <a:p>
            <a:fld id="{E2FB73DA-5FDE-45B5-BAA4-C61223CC44F6}" type="slidenum">
              <a:rPr lang="en-US" smtClean="0"/>
              <a:pPr/>
              <a:t>81</a:t>
            </a:fld>
            <a:endParaRPr lang="en-US" dirty="0"/>
          </a:p>
        </p:txBody>
      </p:sp>
      <p:sp>
        <p:nvSpPr>
          <p:cNvPr id="4" name="Rectangle 3"/>
          <p:cNvSpPr/>
          <p:nvPr/>
        </p:nvSpPr>
        <p:spPr>
          <a:xfrm>
            <a:off x="2169034" y="5257576"/>
            <a:ext cx="8146330" cy="1200329"/>
          </a:xfrm>
          <a:prstGeom prst="rect">
            <a:avLst/>
          </a:prstGeom>
        </p:spPr>
        <p:txBody>
          <a:bodyPr wrap="square">
            <a:spAutoFit/>
          </a:bodyPr>
          <a:lstStyle/>
          <a:p>
            <a:pPr algn="ctr"/>
            <a:r>
              <a:rPr lang="en-US" sz="2400" dirty="0">
                <a:latin typeface="Arial" panose="020B0604020202020204" pitchFamily="34" charset="0"/>
                <a:cs typeface="Arial" panose="020B0604020202020204" pitchFamily="34" charset="0"/>
              </a:rPr>
              <a:t>In order for a bilateral factor to be applied, the veteran must have disabilities of the extremities in sections across from each other. (1 &amp; 2) or (3 &amp; 4) </a:t>
            </a:r>
          </a:p>
        </p:txBody>
      </p:sp>
    </p:spTree>
    <p:extLst>
      <p:ext uri="{BB962C8B-B14F-4D97-AF65-F5344CB8AC3E}">
        <p14:creationId xmlns:p14="http://schemas.microsoft.com/office/powerpoint/2010/main" val="176390934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4" y="299545"/>
            <a:ext cx="10108923" cy="685800"/>
          </a:xfrm>
        </p:spPr>
        <p:txBody>
          <a:bodyPr>
            <a:noAutofit/>
          </a:bodyPr>
          <a:lstStyle/>
          <a:p>
            <a:pPr>
              <a:defRPr/>
            </a:pPr>
            <a:r>
              <a:rPr lang="en-US" dirty="0"/>
              <a:t>§4.26 BILATERAL FACTOR EXAMPLE</a:t>
            </a:r>
          </a:p>
        </p:txBody>
      </p:sp>
      <p:sp>
        <p:nvSpPr>
          <p:cNvPr id="3" name="Content Placeholder 2"/>
          <p:cNvSpPr>
            <a:spLocks noGrp="1"/>
          </p:cNvSpPr>
          <p:nvPr>
            <p:ph idx="1"/>
          </p:nvPr>
        </p:nvSpPr>
        <p:spPr>
          <a:xfrm>
            <a:off x="147484" y="1275908"/>
            <a:ext cx="11931102" cy="5582092"/>
          </a:xfrm>
        </p:spPr>
        <p:txBody>
          <a:bodyPr rtlCol="0">
            <a:noAutofit/>
          </a:bodyPr>
          <a:lstStyle/>
          <a:p>
            <a:pPr>
              <a:spcBef>
                <a:spcPts val="0"/>
              </a:spcBef>
              <a:defRPr/>
            </a:pPr>
            <a:r>
              <a:rPr lang="en-US" sz="2400" dirty="0"/>
              <a:t>10% Left Shoulder Limitation of Motion</a:t>
            </a:r>
          </a:p>
          <a:p>
            <a:pPr>
              <a:spcBef>
                <a:spcPts val="0"/>
              </a:spcBef>
              <a:defRPr/>
            </a:pPr>
            <a:r>
              <a:rPr lang="en-US" sz="2400" dirty="0"/>
              <a:t>10% Right Elbow Sprain</a:t>
            </a:r>
          </a:p>
          <a:p>
            <a:pPr>
              <a:spcBef>
                <a:spcPts val="0"/>
              </a:spcBef>
              <a:defRPr/>
            </a:pPr>
            <a:r>
              <a:rPr lang="en-US" sz="2400" dirty="0"/>
              <a:t>50% PTSD</a:t>
            </a:r>
          </a:p>
          <a:p>
            <a:pPr marL="0" indent="0">
              <a:spcBef>
                <a:spcPts val="0"/>
              </a:spcBef>
              <a:buNone/>
              <a:defRPr/>
            </a:pPr>
            <a:r>
              <a:rPr lang="en-US" sz="2400" b="1" dirty="0"/>
              <a:t>Step 1 </a:t>
            </a:r>
            <a:r>
              <a:rPr lang="en-US" sz="2400" dirty="0"/>
              <a:t>Combine Bilateral Disabilities:	 </a:t>
            </a:r>
            <a:r>
              <a:rPr lang="en-US" sz="2400" b="1" dirty="0"/>
              <a:t>100% Whole Veteran		 90% Whole Veteran</a:t>
            </a:r>
          </a:p>
          <a:p>
            <a:pPr marL="0" indent="0">
              <a:spcBef>
                <a:spcPts val="0"/>
              </a:spcBef>
              <a:buNone/>
              <a:defRPr/>
            </a:pPr>
            <a:r>
              <a:rPr lang="en-US" sz="2400" b="1" dirty="0"/>
              <a:t>                           			</a:t>
            </a:r>
            <a:r>
              <a:rPr lang="en-US" sz="2400" b="1" u="sng" dirty="0"/>
              <a:t> -10% Left Shoulder </a:t>
            </a:r>
            <a:r>
              <a:rPr lang="en-US" sz="2400" b="1" dirty="0"/>
              <a:t> 		</a:t>
            </a:r>
            <a:r>
              <a:rPr lang="en-US" sz="2400" b="1" u="sng" dirty="0"/>
              <a:t>-10% Right Elbow</a:t>
            </a:r>
          </a:p>
          <a:p>
            <a:pPr marL="0" indent="0">
              <a:spcBef>
                <a:spcPts val="0"/>
              </a:spcBef>
              <a:buNone/>
              <a:defRPr/>
            </a:pPr>
            <a:r>
              <a:rPr lang="en-US" sz="2400" b="1" dirty="0"/>
              <a:t>					90% Whole / 10% Disabled	81% Whole / 19% Disabled</a:t>
            </a:r>
          </a:p>
          <a:p>
            <a:pPr marL="0" indent="0">
              <a:spcBef>
                <a:spcPts val="0"/>
              </a:spcBef>
              <a:buNone/>
              <a:defRPr/>
            </a:pPr>
            <a:endParaRPr lang="en-US" sz="1050" b="1" dirty="0"/>
          </a:p>
          <a:p>
            <a:pPr marL="0" indent="0">
              <a:spcBef>
                <a:spcPts val="0"/>
              </a:spcBef>
              <a:buNone/>
              <a:defRPr/>
            </a:pPr>
            <a:r>
              <a:rPr lang="en-US" sz="2400" b="1" dirty="0"/>
              <a:t>Step 2  </a:t>
            </a:r>
            <a:r>
              <a:rPr lang="en-US" sz="2400" dirty="0"/>
              <a:t>Determine Bilateral Factor: </a:t>
            </a:r>
            <a:r>
              <a:rPr lang="en-US" sz="2400" b="1" dirty="0"/>
              <a:t>19% Disabled + 1.9 (10% of 19 = Bilateral Factor) = 20.9 										             (round to 21)</a:t>
            </a:r>
          </a:p>
          <a:p>
            <a:pPr marL="0" indent="0">
              <a:spcBef>
                <a:spcPts val="0"/>
              </a:spcBef>
              <a:buNone/>
              <a:defRPr/>
            </a:pPr>
            <a:r>
              <a:rPr lang="en-US" sz="2400" b="1" dirty="0"/>
              <a:t>Step 3 </a:t>
            </a:r>
            <a:r>
              <a:rPr lang="en-US" sz="2400" dirty="0"/>
              <a:t>Determine Bilateral Rating </a:t>
            </a:r>
            <a:r>
              <a:rPr lang="en-US" sz="2400" b="1" dirty="0"/>
              <a:t>100% Whole Veteran</a:t>
            </a:r>
          </a:p>
          <a:p>
            <a:pPr marL="0" indent="0">
              <a:spcBef>
                <a:spcPts val="0"/>
              </a:spcBef>
              <a:buNone/>
              <a:defRPr/>
            </a:pPr>
            <a:r>
              <a:rPr lang="en-US" sz="2400" b="1" dirty="0"/>
              <a:t>		</a:t>
            </a:r>
            <a:r>
              <a:rPr lang="en-US" sz="2400" dirty="0"/>
              <a:t>     		         </a:t>
            </a:r>
            <a:r>
              <a:rPr lang="en-US" sz="2400" b="1" u="sng" dirty="0"/>
              <a:t>-21%  Bilateral Disabilities</a:t>
            </a:r>
          </a:p>
          <a:p>
            <a:pPr marL="914400" lvl="2" indent="0">
              <a:spcBef>
                <a:spcPts val="0"/>
              </a:spcBef>
              <a:buNone/>
              <a:defRPr/>
            </a:pPr>
            <a:r>
              <a:rPr lang="en-US" sz="2400" b="1" dirty="0"/>
              <a:t>	                                     79% Whole / 21% Disabled</a:t>
            </a:r>
            <a:r>
              <a:rPr lang="en-US" sz="2400" dirty="0"/>
              <a:t>		</a:t>
            </a:r>
          </a:p>
          <a:p>
            <a:pPr marL="0" lvl="2" indent="0">
              <a:buNone/>
              <a:defRPr/>
            </a:pPr>
            <a:r>
              <a:rPr lang="en-US" sz="2400" b="1" dirty="0"/>
              <a:t>Step 4 </a:t>
            </a:r>
            <a:r>
              <a:rPr lang="en-US" sz="2400" dirty="0"/>
              <a:t>Continue to combine disabilities  </a:t>
            </a:r>
            <a:r>
              <a:rPr lang="en-US" sz="2400" b="1" dirty="0"/>
              <a:t>79% Remaining</a:t>
            </a:r>
          </a:p>
          <a:p>
            <a:pPr>
              <a:spcBef>
                <a:spcPts val="0"/>
              </a:spcBef>
              <a:buNone/>
              <a:defRPr/>
            </a:pPr>
            <a:r>
              <a:rPr lang="en-US" sz="2400" b="1" dirty="0"/>
              <a:t>						     </a:t>
            </a:r>
            <a:r>
              <a:rPr lang="en-US" sz="2400" b="1" u="sng" dirty="0"/>
              <a:t>-50% PTSD</a:t>
            </a:r>
          </a:p>
          <a:p>
            <a:pPr>
              <a:spcBef>
                <a:spcPts val="0"/>
              </a:spcBef>
              <a:buNone/>
              <a:defRPr/>
            </a:pPr>
            <a:r>
              <a:rPr lang="en-US" sz="2400" b="1" dirty="0"/>
              <a:t>						    39.5% Whole / 60.5% Disabled</a:t>
            </a:r>
          </a:p>
          <a:p>
            <a:pPr>
              <a:spcBef>
                <a:spcPts val="0"/>
              </a:spcBef>
              <a:buNone/>
              <a:defRPr/>
            </a:pPr>
            <a:endParaRPr lang="en-US" sz="1000" b="1" dirty="0"/>
          </a:p>
          <a:p>
            <a:pPr algn="ctr">
              <a:spcBef>
                <a:spcPts val="0"/>
              </a:spcBef>
              <a:buNone/>
              <a:defRPr/>
            </a:pPr>
            <a:r>
              <a:rPr lang="en-US" sz="2400" b="1" dirty="0"/>
              <a:t>Actual rating is 61% VA will round and assign the veteran a 60%</a:t>
            </a:r>
          </a:p>
          <a:p>
            <a:pPr>
              <a:spcBef>
                <a:spcPts val="0"/>
              </a:spcBef>
              <a:defRPr/>
            </a:pPr>
            <a:endParaRPr lang="en-US" dirty="0"/>
          </a:p>
          <a:p>
            <a:pPr>
              <a:spcBef>
                <a:spcPts val="0"/>
              </a:spcBef>
              <a:defRPr/>
            </a:pPr>
            <a:endParaRPr lang="en-US" dirty="0"/>
          </a:p>
          <a:p>
            <a:pPr marL="0" indent="0">
              <a:buNone/>
              <a:defRPr/>
            </a:pPr>
            <a:endParaRPr lang="en-US" b="1" dirty="0">
              <a:solidFill>
                <a:srgbClr val="9C1A1E"/>
              </a:solidFill>
            </a:endParaRPr>
          </a:p>
          <a:p>
            <a:pPr>
              <a:buNone/>
              <a:defRPr/>
            </a:pPr>
            <a:endParaRPr lang="en-US" sz="2200" dirty="0"/>
          </a:p>
          <a:p>
            <a:pPr>
              <a:buNone/>
              <a:defRPr/>
            </a:pPr>
            <a:endParaRPr lang="en-US" sz="3500" dirty="0">
              <a:solidFill>
                <a:schemeClr val="tx1">
                  <a:lumMod val="50000"/>
                  <a:lumOff val="50000"/>
                </a:schemeClr>
              </a:solidFill>
            </a:endParaRPr>
          </a:p>
          <a:p>
            <a:pPr>
              <a:defRPr/>
            </a:pPr>
            <a:endParaRPr lang="en-US" dirty="0">
              <a:solidFill>
                <a:schemeClr val="tx1">
                  <a:lumMod val="50000"/>
                  <a:lumOff val="50000"/>
                </a:schemeClr>
              </a:solidFill>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82</a:t>
            </a:fld>
            <a:endParaRPr lang="en-US" dirty="0"/>
          </a:p>
        </p:txBody>
      </p:sp>
    </p:spTree>
    <p:extLst>
      <p:ext uri="{BB962C8B-B14F-4D97-AF65-F5344CB8AC3E}">
        <p14:creationId xmlns:p14="http://schemas.microsoft.com/office/powerpoint/2010/main" val="257318365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0635" y="1550894"/>
            <a:ext cx="10990730" cy="4626069"/>
          </a:xfrm>
        </p:spPr>
        <p:txBody>
          <a:bodyPr>
            <a:noAutofit/>
          </a:bodyPr>
          <a:lstStyle/>
          <a:p>
            <a:r>
              <a:rPr lang="en-US" dirty="0"/>
              <a:t>We have provided you a Bilateral Factor Worksheet in the OLP and chat box which can be used to help combine ratings with bilateral factors</a:t>
            </a:r>
          </a:p>
          <a:p>
            <a:endParaRPr lang="en-US" dirty="0"/>
          </a:p>
          <a:p>
            <a:r>
              <a:rPr lang="en-US" dirty="0"/>
              <a:t>Use the worksheet determine the combined rating for the following disabilities:</a:t>
            </a:r>
          </a:p>
          <a:p>
            <a:pPr lvl="2"/>
            <a:r>
              <a:rPr lang="en-US" sz="2800" dirty="0"/>
              <a:t>60% Left hand loss of use </a:t>
            </a:r>
          </a:p>
          <a:p>
            <a:pPr lvl="2"/>
            <a:r>
              <a:rPr lang="en-US" sz="2800" dirty="0"/>
              <a:t>30% Cervical disc disease with right upper arm radiculopathy</a:t>
            </a:r>
          </a:p>
          <a:p>
            <a:pPr lvl="2"/>
            <a:r>
              <a:rPr lang="en-US" sz="2800" dirty="0"/>
              <a:t>10% Amputation of the left ring finger</a:t>
            </a:r>
          </a:p>
          <a:p>
            <a:pPr lvl="2"/>
            <a:r>
              <a:rPr lang="en-US" sz="2800" dirty="0"/>
              <a:t>10% Tinnitus</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83</a:t>
            </a:fld>
            <a:endParaRPr lang="en-US" dirty="0"/>
          </a:p>
        </p:txBody>
      </p:sp>
      <p:sp>
        <p:nvSpPr>
          <p:cNvPr id="11" name="Title 1"/>
          <p:cNvSpPr>
            <a:spLocks noGrp="1"/>
          </p:cNvSpPr>
          <p:nvPr>
            <p:ph type="title"/>
          </p:nvPr>
        </p:nvSpPr>
        <p:spPr>
          <a:xfrm>
            <a:off x="147485" y="299545"/>
            <a:ext cx="9122022" cy="685800"/>
          </a:xfrm>
        </p:spPr>
        <p:txBody>
          <a:bodyPr>
            <a:noAutofit/>
          </a:bodyPr>
          <a:lstStyle/>
          <a:p>
            <a:pPr>
              <a:defRPr/>
            </a:pPr>
            <a:r>
              <a:rPr lang="en-US" dirty="0"/>
              <a:t>§4.26 BILATERAL FACTOR EXAMPLE WITH WORKSHEET</a:t>
            </a:r>
          </a:p>
        </p:txBody>
      </p:sp>
    </p:spTree>
    <p:extLst>
      <p:ext uri="{BB962C8B-B14F-4D97-AF65-F5344CB8AC3E}">
        <p14:creationId xmlns:p14="http://schemas.microsoft.com/office/powerpoint/2010/main" val="265586138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2671895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52" y="260195"/>
            <a:ext cx="9768348" cy="685800"/>
          </a:xfrm>
        </p:spPr>
        <p:txBody>
          <a:bodyPr>
            <a:normAutofit/>
          </a:bodyPr>
          <a:lstStyle/>
          <a:p>
            <a:pPr>
              <a:defRPr/>
            </a:pPr>
            <a:r>
              <a:rPr lang="en-US" sz="4000" dirty="0"/>
              <a:t>§ 4.10 FUNCTIONAL IMPAIRMENT</a:t>
            </a:r>
          </a:p>
        </p:txBody>
      </p:sp>
      <p:sp>
        <p:nvSpPr>
          <p:cNvPr id="14339" name="Content Placeholder 2"/>
          <p:cNvSpPr>
            <a:spLocks noGrp="1"/>
          </p:cNvSpPr>
          <p:nvPr>
            <p:ph idx="1"/>
          </p:nvPr>
        </p:nvSpPr>
        <p:spPr>
          <a:xfrm>
            <a:off x="599090" y="1825625"/>
            <a:ext cx="10754710" cy="4351338"/>
          </a:xfrm>
        </p:spPr>
        <p:txBody>
          <a:bodyPr>
            <a:noAutofit/>
          </a:bodyPr>
          <a:lstStyle/>
          <a:p>
            <a:pPr lvl="1"/>
            <a:r>
              <a:rPr lang="en-US" altLang="en-US" dirty="0"/>
              <a:t>The basis of an evaluation is the ability of the body, as a whole, to function under ordinary conditions of daily life. </a:t>
            </a:r>
          </a:p>
          <a:p>
            <a:pPr lvl="1"/>
            <a:endParaRPr lang="en-US" altLang="en-US" dirty="0"/>
          </a:p>
          <a:p>
            <a:pPr lvl="1"/>
            <a:r>
              <a:rPr lang="en-US" altLang="en-US" dirty="0"/>
              <a:t>Regardless of the body system affected, evaluations are based on the usefulness of the affected body part or system </a:t>
            </a:r>
          </a:p>
          <a:p>
            <a:pPr lvl="1"/>
            <a:endParaRPr lang="en-US" altLang="en-US" dirty="0"/>
          </a:p>
          <a:p>
            <a:pPr lvl="1"/>
            <a:r>
              <a:rPr lang="en-US" altLang="en-US" dirty="0"/>
              <a:t>The examiner must provide a full description of the effects of the disability on the veteran’s ordinary activity to include employment</a:t>
            </a:r>
          </a:p>
          <a:p>
            <a:pPr lvl="1"/>
            <a:endParaRPr lang="en-US" altLang="en-US" dirty="0"/>
          </a:p>
          <a:p>
            <a:pPr lvl="1"/>
            <a:r>
              <a:rPr lang="en-US" altLang="en-US" dirty="0"/>
              <a:t>Must be remembered that although the veteran may be up and about or can function at home, they still may be too disabled to maintain employment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10834578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2870</TotalTime>
  <Words>6371</Words>
  <Application>Microsoft Office PowerPoint</Application>
  <PresentationFormat>Widescreen</PresentationFormat>
  <Paragraphs>942</Paragraphs>
  <Slides>84</Slides>
  <Notes>74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84</vt:i4>
      </vt:variant>
    </vt:vector>
  </HeadingPairs>
  <TitlesOfParts>
    <vt:vector size="93" baseType="lpstr">
      <vt:lpstr>Arial</vt:lpstr>
      <vt:lpstr>Calibri</vt:lpstr>
      <vt:lpstr>Calibri Light</vt:lpstr>
      <vt:lpstr>Times New Roman</vt:lpstr>
      <vt:lpstr>Wingdings</vt:lpstr>
      <vt:lpstr>Wingdings 2</vt:lpstr>
      <vt:lpstr>Custom Design</vt:lpstr>
      <vt:lpstr>Office Theme</vt:lpstr>
      <vt:lpstr>1_Office Theme</vt:lpstr>
      <vt:lpstr>38 CFR Part 4 Schedule for Rating Disabilities</vt:lpstr>
      <vt:lpstr> OVERVIEW</vt:lpstr>
      <vt:lpstr>SUBPART A GENERAL POLICY IN RATING 38 CFR 4.1-38 CFR 4.31 </vt:lpstr>
      <vt:lpstr> § 4.1 ESSENTIALS OF EVALUATIVE  RATING</vt:lpstr>
      <vt:lpstr>§ 4.3 RESOLUTION OF REASONABLE DOUBT</vt:lpstr>
      <vt:lpstr>§ 4.6 EVALUATION OF EVIDENCE</vt:lpstr>
      <vt:lpstr>§ 4.7 HIGHER OF TWO EVALUATIONS</vt:lpstr>
      <vt:lpstr>§ 4.9 CONGENITAL DEFECTS</vt:lpstr>
      <vt:lpstr>§ 4.10 FUNCTIONAL IMPAIRMENT</vt:lpstr>
      <vt:lpstr>§ 4.13 EFFECT OF CHANGE OF DIAGNOSIS</vt:lpstr>
      <vt:lpstr>§ 4.14 AVOIDANCE OF PYRAMIDING</vt:lpstr>
      <vt:lpstr>§ 4.15 TOTAL DISABILITY RATINGS</vt:lpstr>
      <vt:lpstr>§ 4.16 TOTAL RATINGS BASED ON INDIVIDUAL UNEMPLOYABILITY</vt:lpstr>
      <vt:lpstr>§4.18 UNEMPLOYABILITY</vt:lpstr>
      <vt:lpstr>§ 4.17A MISCONDUCT ETIOLOGY</vt:lpstr>
      <vt:lpstr>§4.19 AGE IN SERVICE-CONNECTED CLAIMS</vt:lpstr>
      <vt:lpstr>§4.27 USE OF DIAGNOSTIC CODE NUMBERS</vt:lpstr>
      <vt:lpstr>§4.20 ANALOGOUS RATINGS</vt:lpstr>
      <vt:lpstr>COMMON ANALOGOUS CODES</vt:lpstr>
      <vt:lpstr>§4.21 APPLICATION OF RATING SCHEDULE</vt:lpstr>
      <vt:lpstr>§4.28 PRE-STABILIZATION RATING FROM DATE OF DISCHARGE FROM SERVICE</vt:lpstr>
      <vt:lpstr>§4.29 HOSPITALIZATION</vt:lpstr>
      <vt:lpstr>§4.30 CONVALESCENT RATINGS</vt:lpstr>
      <vt:lpstr>§4.31 ZERO PERCENT EVALUATIONS</vt:lpstr>
      <vt:lpstr>PowerPoint Presentation</vt:lpstr>
      <vt:lpstr> §4.40 FUNCTIONAL LOSS </vt:lpstr>
      <vt:lpstr>§4.40 FUNCTIONAL LOSS</vt:lpstr>
      <vt:lpstr>§4.41 HISTORY OF INJURY</vt:lpstr>
      <vt:lpstr>§4.42 COMPLETE MEDICAL EXAMINATION  OF INJURY CASES  </vt:lpstr>
      <vt:lpstr>§4.43 OSTEOMYELITIS</vt:lpstr>
      <vt:lpstr>§4.44 THE BONES</vt:lpstr>
      <vt:lpstr>§4.45 THE JOINTS</vt:lpstr>
      <vt:lpstr>§4.46 – Accurate Measurement</vt:lpstr>
      <vt:lpstr>§4.55 PRINCIPLES OF COMBINED RATINGS  FOR MUSCLE INJURIES </vt:lpstr>
      <vt:lpstr>§4.55 PRINCIPLES OF COMBINED RATINGS  FOR MUSCLE INJURIES </vt:lpstr>
      <vt:lpstr>§4.55 PRINCIPLES OF COMBINED RATINGS  FOR MUSCLE INJURIES </vt:lpstr>
      <vt:lpstr>§4.56 EVALUATION OF MUSCLE DISABILITIES  </vt:lpstr>
      <vt:lpstr>§4.56 EVALUATION OF MUSCLE DISABILITIES  </vt:lpstr>
      <vt:lpstr>PowerPoint Presentation</vt:lpstr>
      <vt:lpstr>§4.57 STATIC FOOT DEFORMITIES</vt:lpstr>
      <vt:lpstr>§4.58 ARTHRITIS DUE TO STRAIN</vt:lpstr>
      <vt:lpstr>§4.59 PAINFUL MOTION</vt:lpstr>
      <vt:lpstr>§4.61 EXAMINATION</vt:lpstr>
      <vt:lpstr>§4.62 CIRCULATORY DISTURBANCES</vt:lpstr>
      <vt:lpstr>§4.63 LOSS OF USE OF HAND OR FOOT </vt:lpstr>
      <vt:lpstr>§4.64 LOSS OF USE OF BOTH BUTTOCKS </vt:lpstr>
      <vt:lpstr>§4.66 SACROILIAC JOINT</vt:lpstr>
      <vt:lpstr>§4.67 PELVIC BONES</vt:lpstr>
      <vt:lpstr>§4.68 AMPUTATION RULE</vt:lpstr>
      <vt:lpstr>§4.69 DOMINANT HAND</vt:lpstr>
      <vt:lpstr>§4.71 MEASUREMENT OF ANKYLOSIS AND JOINT MOTION </vt:lpstr>
      <vt:lpstr> §4.71A- §4.150 RATING SCHEDULE  </vt:lpstr>
      <vt:lpstr>§4.71A &amp; 4.73 SCHEDULE OF RATINGS- MUSCULO-SKELETAL SYSTEM/MUSCLE INJURIES</vt:lpstr>
      <vt:lpstr>§4.75 GENERAL CONSIDERATIONS FOR EVALUATING VISUAL IMPAIRMENT</vt:lpstr>
      <vt:lpstr>§4.76 - §4.77 VISUAL ACUITY &amp; VISUAL FIELDS</vt:lpstr>
      <vt:lpstr>§4.78 &amp; §4.78 MUSCLE FUNCTION and SCHEDULE OF RATINGS-EYE</vt:lpstr>
      <vt:lpstr>§4.85 - §4.87  Hearing Impairment and Ears</vt:lpstr>
      <vt:lpstr>§4.87a SCHEDULE OF RATINGS- OTHER SENSE ORGANS</vt:lpstr>
      <vt:lpstr>§4.88a CHRONIC FATIGUE SYNDROME</vt:lpstr>
      <vt:lpstr>§4.88b – §4.89 INFECTIOUS DISEASES, IMMUNE DISORDERS, NUTRITIONAL DEFICIENCIES, &amp; TB</vt:lpstr>
      <vt:lpstr>§4.96 – 4.97 SPECIAL PROVISIONS REGARDING EVALUATION OF RESPIRATORY CONDITIONS</vt:lpstr>
      <vt:lpstr>§4.100 - §4.104  CARDIOVASCULAR SYSTEM</vt:lpstr>
      <vt:lpstr>§4.110 -  §4.114 DIGESTIVE SYSTEM</vt:lpstr>
      <vt:lpstr>§4.115 - §4.115b GENITOURINARY SYSTEM</vt:lpstr>
      <vt:lpstr>§4.116 – §4.119  GYNECOLOGICAL CONDITIONS, DISORDERS OF THE BREAST, HEMIC &amp; LYMPHATIC SYSTEMS, SKIN, ENDOCRINE SYSTEM</vt:lpstr>
      <vt:lpstr>§4.120 – §4.124a Neurological Conditions</vt:lpstr>
      <vt:lpstr>§4.120 – §4.124a NEUROLOGICAL CONDITIONS</vt:lpstr>
      <vt:lpstr>§4.125 DIAGNOSIS OF MENTAL DISORDERS</vt:lpstr>
      <vt:lpstr>§4.126 EVALUATION OF DISABILITY  FROM MENTAL DISORDERS</vt:lpstr>
      <vt:lpstr>§4.127 INTELLECTUAL DISABILITY (INTELLECTUAL DEVELOPMENTAL DISORDER) &amp; PERSONALITY DISORDER</vt:lpstr>
      <vt:lpstr>§4.128 CONVALESCENCE RATINGS FOLLOWING EXTENDED HOSPITALIZATION </vt:lpstr>
      <vt:lpstr>§4.129 MENTAL DISORDERS DUE TO TRAUMATIC STRESS</vt:lpstr>
      <vt:lpstr>§4.130 SCHEDULE OF RATINGS – MENTAL DISORDERS</vt:lpstr>
      <vt:lpstr>§4.150 SCHEDULE OF RATINGS- DENTAL &amp; ORAL CONDITIONS</vt:lpstr>
      <vt:lpstr>APPENDIX A-TABLE OF AMENDMENTS &amp; EFFECTIVE DATES SINCE 1946  APPENDIX B- NUMERICAL INDEX OF DISABILITIES  APPENDIX C- ALPHABETICAL INDEX OF DISABILITIES </vt:lpstr>
      <vt:lpstr>VA MATH</vt:lpstr>
      <vt:lpstr>VA MATH CONCEPT</vt:lpstr>
      <vt:lpstr>§4.25 COMBINED RATINGS TABLE</vt:lpstr>
      <vt:lpstr>BASIC VA MATH EXAMPLE</vt:lpstr>
      <vt:lpstr>§4.26 BILATERAL FACTOR</vt:lpstr>
      <vt:lpstr>§4.26 BILATERAL FACTOR</vt:lpstr>
      <vt:lpstr>§4.26 BILATERAL FACTOR EXAMPLE</vt:lpstr>
      <vt:lpstr>§4.26 BILATERAL FACTOR EXAMPLE WITH WORKSHEET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183</cp:revision>
  <cp:lastPrinted>2019-08-27T17:47:11Z</cp:lastPrinted>
  <dcterms:created xsi:type="dcterms:W3CDTF">2018-09-13T15:53:27Z</dcterms:created>
  <dcterms:modified xsi:type="dcterms:W3CDTF">2023-06-20T13:07:25Z</dcterms:modified>
</cp:coreProperties>
</file>