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0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1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  <p:sldMasterId id="2147483663" r:id="rId2"/>
    <p:sldMasterId id="2147483692" r:id="rId3"/>
    <p:sldMasterId id="2147483826" r:id="rId4"/>
    <p:sldMasterId id="2147483843" r:id="rId5"/>
    <p:sldMasterId id="2147483849" r:id="rId6"/>
    <p:sldMasterId id="2147483866" r:id="rId7"/>
    <p:sldMasterId id="2147483905" r:id="rId8"/>
    <p:sldMasterId id="2147483985" r:id="rId9"/>
    <p:sldMasterId id="2147484017" r:id="rId10"/>
    <p:sldMasterId id="2147484036" r:id="rId11"/>
    <p:sldMasterId id="2147484056" r:id="rId12"/>
    <p:sldMasterId id="2147484151" r:id="rId13"/>
    <p:sldMasterId id="2147484185" r:id="rId14"/>
    <p:sldMasterId id="2147484215" r:id="rId15"/>
    <p:sldMasterId id="2147484254" r:id="rId16"/>
    <p:sldMasterId id="2147484274" r:id="rId17"/>
    <p:sldMasterId id="2147484281" r:id="rId18"/>
    <p:sldMasterId id="2147484304" r:id="rId19"/>
    <p:sldMasterId id="2147484343" r:id="rId20"/>
    <p:sldMasterId id="2147484350" r:id="rId21"/>
    <p:sldMasterId id="2147484389" r:id="rId22"/>
    <p:sldMasterId id="2147484399" r:id="rId23"/>
  </p:sldMasterIdLst>
  <p:notesMasterIdLst>
    <p:notesMasterId r:id="rId59"/>
  </p:notesMasterIdLst>
  <p:sldIdLst>
    <p:sldId id="796" r:id="rId24"/>
    <p:sldId id="799" r:id="rId25"/>
    <p:sldId id="797" r:id="rId26"/>
    <p:sldId id="798" r:id="rId27"/>
    <p:sldId id="832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30" r:id="rId36"/>
    <p:sldId id="807" r:id="rId37"/>
    <p:sldId id="808" r:id="rId38"/>
    <p:sldId id="809" r:id="rId39"/>
    <p:sldId id="810" r:id="rId40"/>
    <p:sldId id="811" r:id="rId41"/>
    <p:sldId id="812" r:id="rId42"/>
    <p:sldId id="813" r:id="rId43"/>
    <p:sldId id="814" r:id="rId44"/>
    <p:sldId id="815" r:id="rId45"/>
    <p:sldId id="816" r:id="rId46"/>
    <p:sldId id="819" r:id="rId47"/>
    <p:sldId id="820" r:id="rId48"/>
    <p:sldId id="821" r:id="rId49"/>
    <p:sldId id="822" r:id="rId50"/>
    <p:sldId id="823" r:id="rId51"/>
    <p:sldId id="824" r:id="rId52"/>
    <p:sldId id="825" r:id="rId53"/>
    <p:sldId id="826" r:id="rId54"/>
    <p:sldId id="827" r:id="rId55"/>
    <p:sldId id="828" r:id="rId56"/>
    <p:sldId id="829" r:id="rId57"/>
    <p:sldId id="83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96C"/>
    <a:srgbClr val="D9D9D9"/>
    <a:srgbClr val="7F7F7F"/>
    <a:srgbClr val="595959"/>
    <a:srgbClr val="F1F1F1"/>
    <a:srgbClr val="FDFCFF"/>
    <a:srgbClr val="F9F7FA"/>
    <a:srgbClr val="4FADBE"/>
    <a:srgbClr val="3D5E83"/>
    <a:srgbClr val="52B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4635"/>
  </p:normalViewPr>
  <p:slideViewPr>
    <p:cSldViewPr snapToGrid="0" snapToObjects="1">
      <p:cViewPr varScale="1">
        <p:scale>
          <a:sx n="107" d="100"/>
          <a:sy n="107" d="100"/>
        </p:scale>
        <p:origin x="92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ableStyles" Target="tableStyles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slide" Target="slides/slide31.xml"/><Relationship Id="rId55" Type="http://schemas.openxmlformats.org/officeDocument/2006/relationships/slide" Target="slides/slide32.xml"/><Relationship Id="rId56" Type="http://schemas.openxmlformats.org/officeDocument/2006/relationships/slide" Target="slides/slide33.xml"/><Relationship Id="rId57" Type="http://schemas.openxmlformats.org/officeDocument/2006/relationships/slide" Target="slides/slide34.xml"/><Relationship Id="rId58" Type="http://schemas.openxmlformats.org/officeDocument/2006/relationships/slide" Target="slides/slide35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1C62-C7E7-2E43-A64C-E3E2760F9D14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3E4E-DCC1-7B40-A7E3-2186790B9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3E4E-DCC1-7B40-A7E3-2186790B9B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3E4E-DCC1-7B40-A7E3-2186790B9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E3E4E-DCC1-7B40-A7E3-2186790B9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8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1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jpe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6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1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2.jpe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3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1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5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6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jp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4.jpeg"/><Relationship Id="rId3" Type="http://schemas.openxmlformats.org/officeDocument/2006/relationships/image" Target="../media/image20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2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3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4.jpe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5.jpeg"/><Relationship Id="rId3" Type="http://schemas.openxmlformats.org/officeDocument/2006/relationships/image" Target="../media/image22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2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6.jpe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7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jp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3.jpe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4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5.jpeg"/><Relationship Id="rId3" Type="http://schemas.openxmlformats.org/officeDocument/2006/relationships/image" Target="../media/image22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2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2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7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jp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8.jp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9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0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1.jp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2.jpe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2.jpeg"/><Relationship Id="rId3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0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0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3.jpe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4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9.pn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jp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1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2.jpe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3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1.pn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1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6.pn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9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jp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9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5.png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1.jp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2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2.jpeg"/><Relationship Id="rId3" Type="http://schemas.openxmlformats.org/officeDocument/2006/relationships/image" Target="../media/image35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5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5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3.jpe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9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8.jpg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37.jp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38.jp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39.jp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0.jp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1.jp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2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3.jpg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4.jp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0.png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1.jp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2.jpeg"/><Relationship Id="rId3" Type="http://schemas.openxmlformats.org/officeDocument/2006/relationships/image" Target="../media/image30.pn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0.png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0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3.jpe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34.png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9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2.jp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28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94" y="2037822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651933"/>
            <a:ext cx="5924551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4" y="3576111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07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64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7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1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7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04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59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507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365127"/>
            <a:ext cx="11143033" cy="923544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514475"/>
            <a:ext cx="11143033" cy="46624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48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3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5999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18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82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05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5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6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4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41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365125"/>
            <a:ext cx="11143033" cy="923544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1500188"/>
            <a:ext cx="5214936" cy="4676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5" y="1500188"/>
            <a:ext cx="5642347" cy="4676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39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89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99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64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0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85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66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7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724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7050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37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12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117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3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23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48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6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76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39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9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851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3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/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8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296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53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66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101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490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2702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246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101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92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6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302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05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73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67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10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49594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57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8989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3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083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03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82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50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11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29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95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1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766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31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543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89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01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03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16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61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95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48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60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92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69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32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410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3693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8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31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2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970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59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4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39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91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91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24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449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32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69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45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73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413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14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786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28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3661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01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52267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160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12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6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034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241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1598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983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15119-A438-2648-8148-A987D387F519}" type="datetimeFigureOut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F8DC1-D4CA-2C48-ADA5-A425AC72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303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37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6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501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10466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19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6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702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081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6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493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553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756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5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09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44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73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95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4337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0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2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326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051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753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2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328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78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27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84231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y 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7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01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15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55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4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5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3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3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1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904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11808" y="6254496"/>
            <a:ext cx="487680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07071" y="6413437"/>
            <a:ext cx="4486275" cy="315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2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71663" y="2743519"/>
            <a:ext cx="8448675" cy="12066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3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2621" y="2737582"/>
            <a:ext cx="6826758" cy="12066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020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8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9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3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7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6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55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6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05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06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6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9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86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0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5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231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2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y 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98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13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7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3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904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8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7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3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2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70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73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2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365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2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8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09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771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21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50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97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450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0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86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5043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4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4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50" y="2484460"/>
            <a:ext cx="3758184" cy="191346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267" y="1133856"/>
            <a:ext cx="4309532" cy="46207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69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6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26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3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607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357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3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72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2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18" Type="http://schemas.openxmlformats.org/officeDocument/2006/relationships/image" Target="../media/image10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20" Type="http://schemas.openxmlformats.org/officeDocument/2006/relationships/image" Target="../media/image10.png"/><Relationship Id="rId10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29.xml"/><Relationship Id="rId19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8.xml"/><Relationship Id="rId20" Type="http://schemas.openxmlformats.org/officeDocument/2006/relationships/image" Target="../media/image18.png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47.xml"/><Relationship Id="rId19" Type="http://schemas.openxmlformats.org/officeDocument/2006/relationships/theme" Target="../theme/theme12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3.xml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theme" Target="../theme/theme14.xm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20" Type="http://schemas.openxmlformats.org/officeDocument/2006/relationships/image" Target="../media/image21.png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5.xml"/><Relationship Id="rId19" Type="http://schemas.openxmlformats.org/officeDocument/2006/relationships/theme" Target="../theme/theme15.xml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4.xml"/><Relationship Id="rId20" Type="http://schemas.openxmlformats.org/officeDocument/2006/relationships/theme" Target="../theme/theme16.xml"/><Relationship Id="rId21" Type="http://schemas.openxmlformats.org/officeDocument/2006/relationships/image" Target="../media/image21.png"/><Relationship Id="rId10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theme" Target="../theme/theme17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30.xml"/><Relationship Id="rId21" Type="http://schemas.openxmlformats.org/officeDocument/2006/relationships/theme" Target="../theme/theme18.xml"/><Relationship Id="rId22" Type="http://schemas.openxmlformats.org/officeDocument/2006/relationships/image" Target="../media/image29.png"/><Relationship Id="rId10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9.xml"/><Relationship Id="rId20" Type="http://schemas.openxmlformats.org/officeDocument/2006/relationships/image" Target="../media/image18.png"/><Relationship Id="rId10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48.xml"/><Relationship Id="rId19" Type="http://schemas.openxmlformats.org/officeDocument/2006/relationships/theme" Target="../theme/theme19.xml"/><Relationship Id="rId1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37.xml"/><Relationship Id="rId8" Type="http://schemas.openxmlformats.org/officeDocument/2006/relationships/slideLayout" Target="../slideLayouts/slideLayout2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4.xml"/><Relationship Id="rId7" Type="http://schemas.openxmlformats.org/officeDocument/2006/relationships/theme" Target="../theme/theme20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5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3.xml"/><Relationship Id="rId20" Type="http://schemas.openxmlformats.org/officeDocument/2006/relationships/image" Target="../media/image29.png"/><Relationship Id="rId10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2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1.xml"/><Relationship Id="rId10" Type="http://schemas.openxmlformats.org/officeDocument/2006/relationships/theme" Target="../theme/theme22.xml"/><Relationship Id="rId11" Type="http://schemas.openxmlformats.org/officeDocument/2006/relationships/image" Target="../media/image36.jpg"/><Relationship Id="rId1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4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0.xml"/><Relationship Id="rId20" Type="http://schemas.openxmlformats.org/officeDocument/2006/relationships/theme" Target="../theme/theme23.xml"/><Relationship Id="rId21" Type="http://schemas.openxmlformats.org/officeDocument/2006/relationships/image" Target="../media/image29.png"/><Relationship Id="rId10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296.xml"/><Relationship Id="rId16" Type="http://schemas.openxmlformats.org/officeDocument/2006/relationships/slideLayout" Target="../slideLayouts/slideLayout297.xml"/><Relationship Id="rId17" Type="http://schemas.openxmlformats.org/officeDocument/2006/relationships/slideLayout" Target="../slideLayouts/slideLayout298.xml"/><Relationship Id="rId18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5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20" Type="http://schemas.openxmlformats.org/officeDocument/2006/relationships/image" Target="../media/image10.png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4.xml"/><Relationship Id="rId19" Type="http://schemas.openxmlformats.org/officeDocument/2006/relationships/theme" Target="../theme/theme8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9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16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3" r:id="rId15"/>
    <p:sldLayoutId id="214748403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3" r:id="rId16"/>
    <p:sldLayoutId id="2147484054" r:id="rId17"/>
    <p:sldLayoutId id="21474841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2911" y="6356183"/>
            <a:ext cx="843619" cy="29695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3" r:id="rId16"/>
    <p:sldLayoutId id="2147484074" r:id="rId17"/>
    <p:sldLayoutId id="214748407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4215"/>
            <a:ext cx="843619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69622D-4DBC-D041-8B49-6EA0D362836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  <p:sldLayoutId id="2147484299" r:id="rId18"/>
    <p:sldLayoutId id="2147484302" r:id="rId19"/>
    <p:sldLayoutId id="214748441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2911" y="6356183"/>
            <a:ext cx="843619" cy="29695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  <p:sldLayoutId id="2147484322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5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  <p:sldLayoutId id="21474843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0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819" r:id="rId2"/>
    <p:sldLayoutId id="2147483817" r:id="rId3"/>
    <p:sldLayoutId id="2147483818" r:id="rId4"/>
    <p:sldLayoutId id="2147483705" r:id="rId5"/>
    <p:sldLayoutId id="2147483706" r:id="rId6"/>
    <p:sldLayoutId id="2147483707" r:id="rId7"/>
    <p:sldLayoutId id="2147483708" r:id="rId8"/>
    <p:sldLayoutId id="21474838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3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2" r:id="rId16"/>
    <p:sldLayoutId id="2147483923" r:id="rId17"/>
    <p:sldLayoutId id="214748392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30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8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jpg"/><Relationship Id="rId1" Type="http://schemas.openxmlformats.org/officeDocument/2006/relationships/slideLayout" Target="../slideLayouts/slideLayout21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1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In-Person Identity Proofing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24000" y="4658151"/>
            <a:ext cx="10041228" cy="689546"/>
          </a:xfrm>
        </p:spPr>
        <p:txBody>
          <a:bodyPr/>
          <a:lstStyle/>
          <a:p>
            <a:r>
              <a:rPr lang="en-US" sz="1800" dirty="0" err="1" smtClean="0"/>
              <a:t>ID.me</a:t>
            </a:r>
            <a:r>
              <a:rPr lang="en-US" sz="1800" dirty="0" smtClean="0"/>
              <a:t> &amp; </a:t>
            </a:r>
            <a:r>
              <a:rPr lang="en-US" sz="1800" dirty="0" smtClean="0"/>
              <a:t>Veterans of Foreign Wars</a:t>
            </a:r>
            <a:r>
              <a:rPr lang="en-US" sz="1800" dirty="0" smtClean="0"/>
              <a:t> </a:t>
            </a:r>
            <a:r>
              <a:rPr lang="en-US" sz="1800" dirty="0" smtClean="0"/>
              <a:t>helping </a:t>
            </a:r>
            <a:r>
              <a:rPr lang="en-US" sz="1800" dirty="0" smtClean="0"/>
              <a:t>Veterans </a:t>
            </a:r>
            <a:r>
              <a:rPr lang="en-US" sz="1800" dirty="0" smtClean="0"/>
              <a:t>easily access </a:t>
            </a:r>
            <a:r>
              <a:rPr lang="en-US" sz="1800" dirty="0" err="1" smtClean="0"/>
              <a:t>VA.gov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2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0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37" y="0"/>
            <a:ext cx="338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5" y="0"/>
            <a:ext cx="339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27" y="0"/>
            <a:ext cx="334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94" y="0"/>
            <a:ext cx="345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57" y="0"/>
            <a:ext cx="3305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59" y="0"/>
            <a:ext cx="337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72" y="0"/>
            <a:ext cx="336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862" y="0"/>
            <a:ext cx="335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to accessing </a:t>
            </a:r>
            <a:r>
              <a:rPr lang="en-US" dirty="0" err="1" smtClean="0"/>
              <a:t>VA.gov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1489" y="1103475"/>
            <a:ext cx="11143033" cy="423862"/>
          </a:xfrm>
        </p:spPr>
        <p:txBody>
          <a:bodyPr/>
          <a:lstStyle/>
          <a:p>
            <a:r>
              <a:rPr lang="en-US" dirty="0" err="1" smtClean="0"/>
              <a:t>ID.me</a:t>
            </a:r>
            <a:r>
              <a:rPr lang="en-US" dirty="0" smtClean="0"/>
              <a:t> provides identity verification &amp; authentication for veterans accessing </a:t>
            </a:r>
            <a:r>
              <a:rPr lang="en-US" dirty="0" err="1" smtClean="0"/>
              <a:t>VA.gov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0" y="1687133"/>
            <a:ext cx="4713680" cy="4492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48" y="1687133"/>
            <a:ext cx="5953074" cy="4492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80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28" y="0"/>
            <a:ext cx="338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61" y="0"/>
            <a:ext cx="342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43" y="0"/>
            <a:ext cx="3360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01" y="0"/>
            <a:ext cx="3413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30" y="0"/>
            <a:ext cx="3381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35" y="0"/>
            <a:ext cx="337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75" y="0"/>
            <a:ext cx="3317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23" y="0"/>
            <a:ext cx="337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62" y="0"/>
            <a:ext cx="336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EFA858-5470-7949-8DB3-DB7F78EA353F}"/>
              </a:ext>
            </a:extLst>
          </p:cNvPr>
          <p:cNvSpPr/>
          <p:nvPr/>
        </p:nvSpPr>
        <p:spPr>
          <a:xfrm>
            <a:off x="4614863" y="1139252"/>
            <a:ext cx="7577137" cy="506152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/>
          <a:lstStyle/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3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4860" y="2088649"/>
            <a:ext cx="2779521" cy="458963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With </a:t>
            </a:r>
            <a:r>
              <a:rPr lang="en-US" sz="1800" dirty="0" err="1">
                <a:solidFill>
                  <a:schemeClr val="tx2"/>
                </a:solidFill>
              </a:rPr>
              <a:t>ID.me</a:t>
            </a:r>
            <a:r>
              <a:rPr lang="en-US" sz="1800" dirty="0">
                <a:solidFill>
                  <a:schemeClr val="tx2"/>
                </a:solidFill>
              </a:rPr>
              <a:t>, the user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has </a:t>
            </a:r>
            <a:r>
              <a:rPr lang="en-US" sz="1800" b="1" dirty="0">
                <a:solidFill>
                  <a:schemeClr val="tx2"/>
                </a:solidFill>
              </a:rPr>
              <a:t>3 options</a:t>
            </a:r>
            <a:r>
              <a:rPr lang="en-US" sz="18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4649B2-CC48-C848-999E-A61B4E57ADFC}"/>
              </a:ext>
            </a:extLst>
          </p:cNvPr>
          <p:cNvSpPr/>
          <p:nvPr/>
        </p:nvSpPr>
        <p:spPr>
          <a:xfrm>
            <a:off x="2" y="0"/>
            <a:ext cx="12191998" cy="19191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D3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667122-F55C-BF44-9E36-6F93ADCB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20" y="1263909"/>
            <a:ext cx="6350000" cy="47942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560C6CD-8F89-724B-8467-80976196FB1F}"/>
              </a:ext>
            </a:extLst>
          </p:cNvPr>
          <p:cNvSpPr txBox="1">
            <a:spLocks/>
          </p:cNvSpPr>
          <p:nvPr/>
        </p:nvSpPr>
        <p:spPr>
          <a:xfrm>
            <a:off x="2594905" y="363296"/>
            <a:ext cx="7002191" cy="5818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dirty="0">
                <a:solidFill>
                  <a:srgbClr val="2F3D4F"/>
                </a:solidFill>
              </a:rPr>
              <a:t>Identity Proofing: Online or In Person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DE075F-0682-D84F-B791-8F69CAC965B7}"/>
              </a:ext>
            </a:extLst>
          </p:cNvPr>
          <p:cNvCxnSpPr>
            <a:cxnSpLocks/>
          </p:cNvCxnSpPr>
          <p:nvPr/>
        </p:nvCxnSpPr>
        <p:spPr>
          <a:xfrm>
            <a:off x="672201" y="2771653"/>
            <a:ext cx="2016551" cy="0"/>
          </a:xfrm>
          <a:prstGeom prst="line">
            <a:avLst/>
          </a:prstGeom>
          <a:ln w="19050">
            <a:solidFill>
              <a:srgbClr val="00D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A883A1-E883-9F47-A8B8-1DE6E6EE3AB6}"/>
              </a:ext>
            </a:extLst>
          </p:cNvPr>
          <p:cNvGrpSpPr/>
          <p:nvPr/>
        </p:nvGrpSpPr>
        <p:grpSpPr>
          <a:xfrm>
            <a:off x="4317360" y="1493643"/>
            <a:ext cx="595006" cy="595006"/>
            <a:chOff x="4317360" y="884187"/>
            <a:chExt cx="595006" cy="5950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98A2048-C94A-4347-A0D0-786A3A66BF83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rgbClr val="00D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61658ED-28AA-3B43-A41D-88C258567E82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A353E20-3165-1C4C-9049-0934D151B5C3}"/>
              </a:ext>
            </a:extLst>
          </p:cNvPr>
          <p:cNvGrpSpPr/>
          <p:nvPr/>
        </p:nvGrpSpPr>
        <p:grpSpPr>
          <a:xfrm>
            <a:off x="4325767" y="3129999"/>
            <a:ext cx="595006" cy="595006"/>
            <a:chOff x="4317360" y="884187"/>
            <a:chExt cx="595006" cy="5950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E25704E-0244-EB44-B5F7-2D7D0D215F3C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9D61C41-3F72-9543-B02D-DC2AD2578DFA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6645E71-E5DB-E246-BA0C-6862C6F0256F}"/>
              </a:ext>
            </a:extLst>
          </p:cNvPr>
          <p:cNvGrpSpPr/>
          <p:nvPr/>
        </p:nvGrpSpPr>
        <p:grpSpPr>
          <a:xfrm>
            <a:off x="4319887" y="4766355"/>
            <a:ext cx="595006" cy="595006"/>
            <a:chOff x="4317360" y="884187"/>
            <a:chExt cx="595006" cy="5950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3F9B899-4749-6F4E-AB78-CB8CCDA72264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3540056-71AC-F944-AEEE-BA3F2885158B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4503" y="2951091"/>
            <a:ext cx="3123478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Online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Start online and finish in person with a trusted referee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In-person with trusted referee</a:t>
            </a:r>
          </a:p>
        </p:txBody>
      </p:sp>
    </p:spTree>
    <p:extLst>
      <p:ext uri="{BB962C8B-B14F-4D97-AF65-F5344CB8AC3E}">
        <p14:creationId xmlns:p14="http://schemas.microsoft.com/office/powerpoint/2010/main" val="19895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0"/>
            <a:ext cx="33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12" y="0"/>
            <a:ext cx="334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29" y="0"/>
            <a:ext cx="335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291" y="0"/>
            <a:ext cx="333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33" y="0"/>
            <a:ext cx="32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38" y="106878"/>
            <a:ext cx="9386286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/>
          <a:lstStyle/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4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87203" y="490136"/>
            <a:ext cx="5127320" cy="1372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In-person identity proofing closes the gaps for individuals who are</a:t>
            </a:r>
            <a:r>
              <a:rPr lang="en-US" sz="2000" b="1" dirty="0">
                <a:solidFill>
                  <a:srgbClr val="00D378"/>
                </a:solidFill>
              </a:rPr>
              <a:t> challenged with online identity proofing due to the limitations of authoritative data sources or technology requirements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EB00E2C7-F174-420E-902D-613B8194EA72}"/>
              </a:ext>
            </a:extLst>
          </p:cNvPr>
          <p:cNvSpPr txBox="1">
            <a:spLocks/>
          </p:cNvSpPr>
          <p:nvPr/>
        </p:nvSpPr>
        <p:spPr>
          <a:xfrm>
            <a:off x="5000625" y="2425349"/>
            <a:ext cx="6342318" cy="35754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who use an unregistered prepaid phone or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do not have a telephone to their name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who do not have a driver’s license or passport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with a limited credit history with credit bureaus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Individuals </a:t>
            </a:r>
            <a:r>
              <a:rPr lang="en-US" sz="1800" dirty="0">
                <a:solidFill>
                  <a:schemeClr val="tx2"/>
                </a:solidFill>
              </a:rPr>
              <a:t>who are uncomfortable with technology and require additional assistance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434916-9A5E-124A-9485-3C2D3827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8"/>
          <a:stretch/>
        </p:blipFill>
        <p:spPr>
          <a:xfrm>
            <a:off x="0" y="0"/>
            <a:ext cx="4096987" cy="6866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74D6FF-9CEB-4541-BB38-273FD4FEA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A8B26A98-6201-6C48-99AB-6843177F06A7}"/>
              </a:ext>
            </a:extLst>
          </p:cNvPr>
          <p:cNvSpPr txBox="1">
            <a:spLocks/>
          </p:cNvSpPr>
          <p:nvPr/>
        </p:nvSpPr>
        <p:spPr>
          <a:xfrm>
            <a:off x="575995" y="2425348"/>
            <a:ext cx="3045947" cy="111926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Why In-Person Identity Proofing?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0378C67-1C0C-1040-8E94-21991F2CBEB9}"/>
              </a:ext>
            </a:extLst>
          </p:cNvPr>
          <p:cNvCxnSpPr/>
          <p:nvPr/>
        </p:nvCxnSpPr>
        <p:spPr>
          <a:xfrm>
            <a:off x="701477" y="3766102"/>
            <a:ext cx="21585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A03992-70C2-D948-AE94-AE416DDD4335}"/>
              </a:ext>
            </a:extLst>
          </p:cNvPr>
          <p:cNvGrpSpPr/>
          <p:nvPr/>
        </p:nvGrpSpPr>
        <p:grpSpPr>
          <a:xfrm>
            <a:off x="4591451" y="461834"/>
            <a:ext cx="1543792" cy="1543792"/>
            <a:chOff x="4227616" y="926275"/>
            <a:chExt cx="1543792" cy="15437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C333BFF-3437-D844-9915-17E68CE2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4112" y="1321197"/>
              <a:ext cx="930801" cy="75394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FDBCF450-7F50-5241-A8F8-232A5F645A0B}"/>
                </a:ext>
              </a:extLst>
            </p:cNvPr>
            <p:cNvSpPr/>
            <p:nvPr/>
          </p:nvSpPr>
          <p:spPr>
            <a:xfrm>
              <a:off x="4227616" y="926275"/>
              <a:ext cx="1543792" cy="1543792"/>
            </a:xfrm>
            <a:prstGeom prst="ellipse">
              <a:avLst/>
            </a:prstGeom>
            <a:noFill/>
            <a:ln w="19050">
              <a:solidFill>
                <a:srgbClr val="00D3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6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0435C53-51B1-D147-AF65-1CA6DA70F1C9}"/>
              </a:ext>
            </a:extLst>
          </p:cNvPr>
          <p:cNvSpPr/>
          <p:nvPr/>
        </p:nvSpPr>
        <p:spPr>
          <a:xfrm>
            <a:off x="0" y="283860"/>
            <a:ext cx="4057648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D378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1" y="578163"/>
            <a:ext cx="3145405" cy="9050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Who Can Act as a Trusted Referee?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66DB281-24F4-5E4E-8A17-20B28CF1C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A0BB197-5D74-5F43-AD59-28294CFA9E48}"/>
              </a:ext>
            </a:extLst>
          </p:cNvPr>
          <p:cNvCxnSpPr/>
          <p:nvPr/>
        </p:nvCxnSpPr>
        <p:spPr>
          <a:xfrm>
            <a:off x="724351" y="1577288"/>
            <a:ext cx="21585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7E3AF7EF-6202-0D4D-BFB9-4590551D36B9}"/>
              </a:ext>
            </a:extLst>
          </p:cNvPr>
          <p:cNvSpPr txBox="1">
            <a:spLocks/>
          </p:cNvSpPr>
          <p:nvPr/>
        </p:nvSpPr>
        <p:spPr>
          <a:xfrm>
            <a:off x="545810" y="3506943"/>
            <a:ext cx="3043237" cy="977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Anyone who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has: </a:t>
            </a:r>
            <a:endParaRPr lang="en-US" sz="20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ompleted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LOA3 or IAL/AAL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identity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proofing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Passed the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ID.me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administered Training &amp; Certification program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 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 a position of public trust AND is approved by the government agency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8325208-47C6-1E4B-B52B-0D381D544363}"/>
              </a:ext>
            </a:extLst>
          </p:cNvPr>
          <p:cNvSpPr/>
          <p:nvPr/>
        </p:nvSpPr>
        <p:spPr>
          <a:xfrm>
            <a:off x="8505371" y="6328229"/>
            <a:ext cx="3425372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B418604C-4FBA-AD4D-9975-4FDA6E2A4772}"/>
              </a:ext>
            </a:extLst>
          </p:cNvPr>
          <p:cNvSpPr txBox="1">
            <a:spLocks/>
          </p:cNvSpPr>
          <p:nvPr/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CFEC7-58C9-B04B-80DE-7F52052293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3D4F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136D88B-1732-DA4B-A7BA-0B2F7F86F9C3}"/>
              </a:ext>
            </a:extLst>
          </p:cNvPr>
          <p:cNvSpPr txBox="1"/>
          <p:nvPr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ID.me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3D4F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82415C7-4B3C-1C4D-A139-7F1DF5A14A16}"/>
              </a:ext>
            </a:extLst>
          </p:cNvPr>
          <p:cNvCxnSpPr/>
          <p:nvPr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7F40A4F-F8FB-AE4D-A7F0-5886ABEDF1F6}"/>
              </a:ext>
            </a:extLst>
          </p:cNvPr>
          <p:cNvGrpSpPr/>
          <p:nvPr/>
        </p:nvGrpSpPr>
        <p:grpSpPr>
          <a:xfrm>
            <a:off x="4576915" y="360332"/>
            <a:ext cx="6953108" cy="670369"/>
            <a:chOff x="4727827" y="4298933"/>
            <a:chExt cx="6953108" cy="670369"/>
          </a:xfrm>
        </p:grpSpPr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5772EB6C-B2BD-BE46-8F3E-D7982AF636CC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4370970"/>
              <a:ext cx="6065674" cy="57558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Representatives of Veteran Service Organizations (VSOs) for the veteran community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3B5F83F-8FB7-784B-A342-24B5F0DD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827" y="4298933"/>
              <a:ext cx="485775" cy="67036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F562C0D-367B-7A44-9FA4-46893ACE732A}"/>
              </a:ext>
            </a:extLst>
          </p:cNvPr>
          <p:cNvGrpSpPr/>
          <p:nvPr/>
        </p:nvGrpSpPr>
        <p:grpSpPr>
          <a:xfrm>
            <a:off x="4603458" y="3506943"/>
            <a:ext cx="6861570" cy="635000"/>
            <a:chOff x="4653214" y="1948236"/>
            <a:chExt cx="6861570" cy="635000"/>
          </a:xfrm>
        </p:grpSpPr>
        <p:sp>
          <p:nvSpPr>
            <p:cNvPr id="21" name="Title 1">
              <a:extLst>
                <a:ext uri="{FF2B5EF4-FFF2-40B4-BE49-F238E27FC236}">
                  <a16:creationId xmlns="" xmlns:a16="http://schemas.microsoft.com/office/drawing/2014/main" id="{644C97AC-0233-234E-ACE2-0B60EF000EDB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1998699"/>
              <a:ext cx="5899523" cy="58453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Administrative staff in doctors’ offices and hospitals to enable patient access to PHI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5B56818-24FA-E74B-A4DD-D0275EE0A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214" y="1948236"/>
              <a:ext cx="635000" cy="635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08F5E95-7767-B04F-B9C1-B9D99F08CC2F}"/>
              </a:ext>
            </a:extLst>
          </p:cNvPr>
          <p:cNvGrpSpPr/>
          <p:nvPr/>
        </p:nvGrpSpPr>
        <p:grpSpPr>
          <a:xfrm>
            <a:off x="4630819" y="4549103"/>
            <a:ext cx="6899204" cy="623580"/>
            <a:chOff x="4615580" y="3178285"/>
            <a:chExt cx="6899204" cy="623580"/>
          </a:xfrm>
        </p:grpSpPr>
        <p:sp>
          <p:nvSpPr>
            <p:cNvPr id="32" name="Title 1">
              <a:extLst>
                <a:ext uri="{FF2B5EF4-FFF2-40B4-BE49-F238E27FC236}">
                  <a16:creationId xmlns="" xmlns:a16="http://schemas.microsoft.com/office/drawing/2014/main" id="{57B7325E-24E8-474B-8ACF-921CAC07A1F2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3220568"/>
              <a:ext cx="5899523" cy="58129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High school guidance counselors for students applying for financial aid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FA0EDB42-E4F6-294A-856C-BB226720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580" y="3178285"/>
              <a:ext cx="710269" cy="52559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BCF3AA7-538D-7B44-9DD0-35724531489E}"/>
              </a:ext>
            </a:extLst>
          </p:cNvPr>
          <p:cNvGrpSpPr/>
          <p:nvPr/>
        </p:nvGrpSpPr>
        <p:grpSpPr>
          <a:xfrm>
            <a:off x="4789155" y="5552115"/>
            <a:ext cx="6779533" cy="678133"/>
            <a:chOff x="4735251" y="5564351"/>
            <a:chExt cx="6779533" cy="678133"/>
          </a:xfrm>
        </p:grpSpPr>
        <p:sp>
          <p:nvSpPr>
            <p:cNvPr id="36" name="Title 1">
              <a:extLst>
                <a:ext uri="{FF2B5EF4-FFF2-40B4-BE49-F238E27FC236}">
                  <a16:creationId xmlns="" xmlns:a16="http://schemas.microsoft.com/office/drawing/2014/main" id="{3BC9FEE9-33E3-AB4C-B6E8-B970FD4519B5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5652116"/>
              <a:ext cx="5899523" cy="553064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Other individuals in positions of trust such as notary public professionals or tax preparers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13F962D4-AF3F-AC48-BB23-F127C2A8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251" y="5564351"/>
              <a:ext cx="470926" cy="6781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68" y="1064114"/>
            <a:ext cx="2707012" cy="22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C31969B-6FB5-9245-9203-2439361593A7}"/>
              </a:ext>
            </a:extLst>
          </p:cNvPr>
          <p:cNvSpPr/>
          <p:nvPr/>
        </p:nvSpPr>
        <p:spPr>
          <a:xfrm>
            <a:off x="2" y="0"/>
            <a:ext cx="12191998" cy="117672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D3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="" xmlns:a16="http://schemas.microsoft.com/office/drawing/2014/main" id="{8F0EBB53-F83A-9A4F-B0BC-B9AD17356430}"/>
              </a:ext>
            </a:extLst>
          </p:cNvPr>
          <p:cNvSpPr txBox="1">
            <a:spLocks/>
          </p:cNvSpPr>
          <p:nvPr/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ECFEC7-58C9-B04B-80DE-7F5205229387}" type="slidenum">
              <a:rPr lang="en-US" smtClean="0">
                <a:solidFill>
                  <a:srgbClr val="2F3D4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="" xmlns:a16="http://schemas.microsoft.com/office/drawing/2014/main" id="{0E1C0CD9-8D15-B140-B83C-96DDFB85079D}"/>
              </a:ext>
            </a:extLst>
          </p:cNvPr>
          <p:cNvSpPr txBox="1">
            <a:spLocks/>
          </p:cNvSpPr>
          <p:nvPr/>
        </p:nvSpPr>
        <p:spPr>
          <a:xfrm>
            <a:off x="494934" y="148546"/>
            <a:ext cx="10960466" cy="8545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FFFFFF"/>
                </a:solidFill>
              </a:rPr>
              <a:t>For </a:t>
            </a:r>
            <a:r>
              <a:rPr lang="en-US" sz="2200" b="1" dirty="0" smtClean="0">
                <a:solidFill>
                  <a:srgbClr val="FFFFFF"/>
                </a:solidFill>
              </a:rPr>
              <a:t>in-person identity proofing, </a:t>
            </a:r>
            <a:r>
              <a:rPr lang="en-US" sz="2200" b="1" dirty="0" err="1">
                <a:solidFill>
                  <a:srgbClr val="FFFFFF"/>
                </a:solidFill>
              </a:rPr>
              <a:t>ID.me</a:t>
            </a:r>
            <a:r>
              <a:rPr lang="en-US" sz="2200" b="1" dirty="0">
                <a:solidFill>
                  <a:srgbClr val="FFFFFF"/>
                </a:solidFill>
              </a:rPr>
              <a:t> provides the user the option to present 2 </a:t>
            </a:r>
            <a:r>
              <a:rPr lang="en-US" sz="2200" b="1" dirty="0" smtClean="0">
                <a:solidFill>
                  <a:srgbClr val="FFFFFF"/>
                </a:solidFill>
              </a:rPr>
              <a:t>primary pieces </a:t>
            </a:r>
            <a:r>
              <a:rPr lang="en-US" sz="2200" b="1" dirty="0">
                <a:solidFill>
                  <a:srgbClr val="FFFFFF"/>
                </a:solidFill>
              </a:rPr>
              <a:t>of evidence, </a:t>
            </a:r>
            <a:r>
              <a:rPr lang="en-US" sz="2200" b="1" u="sng" dirty="0">
                <a:solidFill>
                  <a:srgbClr val="FFFFFF"/>
                </a:solidFill>
              </a:rPr>
              <a:t>OR</a:t>
            </a:r>
            <a:r>
              <a:rPr lang="en-US" sz="2200" b="1" dirty="0">
                <a:solidFill>
                  <a:srgbClr val="FFFFFF"/>
                </a:solidFill>
              </a:rPr>
              <a:t>, one </a:t>
            </a:r>
            <a:r>
              <a:rPr lang="en-US" sz="2200" b="1" dirty="0" smtClean="0">
                <a:solidFill>
                  <a:srgbClr val="FFFFFF"/>
                </a:solidFill>
              </a:rPr>
              <a:t>primary and </a:t>
            </a:r>
            <a:r>
              <a:rPr lang="en-US" sz="2200" b="1" dirty="0">
                <a:solidFill>
                  <a:srgbClr val="FFFFFF"/>
                </a:solidFill>
              </a:rPr>
              <a:t>two </a:t>
            </a:r>
            <a:r>
              <a:rPr lang="en-US" sz="2200" b="1" dirty="0" smtClean="0">
                <a:solidFill>
                  <a:srgbClr val="FFFFFF"/>
                </a:solidFill>
              </a:rPr>
              <a:t>secondary: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41" y="1325274"/>
            <a:ext cx="4217294" cy="544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560" y="1218911"/>
            <a:ext cx="3929551" cy="5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33" y="0"/>
            <a:ext cx="32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299" y="0"/>
            <a:ext cx="336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21" y="0"/>
            <a:ext cx="3393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Slides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background">
  <a:themeElements>
    <a:clrScheme name="IDme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8B67C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_Divider Slides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9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s">
  <a:themeElements>
    <a:clrScheme name="IDme colors">
      <a:dk1>
        <a:srgbClr val="000000"/>
      </a:dk1>
      <a:lt1>
        <a:srgbClr val="FFFFFF"/>
      </a:lt1>
      <a:dk2>
        <a:srgbClr val="2B3E52"/>
      </a:dk2>
      <a:lt2>
        <a:srgbClr val="E7E6E6"/>
      </a:lt2>
      <a:accent1>
        <a:srgbClr val="00C477"/>
      </a:accent1>
      <a:accent2>
        <a:srgbClr val="2B3E52"/>
      </a:accent2>
      <a:accent3>
        <a:srgbClr val="A5A5A5"/>
      </a:accent3>
      <a:accent4>
        <a:srgbClr val="009FDD"/>
      </a:accent4>
      <a:accent5>
        <a:srgbClr val="223C51"/>
      </a:accent5>
      <a:accent6>
        <a:srgbClr val="D3D7D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48856</TotalTime>
  <Words>236</Words>
  <Application>Microsoft Macintosh PowerPoint</Application>
  <PresentationFormat>Widescreen</PresentationFormat>
  <Paragraphs>40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Arial</vt:lpstr>
      <vt:lpstr>Calibri</vt:lpstr>
      <vt:lpstr>Helvetica</vt:lpstr>
      <vt:lpstr>Helvetica Neue</vt:lpstr>
      <vt:lpstr>Divider Slides</vt:lpstr>
      <vt:lpstr>Blue background</vt:lpstr>
      <vt:lpstr>Plain background</vt:lpstr>
      <vt:lpstr>1_Plain background</vt:lpstr>
      <vt:lpstr>Title Slides</vt:lpstr>
      <vt:lpstr>2_Plain background</vt:lpstr>
      <vt:lpstr>3_Plain background</vt:lpstr>
      <vt:lpstr>6_Plain background</vt:lpstr>
      <vt:lpstr>10_Plain background</vt:lpstr>
      <vt:lpstr>12_Plain background</vt:lpstr>
      <vt:lpstr>13_Plain background</vt:lpstr>
      <vt:lpstr>14_Plain background</vt:lpstr>
      <vt:lpstr>18_Plain background</vt:lpstr>
      <vt:lpstr>20_Plain background</vt:lpstr>
      <vt:lpstr>22_Plain background</vt:lpstr>
      <vt:lpstr>7_Plain background</vt:lpstr>
      <vt:lpstr>4_Plain background</vt:lpstr>
      <vt:lpstr>8_Plain background</vt:lpstr>
      <vt:lpstr>15_Plain background</vt:lpstr>
      <vt:lpstr>5_Plain background</vt:lpstr>
      <vt:lpstr>17_Plain background</vt:lpstr>
      <vt:lpstr>1_Divider Slides</vt:lpstr>
      <vt:lpstr>9_Plain background</vt:lpstr>
      <vt:lpstr>In-Person Identity Proofing</vt:lpstr>
      <vt:lpstr>Front door to accessing VA.gov</vt:lpstr>
      <vt:lpstr>With ID.me, the user has 3 options:</vt:lpstr>
      <vt:lpstr>In-person identity proofing closes the gaps for individuals who are challenged with online identity proofing due to the limitations of authoritative data sources or technology requirements:</vt:lpstr>
      <vt:lpstr>Who Can Act as a Trusted Referee?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DePalma</dc:creator>
  <cp:lastModifiedBy>Microsoft Office User</cp:lastModifiedBy>
  <cp:revision>1009</cp:revision>
  <dcterms:created xsi:type="dcterms:W3CDTF">2016-08-16T20:19:38Z</dcterms:created>
  <dcterms:modified xsi:type="dcterms:W3CDTF">2019-04-25T20:23:19Z</dcterms:modified>
</cp:coreProperties>
</file>