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 id="2147483673" r:id="rId3"/>
    <p:sldMasterId id="2147483679" r:id="rId4"/>
  </p:sldMasterIdLst>
  <p:notesMasterIdLst>
    <p:notesMasterId r:id="rId50"/>
  </p:notesMasterIdLst>
  <p:handoutMasterIdLst>
    <p:handoutMasterId r:id="rId51"/>
  </p:handoutMasterIdLst>
  <p:sldIdLst>
    <p:sldId id="363" r:id="rId5"/>
    <p:sldId id="314" r:id="rId6"/>
    <p:sldId id="315" r:id="rId7"/>
    <p:sldId id="316" r:id="rId8"/>
    <p:sldId id="317" r:id="rId9"/>
    <p:sldId id="318" r:id="rId10"/>
    <p:sldId id="319" r:id="rId11"/>
    <p:sldId id="320" r:id="rId12"/>
    <p:sldId id="321" r:id="rId13"/>
    <p:sldId id="322" r:id="rId14"/>
    <p:sldId id="323" r:id="rId15"/>
    <p:sldId id="324" r:id="rId16"/>
    <p:sldId id="325" r:id="rId17"/>
    <p:sldId id="326" r:id="rId18"/>
    <p:sldId id="327" r:id="rId19"/>
    <p:sldId id="328" r:id="rId20"/>
    <p:sldId id="329" r:id="rId21"/>
    <p:sldId id="331" r:id="rId22"/>
    <p:sldId id="332" r:id="rId23"/>
    <p:sldId id="333" r:id="rId24"/>
    <p:sldId id="334" r:id="rId25"/>
    <p:sldId id="335" r:id="rId26"/>
    <p:sldId id="337" r:id="rId27"/>
    <p:sldId id="338" r:id="rId28"/>
    <p:sldId id="339" r:id="rId29"/>
    <p:sldId id="340" r:id="rId30"/>
    <p:sldId id="341" r:id="rId31"/>
    <p:sldId id="342" r:id="rId32"/>
    <p:sldId id="343" r:id="rId33"/>
    <p:sldId id="344" r:id="rId34"/>
    <p:sldId id="345" r:id="rId35"/>
    <p:sldId id="346" r:id="rId36"/>
    <p:sldId id="349" r:id="rId37"/>
    <p:sldId id="354" r:id="rId38"/>
    <p:sldId id="369" r:id="rId39"/>
    <p:sldId id="355" r:id="rId40"/>
    <p:sldId id="366" r:id="rId41"/>
    <p:sldId id="356" r:id="rId42"/>
    <p:sldId id="364" r:id="rId43"/>
    <p:sldId id="358" r:id="rId44"/>
    <p:sldId id="367" r:id="rId45"/>
    <p:sldId id="370" r:id="rId46"/>
    <p:sldId id="359" r:id="rId47"/>
    <p:sldId id="362" r:id="rId48"/>
    <p:sldId id="371" r:id="rId49"/>
  </p:sldIdLst>
  <p:sldSz cx="12192000" cy="6858000"/>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537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27" autoAdjust="0"/>
    <p:restoredTop sz="88613" autoAdjust="0"/>
  </p:normalViewPr>
  <p:slideViewPr>
    <p:cSldViewPr>
      <p:cViewPr varScale="1">
        <p:scale>
          <a:sx n="97" d="100"/>
          <a:sy n="97" d="100"/>
        </p:scale>
        <p:origin x="786" y="9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4" d="100"/>
          <a:sy n="84" d="100"/>
        </p:scale>
        <p:origin x="3786" y="5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handoutMaster" Target="handoutMasters/handoutMaster1.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7" cy="466913"/>
          </a:xfrm>
          <a:prstGeom prst="rect">
            <a:avLst/>
          </a:prstGeom>
        </p:spPr>
        <p:txBody>
          <a:bodyPr vert="horz" lIns="93287" tIns="46643" rIns="93287" bIns="46643" rtlCol="0"/>
          <a:lstStyle>
            <a:lvl1pPr algn="l">
              <a:defRPr sz="1200"/>
            </a:lvl1pPr>
          </a:lstStyle>
          <a:p>
            <a:r>
              <a:rPr lang="en-US" sz="1600" dirty="0">
                <a:latin typeface="Times New Roman" panose="02020603050405020304" pitchFamily="18" charset="0"/>
                <a:cs typeface="Times New Roman" panose="02020603050405020304" pitchFamily="18" charset="0"/>
              </a:rPr>
              <a:t>Hazell Policy and Procedure</a:t>
            </a:r>
          </a:p>
        </p:txBody>
      </p:sp>
      <p:sp>
        <p:nvSpPr>
          <p:cNvPr id="3" name="Footer Placeholder 2"/>
          <p:cNvSpPr>
            <a:spLocks noGrp="1"/>
          </p:cNvSpPr>
          <p:nvPr>
            <p:ph type="ftr" sz="quarter" idx="2"/>
          </p:nvPr>
        </p:nvSpPr>
        <p:spPr>
          <a:xfrm>
            <a:off x="0" y="8839360"/>
            <a:ext cx="3041862" cy="466566"/>
          </a:xfrm>
          <a:prstGeom prst="rect">
            <a:avLst/>
          </a:prstGeom>
        </p:spPr>
        <p:txBody>
          <a:bodyPr vert="horz" lIns="91403" tIns="45702" rIns="91403" bIns="45702" rtlCol="0" anchor="b"/>
          <a:lstStyle>
            <a:lvl1pPr algn="l">
              <a:defRPr sz="1200"/>
            </a:lvl1pPr>
          </a:lstStyle>
          <a:p>
            <a:r>
              <a:rPr lang="en-US" sz="1600" dirty="0">
                <a:latin typeface="Times New Roman" panose="02020603050405020304" pitchFamily="18" charset="0"/>
                <a:cs typeface="Times New Roman" panose="02020603050405020304" pitchFamily="18" charset="0"/>
              </a:rPr>
              <a:t>Hazell Policy and Procedure</a:t>
            </a:r>
          </a:p>
        </p:txBody>
      </p:sp>
      <p:sp>
        <p:nvSpPr>
          <p:cNvPr id="4" name="Slide Number Placeholder 3"/>
          <p:cNvSpPr>
            <a:spLocks noGrp="1"/>
          </p:cNvSpPr>
          <p:nvPr>
            <p:ph type="sldNum" sz="quarter" idx="3"/>
          </p:nvPr>
        </p:nvSpPr>
        <p:spPr>
          <a:xfrm>
            <a:off x="3976477" y="8839360"/>
            <a:ext cx="3041862" cy="466566"/>
          </a:xfrm>
          <a:prstGeom prst="rect">
            <a:avLst/>
          </a:prstGeom>
        </p:spPr>
        <p:txBody>
          <a:bodyPr vert="horz" lIns="91403" tIns="45702" rIns="91403" bIns="45702" rtlCol="0" anchor="b"/>
          <a:lstStyle>
            <a:lvl1pPr algn="r">
              <a:defRPr sz="1200"/>
            </a:lvl1pPr>
          </a:lstStyle>
          <a:p>
            <a:fld id="{E3C31743-2E77-47A8-AB99-1EED4B601DC6}" type="slidenum">
              <a:rPr lang="en-US" sz="1600"/>
              <a:t>‹#›</a:t>
            </a:fld>
            <a:endParaRPr lang="en-US" sz="1600" dirty="0"/>
          </a:p>
        </p:txBody>
      </p:sp>
    </p:spTree>
    <p:extLst>
      <p:ext uri="{BB962C8B-B14F-4D97-AF65-F5344CB8AC3E}">
        <p14:creationId xmlns:p14="http://schemas.microsoft.com/office/powerpoint/2010/main" val="3376803308"/>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7" cy="466913"/>
          </a:xfrm>
          <a:prstGeom prst="rect">
            <a:avLst/>
          </a:prstGeom>
        </p:spPr>
        <p:txBody>
          <a:bodyPr vert="horz" lIns="93287" tIns="46643" rIns="93287" bIns="46643" rtlCol="0"/>
          <a:lstStyle>
            <a:lvl1pPr algn="l">
              <a:defRPr sz="1200"/>
            </a:lvl1pPr>
          </a:lstStyle>
          <a:p>
            <a:endParaRPr lang="en-US"/>
          </a:p>
        </p:txBody>
      </p:sp>
      <p:sp>
        <p:nvSpPr>
          <p:cNvPr id="3" name="Date Placeholder 2"/>
          <p:cNvSpPr>
            <a:spLocks noGrp="1"/>
          </p:cNvSpPr>
          <p:nvPr>
            <p:ph type="dt" idx="1"/>
          </p:nvPr>
        </p:nvSpPr>
        <p:spPr>
          <a:xfrm>
            <a:off x="3976334" y="0"/>
            <a:ext cx="3041967" cy="466913"/>
          </a:xfrm>
          <a:prstGeom prst="rect">
            <a:avLst/>
          </a:prstGeom>
        </p:spPr>
        <p:txBody>
          <a:bodyPr vert="horz" lIns="93287" tIns="46643" rIns="93287" bIns="46643" rtlCol="0"/>
          <a:lstStyle>
            <a:lvl1pPr algn="r">
              <a:defRPr sz="1200"/>
            </a:lvl1pPr>
          </a:lstStyle>
          <a:p>
            <a:fld id="{29BA1D4E-B3D9-4F7E-B0BD-62ED5CDA3D78}" type="datetimeFigureOut">
              <a:rPr lang="en-US" smtClean="0"/>
              <a:t>1/18/2022</a:t>
            </a:fld>
            <a:endParaRPr lang="en-US"/>
          </a:p>
        </p:txBody>
      </p:sp>
      <p:sp>
        <p:nvSpPr>
          <p:cNvPr id="4" name="Slide Image Placeholder 3"/>
          <p:cNvSpPr>
            <a:spLocks noGrp="1" noRot="1" noChangeAspect="1"/>
          </p:cNvSpPr>
          <p:nvPr>
            <p:ph type="sldImg" idx="2"/>
          </p:nvPr>
        </p:nvSpPr>
        <p:spPr>
          <a:xfrm>
            <a:off x="719138" y="1163638"/>
            <a:ext cx="5581650" cy="3140075"/>
          </a:xfrm>
          <a:prstGeom prst="rect">
            <a:avLst/>
          </a:prstGeom>
          <a:noFill/>
          <a:ln w="12700">
            <a:solidFill>
              <a:prstClr val="black"/>
            </a:solidFill>
          </a:ln>
        </p:spPr>
        <p:txBody>
          <a:bodyPr vert="horz" lIns="93287" tIns="46643" rIns="93287" bIns="46643" rtlCol="0" anchor="ctr"/>
          <a:lstStyle/>
          <a:p>
            <a:endParaRPr lang="en-US"/>
          </a:p>
        </p:txBody>
      </p:sp>
      <p:sp>
        <p:nvSpPr>
          <p:cNvPr id="5" name="Notes Placeholder 4"/>
          <p:cNvSpPr>
            <a:spLocks noGrp="1"/>
          </p:cNvSpPr>
          <p:nvPr>
            <p:ph type="body" sz="quarter" idx="3"/>
          </p:nvPr>
        </p:nvSpPr>
        <p:spPr>
          <a:xfrm>
            <a:off x="701993" y="4478476"/>
            <a:ext cx="5615940" cy="3664208"/>
          </a:xfrm>
          <a:prstGeom prst="rect">
            <a:avLst/>
          </a:prstGeom>
        </p:spPr>
        <p:txBody>
          <a:bodyPr vert="horz" lIns="93287" tIns="46643" rIns="93287" bIns="4664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39015"/>
            <a:ext cx="3041967" cy="466912"/>
          </a:xfrm>
          <a:prstGeom prst="rect">
            <a:avLst/>
          </a:prstGeom>
        </p:spPr>
        <p:txBody>
          <a:bodyPr vert="horz" lIns="93287" tIns="46643" rIns="93287" bIns="46643" rtlCol="0" anchor="b"/>
          <a:lstStyle>
            <a:lvl1pPr algn="l">
              <a:defRPr sz="1200"/>
            </a:lvl1pPr>
          </a:lstStyle>
          <a:p>
            <a:endParaRPr lang="en-US"/>
          </a:p>
        </p:txBody>
      </p:sp>
      <p:sp>
        <p:nvSpPr>
          <p:cNvPr id="7" name="Slide Number Placeholder 6"/>
          <p:cNvSpPr>
            <a:spLocks noGrp="1"/>
          </p:cNvSpPr>
          <p:nvPr>
            <p:ph type="sldNum" sz="quarter" idx="5"/>
          </p:nvPr>
        </p:nvSpPr>
        <p:spPr>
          <a:xfrm>
            <a:off x="3976334" y="8839015"/>
            <a:ext cx="3041967" cy="466912"/>
          </a:xfrm>
          <a:prstGeom prst="rect">
            <a:avLst/>
          </a:prstGeom>
        </p:spPr>
        <p:txBody>
          <a:bodyPr vert="horz" lIns="93287" tIns="46643" rIns="93287" bIns="46643" rtlCol="0" anchor="b"/>
          <a:lstStyle>
            <a:lvl1pPr algn="r">
              <a:defRPr sz="1200"/>
            </a:lvl1pPr>
          </a:lstStyle>
          <a:p>
            <a:fld id="{A1517AEB-0561-438C-8375-A10F1985A33E}" type="slidenum">
              <a:rPr lang="en-US" smtClean="0"/>
              <a:t>‹#›</a:t>
            </a:fld>
            <a:endParaRPr lang="en-US"/>
          </a:p>
        </p:txBody>
      </p:sp>
    </p:spTree>
    <p:extLst>
      <p:ext uri="{BB962C8B-B14F-4D97-AF65-F5344CB8AC3E}">
        <p14:creationId xmlns:p14="http://schemas.microsoft.com/office/powerpoint/2010/main" val="2879765013"/>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fld id="{63200976-E583-44E9-BA50-59313171C1DC}" type="slidenum">
              <a:rPr lang="en-US" altLang="en-US" smtClean="0"/>
              <a:pPr/>
              <a:t>1</a:t>
            </a:fld>
            <a:endParaRPr lang="en-US" altLang="en-US"/>
          </a:p>
        </p:txBody>
      </p:sp>
    </p:spTree>
    <p:extLst>
      <p:ext uri="{BB962C8B-B14F-4D97-AF65-F5344CB8AC3E}">
        <p14:creationId xmlns:p14="http://schemas.microsoft.com/office/powerpoint/2010/main" val="25656777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Certification forms are available from NVS. We will gladly provide them to Departments, States and Counties seeking to accredit newly hired representatives. The goal is to establish continuity and allow for one standard to be maintained. Page 4, Item 4, NVS Policy and Procedure.</a:t>
            </a:r>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10E1C812-50D1-4B10-B505-37FBD753267D}" type="slidenum">
              <a:rPr lang="en-US" altLang="en-US" smtClean="0"/>
              <a:pPr/>
              <a:t>10</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10612364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latin typeface="Times New Roman" panose="02020603050405020304" pitchFamily="18" charset="0"/>
                <a:cs typeface="Times New Roman" panose="02020603050405020304" pitchFamily="18" charset="0"/>
              </a:rPr>
              <a:t>VFW may certify the following individuals for accreditation:</a:t>
            </a:r>
          </a:p>
          <a:p>
            <a:endParaRPr lang="en-US" altLang="en-US"/>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00D58DF2-1D01-4160-860B-69CB639FF5A2}" type="slidenum">
              <a:rPr lang="en-US" altLang="en-US" smtClean="0"/>
              <a:pPr/>
              <a:t>11</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35430576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If you maintain a 70% academic average (usually based on the last 3 scores, not lifetime.) you will not be required to re-take the accreditation test. However, if you are below 70% you must PASS the reaccreditation test with a 70% minimum.</a:t>
            </a:r>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DB3D6233-04EB-44C3-A1A3-185274EDD889}" type="slidenum">
              <a:rPr lang="en-US" altLang="en-US" smtClean="0"/>
              <a:pPr/>
              <a:t>13</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1614345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latin typeface="Times New Roman" panose="02020603050405020304" pitchFamily="18" charset="0"/>
                <a:cs typeface="Times New Roman" panose="02020603050405020304" pitchFamily="18" charset="0"/>
              </a:rPr>
              <a:t>Accreditation of a VFW representative may be cancelled at any time. </a:t>
            </a:r>
          </a:p>
          <a:p>
            <a:r>
              <a:rPr lang="en-US" altLang="en-US">
                <a:latin typeface="Times New Roman" panose="02020603050405020304" pitchFamily="18" charset="0"/>
                <a:cs typeface="Times New Roman" panose="02020603050405020304" pitchFamily="18" charset="0"/>
              </a:rPr>
              <a:t>If an accredited individual is removed from their position, the appropriate VFW, State or County authority MUST notify the Director, NVS or their designee within 5 business days.</a:t>
            </a:r>
            <a:endParaRPr lang="en-US" altLang="en-US"/>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3CC15363-13A5-42EA-B9E2-4B35EFF549C4}" type="slidenum">
              <a:rPr lang="en-US" altLang="en-US" smtClean="0"/>
              <a:pPr/>
              <a:t>14</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39523206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Failing to timely submit a claim to the VA at the end of a month and costing the veteran 1-month of compensation benefits.</a:t>
            </a:r>
          </a:p>
          <a:p>
            <a:r>
              <a:rPr lang="en-US" altLang="en-US"/>
              <a:t>Revocation is not automatic. All cases are investigated individually. Revocation is recommended on a case by case basis if in our judgement it is warranted.</a:t>
            </a:r>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F55B0DCA-DFBF-4241-8C97-FA084A373EC4}" type="slidenum">
              <a:rPr lang="en-US" altLang="en-US" smtClean="0"/>
              <a:pPr/>
              <a:t>15</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0923313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NO OATMEAL COOKIES!!!</a:t>
            </a:r>
          </a:p>
        </p:txBody>
      </p:sp>
      <p:sp>
        <p:nvSpPr>
          <p:cNvPr id="4" name="Header Placeholder 3"/>
          <p:cNvSpPr>
            <a:spLocks noGrp="1"/>
          </p:cNvSpPr>
          <p:nvPr>
            <p:ph type="hd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A1517AEB-0561-438C-8375-A10F1985A33E}" type="slidenum">
              <a:rPr lang="en-US" smtClean="0"/>
              <a:t>17</a:t>
            </a:fld>
            <a:endParaRPr lang="en-US"/>
          </a:p>
        </p:txBody>
      </p:sp>
    </p:spTree>
    <p:extLst>
      <p:ext uri="{BB962C8B-B14F-4D97-AF65-F5344CB8AC3E}">
        <p14:creationId xmlns:p14="http://schemas.microsoft.com/office/powerpoint/2010/main" val="19089558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Read and discuss- This is the purpose of VA’s regulation of representatives.</a:t>
            </a:r>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CF79F100-4AB0-46CB-BAD7-581FE1CB9648}" type="slidenum">
              <a:rPr lang="en-US" altLang="en-US" smtClean="0">
                <a:latin typeface="Calibri" panose="020F0502020204030204" pitchFamily="34" charset="0"/>
              </a:rPr>
              <a:pPr/>
              <a:t>18</a:t>
            </a:fld>
            <a:endParaRPr lang="en-US" altLang="en-US">
              <a:latin typeface="Calibri" panose="020F0502020204030204" pitchFamily="34" charset="0"/>
            </a:endParaRPr>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42158576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Read and discuss</a:t>
            </a:r>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2D079D79-C318-4A77-BBDF-2EDF48A2C623}" type="slidenum">
              <a:rPr lang="en-US" altLang="en-US" smtClean="0">
                <a:latin typeface="Calibri" panose="020F0502020204030204" pitchFamily="34" charset="0"/>
              </a:rPr>
              <a:pPr/>
              <a:t>19</a:t>
            </a:fld>
            <a:endParaRPr lang="en-US" altLang="en-US">
              <a:latin typeface="Calibri" panose="020F0502020204030204" pitchFamily="34" charset="0"/>
            </a:endParaRPr>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9013394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*Notwithstanding VA’s Policy on dual representation</a:t>
            </a:r>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A4E01312-6359-4B31-A8B9-65116055508E}" type="slidenum">
              <a:rPr lang="en-US" altLang="en-US" smtClean="0"/>
              <a:pPr/>
              <a:t>20</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4698610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Which document would authorize</a:t>
            </a:r>
            <a:r>
              <a:rPr lang="en-US" altLang="en-US" baseline="0" dirty="0"/>
              <a:t> such disclosure?</a:t>
            </a:r>
            <a:endParaRPr lang="en-US" altLang="en-US" dirty="0"/>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F11FF69F-88AD-45B0-BA7A-61B7B6B4CEF1}" type="slidenum">
              <a:rPr lang="en-US" altLang="en-US" smtClean="0">
                <a:latin typeface="Calibri" panose="020F0502020204030204" pitchFamily="34" charset="0"/>
              </a:rPr>
              <a:pPr/>
              <a:t>21</a:t>
            </a:fld>
            <a:endParaRPr lang="en-US" altLang="en-US">
              <a:latin typeface="Calibri" panose="020F0502020204030204" pitchFamily="34" charset="0"/>
            </a:endParaRPr>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190372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92500" lnSpcReduction="20000"/>
          </a:bodyPr>
          <a:lstStyle/>
          <a:p>
            <a:pPr>
              <a:defRPr/>
            </a:pPr>
            <a:r>
              <a:rPr lang="en-US" sz="1800" dirty="0"/>
              <a:t>Supervised by the National Council of Administration</a:t>
            </a:r>
          </a:p>
          <a:p>
            <a:pPr>
              <a:defRPr/>
            </a:pPr>
            <a:endParaRPr lang="en-US" sz="1800" dirty="0"/>
          </a:p>
          <a:p>
            <a:pPr>
              <a:defRPr/>
            </a:pPr>
            <a:r>
              <a:rPr lang="en-US" sz="1800" dirty="0"/>
              <a:t>Donations from Buddy Poppy’s helps fund service work	</a:t>
            </a:r>
          </a:p>
          <a:p>
            <a:pPr>
              <a:defRPr/>
            </a:pPr>
            <a:endParaRPr lang="en-US" sz="1800" dirty="0"/>
          </a:p>
          <a:p>
            <a:pPr>
              <a:defRPr/>
            </a:pPr>
            <a:r>
              <a:rPr lang="en-US" sz="1800" dirty="0"/>
              <a:t>National Veterans Service Advisory Committee</a:t>
            </a:r>
          </a:p>
          <a:p>
            <a:pPr>
              <a:defRPr/>
            </a:pPr>
            <a:r>
              <a:rPr lang="en-US" sz="1800" dirty="0"/>
              <a:t>-CIC/SVCIC/JVCIC/4 immediate Past CIC</a:t>
            </a:r>
          </a:p>
          <a:p>
            <a:pPr>
              <a:defRPr/>
            </a:pPr>
            <a:r>
              <a:rPr lang="en-US" sz="1800" dirty="0"/>
              <a:t>Director, Ryan Gallucci</a:t>
            </a:r>
          </a:p>
          <a:p>
            <a:pPr>
              <a:defRPr/>
            </a:pPr>
            <a:r>
              <a:rPr lang="en-US" sz="1800" dirty="0"/>
              <a:t>Deputies: Michael Figlioli/ Dawn Jirak</a:t>
            </a:r>
          </a:p>
          <a:p>
            <a:pPr>
              <a:defRPr/>
            </a:pPr>
            <a:r>
              <a:rPr lang="en-US" sz="1800" dirty="0"/>
              <a:t>Assistant Directors</a:t>
            </a:r>
          </a:p>
          <a:p>
            <a:pPr marL="285695" indent="-285695">
              <a:buFont typeface="Arial" pitchFamily="34" charset="0"/>
              <a:buChar char="•"/>
              <a:defRPr/>
            </a:pPr>
            <a:r>
              <a:rPr lang="en-US" sz="1800" dirty="0"/>
              <a:t>Field Operations	                        Gregg Orto / Chris</a:t>
            </a:r>
            <a:r>
              <a:rPr lang="en-US" sz="1800" baseline="0" dirty="0"/>
              <a:t> Guthrie</a:t>
            </a:r>
            <a:endParaRPr lang="en-US" sz="1800" dirty="0"/>
          </a:p>
          <a:p>
            <a:pPr marL="285695" indent="-285695">
              <a:buFont typeface="Arial" pitchFamily="34" charset="0"/>
              <a:buChar char="•"/>
              <a:defRPr/>
            </a:pPr>
            <a:r>
              <a:rPr lang="en-US" sz="1800" dirty="0"/>
              <a:t>Compensation and Pension Policy	Brad Hazell</a:t>
            </a:r>
          </a:p>
          <a:p>
            <a:pPr marL="285695" indent="-285695">
              <a:buFont typeface="Arial" pitchFamily="34" charset="0"/>
              <a:buChar char="•"/>
              <a:defRPr/>
            </a:pPr>
            <a:r>
              <a:rPr lang="en-US" sz="1800" dirty="0"/>
              <a:t>Health Policy	                        James Moss</a:t>
            </a:r>
          </a:p>
          <a:p>
            <a:pPr marL="285695" indent="-285695">
              <a:buFont typeface="Arial" pitchFamily="34" charset="0"/>
              <a:buChar char="•"/>
              <a:defRPr/>
            </a:pPr>
            <a:r>
              <a:rPr lang="en-US" sz="1800" dirty="0"/>
              <a:t>Admin and Support	                        Theresa Aldana</a:t>
            </a:r>
          </a:p>
          <a:p>
            <a:pPr marL="285695" indent="-285695">
              <a:buFont typeface="Arial" pitchFamily="34" charset="0"/>
              <a:buChar char="•"/>
              <a:defRPr/>
            </a:pPr>
            <a:r>
              <a:rPr lang="en-US" sz="1800" dirty="0"/>
              <a:t>Training/Quality Assure	                        Chris Macinkowicz</a:t>
            </a: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D36773AC-4386-4072-970C-F2C966EC5DF0}" type="slidenum">
              <a:rPr lang="en-US" altLang="en-US" smtClean="0"/>
              <a:pPr/>
              <a:t>2</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8127522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11943">
              <a:defRPr/>
            </a:pPr>
            <a:r>
              <a:rPr lang="en-US" dirty="0">
                <a:latin typeface="Times New Roman" panose="02020603050405020304" pitchFamily="18" charset="0"/>
                <a:cs typeface="Times New Roman" panose="02020603050405020304" pitchFamily="18" charset="0"/>
              </a:rPr>
              <a:t>Revocation of POA can be done by the DSO or Associate Director or higher in NVS.</a:t>
            </a:r>
            <a:r>
              <a:rPr lang="en-US" baseline="0" dirty="0">
                <a:latin typeface="Times New Roman" panose="02020603050405020304" pitchFamily="18" charset="0"/>
                <a:cs typeface="Times New Roman" panose="02020603050405020304" pitchFamily="18" charset="0"/>
              </a:rPr>
              <a:t> What is persistent failure to cooperate? Explain.</a:t>
            </a:r>
            <a:endParaRPr lang="en-US" dirty="0">
              <a:latin typeface="Times New Roman" panose="02020603050405020304" pitchFamily="18" charset="0"/>
              <a:cs typeface="Times New Roman" panose="02020603050405020304" pitchFamily="18" charset="0"/>
            </a:endParaRPr>
          </a:p>
          <a:p>
            <a:pPr marL="373146" indent="-261201">
              <a:buFont typeface="Wingdings 3"/>
              <a:buChar char=""/>
              <a:defRPr/>
            </a:pPr>
            <a:endParaRPr lang="en-US" dirty="0"/>
          </a:p>
          <a:p>
            <a:pPr eaLnBrk="1" hangingPunct="1">
              <a:spcBef>
                <a:spcPct val="0"/>
              </a:spcBef>
              <a:defRPr/>
            </a:pPr>
            <a:endParaRPr lang="en-US" altLang="en-US" dirty="0"/>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1D2BCADB-6218-4FFF-83F9-75511827D96F}" type="slidenum">
              <a:rPr lang="en-US" altLang="en-US" smtClean="0">
                <a:latin typeface="Calibri" panose="020F0502020204030204" pitchFamily="34" charset="0"/>
              </a:rPr>
              <a:pPr/>
              <a:t>22</a:t>
            </a:fld>
            <a:endParaRPr lang="en-US" altLang="en-US">
              <a:latin typeface="Calibri" panose="020F0502020204030204" pitchFamily="34" charset="0"/>
            </a:endParaRPr>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5015468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latin typeface="Times New Roman" panose="02020603050405020304" pitchFamily="18" charset="0"/>
                <a:cs typeface="Times New Roman" panose="02020603050405020304" pitchFamily="18" charset="0"/>
              </a:rPr>
              <a:t>VFW National Veterans Service, Policy and Procedures,  pages 24</a:t>
            </a:r>
          </a:p>
          <a:p>
            <a:endParaRPr lang="en-US" altLang="en-US" dirty="0"/>
          </a:p>
        </p:txBody>
      </p:sp>
      <p:sp>
        <p:nvSpPr>
          <p:cNvPr id="58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EB34AE01-DB61-4F05-9A42-81E6F252F575}" type="slidenum">
              <a:rPr lang="en-US" altLang="en-US" smtClean="0"/>
              <a:pPr/>
              <a:t>23</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3592077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0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DB333BC6-3CAC-43AF-9FB1-6A607655C308}" type="slidenum">
              <a:rPr lang="en-US" altLang="en-US" smtClean="0"/>
              <a:pPr/>
              <a:t>24</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7814437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Page 12 &amp; 13, Item 2: “Client interactions which discuss confidential information will only occur in a confidential setting.”</a:t>
            </a:r>
          </a:p>
        </p:txBody>
      </p:sp>
      <p:sp>
        <p:nvSpPr>
          <p:cNvPr id="62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F7A901FF-EFC4-4463-B9F1-09DF0D9A71D1}" type="slidenum">
              <a:rPr lang="en-US" altLang="en-US" smtClean="0"/>
              <a:pPr/>
              <a:t>25</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1238018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Page</a:t>
            </a:r>
            <a:r>
              <a:rPr lang="en-US" altLang="en-US" baseline="0" dirty="0"/>
              <a:t> 23: All DSOs must have Sensitive 7, and Sensitive 6 for ADSOs</a:t>
            </a:r>
            <a:endParaRPr lang="en-US" altLang="en-US" b="1" dirty="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AB587BEB-27CD-44AD-9675-2EE718D79E62}" type="slidenum">
              <a:rPr lang="en-US" altLang="en-US" smtClean="0"/>
              <a:pPr/>
              <a:t>26</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7396743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DAA30C7F-0DFF-4C4A-83B7-950E185107E4}" type="slidenum">
              <a:rPr lang="en-US" altLang="en-US" smtClean="0"/>
              <a:pPr/>
              <a:t>27</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28921905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BFD56704-5761-498B-B2FC-F87303F7F416}" type="slidenum">
              <a:rPr lang="en-US" altLang="en-US" smtClean="0"/>
              <a:pPr/>
              <a:t>28</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302163720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a:p>
            <a:r>
              <a:rPr lang="en-US" altLang="en-US" dirty="0"/>
              <a:t>-Once CAVC issues a decision, the VFW will resume their representation at the VA.</a:t>
            </a:r>
          </a:p>
          <a:p>
            <a:endParaRPr lang="en-US" altLang="en-US" dirty="0"/>
          </a:p>
          <a:p>
            <a:r>
              <a:rPr lang="en-US" altLang="en-US" dirty="0"/>
              <a:t>-This service is not available to everyone.  DSO should not discuss this with a claimant unless the claimant brings it up.  Then they should refer the individual to the Supervisor, BVA staff for an explanation.</a:t>
            </a:r>
            <a:br>
              <a:rPr lang="en-US" altLang="en-US" dirty="0"/>
            </a:br>
            <a:endParaRPr lang="en-US" altLang="en-US" dirty="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8D09F59A-C650-4450-BBB0-905297BAB338}" type="slidenum">
              <a:rPr lang="en-US" altLang="en-US" smtClean="0"/>
              <a:pPr/>
              <a:t>29</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31815557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27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0D6F6135-A7CE-410E-9580-D0C41A1B3993}" type="slidenum">
              <a:rPr lang="en-US" altLang="en-US" smtClean="0"/>
              <a:pPr/>
              <a:t>30</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30544110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747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FD1299BC-625B-47A4-8554-6E3E533D618E}" type="slidenum">
              <a:rPr lang="en-US" altLang="en-US" smtClean="0"/>
              <a:pPr/>
              <a:t>31</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8694543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1600"/>
              <a:t>In a recent change in the Policy and Procedure, the Director, NVS can designate someone not lower than an Associate Director to serve as the VAVS Representative. The Director has delegated this authority to James Moss, Assistant Director, Veterans Health Policy who reports to Deputy Director, Dawn Jirak.</a:t>
            </a:r>
          </a:p>
          <a:p>
            <a:endParaRPr lang="en-US" altLang="en-US" sz="1600"/>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6A114278-F0CB-4B76-BFE1-87BE5964B55A}" type="slidenum">
              <a:rPr lang="en-US" altLang="en-US" smtClean="0"/>
              <a:pPr/>
              <a:t>3</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50199268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8 Rules -- New item #8 added in July 2014</a:t>
            </a:r>
          </a:p>
        </p:txBody>
      </p:sp>
      <p:sp>
        <p:nvSpPr>
          <p:cNvPr id="768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CF007095-9DA1-457A-93C5-B91F52C9741E}" type="slidenum">
              <a:rPr lang="en-US" altLang="en-US" smtClean="0"/>
              <a:pPr/>
              <a:t>32</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190227522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829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828E4790-0254-4F05-BF37-02B8D31842D0}" type="slidenum">
              <a:rPr lang="en-US" altLang="en-US" smtClean="0"/>
              <a:pPr/>
              <a:t>33</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77330132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These</a:t>
            </a:r>
            <a:r>
              <a:rPr lang="en-US" baseline="0" dirty="0"/>
              <a:t> are the basic principles of what we do. Represent the claimant and maximize the benefit.</a:t>
            </a:r>
            <a:endParaRPr lang="en-US" dirty="0"/>
          </a:p>
        </p:txBody>
      </p:sp>
      <p:sp>
        <p:nvSpPr>
          <p:cNvPr id="4" name="Header Placeholder 3"/>
          <p:cNvSpPr>
            <a:spLocks noGrp="1"/>
          </p:cNvSpPr>
          <p:nvPr>
            <p:ph type="hd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A1517AEB-0561-438C-8375-A10F1985A33E}" type="slidenum">
              <a:rPr lang="en-US" smtClean="0"/>
              <a:t>34</a:t>
            </a:fld>
            <a:endParaRPr lang="en-US"/>
          </a:p>
        </p:txBody>
      </p:sp>
    </p:spTree>
    <p:extLst>
      <p:ext uri="{BB962C8B-B14F-4D97-AF65-F5344CB8AC3E}">
        <p14:creationId xmlns:p14="http://schemas.microsoft.com/office/powerpoint/2010/main" val="142993398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Check on learning here…. What is a 21-22? </a:t>
            </a:r>
          </a:p>
        </p:txBody>
      </p:sp>
      <p:sp>
        <p:nvSpPr>
          <p:cNvPr id="4" name="Header Placeholder 3"/>
          <p:cNvSpPr>
            <a:spLocks noGrp="1"/>
          </p:cNvSpPr>
          <p:nvPr>
            <p:ph type="hd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A1517AEB-0561-438C-8375-A10F1985A33E}" type="slidenum">
              <a:rPr lang="en-US" smtClean="0"/>
              <a:t>35</a:t>
            </a:fld>
            <a:endParaRPr lang="en-US"/>
          </a:p>
        </p:txBody>
      </p:sp>
    </p:spTree>
    <p:extLst>
      <p:ext uri="{BB962C8B-B14F-4D97-AF65-F5344CB8AC3E}">
        <p14:creationId xmlns:p14="http://schemas.microsoft.com/office/powerpoint/2010/main" val="170221313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Discuss in detail</a:t>
            </a:r>
          </a:p>
          <a:p>
            <a:r>
              <a:rPr lang="en-US" dirty="0"/>
              <a:t>Next friend? Explain</a:t>
            </a:r>
          </a:p>
        </p:txBody>
      </p:sp>
      <p:sp>
        <p:nvSpPr>
          <p:cNvPr id="4" name="Slide Number Placeholder 3"/>
          <p:cNvSpPr>
            <a:spLocks noGrp="1"/>
          </p:cNvSpPr>
          <p:nvPr>
            <p:ph type="sldNum" sz="quarter" idx="10"/>
          </p:nvPr>
        </p:nvSpPr>
        <p:spPr/>
        <p:txBody>
          <a:bodyPr/>
          <a:lstStyle/>
          <a:p>
            <a:fld id="{AC747E8B-F871-4B39-AAD0-8CFE9943DAEF}" type="slidenum">
              <a:rPr lang="en-US" smtClean="0"/>
              <a:t>36</a:t>
            </a:fld>
            <a:endParaRPr lang="en-US"/>
          </a:p>
        </p:txBody>
      </p:sp>
    </p:spTree>
    <p:extLst>
      <p:ext uri="{BB962C8B-B14F-4D97-AF65-F5344CB8AC3E}">
        <p14:creationId xmlns:p14="http://schemas.microsoft.com/office/powerpoint/2010/main" val="380631245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Substantially complete applications will be discussed during</a:t>
            </a:r>
            <a:r>
              <a:rPr lang="en-US" baseline="0" dirty="0"/>
              <a:t> claims development and duty to assist.</a:t>
            </a:r>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t>37</a:t>
            </a:fld>
            <a:endParaRPr lang="en-US"/>
          </a:p>
        </p:txBody>
      </p:sp>
    </p:spTree>
    <p:extLst>
      <p:ext uri="{BB962C8B-B14F-4D97-AF65-F5344CB8AC3E}">
        <p14:creationId xmlns:p14="http://schemas.microsoft.com/office/powerpoint/2010/main" val="365173772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Slide Number Placeholder 3"/>
          <p:cNvSpPr>
            <a:spLocks noGrp="1"/>
          </p:cNvSpPr>
          <p:nvPr>
            <p:ph type="sldNum" sz="quarter" idx="5"/>
          </p:nvPr>
        </p:nvSpPr>
        <p:spPr/>
        <p:txBody>
          <a:bodyPr/>
          <a:lstStyle/>
          <a:p>
            <a:pPr>
              <a:defRPr/>
            </a:pPr>
            <a:fld id="{C8D9EEFF-389A-4C10-BBDA-67480BCFA080}" type="slidenum">
              <a:rPr lang="en-US" smtClean="0"/>
              <a:pPr>
                <a:defRPr/>
              </a:pPr>
              <a:t>38</a:t>
            </a:fld>
            <a:endParaRPr lang="en-US"/>
          </a:p>
        </p:txBody>
      </p:sp>
    </p:spTree>
    <p:extLst>
      <p:ext uri="{BB962C8B-B14F-4D97-AF65-F5344CB8AC3E}">
        <p14:creationId xmlns:p14="http://schemas.microsoft.com/office/powerpoint/2010/main" val="55313684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Substantially complete applications will be discussed during</a:t>
            </a:r>
            <a:r>
              <a:rPr lang="en-US" baseline="0" dirty="0"/>
              <a:t> claims development and duty to assist.</a:t>
            </a:r>
            <a:endParaRPr lang="en-US" dirty="0"/>
          </a:p>
        </p:txBody>
      </p:sp>
      <p:sp>
        <p:nvSpPr>
          <p:cNvPr id="4" name="Header Placeholder 3"/>
          <p:cNvSpPr>
            <a:spLocks noGrp="1"/>
          </p:cNvSpPr>
          <p:nvPr>
            <p:ph type="hd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A1517AEB-0561-438C-8375-A10F1985A33E}" type="slidenum">
              <a:rPr lang="en-US" smtClean="0"/>
              <a:t>39</a:t>
            </a:fld>
            <a:endParaRPr lang="en-US"/>
          </a:p>
        </p:txBody>
      </p:sp>
    </p:spTree>
    <p:extLst>
      <p:ext uri="{BB962C8B-B14F-4D97-AF65-F5344CB8AC3E}">
        <p14:creationId xmlns:p14="http://schemas.microsoft.com/office/powerpoint/2010/main" val="302549930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(b)(1)(i)-</a:t>
            </a:r>
            <a:r>
              <a:rPr lang="en-US" baseline="0" dirty="0"/>
              <a:t> Refers to e-Benefits/VA.gov/SEP</a:t>
            </a:r>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t>40</a:t>
            </a:fld>
            <a:endParaRPr lang="en-US"/>
          </a:p>
        </p:txBody>
      </p:sp>
    </p:spTree>
    <p:extLst>
      <p:ext uri="{BB962C8B-B14F-4D97-AF65-F5344CB8AC3E}">
        <p14:creationId xmlns:p14="http://schemas.microsoft.com/office/powerpoint/2010/main" val="373702521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Cover ITF</a:t>
            </a:r>
            <a:r>
              <a:rPr lang="en-US" baseline="0" dirty="0"/>
              <a:t> created when completing the personal information portion of the application on eBenefits.</a:t>
            </a:r>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t>41</a:t>
            </a:fld>
            <a:endParaRPr lang="en-US"/>
          </a:p>
        </p:txBody>
      </p:sp>
    </p:spTree>
    <p:extLst>
      <p:ext uri="{BB962C8B-B14F-4D97-AF65-F5344CB8AC3E}">
        <p14:creationId xmlns:p14="http://schemas.microsoft.com/office/powerpoint/2010/main" val="33955903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Explain</a:t>
            </a:r>
            <a:r>
              <a:rPr lang="en-US" altLang="en-US" baseline="0" dirty="0"/>
              <a:t> that PSO guide will eventually be posted online as a living document</a:t>
            </a:r>
            <a:endParaRPr lang="en-US" altLang="en-US" dirty="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92320A0B-6390-4FD1-B67E-40C861A1745B}" type="slidenum">
              <a:rPr lang="en-US" altLang="en-US" smtClean="0"/>
              <a:pPr/>
              <a:t>4</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34362410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Basically, VA will notify the claimant that they’ve received the intent to file and inform the claimant which form will need to be submitted in order to honor</a:t>
            </a:r>
            <a:r>
              <a:rPr lang="en-US" baseline="0" dirty="0"/>
              <a:t> the date of the ITF.</a:t>
            </a:r>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t>42</a:t>
            </a:fld>
            <a:endParaRPr lang="en-US"/>
          </a:p>
        </p:txBody>
      </p:sp>
    </p:spTree>
    <p:extLst>
      <p:ext uri="{BB962C8B-B14F-4D97-AF65-F5344CB8AC3E}">
        <p14:creationId xmlns:p14="http://schemas.microsoft.com/office/powerpoint/2010/main" val="83395661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Compensation/Pension/Survivors Pension and/or DIC</a:t>
            </a:r>
          </a:p>
          <a:p>
            <a:r>
              <a:rPr lang="en-US" altLang="en-US" dirty="0"/>
              <a:t>If you’re not sure mark BOTH comp and Pen</a:t>
            </a:r>
          </a:p>
        </p:txBody>
      </p:sp>
      <p:sp>
        <p:nvSpPr>
          <p:cNvPr id="4" name="Slide Number Placeholder 3"/>
          <p:cNvSpPr>
            <a:spLocks noGrp="1"/>
          </p:cNvSpPr>
          <p:nvPr>
            <p:ph type="sldNum" sz="quarter" idx="5"/>
          </p:nvPr>
        </p:nvSpPr>
        <p:spPr/>
        <p:txBody>
          <a:bodyPr/>
          <a:lstStyle/>
          <a:p>
            <a:pPr>
              <a:defRPr/>
            </a:pPr>
            <a:fld id="{7F4C9918-428C-4371-ACFB-60CA42E20AC8}" type="slidenum">
              <a:rPr lang="en-US" smtClean="0"/>
              <a:pPr>
                <a:defRPr/>
              </a:pPr>
              <a:t>43</a:t>
            </a:fld>
            <a:endParaRPr lang="en-US"/>
          </a:p>
        </p:txBody>
      </p:sp>
    </p:spTree>
    <p:extLst>
      <p:ext uri="{BB962C8B-B14F-4D97-AF65-F5344CB8AC3E}">
        <p14:creationId xmlns:p14="http://schemas.microsoft.com/office/powerpoint/2010/main" val="14817286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If the veteran is not ready to file the claim yet (needs</a:t>
            </a:r>
            <a:r>
              <a:rPr lang="en-US" baseline="0" dirty="0"/>
              <a:t> to collect evidence)</a:t>
            </a:r>
          </a:p>
          <a:p>
            <a:r>
              <a:rPr lang="en-US" baseline="0" dirty="0"/>
              <a:t>If the veteran is not sure what issues he/she wants to claim yet</a:t>
            </a:r>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t>44</a:t>
            </a:fld>
            <a:endParaRPr lang="en-US"/>
          </a:p>
        </p:txBody>
      </p:sp>
    </p:spTree>
    <p:extLst>
      <p:ext uri="{BB962C8B-B14F-4D97-AF65-F5344CB8AC3E}">
        <p14:creationId xmlns:p14="http://schemas.microsoft.com/office/powerpoint/2010/main" val="1766572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7EBD1FCB-7E96-44FB-9F79-8C40398853D5}" type="slidenum">
              <a:rPr lang="en-US" altLang="en-US" smtClean="0"/>
              <a:pPr/>
              <a:t>5</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35686895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A person shall not function in any capacity as a VFW representative in a claim or other matter before the Department of Veterans Affairs, until such person is officially accredited, through the VFW, by the Department of Veterans Affairs. Volunteers are NOT typically accredited and PSOs are NEVER accredited as such although DSOs may serve in this capacity in their post.</a:t>
            </a:r>
          </a:p>
          <a:p>
            <a:endParaRPr lang="en-US" altLang="en-US"/>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0AD4F3AE-0E05-444F-B291-AC7ED4A56EF1}" type="slidenum">
              <a:rPr lang="en-US" altLang="en-US" smtClean="0"/>
              <a:pPr/>
              <a:t>6</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11832110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The Director, NVS, will not certify a person to be an accredited representative of the VFW unless such person is…</a:t>
            </a:r>
          </a:p>
          <a:p>
            <a:r>
              <a:rPr lang="en-US" altLang="en-US"/>
              <a:t>Non member, full time employees are: Claims Consultants, Claims Assts, etc.</a:t>
            </a:r>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A41FCACF-ECE4-45E8-9813-FF0132E5F484}" type="slidenum">
              <a:rPr lang="en-US" altLang="en-US" smtClean="0"/>
              <a:pPr/>
              <a:t>7</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18774187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4A41A4A2-4DE3-48C1-9A50-5462E5FC4FC2}" type="slidenum">
              <a:rPr lang="en-US" altLang="en-US" smtClean="0"/>
              <a:pPr/>
              <a:t>8</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22249793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Explain</a:t>
            </a:r>
            <a:r>
              <a:rPr lang="en-US" altLang="en-US" baseline="0" dirty="0"/>
              <a:t> rationale for background checks &amp; disclosure of adverse information PRIOR to background check.</a:t>
            </a:r>
            <a:endParaRPr lang="en-US" altLang="en-US" dirty="0"/>
          </a:p>
          <a:p>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757952" indent="-291519">
              <a:defRPr>
                <a:solidFill>
                  <a:schemeClr val="tx1"/>
                </a:solidFill>
                <a:latin typeface="Verdana" panose="020B0604030504040204" pitchFamily="34" charset="0"/>
              </a:defRPr>
            </a:lvl2pPr>
            <a:lvl3pPr marL="1166079" indent="-233216">
              <a:defRPr>
                <a:solidFill>
                  <a:schemeClr val="tx1"/>
                </a:solidFill>
                <a:latin typeface="Verdana" panose="020B0604030504040204" pitchFamily="34" charset="0"/>
              </a:defRPr>
            </a:lvl3pPr>
            <a:lvl4pPr marL="1632511" indent="-233216">
              <a:defRPr>
                <a:solidFill>
                  <a:schemeClr val="tx1"/>
                </a:solidFill>
                <a:latin typeface="Verdana" panose="020B0604030504040204" pitchFamily="34" charset="0"/>
              </a:defRPr>
            </a:lvl4pPr>
            <a:lvl5pPr marL="2098942" indent="-233216">
              <a:defRPr>
                <a:solidFill>
                  <a:schemeClr val="tx1"/>
                </a:solidFill>
                <a:latin typeface="Verdana" panose="020B0604030504040204" pitchFamily="34" charset="0"/>
              </a:defRPr>
            </a:lvl5pPr>
            <a:lvl6pPr marL="2565374" indent="-233216" eaLnBrk="0" fontAlgn="base" hangingPunct="0">
              <a:spcBef>
                <a:spcPct val="0"/>
              </a:spcBef>
              <a:spcAft>
                <a:spcPct val="0"/>
              </a:spcAft>
              <a:defRPr>
                <a:solidFill>
                  <a:schemeClr val="tx1"/>
                </a:solidFill>
                <a:latin typeface="Verdana" panose="020B0604030504040204" pitchFamily="34" charset="0"/>
              </a:defRPr>
            </a:lvl6pPr>
            <a:lvl7pPr marL="3031806" indent="-233216" eaLnBrk="0" fontAlgn="base" hangingPunct="0">
              <a:spcBef>
                <a:spcPct val="0"/>
              </a:spcBef>
              <a:spcAft>
                <a:spcPct val="0"/>
              </a:spcAft>
              <a:defRPr>
                <a:solidFill>
                  <a:schemeClr val="tx1"/>
                </a:solidFill>
                <a:latin typeface="Verdana" panose="020B0604030504040204" pitchFamily="34" charset="0"/>
              </a:defRPr>
            </a:lvl7pPr>
            <a:lvl8pPr marL="3498237" indent="-233216" eaLnBrk="0" fontAlgn="base" hangingPunct="0">
              <a:spcBef>
                <a:spcPct val="0"/>
              </a:spcBef>
              <a:spcAft>
                <a:spcPct val="0"/>
              </a:spcAft>
              <a:defRPr>
                <a:solidFill>
                  <a:schemeClr val="tx1"/>
                </a:solidFill>
                <a:latin typeface="Verdana" panose="020B0604030504040204" pitchFamily="34" charset="0"/>
              </a:defRPr>
            </a:lvl8pPr>
            <a:lvl9pPr marL="3964669" indent="-233216" eaLnBrk="0" fontAlgn="base" hangingPunct="0">
              <a:spcBef>
                <a:spcPct val="0"/>
              </a:spcBef>
              <a:spcAft>
                <a:spcPct val="0"/>
              </a:spcAft>
              <a:defRPr>
                <a:solidFill>
                  <a:schemeClr val="tx1"/>
                </a:solidFill>
                <a:latin typeface="Verdana" panose="020B0604030504040204" pitchFamily="34" charset="0"/>
              </a:defRPr>
            </a:lvl9pPr>
          </a:lstStyle>
          <a:p>
            <a:fld id="{1F5B2EE6-1A24-4B3C-8949-90902E56D361}" type="slidenum">
              <a:rPr lang="en-US" altLang="en-US" smtClean="0"/>
              <a:pPr/>
              <a:t>9</a:t>
            </a:fld>
            <a:endParaRPr lang="en-US" altLang="en-US"/>
          </a:p>
        </p:txBody>
      </p:sp>
      <p:sp>
        <p:nvSpPr>
          <p:cNvPr id="2" name="Header Placeholder 1"/>
          <p:cNvSpPr>
            <a:spLocks noGrp="1"/>
          </p:cNvSpPr>
          <p:nvPr>
            <p:ph type="hdr" sz="quarter" idx="10"/>
          </p:nvPr>
        </p:nvSpPr>
        <p:spPr/>
        <p:txBody>
          <a:bodyPr/>
          <a:lstStyle/>
          <a:p>
            <a:endParaRPr lang="en-US"/>
          </a:p>
        </p:txBody>
      </p:sp>
    </p:spTree>
    <p:extLst>
      <p:ext uri="{BB962C8B-B14F-4D97-AF65-F5344CB8AC3E}">
        <p14:creationId xmlns:p14="http://schemas.microsoft.com/office/powerpoint/2010/main" val="3043737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7780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974090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p>
            <a:fld id="{BBE2B7FF-427E-4738-B24A-84244BF7D829}" type="slidenum">
              <a:rPr lang="en-US" smtClean="0"/>
              <a:t>‹#›</a:t>
            </a:fld>
            <a:endParaRPr lang="en-US"/>
          </a:p>
        </p:txBody>
      </p:sp>
    </p:spTree>
    <p:extLst>
      <p:ext uri="{BB962C8B-B14F-4D97-AF65-F5344CB8AC3E}">
        <p14:creationId xmlns:p14="http://schemas.microsoft.com/office/powerpoint/2010/main" val="10980565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7410734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2816900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387103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2168487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3792656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1201629"/>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0"/>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3"/>
            <a:ext cx="2844800" cy="365125"/>
          </a:xfrm>
          <a:prstGeom prst="rect">
            <a:avLst/>
          </a:prstGeom>
        </p:spPr>
        <p:txBody>
          <a:bodyPr/>
          <a:lstStyle>
            <a:lvl1pPr>
              <a:defRPr/>
            </a:lvl1pPr>
          </a:lstStyle>
          <a:p>
            <a:pPr defTabSz="685800" eaLnBrk="0" fontAlgn="base" hangingPunct="0">
              <a:spcBef>
                <a:spcPct val="0"/>
              </a:spcBef>
              <a:spcAft>
                <a:spcPct val="0"/>
              </a:spcAft>
              <a:defRPr/>
            </a:pPr>
            <a:fld id="{58275F71-03D8-4E4B-9D1C-D9F8B6AB7123}" type="datetime1">
              <a:rPr lang="en-US" sz="1350" smtClean="0">
                <a:solidFill>
                  <a:prstClr val="black"/>
                </a:solidFill>
                <a:latin typeface="Tw Cen MT" panose="020B0602020104020603" pitchFamily="34" charset="0"/>
              </a:rPr>
              <a:pPr defTabSz="685800" eaLnBrk="0" fontAlgn="base" hangingPunct="0">
                <a:spcBef>
                  <a:spcPct val="0"/>
                </a:spcBef>
                <a:spcAft>
                  <a:spcPct val="0"/>
                </a:spcAft>
                <a:defRPr/>
              </a:pPr>
              <a:t>1/18/2022</a:t>
            </a:fld>
            <a:endParaRPr lang="en-US" sz="1350">
              <a:solidFill>
                <a:prstClr val="black"/>
              </a:solidFill>
              <a:latin typeface="Tw Cen MT" panose="020B0602020104020603" pitchFamily="34" charset="0"/>
            </a:endParaRPr>
          </a:p>
        </p:txBody>
      </p:sp>
      <p:sp>
        <p:nvSpPr>
          <p:cNvPr id="6" name="Slide Number Placeholder 5"/>
          <p:cNvSpPr>
            <a:spLocks noGrp="1"/>
          </p:cNvSpPr>
          <p:nvPr>
            <p:ph type="sldNum" sz="quarter" idx="12"/>
          </p:nvPr>
        </p:nvSpPr>
        <p:spPr>
          <a:xfrm>
            <a:off x="8737600" y="6356353"/>
            <a:ext cx="2844800" cy="365125"/>
          </a:xfrm>
          <a:prstGeom prst="rect">
            <a:avLst/>
          </a:prstGeom>
        </p:spPr>
        <p:txBody>
          <a:bodyPr/>
          <a:lstStyle>
            <a:lvl1pPr>
              <a:defRPr/>
            </a:lvl1pPr>
          </a:lstStyle>
          <a:p>
            <a:pPr defTabSz="685800" eaLnBrk="0" fontAlgn="base" hangingPunct="0">
              <a:spcBef>
                <a:spcPct val="0"/>
              </a:spcBef>
              <a:spcAft>
                <a:spcPct val="0"/>
              </a:spcAft>
            </a:pPr>
            <a:fld id="{F675AD29-2591-4391-8D28-DD298FB87CE4}" type="slidenum">
              <a:rPr lang="en-US" altLang="en-US" sz="1350" smtClean="0">
                <a:solidFill>
                  <a:prstClr val="black"/>
                </a:solidFill>
                <a:latin typeface="Tw Cen MT" panose="020B0602020104020603" pitchFamily="34" charset="0"/>
              </a:rPr>
              <a:pPr defTabSz="685800" eaLnBrk="0" fontAlgn="base" hangingPunct="0">
                <a:spcBef>
                  <a:spcPct val="0"/>
                </a:spcBef>
                <a:spcAft>
                  <a:spcPct val="0"/>
                </a:spcAft>
              </a:pPr>
              <a:t>‹#›</a:t>
            </a:fld>
            <a:endParaRPr lang="en-US" altLang="en-US" sz="1350" dirty="0">
              <a:solidFill>
                <a:prstClr val="black"/>
              </a:solidFill>
              <a:latin typeface="Tw Cen MT" panose="020B0602020104020603" pitchFamily="34" charset="0"/>
            </a:endParaRPr>
          </a:p>
        </p:txBody>
      </p:sp>
    </p:spTree>
    <p:extLst>
      <p:ext uri="{BB962C8B-B14F-4D97-AF65-F5344CB8AC3E}">
        <p14:creationId xmlns:p14="http://schemas.microsoft.com/office/powerpoint/2010/main" val="370366912"/>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3"/>
            <a:ext cx="2844800" cy="365125"/>
          </a:xfrm>
          <a:prstGeom prst="rect">
            <a:avLst/>
          </a:prstGeom>
        </p:spPr>
        <p:txBody>
          <a:bodyPr/>
          <a:lstStyle>
            <a:lvl1pPr>
              <a:defRPr/>
            </a:lvl1pPr>
          </a:lstStyle>
          <a:p>
            <a:pPr defTabSz="685800" eaLnBrk="0" fontAlgn="base" hangingPunct="0">
              <a:spcBef>
                <a:spcPct val="0"/>
              </a:spcBef>
              <a:spcAft>
                <a:spcPct val="0"/>
              </a:spcAft>
              <a:defRPr/>
            </a:pPr>
            <a:fld id="{F3DE49E5-9D74-4184-8F4A-8461C4BAA875}" type="datetime1">
              <a:rPr lang="en-US" sz="1350" smtClean="0">
                <a:solidFill>
                  <a:prstClr val="black"/>
                </a:solidFill>
                <a:latin typeface="Tw Cen MT" panose="020B0602020104020603" pitchFamily="34" charset="0"/>
              </a:rPr>
              <a:pPr defTabSz="685800" eaLnBrk="0" fontAlgn="base" hangingPunct="0">
                <a:spcBef>
                  <a:spcPct val="0"/>
                </a:spcBef>
                <a:spcAft>
                  <a:spcPct val="0"/>
                </a:spcAft>
                <a:defRPr/>
              </a:pPr>
              <a:t>1/18/2022</a:t>
            </a:fld>
            <a:endParaRPr lang="en-US" sz="1350">
              <a:solidFill>
                <a:prstClr val="black"/>
              </a:solidFill>
              <a:latin typeface="Tw Cen MT" panose="020B0602020104020603" pitchFamily="34" charset="0"/>
            </a:endParaRPr>
          </a:p>
        </p:txBody>
      </p:sp>
      <p:sp>
        <p:nvSpPr>
          <p:cNvPr id="4" name="Footer Placeholder 3"/>
          <p:cNvSpPr>
            <a:spLocks noGrp="1"/>
          </p:cNvSpPr>
          <p:nvPr>
            <p:ph type="ftr" sz="quarter" idx="11"/>
          </p:nvPr>
        </p:nvSpPr>
        <p:spPr>
          <a:xfrm>
            <a:off x="4165600" y="6356353"/>
            <a:ext cx="4368800" cy="365125"/>
          </a:xfrm>
          <a:prstGeom prst="rect">
            <a:avLst/>
          </a:prstGeom>
        </p:spPr>
        <p:txBody>
          <a:bodyPr/>
          <a:lstStyle>
            <a:lvl1pPr>
              <a:defRPr sz="1050">
                <a:solidFill>
                  <a:schemeClr val="tx1"/>
                </a:solidFill>
              </a:defRPr>
            </a:lvl1pPr>
          </a:lstStyle>
          <a:p>
            <a:pPr defTabSz="685800" eaLnBrk="0" fontAlgn="base" hangingPunct="0">
              <a:spcBef>
                <a:spcPct val="0"/>
              </a:spcBef>
              <a:spcAft>
                <a:spcPct val="0"/>
              </a:spcAft>
              <a:defRPr/>
            </a:pPr>
            <a:endParaRPr lang="en-US">
              <a:solidFill>
                <a:prstClr val="black"/>
              </a:solidFill>
              <a:latin typeface="Tw Cen MT" panose="020B0602020104020603" pitchFamily="34" charset="0"/>
            </a:endParaRPr>
          </a:p>
        </p:txBody>
      </p:sp>
      <p:sp>
        <p:nvSpPr>
          <p:cNvPr id="5" name="Slide Number Placeholder 4"/>
          <p:cNvSpPr>
            <a:spLocks noGrp="1"/>
          </p:cNvSpPr>
          <p:nvPr>
            <p:ph type="sldNum" sz="quarter" idx="12"/>
          </p:nvPr>
        </p:nvSpPr>
        <p:spPr>
          <a:xfrm>
            <a:off x="8737600" y="6356353"/>
            <a:ext cx="2844800" cy="365125"/>
          </a:xfrm>
          <a:prstGeom prst="rect">
            <a:avLst/>
          </a:prstGeom>
        </p:spPr>
        <p:txBody>
          <a:bodyPr/>
          <a:lstStyle>
            <a:lvl1pPr>
              <a:defRPr sz="1800"/>
            </a:lvl1pPr>
          </a:lstStyle>
          <a:p>
            <a:pPr defTabSz="685800" eaLnBrk="0" fontAlgn="base" hangingPunct="0">
              <a:spcBef>
                <a:spcPct val="0"/>
              </a:spcBef>
              <a:spcAft>
                <a:spcPct val="0"/>
              </a:spcAft>
            </a:pPr>
            <a:fld id="{D2883AC6-3BCB-4E2C-97F6-0CA5EF156167}" type="slidenum">
              <a:rPr lang="en-US" altLang="en-US" smtClean="0">
                <a:solidFill>
                  <a:prstClr val="black"/>
                </a:solidFill>
                <a:latin typeface="Tw Cen MT" panose="020B0602020104020603" pitchFamily="34" charset="0"/>
              </a:rPr>
              <a:pPr defTabSz="685800" eaLnBrk="0" fontAlgn="base" hangingPunct="0">
                <a:spcBef>
                  <a:spcPct val="0"/>
                </a:spcBef>
                <a:spcAft>
                  <a:spcPct val="0"/>
                </a:spcAft>
              </a:pPr>
              <a:t>‹#›</a:t>
            </a:fld>
            <a:endParaRPr lang="en-US" altLang="en-US">
              <a:solidFill>
                <a:prstClr val="black"/>
              </a:solidFill>
              <a:latin typeface="Tw Cen MT" panose="020B0602020104020603" pitchFamily="34" charset="0"/>
            </a:endParaRPr>
          </a:p>
        </p:txBody>
      </p:sp>
    </p:spTree>
    <p:extLst>
      <p:ext uri="{BB962C8B-B14F-4D97-AF65-F5344CB8AC3E}">
        <p14:creationId xmlns:p14="http://schemas.microsoft.com/office/powerpoint/2010/main" val="186968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25497734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5"/>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5"/>
            <a:ext cx="2844800" cy="365125"/>
          </a:xfrm>
          <a:prstGeom prst="rect">
            <a:avLst/>
          </a:prstGeom>
        </p:spPr>
        <p:txBody>
          <a:bodyPr/>
          <a:lstStyle/>
          <a:p>
            <a:pPr defTabSz="685800" eaLnBrk="0" fontAlgn="base" hangingPunct="0">
              <a:spcBef>
                <a:spcPct val="0"/>
              </a:spcBef>
              <a:spcAft>
                <a:spcPct val="0"/>
              </a:spcAft>
              <a:defRPr/>
            </a:pPr>
            <a:fld id="{AFC21497-2417-4EBA-B572-3869D70C0B26}" type="datetime1">
              <a:rPr lang="en-US" sz="1350" smtClean="0">
                <a:solidFill>
                  <a:prstClr val="black"/>
                </a:solidFill>
                <a:latin typeface="Tw Cen MT" panose="020B0602020104020603" pitchFamily="34" charset="0"/>
              </a:rPr>
              <a:pPr defTabSz="685800" eaLnBrk="0" fontAlgn="base" hangingPunct="0">
                <a:spcBef>
                  <a:spcPct val="0"/>
                </a:spcBef>
                <a:spcAft>
                  <a:spcPct val="0"/>
                </a:spcAft>
                <a:defRPr/>
              </a:pPr>
              <a:t>1/18/2022</a:t>
            </a:fld>
            <a:endParaRPr lang="en-US" sz="1350">
              <a:solidFill>
                <a:prstClr val="black"/>
              </a:solidFill>
              <a:latin typeface="Tw Cen MT" panose="020B0602020104020603" pitchFamily="34" charset="0"/>
            </a:endParaRPr>
          </a:p>
        </p:txBody>
      </p:sp>
      <p:sp>
        <p:nvSpPr>
          <p:cNvPr id="5" name="Footer Placeholder 4"/>
          <p:cNvSpPr>
            <a:spLocks noGrp="1"/>
          </p:cNvSpPr>
          <p:nvPr>
            <p:ph type="ftr" sz="quarter" idx="11"/>
          </p:nvPr>
        </p:nvSpPr>
        <p:spPr>
          <a:xfrm>
            <a:off x="4165600" y="6356355"/>
            <a:ext cx="3860800" cy="365125"/>
          </a:xfrm>
          <a:prstGeom prst="rect">
            <a:avLst/>
          </a:prstGeom>
        </p:spPr>
        <p:txBody>
          <a:bodyPr/>
          <a:lstStyle/>
          <a:p>
            <a:pPr defTabSz="685800" eaLnBrk="0" fontAlgn="base" hangingPunct="0">
              <a:spcBef>
                <a:spcPct val="0"/>
              </a:spcBef>
              <a:spcAft>
                <a:spcPct val="0"/>
              </a:spcAft>
              <a:defRPr/>
            </a:pPr>
            <a:endParaRPr lang="en-US" sz="1350">
              <a:solidFill>
                <a:prstClr val="black"/>
              </a:solidFill>
              <a:latin typeface="Tw Cen MT" panose="020B0602020104020603" pitchFamily="34" charset="0"/>
            </a:endParaRPr>
          </a:p>
        </p:txBody>
      </p:sp>
      <p:sp>
        <p:nvSpPr>
          <p:cNvPr id="6" name="Slide Number Placeholder 5"/>
          <p:cNvSpPr>
            <a:spLocks noGrp="1"/>
          </p:cNvSpPr>
          <p:nvPr>
            <p:ph type="sldNum" sz="quarter" idx="12"/>
          </p:nvPr>
        </p:nvSpPr>
        <p:spPr>
          <a:xfrm>
            <a:off x="8737600" y="6356355"/>
            <a:ext cx="2844800" cy="365125"/>
          </a:xfrm>
          <a:prstGeom prst="rect">
            <a:avLst/>
          </a:prstGeom>
        </p:spPr>
        <p:txBody>
          <a:bodyPr/>
          <a:lstStyle/>
          <a:p>
            <a:pPr defTabSz="685800" eaLnBrk="0" fontAlgn="base" hangingPunct="0">
              <a:spcBef>
                <a:spcPct val="0"/>
              </a:spcBef>
              <a:spcAft>
                <a:spcPct val="0"/>
              </a:spcAft>
            </a:pPr>
            <a:fld id="{A52124A5-1B9B-4B07-834C-F8730363EEE2}" type="slidenum">
              <a:rPr lang="en-US" altLang="en-US" sz="1350" smtClean="0">
                <a:solidFill>
                  <a:prstClr val="black"/>
                </a:solidFill>
                <a:latin typeface="Tw Cen MT" panose="020B0602020104020603" pitchFamily="34" charset="0"/>
              </a:rPr>
              <a:pPr defTabSz="685800" eaLnBrk="0" fontAlgn="base" hangingPunct="0">
                <a:spcBef>
                  <a:spcPct val="0"/>
                </a:spcBef>
                <a:spcAft>
                  <a:spcPct val="0"/>
                </a:spcAft>
              </a:pPr>
              <a:t>‹#›</a:t>
            </a:fld>
            <a:endParaRPr lang="en-US" altLang="en-US" sz="1350">
              <a:solidFill>
                <a:prstClr val="black"/>
              </a:solidFill>
              <a:latin typeface="Tw Cen MT" panose="020B0602020104020603" pitchFamily="34" charset="0"/>
            </a:endParaRPr>
          </a:p>
        </p:txBody>
      </p:sp>
    </p:spTree>
    <p:extLst>
      <p:ext uri="{BB962C8B-B14F-4D97-AF65-F5344CB8AC3E}">
        <p14:creationId xmlns:p14="http://schemas.microsoft.com/office/powerpoint/2010/main" val="26445339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defTabSz="685800" eaLnBrk="0" fontAlgn="base" hangingPunct="0">
              <a:spcBef>
                <a:spcPct val="0"/>
              </a:spcBef>
              <a:spcAft>
                <a:spcPct val="0"/>
              </a:spcAft>
            </a:pPr>
            <a:fld id="{60B18D57-13A5-4968-950D-8FEF41FA4399}" type="slidenum">
              <a:rPr lang="en-US" sz="1350" smtClean="0">
                <a:solidFill>
                  <a:prstClr val="black"/>
                </a:solidFill>
                <a:latin typeface="Tw Cen MT" panose="020B0602020104020603" pitchFamily="34" charset="0"/>
              </a:rPr>
              <a:pPr defTabSz="685800" eaLnBrk="0" fontAlgn="base" hangingPunct="0">
                <a:spcBef>
                  <a:spcPct val="0"/>
                </a:spcBef>
                <a:spcAft>
                  <a:spcPct val="0"/>
                </a:spcAft>
              </a:pPr>
              <a:t>‹#›</a:t>
            </a:fld>
            <a:endParaRPr lang="en-US" sz="1350">
              <a:solidFill>
                <a:prstClr val="black"/>
              </a:solidFill>
              <a:latin typeface="Tw Cen MT" panose="020B0602020104020603" pitchFamily="34" charset="0"/>
            </a:endParaRPr>
          </a:p>
        </p:txBody>
      </p:sp>
      <p:sp>
        <p:nvSpPr>
          <p:cNvPr id="11" name="Chart Placeholder 10"/>
          <p:cNvSpPr>
            <a:spLocks noGrp="1"/>
          </p:cNvSpPr>
          <p:nvPr>
            <p:ph type="chart" sz="quarter" idx="11"/>
          </p:nvPr>
        </p:nvSpPr>
        <p:spPr>
          <a:xfrm>
            <a:off x="860614"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2" y="134472"/>
            <a:ext cx="8450731" cy="981732"/>
          </a:xfrm>
          <a:prstGeom prst="rect">
            <a:avLst/>
          </a:prstGeom>
        </p:spPr>
        <p:txBody>
          <a:bodyPr anchor="ctr"/>
          <a:lstStyle>
            <a:lvl1pPr>
              <a:defRPr sz="24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16203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p>
            <a:r>
              <a:rPr lang="en-US"/>
              <a:t>Click to edit Master title style</a:t>
            </a:r>
          </a:p>
        </p:txBody>
      </p:sp>
      <p:sp>
        <p:nvSpPr>
          <p:cNvPr id="3" name="Content Placeholder 2"/>
          <p:cNvSpPr>
            <a:spLocks noGrp="1"/>
          </p:cNvSpPr>
          <p:nvPr>
            <p:ph idx="1"/>
          </p:nvPr>
        </p:nvSpPr>
        <p:spPr>
          <a:xfrm>
            <a:off x="609600" y="1915064"/>
            <a:ext cx="10972800" cy="4211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fld id="{BBE2B7FF-427E-4738-B24A-84244BF7D829}" type="slidenum">
              <a:rPr lang="en-US" smtClean="0"/>
              <a:t>‹#›</a:t>
            </a:fld>
            <a:endParaRPr lang="en-US"/>
          </a:p>
        </p:txBody>
      </p:sp>
    </p:spTree>
    <p:extLst>
      <p:ext uri="{BB962C8B-B14F-4D97-AF65-F5344CB8AC3E}">
        <p14:creationId xmlns:p14="http://schemas.microsoft.com/office/powerpoint/2010/main" val="646872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7" name="Slide Number Placeholder 6"/>
          <p:cNvSpPr>
            <a:spLocks noGrp="1"/>
          </p:cNvSpPr>
          <p:nvPr>
            <p:ph type="sldNum" sz="quarter" idx="12"/>
          </p:nvPr>
        </p:nvSpPr>
        <p:spPr/>
        <p:txBody>
          <a:bodyPr/>
          <a:lstStyle/>
          <a:p>
            <a:fld id="{BBE2B7FF-427E-4738-B24A-84244BF7D829}" type="slidenum">
              <a:rPr lang="en-US" smtClean="0"/>
              <a:t>‹#›</a:t>
            </a:fld>
            <a:endParaRPr lang="en-US"/>
          </a:p>
        </p:txBody>
      </p:sp>
    </p:spTree>
    <p:extLst>
      <p:ext uri="{BB962C8B-B14F-4D97-AF65-F5344CB8AC3E}">
        <p14:creationId xmlns:p14="http://schemas.microsoft.com/office/powerpoint/2010/main" val="4112915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E2B7FF-427E-4738-B24A-84244BF7D829}" type="slidenum">
              <a:rPr lang="en-US" smtClean="0"/>
              <a:t>‹#›</a:t>
            </a:fld>
            <a:endParaRPr lang="en-US"/>
          </a:p>
        </p:txBody>
      </p:sp>
    </p:spTree>
    <p:extLst>
      <p:ext uri="{BB962C8B-B14F-4D97-AF65-F5344CB8AC3E}">
        <p14:creationId xmlns:p14="http://schemas.microsoft.com/office/powerpoint/2010/main" val="2340497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lvl1pPr>
              <a:defRPr>
                <a:solidFill>
                  <a:schemeClr val="tx1"/>
                </a:solidFill>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34440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14648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537148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10600" y="6356351"/>
            <a:ext cx="2743200" cy="365125"/>
          </a:xfrm>
          <a:prstGeom prst="rect">
            <a:avLst/>
          </a:prstGeom>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715186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8.xml"/><Relationship Id="rId7"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3.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3.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19.xml"/><Relationship Id="rId7" Type="http://schemas.openxmlformats.org/officeDocument/2006/relationships/image" Target="../media/image1.png"/><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theme" Target="../theme/theme4.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7">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13024244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
        <p:nvSpPr>
          <p:cNvPr id="2" name="Slide Number Placeholder 1"/>
          <p:cNvSpPr>
            <a:spLocks noGrp="1"/>
          </p:cNvSpPr>
          <p:nvPr>
            <p:ph type="sldNum" sz="quarter" idx="4"/>
          </p:nvPr>
        </p:nvSpPr>
        <p:spPr>
          <a:xfrm>
            <a:off x="9144000" y="6400801"/>
            <a:ext cx="2743200" cy="365125"/>
          </a:xfrm>
          <a:prstGeom prst="rect">
            <a:avLst/>
          </a:prstGeom>
        </p:spPr>
        <p:txBody>
          <a:bodyPr vert="horz" lIns="91440" tIns="45720" rIns="91440" bIns="45720" rtlCol="0" anchor="ctr"/>
          <a:lstStyle>
            <a:lvl1pPr algn="r">
              <a:defRPr sz="2000">
                <a:solidFill>
                  <a:schemeClr val="tx1"/>
                </a:solidFill>
                <a:latin typeface="Times New Roman" panose="02020603050405020304" pitchFamily="18" charset="0"/>
                <a:cs typeface="Times New Roman" panose="02020603050405020304" pitchFamily="18" charset="0"/>
              </a:defRPr>
            </a:lvl1pPr>
          </a:lstStyle>
          <a:p>
            <a:fld id="{EA9A27A7-2664-4388-833A-2AB0E86375FB}" type="slidenum">
              <a:rPr lang="en-US" smtClean="0"/>
              <a:pPr/>
              <a:t>‹#›</a:t>
            </a:fld>
            <a:endParaRPr lang="en-US" dirty="0"/>
          </a:p>
        </p:txBody>
      </p:sp>
    </p:spTree>
    <p:extLst>
      <p:ext uri="{BB962C8B-B14F-4D97-AF65-F5344CB8AC3E}">
        <p14:creationId xmlns:p14="http://schemas.microsoft.com/office/powerpoint/2010/main" val="3244606192"/>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
        <p:nvSpPr>
          <p:cNvPr id="2" name="Slide Number Placeholder 1"/>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solidFill>
                <a:latin typeface="Times New Roman" panose="02020603050405020304" pitchFamily="18" charset="0"/>
                <a:cs typeface="Times New Roman" panose="02020603050405020304" pitchFamily="18" charset="0"/>
              </a:defRPr>
            </a:lvl1pPr>
          </a:lstStyle>
          <a:p>
            <a:fld id="{BC4ECB5B-31A7-49B3-B421-5A79B5BAA2F2}" type="slidenum">
              <a:rPr lang="en-US" smtClean="0"/>
              <a:pPr/>
              <a:t>‹#›</a:t>
            </a:fld>
            <a:endParaRPr lang="en-US" dirty="0"/>
          </a:p>
        </p:txBody>
      </p:sp>
    </p:spTree>
    <p:extLst>
      <p:ext uri="{BB962C8B-B14F-4D97-AF65-F5344CB8AC3E}">
        <p14:creationId xmlns:p14="http://schemas.microsoft.com/office/powerpoint/2010/main" val="54164029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p:cNvPicPr>
            <a:picLocks noChangeAspect="1"/>
          </p:cNvPicPr>
          <p:nvPr/>
        </p:nvPicPr>
        <p:blipFill rotWithShape="1">
          <a:blip r:embed="rId7">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72536" y="623551"/>
            <a:ext cx="4659333" cy="1221785"/>
          </a:xfrm>
          <a:prstGeom prst="rect">
            <a:avLst/>
          </a:prstGeom>
        </p:spPr>
      </p:pic>
    </p:spTree>
    <p:extLst>
      <p:ext uri="{BB962C8B-B14F-4D97-AF65-F5344CB8AC3E}">
        <p14:creationId xmlns:p14="http://schemas.microsoft.com/office/powerpoint/2010/main" val="1783457176"/>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4474464" y="2456689"/>
            <a:ext cx="5964936" cy="1755775"/>
          </a:xfrm>
        </p:spPr>
        <p:txBody>
          <a:bodyPr/>
          <a:lstStyle/>
          <a:p>
            <a:r>
              <a:rPr lang="en-US" altLang="en-US" sz="3600" b="1" dirty="0">
                <a:latin typeface="Times New Roman" panose="02020603050405020304" pitchFamily="18" charset="0"/>
                <a:cs typeface="Times New Roman" panose="02020603050405020304" pitchFamily="18" charset="0"/>
              </a:rPr>
              <a:t>NVS Policy &amp; Procedure/ Representation and Intent to File</a:t>
            </a:r>
          </a:p>
        </p:txBody>
      </p:sp>
    </p:spTree>
    <p:extLst>
      <p:ext uri="{BB962C8B-B14F-4D97-AF65-F5344CB8AC3E}">
        <p14:creationId xmlns:p14="http://schemas.microsoft.com/office/powerpoint/2010/main" val="1685629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Content Placeholder 2"/>
          <p:cNvSpPr>
            <a:spLocks noGrp="1"/>
          </p:cNvSpPr>
          <p:nvPr>
            <p:ph idx="1"/>
          </p:nvPr>
        </p:nvSpPr>
        <p:spPr>
          <a:xfrm>
            <a:off x="457200" y="1752600"/>
            <a:ext cx="11125200" cy="4468812"/>
          </a:xfrm>
        </p:spPr>
        <p:txBody>
          <a:bodyPr/>
          <a:lstStyle/>
          <a:p>
            <a:pPr>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All individuals will undergo a background check. Departments, States and Counties will certify the individual seeking accreditation is free of negative discriminators.</a:t>
            </a:r>
          </a:p>
          <a:p>
            <a:pPr>
              <a:buFont typeface="Arial" panose="020B0604020202020204" pitchFamily="34" charset="0"/>
              <a:buChar char="•"/>
            </a:pPr>
            <a:endParaRPr lang="en-US" altLang="en-US" sz="28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Service officers seeking reaccreditation after 5 years must undergo a background investigation if one was not previously submitted to NVS. </a:t>
            </a:r>
          </a:p>
          <a:p>
            <a:pPr marL="0" indent="0" algn="ctr">
              <a:buNone/>
            </a:pPr>
            <a:endParaRPr lang="en-US" altLang="en-US" sz="2800" i="1" dirty="0">
              <a:latin typeface="Times New Roman" panose="02020603050405020304" pitchFamily="18" charset="0"/>
              <a:cs typeface="Times New Roman" panose="02020603050405020304" pitchFamily="18" charset="0"/>
            </a:endParaRPr>
          </a:p>
          <a:p>
            <a:pPr marL="0" indent="0" algn="ctr">
              <a:buNone/>
            </a:pPr>
            <a:r>
              <a:rPr lang="en-US" altLang="en-US" sz="2800" i="1" dirty="0">
                <a:latin typeface="Times New Roman" panose="02020603050405020304" pitchFamily="18" charset="0"/>
                <a:cs typeface="Times New Roman" panose="02020603050405020304" pitchFamily="18" charset="0"/>
              </a:rPr>
              <a:t>Exemption for employees whom are required to maintain a VA PIV with systems access.</a:t>
            </a:r>
          </a:p>
          <a:p>
            <a:pPr>
              <a:buFont typeface="Arial" panose="020B0604020202020204" pitchFamily="34" charset="0"/>
              <a:buChar char="•"/>
            </a:pPr>
            <a:endParaRPr lang="en-US" altLang="en-US" sz="2800"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10</a:t>
            </a:fld>
            <a:endParaRPr lang="en-US" dirty="0"/>
          </a:p>
        </p:txBody>
      </p:sp>
      <p:sp>
        <p:nvSpPr>
          <p:cNvPr id="29698" name="Title 1"/>
          <p:cNvSpPr>
            <a:spLocks noGrp="1"/>
          </p:cNvSpPr>
          <p:nvPr>
            <p:ph type="title"/>
          </p:nvPr>
        </p:nvSpPr>
        <p:spPr>
          <a:xfrm>
            <a:off x="33051" y="55084"/>
            <a:ext cx="8001000" cy="1216025"/>
          </a:xfrm>
        </p:spPr>
        <p:txBody>
          <a:bodyPr/>
          <a:lstStyle/>
          <a:p>
            <a:pPr eaLnBrk="1" hangingPunct="1"/>
            <a:r>
              <a:rPr lang="en-US" altLang="en-US" dirty="0">
                <a:latin typeface="Times New Roman" panose="02020603050405020304" pitchFamily="18" charset="0"/>
                <a:cs typeface="Times New Roman" panose="02020603050405020304" pitchFamily="18" charset="0"/>
              </a:rPr>
              <a:t> </a:t>
            </a:r>
            <a:r>
              <a:rPr lang="en-US" altLang="en-US" sz="3600" dirty="0">
                <a:latin typeface="Times New Roman" panose="02020603050405020304" pitchFamily="18" charset="0"/>
                <a:cs typeface="Times New Roman" panose="02020603050405020304" pitchFamily="18" charset="0"/>
              </a:rPr>
              <a:t>Accreditation (cont.)</a:t>
            </a:r>
          </a:p>
        </p:txBody>
      </p:sp>
    </p:spTree>
    <p:extLst>
      <p:ext uri="{BB962C8B-B14F-4D97-AF65-F5344CB8AC3E}">
        <p14:creationId xmlns:p14="http://schemas.microsoft.com/office/powerpoint/2010/main" val="171151049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a:spLocks noGrp="1"/>
          </p:cNvSpPr>
          <p:nvPr>
            <p:ph idx="1"/>
          </p:nvPr>
        </p:nvSpPr>
        <p:spPr>
          <a:xfrm>
            <a:off x="762000" y="1752600"/>
            <a:ext cx="10591800" cy="4267200"/>
          </a:xfrm>
        </p:spPr>
        <p:txBody>
          <a:bodyPr>
            <a:noAutofit/>
          </a:bodyPr>
          <a:lstStyle/>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DSO’s and Assistant DSO’s</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Claims Consultants</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Select State Service Officers</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Select County Service Officers</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NVS Staff</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Others as determined on a case-by-case basis by the Director, NVS</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11</a:t>
            </a:fld>
            <a:endParaRPr lang="en-US" dirty="0"/>
          </a:p>
        </p:txBody>
      </p:sp>
      <p:sp>
        <p:nvSpPr>
          <p:cNvPr id="31746" name="Title 1"/>
          <p:cNvSpPr>
            <a:spLocks noGrp="1"/>
          </p:cNvSpPr>
          <p:nvPr>
            <p:ph type="title"/>
          </p:nvPr>
        </p:nvSpPr>
        <p:spPr>
          <a:xfrm>
            <a:off x="0" y="0"/>
            <a:ext cx="8229600" cy="1143000"/>
          </a:xfrm>
        </p:spPr>
        <p:txBody>
          <a:bodyPr/>
          <a:lstStyle/>
          <a:p>
            <a:pPr eaLnBrk="1" hangingPunct="1"/>
            <a:r>
              <a:rPr lang="en-US" altLang="en-US" dirty="0"/>
              <a:t> </a:t>
            </a:r>
            <a:r>
              <a:rPr lang="en-US" altLang="en-US" sz="3600" dirty="0">
                <a:latin typeface="Times New Roman" panose="02020603050405020304" pitchFamily="18" charset="0"/>
                <a:cs typeface="Times New Roman" panose="02020603050405020304" pitchFamily="18" charset="0"/>
              </a:rPr>
              <a:t>Accreditation (cont.)</a:t>
            </a:r>
            <a:endParaRPr lang="en-US" altLang="en-US" sz="3600" dirty="0"/>
          </a:p>
        </p:txBody>
      </p:sp>
    </p:spTree>
    <p:extLst>
      <p:ext uri="{BB962C8B-B14F-4D97-AF65-F5344CB8AC3E}">
        <p14:creationId xmlns:p14="http://schemas.microsoft.com/office/powerpoint/2010/main" val="277666155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a:spLocks noGrp="1"/>
          </p:cNvSpPr>
          <p:nvPr>
            <p:ph idx="1"/>
          </p:nvPr>
        </p:nvSpPr>
        <p:spPr>
          <a:xfrm>
            <a:off x="838200" y="2007898"/>
            <a:ext cx="10287000" cy="4392903"/>
          </a:xfrm>
        </p:spPr>
        <p:txBody>
          <a:bodyPr/>
          <a:lstStyle/>
          <a:p>
            <a:pPr>
              <a:spcBef>
                <a:spcPts val="0"/>
              </a:spcBef>
              <a:defRPr/>
            </a:pPr>
            <a:endParaRPr lang="en-US" altLang="en-US" sz="2800" dirty="0">
              <a:latin typeface="Times New Roman" panose="02020603050405020304" pitchFamily="18" charset="0"/>
              <a:cs typeface="Times New Roman" panose="02020603050405020304" pitchFamily="18" charset="0"/>
            </a:endParaRPr>
          </a:p>
          <a:p>
            <a:pPr>
              <a:spcBef>
                <a:spcPts val="0"/>
              </a:spcBef>
              <a:defRPr/>
            </a:pPr>
            <a:r>
              <a:rPr lang="en-US" altLang="en-US" sz="2800" dirty="0">
                <a:latin typeface="Times New Roman" panose="02020603050405020304" pitchFamily="18" charset="0"/>
                <a:cs typeface="Times New Roman" panose="02020603050405020304" pitchFamily="18" charset="0"/>
              </a:rPr>
              <a:t>DSO support staff working in VFW offices co-located at VA regional offices will not normally be certified since accreditation is not required to conduct their regular duties. However, they must undergo a background check as well.</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marL="1643063" lvl="4" indent="-457200">
              <a:spcBef>
                <a:spcPts val="0"/>
              </a:spcBef>
              <a:defRPr/>
            </a:pPr>
            <a:r>
              <a:rPr lang="en-US" altLang="en-US" sz="2800" b="1" dirty="0">
                <a:latin typeface="Times New Roman" panose="02020603050405020304" pitchFamily="18" charset="0"/>
                <a:cs typeface="Times New Roman" panose="02020603050405020304" pitchFamily="18" charset="0"/>
              </a:rPr>
              <a:t>VFW National Veterans Service, Policy and         Procedures, paragraph 1, page 4</a:t>
            </a:r>
          </a:p>
          <a:p>
            <a:pPr eaLnBrk="1" hangingPunct="1">
              <a:defRPr/>
            </a:pPr>
            <a:endParaRPr lang="en-US" alt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12</a:t>
            </a:fld>
            <a:endParaRPr lang="en-US" dirty="0"/>
          </a:p>
        </p:txBody>
      </p:sp>
      <p:sp>
        <p:nvSpPr>
          <p:cNvPr id="33794" name="Title 1"/>
          <p:cNvSpPr>
            <a:spLocks noGrp="1"/>
          </p:cNvSpPr>
          <p:nvPr>
            <p:ph type="title"/>
          </p:nvPr>
        </p:nvSpPr>
        <p:spPr>
          <a:xfrm>
            <a:off x="33969" y="76200"/>
            <a:ext cx="8229600" cy="1143000"/>
          </a:xfrm>
        </p:spPr>
        <p:txBody>
          <a:bodyPr/>
          <a:lstStyle/>
          <a:p>
            <a:pPr eaLnBrk="1" hangingPunct="1"/>
            <a:r>
              <a:rPr lang="en-US" altLang="en-US" sz="3600" dirty="0">
                <a:latin typeface="Times New Roman" panose="02020603050405020304" pitchFamily="18" charset="0"/>
                <a:cs typeface="Times New Roman" panose="02020603050405020304" pitchFamily="18" charset="0"/>
              </a:rPr>
              <a:t>Accreditation (cont.)</a:t>
            </a:r>
            <a:endParaRPr lang="en-US" altLang="en-US" sz="3600" dirty="0"/>
          </a:p>
        </p:txBody>
      </p:sp>
    </p:spTree>
    <p:extLst>
      <p:ext uri="{BB962C8B-B14F-4D97-AF65-F5344CB8AC3E}">
        <p14:creationId xmlns:p14="http://schemas.microsoft.com/office/powerpoint/2010/main" val="352185319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p:cNvSpPr>
            <a:spLocks noGrp="1"/>
          </p:cNvSpPr>
          <p:nvPr>
            <p:ph idx="1"/>
          </p:nvPr>
        </p:nvSpPr>
        <p:spPr>
          <a:xfrm>
            <a:off x="381000" y="1905000"/>
            <a:ext cx="10972800" cy="4724400"/>
          </a:xfrm>
        </p:spPr>
        <p:txBody>
          <a:bodyPr>
            <a:normAutofit fontScale="85000" lnSpcReduction="20000"/>
          </a:bodyPr>
          <a:lstStyle/>
          <a:p>
            <a:pPr eaLnBrk="1" hangingPunct="1">
              <a:lnSpc>
                <a:spcPct val="90000"/>
              </a:lnSpc>
              <a:buFont typeface="Arial" panose="020B0604020202020204" pitchFamily="34" charset="0"/>
              <a:buChar char="•"/>
              <a:defRPr/>
            </a:pPr>
            <a:r>
              <a:rPr lang="en-US" altLang="en-US" sz="3300" dirty="0">
                <a:latin typeface="Times New Roman" panose="02020603050405020304" pitchFamily="18" charset="0"/>
                <a:cs typeface="Times New Roman" panose="02020603050405020304" pitchFamily="18" charset="0"/>
              </a:rPr>
              <a:t>Reaccreditation of a service officer every 5 years is required by VA.  </a:t>
            </a:r>
          </a:p>
          <a:p>
            <a:pPr marL="0" indent="0">
              <a:buNone/>
              <a:defRPr/>
            </a:pPr>
            <a:endParaRPr lang="en-US" altLang="en-US" sz="3300" dirty="0">
              <a:latin typeface="Times New Roman" panose="02020603050405020304" pitchFamily="18" charset="0"/>
              <a:cs typeface="Times New Roman" panose="02020603050405020304" pitchFamily="18" charset="0"/>
            </a:endParaRPr>
          </a:p>
          <a:p>
            <a:pPr eaLnBrk="1" hangingPunct="1">
              <a:lnSpc>
                <a:spcPct val="90000"/>
              </a:lnSpc>
              <a:buFont typeface="Arial" panose="020B0604020202020204" pitchFamily="34" charset="0"/>
              <a:buChar char="•"/>
              <a:defRPr/>
            </a:pPr>
            <a:r>
              <a:rPr lang="en-US" altLang="en-US" sz="3300" dirty="0">
                <a:latin typeface="Times New Roman" panose="02020603050405020304" pitchFamily="18" charset="0"/>
                <a:cs typeface="Times New Roman" panose="02020603050405020304" pitchFamily="18" charset="0"/>
              </a:rPr>
              <a:t>In reaccreditation of a service officer, we consider:</a:t>
            </a:r>
          </a:p>
          <a:p>
            <a:pPr lvl="1" eaLnBrk="1" hangingPunct="1">
              <a:lnSpc>
                <a:spcPct val="90000"/>
              </a:lnSpc>
              <a:buFont typeface="Arial" panose="020B0604020202020204" pitchFamily="34" charset="0"/>
              <a:buChar char="•"/>
              <a:defRPr/>
            </a:pPr>
            <a:r>
              <a:rPr lang="en-US" altLang="en-US" sz="3300" dirty="0">
                <a:latin typeface="Times New Roman" panose="02020603050405020304" pitchFamily="18" charset="0"/>
                <a:cs typeface="Times New Roman" panose="02020603050405020304" pitchFamily="18" charset="0"/>
              </a:rPr>
              <a:t>Information from various sources to determine the number and frequency of complaints about service from claimants</a:t>
            </a:r>
          </a:p>
          <a:p>
            <a:pPr lvl="1" eaLnBrk="1" hangingPunct="1">
              <a:lnSpc>
                <a:spcPct val="90000"/>
              </a:lnSpc>
              <a:buFont typeface="Arial" panose="020B0604020202020204" pitchFamily="34" charset="0"/>
              <a:buChar char="•"/>
              <a:defRPr/>
            </a:pPr>
            <a:r>
              <a:rPr lang="en-US" altLang="en-US" sz="3300" dirty="0">
                <a:latin typeface="Times New Roman" panose="02020603050405020304" pitchFamily="18" charset="0"/>
                <a:cs typeface="Times New Roman" panose="02020603050405020304" pitchFamily="18" charset="0"/>
              </a:rPr>
              <a:t>Feedback from their Department leadership</a:t>
            </a:r>
          </a:p>
          <a:p>
            <a:pPr lvl="1" eaLnBrk="1" hangingPunct="1">
              <a:lnSpc>
                <a:spcPct val="90000"/>
              </a:lnSpc>
              <a:buFont typeface="Arial" panose="020B0604020202020204" pitchFamily="34" charset="0"/>
              <a:buChar char="•"/>
              <a:defRPr/>
            </a:pPr>
            <a:r>
              <a:rPr lang="en-US" altLang="en-US" sz="3300" dirty="0">
                <a:latin typeface="Times New Roman" panose="02020603050405020304" pitchFamily="18" charset="0"/>
                <a:cs typeface="Times New Roman" panose="02020603050405020304" pitchFamily="18" charset="0"/>
              </a:rPr>
              <a:t>Test scores (MUST maintain a 70% academic average)</a:t>
            </a:r>
          </a:p>
          <a:p>
            <a:pPr marL="471487" lvl="1" indent="0">
              <a:buNone/>
              <a:defRPr/>
            </a:pPr>
            <a:endParaRPr lang="en-US" altLang="en-US" sz="3300" dirty="0">
              <a:latin typeface="Times New Roman" panose="02020603050405020304" pitchFamily="18" charset="0"/>
              <a:cs typeface="Times New Roman" panose="02020603050405020304" pitchFamily="18" charset="0"/>
            </a:endParaRPr>
          </a:p>
          <a:p>
            <a:pPr lvl="3" eaLnBrk="1" hangingPunct="1">
              <a:lnSpc>
                <a:spcPct val="90000"/>
              </a:lnSpc>
              <a:buFont typeface="Arial" panose="020B0604020202020204" pitchFamily="34" charset="0"/>
              <a:buChar char="•"/>
              <a:defRPr/>
            </a:pPr>
            <a:r>
              <a:rPr lang="en-US" altLang="en-US" sz="3300" b="1" dirty="0">
                <a:latin typeface="Times New Roman" panose="02020603050405020304" pitchFamily="18" charset="0"/>
                <a:cs typeface="Times New Roman" panose="02020603050405020304" pitchFamily="18" charset="0"/>
              </a:rPr>
              <a:t>VFW National Veterans Service, Policy and Procedures, item 6, paragraph 4, page 8</a:t>
            </a:r>
          </a:p>
          <a:p>
            <a:pPr lvl="1" eaLnBrk="1" hangingPunct="1">
              <a:lnSpc>
                <a:spcPct val="90000"/>
              </a:lnSpc>
              <a:buFont typeface="Arial" panose="020B0604020202020204" pitchFamily="34" charset="0"/>
              <a:buChar char="•"/>
              <a:defRPr/>
            </a:pPr>
            <a:endParaRPr lang="en-US" altLang="en-US" dirty="0">
              <a:latin typeface="Times New Roman" panose="02020603050405020304" pitchFamily="18" charset="0"/>
              <a:cs typeface="Times New Roman" panose="02020603050405020304" pitchFamily="18" charset="0"/>
            </a:endParaRPr>
          </a:p>
          <a:p>
            <a:pPr eaLnBrk="1" hangingPunct="1">
              <a:lnSpc>
                <a:spcPct val="90000"/>
              </a:lnSpc>
              <a:buFont typeface="Arial" charset="0"/>
              <a:buNone/>
              <a:defRPr/>
            </a:pPr>
            <a:r>
              <a:rPr lang="en-US" altLang="en-US" dirty="0"/>
              <a:t>		</a:t>
            </a:r>
          </a:p>
        </p:txBody>
      </p:sp>
      <p:sp>
        <p:nvSpPr>
          <p:cNvPr id="2" name="Slide Number Placeholder 1"/>
          <p:cNvSpPr>
            <a:spLocks noGrp="1"/>
          </p:cNvSpPr>
          <p:nvPr>
            <p:ph type="sldNum" sz="quarter" idx="12"/>
          </p:nvPr>
        </p:nvSpPr>
        <p:spPr/>
        <p:txBody>
          <a:bodyPr/>
          <a:lstStyle/>
          <a:p>
            <a:fld id="{E2FB73DA-5FDE-45B5-BAA4-C61223CC44F6}" type="slidenum">
              <a:rPr lang="en-US" smtClean="0"/>
              <a:pPr/>
              <a:t>13</a:t>
            </a:fld>
            <a:endParaRPr lang="en-US" dirty="0"/>
          </a:p>
        </p:txBody>
      </p:sp>
      <p:sp>
        <p:nvSpPr>
          <p:cNvPr id="34818" name="Title 1"/>
          <p:cNvSpPr>
            <a:spLocks noGrp="1"/>
          </p:cNvSpPr>
          <p:nvPr>
            <p:ph type="title"/>
          </p:nvPr>
        </p:nvSpPr>
        <p:spPr>
          <a:xfrm>
            <a:off x="0" y="228600"/>
            <a:ext cx="8229600" cy="792163"/>
          </a:xfrm>
        </p:spPr>
        <p:txBody>
          <a:bodyPr/>
          <a:lstStyle/>
          <a:p>
            <a:pPr eaLnBrk="1" hangingPunct="1"/>
            <a:r>
              <a:rPr lang="en-US" altLang="en-US" sz="3600" dirty="0">
                <a:latin typeface="Times New Roman" panose="02020603050405020304" pitchFamily="18" charset="0"/>
                <a:cs typeface="Times New Roman" panose="02020603050405020304" pitchFamily="18" charset="0"/>
              </a:rPr>
              <a:t>Reaccreditation by VA</a:t>
            </a:r>
          </a:p>
        </p:txBody>
      </p:sp>
    </p:spTree>
    <p:extLst>
      <p:ext uri="{BB962C8B-B14F-4D97-AF65-F5344CB8AC3E}">
        <p14:creationId xmlns:p14="http://schemas.microsoft.com/office/powerpoint/2010/main" val="3073511109"/>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1"/>
          </p:nvPr>
        </p:nvSpPr>
        <p:spPr>
          <a:xfrm>
            <a:off x="762000" y="1752600"/>
            <a:ext cx="10591799" cy="4572000"/>
          </a:xfrm>
        </p:spPr>
        <p:txBody>
          <a:bodyPr/>
          <a:lstStyle/>
          <a:p>
            <a:pPr eaLnBrk="1" hangingPunct="1">
              <a:lnSpc>
                <a:spcPct val="90000"/>
              </a:lnSpc>
              <a:buFont typeface="Arial" panose="020B0604020202020204" pitchFamily="34" charset="0"/>
              <a:buChar char="•"/>
              <a:defRPr/>
            </a:pPr>
            <a:endParaRPr lang="en-US" altLang="en-US" sz="2400" i="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eaLnBrk="1" hangingPunct="1">
              <a:lnSpc>
                <a:spcPct val="90000"/>
              </a:lnSpc>
              <a:buFont typeface="Arial" panose="020B0604020202020204" pitchFamily="34" charset="0"/>
              <a:buChar char="•"/>
              <a:defRPr/>
            </a:pPr>
            <a:r>
              <a:rPr lang="en-US" altLang="en-US" sz="2800" b="1" u="sng" dirty="0">
                <a:latin typeface="Times New Roman" panose="02020603050405020304" pitchFamily="18" charset="0"/>
                <a:cs typeface="Times New Roman" panose="02020603050405020304" pitchFamily="18" charset="0"/>
              </a:rPr>
              <a:t>With cause</a:t>
            </a:r>
            <a:r>
              <a:rPr lang="en-US" altLang="en-US" sz="28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by VA’s General Counsel or </a:t>
            </a:r>
            <a:r>
              <a:rPr lang="en-US" altLang="en-US" sz="2800" b="1" u="sng" dirty="0">
                <a:latin typeface="Times New Roman" panose="02020603050405020304" pitchFamily="18" charset="0"/>
                <a:cs typeface="Times New Roman" panose="02020603050405020304" pitchFamily="18" charset="0"/>
              </a:rPr>
              <a:t>upon recommendation</a:t>
            </a:r>
            <a:r>
              <a:rPr lang="en-US" altLang="en-US" sz="2800" b="1"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by the Director, NVS if:</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lvl="1" eaLnBrk="1" hangingPunct="1">
              <a:lnSpc>
                <a:spcPct val="90000"/>
              </a:lnSpc>
              <a:buFont typeface="Arial" panose="020B0604020202020204" pitchFamily="34" charset="0"/>
              <a:buChar char="•"/>
              <a:defRPr/>
            </a:pPr>
            <a:r>
              <a:rPr lang="en-US" altLang="en-US" dirty="0">
                <a:latin typeface="Times New Roman" panose="02020603050405020304" pitchFamily="18" charset="0"/>
                <a:cs typeface="Times New Roman" panose="02020603050405020304" pitchFamily="18" charset="0"/>
              </a:rPr>
              <a:t>Refuses to comply with or violates laws administered by VA or with regulations governing practice before VA</a:t>
            </a:r>
          </a:p>
          <a:p>
            <a:pPr marL="471487" lvl="1" indent="0">
              <a:buNone/>
              <a:defRPr/>
            </a:pPr>
            <a:endParaRPr lang="en-US" altLang="en-US" dirty="0">
              <a:latin typeface="Times New Roman" panose="02020603050405020304" pitchFamily="18" charset="0"/>
              <a:cs typeface="Times New Roman" panose="02020603050405020304" pitchFamily="18" charset="0"/>
            </a:endParaRPr>
          </a:p>
          <a:p>
            <a:pPr lvl="1" eaLnBrk="1" hangingPunct="1">
              <a:lnSpc>
                <a:spcPct val="90000"/>
              </a:lnSpc>
              <a:buFont typeface="Arial" panose="020B0604020202020204" pitchFamily="34" charset="0"/>
              <a:buChar char="•"/>
              <a:defRPr/>
            </a:pPr>
            <a:r>
              <a:rPr lang="en-US" altLang="en-US" dirty="0">
                <a:latin typeface="Times New Roman" panose="02020603050405020304" pitchFamily="18" charset="0"/>
                <a:cs typeface="Times New Roman" panose="02020603050405020304" pitchFamily="18" charset="0"/>
              </a:rPr>
              <a:t>Knowingly presents a fraudulent claim before VA or before any other governmental department or agency</a:t>
            </a:r>
          </a:p>
        </p:txBody>
      </p:sp>
      <p:sp>
        <p:nvSpPr>
          <p:cNvPr id="2" name="Slide Number Placeholder 1"/>
          <p:cNvSpPr>
            <a:spLocks noGrp="1"/>
          </p:cNvSpPr>
          <p:nvPr>
            <p:ph type="sldNum" sz="quarter" idx="12"/>
          </p:nvPr>
        </p:nvSpPr>
        <p:spPr/>
        <p:txBody>
          <a:bodyPr/>
          <a:lstStyle/>
          <a:p>
            <a:fld id="{E2FB73DA-5FDE-45B5-BAA4-C61223CC44F6}" type="slidenum">
              <a:rPr lang="en-US" smtClean="0"/>
              <a:pPr/>
              <a:t>14</a:t>
            </a:fld>
            <a:endParaRPr lang="en-US" dirty="0"/>
          </a:p>
        </p:txBody>
      </p:sp>
      <p:sp>
        <p:nvSpPr>
          <p:cNvPr id="36866" name="Title 1"/>
          <p:cNvSpPr>
            <a:spLocks noGrp="1"/>
          </p:cNvSpPr>
          <p:nvPr>
            <p:ph type="title"/>
          </p:nvPr>
        </p:nvSpPr>
        <p:spPr>
          <a:xfrm>
            <a:off x="0" y="76200"/>
            <a:ext cx="8229600" cy="1143000"/>
          </a:xfrm>
        </p:spPr>
        <p:txBody>
          <a:bodyPr/>
          <a:lstStyle/>
          <a:p>
            <a:pPr eaLnBrk="1" hangingPunct="1"/>
            <a:r>
              <a:rPr lang="en-US" altLang="en-US" dirty="0"/>
              <a:t> </a:t>
            </a:r>
            <a:r>
              <a:rPr lang="en-US" altLang="en-US" sz="3600" dirty="0">
                <a:latin typeface="Times New Roman" panose="02020603050405020304" pitchFamily="18" charset="0"/>
                <a:cs typeface="Times New Roman" panose="02020603050405020304" pitchFamily="18" charset="0"/>
              </a:rPr>
              <a:t>Revocation of Accreditation </a:t>
            </a:r>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6564843"/>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609600" y="1986824"/>
            <a:ext cx="10744200" cy="4525963"/>
          </a:xfrm>
        </p:spPr>
        <p:txBody>
          <a:bodyPr/>
          <a:lstStyle/>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Requests, demands or accepts compensation, in any form, for providing assistance or representation</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Engages in any other unlawful, unprofessional or unethical practice deceiving, misleading or threatening a client</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Neglects to prosecute a claim before the VA in a expeditious manner or fails to provide a timely response to a request for evidence by VA</a:t>
            </a:r>
          </a:p>
          <a:p>
            <a:pPr>
              <a:spcBef>
                <a:spcPts val="0"/>
              </a:spcBef>
              <a:buFont typeface="Arial" charset="0"/>
              <a:buChar char="•"/>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Intentionally discloses PII to a 3</a:t>
            </a:r>
            <a:r>
              <a:rPr lang="en-US" altLang="en-US" sz="2800" baseline="30000" dirty="0">
                <a:latin typeface="Times New Roman" panose="02020603050405020304" pitchFamily="18" charset="0"/>
                <a:cs typeface="Times New Roman" panose="02020603050405020304" pitchFamily="18" charset="0"/>
              </a:rPr>
              <a:t>rd</a:t>
            </a:r>
            <a:r>
              <a:rPr lang="en-US" altLang="en-US" sz="2800" dirty="0">
                <a:latin typeface="Times New Roman" panose="02020603050405020304" pitchFamily="18" charset="0"/>
                <a:cs typeface="Times New Roman" panose="02020603050405020304" pitchFamily="18" charset="0"/>
              </a:rPr>
              <a:t> party without proper consent</a:t>
            </a:r>
          </a:p>
          <a:p>
            <a:pPr lvl="1" eaLnBrk="1" hangingPunct="1">
              <a:defRPr/>
            </a:pPr>
            <a:endParaRPr lang="en-US" altLang="en-US" dirty="0"/>
          </a:p>
        </p:txBody>
      </p:sp>
      <p:sp>
        <p:nvSpPr>
          <p:cNvPr id="2" name="Slide Number Placeholder 1"/>
          <p:cNvSpPr>
            <a:spLocks noGrp="1"/>
          </p:cNvSpPr>
          <p:nvPr>
            <p:ph type="sldNum" sz="quarter" idx="12"/>
          </p:nvPr>
        </p:nvSpPr>
        <p:spPr/>
        <p:txBody>
          <a:bodyPr/>
          <a:lstStyle/>
          <a:p>
            <a:fld id="{E2FB73DA-5FDE-45B5-BAA4-C61223CC44F6}" type="slidenum">
              <a:rPr lang="en-US" smtClean="0"/>
              <a:pPr/>
              <a:t>15</a:t>
            </a:fld>
            <a:endParaRPr lang="en-US" dirty="0"/>
          </a:p>
        </p:txBody>
      </p:sp>
      <p:sp>
        <p:nvSpPr>
          <p:cNvPr id="38914" name="Title 1"/>
          <p:cNvSpPr>
            <a:spLocks noGrp="1"/>
          </p:cNvSpPr>
          <p:nvPr>
            <p:ph type="title"/>
          </p:nvPr>
        </p:nvSpPr>
        <p:spPr>
          <a:xfrm>
            <a:off x="20198" y="304800"/>
            <a:ext cx="7599802" cy="533400"/>
          </a:xfrm>
        </p:spPr>
        <p:txBody>
          <a:bodyPr>
            <a:normAutofit fontScale="90000"/>
          </a:bodyPr>
          <a:lstStyle/>
          <a:p>
            <a:pPr eaLnBrk="1" hangingPunct="1"/>
            <a:r>
              <a:rPr lang="en-US" altLang="en-US" dirty="0"/>
              <a:t> </a:t>
            </a:r>
            <a:r>
              <a:rPr lang="en-US" altLang="en-US" sz="4000" dirty="0">
                <a:latin typeface="Times New Roman" panose="02020603050405020304" pitchFamily="18" charset="0"/>
                <a:cs typeface="Times New Roman" panose="02020603050405020304" pitchFamily="18" charset="0"/>
              </a:rPr>
              <a:t>Revocation of Accreditation (cont.)</a:t>
            </a:r>
            <a:endParaRPr lang="en-US" altLang="en-US" sz="4000" dirty="0"/>
          </a:p>
        </p:txBody>
      </p:sp>
    </p:spTree>
    <p:extLst>
      <p:ext uri="{BB962C8B-B14F-4D97-AF65-F5344CB8AC3E}">
        <p14:creationId xmlns:p14="http://schemas.microsoft.com/office/powerpoint/2010/main" val="2815554296"/>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1"/>
          </p:nvPr>
        </p:nvSpPr>
        <p:spPr>
          <a:xfrm>
            <a:off x="838200" y="1738313"/>
            <a:ext cx="10515600" cy="4510088"/>
          </a:xfrm>
        </p:spPr>
        <p:txBody>
          <a:bodyPr/>
          <a:lstStyle/>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Deliberately withholds a claimant’s application for benefits or evidence related thereto for VA.</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Failure to attend training when required.</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Failure to act in a professional manner towards veterans, family members, clients, co-workers or VA employees.</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Those accredited by the VFW are expected to act courteously and professionally towards others at all times.  Rude, discourteous, obnoxious or intimidating behavior reflects poorly on the VFW and the individual, and is not acceptable.</a:t>
            </a:r>
          </a:p>
        </p:txBody>
      </p:sp>
      <p:sp>
        <p:nvSpPr>
          <p:cNvPr id="2" name="Slide Number Placeholder 1"/>
          <p:cNvSpPr>
            <a:spLocks noGrp="1"/>
          </p:cNvSpPr>
          <p:nvPr>
            <p:ph type="sldNum" sz="quarter" idx="12"/>
          </p:nvPr>
        </p:nvSpPr>
        <p:spPr/>
        <p:txBody>
          <a:bodyPr/>
          <a:lstStyle/>
          <a:p>
            <a:fld id="{E2FB73DA-5FDE-45B5-BAA4-C61223CC44F6}" type="slidenum">
              <a:rPr lang="en-US" smtClean="0"/>
              <a:pPr/>
              <a:t>16</a:t>
            </a:fld>
            <a:endParaRPr lang="en-US" dirty="0"/>
          </a:p>
        </p:txBody>
      </p:sp>
      <p:sp>
        <p:nvSpPr>
          <p:cNvPr id="5" name="Title 4"/>
          <p:cNvSpPr>
            <a:spLocks noGrp="1"/>
          </p:cNvSpPr>
          <p:nvPr>
            <p:ph type="title"/>
          </p:nvPr>
        </p:nvSpPr>
        <p:spPr>
          <a:xfrm>
            <a:off x="23870" y="152400"/>
            <a:ext cx="7239000" cy="914400"/>
          </a:xfrm>
        </p:spPr>
        <p:txBody>
          <a:bodyPr>
            <a:noAutofit/>
          </a:bodyPr>
          <a:lstStyle/>
          <a:p>
            <a:pPr eaLnBrk="1" hangingPunct="1"/>
            <a:r>
              <a:rPr lang="en-US" altLang="en-US" sz="3600" dirty="0"/>
              <a:t> </a:t>
            </a:r>
            <a:r>
              <a:rPr lang="en-US" altLang="en-US" sz="3600" dirty="0">
                <a:latin typeface="Times New Roman" panose="02020603050405020304" pitchFamily="18" charset="0"/>
                <a:cs typeface="Times New Roman" panose="02020603050405020304" pitchFamily="18" charset="0"/>
              </a:rPr>
              <a:t>Revocation of Accreditation (cont.)</a:t>
            </a:r>
            <a:endParaRPr lang="en-US" altLang="en-US" sz="3600" dirty="0"/>
          </a:p>
        </p:txBody>
      </p:sp>
    </p:spTree>
    <p:extLst>
      <p:ext uri="{BB962C8B-B14F-4D97-AF65-F5344CB8AC3E}">
        <p14:creationId xmlns:p14="http://schemas.microsoft.com/office/powerpoint/2010/main" val="2831680608"/>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1"/>
          <p:cNvSpPr>
            <a:spLocks noGrp="1"/>
          </p:cNvSpPr>
          <p:nvPr>
            <p:ph idx="1"/>
          </p:nvPr>
        </p:nvSpPr>
        <p:spPr>
          <a:xfrm>
            <a:off x="838200" y="1860550"/>
            <a:ext cx="10515600" cy="4495800"/>
          </a:xfrm>
        </p:spPr>
        <p:txBody>
          <a:bodyPr/>
          <a:lstStyle/>
          <a:p>
            <a:pPr>
              <a:spcBef>
                <a:spcPts val="0"/>
              </a:spcBef>
              <a:defRPr/>
            </a:pPr>
            <a:endParaRPr lang="en-US" altLang="en-US" sz="2800" dirty="0">
              <a:latin typeface="Times New Roman" panose="02020603050405020304" pitchFamily="18" charset="0"/>
              <a:cs typeface="Times New Roman" panose="02020603050405020304" pitchFamily="18" charset="0"/>
            </a:endParaRPr>
          </a:p>
          <a:p>
            <a:pPr>
              <a:spcBef>
                <a:spcPts val="0"/>
              </a:spcBef>
              <a:defRPr/>
            </a:pPr>
            <a:r>
              <a:rPr lang="en-US" altLang="en-US" sz="2800" dirty="0">
                <a:latin typeface="Times New Roman" panose="02020603050405020304" pitchFamily="18" charset="0"/>
                <a:cs typeface="Times New Roman" panose="02020603050405020304" pitchFamily="18" charset="0"/>
              </a:rPr>
              <a:t>NVS will investigate complaints of unprofessional conduct, report  to the appropriate employer and depending on the findings, take appropriate action, to include revocation of accreditation, if necessary.</a:t>
            </a:r>
          </a:p>
          <a:p>
            <a:pPr marL="0" indent="0">
              <a:spcBef>
                <a:spcPts val="0"/>
              </a:spcBef>
              <a:buNone/>
              <a:defRPr/>
            </a:pPr>
            <a:endParaRPr lang="en-US" altLang="en-US" dirty="0">
              <a:latin typeface="Times New Roman" panose="02020603050405020304" pitchFamily="18" charset="0"/>
              <a:cs typeface="Times New Roman" panose="02020603050405020304" pitchFamily="18" charset="0"/>
            </a:endParaRPr>
          </a:p>
          <a:p>
            <a:pPr lvl="2">
              <a:spcBef>
                <a:spcPts val="0"/>
              </a:spcBef>
              <a:defRPr/>
            </a:pPr>
            <a:r>
              <a:rPr lang="en-US" altLang="en-US" sz="2800" b="1" dirty="0">
                <a:latin typeface="Times New Roman" panose="02020603050405020304" pitchFamily="18" charset="0"/>
                <a:cs typeface="Times New Roman" panose="02020603050405020304" pitchFamily="18" charset="0"/>
              </a:rPr>
              <a:t>VFW National Veterans Service, Policy and Procedures, paragraph G.3, page 9</a:t>
            </a:r>
          </a:p>
          <a:p>
            <a:pPr eaLnBrk="1" hangingPunct="1">
              <a:defRPr/>
            </a:pPr>
            <a:endParaRPr lang="en-US" altLang="en-US" dirty="0"/>
          </a:p>
        </p:txBody>
      </p:sp>
      <p:sp>
        <p:nvSpPr>
          <p:cNvPr id="2" name="Slide Number Placeholder 1"/>
          <p:cNvSpPr>
            <a:spLocks noGrp="1"/>
          </p:cNvSpPr>
          <p:nvPr>
            <p:ph type="sldNum" sz="quarter" idx="12"/>
          </p:nvPr>
        </p:nvSpPr>
        <p:spPr/>
        <p:txBody>
          <a:bodyPr/>
          <a:lstStyle/>
          <a:p>
            <a:fld id="{E2FB73DA-5FDE-45B5-BAA4-C61223CC44F6}" type="slidenum">
              <a:rPr lang="en-US" smtClean="0"/>
              <a:pPr/>
              <a:t>17</a:t>
            </a:fld>
            <a:endParaRPr lang="en-US" dirty="0"/>
          </a:p>
        </p:txBody>
      </p:sp>
      <p:sp>
        <p:nvSpPr>
          <p:cNvPr id="41986" name="Title 4"/>
          <p:cNvSpPr>
            <a:spLocks noGrp="1"/>
          </p:cNvSpPr>
          <p:nvPr>
            <p:ph type="title"/>
          </p:nvPr>
        </p:nvSpPr>
        <p:spPr>
          <a:xfrm>
            <a:off x="0" y="0"/>
            <a:ext cx="7467600" cy="1143000"/>
          </a:xfrm>
        </p:spPr>
        <p:txBody>
          <a:bodyPr>
            <a:normAutofit/>
          </a:bodyPr>
          <a:lstStyle/>
          <a:p>
            <a:pPr eaLnBrk="1" hangingPunct="1"/>
            <a:r>
              <a:rPr lang="en-US" altLang="en-US" dirty="0"/>
              <a:t> </a:t>
            </a:r>
            <a:r>
              <a:rPr lang="en-US" altLang="en-US" dirty="0">
                <a:latin typeface="Times New Roman" panose="02020603050405020304" pitchFamily="18" charset="0"/>
                <a:cs typeface="Times New Roman" panose="02020603050405020304" pitchFamily="18" charset="0"/>
              </a:rPr>
              <a:t>Rev</a:t>
            </a:r>
            <a:r>
              <a:rPr lang="en-US" altLang="en-US" sz="3600" dirty="0">
                <a:latin typeface="Times New Roman" panose="02020603050405020304" pitchFamily="18" charset="0"/>
                <a:cs typeface="Times New Roman" panose="02020603050405020304" pitchFamily="18" charset="0"/>
              </a:rPr>
              <a:t>ocation of Accreditation (cont.)</a:t>
            </a:r>
            <a:endParaRPr lang="en-US" altLang="en-US" sz="3600" dirty="0"/>
          </a:p>
        </p:txBody>
      </p:sp>
    </p:spTree>
    <p:extLst>
      <p:ext uri="{BB962C8B-B14F-4D97-AF65-F5344CB8AC3E}">
        <p14:creationId xmlns:p14="http://schemas.microsoft.com/office/powerpoint/2010/main" val="167500968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457200" y="1524000"/>
            <a:ext cx="10972800" cy="4495800"/>
          </a:xfrm>
        </p:spPr>
        <p:txBody>
          <a:bodyPr rtlCol="0">
            <a:normAutofit/>
          </a:bodyPr>
          <a:lstStyle/>
          <a:p>
            <a:pPr marL="566928" lvl="4" indent="-457200" algn="ctr">
              <a:lnSpc>
                <a:spcPct val="110000"/>
              </a:lnSpc>
              <a:spcBef>
                <a:spcPts val="0"/>
              </a:spcBef>
              <a:defRPr/>
            </a:pPr>
            <a:r>
              <a:rPr lang="en-US" sz="3200" b="1" dirty="0">
                <a:latin typeface="Times New Roman" panose="02020603050405020304" pitchFamily="18" charset="0"/>
                <a:cs typeface="Times New Roman" panose="02020603050405020304" pitchFamily="18" charset="0"/>
              </a:rPr>
              <a:t>38 CFR 14.626</a:t>
            </a:r>
          </a:p>
          <a:p>
            <a:pPr marL="566928" indent="-457200">
              <a:lnSpc>
                <a:spcPct val="110000"/>
              </a:lnSpc>
              <a:spcBef>
                <a:spcPts val="0"/>
              </a:spcBef>
              <a:defRPr/>
            </a:pPr>
            <a:endParaRPr lang="en-US" sz="2800" u="sng" dirty="0">
              <a:latin typeface="Times New Roman" panose="02020603050405020304" pitchFamily="18" charset="0"/>
              <a:cs typeface="Times New Roman" panose="02020603050405020304" pitchFamily="18" charset="0"/>
            </a:endParaRPr>
          </a:p>
          <a:p>
            <a:pPr marL="566928" indent="-457200">
              <a:lnSpc>
                <a:spcPct val="110000"/>
              </a:lnSpc>
              <a:spcBef>
                <a:spcPts val="0"/>
              </a:spcBef>
              <a:defRPr/>
            </a:pPr>
            <a:r>
              <a:rPr lang="en-US" sz="2800" dirty="0">
                <a:latin typeface="Times New Roman" panose="02020603050405020304" pitchFamily="18" charset="0"/>
                <a:cs typeface="Times New Roman" panose="02020603050405020304" pitchFamily="18" charset="0"/>
              </a:rPr>
              <a:t>The purpose of the regulation of representatives, agents, attorneys, and other individuals is to ensure that claimants for Department of Veterans Affairs benefits have responsible, qualified representation in the preparation , presentation, and prosecution of claims for veteran’s benefits.</a:t>
            </a:r>
            <a:endParaRPr lang="en-US" sz="2800" i="1" dirty="0">
              <a:latin typeface="Times New Roman" panose="02020603050405020304" pitchFamily="18" charset="0"/>
              <a:cs typeface="Times New Roman" panose="02020603050405020304" pitchFamily="18" charset="0"/>
            </a:endParaRPr>
          </a:p>
          <a:p>
            <a:pPr marL="109728" indent="0">
              <a:lnSpc>
                <a:spcPct val="110000"/>
              </a:lnSpc>
              <a:spcBef>
                <a:spcPts val="0"/>
              </a:spcBef>
              <a:buNone/>
              <a:defRPr/>
            </a:pPr>
            <a:endParaRPr lang="en-US" sz="2000" dirty="0">
              <a:latin typeface="Times New Roman" panose="02020603050405020304" pitchFamily="18" charset="0"/>
              <a:cs typeface="Times New Roman" panose="02020603050405020304" pitchFamily="18" charset="0"/>
            </a:endParaRPr>
          </a:p>
          <a:p>
            <a:pPr marL="365760" indent="-256032">
              <a:buFont typeface="Wingdings 3"/>
              <a:buChar char=""/>
              <a:defRPr/>
            </a:pPr>
            <a:endParaRPr lang="en-US" dirty="0"/>
          </a:p>
        </p:txBody>
      </p:sp>
      <p:sp>
        <p:nvSpPr>
          <p:cNvPr id="2" name="Slide Number Placeholder 1"/>
          <p:cNvSpPr>
            <a:spLocks noGrp="1"/>
          </p:cNvSpPr>
          <p:nvPr>
            <p:ph type="sldNum" sz="quarter" idx="12"/>
          </p:nvPr>
        </p:nvSpPr>
        <p:spPr/>
        <p:txBody>
          <a:bodyPr/>
          <a:lstStyle/>
          <a:p>
            <a:fld id="{E2FB73DA-5FDE-45B5-BAA4-C61223CC44F6}" type="slidenum">
              <a:rPr lang="en-US" smtClean="0"/>
              <a:pPr/>
              <a:t>18</a:t>
            </a:fld>
            <a:endParaRPr lang="en-US" dirty="0"/>
          </a:p>
        </p:txBody>
      </p:sp>
      <p:sp>
        <p:nvSpPr>
          <p:cNvPr id="45060" name="Title 1"/>
          <p:cNvSpPr>
            <a:spLocks noGrp="1"/>
          </p:cNvSpPr>
          <p:nvPr>
            <p:ph type="title"/>
          </p:nvPr>
        </p:nvSpPr>
        <p:spPr>
          <a:xfrm>
            <a:off x="9180" y="152400"/>
            <a:ext cx="7458419" cy="792163"/>
          </a:xfrm>
        </p:spPr>
        <p:txBody>
          <a:bodyPr>
            <a:noAutofit/>
          </a:bodyPr>
          <a:lstStyle/>
          <a:p>
            <a:pPr eaLnBrk="1" hangingPunct="1"/>
            <a:r>
              <a:rPr lang="en-US" altLang="en-US" sz="3600" dirty="0">
                <a:latin typeface="Times New Roman" panose="02020603050405020304" pitchFamily="18" charset="0"/>
                <a:cs typeface="Times New Roman" panose="02020603050405020304" pitchFamily="18" charset="0"/>
              </a:rPr>
              <a:t>VFW Power of Attorney – VA Policy</a:t>
            </a:r>
          </a:p>
        </p:txBody>
      </p:sp>
    </p:spTree>
    <p:extLst>
      <p:ext uri="{BB962C8B-B14F-4D97-AF65-F5344CB8AC3E}">
        <p14:creationId xmlns:p14="http://schemas.microsoft.com/office/powerpoint/2010/main" val="775751311"/>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a:spLocks noGrp="1"/>
          </p:cNvSpPr>
          <p:nvPr>
            <p:ph idx="1"/>
          </p:nvPr>
        </p:nvSpPr>
        <p:spPr>
          <a:xfrm>
            <a:off x="533400" y="1653381"/>
            <a:ext cx="10820400" cy="4823619"/>
          </a:xfrm>
        </p:spPr>
        <p:txBody>
          <a:bodyPr rtlCol="0">
            <a:noAutofit/>
          </a:bodyPr>
          <a:lstStyle/>
          <a:p>
            <a:pPr marL="566928" lvl="4" indent="-457200" algn="ctr">
              <a:lnSpc>
                <a:spcPct val="110000"/>
              </a:lnSpc>
              <a:spcBef>
                <a:spcPts val="0"/>
              </a:spcBef>
              <a:defRPr/>
            </a:pPr>
            <a:r>
              <a:rPr lang="en-US" sz="3200" b="1" dirty="0">
                <a:latin typeface="Times New Roman" panose="02020603050405020304" pitchFamily="18" charset="0"/>
                <a:cs typeface="Times New Roman" panose="02020603050405020304" pitchFamily="18" charset="0"/>
              </a:rPr>
              <a:t>38 CFR 14.631</a:t>
            </a:r>
          </a:p>
          <a:p>
            <a:pPr marL="566928" indent="-457200">
              <a:lnSpc>
                <a:spcPct val="110000"/>
              </a:lnSpc>
              <a:spcBef>
                <a:spcPts val="0"/>
              </a:spcBef>
              <a:defRPr/>
            </a:pPr>
            <a:endParaRPr lang="en-US" sz="2800" dirty="0">
              <a:latin typeface="Times New Roman" panose="02020603050405020304" pitchFamily="18" charset="0"/>
              <a:cs typeface="Times New Roman" panose="02020603050405020304" pitchFamily="18" charset="0"/>
            </a:endParaRPr>
          </a:p>
          <a:p>
            <a:pPr marL="566928" indent="-457200">
              <a:lnSpc>
                <a:spcPct val="110000"/>
              </a:lnSpc>
              <a:spcBef>
                <a:spcPts val="0"/>
              </a:spcBef>
              <a:defRPr/>
            </a:pPr>
            <a:endParaRPr lang="en-US" sz="2800" dirty="0">
              <a:latin typeface="Times New Roman" panose="02020603050405020304" pitchFamily="18" charset="0"/>
              <a:cs typeface="Times New Roman" panose="02020603050405020304" pitchFamily="18" charset="0"/>
            </a:endParaRPr>
          </a:p>
          <a:p>
            <a:pPr>
              <a:spcBef>
                <a:spcPts val="0"/>
              </a:spcBef>
              <a:defRPr/>
            </a:pPr>
            <a:r>
              <a:rPr lang="en-US" altLang="en-US" sz="2800" dirty="0">
                <a:latin typeface="Times New Roman" pitchFamily="18" charset="0"/>
                <a:cs typeface="Times New Roman" pitchFamily="18" charset="0"/>
              </a:rPr>
              <a:t>(a) A power of attorney executed on VA form 21-22… is required to represent a claimant before VA and to authorize VA’s disclosure of information to any person or organization representing a claimant before the Department. Without the signature of a person providing representation…or an accredited representative, the appointment is invalid.</a:t>
            </a:r>
            <a:endParaRPr lang="en-US" altLang="en-US" sz="2800" u="sng" dirty="0">
              <a:latin typeface="Times New Roman" pitchFamily="18" charset="0"/>
              <a:cs typeface="Times New Roman" pitchFamily="18" charset="0"/>
            </a:endParaRPr>
          </a:p>
          <a:p>
            <a:pPr marL="452628" indent="-342900">
              <a:lnSpc>
                <a:spcPct val="110000"/>
              </a:lnSpc>
              <a:spcBef>
                <a:spcPts val="0"/>
              </a:spcBef>
              <a:defRPr/>
            </a:pPr>
            <a:endParaRPr lang="en-US" altLang="en-US" sz="2400" dirty="0">
              <a:latin typeface="Times New Roman" pitchFamily="18" charset="0"/>
              <a:cs typeface="Times New Roman" pitchFamily="18" charset="0"/>
            </a:endParaRPr>
          </a:p>
          <a:p>
            <a:pPr marL="109728" indent="0">
              <a:lnSpc>
                <a:spcPct val="110000"/>
              </a:lnSpc>
              <a:spcBef>
                <a:spcPts val="0"/>
              </a:spcBef>
              <a:buNone/>
              <a:defRPr/>
            </a:pPr>
            <a:endParaRPr lang="en-US" sz="2400" dirty="0">
              <a:latin typeface="Times New Roman" panose="02020603050405020304" pitchFamily="18" charset="0"/>
              <a:cs typeface="Times New Roman" panose="02020603050405020304" pitchFamily="18" charset="0"/>
            </a:endParaRPr>
          </a:p>
          <a:p>
            <a:pPr marL="566928" indent="-457200">
              <a:lnSpc>
                <a:spcPct val="110000"/>
              </a:lnSpc>
              <a:spcBef>
                <a:spcPts val="0"/>
              </a:spcBef>
              <a:buFontTx/>
              <a:buChar char="-"/>
              <a:defRPr/>
            </a:pPr>
            <a:endParaRPr lang="en-US" sz="2400" dirty="0">
              <a:latin typeface="Times New Roman" panose="02020603050405020304" pitchFamily="18" charset="0"/>
              <a:cs typeface="Times New Roman" panose="02020603050405020304" pitchFamily="18" charset="0"/>
            </a:endParaRPr>
          </a:p>
          <a:p>
            <a:pPr marL="0" lvl="1" indent="0">
              <a:lnSpc>
                <a:spcPct val="110000"/>
              </a:lnSpc>
              <a:spcBef>
                <a:spcPts val="0"/>
              </a:spcBef>
              <a:buNone/>
              <a:defRPr/>
            </a:pPr>
            <a:r>
              <a:rPr lang="en-US" sz="2400" dirty="0">
                <a:latin typeface="Times New Roman" panose="02020603050405020304" pitchFamily="18" charset="0"/>
                <a:cs typeface="Times New Roman" panose="02020603050405020304" pitchFamily="18" charset="0"/>
              </a:rPr>
              <a:t> </a:t>
            </a: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19</a:t>
            </a:fld>
            <a:endParaRPr lang="en-US" dirty="0"/>
          </a:p>
        </p:txBody>
      </p:sp>
      <p:sp>
        <p:nvSpPr>
          <p:cNvPr id="47108" name="Title 1"/>
          <p:cNvSpPr>
            <a:spLocks noGrp="1"/>
          </p:cNvSpPr>
          <p:nvPr>
            <p:ph type="title"/>
          </p:nvPr>
        </p:nvSpPr>
        <p:spPr>
          <a:xfrm>
            <a:off x="152400" y="152400"/>
            <a:ext cx="8686800" cy="944563"/>
          </a:xfrm>
        </p:spPr>
        <p:txBody>
          <a:bodyPr>
            <a:noAutofit/>
          </a:bodyPr>
          <a:lstStyle/>
          <a:p>
            <a:pPr eaLnBrk="1" hangingPunct="1"/>
            <a:r>
              <a:rPr lang="en-US" altLang="en-US" sz="3600" dirty="0">
                <a:latin typeface="Times New Roman" panose="02020603050405020304" pitchFamily="18" charset="0"/>
                <a:cs typeface="Times New Roman" panose="02020603050405020304" pitchFamily="18" charset="0"/>
              </a:rPr>
              <a:t>VFW Power of Attorney – VA Policy (cont.)</a:t>
            </a:r>
            <a:endParaRPr lang="en-US" altLang="en-US" sz="3600" dirty="0"/>
          </a:p>
        </p:txBody>
      </p:sp>
    </p:spTree>
    <p:extLst>
      <p:ext uri="{BB962C8B-B14F-4D97-AF65-F5344CB8AC3E}">
        <p14:creationId xmlns:p14="http://schemas.microsoft.com/office/powerpoint/2010/main" val="33331431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1"/>
          </p:nvPr>
        </p:nvSpPr>
        <p:spPr>
          <a:xfrm>
            <a:off x="457200" y="1926745"/>
            <a:ext cx="10972800" cy="4778965"/>
          </a:xfrm>
        </p:spPr>
        <p:txBody>
          <a:bodyPr/>
          <a:lstStyle/>
          <a:p>
            <a:pPr eaLnBrk="1" hangingPunct="1">
              <a:lnSpc>
                <a:spcPct val="150000"/>
              </a:lnSpc>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Oversees the network of over 2100 VFW- accredited representatives</a:t>
            </a:r>
          </a:p>
          <a:p>
            <a:pPr eaLnBrk="1" hangingPunct="1">
              <a:lnSpc>
                <a:spcPct val="100000"/>
              </a:lnSpc>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Supervised by the National Council of Administration and NVS Advisory Committee</a:t>
            </a:r>
          </a:p>
          <a:p>
            <a:pPr eaLnBrk="1" hangingPunct="1">
              <a:lnSpc>
                <a:spcPct val="100000"/>
              </a:lnSpc>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Leadership- Director, (2) Deputy Directors, (4) Asst. Directors, (2) Associate Directors, (3) Managers</a:t>
            </a:r>
          </a:p>
          <a:p>
            <a:pPr eaLnBrk="1" hangingPunct="1">
              <a:lnSpc>
                <a:spcPct val="150000"/>
              </a:lnSpc>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Buddy Poppies help fund NVS </a:t>
            </a:r>
          </a:p>
          <a:p>
            <a:pPr eaLnBrk="1" hangingPunct="1">
              <a:buFont typeface="Wingdings" panose="05000000000000000000" pitchFamily="2" charset="2"/>
              <a:buNone/>
            </a:pPr>
            <a:endParaRPr lang="en-US" altLang="en-US" sz="24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pP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E2FB73DA-5FDE-45B5-BAA4-C61223CC44F6}" type="slidenum">
              <a:rPr lang="en-US" smtClean="0"/>
              <a:pPr/>
              <a:t>2</a:t>
            </a:fld>
            <a:endParaRPr lang="en-US" dirty="0"/>
          </a:p>
        </p:txBody>
      </p:sp>
      <p:sp>
        <p:nvSpPr>
          <p:cNvPr id="13314" name="Rectangle 2"/>
          <p:cNvSpPr>
            <a:spLocks noGrp="1" noChangeArrowheads="1"/>
          </p:cNvSpPr>
          <p:nvPr>
            <p:ph type="title"/>
          </p:nvPr>
        </p:nvSpPr>
        <p:spPr>
          <a:xfrm>
            <a:off x="228600" y="304801"/>
            <a:ext cx="8686800" cy="838200"/>
          </a:xfrm>
        </p:spPr>
        <p:txBody>
          <a:bodyPr>
            <a:noAutofit/>
          </a:bodyPr>
          <a:lstStyle/>
          <a:p>
            <a:pPr eaLnBrk="1" hangingPunct="1"/>
            <a:r>
              <a:rPr lang="en-US" altLang="en-US" sz="3600" dirty="0">
                <a:latin typeface="Times New Roman" panose="02020603050405020304" pitchFamily="18" charset="0"/>
                <a:cs typeface="Times New Roman" panose="02020603050405020304" pitchFamily="18" charset="0"/>
              </a:rPr>
              <a:t>National Veterans Service (NVS)</a:t>
            </a:r>
            <a:br>
              <a:rPr lang="en-US" altLang="en-US" dirty="0">
                <a:latin typeface="Times New Roman" panose="02020603050405020304" pitchFamily="18" charset="0"/>
                <a:cs typeface="Times New Roman" panose="02020603050405020304" pitchFamily="18" charset="0"/>
              </a:rPr>
            </a:br>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9306607"/>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2"/>
          <p:cNvSpPr>
            <a:spLocks noGrp="1"/>
          </p:cNvSpPr>
          <p:nvPr>
            <p:ph idx="1"/>
          </p:nvPr>
        </p:nvSpPr>
        <p:spPr>
          <a:xfrm>
            <a:off x="685800" y="1600835"/>
            <a:ext cx="10744200" cy="5180966"/>
          </a:xfrm>
        </p:spPr>
        <p:txBody>
          <a:bodyPr/>
          <a:lstStyle/>
          <a:p>
            <a:pPr>
              <a:spcBef>
                <a:spcPts val="0"/>
              </a:spcBef>
              <a:defRPr/>
            </a:pPr>
            <a:r>
              <a:rPr lang="en-US" altLang="en-US" sz="2800" dirty="0">
                <a:latin typeface="Times New Roman" pitchFamily="18" charset="0"/>
                <a:cs typeface="Times New Roman" pitchFamily="18" charset="0"/>
              </a:rPr>
              <a:t>Claimant must </a:t>
            </a:r>
            <a:r>
              <a:rPr lang="en-US" altLang="en-US" sz="2800" b="1" dirty="0">
                <a:latin typeface="Times New Roman" pitchFamily="18" charset="0"/>
                <a:cs typeface="Times New Roman" pitchFamily="18" charset="0"/>
              </a:rPr>
              <a:t>NOT</a:t>
            </a:r>
            <a:r>
              <a:rPr lang="en-US" altLang="en-US" sz="2800" dirty="0">
                <a:latin typeface="Times New Roman" pitchFamily="18" charset="0"/>
                <a:cs typeface="Times New Roman" pitchFamily="18" charset="0"/>
              </a:rPr>
              <a:t> be represented by an attorney on any issue before the VA</a:t>
            </a:r>
          </a:p>
          <a:p>
            <a:pPr marL="0" indent="0">
              <a:spcBef>
                <a:spcPts val="0"/>
              </a:spcBef>
              <a:buNone/>
              <a:defRPr/>
            </a:pPr>
            <a:endParaRPr lang="en-US" altLang="en-US" sz="2800" dirty="0">
              <a:latin typeface="Times New Roman" pitchFamily="18" charset="0"/>
              <a:cs typeface="Times New Roman" pitchFamily="18" charset="0"/>
            </a:endParaRPr>
          </a:p>
          <a:p>
            <a:pPr>
              <a:spcBef>
                <a:spcPts val="0"/>
              </a:spcBef>
              <a:defRPr/>
            </a:pPr>
            <a:r>
              <a:rPr lang="en-US" altLang="en-US" sz="2800" dirty="0">
                <a:latin typeface="Times New Roman" pitchFamily="18" charset="0"/>
                <a:cs typeface="Times New Roman" pitchFamily="18" charset="0"/>
              </a:rPr>
              <a:t>Claimant must </a:t>
            </a:r>
            <a:r>
              <a:rPr lang="en-US" altLang="en-US" sz="2800" b="1" dirty="0">
                <a:latin typeface="Times New Roman" pitchFamily="18" charset="0"/>
                <a:cs typeface="Times New Roman" pitchFamily="18" charset="0"/>
              </a:rPr>
              <a:t>NOT</a:t>
            </a:r>
            <a:r>
              <a:rPr lang="en-US" altLang="en-US" sz="2800" dirty="0">
                <a:latin typeface="Times New Roman" pitchFamily="18" charset="0"/>
                <a:cs typeface="Times New Roman" pitchFamily="18" charset="0"/>
              </a:rPr>
              <a:t> restrict access to any records (See VA Form 21-22, Block 20)</a:t>
            </a:r>
          </a:p>
          <a:p>
            <a:pPr marL="0" indent="0">
              <a:spcBef>
                <a:spcPts val="0"/>
              </a:spcBef>
              <a:buNone/>
              <a:defRPr/>
            </a:pPr>
            <a:endParaRPr lang="en-US" altLang="en-US" sz="2800" dirty="0">
              <a:latin typeface="Times New Roman" pitchFamily="18" charset="0"/>
              <a:cs typeface="Times New Roman" pitchFamily="18" charset="0"/>
            </a:endParaRPr>
          </a:p>
          <a:p>
            <a:pPr>
              <a:spcBef>
                <a:spcPts val="0"/>
              </a:spcBef>
              <a:defRPr/>
            </a:pPr>
            <a:r>
              <a:rPr lang="en-US" altLang="en-US" sz="2800" dirty="0">
                <a:latin typeface="Times New Roman" pitchFamily="18" charset="0"/>
                <a:cs typeface="Times New Roman" pitchFamily="18" charset="0"/>
              </a:rPr>
              <a:t>Claimant must have NOT already submitted a substantive appeal to the Board of Veterans Appeals (VA Form 9 or VA Form 10182)</a:t>
            </a:r>
          </a:p>
          <a:p>
            <a:pPr marL="0" indent="0">
              <a:spcBef>
                <a:spcPts val="0"/>
              </a:spcBef>
              <a:buNone/>
              <a:defRPr/>
            </a:pPr>
            <a:r>
              <a:rPr lang="en-US" altLang="en-US" sz="2800" dirty="0">
                <a:latin typeface="Times New Roman" pitchFamily="18" charset="0"/>
                <a:cs typeface="Times New Roman" pitchFamily="18" charset="0"/>
              </a:rPr>
              <a:t> </a:t>
            </a:r>
          </a:p>
          <a:p>
            <a:pPr lvl="1">
              <a:spcBef>
                <a:spcPts val="0"/>
              </a:spcBef>
              <a:defRPr/>
            </a:pPr>
            <a:r>
              <a:rPr lang="en-US" altLang="en-US" i="1" dirty="0">
                <a:latin typeface="Times New Roman" pitchFamily="18" charset="0"/>
                <a:cs typeface="Times New Roman" pitchFamily="18" charset="0"/>
              </a:rPr>
              <a:t>EXCEPTION</a:t>
            </a:r>
            <a:r>
              <a:rPr lang="en-US" altLang="en-US" dirty="0">
                <a:latin typeface="Times New Roman" pitchFamily="18" charset="0"/>
                <a:cs typeface="Times New Roman" pitchFamily="18" charset="0"/>
              </a:rPr>
              <a:t>: </a:t>
            </a:r>
            <a:r>
              <a:rPr lang="en-US" altLang="en-US" u="sng" dirty="0">
                <a:latin typeface="Times New Roman" pitchFamily="18" charset="0"/>
                <a:cs typeface="Times New Roman" pitchFamily="18" charset="0"/>
              </a:rPr>
              <a:t>compelling circumstances</a:t>
            </a:r>
            <a:r>
              <a:rPr lang="en-US" altLang="en-US" dirty="0">
                <a:latin typeface="Times New Roman" pitchFamily="18" charset="0"/>
                <a:cs typeface="Times New Roman" pitchFamily="18" charset="0"/>
              </a:rPr>
              <a:t> </a:t>
            </a:r>
            <a:r>
              <a:rPr lang="en-US" altLang="en-US" b="1" dirty="0">
                <a:latin typeface="Times New Roman" pitchFamily="18" charset="0"/>
                <a:cs typeface="Times New Roman" pitchFamily="18" charset="0"/>
              </a:rPr>
              <a:t>AND</a:t>
            </a:r>
            <a:r>
              <a:rPr lang="en-US" altLang="en-US" dirty="0">
                <a:latin typeface="Times New Roman" pitchFamily="18" charset="0"/>
                <a:cs typeface="Times New Roman" pitchFamily="18" charset="0"/>
              </a:rPr>
              <a:t> </a:t>
            </a:r>
            <a:r>
              <a:rPr lang="en-US" altLang="en-US" u="sng" dirty="0">
                <a:latin typeface="Times New Roman" pitchFamily="18" charset="0"/>
                <a:cs typeface="Times New Roman" pitchFamily="18" charset="0"/>
              </a:rPr>
              <a:t>advance approval by NVS Director</a:t>
            </a:r>
          </a:p>
          <a:p>
            <a:pPr>
              <a:buFont typeface="Wingdings" panose="05000000000000000000" pitchFamily="2" charset="2"/>
              <a:buNone/>
              <a:defRPr/>
            </a:pPr>
            <a:endParaRPr lang="en-US" altLang="en-US" dirty="0"/>
          </a:p>
        </p:txBody>
      </p:sp>
      <p:sp>
        <p:nvSpPr>
          <p:cNvPr id="2" name="Slide Number Placeholder 1"/>
          <p:cNvSpPr>
            <a:spLocks noGrp="1"/>
          </p:cNvSpPr>
          <p:nvPr>
            <p:ph type="sldNum" sz="quarter" idx="12"/>
          </p:nvPr>
        </p:nvSpPr>
        <p:spPr/>
        <p:txBody>
          <a:bodyPr/>
          <a:lstStyle/>
          <a:p>
            <a:fld id="{E2FB73DA-5FDE-45B5-BAA4-C61223CC44F6}" type="slidenum">
              <a:rPr lang="en-US" smtClean="0"/>
              <a:pPr/>
              <a:t>20</a:t>
            </a:fld>
            <a:endParaRPr lang="en-US" dirty="0"/>
          </a:p>
        </p:txBody>
      </p:sp>
      <p:sp>
        <p:nvSpPr>
          <p:cNvPr id="49154" name="Title 1"/>
          <p:cNvSpPr>
            <a:spLocks noGrp="1"/>
          </p:cNvSpPr>
          <p:nvPr>
            <p:ph type="title"/>
          </p:nvPr>
        </p:nvSpPr>
        <p:spPr>
          <a:xfrm>
            <a:off x="152400" y="228600"/>
            <a:ext cx="8458200" cy="685800"/>
          </a:xfrm>
        </p:spPr>
        <p:txBody>
          <a:bodyPr>
            <a:normAutofit fontScale="90000"/>
          </a:bodyPr>
          <a:lstStyle/>
          <a:p>
            <a:br>
              <a:rPr lang="en-US" altLang="en-US" sz="4000" dirty="0">
                <a:latin typeface="Times New Roman" panose="02020603050405020304" pitchFamily="18" charset="0"/>
                <a:cs typeface="Times New Roman" panose="02020603050405020304" pitchFamily="18" charset="0"/>
              </a:rPr>
            </a:br>
            <a:r>
              <a:rPr lang="en-US" altLang="en-US" sz="4000" dirty="0">
                <a:latin typeface="Times New Roman" panose="02020603050405020304" pitchFamily="18" charset="0"/>
                <a:cs typeface="Times New Roman" panose="02020603050405020304" pitchFamily="18" charset="0"/>
              </a:rPr>
              <a:t>VFW Policy – Accepting a veteran’s POA</a:t>
            </a:r>
            <a:br>
              <a:rPr lang="en-US" altLang="en-US"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	</a:t>
            </a:r>
            <a:endParaRPr lang="en-US" altLang="en-US" dirty="0"/>
          </a:p>
        </p:txBody>
      </p:sp>
    </p:spTree>
    <p:extLst>
      <p:ext uri="{BB962C8B-B14F-4D97-AF65-F5344CB8AC3E}">
        <p14:creationId xmlns:p14="http://schemas.microsoft.com/office/powerpoint/2010/main" val="3568503719"/>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a:xfrm>
            <a:off x="838200" y="1447800"/>
            <a:ext cx="10515600" cy="5273675"/>
          </a:xfrm>
        </p:spPr>
        <p:txBody>
          <a:bodyPr rtlCol="0">
            <a:normAutofit/>
          </a:bodyPr>
          <a:lstStyle/>
          <a:p>
            <a:pPr marL="566928" indent="-457200">
              <a:spcBef>
                <a:spcPts val="0"/>
              </a:spcBef>
              <a:defRPr/>
            </a:pPr>
            <a:endParaRPr lang="en-US"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566928" indent="-457200">
              <a:spcBef>
                <a:spcPts val="0"/>
              </a:spcBef>
              <a:defRPr/>
            </a:pPr>
            <a:endParaRPr lang="en-US" sz="2400"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1005078" lvl="1" indent="-457200">
              <a:spcBef>
                <a:spcPts val="0"/>
              </a:spcBef>
              <a:defRPr/>
            </a:pPr>
            <a:r>
              <a:rPr lang="en-US" dirty="0">
                <a:latin typeface="Times New Roman" panose="02020603050405020304" pitchFamily="18" charset="0"/>
                <a:cs typeface="Times New Roman" panose="02020603050405020304" pitchFamily="18" charset="0"/>
              </a:rPr>
              <a:t>VA must officially acknowledge the POA before the VFW can provide representation</a:t>
            </a:r>
            <a:endParaRPr lang="en-US"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547878" lvl="1" indent="0">
              <a:spcBef>
                <a:spcPts val="0"/>
              </a:spcBef>
              <a:buNone/>
              <a:defRPr/>
            </a:pPr>
            <a:r>
              <a:rPr lang="en-US" dirty="0">
                <a:latin typeface="Times New Roman" panose="02020603050405020304" pitchFamily="18" charset="0"/>
                <a:cs typeface="Times New Roman" panose="02020603050405020304" pitchFamily="18" charset="0"/>
              </a:rPr>
              <a:t> </a:t>
            </a:r>
          </a:p>
          <a:p>
            <a:pPr marL="1005078" lvl="1" indent="-457200">
              <a:spcBef>
                <a:spcPts val="0"/>
              </a:spcBef>
              <a:defRPr/>
            </a:pPr>
            <a:r>
              <a:rPr lang="en-US" dirty="0">
                <a:latin typeface="Times New Roman" panose="02020603050405020304" pitchFamily="18" charset="0"/>
                <a:cs typeface="Times New Roman" panose="02020603050405020304" pitchFamily="18" charset="0"/>
              </a:rPr>
              <a:t>Information concerning a claimant </a:t>
            </a:r>
            <a:r>
              <a:rPr lang="en-US" b="1" u="sng" dirty="0">
                <a:latin typeface="Times New Roman" panose="02020603050405020304" pitchFamily="18" charset="0"/>
                <a:cs typeface="Times New Roman" panose="02020603050405020304" pitchFamily="18" charset="0"/>
              </a:rPr>
              <a:t>WILL NOT</a:t>
            </a:r>
            <a:r>
              <a:rPr lang="en-US" u="sng"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be released to any personnel including those in a VFW Post, County Council, District or Department without a signed document authorizing such disclosure to a specific individual. </a:t>
            </a:r>
          </a:p>
          <a:p>
            <a:pPr marL="109728" indent="0">
              <a:spcBef>
                <a:spcPts val="0"/>
              </a:spcBef>
              <a:buNone/>
              <a:defRPr/>
            </a:pPr>
            <a:r>
              <a:rPr lang="en-US" dirty="0">
                <a:latin typeface="Times New Roman" panose="02020603050405020304" pitchFamily="18" charset="0"/>
                <a:cs typeface="Times New Roman" panose="02020603050405020304" pitchFamily="18" charset="0"/>
              </a:rPr>
              <a:t> </a:t>
            </a:r>
          </a:p>
        </p:txBody>
      </p:sp>
      <p:sp>
        <p:nvSpPr>
          <p:cNvPr id="2" name="Slide Number Placeholder 1"/>
          <p:cNvSpPr>
            <a:spLocks noGrp="1"/>
          </p:cNvSpPr>
          <p:nvPr>
            <p:ph type="sldNum" sz="quarter" idx="12"/>
          </p:nvPr>
        </p:nvSpPr>
        <p:spPr/>
        <p:txBody>
          <a:bodyPr/>
          <a:lstStyle/>
          <a:p>
            <a:fld id="{E2FB73DA-5FDE-45B5-BAA4-C61223CC44F6}" type="slidenum">
              <a:rPr lang="en-US" smtClean="0"/>
              <a:pPr/>
              <a:t>21</a:t>
            </a:fld>
            <a:endParaRPr lang="en-US" dirty="0"/>
          </a:p>
        </p:txBody>
      </p:sp>
      <p:sp>
        <p:nvSpPr>
          <p:cNvPr id="51204" name="Title 1"/>
          <p:cNvSpPr>
            <a:spLocks noGrp="1"/>
          </p:cNvSpPr>
          <p:nvPr>
            <p:ph type="title"/>
          </p:nvPr>
        </p:nvSpPr>
        <p:spPr>
          <a:xfrm>
            <a:off x="76200" y="381000"/>
            <a:ext cx="8610600" cy="762000"/>
          </a:xfrm>
        </p:spPr>
        <p:txBody>
          <a:bodyPr>
            <a:normAutofit fontScale="90000"/>
          </a:bodyPr>
          <a:lstStyle/>
          <a:p>
            <a:pPr eaLnBrk="1" hangingPunct="1"/>
            <a:br>
              <a:rPr lang="en-US" altLang="en-US" sz="4000" dirty="0">
                <a:latin typeface="Times New Roman" panose="02020603050405020304" pitchFamily="18" charset="0"/>
                <a:cs typeface="Times New Roman" panose="02020603050405020304" pitchFamily="18" charset="0"/>
              </a:rPr>
            </a:br>
            <a:r>
              <a:rPr lang="en-US" altLang="en-US" sz="4000" dirty="0">
                <a:latin typeface="Times New Roman" panose="02020603050405020304" pitchFamily="18" charset="0"/>
                <a:cs typeface="Times New Roman" panose="02020603050405020304" pitchFamily="18" charset="0"/>
              </a:rPr>
              <a:t>VFW Policy – Accepting a veteran’s POA</a:t>
            </a:r>
            <a:br>
              <a:rPr lang="en-US" altLang="en-US" sz="36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	</a:t>
            </a:r>
            <a:endParaRPr lang="en-US" altLang="en-US" sz="3600" dirty="0"/>
          </a:p>
        </p:txBody>
      </p:sp>
    </p:spTree>
    <p:extLst>
      <p:ext uri="{BB962C8B-B14F-4D97-AF65-F5344CB8AC3E}">
        <p14:creationId xmlns:p14="http://schemas.microsoft.com/office/powerpoint/2010/main" val="576975683"/>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a:xfrm>
            <a:off x="304800" y="1295400"/>
            <a:ext cx="11430000" cy="5334000"/>
          </a:xfrm>
        </p:spPr>
        <p:txBody>
          <a:bodyPr rtlCol="0">
            <a:noAutofit/>
          </a:bodyPr>
          <a:lstStyle/>
          <a:p>
            <a:pPr marL="566928" indent="-457200">
              <a:lnSpc>
                <a:spcPct val="100000"/>
              </a:lnSpc>
              <a:spcBef>
                <a:spcPts val="0"/>
              </a:spcBef>
              <a:defRPr/>
            </a:pPr>
            <a:r>
              <a:rPr lang="en-US" sz="2800" dirty="0">
                <a:latin typeface="Times New Roman" panose="02020603050405020304" pitchFamily="18" charset="0"/>
                <a:cs typeface="Times New Roman" panose="02020603050405020304" pitchFamily="18" charset="0"/>
              </a:rPr>
              <a:t>Abusive verbal or physical behavior towards a VFW representative or staff by a client or prospective client</a:t>
            </a:r>
          </a:p>
          <a:p>
            <a:pPr marL="566928" indent="-457200">
              <a:lnSpc>
                <a:spcPct val="100000"/>
              </a:lnSpc>
              <a:spcBef>
                <a:spcPts val="0"/>
              </a:spcBef>
              <a:defRPr/>
            </a:pPr>
            <a:endParaRPr lang="en-US" sz="800" dirty="0">
              <a:latin typeface="Times New Roman" panose="02020603050405020304" pitchFamily="18" charset="0"/>
              <a:cs typeface="Times New Roman" panose="02020603050405020304" pitchFamily="18" charset="0"/>
            </a:endParaRPr>
          </a:p>
          <a:p>
            <a:pPr marL="566928" indent="-457200">
              <a:lnSpc>
                <a:spcPct val="100000"/>
              </a:lnSpc>
              <a:spcBef>
                <a:spcPts val="0"/>
              </a:spcBef>
              <a:defRPr/>
            </a:pPr>
            <a:r>
              <a:rPr lang="en-US" sz="2800" dirty="0">
                <a:latin typeface="Times New Roman" panose="02020603050405020304" pitchFamily="18" charset="0"/>
                <a:cs typeface="Times New Roman" panose="02020603050405020304" pitchFamily="18" charset="0"/>
              </a:rPr>
              <a:t>Client’s repeated and persistent failure to cooperate with a VFW representative</a:t>
            </a:r>
          </a:p>
          <a:p>
            <a:pPr marL="566928" indent="-457200">
              <a:lnSpc>
                <a:spcPct val="100000"/>
              </a:lnSpc>
              <a:spcBef>
                <a:spcPts val="0"/>
              </a:spcBef>
              <a:defRPr/>
            </a:pPr>
            <a:endParaRPr lang="en-US" sz="200" dirty="0">
              <a:latin typeface="Times New Roman" panose="02020603050405020304" pitchFamily="18" charset="0"/>
              <a:cs typeface="Times New Roman" panose="02020603050405020304" pitchFamily="18" charset="0"/>
            </a:endParaRPr>
          </a:p>
          <a:p>
            <a:pPr marL="566928" indent="-457200">
              <a:lnSpc>
                <a:spcPct val="100000"/>
              </a:lnSpc>
              <a:spcBef>
                <a:spcPts val="0"/>
              </a:spcBef>
              <a:defRPr/>
            </a:pPr>
            <a:r>
              <a:rPr lang="en-US" sz="2800" dirty="0">
                <a:latin typeface="Times New Roman" panose="02020603050405020304" pitchFamily="18" charset="0"/>
                <a:cs typeface="Times New Roman" panose="02020603050405020304" pitchFamily="18" charset="0"/>
              </a:rPr>
              <a:t>Demonstrated pattern of repeated changes of powers of attorney where the claim is without apparent merit.</a:t>
            </a:r>
          </a:p>
          <a:p>
            <a:pPr marL="566928" indent="-457200">
              <a:lnSpc>
                <a:spcPct val="100000"/>
              </a:lnSpc>
              <a:spcBef>
                <a:spcPts val="0"/>
              </a:spcBef>
              <a:defRPr/>
            </a:pPr>
            <a:endParaRPr lang="en-US" sz="500" dirty="0">
              <a:latin typeface="Times New Roman" panose="02020603050405020304" pitchFamily="18" charset="0"/>
              <a:cs typeface="Times New Roman" panose="02020603050405020304" pitchFamily="18" charset="0"/>
            </a:endParaRPr>
          </a:p>
          <a:p>
            <a:pPr marL="566928" indent="-457200">
              <a:lnSpc>
                <a:spcPct val="100000"/>
              </a:lnSpc>
              <a:spcBef>
                <a:spcPts val="0"/>
              </a:spcBef>
              <a:defRPr/>
            </a:pPr>
            <a:r>
              <a:rPr lang="en-US" sz="2800" dirty="0">
                <a:latin typeface="Times New Roman" panose="02020603050405020304" pitchFamily="18" charset="0"/>
                <a:cs typeface="Times New Roman" panose="02020603050405020304" pitchFamily="18" charset="0"/>
              </a:rPr>
              <a:t>Fraud or attempted fraud by the client or prospective client in a claim.</a:t>
            </a:r>
          </a:p>
          <a:p>
            <a:pPr marL="566928" indent="-457200">
              <a:lnSpc>
                <a:spcPct val="100000"/>
              </a:lnSpc>
              <a:spcBef>
                <a:spcPts val="0"/>
              </a:spcBef>
              <a:defRPr/>
            </a:pPr>
            <a:endParaRPr lang="en-US" sz="1050" dirty="0">
              <a:latin typeface="Times New Roman" panose="02020603050405020304" pitchFamily="18" charset="0"/>
              <a:cs typeface="Times New Roman" panose="02020603050405020304" pitchFamily="18" charset="0"/>
            </a:endParaRPr>
          </a:p>
          <a:p>
            <a:pPr marL="566928" indent="-457200">
              <a:lnSpc>
                <a:spcPct val="100000"/>
              </a:lnSpc>
              <a:spcBef>
                <a:spcPts val="0"/>
              </a:spcBef>
              <a:defRPr/>
            </a:pPr>
            <a:r>
              <a:rPr lang="en-US" sz="2800" dirty="0">
                <a:latin typeface="Times New Roman" panose="02020603050405020304" pitchFamily="18" charset="0"/>
                <a:cs typeface="Times New Roman" panose="02020603050405020304" pitchFamily="18" charset="0"/>
              </a:rPr>
              <a:t>Client has a dishonorable discharge  </a:t>
            </a:r>
          </a:p>
          <a:p>
            <a:pPr marL="566928" indent="-457200">
              <a:lnSpc>
                <a:spcPct val="100000"/>
              </a:lnSpc>
              <a:spcBef>
                <a:spcPts val="0"/>
              </a:spcBef>
              <a:defRPr/>
            </a:pPr>
            <a:endParaRPr lang="en-US" sz="2400" dirty="0">
              <a:latin typeface="Times New Roman" panose="02020603050405020304" pitchFamily="18" charset="0"/>
              <a:cs typeface="Times New Roman" panose="02020603050405020304" pitchFamily="18" charset="0"/>
            </a:endParaRPr>
          </a:p>
          <a:p>
            <a:pPr marL="109728" indent="0" algn="ctr">
              <a:lnSpc>
                <a:spcPct val="100000"/>
              </a:lnSpc>
              <a:spcBef>
                <a:spcPts val="0"/>
              </a:spcBef>
              <a:buNone/>
              <a:defRPr/>
            </a:pPr>
            <a:r>
              <a:rPr lang="en-US" sz="2400" dirty="0">
                <a:latin typeface="Times New Roman" panose="02020603050405020304" pitchFamily="18" charset="0"/>
                <a:cs typeface="Times New Roman" panose="02020603050405020304" pitchFamily="18" charset="0"/>
              </a:rPr>
              <a:t>*Dishonorable discharges are the only types of discharges for which the VFW will refuse POA.  The VFW will represent claimants with Other than Honorable and Bad Conduct Discharges</a:t>
            </a:r>
          </a:p>
          <a:p>
            <a:pPr marL="1005078" lvl="1" indent="-457200">
              <a:lnSpc>
                <a:spcPct val="110000"/>
              </a:lnSpc>
              <a:spcBef>
                <a:spcPts val="0"/>
              </a:spcBef>
              <a:defRPr/>
            </a:pPr>
            <a:endParaRPr lang="en-US" dirty="0">
              <a:latin typeface="Times New Roman" panose="02020603050405020304" pitchFamily="18" charset="0"/>
              <a:cs typeface="Times New Roman" panose="02020603050405020304" pitchFamily="18" charset="0"/>
            </a:endParaRPr>
          </a:p>
          <a:p>
            <a:pPr marL="365760" indent="-256032">
              <a:buFont typeface="Wingdings 3"/>
              <a:buChar char=""/>
              <a:defRPr/>
            </a:pPr>
            <a:endParaRPr lang="en-US" dirty="0"/>
          </a:p>
        </p:txBody>
      </p:sp>
      <p:sp>
        <p:nvSpPr>
          <p:cNvPr id="2" name="Slide Number Placeholder 1"/>
          <p:cNvSpPr>
            <a:spLocks noGrp="1"/>
          </p:cNvSpPr>
          <p:nvPr>
            <p:ph type="sldNum" sz="quarter" idx="12"/>
          </p:nvPr>
        </p:nvSpPr>
        <p:spPr/>
        <p:txBody>
          <a:bodyPr/>
          <a:lstStyle/>
          <a:p>
            <a:fld id="{E2FB73DA-5FDE-45B5-BAA4-C61223CC44F6}" type="slidenum">
              <a:rPr lang="en-US" smtClean="0"/>
              <a:pPr/>
              <a:t>22</a:t>
            </a:fld>
            <a:endParaRPr lang="en-US" dirty="0"/>
          </a:p>
        </p:txBody>
      </p:sp>
      <p:sp>
        <p:nvSpPr>
          <p:cNvPr id="53252" name="Title 1"/>
          <p:cNvSpPr>
            <a:spLocks noGrp="1"/>
          </p:cNvSpPr>
          <p:nvPr>
            <p:ph type="title"/>
          </p:nvPr>
        </p:nvSpPr>
        <p:spPr>
          <a:xfrm>
            <a:off x="152400" y="152400"/>
            <a:ext cx="8839200" cy="914400"/>
          </a:xfrm>
        </p:spPr>
        <p:txBody>
          <a:bodyPr>
            <a:noAutofit/>
          </a:bodyPr>
          <a:lstStyle/>
          <a:p>
            <a:br>
              <a:rPr lang="en-US" altLang="en-US" sz="36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VFW Policy – POAs can be revoked due to: </a:t>
            </a:r>
            <a:br>
              <a:rPr lang="en-US" altLang="en-US" sz="3600"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	</a:t>
            </a:r>
            <a:endParaRPr lang="en-US" altLang="en-US" sz="2800" dirty="0"/>
          </a:p>
        </p:txBody>
      </p:sp>
    </p:spTree>
    <p:extLst>
      <p:ext uri="{BB962C8B-B14F-4D97-AF65-F5344CB8AC3E}">
        <p14:creationId xmlns:p14="http://schemas.microsoft.com/office/powerpoint/2010/main" val="955300504"/>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762000" y="1447800"/>
            <a:ext cx="10591800" cy="4495800"/>
          </a:xfrm>
        </p:spPr>
        <p:txBody>
          <a:bodyPr>
            <a:normAutofit/>
          </a:bodyPr>
          <a:lstStyle/>
          <a:p>
            <a:pPr marL="109728" indent="0" algn="just">
              <a:spcBef>
                <a:spcPts val="0"/>
              </a:spcBef>
              <a:buNone/>
              <a:defRPr/>
            </a:pPr>
            <a:endParaRPr lang="en-US" sz="2400" dirty="0">
              <a:latin typeface="Times New Roman" panose="02020603050405020304" pitchFamily="18" charset="0"/>
              <a:cs typeface="Times New Roman" panose="02020603050405020304" pitchFamily="18" charset="0"/>
            </a:endParaRPr>
          </a:p>
          <a:p>
            <a:pPr marL="109728" indent="0">
              <a:spcBef>
                <a:spcPts val="0"/>
              </a:spcBef>
              <a:buNone/>
              <a:defRPr/>
            </a:pPr>
            <a:r>
              <a:rPr lang="en-US" sz="2800" dirty="0">
                <a:latin typeface="Times New Roman" panose="02020603050405020304" pitchFamily="18" charset="0"/>
                <a:cs typeface="Times New Roman" panose="02020603050405020304" pitchFamily="18" charset="0"/>
              </a:rPr>
              <a:t>eBenefits is a VA program that allows veterans to manage their VA benefits virtually </a:t>
            </a:r>
          </a:p>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109728" indent="0">
              <a:spcBef>
                <a:spcPts val="0"/>
              </a:spcBef>
              <a:buNone/>
              <a:defRPr/>
            </a:pPr>
            <a:r>
              <a:rPr lang="en-US" sz="2800" dirty="0">
                <a:latin typeface="Times New Roman" panose="02020603050405020304" pitchFamily="18" charset="0"/>
                <a:cs typeface="Times New Roman" panose="02020603050405020304" pitchFamily="18" charset="0"/>
              </a:rPr>
              <a:t>The Stakeholder Enterprise Portal (SEP) allows representatives to see what the veteran sees in eBenefits </a:t>
            </a:r>
          </a:p>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109728" indent="0">
              <a:spcBef>
                <a:spcPts val="0"/>
              </a:spcBef>
              <a:buNone/>
              <a:defRPr/>
            </a:pPr>
            <a:r>
              <a:rPr lang="en-US" sz="2800" dirty="0">
                <a:latin typeface="Times New Roman" panose="02020603050405020304" pitchFamily="18" charset="0"/>
                <a:cs typeface="Times New Roman" panose="02020603050405020304" pitchFamily="18" charset="0"/>
              </a:rPr>
              <a:t>All POA requests in SEP must be reviewed within 5 business days.  </a:t>
            </a:r>
          </a:p>
          <a:p>
            <a:pPr marL="452628" indent="-342900">
              <a:spcBef>
                <a:spcPts val="0"/>
              </a:spcBef>
              <a:defRPr/>
            </a:pPr>
            <a:endParaRPr lang="en-US" sz="2800" dirty="0">
              <a:latin typeface="Times New Roman" panose="02020603050405020304" pitchFamily="18" charset="0"/>
              <a:cs typeface="Times New Roman" panose="02020603050405020304" pitchFamily="18" charset="0"/>
            </a:endParaRPr>
          </a:p>
          <a:p>
            <a:pPr marL="109728" indent="0">
              <a:spcBef>
                <a:spcPts val="0"/>
              </a:spcBef>
              <a:buNone/>
              <a:defRPr/>
            </a:pPr>
            <a:endParaRPr lang="en-US" sz="2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23</a:t>
            </a:fld>
            <a:endParaRPr lang="en-US" dirty="0"/>
          </a:p>
        </p:txBody>
      </p:sp>
      <p:sp>
        <p:nvSpPr>
          <p:cNvPr id="11266" name="Title 1"/>
          <p:cNvSpPr>
            <a:spLocks noGrp="1"/>
          </p:cNvSpPr>
          <p:nvPr>
            <p:ph type="title"/>
          </p:nvPr>
        </p:nvSpPr>
        <p:spPr>
          <a:xfrm>
            <a:off x="152400" y="76200"/>
            <a:ext cx="8839200" cy="1143000"/>
          </a:xfrm>
        </p:spPr>
        <p:txBody>
          <a:bodyPr>
            <a:normAutofit/>
          </a:bodyPr>
          <a:lstStyle/>
          <a:p>
            <a:pPr>
              <a:defRPr/>
            </a:pPr>
            <a:r>
              <a:rPr lang="en-US" sz="3600" i="1" dirty="0">
                <a:effectLst>
                  <a:outerShdw blurRad="38100" dist="38100" dir="2700000" algn="tl">
                    <a:srgbClr val="000000">
                      <a:alpha val="43137"/>
                    </a:srgbClr>
                  </a:outerShdw>
                </a:effectLst>
                <a:latin typeface="Times New Roman" pitchFamily="18" charset="0"/>
                <a:cs typeface="Times New Roman" pitchFamily="18" charset="0"/>
              </a:rPr>
              <a:t>REMINDER</a:t>
            </a:r>
            <a:r>
              <a:rPr lang="en-US" sz="3600" dirty="0">
                <a:latin typeface="Times New Roman" pitchFamily="18" charset="0"/>
                <a:cs typeface="Times New Roman" pitchFamily="18" charset="0"/>
              </a:rPr>
              <a:t> – POAs in Stakeholder Enterprise Portal (SEP) </a:t>
            </a:r>
            <a:endParaRPr lang="en-US" sz="3600" dirty="0"/>
          </a:p>
        </p:txBody>
      </p:sp>
    </p:spTree>
    <p:extLst>
      <p:ext uri="{BB962C8B-B14F-4D97-AF65-F5344CB8AC3E}">
        <p14:creationId xmlns:p14="http://schemas.microsoft.com/office/powerpoint/2010/main" val="1733738092"/>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idx="1"/>
          </p:nvPr>
        </p:nvSpPr>
        <p:spPr>
          <a:xfrm>
            <a:off x="914400" y="2057400"/>
            <a:ext cx="10439400" cy="4572000"/>
          </a:xfrm>
        </p:spPr>
        <p:txBody>
          <a:bodyPr/>
          <a:lstStyle/>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Describes the location of the DSO office</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An accredited VFW Service Officer cannot be a guardian or fiduciary</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Cannot accept payment for services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Role of Post Service Officer </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Insurance and Employment claims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Foreign and Education claims</a:t>
            </a:r>
            <a:endParaRPr lang="en-US" altLang="en-US"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24</a:t>
            </a:fld>
            <a:endParaRPr lang="en-US" dirty="0"/>
          </a:p>
        </p:txBody>
      </p:sp>
      <p:sp>
        <p:nvSpPr>
          <p:cNvPr id="24578" name="Rectangle 2"/>
          <p:cNvSpPr>
            <a:spLocks noGrp="1" noChangeArrowheads="1"/>
          </p:cNvSpPr>
          <p:nvPr>
            <p:ph type="title"/>
          </p:nvPr>
        </p:nvSpPr>
        <p:spPr>
          <a:xfrm>
            <a:off x="0" y="381001"/>
            <a:ext cx="8610600" cy="838199"/>
          </a:xfrm>
        </p:spPr>
        <p:txBody>
          <a:bodyPr>
            <a:noAutofit/>
          </a:bodyPr>
          <a:lstStyle/>
          <a:p>
            <a:pPr eaLnBrk="1" hangingPunct="1">
              <a:defRPr/>
            </a:pPr>
            <a:r>
              <a:rPr lang="en-US" altLang="en-US" sz="3600" dirty="0">
                <a:latin typeface="Times New Roman" pitchFamily="18" charset="0"/>
                <a:cs typeface="Times New Roman" pitchFamily="18" charset="0"/>
              </a:rPr>
              <a:t>VFW Representation – </a:t>
            </a:r>
            <a:r>
              <a:rPr lang="en-US" altLang="en-US" sz="3600" i="1" dirty="0">
                <a:effectLst>
                  <a:outerShdw blurRad="38100" dist="38100" dir="2700000" algn="tl">
                    <a:srgbClr val="000000">
                      <a:alpha val="43137"/>
                    </a:srgbClr>
                  </a:outerShdw>
                </a:effectLst>
                <a:latin typeface="Times New Roman" pitchFamily="18" charset="0"/>
                <a:cs typeface="Times New Roman" pitchFamily="18" charset="0"/>
              </a:rPr>
              <a:t>General</a:t>
            </a:r>
            <a:br>
              <a:rPr lang="en-US" altLang="en-US" dirty="0">
                <a:latin typeface="Times New Roman" pitchFamily="18" charset="0"/>
                <a:cs typeface="Times New Roman" pitchFamily="18" charset="0"/>
              </a:rPr>
            </a:br>
            <a:r>
              <a:rPr lang="en-US" altLang="en-US" dirty="0">
                <a:latin typeface="Times New Roman" pitchFamily="18" charset="0"/>
                <a:cs typeface="Times New Roman" pitchFamily="18" charset="0"/>
              </a:rPr>
              <a:t>	</a:t>
            </a:r>
          </a:p>
        </p:txBody>
      </p:sp>
    </p:spTree>
    <p:extLst>
      <p:ext uri="{BB962C8B-B14F-4D97-AF65-F5344CB8AC3E}">
        <p14:creationId xmlns:p14="http://schemas.microsoft.com/office/powerpoint/2010/main" val="629406448"/>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noChangeArrowheads="1"/>
          </p:cNvSpPr>
          <p:nvPr>
            <p:ph idx="1"/>
          </p:nvPr>
        </p:nvSpPr>
        <p:spPr>
          <a:xfrm>
            <a:off x="914400" y="1588532"/>
            <a:ext cx="10439400" cy="4953000"/>
          </a:xfrm>
        </p:spPr>
        <p:txBody>
          <a:bodyPr/>
          <a:lstStyle/>
          <a:p>
            <a:pPr eaLnBrk="1" hangingPunct="1">
              <a:buFont typeface="Arial" panose="020B0604020202020204" pitchFamily="34" charset="0"/>
              <a:buChar char="•"/>
            </a:pPr>
            <a:endParaRPr lang="en-US" altLang="en-US" sz="28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The DSO is responsible for everything that happens in their office.</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Training of Service Office Staff</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Use workload management tools (VetraSpec)</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Cooperate with and if necessary, request assistance or guidance from Quality Assurance/Training</a:t>
            </a:r>
          </a:p>
        </p:txBody>
      </p:sp>
      <p:sp>
        <p:nvSpPr>
          <p:cNvPr id="2" name="Slide Number Placeholder 1"/>
          <p:cNvSpPr>
            <a:spLocks noGrp="1"/>
          </p:cNvSpPr>
          <p:nvPr>
            <p:ph type="sldNum" sz="quarter" idx="12"/>
          </p:nvPr>
        </p:nvSpPr>
        <p:spPr/>
        <p:txBody>
          <a:bodyPr/>
          <a:lstStyle/>
          <a:p>
            <a:fld id="{E2FB73DA-5FDE-45B5-BAA4-C61223CC44F6}" type="slidenum">
              <a:rPr lang="en-US" smtClean="0"/>
              <a:pPr/>
              <a:t>25</a:t>
            </a:fld>
            <a:endParaRPr lang="en-US" dirty="0"/>
          </a:p>
        </p:txBody>
      </p:sp>
      <p:sp>
        <p:nvSpPr>
          <p:cNvPr id="24578" name="Rectangle 2"/>
          <p:cNvSpPr>
            <a:spLocks noGrp="1" noChangeArrowheads="1"/>
          </p:cNvSpPr>
          <p:nvPr>
            <p:ph type="title"/>
          </p:nvPr>
        </p:nvSpPr>
        <p:spPr>
          <a:xfrm>
            <a:off x="0" y="277019"/>
            <a:ext cx="8305800" cy="1216025"/>
          </a:xfrm>
        </p:spPr>
        <p:txBody>
          <a:bodyPr>
            <a:normAutofit/>
          </a:bodyPr>
          <a:lstStyle/>
          <a:p>
            <a:pPr eaLnBrk="1" hangingPunct="1">
              <a:defRPr/>
            </a:pPr>
            <a:r>
              <a:rPr lang="en-US" altLang="en-US" sz="3600" dirty="0">
                <a:latin typeface="Times New Roman" pitchFamily="18" charset="0"/>
                <a:cs typeface="Times New Roman" pitchFamily="18" charset="0"/>
              </a:rPr>
              <a:t>VFW Representation – </a:t>
            </a:r>
            <a:r>
              <a:rPr lang="en-US" altLang="en-US" sz="3600" i="1" dirty="0">
                <a:effectLst>
                  <a:outerShdw blurRad="38100" dist="38100" dir="2700000" algn="tl">
                    <a:srgbClr val="000000">
                      <a:alpha val="43137"/>
                    </a:srgbClr>
                  </a:outerShdw>
                </a:effectLst>
                <a:latin typeface="Times New Roman" pitchFamily="18" charset="0"/>
                <a:cs typeface="Times New Roman" pitchFamily="18" charset="0"/>
              </a:rPr>
              <a:t>General</a:t>
            </a:r>
            <a:br>
              <a:rPr lang="en-US" altLang="en-US" dirty="0">
                <a:latin typeface="Times New Roman" pitchFamily="18" charset="0"/>
                <a:cs typeface="Times New Roman" pitchFamily="18" charset="0"/>
              </a:rPr>
            </a:br>
            <a:r>
              <a:rPr lang="en-US" altLang="en-US" dirty="0">
                <a:latin typeface="Times New Roman" pitchFamily="18" charset="0"/>
                <a:cs typeface="Times New Roman" pitchFamily="18" charset="0"/>
              </a:rPr>
              <a:t>	</a:t>
            </a:r>
          </a:p>
        </p:txBody>
      </p:sp>
    </p:spTree>
    <p:extLst>
      <p:ext uri="{BB962C8B-B14F-4D97-AF65-F5344CB8AC3E}">
        <p14:creationId xmlns:p14="http://schemas.microsoft.com/office/powerpoint/2010/main" val="1177059720"/>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ChangeArrowheads="1"/>
          </p:cNvSpPr>
          <p:nvPr>
            <p:ph idx="1"/>
          </p:nvPr>
        </p:nvSpPr>
        <p:spPr>
          <a:xfrm>
            <a:off x="990600" y="1524000"/>
            <a:ext cx="10363200" cy="4495800"/>
          </a:xfrm>
        </p:spPr>
        <p:txBody>
          <a:bodyPr/>
          <a:lstStyle/>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Admin review</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Chain of command in case work</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Reference material</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Mandatory training</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Outreach programs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Files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Monthly reports (</a:t>
            </a:r>
            <a:r>
              <a:rPr lang="en-US" altLang="en-US" sz="2800" b="1" i="1" u="sng" dirty="0">
                <a:latin typeface="Times New Roman" panose="02020603050405020304" pitchFamily="18" charset="0"/>
                <a:cs typeface="Times New Roman" panose="02020603050405020304" pitchFamily="18" charset="0"/>
              </a:rPr>
              <a:t>due the 5</a:t>
            </a:r>
            <a:r>
              <a:rPr lang="en-US" altLang="en-US" sz="2800" b="1" i="1" u="sng" baseline="30000" dirty="0">
                <a:latin typeface="Times New Roman" panose="02020603050405020304" pitchFamily="18" charset="0"/>
                <a:cs typeface="Times New Roman" panose="02020603050405020304" pitchFamily="18" charset="0"/>
              </a:rPr>
              <a:t>th</a:t>
            </a:r>
            <a:r>
              <a:rPr lang="en-US" altLang="en-US" sz="2800" b="1" i="1" u="sng" dirty="0">
                <a:latin typeface="Times New Roman" panose="02020603050405020304" pitchFamily="18" charset="0"/>
                <a:cs typeface="Times New Roman" panose="02020603050405020304" pitchFamily="18" charset="0"/>
              </a:rPr>
              <a:t> of every month</a:t>
            </a:r>
            <a:r>
              <a:rPr lang="en-US" altLang="en-US" sz="2800" dirty="0">
                <a:latin typeface="Times New Roman" panose="02020603050405020304" pitchFamily="18" charset="0"/>
                <a:cs typeface="Times New Roman" panose="02020603050405020304" pitchFamily="18" charset="0"/>
              </a:rPr>
              <a:t>)</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Post Service Officer schools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Sensitive level access for DSOs/ADSOs</a:t>
            </a:r>
          </a:p>
          <a:p>
            <a:pPr eaLnBrk="1" hangingPunct="1">
              <a:buFont typeface="Wingdings" panose="05000000000000000000" pitchFamily="2" charset="2"/>
              <a:buNone/>
            </a:pPr>
            <a:endParaRPr lang="en-US" altLang="en-US"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26</a:t>
            </a:fld>
            <a:endParaRPr lang="en-US" dirty="0"/>
          </a:p>
        </p:txBody>
      </p:sp>
      <p:sp>
        <p:nvSpPr>
          <p:cNvPr id="26626" name="Rectangle 2"/>
          <p:cNvSpPr>
            <a:spLocks noGrp="1" noChangeArrowheads="1"/>
          </p:cNvSpPr>
          <p:nvPr>
            <p:ph type="title"/>
          </p:nvPr>
        </p:nvSpPr>
        <p:spPr>
          <a:xfrm>
            <a:off x="76200" y="304800"/>
            <a:ext cx="8001000" cy="1066800"/>
          </a:xfrm>
        </p:spPr>
        <p:txBody>
          <a:bodyPr>
            <a:noAutofit/>
          </a:bodyPr>
          <a:lstStyle/>
          <a:p>
            <a:pPr eaLnBrk="1" hangingPunct="1">
              <a:defRPr/>
            </a:pPr>
            <a:r>
              <a:rPr lang="en-US" altLang="en-US" sz="3600" dirty="0">
                <a:latin typeface="Times New Roman" pitchFamily="18" charset="0"/>
                <a:cs typeface="Times New Roman" pitchFamily="18" charset="0"/>
              </a:rPr>
              <a:t>VFW Representation – </a:t>
            </a:r>
            <a:r>
              <a:rPr lang="en-US" altLang="en-US" sz="3600" i="1" dirty="0">
                <a:effectLst>
                  <a:outerShdw blurRad="38100" dist="38100" dir="2700000" algn="tl">
                    <a:srgbClr val="000000">
                      <a:alpha val="43137"/>
                    </a:srgbClr>
                  </a:outerShdw>
                </a:effectLst>
                <a:latin typeface="Times New Roman" pitchFamily="18" charset="0"/>
                <a:cs typeface="Times New Roman" pitchFamily="18" charset="0"/>
              </a:rPr>
              <a:t>Administrative</a:t>
            </a:r>
            <a:br>
              <a:rPr lang="en-US" altLang="en-US" dirty="0">
                <a:latin typeface="Times New Roman" pitchFamily="18" charset="0"/>
                <a:cs typeface="Times New Roman" pitchFamily="18" charset="0"/>
              </a:rPr>
            </a:br>
            <a:r>
              <a:rPr lang="en-US" altLang="en-US" dirty="0">
                <a:latin typeface="Times New Roman" pitchFamily="18" charset="0"/>
                <a:cs typeface="Times New Roman" pitchFamily="18" charset="0"/>
              </a:rPr>
              <a:t>	</a:t>
            </a:r>
          </a:p>
        </p:txBody>
      </p:sp>
    </p:spTree>
    <p:extLst>
      <p:ext uri="{BB962C8B-B14F-4D97-AF65-F5344CB8AC3E}">
        <p14:creationId xmlns:p14="http://schemas.microsoft.com/office/powerpoint/2010/main" val="3463697576"/>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Grp="1" noChangeArrowheads="1"/>
          </p:cNvSpPr>
          <p:nvPr>
            <p:ph idx="1"/>
          </p:nvPr>
        </p:nvSpPr>
        <p:spPr>
          <a:xfrm>
            <a:off x="914400" y="1600200"/>
            <a:ext cx="10439400" cy="4191000"/>
          </a:xfrm>
        </p:spPr>
        <p:txBody>
          <a:bodyPr/>
          <a:lstStyle/>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Discussing benefits with claimant</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Certification of records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Case development</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Administrative appeals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Independent Medical Opinions (IMO’s)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Signing appeals forms</a:t>
            </a: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Intent to File </a:t>
            </a:r>
          </a:p>
          <a:p>
            <a:pPr marL="0" indent="0" eaLnBrk="1" hangingPunct="1">
              <a:buNone/>
            </a:pP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27</a:t>
            </a:fld>
            <a:endParaRPr lang="en-US" dirty="0"/>
          </a:p>
        </p:txBody>
      </p:sp>
      <p:sp>
        <p:nvSpPr>
          <p:cNvPr id="27650" name="Rectangle 2"/>
          <p:cNvSpPr>
            <a:spLocks noGrp="1" noChangeArrowheads="1"/>
          </p:cNvSpPr>
          <p:nvPr>
            <p:ph type="title"/>
          </p:nvPr>
        </p:nvSpPr>
        <p:spPr>
          <a:xfrm>
            <a:off x="76201" y="228601"/>
            <a:ext cx="8212932" cy="1295401"/>
          </a:xfrm>
        </p:spPr>
        <p:txBody>
          <a:bodyPr>
            <a:normAutofit/>
          </a:bodyPr>
          <a:lstStyle/>
          <a:p>
            <a:pPr eaLnBrk="1" hangingPunct="1">
              <a:defRPr/>
            </a:pPr>
            <a:r>
              <a:rPr lang="en-US" altLang="en-US" sz="3600" dirty="0">
                <a:latin typeface="Times New Roman" pitchFamily="18" charset="0"/>
                <a:cs typeface="Times New Roman" pitchFamily="18" charset="0"/>
              </a:rPr>
              <a:t>VFW Representation – </a:t>
            </a:r>
            <a:r>
              <a:rPr lang="en-US" altLang="en-US" sz="3600" i="1" dirty="0">
                <a:effectLst>
                  <a:outerShdw blurRad="38100" dist="38100" dir="2700000" algn="tl">
                    <a:srgbClr val="000000">
                      <a:alpha val="43137"/>
                    </a:srgbClr>
                  </a:outerShdw>
                </a:effectLst>
                <a:latin typeface="Times New Roman" pitchFamily="18" charset="0"/>
                <a:cs typeface="Times New Roman" pitchFamily="18" charset="0"/>
              </a:rPr>
              <a:t>Technical</a:t>
            </a:r>
            <a:br>
              <a:rPr lang="en-US" altLang="en-US" dirty="0">
                <a:latin typeface="Times New Roman" pitchFamily="18" charset="0"/>
                <a:cs typeface="Times New Roman" pitchFamily="18" charset="0"/>
              </a:rPr>
            </a:br>
            <a:r>
              <a:rPr lang="en-US" altLang="en-US" dirty="0">
                <a:latin typeface="Times New Roman" pitchFamily="18" charset="0"/>
                <a:cs typeface="Times New Roman" pitchFamily="18" charset="0"/>
              </a:rPr>
              <a:t>	</a:t>
            </a:r>
          </a:p>
        </p:txBody>
      </p:sp>
    </p:spTree>
    <p:extLst>
      <p:ext uri="{BB962C8B-B14F-4D97-AF65-F5344CB8AC3E}">
        <p14:creationId xmlns:p14="http://schemas.microsoft.com/office/powerpoint/2010/main" val="1411539223"/>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idx="1"/>
          </p:nvPr>
        </p:nvSpPr>
        <p:spPr>
          <a:xfrm>
            <a:off x="914400" y="1752600"/>
            <a:ext cx="10439400" cy="3733800"/>
          </a:xfrm>
        </p:spPr>
        <p:txBody>
          <a:bodyPr>
            <a:normAutofit/>
          </a:bodyPr>
          <a:lstStyle/>
          <a:p>
            <a:pPr eaLnBrk="1" hangingPunct="1">
              <a:buFont typeface="Arial" panose="020B0604020202020204" pitchFamily="34" charset="0"/>
              <a:buChar char="•"/>
              <a:defRPr/>
            </a:pPr>
            <a:r>
              <a:rPr lang="en-US" altLang="en-US" sz="2800" dirty="0">
                <a:latin typeface="Times New Roman" pitchFamily="18" charset="0"/>
                <a:cs typeface="Times New Roman" pitchFamily="18" charset="0"/>
              </a:rPr>
              <a:t>NVS Policy and Procedure, Page 22, Item 22</a:t>
            </a:r>
          </a:p>
          <a:p>
            <a:pPr eaLnBrk="1" hangingPunct="1">
              <a:buFont typeface="Arial" panose="020B0604020202020204" pitchFamily="34" charset="0"/>
              <a:buChar char="•"/>
              <a:defRPr/>
            </a:pPr>
            <a:r>
              <a:rPr lang="en-US" altLang="en-US" sz="2800" dirty="0">
                <a:latin typeface="Times New Roman" pitchFamily="18" charset="0"/>
                <a:cs typeface="Times New Roman" pitchFamily="18" charset="0"/>
              </a:rPr>
              <a:t>At times, VFW employs accredited persons who once were employees of the VA.</a:t>
            </a:r>
          </a:p>
          <a:p>
            <a:pPr eaLnBrk="1" hangingPunct="1">
              <a:buFont typeface="Arial" panose="020B0604020202020204" pitchFamily="34" charset="0"/>
              <a:buChar char="•"/>
              <a:defRPr/>
            </a:pPr>
            <a:r>
              <a:rPr lang="en-US" altLang="en-US" sz="2800" dirty="0">
                <a:latin typeface="Times New Roman" pitchFamily="18" charset="0"/>
                <a:cs typeface="Times New Roman" pitchFamily="18" charset="0"/>
              </a:rPr>
              <a:t>These individuals may have been the decision maker and now that decision is under appeal.</a:t>
            </a:r>
          </a:p>
          <a:p>
            <a:pPr eaLnBrk="1" hangingPunct="1">
              <a:buFont typeface="Arial" panose="020B0604020202020204" pitchFamily="34" charset="0"/>
              <a:buChar char="•"/>
              <a:defRPr/>
            </a:pPr>
            <a:r>
              <a:rPr lang="en-US" altLang="en-US" sz="2800" dirty="0">
                <a:latin typeface="Times New Roman" pitchFamily="18" charset="0"/>
                <a:cs typeface="Times New Roman" pitchFamily="18" charset="0"/>
              </a:rPr>
              <a:t>Notify the Director, NVS</a:t>
            </a:r>
          </a:p>
          <a:p>
            <a:pPr eaLnBrk="1" hangingPunct="1">
              <a:buFont typeface="Arial" panose="020B0604020202020204" pitchFamily="34" charset="0"/>
              <a:buChar char="•"/>
              <a:defRPr/>
            </a:pPr>
            <a:r>
              <a:rPr lang="en-US" altLang="en-US" sz="2800" dirty="0">
                <a:latin typeface="Times New Roman" pitchFamily="18" charset="0"/>
                <a:cs typeface="Times New Roman" pitchFamily="18" charset="0"/>
              </a:rPr>
              <a:t>Recuse yourself from the proceedings</a:t>
            </a:r>
          </a:p>
        </p:txBody>
      </p:sp>
      <p:sp>
        <p:nvSpPr>
          <p:cNvPr id="2" name="Slide Number Placeholder 1"/>
          <p:cNvSpPr>
            <a:spLocks noGrp="1"/>
          </p:cNvSpPr>
          <p:nvPr>
            <p:ph type="sldNum" sz="quarter" idx="12"/>
          </p:nvPr>
        </p:nvSpPr>
        <p:spPr/>
        <p:txBody>
          <a:bodyPr/>
          <a:lstStyle/>
          <a:p>
            <a:fld id="{E2FB73DA-5FDE-45B5-BAA4-C61223CC44F6}" type="slidenum">
              <a:rPr lang="en-US" smtClean="0"/>
              <a:pPr/>
              <a:t>28</a:t>
            </a:fld>
            <a:endParaRPr lang="en-US" dirty="0"/>
          </a:p>
        </p:txBody>
      </p:sp>
      <p:sp>
        <p:nvSpPr>
          <p:cNvPr id="27650" name="Rectangle 2"/>
          <p:cNvSpPr>
            <a:spLocks noGrp="1" noChangeArrowheads="1"/>
          </p:cNvSpPr>
          <p:nvPr>
            <p:ph type="title"/>
          </p:nvPr>
        </p:nvSpPr>
        <p:spPr>
          <a:xfrm>
            <a:off x="76200" y="457200"/>
            <a:ext cx="8290560" cy="1066800"/>
          </a:xfrm>
        </p:spPr>
        <p:txBody>
          <a:bodyPr>
            <a:noAutofit/>
          </a:bodyPr>
          <a:lstStyle/>
          <a:p>
            <a:pPr eaLnBrk="1" hangingPunct="1">
              <a:defRPr/>
            </a:pPr>
            <a:r>
              <a:rPr lang="en-US" altLang="en-US" dirty="0">
                <a:latin typeface="Times New Roman" pitchFamily="18" charset="0"/>
                <a:cs typeface="Times New Roman" pitchFamily="18" charset="0"/>
              </a:rPr>
              <a:t> </a:t>
            </a:r>
            <a:r>
              <a:rPr lang="en-US" altLang="en-US" sz="3600" dirty="0">
                <a:latin typeface="Times New Roman" pitchFamily="18" charset="0"/>
                <a:cs typeface="Times New Roman" pitchFamily="18" charset="0"/>
              </a:rPr>
              <a:t>VFW Representation – </a:t>
            </a:r>
            <a:r>
              <a:rPr lang="en-US" altLang="en-US" sz="3600" i="1" dirty="0">
                <a:effectLst>
                  <a:outerShdw blurRad="38100" dist="38100" dir="2700000" algn="tl">
                    <a:srgbClr val="000000">
                      <a:alpha val="43137"/>
                    </a:srgbClr>
                  </a:outerShdw>
                </a:effectLst>
                <a:latin typeface="Times New Roman" pitchFamily="18" charset="0"/>
                <a:cs typeface="Times New Roman" pitchFamily="18" charset="0"/>
              </a:rPr>
              <a:t>Technical </a:t>
            </a:r>
            <a:r>
              <a:rPr lang="en-US" altLang="en-US" sz="3600" dirty="0">
                <a:latin typeface="Times New Roman" pitchFamily="18" charset="0"/>
                <a:cs typeface="Times New Roman" pitchFamily="18" charset="0"/>
              </a:rPr>
              <a:t>(cont.)</a:t>
            </a:r>
            <a:br>
              <a:rPr lang="en-US" altLang="en-US" dirty="0">
                <a:latin typeface="Times New Roman" pitchFamily="18" charset="0"/>
                <a:cs typeface="Times New Roman" pitchFamily="18" charset="0"/>
              </a:rPr>
            </a:br>
            <a:r>
              <a:rPr lang="en-US" altLang="en-US" dirty="0">
                <a:latin typeface="Times New Roman" pitchFamily="18" charset="0"/>
                <a:cs typeface="Times New Roman" pitchFamily="18" charset="0"/>
              </a:rPr>
              <a:t>	</a:t>
            </a:r>
          </a:p>
        </p:txBody>
      </p:sp>
    </p:spTree>
    <p:extLst>
      <p:ext uri="{BB962C8B-B14F-4D97-AF65-F5344CB8AC3E}">
        <p14:creationId xmlns:p14="http://schemas.microsoft.com/office/powerpoint/2010/main" val="837510040"/>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3"/>
          <p:cNvSpPr>
            <a:spLocks noGrp="1" noChangeArrowheads="1"/>
          </p:cNvSpPr>
          <p:nvPr>
            <p:ph idx="1"/>
          </p:nvPr>
        </p:nvSpPr>
        <p:spPr>
          <a:xfrm>
            <a:off x="609600" y="1981200"/>
            <a:ext cx="11277600" cy="3886200"/>
          </a:xfrm>
        </p:spPr>
        <p:txBody>
          <a:bodyPr>
            <a:normAutofit/>
          </a:bodyPr>
          <a:lstStyle/>
          <a:p>
            <a:pPr eaLnBrk="1" hangingPunct="1">
              <a:buFont typeface="Arial" panose="020B0604020202020204" pitchFamily="34" charset="0"/>
              <a:buChar char="•"/>
            </a:pPr>
            <a:endParaRPr lang="en-US" altLang="en-US" sz="2400" dirty="0">
              <a:latin typeface="Times New Roman" panose="02020603050405020304" pitchFamily="18" charset="0"/>
              <a:cs typeface="Times New Roman" panose="02020603050405020304" pitchFamily="18" charset="0"/>
            </a:endParaRPr>
          </a:p>
          <a:p>
            <a:pPr marL="0" indent="0" eaLnBrk="1" hangingPunct="1">
              <a:buNone/>
            </a:pPr>
            <a:r>
              <a:rPr lang="en-US" altLang="en-US" sz="3000" dirty="0">
                <a:latin typeface="Times New Roman" panose="02020603050405020304" pitchFamily="18" charset="0"/>
                <a:cs typeface="Times New Roman" panose="02020603050405020304" pitchFamily="18" charset="0"/>
              </a:rPr>
              <a:t>In June 2014, the VFW entered into a Memorandum of Understanding with the Bergmann &amp; Moore law firm to represent claimants before the Court of Appeals for Veterans Claims on a case by case basis</a:t>
            </a:r>
          </a:p>
        </p:txBody>
      </p:sp>
      <p:sp>
        <p:nvSpPr>
          <p:cNvPr id="2" name="Slide Number Placeholder 1"/>
          <p:cNvSpPr>
            <a:spLocks noGrp="1"/>
          </p:cNvSpPr>
          <p:nvPr>
            <p:ph type="sldNum" sz="quarter" idx="12"/>
          </p:nvPr>
        </p:nvSpPr>
        <p:spPr/>
        <p:txBody>
          <a:bodyPr/>
          <a:lstStyle/>
          <a:p>
            <a:fld id="{E2FB73DA-5FDE-45B5-BAA4-C61223CC44F6}" type="slidenum">
              <a:rPr lang="en-US" smtClean="0"/>
              <a:pPr/>
              <a:t>29</a:t>
            </a:fld>
            <a:endParaRPr lang="en-US" dirty="0"/>
          </a:p>
        </p:txBody>
      </p:sp>
      <p:sp>
        <p:nvSpPr>
          <p:cNvPr id="69634" name="Rectangle 2"/>
          <p:cNvSpPr>
            <a:spLocks noGrp="1" noChangeArrowheads="1"/>
          </p:cNvSpPr>
          <p:nvPr>
            <p:ph type="title"/>
          </p:nvPr>
        </p:nvSpPr>
        <p:spPr>
          <a:xfrm>
            <a:off x="0" y="238126"/>
            <a:ext cx="9555480" cy="1216025"/>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VFW Representation-CAVC</a:t>
            </a:r>
            <a:br>
              <a:rPr lang="en-US" altLang="en-US"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4523890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1"/>
          </p:nvPr>
        </p:nvSpPr>
        <p:spPr>
          <a:xfrm>
            <a:off x="381000" y="1393236"/>
            <a:ext cx="10972800" cy="4882058"/>
          </a:xfrm>
        </p:spPr>
        <p:txBody>
          <a:bodyPr/>
          <a:lstStyle/>
          <a:p>
            <a:pPr eaLnBrk="1" hangingPunct="1">
              <a:buFont typeface="Wingdings" panose="05000000000000000000" pitchFamily="2" charset="2"/>
              <a:buNone/>
              <a:defRPr/>
            </a:pPr>
            <a:endParaRPr lang="en-US" altLang="en-US" sz="24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endParaRPr lang="en-US" altLang="en-US" sz="24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Explains the NVS role in the Veterans Affairs Voluntary Service.</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defRPr/>
            </a:pPr>
            <a:r>
              <a:rPr lang="en-US" altLang="en-US" sz="2800" b="1" i="1" dirty="0">
                <a:solidFill>
                  <a:srgbClr val="FF0000"/>
                </a:solidFill>
                <a:latin typeface="Times New Roman" panose="02020603050405020304" pitchFamily="18" charset="0"/>
                <a:cs typeface="Times New Roman" panose="02020603050405020304" pitchFamily="18" charset="0"/>
              </a:rPr>
              <a:t>https://www.vfw.org/community/community-initiatives/volunteer-service</a:t>
            </a:r>
          </a:p>
          <a:p>
            <a:pPr marL="0" indent="0">
              <a:buNone/>
              <a:defRPr/>
            </a:pPr>
            <a:endParaRPr lang="en-US" altLang="en-US" sz="2400" dirty="0">
              <a:latin typeface="Times New Roman" panose="02020603050405020304" pitchFamily="18" charset="0"/>
              <a:cs typeface="Times New Roman" panose="02020603050405020304" pitchFamily="18" charset="0"/>
            </a:endParaRPr>
          </a:p>
          <a:p>
            <a:pPr marL="0" indent="0">
              <a:buNone/>
              <a:defRPr/>
            </a:pPr>
            <a:endParaRPr lang="en-US" altLang="en-US" sz="24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endParaRPr lang="en-US" altLang="en-US"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3</a:t>
            </a:fld>
            <a:endParaRPr lang="en-US" dirty="0"/>
          </a:p>
        </p:txBody>
      </p:sp>
      <p:sp>
        <p:nvSpPr>
          <p:cNvPr id="15362" name="Rectangle 2"/>
          <p:cNvSpPr>
            <a:spLocks noGrp="1" noChangeArrowheads="1"/>
          </p:cNvSpPr>
          <p:nvPr>
            <p:ph type="title"/>
          </p:nvPr>
        </p:nvSpPr>
        <p:spPr>
          <a:xfrm>
            <a:off x="152400" y="152423"/>
            <a:ext cx="8001000" cy="1216025"/>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VAVS (VA Voluntary Service)</a:t>
            </a:r>
            <a:br>
              <a:rPr lang="en-US" altLang="en-US" dirty="0">
                <a:latin typeface="Times New Roman" panose="02020603050405020304" pitchFamily="18" charset="0"/>
                <a:cs typeface="Times New Roman" panose="02020603050405020304" pitchFamily="18" charset="0"/>
              </a:rPr>
            </a:br>
            <a:r>
              <a:rPr lang="en-US" alt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976601375"/>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idx="1"/>
          </p:nvPr>
        </p:nvSpPr>
        <p:spPr>
          <a:xfrm>
            <a:off x="685800" y="1600200"/>
            <a:ext cx="10668000" cy="3657600"/>
          </a:xfrm>
        </p:spPr>
        <p:txBody>
          <a:bodyPr>
            <a:normAutofit/>
          </a:bodyPr>
          <a:lstStyle/>
          <a:p>
            <a:pPr eaLnBrk="1" hangingPunct="1">
              <a:buFont typeface="Arial" panose="020B0604020202020204" pitchFamily="34" charset="0"/>
              <a:buChar char="•"/>
              <a:defRPr/>
            </a:pPr>
            <a:endParaRPr lang="en-US" altLang="en-US" sz="24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defRPr/>
            </a:pPr>
            <a:endParaRPr lang="en-US" altLang="en-US" sz="24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NVS provides restricted grants to Departments to help fund VFW Service Offices</a:t>
            </a:r>
          </a:p>
          <a:p>
            <a:pPr marL="0" indent="0" eaLnBrk="1" hangingPunct="1">
              <a:buNone/>
              <a:defRPr/>
            </a:pPr>
            <a:endParaRPr lang="en-US" altLang="en-US" sz="24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defRPr/>
            </a:pPr>
            <a:r>
              <a:rPr lang="en-US" altLang="en-US" sz="2800" dirty="0">
                <a:latin typeface="Times New Roman" panose="02020603050405020304" pitchFamily="18" charset="0"/>
                <a:cs typeface="Times New Roman" panose="02020603050405020304" pitchFamily="18" charset="0"/>
              </a:rPr>
              <a:t>Questions regarding criteria for grants should be directed to the Director, VFW National Veterans Service</a:t>
            </a:r>
          </a:p>
          <a:p>
            <a:pPr eaLnBrk="1" hangingPunct="1">
              <a:buFont typeface="Arial" panose="020B0604020202020204" pitchFamily="34" charset="0"/>
              <a:buChar char="•"/>
              <a:defRPr/>
            </a:pPr>
            <a:endParaRPr lang="en-US" altLang="en-US" sz="24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endParaRPr lang="en-US" altLang="en-US"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defRPr/>
            </a:pPr>
            <a:endParaRPr lang="en-US" altLang="en-US"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30</a:t>
            </a:fld>
            <a:endParaRPr lang="en-US" dirty="0"/>
          </a:p>
        </p:txBody>
      </p:sp>
      <p:sp>
        <p:nvSpPr>
          <p:cNvPr id="71682" name="Rectangle 2"/>
          <p:cNvSpPr>
            <a:spLocks noGrp="1" noChangeArrowheads="1"/>
          </p:cNvSpPr>
          <p:nvPr>
            <p:ph type="title"/>
          </p:nvPr>
        </p:nvSpPr>
        <p:spPr>
          <a:xfrm>
            <a:off x="76200" y="304800"/>
            <a:ext cx="6400800" cy="914400"/>
          </a:xfrm>
        </p:spPr>
        <p:txBody>
          <a:bodyPr>
            <a:noAutofit/>
          </a:bodyPr>
          <a:lstStyle/>
          <a:p>
            <a:pPr eaLnBrk="1" hangingPunct="1"/>
            <a:r>
              <a:rPr lang="en-US" altLang="en-US" sz="3600" dirty="0">
                <a:latin typeface="Times New Roman" panose="02020603050405020304" pitchFamily="18" charset="0"/>
                <a:cs typeface="Times New Roman" panose="02020603050405020304" pitchFamily="18" charset="0"/>
              </a:rPr>
              <a:t>VFW Grants</a:t>
            </a:r>
            <a:br>
              <a:rPr lang="en-US" altLang="en-US" dirty="0">
                <a:latin typeface="Times New Roman" panose="02020603050405020304" pitchFamily="18" charset="0"/>
                <a:cs typeface="Times New Roman" panose="02020603050405020304" pitchFamily="18" charset="0"/>
              </a:rPr>
            </a:br>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4652137"/>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60B18D57-13A5-4968-950D-8FEF41FA4399}" type="slidenum">
              <a:rPr lang="en-US" smtClean="0"/>
              <a:t>31</a:t>
            </a:fld>
            <a:endParaRPr lang="en-US" dirty="0"/>
          </a:p>
        </p:txBody>
      </p:sp>
      <p:sp>
        <p:nvSpPr>
          <p:cNvPr id="73730" name="Title 1"/>
          <p:cNvSpPr>
            <a:spLocks noGrp="1"/>
          </p:cNvSpPr>
          <p:nvPr>
            <p:ph type="title"/>
          </p:nvPr>
        </p:nvSpPr>
        <p:spPr>
          <a:xfrm>
            <a:off x="76200" y="228600"/>
            <a:ext cx="9372600" cy="762000"/>
          </a:xfrm>
        </p:spPr>
        <p:txBody>
          <a:bodyPr/>
          <a:lstStyle/>
          <a:p>
            <a:r>
              <a:rPr lang="en-US" altLang="en-US" sz="3600" dirty="0">
                <a:latin typeface="Times New Roman" panose="02020603050405020304" pitchFamily="18" charset="0"/>
                <a:cs typeface="Times New Roman" panose="02020603050405020304" pitchFamily="18" charset="0"/>
              </a:rPr>
              <a:t>Computer Security</a:t>
            </a:r>
          </a:p>
        </p:txBody>
      </p:sp>
      <p:sp>
        <p:nvSpPr>
          <p:cNvPr id="74756" name="Text Placeholder 3"/>
          <p:cNvSpPr>
            <a:spLocks noGrp="1"/>
          </p:cNvSpPr>
          <p:nvPr>
            <p:ph type="body" idx="4294967295"/>
          </p:nvPr>
        </p:nvSpPr>
        <p:spPr>
          <a:xfrm>
            <a:off x="990600" y="1371600"/>
            <a:ext cx="10363200" cy="4267200"/>
          </a:xfrm>
          <a:prstGeom prst="rect">
            <a:avLst/>
          </a:prstGeom>
        </p:spPr>
        <p:txBody>
          <a:bodyPr>
            <a:normAutofit fontScale="85000" lnSpcReduction="20000"/>
          </a:bodyPr>
          <a:lstStyle/>
          <a:p>
            <a:pPr>
              <a:buFont typeface="Arial" charset="0"/>
              <a:buChar char="•"/>
              <a:defRPr/>
            </a:pPr>
            <a:endParaRPr lang="en-US" altLang="en-US" sz="2400" dirty="0"/>
          </a:p>
          <a:p>
            <a:pPr>
              <a:buFont typeface="Arial" charset="0"/>
              <a:buChar char="•"/>
              <a:defRPr/>
            </a:pPr>
            <a:endParaRPr lang="en-US" altLang="en-US" sz="2400" dirty="0"/>
          </a:p>
          <a:p>
            <a:pPr>
              <a:buFont typeface="Arial" charset="0"/>
              <a:buChar char="•"/>
              <a:defRPr/>
            </a:pPr>
            <a:r>
              <a:rPr lang="en-US" altLang="en-US" sz="3300" dirty="0"/>
              <a:t>Protecting sensitive records</a:t>
            </a:r>
          </a:p>
          <a:p>
            <a:pPr>
              <a:buFont typeface="Arial" charset="0"/>
              <a:buChar char="•"/>
              <a:defRPr/>
            </a:pPr>
            <a:endParaRPr lang="en-US" altLang="en-US" sz="3300" dirty="0"/>
          </a:p>
          <a:p>
            <a:pPr>
              <a:buFont typeface="Arial" charset="0"/>
              <a:buChar char="•"/>
              <a:defRPr/>
            </a:pPr>
            <a:r>
              <a:rPr lang="en-US" altLang="en-US" sz="3300" dirty="0"/>
              <a:t>What to do if computer equipment is stolen or lost</a:t>
            </a:r>
          </a:p>
          <a:p>
            <a:pPr>
              <a:buFont typeface="Arial" charset="0"/>
              <a:buChar char="•"/>
              <a:defRPr/>
            </a:pPr>
            <a:endParaRPr lang="en-US" altLang="en-US" sz="3300" dirty="0"/>
          </a:p>
          <a:p>
            <a:pPr>
              <a:buFont typeface="Arial" charset="0"/>
              <a:buChar char="•"/>
              <a:defRPr/>
            </a:pPr>
            <a:r>
              <a:rPr lang="en-US" altLang="en-US" sz="3300" dirty="0"/>
              <a:t>All computers should be encrypted and must be password protected</a:t>
            </a:r>
          </a:p>
          <a:p>
            <a:pPr>
              <a:buFont typeface="Arial" charset="0"/>
              <a:buChar char="•"/>
              <a:defRPr/>
            </a:pPr>
            <a:endParaRPr lang="en-US" altLang="en-US" sz="3300" dirty="0"/>
          </a:p>
          <a:p>
            <a:pPr>
              <a:buFont typeface="Arial" charset="0"/>
              <a:buChar char="•"/>
              <a:defRPr/>
            </a:pPr>
            <a:r>
              <a:rPr lang="en-US" sz="3300" dirty="0">
                <a:latin typeface="Times New Roman" panose="02020603050405020304" pitchFamily="18" charset="0"/>
                <a:cs typeface="Times New Roman" panose="02020603050405020304" pitchFamily="18" charset="0"/>
              </a:rPr>
              <a:t>VFW offices are required to establish and maintain a VA corporate mailbox with encryption capabilities.</a:t>
            </a:r>
            <a:endParaRPr lang="en-US" altLang="en-US" sz="2800" dirty="0"/>
          </a:p>
        </p:txBody>
      </p:sp>
    </p:spTree>
    <p:extLst>
      <p:ext uri="{BB962C8B-B14F-4D97-AF65-F5344CB8AC3E}">
        <p14:creationId xmlns:p14="http://schemas.microsoft.com/office/powerpoint/2010/main" val="1500132968"/>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3"/>
          <p:cNvSpPr>
            <a:spLocks noGrp="1" noChangeArrowheads="1"/>
          </p:cNvSpPr>
          <p:nvPr>
            <p:ph idx="1"/>
          </p:nvPr>
        </p:nvSpPr>
        <p:spPr>
          <a:xfrm>
            <a:off x="76200" y="1371600"/>
            <a:ext cx="11887200" cy="3200400"/>
          </a:xfrm>
        </p:spPr>
        <p:txBody>
          <a:bodyPr/>
          <a:lstStyle/>
          <a:p>
            <a:pPr marL="0" indent="0" eaLnBrk="1" hangingPunct="1">
              <a:buNone/>
            </a:pPr>
            <a:r>
              <a:rPr lang="en-US" altLang="en-US" sz="2800" dirty="0">
                <a:latin typeface="Times New Roman" panose="02020603050405020304" pitchFamily="18" charset="0"/>
                <a:cs typeface="Times New Roman" panose="02020603050405020304" pitchFamily="18" charset="0"/>
              </a:rPr>
              <a:t>8 rules expected to be followed by each VFW accredited representative:</a:t>
            </a:r>
          </a:p>
          <a:p>
            <a:pPr marL="0" indent="0" eaLnBrk="1" hangingPunct="1">
              <a:buNone/>
            </a:pPr>
            <a:endParaRPr lang="en-US" altLang="en-US" sz="2800" dirty="0">
              <a:latin typeface="Times New Roman" panose="02020603050405020304" pitchFamily="18" charset="0"/>
              <a:cs typeface="Times New Roman" panose="02020603050405020304" pitchFamily="18" charset="0"/>
            </a:endParaRPr>
          </a:p>
          <a:p>
            <a:pPr marL="514350" indent="-514350">
              <a:spcBef>
                <a:spcPct val="0"/>
              </a:spcBef>
              <a:buFont typeface="+mj-lt"/>
              <a:buAutoNum type="arabicPeriod"/>
            </a:pPr>
            <a:r>
              <a:rPr lang="en-US" altLang="en-US" sz="2800" dirty="0">
                <a:latin typeface="Times New Roman" panose="02020603050405020304" pitchFamily="18" charset="0"/>
                <a:cs typeface="Times New Roman" panose="02020603050405020304" pitchFamily="18" charset="0"/>
              </a:rPr>
              <a:t>Do not knowingly present a fraudulent claim or submit false information.</a:t>
            </a:r>
          </a:p>
          <a:p>
            <a:pPr marL="514350" indent="-514350">
              <a:spcBef>
                <a:spcPct val="0"/>
              </a:spcBef>
              <a:buFont typeface="+mj-lt"/>
              <a:buAutoNum type="arabicPeriod"/>
            </a:pPr>
            <a:endParaRPr lang="en-US" altLang="en-US" sz="1200" dirty="0">
              <a:latin typeface="Times New Roman" panose="02020603050405020304" pitchFamily="18" charset="0"/>
              <a:cs typeface="Times New Roman" panose="02020603050405020304" pitchFamily="18" charset="0"/>
            </a:endParaRPr>
          </a:p>
          <a:p>
            <a:pPr marL="514350" indent="-514350">
              <a:spcBef>
                <a:spcPct val="0"/>
              </a:spcBef>
              <a:buFont typeface="+mj-lt"/>
              <a:buAutoNum type="arabicPeriod"/>
            </a:pPr>
            <a:r>
              <a:rPr lang="en-US" altLang="en-US" sz="2800" dirty="0">
                <a:latin typeface="Times New Roman" panose="02020603050405020304" pitchFamily="18" charset="0"/>
                <a:cs typeface="Times New Roman" panose="02020603050405020304" pitchFamily="18" charset="0"/>
              </a:rPr>
              <a:t>Do not engage in any unlawful, unprofessional or unethical practice.</a:t>
            </a:r>
          </a:p>
          <a:p>
            <a:pPr marL="514350" indent="-514350">
              <a:spcBef>
                <a:spcPct val="0"/>
              </a:spcBef>
              <a:buFont typeface="+mj-lt"/>
              <a:buAutoNum type="arabicPeriod"/>
            </a:pPr>
            <a:endParaRPr lang="en-US" altLang="en-US" sz="1400" dirty="0">
              <a:latin typeface="Times New Roman" panose="02020603050405020304" pitchFamily="18" charset="0"/>
              <a:cs typeface="Times New Roman" panose="02020603050405020304" pitchFamily="18" charset="0"/>
            </a:endParaRPr>
          </a:p>
          <a:p>
            <a:pPr marL="514350" indent="-514350">
              <a:spcBef>
                <a:spcPct val="0"/>
              </a:spcBef>
              <a:buFont typeface="+mj-lt"/>
              <a:buAutoNum type="arabicPeriod"/>
            </a:pPr>
            <a:r>
              <a:rPr lang="en-US" altLang="en-US" sz="2800" dirty="0">
                <a:latin typeface="Times New Roman" panose="02020603050405020304" pitchFamily="18" charset="0"/>
                <a:cs typeface="Times New Roman" panose="02020603050405020304" pitchFamily="18" charset="0"/>
              </a:rPr>
              <a:t>You are responsible for compliance with all laws and regulations governing confidentiality and release of information.</a:t>
            </a:r>
          </a:p>
          <a:p>
            <a:pPr marL="514350" indent="-514350">
              <a:spcBef>
                <a:spcPct val="0"/>
              </a:spcBef>
              <a:buFont typeface="+mj-lt"/>
              <a:buAutoNum type="arabicPeriod"/>
            </a:pPr>
            <a:endParaRPr lang="en-US" altLang="en-US" sz="1400" dirty="0">
              <a:latin typeface="Times New Roman" pitchFamily="18" charset="0"/>
              <a:cs typeface="Times New Roman" pitchFamily="18" charset="0"/>
            </a:endParaRPr>
          </a:p>
          <a:p>
            <a:pPr marL="514350" indent="-514350">
              <a:spcBef>
                <a:spcPct val="0"/>
              </a:spcBef>
              <a:buFont typeface="+mj-lt"/>
              <a:buAutoNum type="arabicPeriod"/>
            </a:pPr>
            <a:r>
              <a:rPr lang="en-US" altLang="en-US" sz="2800" dirty="0">
                <a:latin typeface="Times New Roman" pitchFamily="18" charset="0"/>
                <a:cs typeface="Times New Roman" pitchFamily="18" charset="0"/>
              </a:rPr>
              <a:t>Under no circumstances should you serve as guardian or fiduciary of veterans or others receiving benefits from VA.</a:t>
            </a:r>
          </a:p>
          <a:p>
            <a:pPr marL="514350" indent="-514350">
              <a:spcBef>
                <a:spcPts val="0"/>
              </a:spcBef>
              <a:buFont typeface="+mj-lt"/>
              <a:buAutoNum type="arabicPeriod"/>
              <a:defRPr/>
            </a:pPr>
            <a:endParaRPr lang="en-US" altLang="en-US" sz="1400" dirty="0">
              <a:latin typeface="Times New Roman" pitchFamily="18" charset="0"/>
              <a:cs typeface="Times New Roman" pitchFamily="18" charset="0"/>
            </a:endParaRPr>
          </a:p>
          <a:p>
            <a:pPr marL="514350" indent="-514350">
              <a:spcBef>
                <a:spcPts val="0"/>
              </a:spcBef>
              <a:buFont typeface="+mj-lt"/>
              <a:buAutoNum type="arabicPeriod"/>
              <a:defRPr/>
            </a:pPr>
            <a:r>
              <a:rPr lang="en-US" altLang="en-US" sz="2800" dirty="0">
                <a:latin typeface="Times New Roman" pitchFamily="18" charset="0"/>
                <a:cs typeface="Times New Roman" pitchFamily="18" charset="0"/>
              </a:rPr>
              <a:t>Under no circumstances should you demand, request or receive anything, including cash and gifts, for representing someone.</a:t>
            </a:r>
          </a:p>
          <a:p>
            <a:pPr marL="514350" indent="-514350">
              <a:spcBef>
                <a:spcPts val="0"/>
              </a:spcBef>
              <a:buFont typeface="+mj-lt"/>
              <a:buAutoNum type="arabicPeriod"/>
              <a:defRPr/>
            </a:pPr>
            <a:endParaRPr lang="en-US" altLang="en-US" sz="1400" dirty="0">
              <a:latin typeface="Times New Roman" pitchFamily="18" charset="0"/>
              <a:cs typeface="Times New Roman" pitchFamily="18" charset="0"/>
            </a:endParaRPr>
          </a:p>
          <a:p>
            <a:pPr marL="0" indent="0">
              <a:spcBef>
                <a:spcPct val="0"/>
              </a:spcBef>
              <a:buNone/>
            </a:pPr>
            <a:endParaRPr lang="en-US" altLang="en-US" sz="2800" dirty="0">
              <a:latin typeface="Times New Roman" pitchFamily="18" charset="0"/>
              <a:cs typeface="Times New Roman" pitchFamily="18" charset="0"/>
            </a:endParaRPr>
          </a:p>
          <a:p>
            <a:pPr marL="0" indent="0" eaLnBrk="1" hangingPunct="1">
              <a:buNone/>
            </a:pPr>
            <a:endParaRPr lang="en-US" altLang="en-US" sz="2800" dirty="0">
              <a:latin typeface="Times New Roman" pitchFamily="18" charset="0"/>
              <a:cs typeface="Times New Roman"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32</a:t>
            </a:fld>
            <a:endParaRPr lang="en-US" dirty="0"/>
          </a:p>
        </p:txBody>
      </p:sp>
      <p:sp>
        <p:nvSpPr>
          <p:cNvPr id="75778" name="Rectangle 2"/>
          <p:cNvSpPr>
            <a:spLocks noGrp="1" noChangeArrowheads="1"/>
          </p:cNvSpPr>
          <p:nvPr>
            <p:ph type="title"/>
          </p:nvPr>
        </p:nvSpPr>
        <p:spPr>
          <a:xfrm>
            <a:off x="76200" y="350838"/>
            <a:ext cx="8915400" cy="1216025"/>
          </a:xfrm>
        </p:spPr>
        <p:txBody>
          <a:bodyPr>
            <a:normAutofit fontScale="90000"/>
          </a:bodyPr>
          <a:lstStyle/>
          <a:p>
            <a:pPr eaLnBrk="1" hangingPunct="1"/>
            <a:r>
              <a:rPr lang="en-US" altLang="en-US" sz="4000" dirty="0">
                <a:latin typeface="Times New Roman" panose="02020603050405020304" pitchFamily="18" charset="0"/>
                <a:cs typeface="Times New Roman" panose="02020603050405020304" pitchFamily="18" charset="0"/>
              </a:rPr>
              <a:t>VFW Code of Conduct for Representatives</a:t>
            </a:r>
            <a:br>
              <a:rPr lang="en-US" altLang="en-US" dirty="0">
                <a:latin typeface="Times New Roman" panose="02020603050405020304" pitchFamily="18" charset="0"/>
                <a:cs typeface="Times New Roman" panose="02020603050405020304" pitchFamily="18" charset="0"/>
              </a:rPr>
            </a:br>
            <a:endParaRPr lang="en-US"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1741694"/>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5" name="Rectangle 3"/>
          <p:cNvSpPr>
            <a:spLocks noGrp="1" noChangeArrowheads="1"/>
          </p:cNvSpPr>
          <p:nvPr>
            <p:ph idx="1"/>
          </p:nvPr>
        </p:nvSpPr>
        <p:spPr>
          <a:xfrm>
            <a:off x="304800" y="1828800"/>
            <a:ext cx="11353800" cy="4267200"/>
          </a:xfrm>
        </p:spPr>
        <p:txBody>
          <a:bodyPr/>
          <a:lstStyle/>
          <a:p>
            <a:pPr marL="514350" indent="-514350">
              <a:spcBef>
                <a:spcPts val="0"/>
              </a:spcBef>
              <a:buFont typeface="+mj-lt"/>
              <a:buAutoNum type="arabicPeriod" startAt="6"/>
              <a:defRPr/>
            </a:pPr>
            <a:r>
              <a:rPr lang="en-US" altLang="en-US" sz="2800" dirty="0">
                <a:latin typeface="Times New Roman" pitchFamily="18" charset="0"/>
                <a:cs typeface="Times New Roman" pitchFamily="18" charset="0"/>
              </a:rPr>
              <a:t>You will never use racial, religious, age-related, sexual or ethnic epithets, innuendos, slurs or jokes in the work place.</a:t>
            </a:r>
          </a:p>
          <a:p>
            <a:pPr marL="514350" indent="-514350">
              <a:spcBef>
                <a:spcPts val="0"/>
              </a:spcBef>
              <a:buFont typeface="+mj-lt"/>
              <a:buAutoNum type="arabicPeriod" startAt="6"/>
              <a:defRPr/>
            </a:pPr>
            <a:endParaRPr lang="en-US" altLang="en-US" sz="2800" dirty="0">
              <a:latin typeface="Times New Roman" pitchFamily="18" charset="0"/>
              <a:cs typeface="Times New Roman" pitchFamily="18" charset="0"/>
            </a:endParaRPr>
          </a:p>
          <a:p>
            <a:pPr marL="514350" indent="-514350">
              <a:spcBef>
                <a:spcPts val="0"/>
              </a:spcBef>
              <a:buFont typeface="+mj-lt"/>
              <a:buAutoNum type="arabicPeriod" startAt="6"/>
              <a:defRPr/>
            </a:pPr>
            <a:r>
              <a:rPr lang="en-US" altLang="en-US" sz="2800" dirty="0">
                <a:latin typeface="Times New Roman" pitchFamily="18" charset="0"/>
                <a:cs typeface="Times New Roman" pitchFamily="18" charset="0"/>
              </a:rPr>
              <a:t>In dealings with all clients, VFW representatives must conduct themselves in a totally professional manner and refrain from sexual advances, verbal or physical conduct of a sexual nature, or requests for sexual favors.</a:t>
            </a:r>
          </a:p>
          <a:p>
            <a:pPr marL="514350" indent="-514350">
              <a:spcBef>
                <a:spcPts val="0"/>
              </a:spcBef>
              <a:buFont typeface="+mj-lt"/>
              <a:buAutoNum type="arabicPeriod" startAt="6"/>
              <a:defRPr/>
            </a:pPr>
            <a:endParaRPr lang="en-US" altLang="en-US" sz="2800" dirty="0">
              <a:latin typeface="Times New Roman" pitchFamily="18" charset="0"/>
              <a:cs typeface="Times New Roman" pitchFamily="18" charset="0"/>
            </a:endParaRPr>
          </a:p>
          <a:p>
            <a:pPr marL="514350" indent="-514350">
              <a:spcBef>
                <a:spcPts val="0"/>
              </a:spcBef>
              <a:buFont typeface="+mj-lt"/>
              <a:buAutoNum type="arabicPeriod" startAt="6"/>
              <a:defRPr/>
            </a:pPr>
            <a:r>
              <a:rPr lang="en-US" altLang="en-US" sz="2800" dirty="0">
                <a:latin typeface="Times New Roman" pitchFamily="18" charset="0"/>
                <a:cs typeface="Times New Roman" pitchFamily="18" charset="0"/>
              </a:rPr>
              <a:t>Discrimination based on race, color, religion, sex, sexual orientation, gender identity or expression, age, disability, marital status, citizenship, national origin, genetic information, or any other characteristic protected by law is strictly prohibited.</a:t>
            </a:r>
          </a:p>
        </p:txBody>
      </p:sp>
      <p:sp>
        <p:nvSpPr>
          <p:cNvPr id="2" name="Slide Number Placeholder 1"/>
          <p:cNvSpPr>
            <a:spLocks noGrp="1"/>
          </p:cNvSpPr>
          <p:nvPr>
            <p:ph type="sldNum" sz="quarter" idx="12"/>
          </p:nvPr>
        </p:nvSpPr>
        <p:spPr/>
        <p:txBody>
          <a:bodyPr/>
          <a:lstStyle/>
          <a:p>
            <a:fld id="{E2FB73DA-5FDE-45B5-BAA4-C61223CC44F6}" type="slidenum">
              <a:rPr lang="en-US" smtClean="0"/>
              <a:pPr/>
              <a:t>33</a:t>
            </a:fld>
            <a:endParaRPr lang="en-US" dirty="0"/>
          </a:p>
        </p:txBody>
      </p:sp>
      <p:sp>
        <p:nvSpPr>
          <p:cNvPr id="64514" name="Rectangle 2"/>
          <p:cNvSpPr>
            <a:spLocks noGrp="1" noChangeArrowheads="1"/>
          </p:cNvSpPr>
          <p:nvPr>
            <p:ph type="title"/>
          </p:nvPr>
        </p:nvSpPr>
        <p:spPr>
          <a:xfrm>
            <a:off x="76200" y="123462"/>
            <a:ext cx="10218420" cy="1143000"/>
          </a:xfrm>
        </p:spPr>
        <p:txBody>
          <a:bodyPr/>
          <a:lstStyle/>
          <a:p>
            <a:pPr eaLnBrk="1" hangingPunct="1">
              <a:buFont typeface="Wingdings" panose="05000000000000000000" pitchFamily="2" charset="2"/>
              <a:buNone/>
            </a:pPr>
            <a:r>
              <a:rPr lang="en-US" altLang="en-US" sz="3600" dirty="0">
                <a:latin typeface="Times New Roman" panose="02020603050405020304" pitchFamily="18" charset="0"/>
                <a:cs typeface="Times New Roman" panose="02020603050405020304" pitchFamily="18" charset="0"/>
              </a:rPr>
              <a:t>Code of Conduct (cont.)</a:t>
            </a:r>
          </a:p>
        </p:txBody>
      </p:sp>
    </p:spTree>
    <p:extLst>
      <p:ext uri="{BB962C8B-B14F-4D97-AF65-F5344CB8AC3E}">
        <p14:creationId xmlns:p14="http://schemas.microsoft.com/office/powerpoint/2010/main" val="343230469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path" presetSubtype="0" accel="50000" decel="50000" fill="hold" grpId="0" nodeType="withEffect">
                                  <p:stCondLst>
                                    <p:cond delay="0"/>
                                  </p:stCondLst>
                                  <p:iterate type="lt">
                                    <p:tmPct val="10000"/>
                                  </p:iterate>
                                  <p:childTnLst>
                                    <p:animMotion origin="layout" path="M -4.16667E-7 1.11111E-6 C 0.06888 1.11111E-6 0.125 0.02847 0.125 0.06389 C 0.125 0.09907 0.06888 0.12778 -4.16667E-7 0.12778 C -0.06914 0.12778 -0.125 0.09907 -0.125 0.06389 C -0.125 0.02847 -0.06914 1.11111E-6 -4.16667E-7 1.11111E-6 Z " pathEditMode="relative" rAng="0" ptsTypes="AAAAA">
                                      <p:cBhvr>
                                        <p:cTn id="6" dur="2000" fill="hold"/>
                                        <p:tgtEl>
                                          <p:spTgt spid="64514"/>
                                        </p:tgtEl>
                                        <p:attrNameLst>
                                          <p:attrName>ppt_x</p:attrName>
                                          <p:attrName>ppt_y</p:attrName>
                                        </p:attrNameLst>
                                      </p:cBhvr>
                                      <p:rCtr x="0" y="638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762000" y="1458073"/>
            <a:ext cx="10591800" cy="4808257"/>
          </a:xfrm>
        </p:spPr>
        <p:txBody>
          <a:bodyPr/>
          <a:lstStyle/>
          <a:p>
            <a:r>
              <a:rPr lang="en-US" sz="2800" dirty="0">
                <a:latin typeface="Times New Roman" panose="02020603050405020304" pitchFamily="18" charset="0"/>
                <a:cs typeface="Times New Roman" panose="02020603050405020304" pitchFamily="18" charset="0"/>
              </a:rPr>
              <a:t>These two forms, and their associated processes, are the foundation of the services we provide to veterans and their families.</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The 21-22 “Appointment of Veterans Service Organization as Claimant’s Representative” establishes VFW as the claimant’s representative in writing and allows VA to share information with us.</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The 21-0966 “Intent To File A Claim For Compensation and/or Pension, or Survivors Pension and/or DIC” secures the date of claim and maximizes the benefit for the claimant. </a:t>
            </a:r>
          </a:p>
        </p:txBody>
      </p:sp>
      <p:sp>
        <p:nvSpPr>
          <p:cNvPr id="4" name="Slide Number Placeholder 3"/>
          <p:cNvSpPr>
            <a:spLocks noGrp="1"/>
          </p:cNvSpPr>
          <p:nvPr>
            <p:ph type="sldNum" sz="quarter" idx="12"/>
          </p:nvPr>
        </p:nvSpPr>
        <p:spPr/>
        <p:txBody>
          <a:bodyPr/>
          <a:lstStyle/>
          <a:p>
            <a:fld id="{60B18D57-13A5-4968-950D-8FEF41FA4399}" type="slidenum">
              <a:rPr lang="en-US" smtClean="0"/>
              <a:t>34</a:t>
            </a:fld>
            <a:endParaRPr lang="en-US"/>
          </a:p>
        </p:txBody>
      </p:sp>
      <p:sp>
        <p:nvSpPr>
          <p:cNvPr id="5" name="Title 4"/>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POA and ITF</a:t>
            </a:r>
          </a:p>
        </p:txBody>
      </p:sp>
    </p:spTree>
    <p:extLst>
      <p:ext uri="{BB962C8B-B14F-4D97-AF65-F5344CB8AC3E}">
        <p14:creationId xmlns:p14="http://schemas.microsoft.com/office/powerpoint/2010/main" val="35744280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286871" y="1458073"/>
            <a:ext cx="11295529" cy="4808257"/>
          </a:xfrm>
        </p:spPr>
        <p:txBody>
          <a:bodyPr/>
          <a:lstStyle/>
          <a:p>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pPr marL="0" indent="0" algn="ctr">
              <a:buNone/>
            </a:pPr>
            <a:r>
              <a:rPr lang="en-US" sz="3600" dirty="0">
                <a:latin typeface="Times New Roman" panose="02020603050405020304" pitchFamily="18" charset="0"/>
                <a:cs typeface="Times New Roman" panose="02020603050405020304" pitchFamily="18" charset="0"/>
              </a:rPr>
              <a:t>The purpose and use of the 21-22 was discussed earlier in this presentation</a:t>
            </a:r>
          </a:p>
        </p:txBody>
      </p:sp>
      <p:sp>
        <p:nvSpPr>
          <p:cNvPr id="4" name="Slide Number Placeholder 3"/>
          <p:cNvSpPr>
            <a:spLocks noGrp="1"/>
          </p:cNvSpPr>
          <p:nvPr>
            <p:ph type="sldNum" sz="quarter" idx="12"/>
          </p:nvPr>
        </p:nvSpPr>
        <p:spPr/>
        <p:txBody>
          <a:bodyPr/>
          <a:lstStyle/>
          <a:p>
            <a:fld id="{60B18D57-13A5-4968-950D-8FEF41FA4399}" type="slidenum">
              <a:rPr lang="en-US" smtClean="0"/>
              <a:t>35</a:t>
            </a:fld>
            <a:endParaRPr lang="en-US"/>
          </a:p>
        </p:txBody>
      </p:sp>
      <p:sp>
        <p:nvSpPr>
          <p:cNvPr id="5" name="Title 4"/>
          <p:cNvSpPr>
            <a:spLocks noGrp="1"/>
          </p:cNvSpPr>
          <p:nvPr>
            <p:ph type="title"/>
          </p:nvPr>
        </p:nvSpPr>
        <p:spPr/>
        <p:txBody>
          <a:bodyPr/>
          <a:lstStyle/>
          <a:p>
            <a:r>
              <a:rPr lang="en-US" sz="3600" dirty="0">
                <a:latin typeface="Times New Roman" panose="02020603050405020304" pitchFamily="18" charset="0"/>
                <a:cs typeface="Times New Roman" panose="02020603050405020304" pitchFamily="18" charset="0"/>
              </a:rPr>
              <a:t>Power of Attorney</a:t>
            </a:r>
          </a:p>
        </p:txBody>
      </p:sp>
    </p:spTree>
    <p:extLst>
      <p:ext uri="{BB962C8B-B14F-4D97-AF65-F5344CB8AC3E}">
        <p14:creationId xmlns:p14="http://schemas.microsoft.com/office/powerpoint/2010/main" val="31160922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Content Placeholder 2"/>
          <p:cNvSpPr>
            <a:spLocks noGrp="1"/>
          </p:cNvSpPr>
          <p:nvPr>
            <p:ph idx="1"/>
          </p:nvPr>
        </p:nvSpPr>
        <p:spPr>
          <a:xfrm>
            <a:off x="762000" y="1288864"/>
            <a:ext cx="10591800" cy="4882058"/>
          </a:xfrm>
        </p:spPr>
        <p:txBody>
          <a:bodyPr/>
          <a:lstStyle/>
          <a:p>
            <a:pPr marL="0" lvl="1" indent="0" algn="ctr">
              <a:spcBef>
                <a:spcPts val="1000"/>
              </a:spcBef>
              <a:buNone/>
            </a:pPr>
            <a:r>
              <a:rPr lang="en-US" altLang="en-US" b="1" dirty="0">
                <a:latin typeface="Times New Roman" panose="02020603050405020304" pitchFamily="18" charset="0"/>
                <a:cs typeface="Times New Roman" panose="02020603050405020304" pitchFamily="18" charset="0"/>
              </a:rPr>
              <a:t>38 CFR §3.155 (b)</a:t>
            </a:r>
          </a:p>
          <a:p>
            <a:pPr marL="0" lvl="1" indent="0" algn="ctr">
              <a:spcBef>
                <a:spcPts val="1000"/>
              </a:spcBef>
              <a:buNone/>
            </a:pPr>
            <a:endParaRPr lang="en-US" altLang="en-US"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A claimant, his or her duly authorized representative, a Member of Congress, or some person acting as next friend of a claimant who is not of full age or capacity may indicate a claimant’s desire to file a claim for benefits by submitting an intent to file a claim to VA….</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Commonly referred to as Intent to File or ITF.</a:t>
            </a:r>
          </a:p>
          <a:p>
            <a:pPr lvl="1" eaLnBrk="1" hangingPunct="1">
              <a:buFont typeface="Wingdings" panose="05000000000000000000" pitchFamily="2" charset="2"/>
              <a:buChar char="Ø"/>
            </a:pPr>
            <a:endParaRPr lang="en-US" altLang="en-US" dirty="0">
              <a:latin typeface="Times New Roman" panose="02020603050405020304" pitchFamily="18" charset="0"/>
              <a:cs typeface="Times New Roman" panose="02020603050405020304" pitchFamily="18" charset="0"/>
            </a:endParaRPr>
          </a:p>
          <a:p>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36</a:t>
            </a:fld>
            <a:endParaRPr lang="en-US" altLang="en-US"/>
          </a:p>
        </p:txBody>
      </p:sp>
      <p:sp>
        <p:nvSpPr>
          <p:cNvPr id="2" name="Title 1"/>
          <p:cNvSpPr>
            <a:spLocks noGrp="1"/>
          </p:cNvSpPr>
          <p:nvPr>
            <p:ph type="title"/>
          </p:nvPr>
        </p:nvSpPr>
        <p:spPr>
          <a:xfrm>
            <a:off x="0" y="154453"/>
            <a:ext cx="10172700" cy="1150937"/>
          </a:xfrm>
        </p:spPr>
        <p:txBody>
          <a:bodyPr>
            <a:normAutofit/>
          </a:bodyPr>
          <a:lstStyle/>
          <a:p>
            <a:pPr>
              <a:defRPr/>
            </a:pPr>
            <a:r>
              <a:rPr lang="en-US" altLang="en-US" sz="3600" dirty="0">
                <a:latin typeface="Times New Roman" panose="02020603050405020304" pitchFamily="18" charset="0"/>
                <a:cs typeface="Times New Roman" panose="02020603050405020304" pitchFamily="18" charset="0"/>
              </a:rPr>
              <a:t>INTENT TO FILE – WHAT IS IT?</a:t>
            </a:r>
            <a:endParaRPr lang="en-US" sz="3600" dirty="0"/>
          </a:p>
        </p:txBody>
      </p:sp>
    </p:spTree>
    <p:extLst>
      <p:ext uri="{BB962C8B-B14F-4D97-AF65-F5344CB8AC3E}">
        <p14:creationId xmlns:p14="http://schemas.microsoft.com/office/powerpoint/2010/main" val="7988814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Content Placeholder 2"/>
          <p:cNvSpPr>
            <a:spLocks noGrp="1"/>
          </p:cNvSpPr>
          <p:nvPr>
            <p:ph idx="1"/>
          </p:nvPr>
        </p:nvSpPr>
        <p:spPr>
          <a:xfrm>
            <a:off x="685800" y="1288864"/>
            <a:ext cx="10668000" cy="4882058"/>
          </a:xfrm>
        </p:spPr>
        <p:txBody>
          <a:bodyPr/>
          <a:lstStyle/>
          <a:p>
            <a:pPr marL="0" lvl="1" indent="0" algn="ctr">
              <a:spcBef>
                <a:spcPts val="1000"/>
              </a:spcBef>
              <a:buNone/>
            </a:pPr>
            <a:r>
              <a:rPr lang="en-US" altLang="en-US" b="1" dirty="0">
                <a:latin typeface="Times New Roman" panose="02020603050405020304" pitchFamily="18" charset="0"/>
                <a:cs typeface="Times New Roman" panose="02020603050405020304" pitchFamily="18" charset="0"/>
              </a:rPr>
              <a:t>38 CFR §3.155 (b)</a:t>
            </a:r>
          </a:p>
          <a:p>
            <a:pPr marL="0" lvl="1" indent="0" algn="ctr">
              <a:spcBef>
                <a:spcPts val="1000"/>
              </a:spcBef>
              <a:buNone/>
            </a:pPr>
            <a:endParaRPr lang="en-US" altLang="en-US" b="1" dirty="0">
              <a:latin typeface="Times New Roman" panose="02020603050405020304" pitchFamily="18" charset="0"/>
              <a:cs typeface="Times New Roman" panose="02020603050405020304" pitchFamily="18" charset="0"/>
            </a:endParaRPr>
          </a:p>
          <a:p>
            <a:pPr marL="0" lvl="1" indent="0" algn="ctr">
              <a:spcBef>
                <a:spcPts val="1000"/>
              </a:spcBef>
              <a:buNone/>
            </a:pPr>
            <a:endParaRPr lang="en-US" altLang="en-US"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 If VA receives a complete application form prescribed by the Secretary…appropriate to the benefit sought within 1 year of receipt of the intent to file a claim, VA will consider the complete claim filed as of the date the intent to file a claim was received.</a:t>
            </a:r>
          </a:p>
          <a:p>
            <a:pPr eaLnBrk="1" hangingPunct="1"/>
            <a:endParaRPr lang="en-US" altLang="en-US" sz="2800" dirty="0">
              <a:latin typeface="Times New Roman" panose="02020603050405020304" pitchFamily="18" charset="0"/>
              <a:cs typeface="Times New Roman" panose="02020603050405020304" pitchFamily="18" charset="0"/>
            </a:endParaRPr>
          </a:p>
          <a:p>
            <a:pPr marL="457200" lvl="1" indent="0">
              <a:buNone/>
            </a:pPr>
            <a:endParaRPr lang="en-US" altLang="en-US" dirty="0">
              <a:latin typeface="Times New Roman" panose="02020603050405020304" pitchFamily="18" charset="0"/>
              <a:cs typeface="Times New Roman" panose="02020603050405020304" pitchFamily="18" charset="0"/>
            </a:endParaRPr>
          </a:p>
          <a:p>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37</a:t>
            </a:fld>
            <a:endParaRPr lang="en-US" altLang="en-US"/>
          </a:p>
        </p:txBody>
      </p:sp>
      <p:sp>
        <p:nvSpPr>
          <p:cNvPr id="2" name="Title 1"/>
          <p:cNvSpPr>
            <a:spLocks noGrp="1"/>
          </p:cNvSpPr>
          <p:nvPr>
            <p:ph type="title"/>
          </p:nvPr>
        </p:nvSpPr>
        <p:spPr>
          <a:xfrm>
            <a:off x="0" y="154453"/>
            <a:ext cx="10172700" cy="1150937"/>
          </a:xfrm>
        </p:spPr>
        <p:txBody>
          <a:bodyPr>
            <a:normAutofit/>
          </a:bodyPr>
          <a:lstStyle/>
          <a:p>
            <a:pPr>
              <a:defRPr/>
            </a:pPr>
            <a:r>
              <a:rPr lang="en-US" altLang="en-US" sz="3600" dirty="0">
                <a:latin typeface="Times New Roman" panose="02020603050405020304" pitchFamily="18" charset="0"/>
                <a:cs typeface="Times New Roman" panose="02020603050405020304" pitchFamily="18" charset="0"/>
              </a:rPr>
              <a:t>INTENT TO FILE – </a:t>
            </a:r>
            <a:br>
              <a:rPr lang="en-US" altLang="en-US" sz="3600" dirty="0">
                <a:latin typeface="Times New Roman" panose="02020603050405020304" pitchFamily="18" charset="0"/>
                <a:cs typeface="Times New Roman" panose="02020603050405020304" pitchFamily="18" charset="0"/>
              </a:rPr>
            </a:br>
            <a:r>
              <a:rPr lang="en-US" altLang="en-US" sz="3600" dirty="0">
                <a:latin typeface="Times New Roman" panose="02020603050405020304" pitchFamily="18" charset="0"/>
                <a:cs typeface="Times New Roman" panose="02020603050405020304" pitchFamily="18" charset="0"/>
              </a:rPr>
              <a:t>WHAT’S ITS PURPOSE?</a:t>
            </a:r>
            <a:endParaRPr lang="en-US" sz="3600" dirty="0"/>
          </a:p>
        </p:txBody>
      </p:sp>
    </p:spTree>
    <p:extLst>
      <p:ext uri="{BB962C8B-B14F-4D97-AF65-F5344CB8AC3E}">
        <p14:creationId xmlns:p14="http://schemas.microsoft.com/office/powerpoint/2010/main" val="20218096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p:cNvSpPr>
            <a:spLocks noGrp="1"/>
          </p:cNvSpPr>
          <p:nvPr>
            <p:ph idx="1"/>
          </p:nvPr>
        </p:nvSpPr>
        <p:spPr/>
        <p:txBody>
          <a:bodyPr/>
          <a:lstStyle/>
          <a:p>
            <a:pPr eaLnBrk="1" hangingPunct="1"/>
            <a:r>
              <a:rPr lang="en-US" altLang="en-US" sz="2800" dirty="0">
                <a:latin typeface="Times New Roman" panose="02020603050405020304" pitchFamily="18" charset="0"/>
                <a:cs typeface="Times New Roman" panose="02020603050405020304" pitchFamily="18" charset="0"/>
              </a:rPr>
              <a:t>VA Form 21-0966</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Alerts VA that the claimant is going to file a claim within 1 year of submission of the ITF</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Protects date of claim</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Allows time to gather information/records </a:t>
            </a:r>
          </a:p>
          <a:p>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38</a:t>
            </a:fld>
            <a:endParaRPr lang="en-US" altLang="en-US"/>
          </a:p>
        </p:txBody>
      </p:sp>
      <p:sp>
        <p:nvSpPr>
          <p:cNvPr id="2" name="Title 1"/>
          <p:cNvSpPr>
            <a:spLocks noGrp="1"/>
          </p:cNvSpPr>
          <p:nvPr>
            <p:ph type="title"/>
          </p:nvPr>
        </p:nvSpPr>
        <p:spPr>
          <a:xfrm>
            <a:off x="76200" y="152400"/>
            <a:ext cx="9938362" cy="1060450"/>
          </a:xfrm>
        </p:spPr>
        <p:txBody>
          <a:bodyPr>
            <a:normAutofit/>
          </a:bodyPr>
          <a:lstStyle/>
          <a:p>
            <a:pPr>
              <a:defRPr/>
            </a:pPr>
            <a:r>
              <a:rPr lang="en-US" altLang="en-US" sz="3600" dirty="0">
                <a:latin typeface="Times New Roman" panose="02020603050405020304" pitchFamily="18" charset="0"/>
                <a:cs typeface="Times New Roman" panose="02020603050405020304" pitchFamily="18" charset="0"/>
              </a:rPr>
              <a:t>INTENT TO FILE- WHAT IS IT?</a:t>
            </a:r>
            <a:endParaRPr lang="en-US" sz="3600" dirty="0"/>
          </a:p>
        </p:txBody>
      </p:sp>
    </p:spTree>
    <p:extLst>
      <p:ext uri="{BB962C8B-B14F-4D97-AF65-F5344CB8AC3E}">
        <p14:creationId xmlns:p14="http://schemas.microsoft.com/office/powerpoint/2010/main" val="14062448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Content Placeholder 2"/>
          <p:cNvSpPr>
            <a:spLocks noGrp="1"/>
          </p:cNvSpPr>
          <p:nvPr>
            <p:ph idx="1"/>
          </p:nvPr>
        </p:nvSpPr>
        <p:spPr>
          <a:xfrm>
            <a:off x="838200" y="1371600"/>
            <a:ext cx="10515600" cy="4903694"/>
          </a:xfrm>
        </p:spPr>
        <p:txBody>
          <a:bodyPr/>
          <a:lstStyle/>
          <a:p>
            <a:pPr eaLnBrk="1" hangingPunct="1">
              <a:defRPr/>
            </a:pPr>
            <a:endParaRPr lang="en-US" altLang="en-US" sz="28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Personal Information, name, file number, etc.</a:t>
            </a:r>
          </a:p>
          <a:p>
            <a:pPr eaLnBrk="1" hangingPunct="1">
              <a:defRPr/>
            </a:pPr>
            <a:endParaRPr lang="en-US" altLang="en-US" sz="28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What benefit is being sought (Compensation, Pension, Survivors Benefits)</a:t>
            </a:r>
          </a:p>
          <a:p>
            <a:pPr eaLnBrk="1" hangingPunct="1">
              <a:defRPr/>
            </a:pPr>
            <a:endParaRPr lang="en-US" altLang="en-US" sz="28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Signature</a:t>
            </a:r>
          </a:p>
          <a:p>
            <a:pPr eaLnBrk="1" hangingPunct="1">
              <a:buFont typeface="Wingdings" panose="05000000000000000000" pitchFamily="2" charset="2"/>
              <a:buChar char="Ø"/>
              <a:defRPr/>
            </a:pPr>
            <a:endParaRPr lang="en-US" altLang="en-US" sz="2800"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39</a:t>
            </a:fld>
            <a:endParaRPr lang="en-US" altLang="en-US"/>
          </a:p>
        </p:txBody>
      </p:sp>
      <p:sp>
        <p:nvSpPr>
          <p:cNvPr id="2" name="Title 1"/>
          <p:cNvSpPr>
            <a:spLocks noGrp="1"/>
          </p:cNvSpPr>
          <p:nvPr>
            <p:ph type="title"/>
          </p:nvPr>
        </p:nvSpPr>
        <p:spPr>
          <a:xfrm>
            <a:off x="76200" y="103952"/>
            <a:ext cx="9220200" cy="1150937"/>
          </a:xfrm>
        </p:spPr>
        <p:txBody>
          <a:bodyPr>
            <a:normAutofit/>
          </a:bodyPr>
          <a:lstStyle/>
          <a:p>
            <a:pPr>
              <a:defRPr/>
            </a:pPr>
            <a:r>
              <a:rPr lang="en-US" altLang="en-US" sz="3600" dirty="0">
                <a:latin typeface="Times New Roman" panose="02020603050405020304" pitchFamily="18" charset="0"/>
                <a:cs typeface="Times New Roman" panose="02020603050405020304" pitchFamily="18" charset="0"/>
              </a:rPr>
              <a:t>INTENT TO FILE- WHAT IS NEEDED?</a:t>
            </a:r>
            <a:endParaRPr lang="en-US" sz="3600" dirty="0"/>
          </a:p>
        </p:txBody>
      </p:sp>
    </p:spTree>
    <p:extLst>
      <p:ext uri="{BB962C8B-B14F-4D97-AF65-F5344CB8AC3E}">
        <p14:creationId xmlns:p14="http://schemas.microsoft.com/office/powerpoint/2010/main" val="2052928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idx="1"/>
          </p:nvPr>
        </p:nvSpPr>
        <p:spPr>
          <a:xfrm>
            <a:off x="381000" y="1393236"/>
            <a:ext cx="11353800" cy="4882058"/>
          </a:xfrm>
        </p:spPr>
        <p:txBody>
          <a:bodyPr/>
          <a:lstStyle/>
          <a:p>
            <a:pPr eaLnBrk="1" hangingPunct="1">
              <a:buFont typeface="Wingdings" panose="05000000000000000000" pitchFamily="2" charset="2"/>
              <a:buNone/>
            </a:pPr>
            <a:endParaRPr lang="en-US" altLang="en-US"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Explains the NVS role in preparing the Guide, when it will be published and the DSO responsibility in distributing the Guide.</a:t>
            </a:r>
          </a:p>
          <a:p>
            <a:pPr marL="0" indent="0">
              <a:buNone/>
            </a:pPr>
            <a:endParaRPr lang="en-US" altLang="en-US" sz="2800" dirty="0">
              <a:latin typeface="Times New Roman" panose="02020603050405020304" pitchFamily="18" charset="0"/>
              <a:cs typeface="Times New Roman" panose="02020603050405020304" pitchFamily="18" charset="0"/>
            </a:endParaRPr>
          </a:p>
          <a:p>
            <a:pPr eaLnBrk="1" hangingPunct="1">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The guide is printed in even numbered years and is currently under revision.</a:t>
            </a:r>
            <a:br>
              <a:rPr lang="en-US" altLang="en-US" sz="2400" dirty="0">
                <a:latin typeface="Times New Roman" panose="02020603050405020304" pitchFamily="18" charset="0"/>
                <a:cs typeface="Times New Roman" panose="02020603050405020304" pitchFamily="18" charset="0"/>
              </a:rPr>
            </a:br>
            <a:endParaRPr lang="en-US" altLang="en-US" sz="24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None/>
            </a:pP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4</a:t>
            </a:fld>
            <a:endParaRPr lang="en-US" dirty="0"/>
          </a:p>
        </p:txBody>
      </p:sp>
      <p:sp>
        <p:nvSpPr>
          <p:cNvPr id="17410" name="Rectangle 2"/>
          <p:cNvSpPr>
            <a:spLocks noGrp="1" noChangeArrowheads="1"/>
          </p:cNvSpPr>
          <p:nvPr>
            <p:ph type="title"/>
          </p:nvPr>
        </p:nvSpPr>
        <p:spPr>
          <a:xfrm>
            <a:off x="228600" y="152400"/>
            <a:ext cx="6629400" cy="866729"/>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Post Service Officer Guide</a:t>
            </a:r>
          </a:p>
        </p:txBody>
      </p:sp>
    </p:spTree>
    <p:extLst>
      <p:ext uri="{BB962C8B-B14F-4D97-AF65-F5344CB8AC3E}">
        <p14:creationId xmlns:p14="http://schemas.microsoft.com/office/powerpoint/2010/main" val="1773362635"/>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Content Placeholder 2"/>
          <p:cNvSpPr>
            <a:spLocks noGrp="1"/>
          </p:cNvSpPr>
          <p:nvPr>
            <p:ph idx="1"/>
          </p:nvPr>
        </p:nvSpPr>
        <p:spPr>
          <a:xfrm>
            <a:off x="457200" y="1447801"/>
            <a:ext cx="11353800" cy="4908549"/>
          </a:xfrm>
        </p:spPr>
        <p:txBody>
          <a:bodyPr/>
          <a:lstStyle/>
          <a:p>
            <a:pPr marL="0" lvl="1" indent="0">
              <a:spcBef>
                <a:spcPts val="1000"/>
              </a:spcBef>
              <a:buNone/>
            </a:pPr>
            <a:r>
              <a:rPr lang="en-US" altLang="en-US" b="1" dirty="0">
                <a:latin typeface="Times New Roman" panose="02020603050405020304" pitchFamily="18" charset="0"/>
                <a:cs typeface="Times New Roman" panose="02020603050405020304" pitchFamily="18" charset="0"/>
              </a:rPr>
              <a:t>				38 CFR §3.155 (b)(1)</a:t>
            </a:r>
          </a:p>
          <a:p>
            <a:pPr marL="0" indent="0">
              <a:buNone/>
            </a:pPr>
            <a:r>
              <a:rPr lang="en-US" altLang="en-US" sz="2800" dirty="0">
                <a:latin typeface="Times New Roman" panose="02020603050405020304" pitchFamily="18" charset="0"/>
                <a:cs typeface="Times New Roman" panose="02020603050405020304" pitchFamily="18" charset="0"/>
              </a:rPr>
              <a:t>An intent to file a claim can be submitted in one of the three following ways:</a:t>
            </a:r>
          </a:p>
          <a:p>
            <a:pPr marL="0" lvl="1" indent="0" algn="ctr">
              <a:spcBef>
                <a:spcPts val="1000"/>
              </a:spcBef>
              <a:buNone/>
            </a:pPr>
            <a:endParaRPr lang="en-US" altLang="en-US" sz="900" b="1" dirty="0">
              <a:latin typeface="Times New Roman" panose="02020603050405020304" pitchFamily="18" charset="0"/>
              <a:cs typeface="Times New Roman" panose="02020603050405020304" pitchFamily="18" charset="0"/>
            </a:endParaRPr>
          </a:p>
          <a:p>
            <a:pPr marL="0" lvl="1" indent="0">
              <a:spcBef>
                <a:spcPts val="1000"/>
              </a:spcBef>
              <a:buNone/>
            </a:pPr>
            <a:r>
              <a:rPr lang="en-US" altLang="en-US" b="1" dirty="0">
                <a:latin typeface="Times New Roman" panose="02020603050405020304" pitchFamily="18" charset="0"/>
                <a:cs typeface="Times New Roman" panose="02020603050405020304" pitchFamily="18" charset="0"/>
              </a:rPr>
              <a:t>				38 CFR §3.155 (b)(1)(i)</a:t>
            </a:r>
          </a:p>
          <a:p>
            <a:pPr marL="0" indent="0">
              <a:buNone/>
            </a:pPr>
            <a:r>
              <a:rPr lang="en-US" altLang="en-US" sz="2800" dirty="0">
                <a:latin typeface="Times New Roman" panose="02020603050405020304" pitchFamily="18" charset="0"/>
                <a:cs typeface="Times New Roman" panose="02020603050405020304" pitchFamily="18" charset="0"/>
              </a:rPr>
              <a:t>Saved electronic application. </a:t>
            </a:r>
          </a:p>
          <a:p>
            <a:pPr marL="0" lvl="1" indent="0">
              <a:spcBef>
                <a:spcPts val="1000"/>
              </a:spcBef>
              <a:buNone/>
            </a:pPr>
            <a:r>
              <a:rPr lang="en-US" altLang="en-US" sz="800" b="1" dirty="0">
                <a:latin typeface="Times New Roman" panose="02020603050405020304" pitchFamily="18" charset="0"/>
                <a:cs typeface="Times New Roman" panose="02020603050405020304" pitchFamily="18" charset="0"/>
              </a:rPr>
              <a:t>				</a:t>
            </a:r>
            <a:r>
              <a:rPr lang="en-US" altLang="en-US" b="1" dirty="0">
                <a:latin typeface="Times New Roman" panose="02020603050405020304" pitchFamily="18" charset="0"/>
                <a:cs typeface="Times New Roman" panose="02020603050405020304" pitchFamily="18" charset="0"/>
              </a:rPr>
              <a:t>38 CFR §3.155 (b)(1)(ii)</a:t>
            </a:r>
          </a:p>
          <a:p>
            <a:pPr marL="0" indent="0">
              <a:buNone/>
            </a:pPr>
            <a:r>
              <a:rPr lang="en-US" altLang="en-US" sz="2800" dirty="0">
                <a:latin typeface="Times New Roman" panose="02020603050405020304" pitchFamily="18" charset="0"/>
                <a:cs typeface="Times New Roman" panose="02020603050405020304" pitchFamily="18" charset="0"/>
              </a:rPr>
              <a:t>Written intent on prescribed intent to file a claim form. </a:t>
            </a:r>
            <a:endParaRPr lang="en-US" altLang="en-US" sz="1800" dirty="0">
              <a:latin typeface="Times New Roman" panose="02020603050405020304" pitchFamily="18" charset="0"/>
              <a:cs typeface="Times New Roman" panose="02020603050405020304" pitchFamily="18" charset="0"/>
            </a:endParaRPr>
          </a:p>
          <a:p>
            <a:pPr marL="0" lvl="1" indent="0" algn="ctr">
              <a:spcBef>
                <a:spcPts val="1000"/>
              </a:spcBef>
              <a:buNone/>
            </a:pPr>
            <a:endParaRPr lang="en-US" altLang="en-US" sz="1000" b="1" dirty="0">
              <a:latin typeface="Times New Roman" panose="02020603050405020304" pitchFamily="18" charset="0"/>
              <a:cs typeface="Times New Roman" panose="02020603050405020304" pitchFamily="18" charset="0"/>
            </a:endParaRPr>
          </a:p>
          <a:p>
            <a:pPr marL="0" lvl="1" indent="0">
              <a:spcBef>
                <a:spcPts val="1000"/>
              </a:spcBef>
              <a:buNone/>
            </a:pPr>
            <a:r>
              <a:rPr lang="en-US" altLang="en-US" b="1" dirty="0">
                <a:latin typeface="Times New Roman" panose="02020603050405020304" pitchFamily="18" charset="0"/>
                <a:cs typeface="Times New Roman" panose="02020603050405020304" pitchFamily="18" charset="0"/>
              </a:rPr>
              <a:t> 				38 CFR §3.155 (b)(1)(iii)</a:t>
            </a:r>
          </a:p>
          <a:p>
            <a:pPr marL="0" indent="0">
              <a:buNone/>
            </a:pPr>
            <a:r>
              <a:rPr lang="en-US" altLang="en-US" sz="2800" dirty="0">
                <a:latin typeface="Times New Roman" panose="02020603050405020304" pitchFamily="18" charset="0"/>
                <a:cs typeface="Times New Roman" panose="02020603050405020304" pitchFamily="18" charset="0"/>
              </a:rPr>
              <a:t>Oral intent communicated to designated VA personnel and recorded in writing. </a:t>
            </a:r>
            <a:endParaRPr lang="en-US" altLang="en-US" dirty="0"/>
          </a:p>
          <a:p>
            <a:pPr marL="0" indent="0">
              <a:buNone/>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40</a:t>
            </a:fld>
            <a:endParaRPr lang="en-US" altLang="en-US"/>
          </a:p>
        </p:txBody>
      </p:sp>
      <p:sp>
        <p:nvSpPr>
          <p:cNvPr id="2" name="Title 1"/>
          <p:cNvSpPr>
            <a:spLocks noGrp="1"/>
          </p:cNvSpPr>
          <p:nvPr>
            <p:ph type="title"/>
          </p:nvPr>
        </p:nvSpPr>
        <p:spPr>
          <a:xfrm>
            <a:off x="76200" y="152400"/>
            <a:ext cx="9942034" cy="1060450"/>
          </a:xfrm>
        </p:spPr>
        <p:txBody>
          <a:bodyPr>
            <a:normAutofit/>
          </a:bodyPr>
          <a:lstStyle/>
          <a:p>
            <a:pPr>
              <a:defRPr/>
            </a:pPr>
            <a:r>
              <a:rPr lang="en-US" altLang="en-US" sz="3600" dirty="0">
                <a:latin typeface="Times New Roman" panose="02020603050405020304" pitchFamily="18" charset="0"/>
                <a:cs typeface="Times New Roman" panose="02020603050405020304" pitchFamily="18" charset="0"/>
              </a:rPr>
              <a:t>INTENT TO FILE- HOW TO FILE?</a:t>
            </a:r>
            <a:endParaRPr lang="en-US" sz="3600" dirty="0"/>
          </a:p>
        </p:txBody>
      </p:sp>
    </p:spTree>
    <p:extLst>
      <p:ext uri="{BB962C8B-B14F-4D97-AF65-F5344CB8AC3E}">
        <p14:creationId xmlns:p14="http://schemas.microsoft.com/office/powerpoint/2010/main" val="25740172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Content Placeholder 2"/>
          <p:cNvSpPr>
            <a:spLocks noGrp="1"/>
          </p:cNvSpPr>
          <p:nvPr>
            <p:ph idx="1"/>
          </p:nvPr>
        </p:nvSpPr>
        <p:spPr>
          <a:xfrm>
            <a:off x="685800" y="1748364"/>
            <a:ext cx="10668000" cy="3974187"/>
          </a:xfrm>
        </p:spPr>
        <p:txBody>
          <a:bodyPr>
            <a:normAutofit/>
          </a:bodyPr>
          <a:lstStyle/>
          <a:p>
            <a:pPr eaLnBrk="1" hangingPunct="1"/>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Veteran can initiate electronically using eBenefits or VA.gov VA.gov, over the phone (800-827-1000), or by submitting VA form 21-0966</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Representative can initiate electronically using SEP or by submitting VA form 21-0966 through any approved method </a:t>
            </a:r>
          </a:p>
          <a:p>
            <a:pPr marL="0" indent="0">
              <a:buNone/>
            </a:pPr>
            <a:r>
              <a:rPr lang="en-US" altLang="en-US" sz="2800" dirty="0">
                <a:latin typeface="Times New Roman" panose="02020603050405020304" pitchFamily="18" charset="0"/>
                <a:cs typeface="Times New Roman" panose="02020603050405020304" pitchFamily="18" charset="0"/>
              </a:rPr>
              <a:t>	(D2D, Direct Upload, Fax, Mail, Public contact)</a:t>
            </a:r>
          </a:p>
          <a:p>
            <a:pPr eaLnBrk="1" hangingPunct="1"/>
            <a:endParaRPr lang="en-US" altLang="en-US" sz="2800" dirty="0">
              <a:latin typeface="Times New Roman" panose="02020603050405020304" pitchFamily="18" charset="0"/>
              <a:cs typeface="Times New Roman" panose="02020603050405020304" pitchFamily="18" charset="0"/>
            </a:endParaRPr>
          </a:p>
          <a:p>
            <a:pPr marL="0" indent="0">
              <a:buNone/>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41</a:t>
            </a:fld>
            <a:endParaRPr lang="en-US" altLang="en-US"/>
          </a:p>
        </p:txBody>
      </p:sp>
      <p:sp>
        <p:nvSpPr>
          <p:cNvPr id="2" name="Title 1"/>
          <p:cNvSpPr>
            <a:spLocks noGrp="1"/>
          </p:cNvSpPr>
          <p:nvPr>
            <p:ph type="title"/>
          </p:nvPr>
        </p:nvSpPr>
        <p:spPr>
          <a:xfrm>
            <a:off x="0" y="152400"/>
            <a:ext cx="10018234" cy="1060450"/>
          </a:xfrm>
        </p:spPr>
        <p:txBody>
          <a:bodyPr>
            <a:normAutofit/>
          </a:bodyPr>
          <a:lstStyle/>
          <a:p>
            <a:pPr>
              <a:defRPr/>
            </a:pPr>
            <a:r>
              <a:rPr lang="en-US" altLang="en-US" sz="3600" dirty="0">
                <a:latin typeface="Times New Roman" panose="02020603050405020304" pitchFamily="18" charset="0"/>
                <a:cs typeface="Times New Roman" panose="02020603050405020304" pitchFamily="18" charset="0"/>
              </a:rPr>
              <a:t>INTENT TO FILE- HOW TO FILE?</a:t>
            </a:r>
            <a:endParaRPr lang="en-US" sz="3600" dirty="0"/>
          </a:p>
        </p:txBody>
      </p:sp>
    </p:spTree>
    <p:extLst>
      <p:ext uri="{BB962C8B-B14F-4D97-AF65-F5344CB8AC3E}">
        <p14:creationId xmlns:p14="http://schemas.microsoft.com/office/powerpoint/2010/main" val="13539672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Content Placeholder 2"/>
          <p:cNvSpPr>
            <a:spLocks noGrp="1"/>
          </p:cNvSpPr>
          <p:nvPr>
            <p:ph idx="1"/>
          </p:nvPr>
        </p:nvSpPr>
        <p:spPr>
          <a:xfrm>
            <a:off x="762000" y="1748364"/>
            <a:ext cx="10591800" cy="3974187"/>
          </a:xfrm>
        </p:spPr>
        <p:txBody>
          <a:bodyPr/>
          <a:lstStyle/>
          <a:p>
            <a:pPr marL="0" lvl="1" indent="0" algn="ctr">
              <a:spcBef>
                <a:spcPts val="1000"/>
              </a:spcBef>
              <a:buNone/>
            </a:pPr>
            <a:r>
              <a:rPr lang="en-US" altLang="en-US" b="1" dirty="0">
                <a:latin typeface="Times New Roman" panose="02020603050405020304" pitchFamily="18" charset="0"/>
                <a:cs typeface="Times New Roman" panose="02020603050405020304" pitchFamily="18" charset="0"/>
              </a:rPr>
              <a:t>38 CFR §3.155 (b)(3)</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Upon receipt of an intent to file a claim, the Secretary shall notify the claimant and the claimant’s representative, if any, of the information necessary to complete the appropriate application form prescribed by the Secretary</a:t>
            </a:r>
          </a:p>
          <a:p>
            <a:pPr marL="0" indent="0">
              <a:buNone/>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42</a:t>
            </a:fld>
            <a:endParaRPr lang="en-US" altLang="en-US"/>
          </a:p>
        </p:txBody>
      </p:sp>
      <p:sp>
        <p:nvSpPr>
          <p:cNvPr id="2" name="Title 1"/>
          <p:cNvSpPr>
            <a:spLocks noGrp="1"/>
          </p:cNvSpPr>
          <p:nvPr>
            <p:ph type="title"/>
          </p:nvPr>
        </p:nvSpPr>
        <p:spPr>
          <a:xfrm>
            <a:off x="0" y="152400"/>
            <a:ext cx="10018234" cy="1060450"/>
          </a:xfrm>
        </p:spPr>
        <p:txBody>
          <a:bodyPr>
            <a:normAutofit/>
          </a:bodyPr>
          <a:lstStyle/>
          <a:p>
            <a:pPr>
              <a:defRPr/>
            </a:pPr>
            <a:r>
              <a:rPr lang="en-US" altLang="en-US" sz="3600" dirty="0">
                <a:latin typeface="Times New Roman" panose="02020603050405020304" pitchFamily="18" charset="0"/>
                <a:cs typeface="Times New Roman" panose="02020603050405020304" pitchFamily="18" charset="0"/>
              </a:rPr>
              <a:t>INTENT TO FILE- WHAT HAPPENS?</a:t>
            </a:r>
            <a:endParaRPr lang="en-US" sz="3600" dirty="0"/>
          </a:p>
        </p:txBody>
      </p:sp>
    </p:spTree>
    <p:extLst>
      <p:ext uri="{BB962C8B-B14F-4D97-AF65-F5344CB8AC3E}">
        <p14:creationId xmlns:p14="http://schemas.microsoft.com/office/powerpoint/2010/main" val="34242789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Content Placeholder 2"/>
          <p:cNvSpPr>
            <a:spLocks noGrp="1"/>
          </p:cNvSpPr>
          <p:nvPr>
            <p:ph idx="1"/>
          </p:nvPr>
        </p:nvSpPr>
        <p:spPr>
          <a:xfrm>
            <a:off x="304800" y="1447800"/>
            <a:ext cx="11506200" cy="4827495"/>
          </a:xfrm>
        </p:spPr>
        <p:txBody>
          <a:bodyPr/>
          <a:lstStyle/>
          <a:p>
            <a:pPr eaLnBrk="1" hangingPunct="1">
              <a:defRPr/>
            </a:pPr>
            <a:r>
              <a:rPr lang="en-US" altLang="en-US" sz="2800" dirty="0">
                <a:latin typeface="Times New Roman" panose="02020603050405020304" pitchFamily="18" charset="0"/>
                <a:cs typeface="Times New Roman" panose="02020603050405020304" pitchFamily="18" charset="0"/>
              </a:rPr>
              <a:t>Must file the claim within 1 year of ITF – this timeline cannot be extended by submitting an additional 21-0966</a:t>
            </a:r>
          </a:p>
          <a:p>
            <a:pPr lvl="1">
              <a:defRPr/>
            </a:pPr>
            <a:r>
              <a:rPr lang="en-US" altLang="en-US" sz="2400" dirty="0">
                <a:latin typeface="Times New Roman" panose="02020603050405020304" pitchFamily="18" charset="0"/>
                <a:cs typeface="Times New Roman" panose="02020603050405020304" pitchFamily="18" charset="0"/>
              </a:rPr>
              <a:t>Pre-discharge claims/BDD</a:t>
            </a:r>
          </a:p>
          <a:p>
            <a:pPr lvl="1">
              <a:defRPr/>
            </a:pPr>
            <a:r>
              <a:rPr lang="en-US" altLang="en-US" sz="2400" dirty="0">
                <a:latin typeface="Times New Roman" panose="02020603050405020304" pitchFamily="18" charset="0"/>
                <a:cs typeface="Times New Roman" panose="02020603050405020304" pitchFamily="18" charset="0"/>
              </a:rPr>
              <a:t>Survivor benefits (DIC)</a:t>
            </a:r>
          </a:p>
          <a:p>
            <a:pPr lvl="1">
              <a:defRPr/>
            </a:pPr>
            <a:r>
              <a:rPr lang="en-US" altLang="en-US" sz="2400" dirty="0">
                <a:latin typeface="Times New Roman" panose="02020603050405020304" pitchFamily="18" charset="0"/>
                <a:cs typeface="Times New Roman" panose="02020603050405020304" pitchFamily="18" charset="0"/>
              </a:rPr>
              <a:t>For these programs, if ITF is filed within the one year timeframe, it preserves the effective date as if the claim was filed within the original year. </a:t>
            </a:r>
            <a:endParaRPr lang="en-US" altLang="en-US"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VA only recognizes one ITF per general benefit </a:t>
            </a:r>
            <a:r>
              <a:rPr lang="en-US" altLang="en-US" sz="2400" dirty="0">
                <a:latin typeface="Times New Roman" panose="02020603050405020304" pitchFamily="18" charset="0"/>
                <a:cs typeface="Times New Roman" panose="02020603050405020304" pitchFamily="18" charset="0"/>
              </a:rPr>
              <a:t>(Compensation, Pension, 										Survivor’s Benefits)</a:t>
            </a:r>
          </a:p>
          <a:p>
            <a:pPr eaLnBrk="1" hangingPunct="1">
              <a:defRPr/>
            </a:pPr>
            <a:endParaRPr lang="en-US" altLang="en-US" sz="200" dirty="0">
              <a:latin typeface="Times New Roman" panose="02020603050405020304" pitchFamily="18" charset="0"/>
              <a:cs typeface="Times New Roman" panose="02020603050405020304" pitchFamily="18" charset="0"/>
            </a:endParaRPr>
          </a:p>
          <a:p>
            <a:pPr eaLnBrk="1" hangingPunct="1">
              <a:defRPr/>
            </a:pPr>
            <a:r>
              <a:rPr lang="en-US" altLang="en-US" sz="2800" dirty="0">
                <a:latin typeface="Times New Roman" panose="02020603050405020304" pitchFamily="18" charset="0"/>
                <a:cs typeface="Times New Roman" panose="02020603050405020304" pitchFamily="18" charset="0"/>
              </a:rPr>
              <a:t>If filing for more than 1 general benefit the same form can be used</a:t>
            </a:r>
          </a:p>
          <a:p>
            <a:pPr eaLnBrk="1" hangingPunct="1">
              <a:defRPr/>
            </a:pPr>
            <a:r>
              <a:rPr lang="en-US" altLang="en-US" sz="2800" dirty="0">
                <a:latin typeface="Times New Roman" panose="02020603050405020304" pitchFamily="18" charset="0"/>
                <a:cs typeface="Times New Roman" panose="02020603050405020304" pitchFamily="18" charset="0"/>
              </a:rPr>
              <a:t>ITF is no longer active once you submit a completed claim</a:t>
            </a: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43</a:t>
            </a:fld>
            <a:endParaRPr lang="en-US" altLang="en-US"/>
          </a:p>
        </p:txBody>
      </p:sp>
      <p:sp>
        <p:nvSpPr>
          <p:cNvPr id="2" name="Title 1"/>
          <p:cNvSpPr>
            <a:spLocks noGrp="1"/>
          </p:cNvSpPr>
          <p:nvPr>
            <p:ph type="title"/>
          </p:nvPr>
        </p:nvSpPr>
        <p:spPr>
          <a:xfrm>
            <a:off x="0" y="228600"/>
            <a:ext cx="10062302" cy="931862"/>
          </a:xfrm>
        </p:spPr>
        <p:txBody>
          <a:bodyPr>
            <a:normAutofit/>
          </a:bodyPr>
          <a:lstStyle/>
          <a:p>
            <a:pPr>
              <a:defRPr/>
            </a:pPr>
            <a:r>
              <a:rPr lang="en-US" altLang="en-US" sz="3400" dirty="0">
                <a:latin typeface="Times New Roman" panose="02020603050405020304" pitchFamily="18" charset="0"/>
                <a:cs typeface="Times New Roman" panose="02020603050405020304" pitchFamily="18" charset="0"/>
              </a:rPr>
              <a:t>INTENT TO FILE – KEY CONSIDERATIONS</a:t>
            </a:r>
            <a:endParaRPr lang="en-US" sz="3400" dirty="0"/>
          </a:p>
        </p:txBody>
      </p:sp>
    </p:spTree>
    <p:extLst>
      <p:ext uri="{BB962C8B-B14F-4D97-AF65-F5344CB8AC3E}">
        <p14:creationId xmlns:p14="http://schemas.microsoft.com/office/powerpoint/2010/main" val="1578568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Content Placeholder 2"/>
          <p:cNvSpPr>
            <a:spLocks noGrp="1"/>
          </p:cNvSpPr>
          <p:nvPr>
            <p:ph idx="1"/>
          </p:nvPr>
        </p:nvSpPr>
        <p:spPr/>
        <p:txBody>
          <a:bodyPr/>
          <a:lstStyle/>
          <a:p>
            <a:endParaRPr lang="en-US" altLang="en-US" sz="4800" b="1" dirty="0"/>
          </a:p>
          <a:p>
            <a:pPr marL="0" indent="0" algn="ctr">
              <a:buNone/>
            </a:pPr>
            <a:r>
              <a:rPr lang="en-US" altLang="en-US" sz="4800" dirty="0">
                <a:latin typeface="Times New Roman" panose="02020603050405020304" pitchFamily="18" charset="0"/>
                <a:cs typeface="Times New Roman" panose="02020603050405020304" pitchFamily="18" charset="0"/>
              </a:rPr>
              <a:t>When should you file an ITF?</a:t>
            </a:r>
            <a:endParaRPr lang="en-US" altLang="en-US" sz="44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A52124A5-1B9B-4B07-834C-F8730363EEE2}" type="slidenum">
              <a:rPr lang="en-US" altLang="en-US" smtClean="0"/>
              <a:pPr/>
              <a:t>44</a:t>
            </a:fld>
            <a:endParaRPr lang="en-US" altLang="en-US"/>
          </a:p>
        </p:txBody>
      </p:sp>
      <p:sp>
        <p:nvSpPr>
          <p:cNvPr id="7" name="Title 1"/>
          <p:cNvSpPr>
            <a:spLocks noGrp="1"/>
          </p:cNvSpPr>
          <p:nvPr>
            <p:ph type="title"/>
          </p:nvPr>
        </p:nvSpPr>
        <p:spPr>
          <a:xfrm>
            <a:off x="76200" y="228600"/>
            <a:ext cx="9963150" cy="931862"/>
          </a:xfrm>
        </p:spPr>
        <p:txBody>
          <a:bodyPr>
            <a:normAutofit/>
          </a:bodyPr>
          <a:lstStyle/>
          <a:p>
            <a:pPr>
              <a:defRPr/>
            </a:pPr>
            <a:r>
              <a:rPr lang="en-US" altLang="en-US" sz="3600" dirty="0">
                <a:latin typeface="Times New Roman" panose="02020603050405020304" pitchFamily="18" charset="0"/>
                <a:cs typeface="Times New Roman" panose="02020603050405020304" pitchFamily="18" charset="0"/>
              </a:rPr>
              <a:t>INTENT TO FILE</a:t>
            </a:r>
            <a:endParaRPr lang="en-US" sz="3600" dirty="0"/>
          </a:p>
        </p:txBody>
      </p:sp>
    </p:spTree>
    <p:extLst>
      <p:ext uri="{BB962C8B-B14F-4D97-AF65-F5344CB8AC3E}">
        <p14:creationId xmlns:p14="http://schemas.microsoft.com/office/powerpoint/2010/main" val="307895237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C09ECBC-560D-4149-A43D-C5FCDD3A2CB6}"/>
              </a:ext>
            </a:extLst>
          </p:cNvPr>
          <p:cNvSpPr txBox="1">
            <a:spLocks/>
          </p:cNvSpPr>
          <p:nvPr/>
        </p:nvSpPr>
        <p:spPr>
          <a:xfrm>
            <a:off x="4474464" y="2456689"/>
            <a:ext cx="5964936" cy="1755775"/>
          </a:xfrm>
        </p:spPr>
        <p:txBody>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altLang="en-US" sz="3600" b="1">
                <a:latin typeface="Times New Roman" panose="02020603050405020304" pitchFamily="18" charset="0"/>
                <a:cs typeface="Times New Roman" panose="02020603050405020304" pitchFamily="18" charset="0"/>
              </a:rPr>
              <a:t>NVS Policy &amp; Procedure/ Representation and Intent to File</a:t>
            </a:r>
            <a:endParaRPr lang="en-US" alt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1841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457200" y="1828800"/>
            <a:ext cx="11277600" cy="3559764"/>
          </a:xfrm>
        </p:spPr>
        <p:txBody>
          <a:bodyPr/>
          <a:lstStyle/>
          <a:p>
            <a:pPr eaLnBrk="1" hangingPunct="1">
              <a:buFont typeface="Arial" panose="020B0604020202020204" pitchFamily="34" charset="0"/>
              <a:buChar char="•"/>
              <a:defRPr/>
            </a:pPr>
            <a:endParaRPr lang="en-US" altLang="en-US" sz="2400" dirty="0">
              <a:latin typeface="Times New Roman" pitchFamily="18" charset="0"/>
              <a:cs typeface="Times New Roman" pitchFamily="18" charset="0"/>
            </a:endParaRPr>
          </a:p>
          <a:p>
            <a:pPr eaLnBrk="1" hangingPunct="1">
              <a:buFont typeface="Arial" panose="020B0604020202020204" pitchFamily="34" charset="0"/>
              <a:buChar char="•"/>
              <a:defRPr/>
            </a:pPr>
            <a:r>
              <a:rPr lang="en-US" altLang="en-US" dirty="0">
                <a:latin typeface="Times New Roman" pitchFamily="18" charset="0"/>
                <a:cs typeface="Times New Roman" pitchFamily="18" charset="0"/>
              </a:rPr>
              <a:t>Accreditation</a:t>
            </a:r>
          </a:p>
          <a:p>
            <a:pPr marL="0" indent="0">
              <a:buNone/>
              <a:defRPr/>
            </a:pPr>
            <a:endParaRPr lang="en-US" altLang="en-US" dirty="0">
              <a:latin typeface="Times New Roman" pitchFamily="18" charset="0"/>
              <a:cs typeface="Times New Roman" pitchFamily="18" charset="0"/>
            </a:endParaRPr>
          </a:p>
          <a:p>
            <a:pPr eaLnBrk="1" hangingPunct="1">
              <a:buFont typeface="Arial" panose="020B0604020202020204" pitchFamily="34" charset="0"/>
              <a:buChar char="•"/>
              <a:defRPr/>
            </a:pPr>
            <a:r>
              <a:rPr lang="en-US" altLang="en-US" dirty="0">
                <a:latin typeface="Times New Roman" pitchFamily="18" charset="0"/>
                <a:cs typeface="Times New Roman" pitchFamily="18" charset="0"/>
              </a:rPr>
              <a:t>Reaccreditation</a:t>
            </a:r>
          </a:p>
          <a:p>
            <a:pPr marL="0" indent="0">
              <a:buNone/>
              <a:defRPr/>
            </a:pPr>
            <a:endParaRPr lang="en-US" altLang="en-US" dirty="0">
              <a:latin typeface="Times New Roman" pitchFamily="18" charset="0"/>
              <a:cs typeface="Times New Roman" pitchFamily="18" charset="0"/>
            </a:endParaRPr>
          </a:p>
          <a:p>
            <a:pPr eaLnBrk="1" hangingPunct="1">
              <a:buFont typeface="Arial" panose="020B0604020202020204" pitchFamily="34" charset="0"/>
              <a:buChar char="•"/>
              <a:defRPr/>
            </a:pPr>
            <a:r>
              <a:rPr lang="en-US" altLang="en-US" dirty="0">
                <a:latin typeface="Times New Roman" pitchFamily="18" charset="0"/>
                <a:cs typeface="Times New Roman" pitchFamily="18" charset="0"/>
              </a:rPr>
              <a:t>Revocation of Accreditation</a:t>
            </a:r>
          </a:p>
          <a:p>
            <a:pPr marL="0" indent="0">
              <a:buNone/>
              <a:defRPr/>
            </a:pPr>
            <a:endParaRPr lang="en-US" altLang="en-US" dirty="0">
              <a:latin typeface="Times New Roman" pitchFamily="18" charset="0"/>
              <a:cs typeface="Times New Roman" pitchFamily="18" charset="0"/>
            </a:endParaRPr>
          </a:p>
          <a:p>
            <a:pPr eaLnBrk="1" hangingPunct="1">
              <a:buFont typeface="Wingdings" panose="05000000000000000000" pitchFamily="2" charset="2"/>
              <a:buNone/>
              <a:defRPr/>
            </a:pPr>
            <a:endParaRPr lang="en-US" altLang="en-US" sz="2600" dirty="0">
              <a:latin typeface="Times New Roman" pitchFamily="18" charset="0"/>
              <a:cs typeface="Times New Roman" pitchFamily="18" charset="0"/>
            </a:endParaRPr>
          </a:p>
          <a:p>
            <a:pPr eaLnBrk="1" hangingPunct="1">
              <a:buFont typeface="Wingdings" panose="05000000000000000000" pitchFamily="2" charset="2"/>
              <a:buNone/>
              <a:defRPr/>
            </a:pPr>
            <a:endParaRPr lang="en-US" altLang="en-US" dirty="0">
              <a:latin typeface="Times New Roman" pitchFamily="18" charset="0"/>
              <a:cs typeface="Times New Roman" pitchFamily="18" charset="0"/>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5</a:t>
            </a:fld>
            <a:endParaRPr lang="en-US" dirty="0"/>
          </a:p>
        </p:txBody>
      </p:sp>
      <p:sp>
        <p:nvSpPr>
          <p:cNvPr id="19458" name="Rectangle 2"/>
          <p:cNvSpPr>
            <a:spLocks noGrp="1" noChangeArrowheads="1"/>
          </p:cNvSpPr>
          <p:nvPr>
            <p:ph type="title"/>
          </p:nvPr>
        </p:nvSpPr>
        <p:spPr>
          <a:xfrm>
            <a:off x="152400" y="228600"/>
            <a:ext cx="4953000" cy="762000"/>
          </a:xfrm>
        </p:spPr>
        <p:txBody>
          <a:bodyPr>
            <a:normAutofit/>
          </a:bodyPr>
          <a:lstStyle/>
          <a:p>
            <a:pPr eaLnBrk="1" hangingPunct="1"/>
            <a:r>
              <a:rPr lang="en-US" altLang="en-US" sz="3600" dirty="0">
                <a:latin typeface="Times New Roman" panose="02020603050405020304" pitchFamily="18" charset="0"/>
                <a:cs typeface="Times New Roman" panose="02020603050405020304" pitchFamily="18" charset="0"/>
              </a:rPr>
              <a:t>Accreditation</a:t>
            </a:r>
          </a:p>
        </p:txBody>
      </p:sp>
    </p:spTree>
    <p:extLst>
      <p:ext uri="{BB962C8B-B14F-4D97-AF65-F5344CB8AC3E}">
        <p14:creationId xmlns:p14="http://schemas.microsoft.com/office/powerpoint/2010/main" val="122859398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a:spLocks noGrp="1"/>
          </p:cNvSpPr>
          <p:nvPr>
            <p:ph idx="1"/>
          </p:nvPr>
        </p:nvSpPr>
        <p:spPr>
          <a:xfrm>
            <a:off x="381000" y="1676400"/>
            <a:ext cx="11049000" cy="4267200"/>
          </a:xfrm>
        </p:spPr>
        <p:txBody>
          <a:bodyPr/>
          <a:lstStyle/>
          <a:p>
            <a:pPr>
              <a:spcBef>
                <a:spcPts val="0"/>
              </a:spcBef>
              <a:defRPr/>
            </a:pPr>
            <a:endParaRPr lang="en-US" altLang="en-US" sz="2400" dirty="0">
              <a:latin typeface="Times New Roman" panose="02020603050405020304" pitchFamily="18" charset="0"/>
              <a:cs typeface="Times New Roman" panose="02020603050405020304" pitchFamily="18" charset="0"/>
            </a:endParaRPr>
          </a:p>
          <a:p>
            <a:pPr>
              <a:spcBef>
                <a:spcPts val="0"/>
              </a:spcBef>
              <a:defRPr/>
            </a:pPr>
            <a:r>
              <a:rPr lang="en-US" altLang="en-US" sz="2800" dirty="0">
                <a:latin typeface="Times New Roman" panose="02020603050405020304" pitchFamily="18" charset="0"/>
                <a:cs typeface="Times New Roman" panose="02020603050405020304" pitchFamily="18" charset="0"/>
              </a:rPr>
              <a:t>Officially accredited, through the VFW, by the Department of Veterans Affairs</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lvl="1">
              <a:spcBef>
                <a:spcPts val="0"/>
              </a:spcBef>
              <a:defRPr/>
            </a:pPr>
            <a:r>
              <a:rPr lang="en-US" altLang="en-US" b="1" dirty="0">
                <a:solidFill>
                  <a:srgbClr val="FF0000"/>
                </a:solidFill>
                <a:latin typeface="Times New Roman" panose="02020603050405020304" pitchFamily="18" charset="0"/>
                <a:cs typeface="Times New Roman" panose="02020603050405020304" pitchFamily="18" charset="0"/>
              </a:rPr>
              <a:t>38 CFR 14.626-14.633</a:t>
            </a:r>
          </a:p>
          <a:p>
            <a:pPr marL="471487" lvl="1" indent="0">
              <a:spcBef>
                <a:spcPts val="0"/>
              </a:spcBef>
              <a:buNone/>
              <a:defRPr/>
            </a:pPr>
            <a:endParaRPr lang="en-US" altLang="en-US" dirty="0">
              <a:latin typeface="Times New Roman" panose="02020603050405020304" pitchFamily="18" charset="0"/>
              <a:cs typeface="Times New Roman" panose="02020603050405020304" pitchFamily="18" charset="0"/>
            </a:endParaRPr>
          </a:p>
          <a:p>
            <a:pPr lvl="3">
              <a:spcBef>
                <a:spcPts val="0"/>
              </a:spcBef>
              <a:defRPr/>
            </a:pPr>
            <a:r>
              <a:rPr lang="en-US" altLang="en-US" sz="2800" b="1" dirty="0">
                <a:latin typeface="Times New Roman" panose="02020603050405020304" pitchFamily="18" charset="0"/>
                <a:cs typeface="Times New Roman" panose="02020603050405020304" pitchFamily="18" charset="0"/>
              </a:rPr>
              <a:t>VFW National Veterans Service, Policy and Procedures, paragraph 2, page 3</a:t>
            </a:r>
          </a:p>
        </p:txBody>
      </p:sp>
      <p:sp>
        <p:nvSpPr>
          <p:cNvPr id="3" name="Slide Number Placeholder 2"/>
          <p:cNvSpPr>
            <a:spLocks noGrp="1"/>
          </p:cNvSpPr>
          <p:nvPr>
            <p:ph type="sldNum" sz="quarter" idx="12"/>
          </p:nvPr>
        </p:nvSpPr>
        <p:spPr/>
        <p:txBody>
          <a:bodyPr/>
          <a:lstStyle/>
          <a:p>
            <a:fld id="{E2FB73DA-5FDE-45B5-BAA4-C61223CC44F6}" type="slidenum">
              <a:rPr lang="en-US" smtClean="0"/>
              <a:pPr/>
              <a:t>6</a:t>
            </a:fld>
            <a:endParaRPr lang="en-US" dirty="0"/>
          </a:p>
        </p:txBody>
      </p:sp>
      <p:sp>
        <p:nvSpPr>
          <p:cNvPr id="21506" name="Title 1"/>
          <p:cNvSpPr>
            <a:spLocks noGrp="1"/>
          </p:cNvSpPr>
          <p:nvPr>
            <p:ph type="title"/>
          </p:nvPr>
        </p:nvSpPr>
        <p:spPr>
          <a:xfrm>
            <a:off x="0" y="228600"/>
            <a:ext cx="8001000" cy="814387"/>
          </a:xfrm>
        </p:spPr>
        <p:txBody>
          <a:bodyPr/>
          <a:lstStyle/>
          <a:p>
            <a:pPr eaLnBrk="1" hangingPunct="1"/>
            <a:r>
              <a:rPr lang="en-US" altLang="en-US" dirty="0"/>
              <a:t> </a:t>
            </a:r>
            <a:r>
              <a:rPr lang="en-US" altLang="en-US" sz="3600" dirty="0">
                <a:latin typeface="Times New Roman" panose="02020603050405020304" pitchFamily="18" charset="0"/>
                <a:cs typeface="Times New Roman" panose="02020603050405020304" pitchFamily="18" charset="0"/>
              </a:rPr>
              <a:t>Accreditation (cont.)</a:t>
            </a:r>
            <a:endParaRPr lang="en-US" altLang="en-US" sz="3600" dirty="0"/>
          </a:p>
        </p:txBody>
      </p:sp>
    </p:spTree>
    <p:extLst>
      <p:ext uri="{BB962C8B-B14F-4D97-AF65-F5344CB8AC3E}">
        <p14:creationId xmlns:p14="http://schemas.microsoft.com/office/powerpoint/2010/main" val="57780393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a:spLocks noGrp="1"/>
          </p:cNvSpPr>
          <p:nvPr>
            <p:ph idx="1"/>
          </p:nvPr>
        </p:nvSpPr>
        <p:spPr>
          <a:xfrm>
            <a:off x="609600" y="2057400"/>
            <a:ext cx="11125200" cy="4217894"/>
          </a:xfrm>
        </p:spPr>
        <p:txBody>
          <a:bodyPr>
            <a:normAutofit/>
          </a:bodyPr>
          <a:lstStyle/>
          <a:p>
            <a:pPr>
              <a:spcBef>
                <a:spcPts val="0"/>
              </a:spcBef>
              <a:buFont typeface="Arial" charset="0"/>
              <a:buChar char="•"/>
              <a:defRPr/>
            </a:pPr>
            <a:endParaRPr lang="en-US" altLang="en-US" sz="2400" u="sng"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u="sng" dirty="0">
                <a:latin typeface="Times New Roman" panose="02020603050405020304" pitchFamily="18" charset="0"/>
                <a:cs typeface="Times New Roman" panose="02020603050405020304" pitchFamily="18" charset="0"/>
              </a:rPr>
              <a:t>Good character </a:t>
            </a:r>
            <a:r>
              <a:rPr lang="en-US" altLang="en-US" sz="2800" dirty="0">
                <a:latin typeface="Times New Roman" panose="02020603050405020304" pitchFamily="18" charset="0"/>
                <a:cs typeface="Times New Roman" panose="02020603050405020304" pitchFamily="18" charset="0"/>
              </a:rPr>
              <a:t>and </a:t>
            </a:r>
            <a:r>
              <a:rPr lang="en-US" altLang="en-US" sz="2800" u="sng" dirty="0">
                <a:latin typeface="Times New Roman" panose="02020603050405020304" pitchFamily="18" charset="0"/>
                <a:cs typeface="Times New Roman" panose="02020603050405020304" pitchFamily="18" charset="0"/>
              </a:rPr>
              <a:t>reputation</a:t>
            </a:r>
          </a:p>
          <a:p>
            <a:pPr marL="0" indent="0">
              <a:spcBef>
                <a:spcPts val="0"/>
              </a:spcBef>
              <a:buNone/>
              <a:defRPr/>
            </a:pPr>
            <a:endParaRPr lang="en-US" altLang="en-US" sz="2800" u="sng"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Is </a:t>
            </a:r>
            <a:r>
              <a:rPr lang="en-US" altLang="en-US" sz="2800" u="sng" dirty="0">
                <a:latin typeface="Times New Roman" panose="02020603050405020304" pitchFamily="18" charset="0"/>
                <a:cs typeface="Times New Roman" panose="02020603050405020304" pitchFamily="18" charset="0"/>
              </a:rPr>
              <a:t>NOT</a:t>
            </a:r>
            <a:r>
              <a:rPr lang="en-US" altLang="en-US" sz="2800" dirty="0">
                <a:latin typeface="Times New Roman" panose="02020603050405020304" pitchFamily="18" charset="0"/>
                <a:cs typeface="Times New Roman" panose="02020603050405020304" pitchFamily="18" charset="0"/>
              </a:rPr>
              <a:t> employed by a civil or military department or agency of the U.S.</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buFont typeface="Arial" charset="0"/>
              <a:buChar char="•"/>
              <a:defRPr/>
            </a:pPr>
            <a:r>
              <a:rPr lang="en-US" altLang="en-US" sz="2800" dirty="0">
                <a:latin typeface="Times New Roman" panose="02020603050405020304" pitchFamily="18" charset="0"/>
                <a:cs typeface="Times New Roman" panose="02020603050405020304" pitchFamily="18" charset="0"/>
              </a:rPr>
              <a:t>Is a member in </a:t>
            </a:r>
            <a:r>
              <a:rPr lang="en-US" altLang="en-US" sz="2800" u="sng" dirty="0">
                <a:latin typeface="Times New Roman" panose="02020603050405020304" pitchFamily="18" charset="0"/>
                <a:cs typeface="Times New Roman" panose="02020603050405020304" pitchFamily="18" charset="0"/>
              </a:rPr>
              <a:t>good standing </a:t>
            </a:r>
            <a:r>
              <a:rPr lang="en-US" altLang="en-US" sz="2800" dirty="0">
                <a:latin typeface="Times New Roman" panose="02020603050405020304" pitchFamily="18" charset="0"/>
                <a:cs typeface="Times New Roman" panose="02020603050405020304" pitchFamily="18" charset="0"/>
              </a:rPr>
              <a:t>of the VFW who functions full-time in veterans service work and if not a member of the VFW, is a full-time employee of the VFW</a:t>
            </a:r>
          </a:p>
        </p:txBody>
      </p:sp>
      <p:sp>
        <p:nvSpPr>
          <p:cNvPr id="3" name="Slide Number Placeholder 2"/>
          <p:cNvSpPr>
            <a:spLocks noGrp="1"/>
          </p:cNvSpPr>
          <p:nvPr>
            <p:ph type="sldNum" sz="quarter" idx="12"/>
          </p:nvPr>
        </p:nvSpPr>
        <p:spPr/>
        <p:txBody>
          <a:bodyPr/>
          <a:lstStyle/>
          <a:p>
            <a:fld id="{E2FB73DA-5FDE-45B5-BAA4-C61223CC44F6}" type="slidenum">
              <a:rPr lang="en-US" smtClean="0"/>
              <a:pPr/>
              <a:t>7</a:t>
            </a:fld>
            <a:endParaRPr lang="en-US" dirty="0"/>
          </a:p>
        </p:txBody>
      </p:sp>
      <p:sp>
        <p:nvSpPr>
          <p:cNvPr id="23554" name="Title 1"/>
          <p:cNvSpPr>
            <a:spLocks noGrp="1"/>
          </p:cNvSpPr>
          <p:nvPr>
            <p:ph type="title"/>
          </p:nvPr>
        </p:nvSpPr>
        <p:spPr>
          <a:xfrm>
            <a:off x="0" y="-918"/>
            <a:ext cx="8229600" cy="1143000"/>
          </a:xfrm>
        </p:spPr>
        <p:txBody>
          <a:bodyPr/>
          <a:lstStyle/>
          <a:p>
            <a:pPr eaLnBrk="1" hangingPunct="1"/>
            <a:r>
              <a:rPr lang="en-US" altLang="en-US" dirty="0"/>
              <a:t> </a:t>
            </a:r>
            <a:r>
              <a:rPr lang="en-US" altLang="en-US" sz="3600" dirty="0">
                <a:latin typeface="Times New Roman" panose="02020603050405020304" pitchFamily="18" charset="0"/>
                <a:cs typeface="Times New Roman" panose="02020603050405020304" pitchFamily="18" charset="0"/>
              </a:rPr>
              <a:t>Accreditation (cont.)</a:t>
            </a:r>
            <a:endParaRPr lang="en-US" altLang="en-US" sz="3600" dirty="0"/>
          </a:p>
        </p:txBody>
      </p:sp>
    </p:spTree>
    <p:extLst>
      <p:ext uri="{BB962C8B-B14F-4D97-AF65-F5344CB8AC3E}">
        <p14:creationId xmlns:p14="http://schemas.microsoft.com/office/powerpoint/2010/main" val="174178311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a:spLocks noGrp="1"/>
          </p:cNvSpPr>
          <p:nvPr>
            <p:ph idx="1"/>
          </p:nvPr>
        </p:nvSpPr>
        <p:spPr>
          <a:xfrm>
            <a:off x="533400" y="1752600"/>
            <a:ext cx="11201400" cy="4267200"/>
          </a:xfrm>
        </p:spPr>
        <p:txBody>
          <a:bodyPr/>
          <a:lstStyle/>
          <a:p>
            <a:pPr>
              <a:spcBef>
                <a:spcPts val="0"/>
              </a:spcBef>
              <a:defRPr/>
            </a:pPr>
            <a:endParaRPr lang="en-US" altLang="en-US" sz="2400" dirty="0">
              <a:latin typeface="Times New Roman" panose="02020603050405020304" pitchFamily="18" charset="0"/>
              <a:cs typeface="Times New Roman" panose="02020603050405020304" pitchFamily="18" charset="0"/>
            </a:endParaRPr>
          </a:p>
          <a:p>
            <a:pPr>
              <a:spcBef>
                <a:spcPts val="0"/>
              </a:spcBef>
              <a:defRPr/>
            </a:pPr>
            <a:r>
              <a:rPr lang="en-US" altLang="en-US" sz="2800" dirty="0">
                <a:latin typeface="Times New Roman" panose="02020603050405020304" pitchFamily="18" charset="0"/>
                <a:cs typeface="Times New Roman" panose="02020603050405020304" pitchFamily="18" charset="0"/>
              </a:rPr>
              <a:t>A person will not be accredited by VA unless the VFW has certified to VA that the individual meets the eligibility criteria established by VA.</a:t>
            </a:r>
          </a:p>
          <a:p>
            <a:pPr marL="0" indent="0">
              <a:spcBef>
                <a:spcPts val="0"/>
              </a:spcBef>
              <a:buNone/>
              <a:defRPr/>
            </a:pPr>
            <a:endParaRPr lang="en-US" altLang="en-US" sz="2800" dirty="0">
              <a:latin typeface="Times New Roman" panose="02020603050405020304" pitchFamily="18" charset="0"/>
              <a:cs typeface="Times New Roman" panose="02020603050405020304" pitchFamily="18" charset="0"/>
            </a:endParaRPr>
          </a:p>
          <a:p>
            <a:pPr>
              <a:spcBef>
                <a:spcPts val="0"/>
              </a:spcBef>
              <a:defRPr/>
            </a:pPr>
            <a:r>
              <a:rPr lang="en-US" altLang="en-US" sz="2800" dirty="0">
                <a:latin typeface="Times New Roman" panose="02020603050405020304" pitchFamily="18" charset="0"/>
                <a:cs typeface="Times New Roman" panose="02020603050405020304" pitchFamily="18" charset="0"/>
              </a:rPr>
              <a:t>The Director, NVS, is the National Certifying Officer and shall certify the Application for Accreditation as a Service Organization Representative to the VA General Counsel.</a:t>
            </a:r>
          </a:p>
        </p:txBody>
      </p:sp>
      <p:sp>
        <p:nvSpPr>
          <p:cNvPr id="3" name="Slide Number Placeholder 2"/>
          <p:cNvSpPr>
            <a:spLocks noGrp="1"/>
          </p:cNvSpPr>
          <p:nvPr>
            <p:ph type="sldNum" sz="quarter" idx="12"/>
          </p:nvPr>
        </p:nvSpPr>
        <p:spPr/>
        <p:txBody>
          <a:bodyPr/>
          <a:lstStyle/>
          <a:p>
            <a:fld id="{E2FB73DA-5FDE-45B5-BAA4-C61223CC44F6}" type="slidenum">
              <a:rPr lang="en-US" smtClean="0"/>
              <a:pPr/>
              <a:t>8</a:t>
            </a:fld>
            <a:endParaRPr lang="en-US" dirty="0"/>
          </a:p>
        </p:txBody>
      </p:sp>
      <p:sp>
        <p:nvSpPr>
          <p:cNvPr id="25602" name="Title 1"/>
          <p:cNvSpPr>
            <a:spLocks noGrp="1"/>
          </p:cNvSpPr>
          <p:nvPr>
            <p:ph type="title"/>
          </p:nvPr>
        </p:nvSpPr>
        <p:spPr>
          <a:xfrm>
            <a:off x="0" y="0"/>
            <a:ext cx="8001000" cy="1216025"/>
          </a:xfrm>
        </p:spPr>
        <p:txBody>
          <a:bodyPr/>
          <a:lstStyle/>
          <a:p>
            <a:pPr eaLnBrk="1" hangingPunct="1"/>
            <a:r>
              <a:rPr lang="en-US" altLang="en-US" dirty="0">
                <a:latin typeface="Times New Roman" panose="02020603050405020304" pitchFamily="18" charset="0"/>
                <a:cs typeface="Times New Roman" panose="02020603050405020304" pitchFamily="18" charset="0"/>
              </a:rPr>
              <a:t> </a:t>
            </a:r>
            <a:r>
              <a:rPr lang="en-US" altLang="en-US" sz="3600" dirty="0">
                <a:latin typeface="Times New Roman" panose="02020603050405020304" pitchFamily="18" charset="0"/>
                <a:cs typeface="Times New Roman" panose="02020603050405020304" pitchFamily="18" charset="0"/>
              </a:rPr>
              <a:t>Accreditation (cont.)</a:t>
            </a:r>
          </a:p>
        </p:txBody>
      </p:sp>
    </p:spTree>
    <p:extLst>
      <p:ext uri="{BB962C8B-B14F-4D97-AF65-F5344CB8AC3E}">
        <p14:creationId xmlns:p14="http://schemas.microsoft.com/office/powerpoint/2010/main" val="71108645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Content Placeholder 2"/>
          <p:cNvSpPr>
            <a:spLocks noGrp="1"/>
          </p:cNvSpPr>
          <p:nvPr>
            <p:ph idx="1"/>
          </p:nvPr>
        </p:nvSpPr>
        <p:spPr>
          <a:xfrm>
            <a:off x="304800" y="1752600"/>
            <a:ext cx="11353800" cy="3886200"/>
          </a:xfrm>
        </p:spPr>
        <p:txBody>
          <a:bodyPr/>
          <a:lstStyle/>
          <a:p>
            <a:pPr marL="0" indent="0">
              <a:buNone/>
            </a:pPr>
            <a:endParaRPr lang="en-US" altLang="en-US" sz="20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altLang="en-US" sz="20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The </a:t>
            </a:r>
            <a:r>
              <a:rPr lang="en-US" altLang="en-US" sz="2800" i="1" dirty="0">
                <a:latin typeface="Times New Roman" panose="02020603050405020304" pitchFamily="18" charset="0"/>
                <a:cs typeface="Times New Roman" panose="02020603050405020304" pitchFamily="18" charset="0"/>
              </a:rPr>
              <a:t>Policy and Procedure</a:t>
            </a:r>
            <a:r>
              <a:rPr lang="en-US" altLang="en-US" sz="2800" dirty="0">
                <a:latin typeface="Times New Roman" panose="02020603050405020304" pitchFamily="18" charset="0"/>
                <a:cs typeface="Times New Roman" panose="02020603050405020304" pitchFamily="18" charset="0"/>
              </a:rPr>
              <a:t> was amended during the 121</a:t>
            </a:r>
            <a:r>
              <a:rPr lang="en-US" altLang="en-US" sz="2800" baseline="30000" dirty="0">
                <a:latin typeface="Times New Roman" panose="02020603050405020304" pitchFamily="18" charset="0"/>
                <a:cs typeface="Times New Roman" panose="02020603050405020304" pitchFamily="18" charset="0"/>
              </a:rPr>
              <a:t>st</a:t>
            </a:r>
            <a:r>
              <a:rPr lang="en-US" altLang="en-US" sz="2800" dirty="0">
                <a:latin typeface="Times New Roman" panose="02020603050405020304" pitchFamily="18" charset="0"/>
                <a:cs typeface="Times New Roman" panose="02020603050405020304" pitchFamily="18" charset="0"/>
              </a:rPr>
              <a:t> annual VFW National Convention which was conducted virtually.   </a:t>
            </a:r>
          </a:p>
          <a:p>
            <a:pPr>
              <a:buFont typeface="Arial" panose="020B0604020202020204" pitchFamily="34" charset="0"/>
              <a:buChar char="•"/>
            </a:pPr>
            <a:endParaRPr lang="en-US" altLang="en-US" sz="28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altLang="en-US" sz="2800" dirty="0">
                <a:latin typeface="Times New Roman" panose="02020603050405020304" pitchFamily="18" charset="0"/>
                <a:cs typeface="Times New Roman" panose="02020603050405020304" pitchFamily="18" charset="0"/>
              </a:rPr>
              <a:t>After August 1, 2016, everyone seeking accreditation with the VFW must undergo a background investigation. </a:t>
            </a:r>
          </a:p>
        </p:txBody>
      </p:sp>
      <p:sp>
        <p:nvSpPr>
          <p:cNvPr id="2" name="Slide Number Placeholder 1"/>
          <p:cNvSpPr>
            <a:spLocks noGrp="1"/>
          </p:cNvSpPr>
          <p:nvPr>
            <p:ph type="sldNum" sz="quarter" idx="12"/>
          </p:nvPr>
        </p:nvSpPr>
        <p:spPr/>
        <p:txBody>
          <a:bodyPr/>
          <a:lstStyle/>
          <a:p>
            <a:fld id="{E2FB73DA-5FDE-45B5-BAA4-C61223CC44F6}" type="slidenum">
              <a:rPr lang="en-US" smtClean="0"/>
              <a:pPr/>
              <a:t>9</a:t>
            </a:fld>
            <a:endParaRPr lang="en-US" dirty="0"/>
          </a:p>
        </p:txBody>
      </p:sp>
      <p:sp>
        <p:nvSpPr>
          <p:cNvPr id="27650" name="Title 1"/>
          <p:cNvSpPr>
            <a:spLocks noGrp="1"/>
          </p:cNvSpPr>
          <p:nvPr>
            <p:ph type="title"/>
          </p:nvPr>
        </p:nvSpPr>
        <p:spPr>
          <a:xfrm>
            <a:off x="26624" y="46036"/>
            <a:ext cx="8001000" cy="1216025"/>
          </a:xfrm>
        </p:spPr>
        <p:txBody>
          <a:bodyPr/>
          <a:lstStyle/>
          <a:p>
            <a:pPr eaLnBrk="1" hangingPunct="1"/>
            <a:r>
              <a:rPr lang="en-US" altLang="en-US" dirty="0">
                <a:latin typeface="Times New Roman" panose="02020603050405020304" pitchFamily="18" charset="0"/>
                <a:cs typeface="Times New Roman" panose="02020603050405020304" pitchFamily="18" charset="0"/>
              </a:rPr>
              <a:t> </a:t>
            </a:r>
            <a:r>
              <a:rPr lang="en-US" altLang="en-US" sz="3600" dirty="0">
                <a:latin typeface="Times New Roman" panose="02020603050405020304" pitchFamily="18" charset="0"/>
                <a:cs typeface="Times New Roman" panose="02020603050405020304" pitchFamily="18" charset="0"/>
              </a:rPr>
              <a:t>Accreditation (cont.)</a:t>
            </a:r>
          </a:p>
        </p:txBody>
      </p:sp>
    </p:spTree>
    <p:extLst>
      <p:ext uri="{BB962C8B-B14F-4D97-AF65-F5344CB8AC3E}">
        <p14:creationId xmlns:p14="http://schemas.microsoft.com/office/powerpoint/2010/main" val="4066171600"/>
      </p:ext>
    </p:extLst>
  </p:cSld>
  <p:clrMapOvr>
    <a:masterClrMapping/>
  </p:clrMapOvr>
  <p:transition/>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E64DD44C-503F-404D-A60E-09A17B832FB2}" vid="{B0259543-7EB3-4E03-9C87-69B5A069E269}"/>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2229</TotalTime>
  <Words>3421</Words>
  <Application>Microsoft Office PowerPoint</Application>
  <PresentationFormat>Widescreen</PresentationFormat>
  <Paragraphs>449</Paragraphs>
  <Slides>45</Slides>
  <Notes>42</Notes>
  <HiddenSlides>0</HiddenSlides>
  <MMClips>0</MMClips>
  <ScaleCrop>false</ScaleCrop>
  <HeadingPairs>
    <vt:vector size="6" baseType="variant">
      <vt:variant>
        <vt:lpstr>Fonts Used</vt:lpstr>
      </vt:variant>
      <vt:variant>
        <vt:i4>8</vt:i4>
      </vt:variant>
      <vt:variant>
        <vt:lpstr>Theme</vt:lpstr>
      </vt:variant>
      <vt:variant>
        <vt:i4>4</vt:i4>
      </vt:variant>
      <vt:variant>
        <vt:lpstr>Slide Titles</vt:lpstr>
      </vt:variant>
      <vt:variant>
        <vt:i4>45</vt:i4>
      </vt:variant>
    </vt:vector>
  </HeadingPairs>
  <TitlesOfParts>
    <vt:vector size="57" baseType="lpstr">
      <vt:lpstr>Arial</vt:lpstr>
      <vt:lpstr>Calibri</vt:lpstr>
      <vt:lpstr>Calibri Light</vt:lpstr>
      <vt:lpstr>Times New Roman</vt:lpstr>
      <vt:lpstr>Tw Cen MT</vt:lpstr>
      <vt:lpstr>Verdana</vt:lpstr>
      <vt:lpstr>Wingdings</vt:lpstr>
      <vt:lpstr>Wingdings 3</vt:lpstr>
      <vt:lpstr>NEW LOGO</vt:lpstr>
      <vt:lpstr>Custom Design</vt:lpstr>
      <vt:lpstr>1_Custom Design</vt:lpstr>
      <vt:lpstr>1_NEW Logo</vt:lpstr>
      <vt:lpstr>NVS Policy &amp; Procedure/ Representation and Intent to File</vt:lpstr>
      <vt:lpstr>National Veterans Service (NVS) </vt:lpstr>
      <vt:lpstr>VAVS (VA Voluntary Service)  </vt:lpstr>
      <vt:lpstr>Post Service Officer Guide</vt:lpstr>
      <vt:lpstr>Accreditation</vt:lpstr>
      <vt:lpstr> Accreditation (cont.)</vt:lpstr>
      <vt:lpstr> Accreditation (cont.)</vt:lpstr>
      <vt:lpstr> Accreditation (cont.)</vt:lpstr>
      <vt:lpstr> Accreditation (cont.)</vt:lpstr>
      <vt:lpstr> Accreditation (cont.)</vt:lpstr>
      <vt:lpstr> Accreditation (cont.)</vt:lpstr>
      <vt:lpstr>Accreditation (cont.)</vt:lpstr>
      <vt:lpstr>Reaccreditation by VA</vt:lpstr>
      <vt:lpstr> Revocation of Accreditation </vt:lpstr>
      <vt:lpstr> Revocation of Accreditation (cont.)</vt:lpstr>
      <vt:lpstr> Revocation of Accreditation (cont.)</vt:lpstr>
      <vt:lpstr> Revocation of Accreditation (cont.)</vt:lpstr>
      <vt:lpstr>VFW Power of Attorney – VA Policy</vt:lpstr>
      <vt:lpstr>VFW Power of Attorney – VA Policy (cont.)</vt:lpstr>
      <vt:lpstr> VFW Policy – Accepting a veteran’s POA  </vt:lpstr>
      <vt:lpstr> VFW Policy – Accepting a veteran’s POA  </vt:lpstr>
      <vt:lpstr> VFW Policy – POAs can be revoked due to:   </vt:lpstr>
      <vt:lpstr>REMINDER – POAs in Stakeholder Enterprise Portal (SEP) </vt:lpstr>
      <vt:lpstr>VFW Representation – General  </vt:lpstr>
      <vt:lpstr>VFW Representation – General  </vt:lpstr>
      <vt:lpstr>VFW Representation – Administrative  </vt:lpstr>
      <vt:lpstr>VFW Representation – Technical  </vt:lpstr>
      <vt:lpstr> VFW Representation – Technical (cont.)  </vt:lpstr>
      <vt:lpstr>VFW Representation-CAVC  </vt:lpstr>
      <vt:lpstr>VFW Grants </vt:lpstr>
      <vt:lpstr>Computer Security</vt:lpstr>
      <vt:lpstr>VFW Code of Conduct for Representatives </vt:lpstr>
      <vt:lpstr>Code of Conduct (cont.)</vt:lpstr>
      <vt:lpstr>POA and ITF</vt:lpstr>
      <vt:lpstr>Power of Attorney</vt:lpstr>
      <vt:lpstr>INTENT TO FILE – WHAT IS IT?</vt:lpstr>
      <vt:lpstr>INTENT TO FILE –  WHAT’S ITS PURPOSE?</vt:lpstr>
      <vt:lpstr>INTENT TO FILE- WHAT IS IT?</vt:lpstr>
      <vt:lpstr>INTENT TO FILE- WHAT IS NEEDED?</vt:lpstr>
      <vt:lpstr>INTENT TO FILE- HOW TO FILE?</vt:lpstr>
      <vt:lpstr>INTENT TO FILE- HOW TO FILE?</vt:lpstr>
      <vt:lpstr>INTENT TO FILE- WHAT HAPPENS?</vt:lpstr>
      <vt:lpstr>INTENT TO FILE – KEY CONSIDERATIONS</vt:lpstr>
      <vt:lpstr>INTENT TO FILE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hurry up and wait:</dc:title>
  <dc:creator>Ryan Gallucci</dc:creator>
  <cp:lastModifiedBy>Christopher Macinkowicz</cp:lastModifiedBy>
  <cp:revision>171</cp:revision>
  <cp:lastPrinted>2020-01-03T13:38:47Z</cp:lastPrinted>
  <dcterms:created xsi:type="dcterms:W3CDTF">2014-09-15T19:27:59Z</dcterms:created>
  <dcterms:modified xsi:type="dcterms:W3CDTF">2022-01-18T21:26:10Z</dcterms:modified>
</cp:coreProperties>
</file>