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notesSlides/notesSlide2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7" r:id="rId3"/>
    <p:sldMasterId id="2147483721" r:id="rId4"/>
    <p:sldMasterId id="2147483743" r:id="rId5"/>
    <p:sldMasterId id="2147483747" r:id="rId6"/>
    <p:sldMasterId id="2147483751" r:id="rId7"/>
    <p:sldMasterId id="2147483758" r:id="rId8"/>
    <p:sldMasterId id="2147483762" r:id="rId9"/>
    <p:sldMasterId id="2147483769" r:id="rId10"/>
  </p:sldMasterIdLst>
  <p:notesMasterIdLst>
    <p:notesMasterId r:id="rId73"/>
  </p:notesMasterIdLst>
  <p:handoutMasterIdLst>
    <p:handoutMasterId r:id="rId74"/>
  </p:handoutMasterIdLst>
  <p:sldIdLst>
    <p:sldId id="256" r:id="rId11"/>
    <p:sldId id="272" r:id="rId12"/>
    <p:sldId id="488" r:id="rId13"/>
    <p:sldId id="398" r:id="rId14"/>
    <p:sldId id="485" r:id="rId15"/>
    <p:sldId id="486" r:id="rId16"/>
    <p:sldId id="490" r:id="rId17"/>
    <p:sldId id="399" r:id="rId18"/>
    <p:sldId id="547" r:id="rId19"/>
    <p:sldId id="400" r:id="rId20"/>
    <p:sldId id="404" r:id="rId21"/>
    <p:sldId id="403" r:id="rId22"/>
    <p:sldId id="493" r:id="rId23"/>
    <p:sldId id="494" r:id="rId24"/>
    <p:sldId id="524" r:id="rId25"/>
    <p:sldId id="523" r:id="rId26"/>
    <p:sldId id="527" r:id="rId27"/>
    <p:sldId id="405" r:id="rId28"/>
    <p:sldId id="492" r:id="rId29"/>
    <p:sldId id="491" r:id="rId30"/>
    <p:sldId id="412" r:id="rId31"/>
    <p:sldId id="530" r:id="rId32"/>
    <p:sldId id="528" r:id="rId33"/>
    <p:sldId id="436" r:id="rId34"/>
    <p:sldId id="437" r:id="rId35"/>
    <p:sldId id="546" r:id="rId36"/>
    <p:sldId id="446" r:id="rId37"/>
    <p:sldId id="447" r:id="rId38"/>
    <p:sldId id="450" r:id="rId39"/>
    <p:sldId id="455" r:id="rId40"/>
    <p:sldId id="457" r:id="rId41"/>
    <p:sldId id="458" r:id="rId42"/>
    <p:sldId id="460" r:id="rId43"/>
    <p:sldId id="463" r:id="rId44"/>
    <p:sldId id="464" r:id="rId45"/>
    <p:sldId id="465" r:id="rId46"/>
    <p:sldId id="531" r:id="rId47"/>
    <p:sldId id="505" r:id="rId48"/>
    <p:sldId id="506" r:id="rId49"/>
    <p:sldId id="525" r:id="rId50"/>
    <p:sldId id="507" r:id="rId51"/>
    <p:sldId id="508" r:id="rId52"/>
    <p:sldId id="509" r:id="rId53"/>
    <p:sldId id="510" r:id="rId54"/>
    <p:sldId id="511" r:id="rId55"/>
    <p:sldId id="513" r:id="rId56"/>
    <p:sldId id="515" r:id="rId57"/>
    <p:sldId id="514" r:id="rId58"/>
    <p:sldId id="516" r:id="rId59"/>
    <p:sldId id="517" r:id="rId60"/>
    <p:sldId id="519" r:id="rId61"/>
    <p:sldId id="526" r:id="rId62"/>
    <p:sldId id="520" r:id="rId63"/>
    <p:sldId id="521" r:id="rId64"/>
    <p:sldId id="351" r:id="rId65"/>
    <p:sldId id="484" r:id="rId66"/>
    <p:sldId id="352" r:id="rId67"/>
    <p:sldId id="353" r:id="rId68"/>
    <p:sldId id="354" r:id="rId69"/>
    <p:sldId id="475" r:id="rId70"/>
    <p:sldId id="476" r:id="rId71"/>
    <p:sldId id="477" r:id="rId7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acinkowicz" initials="CM" lastIdx="9" clrIdx="0">
    <p:extLst>
      <p:ext uri="{19B8F6BF-5375-455C-9EA6-DF929625EA0E}">
        <p15:presenceInfo xmlns:p15="http://schemas.microsoft.com/office/powerpoint/2012/main" userId="Chris Macinkowic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A1E"/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3979" autoAdjust="0"/>
  </p:normalViewPr>
  <p:slideViewPr>
    <p:cSldViewPr snapToGrid="0">
      <p:cViewPr varScale="1">
        <p:scale>
          <a:sx n="110" d="100"/>
          <a:sy n="110" d="100"/>
        </p:scale>
        <p:origin x="444" y="10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9584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589585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z="1400" dirty="0">
                <a:latin typeface="Times New Roman" panose="02020603050405020304" pitchFamily="18" charset="0"/>
              </a:rPr>
              <a:t>Electronic Submission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80BC03-E498-44F3-8895-127E4384BE97}" type="slidenum">
              <a:rPr lang="en-US" sz="140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6T21:20:16.33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1655 42,'-4'-4,"-1"1,0-1,0 1,0 0,0 0,-1 1,1 0,-1 0,0 0,1 1,-12-2,-70-3,61 5,-419-1,228 3,177 1,-1 2,-45 11,42-7,-67 4,62-9,-62 14,60-9,-52 3,-13-8,62-3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2.8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7:33.7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21:38.2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2809 42,'-5'-4,"1"0,-1 1,0 0,0 0,0 1,0-1,0 1,-1 0,1 0,-1 1,-11-2,-69-3,60 6,-855-4,442 7,-824-3,1222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4:35.33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0 160,'57'0,"0"-2,0-3,-1-2,109-29,-107 17,1 4,0 2,61-6,12-1,-91 12,79-6,697 13,-384 3,208-2,-603 2,0 2,60 14,-95-17,33 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20:16:20.9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2348 1,'-695'0,"630"3,0 3,-92 20,84-7,51-12,-1-2,-1 0,-28 2,6-5,7-1,-69 12,-128 35,-37-9,199-30,0-3,-111-6,97-1,39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CCB3563-B21F-4472-A953-CA98BFE318F2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8C36D78-C19F-4765-8B7F-2FE8BFF07D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16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69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29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1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02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7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3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1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99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FIGLIOLI-Undiagnosed Illnes 38 CFR 3.317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91ECD-413E-4768-B09E-4DB5B90674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4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29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77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72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67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42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573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32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9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0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51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468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983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923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837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25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52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348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9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63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1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104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134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497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097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432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07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5724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107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18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536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52475" y="1184275"/>
            <a:ext cx="5686425" cy="3198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FIGLIOLI-Undiagnosed Illnes 38 CFR 3.317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E6A5-04CB-4693-8615-B0DE006041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5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50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7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F17A95-404D-483A-871D-D9773D5744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5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644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152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82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944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701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9485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06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17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3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24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6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9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1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06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24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40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2758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23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368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2FB73DA-5FDE-45B5-BAA4-C61223CC44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506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17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466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3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49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275F71-03D8-4E4B-9D1C-D9F8B6AB712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1/18/2024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675AD29-2591-4391-8D28-DD298FB87CE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7112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30329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2116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4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033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957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322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433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87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DF5C-27CD-46D4-A243-EFD7FCA71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1228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54845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2643"/>
            <a:ext cx="10972800" cy="7375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(#)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Seven Paths to Service Connection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222E-0FA5-407E-8A7D-169509B952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2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70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58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388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151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708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10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C6E9-5994-4B35-8D1D-4FF5591F8DCB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1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341A-11F2-4FF5-AB3E-B81AE0D87C99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3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58F5-2A90-40A2-A725-BABEC094CBFD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4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69E-C804-4B35-BF5A-17F574EE0FA1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1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D97A-D28F-40DE-8605-B977B8B8DF7A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1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F69-9B96-48D1-AF50-4BD202D845D6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3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D809A6-B977-45CA-BC64-77C86AC76C02}" type="datetime1">
              <a:rPr lang="en-US" smtClean="0"/>
              <a:pPr>
                <a:defRPr/>
              </a:pPr>
              <a:t>1/18/2024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2E7C-C042-4555-B404-16BDCC60B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2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0EDB7-5E2B-4B8D-B563-7A9F6169E3D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F2E7C-C042-4555-B404-16BDCC60B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8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18A1C-73CA-4FAB-B444-97DC5724B58B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41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EDE-1A64-4FA6-ABC0-B0ACD920042F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41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9B53-12AA-4CB2-B687-D40C705B10E7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573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D41C-78AD-45F1-AEB7-0D04E9D89B15}" type="datetime1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746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1630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0174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  <p:sldLayoutId id="214748368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0829682-0C20-4C4E-B8F7-7E5038CBA18C}" type="datetime1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4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0B18D57-13A5-4968-950D-8FEF41FA43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3.xml"/><Relationship Id="rId5" Type="http://schemas.openxmlformats.org/officeDocument/2006/relationships/image" Target="../media/image55.png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9807" y="2221713"/>
            <a:ext cx="7498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TVB Claims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10" y="1343818"/>
            <a:ext cx="3884858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 a new veteran from the home screen click on the icon titled: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Veteran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1" y="18255"/>
            <a:ext cx="11043684" cy="1325563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a new Veteran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A2032F-09E7-B955-C36A-CF19CC8B0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3" b="9268"/>
          <a:stretch/>
        </p:blipFill>
        <p:spPr>
          <a:xfrm>
            <a:off x="4457391" y="1343818"/>
            <a:ext cx="7568418" cy="4430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0BD8E3-7FB8-B018-F460-568D9A2B74C7}"/>
              </a:ext>
            </a:extLst>
          </p:cNvPr>
          <p:cNvSpPr/>
          <p:nvPr/>
        </p:nvSpPr>
        <p:spPr>
          <a:xfrm>
            <a:off x="5163751" y="2556881"/>
            <a:ext cx="1533832" cy="1393723"/>
          </a:xfrm>
          <a:prstGeom prst="rect">
            <a:avLst/>
          </a:prstGeom>
          <a:noFill/>
          <a:ln w="1206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EB039-FF11-FDDC-7B31-888CE3CB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125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09" y="1244445"/>
            <a:ext cx="11227982" cy="10758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all the fields are required to create a record, but it is encouraged to fill out all applicable fields because: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9" y="18255"/>
            <a:ext cx="8963738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consider when adding       a veteran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C3227-0A06-45DD-C9DB-F2D61D0C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2CA27-2F8B-AB18-3E0A-A3CE7BFF72FA}"/>
              </a:ext>
            </a:extLst>
          </p:cNvPr>
          <p:cNvSpPr txBox="1"/>
          <p:nvPr/>
        </p:nvSpPr>
        <p:spPr>
          <a:xfrm>
            <a:off x="482009" y="2347288"/>
            <a:ext cx="111003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fields on veteran screen = missing fields on future claim forms submitted from TVB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data such as contact information is omitted, users may not be able to contact the veteran. 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will need to be captured at some point; capture it correctly in the beginning. 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data captured, the easier it is to track trends and search for specific situations</a:t>
            </a:r>
          </a:p>
          <a:p>
            <a:pPr marL="285750" indent="-285750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is only as good as the data entered “Garbage in Garbage out”</a:t>
            </a:r>
          </a:p>
        </p:txBody>
      </p:sp>
    </p:spTree>
    <p:extLst>
      <p:ext uri="{BB962C8B-B14F-4D97-AF65-F5344CB8AC3E}">
        <p14:creationId xmlns:p14="http://schemas.microsoft.com/office/powerpoint/2010/main" val="181201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veteran folder</a:t>
            </a:r>
            <a:endParaRPr lang="en-US" sz="40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03D51E-894C-CC14-2D28-3094AD649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8" y="1223889"/>
            <a:ext cx="8478932" cy="5670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67E5F5-7F2E-9B43-1457-30A739891214}"/>
              </a:ext>
            </a:extLst>
          </p:cNvPr>
          <p:cNvSpPr txBox="1"/>
          <p:nvPr/>
        </p:nvSpPr>
        <p:spPr>
          <a:xfrm>
            <a:off x="168812" y="1617785"/>
            <a:ext cx="34075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all veteran data has been captured,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step is to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veteran to the correct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Office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the user Updated Their Account to reflect their Field Office they may click the “Assign to Me” and it will auto populate.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13F3E-0722-8731-F4F8-D484DF3F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729673" y="2556930"/>
            <a:ext cx="10786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foundation for TVB is in properly assigning claims to the correct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Field Office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Service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fficer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Failure to do this results in reports not being able to be run and extra work through repeated steps later.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to the Field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90237" y="1379398"/>
            <a:ext cx="619481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creating a new veteran folder in TVB, follow these steps to assign the veteran to the correct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Office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required area of Field Office, Select the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to VFW to expand the drop-down menu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(QA)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on the region your office is located in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 East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QA West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B9121-D82E-4E43-04ED-ABA976AC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689" y="1578186"/>
            <a:ext cx="5293841" cy="322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to the Field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90237" y="1379398"/>
            <a:ext cx="6194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correct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Quality Assurance Region Selected a new dropdown will populate with that region’s states.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Select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office is located in to correctly assign the 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Office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B9121-D82E-4E43-04ED-ABA976AC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5689" y="1792155"/>
            <a:ext cx="5293841" cy="279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Assigning a Veteran to the VSO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90237" y="1379398"/>
            <a:ext cx="111673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field office correctly assigned the VSO can now assign the veteran to their TVB profile by: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the dropdown box next to Assigned To and select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Name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either Save or Save and Create New Claim to complete process.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E1B30-ECDA-53F6-AE31-492E53D4C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8573" y="4330050"/>
            <a:ext cx="5894840" cy="21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1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Assigned to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veterans that are assigned to the user can be viewed in one location in TVB.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these veterans click: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Queues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Veterans Assigned to 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952" y="1976696"/>
            <a:ext cx="5028423" cy="46381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570FA-CA71-56F2-02C6-9B3C574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A8FEB8-61B5-7943-5E18-E9003DDF903A}"/>
              </a:ext>
            </a:extLst>
          </p:cNvPr>
          <p:cNvSpPr/>
          <p:nvPr/>
        </p:nvSpPr>
        <p:spPr>
          <a:xfrm>
            <a:off x="9220200" y="4105275"/>
            <a:ext cx="1647825" cy="4286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7774"/>
            <a:ext cx="12075886" cy="100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0BD8A-85C3-EE6E-C9BA-A718A1A20D0C}"/>
              </a:ext>
            </a:extLst>
          </p:cNvPr>
          <p:cNvSpPr txBox="1"/>
          <p:nvPr/>
        </p:nvSpPr>
        <p:spPr>
          <a:xfrm>
            <a:off x="116114" y="1396497"/>
            <a:ext cx="11959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Once in a Veteran’s folder,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will see a header with tabs that take them to other aspects of the veteran’s folder.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Special Note**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clicking a tab, to enter data into the corresponding section, you must click +New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B65B2-D6E2-E8DF-050D-1426FF025E16}"/>
              </a:ext>
            </a:extLst>
          </p:cNvPr>
          <p:cNvSpPr txBox="1"/>
          <p:nvPr/>
        </p:nvSpPr>
        <p:spPr>
          <a:xfrm>
            <a:off x="211016" y="4343400"/>
            <a:ext cx="3066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Claim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Military Service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Contact and Dependent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Medical Condition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Document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Communication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9501A-C500-C128-38B9-5D7108575D41}"/>
              </a:ext>
            </a:extLst>
          </p:cNvPr>
          <p:cNvSpPr txBox="1"/>
          <p:nvPr/>
        </p:nvSpPr>
        <p:spPr>
          <a:xfrm>
            <a:off x="3938954" y="4223324"/>
            <a:ext cx="326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Address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Work Request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Employment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Previous Marriage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Other Names Served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Audit Log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4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1252024"/>
            <a:ext cx="12075886" cy="100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B65B2-D6E2-E8DF-050D-1426FF025E16}"/>
              </a:ext>
            </a:extLst>
          </p:cNvPr>
          <p:cNvSpPr txBox="1"/>
          <p:nvPr/>
        </p:nvSpPr>
        <p:spPr>
          <a:xfrm>
            <a:off x="492368" y="2496197"/>
            <a:ext cx="11113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to submit a claim through TVB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Military Service: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Documents military service and VFW membership eligibility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Contact and Dependent: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Captures dependent information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Medical Condition: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be used to enter and track conditions to assist with claim submission. Currently not active – will be active in a future update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Houses the veteran’s documents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Communication: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to enter a communication about veteran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general use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Email: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can compose and send an email from the program but cannot receive email.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28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8" y="230862"/>
            <a:ext cx="7112624" cy="928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Objectives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4231" y="1547442"/>
            <a:ext cx="10986868" cy="45579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TVB Home Screen click and explain each tile and column button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Creating a new veteran folder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Assigning a Veteran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Tabs in the veteran’s folder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The traditional TVB Claim submission process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VA Benefits Claims Log in Process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How to check POA Status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Using VA Benefits claims to submit ITF, POA and 526EZ</a:t>
            </a: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42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2100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6DE287A-F147-4743-8801-2BF03EED09A2}" type="slidenum">
              <a:rPr lang="en-US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4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the veteran’s folder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123DC-A264-2C52-A514-4B2009E0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1252024"/>
            <a:ext cx="12075886" cy="100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9501A-C500-C128-38B9-5D7108575D41}"/>
              </a:ext>
            </a:extLst>
          </p:cNvPr>
          <p:cNvSpPr txBox="1"/>
          <p:nvPr/>
        </p:nvSpPr>
        <p:spPr>
          <a:xfrm>
            <a:off x="590842" y="2496197"/>
            <a:ext cx="11029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Address: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Used to capture veteran’s address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 Request: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sed to assign a claim or action from one VSO to another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Finance: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financial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Employment: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employment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Education: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education records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Previous Marriage: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previous marriage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Other Names Served: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Captures veteran’s aliases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Audit Log: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Provides a history of actions taken by account users in the veteran’s folder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DAB8B-5726-DFC2-6F9E-278C603CD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558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B0F3-2CA4-9408-66F0-8F616531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current version of TVB has entry-level steps for Application Programming Interface (API) using the Medical Condition Tab.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Currently, this API is not ready for use but once it is, we will release training material on how to utilize this advanced functionality.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Medical Condition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76D2-1ECD-EE46-C25D-25FB0FACF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564640"/>
            <a:ext cx="11094720" cy="479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Communication tab in TVB provides a history of VFW’s interaction with the veteran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b="1" dirty="0"/>
              <a:t>All Communications </a:t>
            </a:r>
            <a:r>
              <a:rPr lang="en-US" sz="3600" dirty="0"/>
              <a:t>must be captured in TVB to when communicating with a veteran.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b="1" dirty="0"/>
              <a:t>General Communication </a:t>
            </a:r>
            <a:r>
              <a:rPr lang="en-US" sz="3600" dirty="0"/>
              <a:t>can be created using the following:                                                                        </a:t>
            </a:r>
            <a:r>
              <a:rPr lang="en-US" sz="3600" b="1" dirty="0"/>
              <a:t>TVB Column—Action—New Communication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5552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48956669-6E7D-C59A-74B0-49F17D117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479685"/>
            <a:ext cx="8442960" cy="326346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Tabs in Veteran Folder: Communication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131BF-7954-5B94-05DA-DA7E2B9CC59A}"/>
              </a:ext>
            </a:extLst>
          </p:cNvPr>
          <p:cNvSpPr txBox="1"/>
          <p:nvPr/>
        </p:nvSpPr>
        <p:spPr>
          <a:xfrm>
            <a:off x="0" y="1577022"/>
            <a:ext cx="30581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fields consist of: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Date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 populates to today’s 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C6472-493F-1BEA-87CF-B989E5F5E0C2}"/>
              </a:ext>
            </a:extLst>
          </p:cNvPr>
          <p:cNvSpPr txBox="1"/>
          <p:nvPr/>
        </p:nvSpPr>
        <p:spPr>
          <a:xfrm>
            <a:off x="3342640" y="5378315"/>
            <a:ext cx="83210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uploaded into a communication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populate into Veteran’s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folder OR in the Claim Package Tab.</a:t>
            </a:r>
          </a:p>
        </p:txBody>
      </p:sp>
    </p:spTree>
    <p:extLst>
      <p:ext uri="{BB962C8B-B14F-4D97-AF65-F5344CB8AC3E}">
        <p14:creationId xmlns:p14="http://schemas.microsoft.com/office/powerpoint/2010/main" val="2433482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B5F57-8EE6-E369-37DE-D56AD5890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17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From the veteran folder click on the </a:t>
            </a:r>
            <a:r>
              <a:rPr lang="en-US" sz="3200" b="1" dirty="0">
                <a:cs typeface="Times New Roman" panose="02020603050405020304" pitchFamily="18" charset="0"/>
              </a:rPr>
              <a:t>Claim</a:t>
            </a:r>
            <a:r>
              <a:rPr lang="en-US" sz="3200" dirty="0">
                <a:cs typeface="Times New Roman" panose="02020603050405020304" pitchFamily="18" charset="0"/>
              </a:rPr>
              <a:t> tab at the top.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C8434C-B9A7-F2B2-286D-D4B90B29A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6" y="3245961"/>
            <a:ext cx="5827485" cy="2968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14:cNvPr>
              <p14:cNvContentPartPr/>
              <p14:nvPr/>
            </p14:nvContentPartPr>
            <p14:xfrm>
              <a:off x="3787040" y="5742681"/>
              <a:ext cx="596160" cy="30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5A91A36-E495-CFD3-8BB8-A88AA97ABF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040" y="5562681"/>
                <a:ext cx="775800" cy="3902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Up 15">
            <a:extLst>
              <a:ext uri="{FF2B5EF4-FFF2-40B4-BE49-F238E27FC236}">
                <a16:creationId xmlns:a16="http://schemas.microsoft.com/office/drawing/2014/main" id="{CD8081F3-1A10-D37F-5198-1BC199DF4ED1}"/>
              </a:ext>
            </a:extLst>
          </p:cNvPr>
          <p:cNvSpPr/>
          <p:nvPr/>
        </p:nvSpPr>
        <p:spPr>
          <a:xfrm>
            <a:off x="3787040" y="6094350"/>
            <a:ext cx="596160" cy="571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D16CC-25BE-61BA-E697-2BA8DA24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54F39A1-754A-D3DF-6BF7-48E4E9C7C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5808" y="1518145"/>
            <a:ext cx="5655832" cy="330903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08DCF-9491-C7BC-CD4E-053F4219857A}"/>
              </a:ext>
            </a:extLst>
          </p:cNvPr>
          <p:cNvSpPr txBox="1"/>
          <p:nvPr/>
        </p:nvSpPr>
        <p:spPr>
          <a:xfrm>
            <a:off x="334535" y="1343818"/>
            <a:ext cx="55452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page will now display the claim page and the user may begin selecting a form to generate in TVB.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Compensation, DIC, Education, NSC Pension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Status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Active, HLR, ITF, Supplemental claim and Incomplete claim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Status Date: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 the claim was generated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Save: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Saves the pages and allows users to advance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44037C-3EC5-5009-AFE1-26BA9E66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5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</a:t>
            </a:r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Status 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49" y="1613118"/>
            <a:ext cx="69959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submitting claims through TVB, it is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Required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select from the appropriate claim status selection: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Active: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21-526EZ, 686C, 21P-530, 10-10EZ,    21P-527EZ, 21P-534EZ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Higher Level Review: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20-0996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 to File: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21-0966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Supplemental Claim: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20-0995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Incomplete claim: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21-22 and any other documents or supporting forms submitted to VA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269" y="1614170"/>
            <a:ext cx="4362451" cy="3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6" y="1393236"/>
            <a:ext cx="10086535" cy="1349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Once the Claim Tab is saved users advance to the ,      “</a:t>
            </a:r>
            <a:r>
              <a:rPr lang="en-US" sz="3200" b="1" u="sng" dirty="0">
                <a:cs typeface="Times New Roman" panose="02020603050405020304" pitchFamily="18" charset="0"/>
              </a:rPr>
              <a:t>Document and Form</a:t>
            </a:r>
            <a:r>
              <a:rPr lang="en-US" sz="3200" dirty="0">
                <a:cs typeface="Times New Roman" panose="02020603050405020304" pitchFamily="18" charset="0"/>
              </a:rPr>
              <a:t>” Tab and press </a:t>
            </a:r>
            <a:r>
              <a:rPr lang="en-US" sz="3600" b="1" u="sng" dirty="0">
                <a:cs typeface="Times New Roman" panose="02020603050405020304" pitchFamily="18" charset="0"/>
              </a:rPr>
              <a:t>+New </a:t>
            </a:r>
            <a:endParaRPr lang="en-US" sz="3200" b="1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97" y="3179300"/>
            <a:ext cx="7904230" cy="24727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DD0AA8-9FBD-8E57-4739-F8914C49CCE6}"/>
              </a:ext>
            </a:extLst>
          </p:cNvPr>
          <p:cNvSpPr/>
          <p:nvPr/>
        </p:nvSpPr>
        <p:spPr>
          <a:xfrm>
            <a:off x="2676936" y="3763618"/>
            <a:ext cx="1444486" cy="33130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3E6DF6-8A09-29A3-939B-D14BC12C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2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FA87B6-9F00-6DBE-B016-9FE2CAC7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71" y="1310779"/>
            <a:ext cx="11043684" cy="162250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</a:rPr>
              <a:t>Pressing </a:t>
            </a:r>
            <a:r>
              <a:rPr lang="en-US" sz="2800" b="1" dirty="0">
                <a:cs typeface="Times New Roman" panose="02020603050405020304" pitchFamily="18" charset="0"/>
              </a:rPr>
              <a:t>+New </a:t>
            </a:r>
            <a:r>
              <a:rPr lang="en-US" sz="2800" dirty="0">
                <a:cs typeface="Times New Roman" panose="02020603050405020304" pitchFamily="18" charset="0"/>
              </a:rPr>
              <a:t>takes you to this page where you will fill in the required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EBBFB5-DBC0-733E-FC58-9E6037BB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4800" y="3018915"/>
            <a:ext cx="5695181" cy="3083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69245-F51C-C880-C0C9-BA6E537DD6FE}"/>
              </a:ext>
            </a:extLst>
          </p:cNvPr>
          <p:cNvSpPr txBox="1"/>
          <p:nvPr/>
        </p:nvSpPr>
        <p:spPr>
          <a:xfrm>
            <a:off x="574158" y="2852275"/>
            <a:ext cx="4810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Category: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Forms, General Correspondence, Other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Type: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Forms was previously selected VA Forms Populate this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Name: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 not auto populate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Date: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auto-populates to today’s date.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822A3-485E-E545-6EF4-9329056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1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3F2D3A-2F21-CE75-D0BC-1DACA4FD8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4" y="1415933"/>
            <a:ext cx="11722335" cy="187881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CAC18-D2FE-6F94-ED93-06D4D9737AD1}"/>
              </a:ext>
            </a:extLst>
          </p:cNvPr>
          <p:cNvSpPr txBox="1"/>
          <p:nvPr/>
        </p:nvSpPr>
        <p:spPr>
          <a:xfrm>
            <a:off x="574158" y="3429000"/>
            <a:ext cx="1172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Once the form has been generated, TVB will redirect you to the “Document and Form” Page and display your recently completed form.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B27239-F1BE-DD34-3545-D1C2329D4885}"/>
              </a:ext>
            </a:extLst>
          </p:cNvPr>
          <p:cNvSpPr/>
          <p:nvPr/>
        </p:nvSpPr>
        <p:spPr>
          <a:xfrm>
            <a:off x="225287" y="2695618"/>
            <a:ext cx="11621262" cy="3099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B042D-EB93-2E21-2077-C50341F6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7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576517"/>
            <a:ext cx="11227982" cy="44308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D2AF5-2B87-BC5B-7DAC-AF276E53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" b="-12"/>
          <a:stretch/>
        </p:blipFill>
        <p:spPr>
          <a:xfrm>
            <a:off x="0" y="1035201"/>
            <a:ext cx="11727915" cy="46258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FD486-7AB0-53CF-3CFB-810415E5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28" y="1343818"/>
            <a:ext cx="7768372" cy="5295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819"/>
            <a:ext cx="4423628" cy="5295520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With the required fields completed users can </a:t>
            </a:r>
            <a:r>
              <a:rPr lang="en-US" sz="3200" b="1" dirty="0">
                <a:cs typeface="Times New Roman" panose="02020603050405020304" pitchFamily="18" charset="0"/>
              </a:rPr>
              <a:t>Edit</a:t>
            </a:r>
            <a:r>
              <a:rPr lang="en-US" sz="3200" dirty="0">
                <a:cs typeface="Times New Roman" panose="02020603050405020304" pitchFamily="18" charset="0"/>
              </a:rPr>
              <a:t> the document by clicking  the 3 circles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DC456A-E599-2DC6-A620-B02D49D43547}"/>
              </a:ext>
            </a:extLst>
          </p:cNvPr>
          <p:cNvSpPr/>
          <p:nvPr/>
        </p:nvSpPr>
        <p:spPr>
          <a:xfrm>
            <a:off x="9965635" y="3697356"/>
            <a:ext cx="238539" cy="4373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D0701-F914-7277-AF82-A237E37A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85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9" y="1343818"/>
            <a:ext cx="11233528" cy="1325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>
                <a:cs typeface="Times New Roman" panose="02020603050405020304" pitchFamily="18" charset="0"/>
              </a:rPr>
              <a:t>At the bottom of the page you will see 4 symbols:</a:t>
            </a:r>
          </a:p>
          <a:p>
            <a:pPr marL="0" indent="0">
              <a:buNone/>
            </a:pPr>
            <a:endParaRPr lang="en-US" sz="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1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600" b="1" dirty="0">
                <a:cs typeface="Times New Roman" panose="02020603050405020304" pitchFamily="18" charset="0"/>
              </a:rPr>
              <a:t>Add Signature	Add Barcode	Highlight	  Redact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" y="2645195"/>
            <a:ext cx="8418293" cy="32614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8CFAE1-2C24-596F-E10B-A1D998C0EC1B}"/>
              </a:ext>
            </a:extLst>
          </p:cNvPr>
          <p:cNvCxnSpPr>
            <a:cxnSpLocks/>
          </p:cNvCxnSpPr>
          <p:nvPr/>
        </p:nvCxnSpPr>
        <p:spPr>
          <a:xfrm flipV="1">
            <a:off x="2074127" y="5138057"/>
            <a:ext cx="1527202" cy="110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F15529-510E-EAC1-336F-903BDFBD64E1}"/>
              </a:ext>
            </a:extLst>
          </p:cNvPr>
          <p:cNvCxnSpPr>
            <a:cxnSpLocks/>
          </p:cNvCxnSpPr>
          <p:nvPr/>
        </p:nvCxnSpPr>
        <p:spPr>
          <a:xfrm flipH="1" flipV="1">
            <a:off x="4323928" y="5247249"/>
            <a:ext cx="125409" cy="99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5564BD-75EF-ECAB-B051-20F1B42CB304}"/>
              </a:ext>
            </a:extLst>
          </p:cNvPr>
          <p:cNvCxnSpPr>
            <a:cxnSpLocks/>
          </p:cNvCxnSpPr>
          <p:nvPr/>
        </p:nvCxnSpPr>
        <p:spPr>
          <a:xfrm flipH="1" flipV="1">
            <a:off x="5046528" y="5138057"/>
            <a:ext cx="1168742" cy="128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FD1D52-0EDA-BC8A-E613-7BA0DF7EFA38}"/>
              </a:ext>
            </a:extLst>
          </p:cNvPr>
          <p:cNvCxnSpPr>
            <a:cxnSpLocks/>
          </p:cNvCxnSpPr>
          <p:nvPr/>
        </p:nvCxnSpPr>
        <p:spPr>
          <a:xfrm flipH="1" flipV="1">
            <a:off x="5687122" y="4917688"/>
            <a:ext cx="2329827" cy="1328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1D5594-AB48-935D-F95B-C6AF181F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77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11043683" cy="187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Once the form is complete, it will need to be signed. To do this click “Add Signature” which will pop up the signature box.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In the signature box you can either manually create a signature using your mouse or upload a </a:t>
            </a:r>
            <a:r>
              <a:rPr lang="en-US" b="1" u="sng" dirty="0">
                <a:cs typeface="Times New Roman" panose="02020603050405020304" pitchFamily="18" charset="0"/>
              </a:rPr>
              <a:t>signature image</a:t>
            </a:r>
            <a:r>
              <a:rPr lang="en-US" dirty="0">
                <a:cs typeface="Times New Roman" panose="02020603050405020304" pitchFamily="18" charset="0"/>
              </a:rPr>
              <a:t>. Once finished click save.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0DE7-0FC8-5509-5B5E-707083D58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70" y="3265714"/>
            <a:ext cx="6123595" cy="276397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791E34-3DE7-3C0D-F9FE-5CD8192CC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r="1575" b="-2672"/>
          <a:stretch/>
        </p:blipFill>
        <p:spPr>
          <a:xfrm>
            <a:off x="7137747" y="3265714"/>
            <a:ext cx="3993553" cy="2909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14:cNvPr>
              <p14:cNvContentPartPr/>
              <p14:nvPr/>
            </p14:nvContentPartPr>
            <p14:xfrm>
              <a:off x="2190691" y="568251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EB3FBC-83F7-9377-791E-B8428B5015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051" y="550251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14:cNvPr>
              <p14:cNvContentPartPr/>
              <p14:nvPr/>
            </p14:nvContentPartPr>
            <p14:xfrm>
              <a:off x="2220457" y="571866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3355F61-55E3-ECC3-73E8-1CC89C65D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0457" y="5538668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5ED449-7DD0-C4AC-F2BA-362EEAE8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037F9-4B79-EC85-3F38-187801C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1257626"/>
            <a:ext cx="5957271" cy="40609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941CC-6C42-594C-2AFA-98AEC6DA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93235"/>
            <a:ext cx="4563794" cy="50497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Once the signed document has been saved, Click </a:t>
            </a: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Mark as Signed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Once the document has been marked as signed, no edits on the signed form can be made. Users will need to hit </a:t>
            </a:r>
            <a:r>
              <a:rPr lang="en-US" b="1" dirty="0">
                <a:cs typeface="Times New Roman" panose="02020603050405020304" pitchFamily="18" charset="0"/>
              </a:rPr>
              <a:t>Save</a:t>
            </a:r>
            <a:r>
              <a:rPr lang="en-US" dirty="0">
                <a:cs typeface="Times New Roman" panose="02020603050405020304" pitchFamily="18" charset="0"/>
              </a:rPr>
              <a:t> and move on to the next step in the claim process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14:cNvPr>
              <p14:cNvContentPartPr/>
              <p14:nvPr/>
            </p14:nvContentPartPr>
            <p14:xfrm>
              <a:off x="7387034" y="4992868"/>
              <a:ext cx="101124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39C96C-7921-B30A-C2CA-1A9370C6F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7034" y="4812868"/>
                <a:ext cx="1190880" cy="3747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799E0-6166-34D4-583E-49569171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7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6" name="Picture 5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01" y="1277318"/>
            <a:ext cx="6175585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393236"/>
            <a:ext cx="5411971" cy="488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On this screen users will need to enter in the following:    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1) Name of the claim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2) Claim Package Created Date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3) Select the Business Line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4) Select all documents you want sent to VA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5) Select the date the claim was sent to VBA</a:t>
            </a: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Press </a:t>
            </a:r>
            <a:r>
              <a:rPr lang="en-US" b="1" dirty="0">
                <a:cs typeface="Times New Roman" panose="02020603050405020304" pitchFamily="18" charset="0"/>
              </a:rPr>
              <a:t>Save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2C651-E62A-221A-3E88-9ECF35E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25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6445" y="1277318"/>
            <a:ext cx="5497296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5137356" cy="4882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Once saved users can view the changes prior to uploading the package to VA. 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cs typeface="Times New Roman" panose="02020603050405020304" pitchFamily="18" charset="0"/>
              </a:rPr>
              <a:t>One thing to note is TVB will create a Submittal Letter which you can view. Once everything </a:t>
            </a:r>
            <a:r>
              <a:rPr lang="en-US" dirty="0">
                <a:cs typeface="Times New Roman" panose="02020603050405020304" pitchFamily="18" charset="0"/>
              </a:rPr>
              <a:t>has been verified press “</a:t>
            </a:r>
            <a:r>
              <a:rPr lang="en-US" b="1" dirty="0">
                <a:cs typeface="Times New Roman" panose="02020603050405020304" pitchFamily="18" charset="0"/>
              </a:rPr>
              <a:t>Upload to VA</a:t>
            </a:r>
            <a:r>
              <a:rPr lang="en-US" dirty="0">
                <a:cs typeface="Times New Roman" panose="02020603050405020304" pitchFamily="18" charset="0"/>
              </a:rPr>
              <a:t>”</a:t>
            </a:r>
            <a:endParaRPr lang="en-US" sz="32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14:cNvPr>
              <p14:cNvContentPartPr/>
              <p14:nvPr/>
            </p14:nvContentPartPr>
            <p14:xfrm>
              <a:off x="8032154" y="5344228"/>
              <a:ext cx="1110600" cy="5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E66222-2856-830B-B624-8366EA5A1A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2154" y="5164588"/>
                <a:ext cx="1290240" cy="4172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1A6A2-1A49-70FA-2FA0-008F9F4A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83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17842" cy="1325563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a claim to VA using TVB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DB030-D97E-AD61-CD8E-8979E9F42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353" y="1277318"/>
            <a:ext cx="4831479" cy="52907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EF0780-CA90-93E5-B5C2-438152732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236"/>
            <a:ext cx="4977809" cy="48820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After the claim is submitted users can check the status by clicking “</a:t>
            </a:r>
            <a:r>
              <a:rPr lang="en-US" sz="3600" b="1" dirty="0">
                <a:cs typeface="Times New Roman" panose="02020603050405020304" pitchFamily="18" charset="0"/>
              </a:rPr>
              <a:t>Check Status</a:t>
            </a:r>
            <a:r>
              <a:rPr lang="en-US" sz="3600" dirty="0"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sz="3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cs typeface="Times New Roman" panose="02020603050405020304" pitchFamily="18" charset="0"/>
              </a:rPr>
              <a:t>Once the status shows received the effective date is preserved. </a:t>
            </a:r>
          </a:p>
          <a:p>
            <a:pPr marL="0" indent="0">
              <a:buNone/>
            </a:pPr>
            <a:endParaRPr lang="en-US" sz="32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14:cNvPr>
              <p14:cNvContentPartPr/>
              <p14:nvPr/>
            </p14:nvContentPartPr>
            <p14:xfrm>
              <a:off x="8270474" y="5387788"/>
              <a:ext cx="845640" cy="7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2F6FC9-3F47-25C1-D675-085A1F9BBC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80474" y="5208148"/>
                <a:ext cx="1025280" cy="4309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224CD9-2F45-C9E4-CCEE-4ECC27AA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4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B0F3-2CA4-9408-66F0-8F6165315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/>
              <a:t>The following section requires the ability to log into VA.gov using one of the following log in methods:</a:t>
            </a:r>
          </a:p>
          <a:p>
            <a:pPr marL="0" indent="0">
              <a:buNone/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b="1" dirty="0"/>
              <a:t>Login.gov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/>
              <a:t>ID.me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err="1"/>
              <a:t>DSLogon</a:t>
            </a:r>
            <a:endParaRPr lang="en-US" sz="3200" b="1" dirty="0"/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</a:pPr>
            <a:r>
              <a:rPr lang="en-US" sz="3200" b="1" dirty="0" err="1"/>
              <a:t>MyHealthyeVet</a:t>
            </a:r>
            <a:endParaRPr lang="en-US" sz="32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8541707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045EA-4EFE-3182-1156-B5CFC416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21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0" y="1478249"/>
            <a:ext cx="81941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has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API called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allows TVB to connect to VA.gov.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allows for some actions in TVB to be done in      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 Benefits Claims API can be found when inside a veteran's folder toward the bottom of the page.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connect to continue with this API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123E477-D436-50F7-5D0E-ACE3AAC17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620520"/>
            <a:ext cx="2514599" cy="33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1671289"/>
            <a:ext cx="1015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utilizing this functionality, TVB requires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sign in to VA.gov using one of the following log in methods: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sign in a form&#10;&#10;Description automatically generated">
            <a:extLst>
              <a:ext uri="{FF2B5EF4-FFF2-40B4-BE49-F238E27FC236}">
                <a16:creationId xmlns:a16="http://schemas.microsoft.com/office/drawing/2014/main" id="{6543346E-23B5-A1B5-2D38-48866C207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5"/>
          <a:stretch/>
        </p:blipFill>
        <p:spPr>
          <a:xfrm>
            <a:off x="2089432" y="3250243"/>
            <a:ext cx="7921417" cy="289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5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New Veteran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82D2AF5-2B87-BC5B-7DAC-AF276E536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0423" r="81924" b="43543"/>
          <a:stretch/>
        </p:blipFill>
        <p:spPr>
          <a:xfrm>
            <a:off x="3728853" y="2304010"/>
            <a:ext cx="3961303" cy="3787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831273" y="1300900"/>
            <a:ext cx="1078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New Veteran Button is used to create new veteran folders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F33457-B964-4B3F-6DEB-F1CE66C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71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Log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1630649"/>
            <a:ext cx="1015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users who do not have any of these accounts, can create either 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Login.gov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ID.me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account directly from the page by clicking the hyperlinks at the bottom.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6A3F5091-8A7D-3A1D-D34E-E8CC0FCD6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40" y="3041262"/>
            <a:ext cx="6614159" cy="36816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4D1525-E6A3-F915-A14C-5715B6EB456E}"/>
              </a:ext>
            </a:extLst>
          </p:cNvPr>
          <p:cNvSpPr/>
          <p:nvPr/>
        </p:nvSpPr>
        <p:spPr>
          <a:xfrm>
            <a:off x="5750560" y="5852160"/>
            <a:ext cx="2042160" cy="869315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995680" y="2601315"/>
            <a:ext cx="10159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in-depth guide for creating either a Login.gov or ID.ME account can be found in the OLP next to this presentation.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978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1" y="1478249"/>
            <a:ext cx="11043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logged into the VA Benefits Claims section, clicking on VA Benefits Claims will populate new buttons.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B2B05BF-D1B7-C3E1-B4B7-78B06F34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" r="2087"/>
          <a:stretch/>
        </p:blipFill>
        <p:spPr>
          <a:xfrm>
            <a:off x="2225406" y="3424877"/>
            <a:ext cx="7744859" cy="2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3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Claim Status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1" y="1478249"/>
            <a:ext cx="11043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Status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button will populate all the veteran’s claims (past and present) and show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Date Filed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Claim Type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Status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claim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B05BF-D1B7-C3E1-B4B7-78B06F34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0" b="15290"/>
          <a:stretch/>
        </p:blipFill>
        <p:spPr>
          <a:xfrm>
            <a:off x="2225406" y="3424877"/>
            <a:ext cx="7744859" cy="2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4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Check POA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1" y="1478249"/>
            <a:ext cx="110436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 POA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button will populate the veteran’s current POA as well as list any Previous POAs.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B05BF-D1B7-C3E1-B4B7-78B06F34D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b="3547"/>
          <a:stretch/>
        </p:blipFill>
        <p:spPr>
          <a:xfrm>
            <a:off x="2225406" y="3424877"/>
            <a:ext cx="7744859" cy="29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8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                                  Submitting Forms Directly into VBMS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325120" y="1478249"/>
            <a:ext cx="12090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 function of VA Benefits Claims is the ability to submit 21,22s, ITFs and 526EZs  directly into VBMS.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utilize this function, the following must be true.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Logged into VA.gov through VA Benefits Claims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veteran’s folder is assigned to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Field Office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61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                                  Submitting Forms Directly into VBMS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0" y="1478249"/>
            <a:ext cx="11236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submit a form directly into VBMS a claim must first be created.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the veteran folder Create a new claim and hit Save.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the form using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Document and Form Tab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complete press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Marked As Signed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If the claim folder does not have a form that has been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As Signed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nothing will populate in the Signed Form Document Box**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579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Benefits Claims:                                   Submitting Forms Directly into VBMS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609600" y="1478249"/>
            <a:ext cx="11236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the form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As Signed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follow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TVB Breadcrumb Trail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back to the claim you just created.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Scroll back down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 Benefits Claims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3 new buttons have populated: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POA(21-22) 	ITF(21-0966) 	Disability Compensation (21-526EZ)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2B081C23-CE46-D451-B31F-9F6233178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60" y="4206240"/>
            <a:ext cx="7634079" cy="19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51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POA(21-22)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00169"/>
            <a:ext cx="5813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POA(21-22)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button takes the user to a page where they can attach a TVB Created,      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As Signed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21-22 directly to VBMS.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*Please note for those who have multiple accreditations to select the correct POA *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537098"/>
            <a:ext cx="5099810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2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POA(21-22)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00169"/>
            <a:ext cx="5813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page contains required fields such as POA,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Authorizations and limits.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 dropdown box that will populate with the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claim form that was generated and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 As Signed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TVB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537098"/>
            <a:ext cx="5099810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61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Quick 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Quick Search function allows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search for veteran folders 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C621C9-0C12-233E-5057-6B866B9F1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t="18191" r="69759" b="42586"/>
          <a:stretch/>
        </p:blipFill>
        <p:spPr>
          <a:xfrm>
            <a:off x="436098" y="2633814"/>
            <a:ext cx="3399632" cy="3801406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28" y="2658272"/>
            <a:ext cx="6347047" cy="36769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3570FA-CA71-56F2-02C6-9B3C5746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POA(21-22)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00169"/>
            <a:ext cx="5813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all required fields addressed, click submit to Submit the form to VBMS.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*Please note that the Authorization and limits on the signed 21-22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 MATCH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boxes displayed on the page. 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537098"/>
            <a:ext cx="5099810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0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        ITF (21-0966)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5502"/>
            <a:ext cx="58135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submit an ITF a TVB claim must be created.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Claim created select ITF (21-0966) which takes the user to the ITF screen.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360" y="1615502"/>
            <a:ext cx="5099810" cy="19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8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        ITF (21-0966)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5502"/>
            <a:ext cx="58135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Press Validate to confirm POA with VA, TVB will provide a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that says valid if good or an error message that will need to be corrected.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confirmation press submit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TVB will populate the previously empty boxes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Claim 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 to File Date of Submission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Subission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 or confirmation number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360" y="1615502"/>
            <a:ext cx="5099810" cy="195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Disability Compensation (21-526EZ)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3118"/>
            <a:ext cx="5813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21-526EZ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button takes the user to a page where they can attach a TVB Created,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As Signed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21-526EZ directly to VBMS.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 dropdown box that will populate with the claim form that was generated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Marked As Signed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TVB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6101" y="1427502"/>
            <a:ext cx="4686300" cy="53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Forms Directly into VBMS Disability Compensation (21-526EZ)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350" y="1613118"/>
            <a:ext cx="58135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page only has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Signed Form Document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a required field but will default to Fully Developed Claim and Original Claim.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 Documents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also be submitted with the 21-526EZ directly into VBMS.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44B9F-67C2-254F-205A-9C7BF22F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6101" y="1427502"/>
            <a:ext cx="4686300" cy="536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4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338470"/>
            <a:ext cx="11141765" cy="4838493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Here we will cover how to create a digital signature that is compatible with most programs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76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432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add a Signature to an electronic Document, you will first need to create your signature. To do this in Adobe, you will first locate the E-Sign tab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EF681FA-913A-BB9C-44EC-F489DD2483D5}"/>
              </a:ext>
            </a:extLst>
          </p:cNvPr>
          <p:cNvSpPr/>
          <p:nvPr/>
        </p:nvSpPr>
        <p:spPr>
          <a:xfrm rot="16200000">
            <a:off x="7913751" y="1194816"/>
            <a:ext cx="414528" cy="731520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Picture 2" descr="A screenshot of a sign up form&#10;&#10;Description automatically generated">
            <a:extLst>
              <a:ext uri="{FF2B5EF4-FFF2-40B4-BE49-F238E27FC236}">
                <a16:creationId xmlns:a16="http://schemas.microsoft.com/office/drawing/2014/main" id="{2B9AEC72-0B69-889C-41A6-65E49DBC0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353312"/>
            <a:ext cx="3143250" cy="49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0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Once selected locate the Add Signature box and press </a:t>
            </a:r>
            <a:r>
              <a:rPr lang="en-US" sz="4800" b="1" dirty="0"/>
              <a:t>+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0D5C0-C928-D915-9D78-D9B950AF3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/>
          <a:stretch/>
        </p:blipFill>
        <p:spPr>
          <a:xfrm>
            <a:off x="6934200" y="1586865"/>
            <a:ext cx="3657600" cy="42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3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you have selected Add Signature, you will be given 3 options to capture the signature:</a:t>
            </a:r>
          </a:p>
          <a:p>
            <a:pPr marL="0" indent="0">
              <a:buNone/>
            </a:pPr>
            <a:r>
              <a:rPr lang="en-US" dirty="0"/>
              <a:t>	1) Type</a:t>
            </a:r>
          </a:p>
          <a:p>
            <a:pPr marL="0" indent="0">
              <a:buNone/>
            </a:pPr>
            <a:r>
              <a:rPr lang="en-US" dirty="0"/>
              <a:t>	2) Draw</a:t>
            </a:r>
          </a:p>
          <a:p>
            <a:pPr marL="0" indent="0">
              <a:buNone/>
            </a:pPr>
            <a:r>
              <a:rPr lang="en-US" dirty="0"/>
              <a:t>	3) (Upload) Image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is the easiest option to choose from but all 3 will be accepted by VA.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C1ADFC-7223-248D-FEB8-5DBB9044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2" y="2646821"/>
            <a:ext cx="4744646" cy="16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27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Once the signature is created, press “Apply”.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will save your signature for future uses and allow you to apply the signature to the Electronic Document.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F8A76-D6B0-D361-0AAA-D618E144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25" y="2006951"/>
            <a:ext cx="7696199" cy="3332447"/>
          </a:xfrm>
          <a:prstGeom prst="rect">
            <a:avLst/>
          </a:prstGeo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780C6008-B864-0E45-553B-50F935EC4530}"/>
              </a:ext>
            </a:extLst>
          </p:cNvPr>
          <p:cNvSpPr/>
          <p:nvPr/>
        </p:nvSpPr>
        <p:spPr>
          <a:xfrm rot="10800000">
            <a:off x="4147811" y="4086737"/>
            <a:ext cx="365760" cy="702897"/>
          </a:xfrm>
          <a:prstGeom prst="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2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4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Recent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Recent function takes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 listing of recent veteran folders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visited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8933" y="3024554"/>
            <a:ext cx="8734343" cy="25884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0AEA5A-2928-E0C5-912E-9ED90DB28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58" y="3098337"/>
            <a:ext cx="2183110" cy="22758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7C2FAC-C5BF-AE09-192E-E770AF1B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97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538868"/>
            <a:ext cx="10600150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that you have your signature image, you will need to place it on a white background somewhere on the PDF.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signature in place you will need to open a new program called “Snipping Tool”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find this tool open your computer’s start menu and search “Snipping Tool”. When you find it press the icon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17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5875AD-8727-4100-102C-F17B693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54" y="1538868"/>
            <a:ext cx="5367338" cy="3713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5DC9-7AFF-685C-9463-7484DBFDA4BB}"/>
              </a:ext>
            </a:extLst>
          </p:cNvPr>
          <p:cNvSpPr txBox="1"/>
          <p:nvPr/>
        </p:nvSpPr>
        <p:spPr>
          <a:xfrm>
            <a:off x="111512" y="1538868"/>
            <a:ext cx="5529263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 the Snipping Tool Open click “New” which will change your curser to a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From there you will cut out your signature.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543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95794"/>
            <a:ext cx="7315200" cy="1140824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a Signature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97DA8-5481-4BD8-99AA-BC9FFE98BC6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5087C-70E9-78E3-1039-3163DAF4C937}"/>
              </a:ext>
            </a:extLst>
          </p:cNvPr>
          <p:cNvSpPr txBox="1"/>
          <p:nvPr/>
        </p:nvSpPr>
        <p:spPr>
          <a:xfrm>
            <a:off x="1207008" y="1767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231116D-5792-97E6-2692-985F656B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538868"/>
            <a:ext cx="10896601" cy="4638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875AD-8727-4100-102C-F17B693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4293" y="1508523"/>
            <a:ext cx="4880301" cy="3169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125DC9-7AFF-685C-9463-7484DBFDA4BB}"/>
              </a:ext>
            </a:extLst>
          </p:cNvPr>
          <p:cNvSpPr txBox="1"/>
          <p:nvPr/>
        </p:nvSpPr>
        <p:spPr>
          <a:xfrm>
            <a:off x="111512" y="1538868"/>
            <a:ext cx="5529263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save your captured signatured click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File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Save as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Choose where to save your signature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2DFDD-D1D7-4F21-8F00-B495314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54138"/>
            <a:ext cx="12562450" cy="13255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" y="18255"/>
            <a:ext cx="1104368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44995-A874-9007-B73E-2AF5D39A9D76}"/>
              </a:ext>
            </a:extLst>
          </p:cNvPr>
          <p:cNvSpPr txBox="1"/>
          <p:nvPr/>
        </p:nvSpPr>
        <p:spPr>
          <a:xfrm>
            <a:off x="332935" y="1300900"/>
            <a:ext cx="112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Resources function takes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 listing of DOD and VA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209B6-F174-A701-7EC9-9B5727593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471" y="3082624"/>
            <a:ext cx="9253805" cy="23409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6DEAEC-5732-F508-A812-D9D86789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" y="3013579"/>
            <a:ext cx="2234223" cy="227872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F3A64-BF58-C2A6-39FE-27A5A5A9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4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ABBF6-E1DD-29BE-DBB8-0F83A0886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-764"/>
          <a:stretch/>
        </p:blipFill>
        <p:spPr>
          <a:xfrm>
            <a:off x="478330" y="1304822"/>
            <a:ext cx="1962119" cy="54166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TVB Home Screen Columns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865863" y="1620489"/>
            <a:ext cx="737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home screen displays a column with icons. To expand this to show what each icon is named, click on the arrows marked below. 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B680FB2-9497-42B6-5412-73FA53704553}"/>
              </a:ext>
            </a:extLst>
          </p:cNvPr>
          <p:cNvSpPr/>
          <p:nvPr/>
        </p:nvSpPr>
        <p:spPr>
          <a:xfrm>
            <a:off x="2441740" y="6434254"/>
            <a:ext cx="557561" cy="42374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2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BABBF6-E1DD-29BE-DBB8-0F83A0886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677"/>
          <a:stretch/>
        </p:blipFill>
        <p:spPr>
          <a:xfrm>
            <a:off x="478330" y="1304821"/>
            <a:ext cx="1962119" cy="54166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3F8869-9EEE-4306-BEA7-A33DDA16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6" y="18255"/>
            <a:ext cx="11043684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Account Set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A6A0B-0A81-E520-F517-45F9323B90EC}"/>
              </a:ext>
            </a:extLst>
          </p:cNvPr>
          <p:cNvSpPr txBox="1"/>
          <p:nvPr/>
        </p:nvSpPr>
        <p:spPr>
          <a:xfrm>
            <a:off x="2440449" y="1620490"/>
            <a:ext cx="9103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first time a user logs into TVB they will need to access their account found on the TVB Column. From there they will need to update their information including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Default Field Office.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Your Field Office is the state your office is located in**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3B680FB2-9497-42B6-5412-73FA53704553}"/>
              </a:ext>
            </a:extLst>
          </p:cNvPr>
          <p:cNvSpPr/>
          <p:nvPr/>
        </p:nvSpPr>
        <p:spPr>
          <a:xfrm>
            <a:off x="1698790" y="4395904"/>
            <a:ext cx="557561" cy="423746"/>
          </a:xfrm>
          <a:prstGeom prst="lef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35BDD-269C-5160-F311-EFB54F9B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B73DA-5FDE-45B5-BAA4-C61223CC4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B4407C7-A364-8184-3D90-34CCD5F6D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70" y="4263797"/>
            <a:ext cx="6012638" cy="20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346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6.xml><?xml version="1.0" encoding="utf-8"?>
<a:theme xmlns:a="http://schemas.openxmlformats.org/drawingml/2006/main" name="1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EW LOG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" id="{B9A39CEB-2E9A-45FB-95E6-DE7B370B3DE6}" vid="{4DD1D5FA-30CF-47DB-B070-1AED59B559F2}"/>
    </a:ext>
  </a:extLst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10386</TotalTime>
  <Words>2874</Words>
  <Application>Microsoft Office PowerPoint</Application>
  <PresentationFormat>Widescreen</PresentationFormat>
  <Paragraphs>519</Paragraphs>
  <Slides>62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2_Custom Design</vt:lpstr>
      <vt:lpstr>NEW LOGO</vt:lpstr>
      <vt:lpstr>1_NEW LOGO</vt:lpstr>
      <vt:lpstr>3_Custom Design</vt:lpstr>
      <vt:lpstr>2_NEW LOGO</vt:lpstr>
      <vt:lpstr>4_Custom Design</vt:lpstr>
      <vt:lpstr>5_Custom Design</vt:lpstr>
      <vt:lpstr>PowerPoint Presentation</vt:lpstr>
      <vt:lpstr>Lesson Objectives</vt:lpstr>
      <vt:lpstr>TVB Home Screen</vt:lpstr>
      <vt:lpstr>TVB Home Screen New Veteran</vt:lpstr>
      <vt:lpstr>TVB Home Screen Quick Search</vt:lpstr>
      <vt:lpstr>TVB Home Recent</vt:lpstr>
      <vt:lpstr>TVB Home Resources</vt:lpstr>
      <vt:lpstr>TVB Home Screen Columns</vt:lpstr>
      <vt:lpstr>My Account Set Up</vt:lpstr>
      <vt:lpstr>Adding a new Veteran</vt:lpstr>
      <vt:lpstr>Things to consider when adding       a veteran</vt:lpstr>
      <vt:lpstr>Creating a veteran folder</vt:lpstr>
      <vt:lpstr>Assigning a Veteran </vt:lpstr>
      <vt:lpstr>Assigning a Veteran to the Field Office</vt:lpstr>
      <vt:lpstr>Assigning a Veteran to the Field Office</vt:lpstr>
      <vt:lpstr>Assigning a Veteran to the VSO</vt:lpstr>
      <vt:lpstr>Veterans Assigned to Me</vt:lpstr>
      <vt:lpstr>The Veteran’s Folder</vt:lpstr>
      <vt:lpstr>Tabs in the veteran’s folder</vt:lpstr>
      <vt:lpstr>Tabs in the veteran’s folder</vt:lpstr>
      <vt:lpstr>Tabs in Veteran Folder: Medical Condition</vt:lpstr>
      <vt:lpstr>Tabs in Veteran Folder: Communication</vt:lpstr>
      <vt:lpstr>Tabs in Veteran Folder: Communication</vt:lpstr>
      <vt:lpstr>Submitting a claim to VA using TVB</vt:lpstr>
      <vt:lpstr>Submitting a claim to VA using TVB</vt:lpstr>
      <vt:lpstr>Claim Status 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Submitting a claim to VA using TVB</vt:lpstr>
      <vt:lpstr>VA Benefits Claims</vt:lpstr>
      <vt:lpstr>VA Benefits Claims  </vt:lpstr>
      <vt:lpstr>VA Benefits Claims  </vt:lpstr>
      <vt:lpstr>VA Benefits Log  </vt:lpstr>
      <vt:lpstr>Account Set up</vt:lpstr>
      <vt:lpstr>VA Benefits Claims  </vt:lpstr>
      <vt:lpstr>VA Benefits Claims: Claim Status  </vt:lpstr>
      <vt:lpstr>VA Benefits Claims: Check POA</vt:lpstr>
      <vt:lpstr>VA Benefits Claims:                                   Submitting Forms Directly into VBMS</vt:lpstr>
      <vt:lpstr>VA Benefits Claims:                                   Submitting Forms Directly into VBMS</vt:lpstr>
      <vt:lpstr>VA Benefits Claims:                                   Submitting Forms Directly into VBMS</vt:lpstr>
      <vt:lpstr>Submitting Forms Directly into VBMS POA(21-22)</vt:lpstr>
      <vt:lpstr>Submitting Forms Directly into VBMS POA(21-22)</vt:lpstr>
      <vt:lpstr>Submitting Forms Directly into VBMS POA(21-22)</vt:lpstr>
      <vt:lpstr>Submitting Forms Directly into VBMS         ITF (21-0966)</vt:lpstr>
      <vt:lpstr>Submitting Forms Directly into VBMS         ITF (21-0966)</vt:lpstr>
      <vt:lpstr>Submitting Forms Directly into VBMS Disability Compensation (21-526EZ)</vt:lpstr>
      <vt:lpstr>Submitting Forms Directly into VBMS Disability Compensation (21-526EZ)</vt:lpstr>
      <vt:lpstr>Creating a Signature Image</vt:lpstr>
      <vt:lpstr>Creating a Signature Image</vt:lpstr>
      <vt:lpstr>Creating a Signature Image</vt:lpstr>
      <vt:lpstr>Creating a Signature Image</vt:lpstr>
      <vt:lpstr>Creating a Signature Image</vt:lpstr>
      <vt:lpstr>Saving a Signature Image</vt:lpstr>
      <vt:lpstr>Saving a Signature Image</vt:lpstr>
      <vt:lpstr>Saving a Signature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Christopher Macinkowicz</cp:lastModifiedBy>
  <cp:revision>308</cp:revision>
  <cp:lastPrinted>2019-04-23T12:55:55Z</cp:lastPrinted>
  <dcterms:created xsi:type="dcterms:W3CDTF">2018-09-13T15:53:27Z</dcterms:created>
  <dcterms:modified xsi:type="dcterms:W3CDTF">2024-01-18T17:50:30Z</dcterms:modified>
</cp:coreProperties>
</file>