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 id="2147483857" r:id="rId2"/>
    <p:sldMasterId id="2147483863" r:id="rId3"/>
  </p:sldMasterIdLst>
  <p:notesMasterIdLst>
    <p:notesMasterId r:id="rId36"/>
  </p:notesMasterIdLst>
  <p:handoutMasterIdLst>
    <p:handoutMasterId r:id="rId37"/>
  </p:handoutMasterIdLst>
  <p:sldIdLst>
    <p:sldId id="387" r:id="rId4"/>
    <p:sldId id="397" r:id="rId5"/>
    <p:sldId id="364" r:id="rId6"/>
    <p:sldId id="377" r:id="rId7"/>
    <p:sldId id="378" r:id="rId8"/>
    <p:sldId id="318" r:id="rId9"/>
    <p:sldId id="372" r:id="rId10"/>
    <p:sldId id="348" r:id="rId11"/>
    <p:sldId id="369" r:id="rId12"/>
    <p:sldId id="374" r:id="rId13"/>
    <p:sldId id="375" r:id="rId14"/>
    <p:sldId id="316" r:id="rId15"/>
    <p:sldId id="319" r:id="rId16"/>
    <p:sldId id="371" r:id="rId17"/>
    <p:sldId id="327" r:id="rId18"/>
    <p:sldId id="379" r:id="rId19"/>
    <p:sldId id="274" r:id="rId20"/>
    <p:sldId id="358" r:id="rId21"/>
    <p:sldId id="388" r:id="rId22"/>
    <p:sldId id="391" r:id="rId23"/>
    <p:sldId id="367" r:id="rId24"/>
    <p:sldId id="359" r:id="rId25"/>
    <p:sldId id="360" r:id="rId26"/>
    <p:sldId id="361" r:id="rId27"/>
    <p:sldId id="366" r:id="rId28"/>
    <p:sldId id="349" r:id="rId29"/>
    <p:sldId id="390" r:id="rId30"/>
    <p:sldId id="393" r:id="rId31"/>
    <p:sldId id="395" r:id="rId32"/>
    <p:sldId id="396" r:id="rId33"/>
    <p:sldId id="365" r:id="rId34"/>
    <p:sldId id="37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ald T. Manar" initials="GTM" lastIdx="17" clrIdx="0"/>
  <p:cmAuthor id="1" name="Ryan Gallucci" initials="RG" lastIdx="4" clrIdx="1"/>
  <p:cmAuthor id="2" name="Chris Macinkowicz" initials="CM" lastIdx="1" clrIdx="2">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79" autoAdjust="0"/>
  </p:normalViewPr>
  <p:slideViewPr>
    <p:cSldViewPr>
      <p:cViewPr varScale="1">
        <p:scale>
          <a:sx n="103" d="100"/>
          <a:sy n="103" d="100"/>
        </p:scale>
        <p:origin x="792"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8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4190065" cy="464662"/>
          </a:xfrm>
          <a:prstGeom prst="rect">
            <a:avLst/>
          </a:prstGeom>
        </p:spPr>
        <p:txBody>
          <a:bodyPr vert="horz" lIns="91286" tIns="45645" rIns="91286" bIns="45645" rtlCol="0"/>
          <a:lstStyle>
            <a:lvl1pPr algn="l">
              <a:defRPr sz="1200"/>
            </a:lvl1pPr>
          </a:lstStyle>
          <a:p>
            <a:r>
              <a:rPr lang="en-US" sz="1600" dirty="0">
                <a:latin typeface="Times New Roman" panose="02020603050405020304" pitchFamily="18" charset="0"/>
                <a:cs typeface="Times New Roman" panose="02020603050405020304" pitchFamily="18" charset="0"/>
              </a:rPr>
              <a:t>The Role of the VFW Representative</a:t>
            </a:r>
          </a:p>
        </p:txBody>
      </p:sp>
      <p:sp>
        <p:nvSpPr>
          <p:cNvPr id="3" name="Footer Placeholder 2"/>
          <p:cNvSpPr>
            <a:spLocks noGrp="1"/>
          </p:cNvSpPr>
          <p:nvPr>
            <p:ph type="ftr" sz="quarter" idx="2"/>
          </p:nvPr>
        </p:nvSpPr>
        <p:spPr>
          <a:xfrm>
            <a:off x="0" y="8830153"/>
            <a:ext cx="4494456" cy="466247"/>
          </a:xfrm>
          <a:prstGeom prst="rect">
            <a:avLst/>
          </a:prstGeom>
        </p:spPr>
        <p:txBody>
          <a:bodyPr vert="horz" lIns="91311" tIns="45657" rIns="91311" bIns="45657" rtlCol="0" anchor="b"/>
          <a:lstStyle>
            <a:lvl1pPr algn="l">
              <a:defRPr sz="1200"/>
            </a:lvl1pPr>
          </a:lstStyle>
          <a:p>
            <a:pPr lvl="0"/>
            <a:r>
              <a:rPr lang="en-US" sz="1600" dirty="0">
                <a:solidFill>
                  <a:prstClr val="black"/>
                </a:solidFill>
                <a:latin typeface="Times New Roman" panose="02020603050405020304" pitchFamily="18" charset="0"/>
                <a:cs typeface="Times New Roman" panose="02020603050405020304" pitchFamily="18" charset="0"/>
              </a:rPr>
              <a:t>The Role of the VFW Representative</a:t>
            </a:r>
            <a:endParaRPr lang="en-US" dirty="0"/>
          </a:p>
        </p:txBody>
      </p:sp>
    </p:spTree>
    <p:extLst>
      <p:ext uri="{BB962C8B-B14F-4D97-AF65-F5344CB8AC3E}">
        <p14:creationId xmlns:p14="http://schemas.microsoft.com/office/powerpoint/2010/main" val="228709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37523" cy="464662"/>
          </a:xfrm>
          <a:prstGeom prst="rect">
            <a:avLst/>
          </a:prstGeom>
        </p:spPr>
        <p:txBody>
          <a:bodyPr vert="horz" lIns="91286" tIns="45645" rIns="91286" bIns="45645" rtlCol="0"/>
          <a:lstStyle>
            <a:lvl1pPr algn="l">
              <a:defRPr sz="1200"/>
            </a:lvl1pPr>
          </a:lstStyle>
          <a:p>
            <a:endParaRPr lang="en-US" dirty="0"/>
          </a:p>
        </p:txBody>
      </p:sp>
      <p:sp>
        <p:nvSpPr>
          <p:cNvPr id="3" name="Date Placeholder 2"/>
          <p:cNvSpPr>
            <a:spLocks noGrp="1"/>
          </p:cNvSpPr>
          <p:nvPr>
            <p:ph type="dt" idx="1"/>
          </p:nvPr>
        </p:nvSpPr>
        <p:spPr>
          <a:xfrm>
            <a:off x="3971296" y="6"/>
            <a:ext cx="3037523" cy="464662"/>
          </a:xfrm>
          <a:prstGeom prst="rect">
            <a:avLst/>
          </a:prstGeom>
        </p:spPr>
        <p:txBody>
          <a:bodyPr vert="horz" lIns="91286" tIns="45645" rIns="91286" bIns="45645" rtlCol="0"/>
          <a:lstStyle>
            <a:lvl1pPr algn="r">
              <a:defRPr sz="1200"/>
            </a:lvl1pPr>
          </a:lstStyle>
          <a:p>
            <a:fld id="{BE791482-ABC9-4B51-89C1-4D6D7E3C01B8}" type="datetimeFigureOut">
              <a:rPr lang="en-US" smtClean="0"/>
              <a:t>1/18/2024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286" tIns="45645" rIns="91286" bIns="45645" rtlCol="0" anchor="ctr"/>
          <a:lstStyle/>
          <a:p>
            <a:endParaRPr lang="en-US" dirty="0"/>
          </a:p>
        </p:txBody>
      </p:sp>
      <p:sp>
        <p:nvSpPr>
          <p:cNvPr id="5" name="Notes Placeholder 4"/>
          <p:cNvSpPr>
            <a:spLocks noGrp="1"/>
          </p:cNvSpPr>
          <p:nvPr>
            <p:ph type="body" sz="quarter" idx="3"/>
          </p:nvPr>
        </p:nvSpPr>
        <p:spPr>
          <a:xfrm>
            <a:off x="700729" y="4415080"/>
            <a:ext cx="5608954" cy="4183539"/>
          </a:xfrm>
          <a:prstGeom prst="rect">
            <a:avLst/>
          </a:prstGeom>
        </p:spPr>
        <p:txBody>
          <a:bodyPr vert="horz" lIns="91286" tIns="45645" rIns="91286" bIns="456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30155"/>
            <a:ext cx="3037523" cy="464662"/>
          </a:xfrm>
          <a:prstGeom prst="rect">
            <a:avLst/>
          </a:prstGeom>
        </p:spPr>
        <p:txBody>
          <a:bodyPr vert="horz" lIns="91286" tIns="45645" rIns="91286" bIns="456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6" y="8830155"/>
            <a:ext cx="3037523" cy="464662"/>
          </a:xfrm>
          <a:prstGeom prst="rect">
            <a:avLst/>
          </a:prstGeom>
        </p:spPr>
        <p:txBody>
          <a:bodyPr vert="horz" lIns="91286" tIns="45645" rIns="91286" bIns="45645" rtlCol="0" anchor="b"/>
          <a:lstStyle>
            <a:lvl1pPr algn="r">
              <a:defRPr sz="1200"/>
            </a:lvl1pPr>
          </a:lstStyle>
          <a:p>
            <a:fld id="{0ECBFD18-9844-409C-A390-B1B0B3ED2F7F}" type="slidenum">
              <a:rPr lang="en-US" smtClean="0"/>
              <a:t>‹#›</a:t>
            </a:fld>
            <a:endParaRPr lang="en-US" dirty="0"/>
          </a:p>
        </p:txBody>
      </p:sp>
    </p:spTree>
    <p:extLst>
      <p:ext uri="{BB962C8B-B14F-4D97-AF65-F5344CB8AC3E}">
        <p14:creationId xmlns:p14="http://schemas.microsoft.com/office/powerpoint/2010/main" val="355000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BFD18-9844-409C-A390-B1B0B3ED2F7F}" type="slidenum">
              <a:rPr lang="en-US" smtClean="0"/>
              <a:t>1</a:t>
            </a:fld>
            <a:endParaRPr lang="en-US" dirty="0"/>
          </a:p>
        </p:txBody>
      </p:sp>
    </p:spTree>
    <p:extLst>
      <p:ext uri="{BB962C8B-B14F-4D97-AF65-F5344CB8AC3E}">
        <p14:creationId xmlns:p14="http://schemas.microsoft.com/office/powerpoint/2010/main" val="65224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BFD18-9844-409C-A390-B1B0B3ED2F7F}" type="slidenum">
              <a:rPr lang="en-US" smtClean="0"/>
              <a:t>7</a:t>
            </a:fld>
            <a:endParaRPr lang="en-US" dirty="0"/>
          </a:p>
        </p:txBody>
      </p:sp>
    </p:spTree>
    <p:extLst>
      <p:ext uri="{BB962C8B-B14F-4D97-AF65-F5344CB8AC3E}">
        <p14:creationId xmlns:p14="http://schemas.microsoft.com/office/powerpoint/2010/main" val="208064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BFD18-9844-409C-A390-B1B0B3ED2F7F}" type="slidenum">
              <a:rPr lang="en-US" smtClean="0"/>
              <a:t>9</a:t>
            </a:fld>
            <a:endParaRPr lang="en-US" dirty="0"/>
          </a:p>
        </p:txBody>
      </p:sp>
    </p:spTree>
    <p:extLst>
      <p:ext uri="{BB962C8B-B14F-4D97-AF65-F5344CB8AC3E}">
        <p14:creationId xmlns:p14="http://schemas.microsoft.com/office/powerpoint/2010/main" val="39139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BFD18-9844-409C-A390-B1B0B3ED2F7F}" type="slidenum">
              <a:rPr lang="en-US" smtClean="0"/>
              <a:t>10</a:t>
            </a:fld>
            <a:endParaRPr lang="en-US" dirty="0"/>
          </a:p>
        </p:txBody>
      </p:sp>
    </p:spTree>
    <p:extLst>
      <p:ext uri="{BB962C8B-B14F-4D97-AF65-F5344CB8AC3E}">
        <p14:creationId xmlns:p14="http://schemas.microsoft.com/office/powerpoint/2010/main" val="306957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Many people believe that only DSOs can represent</a:t>
            </a:r>
            <a:r>
              <a:rPr lang="en-US" baseline="0" dirty="0"/>
              <a:t> at hearings, review decision or write arguments for appeals</a:t>
            </a:r>
            <a:endParaRPr lang="en-US" dirty="0"/>
          </a:p>
        </p:txBody>
      </p:sp>
      <p:sp>
        <p:nvSpPr>
          <p:cNvPr id="4" name="Slide Number Placeholder 3"/>
          <p:cNvSpPr>
            <a:spLocks noGrp="1"/>
          </p:cNvSpPr>
          <p:nvPr>
            <p:ph type="sldNum" sz="quarter" idx="10"/>
          </p:nvPr>
        </p:nvSpPr>
        <p:spPr/>
        <p:txBody>
          <a:bodyPr/>
          <a:lstStyle/>
          <a:p>
            <a:fld id="{0ECBFD18-9844-409C-A390-B1B0B3ED2F7F}" type="slidenum">
              <a:rPr lang="en-US" smtClean="0"/>
              <a:t>11</a:t>
            </a:fld>
            <a:endParaRPr lang="en-US" dirty="0"/>
          </a:p>
        </p:txBody>
      </p:sp>
    </p:spTree>
    <p:extLst>
      <p:ext uri="{BB962C8B-B14F-4D97-AF65-F5344CB8AC3E}">
        <p14:creationId xmlns:p14="http://schemas.microsoft.com/office/powerpoint/2010/main" val="390797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Question:  As a</a:t>
            </a:r>
            <a:r>
              <a:rPr lang="en-US" baseline="0" dirty="0"/>
              <a:t> VFW Service Officer, who do you work for? </a:t>
            </a:r>
          </a:p>
        </p:txBody>
      </p:sp>
      <p:sp>
        <p:nvSpPr>
          <p:cNvPr id="4" name="Slide Number Placeholder 3"/>
          <p:cNvSpPr>
            <a:spLocks noGrp="1"/>
          </p:cNvSpPr>
          <p:nvPr>
            <p:ph type="sldNum" sz="quarter" idx="10"/>
          </p:nvPr>
        </p:nvSpPr>
        <p:spPr/>
        <p:txBody>
          <a:bodyPr/>
          <a:lstStyle/>
          <a:p>
            <a:fld id="{0ECBFD18-9844-409C-A390-B1B0B3ED2F7F}" type="slidenum">
              <a:rPr lang="en-US" smtClean="0"/>
              <a:t>25</a:t>
            </a:fld>
            <a:endParaRPr lang="en-US" dirty="0"/>
          </a:p>
        </p:txBody>
      </p:sp>
    </p:spTree>
    <p:extLst>
      <p:ext uri="{BB962C8B-B14F-4D97-AF65-F5344CB8AC3E}">
        <p14:creationId xmlns:p14="http://schemas.microsoft.com/office/powerpoint/2010/main" val="317854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BFD18-9844-409C-A390-B1B0B3ED2F7F}" type="slidenum">
              <a:rPr lang="en-US" smtClean="0"/>
              <a:t>31</a:t>
            </a:fld>
            <a:endParaRPr lang="en-US" dirty="0"/>
          </a:p>
        </p:txBody>
      </p:sp>
    </p:spTree>
    <p:extLst>
      <p:ext uri="{BB962C8B-B14F-4D97-AF65-F5344CB8AC3E}">
        <p14:creationId xmlns:p14="http://schemas.microsoft.com/office/powerpoint/2010/main" val="406714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BFD18-9844-409C-A390-B1B0B3ED2F7F}" type="slidenum">
              <a:rPr lang="en-US" smtClean="0"/>
              <a:t>32</a:t>
            </a:fld>
            <a:endParaRPr lang="en-US" dirty="0"/>
          </a:p>
        </p:txBody>
      </p:sp>
    </p:spTree>
    <p:extLst>
      <p:ext uri="{BB962C8B-B14F-4D97-AF65-F5344CB8AC3E}">
        <p14:creationId xmlns:p14="http://schemas.microsoft.com/office/powerpoint/2010/main" val="369091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9783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3625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2511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0856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054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4761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17D81E-935C-4151-9D71-079AFD137341}" type="datetime1">
              <a:rPr lang="en-US" smtClean="0"/>
              <a:t>1/18/2024</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9DCC7C6-A62F-4059-8C66-A74E7CFD86BF}" type="slidenum">
              <a:rPr lang="en-US" smtClean="0"/>
              <a:pPr/>
              <a:t>‹#›</a:t>
            </a:fld>
            <a:endParaRPr lang="en-US" dirty="0"/>
          </a:p>
        </p:txBody>
      </p:sp>
    </p:spTree>
    <p:extLst>
      <p:ext uri="{BB962C8B-B14F-4D97-AF65-F5344CB8AC3E}">
        <p14:creationId xmlns:p14="http://schemas.microsoft.com/office/powerpoint/2010/main" val="6781465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F2C7F-F55A-4C26-8FBF-161DA9235966}" type="datetime1">
              <a:rPr lang="en-US" smtClean="0"/>
              <a:t>1/18/2024</a:t>
            </a:fld>
            <a:endParaRPr lang="en-US" dirty="0"/>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A9DCC7C6-A62F-4059-8C66-A74E7CFD86BF}" type="slidenum">
              <a:rPr lang="en-US" smtClean="0"/>
              <a:pPr/>
              <a:t>‹#›</a:t>
            </a:fld>
            <a:endParaRPr lang="en-US" dirty="0"/>
          </a:p>
        </p:txBody>
      </p:sp>
    </p:spTree>
    <p:extLst>
      <p:ext uri="{BB962C8B-B14F-4D97-AF65-F5344CB8AC3E}">
        <p14:creationId xmlns:p14="http://schemas.microsoft.com/office/powerpoint/2010/main" val="124752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DE7878-2BC7-47F1-8413-9FAA82106A5C}" type="datetime1">
              <a:rPr lang="en-US" smtClean="0"/>
              <a:t>1/18/2024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9DCC7C6-A62F-4059-8C66-A74E7CFD86BF}" type="slidenum">
              <a:rPr lang="en-US" smtClean="0"/>
              <a:pPr/>
              <a:t>‹#›</a:t>
            </a:fld>
            <a:endParaRPr lang="en-US" dirty="0"/>
          </a:p>
        </p:txBody>
      </p:sp>
    </p:spTree>
    <p:extLst>
      <p:ext uri="{BB962C8B-B14F-4D97-AF65-F5344CB8AC3E}">
        <p14:creationId xmlns:p14="http://schemas.microsoft.com/office/powerpoint/2010/main" val="381974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1932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993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0744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4092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80463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3900244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14336370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417227514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vfw.org/VAWatch" TargetMode="External"/><Relationship Id="rId2" Type="http://schemas.openxmlformats.org/officeDocument/2006/relationships/hyperlink" Target="http://www.vfw.org/VolunteerService"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pactactinfo.org/" TargetMode="Externa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www.vfw.org/assistance/va-claims-separation-benefits" TargetMode="External"/><Relationship Id="rId13" Type="http://schemas.openxmlformats.org/officeDocument/2006/relationships/hyperlink" Target="http://www.vfw.org/assistance/student-veterans-support" TargetMode="External"/><Relationship Id="rId3" Type="http://schemas.openxmlformats.org/officeDocument/2006/relationships/hyperlink" Target="https://vfw.psycharmor.org/" TargetMode="External"/><Relationship Id="rId7" Type="http://schemas.openxmlformats.org/officeDocument/2006/relationships/hyperlink" Target="http://www.vfw.org/volunteerservice" TargetMode="External"/><Relationship Id="rId12" Type="http://schemas.openxmlformats.org/officeDocument/2006/relationships/hyperlink" Target="http://www.vfw.org/ActionCorp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www.vfw.org/VAwatch" TargetMode="External"/><Relationship Id="rId11" Type="http://schemas.openxmlformats.org/officeDocument/2006/relationships/hyperlink" Target="http://www.vfw.org/UnmetNeeds" TargetMode="External"/><Relationship Id="rId5" Type="http://schemas.openxmlformats.org/officeDocument/2006/relationships/hyperlink" Target="http://www.pactactinfo.org/" TargetMode="External"/><Relationship Id="rId10" Type="http://schemas.openxmlformats.org/officeDocument/2006/relationships/hyperlink" Target="mailto:DSOHelpDesk@vfw.org" TargetMode="External"/><Relationship Id="rId4" Type="http://schemas.openxmlformats.org/officeDocument/2006/relationships/hyperlink" Target="http://www.vfw.org/NVS" TargetMode="External"/><Relationship Id="rId9" Type="http://schemas.openxmlformats.org/officeDocument/2006/relationships/hyperlink" Target="mailto:vfw@vfw.org" TargetMode="External"/><Relationship Id="rId14" Type="http://schemas.openxmlformats.org/officeDocument/2006/relationships/hyperlink" Target="http://www.vfw.org/mental-wellnes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4300" y="1981200"/>
            <a:ext cx="5105400" cy="114300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The Role of the VFW Representative</a:t>
            </a:r>
            <a:endParaRPr lang="en-US"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257800" y="3276600"/>
            <a:ext cx="2743200" cy="2995574"/>
          </a:xfrm>
          <a:prstGeom prst="rect">
            <a:avLst/>
          </a:prstGeom>
          <a:ln>
            <a:noFill/>
          </a:ln>
          <a:effectLst>
            <a:outerShdw blurRad="190500" algn="tl" rotWithShape="0">
              <a:srgbClr val="000000">
                <a:alpha val="70000"/>
              </a:srgbClr>
            </a:outerShdw>
          </a:effectLst>
        </p:spPr>
      </p:pic>
      <p:sp>
        <p:nvSpPr>
          <p:cNvPr id="4" name="Subtitle 2"/>
          <p:cNvSpPr txBox="1">
            <a:spLocks/>
          </p:cNvSpPr>
          <p:nvPr/>
        </p:nvSpPr>
        <p:spPr bwMode="auto">
          <a:xfrm>
            <a:off x="2667000" y="5105400"/>
            <a:ext cx="87630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en-US" sz="20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Mike Figlioli</a:t>
            </a:r>
          </a:p>
          <a:p>
            <a:pPr algn="r">
              <a:defRPr/>
            </a:pPr>
            <a:r>
              <a:rPr lang="en-US" altLang="en-US" sz="2800" b="1" dirty="0">
                <a:latin typeface="Times New Roman" panose="02020603050405020304" pitchFamily="18" charset="0"/>
                <a:cs typeface="Times New Roman" panose="02020603050405020304" pitchFamily="18" charset="0"/>
              </a:rPr>
              <a:t>Director, NVS  </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6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CC7C6-A62F-4059-8C66-A74E7CFD86BF}" type="slidenum">
              <a:rPr lang="en-US" smtClean="0"/>
              <a:pPr/>
              <a:t>10</a:t>
            </a:fld>
            <a:endParaRPr lang="en-US" dirty="0"/>
          </a:p>
        </p:txBody>
      </p:sp>
      <p:sp>
        <p:nvSpPr>
          <p:cNvPr id="15" name="Title 1"/>
          <p:cNvSpPr txBox="1">
            <a:spLocks/>
          </p:cNvSpPr>
          <p:nvPr/>
        </p:nvSpPr>
        <p:spPr>
          <a:xfrm>
            <a:off x="0" y="137656"/>
            <a:ext cx="9982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latin typeface="Times New Roman" panose="02020603050405020304" pitchFamily="18" charset="0"/>
                <a:cs typeface="Times New Roman" panose="02020603050405020304" pitchFamily="18" charset="0"/>
              </a:rPr>
              <a:t>SERVICE OFFICER:</a:t>
            </a:r>
          </a:p>
        </p:txBody>
      </p:sp>
      <p:pic>
        <p:nvPicPr>
          <p:cNvPr id="16" name="Picture 15"/>
          <p:cNvPicPr>
            <a:picLocks noChangeAspect="1"/>
          </p:cNvPicPr>
          <p:nvPr/>
        </p:nvPicPr>
        <p:blipFill>
          <a:blip r:embed="rId3"/>
          <a:stretch>
            <a:fillRect/>
          </a:stretch>
        </p:blipFill>
        <p:spPr>
          <a:xfrm>
            <a:off x="1600199" y="4076078"/>
            <a:ext cx="2850356" cy="1700580"/>
          </a:xfrm>
          <a:prstGeom prst="rect">
            <a:avLst/>
          </a:prstGeom>
        </p:spPr>
      </p:pic>
      <p:pic>
        <p:nvPicPr>
          <p:cNvPr id="17" name="Picture 16"/>
          <p:cNvPicPr>
            <a:picLocks noChangeAspect="1"/>
          </p:cNvPicPr>
          <p:nvPr/>
        </p:nvPicPr>
        <p:blipFill>
          <a:blip r:embed="rId4"/>
          <a:stretch>
            <a:fillRect/>
          </a:stretch>
        </p:blipFill>
        <p:spPr>
          <a:xfrm>
            <a:off x="4572000" y="1828801"/>
            <a:ext cx="2973016" cy="1711427"/>
          </a:xfrm>
          <a:prstGeom prst="rect">
            <a:avLst/>
          </a:prstGeom>
        </p:spPr>
      </p:pic>
      <p:pic>
        <p:nvPicPr>
          <p:cNvPr id="18" name="Picture 17"/>
          <p:cNvPicPr>
            <a:picLocks noChangeAspect="1"/>
          </p:cNvPicPr>
          <p:nvPr/>
        </p:nvPicPr>
        <p:blipFill>
          <a:blip r:embed="rId5"/>
          <a:stretch>
            <a:fillRect/>
          </a:stretch>
        </p:blipFill>
        <p:spPr>
          <a:xfrm>
            <a:off x="7694515" y="1841906"/>
            <a:ext cx="2821085" cy="1686028"/>
          </a:xfrm>
          <a:prstGeom prst="rect">
            <a:avLst/>
          </a:prstGeom>
        </p:spPr>
      </p:pic>
      <p:sp>
        <p:nvSpPr>
          <p:cNvPr id="19" name="TextBox 18"/>
          <p:cNvSpPr txBox="1"/>
          <p:nvPr/>
        </p:nvSpPr>
        <p:spPr>
          <a:xfrm>
            <a:off x="1889234" y="3585032"/>
            <a:ext cx="282108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VA thinks I do</a:t>
            </a:r>
          </a:p>
        </p:txBody>
      </p:sp>
      <p:sp>
        <p:nvSpPr>
          <p:cNvPr id="20" name="TextBox 19"/>
          <p:cNvSpPr txBox="1"/>
          <p:nvPr/>
        </p:nvSpPr>
        <p:spPr>
          <a:xfrm>
            <a:off x="7999173" y="5782497"/>
            <a:ext cx="23640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I actually do</a:t>
            </a:r>
          </a:p>
        </p:txBody>
      </p:sp>
      <p:sp>
        <p:nvSpPr>
          <p:cNvPr id="21" name="TextBox 20"/>
          <p:cNvSpPr txBox="1"/>
          <p:nvPr/>
        </p:nvSpPr>
        <p:spPr>
          <a:xfrm>
            <a:off x="7758170" y="3591540"/>
            <a:ext cx="27432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civilians think I do</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0429" y="4076078"/>
            <a:ext cx="2805171" cy="1700581"/>
          </a:xfrm>
          <a:prstGeom prst="rect">
            <a:avLst/>
          </a:prstGeom>
        </p:spPr>
      </p:pic>
      <p:sp>
        <p:nvSpPr>
          <p:cNvPr id="23" name="TextBox 22"/>
          <p:cNvSpPr txBox="1"/>
          <p:nvPr/>
        </p:nvSpPr>
        <p:spPr>
          <a:xfrm>
            <a:off x="4671065" y="3591540"/>
            <a:ext cx="329082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veterans think I do</a:t>
            </a:r>
          </a:p>
        </p:txBody>
      </p:sp>
      <p:sp>
        <p:nvSpPr>
          <p:cNvPr id="24" name="TextBox 23"/>
          <p:cNvSpPr txBox="1"/>
          <p:nvPr/>
        </p:nvSpPr>
        <p:spPr>
          <a:xfrm>
            <a:off x="4751883" y="5788554"/>
            <a:ext cx="299379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clients think I do</a:t>
            </a:r>
          </a:p>
        </p:txBody>
      </p:sp>
      <p:pic>
        <p:nvPicPr>
          <p:cNvPr id="25" name="Picture 24"/>
          <p:cNvPicPr>
            <a:picLocks noChangeAspect="1"/>
          </p:cNvPicPr>
          <p:nvPr/>
        </p:nvPicPr>
        <p:blipFill>
          <a:blip r:embed="rId7"/>
          <a:stretch>
            <a:fillRect/>
          </a:stretch>
        </p:blipFill>
        <p:spPr>
          <a:xfrm>
            <a:off x="4572001" y="4076077"/>
            <a:ext cx="2973017" cy="1700580"/>
          </a:xfrm>
          <a:prstGeom prst="rect">
            <a:avLst/>
          </a:prstGeom>
        </p:spPr>
      </p:pic>
      <p:pic>
        <p:nvPicPr>
          <p:cNvPr id="26" name="Picture 25"/>
          <p:cNvPicPr>
            <a:picLocks noChangeAspect="1"/>
          </p:cNvPicPr>
          <p:nvPr/>
        </p:nvPicPr>
        <p:blipFill>
          <a:blip r:embed="rId8"/>
          <a:stretch>
            <a:fillRect/>
          </a:stretch>
        </p:blipFill>
        <p:spPr>
          <a:xfrm>
            <a:off x="1574799" y="1828800"/>
            <a:ext cx="2875756" cy="1699134"/>
          </a:xfrm>
          <a:prstGeom prst="rect">
            <a:avLst/>
          </a:prstGeom>
        </p:spPr>
      </p:pic>
      <p:sp>
        <p:nvSpPr>
          <p:cNvPr id="27" name="TextBox 26"/>
          <p:cNvSpPr txBox="1"/>
          <p:nvPr/>
        </p:nvSpPr>
        <p:spPr>
          <a:xfrm>
            <a:off x="2057401" y="5806064"/>
            <a:ext cx="223289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I think I do</a:t>
            </a:r>
          </a:p>
        </p:txBody>
      </p:sp>
    </p:spTree>
    <p:extLst>
      <p:ext uri="{BB962C8B-B14F-4D97-AF65-F5344CB8AC3E}">
        <p14:creationId xmlns:p14="http://schemas.microsoft.com/office/powerpoint/2010/main" val="297908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74838"/>
            <a:ext cx="10515600" cy="4525963"/>
          </a:xfrm>
        </p:spPr>
        <p:txBody>
          <a:bodyPr>
            <a:normAutofit/>
          </a:bodyPr>
          <a:lstStyle/>
          <a:p>
            <a:pPr lvl="0"/>
            <a:r>
              <a:rPr lang="en-US" dirty="0">
                <a:latin typeface="Times New Roman" panose="02020603050405020304" pitchFamily="18" charset="0"/>
                <a:cs typeface="Times New Roman" panose="02020603050405020304" pitchFamily="18" charset="0"/>
              </a:rPr>
              <a:t>Although we often use the term Service Officer, there are many other titles out there such as Claims Consultant, Benefits Representative, or Veteran Representative</a:t>
            </a:r>
          </a:p>
          <a:p>
            <a:pPr mar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If you have received accreditation you are authorized to represent veterans and can perform any benefits related tasks</a:t>
            </a:r>
          </a:p>
        </p:txBody>
      </p:sp>
      <p:sp>
        <p:nvSpPr>
          <p:cNvPr id="4" name="Slide Number Placeholder 3"/>
          <p:cNvSpPr>
            <a:spLocks noGrp="1"/>
          </p:cNvSpPr>
          <p:nvPr>
            <p:ph type="sldNum" sz="quarter" idx="12"/>
          </p:nvPr>
        </p:nvSpPr>
        <p:spPr/>
        <p:txBody>
          <a:bodyPr/>
          <a:lstStyle/>
          <a:p>
            <a:fld id="{A9DCC7C6-A62F-4059-8C66-A74E7CFD86BF}" type="slidenum">
              <a:rPr lang="en-US" smtClean="0"/>
              <a:pPr/>
              <a:t>11</a:t>
            </a:fld>
            <a:endParaRPr lang="en-US" dirty="0"/>
          </a:p>
        </p:txBody>
      </p:sp>
      <p:sp>
        <p:nvSpPr>
          <p:cNvPr id="2" name="Title 1"/>
          <p:cNvSpPr>
            <a:spLocks noGrp="1"/>
          </p:cNvSpPr>
          <p:nvPr>
            <p:ph type="title"/>
          </p:nvPr>
        </p:nvSpPr>
        <p:spPr>
          <a:xfrm>
            <a:off x="0" y="152400"/>
            <a:ext cx="10210800" cy="1143000"/>
          </a:xfrm>
        </p:spPr>
        <p:txBody>
          <a:bodyPr>
            <a:normAutofit/>
          </a:bodyPr>
          <a:lstStyle/>
          <a:p>
            <a:r>
              <a:rPr lang="en-US" sz="3600" dirty="0">
                <a:latin typeface="Times New Roman" panose="02020603050405020304" pitchFamily="18" charset="0"/>
                <a:cs typeface="Times New Roman" panose="02020603050405020304" pitchFamily="18" charset="0"/>
              </a:rPr>
              <a:t>OTHER TITLES</a:t>
            </a:r>
          </a:p>
        </p:txBody>
      </p:sp>
    </p:spTree>
    <p:extLst>
      <p:ext uri="{BB962C8B-B14F-4D97-AF65-F5344CB8AC3E}">
        <p14:creationId xmlns:p14="http://schemas.microsoft.com/office/powerpoint/2010/main" val="50451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1407844"/>
            <a:ext cx="11125200" cy="5313631"/>
          </a:xfrm>
          <a:prstGeom prst="rect">
            <a:avLst/>
          </a:prstGeom>
          <a:noFill/>
        </p:spPr>
        <p:txBody>
          <a:bodyPr wrap="square" rtlCol="0">
            <a:normAutofit fontScale="92500" lnSpcReduction="20000"/>
          </a:bodyPr>
          <a:lstStyle/>
          <a:p>
            <a:r>
              <a:rPr lang="en-US" sz="4400" b="1" dirty="0">
                <a:latin typeface="Times New Roman" panose="02020603050405020304" pitchFamily="18" charset="0"/>
                <a:cs typeface="Times New Roman" panose="02020603050405020304" pitchFamily="18" charset="0"/>
              </a:rPr>
              <a:t>VFW Service Officers are…</a:t>
            </a:r>
          </a:p>
          <a:p>
            <a:endParaRPr lang="en-US"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…the best trained, accredited and certified </a:t>
            </a:r>
            <a:r>
              <a:rPr lang="en-US" sz="3400" b="1" dirty="0">
                <a:solidFill>
                  <a:srgbClr val="800000"/>
                </a:solidFill>
                <a:latin typeface="Times New Roman" panose="02020603050405020304" pitchFamily="18" charset="0"/>
                <a:cs typeface="Times New Roman" panose="02020603050405020304" pitchFamily="18" charset="0"/>
              </a:rPr>
              <a:t>PROFESSIONAL</a:t>
            </a:r>
            <a:r>
              <a:rPr lang="en-US" sz="3400" dirty="0">
                <a:latin typeface="Times New Roman" panose="02020603050405020304" pitchFamily="18" charset="0"/>
                <a:cs typeface="Times New Roman" panose="02020603050405020304" pitchFamily="18" charset="0"/>
              </a:rPr>
              <a:t> advocates in the nation.</a:t>
            </a:r>
          </a:p>
          <a:p>
            <a:pPr marL="571500" indent="-571500">
              <a:buFont typeface="Arial" panose="020B0604020202020204" pitchFamily="34" charset="0"/>
              <a:buChar char="•"/>
            </a:pPr>
            <a:endParaRPr lang="en-US" sz="3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IG reports indicate veterans represented by VSOs received more VA compensation. They know and understand the law.</a:t>
            </a:r>
          </a:p>
          <a:p>
            <a:pPr marL="571500" indent="-3429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Board of Veterans Appeals more likely to grant for VFW-represented veterans.</a:t>
            </a:r>
          </a:p>
          <a:p>
            <a:pPr marL="571500" indent="-3429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Located in VA offices and allowed access to VA systems to provide best possible advocacy </a:t>
            </a:r>
          </a:p>
          <a:p>
            <a:pPr marL="571500" indent="-3429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Lifelong advocacy from initial claims, dependency, increases, pension, burial, and survivor’s benefits</a:t>
            </a:r>
          </a:p>
        </p:txBody>
      </p:sp>
      <p:sp>
        <p:nvSpPr>
          <p:cNvPr id="2" name="Slide Number Placeholder 1"/>
          <p:cNvSpPr>
            <a:spLocks noGrp="1"/>
          </p:cNvSpPr>
          <p:nvPr>
            <p:ph type="sldNum" sz="quarter" idx="12"/>
          </p:nvPr>
        </p:nvSpPr>
        <p:spPr/>
        <p:txBody>
          <a:bodyPr/>
          <a:lstStyle/>
          <a:p>
            <a:fld id="{A9DCC7C6-A62F-4059-8C66-A74E7CFD86BF}" type="slidenum">
              <a:rPr lang="en-US" smtClean="0"/>
              <a:pPr/>
              <a:t>12</a:t>
            </a:fld>
            <a:endParaRPr lang="en-US" dirty="0"/>
          </a:p>
        </p:txBody>
      </p:sp>
      <p:sp>
        <p:nvSpPr>
          <p:cNvPr id="6" name="Title 1"/>
          <p:cNvSpPr>
            <a:spLocks noGrp="1"/>
          </p:cNvSpPr>
          <p:nvPr>
            <p:ph type="title"/>
          </p:nvPr>
        </p:nvSpPr>
        <p:spPr>
          <a:xfrm>
            <a:off x="0" y="76200"/>
            <a:ext cx="10287000" cy="1143000"/>
          </a:xfrm>
        </p:spPr>
        <p:txBody>
          <a:bodyPr>
            <a:normAutofit/>
          </a:bodyPr>
          <a:lstStyle/>
          <a:p>
            <a:r>
              <a:rPr lang="en-US" sz="3600" dirty="0">
                <a:latin typeface="Times New Roman" panose="02020603050405020304" pitchFamily="18" charset="0"/>
                <a:cs typeface="Times New Roman" panose="02020603050405020304" pitchFamily="18" charset="0"/>
              </a:rPr>
              <a:t>BENEFITS ASSISTANCE</a:t>
            </a:r>
          </a:p>
        </p:txBody>
      </p:sp>
    </p:spTree>
    <p:extLst>
      <p:ext uri="{BB962C8B-B14F-4D97-AF65-F5344CB8AC3E}">
        <p14:creationId xmlns:p14="http://schemas.microsoft.com/office/powerpoint/2010/main" val="17291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13</a:t>
            </a:fld>
            <a:endParaRPr lang="en-US" dirty="0"/>
          </a:p>
        </p:txBody>
      </p:sp>
      <p:sp>
        <p:nvSpPr>
          <p:cNvPr id="7" name="Title 1"/>
          <p:cNvSpPr>
            <a:spLocks noGrp="1"/>
          </p:cNvSpPr>
          <p:nvPr>
            <p:ph type="title"/>
          </p:nvPr>
        </p:nvSpPr>
        <p:spPr>
          <a:xfrm>
            <a:off x="0" y="304800"/>
            <a:ext cx="10224051" cy="964452"/>
          </a:xfrm>
        </p:spPr>
        <p:txBody>
          <a:bodyPr>
            <a:normAutofit/>
          </a:bodyPr>
          <a:lstStyle/>
          <a:p>
            <a:r>
              <a:rPr lang="en-US" sz="3600" dirty="0">
                <a:latin typeface="Times New Roman" panose="02020603050405020304" pitchFamily="18" charset="0"/>
                <a:cs typeface="Times New Roman" panose="02020603050405020304" pitchFamily="18" charset="0"/>
              </a:rPr>
              <a:t>WE TRAIN IN FOUR CORE TASKS: </a:t>
            </a:r>
          </a:p>
        </p:txBody>
      </p:sp>
      <p:pic>
        <p:nvPicPr>
          <p:cNvPr id="3" name="Picture 2"/>
          <p:cNvPicPr>
            <a:picLocks noChangeAspect="1"/>
          </p:cNvPicPr>
          <p:nvPr/>
        </p:nvPicPr>
        <p:blipFill>
          <a:blip r:embed="rId2"/>
          <a:stretch>
            <a:fillRect/>
          </a:stretch>
        </p:blipFill>
        <p:spPr>
          <a:xfrm>
            <a:off x="1907173" y="1603449"/>
            <a:ext cx="8404159" cy="4723505"/>
          </a:xfrm>
          <a:prstGeom prst="rect">
            <a:avLst/>
          </a:prstGeom>
        </p:spPr>
      </p:pic>
    </p:spTree>
    <p:extLst>
      <p:ext uri="{BB962C8B-B14F-4D97-AF65-F5344CB8AC3E}">
        <p14:creationId xmlns:p14="http://schemas.microsoft.com/office/powerpoint/2010/main" val="17870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1413168"/>
            <a:ext cx="10744200" cy="5063833"/>
          </a:xfrm>
          <a:prstGeom prst="rect">
            <a:avLst/>
          </a:prstGeom>
          <a:noFill/>
        </p:spPr>
        <p:txBody>
          <a:bodyPr wrap="square" rtlCol="0">
            <a:normAutofit/>
          </a:bodyPr>
          <a:lstStyle/>
          <a:p>
            <a:r>
              <a:rPr lang="en-US" sz="4400" b="1" dirty="0">
                <a:latin typeface="Times New Roman" panose="02020603050405020304" pitchFamily="18" charset="0"/>
                <a:cs typeface="Times New Roman" panose="02020603050405020304" pitchFamily="18" charset="0"/>
              </a:rPr>
              <a:t>VA Benefits are…</a:t>
            </a:r>
          </a:p>
          <a:p>
            <a:endParaRPr lang="en-US" dirty="0">
              <a:latin typeface="Times New Roman" panose="02020603050405020304" pitchFamily="18" charset="0"/>
              <a:cs typeface="Times New Roman" panose="02020603050405020304" pitchFamily="18" charset="0"/>
            </a:endParaRPr>
          </a:p>
          <a:p>
            <a:r>
              <a:rPr lang="en-US" sz="3400" b="1" dirty="0">
                <a:latin typeface="Times New Roman" panose="02020603050405020304" pitchFamily="18" charset="0"/>
                <a:cs typeface="Times New Roman" panose="02020603050405020304" pitchFamily="18" charset="0"/>
              </a:rPr>
              <a:t>…</a:t>
            </a:r>
            <a:r>
              <a:rPr lang="en-US" sz="3400" b="1" dirty="0">
                <a:solidFill>
                  <a:srgbClr val="800000"/>
                </a:solidFill>
                <a:latin typeface="Times New Roman" panose="02020603050405020304" pitchFamily="18" charset="0"/>
                <a:cs typeface="Times New Roman" panose="02020603050405020304" pitchFamily="18" charset="0"/>
              </a:rPr>
              <a:t>EARNED</a:t>
            </a:r>
            <a:r>
              <a:rPr lang="en-US" sz="3400" b="1"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through honorable service to our nation.</a:t>
            </a:r>
          </a:p>
          <a:p>
            <a:pPr marL="571500" indent="-571500">
              <a:buFont typeface="Arial" panose="020B0604020202020204" pitchFamily="34" charset="0"/>
              <a:buChar char="•"/>
            </a:pPr>
            <a:endParaRPr lang="en-US" sz="34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Think about your family’s well being when seeking to access benefit programs</a:t>
            </a:r>
          </a:p>
          <a:p>
            <a:pPr marL="571500" indent="-5715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If it was broken on active duty, VA is there to help fix it. </a:t>
            </a:r>
          </a:p>
          <a:p>
            <a:pPr marL="571500" indent="-5715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Let VA determine your eligibility</a:t>
            </a:r>
          </a:p>
        </p:txBody>
      </p:sp>
      <p:sp>
        <p:nvSpPr>
          <p:cNvPr id="2" name="Slide Number Placeholder 1"/>
          <p:cNvSpPr>
            <a:spLocks noGrp="1"/>
          </p:cNvSpPr>
          <p:nvPr>
            <p:ph type="sldNum" sz="quarter" idx="12"/>
          </p:nvPr>
        </p:nvSpPr>
        <p:spPr/>
        <p:txBody>
          <a:bodyPr/>
          <a:lstStyle/>
          <a:p>
            <a:fld id="{A9DCC7C6-A62F-4059-8C66-A74E7CFD86BF}" type="slidenum">
              <a:rPr lang="en-US" smtClean="0"/>
              <a:pPr/>
              <a:t>14</a:t>
            </a:fld>
            <a:endParaRPr lang="en-US" dirty="0"/>
          </a:p>
        </p:txBody>
      </p:sp>
      <p:sp>
        <p:nvSpPr>
          <p:cNvPr id="6" name="Title 1"/>
          <p:cNvSpPr>
            <a:spLocks noGrp="1"/>
          </p:cNvSpPr>
          <p:nvPr>
            <p:ph type="title"/>
          </p:nvPr>
        </p:nvSpPr>
        <p:spPr>
          <a:xfrm>
            <a:off x="0" y="76200"/>
            <a:ext cx="10430608" cy="1143000"/>
          </a:xfrm>
        </p:spPr>
        <p:txBody>
          <a:bodyPr>
            <a:normAutofit/>
          </a:bodyPr>
          <a:lstStyle/>
          <a:p>
            <a:r>
              <a:rPr lang="en-US" sz="3600" dirty="0">
                <a:latin typeface="Times New Roman" panose="02020603050405020304" pitchFamily="18" charset="0"/>
                <a:cs typeface="Times New Roman" panose="02020603050405020304" pitchFamily="18" charset="0"/>
              </a:rPr>
              <a:t>BENEFITS ASSISTANCE</a:t>
            </a:r>
          </a:p>
        </p:txBody>
      </p:sp>
    </p:spTree>
    <p:extLst>
      <p:ext uri="{BB962C8B-B14F-4D97-AF65-F5344CB8AC3E}">
        <p14:creationId xmlns:p14="http://schemas.microsoft.com/office/powerpoint/2010/main" val="349040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0" y="1479550"/>
            <a:ext cx="10439400" cy="5073650"/>
          </a:xfrm>
          <a:prstGeom prst="rect">
            <a:avLst/>
          </a:prstGeom>
          <a:noFill/>
        </p:spPr>
        <p:txBody>
          <a:bodyPr wrap="square" rtlCol="0">
            <a:normAutofit fontScale="92500" lnSpcReduction="20000"/>
          </a:bodyPr>
          <a:lstStyle/>
          <a:p>
            <a:r>
              <a:rPr lang="en-US" sz="4400" b="1" dirty="0">
                <a:solidFill>
                  <a:prstClr val="black"/>
                </a:solidFill>
                <a:latin typeface="Times New Roman" panose="02020603050405020304" pitchFamily="18" charset="0"/>
                <a:cs typeface="Times New Roman" panose="02020603050405020304" pitchFamily="18" charset="0"/>
              </a:rPr>
              <a:t>Success Stories: </a:t>
            </a:r>
            <a:endParaRPr lang="en-US" dirty="0">
              <a:solidFill>
                <a:prstClr val="black"/>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More than </a:t>
            </a:r>
            <a:r>
              <a:rPr lang="en-US" sz="3200" b="1" dirty="0">
                <a:solidFill>
                  <a:prstClr val="black"/>
                </a:solidFill>
                <a:latin typeface="Times New Roman" panose="02020603050405020304" pitchFamily="18" charset="0"/>
                <a:cs typeface="Times New Roman" panose="02020603050405020304" pitchFamily="18" charset="0"/>
              </a:rPr>
              <a:t>$13 billion </a:t>
            </a:r>
            <a:r>
              <a:rPr lang="en-US" sz="3200" dirty="0">
                <a:solidFill>
                  <a:prstClr val="black"/>
                </a:solidFill>
                <a:latin typeface="Times New Roman" panose="02020603050405020304" pitchFamily="18" charset="0"/>
                <a:cs typeface="Times New Roman" panose="02020603050405020304" pitchFamily="18" charset="0"/>
              </a:rPr>
              <a:t>in benefits in FY2023</a:t>
            </a:r>
          </a:p>
          <a:p>
            <a:pPr marL="571500" indent="-571500">
              <a:buFont typeface="Arial" panose="020B0604020202020204" pitchFamily="34" charset="0"/>
              <a:buChar char="•"/>
            </a:pPr>
            <a:r>
              <a:rPr lang="en-US" sz="3200" b="1" dirty="0">
                <a:solidFill>
                  <a:prstClr val="black"/>
                </a:solidFill>
                <a:latin typeface="Times New Roman" panose="02020603050405020304" pitchFamily="18" charset="0"/>
                <a:cs typeface="Times New Roman" panose="02020603050405020304" pitchFamily="18" charset="0"/>
              </a:rPr>
              <a:t>2,000+ </a:t>
            </a:r>
            <a:r>
              <a:rPr lang="en-US" sz="3200" dirty="0">
                <a:solidFill>
                  <a:prstClr val="black"/>
                </a:solidFill>
                <a:latin typeface="Times New Roman" panose="02020603050405020304" pitchFamily="18" charset="0"/>
                <a:cs typeface="Times New Roman" panose="02020603050405020304" pitchFamily="18" charset="0"/>
              </a:rPr>
              <a:t>advocates accredited worldwide</a:t>
            </a:r>
          </a:p>
          <a:p>
            <a:pPr marL="571500" indent="-5715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Over</a:t>
            </a:r>
            <a:r>
              <a:rPr lang="en-US" sz="3200" b="1" dirty="0">
                <a:solidFill>
                  <a:prstClr val="black"/>
                </a:solidFill>
                <a:latin typeface="Times New Roman" panose="02020603050405020304" pitchFamily="18" charset="0"/>
                <a:cs typeface="Times New Roman" panose="02020603050405020304" pitchFamily="18" charset="0"/>
              </a:rPr>
              <a:t> 100,000 </a:t>
            </a:r>
            <a:r>
              <a:rPr lang="en-US" sz="3200" dirty="0">
                <a:solidFill>
                  <a:prstClr val="black"/>
                </a:solidFill>
                <a:latin typeface="Times New Roman" panose="02020603050405020304" pitchFamily="18" charset="0"/>
                <a:cs typeface="Times New Roman" panose="02020603050405020304" pitchFamily="18" charset="0"/>
              </a:rPr>
              <a:t>veterans assisted in FY2023</a:t>
            </a:r>
          </a:p>
          <a:p>
            <a:pPr marL="571500" indent="-571500">
              <a:buFont typeface="Arial" panose="020B0604020202020204" pitchFamily="34" charset="0"/>
              <a:buChar char="•"/>
            </a:pPr>
            <a:r>
              <a:rPr lang="en-US" sz="3200" b="1" dirty="0">
                <a:solidFill>
                  <a:prstClr val="black"/>
                </a:solidFill>
                <a:latin typeface="Times New Roman" panose="02020603050405020304" pitchFamily="18" charset="0"/>
                <a:cs typeface="Times New Roman" panose="02020603050405020304" pitchFamily="18" charset="0"/>
              </a:rPr>
              <a:t>80+</a:t>
            </a:r>
            <a:r>
              <a:rPr lang="en-US" sz="3200" dirty="0">
                <a:solidFill>
                  <a:prstClr val="black"/>
                </a:solidFill>
                <a:latin typeface="Times New Roman" panose="02020603050405020304" pitchFamily="18" charset="0"/>
                <a:cs typeface="Times New Roman" panose="02020603050405020304" pitchFamily="18" charset="0"/>
              </a:rPr>
              <a:t> hours of training for service officers every year</a:t>
            </a:r>
          </a:p>
          <a:p>
            <a:pPr marL="571500" indent="-5715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More likely to </a:t>
            </a:r>
            <a:r>
              <a:rPr lang="en-US" sz="3200" b="1" dirty="0">
                <a:solidFill>
                  <a:prstClr val="black"/>
                </a:solidFill>
                <a:latin typeface="Times New Roman" panose="02020603050405020304" pitchFamily="18" charset="0"/>
                <a:cs typeface="Times New Roman" panose="02020603050405020304" pitchFamily="18" charset="0"/>
              </a:rPr>
              <a:t>WIN</a:t>
            </a:r>
            <a:r>
              <a:rPr lang="en-US" sz="3200" dirty="0">
                <a:solidFill>
                  <a:prstClr val="black"/>
                </a:solidFill>
                <a:latin typeface="Times New Roman" panose="02020603050405020304" pitchFamily="18" charset="0"/>
                <a:cs typeface="Times New Roman" panose="02020603050405020304" pitchFamily="18" charset="0"/>
              </a:rPr>
              <a:t> appeals at BVA</a:t>
            </a:r>
          </a:p>
          <a:p>
            <a:pPr marL="571500" indent="-571500">
              <a:buFont typeface="Arial" panose="020B0604020202020204" pitchFamily="34" charset="0"/>
              <a:buChar char="•"/>
            </a:pPr>
            <a:r>
              <a:rPr lang="en-US" sz="3200" b="1" dirty="0">
                <a:solidFill>
                  <a:prstClr val="black"/>
                </a:solidFill>
                <a:latin typeface="Times New Roman" panose="02020603050405020304" pitchFamily="18" charset="0"/>
                <a:cs typeface="Times New Roman" panose="02020603050405020304" pitchFamily="18" charset="0"/>
              </a:rPr>
              <a:t>FREE </a:t>
            </a:r>
            <a:r>
              <a:rPr lang="en-US" sz="3200" dirty="0">
                <a:solidFill>
                  <a:prstClr val="black"/>
                </a:solidFill>
                <a:latin typeface="Times New Roman" panose="02020603050405020304" pitchFamily="18" charset="0"/>
                <a:cs typeface="Times New Roman" panose="02020603050405020304" pitchFamily="18" charset="0"/>
              </a:rPr>
              <a:t>services for all clients*</a:t>
            </a:r>
          </a:p>
          <a:p>
            <a:pPr marL="571500" indent="-571500">
              <a:buFont typeface="Arial" panose="020B0604020202020204" pitchFamily="34" charset="0"/>
              <a:buChar char="•"/>
            </a:pPr>
            <a:r>
              <a:rPr lang="en-US" sz="3200" b="1" dirty="0">
                <a:solidFill>
                  <a:prstClr val="black"/>
                </a:solidFill>
                <a:latin typeface="Times New Roman" panose="02020603050405020304" pitchFamily="18" charset="0"/>
                <a:cs typeface="Times New Roman" panose="02020603050405020304" pitchFamily="18" charset="0"/>
              </a:rPr>
              <a:t>FREE </a:t>
            </a:r>
            <a:r>
              <a:rPr lang="en-US" sz="3200" dirty="0">
                <a:solidFill>
                  <a:prstClr val="black"/>
                </a:solidFill>
                <a:latin typeface="Times New Roman" panose="02020603050405020304" pitchFamily="18" charset="0"/>
                <a:cs typeface="Times New Roman" panose="02020603050405020304" pitchFamily="18" charset="0"/>
              </a:rPr>
              <a:t>services for all clients*</a:t>
            </a:r>
          </a:p>
          <a:p>
            <a:pPr marL="571500" indent="-571500">
              <a:buFont typeface="Arial" panose="020B0604020202020204" pitchFamily="34" charset="0"/>
              <a:buChar char="•"/>
            </a:pPr>
            <a:r>
              <a:rPr lang="en-US" sz="3200" b="1" dirty="0">
                <a:solidFill>
                  <a:prstClr val="black"/>
                </a:solidFill>
                <a:latin typeface="Times New Roman" panose="02020603050405020304" pitchFamily="18" charset="0"/>
                <a:cs typeface="Times New Roman" panose="02020603050405020304" pitchFamily="18" charset="0"/>
              </a:rPr>
              <a:t>FREE </a:t>
            </a:r>
            <a:r>
              <a:rPr lang="en-US" sz="3200" dirty="0">
                <a:solidFill>
                  <a:prstClr val="black"/>
                </a:solidFill>
                <a:latin typeface="Times New Roman" panose="02020603050405020304" pitchFamily="18" charset="0"/>
                <a:cs typeface="Times New Roman" panose="02020603050405020304" pitchFamily="18" charset="0"/>
              </a:rPr>
              <a:t>services for all clients*</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*Once again- the VFW never has and never will charge for any services</a:t>
            </a:r>
          </a:p>
          <a:p>
            <a:endParaRPr lang="en-US" sz="3200" dirty="0">
              <a:solidFill>
                <a:prstClr val="black"/>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3200" dirty="0">
              <a:solidFill>
                <a:prstClr val="black"/>
              </a:solidFill>
              <a:latin typeface="Times New Roman" panose="02020603050405020304" pitchFamily="18" charset="0"/>
              <a:cs typeface="Times New Roman" panose="02020603050405020304" pitchFamily="18" charset="0"/>
            </a:endParaRPr>
          </a:p>
          <a:p>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9DCC7C6-A62F-4059-8C66-A74E7CFD86BF}" type="slidenum">
              <a:rPr lang="en-US" smtClean="0"/>
              <a:pPr/>
              <a:t>15</a:t>
            </a:fld>
            <a:endParaRPr lang="en-US" dirty="0"/>
          </a:p>
        </p:txBody>
      </p:sp>
      <p:sp>
        <p:nvSpPr>
          <p:cNvPr id="6" name="Title 1"/>
          <p:cNvSpPr>
            <a:spLocks noGrp="1"/>
          </p:cNvSpPr>
          <p:nvPr>
            <p:ph type="title"/>
          </p:nvPr>
        </p:nvSpPr>
        <p:spPr>
          <a:xfrm>
            <a:off x="76200" y="185860"/>
            <a:ext cx="10210800" cy="1143000"/>
          </a:xfrm>
        </p:spPr>
        <p:txBody>
          <a:bodyPr>
            <a:normAutofit/>
          </a:bodyPr>
          <a:lstStyle/>
          <a:p>
            <a:r>
              <a:rPr lang="en-US" sz="3600" dirty="0">
                <a:latin typeface="Times New Roman" panose="02020603050405020304" pitchFamily="18" charset="0"/>
                <a:cs typeface="Times New Roman" panose="02020603050405020304" pitchFamily="18" charset="0"/>
              </a:rPr>
              <a:t>BENEFITS ASSISTANCE</a:t>
            </a:r>
          </a:p>
        </p:txBody>
      </p:sp>
    </p:spTree>
    <p:extLst>
      <p:ext uri="{BB962C8B-B14F-4D97-AF65-F5344CB8AC3E}">
        <p14:creationId xmlns:p14="http://schemas.microsoft.com/office/powerpoint/2010/main" val="64238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16</a:t>
            </a:fld>
            <a:endParaRPr lang="en-US" dirty="0"/>
          </a:p>
        </p:txBody>
      </p:sp>
      <p:sp>
        <p:nvSpPr>
          <p:cNvPr id="6" name="Title 1"/>
          <p:cNvSpPr>
            <a:spLocks noGrp="1"/>
          </p:cNvSpPr>
          <p:nvPr>
            <p:ph type="title"/>
          </p:nvPr>
        </p:nvSpPr>
        <p:spPr>
          <a:xfrm>
            <a:off x="76200" y="185860"/>
            <a:ext cx="10210800" cy="1143000"/>
          </a:xfrm>
        </p:spPr>
        <p:txBody>
          <a:bodyPr>
            <a:normAutofit/>
          </a:bodyPr>
          <a:lstStyle/>
          <a:p>
            <a:r>
              <a:rPr lang="en-US" sz="3600" dirty="0">
                <a:latin typeface="Times New Roman" panose="02020603050405020304" pitchFamily="18" charset="0"/>
                <a:cs typeface="Times New Roman" panose="02020603050405020304" pitchFamily="18" charset="0"/>
              </a:rPr>
              <a:t>BENEFITS ASSISTANCE</a:t>
            </a:r>
          </a:p>
        </p:txBody>
      </p:sp>
      <p:sp>
        <p:nvSpPr>
          <p:cNvPr id="10" name="Content Placeholder 1"/>
          <p:cNvSpPr txBox="1">
            <a:spLocks/>
          </p:cNvSpPr>
          <p:nvPr/>
        </p:nvSpPr>
        <p:spPr>
          <a:xfrm>
            <a:off x="2152650" y="1393236"/>
            <a:ext cx="7886700" cy="666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ct val="0"/>
              </a:spcBef>
              <a:spcAft>
                <a:spcPct val="0"/>
              </a:spcAft>
              <a:buNone/>
            </a:pPr>
            <a:r>
              <a:rPr lang="en-US" b="1" i="1" dirty="0">
                <a:solidFill>
                  <a:srgbClr val="800000"/>
                </a:solidFill>
                <a:cs typeface="+mn-cs"/>
              </a:rPr>
              <a:t>“We’ve been doing this longer than V.A.”</a:t>
            </a:r>
          </a:p>
          <a:p>
            <a:pPr marL="0" indent="0" fontAlgn="base">
              <a:lnSpc>
                <a:spcPct val="100000"/>
              </a:lnSpc>
              <a:spcBef>
                <a:spcPct val="0"/>
              </a:spcBef>
              <a:spcAft>
                <a:spcPct val="0"/>
              </a:spcAft>
              <a:buNone/>
            </a:pPr>
            <a:endParaRPr lang="en-US" sz="800" b="1" dirty="0">
              <a:solidFill>
                <a:prstClr val="black"/>
              </a:solidFill>
              <a:cs typeface="+mn-cs"/>
            </a:endParaRPr>
          </a:p>
          <a:p>
            <a:pPr marL="0" indent="0">
              <a:buNone/>
            </a:pPr>
            <a:endParaRPr lang="en-US" dirty="0"/>
          </a:p>
        </p:txBody>
      </p:sp>
      <p:sp>
        <p:nvSpPr>
          <p:cNvPr id="11" name="TextBox 10"/>
          <p:cNvSpPr txBox="1"/>
          <p:nvPr/>
        </p:nvSpPr>
        <p:spPr>
          <a:xfrm>
            <a:off x="381000" y="2059807"/>
            <a:ext cx="6629400" cy="4661669"/>
          </a:xfrm>
          <a:prstGeom prst="rect">
            <a:avLst/>
          </a:prstGeom>
          <a:noFill/>
        </p:spPr>
        <p:txBody>
          <a:bodyPr wrap="square" rtlCol="0">
            <a:norm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VFW National Encampment in 1919 authorized an investigation of the War Risk Insurance Bureau and the Federal Vocational Rehabilitation Board.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VFW concluded its investigation in October 1919 and solicited the VFW to find veterans’ claims to expedite.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Claims were stored in the basement of the U.S. Department of Treasury, bound with a </a:t>
            </a:r>
            <a:r>
              <a:rPr lang="en-US" dirty="0">
                <a:solidFill>
                  <a:srgbClr val="FF0000"/>
                </a:solidFill>
                <a:latin typeface="Times New Roman" panose="02020603050405020304" pitchFamily="18" charset="0"/>
                <a:cs typeface="Times New Roman" panose="02020603050405020304" pitchFamily="18" charset="0"/>
              </a:rPr>
              <a:t>Red Tape</a:t>
            </a:r>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VFW would pull each file, cut the tape, and bring it upstairs to be expedited, coining the phrase </a:t>
            </a:r>
            <a:r>
              <a:rPr lang="en-US" b="1" i="1" dirty="0">
                <a:solidFill>
                  <a:srgbClr val="FF0000"/>
                </a:solidFill>
                <a:latin typeface="Times New Roman" panose="02020603050405020304" pitchFamily="18" charset="0"/>
                <a:cs typeface="Times New Roman" panose="02020603050405020304" pitchFamily="18" charset="0"/>
              </a:rPr>
              <a:t>“Cutting through Red Tape.”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VFW led the charge to first consolidate all programs under a single Veterans Bureau in 1921; then to formally establish a Veterans Administration in 1930; and finally elevate VA to the President’s Cabinet as the Department of Veterans Affairs in 1988 and 1989.</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During WWII, the VFW recognized it needed to meet veterans closer to home, commissioning Department Service Officers to work with veterans in their communities. </a:t>
            </a:r>
          </a:p>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2173" y="2124182"/>
            <a:ext cx="2794827" cy="4153233"/>
          </a:xfrm>
          <a:prstGeom prst="rect">
            <a:avLst/>
          </a:prstGeom>
          <a:ln>
            <a:solidFill>
              <a:schemeClr val="tx1"/>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4972069"/>
            <a:ext cx="3317225" cy="1601257"/>
          </a:xfrm>
          <a:prstGeom prst="rect">
            <a:avLst/>
          </a:prstGeom>
        </p:spPr>
      </p:pic>
    </p:spTree>
    <p:extLst>
      <p:ext uri="{BB962C8B-B14F-4D97-AF65-F5344CB8AC3E}">
        <p14:creationId xmlns:p14="http://schemas.microsoft.com/office/powerpoint/2010/main" val="2862991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17</a:t>
            </a:fld>
            <a:endParaRPr lang="en-US" dirty="0"/>
          </a:p>
        </p:txBody>
      </p:sp>
      <p:sp>
        <p:nvSpPr>
          <p:cNvPr id="7" name="Title 1"/>
          <p:cNvSpPr>
            <a:spLocks noGrp="1"/>
          </p:cNvSpPr>
          <p:nvPr>
            <p:ph type="title"/>
          </p:nvPr>
        </p:nvSpPr>
        <p:spPr>
          <a:xfrm>
            <a:off x="0" y="23446"/>
            <a:ext cx="8839200" cy="1195754"/>
          </a:xfrm>
        </p:spPr>
        <p:txBody>
          <a:bodyPr>
            <a:normAutofit/>
          </a:bodyPr>
          <a:lstStyle/>
          <a:p>
            <a:r>
              <a:rPr lang="en-US" dirty="0">
                <a:latin typeface="Times New Roman" panose="02020603050405020304" pitchFamily="18" charset="0"/>
                <a:cs typeface="Times New Roman" panose="02020603050405020304" pitchFamily="18" charset="0"/>
              </a:rPr>
              <a:t>VFW SERVICE OFFICERS LEAD THE WAY!</a:t>
            </a:r>
          </a:p>
        </p:txBody>
      </p:sp>
      <p:sp>
        <p:nvSpPr>
          <p:cNvPr id="8" name="TextBox 7"/>
          <p:cNvSpPr txBox="1"/>
          <p:nvPr/>
        </p:nvSpPr>
        <p:spPr>
          <a:xfrm>
            <a:off x="676469" y="1371973"/>
            <a:ext cx="10668000" cy="4878259"/>
          </a:xfrm>
          <a:prstGeom prst="rect">
            <a:avLst/>
          </a:prstGeom>
          <a:noFill/>
        </p:spPr>
        <p:txBody>
          <a:bodyPr wrap="square" rtlCol="0">
            <a:spAutoFit/>
          </a:bodyPr>
          <a:lstStyle/>
          <a:p>
            <a:endParaRPr lang="en-US" sz="900" b="1" dirty="0"/>
          </a:p>
          <a:p>
            <a:pPr>
              <a:spcAft>
                <a:spcPts val="600"/>
              </a:spcAft>
            </a:pPr>
            <a:r>
              <a:rPr lang="en-US" sz="3200" dirty="0">
                <a:latin typeface="Times New Roman" panose="02020603050405020304" pitchFamily="18" charset="0"/>
                <a:cs typeface="Times New Roman" panose="02020603050405020304" pitchFamily="18" charset="0"/>
              </a:rPr>
              <a:t>VFW Service Officers are the “</a:t>
            </a:r>
            <a:r>
              <a:rPr lang="en-US" sz="3200" u="sng" dirty="0">
                <a:latin typeface="Times New Roman" panose="02020603050405020304" pitchFamily="18" charset="0"/>
                <a:cs typeface="Times New Roman" panose="02020603050405020304" pitchFamily="18" charset="0"/>
              </a:rPr>
              <a:t>go-to</a:t>
            </a:r>
            <a:r>
              <a:rPr lang="en-US" sz="3200" dirty="0">
                <a:latin typeface="Times New Roman" panose="02020603050405020304" pitchFamily="18" charset="0"/>
                <a:cs typeface="Times New Roman" panose="02020603050405020304" pitchFamily="18" charset="0"/>
              </a:rPr>
              <a:t>” people for all veterans’ benefits to include VA claims and VA health care issues.</a:t>
            </a:r>
          </a:p>
          <a:p>
            <a:pPr>
              <a:spcAft>
                <a:spcPts val="600"/>
              </a:spcAft>
            </a:pPr>
            <a:r>
              <a:rPr lang="en-US" sz="3200" b="1" dirty="0">
                <a:latin typeface="Times New Roman" panose="02020603050405020304" pitchFamily="18" charset="0"/>
                <a:cs typeface="Times New Roman" panose="02020603050405020304" pitchFamily="18" charset="0"/>
              </a:rPr>
              <a:t>Tell Veterans and their families to:</a:t>
            </a:r>
          </a:p>
          <a:p>
            <a:pPr>
              <a:spcAft>
                <a:spcPts val="600"/>
              </a:spcAft>
            </a:pPr>
            <a:endParaRPr lang="en-US" sz="800" b="1"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Never file a VA claim without representation from an accredited representative</a:t>
            </a:r>
          </a:p>
          <a:p>
            <a:pPr marL="285750" indent="-285750">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Refer Folks to VFW Service Officers for assistance</a:t>
            </a:r>
          </a:p>
          <a:p>
            <a:pPr>
              <a:spcAft>
                <a:spcPts val="600"/>
              </a:spcAft>
            </a:pPr>
            <a:endParaRPr lang="en-US" sz="1200" b="1" dirty="0">
              <a:latin typeface="Times New Roman" panose="02020603050405020304" pitchFamily="18" charset="0"/>
              <a:cs typeface="Times New Roman" panose="02020603050405020304" pitchFamily="18" charset="0"/>
            </a:endParaRPr>
          </a:p>
          <a:p>
            <a:pPr algn="ctr"/>
            <a:r>
              <a:rPr lang="en-US" sz="3600" b="1" dirty="0">
                <a:solidFill>
                  <a:srgbClr val="800000"/>
                </a:solidFill>
                <a:latin typeface="Times New Roman" panose="02020603050405020304" pitchFamily="18" charset="0"/>
                <a:cs typeface="Times New Roman" panose="02020603050405020304" pitchFamily="18" charset="0"/>
              </a:rPr>
              <a:t>Service Officers can be VFW’s best recruiters – If you provide good service, they will come…</a:t>
            </a:r>
          </a:p>
        </p:txBody>
      </p:sp>
    </p:spTree>
    <p:extLst>
      <p:ext uri="{BB962C8B-B14F-4D97-AF65-F5344CB8AC3E}">
        <p14:creationId xmlns:p14="http://schemas.microsoft.com/office/powerpoint/2010/main" val="79736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18</a:t>
            </a:fld>
            <a:endParaRPr lang="en-US" dirty="0"/>
          </a:p>
        </p:txBody>
      </p:sp>
      <p:sp>
        <p:nvSpPr>
          <p:cNvPr id="7" name="Title 1"/>
          <p:cNvSpPr>
            <a:spLocks noGrp="1"/>
          </p:cNvSpPr>
          <p:nvPr>
            <p:ph type="title"/>
          </p:nvPr>
        </p:nvSpPr>
        <p:spPr>
          <a:xfrm>
            <a:off x="76200" y="0"/>
            <a:ext cx="4633546" cy="1371600"/>
          </a:xfrm>
        </p:spPr>
        <p:txBody>
          <a:bodyPr>
            <a:normAutofit/>
          </a:bodyPr>
          <a:lstStyle/>
          <a:p>
            <a:r>
              <a:rPr lang="en-US" sz="3600" dirty="0">
                <a:latin typeface="Times New Roman" panose="02020603050405020304" pitchFamily="18" charset="0"/>
                <a:cs typeface="Times New Roman" panose="02020603050405020304" pitchFamily="18" charset="0"/>
              </a:rPr>
              <a:t>OUTREACH</a:t>
            </a:r>
          </a:p>
        </p:txBody>
      </p:sp>
      <p:sp>
        <p:nvSpPr>
          <p:cNvPr id="8" name="TextBox 7"/>
          <p:cNvSpPr txBox="1"/>
          <p:nvPr/>
        </p:nvSpPr>
        <p:spPr>
          <a:xfrm>
            <a:off x="1143000" y="2006258"/>
            <a:ext cx="10972799" cy="4190999"/>
          </a:xfrm>
          <a:prstGeom prst="rect">
            <a:avLst/>
          </a:prstGeom>
          <a:noFill/>
        </p:spPr>
        <p:txBody>
          <a:bodyPr wrap="square" numCol="2" rtlCol="0">
            <a:noAutofit/>
          </a:bodyPr>
          <a:lstStyle/>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VFW Posts/Events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Military Installations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Reserve/Guard Units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VA Health Care Facilities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College Campuses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County Service Officers</a:t>
            </a:r>
          </a:p>
          <a:p>
            <a:pPr marL="571500" indent="-5715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VFW Post Service Officers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Veterans’ community events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Virtual Benefits Briefings</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Virtual “Events” </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Social Media</a:t>
            </a:r>
          </a:p>
          <a:p>
            <a:pPr marL="571500" indent="-5715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Other? </a:t>
            </a:r>
          </a:p>
          <a:p>
            <a:endParaRPr lang="en-US" sz="900" b="1" dirty="0"/>
          </a:p>
          <a:p>
            <a:pPr>
              <a:spcAft>
                <a:spcPts val="600"/>
              </a:spcAft>
            </a:pPr>
            <a:endParaRPr lang="en-US" sz="800" b="1" dirty="0"/>
          </a:p>
          <a:p>
            <a:pPr>
              <a:spcAft>
                <a:spcPts val="600"/>
              </a:spcAft>
            </a:pPr>
            <a:endParaRPr lang="en-US" sz="800" b="1" dirty="0"/>
          </a:p>
          <a:p>
            <a:pPr>
              <a:spcAft>
                <a:spcPts val="600"/>
              </a:spcAft>
            </a:pPr>
            <a:endParaRPr lang="en-US" sz="800" b="1" dirty="0"/>
          </a:p>
        </p:txBody>
      </p:sp>
      <p:sp>
        <p:nvSpPr>
          <p:cNvPr id="3" name="TextBox 2"/>
          <p:cNvSpPr txBox="1"/>
          <p:nvPr/>
        </p:nvSpPr>
        <p:spPr>
          <a:xfrm>
            <a:off x="27992" y="1200834"/>
            <a:ext cx="12192000"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Where do your clients come from? </a:t>
            </a:r>
          </a:p>
        </p:txBody>
      </p:sp>
    </p:spTree>
    <p:extLst>
      <p:ext uri="{BB962C8B-B14F-4D97-AF65-F5344CB8AC3E}">
        <p14:creationId xmlns:p14="http://schemas.microsoft.com/office/powerpoint/2010/main" val="27336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19</a:t>
            </a:fld>
            <a:endParaRPr lang="en-US" dirty="0"/>
          </a:p>
        </p:txBody>
      </p:sp>
      <p:sp>
        <p:nvSpPr>
          <p:cNvPr id="7" name="Title 1"/>
          <p:cNvSpPr>
            <a:spLocks noGrp="1"/>
          </p:cNvSpPr>
          <p:nvPr>
            <p:ph type="title"/>
          </p:nvPr>
        </p:nvSpPr>
        <p:spPr>
          <a:xfrm>
            <a:off x="76200" y="0"/>
            <a:ext cx="6019800" cy="1371600"/>
          </a:xfrm>
        </p:spPr>
        <p:txBody>
          <a:bodyPr>
            <a:normAutofit/>
          </a:bodyPr>
          <a:lstStyle/>
          <a:p>
            <a:r>
              <a:rPr lang="en-US" sz="3600" dirty="0">
                <a:latin typeface="Times New Roman" panose="02020603050405020304" pitchFamily="18" charset="0"/>
                <a:cs typeface="Times New Roman" panose="02020603050405020304" pitchFamily="18" charset="0"/>
              </a:rPr>
              <a:t>OUTREACH MATERIALS</a:t>
            </a:r>
          </a:p>
        </p:txBody>
      </p:sp>
      <p:sp>
        <p:nvSpPr>
          <p:cNvPr id="8" name="TextBox 7"/>
          <p:cNvSpPr txBox="1"/>
          <p:nvPr/>
        </p:nvSpPr>
        <p:spPr>
          <a:xfrm>
            <a:off x="457200" y="1254484"/>
            <a:ext cx="10896600" cy="3581400"/>
          </a:xfrm>
          <a:prstGeom prst="rect">
            <a:avLst/>
          </a:prstGeom>
          <a:noFill/>
        </p:spPr>
        <p:txBody>
          <a:bodyPr wrap="square" numCol="1" rtlCol="0">
            <a:noAutofit/>
          </a:bodyPr>
          <a:lstStyle/>
          <a:p>
            <a:pPr algn="ctr">
              <a:spcAft>
                <a:spcPts val="600"/>
              </a:spcAft>
            </a:pPr>
            <a:r>
              <a:rPr lang="en-US" sz="2400" b="1" dirty="0">
                <a:latin typeface="Times New Roman" panose="02020603050405020304" pitchFamily="18" charset="0"/>
                <a:cs typeface="Times New Roman" panose="02020603050405020304" pitchFamily="18" charset="0"/>
              </a:rPr>
              <a:t>Outreach events are generally more successful if you have something to hand out</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Pencils/Pens</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Flags</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Beverage Holders</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Pins</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Pamphlets</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Virtual Pamphlets</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Else?</a:t>
            </a:r>
          </a:p>
          <a:p>
            <a:pPr>
              <a:spcAft>
                <a:spcPts val="600"/>
              </a:spcAft>
            </a:pPr>
            <a:endParaRPr lang="en-US" sz="800" b="1" dirty="0"/>
          </a:p>
          <a:p>
            <a:pPr>
              <a:spcAft>
                <a:spcPts val="600"/>
              </a:spcAft>
            </a:pPr>
            <a:endParaRPr lang="en-US" sz="800" b="1" dirty="0"/>
          </a:p>
          <a:p>
            <a:pPr>
              <a:spcAft>
                <a:spcPts val="600"/>
              </a:spcAft>
            </a:pPr>
            <a:endParaRPr lang="en-US" sz="800" b="1" dirty="0"/>
          </a:p>
          <a:p>
            <a:pPr>
              <a:spcAft>
                <a:spcPts val="600"/>
              </a:spcAft>
            </a:pPr>
            <a:endParaRPr lang="en-US" sz="800" b="1" dirty="0"/>
          </a:p>
        </p:txBody>
      </p:sp>
      <p:pic>
        <p:nvPicPr>
          <p:cNvPr id="12" name="Picture 11" descr="A picture containing text, outdoor, ground, blue&#10;&#10;Description automatically generated">
            <a:extLst>
              <a:ext uri="{FF2B5EF4-FFF2-40B4-BE49-F238E27FC236}">
                <a16:creationId xmlns:a16="http://schemas.microsoft.com/office/drawing/2014/main" id="{89D9DE0B-716E-4E7B-B25C-CE04198EC2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56" b="26666"/>
          <a:stretch/>
        </p:blipFill>
        <p:spPr>
          <a:xfrm rot="21081728">
            <a:off x="5332570" y="2092883"/>
            <a:ext cx="3086100" cy="2788920"/>
          </a:xfrm>
          <a:prstGeom prst="rect">
            <a:avLst/>
          </a:prstGeom>
        </p:spPr>
      </p:pic>
      <p:pic>
        <p:nvPicPr>
          <p:cNvPr id="10" name="Picture 9" descr="A group of people posing for a photo in front of a blue tent&#10;&#10;Description automatically generated">
            <a:extLst>
              <a:ext uri="{FF2B5EF4-FFF2-40B4-BE49-F238E27FC236}">
                <a16:creationId xmlns:a16="http://schemas.microsoft.com/office/drawing/2014/main" id="{E089010E-E303-43E4-99D6-F673A1F9D7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13" r="20111"/>
          <a:stretch/>
        </p:blipFill>
        <p:spPr>
          <a:xfrm rot="328833">
            <a:off x="8062422" y="2032048"/>
            <a:ext cx="3355554" cy="2250594"/>
          </a:xfrm>
          <a:prstGeom prst="rect">
            <a:avLst/>
          </a:prstGeom>
        </p:spPr>
      </p:pic>
      <p:pic>
        <p:nvPicPr>
          <p:cNvPr id="14" name="Picture 13">
            <a:extLst>
              <a:ext uri="{FF2B5EF4-FFF2-40B4-BE49-F238E27FC236}">
                <a16:creationId xmlns:a16="http://schemas.microsoft.com/office/drawing/2014/main" id="{22C37F1F-621F-4E18-9961-5C07709DD1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27" b="14063"/>
          <a:stretch/>
        </p:blipFill>
        <p:spPr>
          <a:xfrm>
            <a:off x="8368181" y="3895560"/>
            <a:ext cx="3149600" cy="1811097"/>
          </a:xfrm>
          <a:prstGeom prst="rect">
            <a:avLst/>
          </a:prstGeom>
        </p:spPr>
      </p:pic>
      <p:sp>
        <p:nvSpPr>
          <p:cNvPr id="15" name="TextBox 14">
            <a:extLst>
              <a:ext uri="{FF2B5EF4-FFF2-40B4-BE49-F238E27FC236}">
                <a16:creationId xmlns:a16="http://schemas.microsoft.com/office/drawing/2014/main" id="{AA1CC794-AE7D-41BC-9E08-4EB50E1B0A4D}"/>
              </a:ext>
            </a:extLst>
          </p:cNvPr>
          <p:cNvSpPr txBox="1"/>
          <p:nvPr/>
        </p:nvSpPr>
        <p:spPr>
          <a:xfrm>
            <a:off x="191762" y="5520449"/>
            <a:ext cx="6858000" cy="70788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**Information Pamphlets can be ordered through VFW General Services</a:t>
            </a:r>
          </a:p>
          <a:p>
            <a:endParaRPr lang="en-US" sz="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**Other items can be ordered through the VFW Store</a:t>
            </a:r>
          </a:p>
        </p:txBody>
      </p:sp>
      <p:pic>
        <p:nvPicPr>
          <p:cNvPr id="4" name="Picture 3" descr="A poster with a few statues&#10;&#10;Description automatically generated with medium confidence">
            <a:extLst>
              <a:ext uri="{FF2B5EF4-FFF2-40B4-BE49-F238E27FC236}">
                <a16:creationId xmlns:a16="http://schemas.microsoft.com/office/drawing/2014/main" id="{A7A68872-0DFA-7778-09BC-AC04E51902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27915">
            <a:off x="7226779" y="4205138"/>
            <a:ext cx="1877238" cy="2293837"/>
          </a:xfrm>
          <a:prstGeom prst="rect">
            <a:avLst/>
          </a:prstGeom>
        </p:spPr>
      </p:pic>
    </p:spTree>
    <p:extLst>
      <p:ext uri="{BB962C8B-B14F-4D97-AF65-F5344CB8AC3E}">
        <p14:creationId xmlns:p14="http://schemas.microsoft.com/office/powerpoint/2010/main" val="256354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37118" y="1828800"/>
            <a:ext cx="10591800" cy="2362200"/>
          </a:xfrm>
          <a:prstGeom prst="rect">
            <a:avLst/>
          </a:prstGeom>
          <a:noFill/>
        </p:spPr>
        <p:txBody>
          <a:bodyPr wrap="square" rtlCol="0">
            <a:normAutofit fontScale="85000" lnSpcReduction="20000"/>
          </a:bodyPr>
          <a:lstStyle/>
          <a:p>
            <a:r>
              <a:rPr lang="en-US" sz="4400" dirty="0">
                <a:latin typeface="Times New Roman" panose="02020603050405020304" pitchFamily="18" charset="0"/>
                <a:cs typeface="Times New Roman" panose="02020603050405020304" pitchFamily="18" charset="0"/>
              </a:rPr>
              <a:t>An accredited VFW representative is a person who legally assists veterans and their families obtain their earned VA benefits for free.</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That is the short definition… </a:t>
            </a: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3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9DCC7C6-A62F-4059-8C66-A74E7CFD86BF}" type="slidenum">
              <a:rPr lang="en-US" smtClean="0"/>
              <a:pPr/>
              <a:t>2</a:t>
            </a:fld>
            <a:endParaRPr lang="en-US" dirty="0"/>
          </a:p>
        </p:txBody>
      </p:sp>
      <p:sp>
        <p:nvSpPr>
          <p:cNvPr id="8" name="Title 1"/>
          <p:cNvSpPr>
            <a:spLocks noGrp="1"/>
          </p:cNvSpPr>
          <p:nvPr>
            <p:ph type="title"/>
          </p:nvPr>
        </p:nvSpPr>
        <p:spPr>
          <a:xfrm>
            <a:off x="76200" y="152401"/>
            <a:ext cx="10058400" cy="811543"/>
          </a:xfrm>
        </p:spPr>
        <p:txBody>
          <a:bodyPr>
            <a:normAutofit/>
          </a:bodyPr>
          <a:lstStyle/>
          <a:p>
            <a:r>
              <a:rPr lang="en-US" sz="3600" dirty="0">
                <a:latin typeface="Times New Roman" panose="02020603050405020304" pitchFamily="18" charset="0"/>
                <a:cs typeface="Times New Roman" panose="02020603050405020304" pitchFamily="18" charset="0"/>
              </a:rPr>
              <a:t>What is a VFW Representative?</a:t>
            </a:r>
          </a:p>
        </p:txBody>
      </p:sp>
    </p:spTree>
    <p:extLst>
      <p:ext uri="{BB962C8B-B14F-4D97-AF65-F5344CB8AC3E}">
        <p14:creationId xmlns:p14="http://schemas.microsoft.com/office/powerpoint/2010/main" val="173585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20</a:t>
            </a:fld>
            <a:endParaRPr lang="en-US" dirty="0"/>
          </a:p>
        </p:txBody>
      </p:sp>
      <p:sp>
        <p:nvSpPr>
          <p:cNvPr id="7" name="Title 1"/>
          <p:cNvSpPr>
            <a:spLocks noGrp="1"/>
          </p:cNvSpPr>
          <p:nvPr>
            <p:ph type="title"/>
          </p:nvPr>
        </p:nvSpPr>
        <p:spPr>
          <a:xfrm>
            <a:off x="76200" y="0"/>
            <a:ext cx="6019800" cy="1371600"/>
          </a:xfrm>
        </p:spPr>
        <p:txBody>
          <a:bodyPr>
            <a:normAutofit/>
          </a:bodyPr>
          <a:lstStyle/>
          <a:p>
            <a:r>
              <a:rPr lang="en-US" sz="3600" dirty="0">
                <a:latin typeface="Times New Roman" panose="02020603050405020304" pitchFamily="18" charset="0"/>
                <a:cs typeface="Times New Roman" panose="02020603050405020304" pitchFamily="18" charset="0"/>
              </a:rPr>
              <a:t>QR Codes</a:t>
            </a:r>
          </a:p>
        </p:txBody>
      </p:sp>
      <p:sp>
        <p:nvSpPr>
          <p:cNvPr id="8" name="TextBox 7"/>
          <p:cNvSpPr txBox="1"/>
          <p:nvPr/>
        </p:nvSpPr>
        <p:spPr>
          <a:xfrm>
            <a:off x="457200" y="1371600"/>
            <a:ext cx="10896600" cy="3241316"/>
          </a:xfrm>
          <a:prstGeom prst="rect">
            <a:avLst/>
          </a:prstGeom>
          <a:noFill/>
        </p:spPr>
        <p:txBody>
          <a:bodyPr wrap="square" numCol="1" rtlCol="0">
            <a:noAutofit/>
          </a:bodyPr>
          <a:lstStyle/>
          <a:p>
            <a:pPr>
              <a:spcAft>
                <a:spcPts val="600"/>
              </a:spcAft>
            </a:pPr>
            <a:r>
              <a:rPr lang="en-US" sz="2800" dirty="0">
                <a:latin typeface="Times New Roman" panose="02020603050405020304" pitchFamily="18" charset="0"/>
                <a:cs typeface="Times New Roman" panose="02020603050405020304" pitchFamily="18" charset="0"/>
              </a:rPr>
              <a:t>A QR (quick response) code allows users to quickly access web pages, applications, forms and so much more. </a:t>
            </a:r>
          </a:p>
          <a:p>
            <a:pPr>
              <a:spcAft>
                <a:spcPts val="600"/>
              </a:spcAft>
            </a:pPr>
            <a:endParaRPr lang="en-US" sz="500" dirty="0">
              <a:latin typeface="Times New Roman" panose="02020603050405020304" pitchFamily="18" charset="0"/>
              <a:cs typeface="Times New Roman" panose="02020603050405020304" pitchFamily="18" charset="0"/>
            </a:endParaRPr>
          </a:p>
          <a:p>
            <a:pPr>
              <a:spcAft>
                <a:spcPts val="600"/>
              </a:spcAft>
            </a:pPr>
            <a:r>
              <a:rPr lang="en-US" sz="2800" dirty="0">
                <a:latin typeface="Times New Roman" panose="02020603050405020304" pitchFamily="18" charset="0"/>
                <a:cs typeface="Times New Roman" panose="02020603050405020304" pitchFamily="18" charset="0"/>
              </a:rPr>
              <a:t>The most important thing to remember is that a QR code should provide added value to a user experience and can be used whenever it is more convenient than using another means of accessing information. </a:t>
            </a:r>
          </a:p>
        </p:txBody>
      </p:sp>
      <p:pic>
        <p:nvPicPr>
          <p:cNvPr id="5" name="Picture 4" descr="A qr code with gold text&#10;&#10;Description automatically generated">
            <a:extLst>
              <a:ext uri="{FF2B5EF4-FFF2-40B4-BE49-F238E27FC236}">
                <a16:creationId xmlns:a16="http://schemas.microsoft.com/office/drawing/2014/main" id="{8A737855-FDF3-3703-156F-E37754FB3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234" y="3934739"/>
            <a:ext cx="2228826" cy="2299914"/>
          </a:xfrm>
          <a:prstGeom prst="rect">
            <a:avLst/>
          </a:prstGeom>
        </p:spPr>
      </p:pic>
      <p:pic>
        <p:nvPicPr>
          <p:cNvPr id="13" name="Picture 12" descr="A qr code with text&#10;&#10;Description automatically generated">
            <a:extLst>
              <a:ext uri="{FF2B5EF4-FFF2-40B4-BE49-F238E27FC236}">
                <a16:creationId xmlns:a16="http://schemas.microsoft.com/office/drawing/2014/main" id="{4259A117-A6D6-0D70-FCDD-D1FA78386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624900"/>
            <a:ext cx="2228826" cy="901572"/>
          </a:xfrm>
          <a:prstGeom prst="rect">
            <a:avLst/>
          </a:prstGeom>
        </p:spPr>
      </p:pic>
      <p:sp>
        <p:nvSpPr>
          <p:cNvPr id="20" name="TextBox 19">
            <a:extLst>
              <a:ext uri="{FF2B5EF4-FFF2-40B4-BE49-F238E27FC236}">
                <a16:creationId xmlns:a16="http://schemas.microsoft.com/office/drawing/2014/main" id="{F9421EE1-9253-B4F1-6774-C91709C281A8}"/>
              </a:ext>
            </a:extLst>
          </p:cNvPr>
          <p:cNvSpPr txBox="1"/>
          <p:nvPr/>
        </p:nvSpPr>
        <p:spPr>
          <a:xfrm>
            <a:off x="457200" y="3934739"/>
            <a:ext cx="8153400" cy="123110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Talk with your Department to obtain QR codes that can direct veterans to your office and help with membership</a:t>
            </a:r>
          </a:p>
          <a:p>
            <a:endParaRPr lang="en-US" dirty="0"/>
          </a:p>
        </p:txBody>
      </p:sp>
    </p:spTree>
    <p:extLst>
      <p:ext uri="{BB962C8B-B14F-4D97-AF65-F5344CB8AC3E}">
        <p14:creationId xmlns:p14="http://schemas.microsoft.com/office/powerpoint/2010/main" val="9847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21</a:t>
            </a:fld>
            <a:endParaRPr lang="en-US" dirty="0"/>
          </a:p>
        </p:txBody>
      </p:sp>
      <p:sp>
        <p:nvSpPr>
          <p:cNvPr id="7" name="Title 1"/>
          <p:cNvSpPr>
            <a:spLocks noGrp="1"/>
          </p:cNvSpPr>
          <p:nvPr>
            <p:ph type="title"/>
          </p:nvPr>
        </p:nvSpPr>
        <p:spPr>
          <a:xfrm>
            <a:off x="0" y="152400"/>
            <a:ext cx="10173822" cy="1143000"/>
          </a:xfrm>
        </p:spPr>
        <p:txBody>
          <a:bodyPr>
            <a:normAutofit/>
          </a:bodyPr>
          <a:lstStyle/>
          <a:p>
            <a:r>
              <a:rPr lang="en-US" sz="3600" dirty="0">
                <a:latin typeface="Times New Roman" panose="02020603050405020304" pitchFamily="18" charset="0"/>
                <a:cs typeface="Times New Roman" panose="02020603050405020304" pitchFamily="18" charset="0"/>
              </a:rPr>
              <a:t>POST/DISTRICT SERVICE OFFICERS</a:t>
            </a:r>
          </a:p>
        </p:txBody>
      </p:sp>
      <p:sp>
        <p:nvSpPr>
          <p:cNvPr id="8" name="TextBox 7"/>
          <p:cNvSpPr txBox="1"/>
          <p:nvPr/>
        </p:nvSpPr>
        <p:spPr>
          <a:xfrm>
            <a:off x="685800" y="1828800"/>
            <a:ext cx="10668000" cy="3677930"/>
          </a:xfrm>
          <a:prstGeom prst="rect">
            <a:avLst/>
          </a:prstGeom>
          <a:noFill/>
        </p:spPr>
        <p:txBody>
          <a:bodyPr wrap="square" rtlCol="0">
            <a:spAutoFit/>
          </a:bodyPr>
          <a:lstStyle/>
          <a:p>
            <a:endParaRPr lang="en-US" sz="900" b="1" dirty="0"/>
          </a:p>
          <a:p>
            <a:pPr>
              <a:spcAft>
                <a:spcPts val="600"/>
              </a:spcAft>
            </a:pPr>
            <a:endParaRPr lang="en-US" sz="800" b="1" dirty="0"/>
          </a:p>
          <a:p>
            <a:pPr marL="285750" indent="-285750">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Posts &amp; Districts are authorized to appoint Service Officers.</a:t>
            </a:r>
          </a:p>
          <a:p>
            <a:pPr marL="285750" indent="-285750">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officers are charged with assisting veterans in understanding and navigating benefits available to them.</a:t>
            </a:r>
          </a:p>
          <a:p>
            <a:pPr marL="285750" indent="-285750">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officers are </a:t>
            </a:r>
            <a:r>
              <a:rPr lang="en-US" sz="2800" dirty="0">
                <a:solidFill>
                  <a:srgbClr val="FF0000"/>
                </a:solidFill>
                <a:latin typeface="Times New Roman" panose="02020603050405020304" pitchFamily="18" charset="0"/>
                <a:cs typeface="Times New Roman" panose="02020603050405020304" pitchFamily="18" charset="0"/>
              </a:rPr>
              <a:t>NOT</a:t>
            </a:r>
            <a:r>
              <a:rPr lang="en-US" sz="2800" dirty="0">
                <a:latin typeface="Times New Roman" panose="02020603050405020304" pitchFamily="18" charset="0"/>
                <a:cs typeface="Times New Roman" panose="02020603050405020304" pitchFamily="18" charset="0"/>
              </a:rPr>
              <a:t> accredited and must not represent themselves as such. </a:t>
            </a:r>
          </a:p>
          <a:p>
            <a:pPr marL="285750" indent="-285750">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officers fall under the “general supervision” of the VFW Department Service Officer. </a:t>
            </a:r>
          </a:p>
        </p:txBody>
      </p:sp>
    </p:spTree>
    <p:extLst>
      <p:ext uri="{BB962C8B-B14F-4D97-AF65-F5344CB8AC3E}">
        <p14:creationId xmlns:p14="http://schemas.microsoft.com/office/powerpoint/2010/main" val="42690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0600" y="1425575"/>
            <a:ext cx="10363199" cy="5051425"/>
          </a:xfrm>
          <a:prstGeom prst="rect">
            <a:avLst/>
          </a:prstGeom>
          <a:noFill/>
        </p:spPr>
        <p:txBody>
          <a:bodyPr wrap="square" rtlCol="0">
            <a:normAutofit fontScale="92500" lnSpcReduction="10000"/>
          </a:bodyPr>
          <a:lstStyle/>
          <a:p>
            <a:endParaRPr lang="en-US" sz="900" b="1" dirty="0"/>
          </a:p>
          <a:p>
            <a:pPr>
              <a:spcAft>
                <a:spcPts val="600"/>
              </a:spcAft>
            </a:pPr>
            <a:endParaRPr lang="en-US" sz="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MOP Sec. 218 (12) Service Officer. </a:t>
            </a: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The Post Service Officer shall assist members of the Post, their </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surviving spouses </a:t>
            </a: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and orphans and other worthy cases brought to their attention in obtaining rightful entitlements from federal and state governments. </a:t>
            </a:r>
            <a:r>
              <a:rPr lang="en-US" sz="2800" b="1" dirty="0">
                <a:solidFill>
                  <a:srgbClr val="FF0000"/>
                </a:solidFill>
                <a:latin typeface="Times New Roman" panose="02020603050405020304" pitchFamily="18" charset="0"/>
                <a:cs typeface="Times New Roman" panose="02020603050405020304" pitchFamily="18" charset="0"/>
              </a:rPr>
              <a:t>The work of a Service Officer shall be performed in accordance with the instructions contained in the VFW Guide for Service Officers under the general supervision of the Department Service Officer. </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The Service Officer </a:t>
            </a: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shall perform such other duties as may be incident to the office and as may from time to time be required by the laws and usages of this organization or lawful orders from proper authority. </a:t>
            </a:r>
          </a:p>
          <a:p>
            <a:endParaRPr lang="en-US" sz="2800" b="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*Similar rules apply to District Service Officers. </a:t>
            </a:r>
          </a:p>
        </p:txBody>
      </p:sp>
      <p:sp>
        <p:nvSpPr>
          <p:cNvPr id="2" name="Slide Number Placeholder 1"/>
          <p:cNvSpPr>
            <a:spLocks noGrp="1"/>
          </p:cNvSpPr>
          <p:nvPr>
            <p:ph type="sldNum" sz="quarter" idx="12"/>
          </p:nvPr>
        </p:nvSpPr>
        <p:spPr/>
        <p:txBody>
          <a:bodyPr/>
          <a:lstStyle/>
          <a:p>
            <a:fld id="{A9DCC7C6-A62F-4059-8C66-A74E7CFD86BF}" type="slidenum">
              <a:rPr lang="en-US" smtClean="0"/>
              <a:pPr/>
              <a:t>22</a:t>
            </a:fld>
            <a:endParaRPr lang="en-US" dirty="0"/>
          </a:p>
        </p:txBody>
      </p:sp>
      <p:sp>
        <p:nvSpPr>
          <p:cNvPr id="6" name="Title 1"/>
          <p:cNvSpPr>
            <a:spLocks noGrp="1"/>
          </p:cNvSpPr>
          <p:nvPr>
            <p:ph type="title"/>
          </p:nvPr>
        </p:nvSpPr>
        <p:spPr>
          <a:xfrm>
            <a:off x="76200" y="0"/>
            <a:ext cx="10100553" cy="1143000"/>
          </a:xfrm>
        </p:spPr>
        <p:txBody>
          <a:bodyPr>
            <a:normAutofit/>
          </a:bodyPr>
          <a:lstStyle/>
          <a:p>
            <a:r>
              <a:rPr lang="en-US" sz="3600" dirty="0">
                <a:latin typeface="Times New Roman" panose="02020603050405020304" pitchFamily="18" charset="0"/>
                <a:cs typeface="Times New Roman" panose="02020603050405020304" pitchFamily="18" charset="0"/>
              </a:rPr>
              <a:t>POST/DISTRICT SERVICE OFFICERS</a:t>
            </a:r>
          </a:p>
        </p:txBody>
      </p:sp>
    </p:spTree>
    <p:extLst>
      <p:ext uri="{BB962C8B-B14F-4D97-AF65-F5344CB8AC3E}">
        <p14:creationId xmlns:p14="http://schemas.microsoft.com/office/powerpoint/2010/main" val="360968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1341438"/>
            <a:ext cx="10439400" cy="5197475"/>
          </a:xfrm>
          <a:prstGeom prst="rect">
            <a:avLst/>
          </a:prstGeom>
          <a:noFill/>
        </p:spPr>
        <p:txBody>
          <a:bodyPr wrap="square" rtlCol="0">
            <a:normAutofit/>
          </a:bodyPr>
          <a:lstStyle/>
          <a:p>
            <a:endParaRPr lang="en-US" sz="900" b="1" dirty="0"/>
          </a:p>
          <a:p>
            <a:pPr>
              <a:spcAft>
                <a:spcPts val="600"/>
              </a:spcAft>
            </a:pPr>
            <a:endParaRPr lang="en-US" sz="800" b="1" dirty="0"/>
          </a:p>
          <a:p>
            <a:r>
              <a:rPr lang="en-US" sz="2800" b="1" dirty="0">
                <a:latin typeface="Times New Roman" panose="02020603050405020304" pitchFamily="18" charset="0"/>
                <a:cs typeface="Times New Roman" panose="02020603050405020304" pitchFamily="18" charset="0"/>
              </a:rPr>
              <a:t>MOP Sec. 518 (11) Service Officer. </a:t>
            </a: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The Department Service Officer shall assist the members of the Department, their surviving spouses and orphans and other worthy cases in obtaining rightful benefits from the federal or state governments. </a:t>
            </a:r>
            <a:r>
              <a:rPr lang="en-US" sz="2800" b="1" dirty="0">
                <a:solidFill>
                  <a:srgbClr val="FF0000"/>
                </a:solidFill>
                <a:latin typeface="Times New Roman" panose="02020603050405020304" pitchFamily="18" charset="0"/>
                <a:cs typeface="Times New Roman" panose="02020603050405020304" pitchFamily="18" charset="0"/>
              </a:rPr>
              <a:t>Their work shall be performed in accordance with policies established by the National Veterans Service Advisory Committee. </a:t>
            </a: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The Service Officer shall perform such other duties as are incident to their office or may be from time to time required by the laws and usages of this organization or as may be directed by proper authority.</a:t>
            </a:r>
          </a:p>
        </p:txBody>
      </p:sp>
      <p:sp>
        <p:nvSpPr>
          <p:cNvPr id="2" name="Slide Number Placeholder 1"/>
          <p:cNvSpPr>
            <a:spLocks noGrp="1"/>
          </p:cNvSpPr>
          <p:nvPr>
            <p:ph type="sldNum" sz="quarter" idx="12"/>
          </p:nvPr>
        </p:nvSpPr>
        <p:spPr/>
        <p:txBody>
          <a:bodyPr/>
          <a:lstStyle/>
          <a:p>
            <a:fld id="{A9DCC7C6-A62F-4059-8C66-A74E7CFD86BF}" type="slidenum">
              <a:rPr lang="en-US" smtClean="0"/>
              <a:pPr/>
              <a:t>23</a:t>
            </a:fld>
            <a:endParaRPr lang="en-US" dirty="0"/>
          </a:p>
        </p:txBody>
      </p:sp>
      <p:sp>
        <p:nvSpPr>
          <p:cNvPr id="6" name="Title 1"/>
          <p:cNvSpPr>
            <a:spLocks noGrp="1"/>
          </p:cNvSpPr>
          <p:nvPr>
            <p:ph type="title"/>
          </p:nvPr>
        </p:nvSpPr>
        <p:spPr>
          <a:xfrm>
            <a:off x="0" y="0"/>
            <a:ext cx="10140310" cy="1143000"/>
          </a:xfrm>
        </p:spPr>
        <p:txBody>
          <a:bodyPr>
            <a:normAutofit/>
          </a:bodyPr>
          <a:lstStyle/>
          <a:p>
            <a:r>
              <a:rPr lang="en-US" sz="3600" dirty="0">
                <a:latin typeface="Times New Roman" panose="02020603050405020304" pitchFamily="18" charset="0"/>
                <a:cs typeface="Times New Roman" panose="02020603050405020304" pitchFamily="18" charset="0"/>
              </a:rPr>
              <a:t>POST/DISTRICT SERVICE OFFICERS</a:t>
            </a:r>
          </a:p>
        </p:txBody>
      </p:sp>
    </p:spTree>
    <p:extLst>
      <p:ext uri="{BB962C8B-B14F-4D97-AF65-F5344CB8AC3E}">
        <p14:creationId xmlns:p14="http://schemas.microsoft.com/office/powerpoint/2010/main" val="2172701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1399198"/>
            <a:ext cx="10439399" cy="4773002"/>
          </a:xfrm>
          <a:prstGeom prst="rect">
            <a:avLst/>
          </a:prstGeom>
          <a:noFill/>
        </p:spPr>
        <p:txBody>
          <a:bodyPr wrap="square" rtlCol="0">
            <a:normAutofit/>
          </a:bodyPr>
          <a:lstStyle/>
          <a:p>
            <a:endParaRPr lang="en-US" sz="900" b="1" dirty="0"/>
          </a:p>
          <a:p>
            <a:r>
              <a:rPr lang="en-US" sz="2800" b="1" dirty="0">
                <a:latin typeface="Times New Roman" panose="02020603050405020304" pitchFamily="18" charset="0"/>
                <a:cs typeface="Times New Roman" panose="02020603050405020304" pitchFamily="18" charset="0"/>
              </a:rPr>
              <a:t>What does this mean???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a:solidFill>
                  <a:srgbClr val="800000"/>
                </a:solidFill>
                <a:latin typeface="Times New Roman" panose="02020603050405020304" pitchFamily="18" charset="0"/>
                <a:cs typeface="Times New Roman" panose="02020603050405020304" pitchFamily="18" charset="0"/>
              </a:rPr>
              <a:t>NVS Policy and Procedure </a:t>
            </a:r>
            <a:r>
              <a:rPr lang="en-US" sz="2800" dirty="0">
                <a:latin typeface="Times New Roman" panose="02020603050405020304" pitchFamily="18" charset="0"/>
                <a:cs typeface="Times New Roman" panose="02020603050405020304" pitchFamily="18" charset="0"/>
              </a:rPr>
              <a:t>guides the terms of service offered by Post/District Service Officers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Post/District Service Officers refer claims to the DSO immediately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Post/District Service Officers cannot represent veterans because they are not accredited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Post/District Service Officers must not retain </a:t>
            </a:r>
            <a:r>
              <a:rPr lang="en-US" sz="2800" b="1" dirty="0">
                <a:solidFill>
                  <a:srgbClr val="800000"/>
                </a:solidFill>
                <a:latin typeface="Times New Roman" panose="02020603050405020304" pitchFamily="18" charset="0"/>
                <a:cs typeface="Times New Roman" panose="02020603050405020304" pitchFamily="18" charset="0"/>
              </a:rPr>
              <a:t>ANY</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records for the veterans they assist, as this is a violation of VFW policy and a violation of the veteran’s privacy</a:t>
            </a:r>
          </a:p>
        </p:txBody>
      </p:sp>
      <p:sp>
        <p:nvSpPr>
          <p:cNvPr id="2" name="Slide Number Placeholder 1"/>
          <p:cNvSpPr>
            <a:spLocks noGrp="1"/>
          </p:cNvSpPr>
          <p:nvPr>
            <p:ph type="sldNum" sz="quarter" idx="12"/>
          </p:nvPr>
        </p:nvSpPr>
        <p:spPr/>
        <p:txBody>
          <a:bodyPr/>
          <a:lstStyle/>
          <a:p>
            <a:fld id="{A9DCC7C6-A62F-4059-8C66-A74E7CFD86BF}" type="slidenum">
              <a:rPr lang="en-US" smtClean="0"/>
              <a:pPr/>
              <a:t>24</a:t>
            </a:fld>
            <a:endParaRPr lang="en-US" dirty="0"/>
          </a:p>
        </p:txBody>
      </p:sp>
      <p:sp>
        <p:nvSpPr>
          <p:cNvPr id="6" name="Title 1"/>
          <p:cNvSpPr>
            <a:spLocks noGrp="1"/>
          </p:cNvSpPr>
          <p:nvPr>
            <p:ph type="title"/>
          </p:nvPr>
        </p:nvSpPr>
        <p:spPr>
          <a:xfrm>
            <a:off x="76200" y="152400"/>
            <a:ext cx="10100553" cy="1143000"/>
          </a:xfrm>
        </p:spPr>
        <p:txBody>
          <a:bodyPr>
            <a:normAutofit/>
          </a:bodyPr>
          <a:lstStyle/>
          <a:p>
            <a:r>
              <a:rPr lang="en-US" sz="3600" dirty="0">
                <a:latin typeface="Times New Roman" panose="02020603050405020304" pitchFamily="18" charset="0"/>
                <a:cs typeface="Times New Roman" panose="02020603050405020304" pitchFamily="18" charset="0"/>
              </a:rPr>
              <a:t>POST/DISTRICT SERVICE OFFICERS</a:t>
            </a:r>
          </a:p>
        </p:txBody>
      </p:sp>
    </p:spTree>
    <p:extLst>
      <p:ext uri="{BB962C8B-B14F-4D97-AF65-F5344CB8AC3E}">
        <p14:creationId xmlns:p14="http://schemas.microsoft.com/office/powerpoint/2010/main" val="427144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349375"/>
            <a:ext cx="10744200" cy="4876800"/>
          </a:xfrm>
          <a:prstGeom prst="rect">
            <a:avLst/>
          </a:prstGeom>
          <a:noFill/>
        </p:spPr>
        <p:txBody>
          <a:bodyPr wrap="square" rtlCol="0">
            <a:normAutofit/>
          </a:bodyPr>
          <a:lstStyle/>
          <a:p>
            <a:r>
              <a:rPr lang="en-US" sz="4000" b="1" dirty="0">
                <a:latin typeface="Times New Roman" panose="02020603050405020304" pitchFamily="18" charset="0"/>
                <a:cs typeface="Times New Roman" panose="02020603050405020304" pitchFamily="18" charset="0"/>
              </a:rPr>
              <a:t>Your Responsibilities</a:t>
            </a:r>
          </a:p>
          <a:p>
            <a:endParaRPr lang="en-US" sz="900" b="1" dirty="0">
              <a:latin typeface="Times New Roman" panose="02020603050405020304" pitchFamily="18" charset="0"/>
              <a:cs typeface="Times New Roman" panose="02020603050405020304" pitchFamily="18" charset="0"/>
            </a:endParaRPr>
          </a:p>
          <a:p>
            <a:pPr>
              <a:spcAft>
                <a:spcPts val="600"/>
              </a:spcAft>
            </a:pPr>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As DSO/ADSO:  </a:t>
            </a:r>
          </a:p>
          <a:p>
            <a:endParaRPr lang="en-US" sz="1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Know your District/Post Service Officers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 training to your District/Post Service Officers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Refuse requests for status updates from your District/Post Service Officers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 requested status updates </a:t>
            </a:r>
            <a:r>
              <a:rPr lang="en-US" sz="2400" b="1" dirty="0">
                <a:latin typeface="Times New Roman" panose="02020603050405020304" pitchFamily="18" charset="0"/>
                <a:cs typeface="Times New Roman" panose="02020603050405020304" pitchFamily="18" charset="0"/>
              </a:rPr>
              <a:t>DIRECTLY</a:t>
            </a:r>
            <a:r>
              <a:rPr lang="en-US" sz="2400" dirty="0">
                <a:latin typeface="Times New Roman" panose="02020603050405020304" pitchFamily="18" charset="0"/>
                <a:cs typeface="Times New Roman" panose="02020603050405020304" pitchFamily="18" charset="0"/>
              </a:rPr>
              <a:t> to the veteran client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Work with your Department leadership to clarify roles/responsibilities of District/Post Service Officers</a:t>
            </a:r>
          </a:p>
          <a:p>
            <a:pPr marL="457200" indent="-457200">
              <a:buFontTx/>
              <a:buChar char="-"/>
            </a:pP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9DCC7C6-A62F-4059-8C66-A74E7CFD86BF}" type="slidenum">
              <a:rPr lang="en-US" smtClean="0"/>
              <a:pPr/>
              <a:t>25</a:t>
            </a:fld>
            <a:endParaRPr lang="en-US" dirty="0"/>
          </a:p>
        </p:txBody>
      </p:sp>
      <p:sp>
        <p:nvSpPr>
          <p:cNvPr id="6" name="Title 1"/>
          <p:cNvSpPr>
            <a:spLocks noGrp="1"/>
          </p:cNvSpPr>
          <p:nvPr>
            <p:ph type="title"/>
          </p:nvPr>
        </p:nvSpPr>
        <p:spPr>
          <a:xfrm>
            <a:off x="76200" y="76200"/>
            <a:ext cx="9989527" cy="1143000"/>
          </a:xfrm>
        </p:spPr>
        <p:txBody>
          <a:bodyPr>
            <a:normAutofit/>
          </a:bodyPr>
          <a:lstStyle/>
          <a:p>
            <a:r>
              <a:rPr lang="en-US" sz="3600" dirty="0">
                <a:latin typeface="Times New Roman" panose="02020603050405020304" pitchFamily="18" charset="0"/>
                <a:cs typeface="Times New Roman" panose="02020603050405020304" pitchFamily="18" charset="0"/>
              </a:rPr>
              <a:t>POST/DISTRICT SERVICE OFFICERS</a:t>
            </a:r>
          </a:p>
        </p:txBody>
      </p:sp>
    </p:spTree>
    <p:extLst>
      <p:ext uri="{BB962C8B-B14F-4D97-AF65-F5344CB8AC3E}">
        <p14:creationId xmlns:p14="http://schemas.microsoft.com/office/powerpoint/2010/main" val="204138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26</a:t>
            </a:fld>
            <a:endParaRPr lang="en-US" dirty="0"/>
          </a:p>
        </p:txBody>
      </p:sp>
      <p:sp>
        <p:nvSpPr>
          <p:cNvPr id="7" name="Title 1"/>
          <p:cNvSpPr>
            <a:spLocks noGrp="1"/>
          </p:cNvSpPr>
          <p:nvPr>
            <p:ph type="title"/>
          </p:nvPr>
        </p:nvSpPr>
        <p:spPr>
          <a:xfrm>
            <a:off x="76200" y="152400"/>
            <a:ext cx="8153400" cy="914400"/>
          </a:xfrm>
        </p:spPr>
        <p:txBody>
          <a:bodyPr>
            <a:normAutofit/>
          </a:bodyPr>
          <a:lstStyle/>
          <a:p>
            <a:r>
              <a:rPr lang="en-US" sz="3600" dirty="0">
                <a:latin typeface="Times New Roman" panose="02020603050405020304" pitchFamily="18" charset="0"/>
                <a:cs typeface="Times New Roman" panose="02020603050405020304" pitchFamily="18" charset="0"/>
              </a:rPr>
              <a:t>OTHER NVS PROGRAMS</a:t>
            </a:r>
          </a:p>
        </p:txBody>
      </p:sp>
      <p:sp>
        <p:nvSpPr>
          <p:cNvPr id="9" name="TextBox 8"/>
          <p:cNvSpPr txBox="1"/>
          <p:nvPr/>
        </p:nvSpPr>
        <p:spPr>
          <a:xfrm>
            <a:off x="914400" y="1572660"/>
            <a:ext cx="10439400" cy="4953000"/>
          </a:xfrm>
          <a:prstGeom prst="rect">
            <a:avLst/>
          </a:prstGeom>
          <a:noFill/>
        </p:spPr>
        <p:txBody>
          <a:bodyPr wrap="square" rtlCol="0">
            <a:normAutofit lnSpcReduction="10000"/>
          </a:bodyPr>
          <a:lstStyle/>
          <a:p>
            <a:r>
              <a:rPr lang="en-US" sz="4000" b="1" dirty="0">
                <a:solidFill>
                  <a:prstClr val="black"/>
                </a:solidFill>
                <a:latin typeface="Times New Roman" panose="02020603050405020304" pitchFamily="18" charset="0"/>
                <a:cs typeface="Times New Roman" panose="02020603050405020304" pitchFamily="18" charset="0"/>
              </a:rPr>
              <a:t>Success Stories: </a:t>
            </a:r>
            <a:endParaRPr lang="en-US" sz="1600" dirty="0">
              <a:solidFill>
                <a:prstClr val="black"/>
              </a:solidFill>
              <a:latin typeface="Times New Roman" panose="02020603050405020304" pitchFamily="18" charset="0"/>
              <a:cs typeface="Times New Roman" panose="02020603050405020304" pitchFamily="18" charset="0"/>
            </a:endParaRPr>
          </a:p>
          <a:p>
            <a:pPr>
              <a:spcAft>
                <a:spcPts val="600"/>
              </a:spcAft>
            </a:pPr>
            <a:endParaRPr lang="en-US" sz="3200" b="1" dirty="0">
              <a:latin typeface="Times New Roman" panose="02020603050405020304" pitchFamily="18" charset="0"/>
              <a:cs typeface="Times New Roman" panose="02020603050405020304" pitchFamily="18" charset="0"/>
            </a:endParaRPr>
          </a:p>
          <a:p>
            <a:pPr>
              <a:spcAft>
                <a:spcPts val="600"/>
              </a:spcAft>
            </a:pPr>
            <a:r>
              <a:rPr lang="en-US" sz="3200" b="1" dirty="0">
                <a:latin typeface="Times New Roman" panose="02020603050405020304" pitchFamily="18" charset="0"/>
                <a:cs typeface="Times New Roman" panose="02020603050405020304" pitchFamily="18" charset="0"/>
              </a:rPr>
              <a:t>VA Voluntary Service: </a:t>
            </a:r>
            <a:r>
              <a:rPr lang="en-US" sz="3200" b="1" dirty="0">
                <a:latin typeface="Times New Roman" panose="02020603050405020304" pitchFamily="18" charset="0"/>
                <a:cs typeface="Times New Roman" panose="02020603050405020304" pitchFamily="18" charset="0"/>
                <a:hlinkClick r:id="rId2"/>
              </a:rPr>
              <a:t>www.vfw.org/VolunteerService</a:t>
            </a:r>
            <a:r>
              <a:rPr lang="en-US" sz="3200" b="1" dirty="0">
                <a:latin typeface="Times New Roman" panose="02020603050405020304" pitchFamily="18" charset="0"/>
                <a:cs typeface="Times New Roman" panose="02020603050405020304" pitchFamily="18" charset="0"/>
              </a:rPr>
              <a:t> </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1,500 regularly-scheduled volunteers at more than 150 facilities</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Contributes nearly 175,000 volunteer hours per year</a:t>
            </a:r>
          </a:p>
          <a:p>
            <a:pPr lvl="1">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3200" b="1" dirty="0">
                <a:latin typeface="Times New Roman" panose="02020603050405020304" pitchFamily="18" charset="0"/>
                <a:cs typeface="Times New Roman" panose="02020603050405020304" pitchFamily="18" charset="0"/>
              </a:rPr>
              <a:t>VA Health Care Casework: </a:t>
            </a:r>
            <a:r>
              <a:rPr lang="en-US" sz="3200" b="1" dirty="0">
                <a:latin typeface="Times New Roman" panose="02020603050405020304" pitchFamily="18" charset="0"/>
                <a:cs typeface="Times New Roman" panose="02020603050405020304" pitchFamily="18" charset="0"/>
                <a:hlinkClick r:id="rId3"/>
              </a:rPr>
              <a:t>www.vfw.org/VAWatch</a:t>
            </a:r>
            <a:r>
              <a:rPr lang="en-US" sz="3200" b="1" dirty="0">
                <a:latin typeface="Times New Roman" panose="02020603050405020304" pitchFamily="18" charset="0"/>
                <a:cs typeface="Times New Roman" panose="02020603050405020304" pitchFamily="18" charset="0"/>
              </a:rPr>
              <a:t> </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Intervened on behalf of thousands of veterans</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Conducted multiple surveys to publish numerous reports on the current state and future of VA care</a:t>
            </a:r>
          </a:p>
          <a:p>
            <a:pPr marL="285750" indent="-285750">
              <a:spcAft>
                <a:spcPts val="600"/>
              </a:spcAft>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742950" lvl="1" indent="-285750">
              <a:spcAft>
                <a:spcPts val="600"/>
              </a:spcAft>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742950" lvl="1" indent="-285750">
              <a:spcAft>
                <a:spcPts val="600"/>
              </a:spcAft>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endParaRPr lang="en-US" sz="2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61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27</a:t>
            </a:fld>
            <a:endParaRPr lang="en-US" dirty="0"/>
          </a:p>
        </p:txBody>
      </p:sp>
      <p:sp>
        <p:nvSpPr>
          <p:cNvPr id="7" name="Title 1"/>
          <p:cNvSpPr>
            <a:spLocks noGrp="1"/>
          </p:cNvSpPr>
          <p:nvPr>
            <p:ph type="title"/>
          </p:nvPr>
        </p:nvSpPr>
        <p:spPr>
          <a:xfrm>
            <a:off x="76200" y="152400"/>
            <a:ext cx="8153400" cy="914400"/>
          </a:xfrm>
        </p:spPr>
        <p:txBody>
          <a:bodyPr>
            <a:normAutofit/>
          </a:bodyPr>
          <a:lstStyle/>
          <a:p>
            <a:r>
              <a:rPr lang="en-US" sz="3600" dirty="0">
                <a:latin typeface="Times New Roman" panose="02020603050405020304" pitchFamily="18" charset="0"/>
                <a:cs typeface="Times New Roman" panose="02020603050405020304" pitchFamily="18" charset="0"/>
              </a:rPr>
              <a:t>OTHER NVS PROGRAMS</a:t>
            </a:r>
          </a:p>
        </p:txBody>
      </p:sp>
      <p:sp>
        <p:nvSpPr>
          <p:cNvPr id="3" name="TextBox 2">
            <a:extLst>
              <a:ext uri="{FF2B5EF4-FFF2-40B4-BE49-F238E27FC236}">
                <a16:creationId xmlns:a16="http://schemas.microsoft.com/office/drawing/2014/main" id="{A0B15BC4-C858-04AC-EFA8-81257C42E096}"/>
              </a:ext>
            </a:extLst>
          </p:cNvPr>
          <p:cNvSpPr txBox="1"/>
          <p:nvPr/>
        </p:nvSpPr>
        <p:spPr>
          <a:xfrm>
            <a:off x="6608723" y="2286000"/>
            <a:ext cx="5043061" cy="3866012"/>
          </a:xfrm>
          <a:prstGeom prst="rect">
            <a:avLst/>
          </a:prstGeom>
          <a:noFill/>
        </p:spPr>
        <p:txBody>
          <a:bodyPr wrap="square" anchor="b">
            <a:noAutofit/>
          </a:bodyPr>
          <a:lstStyle/>
          <a:p>
            <a:pPr marL="0" indent="0">
              <a:buNone/>
            </a:pPr>
            <a:r>
              <a:rPr lang="en-US" sz="2000" dirty="0">
                <a:latin typeface="Times New Roman" panose="02020603050405020304" pitchFamily="18" charset="0"/>
                <a:cs typeface="Times New Roman" panose="02020603050405020304" pitchFamily="18" charset="0"/>
              </a:rPr>
              <a:t>In November 2022, VFW launched </a:t>
            </a:r>
            <a:r>
              <a:rPr lang="en-US" sz="20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www.pactactinfo.org</a:t>
            </a:r>
            <a:r>
              <a:rPr lang="en-US" sz="2000" dirty="0">
                <a:latin typeface="Times New Roman" panose="02020603050405020304" pitchFamily="18" charset="0"/>
                <a:cs typeface="Times New Roman" panose="02020603050405020304" pitchFamily="18" charset="0"/>
              </a:rPr>
              <a:t>, a website designed to streamline referrals to accredited service officers. </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dirty="0">
                <a:latin typeface="Times New Roman" panose="02020603050405020304" pitchFamily="18" charset="0"/>
                <a:cs typeface="Times New Roman" panose="02020603050405020304" pitchFamily="18" charset="0"/>
              </a:rPr>
              <a:t>When a veteran visits the site, they can answer a short series of questions to determine if they are potentially eligible for benefits and can also request that an accredited representative contact them to discuss their claim.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To date, we have received more than 15,000 referrals from this site</a:t>
            </a:r>
          </a:p>
          <a:p>
            <a:pPr marL="0" indent="0">
              <a:buNone/>
            </a:pPr>
            <a:endParaRPr lang="en-US" sz="2000" dirty="0">
              <a:solidFill>
                <a:srgbClr val="991A1E"/>
              </a:solidFill>
              <a:latin typeface="Times New Roman" panose="02020603050405020304" pitchFamily="18" charset="0"/>
              <a:cs typeface="Times New Roman" panose="02020603050405020304" pitchFamily="18" charset="0"/>
            </a:endParaRPr>
          </a:p>
          <a:p>
            <a:pPr marL="0" indent="0">
              <a:buNone/>
            </a:pPr>
            <a:endParaRPr lang="en-US" sz="1600" dirty="0">
              <a:solidFill>
                <a:srgbClr val="991A1E"/>
              </a:solidFill>
              <a:latin typeface="Times New Roman" panose="02020603050405020304" pitchFamily="18" charset="0"/>
              <a:cs typeface="Times New Roman" panose="02020603050405020304" pitchFamily="18" charset="0"/>
            </a:endParaRPr>
          </a:p>
        </p:txBody>
      </p:sp>
      <p:pic>
        <p:nvPicPr>
          <p:cNvPr id="4" name="Content Placeholder 2" descr="Graphical user interface, website&#10;&#10;Description automatically generated">
            <a:extLst>
              <a:ext uri="{FF2B5EF4-FFF2-40B4-BE49-F238E27FC236}">
                <a16:creationId xmlns:a16="http://schemas.microsoft.com/office/drawing/2014/main" id="{FDAE6F49-5545-52B5-E847-38E19DE9B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16" y="1280627"/>
            <a:ext cx="3586247" cy="2647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11" descr="Graphical user interface, text, application&#10;&#10;Description automatically generated">
            <a:extLst>
              <a:ext uri="{FF2B5EF4-FFF2-40B4-BE49-F238E27FC236}">
                <a16:creationId xmlns:a16="http://schemas.microsoft.com/office/drawing/2014/main" id="{C40A55C9-EEAD-01C7-F76C-F8E9CE7D6A77}"/>
              </a:ext>
            </a:extLst>
          </p:cNvPr>
          <p:cNvPicPr>
            <a:picLocks noChangeAspect="1"/>
          </p:cNvPicPr>
          <p:nvPr/>
        </p:nvPicPr>
        <p:blipFill rotWithShape="1">
          <a:blip r:embed="rId4">
            <a:extLst>
              <a:ext uri="{28A0092B-C50C-407E-A947-70E740481C1C}">
                <a14:useLocalDpi xmlns:a14="http://schemas.microsoft.com/office/drawing/2010/main" val="0"/>
              </a:ext>
            </a:extLst>
          </a:blip>
          <a:srcRect t="10325" b="-1024"/>
          <a:stretch/>
        </p:blipFill>
        <p:spPr>
          <a:xfrm>
            <a:off x="2157154" y="4095223"/>
            <a:ext cx="4229785" cy="2300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965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28</a:t>
            </a:fld>
            <a:endParaRPr lang="en-US" dirty="0"/>
          </a:p>
        </p:txBody>
      </p:sp>
      <p:sp>
        <p:nvSpPr>
          <p:cNvPr id="7" name="Title 1"/>
          <p:cNvSpPr>
            <a:spLocks noGrp="1"/>
          </p:cNvSpPr>
          <p:nvPr>
            <p:ph type="title"/>
          </p:nvPr>
        </p:nvSpPr>
        <p:spPr>
          <a:xfrm>
            <a:off x="76200" y="152400"/>
            <a:ext cx="8153400" cy="914400"/>
          </a:xfrm>
        </p:spPr>
        <p:txBody>
          <a:bodyPr>
            <a:normAutofit/>
          </a:bodyPr>
          <a:lstStyle/>
          <a:p>
            <a:r>
              <a:rPr lang="en-US" sz="3600" dirty="0">
                <a:latin typeface="Times New Roman" panose="02020603050405020304" pitchFamily="18" charset="0"/>
                <a:cs typeface="Times New Roman" panose="02020603050405020304" pitchFamily="18" charset="0"/>
              </a:rPr>
              <a:t>Claim Sharks</a:t>
            </a:r>
          </a:p>
        </p:txBody>
      </p:sp>
      <p:sp>
        <p:nvSpPr>
          <p:cNvPr id="9" name="TextBox 8"/>
          <p:cNvSpPr txBox="1"/>
          <p:nvPr/>
        </p:nvSpPr>
        <p:spPr>
          <a:xfrm>
            <a:off x="381000" y="1369139"/>
            <a:ext cx="11658600" cy="4953000"/>
          </a:xfrm>
          <a:prstGeom prst="rect">
            <a:avLst/>
          </a:prstGeom>
          <a:noFill/>
        </p:spPr>
        <p:txBody>
          <a:bodyPr wrap="square" rtlCol="0">
            <a:normAutofit fontScale="85000" lnSpcReduction="10000"/>
          </a:bodyPr>
          <a:lstStyle/>
          <a:p>
            <a:r>
              <a:rPr lang="en-US" sz="2400" b="1" i="0" u="none" strike="noStrike" baseline="0" dirty="0">
                <a:solidFill>
                  <a:srgbClr val="010202"/>
                </a:solidFill>
                <a:latin typeface="Times New Roman" panose="02020603050405020304" pitchFamily="18" charset="0"/>
                <a:cs typeface="Times New Roman" panose="02020603050405020304" pitchFamily="18" charset="0"/>
              </a:rPr>
              <a:t>What is a “Claim Shark”?</a:t>
            </a:r>
          </a:p>
          <a:p>
            <a:endParaRPr lang="en-US" sz="800" b="1" i="0" u="none" strike="noStrike" baseline="0" dirty="0">
              <a:solidFill>
                <a:srgbClr val="010202"/>
              </a:solidFill>
              <a:latin typeface="Times New Roman" panose="02020603050405020304" pitchFamily="18" charset="0"/>
              <a:cs typeface="Times New Roman" panose="02020603050405020304" pitchFamily="18" charset="0"/>
            </a:endParaRPr>
          </a:p>
          <a:p>
            <a:pPr marR="3050"/>
            <a:r>
              <a:rPr lang="en-US" sz="2400" b="0" i="0" u="none" strike="noStrike" baseline="0" dirty="0">
                <a:solidFill>
                  <a:srgbClr val="010202"/>
                </a:solidFill>
                <a:latin typeface="Times New Roman" panose="02020603050405020304" pitchFamily="18" charset="0"/>
                <a:cs typeface="Times New Roman" panose="02020603050405020304" pitchFamily="18" charset="0"/>
              </a:rPr>
              <a:t>A Claim Shark is an individual or company that charges hefty fees to “assist” or “consult” veterans with ﬁling their VA beneﬁt claims – this practice is illegal!</a:t>
            </a:r>
          </a:p>
          <a:p>
            <a:endParaRPr lang="en-US" sz="800" b="0" i="0" u="none" strike="noStrike" baseline="0" dirty="0">
              <a:solidFill>
                <a:srgbClr val="010202"/>
              </a:solidFill>
              <a:latin typeface="Times New Roman" panose="02020603050405020304" pitchFamily="18" charset="0"/>
              <a:cs typeface="Times New Roman" panose="02020603050405020304" pitchFamily="18" charset="0"/>
            </a:endParaRPr>
          </a:p>
          <a:p>
            <a:r>
              <a:rPr lang="en-US" sz="2400" b="0" i="0" u="none" strike="noStrike" baseline="0" dirty="0">
                <a:solidFill>
                  <a:srgbClr val="010202"/>
                </a:solidFill>
                <a:latin typeface="Times New Roman" panose="02020603050405020304" pitchFamily="18" charset="0"/>
                <a:cs typeface="Times New Roman" panose="02020603050405020304" pitchFamily="18" charset="0"/>
              </a:rPr>
              <a:t>Claim Sharks are not VA accredited, meaning they aren’t required to adhere to the well-established professional and ethical standards of VA accreditation, so their advice can often be misleading or even fraudulent.</a:t>
            </a:r>
          </a:p>
          <a:p>
            <a:endParaRPr lang="en-US" sz="800" b="0" i="0" u="none" strike="noStrike" baseline="0" dirty="0">
              <a:solidFill>
                <a:srgbClr val="010202"/>
              </a:solidFill>
              <a:latin typeface="Times New Roman" panose="02020603050405020304" pitchFamily="18" charset="0"/>
              <a:cs typeface="Times New Roman" panose="02020603050405020304" pitchFamily="18" charset="0"/>
            </a:endParaRPr>
          </a:p>
          <a:p>
            <a:r>
              <a:rPr lang="en-US" sz="2400" b="0" i="0" u="none" strike="noStrike" baseline="0" dirty="0">
                <a:solidFill>
                  <a:srgbClr val="010202"/>
                </a:solidFill>
                <a:latin typeface="Times New Roman" panose="02020603050405020304" pitchFamily="18" charset="0"/>
                <a:cs typeface="Times New Roman" panose="02020603050405020304" pitchFamily="18" charset="0"/>
              </a:rPr>
              <a:t>Like a “Loan Shark,” once you’re in, you can’t get out, and may be subject to new and</a:t>
            </a:r>
          </a:p>
          <a:p>
            <a:r>
              <a:rPr lang="en-US" sz="2400" b="0" i="0" u="none" strike="noStrike" baseline="0" dirty="0">
                <a:solidFill>
                  <a:srgbClr val="010202"/>
                </a:solidFill>
                <a:latin typeface="Times New Roman" panose="02020603050405020304" pitchFamily="18" charset="0"/>
                <a:cs typeface="Times New Roman" panose="02020603050405020304" pitchFamily="18" charset="0"/>
              </a:rPr>
              <a:t>hidden fees whenever you get a new rating, no matter who does the work.</a:t>
            </a:r>
          </a:p>
          <a:p>
            <a:endParaRPr lang="en-US" sz="2400" dirty="0">
              <a:solidFill>
                <a:srgbClr val="010202"/>
              </a:solidFill>
              <a:latin typeface="Times New Roman" panose="02020603050405020304" pitchFamily="18" charset="0"/>
              <a:cs typeface="Times New Roman" panose="02020603050405020304" pitchFamily="18" charset="0"/>
            </a:endParaRPr>
          </a:p>
          <a:p>
            <a:r>
              <a:rPr lang="en-US" sz="2400" b="1" i="0" u="none" strike="noStrike" baseline="0" dirty="0">
                <a:solidFill>
                  <a:srgbClr val="010202"/>
                </a:solidFill>
                <a:latin typeface="Times New Roman" panose="02020603050405020304" pitchFamily="18" charset="0"/>
                <a:cs typeface="Times New Roman" panose="02020603050405020304" pitchFamily="18" charset="0"/>
              </a:rPr>
              <a:t>Some of their predatory practices are:</a:t>
            </a:r>
          </a:p>
          <a:p>
            <a:endParaRPr lang="en-US" sz="900" b="1" i="0" u="none" strike="noStrike" baseline="0" dirty="0">
              <a:solidFill>
                <a:srgbClr val="010202"/>
              </a:solidFill>
              <a:latin typeface="Times New Roman" panose="02020603050405020304" pitchFamily="18" charset="0"/>
              <a:cs typeface="Times New Roman" panose="02020603050405020304" pitchFamily="18" charset="0"/>
            </a:endParaRPr>
          </a:p>
          <a:p>
            <a:pPr marL="342900" indent="-174625">
              <a:buFont typeface="Arial" panose="020B0604020202020204" pitchFamily="34" charset="0"/>
              <a:buChar char="•"/>
            </a:pPr>
            <a:r>
              <a:rPr lang="en-US" sz="2400" b="0" i="0" u="none" strike="noStrike" baseline="0" dirty="0">
                <a:solidFill>
                  <a:srgbClr val="010202"/>
                </a:solidFill>
                <a:latin typeface="Times New Roman" panose="02020603050405020304" pitchFamily="18" charset="0"/>
                <a:cs typeface="Times New Roman" panose="02020603050405020304" pitchFamily="18" charset="0"/>
              </a:rPr>
              <a:t>Promising or guaranteeing an incr</a:t>
            </a:r>
            <a:r>
              <a:rPr lang="en-US" sz="2400" dirty="0">
                <a:solidFill>
                  <a:srgbClr val="010202"/>
                </a:solidFill>
                <a:latin typeface="Times New Roman" panose="02020603050405020304" pitchFamily="18" charset="0"/>
                <a:cs typeface="Times New Roman" panose="02020603050405020304" pitchFamily="18" charset="0"/>
              </a:rPr>
              <a:t>e</a:t>
            </a:r>
            <a:r>
              <a:rPr lang="en-US" sz="2400" b="0" i="0" u="none" strike="noStrike" baseline="0" dirty="0">
                <a:solidFill>
                  <a:srgbClr val="010202"/>
                </a:solidFill>
                <a:latin typeface="Times New Roman" panose="02020603050405020304" pitchFamily="18" charset="0"/>
                <a:cs typeface="Times New Roman" panose="02020603050405020304" pitchFamily="18" charset="0"/>
              </a:rPr>
              <a:t>ased disability rating or percentage increase.</a:t>
            </a:r>
          </a:p>
          <a:p>
            <a:pPr marL="342900" indent="-174625">
              <a:buFont typeface="Arial" panose="020B0604020202020204" pitchFamily="34" charset="0"/>
              <a:buChar char="•"/>
            </a:pPr>
            <a:r>
              <a:rPr lang="en-US" sz="2400" b="0" i="0" u="none" strike="noStrike" baseline="0" dirty="0">
                <a:solidFill>
                  <a:srgbClr val="010202"/>
                </a:solidFill>
                <a:latin typeface="Times New Roman" panose="02020603050405020304" pitchFamily="18" charset="0"/>
                <a:cs typeface="Times New Roman" panose="02020603050405020304" pitchFamily="18" charset="0"/>
              </a:rPr>
              <a:t>Advertising expedited VA claims decisions.</a:t>
            </a:r>
          </a:p>
          <a:p>
            <a:pPr marL="342900" marR="3110" indent="-174625">
              <a:buFont typeface="Arial" panose="020B0604020202020204" pitchFamily="34" charset="0"/>
              <a:buChar char="•"/>
            </a:pPr>
            <a:r>
              <a:rPr lang="en-US" sz="2400" b="0" i="0" u="none" strike="noStrike" baseline="0" dirty="0">
                <a:solidFill>
                  <a:srgbClr val="010202"/>
                </a:solidFill>
                <a:latin typeface="Times New Roman" panose="02020603050405020304" pitchFamily="18" charset="0"/>
                <a:cs typeface="Times New Roman" panose="02020603050405020304" pitchFamily="18" charset="0"/>
              </a:rPr>
              <a:t>Requesting login credentials to access a veteran’s personal information through secure VA websit</a:t>
            </a:r>
            <a:r>
              <a:rPr lang="en-US" sz="2400" b="0" i="0" u="sng" strike="noStrike" baseline="0" dirty="0">
                <a:solidFill>
                  <a:srgbClr val="010202"/>
                </a:solidFill>
                <a:latin typeface="Times New Roman" panose="02020603050405020304" pitchFamily="18" charset="0"/>
                <a:cs typeface="Times New Roman" panose="02020603050405020304" pitchFamily="18" charset="0"/>
              </a:rPr>
              <a:t>e</a:t>
            </a:r>
            <a:r>
              <a:rPr lang="en-US" sz="2400" b="0" i="0" u="none" strike="noStrike" baseline="0" dirty="0">
                <a:solidFill>
                  <a:srgbClr val="010202"/>
                </a:solidFill>
                <a:latin typeface="Times New Roman" panose="02020603050405020304" pitchFamily="18" charset="0"/>
                <a:cs typeface="Times New Roman" panose="02020603050405020304" pitchFamily="18" charset="0"/>
              </a:rPr>
              <a:t>s like </a:t>
            </a:r>
            <a:r>
              <a:rPr lang="en-US" sz="2400" b="0" i="0" u="none" strike="noStrike" baseline="0" dirty="0" err="1">
                <a:solidFill>
                  <a:srgbClr val="010202"/>
                </a:solidFill>
                <a:latin typeface="Times New Roman" panose="02020603050405020304" pitchFamily="18" charset="0"/>
                <a:cs typeface="Times New Roman" panose="02020603050405020304" pitchFamily="18" charset="0"/>
              </a:rPr>
              <a:t>eBeneﬁts</a:t>
            </a:r>
            <a:r>
              <a:rPr lang="en-US" sz="2400" b="0" i="0" u="none" strike="noStrike" baseline="0" dirty="0">
                <a:solidFill>
                  <a:srgbClr val="010202"/>
                </a:solidFill>
                <a:latin typeface="Times New Roman" panose="02020603050405020304" pitchFamily="18" charset="0"/>
                <a:cs typeface="Times New Roman" panose="02020603050405020304" pitchFamily="18" charset="0"/>
              </a:rPr>
              <a:t> or VA.gov.</a:t>
            </a:r>
          </a:p>
          <a:p>
            <a:pPr marL="342900" marR="3110" indent="-174625">
              <a:buFont typeface="Arial" panose="020B0604020202020204" pitchFamily="34" charset="0"/>
              <a:buChar char="•"/>
            </a:pPr>
            <a:r>
              <a:rPr lang="en-US" sz="2400" b="0" i="0" u="none" strike="noStrike" baseline="0" dirty="0">
                <a:solidFill>
                  <a:srgbClr val="010202"/>
                </a:solidFill>
                <a:latin typeface="Times New Roman" panose="02020603050405020304" pitchFamily="18" charset="0"/>
                <a:cs typeface="Times New Roman" panose="02020603050405020304" pitchFamily="18" charset="0"/>
              </a:rPr>
              <a:t>Using confusing tactics or ambiguous language to mislead claimants or coerce them into signing a contract.</a:t>
            </a:r>
          </a:p>
          <a:p>
            <a:pPr marL="342900" marR="3110" indent="-174625">
              <a:buFont typeface="Arial" panose="020B0604020202020204" pitchFamily="34" charset="0"/>
              <a:buChar char="•"/>
            </a:pPr>
            <a:r>
              <a:rPr lang="en-US" sz="2400" b="0" i="0" u="none" strike="noStrike" baseline="0" dirty="0">
                <a:solidFill>
                  <a:srgbClr val="010202"/>
                </a:solidFill>
                <a:latin typeface="Times New Roman" panose="02020603050405020304" pitchFamily="18" charset="0"/>
                <a:cs typeface="Times New Roman" panose="02020603050405020304" pitchFamily="18" charset="0"/>
              </a:rPr>
              <a:t>Telling veterans to forego VA exams and offering health consultations within their own network of doctors.</a:t>
            </a:r>
          </a:p>
          <a:p>
            <a:endParaRPr lang="en-US" sz="2400" b="0" i="0" u="none" strike="noStrike" baseline="0" dirty="0">
              <a:solidFill>
                <a:srgbClr val="01020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591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29</a:t>
            </a:fld>
            <a:endParaRPr lang="en-US" dirty="0"/>
          </a:p>
        </p:txBody>
      </p:sp>
      <p:sp>
        <p:nvSpPr>
          <p:cNvPr id="7" name="Title 1"/>
          <p:cNvSpPr>
            <a:spLocks noGrp="1"/>
          </p:cNvSpPr>
          <p:nvPr>
            <p:ph type="title"/>
          </p:nvPr>
        </p:nvSpPr>
        <p:spPr>
          <a:xfrm>
            <a:off x="76200" y="152400"/>
            <a:ext cx="8153400" cy="914400"/>
          </a:xfrm>
        </p:spPr>
        <p:txBody>
          <a:bodyPr>
            <a:normAutofit/>
          </a:bodyPr>
          <a:lstStyle/>
          <a:p>
            <a:r>
              <a:rPr lang="en-US" sz="3600" dirty="0">
                <a:latin typeface="Times New Roman" panose="02020603050405020304" pitchFamily="18" charset="0"/>
                <a:cs typeface="Times New Roman" panose="02020603050405020304" pitchFamily="18" charset="0"/>
              </a:rPr>
              <a:t>Claim Sharks</a:t>
            </a:r>
          </a:p>
        </p:txBody>
      </p:sp>
      <p:sp>
        <p:nvSpPr>
          <p:cNvPr id="9" name="TextBox 8"/>
          <p:cNvSpPr txBox="1"/>
          <p:nvPr/>
        </p:nvSpPr>
        <p:spPr>
          <a:xfrm>
            <a:off x="2057400" y="1981200"/>
            <a:ext cx="7772400" cy="2254249"/>
          </a:xfrm>
          <a:prstGeom prst="rect">
            <a:avLst/>
          </a:prstGeom>
          <a:noFill/>
        </p:spPr>
        <p:txBody>
          <a:bodyPr wrap="square" numCol="2" rtlCol="0">
            <a:noAutofit/>
          </a:bodyPr>
          <a:lstStyle/>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Trajector Medical</a:t>
            </a:r>
          </a:p>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Vet Benefits Guide</a:t>
            </a:r>
          </a:p>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Veterans Guardian</a:t>
            </a:r>
          </a:p>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VA Claims Insider</a:t>
            </a:r>
          </a:p>
          <a:p>
            <a:pPr marL="457200" indent="-457200" algn="l">
              <a:buFont typeface="Arial" panose="020B0604020202020204" pitchFamily="34" charset="0"/>
              <a:buChar char="•"/>
            </a:pPr>
            <a:r>
              <a:rPr lang="en-US" sz="2400" b="0" i="0" u="none" strike="noStrike" baseline="0" dirty="0" err="1">
                <a:latin typeface="Times New Roman" panose="02020603050405020304" pitchFamily="18" charset="0"/>
                <a:cs typeface="Times New Roman" panose="02020603050405020304" pitchFamily="18" charset="0"/>
              </a:rPr>
              <a:t>Telemedica</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Patriot Angels</a:t>
            </a:r>
          </a:p>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Veteran Care Services</a:t>
            </a:r>
          </a:p>
          <a:p>
            <a:pPr marL="457200" indent="-457200" algn="l">
              <a:buFont typeface="Arial" panose="020B0604020202020204" pitchFamily="34" charset="0"/>
              <a:buChar char="•"/>
            </a:pPr>
            <a:r>
              <a:rPr lang="en-US" sz="2400" b="0" i="0" u="none" strike="noStrike" baseline="0" dirty="0" err="1">
                <a:latin typeface="Times New Roman" panose="02020603050405020304" pitchFamily="18" charset="0"/>
                <a:cs typeface="Times New Roman" panose="02020603050405020304" pitchFamily="18" charset="0"/>
              </a:rPr>
              <a:t>VetComm</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VA Claims Academy</a:t>
            </a:r>
          </a:p>
          <a:p>
            <a:pPr marL="457200" indent="-4572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Vet Assist</a:t>
            </a:r>
          </a:p>
          <a:p>
            <a:pPr algn="l"/>
            <a:endParaRPr lang="en-US" dirty="0">
              <a:latin typeface="PTSerif-Regular"/>
            </a:endParaRPr>
          </a:p>
        </p:txBody>
      </p:sp>
      <p:sp>
        <p:nvSpPr>
          <p:cNvPr id="3" name="TextBox 2">
            <a:extLst>
              <a:ext uri="{FF2B5EF4-FFF2-40B4-BE49-F238E27FC236}">
                <a16:creationId xmlns:a16="http://schemas.microsoft.com/office/drawing/2014/main" id="{CA916E06-D7DF-8017-4DA4-2A42EFB57F9D}"/>
              </a:ext>
            </a:extLst>
          </p:cNvPr>
          <p:cNvSpPr txBox="1"/>
          <p:nvPr/>
        </p:nvSpPr>
        <p:spPr>
          <a:xfrm>
            <a:off x="457200" y="1358553"/>
            <a:ext cx="42672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Some Notable Claim Sharks:</a:t>
            </a:r>
          </a:p>
        </p:txBody>
      </p:sp>
      <p:sp>
        <p:nvSpPr>
          <p:cNvPr id="4" name="TextBox 3">
            <a:extLst>
              <a:ext uri="{FF2B5EF4-FFF2-40B4-BE49-F238E27FC236}">
                <a16:creationId xmlns:a16="http://schemas.microsoft.com/office/drawing/2014/main" id="{0AFA89B9-66E1-A3C7-4CEF-F120070BA124}"/>
              </a:ext>
            </a:extLst>
          </p:cNvPr>
          <p:cNvSpPr txBox="1"/>
          <p:nvPr/>
        </p:nvSpPr>
        <p:spPr>
          <a:xfrm>
            <a:off x="381000" y="3968615"/>
            <a:ext cx="11811000" cy="2708434"/>
          </a:xfrm>
          <a:prstGeom prst="rect">
            <a:avLst/>
          </a:prstGeom>
          <a:noFill/>
        </p:spPr>
        <p:txBody>
          <a:bodyPr wrap="square" rtlCol="0">
            <a:spAutoFit/>
          </a:bodyPr>
          <a:lstStyle/>
          <a:p>
            <a:pPr algn="l"/>
            <a:r>
              <a:rPr lang="en-US" sz="2400" b="1" i="0" u="none" strike="noStrike" baseline="0" dirty="0">
                <a:latin typeface="Times New Roman" panose="02020603050405020304" pitchFamily="18" charset="0"/>
                <a:cs typeface="Times New Roman" panose="02020603050405020304" pitchFamily="18" charset="0"/>
              </a:rPr>
              <a:t>Veterans can protect themselves by:</a:t>
            </a:r>
          </a:p>
          <a:p>
            <a:pPr algn="l"/>
            <a:endParaRPr lang="en-US" sz="800" b="1" i="0" u="none" strike="noStrike" baseline="0" dirty="0">
              <a:latin typeface="Times New Roman" panose="02020603050405020304" pitchFamily="18" charset="0"/>
              <a:cs typeface="Times New Roman" panose="02020603050405020304" pitchFamily="18" charset="0"/>
            </a:endParaRPr>
          </a:p>
          <a:p>
            <a:pPr algn="l"/>
            <a:r>
              <a:rPr lang="en-US" sz="2000" b="0" i="0" u="none" strike="noStrike" baseline="0" dirty="0">
                <a:latin typeface="Times New Roman" panose="02020603050405020304" pitchFamily="18" charset="0"/>
                <a:cs typeface="Times New Roman" panose="02020603050405020304" pitchFamily="18" charset="0"/>
              </a:rPr>
              <a:t>• Always working with VA accredited representatives.</a:t>
            </a:r>
          </a:p>
          <a:p>
            <a:pPr algn="l"/>
            <a:r>
              <a:rPr lang="en-US" sz="2000" b="0" i="0" u="none" strike="noStrike" baseline="0" dirty="0">
                <a:latin typeface="Times New Roman" panose="02020603050405020304" pitchFamily="18" charset="0"/>
                <a:cs typeface="Times New Roman" panose="02020603050405020304" pitchFamily="18" charset="0"/>
              </a:rPr>
              <a:t>• Attending all exams ordered by VA.</a:t>
            </a:r>
          </a:p>
          <a:p>
            <a:pPr algn="l"/>
            <a:r>
              <a:rPr lang="en-US" sz="2000" b="0" i="0" u="none" strike="noStrike" baseline="0" dirty="0">
                <a:latin typeface="Times New Roman" panose="02020603050405020304" pitchFamily="18" charset="0"/>
                <a:cs typeface="Times New Roman" panose="02020603050405020304" pitchFamily="18" charset="0"/>
              </a:rPr>
              <a:t>• Not signing contracts.</a:t>
            </a:r>
          </a:p>
          <a:p>
            <a:pPr algn="l"/>
            <a:r>
              <a:rPr lang="en-US" sz="2000" b="0" i="0" u="none" strike="noStrike" baseline="0" dirty="0">
                <a:latin typeface="Times New Roman" panose="02020603050405020304" pitchFamily="18" charset="0"/>
                <a:cs typeface="Times New Roman" panose="02020603050405020304" pitchFamily="18" charset="0"/>
              </a:rPr>
              <a:t>• Not agreeing to fees or payments from future benefits.</a:t>
            </a:r>
          </a:p>
          <a:p>
            <a:pPr algn="l"/>
            <a:r>
              <a:rPr lang="en-US" sz="2000" b="0" i="0" u="none" strike="noStrike" baseline="0" dirty="0">
                <a:latin typeface="Times New Roman" panose="02020603050405020304" pitchFamily="18" charset="0"/>
                <a:cs typeface="Times New Roman" panose="02020603050405020304" pitchFamily="18" charset="0"/>
              </a:rPr>
              <a:t>• Not agreeing to pay for medical consultations or opinions.</a:t>
            </a:r>
          </a:p>
          <a:p>
            <a:pPr algn="l"/>
            <a:r>
              <a:rPr lang="en-US" sz="2000" b="0" i="0" u="none" strike="noStrike" baseline="0" dirty="0">
                <a:latin typeface="Times New Roman" panose="02020603050405020304" pitchFamily="18" charset="0"/>
                <a:cs typeface="Times New Roman" panose="02020603050405020304" pitchFamily="18" charset="0"/>
              </a:rPr>
              <a:t>• Not providing access to Protected Health Information or Personal Identifiable Information.</a:t>
            </a:r>
          </a:p>
          <a:p>
            <a:endParaRPr lang="en-US" dirty="0"/>
          </a:p>
        </p:txBody>
      </p:sp>
    </p:spTree>
    <p:extLst>
      <p:ext uri="{BB962C8B-B14F-4D97-AF65-F5344CB8AC3E}">
        <p14:creationId xmlns:p14="http://schemas.microsoft.com/office/powerpoint/2010/main" val="229777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1524000"/>
            <a:ext cx="10591800" cy="5334000"/>
          </a:xfrm>
          <a:prstGeom prst="rect">
            <a:avLst/>
          </a:prstGeom>
          <a:noFill/>
        </p:spPr>
        <p:txBody>
          <a:bodyPr wrap="square" rtlCol="0">
            <a:normAutofit lnSpcReduction="10000"/>
          </a:bodyPr>
          <a:lstStyle/>
          <a:p>
            <a:r>
              <a:rPr lang="en-US" sz="4400" dirty="0">
                <a:latin typeface="Times New Roman" panose="02020603050405020304" pitchFamily="18" charset="0"/>
                <a:cs typeface="Times New Roman" panose="02020603050405020304" pitchFamily="18" charset="0"/>
              </a:rPr>
              <a:t>Primary Responsibilities: </a:t>
            </a:r>
          </a:p>
          <a:p>
            <a:endParaRPr lang="en-US" dirty="0">
              <a:latin typeface="Times New Roman" panose="02020603050405020304" pitchFamily="18" charset="0"/>
              <a:cs typeface="Times New Roman" panose="02020603050405020304" pitchFamily="18" charset="0"/>
            </a:endParaRPr>
          </a:p>
          <a:p>
            <a:pPr marL="571500" indent="-223838">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Help veterans access earned benefits: </a:t>
            </a:r>
          </a:p>
          <a:p>
            <a:pPr marL="1028700" lvl="1"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Accredit and train VFW’s network of service officers</a:t>
            </a:r>
          </a:p>
          <a:p>
            <a:pPr marL="1028700" lvl="1"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Provide direct assistance to separating service members and VFW client appeals</a:t>
            </a:r>
          </a:p>
          <a:p>
            <a:pPr marL="1028700" lvl="1"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Provide referral and casework services </a:t>
            </a:r>
          </a:p>
          <a:p>
            <a:pPr marL="571500" indent="-223838">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Work with federal agencies to ensure proper administration of veterans’ benefit programs</a:t>
            </a:r>
          </a:p>
          <a:p>
            <a:pPr marL="571500" indent="-223838">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Manage VFW’s national network of volunteers at VA hospitals (VAVS) </a:t>
            </a:r>
          </a:p>
        </p:txBody>
      </p:sp>
      <p:sp>
        <p:nvSpPr>
          <p:cNvPr id="2" name="Slide Number Placeholder 1"/>
          <p:cNvSpPr>
            <a:spLocks noGrp="1"/>
          </p:cNvSpPr>
          <p:nvPr>
            <p:ph type="sldNum" sz="quarter" idx="12"/>
          </p:nvPr>
        </p:nvSpPr>
        <p:spPr/>
        <p:txBody>
          <a:bodyPr/>
          <a:lstStyle/>
          <a:p>
            <a:fld id="{A9DCC7C6-A62F-4059-8C66-A74E7CFD86BF}" type="slidenum">
              <a:rPr lang="en-US" smtClean="0"/>
              <a:pPr/>
              <a:t>3</a:t>
            </a:fld>
            <a:endParaRPr lang="en-US" dirty="0"/>
          </a:p>
        </p:txBody>
      </p:sp>
      <p:sp>
        <p:nvSpPr>
          <p:cNvPr id="8" name="Title 1"/>
          <p:cNvSpPr>
            <a:spLocks noGrp="1"/>
          </p:cNvSpPr>
          <p:nvPr>
            <p:ph type="title"/>
          </p:nvPr>
        </p:nvSpPr>
        <p:spPr>
          <a:xfrm>
            <a:off x="76200" y="152401"/>
            <a:ext cx="10058400" cy="811543"/>
          </a:xfrm>
        </p:spPr>
        <p:txBody>
          <a:bodyPr>
            <a:normAutofit/>
          </a:bodyPr>
          <a:lstStyle/>
          <a:p>
            <a:r>
              <a:rPr lang="en-US" sz="3600" dirty="0">
                <a:latin typeface="Times New Roman" panose="02020603050405020304" pitchFamily="18" charset="0"/>
                <a:cs typeface="Times New Roman" panose="02020603050405020304" pitchFamily="18" charset="0"/>
              </a:rPr>
              <a:t>NATIONAL VETERANS SERVICE</a:t>
            </a:r>
          </a:p>
        </p:txBody>
      </p:sp>
    </p:spTree>
    <p:extLst>
      <p:ext uri="{BB962C8B-B14F-4D97-AF65-F5344CB8AC3E}">
        <p14:creationId xmlns:p14="http://schemas.microsoft.com/office/powerpoint/2010/main" val="317531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30</a:t>
            </a:fld>
            <a:endParaRPr lang="en-US" dirty="0"/>
          </a:p>
        </p:txBody>
      </p:sp>
      <p:sp>
        <p:nvSpPr>
          <p:cNvPr id="7" name="Title 1"/>
          <p:cNvSpPr>
            <a:spLocks noGrp="1"/>
          </p:cNvSpPr>
          <p:nvPr>
            <p:ph type="title"/>
          </p:nvPr>
        </p:nvSpPr>
        <p:spPr>
          <a:xfrm>
            <a:off x="76200" y="152400"/>
            <a:ext cx="8153400" cy="914400"/>
          </a:xfrm>
        </p:spPr>
        <p:txBody>
          <a:bodyPr>
            <a:normAutofit/>
          </a:bodyPr>
          <a:lstStyle/>
          <a:p>
            <a:r>
              <a:rPr lang="en-US" sz="3600" dirty="0">
                <a:latin typeface="Times New Roman" panose="02020603050405020304" pitchFamily="18" charset="0"/>
                <a:cs typeface="Times New Roman" panose="02020603050405020304" pitchFamily="18" charset="0"/>
              </a:rPr>
              <a:t>Claim Sharks</a:t>
            </a:r>
          </a:p>
        </p:txBody>
      </p:sp>
      <p:sp>
        <p:nvSpPr>
          <p:cNvPr id="9" name="TextBox 8"/>
          <p:cNvSpPr txBox="1"/>
          <p:nvPr/>
        </p:nvSpPr>
        <p:spPr>
          <a:xfrm>
            <a:off x="265383" y="1540469"/>
            <a:ext cx="10972800" cy="4984751"/>
          </a:xfrm>
          <a:prstGeom prst="rect">
            <a:avLst/>
          </a:prstGeom>
          <a:noFill/>
        </p:spPr>
        <p:txBody>
          <a:bodyPr wrap="square" rtlCol="0">
            <a:normAutofit/>
          </a:bodyPr>
          <a:lstStyle/>
          <a:p>
            <a:pPr algn="l"/>
            <a:r>
              <a:rPr lang="en-US" sz="2400" b="1" i="0" u="none" strike="noStrike" baseline="0" dirty="0">
                <a:latin typeface="Times New Roman" panose="02020603050405020304" pitchFamily="18" charset="0"/>
                <a:cs typeface="Times New Roman" panose="02020603050405020304" pitchFamily="18" charset="0"/>
              </a:rPr>
              <a:t>Who is NOT a Claim Shark?</a:t>
            </a:r>
          </a:p>
          <a:p>
            <a:pPr algn="l"/>
            <a:endParaRPr lang="en-US" sz="800" b="1"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 VA accredited veterans service organization representatives, like the VFW</a:t>
            </a:r>
          </a:p>
          <a:p>
            <a:pPr algn="l"/>
            <a:r>
              <a:rPr lang="en-US" sz="2400" b="0" i="0" u="none" strike="noStrike" baseline="0" dirty="0">
                <a:latin typeface="Times New Roman" panose="02020603050405020304" pitchFamily="18" charset="0"/>
                <a:cs typeface="Times New Roman" panose="02020603050405020304" pitchFamily="18" charset="0"/>
              </a:rPr>
              <a:t>• VA accredited claims agents</a:t>
            </a:r>
          </a:p>
          <a:p>
            <a:pPr algn="l"/>
            <a:r>
              <a:rPr lang="en-US" sz="2400" b="0" i="0" u="none" strike="noStrike" baseline="0" dirty="0">
                <a:latin typeface="Times New Roman" panose="02020603050405020304" pitchFamily="18" charset="0"/>
                <a:cs typeface="Times New Roman" panose="02020603050405020304" pitchFamily="18" charset="0"/>
              </a:rPr>
              <a:t>• VA accredited attorneys</a:t>
            </a:r>
          </a:p>
          <a:p>
            <a:pPr algn="l"/>
            <a:r>
              <a:rPr lang="en-US" sz="2400" b="0" i="0" u="none" strike="noStrike" baseline="0" dirty="0">
                <a:latin typeface="Times New Roman" panose="02020603050405020304" pitchFamily="18" charset="0"/>
                <a:cs typeface="Times New Roman" panose="02020603050405020304" pitchFamily="18" charset="0"/>
              </a:rPr>
              <a:t>• Attorneys assisting with Camp LeJeune lawsuits who do not charge excessive fees</a:t>
            </a:r>
          </a:p>
          <a:p>
            <a:pPr algn="l"/>
            <a:endParaRPr lang="en-US" sz="2400" b="1" dirty="0">
              <a:solidFill>
                <a:srgbClr val="010202"/>
              </a:solidFill>
              <a:latin typeface="Times New Roman" panose="02020603050405020304" pitchFamily="18" charset="0"/>
              <a:cs typeface="Times New Roman" panose="02020603050405020304" pitchFamily="18" charset="0"/>
            </a:endParaRPr>
          </a:p>
          <a:p>
            <a:pPr algn="l"/>
            <a:r>
              <a:rPr lang="en-US" sz="2400" b="1" i="0" u="none" strike="noStrike" baseline="0" dirty="0">
                <a:solidFill>
                  <a:srgbClr val="010202"/>
                </a:solidFill>
                <a:latin typeface="Times New Roman" panose="02020603050405020304" pitchFamily="18" charset="0"/>
                <a:cs typeface="Times New Roman" panose="02020603050405020304" pitchFamily="18" charset="0"/>
              </a:rPr>
              <a:t>How can you help?</a:t>
            </a:r>
          </a:p>
          <a:p>
            <a:pPr algn="l"/>
            <a:endParaRPr lang="en-US" sz="800" b="1" i="0" u="none" strike="noStrike" baseline="0" dirty="0">
              <a:solidFill>
                <a:srgbClr val="010202"/>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solidFill>
                  <a:srgbClr val="010202"/>
                </a:solidFill>
                <a:latin typeface="Times New Roman" panose="02020603050405020304" pitchFamily="18" charset="0"/>
                <a:cs typeface="Times New Roman" panose="02020603050405020304" pitchFamily="18" charset="0"/>
              </a:rPr>
              <a:t>Spread the word! Ensure that veterans know to visit an accredited representative</a:t>
            </a:r>
          </a:p>
          <a:p>
            <a:pPr marL="342900" indent="-342900" algn="l">
              <a:buFont typeface="Arial" panose="020B0604020202020204" pitchFamily="34" charset="0"/>
              <a:buChar char="•"/>
            </a:pPr>
            <a:r>
              <a:rPr lang="en-US" sz="2400" dirty="0">
                <a:solidFill>
                  <a:srgbClr val="010202"/>
                </a:solidFill>
                <a:latin typeface="Times New Roman" panose="02020603050405020304" pitchFamily="18" charset="0"/>
                <a:cs typeface="Times New Roman" panose="02020603050405020304" pitchFamily="18" charset="0"/>
              </a:rPr>
              <a:t>Have your accreditation number listed in your email signature block</a:t>
            </a:r>
          </a:p>
          <a:p>
            <a:pPr marL="342900" indent="-342900" algn="l">
              <a:buFont typeface="Arial" panose="020B0604020202020204" pitchFamily="34" charset="0"/>
              <a:buChar char="•"/>
            </a:pPr>
            <a:r>
              <a:rPr lang="en-US" sz="2400" dirty="0">
                <a:solidFill>
                  <a:srgbClr val="010202"/>
                </a:solidFill>
                <a:latin typeface="Times New Roman" panose="02020603050405020304" pitchFamily="18" charset="0"/>
                <a:cs typeface="Times New Roman" panose="02020603050405020304" pitchFamily="18" charset="0"/>
              </a:rPr>
              <a:t>Keep up to date on pending legislation that will help fight the sharks (GUARD ACT)</a:t>
            </a:r>
          </a:p>
          <a:p>
            <a:pPr marL="342900" indent="-342900" algn="l">
              <a:buFont typeface="Arial" panose="020B0604020202020204" pitchFamily="34" charset="0"/>
              <a:buChar char="•"/>
            </a:pPr>
            <a:r>
              <a:rPr lang="en-US" sz="2400" dirty="0">
                <a:solidFill>
                  <a:srgbClr val="010202"/>
                </a:solidFill>
                <a:latin typeface="Times New Roman" panose="02020603050405020304" pitchFamily="18" charset="0"/>
                <a:cs typeface="Times New Roman" panose="02020603050405020304" pitchFamily="18" charset="0"/>
              </a:rPr>
              <a:t>Notify NVS of any additional potential claim sharks (Do not engage on your own)</a:t>
            </a:r>
          </a:p>
          <a:p>
            <a:pPr algn="l"/>
            <a:endParaRPr lang="en-US" sz="2400" b="0" i="0" u="none" strike="noStrike" baseline="0" dirty="0">
              <a:solidFill>
                <a:srgbClr val="010202"/>
              </a:solidFill>
              <a:latin typeface="Times New Roman" panose="02020603050405020304" pitchFamily="18" charset="0"/>
              <a:cs typeface="Times New Roman" panose="02020603050405020304" pitchFamily="18" charset="0"/>
            </a:endParaRPr>
          </a:p>
          <a:p>
            <a:pPr algn="l"/>
            <a:endParaRPr lang="en-US" dirty="0">
              <a:latin typeface="PTSerif-Regular"/>
            </a:endParaRPr>
          </a:p>
        </p:txBody>
      </p:sp>
      <p:pic>
        <p:nvPicPr>
          <p:cNvPr id="4" name="Picture 3">
            <a:extLst>
              <a:ext uri="{FF2B5EF4-FFF2-40B4-BE49-F238E27FC236}">
                <a16:creationId xmlns:a16="http://schemas.microsoft.com/office/drawing/2014/main" id="{7B2B9B71-3369-8ADC-2C9A-07FB0A0CB9BE}"/>
              </a:ext>
            </a:extLst>
          </p:cNvPr>
          <p:cNvPicPr>
            <a:picLocks noChangeAspect="1"/>
          </p:cNvPicPr>
          <p:nvPr/>
        </p:nvPicPr>
        <p:blipFill>
          <a:blip r:embed="rId2"/>
          <a:stretch>
            <a:fillRect/>
          </a:stretch>
        </p:blipFill>
        <p:spPr>
          <a:xfrm>
            <a:off x="9753600" y="1344213"/>
            <a:ext cx="1797946" cy="1770779"/>
          </a:xfrm>
          <a:prstGeom prst="rect">
            <a:avLst/>
          </a:prstGeom>
        </p:spPr>
      </p:pic>
    </p:spTree>
    <p:extLst>
      <p:ext uri="{BB962C8B-B14F-4D97-AF65-F5344CB8AC3E}">
        <p14:creationId xmlns:p14="http://schemas.microsoft.com/office/powerpoint/2010/main" val="294727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04913"/>
            <a:ext cx="10972800" cy="533400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Online Learning Portal: </a:t>
            </a:r>
            <a:r>
              <a:rPr lang="en-US" sz="2000" dirty="0">
                <a:latin typeface="Times New Roman" panose="02020603050405020304" pitchFamily="18" charset="0"/>
                <a:cs typeface="Times New Roman" panose="02020603050405020304" pitchFamily="18" charset="0"/>
                <a:hlinkClick r:id="rId3"/>
              </a:rPr>
              <a:t>https://vfw.psycharmor.org/</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Claims Assistance: </a:t>
            </a:r>
            <a:r>
              <a:rPr lang="en-US" sz="2000" dirty="0">
                <a:latin typeface="Times New Roman" panose="02020603050405020304" pitchFamily="18" charset="0"/>
                <a:cs typeface="Times New Roman" panose="02020603050405020304" pitchFamily="18" charset="0"/>
                <a:hlinkClick r:id="rId4"/>
              </a:rPr>
              <a:t>www.vfw.org/NVS</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PACT Act Info: </a:t>
            </a:r>
            <a:r>
              <a:rPr lang="en-US" sz="2000" dirty="0">
                <a:latin typeface="Times New Roman" panose="02020603050405020304" pitchFamily="18" charset="0"/>
                <a:cs typeface="Times New Roman" panose="02020603050405020304" pitchFamily="18" charset="0"/>
                <a:hlinkClick r:id="rId5"/>
              </a:rPr>
              <a:t>www.pactactinfo.org</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Health Care Advocacy: </a:t>
            </a:r>
            <a:r>
              <a:rPr lang="en-US" sz="2000" dirty="0">
                <a:latin typeface="Times New Roman" panose="02020603050405020304" pitchFamily="18" charset="0"/>
                <a:cs typeface="Times New Roman" panose="02020603050405020304" pitchFamily="18" charset="0"/>
                <a:hlinkClick r:id="rId6"/>
              </a:rPr>
              <a:t>www.vfw.org/VAwatch</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VA Voluntary Service: </a:t>
            </a:r>
            <a:r>
              <a:rPr lang="en-US" sz="2000" dirty="0">
                <a:latin typeface="Times New Roman" panose="02020603050405020304" pitchFamily="18" charset="0"/>
                <a:cs typeface="Times New Roman" panose="02020603050405020304" pitchFamily="18" charset="0"/>
                <a:hlinkClick r:id="rId7"/>
              </a:rPr>
              <a:t>www.vfw.org/volunteerservice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Post Service Officer Training: </a:t>
            </a:r>
            <a:r>
              <a:rPr lang="en-US" sz="2000" dirty="0">
                <a:latin typeface="Times New Roman" panose="02020603050405020304" pitchFamily="18" charset="0"/>
                <a:cs typeface="Times New Roman" panose="02020603050405020304" pitchFamily="18" charset="0"/>
                <a:hlinkClick r:id="rId8"/>
              </a:rPr>
              <a:t>https://www.vfw.org/assistance/va-claims-separation-benefits</a:t>
            </a:r>
            <a:r>
              <a:rPr lang="en-US" sz="2000" dirty="0">
                <a:latin typeface="Times New Roman" panose="02020603050405020304" pitchFamily="18" charset="0"/>
                <a:cs typeface="Times New Roman" panose="02020603050405020304" pitchFamily="18" charset="0"/>
              </a:rPr>
              <a:t> </a:t>
            </a:r>
          </a:p>
          <a:p>
            <a:pPr marL="0" indent="0" algn="ctr">
              <a:buNone/>
            </a:pPr>
            <a:r>
              <a:rPr lang="en-US" sz="2000" b="1" dirty="0">
                <a:latin typeface="Times New Roman" panose="02020603050405020304" pitchFamily="18" charset="0"/>
                <a:cs typeface="Times New Roman" panose="02020603050405020304" pitchFamily="18" charset="0"/>
              </a:rPr>
              <a:t>Key NVS Email Addresses: </a:t>
            </a:r>
          </a:p>
          <a:p>
            <a:pPr marL="0" indent="0">
              <a:buNone/>
            </a:pPr>
            <a:r>
              <a:rPr lang="en-US" sz="2000" dirty="0">
                <a:latin typeface="Times New Roman" panose="02020603050405020304" pitchFamily="18" charset="0"/>
                <a:cs typeface="Times New Roman" panose="02020603050405020304" pitchFamily="18" charset="0"/>
              </a:rPr>
              <a:t>Tactical Assessment Center: </a:t>
            </a:r>
            <a:r>
              <a:rPr lang="en-US" sz="2000" dirty="0">
                <a:latin typeface="Times New Roman" panose="02020603050405020304" pitchFamily="18" charset="0"/>
                <a:cs typeface="Times New Roman" panose="02020603050405020304" pitchFamily="18" charset="0"/>
                <a:hlinkClick r:id="rId9"/>
              </a:rPr>
              <a:t>vfw@vfw.org</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DSO Help Desk: </a:t>
            </a:r>
            <a:r>
              <a:rPr lang="en-US" sz="2000" dirty="0">
                <a:latin typeface="Times New Roman" panose="02020603050405020304" pitchFamily="18" charset="0"/>
                <a:cs typeface="Times New Roman" panose="02020603050405020304" pitchFamily="18" charset="0"/>
                <a:hlinkClick r:id="rId10"/>
              </a:rPr>
              <a:t>DSOHelpDesk@vfw.org</a:t>
            </a:r>
            <a:endParaRPr lang="en-US" sz="2000" dirty="0">
              <a:latin typeface="Times New Roman" panose="02020603050405020304" pitchFamily="18" charset="0"/>
              <a:cs typeface="Times New Roman" panose="02020603050405020304" pitchFamily="18" charset="0"/>
            </a:endParaRPr>
          </a:p>
          <a:p>
            <a:pPr marL="0" indent="0" algn="ctr">
              <a:buNone/>
            </a:pPr>
            <a:r>
              <a:rPr lang="en-US" sz="2000" b="1" dirty="0">
                <a:latin typeface="Times New Roman" panose="02020603050405020304" pitchFamily="18" charset="0"/>
                <a:cs typeface="Times New Roman" panose="02020603050405020304" pitchFamily="18" charset="0"/>
              </a:rPr>
              <a:t>Additional VFW Services: </a:t>
            </a:r>
          </a:p>
          <a:p>
            <a:pPr marL="0" indent="0">
              <a:buNone/>
            </a:pPr>
            <a:r>
              <a:rPr lang="en-US" sz="2000" dirty="0">
                <a:latin typeface="Times New Roman" panose="02020603050405020304" pitchFamily="18" charset="0"/>
                <a:cs typeface="Times New Roman" panose="02020603050405020304" pitchFamily="18" charset="0"/>
              </a:rPr>
              <a:t>Unmet Needs (Emergency Grants): </a:t>
            </a:r>
            <a:r>
              <a:rPr lang="en-US" sz="2000" dirty="0">
                <a:latin typeface="Times New Roman" panose="02020603050405020304" pitchFamily="18" charset="0"/>
                <a:cs typeface="Times New Roman" panose="02020603050405020304" pitchFamily="18" charset="0"/>
                <a:hlinkClick r:id="rId11"/>
              </a:rPr>
              <a:t>www.vfw.org/UnmetNeeds</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Action Corps (Legislative Advocacy): </a:t>
            </a:r>
            <a:r>
              <a:rPr lang="en-US" sz="2000" dirty="0">
                <a:latin typeface="Times New Roman" panose="02020603050405020304" pitchFamily="18" charset="0"/>
                <a:cs typeface="Times New Roman" panose="02020603050405020304" pitchFamily="18" charset="0"/>
                <a:hlinkClick r:id="rId12"/>
              </a:rPr>
              <a:t>www.vfw.org/ActionCorps</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Student Veterans (Scholarships, Grants, Fellowships): </a:t>
            </a:r>
            <a:r>
              <a:rPr lang="en-US" sz="2000" dirty="0">
                <a:latin typeface="Times New Roman" panose="02020603050405020304" pitchFamily="18" charset="0"/>
                <a:cs typeface="Times New Roman" panose="02020603050405020304" pitchFamily="18" charset="0"/>
                <a:hlinkClick r:id="rId13"/>
              </a:rPr>
              <a:t>www.vfw.org/assistance/student-veterans-support</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Mental Wellness Campaign: </a:t>
            </a:r>
            <a:r>
              <a:rPr lang="en-US" sz="2000" dirty="0">
                <a:latin typeface="Times New Roman" panose="02020603050405020304" pitchFamily="18" charset="0"/>
                <a:cs typeface="Times New Roman" panose="02020603050405020304" pitchFamily="18" charset="0"/>
                <a:hlinkClick r:id="rId14"/>
              </a:rPr>
              <a:t>www.vfw.org/mental-wellness</a:t>
            </a:r>
            <a:r>
              <a:rPr lang="en-US" sz="2000" dirty="0">
                <a:latin typeface="Times New Roman" panose="02020603050405020304" pitchFamily="18" charset="0"/>
                <a:cs typeface="Times New Roman" panose="02020603050405020304" pitchFamily="18" charset="0"/>
              </a:rPr>
              <a:t> </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9DCC7C6-A62F-4059-8C66-A74E7CFD86BF}" type="slidenum">
              <a:rPr lang="en-US" smtClean="0"/>
              <a:pPr/>
              <a:t>31</a:t>
            </a:fld>
            <a:endParaRPr lang="en-US" dirty="0"/>
          </a:p>
        </p:txBody>
      </p:sp>
      <p:sp>
        <p:nvSpPr>
          <p:cNvPr id="2" name="Title 1"/>
          <p:cNvSpPr>
            <a:spLocks noGrp="1"/>
          </p:cNvSpPr>
          <p:nvPr>
            <p:ph type="title"/>
          </p:nvPr>
        </p:nvSpPr>
        <p:spPr>
          <a:xfrm>
            <a:off x="76200" y="228600"/>
            <a:ext cx="8077200" cy="914400"/>
          </a:xfrm>
        </p:spPr>
        <p:txBody>
          <a:bodyPr>
            <a:normAutofit/>
          </a:bodyPr>
          <a:lstStyle/>
          <a:p>
            <a:r>
              <a:rPr lang="en-US" sz="3600" dirty="0">
                <a:latin typeface="Times New Roman" panose="02020603050405020304" pitchFamily="18" charset="0"/>
                <a:cs typeface="Times New Roman" panose="02020603050405020304" pitchFamily="18" charset="0"/>
              </a:rPr>
              <a:t>Key VFW Web Pages:</a:t>
            </a:r>
          </a:p>
        </p:txBody>
      </p:sp>
    </p:spTree>
    <p:extLst>
      <p:ext uri="{BB962C8B-B14F-4D97-AF65-F5344CB8AC3E}">
        <p14:creationId xmlns:p14="http://schemas.microsoft.com/office/powerpoint/2010/main" val="2131546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3471" y="2057400"/>
            <a:ext cx="6553200" cy="1981201"/>
          </a:xfrm>
        </p:spPr>
        <p:txBody>
          <a:bodyPr>
            <a:normAutofit/>
          </a:bodyPr>
          <a:lstStyle/>
          <a:p>
            <a:pPr algn="ctr"/>
            <a:r>
              <a:rPr lang="en-US" sz="4800" b="1" dirty="0">
                <a:latin typeface="Times New Roman" panose="02020603050405020304" pitchFamily="18" charset="0"/>
                <a:cs typeface="Times New Roman" panose="02020603050405020304" pitchFamily="18" charset="0"/>
              </a:rPr>
              <a:t>QUESTIONS?</a:t>
            </a:r>
          </a:p>
        </p:txBody>
      </p:sp>
      <p:pic>
        <p:nvPicPr>
          <p:cNvPr id="3" name="Picture 2"/>
          <p:cNvPicPr>
            <a:picLocks noChangeAspect="1"/>
          </p:cNvPicPr>
          <p:nvPr/>
        </p:nvPicPr>
        <p:blipFill>
          <a:blip r:embed="rId3"/>
          <a:stretch>
            <a:fillRect/>
          </a:stretch>
        </p:blipFill>
        <p:spPr>
          <a:xfrm>
            <a:off x="5181600" y="2743200"/>
            <a:ext cx="3616943" cy="3905250"/>
          </a:xfrm>
          <a:prstGeom prst="rect">
            <a:avLst/>
          </a:prstGeom>
        </p:spPr>
      </p:pic>
    </p:spTree>
    <p:extLst>
      <p:ext uri="{BB962C8B-B14F-4D97-AF65-F5344CB8AC3E}">
        <p14:creationId xmlns:p14="http://schemas.microsoft.com/office/powerpoint/2010/main" val="222565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199" y="1204913"/>
            <a:ext cx="11049001" cy="5334000"/>
          </a:xfrm>
          <a:prstGeom prst="rect">
            <a:avLst/>
          </a:prstGeom>
          <a:noFill/>
        </p:spPr>
        <p:txBody>
          <a:bodyPr wrap="square" rtlCol="0">
            <a:noAutofit/>
          </a:bodyPr>
          <a:lstStyle/>
          <a:p>
            <a:r>
              <a:rPr lang="en-US" sz="2800" b="1" dirty="0">
                <a:latin typeface="Times New Roman" panose="02020603050405020304" pitchFamily="18" charset="0"/>
                <a:cs typeface="Times New Roman" panose="02020603050405020304" pitchFamily="18" charset="0"/>
              </a:rPr>
              <a:t>National Veterans Service: </a:t>
            </a:r>
          </a:p>
          <a:p>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National Certifying Authority: </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Director, National Veterans Service</a:t>
            </a:r>
          </a:p>
          <a:p>
            <a:pPr marL="342900" indent="-342900">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National Veterans Service Advisory Committee amends and approves NVS Policy &amp; Procedure</a:t>
            </a:r>
          </a:p>
          <a:p>
            <a:pPr marL="342900" indent="-342900">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National Veterans Service conducts required training for all accredited VFW representatives: </a:t>
            </a:r>
          </a:p>
          <a:p>
            <a:pPr marL="1257300" lvl="2"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In-person/virtual training conferences</a:t>
            </a:r>
          </a:p>
          <a:p>
            <a:pPr marL="1257300" lvl="2"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Quality Assurance site visits</a:t>
            </a:r>
          </a:p>
          <a:p>
            <a:pPr marL="1257300" lvl="2"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Online training</a:t>
            </a:r>
          </a:p>
          <a:p>
            <a:pPr marL="342900" indent="-342900">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National VFW Provides Restricted Grants to assist in funding service offices</a:t>
            </a:r>
          </a:p>
        </p:txBody>
      </p:sp>
      <p:sp>
        <p:nvSpPr>
          <p:cNvPr id="2" name="Slide Number Placeholder 1"/>
          <p:cNvSpPr>
            <a:spLocks noGrp="1"/>
          </p:cNvSpPr>
          <p:nvPr>
            <p:ph type="sldNum" sz="quarter" idx="12"/>
          </p:nvPr>
        </p:nvSpPr>
        <p:spPr/>
        <p:txBody>
          <a:bodyPr/>
          <a:lstStyle/>
          <a:p>
            <a:fld id="{A9DCC7C6-A62F-4059-8C66-A74E7CFD86BF}" type="slidenum">
              <a:rPr lang="en-US" smtClean="0"/>
              <a:pPr/>
              <a:t>4</a:t>
            </a:fld>
            <a:endParaRPr lang="en-US" dirty="0"/>
          </a:p>
        </p:txBody>
      </p:sp>
      <p:sp>
        <p:nvSpPr>
          <p:cNvPr id="8" name="Title 1"/>
          <p:cNvSpPr>
            <a:spLocks noGrp="1"/>
          </p:cNvSpPr>
          <p:nvPr>
            <p:ph type="title"/>
          </p:nvPr>
        </p:nvSpPr>
        <p:spPr>
          <a:xfrm>
            <a:off x="76200" y="152401"/>
            <a:ext cx="10058400" cy="811543"/>
          </a:xfrm>
        </p:spPr>
        <p:txBody>
          <a:bodyPr>
            <a:normAutofit/>
          </a:bodyPr>
          <a:lstStyle/>
          <a:p>
            <a:r>
              <a:rPr lang="en-US" sz="3600" dirty="0">
                <a:latin typeface="Times New Roman" panose="02020603050405020304" pitchFamily="18" charset="0"/>
                <a:cs typeface="Times New Roman" panose="02020603050405020304" pitchFamily="18" charset="0"/>
              </a:rPr>
              <a:t>STRUCTURE</a:t>
            </a:r>
          </a:p>
        </p:txBody>
      </p:sp>
    </p:spTree>
    <p:extLst>
      <p:ext uri="{BB962C8B-B14F-4D97-AF65-F5344CB8AC3E}">
        <p14:creationId xmlns:p14="http://schemas.microsoft.com/office/powerpoint/2010/main" val="221016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230598"/>
            <a:ext cx="11353800" cy="5334000"/>
          </a:xfrm>
          <a:prstGeom prst="rect">
            <a:avLst/>
          </a:prstGeom>
          <a:noFill/>
        </p:spPr>
        <p:txBody>
          <a:bodyPr wrap="square" rtlCol="0">
            <a:noAutofit/>
          </a:bodyPr>
          <a:lstStyle/>
          <a:p>
            <a:r>
              <a:rPr lang="en-US" sz="2800" b="1" dirty="0">
                <a:latin typeface="Times New Roman" panose="02020603050405020304" pitchFamily="18" charset="0"/>
                <a:cs typeface="Times New Roman" panose="02020603050405020304" pitchFamily="18" charset="0"/>
              </a:rPr>
              <a:t>VFW Department: </a:t>
            </a:r>
          </a:p>
          <a:p>
            <a:endParaRPr lang="en-US" sz="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Department Commander appoints the Department Service Officer. </a:t>
            </a: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Departments employ support staff:</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Usually managed by Adjutant/Quartermaster</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Rules are established by Department Service Committee</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Departments prepare and submit all accreditation paperwork to NVS</a:t>
            </a:r>
            <a:endParaRPr lang="en-US" dirty="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Departments decide whether to cross-accredit State or County employees with VFW</a:t>
            </a:r>
            <a:endParaRPr lang="en-US" sz="28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DSO provides “general oversight” and training for District/Post Service Officers</a:t>
            </a:r>
          </a:p>
          <a:p>
            <a:pPr marL="342900" indent="-342900">
              <a:buFont typeface="Arial" panose="020B0604020202020204" pitchFamily="34" charset="0"/>
              <a:buChar char="•"/>
            </a:pPr>
            <a:endParaRPr lang="en-US" sz="1000" dirty="0">
              <a:solidFill>
                <a:prstClr val="black"/>
              </a:solidFill>
              <a:latin typeface="Times New Roman" panose="02020603050405020304" pitchFamily="18" charset="0"/>
              <a:cs typeface="Times New Roman" panose="02020603050405020304" pitchFamily="18" charset="0"/>
            </a:endParaRPr>
          </a:p>
          <a:p>
            <a:pPr lvl="0"/>
            <a:r>
              <a:rPr lang="en-US" sz="3200" b="1" i="1" dirty="0">
                <a:solidFill>
                  <a:srgbClr val="800000"/>
                </a:solidFill>
                <a:latin typeface="Times New Roman" panose="02020603050405020304" pitchFamily="18" charset="0"/>
                <a:cs typeface="Times New Roman" panose="02020603050405020304" pitchFamily="18" charset="0"/>
              </a:rPr>
              <a:t>*</a:t>
            </a:r>
            <a:r>
              <a:rPr lang="en-US" sz="2400" b="1" i="1" dirty="0">
                <a:solidFill>
                  <a:srgbClr val="800000"/>
                </a:solidFill>
                <a:latin typeface="Times New Roman" panose="02020603050405020304" pitchFamily="18" charset="0"/>
                <a:cs typeface="Times New Roman" panose="02020603050405020304" pitchFamily="18" charset="0"/>
              </a:rPr>
              <a:t>This is different for state-run agencies, where the VFW service program is administered in partnership with the state government. </a:t>
            </a:r>
            <a:endParaRPr lang="en-US" sz="3200" b="1" i="1" dirty="0">
              <a:solidFill>
                <a:srgbClr val="8000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9DCC7C6-A62F-4059-8C66-A74E7CFD86BF}" type="slidenum">
              <a:rPr lang="en-US" smtClean="0"/>
              <a:pPr/>
              <a:t>5</a:t>
            </a:fld>
            <a:endParaRPr lang="en-US" dirty="0"/>
          </a:p>
        </p:txBody>
      </p:sp>
      <p:sp>
        <p:nvSpPr>
          <p:cNvPr id="8" name="Title 1"/>
          <p:cNvSpPr>
            <a:spLocks noGrp="1"/>
          </p:cNvSpPr>
          <p:nvPr>
            <p:ph type="title"/>
          </p:nvPr>
        </p:nvSpPr>
        <p:spPr>
          <a:xfrm>
            <a:off x="0" y="152401"/>
            <a:ext cx="10134600" cy="811543"/>
          </a:xfrm>
        </p:spPr>
        <p:txBody>
          <a:bodyPr>
            <a:normAutofit/>
          </a:bodyPr>
          <a:lstStyle/>
          <a:p>
            <a:r>
              <a:rPr lang="en-US" sz="3600" dirty="0">
                <a:latin typeface="Times New Roman" panose="02020603050405020304" pitchFamily="18" charset="0"/>
                <a:cs typeface="Times New Roman" panose="02020603050405020304" pitchFamily="18" charset="0"/>
              </a:rPr>
              <a:t>STRUCTURE</a:t>
            </a:r>
          </a:p>
        </p:txBody>
      </p:sp>
    </p:spTree>
    <p:extLst>
      <p:ext uri="{BB962C8B-B14F-4D97-AF65-F5344CB8AC3E}">
        <p14:creationId xmlns:p14="http://schemas.microsoft.com/office/powerpoint/2010/main" val="418854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3697" y="1602082"/>
            <a:ext cx="11918303" cy="2522794"/>
          </a:xfrm>
        </p:spPr>
        <p:txBody>
          <a:bodyPr numCol="3">
            <a:noAutofit/>
          </a:bodyPr>
          <a:lstStyle/>
          <a:p>
            <a:pPr marL="0" indent="0">
              <a:spcBef>
                <a:spcPts val="600"/>
              </a:spcBef>
              <a:buNone/>
            </a:pPr>
            <a:r>
              <a:rPr lang="en-US" sz="2000" b="1" u="sng" dirty="0">
                <a:latin typeface="Times New Roman" panose="02020603050405020304" pitchFamily="18" charset="0"/>
                <a:cs typeface="Times New Roman" panose="02020603050405020304" pitchFamily="18" charset="0"/>
              </a:rPr>
              <a:t>CONUS</a:t>
            </a:r>
          </a:p>
          <a:p>
            <a:pPr>
              <a:spcBef>
                <a:spcPts val="600"/>
              </a:spcBef>
            </a:pPr>
            <a:r>
              <a:rPr lang="en-US" sz="2000" dirty="0">
                <a:latin typeface="Times New Roman" panose="02020603050405020304" pitchFamily="18" charset="0"/>
                <a:cs typeface="Times New Roman" panose="02020603050405020304" pitchFamily="18" charset="0"/>
              </a:rPr>
              <a:t>Camp Lejeune, NC</a:t>
            </a:r>
          </a:p>
          <a:p>
            <a:pPr>
              <a:spcBef>
                <a:spcPts val="600"/>
              </a:spcBef>
            </a:pPr>
            <a:r>
              <a:rPr lang="en-US" sz="2000" dirty="0">
                <a:latin typeface="Times New Roman" panose="02020603050405020304" pitchFamily="18" charset="0"/>
                <a:cs typeface="Times New Roman" panose="02020603050405020304" pitchFamily="18" charset="0"/>
              </a:rPr>
              <a:t>Ft. Liberty, NC</a:t>
            </a:r>
          </a:p>
          <a:p>
            <a:pPr>
              <a:spcBef>
                <a:spcPts val="600"/>
              </a:spcBef>
            </a:pPr>
            <a:r>
              <a:rPr lang="en-US" sz="2000" dirty="0">
                <a:latin typeface="Times New Roman" panose="02020603050405020304" pitchFamily="18" charset="0"/>
                <a:cs typeface="Times New Roman" panose="02020603050405020304" pitchFamily="18" charset="0"/>
              </a:rPr>
              <a:t>Ft. </a:t>
            </a:r>
            <a:r>
              <a:rPr lang="en-US" sz="2000" dirty="0" err="1">
                <a:latin typeface="Times New Roman" panose="02020603050405020304" pitchFamily="18" charset="0"/>
                <a:cs typeface="Times New Roman" panose="02020603050405020304" pitchFamily="18" charset="0"/>
              </a:rPr>
              <a:t>Cavasos</a:t>
            </a:r>
            <a:r>
              <a:rPr lang="en-US" sz="2000" dirty="0">
                <a:latin typeface="Times New Roman" panose="02020603050405020304" pitchFamily="18" charset="0"/>
                <a:cs typeface="Times New Roman" panose="02020603050405020304" pitchFamily="18" charset="0"/>
              </a:rPr>
              <a:t>, TX	</a:t>
            </a:r>
          </a:p>
          <a:p>
            <a:pPr>
              <a:spcBef>
                <a:spcPts val="600"/>
              </a:spcBef>
            </a:pPr>
            <a:r>
              <a:rPr lang="en-US" sz="2000" dirty="0" err="1">
                <a:latin typeface="Times New Roman" panose="02020603050405020304" pitchFamily="18" charset="0"/>
                <a:cs typeface="Times New Roman" panose="02020603050405020304" pitchFamily="18" charset="0"/>
              </a:rPr>
              <a:t>Nellis</a:t>
            </a:r>
            <a:r>
              <a:rPr lang="en-US" sz="2000" dirty="0">
                <a:latin typeface="Times New Roman" panose="02020603050405020304" pitchFamily="18" charset="0"/>
                <a:cs typeface="Times New Roman" panose="02020603050405020304" pitchFamily="18" charset="0"/>
              </a:rPr>
              <a:t> AFB, NV</a:t>
            </a:r>
          </a:p>
          <a:p>
            <a:pPr>
              <a:spcBef>
                <a:spcPts val="600"/>
              </a:spcBef>
            </a:pPr>
            <a:r>
              <a:rPr lang="en-US" sz="2000" dirty="0">
                <a:latin typeface="Times New Roman" panose="02020603050405020304" pitchFamily="18" charset="0"/>
                <a:cs typeface="Times New Roman" panose="02020603050405020304" pitchFamily="18" charset="0"/>
              </a:rPr>
              <a:t>San Diego Naval Base</a:t>
            </a:r>
          </a:p>
          <a:p>
            <a:pPr>
              <a:spcBef>
                <a:spcPts val="600"/>
              </a:spcBef>
            </a:pPr>
            <a:r>
              <a:rPr lang="en-US" sz="2000" dirty="0">
                <a:latin typeface="Times New Roman" panose="02020603050405020304" pitchFamily="18" charset="0"/>
                <a:cs typeface="Times New Roman" panose="02020603050405020304" pitchFamily="18" charset="0"/>
              </a:rPr>
              <a:t>Camp Pendleton, CA</a:t>
            </a:r>
          </a:p>
          <a:p>
            <a:pPr>
              <a:spcBef>
                <a:spcPts val="600"/>
              </a:spcBef>
            </a:pPr>
            <a:endParaRPr lang="en-US" sz="2000" dirty="0">
              <a:latin typeface="Times New Roman" panose="02020603050405020304" pitchFamily="18" charset="0"/>
              <a:cs typeface="Times New Roman" panose="02020603050405020304" pitchFamily="18" charset="0"/>
            </a:endParaRPr>
          </a:p>
          <a:p>
            <a:pPr>
              <a:spcBef>
                <a:spcPts val="600"/>
              </a:spcBef>
            </a:pPr>
            <a:endParaRPr lang="en-US" sz="2000" dirty="0">
              <a:latin typeface="Times New Roman" panose="02020603050405020304" pitchFamily="18" charset="0"/>
              <a:cs typeface="Times New Roman" panose="02020603050405020304" pitchFamily="18" charset="0"/>
            </a:endParaRPr>
          </a:p>
          <a:p>
            <a:pPr>
              <a:spcBef>
                <a:spcPts val="600"/>
              </a:spcBef>
            </a:pPr>
            <a:r>
              <a:rPr lang="en-US" sz="2000" dirty="0">
                <a:latin typeface="Times New Roman" panose="02020603050405020304" pitchFamily="18" charset="0"/>
                <a:cs typeface="Times New Roman" panose="02020603050405020304" pitchFamily="18" charset="0"/>
              </a:rPr>
              <a:t>Ft. Campbell, KY</a:t>
            </a:r>
          </a:p>
          <a:p>
            <a:pPr>
              <a:spcBef>
                <a:spcPts val="600"/>
              </a:spcBef>
            </a:pPr>
            <a:r>
              <a:rPr lang="en-US" sz="2000" dirty="0">
                <a:latin typeface="Times New Roman" panose="02020603050405020304" pitchFamily="18" charset="0"/>
                <a:cs typeface="Times New Roman" panose="02020603050405020304" pitchFamily="18" charset="0"/>
              </a:rPr>
              <a:t>Ft. Stewart, GA</a:t>
            </a:r>
          </a:p>
          <a:p>
            <a:pPr>
              <a:spcBef>
                <a:spcPts val="600"/>
              </a:spcBef>
            </a:pPr>
            <a:r>
              <a:rPr lang="en-US" sz="2000" dirty="0">
                <a:latin typeface="Times New Roman" panose="02020603050405020304" pitchFamily="18" charset="0"/>
                <a:cs typeface="Times New Roman" panose="02020603050405020304" pitchFamily="18" charset="0"/>
              </a:rPr>
              <a:t>Ft. Lewis, WA</a:t>
            </a:r>
          </a:p>
          <a:p>
            <a:pPr>
              <a:spcBef>
                <a:spcPts val="600"/>
              </a:spcBef>
            </a:pPr>
            <a:r>
              <a:rPr lang="en-US" sz="2000" dirty="0">
                <a:latin typeface="Times New Roman" panose="02020603050405020304" pitchFamily="18" charset="0"/>
                <a:cs typeface="Times New Roman" panose="02020603050405020304" pitchFamily="18" charset="0"/>
              </a:rPr>
              <a:t>Ft. Drum, NY</a:t>
            </a:r>
          </a:p>
          <a:p>
            <a:pPr>
              <a:spcBef>
                <a:spcPts val="600"/>
              </a:spcBef>
            </a:pPr>
            <a:r>
              <a:rPr lang="en-US" sz="2000" dirty="0">
                <a:latin typeface="Times New Roman" panose="02020603050405020304" pitchFamily="18" charset="0"/>
                <a:cs typeface="Times New Roman" panose="02020603050405020304" pitchFamily="18" charset="0"/>
              </a:rPr>
              <a:t>Winston-Salem, NC</a:t>
            </a:r>
          </a:p>
          <a:p>
            <a:pPr>
              <a:spcBef>
                <a:spcPts val="600"/>
              </a:spcBef>
            </a:pPr>
            <a:r>
              <a:rPr lang="en-US" sz="2000" dirty="0">
                <a:latin typeface="Times New Roman" panose="02020603050405020304" pitchFamily="18" charset="0"/>
                <a:cs typeface="Times New Roman" panose="02020603050405020304" pitchFamily="18" charset="0"/>
              </a:rPr>
              <a:t>Salt Lake City, UT</a:t>
            </a:r>
          </a:p>
          <a:p>
            <a:pPr>
              <a:spcBef>
                <a:spcPts val="600"/>
              </a:spcBef>
            </a:pPr>
            <a:endParaRPr lang="en-US" sz="2000" dirty="0">
              <a:latin typeface="Times New Roman" panose="02020603050405020304" pitchFamily="18" charset="0"/>
              <a:cs typeface="Times New Roman" panose="02020603050405020304" pitchFamily="18" charset="0"/>
            </a:endParaRPr>
          </a:p>
          <a:p>
            <a:pPr>
              <a:spcBef>
                <a:spcPts val="600"/>
              </a:spcBef>
            </a:pPr>
            <a:endParaRPr lang="en-US" sz="2000" dirty="0">
              <a:latin typeface="Times New Roman" panose="02020603050405020304" pitchFamily="18" charset="0"/>
              <a:cs typeface="Times New Roman" panose="02020603050405020304" pitchFamily="18" charset="0"/>
            </a:endParaRPr>
          </a:p>
          <a:p>
            <a:pPr>
              <a:spcBef>
                <a:spcPts val="600"/>
              </a:spcBef>
            </a:pPr>
            <a:r>
              <a:rPr lang="en-US" sz="2000" dirty="0">
                <a:latin typeface="Times New Roman" panose="02020603050405020304" pitchFamily="18" charset="0"/>
                <a:cs typeface="Times New Roman" panose="02020603050405020304" pitchFamily="18" charset="0"/>
              </a:rPr>
              <a:t>Ft. Carson, CO</a:t>
            </a:r>
          </a:p>
          <a:p>
            <a:pPr>
              <a:spcBef>
                <a:spcPts val="600"/>
              </a:spcBef>
            </a:pPr>
            <a:r>
              <a:rPr lang="en-US" sz="2000" dirty="0">
                <a:latin typeface="Times New Roman" panose="02020603050405020304" pitchFamily="18" charset="0"/>
                <a:cs typeface="Times New Roman" panose="02020603050405020304" pitchFamily="18" charset="0"/>
              </a:rPr>
              <a:t>U.S. Air Force Academy</a:t>
            </a:r>
          </a:p>
          <a:p>
            <a:pPr>
              <a:spcBef>
                <a:spcPts val="600"/>
              </a:spcBef>
            </a:pPr>
            <a:r>
              <a:rPr lang="en-US" sz="2000" dirty="0">
                <a:latin typeface="Times New Roman" panose="02020603050405020304" pitchFamily="18" charset="0"/>
                <a:cs typeface="Times New Roman" panose="02020603050405020304" pitchFamily="18" charset="0"/>
              </a:rPr>
              <a:t>Ft. Riley, KS</a:t>
            </a:r>
          </a:p>
          <a:p>
            <a:pPr>
              <a:spcBef>
                <a:spcPts val="600"/>
              </a:spcBef>
            </a:pPr>
            <a:r>
              <a:rPr lang="en-US" sz="2000" dirty="0">
                <a:latin typeface="Times New Roman" panose="02020603050405020304" pitchFamily="18" charset="0"/>
                <a:cs typeface="Times New Roman" panose="02020603050405020304" pitchFamily="18" charset="0"/>
              </a:rPr>
              <a:t>Naval Base Norfolk</a:t>
            </a:r>
          </a:p>
          <a:p>
            <a:pPr>
              <a:spcBef>
                <a:spcPts val="600"/>
              </a:spcBef>
            </a:pPr>
            <a:r>
              <a:rPr lang="en-US" sz="2000" dirty="0">
                <a:latin typeface="Times New Roman" panose="02020603050405020304" pitchFamily="18" charset="0"/>
                <a:cs typeface="Times New Roman" panose="02020603050405020304" pitchFamily="18" charset="0"/>
              </a:rPr>
              <a:t>Ft. Bliss, TX</a:t>
            </a:r>
          </a:p>
          <a:p>
            <a:pPr marL="0" indent="0">
              <a:buNone/>
            </a:pPr>
            <a:r>
              <a:rPr lang="en-US" sz="2000" dirty="0">
                <a:latin typeface="Times New Roman" panose="02020603050405020304" pitchFamily="18" charset="0"/>
                <a:cs typeface="Times New Roman" panose="02020603050405020304" pitchFamily="18" charset="0"/>
              </a:rPr>
              <a:t>	</a:t>
            </a:r>
          </a:p>
          <a:p>
            <a:pPr marL="457200" lvl="1" indent="0">
              <a:buNone/>
            </a:pPr>
            <a:endParaRPr lang="en-US" sz="24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9DCC7C6-A62F-4059-8C66-A74E7CFD86BF}" type="slidenum">
              <a:rPr lang="en-US" smtClean="0"/>
              <a:pPr/>
              <a:t>6</a:t>
            </a:fld>
            <a:endParaRPr lang="en-US" dirty="0"/>
          </a:p>
        </p:txBody>
      </p:sp>
      <p:sp>
        <p:nvSpPr>
          <p:cNvPr id="3" name="Title 2"/>
          <p:cNvSpPr>
            <a:spLocks noGrp="1"/>
          </p:cNvSpPr>
          <p:nvPr>
            <p:ph type="title"/>
          </p:nvPr>
        </p:nvSpPr>
        <p:spPr>
          <a:xfrm>
            <a:off x="76200" y="424988"/>
            <a:ext cx="9963150" cy="426317"/>
          </a:xfrm>
        </p:spPr>
        <p:txBody>
          <a:bodyPr>
            <a:noAutofit/>
          </a:bodyPr>
          <a:lstStyle/>
          <a:p>
            <a:r>
              <a:rPr lang="en-US" altLang="en-US" sz="3600" dirty="0">
                <a:latin typeface="Times New Roman" panose="02020603050405020304" pitchFamily="18" charset="0"/>
                <a:cs typeface="Times New Roman" panose="02020603050405020304" pitchFamily="18" charset="0"/>
              </a:rPr>
              <a:t>BENEFITS DELIVERY AT DISCHARGE</a:t>
            </a:r>
            <a:endParaRPr lang="en-US"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5705" y="4418162"/>
            <a:ext cx="11946295" cy="1137991"/>
          </a:xfrm>
          <a:prstGeom prst="rect">
            <a:avLst/>
          </a:prstGeom>
          <a:noFill/>
        </p:spPr>
        <p:txBody>
          <a:bodyPr wrap="square" numCol="3" rtlCol="0">
            <a:noAutofit/>
          </a:bodyPr>
          <a:lstStyle/>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Walter Reed at Bethesda  </a:t>
            </a: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Joint Base Anacostia-</a:t>
            </a:r>
            <a:r>
              <a:rPr lang="en-US" sz="2000" dirty="0" err="1">
                <a:solidFill>
                  <a:prstClr val="black"/>
                </a:solidFill>
                <a:latin typeface="Times New Roman" panose="02020603050405020304" pitchFamily="18" charset="0"/>
                <a:cs typeface="Times New Roman" panose="02020603050405020304" pitchFamily="18" charset="0"/>
              </a:rPr>
              <a:t>Bolling</a:t>
            </a:r>
            <a:endParaRPr lang="en-US" sz="2000" dirty="0">
              <a:solidFill>
                <a:prstClr val="black"/>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Joint Base Andrews  </a:t>
            </a:r>
          </a:p>
          <a:p>
            <a:pPr>
              <a:spcBef>
                <a:spcPct val="20000"/>
              </a:spcBef>
            </a:pPr>
            <a:r>
              <a:rPr lang="en-US" sz="2000" dirty="0">
                <a:solidFill>
                  <a:prstClr val="black"/>
                </a:solidFill>
                <a:latin typeface="Times New Roman" panose="02020603050405020304" pitchFamily="18" charset="0"/>
                <a:cs typeface="Times New Roman" panose="02020603050405020304" pitchFamily="18" charset="0"/>
              </a:rPr>
              <a:t>         </a:t>
            </a: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Navy Yard</a:t>
            </a: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Marine Corps Base Quantico, VA </a:t>
            </a: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U.S. Naval Academy     </a:t>
            </a:r>
          </a:p>
          <a:p>
            <a:pPr>
              <a:spcBef>
                <a:spcPct val="20000"/>
              </a:spcBef>
            </a:pPr>
            <a:r>
              <a:rPr lang="en-US" sz="2000" dirty="0">
                <a:solidFill>
                  <a:prstClr val="black"/>
                </a:solidFill>
                <a:latin typeface="Times New Roman" panose="02020603050405020304" pitchFamily="18" charset="0"/>
                <a:cs typeface="Times New Roman" panose="02020603050405020304" pitchFamily="18" charset="0"/>
              </a:rPr>
              <a:t>     </a:t>
            </a: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Joint Base Myer-Henderson Hall</a:t>
            </a: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Fort Belvoir, VA</a:t>
            </a:r>
          </a:p>
          <a:p>
            <a:pPr marL="285750" indent="-28575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Fort Meade, MD</a:t>
            </a:r>
          </a:p>
        </p:txBody>
      </p:sp>
      <p:sp>
        <p:nvSpPr>
          <p:cNvPr id="9" name="TextBox 8"/>
          <p:cNvSpPr txBox="1"/>
          <p:nvPr/>
        </p:nvSpPr>
        <p:spPr>
          <a:xfrm>
            <a:off x="273697" y="4038600"/>
            <a:ext cx="7498703" cy="400110"/>
          </a:xfrm>
          <a:prstGeom prst="rect">
            <a:avLst/>
          </a:prstGeom>
          <a:noFill/>
        </p:spPr>
        <p:txBody>
          <a:bodyPr wrap="square" rtlCol="0">
            <a:spAutoFit/>
          </a:bodyPr>
          <a:lstStyle/>
          <a:p>
            <a:pPr>
              <a:spcBef>
                <a:spcPct val="20000"/>
              </a:spcBef>
            </a:pPr>
            <a:r>
              <a:rPr lang="en-US" sz="2000" b="1" u="sng" dirty="0">
                <a:solidFill>
                  <a:prstClr val="black"/>
                </a:solidFill>
                <a:latin typeface="Times New Roman" panose="02020603050405020304" pitchFamily="18" charset="0"/>
                <a:cs typeface="Times New Roman" panose="02020603050405020304" pitchFamily="18" charset="0"/>
              </a:rPr>
              <a:t>Military District of Washington: </a:t>
            </a:r>
          </a:p>
        </p:txBody>
      </p:sp>
      <p:sp>
        <p:nvSpPr>
          <p:cNvPr id="6" name="TextBox 5">
            <a:extLst>
              <a:ext uri="{FF2B5EF4-FFF2-40B4-BE49-F238E27FC236}">
                <a16:creationId xmlns:a16="http://schemas.microsoft.com/office/drawing/2014/main" id="{6D92B4D6-9009-03C5-BAE9-B7EE56FA5B98}"/>
              </a:ext>
            </a:extLst>
          </p:cNvPr>
          <p:cNvSpPr txBox="1"/>
          <p:nvPr/>
        </p:nvSpPr>
        <p:spPr>
          <a:xfrm>
            <a:off x="0" y="1169308"/>
            <a:ext cx="12192000" cy="461665"/>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VFW has Accredited Pre-Discharge representatives at the following locations:</a:t>
            </a:r>
          </a:p>
        </p:txBody>
      </p:sp>
      <p:sp>
        <p:nvSpPr>
          <p:cNvPr id="2" name="TextBox 1">
            <a:extLst>
              <a:ext uri="{FF2B5EF4-FFF2-40B4-BE49-F238E27FC236}">
                <a16:creationId xmlns:a16="http://schemas.microsoft.com/office/drawing/2014/main" id="{31E8340B-77C6-9557-19C1-2EB574CF71F2}"/>
              </a:ext>
            </a:extLst>
          </p:cNvPr>
          <p:cNvSpPr txBox="1"/>
          <p:nvPr/>
        </p:nvSpPr>
        <p:spPr>
          <a:xfrm>
            <a:off x="245705" y="5494293"/>
            <a:ext cx="11918303" cy="1877437"/>
          </a:xfrm>
          <a:prstGeom prst="rect">
            <a:avLst/>
          </a:prstGeom>
          <a:noFill/>
        </p:spPr>
        <p:txBody>
          <a:bodyPr wrap="square" numCol="3" rtlCol="0">
            <a:spAutoFit/>
          </a:bodyPr>
          <a:lstStyle/>
          <a:p>
            <a:pPr>
              <a:spcBef>
                <a:spcPct val="20000"/>
              </a:spcBef>
            </a:pPr>
            <a:r>
              <a:rPr lang="en-US" sz="2000" b="1" u="sng" dirty="0">
                <a:solidFill>
                  <a:prstClr val="black"/>
                </a:solidFill>
                <a:latin typeface="Times New Roman" panose="02020603050405020304" pitchFamily="18" charset="0"/>
                <a:cs typeface="Times New Roman" panose="02020603050405020304" pitchFamily="18" charset="0"/>
              </a:rPr>
              <a:t>OCONUS</a:t>
            </a:r>
          </a:p>
          <a:p>
            <a:pPr marL="342900" indent="-34290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Osan Air Base, South Korea</a:t>
            </a:r>
          </a:p>
          <a:p>
            <a:pPr marL="342900" indent="-342900">
              <a:spcBef>
                <a:spcPct val="20000"/>
              </a:spcBef>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United States Army Garrison-Humphreys, South Korea</a:t>
            </a:r>
          </a:p>
          <a:p>
            <a:pPr marL="342900" indent="-342900">
              <a:spcBef>
                <a:spcPct val="20000"/>
              </a:spcBef>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Joint Base Pearl Harbor-Hickam, Hawaii</a:t>
            </a:r>
            <a:endParaRPr lang="en-US" sz="2000" b="1" u="sng"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64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800" y="2286001"/>
            <a:ext cx="3657600" cy="3886199"/>
          </a:xfrm>
        </p:spPr>
        <p:txBody>
          <a:bodyPr>
            <a:normAutofit/>
          </a:bodyPr>
          <a:lstStyle/>
          <a:p>
            <a:pPr lvl="0"/>
            <a:r>
              <a:rPr lang="en-US" dirty="0">
                <a:latin typeface="Times New Roman" panose="02020603050405020304" pitchFamily="18" charset="0"/>
                <a:cs typeface="Times New Roman" panose="02020603050405020304" pitchFamily="18" charset="0"/>
              </a:rPr>
              <a:t>Looking to recruit members</a:t>
            </a:r>
          </a:p>
          <a:p>
            <a:pPr lvl="0"/>
            <a:r>
              <a:rPr lang="en-US" dirty="0">
                <a:latin typeface="Times New Roman" panose="02020603050405020304" pitchFamily="18" charset="0"/>
                <a:cs typeface="Times New Roman" panose="02020603050405020304" pitchFamily="18" charset="0"/>
              </a:rPr>
              <a:t>Looking for donations</a:t>
            </a:r>
          </a:p>
          <a:p>
            <a:pPr lvl="0"/>
            <a:r>
              <a:rPr lang="en-US" dirty="0">
                <a:latin typeface="Times New Roman" panose="02020603050405020304" pitchFamily="18" charset="0"/>
                <a:cs typeface="Times New Roman" panose="02020603050405020304" pitchFamily="18" charset="0"/>
              </a:rPr>
              <a:t>Club-centric</a:t>
            </a:r>
          </a:p>
          <a:p>
            <a:r>
              <a:rPr lang="en-US" dirty="0">
                <a:latin typeface="Times New Roman" panose="02020603050405020304" pitchFamily="18" charset="0"/>
                <a:cs typeface="Times New Roman" panose="02020603050405020304" pitchFamily="18" charset="0"/>
              </a:rPr>
              <a:t>Others? </a:t>
            </a:r>
          </a:p>
        </p:txBody>
      </p:sp>
      <p:sp>
        <p:nvSpPr>
          <p:cNvPr id="2" name="Slide Number Placeholder 1"/>
          <p:cNvSpPr>
            <a:spLocks noGrp="1"/>
          </p:cNvSpPr>
          <p:nvPr>
            <p:ph type="sldNum" sz="quarter" idx="12"/>
          </p:nvPr>
        </p:nvSpPr>
        <p:spPr/>
        <p:txBody>
          <a:bodyPr/>
          <a:lstStyle/>
          <a:p>
            <a:fld id="{A9DCC7C6-A62F-4059-8C66-A74E7CFD86BF}" type="slidenum">
              <a:rPr lang="en-US" smtClean="0"/>
              <a:pPr/>
              <a:t>7</a:t>
            </a:fld>
            <a:endParaRPr lang="en-US" dirty="0"/>
          </a:p>
        </p:txBody>
      </p:sp>
      <p:sp>
        <p:nvSpPr>
          <p:cNvPr id="4" name="Title 3"/>
          <p:cNvSpPr>
            <a:spLocks noGrp="1"/>
          </p:cNvSpPr>
          <p:nvPr>
            <p:ph type="title"/>
          </p:nvPr>
        </p:nvSpPr>
        <p:spPr>
          <a:xfrm>
            <a:off x="76200" y="304800"/>
            <a:ext cx="10058400" cy="762000"/>
          </a:xfrm>
        </p:spPr>
        <p:txBody>
          <a:bodyPr>
            <a:normAutofit/>
          </a:bodyPr>
          <a:lstStyle/>
          <a:p>
            <a:r>
              <a:rPr lang="en-US" sz="3600" dirty="0">
                <a:latin typeface="Times New Roman" panose="02020603050405020304" pitchFamily="18" charset="0"/>
                <a:cs typeface="Times New Roman" panose="02020603050405020304" pitchFamily="18" charset="0"/>
              </a:rPr>
              <a:t>STEREOTYPES ABOUT THE VFW</a:t>
            </a:r>
          </a:p>
        </p:txBody>
      </p:sp>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516" t="9721" r="903" b="18021"/>
          <a:stretch/>
        </p:blipFill>
        <p:spPr bwMode="auto">
          <a:xfrm>
            <a:off x="3279223" y="3124200"/>
            <a:ext cx="3167743"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5671" y="2057400"/>
            <a:ext cx="2660885" cy="17877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78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CC7C6-A62F-4059-8C66-A74E7CFD86BF}" type="slidenum">
              <a:rPr lang="en-US" smtClean="0"/>
              <a:pPr/>
              <a:t>8</a:t>
            </a:fld>
            <a:endParaRPr lang="en-US" dirty="0"/>
          </a:p>
        </p:txBody>
      </p:sp>
      <p:sp>
        <p:nvSpPr>
          <p:cNvPr id="7" name="Title 1"/>
          <p:cNvSpPr>
            <a:spLocks noGrp="1"/>
          </p:cNvSpPr>
          <p:nvPr>
            <p:ph type="title"/>
          </p:nvPr>
        </p:nvSpPr>
        <p:spPr>
          <a:xfrm>
            <a:off x="0" y="133212"/>
            <a:ext cx="10280374" cy="1143000"/>
          </a:xfrm>
        </p:spPr>
        <p:txBody>
          <a:bodyPr>
            <a:normAutofit/>
          </a:bodyPr>
          <a:lstStyle/>
          <a:p>
            <a:r>
              <a:rPr lang="en-US" sz="3600" dirty="0">
                <a:latin typeface="Times New Roman" panose="02020603050405020304" pitchFamily="18" charset="0"/>
                <a:cs typeface="Times New Roman" panose="02020603050405020304" pitchFamily="18" charset="0"/>
              </a:rPr>
              <a:t>BENEFITS ASSISTANCE</a:t>
            </a:r>
          </a:p>
        </p:txBody>
      </p:sp>
      <p:sp>
        <p:nvSpPr>
          <p:cNvPr id="9" name="TextBox 8"/>
          <p:cNvSpPr txBox="1"/>
          <p:nvPr/>
        </p:nvSpPr>
        <p:spPr>
          <a:xfrm>
            <a:off x="609600" y="2277933"/>
            <a:ext cx="10972800" cy="4267200"/>
          </a:xfrm>
          <a:prstGeom prst="rect">
            <a:avLst/>
          </a:prstGeom>
          <a:noFill/>
        </p:spPr>
        <p:txBody>
          <a:bodyPr wrap="square" numCol="2" rtlCol="0">
            <a:normAutofit/>
          </a:bodyPr>
          <a:lstStyle/>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Volunteers</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Untrained</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Pay-to-Play</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Members Only</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“Are you VA?”</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We Only Do Claims</a:t>
            </a:r>
          </a:p>
          <a:p>
            <a:r>
              <a:rPr lang="en-US" sz="3400" dirty="0">
                <a:latin typeface="Times New Roman" panose="02020603050405020304" pitchFamily="18" charset="0"/>
                <a:cs typeface="Times New Roman" panose="02020603050405020304" pitchFamily="18" charset="0"/>
              </a:rPr>
              <a:t>                                                       </a:t>
            </a:r>
          </a:p>
          <a:p>
            <a:r>
              <a:rPr lang="en-US" sz="3400" dirty="0">
                <a:latin typeface="Times New Roman" panose="02020603050405020304" pitchFamily="18" charset="0"/>
                <a:cs typeface="Times New Roman" panose="02020603050405020304" pitchFamily="18" charset="0"/>
              </a:rPr>
              <a:t>                                     </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I’m taking benefits away from other vets</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I’m not disabled</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I can do it on my own</a:t>
            </a:r>
          </a:p>
          <a:p>
            <a:pPr marL="288925" indent="-288925">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If I pay for it, I’ll get better help </a:t>
            </a:r>
          </a:p>
        </p:txBody>
      </p:sp>
      <p:sp>
        <p:nvSpPr>
          <p:cNvPr id="4" name="Title 1"/>
          <p:cNvSpPr txBox="1">
            <a:spLocks/>
          </p:cNvSpPr>
          <p:nvPr/>
        </p:nvSpPr>
        <p:spPr>
          <a:xfrm>
            <a:off x="0" y="1219200"/>
            <a:ext cx="12192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Common Misconceptions about our Services:</a:t>
            </a:r>
          </a:p>
        </p:txBody>
      </p:sp>
    </p:spTree>
    <p:extLst>
      <p:ext uri="{BB962C8B-B14F-4D97-AF65-F5344CB8AC3E}">
        <p14:creationId xmlns:p14="http://schemas.microsoft.com/office/powerpoint/2010/main" val="11633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5350"/>
            <a:ext cx="6172200" cy="4525963"/>
          </a:xfrm>
        </p:spPr>
        <p:txBody>
          <a:bodyPr>
            <a:normAutofit/>
          </a:bodyPr>
          <a:lstStyle/>
          <a:p>
            <a:pPr lvl="0"/>
            <a:r>
              <a:rPr lang="en-US" dirty="0">
                <a:latin typeface="Times New Roman" panose="02020603050405020304" pitchFamily="18" charset="0"/>
                <a:cs typeface="Times New Roman" panose="02020603050405020304" pitchFamily="18" charset="0"/>
              </a:rPr>
              <a:t>Veterans who have been through this transition, or </a:t>
            </a:r>
          </a:p>
          <a:p>
            <a:pPr lvl="0"/>
            <a:r>
              <a:rPr lang="en-US" dirty="0">
                <a:latin typeface="Times New Roman" panose="02020603050405020304" pitchFamily="18" charset="0"/>
                <a:cs typeface="Times New Roman" panose="02020603050405020304" pitchFamily="18" charset="0"/>
              </a:rPr>
              <a:t>Advocates who care about veterans and their families</a:t>
            </a:r>
          </a:p>
          <a:p>
            <a:pPr lvl="0"/>
            <a:r>
              <a:rPr lang="en-US" dirty="0">
                <a:latin typeface="Times New Roman" panose="02020603050405020304" pitchFamily="18" charset="0"/>
                <a:cs typeface="Times New Roman" panose="02020603050405020304" pitchFamily="18" charset="0"/>
              </a:rPr>
              <a:t>Highly-trained professionals who can help</a:t>
            </a:r>
          </a:p>
          <a:p>
            <a:pPr lvl="0"/>
            <a:r>
              <a:rPr lang="en-US" dirty="0">
                <a:latin typeface="Times New Roman" panose="02020603050405020304" pitchFamily="18" charset="0"/>
                <a:cs typeface="Times New Roman" panose="02020603050405020304" pitchFamily="18" charset="0"/>
              </a:rPr>
              <a:t>Services are no obligation and free of charge</a:t>
            </a:r>
          </a:p>
        </p:txBody>
      </p:sp>
      <p:sp>
        <p:nvSpPr>
          <p:cNvPr id="4" name="Slide Number Placeholder 3"/>
          <p:cNvSpPr>
            <a:spLocks noGrp="1"/>
          </p:cNvSpPr>
          <p:nvPr>
            <p:ph type="sldNum" sz="quarter" idx="12"/>
          </p:nvPr>
        </p:nvSpPr>
        <p:spPr/>
        <p:txBody>
          <a:bodyPr/>
          <a:lstStyle/>
          <a:p>
            <a:fld id="{A9DCC7C6-A62F-4059-8C66-A74E7CFD86BF}" type="slidenum">
              <a:rPr lang="en-US" smtClean="0"/>
              <a:pPr/>
              <a:t>9</a:t>
            </a:fld>
            <a:endParaRPr lang="en-US" dirty="0"/>
          </a:p>
        </p:txBody>
      </p:sp>
      <p:sp>
        <p:nvSpPr>
          <p:cNvPr id="2" name="Title 1"/>
          <p:cNvSpPr>
            <a:spLocks noGrp="1"/>
          </p:cNvSpPr>
          <p:nvPr>
            <p:ph type="title"/>
          </p:nvPr>
        </p:nvSpPr>
        <p:spPr>
          <a:xfrm>
            <a:off x="0" y="152400"/>
            <a:ext cx="10210800" cy="1143000"/>
          </a:xfrm>
        </p:spPr>
        <p:txBody>
          <a:bodyPr>
            <a:normAutofit/>
          </a:bodyPr>
          <a:lstStyle/>
          <a:p>
            <a:r>
              <a:rPr lang="en-US" sz="3600" dirty="0">
                <a:latin typeface="Times New Roman" panose="02020603050405020304" pitchFamily="18" charset="0"/>
                <a:cs typeface="Times New Roman" panose="02020603050405020304" pitchFamily="18" charset="0"/>
              </a:rPr>
              <a:t>WHO ARE VFW SERVICE OFFICERS?</a:t>
            </a:r>
          </a:p>
        </p:txBody>
      </p:sp>
      <p:pic>
        <p:nvPicPr>
          <p:cNvPr id="5" name="Picture 4"/>
          <p:cNvPicPr>
            <a:picLocks noChangeAspect="1"/>
          </p:cNvPicPr>
          <p:nvPr/>
        </p:nvPicPr>
        <p:blipFill>
          <a:blip r:embed="rId3"/>
          <a:stretch>
            <a:fillRect/>
          </a:stretch>
        </p:blipFill>
        <p:spPr>
          <a:xfrm>
            <a:off x="7620000" y="1647657"/>
            <a:ext cx="3127519" cy="4676037"/>
          </a:xfrm>
          <a:prstGeom prst="rect">
            <a:avLst/>
          </a:prstGeom>
        </p:spPr>
      </p:pic>
    </p:spTree>
    <p:extLst>
      <p:ext uri="{BB962C8B-B14F-4D97-AF65-F5344CB8AC3E}">
        <p14:creationId xmlns:p14="http://schemas.microsoft.com/office/powerpoint/2010/main" val="7313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VFW 2014 PPt Theme</Template>
  <TotalTime>8155</TotalTime>
  <Words>2433</Words>
  <Application>Microsoft Office PowerPoint</Application>
  <PresentationFormat>Widescreen</PresentationFormat>
  <Paragraphs>376</Paragraphs>
  <Slides>32</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PTSerif-Regular</vt:lpstr>
      <vt:lpstr>Times New Roman</vt:lpstr>
      <vt:lpstr>NEW LOGO</vt:lpstr>
      <vt:lpstr>Custom Design</vt:lpstr>
      <vt:lpstr>1_Custom Design</vt:lpstr>
      <vt:lpstr>The Role of the VFW Representative</vt:lpstr>
      <vt:lpstr>What is a VFW Representative?</vt:lpstr>
      <vt:lpstr>NATIONAL VETERANS SERVICE</vt:lpstr>
      <vt:lpstr>STRUCTURE</vt:lpstr>
      <vt:lpstr>STRUCTURE</vt:lpstr>
      <vt:lpstr>BENEFITS DELIVERY AT DISCHARGE</vt:lpstr>
      <vt:lpstr>STEREOTYPES ABOUT THE VFW</vt:lpstr>
      <vt:lpstr>BENEFITS ASSISTANCE</vt:lpstr>
      <vt:lpstr>WHO ARE VFW SERVICE OFFICERS?</vt:lpstr>
      <vt:lpstr>PowerPoint Presentation</vt:lpstr>
      <vt:lpstr>OTHER TITLES</vt:lpstr>
      <vt:lpstr>BENEFITS ASSISTANCE</vt:lpstr>
      <vt:lpstr>WE TRAIN IN FOUR CORE TASKS: </vt:lpstr>
      <vt:lpstr>BENEFITS ASSISTANCE</vt:lpstr>
      <vt:lpstr>BENEFITS ASSISTANCE</vt:lpstr>
      <vt:lpstr>BENEFITS ASSISTANCE</vt:lpstr>
      <vt:lpstr>VFW SERVICE OFFICERS LEAD THE WAY!</vt:lpstr>
      <vt:lpstr>OUTREACH</vt:lpstr>
      <vt:lpstr>OUTREACH MATERIALS</vt:lpstr>
      <vt:lpstr>QR Codes</vt:lpstr>
      <vt:lpstr>POST/DISTRICT SERVICE OFFICERS</vt:lpstr>
      <vt:lpstr>POST/DISTRICT SERVICE OFFICERS</vt:lpstr>
      <vt:lpstr>POST/DISTRICT SERVICE OFFICERS</vt:lpstr>
      <vt:lpstr>POST/DISTRICT SERVICE OFFICERS</vt:lpstr>
      <vt:lpstr>POST/DISTRICT SERVICE OFFICERS</vt:lpstr>
      <vt:lpstr>OTHER NVS PROGRAMS</vt:lpstr>
      <vt:lpstr>OTHER NVS PROGRAMS</vt:lpstr>
      <vt:lpstr>Claim Sharks</vt:lpstr>
      <vt:lpstr>Claim Sharks</vt:lpstr>
      <vt:lpstr>Claim Sharks</vt:lpstr>
      <vt:lpstr>Key VFW Web Pages:</vt:lpstr>
      <vt:lpstr>QUESTIONS?</vt:lpstr>
    </vt:vector>
  </TitlesOfParts>
  <Company>Veterans of Foreign Wars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VFW Washington Office</dc:title>
  <dc:creator>gcano</dc:creator>
  <cp:lastModifiedBy>Christopher Macinkowicz</cp:lastModifiedBy>
  <cp:revision>485</cp:revision>
  <cp:lastPrinted>2023-08-17T18:15:29Z</cp:lastPrinted>
  <dcterms:created xsi:type="dcterms:W3CDTF">2010-03-03T14:32:15Z</dcterms:created>
  <dcterms:modified xsi:type="dcterms:W3CDTF">2024-01-18T19:30:22Z</dcterms:modified>
</cp:coreProperties>
</file>