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 id="2147483857" r:id="rId2"/>
  </p:sldMasterIdLst>
  <p:notesMasterIdLst>
    <p:notesMasterId r:id="rId61"/>
  </p:notesMasterIdLst>
  <p:handoutMasterIdLst>
    <p:handoutMasterId r:id="rId62"/>
  </p:handoutMasterIdLst>
  <p:sldIdLst>
    <p:sldId id="258" r:id="rId3"/>
    <p:sldId id="370" r:id="rId4"/>
    <p:sldId id="389" r:id="rId5"/>
    <p:sldId id="420" r:id="rId6"/>
    <p:sldId id="390" r:id="rId7"/>
    <p:sldId id="440" r:id="rId8"/>
    <p:sldId id="441" r:id="rId9"/>
    <p:sldId id="451" r:id="rId10"/>
    <p:sldId id="452" r:id="rId11"/>
    <p:sldId id="442" r:id="rId12"/>
    <p:sldId id="443" r:id="rId13"/>
    <p:sldId id="446" r:id="rId14"/>
    <p:sldId id="448" r:id="rId15"/>
    <p:sldId id="378" r:id="rId16"/>
    <p:sldId id="415" r:id="rId17"/>
    <p:sldId id="423" r:id="rId18"/>
    <p:sldId id="414" r:id="rId19"/>
    <p:sldId id="316" r:id="rId20"/>
    <p:sldId id="392" r:id="rId21"/>
    <p:sldId id="394" r:id="rId22"/>
    <p:sldId id="416" r:id="rId23"/>
    <p:sldId id="434" r:id="rId24"/>
    <p:sldId id="435" r:id="rId25"/>
    <p:sldId id="425" r:id="rId26"/>
    <p:sldId id="379" r:id="rId27"/>
    <p:sldId id="444" r:id="rId28"/>
    <p:sldId id="395" r:id="rId29"/>
    <p:sldId id="396" r:id="rId30"/>
    <p:sldId id="417" r:id="rId31"/>
    <p:sldId id="413" r:id="rId32"/>
    <p:sldId id="406" r:id="rId33"/>
    <p:sldId id="418" r:id="rId34"/>
    <p:sldId id="404" r:id="rId35"/>
    <p:sldId id="405" r:id="rId36"/>
    <p:sldId id="450" r:id="rId37"/>
    <p:sldId id="407" r:id="rId38"/>
    <p:sldId id="437" r:id="rId39"/>
    <p:sldId id="445" r:id="rId40"/>
    <p:sldId id="436" r:id="rId41"/>
    <p:sldId id="449" r:id="rId42"/>
    <p:sldId id="447" r:id="rId43"/>
    <p:sldId id="411" r:id="rId44"/>
    <p:sldId id="382" r:id="rId45"/>
    <p:sldId id="422" r:id="rId46"/>
    <p:sldId id="412" r:id="rId47"/>
    <p:sldId id="421" r:id="rId48"/>
    <p:sldId id="426" r:id="rId49"/>
    <p:sldId id="427" r:id="rId50"/>
    <p:sldId id="429" r:id="rId51"/>
    <p:sldId id="430" r:id="rId52"/>
    <p:sldId id="432" r:id="rId53"/>
    <p:sldId id="433" r:id="rId54"/>
    <p:sldId id="431" r:id="rId55"/>
    <p:sldId id="419" r:id="rId56"/>
    <p:sldId id="438" r:id="rId57"/>
    <p:sldId id="439" r:id="rId58"/>
    <p:sldId id="410" r:id="rId59"/>
    <p:sldId id="365" r:id="rId60"/>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1" userDrawn="1">
          <p15:clr>
            <a:srgbClr val="A4A3A4"/>
          </p15:clr>
        </p15:guide>
        <p15:guide id="2" pos="221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erald T. Manar" initials="GTM" lastIdx="17" clrIdx="0"/>
  <p:cmAuthor id="1" name="Ryan Gallucci" initials="RG" lastIdx="4" clrIdx="1">
    <p:extLst/>
  </p:cmAuthor>
  <p:cmAuthor id="2" name="Lauren Barefoot" initials="LB" lastIdx="2" clrIdx="2">
    <p:extLst>
      <p:ext uri="{19B8F6BF-5375-455C-9EA6-DF929625EA0E}">
        <p15:presenceInfo xmlns:p15="http://schemas.microsoft.com/office/powerpoint/2012/main" userId="S-1-5-21-1147415601-746390328-441284377-361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8399" autoAdjust="0"/>
  </p:normalViewPr>
  <p:slideViewPr>
    <p:cSldViewPr>
      <p:cViewPr varScale="1">
        <p:scale>
          <a:sx n="98" d="100"/>
          <a:sy n="98" d="100"/>
        </p:scale>
        <p:origin x="189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4" d="100"/>
          <a:sy n="84" d="100"/>
        </p:scale>
        <p:origin x="3786" y="78"/>
      </p:cViewPr>
      <p:guideLst>
        <p:guide orient="horz" pos="2931"/>
        <p:guide pos="221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commentAuthors" Target="commentAuthor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5"/>
            <a:ext cx="4043358" cy="465138"/>
          </a:xfrm>
          <a:prstGeom prst="rect">
            <a:avLst/>
          </a:prstGeom>
        </p:spPr>
        <p:txBody>
          <a:bodyPr vert="horz" lIns="91405" tIns="45704" rIns="91405" bIns="45704" rtlCol="0"/>
          <a:lstStyle>
            <a:lvl1pPr algn="l">
              <a:defRPr sz="1200"/>
            </a:lvl1pPr>
          </a:lstStyle>
          <a:p>
            <a:r>
              <a:rPr lang="en-US" sz="1600" dirty="0">
                <a:latin typeface="Times New Roman" panose="02020603050405020304" pitchFamily="18" charset="0"/>
                <a:cs typeface="Times New Roman" panose="02020603050405020304" pitchFamily="18" charset="0"/>
              </a:rPr>
              <a:t>Appeals Modernization</a:t>
            </a:r>
            <a:endParaRPr lang="en-US" sz="1600"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2"/>
          </p:nvPr>
        </p:nvSpPr>
        <p:spPr>
          <a:xfrm>
            <a:off x="5" y="8839201"/>
            <a:ext cx="3738558" cy="465138"/>
          </a:xfrm>
          <a:prstGeom prst="rect">
            <a:avLst/>
          </a:prstGeom>
        </p:spPr>
        <p:txBody>
          <a:bodyPr vert="horz" lIns="91405" tIns="45704" rIns="91405" bIns="45704" rtlCol="0" anchor="b"/>
          <a:lstStyle>
            <a:lvl1pPr algn="l">
              <a:defRPr sz="1200"/>
            </a:lvl1pPr>
          </a:lstStyle>
          <a:p>
            <a:r>
              <a:rPr lang="en-US" sz="1600" dirty="0">
                <a:latin typeface="Times New Roman" panose="02020603050405020304" pitchFamily="18" charset="0"/>
                <a:cs typeface="Times New Roman" panose="02020603050405020304" pitchFamily="18" charset="0"/>
              </a:rPr>
              <a:t>Appeals </a:t>
            </a:r>
            <a:r>
              <a:rPr lang="en-US" sz="1600" dirty="0">
                <a:latin typeface="Times New Roman" panose="02020603050405020304" pitchFamily="18" charset="0"/>
                <a:cs typeface="Times New Roman" panose="02020603050405020304" pitchFamily="18" charset="0"/>
              </a:rPr>
              <a:t>Modernization </a:t>
            </a:r>
          </a:p>
        </p:txBody>
      </p:sp>
      <p:sp>
        <p:nvSpPr>
          <p:cNvPr id="5" name="Slide Number Placeholder 4"/>
          <p:cNvSpPr>
            <a:spLocks noGrp="1"/>
          </p:cNvSpPr>
          <p:nvPr>
            <p:ph type="sldNum" sz="quarter" idx="3"/>
          </p:nvPr>
        </p:nvSpPr>
        <p:spPr>
          <a:xfrm>
            <a:off x="3976692" y="8839201"/>
            <a:ext cx="3041650" cy="465138"/>
          </a:xfrm>
          <a:prstGeom prst="rect">
            <a:avLst/>
          </a:prstGeom>
        </p:spPr>
        <p:txBody>
          <a:bodyPr vert="horz" lIns="91405" tIns="45704" rIns="91405" bIns="45704" rtlCol="0" anchor="b"/>
          <a:lstStyle>
            <a:lvl1pPr algn="r">
              <a:defRPr sz="1200"/>
            </a:lvl1pPr>
          </a:lstStyle>
          <a:p>
            <a:fld id="{D87813B3-2FF6-4834-A8B5-E18A8C16B523}" type="slidenum">
              <a:rPr lang="en-US" sz="2000">
                <a:latin typeface="Times New Roman" panose="02020603050405020304" pitchFamily="18" charset="0"/>
                <a:cs typeface="Times New Roman" panose="02020603050405020304" pitchFamily="18" charset="0"/>
              </a:rPr>
              <a:t>‹#›</a:t>
            </a:fld>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70992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5"/>
            <a:ext cx="3041650" cy="465138"/>
          </a:xfrm>
          <a:prstGeom prst="rect">
            <a:avLst/>
          </a:prstGeom>
        </p:spPr>
        <p:txBody>
          <a:bodyPr vert="horz" lIns="91405" tIns="45704" rIns="91405" bIns="45704" rtlCol="0"/>
          <a:lstStyle>
            <a:lvl1pPr algn="l">
              <a:defRPr sz="1200"/>
            </a:lvl1pPr>
          </a:lstStyle>
          <a:p>
            <a:endParaRPr lang="en-US" dirty="0"/>
          </a:p>
        </p:txBody>
      </p:sp>
      <p:sp>
        <p:nvSpPr>
          <p:cNvPr id="3" name="Date Placeholder 2"/>
          <p:cNvSpPr>
            <a:spLocks noGrp="1"/>
          </p:cNvSpPr>
          <p:nvPr>
            <p:ph type="dt" idx="1"/>
          </p:nvPr>
        </p:nvSpPr>
        <p:spPr>
          <a:xfrm>
            <a:off x="3976692" y="5"/>
            <a:ext cx="3041650" cy="465138"/>
          </a:xfrm>
          <a:prstGeom prst="rect">
            <a:avLst/>
          </a:prstGeom>
        </p:spPr>
        <p:txBody>
          <a:bodyPr vert="horz" lIns="91405" tIns="45704" rIns="91405" bIns="45704" rtlCol="0"/>
          <a:lstStyle>
            <a:lvl1pPr algn="r">
              <a:defRPr sz="1200"/>
            </a:lvl1pPr>
          </a:lstStyle>
          <a:p>
            <a:fld id="{BE791482-ABC9-4B51-89C1-4D6D7E3C01B8}" type="datetimeFigureOut">
              <a:rPr lang="en-US" smtClean="0"/>
              <a:t>9/12/2019</a:t>
            </a:fld>
            <a:endParaRPr lang="en-US" dirty="0"/>
          </a:p>
        </p:txBody>
      </p:sp>
      <p:sp>
        <p:nvSpPr>
          <p:cNvPr id="4" name="Slide Image Placeholder 3"/>
          <p:cNvSpPr>
            <a:spLocks noGrp="1" noRot="1" noChangeAspect="1"/>
          </p:cNvSpPr>
          <p:nvPr>
            <p:ph type="sldImg" idx="2"/>
          </p:nvPr>
        </p:nvSpPr>
        <p:spPr>
          <a:xfrm>
            <a:off x="1184275" y="698500"/>
            <a:ext cx="4651375" cy="3489325"/>
          </a:xfrm>
          <a:prstGeom prst="rect">
            <a:avLst/>
          </a:prstGeom>
          <a:noFill/>
          <a:ln w="12700">
            <a:solidFill>
              <a:prstClr val="black"/>
            </a:solidFill>
          </a:ln>
        </p:spPr>
        <p:txBody>
          <a:bodyPr vert="horz" lIns="91405" tIns="45704" rIns="91405" bIns="45704" rtlCol="0" anchor="ctr"/>
          <a:lstStyle/>
          <a:p>
            <a:endParaRPr lang="en-US" dirty="0"/>
          </a:p>
        </p:txBody>
      </p:sp>
      <p:sp>
        <p:nvSpPr>
          <p:cNvPr id="5" name="Notes Placeholder 4"/>
          <p:cNvSpPr>
            <a:spLocks noGrp="1"/>
          </p:cNvSpPr>
          <p:nvPr>
            <p:ph type="body" sz="quarter" idx="3"/>
          </p:nvPr>
        </p:nvSpPr>
        <p:spPr>
          <a:xfrm>
            <a:off x="701680" y="4419604"/>
            <a:ext cx="5616575" cy="4187825"/>
          </a:xfrm>
          <a:prstGeom prst="rect">
            <a:avLst/>
          </a:prstGeom>
        </p:spPr>
        <p:txBody>
          <a:bodyPr vert="horz" lIns="91405" tIns="45704" rIns="91405" bIns="4570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4" y="8839201"/>
            <a:ext cx="3041650" cy="465138"/>
          </a:xfrm>
          <a:prstGeom prst="rect">
            <a:avLst/>
          </a:prstGeom>
        </p:spPr>
        <p:txBody>
          <a:bodyPr vert="horz" lIns="91405" tIns="45704" rIns="91405" bIns="4570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6692" y="8839201"/>
            <a:ext cx="3041650" cy="465138"/>
          </a:xfrm>
          <a:prstGeom prst="rect">
            <a:avLst/>
          </a:prstGeom>
        </p:spPr>
        <p:txBody>
          <a:bodyPr vert="horz" lIns="91405" tIns="45704" rIns="91405" bIns="45704" rtlCol="0" anchor="b"/>
          <a:lstStyle>
            <a:lvl1pPr algn="r">
              <a:defRPr sz="1200"/>
            </a:lvl1pPr>
          </a:lstStyle>
          <a:p>
            <a:fld id="{0ECBFD18-9844-409C-A390-B1B0B3ED2F7F}" type="slidenum">
              <a:rPr lang="en-US" smtClean="0"/>
              <a:t>‹#›</a:t>
            </a:fld>
            <a:endParaRPr lang="en-US" dirty="0"/>
          </a:p>
        </p:txBody>
      </p:sp>
    </p:spTree>
    <p:extLst>
      <p:ext uri="{BB962C8B-B14F-4D97-AF65-F5344CB8AC3E}">
        <p14:creationId xmlns:p14="http://schemas.microsoft.com/office/powerpoint/2010/main" val="3550009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CBFD18-9844-409C-A390-B1B0B3ED2F7F}" type="slidenum">
              <a:rPr lang="en-US" smtClean="0"/>
              <a:t>1</a:t>
            </a:fld>
            <a:endParaRPr lang="en-US" dirty="0"/>
          </a:p>
        </p:txBody>
      </p:sp>
    </p:spTree>
    <p:extLst>
      <p:ext uri="{BB962C8B-B14F-4D97-AF65-F5344CB8AC3E}">
        <p14:creationId xmlns:p14="http://schemas.microsoft.com/office/powerpoint/2010/main" val="33883636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Red = new or revised elements</a:t>
            </a:r>
          </a:p>
          <a:p>
            <a:r>
              <a:rPr lang="en-US" dirty="0" smtClean="0"/>
              <a:t>More choices in AMA =</a:t>
            </a:r>
            <a:r>
              <a:rPr lang="en-US" baseline="0" dirty="0" smtClean="0"/>
              <a:t> need to understand reason for denial and evidence considered by VA to choose best path</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14</a:t>
            </a:fld>
            <a:endParaRPr lang="en-US" dirty="0"/>
          </a:p>
        </p:txBody>
      </p:sp>
    </p:spTree>
    <p:extLst>
      <p:ext uri="{BB962C8B-B14F-4D97-AF65-F5344CB8AC3E}">
        <p14:creationId xmlns:p14="http://schemas.microsoft.com/office/powerpoint/2010/main" val="20926714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Buddy</a:t>
            </a:r>
            <a:r>
              <a:rPr lang="en-US" baseline="0" dirty="0" smtClean="0"/>
              <a:t> Statements - yes</a:t>
            </a:r>
          </a:p>
          <a:p>
            <a:r>
              <a:rPr lang="en-US" baseline="0" dirty="0" smtClean="0"/>
              <a:t>Doctor’s notes: not relevant, favorable finding</a:t>
            </a:r>
          </a:p>
          <a:p>
            <a:r>
              <a:rPr lang="en-US" baseline="0" dirty="0" smtClean="0"/>
              <a:t>Spouse: not relevant, rating not at issue</a:t>
            </a:r>
          </a:p>
          <a:p>
            <a:r>
              <a:rPr lang="en-US" baseline="0" dirty="0" smtClean="0"/>
              <a:t>Photos - yes</a:t>
            </a:r>
          </a:p>
          <a:p>
            <a:r>
              <a:rPr lang="en-US" baseline="0" dirty="0" smtClean="0"/>
              <a:t>Letters home - yes</a:t>
            </a:r>
          </a:p>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20</a:t>
            </a:fld>
            <a:endParaRPr lang="en-US" dirty="0"/>
          </a:p>
        </p:txBody>
      </p:sp>
    </p:spTree>
    <p:extLst>
      <p:ext uri="{BB962C8B-B14F-4D97-AF65-F5344CB8AC3E}">
        <p14:creationId xmlns:p14="http://schemas.microsoft.com/office/powerpoint/2010/main" val="42668302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13B: ask someone at RO/ask veteran for copy of letter,</a:t>
            </a:r>
            <a:r>
              <a:rPr lang="en-US" baseline="0" dirty="0" smtClean="0"/>
              <a:t> if not previously decided, file VAF 21-526EZ</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21</a:t>
            </a:fld>
            <a:endParaRPr lang="en-US" dirty="0"/>
          </a:p>
        </p:txBody>
      </p:sp>
    </p:spTree>
    <p:extLst>
      <p:ext uri="{BB962C8B-B14F-4D97-AF65-F5344CB8AC3E}">
        <p14:creationId xmlns:p14="http://schemas.microsoft.com/office/powerpoint/2010/main" val="21217876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13B: ask someone at RO/ask veteran for copy of letter,</a:t>
            </a:r>
            <a:r>
              <a:rPr lang="en-US" baseline="0" dirty="0" smtClean="0"/>
              <a:t> if not previously decided, file VAF 21-526EZ</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22</a:t>
            </a:fld>
            <a:endParaRPr lang="en-US" dirty="0"/>
          </a:p>
        </p:txBody>
      </p:sp>
    </p:spTree>
    <p:extLst>
      <p:ext uri="{BB962C8B-B14F-4D97-AF65-F5344CB8AC3E}">
        <p14:creationId xmlns:p14="http://schemas.microsoft.com/office/powerpoint/2010/main" val="413657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13B: ask someone at RO/ask veteran for copy of letter,</a:t>
            </a:r>
            <a:r>
              <a:rPr lang="en-US" baseline="0" dirty="0" smtClean="0"/>
              <a:t> if not previously decided, file VAF 21-526EZ</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23</a:t>
            </a:fld>
            <a:endParaRPr lang="en-US" dirty="0"/>
          </a:p>
        </p:txBody>
      </p:sp>
    </p:spTree>
    <p:extLst>
      <p:ext uri="{BB962C8B-B14F-4D97-AF65-F5344CB8AC3E}">
        <p14:creationId xmlns:p14="http://schemas.microsoft.com/office/powerpoint/2010/main" val="36782601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Don’t try to game the system: if you don’t have new evidence,</a:t>
            </a:r>
            <a:r>
              <a:rPr lang="en-US" baseline="0" dirty="0" smtClean="0"/>
              <a:t> select HLR or direct review at BVA</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24</a:t>
            </a:fld>
            <a:endParaRPr lang="en-US" dirty="0"/>
          </a:p>
        </p:txBody>
      </p:sp>
    </p:spTree>
    <p:extLst>
      <p:ext uri="{BB962C8B-B14F-4D97-AF65-F5344CB8AC3E}">
        <p14:creationId xmlns:p14="http://schemas.microsoft.com/office/powerpoint/2010/main" val="38341538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25</a:t>
            </a:fld>
            <a:endParaRPr lang="en-US" dirty="0"/>
          </a:p>
        </p:txBody>
      </p:sp>
    </p:spTree>
    <p:extLst>
      <p:ext uri="{BB962C8B-B14F-4D97-AF65-F5344CB8AC3E}">
        <p14:creationId xmlns:p14="http://schemas.microsoft.com/office/powerpoint/2010/main" val="12724620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29</a:t>
            </a:fld>
            <a:endParaRPr lang="en-US" dirty="0"/>
          </a:p>
        </p:txBody>
      </p:sp>
    </p:spTree>
    <p:extLst>
      <p:ext uri="{BB962C8B-B14F-4D97-AF65-F5344CB8AC3E}">
        <p14:creationId xmlns:p14="http://schemas.microsoft.com/office/powerpoint/2010/main" val="11123798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a veteran wants to submit evidence directly to the BVA and the evidence submitted would not result in an outright grant but would instead raise additional development, it should instead first be submitted as a supplemental claim to force VA to comply with DTA</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31</a:t>
            </a:fld>
            <a:endParaRPr lang="en-US" dirty="0"/>
          </a:p>
        </p:txBody>
      </p:sp>
    </p:spTree>
    <p:extLst>
      <p:ext uri="{BB962C8B-B14F-4D97-AF65-F5344CB8AC3E}">
        <p14:creationId xmlns:p14="http://schemas.microsoft.com/office/powerpoint/2010/main" val="9908617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32</a:t>
            </a:fld>
            <a:endParaRPr lang="en-US" dirty="0"/>
          </a:p>
        </p:txBody>
      </p:sp>
    </p:spTree>
    <p:extLst>
      <p:ext uri="{BB962C8B-B14F-4D97-AF65-F5344CB8AC3E}">
        <p14:creationId xmlns:p14="http://schemas.microsoft.com/office/powerpoint/2010/main" val="3684123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a:t>
            </a:fld>
            <a:endParaRPr lang="en-US" dirty="0"/>
          </a:p>
        </p:txBody>
      </p:sp>
    </p:spTree>
    <p:extLst>
      <p:ext uri="{BB962C8B-B14F-4D97-AF65-F5344CB8AC3E}">
        <p14:creationId xmlns:p14="http://schemas.microsoft.com/office/powerpoint/2010/main" val="13477856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Always provide argument.</a:t>
            </a:r>
            <a:r>
              <a:rPr lang="en-US" baseline="0" dirty="0" smtClean="0"/>
              <a:t> If no argument, restate what veteran is saying</a:t>
            </a:r>
          </a:p>
          <a:p>
            <a:r>
              <a:rPr lang="en-US" baseline="0" dirty="0" smtClean="0"/>
              <a:t>Try to list where evidence is in file (date in VBMS)</a:t>
            </a:r>
          </a:p>
        </p:txBody>
      </p:sp>
      <p:sp>
        <p:nvSpPr>
          <p:cNvPr id="4" name="Slide Number Placeholder 3"/>
          <p:cNvSpPr>
            <a:spLocks noGrp="1"/>
          </p:cNvSpPr>
          <p:nvPr>
            <p:ph type="sldNum" sz="quarter" idx="10"/>
          </p:nvPr>
        </p:nvSpPr>
        <p:spPr/>
        <p:txBody>
          <a:bodyPr/>
          <a:lstStyle/>
          <a:p>
            <a:fld id="{0ECBFD18-9844-409C-A390-B1B0B3ED2F7F}" type="slidenum">
              <a:rPr lang="en-US" smtClean="0"/>
              <a:t>33</a:t>
            </a:fld>
            <a:endParaRPr lang="en-US" dirty="0"/>
          </a:p>
        </p:txBody>
      </p:sp>
    </p:spTree>
    <p:extLst>
      <p:ext uri="{BB962C8B-B14F-4D97-AF65-F5344CB8AC3E}">
        <p14:creationId xmlns:p14="http://schemas.microsoft.com/office/powerpoint/2010/main" val="15162125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 to example</a:t>
            </a:r>
            <a:r>
              <a:rPr lang="en-US" baseline="0" dirty="0" smtClean="0"/>
              <a:t> argument</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34</a:t>
            </a:fld>
            <a:endParaRPr lang="en-US" dirty="0"/>
          </a:p>
        </p:txBody>
      </p:sp>
    </p:spTree>
    <p:extLst>
      <p:ext uri="{BB962C8B-B14F-4D97-AF65-F5344CB8AC3E}">
        <p14:creationId xmlns:p14="http://schemas.microsoft.com/office/powerpoint/2010/main" val="3036648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 to example</a:t>
            </a:r>
            <a:r>
              <a:rPr lang="en-US" baseline="0" dirty="0" smtClean="0"/>
              <a:t> argument</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35</a:t>
            </a:fld>
            <a:endParaRPr lang="en-US" dirty="0"/>
          </a:p>
        </p:txBody>
      </p:sp>
    </p:spTree>
    <p:extLst>
      <p:ext uri="{BB962C8B-B14F-4D97-AF65-F5344CB8AC3E}">
        <p14:creationId xmlns:p14="http://schemas.microsoft.com/office/powerpoint/2010/main" val="16775634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only docket</a:t>
            </a:r>
            <a:r>
              <a:rPr lang="en-US" baseline="0" dirty="0" smtClean="0"/>
              <a:t> that has a timeliness goal is the direct docket. (1 year)</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36</a:t>
            </a:fld>
            <a:endParaRPr lang="en-US" dirty="0"/>
          </a:p>
        </p:txBody>
      </p:sp>
    </p:spTree>
    <p:extLst>
      <p:ext uri="{BB962C8B-B14F-4D97-AF65-F5344CB8AC3E}">
        <p14:creationId xmlns:p14="http://schemas.microsoft.com/office/powerpoint/2010/main" val="16112950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Especially when VA is trying to work down legacy backlog</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38</a:t>
            </a:fld>
            <a:endParaRPr lang="en-US" dirty="0"/>
          </a:p>
        </p:txBody>
      </p:sp>
    </p:spTree>
    <p:extLst>
      <p:ext uri="{BB962C8B-B14F-4D97-AF65-F5344CB8AC3E}">
        <p14:creationId xmlns:p14="http://schemas.microsoft.com/office/powerpoint/2010/main" val="4186702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 to example</a:t>
            </a:r>
            <a:r>
              <a:rPr lang="en-US" baseline="0" dirty="0" smtClean="0"/>
              <a:t> argument</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39</a:t>
            </a:fld>
            <a:endParaRPr lang="en-US" dirty="0"/>
          </a:p>
        </p:txBody>
      </p:sp>
    </p:spTree>
    <p:extLst>
      <p:ext uri="{BB962C8B-B14F-4D97-AF65-F5344CB8AC3E}">
        <p14:creationId xmlns:p14="http://schemas.microsoft.com/office/powerpoint/2010/main" val="86822236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 to example</a:t>
            </a:r>
            <a:r>
              <a:rPr lang="en-US" baseline="0" dirty="0" smtClean="0"/>
              <a:t> argument</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40</a:t>
            </a:fld>
            <a:endParaRPr lang="en-US" dirty="0"/>
          </a:p>
        </p:txBody>
      </p:sp>
    </p:spTree>
    <p:extLst>
      <p:ext uri="{BB962C8B-B14F-4D97-AF65-F5344CB8AC3E}">
        <p14:creationId xmlns:p14="http://schemas.microsoft.com/office/powerpoint/2010/main" val="22059394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 to example</a:t>
            </a:r>
            <a:r>
              <a:rPr lang="en-US" baseline="0" dirty="0" smtClean="0"/>
              <a:t> argument</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41</a:t>
            </a:fld>
            <a:endParaRPr lang="en-US" dirty="0"/>
          </a:p>
        </p:txBody>
      </p:sp>
    </p:spTree>
    <p:extLst>
      <p:ext uri="{BB962C8B-B14F-4D97-AF65-F5344CB8AC3E}">
        <p14:creationId xmlns:p14="http://schemas.microsoft.com/office/powerpoint/2010/main" val="9466175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Benefit of doubt</a:t>
            </a:r>
            <a:r>
              <a:rPr lang="en-US" baseline="0" dirty="0" smtClean="0"/>
              <a:t> 50% v. CUE about 94%</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42</a:t>
            </a:fld>
            <a:endParaRPr lang="en-US" dirty="0"/>
          </a:p>
        </p:txBody>
      </p:sp>
    </p:spTree>
    <p:extLst>
      <p:ext uri="{BB962C8B-B14F-4D97-AF65-F5344CB8AC3E}">
        <p14:creationId xmlns:p14="http://schemas.microsoft.com/office/powerpoint/2010/main" val="42642219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 TO BE CONFUSED</a:t>
            </a:r>
            <a:r>
              <a:rPr lang="en-US" baseline="0" dirty="0" smtClean="0"/>
              <a:t> WITH THE NEW REMOTE ACCESS MANAGEMENT PORTAL (ALSO RAMP)</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43</a:t>
            </a:fld>
            <a:endParaRPr lang="en-US" dirty="0"/>
          </a:p>
        </p:txBody>
      </p:sp>
    </p:spTree>
    <p:extLst>
      <p:ext uri="{BB962C8B-B14F-4D97-AF65-F5344CB8AC3E}">
        <p14:creationId xmlns:p14="http://schemas.microsoft.com/office/powerpoint/2010/main" val="2354558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have been many changes to appeal process over time. More examples: centralization</a:t>
            </a:r>
            <a:r>
              <a:rPr lang="en-US" baseline="0" dirty="0" smtClean="0"/>
              <a:t> of BVA, elimination of TB hearings, failed ECA initiative, “fast track” </a:t>
            </a:r>
            <a:r>
              <a:rPr lang="en-US" dirty="0" smtClean="0"/>
              <a:t>AMA will not be the last</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a:t>
            </a:fld>
            <a:endParaRPr lang="en-US" dirty="0"/>
          </a:p>
        </p:txBody>
      </p:sp>
    </p:spTree>
    <p:extLst>
      <p:ext uri="{BB962C8B-B14F-4D97-AF65-F5344CB8AC3E}">
        <p14:creationId xmlns:p14="http://schemas.microsoft.com/office/powerpoint/2010/main" val="331125248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 TO BE CONFUSED</a:t>
            </a:r>
            <a:r>
              <a:rPr lang="en-US" baseline="0" dirty="0" smtClean="0"/>
              <a:t> WITH THE NEW REMOTE ACCESS MANAGEMENT PORTAL (ALSO RAMP)</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44</a:t>
            </a:fld>
            <a:endParaRPr lang="en-US" dirty="0"/>
          </a:p>
        </p:txBody>
      </p:sp>
    </p:spTree>
    <p:extLst>
      <p:ext uri="{BB962C8B-B14F-4D97-AF65-F5344CB8AC3E}">
        <p14:creationId xmlns:p14="http://schemas.microsoft.com/office/powerpoint/2010/main" val="15185991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 to opt in form. If</a:t>
            </a:r>
            <a:r>
              <a:rPr lang="en-US" baseline="0" dirty="0" smtClean="0"/>
              <a:t> you don’t know what’s in file, may want to file Legacy Form 9 as it allows submission of evidence at any point. Important to obtain file access.</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45</a:t>
            </a:fld>
            <a:endParaRPr lang="en-US" dirty="0"/>
          </a:p>
        </p:txBody>
      </p:sp>
    </p:spTree>
    <p:extLst>
      <p:ext uri="{BB962C8B-B14F-4D97-AF65-F5344CB8AC3E}">
        <p14:creationId xmlns:p14="http://schemas.microsoft.com/office/powerpoint/2010/main" val="425504577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 to opt in form</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46</a:t>
            </a:fld>
            <a:endParaRPr lang="en-US" dirty="0"/>
          </a:p>
        </p:txBody>
      </p:sp>
    </p:spTree>
    <p:extLst>
      <p:ext uri="{BB962C8B-B14F-4D97-AF65-F5344CB8AC3E}">
        <p14:creationId xmlns:p14="http://schemas.microsoft.com/office/powerpoint/2010/main" val="217127650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 to opt in form</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47</a:t>
            </a:fld>
            <a:endParaRPr lang="en-US" dirty="0"/>
          </a:p>
        </p:txBody>
      </p:sp>
    </p:spTree>
    <p:extLst>
      <p:ext uri="{BB962C8B-B14F-4D97-AF65-F5344CB8AC3E}">
        <p14:creationId xmlns:p14="http://schemas.microsoft.com/office/powerpoint/2010/main" val="52437021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 to opt in form</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48</a:t>
            </a:fld>
            <a:endParaRPr lang="en-US" dirty="0"/>
          </a:p>
        </p:txBody>
      </p:sp>
    </p:spTree>
    <p:extLst>
      <p:ext uri="{BB962C8B-B14F-4D97-AF65-F5344CB8AC3E}">
        <p14:creationId xmlns:p14="http://schemas.microsoft.com/office/powerpoint/2010/main" val="121456733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 to opt in form</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49</a:t>
            </a:fld>
            <a:endParaRPr lang="en-US" dirty="0"/>
          </a:p>
        </p:txBody>
      </p:sp>
    </p:spTree>
    <p:extLst>
      <p:ext uri="{BB962C8B-B14F-4D97-AF65-F5344CB8AC3E}">
        <p14:creationId xmlns:p14="http://schemas.microsoft.com/office/powerpoint/2010/main" val="240355058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 to opt in form</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50</a:t>
            </a:fld>
            <a:endParaRPr lang="en-US" dirty="0"/>
          </a:p>
        </p:txBody>
      </p:sp>
    </p:spTree>
    <p:extLst>
      <p:ext uri="{BB962C8B-B14F-4D97-AF65-F5344CB8AC3E}">
        <p14:creationId xmlns:p14="http://schemas.microsoft.com/office/powerpoint/2010/main" val="350456502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 to opt in form</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51</a:t>
            </a:fld>
            <a:endParaRPr lang="en-US" dirty="0"/>
          </a:p>
        </p:txBody>
      </p:sp>
    </p:spTree>
    <p:extLst>
      <p:ext uri="{BB962C8B-B14F-4D97-AF65-F5344CB8AC3E}">
        <p14:creationId xmlns:p14="http://schemas.microsoft.com/office/powerpoint/2010/main" val="334260555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 to opt in form</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52</a:t>
            </a:fld>
            <a:endParaRPr lang="en-US" dirty="0"/>
          </a:p>
        </p:txBody>
      </p:sp>
    </p:spTree>
    <p:extLst>
      <p:ext uri="{BB962C8B-B14F-4D97-AF65-F5344CB8AC3E}">
        <p14:creationId xmlns:p14="http://schemas.microsoft.com/office/powerpoint/2010/main" val="257065751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 to opt in form</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53</a:t>
            </a:fld>
            <a:endParaRPr lang="en-US" dirty="0"/>
          </a:p>
        </p:txBody>
      </p:sp>
    </p:spTree>
    <p:extLst>
      <p:ext uri="{BB962C8B-B14F-4D97-AF65-F5344CB8AC3E}">
        <p14:creationId xmlns:p14="http://schemas.microsoft.com/office/powerpoint/2010/main" val="3300109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AMA meant</a:t>
            </a:r>
            <a:r>
              <a:rPr lang="en-US" baseline="0" dirty="0" smtClean="0"/>
              <a:t> to simplify process and create more choice. Started work in 2015 – signed into law in 2017 with effective date of 2019</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a:t>
            </a:fld>
            <a:endParaRPr lang="en-US" dirty="0"/>
          </a:p>
        </p:txBody>
      </p:sp>
    </p:spTree>
    <p:extLst>
      <p:ext uri="{BB962C8B-B14F-4D97-AF65-F5344CB8AC3E}">
        <p14:creationId xmlns:p14="http://schemas.microsoft.com/office/powerpoint/2010/main" val="82375079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have been many changes to appeal process over time. AMA meant</a:t>
            </a:r>
            <a:r>
              <a:rPr lang="en-US" baseline="0" dirty="0" smtClean="0"/>
              <a:t> to simplify process and create more choice. </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54</a:t>
            </a:fld>
            <a:endParaRPr lang="en-US" dirty="0"/>
          </a:p>
        </p:txBody>
      </p:sp>
    </p:spTree>
    <p:extLst>
      <p:ext uri="{BB962C8B-B14F-4D97-AF65-F5344CB8AC3E}">
        <p14:creationId xmlns:p14="http://schemas.microsoft.com/office/powerpoint/2010/main" val="131323255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55</a:t>
            </a:fld>
            <a:endParaRPr lang="en-US" dirty="0"/>
          </a:p>
        </p:txBody>
      </p:sp>
    </p:spTree>
    <p:extLst>
      <p:ext uri="{BB962C8B-B14F-4D97-AF65-F5344CB8AC3E}">
        <p14:creationId xmlns:p14="http://schemas.microsoft.com/office/powerpoint/2010/main" val="258665071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have been many changes to appeal process over time. AMA meant</a:t>
            </a:r>
            <a:r>
              <a:rPr lang="en-US" baseline="0" dirty="0" smtClean="0"/>
              <a:t> to simplify process and create more choice. </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56</a:t>
            </a:fld>
            <a:endParaRPr lang="en-US" dirty="0"/>
          </a:p>
        </p:txBody>
      </p:sp>
    </p:spTree>
    <p:extLst>
      <p:ext uri="{BB962C8B-B14F-4D97-AF65-F5344CB8AC3E}">
        <p14:creationId xmlns:p14="http://schemas.microsoft.com/office/powerpoint/2010/main" val="11810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57</a:t>
            </a:fld>
            <a:endParaRPr lang="en-US" dirty="0"/>
          </a:p>
        </p:txBody>
      </p:sp>
    </p:spTree>
    <p:extLst>
      <p:ext uri="{BB962C8B-B14F-4D97-AF65-F5344CB8AC3E}">
        <p14:creationId xmlns:p14="http://schemas.microsoft.com/office/powerpoint/2010/main" val="95347108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CBFD18-9844-409C-A390-B1B0B3ED2F7F}" type="slidenum">
              <a:rPr lang="en-US" smtClean="0"/>
              <a:t>58</a:t>
            </a:fld>
            <a:endParaRPr lang="en-US" dirty="0"/>
          </a:p>
        </p:txBody>
      </p:sp>
    </p:spTree>
    <p:extLst>
      <p:ext uri="{BB962C8B-B14F-4D97-AF65-F5344CB8AC3E}">
        <p14:creationId xmlns:p14="http://schemas.microsoft.com/office/powerpoint/2010/main" val="40671477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8</a:t>
            </a:fld>
            <a:endParaRPr lang="en-US" dirty="0"/>
          </a:p>
        </p:txBody>
      </p:sp>
    </p:spTree>
    <p:extLst>
      <p:ext uri="{BB962C8B-B14F-4D97-AF65-F5344CB8AC3E}">
        <p14:creationId xmlns:p14="http://schemas.microsoft.com/office/powerpoint/2010/main" val="32315225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9</a:t>
            </a:fld>
            <a:endParaRPr lang="en-US" dirty="0"/>
          </a:p>
        </p:txBody>
      </p:sp>
    </p:spTree>
    <p:extLst>
      <p:ext uri="{BB962C8B-B14F-4D97-AF65-F5344CB8AC3E}">
        <p14:creationId xmlns:p14="http://schemas.microsoft.com/office/powerpoint/2010/main" val="324404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Mention </a:t>
            </a:r>
            <a:r>
              <a:rPr lang="en-US" dirty="0" err="1" smtClean="0"/>
              <a:t>telehearing</a:t>
            </a:r>
            <a:r>
              <a:rPr lang="en-US" dirty="0" smtClean="0"/>
              <a:t> pilot </a:t>
            </a:r>
          </a:p>
          <a:p>
            <a:r>
              <a:rPr lang="en-US" dirty="0" smtClean="0"/>
              <a:t>Discuss options other than hearings</a:t>
            </a:r>
            <a:r>
              <a:rPr lang="en-US" baseline="0" dirty="0" smtClean="0"/>
              <a:t> to talk with a human: VSO interview, C&amp;P exam, VSO review of rating, teleconference</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11</a:t>
            </a:fld>
            <a:endParaRPr lang="en-US" dirty="0"/>
          </a:p>
        </p:txBody>
      </p:sp>
    </p:spTree>
    <p:extLst>
      <p:ext uri="{BB962C8B-B14F-4D97-AF65-F5344CB8AC3E}">
        <p14:creationId xmlns:p14="http://schemas.microsoft.com/office/powerpoint/2010/main" val="10756299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Decision timeline may influence which option to select</a:t>
            </a:r>
            <a:r>
              <a:rPr lang="en-US" baseline="0" dirty="0" smtClean="0"/>
              <a:t> (such as when reconsideration was an option rather than filing NOD)</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12</a:t>
            </a:fld>
            <a:endParaRPr lang="en-US" dirty="0"/>
          </a:p>
        </p:txBody>
      </p:sp>
    </p:spTree>
    <p:extLst>
      <p:ext uri="{BB962C8B-B14F-4D97-AF65-F5344CB8AC3E}">
        <p14:creationId xmlns:p14="http://schemas.microsoft.com/office/powerpoint/2010/main" val="24808043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Just like driving a car, best to change lanes for a purpose and not</a:t>
            </a:r>
            <a:r>
              <a:rPr lang="en-US" baseline="0" dirty="0" smtClean="0"/>
              <a:t> zigzagging back and forth quickly</a:t>
            </a:r>
          </a:p>
          <a:p>
            <a:r>
              <a:rPr lang="en-US" baseline="0" dirty="0" smtClean="0"/>
              <a:t>Why Citrix/VBMS access is key</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13</a:t>
            </a:fld>
            <a:endParaRPr lang="en-US" dirty="0"/>
          </a:p>
        </p:txBody>
      </p:sp>
    </p:spTree>
    <p:extLst>
      <p:ext uri="{BB962C8B-B14F-4D97-AF65-F5344CB8AC3E}">
        <p14:creationId xmlns:p14="http://schemas.microsoft.com/office/powerpoint/2010/main" val="17277685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2573414"/>
      </p:ext>
    </p:extLst>
  </p:cSld>
  <p:clrMapOvr>
    <a:masterClrMapping/>
  </p:clrMapOvr>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fld id="{23970B05-D3AD-4601-ABC7-B7989B3BACE2}" type="datetime1">
              <a:rPr lang="en-US" smtClean="0"/>
              <a:t>9/12/2019</a:t>
            </a:fld>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fld id="{A9DCC7C6-A62F-4059-8C66-A74E7CFD86BF}" type="slidenum">
              <a:rPr lang="en-US" smtClean="0"/>
              <a:pPr/>
              <a:t>‹#›</a:t>
            </a:fld>
            <a:endParaRPr lang="en-US" dirty="0"/>
          </a:p>
        </p:txBody>
      </p:sp>
    </p:spTree>
    <p:extLst>
      <p:ext uri="{BB962C8B-B14F-4D97-AF65-F5344CB8AC3E}">
        <p14:creationId xmlns:p14="http://schemas.microsoft.com/office/powerpoint/2010/main" val="541513586"/>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a:defRPr/>
            </a:lvl1pPr>
          </a:lstStyle>
          <a:p>
            <a:fld id="{25ADCFFB-932B-4701-B973-BC9672479819}" type="datetime1">
              <a:rPr lang="en-US" smtClean="0"/>
              <a:t>9/12/2019</a:t>
            </a:fld>
            <a:endParaRPr lang="en-US" dirty="0"/>
          </a:p>
        </p:txBody>
      </p:sp>
      <p:sp>
        <p:nvSpPr>
          <p:cNvPr id="4" name="Footer Placeholder 3"/>
          <p:cNvSpPr>
            <a:spLocks noGrp="1"/>
          </p:cNvSpPr>
          <p:nvPr>
            <p:ph type="ftr" sz="quarter" idx="11"/>
          </p:nvPr>
        </p:nvSpPr>
        <p:spPr>
          <a:xfrm>
            <a:off x="3124200" y="6356350"/>
            <a:ext cx="3276600" cy="365125"/>
          </a:xfrm>
          <a:prstGeom prst="rect">
            <a:avLst/>
          </a:prstGeom>
        </p:spPr>
        <p:txBody>
          <a:bodyPr/>
          <a:lstStyle>
            <a:lvl1pPr>
              <a:defRPr sz="1400">
                <a:solidFill>
                  <a:schemeClr val="tx1"/>
                </a:solidFill>
              </a:defRPr>
            </a:lvl1p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a:defRPr sz="2400"/>
            </a:lvl1pPr>
          </a:lstStyle>
          <a:p>
            <a:fld id="{A9DCC7C6-A62F-4059-8C66-A74E7CFD86BF}" type="slidenum">
              <a:rPr lang="en-US" smtClean="0"/>
              <a:pPr/>
              <a:t>‹#›</a:t>
            </a:fld>
            <a:endParaRPr lang="en-US" dirty="0"/>
          </a:p>
        </p:txBody>
      </p:sp>
    </p:spTree>
    <p:extLst>
      <p:ext uri="{BB962C8B-B14F-4D97-AF65-F5344CB8AC3E}">
        <p14:creationId xmlns:p14="http://schemas.microsoft.com/office/powerpoint/2010/main" val="4236410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ormAutofit/>
          </a:bodyPr>
          <a:lstStyle>
            <a:lvl1pPr>
              <a:defRPr sz="2700"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4E62532-F3CA-49EB-86CE-675805562A13}" type="datetime1">
              <a:rPr lang="en-US" smtClean="0"/>
              <a:t>9/12/2019</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fld id="{A9DCC7C6-A62F-4059-8C66-A74E7CFD86BF}" type="slidenum">
              <a:rPr lang="en-US" smtClean="0"/>
              <a:pPr/>
              <a:t>‹#›</a:t>
            </a:fld>
            <a:endParaRPr lang="en-US" dirty="0"/>
          </a:p>
        </p:txBody>
      </p:sp>
    </p:spTree>
    <p:extLst>
      <p:ext uri="{BB962C8B-B14F-4D97-AF65-F5344CB8AC3E}">
        <p14:creationId xmlns:p14="http://schemas.microsoft.com/office/powerpoint/2010/main" val="1391585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93236"/>
            <a:ext cx="78867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lvl1pPr>
              <a:defRPr sz="1600"/>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288626869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58072"/>
            <a:ext cx="386715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58073"/>
            <a:ext cx="386715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2040420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609600" y="1524000"/>
            <a:ext cx="790574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smtClean="0"/>
              <a:t>Click icon to add table</a:t>
            </a:r>
            <a:endParaRPr lang="en-US" dirty="0"/>
          </a:p>
        </p:txBody>
      </p:sp>
      <p:sp>
        <p:nvSpPr>
          <p:cNvPr id="11"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3729266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645459" y="1515035"/>
            <a:ext cx="7869891"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smtClean="0"/>
              <a:t>Click icon to add chart</a:t>
            </a:r>
            <a:endParaRPr lang="en-US" dirty="0"/>
          </a:p>
        </p:txBody>
      </p:sp>
      <p:sp>
        <p:nvSpPr>
          <p:cNvPr id="12"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4282213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274806242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3.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2.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385911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854401" y="623548"/>
            <a:ext cx="3494500" cy="1221785"/>
          </a:xfrm>
          <a:prstGeom prst="rect">
            <a:avLst/>
          </a:prstGeom>
        </p:spPr>
      </p:pic>
    </p:spTree>
    <p:extLst>
      <p:ext uri="{BB962C8B-B14F-4D97-AF65-F5344CB8AC3E}">
        <p14:creationId xmlns:p14="http://schemas.microsoft.com/office/powerpoint/2010/main" val="310302839"/>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9144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9144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797845" y="273873"/>
            <a:ext cx="1977485" cy="691983"/>
          </a:xfrm>
          <a:prstGeom prst="rect">
            <a:avLst/>
          </a:prstGeom>
        </p:spPr>
      </p:pic>
    </p:spTree>
    <p:extLst>
      <p:ext uri="{BB962C8B-B14F-4D97-AF65-F5344CB8AC3E}">
        <p14:creationId xmlns:p14="http://schemas.microsoft.com/office/powerpoint/2010/main" val="1885732518"/>
      </p:ext>
    </p:extLst>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hyperlink" Target="https://www.bva.va.gov/Appeals_Metrics.asp" TargetMode="Externa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3" Type="http://schemas.openxmlformats.org/officeDocument/2006/relationships/hyperlink" Target="https://www.congress.gov/bill/115th-congress/house-bill/2288/text" TargetMode="External"/><Relationship Id="rId7" Type="http://schemas.openxmlformats.org/officeDocument/2006/relationships/hyperlink" Target="knowva.ebenefits.va.gov/" TargetMode="External"/><Relationship Id="rId2" Type="http://schemas.openxmlformats.org/officeDocument/2006/relationships/notesSlide" Target="../notesSlides/notesSlide44.xml"/><Relationship Id="rId1" Type="http://schemas.openxmlformats.org/officeDocument/2006/relationships/slideLayout" Target="../slideLayouts/slideLayout5.xml"/><Relationship Id="rId6" Type="http://schemas.openxmlformats.org/officeDocument/2006/relationships/hyperlink" Target="https://www.ecfr.gov/" TargetMode="External"/><Relationship Id="rId5" Type="http://schemas.openxmlformats.org/officeDocument/2006/relationships/hyperlink" Target="https://benefits.va.gov/benefits/appeals-faq.asp" TargetMode="External"/><Relationship Id="rId4" Type="http://schemas.openxmlformats.org/officeDocument/2006/relationships/hyperlink" Target="https://benefits.va.gov/benefits/appeals.asp"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90800" y="2667000"/>
            <a:ext cx="6422571" cy="1752600"/>
          </a:xfrm>
        </p:spPr>
        <p:txBody>
          <a:bodyPr>
            <a:normAutofit/>
          </a:bodyPr>
          <a:lstStyle/>
          <a:p>
            <a:pPr algn="ctr"/>
            <a:r>
              <a:rPr lang="en-US" sz="3600" b="1" dirty="0" smtClean="0">
                <a:latin typeface="Arial" panose="020B0604020202020204" pitchFamily="34" charset="0"/>
                <a:cs typeface="Arial" panose="020B0604020202020204" pitchFamily="34" charset="0"/>
              </a:rPr>
              <a:t>APPEALS MODERNIZATION</a:t>
            </a:r>
            <a:br>
              <a:rPr lang="en-US" sz="3600" b="1" dirty="0" smtClean="0">
                <a:latin typeface="Arial" panose="020B0604020202020204" pitchFamily="34" charset="0"/>
                <a:cs typeface="Arial" panose="020B0604020202020204" pitchFamily="34" charset="0"/>
              </a:rPr>
            </a:br>
            <a:r>
              <a:rPr lang="en-US" sz="3600" dirty="0" smtClean="0">
                <a:latin typeface="Arial" panose="020B0604020202020204" pitchFamily="34" charset="0"/>
                <a:cs typeface="Arial" panose="020B0604020202020204" pitchFamily="34" charset="0"/>
              </a:rPr>
              <a:t>Advanced Training</a:t>
            </a:r>
            <a:br>
              <a:rPr lang="en-US" sz="3600" dirty="0" smtClean="0">
                <a:latin typeface="Arial" panose="020B0604020202020204" pitchFamily="34" charset="0"/>
                <a:cs typeface="Arial" panose="020B0604020202020204" pitchFamily="34" charset="0"/>
              </a:rPr>
            </a:br>
            <a:r>
              <a:rPr lang="en-US" sz="3600" dirty="0" smtClean="0">
                <a:latin typeface="Arial" panose="020B0604020202020204" pitchFamily="34" charset="0"/>
                <a:cs typeface="Arial" panose="020B0604020202020204" pitchFamily="34" charset="0"/>
              </a:rPr>
              <a:t>September 2019</a:t>
            </a:r>
            <a:endParaRPr lang="en-US" sz="3600" b="1" dirty="0">
              <a:latin typeface="Arial" panose="020B0604020202020204" pitchFamily="34" charset="0"/>
              <a:cs typeface="Arial" panose="020B0604020202020204" pitchFamily="34" charset="0"/>
            </a:endParaRPr>
          </a:p>
        </p:txBody>
      </p:sp>
      <p:sp>
        <p:nvSpPr>
          <p:cNvPr id="3" name="TextBox 2"/>
          <p:cNvSpPr txBox="1"/>
          <p:nvPr/>
        </p:nvSpPr>
        <p:spPr>
          <a:xfrm>
            <a:off x="3733800" y="4572000"/>
            <a:ext cx="5105400" cy="1200329"/>
          </a:xfrm>
          <a:prstGeom prst="rect">
            <a:avLst/>
          </a:prstGeom>
          <a:noFill/>
        </p:spPr>
        <p:txBody>
          <a:bodyPr wrap="square" rtlCol="0">
            <a:spAutoFit/>
          </a:bodyPr>
          <a:lstStyle/>
          <a:p>
            <a:pPr algn="r"/>
            <a:r>
              <a:rPr lang="en-US" sz="2400" b="1" dirty="0" smtClean="0"/>
              <a:t>Lauren Barefoot</a:t>
            </a:r>
          </a:p>
          <a:p>
            <a:pPr algn="r"/>
            <a:r>
              <a:rPr lang="en-US" sz="2400" b="1" dirty="0" smtClean="0"/>
              <a:t>Manager, Training &amp; Quality Assurance</a:t>
            </a:r>
          </a:p>
          <a:p>
            <a:pPr algn="r"/>
            <a:r>
              <a:rPr lang="en-US" sz="2400" b="1" dirty="0" smtClean="0"/>
              <a:t>Lbarefoot@vfw.org</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354227" y="1600200"/>
            <a:ext cx="8332573" cy="5017453"/>
          </a:xfrm>
        </p:spPr>
        <p:txBody>
          <a:bodyPr>
            <a:noAutofit/>
          </a:bodyPr>
          <a:lstStyle/>
          <a:p>
            <a:pPr>
              <a:spcBef>
                <a:spcPts val="0"/>
              </a:spcBef>
            </a:pPr>
            <a:r>
              <a:rPr lang="en-US" sz="2400" dirty="0" smtClean="0"/>
              <a:t>Supplemental </a:t>
            </a:r>
            <a:r>
              <a:rPr lang="en-US" sz="2400" dirty="0"/>
              <a:t>claim can always be selected after receiving any </a:t>
            </a:r>
            <a:r>
              <a:rPr lang="en-US" sz="2400" dirty="0" smtClean="0"/>
              <a:t>rating decision by the AOJ, BVA decision, or CAVC decision </a:t>
            </a:r>
          </a:p>
          <a:p>
            <a:pPr marL="685800" lvl="2">
              <a:spcBef>
                <a:spcPts val="0"/>
              </a:spcBef>
            </a:pPr>
            <a:r>
              <a:rPr lang="en-US" dirty="0"/>
              <a:t>Why? It changes the </a:t>
            </a:r>
            <a:r>
              <a:rPr lang="en-US" dirty="0" smtClean="0"/>
              <a:t>evidence</a:t>
            </a:r>
          </a:p>
          <a:p>
            <a:pPr marL="457200" lvl="2" indent="0">
              <a:spcBef>
                <a:spcPts val="0"/>
              </a:spcBef>
              <a:buNone/>
            </a:pPr>
            <a:endParaRPr lang="en-US" sz="1600" dirty="0"/>
          </a:p>
          <a:p>
            <a:pPr>
              <a:spcBef>
                <a:spcPts val="0"/>
              </a:spcBef>
            </a:pPr>
            <a:r>
              <a:rPr lang="en-US" sz="2400" dirty="0" smtClean="0"/>
              <a:t>Higher Level review can only be selected after receiving a rating decision on an initial or supplemental claim</a:t>
            </a:r>
          </a:p>
          <a:p>
            <a:pPr lvl="1">
              <a:spcBef>
                <a:spcPts val="0"/>
              </a:spcBef>
            </a:pPr>
            <a:r>
              <a:rPr lang="en-US" sz="2400" dirty="0" smtClean="0"/>
              <a:t>Why? It must be higher level (DROC employee is not higher level than BVA or CAVC judge)</a:t>
            </a:r>
          </a:p>
          <a:p>
            <a:pPr lvl="1">
              <a:spcBef>
                <a:spcPts val="0"/>
              </a:spcBef>
            </a:pPr>
            <a:r>
              <a:rPr lang="en-US" sz="2400" dirty="0" smtClean="0"/>
              <a:t>Also, can’t select a HLR right after a HLR, must go to a higher level (BVA) or change evidence</a:t>
            </a:r>
          </a:p>
          <a:p>
            <a:pPr marL="457200" lvl="1" indent="0">
              <a:spcBef>
                <a:spcPts val="0"/>
              </a:spcBef>
              <a:buNone/>
            </a:pPr>
            <a:endParaRPr lang="en-US" sz="2400" dirty="0" smtClean="0"/>
          </a:p>
          <a:p>
            <a:pPr>
              <a:spcBef>
                <a:spcPts val="0"/>
              </a:spcBef>
            </a:pPr>
            <a:r>
              <a:rPr lang="en-US" sz="2400" dirty="0"/>
              <a:t>Appeal to the BVA can be selected after receiving rating decision on supplemental or higher level review </a:t>
            </a:r>
            <a:endParaRPr lang="en-US" sz="2400" dirty="0" smtClean="0"/>
          </a:p>
          <a:p>
            <a:pPr marL="457200" lvl="1" indent="0">
              <a:spcBef>
                <a:spcPts val="0"/>
              </a:spcBef>
              <a:buNone/>
            </a:pPr>
            <a:endParaRPr lang="en-US" sz="2000" dirty="0"/>
          </a:p>
          <a:p>
            <a:pPr marL="0" indent="0">
              <a:spcBef>
                <a:spcPts val="0"/>
              </a:spcBef>
              <a:buNone/>
            </a:pPr>
            <a:endParaRPr lang="en-US" sz="2400" dirty="0" smtClean="0"/>
          </a:p>
          <a:p>
            <a:pPr marL="228600" indent="-228600">
              <a:spcBef>
                <a:spcPts val="0"/>
              </a:spcBef>
            </a:pPr>
            <a:endParaRPr lang="en-US" sz="1400" dirty="0"/>
          </a:p>
          <a:p>
            <a:pPr marL="914400" lvl="2" indent="0">
              <a:buNone/>
            </a:pPr>
            <a:endParaRPr lang="en-US" sz="1000" dirty="0">
              <a:latin typeface="+mj-lt"/>
            </a:endParaRPr>
          </a:p>
          <a:p>
            <a:endParaRPr lang="en-US" sz="2400"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10</a:t>
            </a:fld>
            <a:endParaRPr lang="en-US" dirty="0"/>
          </a:p>
        </p:txBody>
      </p:sp>
      <p:sp>
        <p:nvSpPr>
          <p:cNvPr id="6" name="Title 1"/>
          <p:cNvSpPr>
            <a:spLocks noGrp="1"/>
          </p:cNvSpPr>
          <p:nvPr>
            <p:ph type="title"/>
          </p:nvPr>
        </p:nvSpPr>
        <p:spPr>
          <a:xfrm>
            <a:off x="472126" y="457200"/>
            <a:ext cx="8229600" cy="1143000"/>
          </a:xfrm>
        </p:spPr>
        <p:txBody>
          <a:bodyPr>
            <a:normAutofit/>
          </a:bodyPr>
          <a:lstStyle/>
          <a:p>
            <a:r>
              <a:rPr lang="en-US" dirty="0" smtClean="0"/>
              <a:t>Options after selecting a lane</a:t>
            </a:r>
            <a:endParaRPr lang="en-US" dirty="0"/>
          </a:p>
        </p:txBody>
      </p:sp>
    </p:spTree>
    <p:extLst>
      <p:ext uri="{BB962C8B-B14F-4D97-AF65-F5344CB8AC3E}">
        <p14:creationId xmlns:p14="http://schemas.microsoft.com/office/powerpoint/2010/main" val="14728865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354227" y="1905000"/>
            <a:ext cx="8332573" cy="4712653"/>
          </a:xfrm>
        </p:spPr>
        <p:txBody>
          <a:bodyPr>
            <a:noAutofit/>
          </a:bodyPr>
          <a:lstStyle/>
          <a:p>
            <a:pPr marL="228600" indent="-228600">
              <a:spcBef>
                <a:spcPts val="0"/>
              </a:spcBef>
            </a:pPr>
            <a:r>
              <a:rPr lang="en-US" sz="2800" dirty="0" smtClean="0"/>
              <a:t>Note that hearings are not available in the higher level review or supplemental claim lanes</a:t>
            </a:r>
          </a:p>
          <a:p>
            <a:pPr marL="0" indent="0">
              <a:spcBef>
                <a:spcPts val="0"/>
              </a:spcBef>
              <a:buNone/>
            </a:pPr>
            <a:endParaRPr lang="en-US" sz="2800" dirty="0" smtClean="0"/>
          </a:p>
          <a:p>
            <a:pPr marL="228600" indent="-228600">
              <a:spcBef>
                <a:spcPts val="0"/>
              </a:spcBef>
            </a:pPr>
            <a:r>
              <a:rPr lang="en-US" sz="2800" dirty="0" smtClean="0"/>
              <a:t>Informal conference may be requested for those lanes</a:t>
            </a:r>
          </a:p>
          <a:p>
            <a:pPr marL="0" indent="0">
              <a:spcBef>
                <a:spcPts val="0"/>
              </a:spcBef>
              <a:buNone/>
            </a:pPr>
            <a:endParaRPr lang="en-US" sz="2800" dirty="0" smtClean="0"/>
          </a:p>
          <a:p>
            <a:pPr marL="228600" indent="-228600">
              <a:spcBef>
                <a:spcPts val="0"/>
              </a:spcBef>
            </a:pPr>
            <a:r>
              <a:rPr lang="en-US" sz="2800" dirty="0" smtClean="0"/>
              <a:t>Pre-determination hearings will still take place in the case of waivers and reductions</a:t>
            </a:r>
          </a:p>
          <a:p>
            <a:pPr marL="0" indent="0">
              <a:spcBef>
                <a:spcPts val="0"/>
              </a:spcBef>
              <a:buNone/>
            </a:pPr>
            <a:endParaRPr lang="en-US" sz="2800" dirty="0" smtClean="0"/>
          </a:p>
          <a:p>
            <a:pPr marL="228600" indent="-228600">
              <a:spcBef>
                <a:spcPts val="0"/>
              </a:spcBef>
            </a:pPr>
            <a:r>
              <a:rPr lang="en-US" sz="2800" dirty="0" smtClean="0"/>
              <a:t>Hearings will still be available for veterans who  choose the Hearing Docket at the BVA</a:t>
            </a:r>
            <a:endParaRPr lang="en-US" sz="1600" dirty="0"/>
          </a:p>
          <a:p>
            <a:pPr marL="914400" lvl="2" indent="0">
              <a:buNone/>
            </a:pPr>
            <a:endParaRPr lang="en-US" sz="1000" dirty="0">
              <a:latin typeface="+mj-lt"/>
            </a:endParaRPr>
          </a:p>
          <a:p>
            <a:pPr marL="0" indent="0">
              <a:buNone/>
            </a:pPr>
            <a:endParaRPr lang="en-US" sz="2400"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11</a:t>
            </a:fld>
            <a:endParaRPr lang="en-US" dirty="0"/>
          </a:p>
        </p:txBody>
      </p:sp>
      <p:sp>
        <p:nvSpPr>
          <p:cNvPr id="6" name="Title 1"/>
          <p:cNvSpPr>
            <a:spLocks noGrp="1"/>
          </p:cNvSpPr>
          <p:nvPr>
            <p:ph type="title"/>
          </p:nvPr>
        </p:nvSpPr>
        <p:spPr>
          <a:xfrm>
            <a:off x="472126" y="457200"/>
            <a:ext cx="8229600" cy="1143000"/>
          </a:xfrm>
        </p:spPr>
        <p:txBody>
          <a:bodyPr>
            <a:normAutofit/>
          </a:bodyPr>
          <a:lstStyle/>
          <a:p>
            <a:r>
              <a:rPr lang="en-US" dirty="0" smtClean="0"/>
              <a:t>Hearing Options </a:t>
            </a:r>
            <a:endParaRPr lang="en-US" dirty="0"/>
          </a:p>
        </p:txBody>
      </p:sp>
    </p:spTree>
    <p:extLst>
      <p:ext uri="{BB962C8B-B14F-4D97-AF65-F5344CB8AC3E}">
        <p14:creationId xmlns:p14="http://schemas.microsoft.com/office/powerpoint/2010/main" val="27007594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369153" y="1371600"/>
            <a:ext cx="8332573" cy="5181600"/>
          </a:xfrm>
        </p:spPr>
        <p:txBody>
          <a:bodyPr>
            <a:noAutofit/>
          </a:bodyPr>
          <a:lstStyle/>
          <a:p>
            <a:pPr marL="228600" indent="-228600">
              <a:spcBef>
                <a:spcPts val="0"/>
              </a:spcBef>
            </a:pPr>
            <a:r>
              <a:rPr lang="en-US" sz="2800" dirty="0" smtClean="0"/>
              <a:t>VA’s goal for deciding lanes at AOJ (supplemental or higher level review) is an </a:t>
            </a:r>
            <a:r>
              <a:rPr lang="en-US" sz="2800" i="1" dirty="0" smtClean="0"/>
              <a:t>average </a:t>
            </a:r>
            <a:r>
              <a:rPr lang="en-US" sz="2800" dirty="0" smtClean="0"/>
              <a:t>of 125 days</a:t>
            </a:r>
          </a:p>
          <a:p>
            <a:pPr marL="0" indent="0">
              <a:spcBef>
                <a:spcPts val="0"/>
              </a:spcBef>
              <a:buNone/>
            </a:pPr>
            <a:endParaRPr lang="en-US" sz="1400" dirty="0" smtClean="0"/>
          </a:p>
          <a:p>
            <a:pPr lvl="1">
              <a:spcBef>
                <a:spcPts val="0"/>
              </a:spcBef>
            </a:pPr>
            <a:r>
              <a:rPr lang="en-US" sz="2400" dirty="0" smtClean="0"/>
              <a:t>Actual time will be lower for specialized claims such as education, loan guaranty</a:t>
            </a:r>
          </a:p>
          <a:p>
            <a:pPr lvl="1">
              <a:spcBef>
                <a:spcPts val="0"/>
              </a:spcBef>
            </a:pPr>
            <a:r>
              <a:rPr lang="en-US" sz="2400" dirty="0" smtClean="0"/>
              <a:t>Time will increase if more development is needed</a:t>
            </a:r>
          </a:p>
          <a:p>
            <a:pPr marL="0" indent="0">
              <a:spcBef>
                <a:spcPts val="0"/>
              </a:spcBef>
              <a:buNone/>
            </a:pPr>
            <a:endParaRPr lang="en-US" sz="2800" dirty="0" smtClean="0"/>
          </a:p>
          <a:p>
            <a:pPr marL="228600" indent="-228600">
              <a:spcBef>
                <a:spcPts val="0"/>
              </a:spcBef>
            </a:pPr>
            <a:r>
              <a:rPr lang="en-US" sz="2800" dirty="0" smtClean="0"/>
              <a:t>BVA’s goal for deciding direct review docket is 1 year</a:t>
            </a:r>
          </a:p>
          <a:p>
            <a:pPr lvl="1">
              <a:spcBef>
                <a:spcPts val="0"/>
              </a:spcBef>
            </a:pPr>
            <a:r>
              <a:rPr lang="en-US" sz="2400" dirty="0" smtClean="0"/>
              <a:t>Evidence and Hearing dockets will take longer</a:t>
            </a:r>
          </a:p>
          <a:p>
            <a:pPr lvl="1">
              <a:spcBef>
                <a:spcPts val="0"/>
              </a:spcBef>
            </a:pPr>
            <a:r>
              <a:rPr lang="en-US" sz="2400" dirty="0" smtClean="0"/>
              <a:t>BVA will still pull cases from the evidence and hearing dockets, not </a:t>
            </a:r>
            <a:r>
              <a:rPr lang="en-US" sz="2400" i="1" dirty="0" smtClean="0"/>
              <a:t>every </a:t>
            </a:r>
            <a:r>
              <a:rPr lang="en-US" sz="2400" dirty="0" smtClean="0"/>
              <a:t>direct case will go quicker</a:t>
            </a:r>
          </a:p>
          <a:p>
            <a:pPr lvl="1">
              <a:spcBef>
                <a:spcPts val="0"/>
              </a:spcBef>
            </a:pPr>
            <a:r>
              <a:rPr lang="en-US" sz="2400" dirty="0" smtClean="0"/>
              <a:t>AOD cases will still go faster</a:t>
            </a:r>
          </a:p>
          <a:p>
            <a:pPr marL="914400" lvl="2" indent="0">
              <a:buNone/>
            </a:pPr>
            <a:endParaRPr lang="en-US" sz="1000" dirty="0">
              <a:latin typeface="+mj-lt"/>
            </a:endParaRPr>
          </a:p>
          <a:p>
            <a:pPr marL="0" indent="0">
              <a:buNone/>
            </a:pPr>
            <a:endParaRPr lang="en-US" sz="2400"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12</a:t>
            </a:fld>
            <a:endParaRPr lang="en-US" dirty="0"/>
          </a:p>
        </p:txBody>
      </p:sp>
      <p:sp>
        <p:nvSpPr>
          <p:cNvPr id="6" name="Title 1"/>
          <p:cNvSpPr>
            <a:spLocks noGrp="1"/>
          </p:cNvSpPr>
          <p:nvPr>
            <p:ph type="title"/>
          </p:nvPr>
        </p:nvSpPr>
        <p:spPr>
          <a:xfrm>
            <a:off x="472126" y="457200"/>
            <a:ext cx="8229600" cy="1143000"/>
          </a:xfrm>
        </p:spPr>
        <p:txBody>
          <a:bodyPr>
            <a:normAutofit/>
          </a:bodyPr>
          <a:lstStyle/>
          <a:p>
            <a:r>
              <a:rPr lang="en-US" dirty="0" smtClean="0"/>
              <a:t>Decision Timeline Goals</a:t>
            </a:r>
            <a:endParaRPr lang="en-US" dirty="0"/>
          </a:p>
        </p:txBody>
      </p:sp>
    </p:spTree>
    <p:extLst>
      <p:ext uri="{BB962C8B-B14F-4D97-AF65-F5344CB8AC3E}">
        <p14:creationId xmlns:p14="http://schemas.microsoft.com/office/powerpoint/2010/main" val="22273201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365225" y="1469549"/>
            <a:ext cx="8332573" cy="5251926"/>
          </a:xfrm>
        </p:spPr>
        <p:txBody>
          <a:bodyPr>
            <a:noAutofit/>
          </a:bodyPr>
          <a:lstStyle/>
          <a:p>
            <a:pPr marL="0" indent="0">
              <a:spcBef>
                <a:spcPts val="0"/>
              </a:spcBef>
              <a:buNone/>
            </a:pPr>
            <a:r>
              <a:rPr lang="en-US" sz="2400" dirty="0" smtClean="0"/>
              <a:t>If you or the client have chosen a particular lane and decide that another lane is more favorable, AMA does allow limited circumstances to withdraw an option and change lanes</a:t>
            </a:r>
          </a:p>
          <a:p>
            <a:pPr marL="0" indent="0">
              <a:spcBef>
                <a:spcPts val="0"/>
              </a:spcBef>
              <a:buNone/>
            </a:pPr>
            <a:endParaRPr lang="en-US" sz="2400" dirty="0" smtClean="0"/>
          </a:p>
          <a:p>
            <a:pPr lvl="1">
              <a:spcBef>
                <a:spcPts val="0"/>
              </a:spcBef>
            </a:pPr>
            <a:r>
              <a:rPr lang="en-US" sz="2400" dirty="0"/>
              <a:t>AOJ: </a:t>
            </a:r>
            <a:r>
              <a:rPr lang="en-US" sz="2400" b="1" dirty="0" smtClean="0">
                <a:solidFill>
                  <a:srgbClr val="FF0000"/>
                </a:solidFill>
              </a:rPr>
              <a:t>38 CFR 3.2500(d)</a:t>
            </a:r>
            <a:endParaRPr lang="en-US" sz="2400" b="1" dirty="0">
              <a:solidFill>
                <a:srgbClr val="FF0000"/>
              </a:solidFill>
            </a:endParaRPr>
          </a:p>
          <a:p>
            <a:pPr lvl="1">
              <a:spcBef>
                <a:spcPts val="0"/>
              </a:spcBef>
            </a:pPr>
            <a:r>
              <a:rPr lang="en-US" sz="2400" dirty="0"/>
              <a:t>BVA: </a:t>
            </a:r>
            <a:r>
              <a:rPr lang="en-US" sz="2400" b="1" dirty="0" smtClean="0">
                <a:solidFill>
                  <a:srgbClr val="FF0000"/>
                </a:solidFill>
              </a:rPr>
              <a:t>38 CFR 20.205</a:t>
            </a:r>
          </a:p>
          <a:p>
            <a:pPr marL="457200" lvl="1" indent="0">
              <a:spcBef>
                <a:spcPts val="0"/>
              </a:spcBef>
              <a:buNone/>
            </a:pPr>
            <a:endParaRPr lang="en-US" sz="1600" dirty="0"/>
          </a:p>
          <a:p>
            <a:pPr marL="0" indent="0">
              <a:spcBef>
                <a:spcPts val="0"/>
              </a:spcBef>
              <a:buNone/>
            </a:pPr>
            <a:r>
              <a:rPr lang="en-US" sz="2400" dirty="0" smtClean="0"/>
              <a:t>You only have the original appeal window because you are withdrawing a review option and choosing a new one</a:t>
            </a:r>
          </a:p>
          <a:p>
            <a:pPr marL="0" indent="0">
              <a:spcBef>
                <a:spcPts val="0"/>
              </a:spcBef>
              <a:buNone/>
            </a:pPr>
            <a:endParaRPr lang="en-US" sz="1400" dirty="0" smtClean="0"/>
          </a:p>
          <a:p>
            <a:pPr lvl="1">
              <a:spcBef>
                <a:spcPts val="0"/>
              </a:spcBef>
            </a:pPr>
            <a:r>
              <a:rPr lang="en-US" sz="2400" dirty="0" smtClean="0"/>
              <a:t>Example: Rating decision 3/2/19, select higher level review on 6/14/19. Still only have until 3/1/2020 to change lanes. </a:t>
            </a:r>
          </a:p>
          <a:p>
            <a:pPr lvl="1">
              <a:spcBef>
                <a:spcPts val="0"/>
              </a:spcBef>
            </a:pPr>
            <a:r>
              <a:rPr lang="en-US" sz="2400" dirty="0" smtClean="0"/>
              <a:t>Otherwise, you can wait until decision is rendered and then select another option if not granted</a:t>
            </a:r>
            <a:endParaRPr lang="en-US" sz="1600"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13</a:t>
            </a:fld>
            <a:endParaRPr lang="en-US" dirty="0"/>
          </a:p>
        </p:txBody>
      </p:sp>
      <p:sp>
        <p:nvSpPr>
          <p:cNvPr id="6" name="Title 1"/>
          <p:cNvSpPr>
            <a:spLocks noGrp="1"/>
          </p:cNvSpPr>
          <p:nvPr>
            <p:ph type="title"/>
          </p:nvPr>
        </p:nvSpPr>
        <p:spPr>
          <a:xfrm>
            <a:off x="472126" y="457200"/>
            <a:ext cx="8229600" cy="1143000"/>
          </a:xfrm>
        </p:spPr>
        <p:txBody>
          <a:bodyPr>
            <a:normAutofit/>
          </a:bodyPr>
          <a:lstStyle/>
          <a:p>
            <a:r>
              <a:rPr lang="en-US" dirty="0" smtClean="0"/>
              <a:t>Changing Lanes</a:t>
            </a:r>
            <a:endParaRPr lang="en-US" dirty="0"/>
          </a:p>
        </p:txBody>
      </p:sp>
    </p:spTree>
    <p:extLst>
      <p:ext uri="{BB962C8B-B14F-4D97-AF65-F5344CB8AC3E}">
        <p14:creationId xmlns:p14="http://schemas.microsoft.com/office/powerpoint/2010/main" val="34505467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A9DCC7C6-A62F-4059-8C66-A74E7CFD86BF}" type="slidenum">
              <a:rPr lang="en-US" smtClean="0"/>
              <a:pPr/>
              <a:t>14</a:t>
            </a:fld>
            <a:endParaRPr lang="en-US" dirty="0"/>
          </a:p>
        </p:txBody>
      </p:sp>
      <p:sp>
        <p:nvSpPr>
          <p:cNvPr id="7" name="Title 1"/>
          <p:cNvSpPr>
            <a:spLocks noGrp="1"/>
          </p:cNvSpPr>
          <p:nvPr>
            <p:ph type="title"/>
          </p:nvPr>
        </p:nvSpPr>
        <p:spPr>
          <a:xfrm>
            <a:off x="447005" y="152400"/>
            <a:ext cx="8229600" cy="1143000"/>
          </a:xfrm>
        </p:spPr>
        <p:txBody>
          <a:bodyPr>
            <a:normAutofit/>
          </a:bodyPr>
          <a:lstStyle/>
          <a:p>
            <a:r>
              <a:rPr lang="en-US" dirty="0" smtClean="0"/>
              <a:t>Improved Decision Letter Notice</a:t>
            </a:r>
            <a:br>
              <a:rPr lang="en-US" dirty="0" smtClean="0"/>
            </a:br>
            <a:r>
              <a:rPr lang="en-US" dirty="0" smtClean="0">
                <a:solidFill>
                  <a:srgbClr val="FF0000"/>
                </a:solidFill>
              </a:rPr>
              <a:t>38 CFR 3.103(f)</a:t>
            </a:r>
            <a:endParaRPr lang="en-US" dirty="0">
              <a:solidFill>
                <a:srgbClr val="FF0000"/>
              </a:solidFill>
            </a:endParaRPr>
          </a:p>
        </p:txBody>
      </p:sp>
      <p:sp>
        <p:nvSpPr>
          <p:cNvPr id="9" name="TextBox 8"/>
          <p:cNvSpPr txBox="1"/>
          <p:nvPr/>
        </p:nvSpPr>
        <p:spPr>
          <a:xfrm>
            <a:off x="472126" y="1523999"/>
            <a:ext cx="7986074" cy="5105401"/>
          </a:xfrm>
          <a:prstGeom prst="rect">
            <a:avLst/>
          </a:prstGeom>
          <a:noFill/>
        </p:spPr>
        <p:txBody>
          <a:bodyPr wrap="square" rtlCol="0">
            <a:normAutofit fontScale="25000" lnSpcReduction="20000"/>
          </a:bodyPr>
          <a:lstStyle/>
          <a:p>
            <a:r>
              <a:rPr lang="en-US" sz="9600" dirty="0" smtClean="0">
                <a:latin typeface="Arial" panose="020B0604020202020204" pitchFamily="34" charset="0"/>
                <a:cs typeface="Arial" panose="020B0604020202020204" pitchFamily="34" charset="0"/>
              </a:rPr>
              <a:t>Decisions must contain 8 elements:</a:t>
            </a:r>
          </a:p>
          <a:p>
            <a:endParaRPr lang="en-US" sz="9600" dirty="0" smtClean="0">
              <a:latin typeface="Arial" panose="020B0604020202020204" pitchFamily="34" charset="0"/>
              <a:cs typeface="Arial" panose="020B0604020202020204" pitchFamily="34" charset="0"/>
            </a:endParaRPr>
          </a:p>
          <a:p>
            <a:pPr marL="1371600" indent="-1371600">
              <a:buFont typeface="+mj-lt"/>
              <a:buAutoNum type="arabicParenR"/>
            </a:pPr>
            <a:r>
              <a:rPr lang="en-US" sz="9600" dirty="0" smtClean="0">
                <a:latin typeface="Arial" panose="020B0604020202020204" pitchFamily="34" charset="0"/>
                <a:cs typeface="Arial" panose="020B0604020202020204" pitchFamily="34" charset="0"/>
              </a:rPr>
              <a:t>Identification of issues adjudicated</a:t>
            </a:r>
          </a:p>
          <a:p>
            <a:pPr marL="1371600" indent="-1371600">
              <a:buFont typeface="+mj-lt"/>
              <a:buAutoNum type="arabicParenR"/>
            </a:pPr>
            <a:r>
              <a:rPr lang="en-US" sz="9600" dirty="0" smtClean="0">
                <a:latin typeface="Arial" panose="020B0604020202020204" pitchFamily="34" charset="0"/>
                <a:cs typeface="Arial" panose="020B0604020202020204" pitchFamily="34" charset="0"/>
              </a:rPr>
              <a:t>Summary of the evidence considered </a:t>
            </a:r>
          </a:p>
          <a:p>
            <a:pPr marL="1371600" indent="-1371600">
              <a:buFont typeface="+mj-lt"/>
              <a:buAutoNum type="arabicParenR"/>
            </a:pPr>
            <a:r>
              <a:rPr lang="en-US" sz="9600" dirty="0" smtClean="0">
                <a:solidFill>
                  <a:srgbClr val="FF0000"/>
                </a:solidFill>
                <a:latin typeface="Arial" panose="020B0604020202020204" pitchFamily="34" charset="0"/>
                <a:cs typeface="Arial" panose="020B0604020202020204" pitchFamily="34" charset="0"/>
              </a:rPr>
              <a:t>Summary of the applicable laws and regulations</a:t>
            </a:r>
          </a:p>
          <a:p>
            <a:pPr marL="1371600" indent="-1371600">
              <a:buFont typeface="+mj-lt"/>
              <a:buAutoNum type="arabicParenR"/>
            </a:pPr>
            <a:r>
              <a:rPr lang="en-US" sz="9600" dirty="0" smtClean="0">
                <a:solidFill>
                  <a:srgbClr val="FF0000"/>
                </a:solidFill>
                <a:latin typeface="Arial" panose="020B0604020202020204" pitchFamily="34" charset="0"/>
                <a:cs typeface="Arial" panose="020B0604020202020204" pitchFamily="34" charset="0"/>
              </a:rPr>
              <a:t>Listing of findings favorable to the claimant</a:t>
            </a:r>
          </a:p>
          <a:p>
            <a:pPr marL="1371600" indent="-1371600">
              <a:buFont typeface="+mj-lt"/>
              <a:buAutoNum type="arabicParenR"/>
            </a:pPr>
            <a:r>
              <a:rPr lang="en-US" sz="9600" dirty="0" smtClean="0">
                <a:solidFill>
                  <a:srgbClr val="FF0000"/>
                </a:solidFill>
                <a:latin typeface="Arial" panose="020B0604020202020204" pitchFamily="34" charset="0"/>
                <a:cs typeface="Arial" panose="020B0604020202020204" pitchFamily="34" charset="0"/>
              </a:rPr>
              <a:t>In the case of a denial, identification of elements not satisfied leading to the denial</a:t>
            </a:r>
          </a:p>
          <a:p>
            <a:pPr marL="1371600" indent="-1371600">
              <a:buFont typeface="+mj-lt"/>
              <a:buAutoNum type="arabicParenR"/>
            </a:pPr>
            <a:r>
              <a:rPr lang="en-US" sz="9600" dirty="0" smtClean="0">
                <a:solidFill>
                  <a:srgbClr val="FF0000"/>
                </a:solidFill>
                <a:latin typeface="Arial" panose="020B0604020202020204" pitchFamily="34" charset="0"/>
                <a:cs typeface="Arial" panose="020B0604020202020204" pitchFamily="34" charset="0"/>
              </a:rPr>
              <a:t>If applicable, identification of the criteria that must be satisfied to grant service connection or the next higher level of compensation</a:t>
            </a:r>
          </a:p>
          <a:p>
            <a:pPr marL="1371600" indent="-1371600">
              <a:buFont typeface="+mj-lt"/>
              <a:buAutoNum type="arabicParenR"/>
            </a:pPr>
            <a:r>
              <a:rPr lang="en-US" sz="9600" dirty="0">
                <a:solidFill>
                  <a:srgbClr val="FF0000"/>
                </a:solidFill>
                <a:latin typeface="Arial" panose="020B0604020202020204" pitchFamily="34" charset="0"/>
                <a:cs typeface="Arial" panose="020B0604020202020204" pitchFamily="34" charset="0"/>
              </a:rPr>
              <a:t>Explanation of how to obtain or access evidence used in making the decision</a:t>
            </a:r>
          </a:p>
          <a:p>
            <a:pPr marL="1371600" indent="-1371600">
              <a:buFont typeface="+mj-lt"/>
              <a:buAutoNum type="arabicParenR"/>
            </a:pPr>
            <a:r>
              <a:rPr lang="en-US" sz="9600" dirty="0" smtClean="0">
                <a:solidFill>
                  <a:srgbClr val="FF0000"/>
                </a:solidFill>
                <a:latin typeface="Arial" panose="020B0604020202020204" pitchFamily="34" charset="0"/>
                <a:cs typeface="Arial" panose="020B0604020202020204" pitchFamily="34" charset="0"/>
              </a:rPr>
              <a:t>Summary of applicable review options under §3.2500 available for the claimant to seek further review of the decision</a:t>
            </a:r>
          </a:p>
        </p:txBody>
      </p:sp>
    </p:spTree>
    <p:extLst>
      <p:ext uri="{BB962C8B-B14F-4D97-AF65-F5344CB8AC3E}">
        <p14:creationId xmlns:p14="http://schemas.microsoft.com/office/powerpoint/2010/main" val="3134120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sz="2800" dirty="0" smtClean="0"/>
              <a:t>Favorable findings include any element of a claim that is met, but the claim cannot be granted at this time</a:t>
            </a:r>
          </a:p>
          <a:p>
            <a:r>
              <a:rPr lang="en-US" sz="2800" dirty="0" smtClean="0"/>
              <a:t>Example: Veteran claimed compensation for a condition, has a current diagnosis, but no proof of in-service event. Current diagnosis would be favorable finding</a:t>
            </a:r>
          </a:p>
          <a:p>
            <a:r>
              <a:rPr lang="en-US" sz="2800" dirty="0" smtClean="0"/>
              <a:t>If veteran re-files later and shows in-service event, VA must accept that he has a current diagnosis, unless that finding was result of clear and unmistakable error (CUE)</a:t>
            </a:r>
            <a:endParaRPr lang="en-US" sz="2800" dirty="0"/>
          </a:p>
        </p:txBody>
      </p:sp>
      <p:sp>
        <p:nvSpPr>
          <p:cNvPr id="4" name="Slide Number Placeholder 3"/>
          <p:cNvSpPr>
            <a:spLocks noGrp="1"/>
          </p:cNvSpPr>
          <p:nvPr>
            <p:ph type="sldNum" sz="quarter" idx="12"/>
          </p:nvPr>
        </p:nvSpPr>
        <p:spPr/>
        <p:txBody>
          <a:bodyPr/>
          <a:lstStyle/>
          <a:p>
            <a:fld id="{60B18D57-13A5-4968-950D-8FEF41FA4399}" type="slidenum">
              <a:rPr lang="en-US" smtClean="0"/>
              <a:t>15</a:t>
            </a:fld>
            <a:endParaRPr lang="en-US"/>
          </a:p>
        </p:txBody>
      </p:sp>
      <p:sp>
        <p:nvSpPr>
          <p:cNvPr id="6" name="Title 5"/>
          <p:cNvSpPr>
            <a:spLocks noGrp="1"/>
          </p:cNvSpPr>
          <p:nvPr>
            <p:ph type="title"/>
          </p:nvPr>
        </p:nvSpPr>
        <p:spPr/>
        <p:txBody>
          <a:bodyPr/>
          <a:lstStyle/>
          <a:p>
            <a:r>
              <a:rPr lang="en-US" dirty="0" smtClean="0"/>
              <a:t>Favorable Findings</a:t>
            </a:r>
            <a:endParaRPr lang="en-US" dirty="0"/>
          </a:p>
        </p:txBody>
      </p:sp>
    </p:spTree>
    <p:extLst>
      <p:ext uri="{BB962C8B-B14F-4D97-AF65-F5344CB8AC3E}">
        <p14:creationId xmlns:p14="http://schemas.microsoft.com/office/powerpoint/2010/main" val="11154607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pPr marL="0" indent="0">
              <a:buNone/>
            </a:pPr>
            <a:r>
              <a:rPr lang="en-US" sz="2800" dirty="0" smtClean="0"/>
              <a:t>Favorable findings are not required if:</a:t>
            </a:r>
          </a:p>
          <a:p>
            <a:pPr marL="0" indent="0">
              <a:buNone/>
            </a:pPr>
            <a:endParaRPr lang="en-US" sz="2800" dirty="0" smtClean="0"/>
          </a:p>
          <a:p>
            <a:r>
              <a:rPr lang="en-US" sz="2800" dirty="0" smtClean="0"/>
              <a:t>Applicant does not qualify as a claimant</a:t>
            </a:r>
          </a:p>
          <a:p>
            <a:r>
              <a:rPr lang="en-US" sz="2800" dirty="0"/>
              <a:t>There are no favorable findings</a:t>
            </a:r>
          </a:p>
          <a:p>
            <a:r>
              <a:rPr lang="en-US" sz="2800" dirty="0" smtClean="0"/>
              <a:t>Decision is a full grant</a:t>
            </a:r>
          </a:p>
        </p:txBody>
      </p:sp>
      <p:sp>
        <p:nvSpPr>
          <p:cNvPr id="4" name="Slide Number Placeholder 3"/>
          <p:cNvSpPr>
            <a:spLocks noGrp="1"/>
          </p:cNvSpPr>
          <p:nvPr>
            <p:ph type="sldNum" sz="quarter" idx="12"/>
          </p:nvPr>
        </p:nvSpPr>
        <p:spPr/>
        <p:txBody>
          <a:bodyPr/>
          <a:lstStyle/>
          <a:p>
            <a:fld id="{60B18D57-13A5-4968-950D-8FEF41FA4399}" type="slidenum">
              <a:rPr lang="en-US" smtClean="0"/>
              <a:t>16</a:t>
            </a:fld>
            <a:endParaRPr lang="en-US" dirty="0"/>
          </a:p>
        </p:txBody>
      </p:sp>
      <p:sp>
        <p:nvSpPr>
          <p:cNvPr id="6" name="Title 5"/>
          <p:cNvSpPr>
            <a:spLocks noGrp="1"/>
          </p:cNvSpPr>
          <p:nvPr>
            <p:ph type="title"/>
          </p:nvPr>
        </p:nvSpPr>
        <p:spPr/>
        <p:txBody>
          <a:bodyPr/>
          <a:lstStyle/>
          <a:p>
            <a:r>
              <a:rPr lang="en-US" dirty="0" smtClean="0"/>
              <a:t>Favorable findings not required</a:t>
            </a:r>
            <a:endParaRPr lang="en-US" dirty="0"/>
          </a:p>
        </p:txBody>
      </p:sp>
    </p:spTree>
    <p:extLst>
      <p:ext uri="{BB962C8B-B14F-4D97-AF65-F5344CB8AC3E}">
        <p14:creationId xmlns:p14="http://schemas.microsoft.com/office/powerpoint/2010/main" val="14609681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A9DCC7C6-A62F-4059-8C66-A74E7CFD86BF}" type="slidenum">
              <a:rPr lang="en-US" smtClean="0"/>
              <a:pPr/>
              <a:t>17</a:t>
            </a:fld>
            <a:endParaRPr lang="en-US" dirty="0"/>
          </a:p>
        </p:txBody>
      </p:sp>
      <p:sp>
        <p:nvSpPr>
          <p:cNvPr id="7" name="Title 1"/>
          <p:cNvSpPr>
            <a:spLocks noGrp="1"/>
          </p:cNvSpPr>
          <p:nvPr>
            <p:ph type="title"/>
          </p:nvPr>
        </p:nvSpPr>
        <p:spPr>
          <a:xfrm>
            <a:off x="472126" y="457200"/>
            <a:ext cx="8229600" cy="1143000"/>
          </a:xfrm>
        </p:spPr>
        <p:txBody>
          <a:bodyPr>
            <a:normAutofit/>
          </a:bodyPr>
          <a:lstStyle/>
          <a:p>
            <a:r>
              <a:rPr lang="en-US" dirty="0" smtClean="0"/>
              <a:t>Decision Review Options </a:t>
            </a:r>
            <a:endParaRPr lang="en-US" dirty="0"/>
          </a:p>
        </p:txBody>
      </p:sp>
      <p:sp>
        <p:nvSpPr>
          <p:cNvPr id="9" name="TextBox 8"/>
          <p:cNvSpPr txBox="1"/>
          <p:nvPr/>
        </p:nvSpPr>
        <p:spPr>
          <a:xfrm>
            <a:off x="1043626" y="1981200"/>
            <a:ext cx="7086600" cy="3962400"/>
          </a:xfrm>
          <a:prstGeom prst="rect">
            <a:avLst/>
          </a:prstGeom>
          <a:noFill/>
        </p:spPr>
        <p:txBody>
          <a:bodyPr wrap="square" rtlCol="0">
            <a:normAutofit fontScale="92500" lnSpcReduction="10000"/>
          </a:bodyPr>
          <a:lstStyle/>
          <a:p>
            <a:pPr marL="571500" indent="-571500">
              <a:buFont typeface="Arial" panose="020B0604020202020204" pitchFamily="34" charset="0"/>
              <a:buChar char="•"/>
            </a:pPr>
            <a:r>
              <a:rPr lang="en-US" sz="4400" dirty="0" smtClean="0">
                <a:latin typeface="Arial" panose="020B0604020202020204" pitchFamily="34" charset="0"/>
                <a:cs typeface="Arial" panose="020B0604020202020204" pitchFamily="34" charset="0"/>
              </a:rPr>
              <a:t>Supplemental Claims</a:t>
            </a:r>
          </a:p>
          <a:p>
            <a:pPr marL="571500" indent="-571500">
              <a:buFont typeface="Arial" panose="020B0604020202020204" pitchFamily="34" charset="0"/>
              <a:buChar char="•"/>
            </a:pPr>
            <a:endParaRPr lang="en-US" sz="4400" dirty="0" smtClean="0">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4400" dirty="0" smtClean="0">
                <a:latin typeface="Arial" panose="020B0604020202020204" pitchFamily="34" charset="0"/>
                <a:cs typeface="Arial" panose="020B0604020202020204" pitchFamily="34" charset="0"/>
              </a:rPr>
              <a:t>Higher Level Review</a:t>
            </a:r>
          </a:p>
          <a:p>
            <a:pPr marL="571500" indent="-571500">
              <a:buFont typeface="Arial" panose="020B0604020202020204" pitchFamily="34" charset="0"/>
              <a:buChar char="•"/>
            </a:pPr>
            <a:endParaRPr lang="en-US" sz="4400" dirty="0" smtClean="0">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4400" dirty="0" smtClean="0">
                <a:latin typeface="Arial" panose="020B0604020202020204" pitchFamily="34" charset="0"/>
                <a:cs typeface="Arial" panose="020B0604020202020204" pitchFamily="34" charset="0"/>
              </a:rPr>
              <a:t>Board of Veterans Appeals</a:t>
            </a:r>
          </a:p>
          <a:p>
            <a:endParaRPr lang="en-US" sz="4400" dirty="0" smtClean="0">
              <a:latin typeface="Arial" panose="020B0604020202020204" pitchFamily="34" charset="0"/>
              <a:cs typeface="Arial" panose="020B0604020202020204" pitchFamily="34" charset="0"/>
            </a:endParaRPr>
          </a:p>
          <a:p>
            <a:r>
              <a:rPr lang="en-US" sz="3900" b="1" dirty="0" smtClean="0">
                <a:solidFill>
                  <a:srgbClr val="FF0000"/>
                </a:solidFill>
                <a:latin typeface="Arial" panose="020B0604020202020204" pitchFamily="34" charset="0"/>
                <a:cs typeface="Arial" panose="020B0604020202020204" pitchFamily="34" charset="0"/>
              </a:rPr>
              <a:t>38 CFR 3.2500</a:t>
            </a:r>
          </a:p>
        </p:txBody>
      </p:sp>
    </p:spTree>
    <p:extLst>
      <p:ext uri="{BB962C8B-B14F-4D97-AF65-F5344CB8AC3E}">
        <p14:creationId xmlns:p14="http://schemas.microsoft.com/office/powerpoint/2010/main" val="38090064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85800" y="1407844"/>
            <a:ext cx="7543800" cy="4948506"/>
          </a:xfrm>
          <a:prstGeom prst="rect">
            <a:avLst/>
          </a:prstGeom>
          <a:noFill/>
        </p:spPr>
        <p:txBody>
          <a:bodyPr wrap="square" rtlCol="0">
            <a:normAutofit lnSpcReduction="10000"/>
          </a:bodyPr>
          <a:lstStyle/>
          <a:p>
            <a:endParaRPr lang="en-US"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400" dirty="0" smtClean="0">
                <a:latin typeface="Arial" panose="020B0604020202020204" pitchFamily="34" charset="0"/>
                <a:cs typeface="Arial" panose="020B0604020202020204" pitchFamily="34" charset="0"/>
              </a:rPr>
              <a:t>Requesting a new rating decision from VA based on the submission of “New and Relevant” evidence</a:t>
            </a:r>
          </a:p>
          <a:p>
            <a:pPr marL="228600"/>
            <a:endParaRPr lang="en-US" sz="2400" dirty="0" smtClean="0">
              <a:latin typeface="Arial" panose="020B0604020202020204" pitchFamily="34" charset="0"/>
              <a:cs typeface="Arial" panose="020B0604020202020204" pitchFamily="34" charset="0"/>
            </a:endParaRPr>
          </a:p>
          <a:p>
            <a:pPr marL="571500" indent="-342900">
              <a:buFont typeface="Arial" panose="020B0604020202020204" pitchFamily="34" charset="0"/>
              <a:buChar char="•"/>
            </a:pPr>
            <a:r>
              <a:rPr lang="en-US" sz="2400" dirty="0" smtClean="0">
                <a:latin typeface="Arial" panose="020B0604020202020204" pitchFamily="34" charset="0"/>
                <a:cs typeface="Arial" panose="020B0604020202020204" pitchFamily="34" charset="0"/>
              </a:rPr>
              <a:t>If filed within </a:t>
            </a:r>
            <a:r>
              <a:rPr lang="en-US" sz="2400" dirty="0">
                <a:latin typeface="Arial" panose="020B0604020202020204" pitchFamily="34" charset="0"/>
                <a:cs typeface="Arial" panose="020B0604020202020204" pitchFamily="34" charset="0"/>
              </a:rPr>
              <a:t>one year of VA issuing a rating </a:t>
            </a:r>
            <a:r>
              <a:rPr lang="en-US" sz="2400" dirty="0" smtClean="0">
                <a:latin typeface="Arial" panose="020B0604020202020204" pitchFamily="34" charset="0"/>
                <a:cs typeface="Arial" panose="020B0604020202020204" pitchFamily="34" charset="0"/>
              </a:rPr>
              <a:t>decision, Board of Veterans Appeals Decision, or CAVC Decision, protects effective date of claim  </a:t>
            </a:r>
          </a:p>
          <a:p>
            <a:pPr marL="228600"/>
            <a:endParaRPr lang="en-US" sz="2400" dirty="0">
              <a:latin typeface="Arial" panose="020B0604020202020204" pitchFamily="34" charset="0"/>
              <a:cs typeface="Arial" panose="020B0604020202020204" pitchFamily="34" charset="0"/>
            </a:endParaRPr>
          </a:p>
          <a:p>
            <a:pPr marL="571500" indent="-342900">
              <a:buFont typeface="Arial" panose="020B0604020202020204" pitchFamily="34" charset="0"/>
              <a:buChar char="•"/>
            </a:pPr>
            <a:r>
              <a:rPr lang="en-US" sz="2400" dirty="0" smtClean="0">
                <a:latin typeface="Arial" panose="020B0604020202020204" pitchFamily="34" charset="0"/>
                <a:cs typeface="Arial" panose="020B0604020202020204" pitchFamily="34" charset="0"/>
              </a:rPr>
              <a:t>Claimants can perpetually file supplemental claims on the same issue, provided they satisfy the “New and Relevant” criteria</a:t>
            </a:r>
          </a:p>
          <a:p>
            <a:pPr marL="228600"/>
            <a:endParaRPr lang="en-US" sz="2400" dirty="0" smtClean="0">
              <a:latin typeface="Arial" panose="020B0604020202020204" pitchFamily="34" charset="0"/>
              <a:cs typeface="Arial" panose="020B0604020202020204" pitchFamily="34" charset="0"/>
            </a:endParaRPr>
          </a:p>
          <a:p>
            <a:pPr marL="571500" indent="-342900">
              <a:buFont typeface="Arial" panose="020B0604020202020204" pitchFamily="34" charset="0"/>
              <a:buChar char="•"/>
            </a:pPr>
            <a:r>
              <a:rPr lang="en-US" sz="2400" dirty="0" smtClean="0">
                <a:latin typeface="Arial" panose="020B0604020202020204" pitchFamily="34" charset="0"/>
                <a:cs typeface="Arial" panose="020B0604020202020204" pitchFamily="34" charset="0"/>
              </a:rPr>
              <a:t>Submission of new and relevant evidence triggers duty to assist</a:t>
            </a:r>
          </a:p>
          <a:p>
            <a:pPr marL="228600"/>
            <a:endParaRPr lang="en-US" sz="2400" dirty="0" smtClean="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18</a:t>
            </a:fld>
            <a:endParaRPr lang="en-US" dirty="0"/>
          </a:p>
        </p:txBody>
      </p:sp>
      <p:sp>
        <p:nvSpPr>
          <p:cNvPr id="6" name="Title 1"/>
          <p:cNvSpPr>
            <a:spLocks noGrp="1"/>
          </p:cNvSpPr>
          <p:nvPr>
            <p:ph type="title"/>
          </p:nvPr>
        </p:nvSpPr>
        <p:spPr>
          <a:xfrm>
            <a:off x="533400" y="152400"/>
            <a:ext cx="8229600" cy="1143000"/>
          </a:xfrm>
        </p:spPr>
        <p:txBody>
          <a:bodyPr>
            <a:normAutofit/>
          </a:bodyPr>
          <a:lstStyle/>
          <a:p>
            <a:r>
              <a:rPr lang="en-US" dirty="0" smtClean="0"/>
              <a:t>Supplemental Claims</a:t>
            </a:r>
            <a:br>
              <a:rPr lang="en-US" dirty="0" smtClean="0"/>
            </a:br>
            <a:r>
              <a:rPr lang="en-US" dirty="0" smtClean="0">
                <a:solidFill>
                  <a:srgbClr val="FF0000"/>
                </a:solidFill>
              </a:rPr>
              <a:t>38 CFR 3.2501</a:t>
            </a:r>
            <a:endParaRPr lang="en-US" dirty="0">
              <a:solidFill>
                <a:srgbClr val="FF0000"/>
              </a:solidFill>
            </a:endParaRPr>
          </a:p>
        </p:txBody>
      </p:sp>
    </p:spTree>
    <p:extLst>
      <p:ext uri="{BB962C8B-B14F-4D97-AF65-F5344CB8AC3E}">
        <p14:creationId xmlns:p14="http://schemas.microsoft.com/office/powerpoint/2010/main" val="1729189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1600200"/>
            <a:ext cx="8610600" cy="5100907"/>
          </a:xfrm>
          <a:prstGeom prst="rect">
            <a:avLst/>
          </a:prstGeom>
          <a:noFill/>
        </p:spPr>
        <p:txBody>
          <a:bodyPr wrap="square" rtlCol="0">
            <a:normAutofit fontScale="70000" lnSpcReduction="20000"/>
          </a:bodyPr>
          <a:lstStyle/>
          <a:p>
            <a:endParaRPr lang="en-US" sz="3400" dirty="0">
              <a:latin typeface="Arial" panose="020B0604020202020204" pitchFamily="34" charset="0"/>
              <a:cs typeface="Arial" panose="020B0604020202020204" pitchFamily="34" charset="0"/>
            </a:endParaRPr>
          </a:p>
          <a:p>
            <a:r>
              <a:rPr lang="en-US" sz="3400" dirty="0" smtClean="0">
                <a:latin typeface="Arial" panose="020B0604020202020204" pitchFamily="34" charset="0"/>
                <a:cs typeface="Arial" panose="020B0604020202020204" pitchFamily="34" charset="0"/>
              </a:rPr>
              <a:t>What is </a:t>
            </a:r>
            <a:r>
              <a:rPr lang="en-US" sz="3400" b="1" i="1" dirty="0" smtClean="0">
                <a:solidFill>
                  <a:srgbClr val="FF0000"/>
                </a:solidFill>
                <a:latin typeface="Arial" panose="020B0604020202020204" pitchFamily="34" charset="0"/>
                <a:cs typeface="Arial" panose="020B0604020202020204" pitchFamily="34" charset="0"/>
              </a:rPr>
              <a:t>“New and Relevant?” - </a:t>
            </a:r>
            <a:r>
              <a:rPr lang="en-US" sz="3400" b="1" dirty="0" smtClean="0">
                <a:solidFill>
                  <a:srgbClr val="FF0000"/>
                </a:solidFill>
                <a:latin typeface="Arial" panose="020B0604020202020204" pitchFamily="34" charset="0"/>
                <a:cs typeface="Arial" panose="020B0604020202020204" pitchFamily="34" charset="0"/>
              </a:rPr>
              <a:t>38 </a:t>
            </a:r>
            <a:r>
              <a:rPr lang="en-US" sz="3400" b="1" dirty="0">
                <a:solidFill>
                  <a:srgbClr val="FF0000"/>
                </a:solidFill>
                <a:latin typeface="Arial" panose="020B0604020202020204" pitchFamily="34" charset="0"/>
                <a:cs typeface="Arial" panose="020B0604020202020204" pitchFamily="34" charset="0"/>
              </a:rPr>
              <a:t>CFR 3.160(c)</a:t>
            </a:r>
          </a:p>
          <a:p>
            <a:endParaRPr lang="en-US" sz="3400" b="1" i="1" dirty="0" smtClean="0">
              <a:solidFill>
                <a:srgbClr val="FF0000"/>
              </a:solidFill>
              <a:latin typeface="Arial" panose="020B0604020202020204" pitchFamily="34" charset="0"/>
              <a:cs typeface="Arial" panose="020B0604020202020204" pitchFamily="34" charset="0"/>
            </a:endParaRPr>
          </a:p>
          <a:p>
            <a:pPr marL="571500" indent="-223838">
              <a:buFont typeface="Arial" panose="020B0604020202020204" pitchFamily="34" charset="0"/>
              <a:buChar char="•"/>
            </a:pPr>
            <a:r>
              <a:rPr lang="en-US" sz="3400" dirty="0" smtClean="0">
                <a:latin typeface="Arial" panose="020B0604020202020204" pitchFamily="34" charset="0"/>
                <a:cs typeface="Arial" panose="020B0604020202020204" pitchFamily="34" charset="0"/>
              </a:rPr>
              <a:t>“New” means it is not already in the veteran’s claim file</a:t>
            </a:r>
          </a:p>
          <a:p>
            <a:pPr marL="347662"/>
            <a:endParaRPr lang="en-US" sz="3400" dirty="0" smtClean="0">
              <a:latin typeface="Arial" panose="020B0604020202020204" pitchFamily="34" charset="0"/>
              <a:cs typeface="Arial" panose="020B0604020202020204" pitchFamily="34" charset="0"/>
            </a:endParaRPr>
          </a:p>
          <a:p>
            <a:pPr marL="571500" indent="-223838">
              <a:buFont typeface="Arial" panose="020B0604020202020204" pitchFamily="34" charset="0"/>
              <a:buChar char="•"/>
            </a:pPr>
            <a:r>
              <a:rPr lang="en-US" sz="3400" dirty="0" smtClean="0">
                <a:latin typeface="Arial" panose="020B0604020202020204" pitchFamily="34" charset="0"/>
                <a:cs typeface="Arial" panose="020B0604020202020204" pitchFamily="34" charset="0"/>
              </a:rPr>
              <a:t>“Relevant” means it is pertinent to the benefit sought and reason benefit was previously denied (even if not favorable to claimant: lower threshold than “material”)</a:t>
            </a:r>
          </a:p>
          <a:p>
            <a:endParaRPr lang="en-US" sz="3400" dirty="0" smtClean="0">
              <a:latin typeface="Arial" panose="020B0604020202020204" pitchFamily="34" charset="0"/>
              <a:cs typeface="Arial" panose="020B0604020202020204" pitchFamily="34" charset="0"/>
            </a:endParaRPr>
          </a:p>
          <a:p>
            <a:r>
              <a:rPr lang="en-US" sz="3400" dirty="0" smtClean="0">
                <a:latin typeface="Arial" panose="020B0604020202020204" pitchFamily="34" charset="0"/>
                <a:cs typeface="Arial" panose="020B0604020202020204" pitchFamily="34" charset="0"/>
              </a:rPr>
              <a:t>Example: </a:t>
            </a:r>
          </a:p>
          <a:p>
            <a:endParaRPr lang="en-US" sz="3400" dirty="0">
              <a:latin typeface="Arial" panose="020B0604020202020204" pitchFamily="34" charset="0"/>
              <a:cs typeface="Arial" panose="020B0604020202020204" pitchFamily="34" charset="0"/>
            </a:endParaRPr>
          </a:p>
          <a:p>
            <a:r>
              <a:rPr lang="en-US" sz="3400" dirty="0" smtClean="0">
                <a:latin typeface="Arial" panose="020B0604020202020204" pitchFamily="34" charset="0"/>
                <a:cs typeface="Arial" panose="020B0604020202020204" pitchFamily="34" charset="0"/>
              </a:rPr>
              <a:t>Red Foreman is claiming his diagnosed ischemic heart disease is the result of exposure to herbicides while serving in Korea in 1970. His claim for service connection was denied because his military service records did not indicate that he served in a unit in or near the Korean demilitarized zone.</a:t>
            </a:r>
          </a:p>
        </p:txBody>
      </p:sp>
      <p:sp>
        <p:nvSpPr>
          <p:cNvPr id="2" name="Slide Number Placeholder 1"/>
          <p:cNvSpPr>
            <a:spLocks noGrp="1"/>
          </p:cNvSpPr>
          <p:nvPr>
            <p:ph type="sldNum" sz="quarter" idx="12"/>
          </p:nvPr>
        </p:nvSpPr>
        <p:spPr/>
        <p:txBody>
          <a:bodyPr/>
          <a:lstStyle/>
          <a:p>
            <a:fld id="{A9DCC7C6-A62F-4059-8C66-A74E7CFD86BF}" type="slidenum">
              <a:rPr lang="en-US" smtClean="0"/>
              <a:pPr/>
              <a:t>19</a:t>
            </a:fld>
            <a:endParaRPr lang="en-US" dirty="0"/>
          </a:p>
        </p:txBody>
      </p:sp>
      <p:sp>
        <p:nvSpPr>
          <p:cNvPr id="6" name="Title 1"/>
          <p:cNvSpPr>
            <a:spLocks noGrp="1"/>
          </p:cNvSpPr>
          <p:nvPr>
            <p:ph type="title"/>
          </p:nvPr>
        </p:nvSpPr>
        <p:spPr>
          <a:xfrm>
            <a:off x="472126" y="457200"/>
            <a:ext cx="8229600" cy="1143000"/>
          </a:xfrm>
        </p:spPr>
        <p:txBody>
          <a:bodyPr>
            <a:normAutofit/>
          </a:bodyPr>
          <a:lstStyle/>
          <a:p>
            <a:r>
              <a:rPr lang="en-US" dirty="0" smtClean="0"/>
              <a:t>Supplemental Claims</a:t>
            </a:r>
            <a:endParaRPr lang="en-US" dirty="0"/>
          </a:p>
        </p:txBody>
      </p:sp>
    </p:spTree>
    <p:extLst>
      <p:ext uri="{BB962C8B-B14F-4D97-AF65-F5344CB8AC3E}">
        <p14:creationId xmlns:p14="http://schemas.microsoft.com/office/powerpoint/2010/main" val="17234232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74837"/>
            <a:ext cx="8458200" cy="4525963"/>
          </a:xfrm>
        </p:spPr>
        <p:txBody>
          <a:bodyPr>
            <a:normAutofit fontScale="92500" lnSpcReduction="10000"/>
          </a:bodyPr>
          <a:lstStyle/>
          <a:p>
            <a:pPr lvl="0"/>
            <a:r>
              <a:rPr lang="en-US" dirty="0" smtClean="0"/>
              <a:t>Understand Changes created by AMA</a:t>
            </a:r>
          </a:p>
          <a:p>
            <a:pPr lvl="0"/>
            <a:r>
              <a:rPr lang="en-US" dirty="0" smtClean="0"/>
              <a:t>Identify Decision Review Options and their Features</a:t>
            </a:r>
          </a:p>
          <a:p>
            <a:pPr lvl="1">
              <a:buFont typeface="Arial" panose="020B0604020202020204" pitchFamily="34" charset="0"/>
              <a:buChar char="•"/>
            </a:pPr>
            <a:r>
              <a:rPr lang="en-US" dirty="0" smtClean="0"/>
              <a:t>Supplemental Claims</a:t>
            </a:r>
          </a:p>
          <a:p>
            <a:pPr lvl="1">
              <a:buFont typeface="Arial" panose="020B0604020202020204" pitchFamily="34" charset="0"/>
              <a:buChar char="•"/>
            </a:pPr>
            <a:r>
              <a:rPr lang="en-US" dirty="0" smtClean="0"/>
              <a:t>Higher Level Review</a:t>
            </a:r>
          </a:p>
          <a:p>
            <a:pPr lvl="1">
              <a:buFont typeface="Arial" panose="020B0604020202020204" pitchFamily="34" charset="0"/>
              <a:buChar char="•"/>
            </a:pPr>
            <a:r>
              <a:rPr lang="en-US" dirty="0" smtClean="0"/>
              <a:t>Board of Veterans Appeals</a:t>
            </a:r>
          </a:p>
          <a:p>
            <a:r>
              <a:rPr lang="en-US" dirty="0" smtClean="0"/>
              <a:t>Rapid Appeals Modernization Program (RAMP) </a:t>
            </a:r>
          </a:p>
          <a:p>
            <a:r>
              <a:rPr lang="en-US" dirty="0" smtClean="0"/>
              <a:t>What other changes does AMA create?</a:t>
            </a:r>
          </a:p>
          <a:p>
            <a:pPr lvl="0"/>
            <a:r>
              <a:rPr lang="en-US" dirty="0" smtClean="0"/>
              <a:t>Pros and cons of choices at AOJ and BVA</a:t>
            </a:r>
          </a:p>
          <a:p>
            <a:pPr lvl="0"/>
            <a:r>
              <a:rPr lang="en-US" dirty="0" smtClean="0"/>
              <a:t>Challenges and opportunities with AMA</a:t>
            </a:r>
          </a:p>
          <a:p>
            <a:pPr lvl="0"/>
            <a:endParaRPr lang="en-US" dirty="0" smtClean="0">
              <a:latin typeface="Calibri" panose="020F0502020204030204" pitchFamily="34" charset="0"/>
              <a:cs typeface="Courier New" panose="02070309020205020404" pitchFamily="49" charset="0"/>
            </a:endParaRPr>
          </a:p>
        </p:txBody>
      </p:sp>
      <p:sp>
        <p:nvSpPr>
          <p:cNvPr id="4" name="Slide Number Placeholder 3"/>
          <p:cNvSpPr>
            <a:spLocks noGrp="1"/>
          </p:cNvSpPr>
          <p:nvPr>
            <p:ph type="sldNum" sz="quarter" idx="12"/>
          </p:nvPr>
        </p:nvSpPr>
        <p:spPr/>
        <p:txBody>
          <a:bodyPr/>
          <a:lstStyle/>
          <a:p>
            <a:fld id="{A9DCC7C6-A62F-4059-8C66-A74E7CFD86BF}" type="slidenum">
              <a:rPr lang="en-US" smtClean="0"/>
              <a:pPr/>
              <a:t>2</a:t>
            </a:fld>
            <a:endParaRPr lang="en-US" dirty="0"/>
          </a:p>
        </p:txBody>
      </p:sp>
      <p:sp>
        <p:nvSpPr>
          <p:cNvPr id="2" name="Title 1"/>
          <p:cNvSpPr>
            <a:spLocks noGrp="1"/>
          </p:cNvSpPr>
          <p:nvPr>
            <p:ph type="title"/>
          </p:nvPr>
        </p:nvSpPr>
        <p:spPr>
          <a:xfrm>
            <a:off x="0" y="381000"/>
            <a:ext cx="8229600" cy="1112837"/>
          </a:xfrm>
        </p:spPr>
        <p:txBody>
          <a:bodyPr>
            <a:normAutofit/>
          </a:bodyPr>
          <a:lstStyle/>
          <a:p>
            <a:r>
              <a:rPr lang="en-US" b="1" dirty="0" smtClean="0"/>
              <a:t>LEARNING OBJECTIVES</a:t>
            </a:r>
            <a:endParaRPr lang="en-US" dirty="0"/>
          </a:p>
        </p:txBody>
      </p:sp>
    </p:spTree>
    <p:extLst>
      <p:ext uri="{BB962C8B-B14F-4D97-AF65-F5344CB8AC3E}">
        <p14:creationId xmlns:p14="http://schemas.microsoft.com/office/powerpoint/2010/main" val="22954186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20</a:t>
            </a:fld>
            <a:endParaRPr lang="en-US" dirty="0"/>
          </a:p>
        </p:txBody>
      </p:sp>
      <p:sp>
        <p:nvSpPr>
          <p:cNvPr id="6" name="Title 1"/>
          <p:cNvSpPr>
            <a:spLocks noGrp="1"/>
          </p:cNvSpPr>
          <p:nvPr>
            <p:ph type="title"/>
          </p:nvPr>
        </p:nvSpPr>
        <p:spPr>
          <a:xfrm>
            <a:off x="472126" y="457200"/>
            <a:ext cx="8229600" cy="1143000"/>
          </a:xfrm>
        </p:spPr>
        <p:txBody>
          <a:bodyPr>
            <a:normAutofit/>
          </a:bodyPr>
          <a:lstStyle/>
          <a:p>
            <a:r>
              <a:rPr lang="en-US" dirty="0" smtClean="0"/>
              <a:t>New and Relevant Evidence</a:t>
            </a:r>
            <a:endParaRPr lang="en-US" dirty="0"/>
          </a:p>
        </p:txBody>
      </p:sp>
      <p:sp>
        <p:nvSpPr>
          <p:cNvPr id="3" name="TextBox 2"/>
          <p:cNvSpPr txBox="1"/>
          <p:nvPr/>
        </p:nvSpPr>
        <p:spPr>
          <a:xfrm>
            <a:off x="14926" y="1151882"/>
            <a:ext cx="8686800" cy="5570756"/>
          </a:xfrm>
          <a:prstGeom prst="rect">
            <a:avLst/>
          </a:prstGeom>
          <a:noFill/>
        </p:spPr>
        <p:txBody>
          <a:bodyPr wrap="square" rtlCol="0">
            <a:spAutoFit/>
          </a:bodyPr>
          <a:lstStyle/>
          <a:p>
            <a:pPr lvl="0"/>
            <a:endParaRPr lang="en-US" sz="2100" b="1" dirty="0">
              <a:solidFill>
                <a:prstClr val="black"/>
              </a:solidFill>
              <a:latin typeface="Arial" panose="020B0604020202020204" pitchFamily="34" charset="0"/>
              <a:cs typeface="Arial" panose="020B0604020202020204" pitchFamily="34" charset="0"/>
            </a:endParaRPr>
          </a:p>
          <a:p>
            <a:pPr lvl="0"/>
            <a:r>
              <a:rPr lang="en-US" sz="2100" b="1" dirty="0">
                <a:solidFill>
                  <a:prstClr val="black"/>
                </a:solidFill>
                <a:latin typeface="Arial" panose="020B0604020202020204" pitchFamily="34" charset="0"/>
                <a:cs typeface="Arial" panose="020B0604020202020204" pitchFamily="34" charset="0"/>
              </a:rPr>
              <a:t>Which of these are </a:t>
            </a:r>
            <a:r>
              <a:rPr lang="en-US" sz="2100" b="1" i="1" dirty="0">
                <a:solidFill>
                  <a:srgbClr val="FF0000"/>
                </a:solidFill>
                <a:latin typeface="Arial" panose="020B0604020202020204" pitchFamily="34" charset="0"/>
                <a:cs typeface="Arial" panose="020B0604020202020204" pitchFamily="34" charset="0"/>
              </a:rPr>
              <a:t>“New and Relevant?” </a:t>
            </a:r>
            <a:r>
              <a:rPr lang="en-US" sz="2100" b="1" i="1" dirty="0" smtClean="0">
                <a:solidFill>
                  <a:srgbClr val="FF0000"/>
                </a:solidFill>
                <a:latin typeface="Arial" panose="020B0604020202020204" pitchFamily="34" charset="0"/>
                <a:cs typeface="Arial" panose="020B0604020202020204" pitchFamily="34" charset="0"/>
              </a:rPr>
              <a:t>(assume not in file)</a:t>
            </a:r>
            <a:endParaRPr lang="en-US" sz="2100" b="1" i="1" dirty="0">
              <a:solidFill>
                <a:srgbClr val="FF0000"/>
              </a:solidFill>
              <a:latin typeface="Arial" panose="020B0604020202020204" pitchFamily="34" charset="0"/>
              <a:cs typeface="Arial" panose="020B0604020202020204" pitchFamily="34" charset="0"/>
            </a:endParaRPr>
          </a:p>
          <a:p>
            <a:pPr marL="571500" lvl="0" indent="-288925">
              <a:buFont typeface="Arial" panose="020B0604020202020204" pitchFamily="34" charset="0"/>
              <a:buChar char="•"/>
            </a:pPr>
            <a:r>
              <a:rPr lang="en-US" sz="2200" dirty="0">
                <a:solidFill>
                  <a:prstClr val="black"/>
                </a:solidFill>
                <a:latin typeface="Arial" panose="020B0604020202020204" pitchFamily="34" charset="0"/>
                <a:cs typeface="Arial" panose="020B0604020202020204" pitchFamily="34" charset="0"/>
              </a:rPr>
              <a:t>Buddy statements from those who supervised Mr. Foreman while serving in Korea and witnessed him on the DMZ. </a:t>
            </a:r>
          </a:p>
          <a:p>
            <a:pPr marL="282575" lvl="0"/>
            <a:endParaRPr lang="en-US" sz="1000" dirty="0">
              <a:solidFill>
                <a:prstClr val="black"/>
              </a:solidFill>
              <a:latin typeface="Arial" panose="020B0604020202020204" pitchFamily="34" charset="0"/>
              <a:cs typeface="Arial" panose="020B0604020202020204" pitchFamily="34" charset="0"/>
            </a:endParaRPr>
          </a:p>
          <a:p>
            <a:pPr marL="571500" lvl="0" indent="-288925">
              <a:buFont typeface="Arial" panose="020B0604020202020204" pitchFamily="34" charset="0"/>
              <a:buChar char="•"/>
            </a:pPr>
            <a:r>
              <a:rPr lang="en-US" sz="2200" dirty="0">
                <a:solidFill>
                  <a:prstClr val="black"/>
                </a:solidFill>
                <a:latin typeface="Arial" panose="020B0604020202020204" pitchFamily="34" charset="0"/>
                <a:cs typeface="Arial" panose="020B0604020202020204" pitchFamily="34" charset="0"/>
              </a:rPr>
              <a:t>Doctor’s notes confirming that Mr. Foreman has a diagnosis for ischemic heart disease</a:t>
            </a:r>
          </a:p>
          <a:p>
            <a:pPr marL="282575" lvl="0"/>
            <a:endParaRPr lang="en-US" sz="1000" dirty="0">
              <a:solidFill>
                <a:prstClr val="black"/>
              </a:solidFill>
              <a:latin typeface="Arial" panose="020B0604020202020204" pitchFamily="34" charset="0"/>
              <a:cs typeface="Arial" panose="020B0604020202020204" pitchFamily="34" charset="0"/>
            </a:endParaRPr>
          </a:p>
          <a:p>
            <a:pPr marL="571500" lvl="0" indent="-288925">
              <a:buFont typeface="Arial" panose="020B0604020202020204" pitchFamily="34" charset="0"/>
              <a:buChar char="•"/>
            </a:pPr>
            <a:r>
              <a:rPr lang="en-US" sz="2200" dirty="0">
                <a:solidFill>
                  <a:prstClr val="black"/>
                </a:solidFill>
                <a:latin typeface="Arial" panose="020B0604020202020204" pitchFamily="34" charset="0"/>
                <a:cs typeface="Arial" panose="020B0604020202020204" pitchFamily="34" charset="0"/>
              </a:rPr>
              <a:t>Spouse statement documenting the affects of ischemic heart disease on Mr. Foreman’s daily life</a:t>
            </a:r>
          </a:p>
          <a:p>
            <a:pPr marL="282575" lvl="0"/>
            <a:endParaRPr lang="en-US" sz="1000" dirty="0">
              <a:solidFill>
                <a:prstClr val="black"/>
              </a:solidFill>
              <a:latin typeface="Arial" panose="020B0604020202020204" pitchFamily="34" charset="0"/>
              <a:cs typeface="Arial" panose="020B0604020202020204" pitchFamily="34" charset="0"/>
            </a:endParaRPr>
          </a:p>
          <a:p>
            <a:pPr marL="571500" lvl="0" indent="-288925">
              <a:buFont typeface="Arial" panose="020B0604020202020204" pitchFamily="34" charset="0"/>
              <a:buChar char="•"/>
            </a:pPr>
            <a:r>
              <a:rPr lang="en-US" sz="2200" dirty="0">
                <a:solidFill>
                  <a:prstClr val="black"/>
                </a:solidFill>
                <a:latin typeface="Arial" panose="020B0604020202020204" pitchFamily="34" charset="0"/>
                <a:cs typeface="Arial" panose="020B0604020202020204" pitchFamily="34" charset="0"/>
              </a:rPr>
              <a:t>Photos of Mr. Foreman in Korea alongside defoliated areas or signs/landmarks indicating he was physically present at the DMZ</a:t>
            </a:r>
          </a:p>
          <a:p>
            <a:pPr marL="571500" lvl="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a:p>
            <a:pPr marL="571500" lvl="0" indent="-288925">
              <a:buFont typeface="Arial" panose="020B0604020202020204" pitchFamily="34" charset="0"/>
              <a:buChar char="•"/>
            </a:pPr>
            <a:r>
              <a:rPr lang="en-US" sz="2200" dirty="0">
                <a:solidFill>
                  <a:prstClr val="black"/>
                </a:solidFill>
                <a:latin typeface="Arial" panose="020B0604020202020204" pitchFamily="34" charset="0"/>
                <a:cs typeface="Arial" panose="020B0604020202020204" pitchFamily="34" charset="0"/>
              </a:rPr>
              <a:t>Submission of Mr. Foreman’s letters home, indicating that he served in Korea during the presumptive period for herbicide exposure</a:t>
            </a:r>
          </a:p>
          <a:p>
            <a:pPr marL="571500" lvl="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59536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21</a:t>
            </a:fld>
            <a:endParaRPr lang="en-US" dirty="0"/>
          </a:p>
        </p:txBody>
      </p:sp>
      <p:sp>
        <p:nvSpPr>
          <p:cNvPr id="6" name="Title 1"/>
          <p:cNvSpPr>
            <a:spLocks noGrp="1"/>
          </p:cNvSpPr>
          <p:nvPr>
            <p:ph type="title"/>
          </p:nvPr>
        </p:nvSpPr>
        <p:spPr>
          <a:xfrm>
            <a:off x="472126" y="228600"/>
            <a:ext cx="8229600" cy="1143000"/>
          </a:xfrm>
        </p:spPr>
        <p:txBody>
          <a:bodyPr>
            <a:normAutofit/>
          </a:bodyPr>
          <a:lstStyle/>
          <a:p>
            <a:r>
              <a:rPr lang="en-US" dirty="0" smtClean="0"/>
              <a:t>Supplemental Claim Form </a:t>
            </a:r>
            <a:br>
              <a:rPr lang="en-US" dirty="0" smtClean="0"/>
            </a:br>
            <a:r>
              <a:rPr lang="en-US" dirty="0" smtClean="0"/>
              <a:t>VA Form 20-0995</a:t>
            </a:r>
            <a:endParaRPr lang="en-US" dirty="0"/>
          </a:p>
        </p:txBody>
      </p:sp>
      <p:sp>
        <p:nvSpPr>
          <p:cNvPr id="3" name="TextBox 2"/>
          <p:cNvSpPr txBox="1"/>
          <p:nvPr/>
        </p:nvSpPr>
        <p:spPr>
          <a:xfrm>
            <a:off x="14926" y="1151882"/>
            <a:ext cx="8686800" cy="5463034"/>
          </a:xfrm>
          <a:prstGeom prst="rect">
            <a:avLst/>
          </a:prstGeom>
          <a:noFill/>
        </p:spPr>
        <p:txBody>
          <a:bodyPr wrap="square" rtlCol="0">
            <a:spAutoFit/>
          </a:bodyPr>
          <a:lstStyle/>
          <a:p>
            <a:pPr lvl="0"/>
            <a:endParaRPr lang="en-US" sz="2100" b="1" dirty="0">
              <a:solidFill>
                <a:prstClr val="black"/>
              </a:solidFill>
              <a:latin typeface="Arial" panose="020B0604020202020204" pitchFamily="34" charset="0"/>
              <a:cs typeface="Arial" panose="020B0604020202020204" pitchFamily="34" charset="0"/>
            </a:endParaRPr>
          </a:p>
          <a:p>
            <a:pPr marL="282575" lvl="0"/>
            <a:r>
              <a:rPr lang="en-US" sz="2200" dirty="0" smtClean="0">
                <a:solidFill>
                  <a:prstClr val="black"/>
                </a:solidFill>
                <a:latin typeface="Arial" panose="020B0604020202020204" pitchFamily="34" charset="0"/>
                <a:cs typeface="Arial" panose="020B0604020202020204" pitchFamily="34" charset="0"/>
              </a:rPr>
              <a:t>Block 13A: List specific issues – be sure to list whether service connection, increased rating, etc. </a:t>
            </a:r>
          </a:p>
          <a:p>
            <a:pPr marL="282575" lvl="0"/>
            <a:endParaRPr lang="en-US" sz="2200" dirty="0" smtClean="0">
              <a:solidFill>
                <a:prstClr val="black"/>
              </a:solidFill>
              <a:latin typeface="Arial" panose="020B0604020202020204" pitchFamily="34" charset="0"/>
              <a:cs typeface="Arial" panose="020B0604020202020204" pitchFamily="34" charset="0"/>
            </a:endParaRPr>
          </a:p>
          <a:p>
            <a:pPr marL="282575" lvl="0"/>
            <a:r>
              <a:rPr lang="en-US" sz="2200" dirty="0" smtClean="0">
                <a:solidFill>
                  <a:prstClr val="black"/>
                </a:solidFill>
                <a:latin typeface="Arial" panose="020B0604020202020204" pitchFamily="34" charset="0"/>
                <a:cs typeface="Arial" panose="020B0604020202020204" pitchFamily="34" charset="0"/>
              </a:rPr>
              <a:t>Block 13B: What if you don’t have date of prior decision notice?</a:t>
            </a:r>
          </a:p>
          <a:p>
            <a:pPr marL="282575" lvl="0"/>
            <a:r>
              <a:rPr lang="en-US" sz="2200" dirty="0" smtClean="0">
                <a:solidFill>
                  <a:prstClr val="black"/>
                </a:solidFill>
                <a:latin typeface="Arial" panose="020B0604020202020204" pitchFamily="34" charset="0"/>
                <a:cs typeface="Arial" panose="020B0604020202020204" pitchFamily="34" charset="0"/>
              </a:rPr>
              <a:t> </a:t>
            </a:r>
          </a:p>
          <a:p>
            <a:pPr marL="282575" lvl="0"/>
            <a:r>
              <a:rPr lang="en-US" sz="2200" dirty="0" smtClean="0">
                <a:solidFill>
                  <a:prstClr val="black"/>
                </a:solidFill>
                <a:latin typeface="Arial" panose="020B0604020202020204" pitchFamily="34" charset="0"/>
                <a:cs typeface="Arial" panose="020B0604020202020204" pitchFamily="34" charset="0"/>
              </a:rPr>
              <a:t>Notice Opt-In from SOC/SSOC</a:t>
            </a:r>
          </a:p>
          <a:p>
            <a:pPr marL="282575" lvl="0"/>
            <a:endParaRPr lang="en-US" sz="2200" dirty="0" smtClean="0">
              <a:solidFill>
                <a:prstClr val="black"/>
              </a:solidFill>
              <a:latin typeface="Arial" panose="020B0604020202020204" pitchFamily="34" charset="0"/>
              <a:cs typeface="Arial" panose="020B0604020202020204" pitchFamily="34" charset="0"/>
            </a:endParaRPr>
          </a:p>
          <a:p>
            <a:pPr marL="282575" lvl="0"/>
            <a:r>
              <a:rPr lang="en-US" sz="2200" dirty="0" smtClean="0">
                <a:solidFill>
                  <a:prstClr val="black"/>
                </a:solidFill>
                <a:latin typeface="Arial" panose="020B0604020202020204" pitchFamily="34" charset="0"/>
                <a:cs typeface="Arial" panose="020B0604020202020204" pitchFamily="34" charset="0"/>
              </a:rPr>
              <a:t>Block 14: Submit </a:t>
            </a:r>
            <a:r>
              <a:rPr lang="en-US" sz="2200" i="1" dirty="0" smtClean="0">
                <a:solidFill>
                  <a:srgbClr val="FF0000"/>
                </a:solidFill>
                <a:latin typeface="Arial" panose="020B0604020202020204" pitchFamily="34" charset="0"/>
                <a:cs typeface="Arial" panose="020B0604020202020204" pitchFamily="34" charset="0"/>
              </a:rPr>
              <a:t>or Identify </a:t>
            </a:r>
            <a:r>
              <a:rPr lang="en-US" sz="2200" dirty="0" smtClean="0">
                <a:solidFill>
                  <a:prstClr val="black"/>
                </a:solidFill>
                <a:latin typeface="Arial" panose="020B0604020202020204" pitchFamily="34" charset="0"/>
                <a:cs typeface="Arial" panose="020B0604020202020204" pitchFamily="34" charset="0"/>
              </a:rPr>
              <a:t>new and relevant evidence</a:t>
            </a:r>
          </a:p>
          <a:p>
            <a:pPr marL="625475" lvl="0" indent="-342900">
              <a:buFont typeface="Arial" panose="020B0604020202020204" pitchFamily="34" charset="0"/>
              <a:buChar char="•"/>
            </a:pPr>
            <a:r>
              <a:rPr lang="en-US" sz="2200" dirty="0">
                <a:solidFill>
                  <a:prstClr val="black"/>
                </a:solidFill>
                <a:latin typeface="Arial" panose="020B0604020202020204" pitchFamily="34" charset="0"/>
                <a:cs typeface="Arial" panose="020B0604020202020204" pitchFamily="34" charset="0"/>
              </a:rPr>
              <a:t>	</a:t>
            </a:r>
            <a:r>
              <a:rPr lang="en-US" sz="2200" dirty="0" smtClean="0">
                <a:solidFill>
                  <a:prstClr val="black"/>
                </a:solidFill>
                <a:latin typeface="Arial" panose="020B0604020202020204" pitchFamily="34" charset="0"/>
                <a:cs typeface="Arial" panose="020B0604020202020204" pitchFamily="34" charset="0"/>
              </a:rPr>
              <a:t>Non-federal records will require VAF 21-4142</a:t>
            </a:r>
          </a:p>
          <a:p>
            <a:pPr marL="625475" lvl="0" indent="-342900">
              <a:buFont typeface="Arial" panose="020B0604020202020204" pitchFamily="34" charset="0"/>
              <a:buChar char="•"/>
            </a:pPr>
            <a:r>
              <a:rPr lang="en-US" sz="2200" dirty="0">
                <a:solidFill>
                  <a:prstClr val="black"/>
                </a:solidFill>
                <a:latin typeface="Arial" panose="020B0604020202020204" pitchFamily="34" charset="0"/>
                <a:cs typeface="Arial" panose="020B0604020202020204" pitchFamily="34" charset="0"/>
              </a:rPr>
              <a:t> </a:t>
            </a:r>
            <a:r>
              <a:rPr lang="en-US" sz="2200" dirty="0" smtClean="0">
                <a:solidFill>
                  <a:prstClr val="black"/>
                </a:solidFill>
                <a:latin typeface="Arial" panose="020B0604020202020204" pitchFamily="34" charset="0"/>
                <a:cs typeface="Arial" panose="020B0604020202020204" pitchFamily="34" charset="0"/>
              </a:rPr>
              <a:t>   Federal records: Block 15</a:t>
            </a:r>
          </a:p>
          <a:p>
            <a:pPr marL="282575" lvl="0"/>
            <a:endParaRPr lang="en-US" sz="2200" dirty="0" smtClean="0">
              <a:solidFill>
                <a:prstClr val="black"/>
              </a:solidFill>
              <a:latin typeface="Arial" panose="020B0604020202020204" pitchFamily="34" charset="0"/>
              <a:cs typeface="Arial" panose="020B0604020202020204" pitchFamily="34" charset="0"/>
            </a:endParaRPr>
          </a:p>
          <a:p>
            <a:pPr marL="282575" lvl="0"/>
            <a:r>
              <a:rPr lang="en-US" sz="2200" dirty="0" smtClean="0">
                <a:solidFill>
                  <a:prstClr val="black"/>
                </a:solidFill>
                <a:latin typeface="Arial" panose="020B0604020202020204" pitchFamily="34" charset="0"/>
                <a:cs typeface="Arial" panose="020B0604020202020204" pitchFamily="34" charset="0"/>
              </a:rPr>
              <a:t>Block 16: Signature </a:t>
            </a:r>
          </a:p>
          <a:p>
            <a:pPr marL="282575" lvl="0"/>
            <a:r>
              <a:rPr lang="en-US" sz="2200" dirty="0">
                <a:solidFill>
                  <a:prstClr val="black"/>
                </a:solidFill>
                <a:latin typeface="Arial" panose="020B0604020202020204" pitchFamily="34" charset="0"/>
                <a:cs typeface="Arial" panose="020B0604020202020204" pitchFamily="34" charset="0"/>
              </a:rPr>
              <a:t>	</a:t>
            </a:r>
            <a:r>
              <a:rPr lang="en-US" sz="2200" dirty="0" smtClean="0">
                <a:solidFill>
                  <a:prstClr val="black"/>
                </a:solidFill>
                <a:latin typeface="Arial" panose="020B0604020202020204" pitchFamily="34" charset="0"/>
                <a:cs typeface="Arial" panose="020B0604020202020204" pitchFamily="34" charset="0"/>
              </a:rPr>
              <a:t>Have claimant sign if possible – especially if opting in to AMA</a:t>
            </a:r>
          </a:p>
          <a:p>
            <a:pPr marL="282575" lvl="0"/>
            <a:r>
              <a:rPr lang="en-US" sz="2200" dirty="0">
                <a:solidFill>
                  <a:prstClr val="black"/>
                </a:solidFill>
                <a:latin typeface="Arial" panose="020B0604020202020204" pitchFamily="34" charset="0"/>
                <a:cs typeface="Arial" panose="020B0604020202020204" pitchFamily="34" charset="0"/>
              </a:rPr>
              <a:t>	</a:t>
            </a:r>
            <a:r>
              <a:rPr lang="en-US" sz="2200" dirty="0" smtClean="0">
                <a:solidFill>
                  <a:prstClr val="black"/>
                </a:solidFill>
                <a:latin typeface="Arial" panose="020B0604020202020204" pitchFamily="34" charset="0"/>
                <a:cs typeface="Arial" panose="020B0604020202020204" pitchFamily="34" charset="0"/>
              </a:rPr>
              <a:t>We can sign if POA already of record </a:t>
            </a:r>
          </a:p>
          <a:p>
            <a:pPr marL="571500" lvl="0" indent="-288925">
              <a:buFont typeface="Arial" panose="020B0604020202020204" pitchFamily="34" charset="0"/>
              <a:buChar char="•"/>
            </a:pPr>
            <a:endParaRPr lang="en-US" sz="1000" dirty="0" smtClean="0">
              <a:solidFill>
                <a:prstClr val="black"/>
              </a:solidFill>
              <a:latin typeface="Arial" panose="020B0604020202020204" pitchFamily="34" charset="0"/>
              <a:cs typeface="Arial" panose="020B0604020202020204" pitchFamily="34" charset="0"/>
            </a:endParaRPr>
          </a:p>
          <a:p>
            <a:pPr marL="571500" lvl="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4737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22</a:t>
            </a:fld>
            <a:endParaRPr lang="en-US" dirty="0"/>
          </a:p>
        </p:txBody>
      </p:sp>
      <p:sp>
        <p:nvSpPr>
          <p:cNvPr id="6" name="Title 1"/>
          <p:cNvSpPr>
            <a:spLocks noGrp="1"/>
          </p:cNvSpPr>
          <p:nvPr>
            <p:ph type="title"/>
          </p:nvPr>
        </p:nvSpPr>
        <p:spPr>
          <a:xfrm>
            <a:off x="472126" y="228600"/>
            <a:ext cx="8229600" cy="1143000"/>
          </a:xfrm>
        </p:spPr>
        <p:txBody>
          <a:bodyPr>
            <a:normAutofit/>
          </a:bodyPr>
          <a:lstStyle/>
          <a:p>
            <a:r>
              <a:rPr lang="en-US" dirty="0" smtClean="0"/>
              <a:t>Supplemental Claim Form </a:t>
            </a:r>
            <a:br>
              <a:rPr lang="en-US" dirty="0" smtClean="0"/>
            </a:br>
            <a:r>
              <a:rPr lang="en-US" dirty="0" smtClean="0"/>
              <a:t>VA Form 20-0995</a:t>
            </a:r>
            <a:endParaRPr lang="en-US" dirty="0"/>
          </a:p>
        </p:txBody>
      </p:sp>
      <p:sp>
        <p:nvSpPr>
          <p:cNvPr id="3" name="TextBox 2"/>
          <p:cNvSpPr txBox="1"/>
          <p:nvPr/>
        </p:nvSpPr>
        <p:spPr>
          <a:xfrm>
            <a:off x="14926" y="1151882"/>
            <a:ext cx="8686800" cy="4770537"/>
          </a:xfrm>
          <a:prstGeom prst="rect">
            <a:avLst/>
          </a:prstGeom>
          <a:noFill/>
        </p:spPr>
        <p:txBody>
          <a:bodyPr wrap="square" rtlCol="0">
            <a:spAutoFit/>
          </a:bodyPr>
          <a:lstStyle/>
          <a:p>
            <a:pPr lvl="0"/>
            <a:endParaRPr lang="en-US" sz="2100" b="1" dirty="0" smtClean="0">
              <a:solidFill>
                <a:prstClr val="black"/>
              </a:solidFill>
              <a:latin typeface="Arial" panose="020B0604020202020204" pitchFamily="34" charset="0"/>
              <a:cs typeface="Arial" panose="020B0604020202020204" pitchFamily="34" charset="0"/>
            </a:endParaRPr>
          </a:p>
          <a:p>
            <a:pPr lvl="0"/>
            <a:r>
              <a:rPr lang="en-US" sz="2100" b="1" dirty="0" smtClean="0">
                <a:solidFill>
                  <a:prstClr val="black"/>
                </a:solidFill>
                <a:latin typeface="Arial" panose="020B0604020202020204" pitchFamily="34" charset="0"/>
                <a:cs typeface="Arial" panose="020B0604020202020204" pitchFamily="34" charset="0"/>
              </a:rPr>
              <a:t>Currently VA is requiring a supplemental claim form almost any time you re-apply for a benefit that was previously denied</a:t>
            </a:r>
          </a:p>
          <a:p>
            <a:pPr lvl="0"/>
            <a:endParaRPr lang="en-US" sz="2100" b="1" dirty="0">
              <a:solidFill>
                <a:prstClr val="black"/>
              </a:solidFill>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US" sz="2100" dirty="0" smtClean="0">
                <a:solidFill>
                  <a:prstClr val="black"/>
                </a:solidFill>
                <a:latin typeface="Arial" panose="020B0604020202020204" pitchFamily="34" charset="0"/>
                <a:cs typeface="Arial" panose="020B0604020202020204" pitchFamily="34" charset="0"/>
              </a:rPr>
              <a:t>Including ancillary benefits such as specially adapted housing</a:t>
            </a:r>
          </a:p>
          <a:p>
            <a:pPr marL="342900" lvl="0" indent="-342900">
              <a:buFont typeface="Arial" panose="020B0604020202020204" pitchFamily="34" charset="0"/>
              <a:buChar char="•"/>
            </a:pPr>
            <a:endParaRPr lang="en-US" sz="2100" dirty="0" smtClean="0">
              <a:solidFill>
                <a:prstClr val="black"/>
              </a:solidFill>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US" sz="2100" dirty="0" smtClean="0">
                <a:solidFill>
                  <a:prstClr val="black"/>
                </a:solidFill>
                <a:latin typeface="Arial" panose="020B0604020202020204" pitchFamily="34" charset="0"/>
                <a:cs typeface="Arial" panose="020B0604020202020204" pitchFamily="34" charset="0"/>
              </a:rPr>
              <a:t>Should also include specific claim form if the evidence is substantially different (example: pension income changes)</a:t>
            </a:r>
          </a:p>
          <a:p>
            <a:pPr marL="342900" lvl="0" indent="-342900">
              <a:buFont typeface="Arial" panose="020B0604020202020204" pitchFamily="34" charset="0"/>
              <a:buChar char="•"/>
            </a:pPr>
            <a:endParaRPr lang="en-US" sz="2100" dirty="0" smtClean="0">
              <a:solidFill>
                <a:prstClr val="black"/>
              </a:solidFill>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US" sz="2100" dirty="0" smtClean="0">
                <a:solidFill>
                  <a:prstClr val="black"/>
                </a:solidFill>
                <a:latin typeface="Arial" panose="020B0604020202020204" pitchFamily="34" charset="0"/>
                <a:cs typeface="Arial" panose="020B0604020202020204" pitchFamily="34" charset="0"/>
              </a:rPr>
              <a:t>E-Benefits still allows veterans to file reopened issues on 21-526EZ, this will generate a request for application letter. There is now a warning about this on </a:t>
            </a:r>
            <a:r>
              <a:rPr lang="en-US" sz="2100" dirty="0" err="1" smtClean="0">
                <a:solidFill>
                  <a:prstClr val="black"/>
                </a:solidFill>
                <a:latin typeface="Arial" panose="020B0604020202020204" pitchFamily="34" charset="0"/>
                <a:cs typeface="Arial" panose="020B0604020202020204" pitchFamily="34" charset="0"/>
              </a:rPr>
              <a:t>eBenefits</a:t>
            </a:r>
            <a:endParaRPr lang="en-US" sz="2100" dirty="0">
              <a:solidFill>
                <a:prstClr val="black"/>
              </a:solidFill>
              <a:latin typeface="Arial" panose="020B0604020202020204" pitchFamily="34" charset="0"/>
              <a:cs typeface="Arial" panose="020B0604020202020204" pitchFamily="34" charset="0"/>
            </a:endParaRPr>
          </a:p>
          <a:p>
            <a:pPr lvl="0"/>
            <a:endParaRPr lang="en-US" sz="2100" b="1" dirty="0" smtClean="0">
              <a:solidFill>
                <a:prstClr val="black"/>
              </a:solidFill>
              <a:latin typeface="Arial" panose="020B0604020202020204" pitchFamily="34" charset="0"/>
              <a:cs typeface="Arial" panose="020B0604020202020204" pitchFamily="34" charset="0"/>
            </a:endParaRPr>
          </a:p>
          <a:p>
            <a:pPr lvl="0"/>
            <a:endParaRPr lang="en-US" sz="2100" b="1" dirty="0">
              <a:solidFill>
                <a:prstClr val="black"/>
              </a:solidFill>
              <a:latin typeface="Arial" panose="020B0604020202020204" pitchFamily="34" charset="0"/>
              <a:cs typeface="Arial" panose="020B0604020202020204" pitchFamily="34" charset="0"/>
            </a:endParaRPr>
          </a:p>
          <a:p>
            <a:pPr lvl="0"/>
            <a:endParaRPr lang="en-US" sz="1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50449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23</a:t>
            </a:fld>
            <a:endParaRPr lang="en-US" dirty="0"/>
          </a:p>
        </p:txBody>
      </p:sp>
      <p:sp>
        <p:nvSpPr>
          <p:cNvPr id="6" name="Title 1"/>
          <p:cNvSpPr>
            <a:spLocks noGrp="1"/>
          </p:cNvSpPr>
          <p:nvPr>
            <p:ph type="title"/>
          </p:nvPr>
        </p:nvSpPr>
        <p:spPr>
          <a:xfrm>
            <a:off x="472126" y="228600"/>
            <a:ext cx="8229600" cy="1143000"/>
          </a:xfrm>
        </p:spPr>
        <p:txBody>
          <a:bodyPr>
            <a:normAutofit/>
          </a:bodyPr>
          <a:lstStyle/>
          <a:p>
            <a:r>
              <a:rPr lang="en-US" dirty="0" smtClean="0"/>
              <a:t>Claims for Increase</a:t>
            </a:r>
            <a:br>
              <a:rPr lang="en-US" dirty="0" smtClean="0"/>
            </a:br>
            <a:r>
              <a:rPr lang="en-US" dirty="0" smtClean="0"/>
              <a:t>VA Form 21-526EZ</a:t>
            </a:r>
            <a:endParaRPr lang="en-US" dirty="0"/>
          </a:p>
        </p:txBody>
      </p:sp>
      <p:sp>
        <p:nvSpPr>
          <p:cNvPr id="3" name="TextBox 2"/>
          <p:cNvSpPr txBox="1"/>
          <p:nvPr/>
        </p:nvSpPr>
        <p:spPr>
          <a:xfrm>
            <a:off x="14926" y="1151882"/>
            <a:ext cx="8686800" cy="6340197"/>
          </a:xfrm>
          <a:prstGeom prst="rect">
            <a:avLst/>
          </a:prstGeom>
          <a:noFill/>
        </p:spPr>
        <p:txBody>
          <a:bodyPr wrap="square" rtlCol="0">
            <a:spAutoFit/>
          </a:bodyPr>
          <a:lstStyle/>
          <a:p>
            <a:pPr lvl="0"/>
            <a:endParaRPr lang="en-US" sz="2100" b="1" dirty="0" smtClean="0">
              <a:solidFill>
                <a:prstClr val="black"/>
              </a:solidFill>
              <a:latin typeface="Arial" panose="020B0604020202020204" pitchFamily="34" charset="0"/>
              <a:cs typeface="Arial" panose="020B0604020202020204" pitchFamily="34" charset="0"/>
            </a:endParaRPr>
          </a:p>
          <a:p>
            <a:pPr lvl="0"/>
            <a:r>
              <a:rPr lang="en-US" sz="2400" dirty="0" smtClean="0">
                <a:solidFill>
                  <a:prstClr val="black"/>
                </a:solidFill>
                <a:latin typeface="Arial" panose="020B0604020202020204" pitchFamily="34" charset="0"/>
                <a:cs typeface="Arial" panose="020B0604020202020204" pitchFamily="34" charset="0"/>
              </a:rPr>
              <a:t>If claiming an increased rating and you are not concerned about the effective date </a:t>
            </a:r>
            <a:r>
              <a:rPr lang="en-US" sz="2400" i="1" dirty="0" smtClean="0">
                <a:solidFill>
                  <a:srgbClr val="FF0000"/>
                </a:solidFill>
                <a:latin typeface="Arial" panose="020B0604020202020204" pitchFamily="34" charset="0"/>
                <a:cs typeface="Arial" panose="020B0604020202020204" pitchFamily="34" charset="0"/>
              </a:rPr>
              <a:t>or</a:t>
            </a:r>
            <a:r>
              <a:rPr lang="en-US" sz="2400" dirty="0" smtClean="0">
                <a:solidFill>
                  <a:prstClr val="black"/>
                </a:solidFill>
                <a:latin typeface="Arial" panose="020B0604020202020204" pitchFamily="34" charset="0"/>
                <a:cs typeface="Arial" panose="020B0604020202020204" pitchFamily="34" charset="0"/>
              </a:rPr>
              <a:t> it has been more than a year since the last claim was filed on the issue, complete the 21-526EZ</a:t>
            </a:r>
          </a:p>
          <a:p>
            <a:pPr marL="342900" lvl="0" indent="-342900">
              <a:buFont typeface="Arial" panose="020B0604020202020204" pitchFamily="34" charset="0"/>
              <a:buChar char="•"/>
            </a:pPr>
            <a:endParaRPr lang="en-US" sz="2400" dirty="0">
              <a:solidFill>
                <a:prstClr val="black"/>
              </a:solidFill>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US" sz="2400" dirty="0" smtClean="0">
                <a:solidFill>
                  <a:prstClr val="black"/>
                </a:solidFill>
                <a:latin typeface="Arial" panose="020B0604020202020204" pitchFamily="34" charset="0"/>
                <a:cs typeface="Arial" panose="020B0604020202020204" pitchFamily="34" charset="0"/>
              </a:rPr>
              <a:t>ITF applies to the 21-526EZ</a:t>
            </a:r>
          </a:p>
          <a:p>
            <a:pPr marL="342900" lvl="0" indent="-342900">
              <a:buFont typeface="Arial" panose="020B0604020202020204" pitchFamily="34" charset="0"/>
              <a:buChar char="•"/>
            </a:pPr>
            <a:r>
              <a:rPr lang="en-US" sz="2400" dirty="0" smtClean="0">
                <a:solidFill>
                  <a:prstClr val="black"/>
                </a:solidFill>
                <a:latin typeface="Arial" panose="020B0604020202020204" pitchFamily="34" charset="0"/>
                <a:cs typeface="Arial" panose="020B0604020202020204" pitchFamily="34" charset="0"/>
              </a:rPr>
              <a:t>Be sure to add military service information to </a:t>
            </a:r>
            <a:r>
              <a:rPr lang="en-US" sz="2400" dirty="0" err="1" smtClean="0">
                <a:solidFill>
                  <a:prstClr val="black"/>
                </a:solidFill>
                <a:latin typeface="Arial" panose="020B0604020202020204" pitchFamily="34" charset="0"/>
                <a:cs typeface="Arial" panose="020B0604020202020204" pitchFamily="34" charset="0"/>
              </a:rPr>
              <a:t>VetraSpec</a:t>
            </a:r>
            <a:r>
              <a:rPr lang="en-US" sz="2400" dirty="0" smtClean="0">
                <a:solidFill>
                  <a:prstClr val="black"/>
                </a:solidFill>
                <a:latin typeface="Arial" panose="020B0604020202020204" pitchFamily="34" charset="0"/>
                <a:cs typeface="Arial" panose="020B0604020202020204" pitchFamily="34" charset="0"/>
              </a:rPr>
              <a:t> so future 21-526EZs are easier to complete</a:t>
            </a:r>
          </a:p>
          <a:p>
            <a:pPr marL="342900" lvl="0" indent="-342900">
              <a:buFont typeface="Arial" panose="020B0604020202020204" pitchFamily="34" charset="0"/>
              <a:buChar char="•"/>
            </a:pPr>
            <a:r>
              <a:rPr lang="en-US" sz="2400" dirty="0" smtClean="0">
                <a:solidFill>
                  <a:prstClr val="black"/>
                </a:solidFill>
                <a:latin typeface="Arial" panose="020B0604020202020204" pitchFamily="34" charset="0"/>
                <a:cs typeface="Arial" panose="020B0604020202020204" pitchFamily="34" charset="0"/>
              </a:rPr>
              <a:t>Remember 38 CFR 3.400(o)(2) also applies for effective dates</a:t>
            </a:r>
          </a:p>
          <a:p>
            <a:pPr lvl="0"/>
            <a:endParaRPr lang="en-US" sz="2400" dirty="0">
              <a:solidFill>
                <a:prstClr val="black"/>
              </a:solidFill>
              <a:latin typeface="Arial" panose="020B0604020202020204" pitchFamily="34" charset="0"/>
              <a:cs typeface="Arial" panose="020B0604020202020204" pitchFamily="34" charset="0"/>
            </a:endParaRPr>
          </a:p>
          <a:p>
            <a:pPr lvl="0"/>
            <a:r>
              <a:rPr lang="en-US" sz="2400" dirty="0" smtClean="0">
                <a:solidFill>
                  <a:prstClr val="black"/>
                </a:solidFill>
                <a:latin typeface="Arial" panose="020B0604020202020204" pitchFamily="34" charset="0"/>
                <a:cs typeface="Arial" panose="020B0604020202020204" pitchFamily="34" charset="0"/>
              </a:rPr>
              <a:t>However if you are contesting a rating that was evaluated within the last year, be sure VA characterizes as a supplemental claim, not a claim for increase</a:t>
            </a:r>
          </a:p>
          <a:p>
            <a:pPr lvl="0"/>
            <a:endParaRPr lang="en-US" sz="2100" b="1" dirty="0">
              <a:solidFill>
                <a:prstClr val="black"/>
              </a:solidFill>
              <a:latin typeface="Arial" panose="020B0604020202020204" pitchFamily="34" charset="0"/>
              <a:cs typeface="Arial" panose="020B0604020202020204" pitchFamily="34" charset="0"/>
            </a:endParaRPr>
          </a:p>
          <a:p>
            <a:pPr lvl="0"/>
            <a:endParaRPr lang="en-US" sz="2100" b="1" dirty="0" smtClean="0">
              <a:solidFill>
                <a:prstClr val="black"/>
              </a:solidFill>
              <a:latin typeface="Arial" panose="020B0604020202020204" pitchFamily="34" charset="0"/>
              <a:cs typeface="Arial" panose="020B0604020202020204" pitchFamily="34" charset="0"/>
            </a:endParaRPr>
          </a:p>
          <a:p>
            <a:pPr lvl="0"/>
            <a:endParaRPr lang="en-US" sz="2100" b="1" dirty="0">
              <a:solidFill>
                <a:prstClr val="black"/>
              </a:solidFill>
              <a:latin typeface="Arial" panose="020B0604020202020204" pitchFamily="34" charset="0"/>
              <a:cs typeface="Arial" panose="020B0604020202020204" pitchFamily="34" charset="0"/>
            </a:endParaRPr>
          </a:p>
          <a:p>
            <a:pPr lvl="0"/>
            <a:endParaRPr lang="en-US" sz="1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27924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24</a:t>
            </a:fld>
            <a:endParaRPr lang="en-US" dirty="0"/>
          </a:p>
        </p:txBody>
      </p:sp>
      <p:sp>
        <p:nvSpPr>
          <p:cNvPr id="6" name="Title 1"/>
          <p:cNvSpPr>
            <a:spLocks noGrp="1"/>
          </p:cNvSpPr>
          <p:nvPr>
            <p:ph type="title"/>
          </p:nvPr>
        </p:nvSpPr>
        <p:spPr>
          <a:xfrm>
            <a:off x="472126" y="228600"/>
            <a:ext cx="8229600" cy="1143000"/>
          </a:xfrm>
        </p:spPr>
        <p:txBody>
          <a:bodyPr>
            <a:normAutofit/>
          </a:bodyPr>
          <a:lstStyle/>
          <a:p>
            <a:r>
              <a:rPr lang="en-US" dirty="0" smtClean="0"/>
              <a:t>Supplemental Claim Decision</a:t>
            </a:r>
            <a:endParaRPr lang="en-US" dirty="0"/>
          </a:p>
        </p:txBody>
      </p:sp>
      <p:sp>
        <p:nvSpPr>
          <p:cNvPr id="3" name="TextBox 2"/>
          <p:cNvSpPr txBox="1"/>
          <p:nvPr/>
        </p:nvSpPr>
        <p:spPr>
          <a:xfrm>
            <a:off x="14926" y="1151882"/>
            <a:ext cx="8686800" cy="5801588"/>
          </a:xfrm>
          <a:prstGeom prst="rect">
            <a:avLst/>
          </a:prstGeom>
          <a:noFill/>
        </p:spPr>
        <p:txBody>
          <a:bodyPr wrap="square" rtlCol="0">
            <a:spAutoFit/>
          </a:bodyPr>
          <a:lstStyle/>
          <a:p>
            <a:pPr lvl="0"/>
            <a:endParaRPr lang="en-US" sz="2100" b="1" dirty="0">
              <a:solidFill>
                <a:prstClr val="black"/>
              </a:solidFill>
              <a:latin typeface="Arial" panose="020B0604020202020204" pitchFamily="34" charset="0"/>
              <a:cs typeface="Arial" panose="020B0604020202020204" pitchFamily="34" charset="0"/>
            </a:endParaRPr>
          </a:p>
          <a:p>
            <a:pPr marL="282575" lvl="0"/>
            <a:r>
              <a:rPr lang="en-US" sz="2200" dirty="0" smtClean="0">
                <a:solidFill>
                  <a:prstClr val="black"/>
                </a:solidFill>
                <a:latin typeface="Arial" panose="020B0604020202020204" pitchFamily="34" charset="0"/>
                <a:cs typeface="Arial" panose="020B0604020202020204" pitchFamily="34" charset="0"/>
              </a:rPr>
              <a:t>Rating decision will be in new AMA format with 8 decision points</a:t>
            </a:r>
          </a:p>
          <a:p>
            <a:pPr marL="282575" lvl="0"/>
            <a:endParaRPr lang="en-US" sz="2200" dirty="0" smtClean="0">
              <a:solidFill>
                <a:prstClr val="black"/>
              </a:solidFill>
              <a:latin typeface="Arial" panose="020B0604020202020204" pitchFamily="34" charset="0"/>
              <a:cs typeface="Arial" panose="020B0604020202020204" pitchFamily="34" charset="0"/>
            </a:endParaRPr>
          </a:p>
          <a:p>
            <a:pPr marL="282575" lvl="0"/>
            <a:r>
              <a:rPr lang="en-US" sz="2200" dirty="0" smtClean="0">
                <a:solidFill>
                  <a:prstClr val="black"/>
                </a:solidFill>
                <a:latin typeface="Arial" panose="020B0604020202020204" pitchFamily="34" charset="0"/>
                <a:cs typeface="Arial" panose="020B0604020202020204" pitchFamily="34" charset="0"/>
              </a:rPr>
              <a:t>Supplemental claim decision can be challenged in any of three lanes: new supplemental claim with additional new and relevant evidence, higher level review, or appeal to BVA</a:t>
            </a:r>
          </a:p>
          <a:p>
            <a:pPr marL="282575" lvl="0"/>
            <a:endParaRPr lang="en-US" sz="2200" dirty="0" smtClean="0">
              <a:solidFill>
                <a:prstClr val="black"/>
              </a:solidFill>
              <a:latin typeface="Arial" panose="020B0604020202020204" pitchFamily="34" charset="0"/>
              <a:cs typeface="Arial" panose="020B0604020202020204" pitchFamily="34" charset="0"/>
            </a:endParaRPr>
          </a:p>
          <a:p>
            <a:pPr marL="625475" lvl="0" indent="-342900">
              <a:buFont typeface="Arial" panose="020B0604020202020204" pitchFamily="34" charset="0"/>
              <a:buChar char="•"/>
            </a:pPr>
            <a:r>
              <a:rPr lang="en-US" sz="2200" dirty="0">
                <a:solidFill>
                  <a:prstClr val="black"/>
                </a:solidFill>
                <a:latin typeface="Arial" panose="020B0604020202020204" pitchFamily="34" charset="0"/>
                <a:cs typeface="Arial" panose="020B0604020202020204" pitchFamily="34" charset="0"/>
              </a:rPr>
              <a:t>	</a:t>
            </a:r>
            <a:r>
              <a:rPr lang="en-US" sz="2200" dirty="0" smtClean="0">
                <a:solidFill>
                  <a:prstClr val="black"/>
                </a:solidFill>
                <a:latin typeface="Arial" panose="020B0604020202020204" pitchFamily="34" charset="0"/>
                <a:cs typeface="Arial" panose="020B0604020202020204" pitchFamily="34" charset="0"/>
              </a:rPr>
              <a:t>Request for higher level review can identify duty to assist 	errors in first or subsequent supplemental claim decision: </a:t>
            </a:r>
          </a:p>
          <a:p>
            <a:pPr marL="282575" lvl="0"/>
            <a:r>
              <a:rPr lang="en-US" sz="2200" dirty="0">
                <a:solidFill>
                  <a:prstClr val="black"/>
                </a:solidFill>
                <a:latin typeface="Arial" panose="020B0604020202020204" pitchFamily="34" charset="0"/>
                <a:cs typeface="Arial" panose="020B0604020202020204" pitchFamily="34" charset="0"/>
              </a:rPr>
              <a:t>	</a:t>
            </a:r>
            <a:r>
              <a:rPr lang="en-US" sz="2200" dirty="0" smtClean="0">
                <a:solidFill>
                  <a:prstClr val="black"/>
                </a:solidFill>
                <a:latin typeface="Arial" panose="020B0604020202020204" pitchFamily="34" charset="0"/>
                <a:cs typeface="Arial" panose="020B0604020202020204" pitchFamily="34" charset="0"/>
              </a:rPr>
              <a:t>VA must review entire record</a:t>
            </a:r>
          </a:p>
          <a:p>
            <a:pPr marL="282575" lvl="0"/>
            <a:endParaRPr lang="en-US" sz="2200" dirty="0" smtClean="0">
              <a:solidFill>
                <a:prstClr val="black"/>
              </a:solidFill>
              <a:latin typeface="Arial" panose="020B0604020202020204" pitchFamily="34" charset="0"/>
              <a:cs typeface="Arial" panose="020B0604020202020204" pitchFamily="34" charset="0"/>
            </a:endParaRPr>
          </a:p>
          <a:p>
            <a:pPr marL="282575"/>
            <a:r>
              <a:rPr lang="en-US" sz="2200" dirty="0">
                <a:solidFill>
                  <a:prstClr val="black"/>
                </a:solidFill>
                <a:latin typeface="Arial" panose="020B0604020202020204" pitchFamily="34" charset="0"/>
                <a:cs typeface="Arial" panose="020B0604020202020204" pitchFamily="34" charset="0"/>
              </a:rPr>
              <a:t>If claim denied due to no new and relevant evidence being submitted, can challenge (higher level review or NOD) determination on whether evidence was new and relevant</a:t>
            </a:r>
          </a:p>
          <a:p>
            <a:pPr marL="282575" lvl="0"/>
            <a:endParaRPr lang="en-US" sz="2200" dirty="0" smtClean="0">
              <a:solidFill>
                <a:prstClr val="black"/>
              </a:solidFill>
              <a:latin typeface="Arial" panose="020B0604020202020204" pitchFamily="34" charset="0"/>
              <a:cs typeface="Arial" panose="020B0604020202020204" pitchFamily="34" charset="0"/>
            </a:endParaRPr>
          </a:p>
          <a:p>
            <a:pPr marL="625475" lvl="0" indent="-342900">
              <a:buFont typeface="Arial" panose="020B0604020202020204" pitchFamily="34" charset="0"/>
              <a:buChar char="•"/>
            </a:pPr>
            <a:r>
              <a:rPr lang="en-US" sz="2200" dirty="0" smtClean="0">
                <a:solidFill>
                  <a:prstClr val="black"/>
                </a:solidFill>
                <a:latin typeface="Arial" panose="020B0604020202020204" pitchFamily="34" charset="0"/>
                <a:cs typeface="Arial" panose="020B0604020202020204" pitchFamily="34" charset="0"/>
              </a:rPr>
              <a:t>Must have submitted or identified </a:t>
            </a:r>
            <a:r>
              <a:rPr lang="en-US" sz="2200" i="1" dirty="0" smtClean="0">
                <a:solidFill>
                  <a:prstClr val="black"/>
                </a:solidFill>
                <a:latin typeface="Arial" panose="020B0604020202020204" pitchFamily="34" charset="0"/>
                <a:cs typeface="Arial" panose="020B0604020202020204" pitchFamily="34" charset="0"/>
              </a:rPr>
              <a:t>some </a:t>
            </a:r>
            <a:r>
              <a:rPr lang="en-US" sz="2200" dirty="0" smtClean="0">
                <a:solidFill>
                  <a:prstClr val="black"/>
                </a:solidFill>
                <a:latin typeface="Arial" panose="020B0604020202020204" pitchFamily="34" charset="0"/>
                <a:cs typeface="Arial" panose="020B0604020202020204" pitchFamily="34" charset="0"/>
              </a:rPr>
              <a:t>evidence</a:t>
            </a:r>
          </a:p>
          <a:p>
            <a:pPr marL="571500" lvl="0" indent="-288925">
              <a:buFont typeface="Arial" panose="020B0604020202020204" pitchFamily="34" charset="0"/>
              <a:buChar char="•"/>
            </a:pPr>
            <a:endParaRPr lang="en-US" sz="1000" dirty="0" smtClean="0">
              <a:solidFill>
                <a:prstClr val="black"/>
              </a:solidFill>
              <a:latin typeface="Arial" panose="020B0604020202020204" pitchFamily="34" charset="0"/>
              <a:cs typeface="Arial" panose="020B0604020202020204" pitchFamily="34" charset="0"/>
            </a:endParaRPr>
          </a:p>
          <a:p>
            <a:pPr marL="571500" lvl="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62602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3400" y="1911448"/>
            <a:ext cx="7696200" cy="4267200"/>
          </a:xfrm>
          <a:prstGeom prst="rect">
            <a:avLst/>
          </a:prstGeom>
          <a:noFill/>
        </p:spPr>
        <p:txBody>
          <a:bodyPr wrap="square" rtlCol="0">
            <a:normAutofit/>
          </a:bodyPr>
          <a:lstStyle/>
          <a:p>
            <a:pPr marL="571500" indent="-342900">
              <a:buFont typeface="Arial" panose="020B0604020202020204" pitchFamily="34" charset="0"/>
              <a:buChar char="•"/>
            </a:pPr>
            <a:r>
              <a:rPr lang="en-US" sz="2400" dirty="0" smtClean="0">
                <a:latin typeface="Arial" panose="020B0604020202020204" pitchFamily="34" charset="0"/>
                <a:cs typeface="Arial" panose="020B0604020202020204" pitchFamily="34" charset="0"/>
              </a:rPr>
              <a:t>Veteran requests “de novo” review of rating decision by a higher authority</a:t>
            </a:r>
          </a:p>
          <a:p>
            <a:pPr marL="571500" indent="-342900">
              <a:buFont typeface="Arial" panose="020B0604020202020204" pitchFamily="34" charset="0"/>
              <a:buChar char="•"/>
            </a:pPr>
            <a:endParaRPr lang="en-US" sz="2400" dirty="0" smtClean="0">
              <a:latin typeface="Arial" panose="020B0604020202020204" pitchFamily="34" charset="0"/>
              <a:cs typeface="Arial" panose="020B0604020202020204" pitchFamily="34" charset="0"/>
            </a:endParaRPr>
          </a:p>
          <a:p>
            <a:pPr marL="571500" indent="-342900">
              <a:buFont typeface="Arial" panose="020B0604020202020204" pitchFamily="34" charset="0"/>
              <a:buChar char="•"/>
            </a:pPr>
            <a:r>
              <a:rPr lang="en-US" sz="2400" dirty="0" smtClean="0">
                <a:latin typeface="Arial" panose="020B0604020202020204" pitchFamily="34" charset="0"/>
                <a:cs typeface="Arial" panose="020B0604020202020204" pitchFamily="34" charset="0"/>
              </a:rPr>
              <a:t>Review is solely on evidence of record – cannot submit additional evidence</a:t>
            </a:r>
          </a:p>
          <a:p>
            <a:pPr marL="571500" indent="-342900">
              <a:buFont typeface="Arial" panose="020B0604020202020204" pitchFamily="34" charset="0"/>
              <a:buChar char="•"/>
            </a:pPr>
            <a:endParaRPr lang="en-US" sz="2400" dirty="0" smtClean="0">
              <a:latin typeface="Arial" panose="020B0604020202020204" pitchFamily="34" charset="0"/>
              <a:cs typeface="Arial" panose="020B0604020202020204" pitchFamily="34" charset="0"/>
            </a:endParaRPr>
          </a:p>
          <a:p>
            <a:pPr marL="571500" indent="-342900">
              <a:buFont typeface="Arial" panose="020B0604020202020204" pitchFamily="34" charset="0"/>
              <a:buChar char="•"/>
            </a:pPr>
            <a:r>
              <a:rPr lang="en-US" sz="2400" dirty="0" smtClean="0">
                <a:latin typeface="Arial" panose="020B0604020202020204" pitchFamily="34" charset="0"/>
                <a:cs typeface="Arial" panose="020B0604020202020204" pitchFamily="34" charset="0"/>
              </a:rPr>
              <a:t>Decisions can be overturned based on difference of opinion or CUE</a:t>
            </a:r>
          </a:p>
          <a:p>
            <a:pPr marL="228600"/>
            <a:endParaRPr lang="en-US" sz="2400" dirty="0" smtClean="0">
              <a:latin typeface="Arial" panose="020B0604020202020204" pitchFamily="34" charset="0"/>
              <a:cs typeface="Arial" panose="020B0604020202020204" pitchFamily="34" charset="0"/>
            </a:endParaRPr>
          </a:p>
          <a:p>
            <a:pPr marL="571500" indent="-342900">
              <a:buFont typeface="Arial" panose="020B0604020202020204" pitchFamily="34" charset="0"/>
              <a:buChar char="•"/>
            </a:pPr>
            <a:r>
              <a:rPr lang="en-US" sz="2400" dirty="0" smtClean="0">
                <a:latin typeface="Arial" panose="020B0604020202020204" pitchFamily="34" charset="0"/>
                <a:cs typeface="Arial" panose="020B0604020202020204" pitchFamily="34" charset="0"/>
              </a:rPr>
              <a:t>Can only be requested within one year of rating decision</a:t>
            </a:r>
          </a:p>
          <a:p>
            <a:pPr marL="571500" indent="-571500">
              <a:buFont typeface="Arial" panose="020B0604020202020204" pitchFamily="34" charset="0"/>
              <a:buChar char="•"/>
            </a:pPr>
            <a:endParaRPr lang="en-US" sz="3400" b="1" dirty="0"/>
          </a:p>
          <a:p>
            <a:endParaRPr lang="en-US" sz="3400" b="1" dirty="0"/>
          </a:p>
          <a:p>
            <a:endParaRPr lang="en-US" sz="3400" b="1" dirty="0" smtClean="0"/>
          </a:p>
          <a:p>
            <a:pPr marL="571500" indent="-571500">
              <a:buFont typeface="Arial" panose="020B0604020202020204" pitchFamily="34" charset="0"/>
              <a:buChar char="•"/>
            </a:pPr>
            <a:endParaRPr lang="en-US" sz="3400" b="1" dirty="0" smtClean="0"/>
          </a:p>
        </p:txBody>
      </p:sp>
      <p:sp>
        <p:nvSpPr>
          <p:cNvPr id="2" name="Slide Number Placeholder 1"/>
          <p:cNvSpPr>
            <a:spLocks noGrp="1"/>
          </p:cNvSpPr>
          <p:nvPr>
            <p:ph type="sldNum" sz="quarter" idx="12"/>
          </p:nvPr>
        </p:nvSpPr>
        <p:spPr/>
        <p:txBody>
          <a:bodyPr/>
          <a:lstStyle/>
          <a:p>
            <a:fld id="{A9DCC7C6-A62F-4059-8C66-A74E7CFD86BF}" type="slidenum">
              <a:rPr lang="en-US" smtClean="0"/>
              <a:pPr/>
              <a:t>25</a:t>
            </a:fld>
            <a:endParaRPr lang="en-US" dirty="0"/>
          </a:p>
        </p:txBody>
      </p:sp>
      <p:sp>
        <p:nvSpPr>
          <p:cNvPr id="6" name="Title 1"/>
          <p:cNvSpPr>
            <a:spLocks noGrp="1"/>
          </p:cNvSpPr>
          <p:nvPr>
            <p:ph type="title"/>
          </p:nvPr>
        </p:nvSpPr>
        <p:spPr>
          <a:xfrm>
            <a:off x="533400" y="87163"/>
            <a:ext cx="8229600" cy="1143000"/>
          </a:xfrm>
        </p:spPr>
        <p:txBody>
          <a:bodyPr>
            <a:normAutofit/>
          </a:bodyPr>
          <a:lstStyle/>
          <a:p>
            <a:r>
              <a:rPr lang="en-US" dirty="0" smtClean="0"/>
              <a:t>Higher Level Review</a:t>
            </a:r>
            <a:br>
              <a:rPr lang="en-US" dirty="0" smtClean="0"/>
            </a:br>
            <a:r>
              <a:rPr lang="en-US" dirty="0" smtClean="0">
                <a:solidFill>
                  <a:srgbClr val="FF0000"/>
                </a:solidFill>
              </a:rPr>
              <a:t>38 CFR 3.2601</a:t>
            </a:r>
            <a:endParaRPr lang="en-US" dirty="0">
              <a:solidFill>
                <a:srgbClr val="FF0000"/>
              </a:solidFill>
            </a:endParaRPr>
          </a:p>
        </p:txBody>
      </p:sp>
    </p:spTree>
    <p:extLst>
      <p:ext uri="{BB962C8B-B14F-4D97-AF65-F5344CB8AC3E}">
        <p14:creationId xmlns:p14="http://schemas.microsoft.com/office/powerpoint/2010/main" val="46945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1387475"/>
            <a:ext cx="8458200" cy="5334000"/>
          </a:xfrm>
          <a:prstGeom prst="rect">
            <a:avLst/>
          </a:prstGeom>
          <a:noFill/>
        </p:spPr>
        <p:txBody>
          <a:bodyPr wrap="square" rtlCol="0">
            <a:normAutofit/>
          </a:bodyPr>
          <a:lstStyle/>
          <a:p>
            <a:pPr marL="457200" indent="-457200">
              <a:buFont typeface="Arial" panose="020B0604020202020204" pitchFamily="34" charset="0"/>
              <a:buChar char="•"/>
            </a:pPr>
            <a:r>
              <a:rPr lang="en-US" sz="3100" dirty="0" smtClean="0">
                <a:latin typeface="Arial" panose="020B0604020202020204" pitchFamily="34" charset="0"/>
                <a:cs typeface="Arial" panose="020B0604020202020204" pitchFamily="34" charset="0"/>
              </a:rPr>
              <a:t>VA has established three “Decision Review Operation Centers” (DROCs) to address decision review requests for higher level review and BVA remands</a:t>
            </a:r>
          </a:p>
          <a:p>
            <a:pPr marL="457200" indent="-457200">
              <a:buFont typeface="Arial" panose="020B0604020202020204" pitchFamily="34" charset="0"/>
              <a:buChar char="•"/>
            </a:pPr>
            <a:endParaRPr lang="en-US" sz="31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3100" dirty="0" smtClean="0">
                <a:latin typeface="Arial" panose="020B0604020202020204" pitchFamily="34" charset="0"/>
                <a:cs typeface="Arial" panose="020B0604020202020204" pitchFamily="34" charset="0"/>
              </a:rPr>
              <a:t>Located in Seattle, St. Petersburg, and Washington, D.C. (Appeals Management Office)</a:t>
            </a:r>
          </a:p>
          <a:p>
            <a:pPr marL="571500" indent="-342900">
              <a:buFont typeface="Arial" panose="020B0604020202020204" pitchFamily="34" charset="0"/>
              <a:buChar char="•"/>
            </a:pPr>
            <a:endParaRPr lang="en-US" sz="3100" dirty="0" smtClean="0">
              <a:latin typeface="Arial" panose="020B0604020202020204" pitchFamily="34" charset="0"/>
              <a:cs typeface="Arial" panose="020B0604020202020204" pitchFamily="34" charset="0"/>
            </a:endParaRPr>
          </a:p>
          <a:p>
            <a:endParaRPr lang="en-US" sz="4400" dirty="0" smtClean="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26</a:t>
            </a:fld>
            <a:endParaRPr lang="en-US" dirty="0"/>
          </a:p>
        </p:txBody>
      </p:sp>
      <p:sp>
        <p:nvSpPr>
          <p:cNvPr id="6" name="Title 1"/>
          <p:cNvSpPr>
            <a:spLocks noGrp="1"/>
          </p:cNvSpPr>
          <p:nvPr>
            <p:ph type="title"/>
          </p:nvPr>
        </p:nvSpPr>
        <p:spPr>
          <a:xfrm>
            <a:off x="76200" y="152400"/>
            <a:ext cx="8229600" cy="1143000"/>
          </a:xfrm>
        </p:spPr>
        <p:txBody>
          <a:bodyPr>
            <a:normAutofit/>
          </a:bodyPr>
          <a:lstStyle/>
          <a:p>
            <a:r>
              <a:rPr lang="en-US" dirty="0" smtClean="0"/>
              <a:t>Higher Level Review Jurisdiction</a:t>
            </a:r>
            <a:endParaRPr lang="en-US" dirty="0"/>
          </a:p>
        </p:txBody>
      </p:sp>
    </p:spTree>
    <p:extLst>
      <p:ext uri="{BB962C8B-B14F-4D97-AF65-F5344CB8AC3E}">
        <p14:creationId xmlns:p14="http://schemas.microsoft.com/office/powerpoint/2010/main" val="20158475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1524000"/>
            <a:ext cx="8458200" cy="5029200"/>
          </a:xfrm>
          <a:prstGeom prst="rect">
            <a:avLst/>
          </a:prstGeom>
          <a:noFill/>
        </p:spPr>
        <p:txBody>
          <a:bodyPr wrap="square" rtlCol="0">
            <a:normAutofit fontScale="55000" lnSpcReduction="20000"/>
          </a:bodyPr>
          <a:lstStyle/>
          <a:p>
            <a:r>
              <a:rPr lang="en-US" sz="5100" dirty="0" smtClean="0">
                <a:latin typeface="Arial" panose="020B0604020202020204" pitchFamily="34" charset="0"/>
                <a:cs typeface="Arial" panose="020B0604020202020204" pitchFamily="34" charset="0"/>
              </a:rPr>
              <a:t>Example: </a:t>
            </a:r>
            <a:endParaRPr lang="en-US" sz="4400" dirty="0">
              <a:latin typeface="Arial" panose="020B0604020202020204" pitchFamily="34" charset="0"/>
              <a:cs typeface="Arial" panose="020B0604020202020204" pitchFamily="34" charset="0"/>
            </a:endParaRPr>
          </a:p>
          <a:p>
            <a:endParaRPr lang="en-US" sz="4400" dirty="0">
              <a:latin typeface="Arial" panose="020B0604020202020204" pitchFamily="34" charset="0"/>
              <a:cs typeface="Arial" panose="020B0604020202020204" pitchFamily="34" charset="0"/>
            </a:endParaRPr>
          </a:p>
          <a:p>
            <a:r>
              <a:rPr lang="en-US" sz="4400" dirty="0">
                <a:latin typeface="Arial" panose="020B0604020202020204" pitchFamily="34" charset="0"/>
                <a:cs typeface="Arial" panose="020B0604020202020204" pitchFamily="34" charset="0"/>
              </a:rPr>
              <a:t>Johnny Utah claimed service connection for fibromyalgia related to service in Southwest Asia in 2005. He was diagnosed with fibromyalgia in </a:t>
            </a:r>
            <a:r>
              <a:rPr lang="en-US" sz="4400" dirty="0" smtClean="0">
                <a:latin typeface="Arial" panose="020B0604020202020204" pitchFamily="34" charset="0"/>
                <a:cs typeface="Arial" panose="020B0604020202020204" pitchFamily="34" charset="0"/>
              </a:rPr>
              <a:t>2011, three years </a:t>
            </a:r>
            <a:r>
              <a:rPr lang="en-US" sz="4400" dirty="0">
                <a:latin typeface="Arial" panose="020B0604020202020204" pitchFamily="34" charset="0"/>
                <a:cs typeface="Arial" panose="020B0604020202020204" pitchFamily="34" charset="0"/>
              </a:rPr>
              <a:t>after he separated from the </a:t>
            </a:r>
            <a:r>
              <a:rPr lang="en-US" sz="4400" dirty="0" smtClean="0">
                <a:latin typeface="Arial" panose="020B0604020202020204" pitchFamily="34" charset="0"/>
                <a:cs typeface="Arial" panose="020B0604020202020204" pitchFamily="34" charset="0"/>
              </a:rPr>
              <a:t>military. Johnny completed an exam for fibromyalgia that sufficiently demonstrates his current level of impairment and the DBQ is in his record, along with his service records and his 2011 diagnosis.</a:t>
            </a:r>
          </a:p>
          <a:p>
            <a:endParaRPr lang="en-US" sz="4400" dirty="0">
              <a:latin typeface="Arial" panose="020B0604020202020204" pitchFamily="34" charset="0"/>
              <a:cs typeface="Arial" panose="020B0604020202020204" pitchFamily="34" charset="0"/>
            </a:endParaRPr>
          </a:p>
          <a:p>
            <a:r>
              <a:rPr lang="en-US" sz="4400" dirty="0" smtClean="0">
                <a:latin typeface="Arial" panose="020B0604020202020204" pitchFamily="34" charset="0"/>
                <a:cs typeface="Arial" panose="020B0604020202020204" pitchFamily="34" charset="0"/>
              </a:rPr>
              <a:t>However, VA </a:t>
            </a:r>
            <a:r>
              <a:rPr lang="en-US" sz="4400" dirty="0">
                <a:latin typeface="Arial" panose="020B0604020202020204" pitchFamily="34" charset="0"/>
                <a:cs typeface="Arial" panose="020B0604020202020204" pitchFamily="34" charset="0"/>
              </a:rPr>
              <a:t>denied service connection based on the lack of a diagnosis of fibromyalgia while in service. </a:t>
            </a:r>
            <a:endParaRPr lang="en-US" sz="4400" dirty="0" smtClean="0">
              <a:latin typeface="Arial" panose="020B0604020202020204" pitchFamily="34" charset="0"/>
              <a:cs typeface="Arial" panose="020B0604020202020204" pitchFamily="34" charset="0"/>
            </a:endParaRPr>
          </a:p>
          <a:p>
            <a:endParaRPr lang="en-US" sz="4400" dirty="0">
              <a:latin typeface="Arial" panose="020B0604020202020204" pitchFamily="34" charset="0"/>
              <a:cs typeface="Arial" panose="020B0604020202020204" pitchFamily="34" charset="0"/>
            </a:endParaRPr>
          </a:p>
          <a:p>
            <a:r>
              <a:rPr lang="en-US" sz="4400" dirty="0" smtClean="0">
                <a:latin typeface="Arial" panose="020B0604020202020204" pitchFamily="34" charset="0"/>
                <a:cs typeface="Arial" panose="020B0604020202020204" pitchFamily="34" charset="0"/>
              </a:rPr>
              <a:t>What </a:t>
            </a:r>
            <a:r>
              <a:rPr lang="en-US" sz="4400" dirty="0">
                <a:latin typeface="Arial" panose="020B0604020202020204" pitchFamily="34" charset="0"/>
                <a:cs typeface="Arial" panose="020B0604020202020204" pitchFamily="34" charset="0"/>
              </a:rPr>
              <a:t>are some reasons Johnny might consider Higher Level Review?  </a:t>
            </a:r>
          </a:p>
        </p:txBody>
      </p:sp>
      <p:sp>
        <p:nvSpPr>
          <p:cNvPr id="2" name="Slide Number Placeholder 1"/>
          <p:cNvSpPr>
            <a:spLocks noGrp="1"/>
          </p:cNvSpPr>
          <p:nvPr>
            <p:ph type="sldNum" sz="quarter" idx="12"/>
          </p:nvPr>
        </p:nvSpPr>
        <p:spPr/>
        <p:txBody>
          <a:bodyPr/>
          <a:lstStyle/>
          <a:p>
            <a:fld id="{A9DCC7C6-A62F-4059-8C66-A74E7CFD86BF}" type="slidenum">
              <a:rPr lang="en-US" smtClean="0"/>
              <a:pPr/>
              <a:t>27</a:t>
            </a:fld>
            <a:endParaRPr lang="en-US" dirty="0"/>
          </a:p>
        </p:txBody>
      </p:sp>
      <p:sp>
        <p:nvSpPr>
          <p:cNvPr id="6" name="Title 1"/>
          <p:cNvSpPr>
            <a:spLocks noGrp="1"/>
          </p:cNvSpPr>
          <p:nvPr>
            <p:ph type="title"/>
          </p:nvPr>
        </p:nvSpPr>
        <p:spPr>
          <a:xfrm>
            <a:off x="472126" y="457200"/>
            <a:ext cx="8229600" cy="1143000"/>
          </a:xfrm>
        </p:spPr>
        <p:txBody>
          <a:bodyPr>
            <a:normAutofit/>
          </a:bodyPr>
          <a:lstStyle/>
          <a:p>
            <a:r>
              <a:rPr lang="en-US" dirty="0" smtClean="0"/>
              <a:t>Higher Level Review Example</a:t>
            </a:r>
            <a:endParaRPr lang="en-US" dirty="0"/>
          </a:p>
        </p:txBody>
      </p:sp>
    </p:spTree>
    <p:extLst>
      <p:ext uri="{BB962C8B-B14F-4D97-AF65-F5344CB8AC3E}">
        <p14:creationId xmlns:p14="http://schemas.microsoft.com/office/powerpoint/2010/main" val="254793804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43526" y="1387475"/>
            <a:ext cx="8458200" cy="5334000"/>
          </a:xfrm>
          <a:prstGeom prst="rect">
            <a:avLst/>
          </a:prstGeom>
          <a:noFill/>
        </p:spPr>
        <p:txBody>
          <a:bodyPr wrap="square" rtlCol="0">
            <a:normAutofit fontScale="85000" lnSpcReduction="10000"/>
          </a:bodyPr>
          <a:lstStyle/>
          <a:p>
            <a:r>
              <a:rPr lang="en-US" sz="3100" dirty="0" smtClean="0">
                <a:latin typeface="Arial" panose="020B0604020202020204" pitchFamily="34" charset="0"/>
                <a:cs typeface="Arial" panose="020B0604020202020204" pitchFamily="34" charset="0"/>
              </a:rPr>
              <a:t>Why could Johnny request </a:t>
            </a:r>
            <a:r>
              <a:rPr lang="en-US" sz="3100" b="1" i="1" dirty="0" smtClean="0">
                <a:solidFill>
                  <a:srgbClr val="FF0000"/>
                </a:solidFill>
                <a:latin typeface="Arial" panose="020B0604020202020204" pitchFamily="34" charset="0"/>
                <a:cs typeface="Arial" panose="020B0604020202020204" pitchFamily="34" charset="0"/>
              </a:rPr>
              <a:t>HLR</a:t>
            </a:r>
            <a:r>
              <a:rPr lang="en-US" sz="3100" dirty="0" smtClean="0">
                <a:latin typeface="Arial" panose="020B0604020202020204" pitchFamily="34" charset="0"/>
                <a:cs typeface="Arial" panose="020B0604020202020204" pitchFamily="34" charset="0"/>
              </a:rPr>
              <a:t>? </a:t>
            </a:r>
          </a:p>
          <a:p>
            <a:endParaRPr lang="en-US" sz="3100" dirty="0">
              <a:latin typeface="Arial" panose="020B0604020202020204" pitchFamily="34" charset="0"/>
              <a:cs typeface="Arial" panose="020B0604020202020204" pitchFamily="34" charset="0"/>
            </a:endParaRPr>
          </a:p>
          <a:p>
            <a:pPr marL="571500" indent="-342900">
              <a:buFont typeface="Arial" panose="020B0604020202020204" pitchFamily="34" charset="0"/>
              <a:buChar char="•"/>
            </a:pPr>
            <a:r>
              <a:rPr lang="en-US" sz="3100" dirty="0" smtClean="0">
                <a:latin typeface="Arial" panose="020B0604020202020204" pitchFamily="34" charset="0"/>
                <a:cs typeface="Arial" panose="020B0604020202020204" pitchFamily="34" charset="0"/>
              </a:rPr>
              <a:t>Fibromyalgia is a presumptive condition for Southwest Asia service</a:t>
            </a:r>
          </a:p>
          <a:p>
            <a:pPr marL="571500" indent="-342900">
              <a:buFont typeface="Arial" panose="020B0604020202020204" pitchFamily="34" charset="0"/>
              <a:buChar char="•"/>
            </a:pPr>
            <a:endParaRPr lang="en-US" sz="1300" dirty="0" smtClean="0">
              <a:latin typeface="Arial" panose="020B0604020202020204" pitchFamily="34" charset="0"/>
              <a:cs typeface="Arial" panose="020B0604020202020204" pitchFamily="34" charset="0"/>
            </a:endParaRPr>
          </a:p>
          <a:p>
            <a:pPr marL="571500" indent="-342900">
              <a:buFont typeface="Arial" panose="020B0604020202020204" pitchFamily="34" charset="0"/>
              <a:buChar char="•"/>
            </a:pPr>
            <a:r>
              <a:rPr lang="en-US" sz="3100" dirty="0" smtClean="0">
                <a:latin typeface="Arial" panose="020B0604020202020204" pitchFamily="34" charset="0"/>
                <a:cs typeface="Arial" panose="020B0604020202020204" pitchFamily="34" charset="0"/>
              </a:rPr>
              <a:t>Johnny’s military record indicates that he has qualifying Southwest Asia service in Iraq in 2011</a:t>
            </a:r>
          </a:p>
          <a:p>
            <a:pPr marL="571500" indent="-342900">
              <a:buFont typeface="Arial" panose="020B0604020202020204" pitchFamily="34" charset="0"/>
              <a:buChar char="•"/>
            </a:pPr>
            <a:endParaRPr lang="en-US" sz="1300" dirty="0" smtClean="0">
              <a:latin typeface="Arial" panose="020B0604020202020204" pitchFamily="34" charset="0"/>
              <a:cs typeface="Arial" panose="020B0604020202020204" pitchFamily="34" charset="0"/>
            </a:endParaRPr>
          </a:p>
          <a:p>
            <a:pPr marL="571500" indent="-342900">
              <a:buFont typeface="Arial" panose="020B0604020202020204" pitchFamily="34" charset="0"/>
              <a:buChar char="•"/>
            </a:pPr>
            <a:r>
              <a:rPr lang="en-US" sz="3100" dirty="0" smtClean="0">
                <a:latin typeface="Arial" panose="020B0604020202020204" pitchFamily="34" charset="0"/>
                <a:cs typeface="Arial" panose="020B0604020202020204" pitchFamily="34" charset="0"/>
              </a:rPr>
              <a:t>Johnny has a current diagnosis of fibromyalgia present for more than six months</a:t>
            </a:r>
          </a:p>
          <a:p>
            <a:pPr marL="571500" indent="-342900">
              <a:buFont typeface="Arial" panose="020B0604020202020204" pitchFamily="34" charset="0"/>
              <a:buChar char="•"/>
            </a:pPr>
            <a:endParaRPr lang="en-US" sz="1300" dirty="0" smtClean="0">
              <a:latin typeface="Arial" panose="020B0604020202020204" pitchFamily="34" charset="0"/>
              <a:cs typeface="Arial" panose="020B0604020202020204" pitchFamily="34" charset="0"/>
            </a:endParaRPr>
          </a:p>
          <a:p>
            <a:pPr marL="571500" indent="-342900">
              <a:buFont typeface="Arial" panose="020B0604020202020204" pitchFamily="34" charset="0"/>
              <a:buChar char="•"/>
            </a:pPr>
            <a:r>
              <a:rPr lang="en-US" sz="3100" dirty="0" smtClean="0">
                <a:latin typeface="Arial" panose="020B0604020202020204" pitchFamily="34" charset="0"/>
                <a:cs typeface="Arial" panose="020B0604020202020204" pitchFamily="34" charset="0"/>
              </a:rPr>
              <a:t>Johnny’s exam indicates that the condition is compensable at a rate greater than 10%</a:t>
            </a:r>
          </a:p>
          <a:p>
            <a:pPr marL="571500" indent="-342900">
              <a:buFont typeface="Arial" panose="020B0604020202020204" pitchFamily="34" charset="0"/>
              <a:buChar char="•"/>
            </a:pPr>
            <a:endParaRPr lang="en-US" sz="1200" dirty="0" smtClean="0">
              <a:latin typeface="Arial" panose="020B0604020202020204" pitchFamily="34" charset="0"/>
              <a:cs typeface="Arial" panose="020B0604020202020204" pitchFamily="34" charset="0"/>
            </a:endParaRPr>
          </a:p>
          <a:p>
            <a:pPr marL="571500" indent="-342900">
              <a:buFont typeface="Arial" panose="020B0604020202020204" pitchFamily="34" charset="0"/>
              <a:buChar char="•"/>
            </a:pPr>
            <a:r>
              <a:rPr lang="en-US" sz="3100" dirty="0" smtClean="0">
                <a:latin typeface="Arial" panose="020B0604020202020204" pitchFamily="34" charset="0"/>
                <a:cs typeface="Arial" panose="020B0604020202020204" pitchFamily="34" charset="0"/>
              </a:rPr>
              <a:t>VA misinterpreted the presumption, which dictates that the condition must have emerged while serving in Southwest Asia </a:t>
            </a:r>
            <a:r>
              <a:rPr lang="en-US" sz="3100" i="1" u="sng" dirty="0" smtClean="0">
                <a:latin typeface="Arial" panose="020B0604020202020204" pitchFamily="34" charset="0"/>
                <a:cs typeface="Arial" panose="020B0604020202020204" pitchFamily="34" charset="0"/>
              </a:rPr>
              <a:t>OR</a:t>
            </a:r>
            <a:r>
              <a:rPr lang="en-US" sz="3100" dirty="0" smtClean="0">
                <a:latin typeface="Arial" panose="020B0604020202020204" pitchFamily="34" charset="0"/>
                <a:cs typeface="Arial" panose="020B0604020202020204" pitchFamily="34" charset="0"/>
              </a:rPr>
              <a:t> by December 21, 2021. </a:t>
            </a:r>
          </a:p>
          <a:p>
            <a:endParaRPr lang="en-US" sz="4400" dirty="0" smtClean="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28</a:t>
            </a:fld>
            <a:endParaRPr lang="en-US" dirty="0"/>
          </a:p>
        </p:txBody>
      </p:sp>
      <p:sp>
        <p:nvSpPr>
          <p:cNvPr id="6" name="Title 1"/>
          <p:cNvSpPr>
            <a:spLocks noGrp="1"/>
          </p:cNvSpPr>
          <p:nvPr>
            <p:ph type="title"/>
          </p:nvPr>
        </p:nvSpPr>
        <p:spPr>
          <a:xfrm>
            <a:off x="472126" y="457200"/>
            <a:ext cx="8229600" cy="1143000"/>
          </a:xfrm>
        </p:spPr>
        <p:txBody>
          <a:bodyPr>
            <a:normAutofit/>
          </a:bodyPr>
          <a:lstStyle/>
          <a:p>
            <a:r>
              <a:rPr lang="en-US" dirty="0" smtClean="0"/>
              <a:t>Higher Level Review</a:t>
            </a:r>
            <a:endParaRPr lang="en-US" dirty="0"/>
          </a:p>
        </p:txBody>
      </p:sp>
    </p:spTree>
    <p:extLst>
      <p:ext uri="{BB962C8B-B14F-4D97-AF65-F5344CB8AC3E}">
        <p14:creationId xmlns:p14="http://schemas.microsoft.com/office/powerpoint/2010/main" val="76723676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29</a:t>
            </a:fld>
            <a:endParaRPr lang="en-US" dirty="0"/>
          </a:p>
        </p:txBody>
      </p:sp>
      <p:sp>
        <p:nvSpPr>
          <p:cNvPr id="6" name="Title 1"/>
          <p:cNvSpPr>
            <a:spLocks noGrp="1"/>
          </p:cNvSpPr>
          <p:nvPr>
            <p:ph type="title"/>
          </p:nvPr>
        </p:nvSpPr>
        <p:spPr>
          <a:xfrm>
            <a:off x="472126" y="228600"/>
            <a:ext cx="8229600" cy="1143000"/>
          </a:xfrm>
        </p:spPr>
        <p:txBody>
          <a:bodyPr>
            <a:normAutofit/>
          </a:bodyPr>
          <a:lstStyle/>
          <a:p>
            <a:r>
              <a:rPr lang="en-US" dirty="0" smtClean="0"/>
              <a:t>Higher Level Review Form </a:t>
            </a:r>
            <a:br>
              <a:rPr lang="en-US" dirty="0" smtClean="0"/>
            </a:br>
            <a:r>
              <a:rPr lang="en-US" dirty="0" smtClean="0"/>
              <a:t>VA Form 20-0996</a:t>
            </a:r>
            <a:endParaRPr lang="en-US" dirty="0"/>
          </a:p>
        </p:txBody>
      </p:sp>
      <p:sp>
        <p:nvSpPr>
          <p:cNvPr id="3" name="TextBox 2"/>
          <p:cNvSpPr txBox="1"/>
          <p:nvPr/>
        </p:nvSpPr>
        <p:spPr>
          <a:xfrm>
            <a:off x="14926" y="1151882"/>
            <a:ext cx="8686800" cy="5801588"/>
          </a:xfrm>
          <a:prstGeom prst="rect">
            <a:avLst/>
          </a:prstGeom>
          <a:noFill/>
        </p:spPr>
        <p:txBody>
          <a:bodyPr wrap="square" rtlCol="0">
            <a:spAutoFit/>
          </a:bodyPr>
          <a:lstStyle/>
          <a:p>
            <a:pPr lvl="0"/>
            <a:endParaRPr lang="en-US" sz="2100" b="1" dirty="0">
              <a:solidFill>
                <a:prstClr val="black"/>
              </a:solidFill>
              <a:latin typeface="Arial" panose="020B0604020202020204" pitchFamily="34" charset="0"/>
              <a:cs typeface="Arial" panose="020B0604020202020204" pitchFamily="34" charset="0"/>
            </a:endParaRPr>
          </a:p>
          <a:p>
            <a:pPr marL="282575" lvl="0"/>
            <a:r>
              <a:rPr lang="en-US" sz="2200" dirty="0" smtClean="0">
                <a:solidFill>
                  <a:prstClr val="black"/>
                </a:solidFill>
                <a:latin typeface="Arial" panose="020B0604020202020204" pitchFamily="34" charset="0"/>
                <a:cs typeface="Arial" panose="020B0604020202020204" pitchFamily="34" charset="0"/>
              </a:rPr>
              <a:t>Block 13: Doesn’t really matter – all higher level reviews being sent to three Decision Review Operation Centers (DROCs) in Seattle, St. Petersburg, and Washington, D.C. </a:t>
            </a:r>
          </a:p>
          <a:p>
            <a:pPr marL="282575" lvl="0"/>
            <a:endParaRPr lang="en-US" sz="2200" dirty="0" smtClean="0">
              <a:solidFill>
                <a:prstClr val="black"/>
              </a:solidFill>
              <a:latin typeface="Arial" panose="020B0604020202020204" pitchFamily="34" charset="0"/>
              <a:cs typeface="Arial" panose="020B0604020202020204" pitchFamily="34" charset="0"/>
            </a:endParaRPr>
          </a:p>
          <a:p>
            <a:pPr marL="282575" lvl="0"/>
            <a:r>
              <a:rPr lang="en-US" sz="2200" dirty="0" smtClean="0">
                <a:solidFill>
                  <a:prstClr val="black"/>
                </a:solidFill>
                <a:latin typeface="Arial" panose="020B0604020202020204" pitchFamily="34" charset="0"/>
                <a:cs typeface="Arial" panose="020B0604020202020204" pitchFamily="34" charset="0"/>
              </a:rPr>
              <a:t>Block 14: Informal conference – check with your DSO on who will be representing at conference – It will be a teleconference</a:t>
            </a:r>
          </a:p>
          <a:p>
            <a:pPr marL="282575" lvl="0"/>
            <a:endParaRPr lang="en-US" sz="2200" dirty="0">
              <a:solidFill>
                <a:prstClr val="black"/>
              </a:solidFill>
              <a:latin typeface="Arial" panose="020B0604020202020204" pitchFamily="34" charset="0"/>
              <a:cs typeface="Arial" panose="020B0604020202020204" pitchFamily="34" charset="0"/>
            </a:endParaRPr>
          </a:p>
          <a:p>
            <a:pPr marL="282575" lvl="0"/>
            <a:r>
              <a:rPr lang="en-US" sz="2200" dirty="0" smtClean="0">
                <a:solidFill>
                  <a:prstClr val="black"/>
                </a:solidFill>
                <a:latin typeface="Arial" panose="020B0604020202020204" pitchFamily="34" charset="0"/>
                <a:cs typeface="Arial" panose="020B0604020202020204" pitchFamily="34" charset="0"/>
              </a:rPr>
              <a:t>Block 15: Must list specific issues – be sure to list whether service connection, increased rating, etc. </a:t>
            </a:r>
          </a:p>
          <a:p>
            <a:pPr marL="282575" lvl="0"/>
            <a:endParaRPr lang="en-US" sz="2200" dirty="0" smtClean="0">
              <a:solidFill>
                <a:prstClr val="black"/>
              </a:solidFill>
              <a:latin typeface="Arial" panose="020B0604020202020204" pitchFamily="34" charset="0"/>
              <a:cs typeface="Arial" panose="020B0604020202020204" pitchFamily="34" charset="0"/>
            </a:endParaRPr>
          </a:p>
          <a:p>
            <a:pPr marL="282575" lvl="0"/>
            <a:r>
              <a:rPr lang="en-US" sz="2200" dirty="0" smtClean="0">
                <a:solidFill>
                  <a:prstClr val="black"/>
                </a:solidFill>
                <a:latin typeface="Arial" panose="020B0604020202020204" pitchFamily="34" charset="0"/>
                <a:cs typeface="Arial" panose="020B0604020202020204" pitchFamily="34" charset="0"/>
              </a:rPr>
              <a:t>Notice Opt-IN from SOC/SSOC</a:t>
            </a:r>
          </a:p>
          <a:p>
            <a:pPr marL="282575" lvl="0"/>
            <a:endParaRPr lang="en-US" sz="2200" dirty="0" smtClean="0">
              <a:solidFill>
                <a:prstClr val="black"/>
              </a:solidFill>
              <a:latin typeface="Arial" panose="020B0604020202020204" pitchFamily="34" charset="0"/>
              <a:cs typeface="Arial" panose="020B0604020202020204" pitchFamily="34" charset="0"/>
            </a:endParaRPr>
          </a:p>
          <a:p>
            <a:pPr marL="282575" lvl="0"/>
            <a:r>
              <a:rPr lang="en-US" sz="2200" dirty="0" smtClean="0">
                <a:solidFill>
                  <a:prstClr val="black"/>
                </a:solidFill>
                <a:latin typeface="Arial" panose="020B0604020202020204" pitchFamily="34" charset="0"/>
                <a:cs typeface="Arial" panose="020B0604020202020204" pitchFamily="34" charset="0"/>
              </a:rPr>
              <a:t>Block 16: Signature </a:t>
            </a:r>
          </a:p>
          <a:p>
            <a:pPr marL="282575" lvl="0"/>
            <a:r>
              <a:rPr lang="en-US" sz="2200" dirty="0">
                <a:solidFill>
                  <a:prstClr val="black"/>
                </a:solidFill>
                <a:latin typeface="Arial" panose="020B0604020202020204" pitchFamily="34" charset="0"/>
                <a:cs typeface="Arial" panose="020B0604020202020204" pitchFamily="34" charset="0"/>
              </a:rPr>
              <a:t>	</a:t>
            </a:r>
            <a:r>
              <a:rPr lang="en-US" sz="2200" dirty="0" smtClean="0">
                <a:solidFill>
                  <a:prstClr val="black"/>
                </a:solidFill>
                <a:latin typeface="Arial" panose="020B0604020202020204" pitchFamily="34" charset="0"/>
                <a:cs typeface="Arial" panose="020B0604020202020204" pitchFamily="34" charset="0"/>
              </a:rPr>
              <a:t>Have claimant sign if possible – especially if opting in to AMA</a:t>
            </a:r>
          </a:p>
          <a:p>
            <a:pPr marL="282575" lvl="0"/>
            <a:r>
              <a:rPr lang="en-US" sz="2200" dirty="0">
                <a:solidFill>
                  <a:prstClr val="black"/>
                </a:solidFill>
                <a:latin typeface="Arial" panose="020B0604020202020204" pitchFamily="34" charset="0"/>
                <a:cs typeface="Arial" panose="020B0604020202020204" pitchFamily="34" charset="0"/>
              </a:rPr>
              <a:t>	</a:t>
            </a:r>
            <a:r>
              <a:rPr lang="en-US" sz="2200" dirty="0" smtClean="0">
                <a:solidFill>
                  <a:prstClr val="black"/>
                </a:solidFill>
                <a:latin typeface="Arial" panose="020B0604020202020204" pitchFamily="34" charset="0"/>
                <a:cs typeface="Arial" panose="020B0604020202020204" pitchFamily="34" charset="0"/>
              </a:rPr>
              <a:t>We can sign if POA already of record </a:t>
            </a:r>
          </a:p>
          <a:p>
            <a:pPr marL="571500" lvl="0" indent="-288925">
              <a:buFont typeface="Arial" panose="020B0604020202020204" pitchFamily="34" charset="0"/>
              <a:buChar char="•"/>
            </a:pPr>
            <a:endParaRPr lang="en-US" sz="1000" dirty="0" smtClean="0">
              <a:solidFill>
                <a:prstClr val="black"/>
              </a:solidFill>
              <a:latin typeface="Arial" panose="020B0604020202020204" pitchFamily="34" charset="0"/>
              <a:cs typeface="Arial" panose="020B0604020202020204" pitchFamily="34" charset="0"/>
            </a:endParaRPr>
          </a:p>
          <a:p>
            <a:pPr marL="571500" lvl="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43380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1447800"/>
            <a:ext cx="8686800" cy="5181600"/>
          </a:xfrm>
          <a:prstGeom prst="rect">
            <a:avLst/>
          </a:prstGeom>
          <a:noFill/>
        </p:spPr>
        <p:txBody>
          <a:bodyPr wrap="square" rtlCol="0">
            <a:normAutofit fontScale="62500" lnSpcReduction="20000"/>
          </a:bodyPr>
          <a:lstStyle/>
          <a:p>
            <a:endParaRPr lang="en-US" sz="1600" dirty="0">
              <a:latin typeface="Times New Roman" panose="02020603050405020304" pitchFamily="18" charset="0"/>
              <a:cs typeface="Times New Roman" panose="02020603050405020304" pitchFamily="18" charset="0"/>
            </a:endParaRPr>
          </a:p>
          <a:p>
            <a:endParaRPr lang="en-US" sz="2900" dirty="0">
              <a:latin typeface="Arial" panose="020B0604020202020204" pitchFamily="34" charset="0"/>
              <a:cs typeface="Arial" panose="020B0604020202020204" pitchFamily="34" charset="0"/>
            </a:endParaRPr>
          </a:p>
          <a:p>
            <a:r>
              <a:rPr lang="en-US" sz="4600" dirty="0" smtClean="0">
                <a:latin typeface="Arial" panose="020B0604020202020204" pitchFamily="34" charset="0"/>
                <a:cs typeface="Arial" panose="020B0604020202020204" pitchFamily="34" charset="0"/>
              </a:rPr>
              <a:t>Legacy appeal system was cobbled together over time – a few examples:</a:t>
            </a:r>
          </a:p>
          <a:p>
            <a:endParaRPr lang="en-US" sz="4600" dirty="0" smtClean="0">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4600" dirty="0" smtClean="0">
                <a:latin typeface="Arial" panose="020B0604020202020204" pitchFamily="34" charset="0"/>
                <a:cs typeface="Arial" panose="020B0604020202020204" pitchFamily="34" charset="0"/>
              </a:rPr>
              <a:t>1933: Board of Veterans Appeals established</a:t>
            </a:r>
          </a:p>
          <a:p>
            <a:pPr marL="571500" indent="-571500">
              <a:buFont typeface="Arial" panose="020B0604020202020204" pitchFamily="34" charset="0"/>
              <a:buChar char="•"/>
            </a:pPr>
            <a:r>
              <a:rPr lang="en-US" sz="4600" dirty="0" smtClean="0">
                <a:latin typeface="Arial" panose="020B0604020202020204" pitchFamily="34" charset="0"/>
                <a:cs typeface="Arial" panose="020B0604020202020204" pitchFamily="34" charset="0"/>
              </a:rPr>
              <a:t>1957: VA regulations codified in statute (law)</a:t>
            </a:r>
          </a:p>
          <a:p>
            <a:pPr marL="571500" indent="-571500">
              <a:buFont typeface="Arial" panose="020B0604020202020204" pitchFamily="34" charset="0"/>
              <a:buChar char="•"/>
            </a:pPr>
            <a:r>
              <a:rPr lang="en-US" sz="4600" dirty="0" smtClean="0">
                <a:latin typeface="Arial" panose="020B0604020202020204" pitchFamily="34" charset="0"/>
                <a:cs typeface="Arial" panose="020B0604020202020204" pitchFamily="34" charset="0"/>
              </a:rPr>
              <a:t>1962: SOC and Form 9 added to process</a:t>
            </a:r>
          </a:p>
          <a:p>
            <a:pPr marL="571500" indent="-571500">
              <a:buFont typeface="Arial" panose="020B0604020202020204" pitchFamily="34" charset="0"/>
              <a:buChar char="•"/>
            </a:pPr>
            <a:r>
              <a:rPr lang="en-US" sz="4600" dirty="0" smtClean="0">
                <a:latin typeface="Arial" panose="020B0604020202020204" pitchFamily="34" charset="0"/>
                <a:cs typeface="Arial" panose="020B0604020202020204" pitchFamily="34" charset="0"/>
              </a:rPr>
              <a:t>1988: Veterans Court (CAVC) established</a:t>
            </a:r>
          </a:p>
          <a:p>
            <a:pPr marL="571500" indent="-571500">
              <a:buFont typeface="Arial" panose="020B0604020202020204" pitchFamily="34" charset="0"/>
              <a:buChar char="•"/>
            </a:pPr>
            <a:r>
              <a:rPr lang="en-US" sz="4600" dirty="0" smtClean="0">
                <a:latin typeface="Arial" panose="020B0604020202020204" pitchFamily="34" charset="0"/>
                <a:cs typeface="Arial" panose="020B0604020202020204" pitchFamily="34" charset="0"/>
              </a:rPr>
              <a:t>2000: Veterans Claims Assistance Act amends notice and duty to assist</a:t>
            </a:r>
          </a:p>
          <a:p>
            <a:pPr marL="571500" indent="-571500">
              <a:buFont typeface="Arial" panose="020B0604020202020204" pitchFamily="34" charset="0"/>
              <a:buChar char="•"/>
            </a:pPr>
            <a:r>
              <a:rPr lang="en-US" sz="4600" dirty="0" smtClean="0">
                <a:latin typeface="Arial" panose="020B0604020202020204" pitchFamily="34" charset="0"/>
                <a:cs typeface="Arial" panose="020B0604020202020204" pitchFamily="34" charset="0"/>
              </a:rPr>
              <a:t>2001: DRO process created</a:t>
            </a:r>
          </a:p>
          <a:p>
            <a:pPr marL="571500" indent="-571500">
              <a:buFont typeface="Arial" panose="020B0604020202020204" pitchFamily="34" charset="0"/>
              <a:buChar char="•"/>
            </a:pPr>
            <a:r>
              <a:rPr lang="en-US" sz="4600" dirty="0" smtClean="0">
                <a:latin typeface="Arial" panose="020B0604020202020204" pitchFamily="34" charset="0"/>
                <a:cs typeface="Arial" panose="020B0604020202020204" pitchFamily="34" charset="0"/>
              </a:rPr>
              <a:t>2015: Standard NOD form required</a:t>
            </a:r>
          </a:p>
          <a:p>
            <a:pPr marL="571500" indent="-571500">
              <a:buFont typeface="Arial" panose="020B0604020202020204" pitchFamily="34" charset="0"/>
              <a:buChar char="•"/>
            </a:pPr>
            <a:r>
              <a:rPr lang="en-US" sz="4600" dirty="0" smtClean="0">
                <a:latin typeface="Arial" panose="020B0604020202020204" pitchFamily="34" charset="0"/>
                <a:cs typeface="Arial" panose="020B0604020202020204" pitchFamily="34" charset="0"/>
              </a:rPr>
              <a:t>2019: Appeals Modernization Act</a:t>
            </a:r>
          </a:p>
          <a:p>
            <a:pPr marL="571500" indent="-571500">
              <a:buFont typeface="Arial" panose="020B0604020202020204" pitchFamily="34" charset="0"/>
              <a:buChar char="•"/>
            </a:pPr>
            <a:endParaRPr lang="en-US" sz="4600" dirty="0" smtClean="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a:t>
            </a:fld>
            <a:endParaRPr lang="en-US" dirty="0"/>
          </a:p>
        </p:txBody>
      </p:sp>
      <p:sp>
        <p:nvSpPr>
          <p:cNvPr id="7" name="Title 1"/>
          <p:cNvSpPr>
            <a:spLocks noGrp="1"/>
          </p:cNvSpPr>
          <p:nvPr>
            <p:ph type="title"/>
          </p:nvPr>
        </p:nvSpPr>
        <p:spPr>
          <a:xfrm>
            <a:off x="228600" y="228600"/>
            <a:ext cx="8229600" cy="914400"/>
          </a:xfrm>
        </p:spPr>
        <p:txBody>
          <a:bodyPr>
            <a:normAutofit/>
          </a:bodyPr>
          <a:lstStyle/>
          <a:p>
            <a:r>
              <a:rPr lang="en-US" b="1" dirty="0" smtClean="0"/>
              <a:t>“Legacy” Appeals over time</a:t>
            </a:r>
            <a:endParaRPr lang="en-US" b="1" dirty="0"/>
          </a:p>
        </p:txBody>
      </p:sp>
    </p:spTree>
    <p:extLst>
      <p:ext uri="{BB962C8B-B14F-4D97-AF65-F5344CB8AC3E}">
        <p14:creationId xmlns:p14="http://schemas.microsoft.com/office/powerpoint/2010/main" val="21349266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1524000"/>
            <a:ext cx="8458200" cy="5334000"/>
          </a:xfrm>
          <a:prstGeom prst="rect">
            <a:avLst/>
          </a:prstGeom>
          <a:noFill/>
        </p:spPr>
        <p:txBody>
          <a:bodyPr wrap="square" rtlCol="0">
            <a:normAutofit/>
          </a:bodyPr>
          <a:lstStyle/>
          <a:p>
            <a:r>
              <a:rPr lang="en-US" sz="3100" b="1" dirty="0" smtClean="0">
                <a:solidFill>
                  <a:srgbClr val="FF0000"/>
                </a:solidFill>
                <a:latin typeface="Arial" panose="020B0604020202020204" pitchFamily="34" charset="0"/>
                <a:cs typeface="Arial" panose="020B0604020202020204" pitchFamily="34" charset="0"/>
              </a:rPr>
              <a:t>38 CFR 3.2601(g), 3.2502 </a:t>
            </a:r>
          </a:p>
          <a:p>
            <a:pPr marL="571500" indent="-342900">
              <a:buFont typeface="Arial" panose="020B0604020202020204" pitchFamily="34" charset="0"/>
              <a:buChar char="•"/>
            </a:pPr>
            <a:r>
              <a:rPr lang="en-US" sz="3100" dirty="0" smtClean="0">
                <a:latin typeface="Arial" panose="020B0604020202020204" pitchFamily="34" charset="0"/>
                <a:cs typeface="Arial" panose="020B0604020202020204" pitchFamily="34" charset="0"/>
              </a:rPr>
              <a:t>When higher level review or BVA review is requested and the claim cannot be granted on the evidence of record </a:t>
            </a:r>
            <a:r>
              <a:rPr lang="en-US" sz="3100" b="1" u="sng" dirty="0" smtClean="0">
                <a:latin typeface="Arial" panose="020B0604020202020204" pitchFamily="34" charset="0"/>
                <a:cs typeface="Arial" panose="020B0604020202020204" pitchFamily="34" charset="0"/>
              </a:rPr>
              <a:t>BUT </a:t>
            </a:r>
            <a:r>
              <a:rPr lang="en-US" sz="3100" dirty="0" smtClean="0">
                <a:latin typeface="Arial" panose="020B0604020202020204" pitchFamily="34" charset="0"/>
                <a:cs typeface="Arial" panose="020B0604020202020204" pitchFamily="34" charset="0"/>
              </a:rPr>
              <a:t>the evidence triggers duty to assist, development is completed</a:t>
            </a:r>
          </a:p>
          <a:p>
            <a:pPr marL="571500" indent="-342900">
              <a:buFont typeface="Arial" panose="020B0604020202020204" pitchFamily="34" charset="0"/>
              <a:buChar char="•"/>
            </a:pPr>
            <a:r>
              <a:rPr lang="en-US" sz="3100" dirty="0" smtClean="0">
                <a:latin typeface="Arial" panose="020B0604020202020204" pitchFamily="34" charset="0"/>
                <a:cs typeface="Arial" panose="020B0604020202020204" pitchFamily="34" charset="0"/>
              </a:rPr>
              <a:t>Because development was triggered, claimant can now submit new evidence</a:t>
            </a:r>
          </a:p>
          <a:p>
            <a:pPr marL="571500" indent="-342900">
              <a:buFont typeface="Arial" panose="020B0604020202020204" pitchFamily="34" charset="0"/>
              <a:buChar char="•"/>
            </a:pPr>
            <a:r>
              <a:rPr lang="en-US" sz="3100" dirty="0" smtClean="0">
                <a:latin typeface="Arial" panose="020B0604020202020204" pitchFamily="34" charset="0"/>
                <a:cs typeface="Arial" panose="020B0604020202020204" pitchFamily="34" charset="0"/>
              </a:rPr>
              <a:t>New rating decision made, veteran has all three options for decision review</a:t>
            </a:r>
          </a:p>
          <a:p>
            <a:pPr marL="571500" indent="-342900">
              <a:buFont typeface="Arial" panose="020B0604020202020204" pitchFamily="34" charset="0"/>
              <a:buChar char="•"/>
            </a:pPr>
            <a:endParaRPr lang="en-US" sz="3100" dirty="0" smtClean="0">
              <a:latin typeface="Arial" panose="020B0604020202020204" pitchFamily="34" charset="0"/>
              <a:cs typeface="Arial" panose="020B0604020202020204" pitchFamily="34" charset="0"/>
            </a:endParaRPr>
          </a:p>
          <a:p>
            <a:endParaRPr lang="en-US" sz="4400" dirty="0" smtClean="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30</a:t>
            </a:fld>
            <a:endParaRPr lang="en-US" dirty="0"/>
          </a:p>
        </p:txBody>
      </p:sp>
      <p:sp>
        <p:nvSpPr>
          <p:cNvPr id="6" name="Title 1"/>
          <p:cNvSpPr>
            <a:spLocks noGrp="1"/>
          </p:cNvSpPr>
          <p:nvPr>
            <p:ph type="title"/>
          </p:nvPr>
        </p:nvSpPr>
        <p:spPr>
          <a:xfrm>
            <a:off x="76200" y="152400"/>
            <a:ext cx="8229600" cy="1143000"/>
          </a:xfrm>
        </p:spPr>
        <p:txBody>
          <a:bodyPr>
            <a:normAutofit/>
          </a:bodyPr>
          <a:lstStyle/>
          <a:p>
            <a:r>
              <a:rPr lang="en-US" dirty="0" smtClean="0"/>
              <a:t>Higher Level Review can turn into Supplemental Claim</a:t>
            </a:r>
            <a:endParaRPr lang="en-US" dirty="0"/>
          </a:p>
        </p:txBody>
      </p:sp>
    </p:spTree>
    <p:extLst>
      <p:ext uri="{BB962C8B-B14F-4D97-AF65-F5344CB8AC3E}">
        <p14:creationId xmlns:p14="http://schemas.microsoft.com/office/powerpoint/2010/main" val="34874534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1447800"/>
            <a:ext cx="8686800" cy="5410200"/>
          </a:xfrm>
          <a:prstGeom prst="rect">
            <a:avLst/>
          </a:prstGeom>
          <a:noFill/>
        </p:spPr>
        <p:txBody>
          <a:bodyPr wrap="square" rtlCol="0">
            <a:normAutofit fontScale="92500"/>
          </a:bodyPr>
          <a:lstStyle/>
          <a:p>
            <a:r>
              <a:rPr lang="en-US" sz="2600" dirty="0" smtClean="0">
                <a:latin typeface="Arial" panose="020B0604020202020204" pitchFamily="34" charset="0"/>
                <a:cs typeface="Arial" panose="020B0604020202020204" pitchFamily="34" charset="0"/>
              </a:rPr>
              <a:t>The NOD is filed directly with the BVA</a:t>
            </a:r>
          </a:p>
          <a:p>
            <a:pPr marL="342900" indent="-34290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r>
              <a:rPr lang="en-US" sz="2600" dirty="0" smtClean="0">
                <a:latin typeface="Arial" panose="020B0604020202020204" pitchFamily="34" charset="0"/>
                <a:cs typeface="Arial" panose="020B0604020202020204" pitchFamily="34" charset="0"/>
              </a:rPr>
              <a:t>There are three separate BVA dockets:</a:t>
            </a:r>
          </a:p>
          <a:p>
            <a:pPr marL="342900" indent="-342900">
              <a:buFont typeface="Arial" panose="020B0604020202020204" pitchFamily="34" charset="0"/>
              <a:buChar char="•"/>
            </a:pPr>
            <a:endParaRPr lang="en-US" sz="2600" dirty="0">
              <a:latin typeface="Arial" panose="020B0604020202020204" pitchFamily="34" charset="0"/>
              <a:cs typeface="Arial" panose="020B0604020202020204" pitchFamily="34" charset="0"/>
            </a:endParaRPr>
          </a:p>
          <a:p>
            <a:pPr marL="1257300" lvl="2" indent="-342900">
              <a:buFont typeface="Arial" panose="020B0604020202020204" pitchFamily="34" charset="0"/>
              <a:buChar char="•"/>
            </a:pPr>
            <a:r>
              <a:rPr lang="en-US" sz="2600" dirty="0">
                <a:latin typeface="Arial" panose="020B0604020202020204" pitchFamily="34" charset="0"/>
                <a:cs typeface="Arial" panose="020B0604020202020204" pitchFamily="34" charset="0"/>
              </a:rPr>
              <a:t>Direct </a:t>
            </a:r>
            <a:r>
              <a:rPr lang="en-US" sz="2600" dirty="0" smtClean="0">
                <a:latin typeface="Arial" panose="020B0604020202020204" pitchFamily="34" charset="0"/>
                <a:cs typeface="Arial" panose="020B0604020202020204" pitchFamily="34" charset="0"/>
              </a:rPr>
              <a:t>Review </a:t>
            </a:r>
            <a:r>
              <a:rPr lang="en-US" sz="2600" dirty="0">
                <a:latin typeface="Arial" panose="020B0604020202020204" pitchFamily="34" charset="0"/>
                <a:cs typeface="Arial" panose="020B0604020202020204" pitchFamily="34" charset="0"/>
              </a:rPr>
              <a:t>docket with </a:t>
            </a:r>
            <a:r>
              <a:rPr lang="en-US" sz="2600" b="1" dirty="0">
                <a:solidFill>
                  <a:srgbClr val="FF0000"/>
                </a:solidFill>
                <a:latin typeface="Arial" panose="020B0604020202020204" pitchFamily="34" charset="0"/>
                <a:cs typeface="Arial" panose="020B0604020202020204" pitchFamily="34" charset="0"/>
              </a:rPr>
              <a:t>no introduction </a:t>
            </a:r>
            <a:r>
              <a:rPr lang="en-US" sz="2600" b="1" dirty="0" smtClean="0">
                <a:solidFill>
                  <a:srgbClr val="FF0000"/>
                </a:solidFill>
                <a:latin typeface="Arial" panose="020B0604020202020204" pitchFamily="34" charset="0"/>
                <a:cs typeface="Arial" panose="020B0604020202020204" pitchFamily="34" charset="0"/>
              </a:rPr>
              <a:t>                        of </a:t>
            </a:r>
            <a:r>
              <a:rPr lang="en-US" sz="2600" b="1" dirty="0">
                <a:solidFill>
                  <a:srgbClr val="FF0000"/>
                </a:solidFill>
                <a:latin typeface="Arial" panose="020B0604020202020204" pitchFamily="34" charset="0"/>
                <a:cs typeface="Arial" panose="020B0604020202020204" pitchFamily="34" charset="0"/>
              </a:rPr>
              <a:t>new </a:t>
            </a:r>
            <a:r>
              <a:rPr lang="en-US" sz="2600" b="1" dirty="0" smtClean="0">
                <a:solidFill>
                  <a:srgbClr val="FF0000"/>
                </a:solidFill>
                <a:latin typeface="Arial" panose="020B0604020202020204" pitchFamily="34" charset="0"/>
                <a:cs typeface="Arial" panose="020B0604020202020204" pitchFamily="34" charset="0"/>
              </a:rPr>
              <a:t>evidence</a:t>
            </a:r>
          </a:p>
          <a:p>
            <a:pPr lvl="2"/>
            <a:endParaRPr lang="en-US" sz="2600" dirty="0">
              <a:latin typeface="Arial" panose="020B0604020202020204" pitchFamily="34" charset="0"/>
              <a:cs typeface="Arial" panose="020B0604020202020204" pitchFamily="34" charset="0"/>
            </a:endParaRPr>
          </a:p>
          <a:p>
            <a:pPr marL="1257300" lvl="2" indent="-342900">
              <a:buFont typeface="Arial" panose="020B0604020202020204" pitchFamily="34" charset="0"/>
              <a:buChar char="•"/>
            </a:pPr>
            <a:r>
              <a:rPr lang="en-US" sz="2600" dirty="0">
                <a:latin typeface="Arial" panose="020B0604020202020204" pitchFamily="34" charset="0"/>
                <a:cs typeface="Arial" panose="020B0604020202020204" pitchFamily="34" charset="0"/>
              </a:rPr>
              <a:t>Evidence </a:t>
            </a:r>
            <a:r>
              <a:rPr lang="en-US" sz="2600" dirty="0" smtClean="0">
                <a:latin typeface="Arial" panose="020B0604020202020204" pitchFamily="34" charset="0"/>
                <a:cs typeface="Arial" panose="020B0604020202020204" pitchFamily="34" charset="0"/>
              </a:rPr>
              <a:t>Only </a:t>
            </a:r>
            <a:r>
              <a:rPr lang="en-US" sz="2600" dirty="0">
                <a:latin typeface="Arial" panose="020B0604020202020204" pitchFamily="34" charset="0"/>
                <a:cs typeface="Arial" panose="020B0604020202020204" pitchFamily="34" charset="0"/>
              </a:rPr>
              <a:t>docket with limited window </a:t>
            </a:r>
            <a:r>
              <a:rPr lang="en-US" sz="2600" dirty="0" smtClean="0">
                <a:latin typeface="Arial" panose="020B0604020202020204" pitchFamily="34" charset="0"/>
                <a:cs typeface="Arial" panose="020B0604020202020204" pitchFamily="34" charset="0"/>
              </a:rPr>
              <a:t>                     for </a:t>
            </a:r>
            <a:r>
              <a:rPr lang="en-US" sz="2600" dirty="0">
                <a:latin typeface="Arial" panose="020B0604020202020204" pitchFamily="34" charset="0"/>
                <a:cs typeface="Arial" panose="020B0604020202020204" pitchFamily="34" charset="0"/>
              </a:rPr>
              <a:t>introduction of new </a:t>
            </a:r>
            <a:r>
              <a:rPr lang="en-US" sz="2600" dirty="0" smtClean="0">
                <a:latin typeface="Arial" panose="020B0604020202020204" pitchFamily="34" charset="0"/>
                <a:cs typeface="Arial" panose="020B0604020202020204" pitchFamily="34" charset="0"/>
              </a:rPr>
              <a:t>evidence (90 days after NOD)</a:t>
            </a:r>
          </a:p>
          <a:p>
            <a:pPr lvl="2"/>
            <a:endParaRPr lang="en-US" sz="2600" dirty="0">
              <a:latin typeface="Arial" panose="020B0604020202020204" pitchFamily="34" charset="0"/>
              <a:cs typeface="Arial" panose="020B0604020202020204" pitchFamily="34" charset="0"/>
            </a:endParaRPr>
          </a:p>
          <a:p>
            <a:pPr marL="1257300" lvl="2" indent="-342900">
              <a:buFont typeface="Arial" panose="020B0604020202020204" pitchFamily="34" charset="0"/>
              <a:buChar char="•"/>
            </a:pPr>
            <a:r>
              <a:rPr lang="en-US" sz="2600" dirty="0">
                <a:latin typeface="Arial" panose="020B0604020202020204" pitchFamily="34" charset="0"/>
                <a:cs typeface="Arial" panose="020B0604020202020204" pitchFamily="34" charset="0"/>
              </a:rPr>
              <a:t>Hearing docket with limited window for introduction </a:t>
            </a:r>
            <a:r>
              <a:rPr lang="en-US" sz="2600" dirty="0" smtClean="0">
                <a:latin typeface="Arial" panose="020B0604020202020204" pitchFamily="34" charset="0"/>
                <a:cs typeface="Arial" panose="020B0604020202020204" pitchFamily="34" charset="0"/>
              </a:rPr>
              <a:t>of </a:t>
            </a:r>
            <a:r>
              <a:rPr lang="en-US" sz="2600" dirty="0">
                <a:latin typeface="Arial" panose="020B0604020202020204" pitchFamily="34" charset="0"/>
                <a:cs typeface="Arial" panose="020B0604020202020204" pitchFamily="34" charset="0"/>
              </a:rPr>
              <a:t>new </a:t>
            </a:r>
            <a:r>
              <a:rPr lang="en-US" sz="2600" dirty="0" smtClean="0">
                <a:latin typeface="Arial" panose="020B0604020202020204" pitchFamily="34" charset="0"/>
                <a:cs typeface="Arial" panose="020B0604020202020204" pitchFamily="34" charset="0"/>
              </a:rPr>
              <a:t>evidence (at hearing or 90 days after hearing)</a:t>
            </a:r>
          </a:p>
          <a:p>
            <a:pPr lvl="2"/>
            <a:endParaRPr lang="en-US" sz="1100" dirty="0">
              <a:latin typeface="Arial" panose="020B0604020202020204" pitchFamily="34" charset="0"/>
              <a:cs typeface="Arial" panose="020B0604020202020204" pitchFamily="34" charset="0"/>
            </a:endParaRPr>
          </a:p>
          <a:p>
            <a:r>
              <a:rPr lang="en-US" sz="2600" dirty="0">
                <a:latin typeface="Arial" panose="020B0604020202020204" pitchFamily="34" charset="0"/>
                <a:cs typeface="Arial" panose="020B0604020202020204" pitchFamily="34" charset="0"/>
              </a:rPr>
              <a:t>Remands </a:t>
            </a:r>
            <a:r>
              <a:rPr lang="en-US" sz="2600" dirty="0" smtClean="0">
                <a:latin typeface="Arial" panose="020B0604020202020204" pitchFamily="34" charset="0"/>
                <a:cs typeface="Arial" panose="020B0604020202020204" pitchFamily="34" charset="0"/>
              </a:rPr>
              <a:t>only issued for pre-existing duty to assist errors or to obtain an advisory medical opinion</a:t>
            </a:r>
            <a:endParaRPr lang="en-US" sz="2600"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31</a:t>
            </a:fld>
            <a:endParaRPr lang="en-US" dirty="0"/>
          </a:p>
        </p:txBody>
      </p:sp>
      <p:sp>
        <p:nvSpPr>
          <p:cNvPr id="6" name="Title 1"/>
          <p:cNvSpPr>
            <a:spLocks noGrp="1"/>
          </p:cNvSpPr>
          <p:nvPr>
            <p:ph type="title"/>
          </p:nvPr>
        </p:nvSpPr>
        <p:spPr>
          <a:xfrm>
            <a:off x="457200" y="304800"/>
            <a:ext cx="8229600" cy="1143000"/>
          </a:xfrm>
        </p:spPr>
        <p:txBody>
          <a:bodyPr>
            <a:normAutofit/>
          </a:bodyPr>
          <a:lstStyle/>
          <a:p>
            <a:r>
              <a:rPr lang="en-US" sz="2800" dirty="0" smtClean="0"/>
              <a:t>Appeal to Board of Veterans Appeals</a:t>
            </a:r>
            <a:endParaRPr lang="en-US" sz="2800" dirty="0"/>
          </a:p>
        </p:txBody>
      </p:sp>
    </p:spTree>
    <p:extLst>
      <p:ext uri="{BB962C8B-B14F-4D97-AF65-F5344CB8AC3E}">
        <p14:creationId xmlns:p14="http://schemas.microsoft.com/office/powerpoint/2010/main" val="39194567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1447800"/>
            <a:ext cx="8686800" cy="5273675"/>
          </a:xfrm>
          <a:prstGeom prst="rect">
            <a:avLst/>
          </a:prstGeom>
          <a:noFill/>
        </p:spPr>
        <p:txBody>
          <a:bodyPr wrap="square" rtlCol="0">
            <a:normAutofit fontScale="92500"/>
          </a:bodyPr>
          <a:lstStyle/>
          <a:p>
            <a:r>
              <a:rPr lang="en-US" sz="2600" dirty="0" smtClean="0">
                <a:latin typeface="Arial" panose="020B0604020202020204" pitchFamily="34" charset="0"/>
                <a:cs typeface="Arial" panose="020B0604020202020204" pitchFamily="34" charset="0"/>
              </a:rPr>
              <a:t>When should appeal to BVA be selected? </a:t>
            </a:r>
          </a:p>
          <a:p>
            <a:endParaRPr lang="en-US" sz="26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600" dirty="0" smtClean="0">
                <a:latin typeface="Arial" panose="020B0604020202020204" pitchFamily="34" charset="0"/>
                <a:cs typeface="Arial" panose="020B0604020202020204" pitchFamily="34" charset="0"/>
              </a:rPr>
              <a:t>When supplemental claim or higher level review results in another denial</a:t>
            </a:r>
          </a:p>
          <a:p>
            <a:pPr marL="457200" indent="-457200">
              <a:buFont typeface="Arial" panose="020B0604020202020204" pitchFamily="34" charset="0"/>
              <a:buChar char="•"/>
            </a:pPr>
            <a:endParaRPr lang="en-US" sz="2600" dirty="0" smtClean="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600" dirty="0" smtClean="0">
                <a:latin typeface="Arial" panose="020B0604020202020204" pitchFamily="34" charset="0"/>
                <a:cs typeface="Arial" panose="020B0604020202020204" pitchFamily="34" charset="0"/>
              </a:rPr>
              <a:t>When you need a change in the law and want to get to CAVC quicker </a:t>
            </a:r>
          </a:p>
          <a:p>
            <a:pPr marL="457200" indent="-457200">
              <a:buFont typeface="Arial" panose="020B0604020202020204" pitchFamily="34" charset="0"/>
              <a:buChar char="•"/>
            </a:pPr>
            <a:endParaRPr lang="en-US" sz="26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600" dirty="0" smtClean="0">
                <a:latin typeface="Arial" panose="020B0604020202020204" pitchFamily="34" charset="0"/>
                <a:cs typeface="Arial" panose="020B0604020202020204" pitchFamily="34" charset="0"/>
              </a:rPr>
              <a:t>When you don’t want VA to engage in more development</a:t>
            </a:r>
          </a:p>
          <a:p>
            <a:endParaRPr lang="en-US" sz="2600" dirty="0" smtClean="0">
              <a:latin typeface="Arial" panose="020B0604020202020204" pitchFamily="34" charset="0"/>
              <a:cs typeface="Arial" panose="020B0604020202020204" pitchFamily="34" charset="0"/>
            </a:endParaRPr>
          </a:p>
          <a:p>
            <a:r>
              <a:rPr lang="en-US" sz="2600" dirty="0" smtClean="0">
                <a:latin typeface="Arial" panose="020B0604020202020204" pitchFamily="34" charset="0"/>
                <a:cs typeface="Arial" panose="020B0604020202020204" pitchFamily="34" charset="0"/>
              </a:rPr>
              <a:t>Examples: </a:t>
            </a:r>
          </a:p>
          <a:p>
            <a:pPr marL="457200" indent="-457200">
              <a:buFont typeface="Arial" panose="020B0604020202020204" pitchFamily="34" charset="0"/>
              <a:buChar char="•"/>
            </a:pPr>
            <a:r>
              <a:rPr lang="en-US" sz="2600" dirty="0" smtClean="0">
                <a:latin typeface="Arial" panose="020B0604020202020204" pitchFamily="34" charset="0"/>
                <a:cs typeface="Arial" panose="020B0604020202020204" pitchFamily="34" charset="0"/>
              </a:rPr>
              <a:t>Reductions</a:t>
            </a:r>
          </a:p>
          <a:p>
            <a:pPr marL="457200" indent="-457200">
              <a:buFont typeface="Arial" panose="020B0604020202020204" pitchFamily="34" charset="0"/>
              <a:buChar char="•"/>
            </a:pPr>
            <a:r>
              <a:rPr lang="en-US" sz="2600" dirty="0" smtClean="0">
                <a:latin typeface="Arial" panose="020B0604020202020204" pitchFamily="34" charset="0"/>
                <a:cs typeface="Arial" panose="020B0604020202020204" pitchFamily="34" charset="0"/>
              </a:rPr>
              <a:t>Earlier Effective Dates</a:t>
            </a:r>
          </a:p>
          <a:p>
            <a:pPr marL="457200" indent="-457200">
              <a:buFont typeface="Arial" panose="020B0604020202020204" pitchFamily="34" charset="0"/>
              <a:buChar char="•"/>
            </a:pPr>
            <a:r>
              <a:rPr lang="en-US" sz="2600" dirty="0" smtClean="0">
                <a:latin typeface="Arial" panose="020B0604020202020204" pitchFamily="34" charset="0"/>
                <a:cs typeface="Arial" panose="020B0604020202020204" pitchFamily="34" charset="0"/>
              </a:rPr>
              <a:t>Well-reasoned positive medical opinion </a:t>
            </a:r>
          </a:p>
        </p:txBody>
      </p:sp>
      <p:sp>
        <p:nvSpPr>
          <p:cNvPr id="2" name="Slide Number Placeholder 1"/>
          <p:cNvSpPr>
            <a:spLocks noGrp="1"/>
          </p:cNvSpPr>
          <p:nvPr>
            <p:ph type="sldNum" sz="quarter" idx="12"/>
          </p:nvPr>
        </p:nvSpPr>
        <p:spPr/>
        <p:txBody>
          <a:bodyPr/>
          <a:lstStyle/>
          <a:p>
            <a:fld id="{A9DCC7C6-A62F-4059-8C66-A74E7CFD86BF}" type="slidenum">
              <a:rPr lang="en-US" smtClean="0"/>
              <a:pPr/>
              <a:t>32</a:t>
            </a:fld>
            <a:endParaRPr lang="en-US" dirty="0"/>
          </a:p>
        </p:txBody>
      </p:sp>
      <p:sp>
        <p:nvSpPr>
          <p:cNvPr id="6" name="Title 1"/>
          <p:cNvSpPr>
            <a:spLocks noGrp="1"/>
          </p:cNvSpPr>
          <p:nvPr>
            <p:ph type="title"/>
          </p:nvPr>
        </p:nvSpPr>
        <p:spPr>
          <a:xfrm>
            <a:off x="457200" y="304800"/>
            <a:ext cx="8229600" cy="1143000"/>
          </a:xfrm>
        </p:spPr>
        <p:txBody>
          <a:bodyPr>
            <a:normAutofit/>
          </a:bodyPr>
          <a:lstStyle/>
          <a:p>
            <a:r>
              <a:rPr lang="en-US" sz="2800" dirty="0" smtClean="0"/>
              <a:t>Appeal to Board of Veterans Appeals</a:t>
            </a:r>
            <a:endParaRPr lang="en-US" sz="2800" dirty="0"/>
          </a:p>
        </p:txBody>
      </p:sp>
    </p:spTree>
    <p:extLst>
      <p:ext uri="{BB962C8B-B14F-4D97-AF65-F5344CB8AC3E}">
        <p14:creationId xmlns:p14="http://schemas.microsoft.com/office/powerpoint/2010/main" val="38805444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82019" y="1600200"/>
            <a:ext cx="8631810" cy="4756150"/>
          </a:xfrm>
          <a:prstGeom prst="rect">
            <a:avLst/>
          </a:prstGeom>
          <a:noFill/>
        </p:spPr>
        <p:txBody>
          <a:bodyPr wrap="square" rtlCol="0">
            <a:normAutofit lnSpcReduction="10000"/>
          </a:bodyPr>
          <a:lstStyle/>
          <a:p>
            <a:r>
              <a:rPr lang="en-US" sz="2800" dirty="0" smtClean="0">
                <a:latin typeface="Arial" panose="020B0604020202020204" pitchFamily="34" charset="0"/>
                <a:cs typeface="Arial" panose="020B0604020202020204" pitchFamily="34" charset="0"/>
              </a:rPr>
              <a:t>Under AMA, VA no longer requires VSOs to complete the VA Form 646 or Form 9.</a:t>
            </a:r>
          </a:p>
          <a:p>
            <a:pPr marL="228600" indent="-228600">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Instead, all arguments and contentions will be made on the new Notice of Disagreement (VA Form 10182) for claims going directly to the BVA. </a:t>
            </a:r>
          </a:p>
          <a:p>
            <a:pPr marL="228600" indent="-228600">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Block 11: Select Docket</a:t>
            </a:r>
          </a:p>
          <a:p>
            <a:r>
              <a:rPr lang="en-US" sz="2800" dirty="0" smtClean="0">
                <a:latin typeface="Arial" panose="020B0604020202020204" pitchFamily="34" charset="0"/>
                <a:cs typeface="Arial" panose="020B0604020202020204" pitchFamily="34" charset="0"/>
              </a:rPr>
              <a:t>Block 12: List specific issues</a:t>
            </a:r>
          </a:p>
          <a:p>
            <a:pPr marL="457200" indent="-4572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Check box if providing argument </a:t>
            </a:r>
          </a:p>
          <a:p>
            <a:pPr marL="457200" indent="-4572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Notice Opt-In from SOC/SSOC</a:t>
            </a:r>
          </a:p>
          <a:p>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a:p>
            <a:pPr marL="228600" indent="-2286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33</a:t>
            </a:fld>
            <a:endParaRPr lang="en-US" dirty="0"/>
          </a:p>
        </p:txBody>
      </p:sp>
      <p:sp>
        <p:nvSpPr>
          <p:cNvPr id="6" name="Title 1"/>
          <p:cNvSpPr>
            <a:spLocks noGrp="1"/>
          </p:cNvSpPr>
          <p:nvPr>
            <p:ph type="title"/>
          </p:nvPr>
        </p:nvSpPr>
        <p:spPr>
          <a:xfrm>
            <a:off x="483124" y="117196"/>
            <a:ext cx="8229600" cy="1143000"/>
          </a:xfrm>
        </p:spPr>
        <p:txBody>
          <a:bodyPr>
            <a:normAutofit/>
          </a:bodyPr>
          <a:lstStyle/>
          <a:p>
            <a:r>
              <a:rPr lang="en-US" dirty="0" smtClean="0"/>
              <a:t>Board Appeal </a:t>
            </a:r>
            <a:br>
              <a:rPr lang="en-US" dirty="0" smtClean="0"/>
            </a:br>
            <a:r>
              <a:rPr lang="en-US" dirty="0" smtClean="0"/>
              <a:t>VA Form 10182</a:t>
            </a:r>
            <a:endParaRPr lang="en-US" dirty="0"/>
          </a:p>
        </p:txBody>
      </p:sp>
    </p:spTree>
    <p:extLst>
      <p:ext uri="{BB962C8B-B14F-4D97-AF65-F5344CB8AC3E}">
        <p14:creationId xmlns:p14="http://schemas.microsoft.com/office/powerpoint/2010/main" val="40213778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1600200"/>
            <a:ext cx="8631810" cy="4267200"/>
          </a:xfrm>
          <a:prstGeom prst="rect">
            <a:avLst/>
          </a:prstGeom>
          <a:noFill/>
        </p:spPr>
        <p:txBody>
          <a:bodyPr wrap="square" rtlCol="0">
            <a:normAutofit lnSpcReduction="10000"/>
          </a:bodyPr>
          <a:lstStyle/>
          <a:p>
            <a:pPr marL="457200" indent="-4572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Appeals submitted directly to BVA (especially on the direct docket) must be researched fully </a:t>
            </a:r>
          </a:p>
          <a:p>
            <a:endParaRPr lang="en-US" sz="2800" dirty="0" smtClean="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NOD should have at least a 21-4138 attached with a well thought out argument</a:t>
            </a:r>
          </a:p>
          <a:p>
            <a:endParaRPr lang="en-US" sz="28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Only </a:t>
            </a:r>
            <a:r>
              <a:rPr lang="en-US" sz="2800" dirty="0">
                <a:latin typeface="Arial" panose="020B0604020202020204" pitchFamily="34" charset="0"/>
                <a:cs typeface="Arial" panose="020B0604020202020204" pitchFamily="34" charset="0"/>
              </a:rPr>
              <a:t>use the </a:t>
            </a:r>
            <a:r>
              <a:rPr lang="en-US" sz="2800" dirty="0" smtClean="0">
                <a:latin typeface="Arial" panose="020B0604020202020204" pitchFamily="34" charset="0"/>
                <a:cs typeface="Arial" panose="020B0604020202020204" pitchFamily="34" charset="0"/>
              </a:rPr>
              <a:t>“no </a:t>
            </a:r>
            <a:r>
              <a:rPr lang="en-US" sz="2800" dirty="0">
                <a:latin typeface="Arial" panose="020B0604020202020204" pitchFamily="34" charset="0"/>
                <a:cs typeface="Arial" panose="020B0604020202020204" pitchFamily="34" charset="0"/>
              </a:rPr>
              <a:t>merit </a:t>
            </a:r>
            <a:r>
              <a:rPr lang="en-US" sz="2800" dirty="0" smtClean="0">
                <a:latin typeface="Arial" panose="020B0604020202020204" pitchFamily="34" charset="0"/>
                <a:cs typeface="Arial" panose="020B0604020202020204" pitchFamily="34" charset="0"/>
              </a:rPr>
              <a:t>argument” </a:t>
            </a:r>
            <a:r>
              <a:rPr lang="en-US" sz="2800" dirty="0">
                <a:latin typeface="Arial" panose="020B0604020202020204" pitchFamily="34" charset="0"/>
                <a:cs typeface="Arial" panose="020B0604020202020204" pitchFamily="34" charset="0"/>
              </a:rPr>
              <a:t>as a last </a:t>
            </a:r>
            <a:r>
              <a:rPr lang="en-US" sz="2800" dirty="0" smtClean="0">
                <a:latin typeface="Arial" panose="020B0604020202020204" pitchFamily="34" charset="0"/>
                <a:cs typeface="Arial" panose="020B0604020202020204" pitchFamily="34" charset="0"/>
              </a:rPr>
              <a:t>resort</a:t>
            </a:r>
          </a:p>
          <a:p>
            <a:endParaRPr lang="en-US" sz="2800" dirty="0" smtClean="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If an appeal has several issues you may need to write up a separate argument for each issue.</a:t>
            </a:r>
            <a:endParaRPr lang="en-US" sz="28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34</a:t>
            </a:fld>
            <a:endParaRPr lang="en-US" dirty="0"/>
          </a:p>
        </p:txBody>
      </p:sp>
      <p:sp>
        <p:nvSpPr>
          <p:cNvPr id="6" name="Title 1"/>
          <p:cNvSpPr>
            <a:spLocks noGrp="1"/>
          </p:cNvSpPr>
          <p:nvPr>
            <p:ph type="title"/>
          </p:nvPr>
        </p:nvSpPr>
        <p:spPr>
          <a:xfrm>
            <a:off x="483124" y="457200"/>
            <a:ext cx="8229600" cy="1143000"/>
          </a:xfrm>
        </p:spPr>
        <p:txBody>
          <a:bodyPr>
            <a:normAutofit/>
          </a:bodyPr>
          <a:lstStyle/>
          <a:p>
            <a:r>
              <a:rPr lang="en-US" dirty="0" smtClean="0"/>
              <a:t>Tips on VA Form 10182</a:t>
            </a:r>
            <a:endParaRPr lang="en-US" dirty="0"/>
          </a:p>
        </p:txBody>
      </p:sp>
    </p:spTree>
    <p:extLst>
      <p:ext uri="{BB962C8B-B14F-4D97-AF65-F5344CB8AC3E}">
        <p14:creationId xmlns:p14="http://schemas.microsoft.com/office/powerpoint/2010/main" val="95123632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1600200"/>
            <a:ext cx="8631810" cy="4267200"/>
          </a:xfrm>
          <a:prstGeom prst="rect">
            <a:avLst/>
          </a:prstGeom>
          <a:noFill/>
        </p:spPr>
        <p:txBody>
          <a:bodyPr wrap="square" rtlCol="0">
            <a:normAutofit/>
          </a:bodyPr>
          <a:lstStyle/>
          <a:p>
            <a:pPr marL="457200" indent="-4572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If BVA asks for clarification of the issues or the docket select on a NOD, claimant has </a:t>
            </a:r>
            <a:r>
              <a:rPr lang="en-US" sz="2800" b="1" dirty="0" smtClean="0">
                <a:solidFill>
                  <a:srgbClr val="FF0000"/>
                </a:solidFill>
                <a:latin typeface="Arial" panose="020B0604020202020204" pitchFamily="34" charset="0"/>
                <a:cs typeface="Arial" panose="020B0604020202020204" pitchFamily="34" charset="0"/>
              </a:rPr>
              <a:t>60 days </a:t>
            </a:r>
            <a:r>
              <a:rPr lang="en-US" sz="2800" dirty="0" smtClean="0">
                <a:latin typeface="Arial" panose="020B0604020202020204" pitchFamily="34" charset="0"/>
                <a:cs typeface="Arial" panose="020B0604020202020204" pitchFamily="34" charset="0"/>
              </a:rPr>
              <a:t>or remainder of one year appeal period to respond </a:t>
            </a:r>
          </a:p>
          <a:p>
            <a:endParaRPr lang="en-US" sz="2800" dirty="0" smtClean="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This is crucial, because if the claimant does not respond, VA will not establish or will close out the appeal</a:t>
            </a:r>
          </a:p>
          <a:p>
            <a:pPr marL="457200" indent="-457200">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a:p>
            <a:r>
              <a:rPr lang="en-US" sz="2800" b="1" dirty="0" smtClean="0">
                <a:solidFill>
                  <a:srgbClr val="FF0000"/>
                </a:solidFill>
                <a:latin typeface="Arial" panose="020B0604020202020204" pitchFamily="34" charset="0"/>
                <a:cs typeface="Arial" panose="020B0604020202020204" pitchFamily="34" charset="0"/>
              </a:rPr>
              <a:t>38 CFR 20.202</a:t>
            </a:r>
            <a:endParaRPr lang="en-US" sz="2800" b="1" dirty="0">
              <a:solidFill>
                <a:srgbClr val="FF000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35</a:t>
            </a:fld>
            <a:endParaRPr lang="en-US" dirty="0"/>
          </a:p>
        </p:txBody>
      </p:sp>
      <p:sp>
        <p:nvSpPr>
          <p:cNvPr id="6" name="Title 1"/>
          <p:cNvSpPr>
            <a:spLocks noGrp="1"/>
          </p:cNvSpPr>
          <p:nvPr>
            <p:ph type="title"/>
          </p:nvPr>
        </p:nvSpPr>
        <p:spPr>
          <a:xfrm>
            <a:off x="483124" y="457200"/>
            <a:ext cx="8229600" cy="1143000"/>
          </a:xfrm>
        </p:spPr>
        <p:txBody>
          <a:bodyPr>
            <a:normAutofit/>
          </a:bodyPr>
          <a:lstStyle/>
          <a:p>
            <a:r>
              <a:rPr lang="en-US" dirty="0" smtClean="0"/>
              <a:t>Clarification of VA Form 10182</a:t>
            </a:r>
            <a:endParaRPr lang="en-US" dirty="0"/>
          </a:p>
        </p:txBody>
      </p:sp>
    </p:spTree>
    <p:extLst>
      <p:ext uri="{BB962C8B-B14F-4D97-AF65-F5344CB8AC3E}">
        <p14:creationId xmlns:p14="http://schemas.microsoft.com/office/powerpoint/2010/main" val="319386925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36</a:t>
            </a:fld>
            <a:endParaRPr lang="en-US" dirty="0"/>
          </a:p>
        </p:txBody>
      </p:sp>
      <p:sp>
        <p:nvSpPr>
          <p:cNvPr id="6" name="Title 1"/>
          <p:cNvSpPr>
            <a:spLocks noGrp="1"/>
          </p:cNvSpPr>
          <p:nvPr>
            <p:ph type="title"/>
          </p:nvPr>
        </p:nvSpPr>
        <p:spPr>
          <a:xfrm>
            <a:off x="472126" y="457200"/>
            <a:ext cx="8229600" cy="1143000"/>
          </a:xfrm>
        </p:spPr>
        <p:txBody>
          <a:bodyPr>
            <a:normAutofit/>
          </a:bodyPr>
          <a:lstStyle/>
          <a:p>
            <a:r>
              <a:rPr lang="en-US" dirty="0" smtClean="0"/>
              <a:t>BVA Dockets</a:t>
            </a:r>
            <a:endParaRPr lang="en-US" dirty="0"/>
          </a:p>
        </p:txBody>
      </p:sp>
      <p:pic>
        <p:nvPicPr>
          <p:cNvPr id="3" name="Picture 2"/>
          <p:cNvPicPr>
            <a:picLocks noChangeAspect="1"/>
          </p:cNvPicPr>
          <p:nvPr/>
        </p:nvPicPr>
        <p:blipFill>
          <a:blip r:embed="rId3"/>
          <a:stretch>
            <a:fillRect/>
          </a:stretch>
        </p:blipFill>
        <p:spPr>
          <a:xfrm>
            <a:off x="961313" y="1219200"/>
            <a:ext cx="7268287" cy="5654710"/>
          </a:xfrm>
          <a:prstGeom prst="rect">
            <a:avLst/>
          </a:prstGeom>
        </p:spPr>
      </p:pic>
    </p:spTree>
    <p:extLst>
      <p:ext uri="{BB962C8B-B14F-4D97-AF65-F5344CB8AC3E}">
        <p14:creationId xmlns:p14="http://schemas.microsoft.com/office/powerpoint/2010/main" val="152031517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smtClean="0"/>
              <a:t>BVA publishing “appeals metrics” on their public website: </a:t>
            </a:r>
            <a:r>
              <a:rPr lang="en-US" sz="2800" dirty="0">
                <a:hlinkClick r:id="rId2"/>
              </a:rPr>
              <a:t>https://</a:t>
            </a:r>
            <a:r>
              <a:rPr lang="en-US" sz="2800" dirty="0" smtClean="0">
                <a:hlinkClick r:id="rId2"/>
              </a:rPr>
              <a:t>www.bva.va.gov/Appeals_Metrics.asp</a:t>
            </a:r>
            <a:endParaRPr lang="en-US" sz="2800" dirty="0" smtClean="0"/>
          </a:p>
          <a:p>
            <a:pPr marL="0" indent="0">
              <a:buNone/>
            </a:pPr>
            <a:endParaRPr lang="en-US" sz="2800" dirty="0" smtClean="0"/>
          </a:p>
          <a:p>
            <a:r>
              <a:rPr lang="en-US" dirty="0" smtClean="0"/>
              <a:t>AMA allows flexibility in how cases are managed between dockets – not a set ratio of legacy/direct/evidence/hearing</a:t>
            </a:r>
          </a:p>
          <a:p>
            <a:pPr marL="0" indent="0">
              <a:buNone/>
            </a:pPr>
            <a:endParaRPr lang="en-US" dirty="0" smtClean="0"/>
          </a:p>
          <a:p>
            <a:r>
              <a:rPr lang="en-US" dirty="0" smtClean="0"/>
              <a:t>VA is prioritizing legacy and direct docket</a:t>
            </a:r>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37</a:t>
            </a:fld>
            <a:endParaRPr lang="en-US"/>
          </a:p>
        </p:txBody>
      </p:sp>
      <p:sp>
        <p:nvSpPr>
          <p:cNvPr id="6" name="Title 5"/>
          <p:cNvSpPr>
            <a:spLocks noGrp="1"/>
          </p:cNvSpPr>
          <p:nvPr>
            <p:ph type="title"/>
          </p:nvPr>
        </p:nvSpPr>
        <p:spPr/>
        <p:txBody>
          <a:bodyPr/>
          <a:lstStyle/>
          <a:p>
            <a:r>
              <a:rPr lang="en-US" dirty="0" smtClean="0"/>
              <a:t>Docket Dates</a:t>
            </a:r>
            <a:endParaRPr lang="en-US" dirty="0"/>
          </a:p>
        </p:txBody>
      </p:sp>
    </p:spTree>
    <p:extLst>
      <p:ext uri="{BB962C8B-B14F-4D97-AF65-F5344CB8AC3E}">
        <p14:creationId xmlns:p14="http://schemas.microsoft.com/office/powerpoint/2010/main" val="13710069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smtClean="0"/>
              <a:t>VA’s goal is to decide direct docket claims within one year from VA 10182</a:t>
            </a:r>
            <a:endParaRPr lang="en-US" sz="2800" dirty="0" smtClean="0"/>
          </a:p>
          <a:p>
            <a:pPr marL="0" indent="0">
              <a:buNone/>
            </a:pPr>
            <a:endParaRPr lang="en-US" sz="2800" dirty="0" smtClean="0"/>
          </a:p>
          <a:p>
            <a:r>
              <a:rPr lang="en-US" dirty="0" smtClean="0"/>
              <a:t>This is not a deadline</a:t>
            </a:r>
          </a:p>
          <a:p>
            <a:pPr marL="0" indent="0">
              <a:buNone/>
            </a:pPr>
            <a:endParaRPr lang="en-US" dirty="0" smtClean="0"/>
          </a:p>
          <a:p>
            <a:r>
              <a:rPr lang="en-US" dirty="0" smtClean="0"/>
              <a:t>Evidence and Hearing dockets will take longer, unless advanced on the docket</a:t>
            </a:r>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38</a:t>
            </a:fld>
            <a:endParaRPr lang="en-US"/>
          </a:p>
        </p:txBody>
      </p:sp>
      <p:sp>
        <p:nvSpPr>
          <p:cNvPr id="6" name="Title 5"/>
          <p:cNvSpPr>
            <a:spLocks noGrp="1"/>
          </p:cNvSpPr>
          <p:nvPr>
            <p:ph type="title"/>
          </p:nvPr>
        </p:nvSpPr>
        <p:spPr/>
        <p:txBody>
          <a:bodyPr/>
          <a:lstStyle/>
          <a:p>
            <a:r>
              <a:rPr lang="en-US" dirty="0" smtClean="0"/>
              <a:t>Docket Dates</a:t>
            </a:r>
            <a:endParaRPr lang="en-US" dirty="0"/>
          </a:p>
        </p:txBody>
      </p:sp>
    </p:spTree>
    <p:extLst>
      <p:ext uri="{BB962C8B-B14F-4D97-AF65-F5344CB8AC3E}">
        <p14:creationId xmlns:p14="http://schemas.microsoft.com/office/powerpoint/2010/main" val="38675155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1600200"/>
            <a:ext cx="8631810" cy="4267200"/>
          </a:xfrm>
          <a:prstGeom prst="rect">
            <a:avLst/>
          </a:prstGeom>
          <a:noFill/>
        </p:spPr>
        <p:txBody>
          <a:bodyPr wrap="square" rtlCol="0">
            <a:normAutofit fontScale="92500" lnSpcReduction="20000"/>
          </a:bodyPr>
          <a:lstStyle/>
          <a:p>
            <a:pPr marL="457200" indent="-4572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Advancement on the Docket (AOD) motions have the same criteria as in the past: age 75, seriously ill, severe financial hardship, administrative error resulting in significant delay in docketing, and at the discretion of the Chairman (such as areas affected by severe natural disasters).</a:t>
            </a:r>
          </a:p>
          <a:p>
            <a:endParaRPr lang="en-US" sz="2800" dirty="0" smtClean="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Legacy docket: </a:t>
            </a:r>
            <a:r>
              <a:rPr lang="en-US" sz="2800" b="1" dirty="0" smtClean="0">
                <a:solidFill>
                  <a:srgbClr val="FF0000"/>
                </a:solidFill>
                <a:latin typeface="Arial" panose="020B0604020202020204" pitchFamily="34" charset="0"/>
                <a:cs typeface="Arial" panose="020B0604020202020204" pitchFamily="34" charset="0"/>
              </a:rPr>
              <a:t>38 CFR 20.902</a:t>
            </a:r>
          </a:p>
          <a:p>
            <a:pPr marL="457200" indent="-4572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AMA dockets: </a:t>
            </a:r>
            <a:r>
              <a:rPr lang="en-US" sz="2800" b="1" dirty="0" smtClean="0">
                <a:solidFill>
                  <a:srgbClr val="FF0000"/>
                </a:solidFill>
                <a:latin typeface="Arial" panose="020B0604020202020204" pitchFamily="34" charset="0"/>
                <a:cs typeface="Arial" panose="020B0604020202020204" pitchFamily="34" charset="0"/>
              </a:rPr>
              <a:t>38 CFR 20.800</a:t>
            </a:r>
          </a:p>
          <a:p>
            <a:endParaRPr lang="en-US" sz="28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Contact VFW’s office at BVA, or hearing branch, if veteran is scheduled for hearing, for AOD </a:t>
            </a:r>
          </a:p>
          <a:p>
            <a:endParaRPr lang="en-US" sz="2800" dirty="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39</a:t>
            </a:fld>
            <a:endParaRPr lang="en-US" dirty="0"/>
          </a:p>
        </p:txBody>
      </p:sp>
      <p:sp>
        <p:nvSpPr>
          <p:cNvPr id="6" name="Title 1"/>
          <p:cNvSpPr>
            <a:spLocks noGrp="1"/>
          </p:cNvSpPr>
          <p:nvPr>
            <p:ph type="title"/>
          </p:nvPr>
        </p:nvSpPr>
        <p:spPr>
          <a:xfrm>
            <a:off x="483124" y="457200"/>
            <a:ext cx="8229600" cy="1143000"/>
          </a:xfrm>
        </p:spPr>
        <p:txBody>
          <a:bodyPr>
            <a:normAutofit/>
          </a:bodyPr>
          <a:lstStyle/>
          <a:p>
            <a:r>
              <a:rPr lang="en-US" dirty="0" smtClean="0"/>
              <a:t>Advancement on the Docket</a:t>
            </a:r>
            <a:endParaRPr lang="en-US" dirty="0"/>
          </a:p>
        </p:txBody>
      </p:sp>
    </p:spTree>
    <p:extLst>
      <p:ext uri="{BB962C8B-B14F-4D97-AF65-F5344CB8AC3E}">
        <p14:creationId xmlns:p14="http://schemas.microsoft.com/office/powerpoint/2010/main" val="24491684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1447800"/>
            <a:ext cx="8686800" cy="5181600"/>
          </a:xfrm>
          <a:prstGeom prst="rect">
            <a:avLst/>
          </a:prstGeom>
          <a:noFill/>
        </p:spPr>
        <p:txBody>
          <a:bodyPr wrap="square" rtlCol="0">
            <a:normAutofit fontScale="47500" lnSpcReduction="20000"/>
          </a:bodyPr>
          <a:lstStyle/>
          <a:p>
            <a:endParaRPr lang="en-US" sz="1600" dirty="0">
              <a:latin typeface="Times New Roman" panose="02020603050405020304" pitchFamily="18" charset="0"/>
              <a:cs typeface="Times New Roman" panose="02020603050405020304" pitchFamily="18" charset="0"/>
            </a:endParaRPr>
          </a:p>
          <a:p>
            <a:r>
              <a:rPr lang="en-US" sz="3400" b="1" dirty="0" smtClean="0">
                <a:solidFill>
                  <a:srgbClr val="FF0000"/>
                </a:solidFill>
                <a:latin typeface="Arial" panose="020B0604020202020204" pitchFamily="34" charset="0"/>
                <a:cs typeface="Arial" panose="020B0604020202020204" pitchFamily="34" charset="0"/>
              </a:rPr>
              <a:t>GOAL</a:t>
            </a:r>
            <a:r>
              <a:rPr lang="en-US" sz="3400" dirty="0" smtClean="0">
                <a:solidFill>
                  <a:schemeClr val="accent2"/>
                </a:solidFill>
                <a:latin typeface="Arial" panose="020B0604020202020204" pitchFamily="34" charset="0"/>
                <a:cs typeface="Arial" panose="020B0604020202020204" pitchFamily="34" charset="0"/>
              </a:rPr>
              <a:t>: </a:t>
            </a:r>
            <a:r>
              <a:rPr lang="en-US" sz="4400" dirty="0" smtClean="0">
                <a:latin typeface="Arial" panose="020B0604020202020204" pitchFamily="34" charset="0"/>
                <a:cs typeface="Arial" panose="020B0604020202020204" pitchFamily="34" charset="0"/>
              </a:rPr>
              <a:t>Ensure veterans receive fair appeals decisions in a timely, transparent, consistent and simple manner. </a:t>
            </a:r>
          </a:p>
          <a:p>
            <a:pPr marL="571500" indent="-571500">
              <a:buFont typeface="Arial" panose="020B0604020202020204" pitchFamily="34" charset="0"/>
              <a:buChar char="•"/>
            </a:pPr>
            <a:endParaRPr lang="en-US" sz="29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4600" dirty="0" smtClean="0">
                <a:latin typeface="Arial" panose="020B0604020202020204" pitchFamily="34" charset="0"/>
                <a:cs typeface="Arial" panose="020B0604020202020204" pitchFamily="34" charset="0"/>
              </a:rPr>
              <a:t>Improves rating decision notice letters to better inform veterans of reasons for decision, evidence considered, and appeal rights</a:t>
            </a:r>
          </a:p>
          <a:p>
            <a:endParaRPr lang="en-US" sz="4600" dirty="0" smtClean="0">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4600" dirty="0" smtClean="0">
                <a:latin typeface="Arial" panose="020B0604020202020204" pitchFamily="34" charset="0"/>
                <a:cs typeface="Arial" panose="020B0604020202020204" pitchFamily="34" charset="0"/>
              </a:rPr>
              <a:t>Formalizes two options at the AOJ to offer veterans resolution to claim disputes at the lowest possible level</a:t>
            </a:r>
          </a:p>
          <a:p>
            <a:endParaRPr lang="en-US" sz="4600" dirty="0" smtClean="0">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4600" dirty="0" smtClean="0">
                <a:latin typeface="Arial" panose="020B0604020202020204" pitchFamily="34" charset="0"/>
                <a:cs typeface="Arial" panose="020B0604020202020204" pitchFamily="34" charset="0"/>
              </a:rPr>
              <a:t>Allows appeal directly to Board of Veterans Appeals, replacing duplicative </a:t>
            </a:r>
            <a:r>
              <a:rPr lang="en-US" sz="4600" dirty="0">
                <a:latin typeface="Arial" panose="020B0604020202020204" pitchFamily="34" charset="0"/>
                <a:cs typeface="Arial" panose="020B0604020202020204" pitchFamily="34" charset="0"/>
              </a:rPr>
              <a:t>and confusing processes like NOD elections, </a:t>
            </a:r>
            <a:r>
              <a:rPr lang="en-US" sz="4600" dirty="0" smtClean="0">
                <a:latin typeface="Arial" panose="020B0604020202020204" pitchFamily="34" charset="0"/>
                <a:cs typeface="Arial" panose="020B0604020202020204" pitchFamily="34" charset="0"/>
              </a:rPr>
              <a:t>Form 9, and 646</a:t>
            </a:r>
            <a:endParaRPr lang="en-US" sz="46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endParaRPr lang="en-US" sz="4600" dirty="0" smtClean="0">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4600" dirty="0" smtClean="0">
                <a:latin typeface="Arial" panose="020B0604020202020204" pitchFamily="34" charset="0"/>
                <a:cs typeface="Arial" panose="020B0604020202020204" pitchFamily="34" charset="0"/>
              </a:rPr>
              <a:t>Protects veterans’ effective dates so long as claimants pursue adjudication in the timeframes prescribed by VA</a:t>
            </a:r>
          </a:p>
          <a:p>
            <a:pPr marL="571500" indent="-571500">
              <a:buFont typeface="Arial" panose="020B0604020202020204" pitchFamily="34" charset="0"/>
              <a:buChar char="•"/>
            </a:pPr>
            <a:endParaRPr lang="en-US" sz="4600" dirty="0" smtClean="0">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4600" dirty="0" smtClean="0">
                <a:latin typeface="Arial" panose="020B0604020202020204" pitchFamily="34" charset="0"/>
                <a:cs typeface="Arial" panose="020B0604020202020204" pitchFamily="34" charset="0"/>
              </a:rPr>
              <a:t>Protects “Duty to Assist” in initial and supplemental claims</a:t>
            </a:r>
          </a:p>
          <a:p>
            <a:pPr marL="571500" indent="-571500">
              <a:buFont typeface="Arial" panose="020B0604020202020204" pitchFamily="34" charset="0"/>
              <a:buChar char="•"/>
            </a:pPr>
            <a:endParaRPr lang="en-US" sz="1300" dirty="0" smtClean="0">
              <a:latin typeface="Arial" panose="020B0604020202020204" pitchFamily="34" charset="0"/>
              <a:cs typeface="Arial" panose="020B0604020202020204" pitchFamily="34" charset="0"/>
            </a:endParaRPr>
          </a:p>
          <a:p>
            <a:pPr marL="571500" indent="-571500">
              <a:buFont typeface="Arial" panose="020B0604020202020204" pitchFamily="34" charset="0"/>
              <a:buChar char="•"/>
            </a:pPr>
            <a:endParaRPr lang="en-US" sz="1700" dirty="0" smtClean="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4</a:t>
            </a:fld>
            <a:endParaRPr lang="en-US" dirty="0"/>
          </a:p>
        </p:txBody>
      </p:sp>
      <p:sp>
        <p:nvSpPr>
          <p:cNvPr id="7" name="Title 1"/>
          <p:cNvSpPr>
            <a:spLocks noGrp="1"/>
          </p:cNvSpPr>
          <p:nvPr>
            <p:ph type="title"/>
          </p:nvPr>
        </p:nvSpPr>
        <p:spPr>
          <a:xfrm>
            <a:off x="228600" y="228600"/>
            <a:ext cx="8229600" cy="914400"/>
          </a:xfrm>
        </p:spPr>
        <p:txBody>
          <a:bodyPr>
            <a:normAutofit fontScale="90000"/>
          </a:bodyPr>
          <a:lstStyle/>
          <a:p>
            <a:r>
              <a:rPr lang="en-US" b="1" dirty="0" smtClean="0"/>
              <a:t>Veterans Appeals Improvement and Modernization Act of 2017 (AMA)</a:t>
            </a:r>
            <a:endParaRPr lang="en-US" b="1" dirty="0"/>
          </a:p>
        </p:txBody>
      </p:sp>
    </p:spTree>
    <p:extLst>
      <p:ext uri="{BB962C8B-B14F-4D97-AF65-F5344CB8AC3E}">
        <p14:creationId xmlns:p14="http://schemas.microsoft.com/office/powerpoint/2010/main" val="173997794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1600200"/>
            <a:ext cx="8631810" cy="5029200"/>
          </a:xfrm>
          <a:prstGeom prst="rect">
            <a:avLst/>
          </a:prstGeom>
          <a:noFill/>
        </p:spPr>
        <p:txBody>
          <a:bodyPr wrap="square" rtlCol="0">
            <a:normAutofit fontScale="85000" lnSpcReduction="20000"/>
          </a:bodyPr>
          <a:lstStyle/>
          <a:p>
            <a:r>
              <a:rPr lang="en-US" sz="2800" dirty="0" smtClean="0">
                <a:latin typeface="Arial" panose="020B0604020202020204" pitchFamily="34" charset="0"/>
                <a:cs typeface="Arial" panose="020B0604020202020204" pitchFamily="34" charset="0"/>
              </a:rPr>
              <a:t>You can switch dockets at the BVA by filing a new NOD</a:t>
            </a:r>
          </a:p>
          <a:p>
            <a:endParaRPr lang="en-US" sz="2800" dirty="0" smtClean="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Time limit: within original one year from the rating decision, or 60 days after first NOD filed, whichever is later (</a:t>
            </a:r>
            <a:r>
              <a:rPr lang="en-US" sz="2800" b="1" dirty="0" smtClean="0">
                <a:solidFill>
                  <a:srgbClr val="FF0000"/>
                </a:solidFill>
                <a:latin typeface="Arial" panose="020B0604020202020204" pitchFamily="34" charset="0"/>
                <a:cs typeface="Arial" panose="020B0604020202020204" pitchFamily="34" charset="0"/>
              </a:rPr>
              <a:t>38 CFR 20.202</a:t>
            </a:r>
            <a:r>
              <a:rPr lang="en-US" sz="2800" dirty="0" smtClean="0">
                <a:latin typeface="Arial" panose="020B0604020202020204" pitchFamily="34" charset="0"/>
                <a:cs typeface="Arial" panose="020B0604020202020204" pitchFamily="34" charset="0"/>
              </a:rPr>
              <a:t>)</a:t>
            </a:r>
          </a:p>
          <a:p>
            <a:pPr marL="457200" indent="-457200">
              <a:buFont typeface="Arial" panose="020B0604020202020204" pitchFamily="34" charset="0"/>
              <a:buChar char="•"/>
            </a:pPr>
            <a:endParaRPr lang="en-US" sz="2800" dirty="0" smtClean="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If switching to evidence only docket, 90 days to submit evidence starts from the date the request to switch dockets is granted. </a:t>
            </a:r>
          </a:p>
          <a:p>
            <a:pPr marL="457200" indent="-457200">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Once evidence is submitted or a hearing is held, you cannot switch to the direct review docket</a:t>
            </a:r>
          </a:p>
          <a:p>
            <a:endParaRPr lang="en-US" sz="2800" dirty="0" smtClean="0">
              <a:latin typeface="Arial" panose="020B0604020202020204" pitchFamily="34" charset="0"/>
              <a:cs typeface="Arial" panose="020B0604020202020204" pitchFamily="34" charset="0"/>
            </a:endParaRPr>
          </a:p>
          <a:p>
            <a:pPr marL="914400" lvl="1" indent="-4572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Why? You have changed the evidentiary record and VA can’t “un-see” the evidence or testimony</a:t>
            </a:r>
          </a:p>
          <a:p>
            <a:pPr marL="914400" lvl="1" indent="-457200">
              <a:buFont typeface="Arial" panose="020B0604020202020204" pitchFamily="34" charset="0"/>
              <a:buChar char="•"/>
            </a:pPr>
            <a:r>
              <a:rPr lang="en-US" sz="2800" b="1" dirty="0" smtClean="0">
                <a:solidFill>
                  <a:srgbClr val="FF0000"/>
                </a:solidFill>
                <a:latin typeface="Arial" panose="020B0604020202020204" pitchFamily="34" charset="0"/>
                <a:cs typeface="Arial" panose="020B0604020202020204" pitchFamily="34" charset="0"/>
              </a:rPr>
              <a:t>38 CFR 20.301, 20.302, 20.303</a:t>
            </a:r>
          </a:p>
          <a:p>
            <a:endParaRPr lang="en-US" sz="2800" dirty="0" smtClean="0">
              <a:latin typeface="Arial" panose="020B0604020202020204" pitchFamily="34" charset="0"/>
              <a:cs typeface="Arial" panose="020B0604020202020204" pitchFamily="34" charset="0"/>
            </a:endParaRPr>
          </a:p>
          <a:p>
            <a:endParaRPr lang="en-US" sz="2800" dirty="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40</a:t>
            </a:fld>
            <a:endParaRPr lang="en-US" dirty="0"/>
          </a:p>
        </p:txBody>
      </p:sp>
      <p:sp>
        <p:nvSpPr>
          <p:cNvPr id="6" name="Title 1"/>
          <p:cNvSpPr>
            <a:spLocks noGrp="1"/>
          </p:cNvSpPr>
          <p:nvPr>
            <p:ph type="title"/>
          </p:nvPr>
        </p:nvSpPr>
        <p:spPr>
          <a:xfrm>
            <a:off x="483124" y="457200"/>
            <a:ext cx="8229600" cy="1143000"/>
          </a:xfrm>
        </p:spPr>
        <p:txBody>
          <a:bodyPr>
            <a:normAutofit/>
          </a:bodyPr>
          <a:lstStyle/>
          <a:p>
            <a:r>
              <a:rPr lang="en-US" dirty="0" smtClean="0"/>
              <a:t>Switching Dockets</a:t>
            </a:r>
            <a:endParaRPr lang="en-US" dirty="0"/>
          </a:p>
        </p:txBody>
      </p:sp>
    </p:spTree>
    <p:extLst>
      <p:ext uri="{BB962C8B-B14F-4D97-AF65-F5344CB8AC3E}">
        <p14:creationId xmlns:p14="http://schemas.microsoft.com/office/powerpoint/2010/main" val="216873852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1600200"/>
            <a:ext cx="8631810" cy="4267200"/>
          </a:xfrm>
          <a:prstGeom prst="rect">
            <a:avLst/>
          </a:prstGeom>
          <a:noFill/>
        </p:spPr>
        <p:txBody>
          <a:bodyPr wrap="square" rtlCol="0">
            <a:normAutofit fontScale="92500" lnSpcReduction="20000"/>
          </a:bodyPr>
          <a:lstStyle/>
          <a:p>
            <a:pPr marL="457200" indent="-4572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Under AMA, BVA no longer requests independent medical opinions before making a decision</a:t>
            </a:r>
          </a:p>
          <a:p>
            <a:pPr marL="914400" lvl="1" indent="-4572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Why? Because record is closed</a:t>
            </a:r>
          </a:p>
          <a:p>
            <a:pPr marL="457200" indent="-457200">
              <a:buFont typeface="Arial" panose="020B0604020202020204" pitchFamily="34" charset="0"/>
              <a:buChar char="•"/>
            </a:pPr>
            <a:endParaRPr lang="en-US" sz="2800" dirty="0" smtClean="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If representative requests or BVA determines that an advisory medical opinion is needed from an outside source (not C&amp;P or contract C&amp;P), BVA will remand for an advisory medical opinion </a:t>
            </a:r>
          </a:p>
          <a:p>
            <a:pPr lvl="2" indent="-457200">
              <a:buFont typeface="Arial" panose="020B0604020202020204" pitchFamily="34" charset="0"/>
              <a:buChar char="•"/>
            </a:pPr>
            <a:r>
              <a:rPr lang="en-US" sz="2800" b="1" dirty="0">
                <a:solidFill>
                  <a:srgbClr val="FF0000"/>
                </a:solidFill>
                <a:latin typeface="Arial" panose="020B0604020202020204" pitchFamily="34" charset="0"/>
                <a:cs typeface="Arial" panose="020B0604020202020204" pitchFamily="34" charset="0"/>
              </a:rPr>
              <a:t>38 CFR 20.802</a:t>
            </a:r>
          </a:p>
          <a:p>
            <a:pPr marL="914400" lvl="1" indent="-4572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Example: 1151 claims for medical negligence</a:t>
            </a:r>
          </a:p>
          <a:p>
            <a:endParaRPr lang="en-US" sz="2800" dirty="0" smtClean="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All development occurs at AOJ</a:t>
            </a:r>
          </a:p>
          <a:p>
            <a:endParaRPr lang="en-US" sz="2800" dirty="0" smtClean="0">
              <a:latin typeface="Arial" panose="020B0604020202020204" pitchFamily="34" charset="0"/>
              <a:cs typeface="Arial" panose="020B0604020202020204" pitchFamily="34" charset="0"/>
            </a:endParaRPr>
          </a:p>
          <a:p>
            <a:endParaRPr lang="en-US" sz="2800" dirty="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41</a:t>
            </a:fld>
            <a:endParaRPr lang="en-US" dirty="0"/>
          </a:p>
        </p:txBody>
      </p:sp>
      <p:sp>
        <p:nvSpPr>
          <p:cNvPr id="6" name="Title 1"/>
          <p:cNvSpPr>
            <a:spLocks noGrp="1"/>
          </p:cNvSpPr>
          <p:nvPr>
            <p:ph type="title"/>
          </p:nvPr>
        </p:nvSpPr>
        <p:spPr>
          <a:xfrm>
            <a:off x="483124" y="457200"/>
            <a:ext cx="8229600" cy="1143000"/>
          </a:xfrm>
        </p:spPr>
        <p:txBody>
          <a:bodyPr>
            <a:normAutofit/>
          </a:bodyPr>
          <a:lstStyle/>
          <a:p>
            <a:r>
              <a:rPr lang="en-US" dirty="0" smtClean="0"/>
              <a:t>Medical Opinions</a:t>
            </a:r>
            <a:endParaRPr lang="en-US" dirty="0"/>
          </a:p>
        </p:txBody>
      </p:sp>
    </p:spTree>
    <p:extLst>
      <p:ext uri="{BB962C8B-B14F-4D97-AF65-F5344CB8AC3E}">
        <p14:creationId xmlns:p14="http://schemas.microsoft.com/office/powerpoint/2010/main" val="172598969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354227" y="1600200"/>
            <a:ext cx="8332573" cy="5017453"/>
          </a:xfrm>
        </p:spPr>
        <p:txBody>
          <a:bodyPr>
            <a:noAutofit/>
          </a:bodyPr>
          <a:lstStyle/>
          <a:p>
            <a:pPr>
              <a:spcBef>
                <a:spcPts val="0"/>
              </a:spcBef>
            </a:pPr>
            <a:r>
              <a:rPr lang="en-US" sz="2400" dirty="0" smtClean="0"/>
              <a:t>Challenging a final decision on the basis of clear and unmistakable error is still an option</a:t>
            </a:r>
          </a:p>
          <a:p>
            <a:pPr marL="0" indent="0">
              <a:spcBef>
                <a:spcPts val="0"/>
              </a:spcBef>
              <a:buNone/>
            </a:pPr>
            <a:endParaRPr lang="en-US" sz="2400" dirty="0" smtClean="0"/>
          </a:p>
          <a:p>
            <a:pPr>
              <a:spcBef>
                <a:spcPts val="0"/>
              </a:spcBef>
            </a:pPr>
            <a:r>
              <a:rPr lang="en-US" sz="2400" dirty="0" smtClean="0"/>
              <a:t>No specific form required, recommend 21-4138 to avoid confusion with other types of claims</a:t>
            </a:r>
          </a:p>
          <a:p>
            <a:pPr marL="0" indent="0">
              <a:spcBef>
                <a:spcPts val="0"/>
              </a:spcBef>
              <a:buNone/>
            </a:pPr>
            <a:endParaRPr lang="en-US" sz="2400" dirty="0" smtClean="0"/>
          </a:p>
          <a:p>
            <a:pPr>
              <a:spcBef>
                <a:spcPts val="0"/>
              </a:spcBef>
            </a:pPr>
            <a:r>
              <a:rPr lang="en-US" sz="2400" dirty="0" smtClean="0"/>
              <a:t>Should only be exercised if claimant is not in appeal timeframe</a:t>
            </a:r>
          </a:p>
          <a:p>
            <a:pPr>
              <a:spcBef>
                <a:spcPts val="0"/>
              </a:spcBef>
            </a:pPr>
            <a:endParaRPr lang="en-US" sz="2400" dirty="0" smtClean="0"/>
          </a:p>
          <a:p>
            <a:pPr>
              <a:spcBef>
                <a:spcPts val="0"/>
              </a:spcBef>
            </a:pPr>
            <a:r>
              <a:rPr lang="en-US" sz="2400" dirty="0" smtClean="0"/>
              <a:t>Can still argue VA made an error, but higher level review or direct docket to BVA may be better</a:t>
            </a:r>
          </a:p>
          <a:p>
            <a:pPr lvl="1">
              <a:spcBef>
                <a:spcPts val="0"/>
              </a:spcBef>
            </a:pPr>
            <a:r>
              <a:rPr lang="en-US" sz="2400" dirty="0" smtClean="0"/>
              <a:t>Why? Higher bar of evidence to meet with CUE: standard of review</a:t>
            </a:r>
          </a:p>
          <a:p>
            <a:pPr marL="457200" lvl="1" indent="0">
              <a:spcBef>
                <a:spcPts val="0"/>
              </a:spcBef>
              <a:buNone/>
            </a:pPr>
            <a:endParaRPr lang="en-US" sz="2000" dirty="0"/>
          </a:p>
          <a:p>
            <a:pPr marL="0" indent="0">
              <a:spcBef>
                <a:spcPts val="0"/>
              </a:spcBef>
              <a:buNone/>
            </a:pPr>
            <a:endParaRPr lang="en-US" sz="2400" dirty="0" smtClean="0"/>
          </a:p>
          <a:p>
            <a:pPr marL="228600" indent="-228600">
              <a:spcBef>
                <a:spcPts val="0"/>
              </a:spcBef>
            </a:pPr>
            <a:endParaRPr lang="en-US" sz="1400" dirty="0"/>
          </a:p>
          <a:p>
            <a:pPr marL="914400" lvl="2" indent="0">
              <a:buNone/>
            </a:pPr>
            <a:endParaRPr lang="en-US" sz="1000" dirty="0">
              <a:latin typeface="+mj-lt"/>
            </a:endParaRPr>
          </a:p>
          <a:p>
            <a:endParaRPr lang="en-US" sz="2400"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42</a:t>
            </a:fld>
            <a:endParaRPr lang="en-US" dirty="0"/>
          </a:p>
        </p:txBody>
      </p:sp>
      <p:sp>
        <p:nvSpPr>
          <p:cNvPr id="6" name="Title 1"/>
          <p:cNvSpPr>
            <a:spLocks noGrp="1"/>
          </p:cNvSpPr>
          <p:nvPr>
            <p:ph type="title"/>
          </p:nvPr>
        </p:nvSpPr>
        <p:spPr>
          <a:xfrm>
            <a:off x="266896" y="76200"/>
            <a:ext cx="8229600" cy="1143000"/>
          </a:xfrm>
        </p:spPr>
        <p:txBody>
          <a:bodyPr>
            <a:normAutofit/>
          </a:bodyPr>
          <a:lstStyle/>
          <a:p>
            <a:r>
              <a:rPr lang="en-US" dirty="0" smtClean="0"/>
              <a:t>What about CUE?</a:t>
            </a:r>
            <a:endParaRPr lang="en-US" dirty="0"/>
          </a:p>
        </p:txBody>
      </p:sp>
    </p:spTree>
    <p:extLst>
      <p:ext uri="{BB962C8B-B14F-4D97-AF65-F5344CB8AC3E}">
        <p14:creationId xmlns:p14="http://schemas.microsoft.com/office/powerpoint/2010/main" val="5020490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A9DCC7C6-A62F-4059-8C66-A74E7CFD86BF}" type="slidenum">
              <a:rPr lang="en-US" smtClean="0"/>
              <a:pPr/>
              <a:t>43</a:t>
            </a:fld>
            <a:endParaRPr lang="en-US" dirty="0"/>
          </a:p>
        </p:txBody>
      </p:sp>
      <p:sp>
        <p:nvSpPr>
          <p:cNvPr id="7" name="Title 1"/>
          <p:cNvSpPr>
            <a:spLocks noGrp="1"/>
          </p:cNvSpPr>
          <p:nvPr>
            <p:ph type="title"/>
          </p:nvPr>
        </p:nvSpPr>
        <p:spPr>
          <a:xfrm>
            <a:off x="-10886" y="76200"/>
            <a:ext cx="8229600" cy="1344943"/>
          </a:xfrm>
        </p:spPr>
        <p:txBody>
          <a:bodyPr>
            <a:normAutofit/>
          </a:bodyPr>
          <a:lstStyle/>
          <a:p>
            <a:r>
              <a:rPr lang="en-US" dirty="0" smtClean="0"/>
              <a:t>RAPID APPEALS MODERNIZATION PROGRAM (RAMP)</a:t>
            </a:r>
            <a:endParaRPr lang="en-US" dirty="0"/>
          </a:p>
        </p:txBody>
      </p:sp>
      <p:sp>
        <p:nvSpPr>
          <p:cNvPr id="9" name="TextBox 8"/>
          <p:cNvSpPr txBox="1"/>
          <p:nvPr/>
        </p:nvSpPr>
        <p:spPr>
          <a:xfrm>
            <a:off x="255898" y="1524000"/>
            <a:ext cx="8229600" cy="4953000"/>
          </a:xfrm>
          <a:prstGeom prst="rect">
            <a:avLst/>
          </a:prstGeom>
          <a:noFill/>
        </p:spPr>
        <p:txBody>
          <a:bodyPr wrap="square" rtlCol="0">
            <a:normAutofit fontScale="85000" lnSpcReduction="20000"/>
          </a:bodyPr>
          <a:lstStyle/>
          <a:p>
            <a:pPr marL="571500" indent="-288925">
              <a:buFont typeface="Arial" panose="020B0604020202020204" pitchFamily="34" charset="0"/>
              <a:buChar char="•"/>
            </a:pPr>
            <a:r>
              <a:rPr lang="en-US" sz="2800" dirty="0" smtClean="0">
                <a:latin typeface="Arial" panose="020B0604020202020204" pitchFamily="34" charset="0"/>
                <a:cs typeface="Arial" panose="020B0604020202020204" pitchFamily="34" charset="0"/>
              </a:rPr>
              <a:t>RAMP was in effect from November 2017 through February 2019 </a:t>
            </a:r>
          </a:p>
          <a:p>
            <a:pPr marL="571500" indent="-288925">
              <a:buFont typeface="Arial" panose="020B0604020202020204" pitchFamily="34" charset="0"/>
              <a:buChar char="•"/>
            </a:pPr>
            <a:endParaRPr lang="en-US" sz="2800" dirty="0" smtClean="0">
              <a:latin typeface="Arial" panose="020B0604020202020204" pitchFamily="34" charset="0"/>
              <a:cs typeface="Arial" panose="020B0604020202020204" pitchFamily="34" charset="0"/>
            </a:endParaRPr>
          </a:p>
          <a:p>
            <a:pPr marL="571500" indent="-288925">
              <a:buFont typeface="Arial" panose="020B0604020202020204" pitchFamily="34" charset="0"/>
              <a:buChar char="•"/>
            </a:pPr>
            <a:r>
              <a:rPr lang="en-US" sz="2800" dirty="0" smtClean="0">
                <a:latin typeface="Arial" panose="020B0604020202020204" pitchFamily="34" charset="0"/>
                <a:cs typeface="Arial" panose="020B0604020202020204" pitchFamily="34" charset="0"/>
              </a:rPr>
              <a:t>Offered legacy appellants opportunity to opt into Supplemental Claim and Higher Level Review lanes after filing a NOD, filing a Form 9, having their claim certified to the BVA, or remanded from BVA</a:t>
            </a:r>
          </a:p>
          <a:p>
            <a:pPr marL="571500" indent="-288925">
              <a:buFont typeface="Arial" panose="020B0604020202020204" pitchFamily="34" charset="0"/>
              <a:buChar char="•"/>
            </a:pPr>
            <a:endParaRPr lang="en-US" sz="2800" dirty="0" smtClean="0">
              <a:latin typeface="Arial" panose="020B0604020202020204" pitchFamily="34" charset="0"/>
              <a:cs typeface="Arial" panose="020B0604020202020204" pitchFamily="34" charset="0"/>
            </a:endParaRPr>
          </a:p>
          <a:p>
            <a:pPr marL="571500" indent="-288925">
              <a:buFont typeface="Arial" panose="020B0604020202020204" pitchFamily="34" charset="0"/>
              <a:buChar char="•"/>
            </a:pPr>
            <a:r>
              <a:rPr lang="en-US" sz="2800" dirty="0" smtClean="0">
                <a:latin typeface="Arial" panose="020B0604020202020204" pitchFamily="34" charset="0"/>
                <a:cs typeface="Arial" panose="020B0604020202020204" pitchFamily="34" charset="0"/>
              </a:rPr>
              <a:t>Note: this </a:t>
            </a:r>
            <a:r>
              <a:rPr lang="en-US" sz="2800" i="1" dirty="0" smtClean="0">
                <a:latin typeface="Arial" panose="020B0604020202020204" pitchFamily="34" charset="0"/>
                <a:cs typeface="Arial" panose="020B0604020202020204" pitchFamily="34" charset="0"/>
              </a:rPr>
              <a:t>did not </a:t>
            </a:r>
            <a:r>
              <a:rPr lang="en-US" sz="2800" dirty="0" smtClean="0">
                <a:latin typeface="Arial" panose="020B0604020202020204" pitchFamily="34" charset="0"/>
                <a:cs typeface="Arial" panose="020B0604020202020204" pitchFamily="34" charset="0"/>
              </a:rPr>
              <a:t>include the SOC stage, however if VA accepted the election they should honor it</a:t>
            </a:r>
          </a:p>
          <a:p>
            <a:pPr marL="571500" indent="-288925"/>
            <a:endParaRPr lang="en-US" sz="2800" dirty="0" smtClean="0">
              <a:latin typeface="Arial" panose="020B0604020202020204" pitchFamily="34" charset="0"/>
              <a:cs typeface="Arial" panose="020B0604020202020204" pitchFamily="34" charset="0"/>
            </a:endParaRPr>
          </a:p>
          <a:p>
            <a:pPr marL="571500" indent="-288925">
              <a:buFont typeface="Arial" panose="020B0604020202020204" pitchFamily="34" charset="0"/>
              <a:buChar char="•"/>
            </a:pPr>
            <a:r>
              <a:rPr lang="en-US" sz="2800" dirty="0" smtClean="0">
                <a:latin typeface="Arial" panose="020B0604020202020204" pitchFamily="34" charset="0"/>
                <a:cs typeface="Arial" panose="020B0604020202020204" pitchFamily="34" charset="0"/>
              </a:rPr>
              <a:t>VA is completing decisions for veterans who already opted into RAMP. If an election was made after February 2019, veteran will receive letter stating still processing legacy appeal</a:t>
            </a:r>
          </a:p>
          <a:p>
            <a:pPr marL="571500" indent="-288925">
              <a:buFont typeface="Arial" panose="020B0604020202020204" pitchFamily="34" charset="0"/>
              <a:buChar char="•"/>
            </a:pPr>
            <a:endParaRPr lang="en-US" sz="2800" dirty="0" smtClean="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endParaRPr lang="en-US" sz="4400" b="1" dirty="0" smtClean="0"/>
          </a:p>
        </p:txBody>
      </p:sp>
    </p:spTree>
    <p:extLst>
      <p:ext uri="{BB962C8B-B14F-4D97-AF65-F5344CB8AC3E}">
        <p14:creationId xmlns:p14="http://schemas.microsoft.com/office/powerpoint/2010/main" val="370630203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A9DCC7C6-A62F-4059-8C66-A74E7CFD86BF}" type="slidenum">
              <a:rPr lang="en-US" smtClean="0"/>
              <a:pPr/>
              <a:t>44</a:t>
            </a:fld>
            <a:endParaRPr lang="en-US" dirty="0"/>
          </a:p>
        </p:txBody>
      </p:sp>
      <p:sp>
        <p:nvSpPr>
          <p:cNvPr id="7" name="Title 1"/>
          <p:cNvSpPr>
            <a:spLocks noGrp="1"/>
          </p:cNvSpPr>
          <p:nvPr>
            <p:ph type="title"/>
          </p:nvPr>
        </p:nvSpPr>
        <p:spPr>
          <a:xfrm>
            <a:off x="-10886" y="76200"/>
            <a:ext cx="8229600" cy="1344943"/>
          </a:xfrm>
        </p:spPr>
        <p:txBody>
          <a:bodyPr>
            <a:normAutofit/>
          </a:bodyPr>
          <a:lstStyle/>
          <a:p>
            <a:r>
              <a:rPr lang="en-US" dirty="0" smtClean="0"/>
              <a:t>RAPID APPEALS MODERNIZATION PROGRAM (RAMP) ISSUES</a:t>
            </a:r>
            <a:endParaRPr lang="en-US" dirty="0"/>
          </a:p>
        </p:txBody>
      </p:sp>
      <p:sp>
        <p:nvSpPr>
          <p:cNvPr id="9" name="TextBox 8"/>
          <p:cNvSpPr txBox="1"/>
          <p:nvPr/>
        </p:nvSpPr>
        <p:spPr>
          <a:xfrm>
            <a:off x="457200" y="1524000"/>
            <a:ext cx="8229600" cy="4608974"/>
          </a:xfrm>
          <a:prstGeom prst="rect">
            <a:avLst/>
          </a:prstGeom>
          <a:noFill/>
        </p:spPr>
        <p:txBody>
          <a:bodyPr wrap="square" rtlCol="0">
            <a:normAutofit fontScale="70000" lnSpcReduction="20000"/>
          </a:bodyPr>
          <a:lstStyle/>
          <a:p>
            <a:pPr marL="571500" indent="-288925">
              <a:buFont typeface="Arial" panose="020B0604020202020204" pitchFamily="34" charset="0"/>
              <a:buChar char="•"/>
            </a:pPr>
            <a:r>
              <a:rPr lang="en-US" sz="3100" dirty="0" smtClean="0">
                <a:latin typeface="Arial" panose="020B0604020202020204" pitchFamily="34" charset="0"/>
                <a:cs typeface="Arial" panose="020B0604020202020204" pitchFamily="34" charset="0"/>
              </a:rPr>
              <a:t>If your veteran opted into RAMP in the appropriate time limits but was told their appeal was cancelled, let us know. </a:t>
            </a:r>
          </a:p>
          <a:p>
            <a:pPr marL="282575"/>
            <a:endParaRPr lang="en-US" sz="3100" dirty="0" smtClean="0">
              <a:latin typeface="Arial" panose="020B0604020202020204" pitchFamily="34" charset="0"/>
              <a:cs typeface="Arial" panose="020B0604020202020204" pitchFamily="34" charset="0"/>
            </a:endParaRPr>
          </a:p>
          <a:p>
            <a:pPr marL="571500" indent="-288925">
              <a:buFont typeface="Arial" panose="020B0604020202020204" pitchFamily="34" charset="0"/>
              <a:buChar char="•"/>
            </a:pPr>
            <a:r>
              <a:rPr lang="en-US" sz="3100" dirty="0" smtClean="0">
                <a:latin typeface="Arial" panose="020B0604020202020204" pitchFamily="34" charset="0"/>
                <a:cs typeface="Arial" panose="020B0604020202020204" pitchFamily="34" charset="0"/>
              </a:rPr>
              <a:t>During RAMP, it was presumed that the veteran had submitted new and relevant evidence. If opting in today, you </a:t>
            </a:r>
            <a:r>
              <a:rPr lang="en-US" sz="3100" i="1" dirty="0" smtClean="0">
                <a:latin typeface="Arial" panose="020B0604020202020204" pitchFamily="34" charset="0"/>
                <a:cs typeface="Arial" panose="020B0604020202020204" pitchFamily="34" charset="0"/>
              </a:rPr>
              <a:t>must </a:t>
            </a:r>
            <a:r>
              <a:rPr lang="en-US" sz="3100" dirty="0" smtClean="0">
                <a:latin typeface="Arial" panose="020B0604020202020204" pitchFamily="34" charset="0"/>
                <a:cs typeface="Arial" panose="020B0604020202020204" pitchFamily="34" charset="0"/>
              </a:rPr>
              <a:t>submit or identify new and relevant evidence.</a:t>
            </a:r>
          </a:p>
          <a:p>
            <a:pPr marL="282575"/>
            <a:endParaRPr lang="en-US" sz="3100" dirty="0">
              <a:latin typeface="Arial" panose="020B0604020202020204" pitchFamily="34" charset="0"/>
              <a:cs typeface="Arial" panose="020B0604020202020204" pitchFamily="34" charset="0"/>
            </a:endParaRPr>
          </a:p>
          <a:p>
            <a:pPr marL="571500" indent="-288925">
              <a:buFont typeface="Arial" panose="020B0604020202020204" pitchFamily="34" charset="0"/>
              <a:buChar char="•"/>
            </a:pPr>
            <a:r>
              <a:rPr lang="en-US" sz="3100" dirty="0" smtClean="0">
                <a:latin typeface="Arial" panose="020B0604020202020204" pitchFamily="34" charset="0"/>
                <a:cs typeface="Arial" panose="020B0604020202020204" pitchFamily="34" charset="0"/>
              </a:rPr>
              <a:t>During RAMP, veterans received a decision letter with appeal rights that allowed them to file a supplemental claim, higher level review or Board appeal on a special 21-4138. After February 19, 2019, that form is no longer valid</a:t>
            </a:r>
          </a:p>
          <a:p>
            <a:pPr marL="571500" indent="-288925">
              <a:buFont typeface="Arial" panose="020B0604020202020204" pitchFamily="34" charset="0"/>
              <a:buChar char="•"/>
            </a:pPr>
            <a:endParaRPr lang="en-US" sz="3100" dirty="0" smtClean="0">
              <a:latin typeface="Arial" panose="020B0604020202020204" pitchFamily="34" charset="0"/>
              <a:cs typeface="Arial" panose="020B0604020202020204" pitchFamily="34" charset="0"/>
            </a:endParaRPr>
          </a:p>
          <a:p>
            <a:pPr marL="1028700" lvl="1" indent="-288925">
              <a:buFont typeface="Arial" panose="020B0604020202020204" pitchFamily="34" charset="0"/>
              <a:buChar char="•"/>
            </a:pPr>
            <a:r>
              <a:rPr lang="en-US" sz="3100" dirty="0" smtClean="0">
                <a:latin typeface="Arial" panose="020B0604020202020204" pitchFamily="34" charset="0"/>
                <a:cs typeface="Arial" panose="020B0604020202020204" pitchFamily="34" charset="0"/>
              </a:rPr>
              <a:t>If VA did not recognize and establish the decision review request, please assist the claimant in completing a 20-0995, 20-0996 or VAF 10182, as appropriate.</a:t>
            </a:r>
          </a:p>
          <a:p>
            <a:pPr marL="571500" indent="-288925">
              <a:buFont typeface="Arial" panose="020B0604020202020204" pitchFamily="34" charset="0"/>
              <a:buChar char="•"/>
            </a:pPr>
            <a:endParaRPr lang="en-US" sz="2800" dirty="0" smtClean="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endParaRPr lang="en-US" sz="4400" b="1" dirty="0" smtClean="0"/>
          </a:p>
        </p:txBody>
      </p:sp>
    </p:spTree>
    <p:extLst>
      <p:ext uri="{BB962C8B-B14F-4D97-AF65-F5344CB8AC3E}">
        <p14:creationId xmlns:p14="http://schemas.microsoft.com/office/powerpoint/2010/main" val="320212882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45</a:t>
            </a:fld>
            <a:endParaRPr lang="en-US" dirty="0"/>
          </a:p>
        </p:txBody>
      </p:sp>
      <p:sp>
        <p:nvSpPr>
          <p:cNvPr id="7" name="Title 1"/>
          <p:cNvSpPr>
            <a:spLocks noGrp="1"/>
          </p:cNvSpPr>
          <p:nvPr>
            <p:ph type="title"/>
          </p:nvPr>
        </p:nvSpPr>
        <p:spPr>
          <a:xfrm>
            <a:off x="457200" y="609600"/>
            <a:ext cx="8229600" cy="914400"/>
          </a:xfrm>
        </p:spPr>
        <p:txBody>
          <a:bodyPr>
            <a:normAutofit/>
          </a:bodyPr>
          <a:lstStyle/>
          <a:p>
            <a:r>
              <a:rPr lang="en-US" dirty="0" smtClean="0"/>
              <a:t>Opting into AMA today</a:t>
            </a:r>
            <a:endParaRPr lang="en-US" b="1" dirty="0"/>
          </a:p>
        </p:txBody>
      </p:sp>
      <p:sp>
        <p:nvSpPr>
          <p:cNvPr id="3" name="TextBox 2"/>
          <p:cNvSpPr txBox="1"/>
          <p:nvPr/>
        </p:nvSpPr>
        <p:spPr>
          <a:xfrm>
            <a:off x="381000" y="1462483"/>
            <a:ext cx="7924800" cy="5386090"/>
          </a:xfrm>
          <a:prstGeom prst="rect">
            <a:avLst/>
          </a:prstGeom>
          <a:noFill/>
        </p:spPr>
        <p:txBody>
          <a:bodyPr wrap="square" rtlCol="0">
            <a:spAutoFit/>
          </a:bodyPr>
          <a:lstStyle/>
          <a:p>
            <a:pPr marL="228600" indent="-228600">
              <a:spcBef>
                <a:spcPts val="0"/>
              </a:spcBef>
            </a:pPr>
            <a:r>
              <a:rPr lang="en-US" sz="2800" dirty="0">
                <a:latin typeface="Arial" panose="020B0604020202020204" pitchFamily="34" charset="0"/>
                <a:cs typeface="Arial" panose="020B0604020202020204" pitchFamily="34" charset="0"/>
              </a:rPr>
              <a:t>Appellant in legacy appeal process can “opt-in” to AMA after receiving a Statement of the Case or Supplemental Statement of the </a:t>
            </a:r>
            <a:r>
              <a:rPr lang="en-US" sz="2800" dirty="0" smtClean="0">
                <a:latin typeface="Arial" panose="020B0604020202020204" pitchFamily="34" charset="0"/>
                <a:cs typeface="Arial" panose="020B0604020202020204" pitchFamily="34" charset="0"/>
              </a:rPr>
              <a:t>Case</a:t>
            </a:r>
          </a:p>
          <a:p>
            <a:pPr marL="228600" indent="-228600">
              <a:spcBef>
                <a:spcPts val="0"/>
              </a:spcBef>
            </a:pPr>
            <a:endParaRPr lang="en-US" sz="2800" dirty="0" smtClean="0">
              <a:latin typeface="Arial" panose="020B0604020202020204" pitchFamily="34" charset="0"/>
              <a:cs typeface="Arial" panose="020B0604020202020204" pitchFamily="34" charset="0"/>
            </a:endParaRPr>
          </a:p>
          <a:p>
            <a:pPr marL="457200" indent="-457200">
              <a:spcBef>
                <a:spcPts val="0"/>
              </a:spcBef>
              <a:buFont typeface="Arial" panose="020B0604020202020204" pitchFamily="34" charset="0"/>
              <a:buChar char="•"/>
            </a:pPr>
            <a:r>
              <a:rPr lang="en-US" sz="2800" dirty="0" smtClean="0">
                <a:latin typeface="Arial" panose="020B0604020202020204" pitchFamily="34" charset="0"/>
                <a:cs typeface="Arial" panose="020B0604020202020204" pitchFamily="34" charset="0"/>
              </a:rPr>
              <a:t>Can </a:t>
            </a:r>
            <a:r>
              <a:rPr lang="en-US" sz="2800" dirty="0">
                <a:latin typeface="Arial" panose="020B0604020202020204" pitchFamily="34" charset="0"/>
                <a:cs typeface="Arial" panose="020B0604020202020204" pitchFamily="34" charset="0"/>
              </a:rPr>
              <a:t>select any lane, but only has time limit noted in </a:t>
            </a:r>
            <a:r>
              <a:rPr lang="en-US" sz="2800" dirty="0" smtClean="0">
                <a:latin typeface="Arial" panose="020B0604020202020204" pitchFamily="34" charset="0"/>
                <a:cs typeface="Arial" panose="020B0604020202020204" pitchFamily="34" charset="0"/>
              </a:rPr>
              <a:t>SOC/SSOC (30 or 60 days)</a:t>
            </a:r>
          </a:p>
          <a:p>
            <a:pPr marL="457200"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Once a veteran opts-in to AMA, that decision is final and the veteran cannot revert back to the legacy appeals program</a:t>
            </a:r>
          </a:p>
          <a:p>
            <a:pPr marL="457200" indent="-457200">
              <a:spcBef>
                <a:spcPts val="0"/>
              </a:spcBef>
              <a:buFont typeface="Arial" panose="020B0604020202020204" pitchFamily="34" charset="0"/>
              <a:buChar char="•"/>
            </a:pPr>
            <a:r>
              <a:rPr lang="en-US" sz="2800" dirty="0" smtClean="0">
                <a:latin typeface="Arial" panose="020B0604020202020204" pitchFamily="34" charset="0"/>
                <a:cs typeface="Arial" panose="020B0604020202020204" pitchFamily="34" charset="0"/>
              </a:rPr>
              <a:t>Can opt to file Form 9 instead and remain in legacy (or if Form 9 already filed, wait)</a:t>
            </a:r>
            <a:endParaRPr lang="en-US" sz="2800" dirty="0">
              <a:latin typeface="Arial" panose="020B0604020202020204" pitchFamily="34" charset="0"/>
              <a:cs typeface="Arial" panose="020B0604020202020204" pitchFamily="34" charset="0"/>
            </a:endParaRPr>
          </a:p>
          <a:p>
            <a:pPr algn="ctr"/>
            <a:endParaRPr lang="en-US" dirty="0"/>
          </a:p>
          <a:p>
            <a:endParaRPr lang="en-US" dirty="0"/>
          </a:p>
        </p:txBody>
      </p:sp>
    </p:spTree>
    <p:extLst>
      <p:ext uri="{BB962C8B-B14F-4D97-AF65-F5344CB8AC3E}">
        <p14:creationId xmlns:p14="http://schemas.microsoft.com/office/powerpoint/2010/main" val="100111429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46</a:t>
            </a:fld>
            <a:endParaRPr lang="en-US" dirty="0"/>
          </a:p>
        </p:txBody>
      </p:sp>
      <p:sp>
        <p:nvSpPr>
          <p:cNvPr id="7" name="Title 1"/>
          <p:cNvSpPr>
            <a:spLocks noGrp="1"/>
          </p:cNvSpPr>
          <p:nvPr>
            <p:ph type="title"/>
          </p:nvPr>
        </p:nvSpPr>
        <p:spPr>
          <a:xfrm>
            <a:off x="24353" y="152400"/>
            <a:ext cx="8229600" cy="914400"/>
          </a:xfrm>
        </p:spPr>
        <p:txBody>
          <a:bodyPr>
            <a:normAutofit/>
          </a:bodyPr>
          <a:lstStyle/>
          <a:p>
            <a:r>
              <a:rPr lang="en-US" dirty="0" smtClean="0"/>
              <a:t>Downside to remaining in Legacy</a:t>
            </a:r>
            <a:endParaRPr lang="en-US" b="1" dirty="0"/>
          </a:p>
        </p:txBody>
      </p:sp>
      <p:sp>
        <p:nvSpPr>
          <p:cNvPr id="3" name="TextBox 2"/>
          <p:cNvSpPr txBox="1"/>
          <p:nvPr/>
        </p:nvSpPr>
        <p:spPr>
          <a:xfrm>
            <a:off x="609600" y="1864692"/>
            <a:ext cx="7924800" cy="3539430"/>
          </a:xfrm>
          <a:prstGeom prst="rect">
            <a:avLst/>
          </a:prstGeom>
          <a:noFill/>
        </p:spPr>
        <p:txBody>
          <a:bodyPr wrap="square" rtlCol="0">
            <a:spAutoFit/>
          </a:bodyPr>
          <a:lstStyle/>
          <a:p>
            <a:pPr marL="228600" indent="-228600">
              <a:spcBef>
                <a:spcPts val="0"/>
              </a:spcBef>
            </a:pPr>
            <a:r>
              <a:rPr lang="en-US" sz="2800" dirty="0" smtClean="0">
                <a:latin typeface="Arial" panose="020B0604020202020204" pitchFamily="34" charset="0"/>
                <a:cs typeface="Arial" panose="020B0604020202020204" pitchFamily="34" charset="0"/>
              </a:rPr>
              <a:t>If you remain in the legacy system, you do not have the option of retaining the effective date by filing a supplemental claim within a year of BVA or CAVC decision</a:t>
            </a:r>
          </a:p>
          <a:p>
            <a:pPr marL="228600" indent="-228600">
              <a:spcBef>
                <a:spcPts val="0"/>
              </a:spcBef>
            </a:pPr>
            <a:endParaRPr lang="en-US" sz="2800" dirty="0">
              <a:latin typeface="Arial" panose="020B0604020202020204" pitchFamily="34" charset="0"/>
              <a:cs typeface="Arial" panose="020B0604020202020204" pitchFamily="34" charset="0"/>
            </a:endParaRPr>
          </a:p>
          <a:p>
            <a:pPr marL="228600" indent="-228600">
              <a:spcBef>
                <a:spcPts val="0"/>
              </a:spcBef>
            </a:pPr>
            <a:r>
              <a:rPr lang="en-US" sz="2800" dirty="0" smtClean="0">
                <a:latin typeface="Arial" panose="020B0604020202020204" pitchFamily="34" charset="0"/>
                <a:cs typeface="Arial" panose="020B0604020202020204" pitchFamily="34" charset="0"/>
              </a:rPr>
              <a:t>Must obtain remand and be issued a new SOC/SSOC in order to opt in</a:t>
            </a:r>
          </a:p>
          <a:p>
            <a:pPr marL="228600" indent="-228600">
              <a:spcBef>
                <a:spcPts val="0"/>
              </a:spcBef>
            </a:pPr>
            <a:endParaRPr lang="en-U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658735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47</a:t>
            </a:fld>
            <a:endParaRPr lang="en-US" dirty="0"/>
          </a:p>
        </p:txBody>
      </p:sp>
      <p:sp>
        <p:nvSpPr>
          <p:cNvPr id="7" name="Title 1"/>
          <p:cNvSpPr>
            <a:spLocks noGrp="1"/>
          </p:cNvSpPr>
          <p:nvPr>
            <p:ph type="title"/>
          </p:nvPr>
        </p:nvSpPr>
        <p:spPr>
          <a:xfrm>
            <a:off x="24353" y="152400"/>
            <a:ext cx="8229600" cy="914400"/>
          </a:xfrm>
        </p:spPr>
        <p:txBody>
          <a:bodyPr>
            <a:normAutofit fontScale="90000"/>
          </a:bodyPr>
          <a:lstStyle/>
          <a:p>
            <a:r>
              <a:rPr lang="en-US" dirty="0" smtClean="0"/>
              <a:t>What other changes does </a:t>
            </a:r>
            <a:br>
              <a:rPr lang="en-US" dirty="0" smtClean="0"/>
            </a:br>
            <a:r>
              <a:rPr lang="en-US" dirty="0" smtClean="0"/>
              <a:t>AMA create?</a:t>
            </a:r>
            <a:endParaRPr lang="en-US" b="1" dirty="0"/>
          </a:p>
        </p:txBody>
      </p:sp>
      <p:sp>
        <p:nvSpPr>
          <p:cNvPr id="3" name="TextBox 2"/>
          <p:cNvSpPr txBox="1"/>
          <p:nvPr/>
        </p:nvSpPr>
        <p:spPr>
          <a:xfrm>
            <a:off x="609600" y="1864692"/>
            <a:ext cx="7924800" cy="4585871"/>
          </a:xfrm>
          <a:prstGeom prst="rect">
            <a:avLst/>
          </a:prstGeom>
          <a:noFill/>
        </p:spPr>
        <p:txBody>
          <a:bodyPr wrap="square" rtlCol="0">
            <a:spAutoFit/>
          </a:bodyPr>
          <a:lstStyle/>
          <a:p>
            <a:pPr marL="228600" indent="-228600">
              <a:spcBef>
                <a:spcPts val="0"/>
              </a:spcBef>
            </a:pPr>
            <a:r>
              <a:rPr lang="en-US" sz="2400" dirty="0" smtClean="0">
                <a:latin typeface="Arial" panose="020B0604020202020204" pitchFamily="34" charset="0"/>
                <a:cs typeface="Arial" panose="020B0604020202020204" pitchFamily="34" charset="0"/>
              </a:rPr>
              <a:t>While 94% of appeals are related to compensation or DIC, AMA will apply to all claims including pension, fiduciary, education, vocational rehabilitation, loan guaranty, insurance, burial benefits, and VHA appeals that are not solely clinical decisions</a:t>
            </a:r>
          </a:p>
          <a:p>
            <a:pPr marL="228600" indent="-228600">
              <a:spcBef>
                <a:spcPts val="0"/>
              </a:spcBef>
            </a:pPr>
            <a:endParaRPr lang="en-US" sz="2400" dirty="0" smtClean="0">
              <a:latin typeface="Arial" panose="020B0604020202020204" pitchFamily="34" charset="0"/>
              <a:cs typeface="Arial" panose="020B0604020202020204" pitchFamily="34" charset="0"/>
            </a:endParaRPr>
          </a:p>
          <a:p>
            <a:pPr marL="228600" indent="-228600">
              <a:spcBef>
                <a:spcPts val="0"/>
              </a:spcBef>
            </a:pPr>
            <a:r>
              <a:rPr lang="en-US" sz="2400" dirty="0" smtClean="0">
                <a:latin typeface="Arial" panose="020B0604020202020204" pitchFamily="34" charset="0"/>
                <a:cs typeface="Arial" panose="020B0604020202020204" pitchFamily="34" charset="0"/>
              </a:rPr>
              <a:t>See VA forms 20-0995 and 20-0996</a:t>
            </a:r>
          </a:p>
          <a:p>
            <a:pPr marL="228600" indent="-228600">
              <a:spcBef>
                <a:spcPts val="0"/>
              </a:spcBef>
            </a:pPr>
            <a:endParaRPr lang="en-US" sz="2400" dirty="0">
              <a:latin typeface="Arial" panose="020B0604020202020204" pitchFamily="34" charset="0"/>
              <a:cs typeface="Arial" panose="020B0604020202020204" pitchFamily="34" charset="0"/>
            </a:endParaRPr>
          </a:p>
          <a:p>
            <a:pPr marL="228600" indent="-228600">
              <a:spcBef>
                <a:spcPts val="0"/>
              </a:spcBef>
            </a:pPr>
            <a:r>
              <a:rPr lang="en-US" sz="2400" dirty="0" smtClean="0">
                <a:latin typeface="Arial" panose="020B0604020202020204" pitchFamily="34" charset="0"/>
                <a:cs typeface="Arial" panose="020B0604020202020204" pitchFamily="34" charset="0"/>
              </a:rPr>
              <a:t>VHA is reviewing their processes, manual and IT capabilities to be able to offer supplemental and higher level reviews</a:t>
            </a:r>
            <a:endParaRPr lang="en-US" sz="2400" dirty="0">
              <a:latin typeface="Arial" panose="020B0604020202020204" pitchFamily="34" charset="0"/>
              <a:cs typeface="Arial" panose="020B0604020202020204" pitchFamily="34" charset="0"/>
            </a:endParaRPr>
          </a:p>
          <a:p>
            <a:pPr marL="228600" indent="-228600">
              <a:spcBef>
                <a:spcPts val="0"/>
              </a:spcBef>
            </a:pPr>
            <a:endParaRPr lang="en-U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329828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48</a:t>
            </a:fld>
            <a:endParaRPr lang="en-US" dirty="0"/>
          </a:p>
        </p:txBody>
      </p:sp>
      <p:sp>
        <p:nvSpPr>
          <p:cNvPr id="7" name="Title 1"/>
          <p:cNvSpPr>
            <a:spLocks noGrp="1"/>
          </p:cNvSpPr>
          <p:nvPr>
            <p:ph type="title"/>
          </p:nvPr>
        </p:nvSpPr>
        <p:spPr>
          <a:xfrm>
            <a:off x="24353" y="152400"/>
            <a:ext cx="8229600" cy="914400"/>
          </a:xfrm>
        </p:spPr>
        <p:txBody>
          <a:bodyPr>
            <a:normAutofit/>
          </a:bodyPr>
          <a:lstStyle/>
          <a:p>
            <a:r>
              <a:rPr lang="en-US" dirty="0" smtClean="0"/>
              <a:t>New information technology</a:t>
            </a:r>
            <a:endParaRPr lang="en-US" b="1" dirty="0"/>
          </a:p>
        </p:txBody>
      </p:sp>
      <p:sp>
        <p:nvSpPr>
          <p:cNvPr id="3" name="TextBox 2"/>
          <p:cNvSpPr txBox="1"/>
          <p:nvPr/>
        </p:nvSpPr>
        <p:spPr>
          <a:xfrm>
            <a:off x="609600" y="1864692"/>
            <a:ext cx="7924800" cy="4585871"/>
          </a:xfrm>
          <a:prstGeom prst="rect">
            <a:avLst/>
          </a:prstGeom>
          <a:noFill/>
        </p:spPr>
        <p:txBody>
          <a:bodyPr wrap="square" rtlCol="0">
            <a:spAutoFit/>
          </a:bodyPr>
          <a:lstStyle/>
          <a:p>
            <a:pPr marL="342900" indent="-342900">
              <a:spcBef>
                <a:spcPts val="0"/>
              </a:spcBef>
              <a:buFont typeface="Arial" panose="020B0604020202020204" pitchFamily="34" charset="0"/>
              <a:buChar char="•"/>
            </a:pPr>
            <a:r>
              <a:rPr lang="en-US" sz="2400" dirty="0" err="1" smtClean="0">
                <a:latin typeface="Arial" panose="020B0604020202020204" pitchFamily="34" charset="0"/>
                <a:cs typeface="Arial" panose="020B0604020202020204" pitchFamily="34" charset="0"/>
              </a:rPr>
              <a:t>Caseflow</a:t>
            </a:r>
            <a:r>
              <a:rPr lang="en-US" sz="2400" dirty="0" smtClean="0">
                <a:latin typeface="Arial" panose="020B0604020202020204" pitchFamily="34" charset="0"/>
                <a:cs typeface="Arial" panose="020B0604020202020204" pitchFamily="34" charset="0"/>
              </a:rPr>
              <a:t>: new IT program used to establish and track decision review requests</a:t>
            </a:r>
          </a:p>
          <a:p>
            <a:pPr>
              <a:spcBef>
                <a:spcPts val="0"/>
              </a:spcBef>
            </a:pPr>
            <a:endParaRPr lang="en-US" sz="2400" dirty="0" smtClean="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400" dirty="0" smtClean="0">
                <a:latin typeface="Arial" panose="020B0604020202020204" pitchFamily="34" charset="0"/>
                <a:cs typeface="Arial" panose="020B0604020202020204" pitchFamily="34" charset="0"/>
              </a:rPr>
              <a:t>AMA appeals will not be added to VACOLS: need to receive access to </a:t>
            </a:r>
            <a:r>
              <a:rPr lang="en-US" sz="2400" dirty="0" err="1" smtClean="0">
                <a:latin typeface="Arial" panose="020B0604020202020204" pitchFamily="34" charset="0"/>
                <a:cs typeface="Arial" panose="020B0604020202020204" pitchFamily="34" charset="0"/>
              </a:rPr>
              <a:t>Caseflow</a:t>
            </a:r>
            <a:endParaRPr lang="en-US" sz="2400" dirty="0" smtClean="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400" dirty="0" smtClean="0">
                <a:latin typeface="Arial" panose="020B0604020202020204" pitchFamily="34" charset="0"/>
                <a:cs typeface="Arial" panose="020B0604020202020204" pitchFamily="34" charset="0"/>
              </a:rPr>
              <a:t>Functionality still being updated</a:t>
            </a:r>
          </a:p>
          <a:p>
            <a:pPr marL="342900" indent="-342900">
              <a:spcBef>
                <a:spcPts val="0"/>
              </a:spcBef>
              <a:buFont typeface="Arial" panose="020B0604020202020204" pitchFamily="34" charset="0"/>
              <a:buChar char="•"/>
            </a:pPr>
            <a:endParaRPr lang="en-US" sz="2400" dirty="0" smtClean="0">
              <a:latin typeface="Arial" panose="020B0604020202020204" pitchFamily="34" charset="0"/>
              <a:cs typeface="Arial" panose="020B0604020202020204" pitchFamily="34" charset="0"/>
            </a:endParaRPr>
          </a:p>
          <a:p>
            <a:pPr marL="342900" indent="-342900">
              <a:spcBef>
                <a:spcPts val="0"/>
              </a:spcBef>
              <a:buFont typeface="Arial" panose="020B0604020202020204" pitchFamily="34" charset="0"/>
              <a:buChar char="•"/>
            </a:pPr>
            <a:r>
              <a:rPr lang="en-US" sz="2400" dirty="0" smtClean="0">
                <a:latin typeface="Arial" panose="020B0604020202020204" pitchFamily="34" charset="0"/>
                <a:cs typeface="Arial" panose="020B0604020202020204" pitchFamily="34" charset="0"/>
              </a:rPr>
              <a:t>Quality review program</a:t>
            </a:r>
          </a:p>
          <a:p>
            <a:pPr marL="342900" indent="-342900">
              <a:spcBef>
                <a:spcPts val="0"/>
              </a:spcBef>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342900" indent="-342900">
              <a:spcBef>
                <a:spcPts val="0"/>
              </a:spcBef>
              <a:buFont typeface="Arial" panose="020B0604020202020204" pitchFamily="34" charset="0"/>
              <a:buChar char="•"/>
            </a:pPr>
            <a:r>
              <a:rPr lang="en-US" sz="2400" dirty="0" smtClean="0">
                <a:latin typeface="Arial" panose="020B0604020202020204" pitchFamily="34" charset="0"/>
                <a:cs typeface="Arial" panose="020B0604020202020204" pitchFamily="34" charset="0"/>
              </a:rPr>
              <a:t>Additions to VHA telehealth application to provide BVA hearings</a:t>
            </a:r>
            <a:endParaRPr lang="en-US" sz="2400" dirty="0">
              <a:latin typeface="Arial" panose="020B0604020202020204" pitchFamily="34" charset="0"/>
              <a:cs typeface="Arial" panose="020B0604020202020204" pitchFamily="34" charset="0"/>
            </a:endParaRPr>
          </a:p>
          <a:p>
            <a:pPr marL="228600" indent="-228600">
              <a:spcBef>
                <a:spcPts val="0"/>
              </a:spcBef>
            </a:pPr>
            <a:endParaRPr lang="en-U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567902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49</a:t>
            </a:fld>
            <a:endParaRPr lang="en-US" dirty="0"/>
          </a:p>
        </p:txBody>
      </p:sp>
      <p:sp>
        <p:nvSpPr>
          <p:cNvPr id="7" name="Title 1"/>
          <p:cNvSpPr>
            <a:spLocks noGrp="1"/>
          </p:cNvSpPr>
          <p:nvPr>
            <p:ph type="title"/>
          </p:nvPr>
        </p:nvSpPr>
        <p:spPr>
          <a:xfrm>
            <a:off x="24353" y="152400"/>
            <a:ext cx="8229600" cy="914400"/>
          </a:xfrm>
        </p:spPr>
        <p:txBody>
          <a:bodyPr>
            <a:normAutofit fontScale="90000"/>
          </a:bodyPr>
          <a:lstStyle/>
          <a:p>
            <a:pPr lvl="0"/>
            <a:r>
              <a:rPr lang="en-US" dirty="0"/>
              <a:t>Pros and cons of choices </a:t>
            </a:r>
            <a:r>
              <a:rPr lang="en-US" dirty="0" smtClean="0"/>
              <a:t/>
            </a:r>
            <a:br>
              <a:rPr lang="en-US" dirty="0" smtClean="0"/>
            </a:br>
            <a:r>
              <a:rPr lang="en-US" dirty="0" smtClean="0"/>
              <a:t>at </a:t>
            </a:r>
            <a:r>
              <a:rPr lang="en-US" dirty="0"/>
              <a:t>AOJ and BVA</a:t>
            </a:r>
          </a:p>
        </p:txBody>
      </p:sp>
      <p:sp>
        <p:nvSpPr>
          <p:cNvPr id="3" name="TextBox 2"/>
          <p:cNvSpPr txBox="1"/>
          <p:nvPr/>
        </p:nvSpPr>
        <p:spPr>
          <a:xfrm>
            <a:off x="590550" y="1341695"/>
            <a:ext cx="7924800" cy="3847207"/>
          </a:xfrm>
          <a:prstGeom prst="rect">
            <a:avLst/>
          </a:prstGeom>
          <a:noFill/>
        </p:spPr>
        <p:txBody>
          <a:bodyPr wrap="square" rtlCol="0">
            <a:spAutoFit/>
          </a:bodyPr>
          <a:lstStyle/>
          <a:p>
            <a:pPr lvl="0"/>
            <a:r>
              <a:rPr lang="en-US" sz="2400" dirty="0" smtClean="0">
                <a:latin typeface="Arial" panose="020B0604020202020204" pitchFamily="34" charset="0"/>
                <a:cs typeface="Arial" panose="020B0604020202020204" pitchFamily="34" charset="0"/>
              </a:rPr>
              <a:t>AMA creates more choice and more decisions to make about which option is best for your client</a:t>
            </a:r>
          </a:p>
          <a:p>
            <a:pPr lvl="0"/>
            <a:endParaRPr lang="en-US" sz="2400" dirty="0" smtClean="0">
              <a:latin typeface="Arial" panose="020B0604020202020204" pitchFamily="34" charset="0"/>
              <a:cs typeface="Arial" panose="020B0604020202020204" pitchFamily="34" charset="0"/>
            </a:endParaRPr>
          </a:p>
          <a:p>
            <a:pPr lvl="0"/>
            <a:r>
              <a:rPr lang="en-US" sz="2400" dirty="0" smtClean="0">
                <a:latin typeface="Arial" panose="020B0604020202020204" pitchFamily="34" charset="0"/>
                <a:cs typeface="Arial" panose="020B0604020202020204" pitchFamily="34" charset="0"/>
              </a:rPr>
              <a:t>AMA options are not one size fits all, they have pluses and minuses dependent on the evidence and how quickly a decision is needed</a:t>
            </a:r>
          </a:p>
          <a:p>
            <a:pPr lvl="0"/>
            <a:endParaRPr lang="en-US" sz="2400" dirty="0" smtClean="0">
              <a:latin typeface="Arial" panose="020B0604020202020204" pitchFamily="34" charset="0"/>
              <a:cs typeface="Arial" panose="020B0604020202020204" pitchFamily="34" charset="0"/>
            </a:endParaRPr>
          </a:p>
          <a:p>
            <a:pPr lvl="0"/>
            <a:r>
              <a:rPr lang="en-US" sz="2400" dirty="0" smtClean="0">
                <a:latin typeface="Arial" panose="020B0604020202020204" pitchFamily="34" charset="0"/>
                <a:cs typeface="Arial" panose="020B0604020202020204" pitchFamily="34" charset="0"/>
              </a:rPr>
              <a:t>Following are general guidelines on which option may be best in certain circumstances </a:t>
            </a:r>
            <a:endParaRPr lang="en-US" sz="2400" dirty="0"/>
          </a:p>
          <a:p>
            <a:pPr marL="228600" indent="-228600">
              <a:spcBef>
                <a:spcPts val="0"/>
              </a:spcBef>
            </a:pPr>
            <a:endParaRPr lang="en-U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40634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7958694" y="6477000"/>
            <a:ext cx="838200" cy="199534"/>
          </a:xfrm>
        </p:spPr>
        <p:txBody>
          <a:bodyPr/>
          <a:lstStyle/>
          <a:p>
            <a:fld id="{A9DCC7C6-A62F-4059-8C66-A74E7CFD86BF}" type="slidenum">
              <a:rPr lang="en-US" smtClean="0"/>
              <a:pPr/>
              <a:t>5</a:t>
            </a:fld>
            <a:endParaRPr lang="en-US" dirty="0"/>
          </a:p>
        </p:txBody>
      </p:sp>
      <p:sp>
        <p:nvSpPr>
          <p:cNvPr id="7" name="Title 1"/>
          <p:cNvSpPr>
            <a:spLocks noGrp="1"/>
          </p:cNvSpPr>
          <p:nvPr>
            <p:ph type="title"/>
          </p:nvPr>
        </p:nvSpPr>
        <p:spPr>
          <a:xfrm>
            <a:off x="457200" y="609600"/>
            <a:ext cx="8229600" cy="914400"/>
          </a:xfrm>
        </p:spPr>
        <p:txBody>
          <a:bodyPr>
            <a:normAutofit/>
          </a:bodyPr>
          <a:lstStyle/>
          <a:p>
            <a:r>
              <a:rPr lang="en-US" b="1" dirty="0" smtClean="0"/>
              <a:t>New Framework</a:t>
            </a:r>
            <a:endParaRPr lang="en-US" b="1" dirty="0"/>
          </a:p>
        </p:txBody>
      </p:sp>
      <p:pic>
        <p:nvPicPr>
          <p:cNvPr id="4" name="Picture 3"/>
          <p:cNvPicPr>
            <a:picLocks noChangeAspect="1"/>
          </p:cNvPicPr>
          <p:nvPr/>
        </p:nvPicPr>
        <p:blipFill rotWithShape="1">
          <a:blip r:embed="rId2"/>
          <a:srcRect t="6232"/>
          <a:stretch/>
        </p:blipFill>
        <p:spPr>
          <a:xfrm>
            <a:off x="457200" y="1256848"/>
            <a:ext cx="7957687" cy="5387029"/>
          </a:xfrm>
          <a:prstGeom prst="rect">
            <a:avLst/>
          </a:prstGeom>
        </p:spPr>
      </p:pic>
      <p:sp>
        <p:nvSpPr>
          <p:cNvPr id="5" name="Left Arrow 4"/>
          <p:cNvSpPr/>
          <p:nvPr/>
        </p:nvSpPr>
        <p:spPr>
          <a:xfrm>
            <a:off x="2438400" y="5181600"/>
            <a:ext cx="838200" cy="228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5181600" y="5181600"/>
            <a:ext cx="9906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2381250" y="4920344"/>
            <a:ext cx="952500" cy="272142"/>
          </a:xfrm>
          <a:prstGeom prst="right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2341142" y="5411037"/>
            <a:ext cx="3831058" cy="272142"/>
          </a:xfrm>
          <a:prstGeom prst="right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Bent Arrow 10"/>
          <p:cNvSpPr/>
          <p:nvPr/>
        </p:nvSpPr>
        <p:spPr>
          <a:xfrm rot="16200000">
            <a:off x="4733929" y="4505325"/>
            <a:ext cx="1066800" cy="2876549"/>
          </a:xfrm>
          <a:prstGeom prst="bentArrow">
            <a:avLst>
              <a:gd name="adj1" fmla="val 25653"/>
              <a:gd name="adj2" fmla="val 25000"/>
              <a:gd name="adj3" fmla="val 25000"/>
              <a:gd name="adj4" fmla="val 4375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Left Arrow 12"/>
          <p:cNvSpPr/>
          <p:nvPr/>
        </p:nvSpPr>
        <p:spPr>
          <a:xfrm>
            <a:off x="5181600" y="4920344"/>
            <a:ext cx="990600" cy="228599"/>
          </a:xfrm>
          <a:prstGeom prst="lef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0062424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50</a:t>
            </a:fld>
            <a:endParaRPr lang="en-US" dirty="0"/>
          </a:p>
        </p:txBody>
      </p:sp>
      <p:sp>
        <p:nvSpPr>
          <p:cNvPr id="7" name="Title 1"/>
          <p:cNvSpPr>
            <a:spLocks noGrp="1"/>
          </p:cNvSpPr>
          <p:nvPr>
            <p:ph type="title"/>
          </p:nvPr>
        </p:nvSpPr>
        <p:spPr>
          <a:xfrm>
            <a:off x="24353" y="152400"/>
            <a:ext cx="8229600" cy="914400"/>
          </a:xfrm>
        </p:spPr>
        <p:txBody>
          <a:bodyPr>
            <a:normAutofit fontScale="90000"/>
          </a:bodyPr>
          <a:lstStyle/>
          <a:p>
            <a:pPr lvl="0"/>
            <a:r>
              <a:rPr lang="en-US" dirty="0" smtClean="0"/>
              <a:t>Supplemental Claims </a:t>
            </a:r>
            <a:br>
              <a:rPr lang="en-US" dirty="0" smtClean="0"/>
            </a:br>
            <a:r>
              <a:rPr lang="en-US" dirty="0" smtClean="0"/>
              <a:t>When to use</a:t>
            </a:r>
            <a:endParaRPr lang="en-US" dirty="0"/>
          </a:p>
        </p:txBody>
      </p:sp>
      <p:sp>
        <p:nvSpPr>
          <p:cNvPr id="3" name="TextBox 2"/>
          <p:cNvSpPr txBox="1"/>
          <p:nvPr/>
        </p:nvSpPr>
        <p:spPr>
          <a:xfrm>
            <a:off x="590550" y="1341695"/>
            <a:ext cx="7924800" cy="4770537"/>
          </a:xfrm>
          <a:prstGeom prst="rect">
            <a:avLst/>
          </a:prstGeom>
          <a:noFill/>
        </p:spPr>
        <p:txBody>
          <a:bodyPr wrap="square" rtlCol="0">
            <a:spAutoFit/>
          </a:bodyPr>
          <a:lstStyle/>
          <a:p>
            <a:pPr lvl="0"/>
            <a:endParaRPr lang="en-US" sz="2400" dirty="0">
              <a:latin typeface="Arial" panose="020B0604020202020204" pitchFamily="34" charset="0"/>
              <a:cs typeface="Arial" panose="020B0604020202020204" pitchFamily="34" charset="0"/>
            </a:endParaRPr>
          </a:p>
          <a:p>
            <a:pPr marL="457200" indent="-457200">
              <a:spcBef>
                <a:spcPts val="0"/>
              </a:spcBef>
              <a:buFont typeface="Arial" panose="020B0604020202020204" pitchFamily="34" charset="0"/>
              <a:buChar char="•"/>
            </a:pPr>
            <a:r>
              <a:rPr lang="en-US" sz="2800" b="1" dirty="0" smtClean="0">
                <a:solidFill>
                  <a:srgbClr val="FF0000"/>
                </a:solidFill>
                <a:latin typeface="Arial" panose="020B0604020202020204" pitchFamily="34" charset="0"/>
                <a:cs typeface="Arial" panose="020B0604020202020204" pitchFamily="34" charset="0"/>
              </a:rPr>
              <a:t>Denial from CAVC</a:t>
            </a:r>
            <a:r>
              <a:rPr lang="en-US" sz="2800" dirty="0" smtClean="0">
                <a:latin typeface="Arial" panose="020B0604020202020204" pitchFamily="34" charset="0"/>
                <a:cs typeface="Arial" panose="020B0604020202020204" pitchFamily="34" charset="0"/>
              </a:rPr>
              <a:t>: supplemental claim is only option to preserve effective date</a:t>
            </a:r>
          </a:p>
          <a:p>
            <a:pPr marL="457200" indent="-457200">
              <a:spcBef>
                <a:spcPts val="0"/>
              </a:spcBef>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a:p>
            <a:pPr marL="457200" indent="-457200">
              <a:spcBef>
                <a:spcPts val="0"/>
              </a:spcBef>
              <a:buFont typeface="Arial" panose="020B0604020202020204" pitchFamily="34" charset="0"/>
              <a:buChar char="•"/>
            </a:pPr>
            <a:r>
              <a:rPr lang="en-US" sz="2800" b="1" dirty="0" smtClean="0">
                <a:solidFill>
                  <a:srgbClr val="FF0000"/>
                </a:solidFill>
                <a:latin typeface="Arial" panose="020B0604020202020204" pitchFamily="34" charset="0"/>
                <a:cs typeface="Arial" panose="020B0604020202020204" pitchFamily="34" charset="0"/>
              </a:rPr>
              <a:t>Denial from BVA</a:t>
            </a:r>
            <a:r>
              <a:rPr lang="en-US" sz="2800" dirty="0" smtClean="0">
                <a:latin typeface="Arial" panose="020B0604020202020204" pitchFamily="34" charset="0"/>
                <a:cs typeface="Arial" panose="020B0604020202020204" pitchFamily="34" charset="0"/>
              </a:rPr>
              <a:t>: you don’t think an error was made, </a:t>
            </a:r>
            <a:r>
              <a:rPr lang="en-US" sz="2800" dirty="0" smtClean="0">
                <a:solidFill>
                  <a:srgbClr val="FF0000"/>
                </a:solidFill>
                <a:latin typeface="Arial" panose="020B0604020202020204" pitchFamily="34" charset="0"/>
                <a:cs typeface="Arial" panose="020B0604020202020204" pitchFamily="34" charset="0"/>
              </a:rPr>
              <a:t>and you have new evidence</a:t>
            </a:r>
          </a:p>
          <a:p>
            <a:pPr marL="457200" indent="-457200">
              <a:spcBef>
                <a:spcPts val="0"/>
              </a:spcBef>
              <a:buFont typeface="Arial" panose="020B0604020202020204" pitchFamily="34" charset="0"/>
              <a:buChar char="•"/>
            </a:pPr>
            <a:endParaRPr lang="en-US" sz="2800" dirty="0" smtClean="0">
              <a:latin typeface="Arial" panose="020B0604020202020204" pitchFamily="34" charset="0"/>
              <a:cs typeface="Arial" panose="020B0604020202020204" pitchFamily="34" charset="0"/>
            </a:endParaRPr>
          </a:p>
          <a:p>
            <a:pPr marL="457200" indent="-457200">
              <a:spcBef>
                <a:spcPts val="0"/>
              </a:spcBef>
              <a:buFont typeface="Arial" panose="020B0604020202020204" pitchFamily="34" charset="0"/>
              <a:buChar char="•"/>
            </a:pPr>
            <a:r>
              <a:rPr lang="en-US" sz="2800" dirty="0" smtClean="0">
                <a:latin typeface="Arial" panose="020B0604020202020204" pitchFamily="34" charset="0"/>
                <a:cs typeface="Arial" panose="020B0604020202020204" pitchFamily="34" charset="0"/>
              </a:rPr>
              <a:t>Rating decision denial, and you </a:t>
            </a:r>
            <a:r>
              <a:rPr lang="en-US" sz="2800" dirty="0" smtClean="0">
                <a:solidFill>
                  <a:srgbClr val="FF0000"/>
                </a:solidFill>
                <a:latin typeface="Arial" panose="020B0604020202020204" pitchFamily="34" charset="0"/>
                <a:cs typeface="Arial" panose="020B0604020202020204" pitchFamily="34" charset="0"/>
              </a:rPr>
              <a:t>now know what evidence you need to submit</a:t>
            </a:r>
          </a:p>
          <a:p>
            <a:pPr marL="457200" indent="-457200">
              <a:spcBef>
                <a:spcPts val="0"/>
              </a:spcBef>
              <a:buFont typeface="Arial" panose="020B0604020202020204" pitchFamily="34" charset="0"/>
              <a:buChar char="•"/>
            </a:pPr>
            <a:endParaRPr lang="en-US" sz="2800" dirty="0" smtClean="0">
              <a:latin typeface="Arial" panose="020B0604020202020204" pitchFamily="34" charset="0"/>
              <a:cs typeface="Arial" panose="020B0604020202020204" pitchFamily="34" charset="0"/>
            </a:endParaRPr>
          </a:p>
          <a:p>
            <a:pPr marL="457200" indent="-457200">
              <a:spcBef>
                <a:spcPts val="0"/>
              </a:spcBef>
              <a:buFont typeface="Arial" panose="020B0604020202020204" pitchFamily="34" charset="0"/>
              <a:buChar char="•"/>
            </a:pPr>
            <a:r>
              <a:rPr lang="en-US" sz="2800" dirty="0" smtClean="0">
                <a:latin typeface="Arial" panose="020B0604020202020204" pitchFamily="34" charset="0"/>
                <a:cs typeface="Arial" panose="020B0604020202020204" pitchFamily="34" charset="0"/>
              </a:rPr>
              <a:t>Rating decision denial, </a:t>
            </a:r>
            <a:r>
              <a:rPr lang="en-US" sz="2800" dirty="0" smtClean="0">
                <a:solidFill>
                  <a:srgbClr val="FF0000"/>
                </a:solidFill>
                <a:latin typeface="Arial" panose="020B0604020202020204" pitchFamily="34" charset="0"/>
                <a:cs typeface="Arial" panose="020B0604020202020204" pitchFamily="34" charset="0"/>
              </a:rPr>
              <a:t>missed C&amp;P exam</a:t>
            </a:r>
          </a:p>
        </p:txBody>
      </p:sp>
    </p:spTree>
    <p:extLst>
      <p:ext uri="{BB962C8B-B14F-4D97-AF65-F5344CB8AC3E}">
        <p14:creationId xmlns:p14="http://schemas.microsoft.com/office/powerpoint/2010/main" val="268321397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51</a:t>
            </a:fld>
            <a:endParaRPr lang="en-US" dirty="0"/>
          </a:p>
        </p:txBody>
      </p:sp>
      <p:sp>
        <p:nvSpPr>
          <p:cNvPr id="7" name="Title 1"/>
          <p:cNvSpPr>
            <a:spLocks noGrp="1"/>
          </p:cNvSpPr>
          <p:nvPr>
            <p:ph type="title"/>
          </p:nvPr>
        </p:nvSpPr>
        <p:spPr>
          <a:xfrm>
            <a:off x="24353" y="152400"/>
            <a:ext cx="8229600" cy="914400"/>
          </a:xfrm>
        </p:spPr>
        <p:txBody>
          <a:bodyPr>
            <a:normAutofit fontScale="90000"/>
          </a:bodyPr>
          <a:lstStyle/>
          <a:p>
            <a:pPr lvl="0"/>
            <a:r>
              <a:rPr lang="en-US" dirty="0" smtClean="0"/>
              <a:t>Higher Level Review </a:t>
            </a:r>
            <a:br>
              <a:rPr lang="en-US" dirty="0" smtClean="0"/>
            </a:br>
            <a:r>
              <a:rPr lang="en-US" dirty="0" smtClean="0"/>
              <a:t>When to use</a:t>
            </a:r>
            <a:endParaRPr lang="en-US" dirty="0"/>
          </a:p>
        </p:txBody>
      </p:sp>
      <p:sp>
        <p:nvSpPr>
          <p:cNvPr id="3" name="TextBox 2"/>
          <p:cNvSpPr txBox="1"/>
          <p:nvPr/>
        </p:nvSpPr>
        <p:spPr>
          <a:xfrm>
            <a:off x="590550" y="1341695"/>
            <a:ext cx="7924800" cy="4770537"/>
          </a:xfrm>
          <a:prstGeom prst="rect">
            <a:avLst/>
          </a:prstGeom>
          <a:noFill/>
        </p:spPr>
        <p:txBody>
          <a:bodyPr wrap="square" rtlCol="0">
            <a:spAutoFit/>
          </a:bodyPr>
          <a:lstStyle/>
          <a:p>
            <a:pPr lvl="0"/>
            <a:endParaRPr lang="en-US" sz="2400" dirty="0">
              <a:latin typeface="Arial" panose="020B0604020202020204" pitchFamily="34" charset="0"/>
              <a:cs typeface="Arial" panose="020B0604020202020204" pitchFamily="34" charset="0"/>
            </a:endParaRPr>
          </a:p>
          <a:p>
            <a:pPr marL="228600" indent="-228600">
              <a:spcBef>
                <a:spcPts val="0"/>
              </a:spcBef>
            </a:pPr>
            <a:r>
              <a:rPr lang="en-US" sz="2800" dirty="0" smtClean="0">
                <a:solidFill>
                  <a:srgbClr val="FF0000"/>
                </a:solidFill>
                <a:latin typeface="Arial" panose="020B0604020202020204" pitchFamily="34" charset="0"/>
                <a:cs typeface="Arial" panose="020B0604020202020204" pitchFamily="34" charset="0"/>
              </a:rPr>
              <a:t>VA made a clear mistake of law and you can easily find it in the CFR</a:t>
            </a:r>
          </a:p>
          <a:p>
            <a:pPr marL="457200" indent="-457200">
              <a:spcBef>
                <a:spcPts val="0"/>
              </a:spcBef>
              <a:buFont typeface="Arial" panose="020B0604020202020204" pitchFamily="34" charset="0"/>
              <a:buChar char="•"/>
            </a:pPr>
            <a:r>
              <a:rPr lang="en-US" sz="2800" dirty="0" smtClean="0">
                <a:latin typeface="Arial" panose="020B0604020202020204" pitchFamily="34" charset="0"/>
                <a:cs typeface="Arial" panose="020B0604020202020204" pitchFamily="34" charset="0"/>
              </a:rPr>
              <a:t> Decision will be quicker than appeal to BVA</a:t>
            </a:r>
          </a:p>
          <a:p>
            <a:pPr marL="228600" indent="-228600">
              <a:spcBef>
                <a:spcPts val="0"/>
              </a:spcBef>
            </a:pPr>
            <a:endParaRPr lang="en-US" sz="2800" dirty="0" smtClean="0">
              <a:latin typeface="Arial" panose="020B0604020202020204" pitchFamily="34" charset="0"/>
              <a:cs typeface="Arial" panose="020B0604020202020204" pitchFamily="34" charset="0"/>
            </a:endParaRPr>
          </a:p>
          <a:p>
            <a:pPr marL="228600" indent="-228600">
              <a:spcBef>
                <a:spcPts val="0"/>
              </a:spcBef>
            </a:pPr>
            <a:r>
              <a:rPr lang="en-US" sz="2800" dirty="0" smtClean="0">
                <a:solidFill>
                  <a:srgbClr val="FF0000"/>
                </a:solidFill>
                <a:latin typeface="Arial" panose="020B0604020202020204" pitchFamily="34" charset="0"/>
                <a:cs typeface="Arial" panose="020B0604020202020204" pitchFamily="34" charset="0"/>
              </a:rPr>
              <a:t>VA made a duty to assist error (did not request an exam or records) that wasn’t fixed in the 48 hour rating decision review period</a:t>
            </a:r>
          </a:p>
          <a:p>
            <a:pPr marL="457200" indent="-457200">
              <a:spcBef>
                <a:spcPts val="0"/>
              </a:spcBef>
              <a:buFont typeface="Arial" panose="020B0604020202020204" pitchFamily="34" charset="0"/>
              <a:buChar char="•"/>
            </a:pPr>
            <a:r>
              <a:rPr lang="en-US" sz="2800" dirty="0" smtClean="0">
                <a:latin typeface="Arial" panose="020B0604020202020204" pitchFamily="34" charset="0"/>
                <a:cs typeface="Arial" panose="020B0604020202020204" pitchFamily="34" charset="0"/>
              </a:rPr>
              <a:t>BVA can’t order development, so this will get additional development done quicker</a:t>
            </a:r>
          </a:p>
          <a:p>
            <a:pPr marL="457200" indent="-457200">
              <a:spcBef>
                <a:spcPts val="0"/>
              </a:spcBef>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330375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52</a:t>
            </a:fld>
            <a:endParaRPr lang="en-US" dirty="0"/>
          </a:p>
        </p:txBody>
      </p:sp>
      <p:sp>
        <p:nvSpPr>
          <p:cNvPr id="7" name="Title 1"/>
          <p:cNvSpPr>
            <a:spLocks noGrp="1"/>
          </p:cNvSpPr>
          <p:nvPr>
            <p:ph type="title"/>
          </p:nvPr>
        </p:nvSpPr>
        <p:spPr>
          <a:xfrm>
            <a:off x="24353" y="152400"/>
            <a:ext cx="8229600" cy="914400"/>
          </a:xfrm>
        </p:spPr>
        <p:txBody>
          <a:bodyPr>
            <a:normAutofit fontScale="90000"/>
          </a:bodyPr>
          <a:lstStyle/>
          <a:p>
            <a:pPr lvl="0"/>
            <a:r>
              <a:rPr lang="en-US" dirty="0" smtClean="0"/>
              <a:t>Appeal to Board of Veterans Appeals</a:t>
            </a:r>
            <a:br>
              <a:rPr lang="en-US" dirty="0" smtClean="0"/>
            </a:br>
            <a:r>
              <a:rPr lang="en-US" dirty="0" smtClean="0"/>
              <a:t>When to use</a:t>
            </a:r>
            <a:endParaRPr lang="en-US" dirty="0"/>
          </a:p>
        </p:txBody>
      </p:sp>
      <p:sp>
        <p:nvSpPr>
          <p:cNvPr id="3" name="TextBox 2"/>
          <p:cNvSpPr txBox="1"/>
          <p:nvPr/>
        </p:nvSpPr>
        <p:spPr>
          <a:xfrm>
            <a:off x="590550" y="1341695"/>
            <a:ext cx="7924800" cy="4832092"/>
          </a:xfrm>
          <a:prstGeom prst="rect">
            <a:avLst/>
          </a:prstGeom>
          <a:noFill/>
        </p:spPr>
        <p:txBody>
          <a:bodyPr wrap="square" rtlCol="0">
            <a:spAutoFit/>
          </a:bodyPr>
          <a:lstStyle/>
          <a:p>
            <a:pPr marL="228600" indent="-228600">
              <a:spcBef>
                <a:spcPts val="0"/>
              </a:spcBef>
            </a:pPr>
            <a:r>
              <a:rPr lang="en-US" sz="2800" dirty="0" smtClean="0">
                <a:solidFill>
                  <a:srgbClr val="FF0000"/>
                </a:solidFill>
                <a:latin typeface="Arial" panose="020B0604020202020204" pitchFamily="34" charset="0"/>
                <a:cs typeface="Arial" panose="020B0604020202020204" pitchFamily="34" charset="0"/>
              </a:rPr>
              <a:t>VA did not weigh the evidence as you feel they should have </a:t>
            </a:r>
          </a:p>
          <a:p>
            <a:pPr marL="457200" indent="-457200">
              <a:spcBef>
                <a:spcPts val="0"/>
              </a:spcBef>
              <a:buFont typeface="Arial" panose="020B0604020202020204" pitchFamily="34" charset="0"/>
              <a:buChar char="•"/>
            </a:pPr>
            <a:r>
              <a:rPr lang="en-US" sz="2800" dirty="0" smtClean="0">
                <a:latin typeface="Arial" panose="020B0604020202020204" pitchFamily="34" charset="0"/>
                <a:cs typeface="Arial" panose="020B0604020202020204" pitchFamily="34" charset="0"/>
              </a:rPr>
              <a:t> BVA must discuss lay testimony in decisions</a:t>
            </a:r>
          </a:p>
          <a:p>
            <a:pPr marL="228600" indent="-228600">
              <a:spcBef>
                <a:spcPts val="0"/>
              </a:spcBef>
            </a:pPr>
            <a:r>
              <a:rPr lang="en-US" sz="2800" dirty="0" smtClean="0">
                <a:solidFill>
                  <a:srgbClr val="FF0000"/>
                </a:solidFill>
                <a:latin typeface="Arial" panose="020B0604020202020204" pitchFamily="34" charset="0"/>
                <a:cs typeface="Arial" panose="020B0604020202020204" pitchFamily="34" charset="0"/>
              </a:rPr>
              <a:t>AOJ has mischaracterized the issue </a:t>
            </a:r>
          </a:p>
          <a:p>
            <a:pPr marL="457200" indent="-457200">
              <a:spcBef>
                <a:spcPts val="0"/>
              </a:spcBef>
              <a:buFont typeface="Arial" panose="020B0604020202020204" pitchFamily="34" charset="0"/>
              <a:buChar char="•"/>
            </a:pPr>
            <a:r>
              <a:rPr lang="en-US" sz="2800" dirty="0" smtClean="0">
                <a:latin typeface="Arial" panose="020B0604020202020204" pitchFamily="34" charset="0"/>
                <a:cs typeface="Arial" panose="020B0604020202020204" pitchFamily="34" charset="0"/>
              </a:rPr>
              <a:t>Reductions treated as claims for increase</a:t>
            </a:r>
          </a:p>
          <a:p>
            <a:pPr marL="457200" indent="-457200">
              <a:spcBef>
                <a:spcPts val="0"/>
              </a:spcBef>
              <a:buFont typeface="Arial" panose="020B0604020202020204" pitchFamily="34" charset="0"/>
              <a:buChar char="•"/>
            </a:pPr>
            <a:r>
              <a:rPr lang="en-US" sz="2800" dirty="0" smtClean="0">
                <a:latin typeface="Arial" panose="020B0604020202020204" pitchFamily="34" charset="0"/>
                <a:cs typeface="Arial" panose="020B0604020202020204" pitchFamily="34" charset="0"/>
              </a:rPr>
              <a:t>Earlier effective date of rating treated as earlier effective date of service connection</a:t>
            </a:r>
            <a:endParaRPr lang="en-US" sz="2800" dirty="0">
              <a:latin typeface="Arial" panose="020B0604020202020204" pitchFamily="34" charset="0"/>
              <a:cs typeface="Arial" panose="020B0604020202020204" pitchFamily="34" charset="0"/>
            </a:endParaRPr>
          </a:p>
          <a:p>
            <a:pPr marL="228600" indent="-228600">
              <a:spcBef>
                <a:spcPts val="0"/>
              </a:spcBef>
            </a:pPr>
            <a:r>
              <a:rPr lang="en-US" sz="2800" dirty="0" smtClean="0">
                <a:solidFill>
                  <a:srgbClr val="FF0000"/>
                </a:solidFill>
                <a:latin typeface="Arial" panose="020B0604020202020204" pitchFamily="34" charset="0"/>
                <a:cs typeface="Arial" panose="020B0604020202020204" pitchFamily="34" charset="0"/>
              </a:rPr>
              <a:t>You don’t want VA to engage in additional development </a:t>
            </a:r>
          </a:p>
          <a:p>
            <a:pPr marL="457200" indent="-457200">
              <a:spcBef>
                <a:spcPts val="0"/>
              </a:spcBef>
              <a:buFont typeface="Arial" panose="020B0604020202020204" pitchFamily="34" charset="0"/>
              <a:buChar char="•"/>
            </a:pPr>
            <a:r>
              <a:rPr lang="en-US" sz="2800" dirty="0" smtClean="0">
                <a:latin typeface="Arial" panose="020B0604020202020204" pitchFamily="34" charset="0"/>
                <a:cs typeface="Arial" panose="020B0604020202020204" pitchFamily="34" charset="0"/>
              </a:rPr>
              <a:t>You have a well-reasoned nexus opinion and don’t want VA to counter it</a:t>
            </a:r>
          </a:p>
        </p:txBody>
      </p:sp>
    </p:spTree>
    <p:extLst>
      <p:ext uri="{BB962C8B-B14F-4D97-AF65-F5344CB8AC3E}">
        <p14:creationId xmlns:p14="http://schemas.microsoft.com/office/powerpoint/2010/main" val="42808049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53</a:t>
            </a:fld>
            <a:endParaRPr lang="en-US" dirty="0"/>
          </a:p>
        </p:txBody>
      </p:sp>
      <p:sp>
        <p:nvSpPr>
          <p:cNvPr id="7" name="Title 1"/>
          <p:cNvSpPr>
            <a:spLocks noGrp="1"/>
          </p:cNvSpPr>
          <p:nvPr>
            <p:ph type="title"/>
          </p:nvPr>
        </p:nvSpPr>
        <p:spPr>
          <a:xfrm>
            <a:off x="24353" y="152400"/>
            <a:ext cx="8229600" cy="1066800"/>
          </a:xfrm>
        </p:spPr>
        <p:txBody>
          <a:bodyPr>
            <a:normAutofit fontScale="90000"/>
          </a:bodyPr>
          <a:lstStyle/>
          <a:p>
            <a:pPr lvl="0"/>
            <a:r>
              <a:rPr lang="en-US" dirty="0" smtClean="0"/>
              <a:t>Challenges and Opportunities with</a:t>
            </a:r>
            <a:br>
              <a:rPr lang="en-US" dirty="0" smtClean="0"/>
            </a:br>
            <a:r>
              <a:rPr lang="en-US" dirty="0" smtClean="0"/>
              <a:t>Appeals Modernization</a:t>
            </a:r>
            <a:br>
              <a:rPr lang="en-US" dirty="0" smtClean="0"/>
            </a:br>
            <a:endParaRPr lang="en-US" dirty="0"/>
          </a:p>
        </p:txBody>
      </p:sp>
      <p:sp>
        <p:nvSpPr>
          <p:cNvPr id="3" name="TextBox 2"/>
          <p:cNvSpPr txBox="1"/>
          <p:nvPr/>
        </p:nvSpPr>
        <p:spPr>
          <a:xfrm>
            <a:off x="590550" y="1341695"/>
            <a:ext cx="7924800" cy="5632311"/>
          </a:xfrm>
          <a:prstGeom prst="rect">
            <a:avLst/>
          </a:prstGeom>
          <a:noFill/>
        </p:spPr>
        <p:txBody>
          <a:bodyPr wrap="square" rtlCol="0">
            <a:spAutoFit/>
          </a:bodyPr>
          <a:lstStyle/>
          <a:p>
            <a:pPr lvl="0"/>
            <a:endParaRPr lang="en-US" sz="2800" dirty="0">
              <a:latin typeface="Arial" panose="020B0604020202020204" pitchFamily="34" charset="0"/>
              <a:cs typeface="Arial" panose="020B0604020202020204" pitchFamily="34" charset="0"/>
            </a:endParaRPr>
          </a:p>
          <a:p>
            <a:pPr lvl="0"/>
            <a:r>
              <a:rPr lang="en-US" sz="2800" dirty="0" smtClean="0">
                <a:latin typeface="Arial" panose="020B0604020202020204" pitchFamily="34" charset="0"/>
                <a:cs typeface="Arial" panose="020B0604020202020204" pitchFamily="34" charset="0"/>
              </a:rPr>
              <a:t>Review the provided scenarios and discuss with your group</a:t>
            </a:r>
          </a:p>
          <a:p>
            <a:pPr lvl="0"/>
            <a:endParaRPr lang="en-US" sz="2800" dirty="0" smtClean="0">
              <a:latin typeface="Arial" panose="020B0604020202020204" pitchFamily="34" charset="0"/>
              <a:cs typeface="Arial" panose="020B0604020202020204" pitchFamily="34" charset="0"/>
            </a:endParaRPr>
          </a:p>
          <a:p>
            <a:pPr lvl="0"/>
            <a:r>
              <a:rPr lang="en-US" sz="2800" dirty="0" smtClean="0">
                <a:latin typeface="Arial" panose="020B0604020202020204" pitchFamily="34" charset="0"/>
                <a:cs typeface="Arial" panose="020B0604020202020204" pitchFamily="34" charset="0"/>
              </a:rPr>
              <a:t>Write notes on your ideas to resolve the issue, including which decision option/form is best</a:t>
            </a:r>
          </a:p>
          <a:p>
            <a:pPr lvl="0"/>
            <a:endParaRPr lang="en-US" sz="2800" dirty="0" smtClean="0">
              <a:latin typeface="Arial" panose="020B0604020202020204" pitchFamily="34" charset="0"/>
              <a:cs typeface="Arial" panose="020B0604020202020204" pitchFamily="34" charset="0"/>
            </a:endParaRPr>
          </a:p>
          <a:p>
            <a:pPr lvl="0"/>
            <a:r>
              <a:rPr lang="en-US" sz="2800" dirty="0" smtClean="0">
                <a:latin typeface="Arial" panose="020B0604020202020204" pitchFamily="34" charset="0"/>
                <a:cs typeface="Arial" panose="020B0604020202020204" pitchFamily="34" charset="0"/>
              </a:rPr>
              <a:t>When directed, rotate to the next scenario</a:t>
            </a:r>
          </a:p>
          <a:p>
            <a:pPr lvl="0"/>
            <a:endParaRPr lang="en-US" sz="2800" dirty="0" smtClean="0">
              <a:latin typeface="Arial" panose="020B0604020202020204" pitchFamily="34" charset="0"/>
              <a:cs typeface="Arial" panose="020B0604020202020204" pitchFamily="34" charset="0"/>
            </a:endParaRPr>
          </a:p>
          <a:p>
            <a:pPr lvl="0"/>
            <a:r>
              <a:rPr lang="en-US" sz="2800" dirty="0" smtClean="0">
                <a:latin typeface="Arial" panose="020B0604020202020204" pitchFamily="34" charset="0"/>
                <a:cs typeface="Arial" panose="020B0604020202020204" pitchFamily="34" charset="0"/>
              </a:rPr>
              <a:t>We will discuss these scenarios and the questions and remaining issues you wrote down at the beginning of class as a group</a:t>
            </a:r>
          </a:p>
          <a:p>
            <a:pPr lvl="0"/>
            <a:endParaRPr lang="en-US" sz="2400" dirty="0" smtClean="0"/>
          </a:p>
        </p:txBody>
      </p:sp>
    </p:spTree>
    <p:extLst>
      <p:ext uri="{BB962C8B-B14F-4D97-AF65-F5344CB8AC3E}">
        <p14:creationId xmlns:p14="http://schemas.microsoft.com/office/powerpoint/2010/main" val="421086966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1447800"/>
            <a:ext cx="8686800" cy="5181600"/>
          </a:xfrm>
          <a:prstGeom prst="rect">
            <a:avLst/>
          </a:prstGeom>
          <a:noFill/>
        </p:spPr>
        <p:txBody>
          <a:bodyPr wrap="square" rtlCol="0">
            <a:normAutofit fontScale="62500" lnSpcReduction="20000"/>
          </a:bodyPr>
          <a:lstStyle/>
          <a:p>
            <a:endParaRPr lang="en-US" sz="2900" dirty="0">
              <a:latin typeface="Arial" panose="020B0604020202020204" pitchFamily="34" charset="0"/>
              <a:cs typeface="Arial" panose="020B0604020202020204" pitchFamily="34" charset="0"/>
            </a:endParaRPr>
          </a:p>
          <a:p>
            <a:r>
              <a:rPr lang="en-US" sz="4600" dirty="0" smtClean="0">
                <a:latin typeface="Arial" panose="020B0604020202020204" pitchFamily="34" charset="0"/>
                <a:cs typeface="Arial" panose="020B0604020202020204" pitchFamily="34" charset="0"/>
              </a:rPr>
              <a:t>Class actions are now available at the Court of Appeals for Veterans Claims. </a:t>
            </a:r>
          </a:p>
          <a:p>
            <a:pPr marL="1028700" lvl="1" indent="-571500">
              <a:buFont typeface="Arial" panose="020B0604020202020204" pitchFamily="34" charset="0"/>
              <a:buChar char="•"/>
            </a:pPr>
            <a:r>
              <a:rPr lang="en-US" sz="4600" i="1" dirty="0" err="1" smtClean="0">
                <a:latin typeface="Arial" panose="020B0604020202020204" pitchFamily="34" charset="0"/>
                <a:cs typeface="Arial" panose="020B0604020202020204" pitchFamily="34" charset="0"/>
              </a:rPr>
              <a:t>Godsey</a:t>
            </a:r>
            <a:r>
              <a:rPr lang="en-US" sz="4600" i="1" dirty="0" smtClean="0">
                <a:latin typeface="Arial" panose="020B0604020202020204" pitchFamily="34" charset="0"/>
                <a:cs typeface="Arial" panose="020B0604020202020204" pitchFamily="34" charset="0"/>
              </a:rPr>
              <a:t> v. </a:t>
            </a:r>
            <a:r>
              <a:rPr lang="en-US" sz="4600" i="1" dirty="0" err="1" smtClean="0">
                <a:latin typeface="Arial" panose="020B0604020202020204" pitchFamily="34" charset="0"/>
                <a:cs typeface="Arial" panose="020B0604020202020204" pitchFamily="34" charset="0"/>
              </a:rPr>
              <a:t>Wilkie</a:t>
            </a:r>
            <a:r>
              <a:rPr lang="en-US" sz="4600" i="1" dirty="0" smtClean="0">
                <a:latin typeface="Arial" panose="020B0604020202020204" pitchFamily="34" charset="0"/>
                <a:cs typeface="Arial" panose="020B0604020202020204" pitchFamily="34" charset="0"/>
              </a:rPr>
              <a:t>: </a:t>
            </a:r>
            <a:r>
              <a:rPr lang="en-US" sz="4600" dirty="0" smtClean="0">
                <a:latin typeface="Arial" panose="020B0604020202020204" pitchFamily="34" charset="0"/>
                <a:cs typeface="Arial" panose="020B0604020202020204" pitchFamily="34" charset="0"/>
              </a:rPr>
              <a:t>class of appeals waiting to be certified to BVA </a:t>
            </a:r>
          </a:p>
          <a:p>
            <a:pPr marL="1028700" lvl="1" indent="-571500">
              <a:buFont typeface="Arial" panose="020B0604020202020204" pitchFamily="34" charset="0"/>
              <a:buChar char="•"/>
            </a:pPr>
            <a:r>
              <a:rPr lang="en-US" sz="4600" dirty="0" smtClean="0">
                <a:latin typeface="Arial" panose="020B0604020202020204" pitchFamily="34" charset="0"/>
                <a:cs typeface="Arial" panose="020B0604020202020204" pitchFamily="34" charset="0"/>
              </a:rPr>
              <a:t>May be able to consolidate cases and get quicker movement</a:t>
            </a:r>
          </a:p>
          <a:p>
            <a:endParaRPr lang="en-US" sz="4600" dirty="0" smtClean="0">
              <a:latin typeface="Arial" panose="020B0604020202020204" pitchFamily="34" charset="0"/>
              <a:cs typeface="Arial" panose="020B0604020202020204" pitchFamily="34" charset="0"/>
            </a:endParaRPr>
          </a:p>
          <a:p>
            <a:r>
              <a:rPr lang="en-US" sz="4600" dirty="0" smtClean="0">
                <a:latin typeface="Arial" panose="020B0604020202020204" pitchFamily="34" charset="0"/>
                <a:cs typeface="Arial" panose="020B0604020202020204" pitchFamily="34" charset="0"/>
              </a:rPr>
              <a:t>CAVC recently found veterans entitled to more than one hearing at BVA in </a:t>
            </a:r>
            <a:r>
              <a:rPr lang="en-US" sz="4600" i="1" dirty="0" smtClean="0">
                <a:latin typeface="Arial" panose="020B0604020202020204" pitchFamily="34" charset="0"/>
                <a:cs typeface="Arial" panose="020B0604020202020204" pitchFamily="34" charset="0"/>
              </a:rPr>
              <a:t>Quinn v. </a:t>
            </a:r>
            <a:r>
              <a:rPr lang="en-US" sz="4600" i="1" dirty="0" err="1" smtClean="0">
                <a:latin typeface="Arial" panose="020B0604020202020204" pitchFamily="34" charset="0"/>
                <a:cs typeface="Arial" panose="020B0604020202020204" pitchFamily="34" charset="0"/>
              </a:rPr>
              <a:t>Wilkie</a:t>
            </a:r>
            <a:endParaRPr lang="en-US" sz="4600" i="1" dirty="0" smtClean="0">
              <a:latin typeface="Arial" panose="020B0604020202020204" pitchFamily="34" charset="0"/>
              <a:cs typeface="Arial" panose="020B0604020202020204" pitchFamily="34" charset="0"/>
            </a:endParaRPr>
          </a:p>
          <a:p>
            <a:endParaRPr lang="en-US" sz="4600" dirty="0" smtClean="0">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4600" dirty="0" smtClean="0">
                <a:latin typeface="Arial" panose="020B0604020202020204" pitchFamily="34" charset="0"/>
                <a:cs typeface="Arial" panose="020B0604020202020204" pitchFamily="34" charset="0"/>
              </a:rPr>
              <a:t>May impact timeliness of scheduling hearings</a:t>
            </a:r>
          </a:p>
          <a:p>
            <a:pPr marL="571500" indent="-571500">
              <a:buFont typeface="Arial" panose="020B0604020202020204" pitchFamily="34" charset="0"/>
              <a:buChar char="•"/>
            </a:pPr>
            <a:r>
              <a:rPr lang="en-US" sz="4600" dirty="0" smtClean="0">
                <a:latin typeface="Arial" panose="020B0604020202020204" pitchFamily="34" charset="0"/>
                <a:cs typeface="Arial" panose="020B0604020202020204" pitchFamily="34" charset="0"/>
              </a:rPr>
              <a:t>Opportunity for veterans to discuss new evidence developed during a remand</a:t>
            </a:r>
            <a:endParaRPr lang="en-US" sz="46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endParaRPr lang="en-US" sz="4600" dirty="0" smtClean="0">
              <a:latin typeface="Arial" panose="020B0604020202020204" pitchFamily="34" charset="0"/>
              <a:cs typeface="Arial" panose="020B0604020202020204" pitchFamily="34" charset="0"/>
            </a:endParaRPr>
          </a:p>
          <a:p>
            <a:pPr marL="571500" indent="-571500">
              <a:buFont typeface="Arial" panose="020B0604020202020204" pitchFamily="34" charset="0"/>
              <a:buChar char="•"/>
            </a:pPr>
            <a:endParaRPr lang="en-US" sz="1300" dirty="0" smtClean="0">
              <a:latin typeface="Arial" panose="020B0604020202020204" pitchFamily="34" charset="0"/>
              <a:cs typeface="Arial" panose="020B0604020202020204" pitchFamily="34" charset="0"/>
            </a:endParaRPr>
          </a:p>
          <a:p>
            <a:pPr marL="571500" indent="-571500">
              <a:buFont typeface="Arial" panose="020B0604020202020204" pitchFamily="34" charset="0"/>
              <a:buChar char="•"/>
            </a:pPr>
            <a:endParaRPr lang="en-US" sz="1700" dirty="0" smtClean="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54</a:t>
            </a:fld>
            <a:endParaRPr lang="en-US" dirty="0"/>
          </a:p>
        </p:txBody>
      </p:sp>
      <p:sp>
        <p:nvSpPr>
          <p:cNvPr id="7" name="Title 1"/>
          <p:cNvSpPr>
            <a:spLocks noGrp="1"/>
          </p:cNvSpPr>
          <p:nvPr>
            <p:ph type="title"/>
          </p:nvPr>
        </p:nvSpPr>
        <p:spPr>
          <a:xfrm>
            <a:off x="228600" y="228600"/>
            <a:ext cx="8229600" cy="914400"/>
          </a:xfrm>
        </p:spPr>
        <p:txBody>
          <a:bodyPr>
            <a:normAutofit/>
          </a:bodyPr>
          <a:lstStyle/>
          <a:p>
            <a:r>
              <a:rPr lang="en-US" b="1" dirty="0" smtClean="0"/>
              <a:t>What’s Next?</a:t>
            </a:r>
            <a:endParaRPr lang="en-US" b="1" dirty="0"/>
          </a:p>
        </p:txBody>
      </p:sp>
    </p:spTree>
    <p:extLst>
      <p:ext uri="{BB962C8B-B14F-4D97-AF65-F5344CB8AC3E}">
        <p14:creationId xmlns:p14="http://schemas.microsoft.com/office/powerpoint/2010/main" val="386140524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1447800"/>
            <a:ext cx="8686800" cy="5181600"/>
          </a:xfrm>
          <a:prstGeom prst="rect">
            <a:avLst/>
          </a:prstGeom>
          <a:noFill/>
        </p:spPr>
        <p:txBody>
          <a:bodyPr wrap="square" rtlCol="0">
            <a:normAutofit/>
          </a:bodyPr>
          <a:lstStyle/>
          <a:p>
            <a:endParaRPr lang="en-US" sz="2900" dirty="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BVA Tele-hearing Pilot</a:t>
            </a:r>
          </a:p>
          <a:p>
            <a:endParaRPr lang="en-US" sz="28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Should reduce no-shows and allow more veterans to access hearing with Veterans Law judge (but not in person)</a:t>
            </a:r>
          </a:p>
          <a:p>
            <a:pPr marL="571500" indent="-5715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If you have a scheduled videoconference and your client wants to participate, contact the BVA hearing coordinators</a:t>
            </a:r>
          </a:p>
          <a:p>
            <a:pPr marL="571500" indent="-571500">
              <a:buFont typeface="Arial" panose="020B0604020202020204" pitchFamily="34" charset="0"/>
              <a:buChar char="•"/>
            </a:pPr>
            <a:endParaRPr lang="en-US" sz="46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endParaRPr lang="en-US" sz="1300" dirty="0" smtClean="0">
              <a:latin typeface="Arial" panose="020B0604020202020204" pitchFamily="34" charset="0"/>
              <a:cs typeface="Arial" panose="020B0604020202020204" pitchFamily="34" charset="0"/>
            </a:endParaRPr>
          </a:p>
          <a:p>
            <a:pPr marL="571500" indent="-571500">
              <a:buFont typeface="Arial" panose="020B0604020202020204" pitchFamily="34" charset="0"/>
              <a:buChar char="•"/>
            </a:pPr>
            <a:endParaRPr lang="en-US" sz="1700" dirty="0" smtClean="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55</a:t>
            </a:fld>
            <a:endParaRPr lang="en-US" dirty="0"/>
          </a:p>
        </p:txBody>
      </p:sp>
      <p:sp>
        <p:nvSpPr>
          <p:cNvPr id="7" name="Title 1"/>
          <p:cNvSpPr>
            <a:spLocks noGrp="1"/>
          </p:cNvSpPr>
          <p:nvPr>
            <p:ph type="title"/>
          </p:nvPr>
        </p:nvSpPr>
        <p:spPr>
          <a:xfrm>
            <a:off x="228600" y="228600"/>
            <a:ext cx="8229600" cy="914400"/>
          </a:xfrm>
        </p:spPr>
        <p:txBody>
          <a:bodyPr>
            <a:normAutofit/>
          </a:bodyPr>
          <a:lstStyle/>
          <a:p>
            <a:r>
              <a:rPr lang="en-US" b="1" dirty="0" smtClean="0"/>
              <a:t>What’s Next?</a:t>
            </a:r>
            <a:endParaRPr lang="en-US" b="1" dirty="0"/>
          </a:p>
        </p:txBody>
      </p:sp>
    </p:spTree>
    <p:extLst>
      <p:ext uri="{BB962C8B-B14F-4D97-AF65-F5344CB8AC3E}">
        <p14:creationId xmlns:p14="http://schemas.microsoft.com/office/powerpoint/2010/main" val="270762809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1447800"/>
            <a:ext cx="8686800" cy="5181600"/>
          </a:xfrm>
          <a:prstGeom prst="rect">
            <a:avLst/>
          </a:prstGeom>
          <a:noFill/>
        </p:spPr>
        <p:txBody>
          <a:bodyPr wrap="square" rtlCol="0">
            <a:normAutofit fontScale="85000" lnSpcReduction="20000"/>
          </a:bodyPr>
          <a:lstStyle/>
          <a:p>
            <a:r>
              <a:rPr lang="en-US" sz="3200" dirty="0">
                <a:latin typeface="Arial" panose="020B0604020202020204" pitchFamily="34" charset="0"/>
                <a:cs typeface="Arial" panose="020B0604020202020204" pitchFamily="34" charset="0"/>
              </a:rPr>
              <a:t>Precedential Court </a:t>
            </a:r>
            <a:r>
              <a:rPr lang="en-US" sz="3200" dirty="0" smtClean="0">
                <a:latin typeface="Arial" panose="020B0604020202020204" pitchFamily="34" charset="0"/>
                <a:cs typeface="Arial" panose="020B0604020202020204" pitchFamily="34" charset="0"/>
              </a:rPr>
              <a:t>Cases</a:t>
            </a:r>
          </a:p>
          <a:p>
            <a:endParaRPr lang="en-US" sz="32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There were many precedential </a:t>
            </a:r>
            <a:r>
              <a:rPr lang="en-US" sz="3200" dirty="0" smtClean="0">
                <a:latin typeface="Arial" panose="020B0604020202020204" pitchFamily="34" charset="0"/>
                <a:cs typeface="Arial" panose="020B0604020202020204" pitchFamily="34" charset="0"/>
              </a:rPr>
              <a:t>court cases after the passage of the VCAA due to the changes to VA’s duty to notify and duty to assist</a:t>
            </a:r>
          </a:p>
          <a:p>
            <a:endParaRPr lang="en-US" sz="3200" dirty="0">
              <a:latin typeface="Arial" panose="020B0604020202020204" pitchFamily="34" charset="0"/>
              <a:cs typeface="Arial" panose="020B0604020202020204" pitchFamily="34" charset="0"/>
            </a:endParaRPr>
          </a:p>
          <a:p>
            <a:r>
              <a:rPr lang="en-US" sz="3200" dirty="0" smtClean="0">
                <a:latin typeface="Arial" panose="020B0604020202020204" pitchFamily="34" charset="0"/>
                <a:cs typeface="Arial" panose="020B0604020202020204" pitchFamily="34" charset="0"/>
              </a:rPr>
              <a:t>Some issues that may be taken up regarding AMA include:</a:t>
            </a:r>
          </a:p>
          <a:p>
            <a:endParaRPr lang="en-US" sz="3200" dirty="0" smtClean="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3200" dirty="0" smtClean="0">
                <a:latin typeface="Arial" panose="020B0604020202020204" pitchFamily="34" charset="0"/>
                <a:cs typeface="Arial" panose="020B0604020202020204" pitchFamily="34" charset="0"/>
              </a:rPr>
              <a:t>Definition of new and relevant evidence</a:t>
            </a:r>
          </a:p>
          <a:p>
            <a:pPr marL="457200" indent="-457200">
              <a:buFont typeface="Arial" panose="020B0604020202020204" pitchFamily="34" charset="0"/>
              <a:buChar char="•"/>
            </a:pPr>
            <a:r>
              <a:rPr lang="en-US" sz="3200" dirty="0" smtClean="0">
                <a:latin typeface="Arial" panose="020B0604020202020204" pitchFamily="34" charset="0"/>
                <a:cs typeface="Arial" panose="020B0604020202020204" pitchFamily="34" charset="0"/>
              </a:rPr>
              <a:t>Scope of VA’s duty to notify in decision letters</a:t>
            </a:r>
          </a:p>
          <a:p>
            <a:pPr marL="457200" indent="-457200">
              <a:buFont typeface="Arial" panose="020B0604020202020204" pitchFamily="34" charset="0"/>
              <a:buChar char="•"/>
            </a:pPr>
            <a:r>
              <a:rPr lang="en-US" sz="3200" dirty="0" smtClean="0">
                <a:latin typeface="Arial" panose="020B0604020202020204" pitchFamily="34" charset="0"/>
                <a:cs typeface="Arial" panose="020B0604020202020204" pitchFamily="34" charset="0"/>
              </a:rPr>
              <a:t>When favorable findings are required and overturning favorable findings</a:t>
            </a:r>
          </a:p>
          <a:p>
            <a:endParaRPr lang="en-US" sz="3200" dirty="0" smtClean="0">
              <a:latin typeface="Arial" panose="020B0604020202020204" pitchFamily="34" charset="0"/>
              <a:cs typeface="Arial" panose="020B0604020202020204" pitchFamily="34" charset="0"/>
            </a:endParaRPr>
          </a:p>
          <a:p>
            <a:r>
              <a:rPr lang="en-US" sz="3200" dirty="0" smtClean="0">
                <a:latin typeface="Arial" panose="020B0604020202020204" pitchFamily="34" charset="0"/>
                <a:cs typeface="Arial" panose="020B0604020202020204" pitchFamily="34" charset="0"/>
              </a:rPr>
              <a:t>And others…</a:t>
            </a:r>
            <a:endParaRPr lang="en-US" sz="32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endParaRPr lang="en-US" sz="46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endParaRPr lang="en-US" sz="1300" dirty="0" smtClean="0">
              <a:latin typeface="Arial" panose="020B0604020202020204" pitchFamily="34" charset="0"/>
              <a:cs typeface="Arial" panose="020B0604020202020204" pitchFamily="34" charset="0"/>
            </a:endParaRPr>
          </a:p>
          <a:p>
            <a:pPr marL="571500" indent="-571500">
              <a:buFont typeface="Arial" panose="020B0604020202020204" pitchFamily="34" charset="0"/>
              <a:buChar char="•"/>
            </a:pPr>
            <a:endParaRPr lang="en-US" sz="1700" dirty="0" smtClean="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56</a:t>
            </a:fld>
            <a:endParaRPr lang="en-US" dirty="0"/>
          </a:p>
        </p:txBody>
      </p:sp>
      <p:sp>
        <p:nvSpPr>
          <p:cNvPr id="7" name="Title 1"/>
          <p:cNvSpPr>
            <a:spLocks noGrp="1"/>
          </p:cNvSpPr>
          <p:nvPr>
            <p:ph type="title"/>
          </p:nvPr>
        </p:nvSpPr>
        <p:spPr>
          <a:xfrm>
            <a:off x="228600" y="228600"/>
            <a:ext cx="8229600" cy="914400"/>
          </a:xfrm>
        </p:spPr>
        <p:txBody>
          <a:bodyPr>
            <a:normAutofit/>
          </a:bodyPr>
          <a:lstStyle/>
          <a:p>
            <a:r>
              <a:rPr lang="en-US" b="1" dirty="0" smtClean="0"/>
              <a:t>What’s Next?</a:t>
            </a:r>
            <a:endParaRPr lang="en-US" b="1" dirty="0"/>
          </a:p>
        </p:txBody>
      </p:sp>
    </p:spTree>
    <p:extLst>
      <p:ext uri="{BB962C8B-B14F-4D97-AF65-F5344CB8AC3E}">
        <p14:creationId xmlns:p14="http://schemas.microsoft.com/office/powerpoint/2010/main" val="350222444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57</a:t>
            </a:fld>
            <a:endParaRPr lang="en-US" dirty="0"/>
          </a:p>
        </p:txBody>
      </p:sp>
      <p:sp>
        <p:nvSpPr>
          <p:cNvPr id="7" name="Title 1"/>
          <p:cNvSpPr>
            <a:spLocks noGrp="1"/>
          </p:cNvSpPr>
          <p:nvPr>
            <p:ph type="title"/>
          </p:nvPr>
        </p:nvSpPr>
        <p:spPr>
          <a:xfrm>
            <a:off x="457200" y="210776"/>
            <a:ext cx="8229600" cy="914400"/>
          </a:xfrm>
        </p:spPr>
        <p:txBody>
          <a:bodyPr>
            <a:normAutofit/>
          </a:bodyPr>
          <a:lstStyle/>
          <a:p>
            <a:r>
              <a:rPr lang="en-US" b="1" dirty="0" smtClean="0"/>
              <a:t>We need your feedback</a:t>
            </a:r>
            <a:endParaRPr lang="en-US" b="1" dirty="0"/>
          </a:p>
        </p:txBody>
      </p:sp>
      <p:sp>
        <p:nvSpPr>
          <p:cNvPr id="3" name="TextBox 2"/>
          <p:cNvSpPr txBox="1"/>
          <p:nvPr/>
        </p:nvSpPr>
        <p:spPr>
          <a:xfrm>
            <a:off x="190500" y="1371600"/>
            <a:ext cx="8763000" cy="4739759"/>
          </a:xfrm>
          <a:prstGeom prst="rect">
            <a:avLst/>
          </a:prstGeom>
          <a:noFill/>
        </p:spPr>
        <p:txBody>
          <a:bodyPr wrap="square" rtlCol="0">
            <a:spAutoFit/>
          </a:bodyPr>
          <a:lstStyle/>
          <a:p>
            <a:pPr marL="457200" indent="-338138">
              <a:buFont typeface="Arial" panose="020B0604020202020204" pitchFamily="34" charset="0"/>
              <a:buChar char="•"/>
            </a:pPr>
            <a:endParaRPr lang="en-US" sz="2200" b="1" dirty="0">
              <a:latin typeface="Arial" panose="020B0604020202020204" pitchFamily="34" charset="0"/>
              <a:cs typeface="Arial" panose="020B0604020202020204" pitchFamily="34" charset="0"/>
            </a:endParaRPr>
          </a:p>
          <a:p>
            <a:pPr marL="457200" indent="-338138">
              <a:buFont typeface="Arial" panose="020B0604020202020204" pitchFamily="34" charset="0"/>
              <a:buChar char="•"/>
            </a:pPr>
            <a:r>
              <a:rPr lang="en-US" sz="2400" dirty="0" smtClean="0">
                <a:latin typeface="Arial" panose="020B0604020202020204" pitchFamily="34" charset="0"/>
                <a:cs typeface="Arial" panose="020B0604020202020204" pitchFamily="34" charset="0"/>
              </a:rPr>
              <a:t>If appeals are not being processed as they should under AMA, please contact your DSO</a:t>
            </a:r>
          </a:p>
          <a:p>
            <a:pPr marL="457200" indent="-338138">
              <a:buFont typeface="Arial" panose="020B0604020202020204" pitchFamily="34" charset="0"/>
              <a:buChar char="•"/>
            </a:pPr>
            <a:endParaRPr lang="en-US" sz="2400" dirty="0" smtClean="0">
              <a:latin typeface="Arial" panose="020B0604020202020204" pitchFamily="34" charset="0"/>
              <a:cs typeface="Arial" panose="020B0604020202020204" pitchFamily="34" charset="0"/>
            </a:endParaRPr>
          </a:p>
          <a:p>
            <a:pPr marL="457200" indent="-338138">
              <a:buFont typeface="Arial" panose="020B0604020202020204" pitchFamily="34" charset="0"/>
              <a:buChar char="•"/>
            </a:pPr>
            <a:r>
              <a:rPr lang="en-US" sz="2400" dirty="0" smtClean="0">
                <a:latin typeface="Arial" panose="020B0604020202020204" pitchFamily="34" charset="0"/>
                <a:cs typeface="Arial" panose="020B0604020202020204" pitchFamily="34" charset="0"/>
              </a:rPr>
              <a:t>Have your DSO contact NVS if still not resolved</a:t>
            </a:r>
          </a:p>
          <a:p>
            <a:pPr marL="457200" indent="-338138">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457200" indent="-338138">
              <a:buFont typeface="Arial" panose="020B0604020202020204" pitchFamily="34" charset="0"/>
              <a:buChar char="•"/>
            </a:pPr>
            <a:r>
              <a:rPr lang="en-US" sz="2400" dirty="0" smtClean="0">
                <a:latin typeface="Arial" panose="020B0604020202020204" pitchFamily="34" charset="0"/>
                <a:cs typeface="Arial" panose="020B0604020202020204" pitchFamily="34" charset="0"/>
              </a:rPr>
              <a:t>We will assist in getting a resolution or if needed, advocate for a change to the process</a:t>
            </a:r>
          </a:p>
          <a:p>
            <a:pPr marL="457200" indent="-338138">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457200" indent="-338138">
              <a:buFont typeface="Arial" panose="020B0604020202020204" pitchFamily="34" charset="0"/>
              <a:buChar char="•"/>
            </a:pPr>
            <a:r>
              <a:rPr lang="en-US" sz="2400" dirty="0" smtClean="0">
                <a:latin typeface="Arial" panose="020B0604020202020204" pitchFamily="34" charset="0"/>
                <a:cs typeface="Arial" panose="020B0604020202020204" pitchFamily="34" charset="0"/>
              </a:rPr>
              <a:t>VSOs were involved in creation of AMA and made many changes to the initial concept – we intend to continue this advocacy</a:t>
            </a:r>
            <a:endParaRPr lang="en-US" sz="2400" dirty="0"/>
          </a:p>
          <a:p>
            <a:endParaRPr lang="en-US" sz="1600" dirty="0"/>
          </a:p>
        </p:txBody>
      </p:sp>
    </p:spTree>
    <p:extLst>
      <p:ext uri="{BB962C8B-B14F-4D97-AF65-F5344CB8AC3E}">
        <p14:creationId xmlns:p14="http://schemas.microsoft.com/office/powerpoint/2010/main" val="397579083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936750"/>
            <a:ext cx="8210550" cy="4419600"/>
          </a:xfrm>
        </p:spPr>
        <p:txBody>
          <a:bodyPr>
            <a:normAutofit/>
          </a:bodyPr>
          <a:lstStyle/>
          <a:p>
            <a:r>
              <a:rPr lang="en-US" sz="2400" dirty="0" smtClean="0"/>
              <a:t>Veterans Appeals Improvement and Modernization Act: </a:t>
            </a:r>
          </a:p>
          <a:p>
            <a:pPr marL="0" indent="0">
              <a:buNone/>
            </a:pPr>
            <a:r>
              <a:rPr lang="en-US" sz="2000" dirty="0" smtClean="0">
                <a:hlinkClick r:id="rId3"/>
              </a:rPr>
              <a:t>https://www.congress.gov/bill/115th-congress/house-bill/2288/text</a:t>
            </a:r>
            <a:endParaRPr lang="en-US" sz="2000" dirty="0" smtClean="0"/>
          </a:p>
          <a:p>
            <a:r>
              <a:rPr lang="en-US" sz="2200" dirty="0" smtClean="0"/>
              <a:t>Appeals </a:t>
            </a:r>
            <a:r>
              <a:rPr lang="en-US" sz="2200" dirty="0"/>
              <a:t>Modernization </a:t>
            </a:r>
            <a:r>
              <a:rPr lang="en-US" sz="2200" dirty="0" smtClean="0"/>
              <a:t>Website:</a:t>
            </a:r>
          </a:p>
          <a:p>
            <a:pPr marL="0" indent="0">
              <a:buNone/>
            </a:pPr>
            <a:r>
              <a:rPr lang="en-US" sz="2200" dirty="0" smtClean="0">
                <a:hlinkClick r:id="rId4"/>
              </a:rPr>
              <a:t>https</a:t>
            </a:r>
            <a:r>
              <a:rPr lang="en-US" sz="2200" dirty="0">
                <a:hlinkClick r:id="rId4"/>
              </a:rPr>
              <a:t>://</a:t>
            </a:r>
            <a:r>
              <a:rPr lang="en-US" sz="2200" dirty="0" smtClean="0">
                <a:hlinkClick r:id="rId4"/>
              </a:rPr>
              <a:t>benefits.va.gov/benefits/appeals.asp</a:t>
            </a:r>
            <a:r>
              <a:rPr lang="en-US" sz="2200" dirty="0" smtClean="0"/>
              <a:t> </a:t>
            </a:r>
          </a:p>
          <a:p>
            <a:r>
              <a:rPr lang="en-US" sz="2200" dirty="0" smtClean="0"/>
              <a:t>BVA Appeals Statistics:</a:t>
            </a:r>
          </a:p>
          <a:p>
            <a:pPr marL="0" indent="0">
              <a:buNone/>
            </a:pPr>
            <a:r>
              <a:rPr lang="en-US" sz="2200" dirty="0" smtClean="0">
                <a:hlinkClick r:id="rId5"/>
              </a:rPr>
              <a:t>https://www.bva.va.gov/Appeals_Metrics.asp</a:t>
            </a:r>
            <a:endParaRPr lang="en-US" sz="2200" dirty="0" smtClean="0"/>
          </a:p>
          <a:p>
            <a:r>
              <a:rPr lang="en-US" sz="2200" dirty="0" smtClean="0"/>
              <a:t>Electronic Code of Federal Regulations: </a:t>
            </a:r>
          </a:p>
          <a:p>
            <a:pPr marL="0" indent="0">
              <a:buNone/>
            </a:pPr>
            <a:r>
              <a:rPr lang="en-US" sz="2200" dirty="0" smtClean="0">
                <a:hlinkClick r:id="rId6"/>
              </a:rPr>
              <a:t>https://www.ecfr.gov</a:t>
            </a:r>
            <a:endParaRPr lang="en-US" sz="2200" dirty="0" smtClean="0"/>
          </a:p>
          <a:p>
            <a:r>
              <a:rPr lang="en-US" sz="2200" dirty="0" smtClean="0"/>
              <a:t>VA Adjudication Procedures Manual M21-1:</a:t>
            </a:r>
          </a:p>
          <a:p>
            <a:pPr marL="0" indent="0">
              <a:buNone/>
            </a:pPr>
            <a:r>
              <a:rPr lang="en-US" sz="2200" dirty="0" smtClean="0">
                <a:hlinkClick r:id="rId7" action="ppaction://hlinkfile"/>
              </a:rPr>
              <a:t>knowva.ebenefits.va.gov/</a:t>
            </a:r>
            <a:endParaRPr lang="en-US" sz="2200" dirty="0" smtClean="0"/>
          </a:p>
          <a:p>
            <a:pPr marL="0" indent="0">
              <a:buNone/>
            </a:pPr>
            <a:endParaRPr lang="en-US" sz="2000" dirty="0" smtClean="0"/>
          </a:p>
          <a:p>
            <a:pPr marL="0" indent="0">
              <a:buNone/>
            </a:pPr>
            <a:endParaRPr lang="en-US" sz="2400" dirty="0" smtClean="0"/>
          </a:p>
          <a:p>
            <a:pPr marL="0" indent="0">
              <a:buNone/>
            </a:pPr>
            <a:endParaRPr lang="en-US" dirty="0"/>
          </a:p>
          <a:p>
            <a:pPr marL="0" indent="0" algn="ctr">
              <a:buNone/>
            </a:pPr>
            <a:endParaRPr lang="en-US" sz="2400" dirty="0" smtClean="0"/>
          </a:p>
          <a:p>
            <a:pPr marL="0" indent="0">
              <a:buNone/>
            </a:pPr>
            <a:endParaRPr lang="en-US" dirty="0" smtClean="0"/>
          </a:p>
          <a:p>
            <a:pPr marL="0" indent="0">
              <a:buNone/>
            </a:pPr>
            <a:endParaRPr lang="en-US" dirty="0" smtClean="0"/>
          </a:p>
          <a:p>
            <a:pPr marL="0" indent="0">
              <a:buNone/>
            </a:pPr>
            <a:endParaRPr lang="en-US" dirty="0"/>
          </a:p>
        </p:txBody>
      </p:sp>
      <p:sp>
        <p:nvSpPr>
          <p:cNvPr id="4" name="Slide Number Placeholder 3"/>
          <p:cNvSpPr>
            <a:spLocks noGrp="1"/>
          </p:cNvSpPr>
          <p:nvPr>
            <p:ph type="sldNum" sz="quarter" idx="12"/>
          </p:nvPr>
        </p:nvSpPr>
        <p:spPr/>
        <p:txBody>
          <a:bodyPr/>
          <a:lstStyle/>
          <a:p>
            <a:fld id="{A9DCC7C6-A62F-4059-8C66-A74E7CFD86BF}" type="slidenum">
              <a:rPr lang="en-US" smtClean="0"/>
              <a:pPr/>
              <a:t>58</a:t>
            </a:fld>
            <a:endParaRPr lang="en-US" dirty="0"/>
          </a:p>
        </p:txBody>
      </p:sp>
      <p:sp>
        <p:nvSpPr>
          <p:cNvPr id="2" name="Title 1"/>
          <p:cNvSpPr>
            <a:spLocks noGrp="1"/>
          </p:cNvSpPr>
          <p:nvPr>
            <p:ph type="title"/>
          </p:nvPr>
        </p:nvSpPr>
        <p:spPr>
          <a:xfrm>
            <a:off x="0" y="76200"/>
            <a:ext cx="8229600" cy="1143000"/>
          </a:xfrm>
          <a:ln>
            <a:noFill/>
          </a:ln>
        </p:spPr>
        <p:txBody>
          <a:bodyPr>
            <a:normAutofit/>
          </a:bodyPr>
          <a:lstStyle/>
          <a:p>
            <a:r>
              <a:rPr lang="en-US" dirty="0" smtClean="0"/>
              <a:t>KEY APPEALS MODERNIZATION RESOURCES:</a:t>
            </a:r>
            <a:endParaRPr lang="en-US" dirty="0"/>
          </a:p>
        </p:txBody>
      </p:sp>
    </p:spTree>
    <p:extLst>
      <p:ext uri="{BB962C8B-B14F-4D97-AF65-F5344CB8AC3E}">
        <p14:creationId xmlns:p14="http://schemas.microsoft.com/office/powerpoint/2010/main" val="21315464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354227" y="1600200"/>
            <a:ext cx="8332573" cy="5017453"/>
          </a:xfrm>
        </p:spPr>
        <p:txBody>
          <a:bodyPr>
            <a:noAutofit/>
          </a:bodyPr>
          <a:lstStyle/>
          <a:p>
            <a:pPr marL="228600" indent="-228600">
              <a:spcBef>
                <a:spcPts val="0"/>
              </a:spcBef>
            </a:pPr>
            <a:r>
              <a:rPr lang="en-US" sz="2800" dirty="0" smtClean="0"/>
              <a:t>Claimants can pursue only one lane at a time for the same claimed issue</a:t>
            </a:r>
          </a:p>
          <a:p>
            <a:pPr marL="0" indent="0">
              <a:spcBef>
                <a:spcPts val="0"/>
              </a:spcBef>
              <a:buNone/>
            </a:pPr>
            <a:endParaRPr lang="en-US" sz="2800" dirty="0" smtClean="0"/>
          </a:p>
          <a:p>
            <a:pPr marL="228600" indent="-228600">
              <a:spcBef>
                <a:spcPts val="0"/>
              </a:spcBef>
            </a:pPr>
            <a:endParaRPr lang="en-US" sz="1050" dirty="0"/>
          </a:p>
          <a:p>
            <a:pPr marL="228600" indent="-228600">
              <a:spcBef>
                <a:spcPts val="0"/>
              </a:spcBef>
            </a:pPr>
            <a:r>
              <a:rPr lang="en-US" sz="2800" dirty="0" smtClean="0"/>
              <a:t>There </a:t>
            </a:r>
            <a:r>
              <a:rPr lang="en-US" sz="2800" dirty="0"/>
              <a:t>are no limits to the number of times a </a:t>
            </a:r>
            <a:r>
              <a:rPr lang="en-US" sz="2800" dirty="0" smtClean="0"/>
              <a:t>veteran </a:t>
            </a:r>
            <a:r>
              <a:rPr lang="en-US" sz="2800" dirty="0"/>
              <a:t>may pursue a claimed issue in any of the given </a:t>
            </a:r>
            <a:r>
              <a:rPr lang="en-US" sz="2800" dirty="0" smtClean="0"/>
              <a:t>lanes </a:t>
            </a:r>
          </a:p>
          <a:p>
            <a:pPr marL="0" indent="0">
              <a:spcBef>
                <a:spcPts val="0"/>
              </a:spcBef>
              <a:buNone/>
            </a:pPr>
            <a:endParaRPr lang="en-US" sz="2800" dirty="0"/>
          </a:p>
          <a:p>
            <a:pPr marL="228600" indent="-228600">
              <a:spcBef>
                <a:spcPts val="0"/>
              </a:spcBef>
            </a:pPr>
            <a:endParaRPr lang="en-US" sz="1050" dirty="0"/>
          </a:p>
          <a:p>
            <a:pPr marL="228600" indent="-228600">
              <a:spcBef>
                <a:spcPts val="0"/>
              </a:spcBef>
            </a:pPr>
            <a:r>
              <a:rPr lang="en-US" sz="2800" dirty="0" smtClean="0"/>
              <a:t>The effective </a:t>
            </a:r>
            <a:r>
              <a:rPr lang="en-US" sz="2800" dirty="0"/>
              <a:t>date is protected as long as the </a:t>
            </a:r>
            <a:r>
              <a:rPr lang="en-US" sz="2800" dirty="0" smtClean="0"/>
              <a:t>veteran </a:t>
            </a:r>
            <a:r>
              <a:rPr lang="en-US" sz="2800" dirty="0"/>
              <a:t>pursues the same claimed issue in any of the lanes within the established </a:t>
            </a:r>
            <a:r>
              <a:rPr lang="en-US" sz="2800" dirty="0" smtClean="0"/>
              <a:t>timeframes</a:t>
            </a:r>
            <a:endParaRPr lang="en-US" sz="2800" dirty="0"/>
          </a:p>
          <a:p>
            <a:pPr marL="228600" indent="-228600">
              <a:spcBef>
                <a:spcPts val="0"/>
              </a:spcBef>
              <a:buNone/>
            </a:pPr>
            <a:endParaRPr lang="en-US" sz="1000" dirty="0"/>
          </a:p>
          <a:p>
            <a:pPr marL="914400" lvl="2" indent="0">
              <a:buNone/>
            </a:pPr>
            <a:endParaRPr lang="en-US" sz="1000" dirty="0">
              <a:latin typeface="+mj-lt"/>
            </a:endParaRPr>
          </a:p>
          <a:p>
            <a:endParaRPr lang="en-US" sz="2400"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6</a:t>
            </a:fld>
            <a:endParaRPr lang="en-US" dirty="0"/>
          </a:p>
        </p:txBody>
      </p:sp>
      <p:sp>
        <p:nvSpPr>
          <p:cNvPr id="6" name="Title 1"/>
          <p:cNvSpPr>
            <a:spLocks noGrp="1"/>
          </p:cNvSpPr>
          <p:nvPr>
            <p:ph type="title"/>
          </p:nvPr>
        </p:nvSpPr>
        <p:spPr>
          <a:xfrm>
            <a:off x="472126" y="457200"/>
            <a:ext cx="8229600" cy="1143000"/>
          </a:xfrm>
        </p:spPr>
        <p:txBody>
          <a:bodyPr>
            <a:normAutofit/>
          </a:bodyPr>
          <a:lstStyle/>
          <a:p>
            <a:r>
              <a:rPr lang="en-US" dirty="0" smtClean="0"/>
              <a:t>Adjudication Lanes </a:t>
            </a:r>
            <a:endParaRPr lang="en-US" dirty="0"/>
          </a:p>
        </p:txBody>
      </p:sp>
    </p:spTree>
    <p:extLst>
      <p:ext uri="{BB962C8B-B14F-4D97-AF65-F5344CB8AC3E}">
        <p14:creationId xmlns:p14="http://schemas.microsoft.com/office/powerpoint/2010/main" val="8454259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438150" y="1524000"/>
            <a:ext cx="8077200" cy="4343400"/>
          </a:xfrm>
          <a:prstGeom prst="rect">
            <a:avLst/>
          </a:prstGeom>
          <a:noFill/>
        </p:spPr>
        <p:txBody>
          <a:bodyPr wrap="square" rtlCol="0">
            <a:normAutofit lnSpcReduction="10000"/>
          </a:bodyPr>
          <a:lstStyle/>
          <a:p>
            <a:r>
              <a:rPr lang="en-US" sz="2800" dirty="0" smtClean="0">
                <a:latin typeface="Arial" panose="020B0604020202020204" pitchFamily="34" charset="0"/>
                <a:cs typeface="Arial" panose="020B0604020202020204" pitchFamily="34" charset="0"/>
              </a:rPr>
              <a:t>38 </a:t>
            </a:r>
            <a:r>
              <a:rPr lang="en-US" sz="2800" dirty="0">
                <a:latin typeface="Arial" panose="020B0604020202020204" pitchFamily="34" charset="0"/>
                <a:cs typeface="Arial" panose="020B0604020202020204" pitchFamily="34" charset="0"/>
              </a:rPr>
              <a:t>CFR 3.400 (Effective Dates, General): </a:t>
            </a:r>
          </a:p>
          <a:p>
            <a:pPr marL="571500" indent="-571500">
              <a:buFont typeface="Arial" panose="020B0604020202020204" pitchFamily="34" charset="0"/>
              <a:buChar char="•"/>
            </a:pPr>
            <a:endParaRPr lang="en-US" sz="3200" dirty="0">
              <a:latin typeface="Arial" panose="020B0604020202020204" pitchFamily="34" charset="0"/>
              <a:cs typeface="Arial" panose="020B0604020202020204" pitchFamily="34" charset="0"/>
            </a:endParaRPr>
          </a:p>
          <a:p>
            <a:pPr lvl="1"/>
            <a:r>
              <a:rPr lang="en-US" sz="3200" dirty="0" smtClean="0">
                <a:latin typeface="Arial" panose="020B0604020202020204" pitchFamily="34" charset="0"/>
                <a:cs typeface="Arial" panose="020B0604020202020204" pitchFamily="34" charset="0"/>
              </a:rPr>
              <a:t>Preserves the effective </a:t>
            </a:r>
            <a:r>
              <a:rPr lang="en-US" sz="3200" dirty="0">
                <a:latin typeface="Arial" panose="020B0604020202020204" pitchFamily="34" charset="0"/>
                <a:cs typeface="Arial" panose="020B0604020202020204" pitchFamily="34" charset="0"/>
              </a:rPr>
              <a:t>date based on date of receipt of the initial claim </a:t>
            </a:r>
            <a:r>
              <a:rPr lang="en-US" sz="3200" b="1" i="1" u="sng" dirty="0">
                <a:solidFill>
                  <a:srgbClr val="FF0000"/>
                </a:solidFill>
                <a:latin typeface="Arial" panose="020B0604020202020204" pitchFamily="34" charset="0"/>
                <a:cs typeface="Arial" panose="020B0604020202020204" pitchFamily="34" charset="0"/>
              </a:rPr>
              <a:t>IF</a:t>
            </a:r>
            <a:r>
              <a:rPr lang="en-US" sz="3200" dirty="0">
                <a:latin typeface="Arial" panose="020B0604020202020204" pitchFamily="34" charset="0"/>
                <a:cs typeface="Arial" panose="020B0604020202020204" pitchFamily="34" charset="0"/>
              </a:rPr>
              <a:t> a claimant continuously pursues an issue by timely filing in succession any of the review options in 3.2500 within one year of the </a:t>
            </a:r>
            <a:r>
              <a:rPr lang="en-US" sz="3200" dirty="0" smtClean="0">
                <a:latin typeface="Arial" panose="020B0604020202020204" pitchFamily="34" charset="0"/>
                <a:cs typeface="Arial" panose="020B0604020202020204" pitchFamily="34" charset="0"/>
              </a:rPr>
              <a:t>date VA, BVA, </a:t>
            </a:r>
            <a:r>
              <a:rPr lang="en-US" sz="3200" dirty="0">
                <a:latin typeface="Arial" panose="020B0604020202020204" pitchFamily="34" charset="0"/>
                <a:cs typeface="Arial" panose="020B0604020202020204" pitchFamily="34" charset="0"/>
              </a:rPr>
              <a:t>or </a:t>
            </a:r>
            <a:r>
              <a:rPr lang="en-US" sz="3200" dirty="0" smtClean="0">
                <a:latin typeface="Arial" panose="020B0604020202020204" pitchFamily="34" charset="0"/>
                <a:cs typeface="Arial" panose="020B0604020202020204" pitchFamily="34" charset="0"/>
              </a:rPr>
              <a:t>CAVC </a:t>
            </a:r>
            <a:r>
              <a:rPr lang="en-US" sz="3200" dirty="0">
                <a:latin typeface="Arial" panose="020B0604020202020204" pitchFamily="34" charset="0"/>
                <a:cs typeface="Arial" panose="020B0604020202020204" pitchFamily="34" charset="0"/>
              </a:rPr>
              <a:t>issues notice of </a:t>
            </a:r>
            <a:r>
              <a:rPr lang="en-US" sz="3200" dirty="0" smtClean="0">
                <a:latin typeface="Arial" panose="020B0604020202020204" pitchFamily="34" charset="0"/>
                <a:cs typeface="Arial" panose="020B0604020202020204" pitchFamily="34" charset="0"/>
              </a:rPr>
              <a:t>decision.</a:t>
            </a:r>
            <a:endParaRPr lang="en-US" sz="3200" dirty="0">
              <a:latin typeface="Arial" panose="020B0604020202020204" pitchFamily="34" charset="0"/>
              <a:cs typeface="Arial" panose="020B0604020202020204" pitchFamily="34" charset="0"/>
            </a:endParaRPr>
          </a:p>
          <a:p>
            <a:endParaRPr lang="en-US" sz="4400" dirty="0" smtClean="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7</a:t>
            </a:fld>
            <a:endParaRPr lang="en-US" dirty="0"/>
          </a:p>
        </p:txBody>
      </p:sp>
      <p:sp>
        <p:nvSpPr>
          <p:cNvPr id="6" name="Title 1"/>
          <p:cNvSpPr>
            <a:spLocks noGrp="1"/>
          </p:cNvSpPr>
          <p:nvPr>
            <p:ph type="title"/>
          </p:nvPr>
        </p:nvSpPr>
        <p:spPr>
          <a:xfrm>
            <a:off x="0" y="76200"/>
            <a:ext cx="8229600" cy="1143000"/>
          </a:xfrm>
        </p:spPr>
        <p:txBody>
          <a:bodyPr>
            <a:normAutofit/>
          </a:bodyPr>
          <a:lstStyle/>
          <a:p>
            <a:r>
              <a:rPr lang="en-US" dirty="0" smtClean="0"/>
              <a:t>Effective Date of </a:t>
            </a:r>
            <a:br>
              <a:rPr lang="en-US" dirty="0" smtClean="0"/>
            </a:br>
            <a:r>
              <a:rPr lang="en-US" dirty="0" smtClean="0"/>
              <a:t>Continuously Pursued Claim</a:t>
            </a:r>
            <a:endParaRPr lang="en-US" dirty="0"/>
          </a:p>
        </p:txBody>
      </p:sp>
    </p:spTree>
    <p:extLst>
      <p:ext uri="{BB962C8B-B14F-4D97-AF65-F5344CB8AC3E}">
        <p14:creationId xmlns:p14="http://schemas.microsoft.com/office/powerpoint/2010/main" val="27741276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354227" y="1600200"/>
            <a:ext cx="8332573" cy="5017453"/>
          </a:xfrm>
        </p:spPr>
        <p:txBody>
          <a:bodyPr>
            <a:noAutofit/>
          </a:bodyPr>
          <a:lstStyle/>
          <a:p>
            <a:pPr>
              <a:spcBef>
                <a:spcPts val="0"/>
              </a:spcBef>
            </a:pPr>
            <a:r>
              <a:rPr lang="en-US" sz="2400" dirty="0" smtClean="0"/>
              <a:t>Under AMA, the evidentiary record that VA is obligated to consider “closes” at the time of the rating decision </a:t>
            </a:r>
          </a:p>
          <a:p>
            <a:pPr>
              <a:spcBef>
                <a:spcPts val="0"/>
              </a:spcBef>
            </a:pPr>
            <a:endParaRPr lang="en-US" sz="2800" dirty="0" smtClean="0"/>
          </a:p>
          <a:p>
            <a:pPr lvl="1">
              <a:spcBef>
                <a:spcPts val="0"/>
              </a:spcBef>
            </a:pPr>
            <a:r>
              <a:rPr lang="en-US" sz="2400" dirty="0" smtClean="0"/>
              <a:t>Evidence submitted </a:t>
            </a:r>
            <a:r>
              <a:rPr lang="en-US" sz="2400" i="1" dirty="0" smtClean="0">
                <a:solidFill>
                  <a:srgbClr val="FF0000"/>
                </a:solidFill>
              </a:rPr>
              <a:t>after</a:t>
            </a:r>
            <a:r>
              <a:rPr lang="en-US" sz="2400" dirty="0" smtClean="0"/>
              <a:t> the rating decision or with a request for Higher Level Review or BVA direct docket will not be considered: must select supplemental claim or BVA docket with evidence or hearing</a:t>
            </a:r>
          </a:p>
          <a:p>
            <a:pPr marL="457200" lvl="1" indent="0">
              <a:spcBef>
                <a:spcPts val="0"/>
              </a:spcBef>
              <a:buNone/>
            </a:pPr>
            <a:endParaRPr lang="en-US" sz="2400" dirty="0" smtClean="0"/>
          </a:p>
          <a:p>
            <a:pPr lvl="1">
              <a:spcBef>
                <a:spcPts val="0"/>
              </a:spcBef>
            </a:pPr>
            <a:r>
              <a:rPr lang="en-US" sz="2400" dirty="0" smtClean="0"/>
              <a:t>Evidence submitted </a:t>
            </a:r>
            <a:r>
              <a:rPr lang="en-US" sz="2400" i="1" dirty="0" smtClean="0">
                <a:solidFill>
                  <a:srgbClr val="FF0000"/>
                </a:solidFill>
              </a:rPr>
              <a:t>before</a:t>
            </a:r>
            <a:r>
              <a:rPr lang="en-US" sz="2400" dirty="0" smtClean="0"/>
              <a:t> the rating decision but not considered by VA: can request HLR to have it considered</a:t>
            </a:r>
          </a:p>
          <a:p>
            <a:pPr lvl="1">
              <a:spcBef>
                <a:spcPts val="0"/>
              </a:spcBef>
            </a:pPr>
            <a:endParaRPr lang="en-US" sz="2400" dirty="0" smtClean="0"/>
          </a:p>
          <a:p>
            <a:pPr lvl="1">
              <a:spcBef>
                <a:spcPts val="0"/>
              </a:spcBef>
            </a:pPr>
            <a:r>
              <a:rPr lang="en-US" sz="2400" dirty="0" smtClean="0"/>
              <a:t>Creates quality feedback mechanism: if HLR/BVA granted based on same evidence, there was an error</a:t>
            </a:r>
          </a:p>
          <a:p>
            <a:pPr marL="457200" lvl="2" indent="0">
              <a:spcBef>
                <a:spcPts val="0"/>
              </a:spcBef>
              <a:buNone/>
            </a:pPr>
            <a:endParaRPr lang="en-US" sz="1600"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8</a:t>
            </a:fld>
            <a:endParaRPr lang="en-US" dirty="0"/>
          </a:p>
        </p:txBody>
      </p:sp>
      <p:sp>
        <p:nvSpPr>
          <p:cNvPr id="6" name="Title 1"/>
          <p:cNvSpPr>
            <a:spLocks noGrp="1"/>
          </p:cNvSpPr>
          <p:nvPr>
            <p:ph type="title"/>
          </p:nvPr>
        </p:nvSpPr>
        <p:spPr>
          <a:xfrm>
            <a:off x="472126" y="457200"/>
            <a:ext cx="8229600" cy="1143000"/>
          </a:xfrm>
        </p:spPr>
        <p:txBody>
          <a:bodyPr>
            <a:normAutofit/>
          </a:bodyPr>
          <a:lstStyle/>
          <a:p>
            <a:r>
              <a:rPr lang="en-US" dirty="0" smtClean="0"/>
              <a:t>Closing the record</a:t>
            </a:r>
            <a:endParaRPr lang="en-US" dirty="0"/>
          </a:p>
        </p:txBody>
      </p:sp>
    </p:spTree>
    <p:extLst>
      <p:ext uri="{BB962C8B-B14F-4D97-AF65-F5344CB8AC3E}">
        <p14:creationId xmlns:p14="http://schemas.microsoft.com/office/powerpoint/2010/main" val="41749038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354227" y="1600200"/>
            <a:ext cx="8332573" cy="5017453"/>
          </a:xfrm>
        </p:spPr>
        <p:txBody>
          <a:bodyPr>
            <a:noAutofit/>
          </a:bodyPr>
          <a:lstStyle/>
          <a:p>
            <a:pPr>
              <a:spcBef>
                <a:spcPts val="0"/>
              </a:spcBef>
            </a:pPr>
            <a:r>
              <a:rPr lang="en-US" sz="2400" dirty="0" smtClean="0"/>
              <a:t>VA’s duty to assist is only triggered by evidence submitted before the initial or supplemental claim</a:t>
            </a:r>
          </a:p>
          <a:p>
            <a:pPr>
              <a:spcBef>
                <a:spcPts val="0"/>
              </a:spcBef>
            </a:pPr>
            <a:endParaRPr lang="en-US" sz="2400" dirty="0" smtClean="0"/>
          </a:p>
          <a:p>
            <a:pPr>
              <a:spcBef>
                <a:spcPts val="0"/>
              </a:spcBef>
            </a:pPr>
            <a:r>
              <a:rPr lang="en-US" sz="2400" dirty="0" smtClean="0"/>
              <a:t>If VA did not take adequate steps to assist veteran, can raise through higher level review or BVA </a:t>
            </a:r>
          </a:p>
          <a:p>
            <a:pPr>
              <a:spcBef>
                <a:spcPts val="0"/>
              </a:spcBef>
            </a:pPr>
            <a:endParaRPr lang="en-US" sz="2400" dirty="0" smtClean="0"/>
          </a:p>
          <a:p>
            <a:pPr lvl="1">
              <a:spcBef>
                <a:spcPts val="0"/>
              </a:spcBef>
            </a:pPr>
            <a:r>
              <a:rPr lang="en-US" sz="2400" dirty="0" smtClean="0"/>
              <a:t>VA will return to supplemental claim lane or BVA will remand for additional development if VA did not comply with duty to assist </a:t>
            </a:r>
            <a:r>
              <a:rPr lang="en-US" sz="2400" b="1" dirty="0" smtClean="0">
                <a:solidFill>
                  <a:srgbClr val="FF0000"/>
                </a:solidFill>
              </a:rPr>
              <a:t>38 CFR 3.159(c)</a:t>
            </a:r>
          </a:p>
          <a:p>
            <a:pPr lvl="1">
              <a:spcBef>
                <a:spcPts val="0"/>
              </a:spcBef>
            </a:pPr>
            <a:endParaRPr lang="en-US" sz="2400" dirty="0" smtClean="0"/>
          </a:p>
          <a:p>
            <a:pPr lvl="1">
              <a:spcBef>
                <a:spcPts val="0"/>
              </a:spcBef>
            </a:pPr>
            <a:r>
              <a:rPr lang="en-US" sz="2400" dirty="0" smtClean="0"/>
              <a:t>If additional evidence is submitted at BVA (through evidence only or hearing dockets), it will not trigger the duty to assist, but VA can still grant or deny based on the additional evidence.</a:t>
            </a:r>
          </a:p>
        </p:txBody>
      </p:sp>
      <p:sp>
        <p:nvSpPr>
          <p:cNvPr id="2" name="Slide Number Placeholder 1"/>
          <p:cNvSpPr>
            <a:spLocks noGrp="1"/>
          </p:cNvSpPr>
          <p:nvPr>
            <p:ph type="sldNum" sz="quarter" idx="12"/>
          </p:nvPr>
        </p:nvSpPr>
        <p:spPr/>
        <p:txBody>
          <a:bodyPr/>
          <a:lstStyle/>
          <a:p>
            <a:fld id="{A9DCC7C6-A62F-4059-8C66-A74E7CFD86BF}" type="slidenum">
              <a:rPr lang="en-US" smtClean="0"/>
              <a:pPr/>
              <a:t>9</a:t>
            </a:fld>
            <a:endParaRPr lang="en-US" dirty="0"/>
          </a:p>
        </p:txBody>
      </p:sp>
      <p:sp>
        <p:nvSpPr>
          <p:cNvPr id="6" name="Title 1"/>
          <p:cNvSpPr>
            <a:spLocks noGrp="1"/>
          </p:cNvSpPr>
          <p:nvPr>
            <p:ph type="title"/>
          </p:nvPr>
        </p:nvSpPr>
        <p:spPr>
          <a:xfrm>
            <a:off x="457200" y="152400"/>
            <a:ext cx="8229600" cy="1143000"/>
          </a:xfrm>
        </p:spPr>
        <p:txBody>
          <a:bodyPr>
            <a:normAutofit/>
          </a:bodyPr>
          <a:lstStyle/>
          <a:p>
            <a:r>
              <a:rPr lang="en-US" dirty="0" smtClean="0"/>
              <a:t>Closing the record and VA’s </a:t>
            </a:r>
            <a:br>
              <a:rPr lang="en-US" dirty="0" smtClean="0"/>
            </a:br>
            <a:r>
              <a:rPr lang="en-US" dirty="0" smtClean="0"/>
              <a:t>Duty to Assist</a:t>
            </a:r>
            <a:endParaRPr lang="en-US" dirty="0"/>
          </a:p>
        </p:txBody>
      </p:sp>
    </p:spTree>
    <p:extLst>
      <p:ext uri="{BB962C8B-B14F-4D97-AF65-F5344CB8AC3E}">
        <p14:creationId xmlns:p14="http://schemas.microsoft.com/office/powerpoint/2010/main" val="3069103985"/>
      </p:ext>
    </p:extLst>
  </p:cSld>
  <p:clrMapOvr>
    <a:masterClrMapping/>
  </p:clrMapOvr>
  <p:timing>
    <p:tnLst>
      <p:par>
        <p:cTn id="1" dur="indefinite" restart="never" nodeType="tmRoot"/>
      </p:par>
    </p:tnLst>
  </p:timing>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 Logo</Template>
  <TotalTime>13671</TotalTime>
  <Words>4705</Words>
  <Application>Microsoft Office PowerPoint</Application>
  <PresentationFormat>On-screen Show (4:3)</PresentationFormat>
  <Paragraphs>670</Paragraphs>
  <Slides>58</Slides>
  <Notes>44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58</vt:i4>
      </vt:variant>
    </vt:vector>
  </HeadingPairs>
  <TitlesOfParts>
    <vt:vector size="65" baseType="lpstr">
      <vt:lpstr>Arial</vt:lpstr>
      <vt:lpstr>Calibri</vt:lpstr>
      <vt:lpstr>Calibri Light</vt:lpstr>
      <vt:lpstr>Courier New</vt:lpstr>
      <vt:lpstr>Times New Roman</vt:lpstr>
      <vt:lpstr>NEW Logo</vt:lpstr>
      <vt:lpstr>Custom Design</vt:lpstr>
      <vt:lpstr>APPEALS MODERNIZATION Advanced Training September 2019</vt:lpstr>
      <vt:lpstr>LEARNING OBJECTIVES</vt:lpstr>
      <vt:lpstr>“Legacy” Appeals over time</vt:lpstr>
      <vt:lpstr>Veterans Appeals Improvement and Modernization Act of 2017 (AMA)</vt:lpstr>
      <vt:lpstr>New Framework</vt:lpstr>
      <vt:lpstr>Adjudication Lanes </vt:lpstr>
      <vt:lpstr>Effective Date of  Continuously Pursued Claim</vt:lpstr>
      <vt:lpstr>Closing the record</vt:lpstr>
      <vt:lpstr>Closing the record and VA’s  Duty to Assist</vt:lpstr>
      <vt:lpstr>Options after selecting a lane</vt:lpstr>
      <vt:lpstr>Hearing Options </vt:lpstr>
      <vt:lpstr>Decision Timeline Goals</vt:lpstr>
      <vt:lpstr>Changing Lanes</vt:lpstr>
      <vt:lpstr>Improved Decision Letter Notice 38 CFR 3.103(f)</vt:lpstr>
      <vt:lpstr>Favorable Findings</vt:lpstr>
      <vt:lpstr>Favorable findings not required</vt:lpstr>
      <vt:lpstr>Decision Review Options </vt:lpstr>
      <vt:lpstr>Supplemental Claims 38 CFR 3.2501</vt:lpstr>
      <vt:lpstr>Supplemental Claims</vt:lpstr>
      <vt:lpstr>New and Relevant Evidence</vt:lpstr>
      <vt:lpstr>Supplemental Claim Form  VA Form 20-0995</vt:lpstr>
      <vt:lpstr>Supplemental Claim Form  VA Form 20-0995</vt:lpstr>
      <vt:lpstr>Claims for Increase VA Form 21-526EZ</vt:lpstr>
      <vt:lpstr>Supplemental Claim Decision</vt:lpstr>
      <vt:lpstr>Higher Level Review 38 CFR 3.2601</vt:lpstr>
      <vt:lpstr>Higher Level Review Jurisdiction</vt:lpstr>
      <vt:lpstr>Higher Level Review Example</vt:lpstr>
      <vt:lpstr>Higher Level Review</vt:lpstr>
      <vt:lpstr>Higher Level Review Form  VA Form 20-0996</vt:lpstr>
      <vt:lpstr>Higher Level Review can turn into Supplemental Claim</vt:lpstr>
      <vt:lpstr>Appeal to Board of Veterans Appeals</vt:lpstr>
      <vt:lpstr>Appeal to Board of Veterans Appeals</vt:lpstr>
      <vt:lpstr>Board Appeal  VA Form 10182</vt:lpstr>
      <vt:lpstr>Tips on VA Form 10182</vt:lpstr>
      <vt:lpstr>Clarification of VA Form 10182</vt:lpstr>
      <vt:lpstr>BVA Dockets</vt:lpstr>
      <vt:lpstr>Docket Dates</vt:lpstr>
      <vt:lpstr>Docket Dates</vt:lpstr>
      <vt:lpstr>Advancement on the Docket</vt:lpstr>
      <vt:lpstr>Switching Dockets</vt:lpstr>
      <vt:lpstr>Medical Opinions</vt:lpstr>
      <vt:lpstr>What about CUE?</vt:lpstr>
      <vt:lpstr>RAPID APPEALS MODERNIZATION PROGRAM (RAMP)</vt:lpstr>
      <vt:lpstr>RAPID APPEALS MODERNIZATION PROGRAM (RAMP) ISSUES</vt:lpstr>
      <vt:lpstr>Opting into AMA today</vt:lpstr>
      <vt:lpstr>Downside to remaining in Legacy</vt:lpstr>
      <vt:lpstr>What other changes does  AMA create?</vt:lpstr>
      <vt:lpstr>New information technology</vt:lpstr>
      <vt:lpstr>Pros and cons of choices  at AOJ and BVA</vt:lpstr>
      <vt:lpstr>Supplemental Claims  When to use</vt:lpstr>
      <vt:lpstr>Higher Level Review  When to use</vt:lpstr>
      <vt:lpstr>Appeal to Board of Veterans Appeals When to use</vt:lpstr>
      <vt:lpstr>Challenges and Opportunities with Appeals Modernization </vt:lpstr>
      <vt:lpstr>What’s Next?</vt:lpstr>
      <vt:lpstr>What’s Next?</vt:lpstr>
      <vt:lpstr>What’s Next?</vt:lpstr>
      <vt:lpstr>We need your feedback</vt:lpstr>
      <vt:lpstr>KEY APPEALS MODERNIZATION RESOURCES:</vt:lpstr>
    </vt:vector>
  </TitlesOfParts>
  <Company>Veterans of Foreign Wars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VFW Washington Office</dc:title>
  <dc:creator>gcano</dc:creator>
  <cp:lastModifiedBy>Christopher Macinkowicz</cp:lastModifiedBy>
  <cp:revision>614</cp:revision>
  <cp:lastPrinted>2019-09-12T14:26:29Z</cp:lastPrinted>
  <dcterms:created xsi:type="dcterms:W3CDTF">2010-03-03T14:32:15Z</dcterms:created>
  <dcterms:modified xsi:type="dcterms:W3CDTF">2019-09-12T14:26:32Z</dcterms:modified>
</cp:coreProperties>
</file>