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5" r:id="rId6"/>
    <p:sldMasterId id="2147483690" r:id="rId7"/>
    <p:sldMasterId id="2147483701" r:id="rId8"/>
    <p:sldMasterId id="2147483713" r:id="rId9"/>
    <p:sldMasterId id="2147483725" r:id="rId10"/>
  </p:sldMasterIdLst>
  <p:notesMasterIdLst>
    <p:notesMasterId r:id="rId30"/>
  </p:notesMasterIdLst>
  <p:sldIdLst>
    <p:sldId id="297" r:id="rId11"/>
    <p:sldId id="264" r:id="rId12"/>
    <p:sldId id="442" r:id="rId13"/>
    <p:sldId id="527" r:id="rId14"/>
    <p:sldId id="489" r:id="rId15"/>
    <p:sldId id="490" r:id="rId16"/>
    <p:sldId id="491" r:id="rId17"/>
    <p:sldId id="508" r:id="rId18"/>
    <p:sldId id="443" r:id="rId19"/>
    <p:sldId id="487" r:id="rId20"/>
    <p:sldId id="492" r:id="rId21"/>
    <p:sldId id="488" r:id="rId22"/>
    <p:sldId id="416" r:id="rId23"/>
    <p:sldId id="482" r:id="rId24"/>
    <p:sldId id="505" r:id="rId25"/>
    <p:sldId id="458" r:id="rId26"/>
    <p:sldId id="470" r:id="rId27"/>
    <p:sldId id="486" r:id="rId28"/>
    <p:sldId id="410" r:id="rId2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 Silva, Ricardo, VBAVACO" initials="DSRV" lastIdx="2" clrIdx="0">
    <p:extLst>
      <p:ext uri="{19B8F6BF-5375-455C-9EA6-DF929625EA0E}">
        <p15:presenceInfo xmlns:p15="http://schemas.microsoft.com/office/powerpoint/2012/main" userId="S-1-5-21-1409082233-764733703-682003330-334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81127" autoAdjust="0"/>
  </p:normalViewPr>
  <p:slideViewPr>
    <p:cSldViewPr snapToGrid="0">
      <p:cViewPr varScale="1">
        <p:scale>
          <a:sx n="93" d="100"/>
          <a:sy n="93" d="100"/>
        </p:scale>
        <p:origin x="714" y="114"/>
      </p:cViewPr>
      <p:guideLst/>
    </p:cSldViewPr>
  </p:slideViewPr>
  <p:notesTextViewPr>
    <p:cViewPr>
      <p:scale>
        <a:sx n="1" d="1"/>
        <a:sy n="1" d="1"/>
      </p:scale>
      <p:origin x="0" y="0"/>
    </p:cViewPr>
  </p:notesTextViewPr>
  <p:sorterViewPr>
    <p:cViewPr>
      <p:scale>
        <a:sx n="100" d="100"/>
        <a:sy n="100" d="100"/>
      </p:scale>
      <p:origin x="0" y="-3936"/>
    </p:cViewPr>
  </p:sorterViewPr>
  <p:notesViewPr>
    <p:cSldViewPr snapToGrid="0">
      <p:cViewPr varScale="1">
        <p:scale>
          <a:sx n="84" d="100"/>
          <a:sy n="84" d="100"/>
        </p:scale>
        <p:origin x="195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DCA04ED9-AE2B-4B71-BAC0-630C547C57FF}" type="datetimeFigureOut">
              <a:rPr lang="en-US" smtClean="0"/>
              <a:t>11/8/2019</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383872E4-5940-4C9D-A96D-2EEB43C11808}" type="slidenum">
              <a:rPr lang="en-US" smtClean="0"/>
              <a:t>‹#›</a:t>
            </a:fld>
            <a:endParaRPr lang="en-US" dirty="0"/>
          </a:p>
        </p:txBody>
      </p:sp>
    </p:spTree>
    <p:extLst>
      <p:ext uri="{BB962C8B-B14F-4D97-AF65-F5344CB8AC3E}">
        <p14:creationId xmlns:p14="http://schemas.microsoft.com/office/powerpoint/2010/main" val="1602623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3872E4-5940-4C9D-A96D-2EEB43C11808}" type="slidenum">
              <a:rPr lang="en-US" smtClean="0"/>
              <a:t>1</a:t>
            </a:fld>
            <a:endParaRPr lang="en-US" dirty="0"/>
          </a:p>
        </p:txBody>
      </p:sp>
    </p:spTree>
    <p:extLst>
      <p:ext uri="{BB962C8B-B14F-4D97-AF65-F5344CB8AC3E}">
        <p14:creationId xmlns:p14="http://schemas.microsoft.com/office/powerpoint/2010/main" val="204645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5</a:t>
            </a:fld>
            <a:endParaRPr lang="en-US" dirty="0"/>
          </a:p>
        </p:txBody>
      </p:sp>
    </p:spTree>
    <p:extLst>
      <p:ext uri="{BB962C8B-B14F-4D97-AF65-F5344CB8AC3E}">
        <p14:creationId xmlns:p14="http://schemas.microsoft.com/office/powerpoint/2010/main" val="68630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02615-B5EC-45E8-9D56-46B81AB3CF35}" type="slidenum">
              <a:rPr lang="en-US" smtClean="0"/>
              <a:t>6</a:t>
            </a:fld>
            <a:endParaRPr lang="en-US" dirty="0"/>
          </a:p>
        </p:txBody>
      </p:sp>
    </p:spTree>
    <p:extLst>
      <p:ext uri="{BB962C8B-B14F-4D97-AF65-F5344CB8AC3E}">
        <p14:creationId xmlns:p14="http://schemas.microsoft.com/office/powerpoint/2010/main" val="293730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123158" rtl="0" eaLnBrk="1" fontAlgn="auto" latinLnBrk="0" hangingPunct="1">
              <a:lnSpc>
                <a:spcPct val="100000"/>
              </a:lnSpc>
              <a:spcBef>
                <a:spcPts val="0"/>
              </a:spcBef>
              <a:spcAft>
                <a:spcPts val="0"/>
              </a:spcAft>
              <a:buClrTx/>
              <a:buSzTx/>
              <a:buFontTx/>
              <a:buNone/>
              <a:tabLst/>
              <a:defRPr/>
            </a:pPr>
            <a:fld id="{09B8BE7E-1003-41A9-BAF3-80CD3DEC3B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2315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3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 ONCE is SCO-specific; replace with student activity– definition of extension campuses</a:t>
            </a:r>
          </a:p>
        </p:txBody>
      </p:sp>
      <p:sp>
        <p:nvSpPr>
          <p:cNvPr id="4" name="Slide Number Placeholder 3"/>
          <p:cNvSpPr>
            <a:spLocks noGrp="1"/>
          </p:cNvSpPr>
          <p:nvPr>
            <p:ph type="sldNum" sz="quarter" idx="5"/>
          </p:nvPr>
        </p:nvSpPr>
        <p:spPr/>
        <p:txBody>
          <a:bodyPr/>
          <a:lstStyle/>
          <a:p>
            <a:fld id="{383872E4-5940-4C9D-A96D-2EEB43C11808}" type="slidenum">
              <a:rPr lang="en-US" smtClean="0"/>
              <a:t>14</a:t>
            </a:fld>
            <a:endParaRPr lang="en-US"/>
          </a:p>
        </p:txBody>
      </p:sp>
    </p:spTree>
    <p:extLst>
      <p:ext uri="{BB962C8B-B14F-4D97-AF65-F5344CB8AC3E}">
        <p14:creationId xmlns:p14="http://schemas.microsoft.com/office/powerpoint/2010/main" val="2488747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Lexie</a:t>
            </a:r>
          </a:p>
        </p:txBody>
      </p:sp>
      <p:sp>
        <p:nvSpPr>
          <p:cNvPr id="4" name="Slide Number Placeholder 3"/>
          <p:cNvSpPr>
            <a:spLocks noGrp="1"/>
          </p:cNvSpPr>
          <p:nvPr>
            <p:ph type="sldNum" sz="quarter" idx="5"/>
          </p:nvPr>
        </p:nvSpPr>
        <p:spPr/>
        <p:txBody>
          <a:bodyPr/>
          <a:lstStyle/>
          <a:p>
            <a:fld id="{383872E4-5940-4C9D-A96D-2EEB43C11808}" type="slidenum">
              <a:rPr lang="en-US" smtClean="0"/>
              <a:t>15</a:t>
            </a:fld>
            <a:endParaRPr lang="en-US"/>
          </a:p>
        </p:txBody>
      </p:sp>
    </p:spTree>
    <p:extLst>
      <p:ext uri="{BB962C8B-B14F-4D97-AF65-F5344CB8AC3E}">
        <p14:creationId xmlns:p14="http://schemas.microsoft.com/office/powerpoint/2010/main" val="282077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123158" rtl="0" eaLnBrk="1" fontAlgn="auto" latinLnBrk="0" hangingPunct="1">
              <a:lnSpc>
                <a:spcPct val="100000"/>
              </a:lnSpc>
              <a:spcBef>
                <a:spcPts val="0"/>
              </a:spcBef>
              <a:spcAft>
                <a:spcPts val="0"/>
              </a:spcAft>
              <a:buClrTx/>
              <a:buSzTx/>
              <a:buFontTx/>
              <a:buNone/>
              <a:tabLst/>
              <a:defRPr/>
            </a:pPr>
            <a:fld id="{09B8BE7E-1003-41A9-BAF3-80CD3DEC3B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2315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16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23158" rtl="0" eaLnBrk="1" fontAlgn="auto" latinLnBrk="0" hangingPunct="1">
              <a:lnSpc>
                <a:spcPct val="100000"/>
              </a:lnSpc>
              <a:spcBef>
                <a:spcPts val="0"/>
              </a:spcBef>
              <a:spcAft>
                <a:spcPts val="0"/>
              </a:spcAft>
              <a:buClrTx/>
              <a:buSzTx/>
              <a:buFontTx/>
              <a:buNone/>
              <a:tabLst/>
              <a:defRPr/>
            </a:pPr>
            <a:fld id="{09B8BE7E-1003-41A9-BAF3-80CD3DEC3B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23158"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67218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537695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a:endParaRPr lang="en-US" sz="1800" dirty="0">
              <a:solidFill>
                <a:prstClr val="white"/>
              </a:solidFill>
            </a:endParaRPr>
          </a:p>
        </p:txBody>
      </p:sp>
      <p:sp>
        <p:nvSpPr>
          <p:cNvPr id="6" name="Title 1"/>
          <p:cNvSpPr txBox="1">
            <a:spLocks/>
          </p:cNvSpPr>
          <p:nvPr userDrawn="1"/>
        </p:nvSpPr>
        <p:spPr>
          <a:xfrm>
            <a:off x="3895121" y="4803737"/>
            <a:ext cx="7700433" cy="450535"/>
          </a:xfrm>
          <a:prstGeom prst="rect">
            <a:avLst/>
          </a:prstGeom>
          <a:ln>
            <a:solidFill>
              <a:schemeClr val="bg1"/>
            </a:solidFill>
          </a:ln>
        </p:spPr>
        <p:txBody>
          <a:bodyPr vert="horz" lIns="112316" tIns="56158" rIns="112316" bIns="5615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500" dirty="0">
                <a:solidFill>
                  <a:srgbClr val="000000"/>
                </a:solidFill>
              </a:rPr>
              <a:t>August 30, 2017</a:t>
            </a:r>
          </a:p>
        </p:txBody>
      </p:sp>
      <p:grpSp>
        <p:nvGrpSpPr>
          <p:cNvPr id="12" name="Group 11"/>
          <p:cNvGrpSpPr/>
          <p:nvPr userDrawn="1"/>
        </p:nvGrpSpPr>
        <p:grpSpPr>
          <a:xfrm>
            <a:off x="1714249" y="1694041"/>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4100" b="1" spc="-123"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600" b="1" dirty="0">
                  <a:solidFill>
                    <a:srgbClr val="00B0F0"/>
                  </a:solidFill>
                  <a:latin typeface="Arial" panose="020B0604020202020204" pitchFamily="34" charset="0"/>
                  <a:cs typeface="Arial" panose="020B0604020202020204" pitchFamily="34" charset="0"/>
                </a:rPr>
                <a:t>Key Leaders </a:t>
              </a:r>
              <a:br>
                <a:rPr lang="en-US" sz="6600" b="1" dirty="0">
                  <a:solidFill>
                    <a:srgbClr val="00B0F0"/>
                  </a:solidFill>
                  <a:latin typeface="Arial" panose="020B0604020202020204" pitchFamily="34" charset="0"/>
                  <a:cs typeface="Arial" panose="020B0604020202020204" pitchFamily="34" charset="0"/>
                </a:rPr>
              </a:br>
              <a:r>
                <a:rPr lang="en-US" sz="66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3"/>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49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Tree>
    <p:extLst>
      <p:ext uri="{BB962C8B-B14F-4D97-AF65-F5344CB8AC3E}">
        <p14:creationId xmlns:p14="http://schemas.microsoft.com/office/powerpoint/2010/main" val="814708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063"/>
            <a:fld id="{D983F1FA-211D-3044-9E35-958DFBC26156}" type="slidenum">
              <a:rPr lang="en-US" smtClean="0">
                <a:solidFill>
                  <a:prstClr val="white"/>
                </a:solidFill>
              </a:rPr>
              <a:pPr defTabSz="457063"/>
              <a:t>‹#›</a:t>
            </a:fld>
            <a:endParaRPr lang="en-US" dirty="0">
              <a:solidFill>
                <a:prstClr val="white"/>
              </a:solidFill>
            </a:endParaRPr>
          </a:p>
        </p:txBody>
      </p:sp>
      <p:sp>
        <p:nvSpPr>
          <p:cNvPr id="4" name="Rectangle 3"/>
          <p:cNvSpPr/>
          <p:nvPr userDrawn="1"/>
        </p:nvSpPr>
        <p:spPr>
          <a:xfrm>
            <a:off x="1" y="5376959"/>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defTabSz="914126"/>
            <a:endParaRPr lang="en-US" sz="2199" dirty="0">
              <a:solidFill>
                <a:prstClr val="white"/>
              </a:solidFill>
            </a:endParaRPr>
          </a:p>
        </p:txBody>
      </p:sp>
      <p:sp>
        <p:nvSpPr>
          <p:cNvPr id="6" name="Title 1"/>
          <p:cNvSpPr txBox="1">
            <a:spLocks/>
          </p:cNvSpPr>
          <p:nvPr userDrawn="1"/>
        </p:nvSpPr>
        <p:spPr>
          <a:xfrm>
            <a:off x="3895122" y="4803738"/>
            <a:ext cx="7700433" cy="450535"/>
          </a:xfrm>
          <a:prstGeom prst="rect">
            <a:avLst/>
          </a:prstGeom>
          <a:ln>
            <a:solidFill>
              <a:schemeClr val="bg1"/>
            </a:solidFill>
          </a:ln>
        </p:spPr>
        <p:txBody>
          <a:bodyPr vert="horz" lIns="91416" tIns="45708" rIns="91416" bIns="4570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999" dirty="0">
                <a:solidFill>
                  <a:srgbClr val="000000"/>
                </a:solidFill>
              </a:rPr>
              <a:t>August 30, 2017</a:t>
            </a:r>
          </a:p>
        </p:txBody>
      </p:sp>
      <p:grpSp>
        <p:nvGrpSpPr>
          <p:cNvPr id="12" name="Group 11"/>
          <p:cNvGrpSpPr/>
          <p:nvPr userDrawn="1"/>
        </p:nvGrpSpPr>
        <p:grpSpPr>
          <a:xfrm>
            <a:off x="1714249" y="1694042"/>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497"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398" b="1" dirty="0">
                  <a:solidFill>
                    <a:srgbClr val="00B0F0"/>
                  </a:solidFill>
                  <a:latin typeface="Arial" panose="020B0604020202020204" pitchFamily="34" charset="0"/>
                  <a:cs typeface="Arial" panose="020B0604020202020204" pitchFamily="34" charset="0"/>
                </a:rPr>
                <a:t>Key Leaders </a:t>
              </a:r>
              <a:br>
                <a:rPr lang="en-US" sz="5398" b="1" dirty="0">
                  <a:solidFill>
                    <a:srgbClr val="00B0F0"/>
                  </a:solidFill>
                  <a:latin typeface="Arial" panose="020B0604020202020204" pitchFamily="34" charset="0"/>
                  <a:cs typeface="Arial" panose="020B0604020202020204" pitchFamily="34" charset="0"/>
                </a:rPr>
              </a:br>
              <a:r>
                <a:rPr lang="en-US" sz="5398"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71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063"/>
            <a:fld id="{D983F1FA-211D-3044-9E35-958DFBC26156}" type="slidenum">
              <a:rPr lang="en-US" smtClean="0">
                <a:solidFill>
                  <a:prstClr val="white"/>
                </a:solidFill>
              </a:rPr>
              <a:pPr defTabSz="457063"/>
              <a:t>‹#›</a:t>
            </a:fld>
            <a:endParaRPr lang="en-US" dirty="0">
              <a:solidFill>
                <a:prstClr val="white"/>
              </a:solidFill>
            </a:endParaRPr>
          </a:p>
        </p:txBody>
      </p:sp>
      <p:sp>
        <p:nvSpPr>
          <p:cNvPr id="4" name="Rectangle 3"/>
          <p:cNvSpPr/>
          <p:nvPr userDrawn="1"/>
        </p:nvSpPr>
        <p:spPr>
          <a:xfrm>
            <a:off x="1"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a:endParaRPr lang="en-US" sz="2199" dirty="0">
              <a:solidFill>
                <a:prstClr val="white"/>
              </a:solidFill>
            </a:endParaRPr>
          </a:p>
        </p:txBody>
      </p:sp>
      <p:sp>
        <p:nvSpPr>
          <p:cNvPr id="5" name="Title 1"/>
          <p:cNvSpPr>
            <a:spLocks noGrp="1"/>
          </p:cNvSpPr>
          <p:nvPr>
            <p:ph type="title" hasCustomPrompt="1"/>
          </p:nvPr>
        </p:nvSpPr>
        <p:spPr>
          <a:xfrm>
            <a:off x="1" y="-76200"/>
            <a:ext cx="12192000" cy="731520"/>
          </a:xfrm>
        </p:spPr>
        <p:txBody>
          <a:bodyPr>
            <a:normAutofit/>
          </a:bodyPr>
          <a:lstStyle>
            <a:lvl1pPr>
              <a:defRPr b="1" baseline="0">
                <a:solidFill>
                  <a:schemeClr val="bg1"/>
                </a:solidFill>
              </a:defRPr>
            </a:lvl1pPr>
          </a:lstStyle>
          <a:p>
            <a:r>
              <a:rPr lang="en-US" sz="3599" dirty="0"/>
              <a:t>Agenda</a:t>
            </a:r>
            <a:endParaRPr lang="en-US" sz="3599" u="sng" dirty="0"/>
          </a:p>
        </p:txBody>
      </p:sp>
      <p:sp>
        <p:nvSpPr>
          <p:cNvPr id="6" name="TextBox 5"/>
          <p:cNvSpPr txBox="1"/>
          <p:nvPr userDrawn="1"/>
        </p:nvSpPr>
        <p:spPr>
          <a:xfrm>
            <a:off x="441833" y="1659468"/>
            <a:ext cx="11308337" cy="430759"/>
          </a:xfrm>
          <a:prstGeom prst="rect">
            <a:avLst/>
          </a:prstGeom>
          <a:solidFill>
            <a:srgbClr val="00B0F0"/>
          </a:solidFill>
        </p:spPr>
        <p:txBody>
          <a:bodyPr wrap="square" lIns="91416" tIns="45708" rIns="91416" bIns="45708" rtlCol="0">
            <a:spAutoFit/>
          </a:bodyPr>
          <a:lstStyle/>
          <a:p>
            <a:pPr defTabSz="914126"/>
            <a:endParaRPr lang="en-US" sz="2199" dirty="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16" tIns="45708" rIns="91416" bIns="45708" rtlCol="0" anchor="ctr">
            <a:spAutoFit/>
          </a:bodyPr>
          <a:lstStyle/>
          <a:p>
            <a:pPr marL="0" lvl="1" indent="-342797" defTabSz="914126">
              <a:spcBef>
                <a:spcPts val="1200"/>
              </a:spcBef>
              <a:buFont typeface="+mj-lt"/>
              <a:buAutoNum type="arabicPeriod"/>
            </a:pPr>
            <a:r>
              <a:rPr lang="en-US" sz="1999" b="1" dirty="0">
                <a:solidFill>
                  <a:srgbClr val="000000"/>
                </a:solidFill>
              </a:rPr>
              <a:t>Good News Story</a:t>
            </a:r>
          </a:p>
          <a:p>
            <a:pPr marL="0" lvl="1" defTabSz="914126">
              <a:spcBef>
                <a:spcPts val="1200"/>
              </a:spcBef>
            </a:pPr>
            <a:endParaRPr lang="en-US" sz="1999" b="1" dirty="0">
              <a:solidFill>
                <a:srgbClr val="000000"/>
              </a:solidFill>
            </a:endParaRPr>
          </a:p>
        </p:txBody>
      </p:sp>
    </p:spTree>
    <p:extLst>
      <p:ext uri="{BB962C8B-B14F-4D97-AF65-F5344CB8AC3E}">
        <p14:creationId xmlns:p14="http://schemas.microsoft.com/office/powerpoint/2010/main" val="2943168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063"/>
            <a:fld id="{D983F1FA-211D-3044-9E35-958DFBC26156}" type="slidenum">
              <a:rPr lang="en-US" smtClean="0">
                <a:solidFill>
                  <a:prstClr val="white"/>
                </a:solidFill>
              </a:rPr>
              <a:pPr defTabSz="457063"/>
              <a:t>‹#›</a:t>
            </a:fld>
            <a:endParaRPr lang="en-US" dirty="0">
              <a:solidFill>
                <a:prstClr val="white"/>
              </a:solidFill>
            </a:endParaRPr>
          </a:p>
        </p:txBody>
      </p:sp>
      <p:sp>
        <p:nvSpPr>
          <p:cNvPr id="4" name="Rectangle 3"/>
          <p:cNvSpPr/>
          <p:nvPr userDrawn="1"/>
        </p:nvSpPr>
        <p:spPr>
          <a:xfrm>
            <a:off x="1"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a:endParaRPr lang="en-US" sz="2199" dirty="0">
              <a:solidFill>
                <a:prstClr val="white"/>
              </a:solidFill>
            </a:endParaRPr>
          </a:p>
        </p:txBody>
      </p:sp>
      <p:sp>
        <p:nvSpPr>
          <p:cNvPr id="5" name="Title 1"/>
          <p:cNvSpPr>
            <a:spLocks noGrp="1"/>
          </p:cNvSpPr>
          <p:nvPr>
            <p:ph type="title" hasCustomPrompt="1"/>
          </p:nvPr>
        </p:nvSpPr>
        <p:spPr>
          <a:xfrm>
            <a:off x="1" y="-76200"/>
            <a:ext cx="12192000" cy="731520"/>
          </a:xfrm>
        </p:spPr>
        <p:txBody>
          <a:bodyPr>
            <a:normAutofit/>
          </a:bodyPr>
          <a:lstStyle>
            <a:lvl1pPr>
              <a:defRPr b="1" baseline="0">
                <a:solidFill>
                  <a:schemeClr val="bg1"/>
                </a:solidFill>
              </a:defRPr>
            </a:lvl1pPr>
          </a:lstStyle>
          <a:p>
            <a:r>
              <a:rPr lang="en-US" sz="3599" dirty="0"/>
              <a:t>Click to edit Slide Maser Style</a:t>
            </a:r>
            <a:endParaRPr lang="en-US" sz="3599" u="sng" dirty="0"/>
          </a:p>
        </p:txBody>
      </p:sp>
    </p:spTree>
    <p:extLst>
      <p:ext uri="{BB962C8B-B14F-4D97-AF65-F5344CB8AC3E}">
        <p14:creationId xmlns:p14="http://schemas.microsoft.com/office/powerpoint/2010/main" val="1644287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52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7"/>
            <a:ext cx="2844800" cy="365125"/>
          </a:xfrm>
          <a:prstGeom prst="rect">
            <a:avLst/>
          </a:prstGeom>
        </p:spPr>
        <p:txBody>
          <a:bodyPr vert="horz" lIns="91416" tIns="45708" rIns="91416" bIns="4570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151319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4"/>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1"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a:endParaRPr lang="en-US" sz="2199" dirty="0">
              <a:solidFill>
                <a:prstClr val="white"/>
              </a:solidFill>
            </a:endParaRPr>
          </a:p>
        </p:txBody>
      </p:sp>
      <p:sp>
        <p:nvSpPr>
          <p:cNvPr id="7" name="Title 1"/>
          <p:cNvSpPr>
            <a:spLocks noGrp="1"/>
          </p:cNvSpPr>
          <p:nvPr>
            <p:ph type="title" hasCustomPrompt="1"/>
          </p:nvPr>
        </p:nvSpPr>
        <p:spPr>
          <a:xfrm>
            <a:off x="1" y="-76200"/>
            <a:ext cx="12192000" cy="731520"/>
          </a:xfrm>
        </p:spPr>
        <p:txBody>
          <a:bodyPr>
            <a:normAutofit/>
          </a:bodyPr>
          <a:lstStyle>
            <a:lvl1pPr>
              <a:defRPr b="1" baseline="0">
                <a:solidFill>
                  <a:schemeClr val="bg1"/>
                </a:solidFill>
              </a:defRPr>
            </a:lvl1pPr>
          </a:lstStyle>
          <a:p>
            <a:r>
              <a:rPr lang="en-US" sz="3599" dirty="0"/>
              <a:t>Click to edit Slide Maser Style</a:t>
            </a:r>
            <a:endParaRPr lang="en-US" sz="3599" u="sng" dirty="0"/>
          </a:p>
        </p:txBody>
      </p:sp>
    </p:spTree>
    <p:extLst>
      <p:ext uri="{BB962C8B-B14F-4D97-AF65-F5344CB8AC3E}">
        <p14:creationId xmlns:p14="http://schemas.microsoft.com/office/powerpoint/2010/main" val="280852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1"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a:endParaRPr lang="en-US" sz="2199" dirty="0">
              <a:solidFill>
                <a:prstClr val="white"/>
              </a:solidFill>
            </a:endParaRPr>
          </a:p>
        </p:txBody>
      </p:sp>
      <p:sp>
        <p:nvSpPr>
          <p:cNvPr id="6" name="Title 1"/>
          <p:cNvSpPr>
            <a:spLocks noGrp="1"/>
          </p:cNvSpPr>
          <p:nvPr>
            <p:ph type="title" hasCustomPrompt="1"/>
          </p:nvPr>
        </p:nvSpPr>
        <p:spPr>
          <a:xfrm>
            <a:off x="1" y="-76200"/>
            <a:ext cx="12192000" cy="731520"/>
          </a:xfrm>
        </p:spPr>
        <p:txBody>
          <a:bodyPr>
            <a:normAutofit/>
          </a:bodyPr>
          <a:lstStyle>
            <a:lvl1pPr>
              <a:defRPr b="1" baseline="0">
                <a:solidFill>
                  <a:schemeClr val="bg1"/>
                </a:solidFill>
              </a:defRPr>
            </a:lvl1pPr>
          </a:lstStyle>
          <a:p>
            <a:r>
              <a:rPr lang="en-US" sz="3599" dirty="0"/>
              <a:t>Click to edit Slide Maser Style</a:t>
            </a:r>
            <a:endParaRPr lang="en-US" sz="3599" u="sng" dirty="0"/>
          </a:p>
        </p:txBody>
      </p:sp>
    </p:spTree>
    <p:extLst>
      <p:ext uri="{BB962C8B-B14F-4D97-AF65-F5344CB8AC3E}">
        <p14:creationId xmlns:p14="http://schemas.microsoft.com/office/powerpoint/2010/main" val="2490656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3"/>
            <a:ext cx="4011084" cy="1162051"/>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6859" y="273059"/>
            <a:ext cx="6815668"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10"/>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02185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409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9055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Agenda</a:t>
            </a:r>
            <a:endParaRPr lang="en-US" sz="4400" u="sng" dirty="0"/>
          </a:p>
        </p:txBody>
      </p:sp>
      <p:sp>
        <p:nvSpPr>
          <p:cNvPr id="6" name="TextBox 5"/>
          <p:cNvSpPr txBox="1"/>
          <p:nvPr userDrawn="1"/>
        </p:nvSpPr>
        <p:spPr>
          <a:xfrm>
            <a:off x="441832" y="1659468"/>
            <a:ext cx="11308337" cy="390412"/>
          </a:xfrm>
          <a:prstGeom prst="rect">
            <a:avLst/>
          </a:prstGeom>
          <a:solidFill>
            <a:srgbClr val="00B0F0"/>
          </a:solidFill>
        </p:spPr>
        <p:txBody>
          <a:bodyPr wrap="square" lIns="112316" tIns="56158" rIns="112316" bIns="56158" rtlCol="0">
            <a:spAutoFit/>
          </a:bodyPr>
          <a:lstStyle/>
          <a:p>
            <a:endParaRPr lang="en-US" sz="1800" dirty="0">
              <a:solidFill>
                <a:srgbClr val="000000"/>
              </a:solidFill>
            </a:endParaRPr>
          </a:p>
        </p:txBody>
      </p:sp>
      <p:sp>
        <p:nvSpPr>
          <p:cNvPr id="7" name="TextBox 6"/>
          <p:cNvSpPr txBox="1"/>
          <p:nvPr userDrawn="1"/>
        </p:nvSpPr>
        <p:spPr>
          <a:xfrm>
            <a:off x="863591" y="2643181"/>
            <a:ext cx="10522964" cy="1075215"/>
          </a:xfrm>
          <a:prstGeom prst="rect">
            <a:avLst/>
          </a:prstGeom>
          <a:noFill/>
        </p:spPr>
        <p:txBody>
          <a:bodyPr wrap="square" lIns="112316" tIns="56158" rIns="112316" bIns="56158" rtlCol="0" anchor="ctr">
            <a:spAutoFit/>
          </a:bodyPr>
          <a:lstStyle/>
          <a:p>
            <a:pPr marL="0" lvl="1" indent="-421184">
              <a:spcBef>
                <a:spcPts val="1474"/>
              </a:spcBef>
              <a:buFont typeface="+mj-lt"/>
              <a:buAutoNum type="arabicPeriod"/>
            </a:pPr>
            <a:r>
              <a:rPr lang="en-US" sz="2500" b="1" dirty="0">
                <a:solidFill>
                  <a:srgbClr val="000000"/>
                </a:solidFill>
              </a:rPr>
              <a:t>Good News Story</a:t>
            </a:r>
          </a:p>
          <a:p>
            <a:pPr marL="0" lvl="1">
              <a:spcBef>
                <a:spcPts val="1474"/>
              </a:spcBef>
            </a:pPr>
            <a:endParaRPr lang="en-US" sz="2500" b="1" dirty="0">
              <a:solidFill>
                <a:srgbClr val="000000"/>
              </a:solidFill>
            </a:endParaRPr>
          </a:p>
        </p:txBody>
      </p:sp>
    </p:spTree>
    <p:extLst>
      <p:ext uri="{BB962C8B-B14F-4D97-AF65-F5344CB8AC3E}">
        <p14:creationId xmlns:p14="http://schemas.microsoft.com/office/powerpoint/2010/main" val="36677358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063"/>
            <a:fld id="{D983F1FA-211D-3044-9E35-958DFBC26156}" type="slidenum">
              <a:rPr lang="en-US" smtClean="0">
                <a:solidFill>
                  <a:prstClr val="white"/>
                </a:solidFill>
              </a:rPr>
              <a:pPr defTabSz="457063"/>
              <a:t>‹#›</a:t>
            </a:fld>
            <a:endParaRPr lang="en-US" dirty="0">
              <a:solidFill>
                <a:prstClr val="white"/>
              </a:solidFill>
            </a:endParaRPr>
          </a:p>
        </p:txBody>
      </p:sp>
    </p:spTree>
    <p:extLst>
      <p:ext uri="{BB962C8B-B14F-4D97-AF65-F5344CB8AC3E}">
        <p14:creationId xmlns:p14="http://schemas.microsoft.com/office/powerpoint/2010/main" val="273708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ancy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30229C2-A74F-4364-A843-640688498156}"/>
              </a:ext>
            </a:extLst>
          </p:cNvPr>
          <p:cNvSpPr>
            <a:spLocks noGrp="1"/>
          </p:cNvSpPr>
          <p:nvPr>
            <p:ph type="pic" sz="quarter" idx="10"/>
          </p:nvPr>
        </p:nvSpPr>
        <p:spPr>
          <a:xfrm>
            <a:off x="0" y="-14514"/>
            <a:ext cx="3338513" cy="5867400"/>
          </a:xfrm>
          <a:prstGeom prst="rect">
            <a:avLst/>
          </a:prstGeom>
        </p:spPr>
        <p:txBody>
          <a:bodyPr/>
          <a:lstStyle/>
          <a:p>
            <a:endParaRPr lang="en-US" dirty="0"/>
          </a:p>
        </p:txBody>
      </p:sp>
      <p:sp>
        <p:nvSpPr>
          <p:cNvPr id="6" name="Text Placeholder 5">
            <a:extLst>
              <a:ext uri="{FF2B5EF4-FFF2-40B4-BE49-F238E27FC236}">
                <a16:creationId xmlns:a16="http://schemas.microsoft.com/office/drawing/2014/main" id="{79EDC0D3-3D0F-45FF-AF83-D8AF58C29EA5}"/>
              </a:ext>
            </a:extLst>
          </p:cNvPr>
          <p:cNvSpPr>
            <a:spLocks noGrp="1"/>
          </p:cNvSpPr>
          <p:nvPr>
            <p:ph type="body" sz="quarter" idx="11"/>
          </p:nvPr>
        </p:nvSpPr>
        <p:spPr>
          <a:xfrm>
            <a:off x="3556000" y="1257301"/>
            <a:ext cx="7797800" cy="4596244"/>
          </a:xfrm>
          <a:prstGeom prst="rect">
            <a:avLst/>
          </a:prstGeom>
        </p:spPr>
        <p:txBody>
          <a:bodyPr/>
          <a:lstStyle>
            <a:lvl1pPr>
              <a:defRPr>
                <a:solidFill>
                  <a:srgbClr val="003F72"/>
                </a:solidFill>
              </a:defRPr>
            </a:lvl1pPr>
            <a:lvl2pPr>
              <a:defRPr>
                <a:solidFill>
                  <a:srgbClr val="003F72"/>
                </a:solidFill>
              </a:defRPr>
            </a:lvl2pPr>
            <a:lvl3pPr>
              <a:defRPr>
                <a:solidFill>
                  <a:srgbClr val="003F72"/>
                </a:solidFill>
              </a:defRPr>
            </a:lvl3pPr>
            <a:lvl4pPr>
              <a:defRPr>
                <a:solidFill>
                  <a:srgbClr val="003F72"/>
                </a:solidFill>
              </a:defRPr>
            </a:lvl4pPr>
            <a:lvl5pPr>
              <a:defRPr>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E1CE3CA7-A8C3-41F2-AC5E-E18BF4005533}"/>
              </a:ext>
            </a:extLst>
          </p:cNvPr>
          <p:cNvSpPr>
            <a:spLocks noGrp="1"/>
          </p:cNvSpPr>
          <p:nvPr>
            <p:ph type="title"/>
          </p:nvPr>
        </p:nvSpPr>
        <p:spPr>
          <a:xfrm>
            <a:off x="3556000" y="361452"/>
            <a:ext cx="7797800" cy="640080"/>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9681DABA-20AE-4EAF-AE68-25F00014ACEA}"/>
              </a:ext>
            </a:extLst>
          </p:cNvPr>
          <p:cNvSpPr>
            <a:spLocks noGrp="1"/>
          </p:cNvSpPr>
          <p:nvPr>
            <p:ph type="sldNum" sz="quarter" idx="12"/>
          </p:nvPr>
        </p:nvSpPr>
        <p:spPr/>
        <p:txBody>
          <a:bodyPr/>
          <a:lstStyle/>
          <a:p>
            <a:fld id="{7519E44A-A233-4C84-8889-3FE4AAF5D8F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2054161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imple Layout Blue 1 Column">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36E0EE1-DA05-4D2B-8E4B-F64C99744883}"/>
              </a:ext>
            </a:extLst>
          </p:cNvPr>
          <p:cNvSpPr/>
          <p:nvPr userDrawn="1"/>
        </p:nvSpPr>
        <p:spPr>
          <a:xfrm>
            <a:off x="4" y="-18725"/>
            <a:ext cx="1515986" cy="5886126"/>
          </a:xfrm>
          <a:prstGeom prst="rect">
            <a:avLst/>
          </a:prstGeom>
          <a:gradFill flip="none" rotWithShape="1">
            <a:gsLst>
              <a:gs pos="0">
                <a:schemeClr val="tx2"/>
              </a:gs>
              <a:gs pos="51000">
                <a:schemeClr val="tx2"/>
              </a:gs>
              <a:gs pos="100000">
                <a:schemeClr val="tx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dirty="0">
              <a:solidFill>
                <a:prstClr val="white"/>
              </a:solidFill>
            </a:endParaRPr>
          </a:p>
        </p:txBody>
      </p:sp>
      <p:sp>
        <p:nvSpPr>
          <p:cNvPr id="10" name="Oval 9">
            <a:extLst>
              <a:ext uri="{FF2B5EF4-FFF2-40B4-BE49-F238E27FC236}">
                <a16:creationId xmlns:a16="http://schemas.microsoft.com/office/drawing/2014/main" id="{E3850899-452C-4B9A-8B8A-958E2F125065}"/>
              </a:ext>
            </a:extLst>
          </p:cNvPr>
          <p:cNvSpPr/>
          <p:nvPr/>
        </p:nvSpPr>
        <p:spPr>
          <a:xfrm>
            <a:off x="399270" y="5378548"/>
            <a:ext cx="717452" cy="7174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063"/>
            <a:endParaRPr lang="en-US" sz="1799" dirty="0">
              <a:solidFill>
                <a:prstClr val="white"/>
              </a:solidFill>
            </a:endParaRPr>
          </a:p>
        </p:txBody>
      </p:sp>
      <p:sp>
        <p:nvSpPr>
          <p:cNvPr id="4" name="Title 3">
            <a:extLst>
              <a:ext uri="{FF2B5EF4-FFF2-40B4-BE49-F238E27FC236}">
                <a16:creationId xmlns:a16="http://schemas.microsoft.com/office/drawing/2014/main" id="{A2499357-C174-4F8A-8FCC-A6CC33FFAD8A}"/>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24BD3E4-44D8-4836-8060-27327FB2A610}"/>
              </a:ext>
            </a:extLst>
          </p:cNvPr>
          <p:cNvSpPr>
            <a:spLocks noGrp="1"/>
          </p:cNvSpPr>
          <p:nvPr>
            <p:ph type="sldNum" sz="quarter" idx="10"/>
          </p:nvPr>
        </p:nvSpPr>
        <p:spPr/>
        <p:txBody>
          <a:bodyPr/>
          <a:lstStyle/>
          <a:p>
            <a:fld id="{7519E44A-A233-4C84-8889-3FE4AAF5D8F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pic>
        <p:nvPicPr>
          <p:cNvPr id="18" name="Picture 17">
            <a:extLst>
              <a:ext uri="{FF2B5EF4-FFF2-40B4-BE49-F238E27FC236}">
                <a16:creationId xmlns:a16="http://schemas.microsoft.com/office/drawing/2014/main" id="{047712AA-EBBE-4EC0-867A-B32CC7CE46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495" y="5562600"/>
            <a:ext cx="708457" cy="424746"/>
          </a:xfrm>
          <a:prstGeom prst="rect">
            <a:avLst/>
          </a:prstGeom>
        </p:spPr>
      </p:pic>
      <p:sp>
        <p:nvSpPr>
          <p:cNvPr id="8" name="Content Placeholder 7">
            <a:extLst>
              <a:ext uri="{FF2B5EF4-FFF2-40B4-BE49-F238E27FC236}">
                <a16:creationId xmlns:a16="http://schemas.microsoft.com/office/drawing/2014/main" id="{7B6A2751-CFDF-4E10-8F0C-50D361677C92}"/>
              </a:ext>
            </a:extLst>
          </p:cNvPr>
          <p:cNvSpPr>
            <a:spLocks noGrp="1"/>
          </p:cNvSpPr>
          <p:nvPr>
            <p:ph sz="quarter" idx="11"/>
          </p:nvPr>
        </p:nvSpPr>
        <p:spPr>
          <a:xfrm>
            <a:off x="1801989" y="1268589"/>
            <a:ext cx="9563100" cy="46101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7097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Quote">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2935" y="406401"/>
            <a:ext cx="7425008" cy="3148964"/>
          </a:xfrm>
          <a:prstGeom prst="rect">
            <a:avLst/>
          </a:prstGeom>
        </p:spPr>
        <p:txBody>
          <a:bodyPr anchor="b"/>
          <a:lstStyle>
            <a:lvl1pPr>
              <a:defRPr sz="5998">
                <a:solidFill>
                  <a:srgbClr val="003F72"/>
                </a:solidFill>
              </a:defRPr>
            </a:lvl1pPr>
          </a:lstStyle>
          <a:p>
            <a:r>
              <a:rPr lang="en-US" dirty="0"/>
              <a:t>Click to edit Master title style/keep text off the flags</a:t>
            </a:r>
          </a:p>
        </p:txBody>
      </p:sp>
      <p:sp>
        <p:nvSpPr>
          <p:cNvPr id="3" name="Slide Number Placeholder 2">
            <a:extLst>
              <a:ext uri="{FF2B5EF4-FFF2-40B4-BE49-F238E27FC236}">
                <a16:creationId xmlns:a16="http://schemas.microsoft.com/office/drawing/2014/main" id="{A7D02713-0F22-4F17-B836-9D9B43CC2E66}"/>
              </a:ext>
            </a:extLst>
          </p:cNvPr>
          <p:cNvSpPr>
            <a:spLocks noGrp="1"/>
          </p:cNvSpPr>
          <p:nvPr>
            <p:ph type="sldNum" sz="quarter" idx="10"/>
          </p:nvPr>
        </p:nvSpPr>
        <p:spPr/>
        <p:txBody>
          <a:bodyPr/>
          <a:lstStyle/>
          <a:p>
            <a:fld id="{7519E44A-A233-4C84-8889-3FE4AAF5D8F7}" type="slidenum">
              <a:rPr lang="en-US" smtClean="0">
                <a:solidFill>
                  <a:prstClr val="black">
                    <a:lumMod val="50000"/>
                    <a:lumOff val="50000"/>
                  </a:prstClr>
                </a:solidFill>
              </a:rPr>
              <a:pPr/>
              <a:t>‹#›</a:t>
            </a:fld>
            <a:endParaRPr lang="en-US" dirty="0">
              <a:solidFill>
                <a:prstClr val="black">
                  <a:lumMod val="50000"/>
                  <a:lumOff val="50000"/>
                </a:prstClr>
              </a:solidFill>
            </a:endParaRPr>
          </a:p>
        </p:txBody>
      </p:sp>
    </p:spTree>
    <p:extLst>
      <p:ext uri="{BB962C8B-B14F-4D97-AF65-F5344CB8AC3E}">
        <p14:creationId xmlns:p14="http://schemas.microsoft.com/office/powerpoint/2010/main" val="3811658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ancy 4 Columns w/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100C95F-B9BB-42D1-AFEE-D019E1470646}"/>
              </a:ext>
            </a:extLst>
          </p:cNvPr>
          <p:cNvSpPr>
            <a:spLocks noGrp="1"/>
          </p:cNvSpPr>
          <p:nvPr>
            <p:ph type="pic" sz="quarter" idx="13"/>
          </p:nvPr>
        </p:nvSpPr>
        <p:spPr>
          <a:xfrm>
            <a:off x="822623" y="1272158"/>
            <a:ext cx="10531185" cy="1831262"/>
          </a:xfrm>
          <a:prstGeom prst="rect">
            <a:avLst/>
          </a:prstGeom>
        </p:spPr>
        <p:txBody>
          <a:bodyPr/>
          <a:lstStyle/>
          <a:p>
            <a:endParaRPr lang="en-US" dirty="0"/>
          </a:p>
        </p:txBody>
      </p:sp>
      <p:sp>
        <p:nvSpPr>
          <p:cNvPr id="2" name="Title 1">
            <a:extLst>
              <a:ext uri="{FF2B5EF4-FFF2-40B4-BE49-F238E27FC236}">
                <a16:creationId xmlns:a16="http://schemas.microsoft.com/office/drawing/2014/main" id="{DD41C616-7618-4623-BB60-4CDF128E42CB}"/>
              </a:ext>
            </a:extLst>
          </p:cNvPr>
          <p:cNvSpPr>
            <a:spLocks noGrp="1"/>
          </p:cNvSpPr>
          <p:nvPr>
            <p:ph type="title"/>
          </p:nvPr>
        </p:nvSpPr>
        <p:spPr>
          <a:xfrm>
            <a:off x="821495" y="361452"/>
            <a:ext cx="10532307" cy="64008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A15695C-8BB5-46D9-81AB-C71F489FE92A}"/>
              </a:ext>
            </a:extLst>
          </p:cNvPr>
          <p:cNvSpPr>
            <a:spLocks noGrp="1"/>
          </p:cNvSpPr>
          <p:nvPr>
            <p:ph type="sldNum" sz="quarter" idx="14"/>
          </p:nvPr>
        </p:nvSpPr>
        <p:spPr/>
        <p:txBody>
          <a:bodyPr/>
          <a:lstStyle/>
          <a:p>
            <a:fld id="{7519E44A-A233-4C84-8889-3FE4AAF5D8F7}" type="slidenum">
              <a:rPr lang="en-US" smtClean="0"/>
              <a:pPr/>
              <a:t>‹#›</a:t>
            </a:fld>
            <a:endParaRPr lang="en-US" dirty="0"/>
          </a:p>
        </p:txBody>
      </p:sp>
      <p:sp>
        <p:nvSpPr>
          <p:cNvPr id="18" name="Content Placeholder 2">
            <a:extLst>
              <a:ext uri="{FF2B5EF4-FFF2-40B4-BE49-F238E27FC236}">
                <a16:creationId xmlns:a16="http://schemas.microsoft.com/office/drawing/2014/main" id="{C611026C-DE95-40B5-B4DE-24BA62ECD4C6}"/>
              </a:ext>
            </a:extLst>
          </p:cNvPr>
          <p:cNvSpPr>
            <a:spLocks noGrp="1"/>
          </p:cNvSpPr>
          <p:nvPr>
            <p:ph sz="half" idx="1"/>
          </p:nvPr>
        </p:nvSpPr>
        <p:spPr>
          <a:xfrm>
            <a:off x="808938" y="3446135"/>
            <a:ext cx="2420472" cy="2412829"/>
          </a:xfrm>
          <a:prstGeom prst="rect">
            <a:avLst/>
          </a:prstGeom>
        </p:spPr>
        <p:txBody>
          <a:bodyPr>
            <a:normAutofit/>
          </a:bodyPr>
          <a:lstStyle>
            <a:lvl1pPr marL="336846" indent="-336846">
              <a:defRPr sz="2899" b="0">
                <a:solidFill>
                  <a:srgbClr val="003F72"/>
                </a:solidFill>
              </a:defRPr>
            </a:lvl1pPr>
            <a:lvl2pPr marL="673693" indent="-336846">
              <a:defRPr sz="2499">
                <a:solidFill>
                  <a:srgbClr val="003F72"/>
                </a:solidFill>
              </a:defRPr>
            </a:lvl2pPr>
            <a:lvl3pPr marL="1010539" indent="-336846">
              <a:defRPr sz="2199">
                <a:solidFill>
                  <a:srgbClr val="003F72"/>
                </a:solidFill>
              </a:defRPr>
            </a:lvl3pPr>
            <a:lvl4pPr marL="1347385" indent="-336846">
              <a:defRPr sz="1999">
                <a:solidFill>
                  <a:srgbClr val="003F72"/>
                </a:solidFill>
              </a:defRPr>
            </a:lvl4pPr>
            <a:lvl5pPr marL="1684231" indent="-336846">
              <a:defRPr sz="1999">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3A61864A-E36E-46AB-BB92-BBADF8833393}"/>
              </a:ext>
            </a:extLst>
          </p:cNvPr>
          <p:cNvSpPr>
            <a:spLocks noGrp="1"/>
          </p:cNvSpPr>
          <p:nvPr>
            <p:ph sz="half" idx="18"/>
          </p:nvPr>
        </p:nvSpPr>
        <p:spPr>
          <a:xfrm>
            <a:off x="3492012" y="3446126"/>
            <a:ext cx="2420472" cy="2412830"/>
          </a:xfrm>
          <a:prstGeom prst="rect">
            <a:avLst/>
          </a:prstGeom>
        </p:spPr>
        <p:txBody>
          <a:bodyPr>
            <a:normAutofit/>
          </a:bodyPr>
          <a:lstStyle>
            <a:lvl1pPr marL="336846" indent="-336846">
              <a:defRPr sz="2899" b="0">
                <a:solidFill>
                  <a:srgbClr val="003F72"/>
                </a:solidFill>
              </a:defRPr>
            </a:lvl1pPr>
            <a:lvl2pPr marL="673693" indent="-336846">
              <a:defRPr sz="2499">
                <a:solidFill>
                  <a:srgbClr val="003F72"/>
                </a:solidFill>
              </a:defRPr>
            </a:lvl2pPr>
            <a:lvl3pPr marL="1010539" indent="-336846">
              <a:defRPr sz="2199">
                <a:solidFill>
                  <a:srgbClr val="003F72"/>
                </a:solidFill>
              </a:defRPr>
            </a:lvl3pPr>
            <a:lvl4pPr marL="1347385" indent="-336846">
              <a:defRPr sz="1999">
                <a:solidFill>
                  <a:srgbClr val="003F72"/>
                </a:solidFill>
              </a:defRPr>
            </a:lvl4pPr>
            <a:lvl5pPr marL="1684231" indent="-336846">
              <a:defRPr sz="1999">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2BC29DB2-D031-47EE-A23F-46506CF7CBDF}"/>
              </a:ext>
            </a:extLst>
          </p:cNvPr>
          <p:cNvSpPr>
            <a:spLocks noGrp="1"/>
          </p:cNvSpPr>
          <p:nvPr>
            <p:ph sz="half" idx="19"/>
          </p:nvPr>
        </p:nvSpPr>
        <p:spPr>
          <a:xfrm>
            <a:off x="6207390" y="3446134"/>
            <a:ext cx="2420472" cy="2412831"/>
          </a:xfrm>
          <a:prstGeom prst="rect">
            <a:avLst/>
          </a:prstGeom>
        </p:spPr>
        <p:txBody>
          <a:bodyPr>
            <a:normAutofit/>
          </a:bodyPr>
          <a:lstStyle>
            <a:lvl1pPr marL="336846" indent="-336846">
              <a:defRPr sz="2899" b="0">
                <a:solidFill>
                  <a:srgbClr val="003F72"/>
                </a:solidFill>
              </a:defRPr>
            </a:lvl1pPr>
            <a:lvl2pPr marL="673693" indent="-336846">
              <a:defRPr sz="2499">
                <a:solidFill>
                  <a:srgbClr val="003F72"/>
                </a:solidFill>
              </a:defRPr>
            </a:lvl2pPr>
            <a:lvl3pPr marL="1010539" indent="-336846">
              <a:defRPr sz="2199">
                <a:solidFill>
                  <a:srgbClr val="003F72"/>
                </a:solidFill>
              </a:defRPr>
            </a:lvl3pPr>
            <a:lvl4pPr marL="1347385" indent="-336846">
              <a:defRPr sz="1999">
                <a:solidFill>
                  <a:srgbClr val="003F72"/>
                </a:solidFill>
              </a:defRPr>
            </a:lvl4pPr>
            <a:lvl5pPr marL="1684231" indent="-336846">
              <a:defRPr sz="1999">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a:extLst>
              <a:ext uri="{FF2B5EF4-FFF2-40B4-BE49-F238E27FC236}">
                <a16:creationId xmlns:a16="http://schemas.microsoft.com/office/drawing/2014/main" id="{14312215-6616-4305-9824-99A87CAD2F76}"/>
              </a:ext>
            </a:extLst>
          </p:cNvPr>
          <p:cNvSpPr>
            <a:spLocks noGrp="1"/>
          </p:cNvSpPr>
          <p:nvPr>
            <p:ph sz="half" idx="20"/>
          </p:nvPr>
        </p:nvSpPr>
        <p:spPr>
          <a:xfrm>
            <a:off x="8934055" y="3437849"/>
            <a:ext cx="2420472" cy="2412832"/>
          </a:xfrm>
          <a:prstGeom prst="rect">
            <a:avLst/>
          </a:prstGeom>
        </p:spPr>
        <p:txBody>
          <a:bodyPr>
            <a:normAutofit/>
          </a:bodyPr>
          <a:lstStyle>
            <a:lvl1pPr marL="336846" indent="-336846">
              <a:defRPr sz="2899" b="0">
                <a:solidFill>
                  <a:srgbClr val="003F72"/>
                </a:solidFill>
              </a:defRPr>
            </a:lvl1pPr>
            <a:lvl2pPr marL="673693" indent="-336846">
              <a:defRPr sz="2499">
                <a:solidFill>
                  <a:srgbClr val="003F72"/>
                </a:solidFill>
              </a:defRPr>
            </a:lvl2pPr>
            <a:lvl3pPr marL="1010539" indent="-336846">
              <a:defRPr sz="2199">
                <a:solidFill>
                  <a:srgbClr val="003F72"/>
                </a:solidFill>
              </a:defRPr>
            </a:lvl3pPr>
            <a:lvl4pPr marL="1347385" indent="-336846">
              <a:defRPr sz="1999">
                <a:solidFill>
                  <a:srgbClr val="003F72"/>
                </a:solidFill>
              </a:defRPr>
            </a:lvl4pPr>
            <a:lvl5pPr marL="1684231" indent="-336846">
              <a:defRPr sz="1999">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3444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7"/>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914400"/>
            <a:endParaRPr lang="en-US" dirty="0">
              <a:solidFill>
                <a:prstClr val="white"/>
              </a:solidFill>
            </a:endParaRPr>
          </a:p>
        </p:txBody>
      </p:sp>
      <p:sp>
        <p:nvSpPr>
          <p:cNvPr id="6" name="Title 1"/>
          <p:cNvSpPr txBox="1">
            <a:spLocks/>
          </p:cNvSpPr>
          <p:nvPr userDrawn="1"/>
        </p:nvSpPr>
        <p:spPr>
          <a:xfrm>
            <a:off x="3895121" y="4803736"/>
            <a:ext cx="7700433"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714248" y="1694040"/>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2"/>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782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441833" y="1659466"/>
            <a:ext cx="11308337" cy="369332"/>
          </a:xfrm>
          <a:prstGeom prst="rect">
            <a:avLst/>
          </a:prstGeom>
          <a:solidFill>
            <a:srgbClr val="00B0F0"/>
          </a:solidFill>
        </p:spPr>
        <p:txBody>
          <a:bodyPr wrap="square" lIns="91440" tIns="45720" rIns="91440" bIns="45720" rtlCol="0">
            <a:spAutoFit/>
          </a:bodyPr>
          <a:lstStyle/>
          <a:p>
            <a:pPr defTabSz="914400"/>
            <a:endParaRPr lang="en-US" dirty="0">
              <a:solidFill>
                <a:srgbClr val="000000"/>
              </a:solidFill>
            </a:endParaRPr>
          </a:p>
        </p:txBody>
      </p:sp>
      <p:sp>
        <p:nvSpPr>
          <p:cNvPr id="7" name="TextBox 6"/>
          <p:cNvSpPr txBox="1"/>
          <p:nvPr userDrawn="1"/>
        </p:nvSpPr>
        <p:spPr>
          <a:xfrm>
            <a:off x="863591" y="2749897"/>
            <a:ext cx="10522964" cy="861774"/>
          </a:xfrm>
          <a:prstGeom prst="rect">
            <a:avLst/>
          </a:prstGeom>
          <a:noFill/>
        </p:spPr>
        <p:txBody>
          <a:bodyPr wrap="square" lIns="91440" tIns="45720" rIns="91440" bIns="45720" rtlCol="0" anchor="ctr">
            <a:spAutoFit/>
          </a:bodyPr>
          <a:lstStyle/>
          <a:p>
            <a:pPr marL="0" lvl="1" indent="-342900" defTabSz="914400">
              <a:spcBef>
                <a:spcPts val="1200"/>
              </a:spcBef>
              <a:buFont typeface="+mj-lt"/>
              <a:buAutoNum type="arabicPeriod"/>
            </a:pPr>
            <a:r>
              <a:rPr lang="en-US" sz="2000" b="1" dirty="0">
                <a:solidFill>
                  <a:srgbClr val="000000"/>
                </a:solidFill>
              </a:rPr>
              <a:t>Good News Story</a:t>
            </a:r>
          </a:p>
          <a:p>
            <a:pPr marL="0" lvl="1" defTabSz="914400">
              <a:spcBef>
                <a:spcPts val="1200"/>
              </a:spcBef>
            </a:pPr>
            <a:endParaRPr lang="en-US" sz="2000" b="1" dirty="0">
              <a:solidFill>
                <a:srgbClr val="000000"/>
              </a:solidFill>
            </a:endParaRPr>
          </a:p>
        </p:txBody>
      </p:sp>
    </p:spTree>
    <p:extLst>
      <p:ext uri="{BB962C8B-B14F-4D97-AF65-F5344CB8AC3E}">
        <p14:creationId xmlns:p14="http://schemas.microsoft.com/office/powerpoint/2010/main" val="2735210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5"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514246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1" y="6400235"/>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6245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2"/>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7"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37564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2225611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a:spLocks noGrp="1"/>
          </p:cNvSpPr>
          <p:nvPr>
            <p:ph type="title" hasCustomPrompt="1"/>
          </p:nvPr>
        </p:nvSpPr>
        <p:spPr>
          <a:xfrm>
            <a:off x="0" y="-76200"/>
            <a:ext cx="12192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308157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8" y="273057"/>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8532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16080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7238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56483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537695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a:endParaRPr lang="en-US" sz="1800" dirty="0">
              <a:solidFill>
                <a:prstClr val="white"/>
              </a:solidFill>
            </a:endParaRPr>
          </a:p>
        </p:txBody>
      </p:sp>
      <p:sp>
        <p:nvSpPr>
          <p:cNvPr id="6" name="Title 1"/>
          <p:cNvSpPr txBox="1">
            <a:spLocks/>
          </p:cNvSpPr>
          <p:nvPr userDrawn="1"/>
        </p:nvSpPr>
        <p:spPr>
          <a:xfrm>
            <a:off x="3895121" y="4803737"/>
            <a:ext cx="7700433" cy="450535"/>
          </a:xfrm>
          <a:prstGeom prst="rect">
            <a:avLst/>
          </a:prstGeom>
          <a:ln>
            <a:solidFill>
              <a:schemeClr val="bg1"/>
            </a:solidFill>
          </a:ln>
        </p:spPr>
        <p:txBody>
          <a:bodyPr vert="horz" lIns="112316" tIns="56158" rIns="112316" bIns="5615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500" dirty="0">
                <a:solidFill>
                  <a:srgbClr val="000000"/>
                </a:solidFill>
              </a:rPr>
              <a:t>August 30, 2017</a:t>
            </a:r>
          </a:p>
        </p:txBody>
      </p:sp>
      <p:grpSp>
        <p:nvGrpSpPr>
          <p:cNvPr id="12" name="Group 11"/>
          <p:cNvGrpSpPr/>
          <p:nvPr userDrawn="1"/>
        </p:nvGrpSpPr>
        <p:grpSpPr>
          <a:xfrm>
            <a:off x="1714249" y="1694041"/>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4100" b="1" spc="-123"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600" b="1" dirty="0">
                  <a:solidFill>
                    <a:srgbClr val="00B0F0"/>
                  </a:solidFill>
                  <a:latin typeface="Arial" panose="020B0604020202020204" pitchFamily="34" charset="0"/>
                  <a:cs typeface="Arial" panose="020B0604020202020204" pitchFamily="34" charset="0"/>
                </a:rPr>
                <a:t>Key Leaders </a:t>
              </a:r>
              <a:br>
                <a:rPr lang="en-US" sz="6600" b="1" dirty="0">
                  <a:solidFill>
                    <a:srgbClr val="00B0F0"/>
                  </a:solidFill>
                  <a:latin typeface="Arial" panose="020B0604020202020204" pitchFamily="34" charset="0"/>
                  <a:cs typeface="Arial" panose="020B0604020202020204" pitchFamily="34" charset="0"/>
                </a:rPr>
              </a:br>
              <a:r>
                <a:rPr lang="en-US" sz="66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3"/>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678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Agenda</a:t>
            </a:r>
            <a:endParaRPr lang="en-US" sz="4400" u="sng" dirty="0"/>
          </a:p>
        </p:txBody>
      </p:sp>
      <p:sp>
        <p:nvSpPr>
          <p:cNvPr id="6" name="TextBox 5"/>
          <p:cNvSpPr txBox="1"/>
          <p:nvPr userDrawn="1"/>
        </p:nvSpPr>
        <p:spPr>
          <a:xfrm>
            <a:off x="441832" y="1659468"/>
            <a:ext cx="11308337" cy="390412"/>
          </a:xfrm>
          <a:prstGeom prst="rect">
            <a:avLst/>
          </a:prstGeom>
          <a:solidFill>
            <a:srgbClr val="00B0F0"/>
          </a:solidFill>
        </p:spPr>
        <p:txBody>
          <a:bodyPr wrap="square" lIns="112316" tIns="56158" rIns="112316" bIns="56158" rtlCol="0">
            <a:spAutoFit/>
          </a:bodyPr>
          <a:lstStyle/>
          <a:p>
            <a:endParaRPr lang="en-US" sz="1800" dirty="0">
              <a:solidFill>
                <a:srgbClr val="000000"/>
              </a:solidFill>
            </a:endParaRPr>
          </a:p>
        </p:txBody>
      </p:sp>
      <p:sp>
        <p:nvSpPr>
          <p:cNvPr id="7" name="TextBox 6"/>
          <p:cNvSpPr txBox="1"/>
          <p:nvPr userDrawn="1"/>
        </p:nvSpPr>
        <p:spPr>
          <a:xfrm>
            <a:off x="863591" y="2643181"/>
            <a:ext cx="10522964" cy="1075215"/>
          </a:xfrm>
          <a:prstGeom prst="rect">
            <a:avLst/>
          </a:prstGeom>
          <a:noFill/>
        </p:spPr>
        <p:txBody>
          <a:bodyPr wrap="square" lIns="112316" tIns="56158" rIns="112316" bIns="56158" rtlCol="0" anchor="ctr">
            <a:spAutoFit/>
          </a:bodyPr>
          <a:lstStyle/>
          <a:p>
            <a:pPr marL="0" lvl="1" indent="-421184">
              <a:spcBef>
                <a:spcPts val="1474"/>
              </a:spcBef>
              <a:buFont typeface="+mj-lt"/>
              <a:buAutoNum type="arabicPeriod"/>
            </a:pPr>
            <a:r>
              <a:rPr lang="en-US" sz="2500" b="1" dirty="0">
                <a:solidFill>
                  <a:srgbClr val="000000"/>
                </a:solidFill>
              </a:rPr>
              <a:t>Good News Story</a:t>
            </a:r>
          </a:p>
          <a:p>
            <a:pPr marL="0" lvl="1">
              <a:spcBef>
                <a:spcPts val="1474"/>
              </a:spcBef>
            </a:pPr>
            <a:endParaRPr lang="en-US" sz="2500" b="1" dirty="0">
              <a:solidFill>
                <a:srgbClr val="000000"/>
              </a:solidFill>
            </a:endParaRPr>
          </a:p>
        </p:txBody>
      </p:sp>
    </p:spTree>
    <p:extLst>
      <p:ext uri="{BB962C8B-B14F-4D97-AF65-F5344CB8AC3E}">
        <p14:creationId xmlns:p14="http://schemas.microsoft.com/office/powerpoint/2010/main" val="1836358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34022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1" cy="1752600"/>
          </a:xfrm>
        </p:spPr>
        <p:txBody>
          <a:bodyPr/>
          <a:lstStyle>
            <a:lvl1pPr marL="0" indent="0" algn="ctr">
              <a:buNone/>
              <a:defRPr>
                <a:solidFill>
                  <a:schemeClr val="tx1">
                    <a:tint val="75000"/>
                  </a:schemeClr>
                </a:solidFill>
              </a:defRPr>
            </a:lvl1pPr>
            <a:lvl2pPr marL="561579" indent="0" algn="ctr">
              <a:buNone/>
              <a:defRPr>
                <a:solidFill>
                  <a:schemeClr val="tx1">
                    <a:tint val="75000"/>
                  </a:schemeClr>
                </a:solidFill>
              </a:defRPr>
            </a:lvl2pPr>
            <a:lvl3pPr marL="1123158" indent="0" algn="ctr">
              <a:buNone/>
              <a:defRPr>
                <a:solidFill>
                  <a:schemeClr val="tx1">
                    <a:tint val="75000"/>
                  </a:schemeClr>
                </a:solidFill>
              </a:defRPr>
            </a:lvl3pPr>
            <a:lvl4pPr marL="1684736" indent="0" algn="ctr">
              <a:buNone/>
              <a:defRPr>
                <a:solidFill>
                  <a:schemeClr val="tx1">
                    <a:tint val="75000"/>
                  </a:schemeClr>
                </a:solidFill>
              </a:defRPr>
            </a:lvl4pPr>
            <a:lvl5pPr marL="2246315" indent="0" algn="ctr">
              <a:buNone/>
              <a:defRPr>
                <a:solidFill>
                  <a:schemeClr val="tx1">
                    <a:tint val="75000"/>
                  </a:schemeClr>
                </a:solidFill>
              </a:defRPr>
            </a:lvl5pPr>
            <a:lvl6pPr marL="2807894" indent="0" algn="ctr">
              <a:buNone/>
              <a:defRPr>
                <a:solidFill>
                  <a:schemeClr val="tx1">
                    <a:tint val="75000"/>
                  </a:schemeClr>
                </a:solidFill>
              </a:defRPr>
            </a:lvl6pPr>
            <a:lvl7pPr marL="3369473" indent="0" algn="ctr">
              <a:buNone/>
              <a:defRPr>
                <a:solidFill>
                  <a:schemeClr val="tx1">
                    <a:tint val="75000"/>
                  </a:schemeClr>
                </a:solidFill>
              </a:defRPr>
            </a:lvl7pPr>
            <a:lvl8pPr marL="3931051" indent="0" algn="ctr">
              <a:buNone/>
              <a:defRPr>
                <a:solidFill>
                  <a:schemeClr val="tx1">
                    <a:tint val="75000"/>
                  </a:schemeClr>
                </a:solidFill>
              </a:defRPr>
            </a:lvl8pPr>
            <a:lvl9pPr marL="449263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2" y="6400236"/>
            <a:ext cx="2844800" cy="365125"/>
          </a:xfrm>
          <a:prstGeom prst="rect">
            <a:avLst/>
          </a:prstGeom>
        </p:spPr>
        <p:txBody>
          <a:bodyPr vert="horz" lIns="112316" tIns="56158" rIns="112316" bIns="5615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201844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990603"/>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7"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255016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1" cy="1752600"/>
          </a:xfrm>
        </p:spPr>
        <p:txBody>
          <a:bodyPr/>
          <a:lstStyle>
            <a:lvl1pPr marL="0" indent="0" algn="ctr">
              <a:buNone/>
              <a:defRPr>
                <a:solidFill>
                  <a:schemeClr val="tx1">
                    <a:tint val="75000"/>
                  </a:schemeClr>
                </a:solidFill>
              </a:defRPr>
            </a:lvl1pPr>
            <a:lvl2pPr marL="561579" indent="0" algn="ctr">
              <a:buNone/>
              <a:defRPr>
                <a:solidFill>
                  <a:schemeClr val="tx1">
                    <a:tint val="75000"/>
                  </a:schemeClr>
                </a:solidFill>
              </a:defRPr>
            </a:lvl2pPr>
            <a:lvl3pPr marL="1123158" indent="0" algn="ctr">
              <a:buNone/>
              <a:defRPr>
                <a:solidFill>
                  <a:schemeClr val="tx1">
                    <a:tint val="75000"/>
                  </a:schemeClr>
                </a:solidFill>
              </a:defRPr>
            </a:lvl3pPr>
            <a:lvl4pPr marL="1684736" indent="0" algn="ctr">
              <a:buNone/>
              <a:defRPr>
                <a:solidFill>
                  <a:schemeClr val="tx1">
                    <a:tint val="75000"/>
                  </a:schemeClr>
                </a:solidFill>
              </a:defRPr>
            </a:lvl4pPr>
            <a:lvl5pPr marL="2246315" indent="0" algn="ctr">
              <a:buNone/>
              <a:defRPr>
                <a:solidFill>
                  <a:schemeClr val="tx1">
                    <a:tint val="75000"/>
                  </a:schemeClr>
                </a:solidFill>
              </a:defRPr>
            </a:lvl5pPr>
            <a:lvl6pPr marL="2807894" indent="0" algn="ctr">
              <a:buNone/>
              <a:defRPr>
                <a:solidFill>
                  <a:schemeClr val="tx1">
                    <a:tint val="75000"/>
                  </a:schemeClr>
                </a:solidFill>
              </a:defRPr>
            </a:lvl6pPr>
            <a:lvl7pPr marL="3369473" indent="0" algn="ctr">
              <a:buNone/>
              <a:defRPr>
                <a:solidFill>
                  <a:schemeClr val="tx1">
                    <a:tint val="75000"/>
                  </a:schemeClr>
                </a:solidFill>
              </a:defRPr>
            </a:lvl7pPr>
            <a:lvl8pPr marL="3931051" indent="0" algn="ctr">
              <a:buNone/>
              <a:defRPr>
                <a:solidFill>
                  <a:schemeClr val="tx1">
                    <a:tint val="75000"/>
                  </a:schemeClr>
                </a:solidFill>
              </a:defRPr>
            </a:lvl8pPr>
            <a:lvl9pPr marL="449263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2" y="6400236"/>
            <a:ext cx="2844800" cy="365125"/>
          </a:xfrm>
          <a:prstGeom prst="rect">
            <a:avLst/>
          </a:prstGeom>
        </p:spPr>
        <p:txBody>
          <a:bodyPr vert="horz" lIns="112316" tIns="56158" rIns="112316" bIns="5615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29027587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1170265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145"/>
            <a:ext cx="4011084"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859" y="273058"/>
            <a:ext cx="6815668" cy="5853113"/>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9"/>
            <a:ext cx="4011084" cy="4691063"/>
          </a:xfrm>
        </p:spPr>
        <p:txBody>
          <a:bodyPr/>
          <a:lstStyle>
            <a:lvl1pPr marL="0" indent="0">
              <a:buNone/>
              <a:defRPr sz="1700"/>
            </a:lvl1pPr>
            <a:lvl2pPr marL="561579" indent="0">
              <a:buNone/>
              <a:defRPr sz="1500"/>
            </a:lvl2pPr>
            <a:lvl3pPr marL="1123158" indent="0">
              <a:buNone/>
              <a:defRPr sz="1200"/>
            </a:lvl3pPr>
            <a:lvl4pPr marL="1684736" indent="0">
              <a:buNone/>
              <a:defRPr sz="1100"/>
            </a:lvl4pPr>
            <a:lvl5pPr marL="2246315" indent="0">
              <a:buNone/>
              <a:defRPr sz="1100"/>
            </a:lvl5pPr>
            <a:lvl6pPr marL="2807894" indent="0">
              <a:buNone/>
              <a:defRPr sz="1100"/>
            </a:lvl6pPr>
            <a:lvl7pPr marL="3369473" indent="0">
              <a:buNone/>
              <a:defRPr sz="1100"/>
            </a:lvl7pPr>
            <a:lvl8pPr marL="3931051" indent="0">
              <a:buNone/>
              <a:defRPr sz="1100"/>
            </a:lvl8pPr>
            <a:lvl9pPr marL="4492630" indent="0">
              <a:buNone/>
              <a:defRPr sz="11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4729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1273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38422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Tree>
    <p:extLst>
      <p:ext uri="{BB962C8B-B14F-4D97-AF65-F5344CB8AC3E}">
        <p14:creationId xmlns:p14="http://schemas.microsoft.com/office/powerpoint/2010/main" val="2188761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Fancy 4 Columns w/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100C95F-B9BB-42D1-AFEE-D019E1470646}"/>
              </a:ext>
            </a:extLst>
          </p:cNvPr>
          <p:cNvSpPr>
            <a:spLocks noGrp="1"/>
          </p:cNvSpPr>
          <p:nvPr>
            <p:ph type="pic" sz="quarter" idx="13"/>
          </p:nvPr>
        </p:nvSpPr>
        <p:spPr>
          <a:xfrm>
            <a:off x="822622" y="1272158"/>
            <a:ext cx="10531185" cy="1831262"/>
          </a:xfrm>
          <a:prstGeom prst="rect">
            <a:avLst/>
          </a:prstGeom>
        </p:spPr>
        <p:txBody>
          <a:bodyPr/>
          <a:lstStyle/>
          <a:p>
            <a:endParaRPr lang="en-US" dirty="0"/>
          </a:p>
        </p:txBody>
      </p:sp>
      <p:sp>
        <p:nvSpPr>
          <p:cNvPr id="2" name="Title 1">
            <a:extLst>
              <a:ext uri="{FF2B5EF4-FFF2-40B4-BE49-F238E27FC236}">
                <a16:creationId xmlns:a16="http://schemas.microsoft.com/office/drawing/2014/main" id="{DD41C616-7618-4623-BB60-4CDF128E42CB}"/>
              </a:ext>
            </a:extLst>
          </p:cNvPr>
          <p:cNvSpPr>
            <a:spLocks noGrp="1"/>
          </p:cNvSpPr>
          <p:nvPr>
            <p:ph type="title"/>
          </p:nvPr>
        </p:nvSpPr>
        <p:spPr>
          <a:xfrm>
            <a:off x="821494" y="361452"/>
            <a:ext cx="10532307" cy="64008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A15695C-8BB5-46D9-81AB-C71F489FE92A}"/>
              </a:ext>
            </a:extLst>
          </p:cNvPr>
          <p:cNvSpPr>
            <a:spLocks noGrp="1"/>
          </p:cNvSpPr>
          <p:nvPr>
            <p:ph type="sldNum" sz="quarter" idx="14"/>
          </p:nvPr>
        </p:nvSpPr>
        <p:spPr/>
        <p:txBody>
          <a:bodyPr/>
          <a:lstStyle/>
          <a:p>
            <a:fld id="{7519E44A-A233-4C84-8889-3FE4AAF5D8F7}" type="slidenum">
              <a:rPr lang="en-US" smtClean="0"/>
              <a:pPr/>
              <a:t>‹#›</a:t>
            </a:fld>
            <a:endParaRPr lang="en-US" dirty="0"/>
          </a:p>
        </p:txBody>
      </p:sp>
      <p:sp>
        <p:nvSpPr>
          <p:cNvPr id="18" name="Content Placeholder 2">
            <a:extLst>
              <a:ext uri="{FF2B5EF4-FFF2-40B4-BE49-F238E27FC236}">
                <a16:creationId xmlns:a16="http://schemas.microsoft.com/office/drawing/2014/main" id="{C611026C-DE95-40B5-B4DE-24BA62ECD4C6}"/>
              </a:ext>
            </a:extLst>
          </p:cNvPr>
          <p:cNvSpPr>
            <a:spLocks noGrp="1"/>
          </p:cNvSpPr>
          <p:nvPr>
            <p:ph sz="half" idx="1"/>
          </p:nvPr>
        </p:nvSpPr>
        <p:spPr>
          <a:xfrm>
            <a:off x="808938" y="3446133"/>
            <a:ext cx="2420472" cy="2412829"/>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3A61864A-E36E-46AB-BB92-BBADF8833393}"/>
              </a:ext>
            </a:extLst>
          </p:cNvPr>
          <p:cNvSpPr>
            <a:spLocks noGrp="1"/>
          </p:cNvSpPr>
          <p:nvPr>
            <p:ph sz="half" idx="18"/>
          </p:nvPr>
        </p:nvSpPr>
        <p:spPr>
          <a:xfrm>
            <a:off x="3492012" y="3446126"/>
            <a:ext cx="2420472" cy="2412830"/>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2BC29DB2-D031-47EE-A23F-46506CF7CBDF}"/>
              </a:ext>
            </a:extLst>
          </p:cNvPr>
          <p:cNvSpPr>
            <a:spLocks noGrp="1"/>
          </p:cNvSpPr>
          <p:nvPr>
            <p:ph sz="half" idx="19"/>
          </p:nvPr>
        </p:nvSpPr>
        <p:spPr>
          <a:xfrm>
            <a:off x="6207390" y="3446132"/>
            <a:ext cx="2420472" cy="2412831"/>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a:extLst>
              <a:ext uri="{FF2B5EF4-FFF2-40B4-BE49-F238E27FC236}">
                <a16:creationId xmlns:a16="http://schemas.microsoft.com/office/drawing/2014/main" id="{14312215-6616-4305-9824-99A87CAD2F76}"/>
              </a:ext>
            </a:extLst>
          </p:cNvPr>
          <p:cNvSpPr>
            <a:spLocks noGrp="1"/>
          </p:cNvSpPr>
          <p:nvPr>
            <p:ph sz="half" idx="20"/>
          </p:nvPr>
        </p:nvSpPr>
        <p:spPr>
          <a:xfrm>
            <a:off x="8934055" y="3437849"/>
            <a:ext cx="2420472" cy="2412832"/>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681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5376958"/>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a:endParaRPr lang="en-US" sz="1800" dirty="0">
              <a:solidFill>
                <a:prstClr val="white"/>
              </a:solidFill>
            </a:endParaRPr>
          </a:p>
        </p:txBody>
      </p:sp>
      <p:sp>
        <p:nvSpPr>
          <p:cNvPr id="6" name="Title 1"/>
          <p:cNvSpPr txBox="1">
            <a:spLocks/>
          </p:cNvSpPr>
          <p:nvPr userDrawn="1"/>
        </p:nvSpPr>
        <p:spPr>
          <a:xfrm>
            <a:off x="3895121" y="4803737"/>
            <a:ext cx="7700433" cy="450535"/>
          </a:xfrm>
          <a:prstGeom prst="rect">
            <a:avLst/>
          </a:prstGeom>
          <a:ln>
            <a:solidFill>
              <a:schemeClr val="bg1"/>
            </a:solidFill>
          </a:ln>
        </p:spPr>
        <p:txBody>
          <a:bodyPr vert="horz" lIns="112316" tIns="56158" rIns="112316" bIns="5615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500" dirty="0">
                <a:solidFill>
                  <a:srgbClr val="000000"/>
                </a:solidFill>
              </a:rPr>
              <a:t>August 30, 2017</a:t>
            </a:r>
          </a:p>
        </p:txBody>
      </p:sp>
      <p:grpSp>
        <p:nvGrpSpPr>
          <p:cNvPr id="12" name="Group 11"/>
          <p:cNvGrpSpPr/>
          <p:nvPr userDrawn="1"/>
        </p:nvGrpSpPr>
        <p:grpSpPr>
          <a:xfrm>
            <a:off x="1714249" y="1694041"/>
            <a:ext cx="8763504"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4100" b="1" spc="-123"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6600" b="1" dirty="0">
                  <a:solidFill>
                    <a:srgbClr val="00B0F0"/>
                  </a:solidFill>
                  <a:latin typeface="Arial" panose="020B0604020202020204" pitchFamily="34" charset="0"/>
                  <a:cs typeface="Arial" panose="020B0604020202020204" pitchFamily="34" charset="0"/>
                </a:rPr>
                <a:t>Key Leaders </a:t>
              </a:r>
              <a:br>
                <a:rPr lang="en-US" sz="6600" b="1" dirty="0">
                  <a:solidFill>
                    <a:srgbClr val="00B0F0"/>
                  </a:solidFill>
                  <a:latin typeface="Arial" panose="020B0604020202020204" pitchFamily="34" charset="0"/>
                  <a:cs typeface="Arial" panose="020B0604020202020204" pitchFamily="34" charset="0"/>
                </a:rPr>
              </a:br>
              <a:r>
                <a:rPr lang="en-US" sz="66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31552" y="5644913"/>
            <a:ext cx="4064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86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Agenda</a:t>
            </a:r>
            <a:endParaRPr lang="en-US" sz="4400" u="sng" dirty="0"/>
          </a:p>
        </p:txBody>
      </p:sp>
      <p:sp>
        <p:nvSpPr>
          <p:cNvPr id="6" name="TextBox 5"/>
          <p:cNvSpPr txBox="1"/>
          <p:nvPr userDrawn="1"/>
        </p:nvSpPr>
        <p:spPr>
          <a:xfrm>
            <a:off x="441832" y="1659468"/>
            <a:ext cx="11308337" cy="390412"/>
          </a:xfrm>
          <a:prstGeom prst="rect">
            <a:avLst/>
          </a:prstGeom>
          <a:solidFill>
            <a:srgbClr val="00B0F0"/>
          </a:solidFill>
        </p:spPr>
        <p:txBody>
          <a:bodyPr wrap="square" lIns="112316" tIns="56158" rIns="112316" bIns="56158" rtlCol="0">
            <a:spAutoFit/>
          </a:bodyPr>
          <a:lstStyle/>
          <a:p>
            <a:endParaRPr lang="en-US" sz="1800" dirty="0">
              <a:solidFill>
                <a:srgbClr val="000000"/>
              </a:solidFill>
            </a:endParaRPr>
          </a:p>
        </p:txBody>
      </p:sp>
      <p:sp>
        <p:nvSpPr>
          <p:cNvPr id="7" name="TextBox 6"/>
          <p:cNvSpPr txBox="1"/>
          <p:nvPr userDrawn="1"/>
        </p:nvSpPr>
        <p:spPr>
          <a:xfrm>
            <a:off x="863591" y="2643181"/>
            <a:ext cx="10522964" cy="1075215"/>
          </a:xfrm>
          <a:prstGeom prst="rect">
            <a:avLst/>
          </a:prstGeom>
          <a:noFill/>
        </p:spPr>
        <p:txBody>
          <a:bodyPr wrap="square" lIns="112316" tIns="56158" rIns="112316" bIns="56158" rtlCol="0" anchor="ctr">
            <a:spAutoFit/>
          </a:bodyPr>
          <a:lstStyle/>
          <a:p>
            <a:pPr marL="0" lvl="1" indent="-421184">
              <a:spcBef>
                <a:spcPts val="1474"/>
              </a:spcBef>
              <a:buFont typeface="+mj-lt"/>
              <a:buAutoNum type="arabicPeriod"/>
            </a:pPr>
            <a:r>
              <a:rPr lang="en-US" sz="2500" b="1" dirty="0">
                <a:solidFill>
                  <a:srgbClr val="000000"/>
                </a:solidFill>
              </a:rPr>
              <a:t>Good News Story</a:t>
            </a:r>
          </a:p>
          <a:p>
            <a:pPr marL="0" lvl="1">
              <a:spcBef>
                <a:spcPts val="1474"/>
              </a:spcBef>
            </a:pPr>
            <a:endParaRPr lang="en-US" sz="2500" b="1" dirty="0">
              <a:solidFill>
                <a:srgbClr val="000000"/>
              </a:solidFill>
            </a:endParaRPr>
          </a:p>
        </p:txBody>
      </p:sp>
    </p:spTree>
    <p:extLst>
      <p:ext uri="{BB962C8B-B14F-4D97-AF65-F5344CB8AC3E}">
        <p14:creationId xmlns:p14="http://schemas.microsoft.com/office/powerpoint/2010/main" val="2853651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5"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3133738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52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1" cy="1752600"/>
          </a:xfrm>
        </p:spPr>
        <p:txBody>
          <a:bodyPr/>
          <a:lstStyle>
            <a:lvl1pPr marL="0" indent="0" algn="ctr">
              <a:buNone/>
              <a:defRPr>
                <a:solidFill>
                  <a:schemeClr val="tx1">
                    <a:tint val="75000"/>
                  </a:schemeClr>
                </a:solidFill>
              </a:defRPr>
            </a:lvl1pPr>
            <a:lvl2pPr marL="561579" indent="0" algn="ctr">
              <a:buNone/>
              <a:defRPr>
                <a:solidFill>
                  <a:schemeClr val="tx1">
                    <a:tint val="75000"/>
                  </a:schemeClr>
                </a:solidFill>
              </a:defRPr>
            </a:lvl2pPr>
            <a:lvl3pPr marL="1123158" indent="0" algn="ctr">
              <a:buNone/>
              <a:defRPr>
                <a:solidFill>
                  <a:schemeClr val="tx1">
                    <a:tint val="75000"/>
                  </a:schemeClr>
                </a:solidFill>
              </a:defRPr>
            </a:lvl3pPr>
            <a:lvl4pPr marL="1684736" indent="0" algn="ctr">
              <a:buNone/>
              <a:defRPr>
                <a:solidFill>
                  <a:schemeClr val="tx1">
                    <a:tint val="75000"/>
                  </a:schemeClr>
                </a:solidFill>
              </a:defRPr>
            </a:lvl4pPr>
            <a:lvl5pPr marL="2246315" indent="0" algn="ctr">
              <a:buNone/>
              <a:defRPr>
                <a:solidFill>
                  <a:schemeClr val="tx1">
                    <a:tint val="75000"/>
                  </a:schemeClr>
                </a:solidFill>
              </a:defRPr>
            </a:lvl5pPr>
            <a:lvl6pPr marL="2807894" indent="0" algn="ctr">
              <a:buNone/>
              <a:defRPr>
                <a:solidFill>
                  <a:schemeClr val="tx1">
                    <a:tint val="75000"/>
                  </a:schemeClr>
                </a:solidFill>
              </a:defRPr>
            </a:lvl6pPr>
            <a:lvl7pPr marL="3369473" indent="0" algn="ctr">
              <a:buNone/>
              <a:defRPr>
                <a:solidFill>
                  <a:schemeClr val="tx1">
                    <a:tint val="75000"/>
                  </a:schemeClr>
                </a:solidFill>
              </a:defRPr>
            </a:lvl7pPr>
            <a:lvl8pPr marL="3931051" indent="0" algn="ctr">
              <a:buNone/>
              <a:defRPr>
                <a:solidFill>
                  <a:schemeClr val="tx1">
                    <a:tint val="75000"/>
                  </a:schemeClr>
                </a:solidFill>
              </a:defRPr>
            </a:lvl8pPr>
            <a:lvl9pPr marL="449263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9250442" y="6400236"/>
            <a:ext cx="2844800" cy="365125"/>
          </a:xfrm>
          <a:prstGeom prst="rect">
            <a:avLst/>
          </a:prstGeom>
        </p:spPr>
        <p:txBody>
          <a:bodyPr vert="horz" lIns="112316" tIns="56158" rIns="112316" bIns="5615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Tree>
    <p:extLst>
      <p:ext uri="{BB962C8B-B14F-4D97-AF65-F5344CB8AC3E}">
        <p14:creationId xmlns:p14="http://schemas.microsoft.com/office/powerpoint/2010/main" val="404103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990603"/>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7"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3578199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2" y="990603"/>
            <a:ext cx="10972801"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7"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229351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2606064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145"/>
            <a:ext cx="4011084"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859" y="273058"/>
            <a:ext cx="6815668" cy="5853113"/>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9"/>
            <a:ext cx="4011084" cy="4691063"/>
          </a:xfrm>
        </p:spPr>
        <p:txBody>
          <a:bodyPr/>
          <a:lstStyle>
            <a:lvl1pPr marL="0" indent="0">
              <a:buNone/>
              <a:defRPr sz="1700"/>
            </a:lvl1pPr>
            <a:lvl2pPr marL="561579" indent="0">
              <a:buNone/>
              <a:defRPr sz="1500"/>
            </a:lvl2pPr>
            <a:lvl3pPr marL="1123158" indent="0">
              <a:buNone/>
              <a:defRPr sz="1200"/>
            </a:lvl3pPr>
            <a:lvl4pPr marL="1684736" indent="0">
              <a:buNone/>
              <a:defRPr sz="1100"/>
            </a:lvl4pPr>
            <a:lvl5pPr marL="2246315" indent="0">
              <a:buNone/>
              <a:defRPr sz="1100"/>
            </a:lvl5pPr>
            <a:lvl6pPr marL="2807894" indent="0">
              <a:buNone/>
              <a:defRPr sz="1100"/>
            </a:lvl6pPr>
            <a:lvl7pPr marL="3369473" indent="0">
              <a:buNone/>
              <a:defRPr sz="1100"/>
            </a:lvl7pPr>
            <a:lvl8pPr marL="3931051" indent="0">
              <a:buNone/>
              <a:defRPr sz="1100"/>
            </a:lvl8pPr>
            <a:lvl9pPr marL="4492630" indent="0">
              <a:buNone/>
              <a:defRPr sz="11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8000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3997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74721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spTree>
    <p:extLst>
      <p:ext uri="{BB962C8B-B14F-4D97-AF65-F5344CB8AC3E}">
        <p14:creationId xmlns:p14="http://schemas.microsoft.com/office/powerpoint/2010/main" val="37635042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Fancy 4 Columns w/ pictur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100C95F-B9BB-42D1-AFEE-D019E1470646}"/>
              </a:ext>
            </a:extLst>
          </p:cNvPr>
          <p:cNvSpPr>
            <a:spLocks noGrp="1"/>
          </p:cNvSpPr>
          <p:nvPr>
            <p:ph type="pic" sz="quarter" idx="13"/>
          </p:nvPr>
        </p:nvSpPr>
        <p:spPr>
          <a:xfrm>
            <a:off x="822622" y="1272158"/>
            <a:ext cx="10531185" cy="1831262"/>
          </a:xfrm>
          <a:prstGeom prst="rect">
            <a:avLst/>
          </a:prstGeom>
        </p:spPr>
        <p:txBody>
          <a:bodyPr/>
          <a:lstStyle/>
          <a:p>
            <a:endParaRPr lang="en-US" dirty="0"/>
          </a:p>
        </p:txBody>
      </p:sp>
      <p:sp>
        <p:nvSpPr>
          <p:cNvPr id="2" name="Title 1">
            <a:extLst>
              <a:ext uri="{FF2B5EF4-FFF2-40B4-BE49-F238E27FC236}">
                <a16:creationId xmlns:a16="http://schemas.microsoft.com/office/drawing/2014/main" id="{DD41C616-7618-4623-BB60-4CDF128E42CB}"/>
              </a:ext>
            </a:extLst>
          </p:cNvPr>
          <p:cNvSpPr>
            <a:spLocks noGrp="1"/>
          </p:cNvSpPr>
          <p:nvPr>
            <p:ph type="title"/>
          </p:nvPr>
        </p:nvSpPr>
        <p:spPr>
          <a:xfrm>
            <a:off x="821494" y="361452"/>
            <a:ext cx="10532307" cy="640080"/>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A15695C-8BB5-46D9-81AB-C71F489FE92A}"/>
              </a:ext>
            </a:extLst>
          </p:cNvPr>
          <p:cNvSpPr>
            <a:spLocks noGrp="1"/>
          </p:cNvSpPr>
          <p:nvPr>
            <p:ph type="sldNum" sz="quarter" idx="14"/>
          </p:nvPr>
        </p:nvSpPr>
        <p:spPr/>
        <p:txBody>
          <a:bodyPr/>
          <a:lstStyle/>
          <a:p>
            <a:fld id="{7519E44A-A233-4C84-8889-3FE4AAF5D8F7}" type="slidenum">
              <a:rPr lang="en-US" smtClean="0"/>
              <a:pPr/>
              <a:t>‹#›</a:t>
            </a:fld>
            <a:endParaRPr lang="en-US" dirty="0"/>
          </a:p>
        </p:txBody>
      </p:sp>
      <p:sp>
        <p:nvSpPr>
          <p:cNvPr id="18" name="Content Placeholder 2">
            <a:extLst>
              <a:ext uri="{FF2B5EF4-FFF2-40B4-BE49-F238E27FC236}">
                <a16:creationId xmlns:a16="http://schemas.microsoft.com/office/drawing/2014/main" id="{C611026C-DE95-40B5-B4DE-24BA62ECD4C6}"/>
              </a:ext>
            </a:extLst>
          </p:cNvPr>
          <p:cNvSpPr>
            <a:spLocks noGrp="1"/>
          </p:cNvSpPr>
          <p:nvPr>
            <p:ph sz="half" idx="1"/>
          </p:nvPr>
        </p:nvSpPr>
        <p:spPr>
          <a:xfrm>
            <a:off x="808938" y="3446133"/>
            <a:ext cx="2420472" cy="2412829"/>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3A61864A-E36E-46AB-BB92-BBADF8833393}"/>
              </a:ext>
            </a:extLst>
          </p:cNvPr>
          <p:cNvSpPr>
            <a:spLocks noGrp="1"/>
          </p:cNvSpPr>
          <p:nvPr>
            <p:ph sz="half" idx="18"/>
          </p:nvPr>
        </p:nvSpPr>
        <p:spPr>
          <a:xfrm>
            <a:off x="3492012" y="3446126"/>
            <a:ext cx="2420472" cy="2412830"/>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2BC29DB2-D031-47EE-A23F-46506CF7CBDF}"/>
              </a:ext>
            </a:extLst>
          </p:cNvPr>
          <p:cNvSpPr>
            <a:spLocks noGrp="1"/>
          </p:cNvSpPr>
          <p:nvPr>
            <p:ph sz="half" idx="19"/>
          </p:nvPr>
        </p:nvSpPr>
        <p:spPr>
          <a:xfrm>
            <a:off x="6207390" y="3446132"/>
            <a:ext cx="2420472" cy="2412831"/>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Content Placeholder 2">
            <a:extLst>
              <a:ext uri="{FF2B5EF4-FFF2-40B4-BE49-F238E27FC236}">
                <a16:creationId xmlns:a16="http://schemas.microsoft.com/office/drawing/2014/main" id="{14312215-6616-4305-9824-99A87CAD2F76}"/>
              </a:ext>
            </a:extLst>
          </p:cNvPr>
          <p:cNvSpPr>
            <a:spLocks noGrp="1"/>
          </p:cNvSpPr>
          <p:nvPr>
            <p:ph sz="half" idx="20"/>
          </p:nvPr>
        </p:nvSpPr>
        <p:spPr>
          <a:xfrm>
            <a:off x="8934055" y="3437849"/>
            <a:ext cx="2420472" cy="2412832"/>
          </a:xfrm>
          <a:prstGeom prst="rect">
            <a:avLst/>
          </a:prstGeom>
        </p:spPr>
        <p:txBody>
          <a:bodyPr>
            <a:normAutofit/>
          </a:bodyPr>
          <a:lstStyle>
            <a:lvl1pPr marL="336947" indent="-336947">
              <a:defRPr sz="2900" b="0">
                <a:solidFill>
                  <a:srgbClr val="003F72"/>
                </a:solidFill>
              </a:defRPr>
            </a:lvl1pPr>
            <a:lvl2pPr marL="673895" indent="-336947">
              <a:defRPr sz="2500">
                <a:solidFill>
                  <a:srgbClr val="003F72"/>
                </a:solidFill>
              </a:defRPr>
            </a:lvl2pPr>
            <a:lvl3pPr marL="1010842" indent="-336947">
              <a:defRPr sz="2200">
                <a:solidFill>
                  <a:srgbClr val="003F72"/>
                </a:solidFill>
              </a:defRPr>
            </a:lvl3pPr>
            <a:lvl4pPr marL="1347789" indent="-336947">
              <a:defRPr sz="2000">
                <a:solidFill>
                  <a:srgbClr val="003F72"/>
                </a:solidFill>
              </a:defRPr>
            </a:lvl4pPr>
            <a:lvl5pPr marL="1684736" indent="-336947">
              <a:defRPr sz="2000">
                <a:solidFill>
                  <a:srgbClr val="003F7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73806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0" y="3784596"/>
            <a:ext cx="121920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Slide Number Placeholder 5"/>
          <p:cNvSpPr txBox="1">
            <a:spLocks/>
          </p:cNvSpPr>
          <p:nvPr userDrawn="1"/>
        </p:nvSpPr>
        <p:spPr>
          <a:xfrm>
            <a:off x="9250440" y="6400149"/>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dirty="0">
              <a:solidFill>
                <a:prstClr val="white"/>
              </a:solidFill>
            </a:endParaRPr>
          </a:p>
        </p:txBody>
      </p:sp>
      <p:sp>
        <p:nvSpPr>
          <p:cNvPr id="6" name="Rectangle 5"/>
          <p:cNvSpPr/>
          <p:nvPr userDrawn="1"/>
        </p:nvSpPr>
        <p:spPr>
          <a:xfrm>
            <a:off x="0" y="5376873"/>
            <a:ext cx="12192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8" name="Title 11"/>
          <p:cNvSpPr>
            <a:spLocks noGrp="1"/>
          </p:cNvSpPr>
          <p:nvPr>
            <p:ph type="ctrTitle" hasCustomPrompt="1"/>
          </p:nvPr>
        </p:nvSpPr>
        <p:spPr>
          <a:xfrm>
            <a:off x="0" y="2074335"/>
            <a:ext cx="12192000" cy="1834729"/>
          </a:xfrm>
        </p:spPr>
        <p:txBody>
          <a:bodyPr>
            <a:normAutofit/>
          </a:bodyPr>
          <a:lstStyle>
            <a:lvl1pPr>
              <a:defRPr sz="4400" b="0" i="0">
                <a:latin typeface="Georgia"/>
                <a:cs typeface="Georgia"/>
              </a:defRPr>
            </a:lvl1pPr>
          </a:lstStyle>
          <a:p>
            <a:r>
              <a:rPr lang="en-US" dirty="0">
                <a:solidFill>
                  <a:srgbClr val="0083BE"/>
                </a:solidFill>
              </a:rPr>
              <a:t>Title of Presentation</a:t>
            </a:r>
            <a:endParaRPr lang="en-US" dirty="0"/>
          </a:p>
        </p:txBody>
      </p:sp>
      <p:sp>
        <p:nvSpPr>
          <p:cNvPr id="14" name="Rectangle 13"/>
          <p:cNvSpPr/>
          <p:nvPr userDrawn="1"/>
        </p:nvSpPr>
        <p:spPr>
          <a:xfrm>
            <a:off x="0" y="1"/>
            <a:ext cx="12192000" cy="9228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2" name="Rectangle 11"/>
          <p:cNvSpPr/>
          <p:nvPr userDrawn="1"/>
        </p:nvSpPr>
        <p:spPr>
          <a:xfrm>
            <a:off x="0" y="3"/>
            <a:ext cx="12192000" cy="533399"/>
          </a:xfrm>
          <a:prstGeom prst="rect">
            <a:avLst/>
          </a:prstGeom>
          <a:solidFill>
            <a:srgbClr val="0132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13" name="TextBox 12"/>
          <p:cNvSpPr txBox="1"/>
          <p:nvPr userDrawn="1"/>
        </p:nvSpPr>
        <p:spPr>
          <a:xfrm>
            <a:off x="96410" y="106555"/>
            <a:ext cx="5909275" cy="292388"/>
          </a:xfrm>
          <a:prstGeom prst="rect">
            <a:avLst/>
          </a:prstGeom>
          <a:noFill/>
        </p:spPr>
        <p:txBody>
          <a:bodyPr wrap="square" rtlCol="0">
            <a:spAutoFit/>
          </a:bodyPr>
          <a:lstStyle/>
          <a:p>
            <a:pPr defTabSz="457200"/>
            <a:r>
              <a:rPr lang="en-US" sz="1300" i="1" dirty="0">
                <a:solidFill>
                  <a:prstClr val="white"/>
                </a:solidFill>
                <a:latin typeface="Georgia"/>
                <a:cs typeface="Georgia"/>
              </a:rPr>
              <a:t>Veterans Benefits Administration</a:t>
            </a:r>
          </a:p>
        </p:txBody>
      </p:sp>
    </p:spTree>
    <p:extLst>
      <p:ext uri="{BB962C8B-B14F-4D97-AF65-F5344CB8AC3E}">
        <p14:creationId xmlns:p14="http://schemas.microsoft.com/office/powerpoint/2010/main" val="40325723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295"/>
            <a:ext cx="10972800" cy="774638"/>
          </a:xfrm>
        </p:spPr>
        <p:txBody>
          <a:bodyPr>
            <a:normAutofit/>
          </a:bodyPr>
          <a:lstStyle>
            <a:lvl1pPr>
              <a:defRPr sz="2500">
                <a:solidFill>
                  <a:schemeClr val="bg1"/>
                </a:solidFill>
                <a:latin typeface="Myriad Pro"/>
              </a:defRPr>
            </a:lvl1pPr>
          </a:lstStyle>
          <a:p>
            <a:r>
              <a:rPr lang="en-US" dirty="0"/>
              <a:t>CLICK TO EDIT MASTER TITLE STYLE</a:t>
            </a:r>
          </a:p>
        </p:txBody>
      </p:sp>
      <p:sp>
        <p:nvSpPr>
          <p:cNvPr id="3" name="Content Placeholder 2"/>
          <p:cNvSpPr>
            <a:spLocks noGrp="1"/>
          </p:cNvSpPr>
          <p:nvPr>
            <p:ph idx="1"/>
          </p:nvPr>
        </p:nvSpPr>
        <p:spPr>
          <a:xfrm>
            <a:off x="609600" y="1256314"/>
            <a:ext cx="10972800" cy="4869857"/>
          </a:xfrm>
        </p:spPr>
        <p:txBody>
          <a:bodyPr/>
          <a:lstStyle>
            <a:lvl1pPr>
              <a:defRPr sz="2200">
                <a:latin typeface="Myriad Pro"/>
              </a:defRPr>
            </a:lvl1pPr>
            <a:lvl2pPr>
              <a:defRPr sz="2000">
                <a:latin typeface="Myriad Pro"/>
              </a:defRPr>
            </a:lvl2pPr>
            <a:lvl3pPr>
              <a:defRPr sz="1800">
                <a:latin typeface="Myriad Pro"/>
              </a:defRPr>
            </a:lvl3pPr>
            <a:lvl4pPr>
              <a:defRPr sz="1800">
                <a:latin typeface="Myriad Pro"/>
              </a:defRPr>
            </a:lvl4pPr>
            <a:lvl5pPr>
              <a:defRPr sz="1800">
                <a:latin typeface="Myriad P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77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09600" y="4295"/>
            <a:ext cx="10972800" cy="774638"/>
          </a:xfrm>
        </p:spPr>
        <p:txBody>
          <a:bodyPr>
            <a:normAutofit/>
          </a:bodyPr>
          <a:lstStyle>
            <a:lvl1pPr>
              <a:defRPr sz="2500">
                <a:solidFill>
                  <a:schemeClr val="bg1"/>
                </a:solidFill>
                <a:latin typeface="Myriad Pro"/>
              </a:defRPr>
            </a:lvl1pPr>
          </a:lstStyle>
          <a:p>
            <a:r>
              <a:rPr lang="en-US" dirty="0"/>
              <a:t>CLICK TO EDIT MASTER TITLE STYLE</a:t>
            </a:r>
          </a:p>
        </p:txBody>
      </p:sp>
    </p:spTree>
    <p:extLst>
      <p:ext uri="{BB962C8B-B14F-4D97-AF65-F5344CB8AC3E}">
        <p14:creationId xmlns:p14="http://schemas.microsoft.com/office/powerpoint/2010/main" val="415996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3" y="-76200"/>
            <a:ext cx="12192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Title 1"/>
          <p:cNvSpPr>
            <a:spLocks noGrp="1"/>
          </p:cNvSpPr>
          <p:nvPr>
            <p:ph type="title" hasCustomPrompt="1"/>
          </p:nvPr>
        </p:nvSpPr>
        <p:spPr>
          <a:xfrm>
            <a:off x="3" y="-76200"/>
            <a:ext cx="12192000" cy="731520"/>
          </a:xfrm>
        </p:spPr>
        <p:txBody>
          <a:bodyPr>
            <a:normAutofit/>
          </a:bodyPr>
          <a:lstStyle>
            <a:lvl1pPr>
              <a:defRPr b="1" baseline="0">
                <a:solidFill>
                  <a:schemeClr val="bg1"/>
                </a:solidFill>
              </a:defRPr>
            </a:lvl1pPr>
          </a:lstStyle>
          <a:p>
            <a:r>
              <a:rPr lang="en-US" sz="4400" dirty="0"/>
              <a:t>Click to edit Slide Maser Style</a:t>
            </a:r>
            <a:endParaRPr lang="en-US" sz="4400" u="sng" dirty="0"/>
          </a:p>
        </p:txBody>
      </p:sp>
    </p:spTree>
    <p:extLst>
      <p:ext uri="{BB962C8B-B14F-4D97-AF65-F5344CB8AC3E}">
        <p14:creationId xmlns:p14="http://schemas.microsoft.com/office/powerpoint/2010/main" val="14440477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9265423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1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48"/>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6836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2"/>
            <a:ext cx="12192000" cy="93911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1"/>
          <p:cNvSpPr>
            <a:spLocks noGrp="1"/>
          </p:cNvSpPr>
          <p:nvPr>
            <p:ph type="title"/>
          </p:nvPr>
        </p:nvSpPr>
        <p:spPr>
          <a:xfrm>
            <a:off x="609600" y="2"/>
            <a:ext cx="10972800" cy="939115"/>
          </a:xfr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80162"/>
            <a:ext cx="10972800" cy="464722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61"/>
            <a:ext cx="2844800" cy="365125"/>
          </a:xfrm>
          <a:prstGeom prst="rect">
            <a:avLst/>
          </a:prstGeom>
        </p:spPr>
        <p:txBody>
          <a:bodyPr/>
          <a:lstStyle/>
          <a:p>
            <a:pPr defTabSz="457200"/>
            <a:fld id="{8FD8308C-6DE1-4A08-B5A9-0627C0E25B9B}" type="datetime1">
              <a:rPr lang="en-US" smtClean="0">
                <a:solidFill>
                  <a:srgbClr val="000000"/>
                </a:solidFill>
              </a:rPr>
              <a:pPr defTabSz="457200"/>
              <a:t>11/8/2019</a:t>
            </a:fld>
            <a:endParaRPr lang="en-US" dirty="0">
              <a:solidFill>
                <a:srgbClr val="000000"/>
              </a:solidFill>
            </a:endParaRPr>
          </a:p>
        </p:txBody>
      </p:sp>
      <p:sp>
        <p:nvSpPr>
          <p:cNvPr id="5" name="Footer Placeholder 4"/>
          <p:cNvSpPr>
            <a:spLocks noGrp="1"/>
          </p:cNvSpPr>
          <p:nvPr>
            <p:ph type="ftr" sz="quarter" idx="11"/>
          </p:nvPr>
        </p:nvSpPr>
        <p:spPr>
          <a:xfrm>
            <a:off x="4165600" y="6356361"/>
            <a:ext cx="3860800" cy="365125"/>
          </a:xfrm>
          <a:prstGeom prst="rect">
            <a:avLst/>
          </a:prstGeom>
        </p:spPr>
        <p:txBody>
          <a:bodyPr/>
          <a:lstStyle/>
          <a:p>
            <a:pPr defTabSz="457200"/>
            <a:endParaRPr lang="en-US" dirty="0">
              <a:solidFill>
                <a:srgbClr val="000000"/>
              </a:solidFill>
            </a:endParaRPr>
          </a:p>
        </p:txBody>
      </p:sp>
    </p:spTree>
    <p:extLst>
      <p:ext uri="{BB962C8B-B14F-4D97-AF65-F5344CB8AC3E}">
        <p14:creationId xmlns:p14="http://schemas.microsoft.com/office/powerpoint/2010/main" val="3090988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61"/>
            <a:ext cx="2844800" cy="365125"/>
          </a:xfrm>
          <a:prstGeom prst="rect">
            <a:avLst/>
          </a:prstGeom>
        </p:spPr>
        <p:txBody>
          <a:bodyPr/>
          <a:lstStyle/>
          <a:p>
            <a:pPr defTabSz="457200"/>
            <a:fld id="{61942082-868F-4451-8F0E-4210CE0E2B16}" type="datetime1">
              <a:rPr lang="en-US" smtClean="0">
                <a:solidFill>
                  <a:srgbClr val="000000"/>
                </a:solidFill>
              </a:rPr>
              <a:pPr defTabSz="457200"/>
              <a:t>11/8/2019</a:t>
            </a:fld>
            <a:endParaRPr lang="en-US" dirty="0">
              <a:solidFill>
                <a:srgbClr val="000000"/>
              </a:solidFill>
            </a:endParaRPr>
          </a:p>
        </p:txBody>
      </p:sp>
      <p:sp>
        <p:nvSpPr>
          <p:cNvPr id="5" name="Footer Placeholder 4"/>
          <p:cNvSpPr>
            <a:spLocks noGrp="1"/>
          </p:cNvSpPr>
          <p:nvPr>
            <p:ph type="ftr" sz="quarter" idx="11"/>
          </p:nvPr>
        </p:nvSpPr>
        <p:spPr>
          <a:xfrm>
            <a:off x="4165600" y="6356361"/>
            <a:ext cx="3860800" cy="365125"/>
          </a:xfrm>
          <a:prstGeom prst="rect">
            <a:avLst/>
          </a:prstGeom>
        </p:spPr>
        <p:txBody>
          <a:bodyPr/>
          <a:lstStyle/>
          <a:p>
            <a:pPr defTabSz="457200"/>
            <a:endParaRPr lang="en-US" dirty="0">
              <a:solidFill>
                <a:srgbClr val="000000"/>
              </a:solidFill>
            </a:endParaRPr>
          </a:p>
        </p:txBody>
      </p:sp>
    </p:spTree>
    <p:extLst>
      <p:ext uri="{BB962C8B-B14F-4D97-AF65-F5344CB8AC3E}">
        <p14:creationId xmlns:p14="http://schemas.microsoft.com/office/powerpoint/2010/main" val="3864911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274637"/>
            <a:ext cx="11277600" cy="1143000"/>
          </a:xfrm>
        </p:spPr>
        <p:txBody>
          <a:bodyPr>
            <a:normAutofit/>
          </a:bodyPr>
          <a:lstStyle>
            <a:lvl1pPr algn="l">
              <a:defRPr sz="4800" b="1">
                <a:latin typeface="Georgia" panose="02040502050405020303" pitchFamily="18"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a:xfrm>
            <a:off x="609600" y="6340486"/>
            <a:ext cx="1727200" cy="365125"/>
          </a:xfrm>
          <a:prstGeom prst="rect">
            <a:avLst/>
          </a:prstGeom>
        </p:spPr>
        <p:txBody>
          <a:bodyPr/>
          <a:lstStyle>
            <a:lvl1pPr>
              <a:defRPr>
                <a:solidFill>
                  <a:schemeClr val="bg1">
                    <a:lumMod val="75000"/>
                  </a:schemeClr>
                </a:solidFill>
              </a:defRPr>
            </a:lvl1pPr>
          </a:lstStyle>
          <a:p>
            <a:pPr defTabSz="457200"/>
            <a:fld id="{3B42CF27-4D60-4A5A-8E7A-98B321BE06DF}" type="datetime1">
              <a:rPr lang="en-US" smtClean="0">
                <a:solidFill>
                  <a:prstClr val="white">
                    <a:lumMod val="75000"/>
                  </a:prstClr>
                </a:solidFill>
              </a:rPr>
              <a:pPr defTabSz="457200"/>
              <a:t>11/8/2019</a:t>
            </a:fld>
            <a:endParaRPr lang="en-US" dirty="0">
              <a:solidFill>
                <a:prstClr val="white">
                  <a:lumMod val="75000"/>
                </a:prstClr>
              </a:solidFill>
            </a:endParaRPr>
          </a:p>
        </p:txBody>
      </p:sp>
      <p:sp>
        <p:nvSpPr>
          <p:cNvPr id="5" name="Footer Placeholder 4"/>
          <p:cNvSpPr>
            <a:spLocks noGrp="1"/>
          </p:cNvSpPr>
          <p:nvPr>
            <p:ph type="ftr" sz="quarter" idx="11"/>
          </p:nvPr>
        </p:nvSpPr>
        <p:spPr>
          <a:xfrm>
            <a:off x="2336800" y="6340486"/>
            <a:ext cx="4572000" cy="365125"/>
          </a:xfrm>
          <a:prstGeom prst="rect">
            <a:avLst/>
          </a:prstGeom>
        </p:spPr>
        <p:txBody>
          <a:bodyPr/>
          <a:lstStyle>
            <a:lvl1pPr>
              <a:defRPr>
                <a:solidFill>
                  <a:schemeClr val="bg1">
                    <a:lumMod val="75000"/>
                  </a:schemeClr>
                </a:solidFill>
              </a:defRPr>
            </a:lvl1pPr>
          </a:lstStyle>
          <a:p>
            <a:pPr defTabSz="457200"/>
            <a:r>
              <a:rPr lang="en-US">
                <a:solidFill>
                  <a:prstClr val="white">
                    <a:lumMod val="75000"/>
                  </a:prstClr>
                </a:solidFill>
              </a:rPr>
              <a:t>Draft / Pre-decisional / For Internal VA Use Only</a:t>
            </a:r>
            <a:endParaRPr lang="en-US" dirty="0">
              <a:solidFill>
                <a:prstClr val="white">
                  <a:lumMod val="75000"/>
                </a:prstClr>
              </a:solidFill>
            </a:endParaRPr>
          </a:p>
        </p:txBody>
      </p:sp>
      <p:sp>
        <p:nvSpPr>
          <p:cNvPr id="6" name="Slide Number Placeholder 5"/>
          <p:cNvSpPr>
            <a:spLocks noGrp="1"/>
          </p:cNvSpPr>
          <p:nvPr>
            <p:ph type="sldNum" sz="quarter" idx="12"/>
          </p:nvPr>
        </p:nvSpPr>
        <p:spPr>
          <a:xfrm>
            <a:off x="6908800" y="6340486"/>
            <a:ext cx="1219200" cy="365125"/>
          </a:xfrm>
          <a:prstGeom prst="rect">
            <a:avLst/>
          </a:prstGeom>
        </p:spPr>
        <p:txBody>
          <a:bodyPr/>
          <a:lstStyle>
            <a:lvl1pPr>
              <a:defRPr>
                <a:solidFill>
                  <a:schemeClr val="bg1">
                    <a:lumMod val="75000"/>
                  </a:schemeClr>
                </a:solidFill>
              </a:defRPr>
            </a:lvl1pPr>
          </a:lstStyle>
          <a:p>
            <a:pPr defTabSz="457200"/>
            <a:fld id="{04F7EA0F-F264-4DBA-8450-109ED0C85B89}" type="slidenum">
              <a:rPr lang="en-US" smtClean="0">
                <a:solidFill>
                  <a:prstClr val="white">
                    <a:lumMod val="75000"/>
                  </a:prstClr>
                </a:solidFill>
              </a:rPr>
              <a:pPr defTabSz="457200"/>
              <a:t>‹#›</a:t>
            </a:fld>
            <a:endParaRPr lang="en-US" dirty="0">
              <a:solidFill>
                <a:prstClr val="white">
                  <a:lumMod val="75000"/>
                </a:prstClr>
              </a:solidFill>
            </a:endParaRPr>
          </a:p>
        </p:txBody>
      </p:sp>
      <p:sp>
        <p:nvSpPr>
          <p:cNvPr id="8" name="Content Placeholder 7"/>
          <p:cNvSpPr>
            <a:spLocks noGrp="1"/>
          </p:cNvSpPr>
          <p:nvPr>
            <p:ph sz="quarter" idx="13"/>
          </p:nvPr>
        </p:nvSpPr>
        <p:spPr>
          <a:xfrm>
            <a:off x="508000" y="1447800"/>
            <a:ext cx="11277600" cy="4572000"/>
          </a:xfrm>
        </p:spPr>
        <p:txBody>
          <a:bodyPr>
            <a:normAutofit/>
          </a:bodyPr>
          <a:lstStyle>
            <a:lvl1pPr>
              <a:defRPr sz="3200"/>
            </a:lvl1pPr>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657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145"/>
            <a:ext cx="4011084"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859" y="273058"/>
            <a:ext cx="6815668" cy="5853113"/>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9"/>
            <a:ext cx="4011084" cy="4691063"/>
          </a:xfrm>
        </p:spPr>
        <p:txBody>
          <a:bodyPr/>
          <a:lstStyle>
            <a:lvl1pPr marL="0" indent="0">
              <a:buNone/>
              <a:defRPr sz="1700"/>
            </a:lvl1pPr>
            <a:lvl2pPr marL="561579" indent="0">
              <a:buNone/>
              <a:defRPr sz="1500"/>
            </a:lvl2pPr>
            <a:lvl3pPr marL="1123158" indent="0">
              <a:buNone/>
              <a:defRPr sz="1200"/>
            </a:lvl3pPr>
            <a:lvl4pPr marL="1684736" indent="0">
              <a:buNone/>
              <a:defRPr sz="1100"/>
            </a:lvl4pPr>
            <a:lvl5pPr marL="2246315" indent="0">
              <a:buNone/>
              <a:defRPr sz="1100"/>
            </a:lvl5pPr>
            <a:lvl6pPr marL="2807894" indent="0">
              <a:buNone/>
              <a:defRPr sz="1100"/>
            </a:lvl6pPr>
            <a:lvl7pPr marL="3369473" indent="0">
              <a:buNone/>
              <a:defRPr sz="1100"/>
            </a:lvl7pPr>
            <a:lvl8pPr marL="3931051" indent="0">
              <a:buNone/>
              <a:defRPr sz="1100"/>
            </a:lvl8pPr>
            <a:lvl9pPr marL="4492630" indent="0">
              <a:buNone/>
              <a:defRPr sz="11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160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52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6841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2.png"/><Relationship Id="rId2" Type="http://schemas.openxmlformats.org/officeDocument/2006/relationships/slideLayout" Target="../slideLayouts/slideLayout12.xml"/><Relationship Id="rId16"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6.png"/><Relationship Id="rId4" Type="http://schemas.openxmlformats.org/officeDocument/2006/relationships/slideLayout" Target="../slideLayouts/slideLayout60.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7"/>
            <a:ext cx="10972801" cy="1143000"/>
          </a:xfrm>
          <a:prstGeom prst="rect">
            <a:avLst/>
          </a:prstGeom>
        </p:spPr>
        <p:txBody>
          <a:bodyPr vert="horz" lIns="112316" tIns="56158" rIns="112316" bIns="56158" rtlCol="0" anchor="ctr">
            <a:normAutofit/>
          </a:bodyPr>
          <a:lstStyle/>
          <a:p>
            <a:r>
              <a:rPr lang="en-US"/>
              <a:t>Click to edit Master title style</a:t>
            </a:r>
          </a:p>
        </p:txBody>
      </p:sp>
      <p:sp>
        <p:nvSpPr>
          <p:cNvPr id="3" name="Text Placeholder 2"/>
          <p:cNvSpPr>
            <a:spLocks noGrp="1"/>
          </p:cNvSpPr>
          <p:nvPr>
            <p:ph type="body" idx="1"/>
          </p:nvPr>
        </p:nvSpPr>
        <p:spPr>
          <a:xfrm>
            <a:off x="609602" y="1600295"/>
            <a:ext cx="10972801" cy="4525963"/>
          </a:xfrm>
          <a:prstGeom prst="rect">
            <a:avLst/>
          </a:prstGeom>
        </p:spPr>
        <p:txBody>
          <a:bodyPr vert="horz" lIns="112316" tIns="56158" rIns="112316" bIns="561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3" y="6140684"/>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Slide Number Placeholder 5"/>
          <p:cNvSpPr>
            <a:spLocks noGrp="1"/>
          </p:cNvSpPr>
          <p:nvPr>
            <p:ph type="sldNum" sz="quarter" idx="4"/>
          </p:nvPr>
        </p:nvSpPr>
        <p:spPr>
          <a:xfrm>
            <a:off x="11582400" y="6400236"/>
            <a:ext cx="512840" cy="365125"/>
          </a:xfrm>
          <a:prstGeom prst="rect">
            <a:avLst/>
          </a:prstGeom>
        </p:spPr>
        <p:txBody>
          <a:bodyPr vert="horz" lIns="112316" tIns="56158" rIns="112316" bIns="56158" rtlCol="0" anchor="ctr"/>
          <a:lstStyle>
            <a:lvl1pPr algn="r">
              <a:defRPr sz="1500">
                <a:solidFill>
                  <a:schemeClr val="bg1"/>
                </a:solidFill>
              </a:defRPr>
            </a:lvl1p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03202"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66548" y="6184206"/>
            <a:ext cx="3417455" cy="641708"/>
          </a:xfrm>
          <a:prstGeom prst="rect">
            <a:avLst/>
          </a:prstGeom>
        </p:spPr>
      </p:pic>
    </p:spTree>
    <p:extLst>
      <p:ext uri="{BB962C8B-B14F-4D97-AF65-F5344CB8AC3E}">
        <p14:creationId xmlns:p14="http://schemas.microsoft.com/office/powerpoint/2010/main" val="3103272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defTabSz="561579" rtl="0" eaLnBrk="1" latinLnBrk="0" hangingPunct="1">
        <a:spcBef>
          <a:spcPct val="0"/>
        </a:spcBef>
        <a:buNone/>
        <a:defRPr sz="5400" kern="1200">
          <a:solidFill>
            <a:schemeClr val="tx1"/>
          </a:solidFill>
          <a:latin typeface="+mj-lt"/>
          <a:ea typeface="+mj-ea"/>
          <a:cs typeface="+mj-cs"/>
        </a:defRPr>
      </a:lvl1pPr>
    </p:titleStyle>
    <p:body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61579" rtl="0" eaLnBrk="1" latinLnBrk="0" hangingPunct="1">
        <a:defRPr sz="2200" kern="1200">
          <a:solidFill>
            <a:schemeClr val="tx1"/>
          </a:solidFill>
          <a:latin typeface="+mn-lt"/>
          <a:ea typeface="+mn-ea"/>
          <a:cs typeface="+mn-cs"/>
        </a:defRPr>
      </a:lvl1pPr>
      <a:lvl2pPr marL="561579" algn="l" defTabSz="561579" rtl="0" eaLnBrk="1" latinLnBrk="0" hangingPunct="1">
        <a:defRPr sz="2200" kern="1200">
          <a:solidFill>
            <a:schemeClr val="tx1"/>
          </a:solidFill>
          <a:latin typeface="+mn-lt"/>
          <a:ea typeface="+mn-ea"/>
          <a:cs typeface="+mn-cs"/>
        </a:defRPr>
      </a:lvl2pPr>
      <a:lvl3pPr marL="1123158" algn="l" defTabSz="561579" rtl="0" eaLnBrk="1" latinLnBrk="0" hangingPunct="1">
        <a:defRPr sz="2200" kern="1200">
          <a:solidFill>
            <a:schemeClr val="tx1"/>
          </a:solidFill>
          <a:latin typeface="+mn-lt"/>
          <a:ea typeface="+mn-ea"/>
          <a:cs typeface="+mn-cs"/>
        </a:defRPr>
      </a:lvl3pPr>
      <a:lvl4pPr marL="1684736" algn="l" defTabSz="561579" rtl="0" eaLnBrk="1" latinLnBrk="0" hangingPunct="1">
        <a:defRPr sz="2200" kern="1200">
          <a:solidFill>
            <a:schemeClr val="tx1"/>
          </a:solidFill>
          <a:latin typeface="+mn-lt"/>
          <a:ea typeface="+mn-ea"/>
          <a:cs typeface="+mn-cs"/>
        </a:defRPr>
      </a:lvl4pPr>
      <a:lvl5pPr marL="2246315" algn="l" defTabSz="561579" rtl="0" eaLnBrk="1" latinLnBrk="0" hangingPunct="1">
        <a:defRPr sz="2200" kern="1200">
          <a:solidFill>
            <a:schemeClr val="tx1"/>
          </a:solidFill>
          <a:latin typeface="+mn-lt"/>
          <a:ea typeface="+mn-ea"/>
          <a:cs typeface="+mn-cs"/>
        </a:defRPr>
      </a:lvl5pPr>
      <a:lvl6pPr marL="2807894" algn="l" defTabSz="561579" rtl="0" eaLnBrk="1" latinLnBrk="0" hangingPunct="1">
        <a:defRPr sz="2200" kern="1200">
          <a:solidFill>
            <a:schemeClr val="tx1"/>
          </a:solidFill>
          <a:latin typeface="+mn-lt"/>
          <a:ea typeface="+mn-ea"/>
          <a:cs typeface="+mn-cs"/>
        </a:defRPr>
      </a:lvl6pPr>
      <a:lvl7pPr marL="3369473" algn="l" defTabSz="561579" rtl="0" eaLnBrk="1" latinLnBrk="0" hangingPunct="1">
        <a:defRPr sz="2200" kern="1200">
          <a:solidFill>
            <a:schemeClr val="tx1"/>
          </a:solidFill>
          <a:latin typeface="+mn-lt"/>
          <a:ea typeface="+mn-ea"/>
          <a:cs typeface="+mn-cs"/>
        </a:defRPr>
      </a:lvl7pPr>
      <a:lvl8pPr marL="3931051" algn="l" defTabSz="561579" rtl="0" eaLnBrk="1" latinLnBrk="0" hangingPunct="1">
        <a:defRPr sz="2200" kern="1200">
          <a:solidFill>
            <a:schemeClr val="tx1"/>
          </a:solidFill>
          <a:latin typeface="+mn-lt"/>
          <a:ea typeface="+mn-ea"/>
          <a:cs typeface="+mn-cs"/>
        </a:defRPr>
      </a:lvl8pPr>
      <a:lvl9pPr marL="4492630" algn="l" defTabSz="561579"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1" y="6140685"/>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16" tIns="45708" rIns="91416" bIns="45708" rtlCol="0" anchor="ctr"/>
          <a:lstStyle/>
          <a:p>
            <a:pPr algn="ctr"/>
            <a:endParaRPr lang="en-US" sz="2199" dirty="0">
              <a:solidFill>
                <a:prstClr val="white"/>
              </a:solidFill>
            </a:endParaRPr>
          </a:p>
        </p:txBody>
      </p:sp>
      <p:sp>
        <p:nvSpPr>
          <p:cNvPr id="6" name="Slide Number Placeholder 5"/>
          <p:cNvSpPr>
            <a:spLocks noGrp="1"/>
          </p:cNvSpPr>
          <p:nvPr>
            <p:ph type="sldNum" sz="quarter" idx="4"/>
          </p:nvPr>
        </p:nvSpPr>
        <p:spPr>
          <a:xfrm>
            <a:off x="11582400" y="6400237"/>
            <a:ext cx="51284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03201"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66548" y="6184206"/>
            <a:ext cx="3417455" cy="641708"/>
          </a:xfrm>
          <a:prstGeom prst="rect">
            <a:avLst/>
          </a:prstGeom>
        </p:spPr>
      </p:pic>
    </p:spTree>
    <p:extLst>
      <p:ext uri="{BB962C8B-B14F-4D97-AF65-F5344CB8AC3E}">
        <p14:creationId xmlns:p14="http://schemas.microsoft.com/office/powerpoint/2010/main" val="14861890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defTabSz="457063"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457063" rtl="0" eaLnBrk="1" latinLnBrk="0" hangingPunct="1">
        <a:spcBef>
          <a:spcPct val="20000"/>
        </a:spcBef>
        <a:buFont typeface="Arial"/>
        <a:buChar char="•"/>
        <a:defRPr sz="3199" kern="1200">
          <a:solidFill>
            <a:schemeClr val="tx1"/>
          </a:solidFill>
          <a:latin typeface="+mn-lt"/>
          <a:ea typeface="+mn-ea"/>
          <a:cs typeface="+mn-cs"/>
        </a:defRPr>
      </a:lvl1pPr>
      <a:lvl2pPr marL="742727" indent="-285664" algn="l" defTabSz="457063" rtl="0" eaLnBrk="1" latinLnBrk="0" hangingPunct="1">
        <a:spcBef>
          <a:spcPct val="20000"/>
        </a:spcBef>
        <a:buFont typeface="Arial"/>
        <a:buChar char="–"/>
        <a:defRPr sz="2799" kern="1200">
          <a:solidFill>
            <a:schemeClr val="tx1"/>
          </a:solidFill>
          <a:latin typeface="+mn-lt"/>
          <a:ea typeface="+mn-ea"/>
          <a:cs typeface="+mn-cs"/>
        </a:defRPr>
      </a:lvl2pPr>
      <a:lvl3pPr marL="1142657" indent="-228531" algn="l" defTabSz="457063" rtl="0" eaLnBrk="1" latinLnBrk="0" hangingPunct="1">
        <a:spcBef>
          <a:spcPct val="20000"/>
        </a:spcBef>
        <a:buFont typeface="Arial"/>
        <a:buChar char="•"/>
        <a:defRPr sz="2399" kern="1200">
          <a:solidFill>
            <a:schemeClr val="tx1"/>
          </a:solidFill>
          <a:latin typeface="+mn-lt"/>
          <a:ea typeface="+mn-ea"/>
          <a:cs typeface="+mn-cs"/>
        </a:defRPr>
      </a:lvl3pPr>
      <a:lvl4pPr marL="1599720" indent="-228531" algn="l" defTabSz="457063" rtl="0" eaLnBrk="1" latinLnBrk="0" hangingPunct="1">
        <a:spcBef>
          <a:spcPct val="20000"/>
        </a:spcBef>
        <a:buFont typeface="Arial"/>
        <a:buChar char="–"/>
        <a:defRPr sz="1999" kern="1200">
          <a:solidFill>
            <a:schemeClr val="tx1"/>
          </a:solidFill>
          <a:latin typeface="+mn-lt"/>
          <a:ea typeface="+mn-ea"/>
          <a:cs typeface="+mn-cs"/>
        </a:defRPr>
      </a:lvl4pPr>
      <a:lvl5pPr marL="2056783" indent="-228531" algn="l" defTabSz="457063" rtl="0" eaLnBrk="1" latinLnBrk="0" hangingPunct="1">
        <a:spcBef>
          <a:spcPct val="20000"/>
        </a:spcBef>
        <a:buFont typeface="Arial"/>
        <a:buChar char="»"/>
        <a:defRPr sz="1999" kern="1200">
          <a:solidFill>
            <a:schemeClr val="tx1"/>
          </a:solidFill>
          <a:latin typeface="+mn-lt"/>
          <a:ea typeface="+mn-ea"/>
          <a:cs typeface="+mn-cs"/>
        </a:defRPr>
      </a:lvl5pPr>
      <a:lvl6pPr marL="2513846" indent="-228531" algn="l" defTabSz="457063" rtl="0" eaLnBrk="1" latinLnBrk="0" hangingPunct="1">
        <a:spcBef>
          <a:spcPct val="20000"/>
        </a:spcBef>
        <a:buFont typeface="Arial"/>
        <a:buChar char="•"/>
        <a:defRPr sz="1999" kern="1200">
          <a:solidFill>
            <a:schemeClr val="tx1"/>
          </a:solidFill>
          <a:latin typeface="+mn-lt"/>
          <a:ea typeface="+mn-ea"/>
          <a:cs typeface="+mn-cs"/>
        </a:defRPr>
      </a:lvl6pPr>
      <a:lvl7pPr marL="2970908" indent="-228531" algn="l" defTabSz="457063" rtl="0" eaLnBrk="1" latinLnBrk="0" hangingPunct="1">
        <a:spcBef>
          <a:spcPct val="20000"/>
        </a:spcBef>
        <a:buFont typeface="Arial"/>
        <a:buChar char="•"/>
        <a:defRPr sz="1999" kern="1200">
          <a:solidFill>
            <a:schemeClr val="tx1"/>
          </a:solidFill>
          <a:latin typeface="+mn-lt"/>
          <a:ea typeface="+mn-ea"/>
          <a:cs typeface="+mn-cs"/>
        </a:defRPr>
      </a:lvl7pPr>
      <a:lvl8pPr marL="3427971" indent="-228531" algn="l" defTabSz="457063" rtl="0" eaLnBrk="1" latinLnBrk="0" hangingPunct="1">
        <a:spcBef>
          <a:spcPct val="20000"/>
        </a:spcBef>
        <a:buFont typeface="Arial"/>
        <a:buChar char="•"/>
        <a:defRPr sz="1999" kern="1200">
          <a:solidFill>
            <a:schemeClr val="tx1"/>
          </a:solidFill>
          <a:latin typeface="+mn-lt"/>
          <a:ea typeface="+mn-ea"/>
          <a:cs typeface="+mn-cs"/>
        </a:defRPr>
      </a:lvl8pPr>
      <a:lvl9pPr marL="3885034" indent="-228531" algn="l" defTabSz="457063" rtl="0" eaLnBrk="1" latinLnBrk="0" hangingPunct="1">
        <a:spcBef>
          <a:spcPct val="20000"/>
        </a:spcBef>
        <a:buFont typeface="Arial"/>
        <a:buChar char="•"/>
        <a:defRPr sz="1999" kern="1200">
          <a:solidFill>
            <a:schemeClr val="tx1"/>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3"/>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Slide Number Placeholder 5"/>
          <p:cNvSpPr>
            <a:spLocks noGrp="1"/>
          </p:cNvSpPr>
          <p:nvPr>
            <p:ph type="sldNum" sz="quarter" idx="4"/>
          </p:nvPr>
        </p:nvSpPr>
        <p:spPr>
          <a:xfrm>
            <a:off x="11582400" y="6400235"/>
            <a:ext cx="512840" cy="365125"/>
          </a:xfrm>
          <a:prstGeom prst="rect">
            <a:avLst/>
          </a:prstGeom>
        </p:spPr>
        <p:txBody>
          <a:bodyPr vert="horz" lIns="91440" tIns="45720" rIns="91440" bIns="45720" rtlCol="0" anchor="ctr"/>
          <a:lstStyle>
            <a:lvl1pPr algn="r">
              <a:defRPr sz="1200">
                <a:solidFill>
                  <a:schemeClr val="bg1"/>
                </a:solidFill>
              </a:defRPr>
            </a:lvl1pPr>
          </a:lstStyle>
          <a:p>
            <a:fld id="{D983F1FA-211D-3044-9E35-958DFBC26156}" type="slidenum">
              <a:rPr lang="en-US" smtClean="0">
                <a:solidFill>
                  <a:prstClr val="white"/>
                </a:solidFill>
              </a:rPr>
              <a:pPr/>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66547" y="6184206"/>
            <a:ext cx="3417455" cy="641708"/>
          </a:xfrm>
          <a:prstGeom prst="rect">
            <a:avLst/>
          </a:prstGeom>
        </p:spPr>
      </p:pic>
    </p:spTree>
    <p:extLst>
      <p:ext uri="{BB962C8B-B14F-4D97-AF65-F5344CB8AC3E}">
        <p14:creationId xmlns:p14="http://schemas.microsoft.com/office/powerpoint/2010/main" val="24196196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7"/>
            <a:ext cx="10972801" cy="1143000"/>
          </a:xfrm>
          <a:prstGeom prst="rect">
            <a:avLst/>
          </a:prstGeom>
        </p:spPr>
        <p:txBody>
          <a:bodyPr vert="horz" lIns="112316" tIns="56158" rIns="112316" bIns="56158" rtlCol="0" anchor="ctr">
            <a:normAutofit/>
          </a:bodyPr>
          <a:lstStyle/>
          <a:p>
            <a:r>
              <a:rPr lang="en-US"/>
              <a:t>Click to edit Master title style</a:t>
            </a:r>
          </a:p>
        </p:txBody>
      </p:sp>
      <p:sp>
        <p:nvSpPr>
          <p:cNvPr id="3" name="Text Placeholder 2"/>
          <p:cNvSpPr>
            <a:spLocks noGrp="1"/>
          </p:cNvSpPr>
          <p:nvPr>
            <p:ph type="body" idx="1"/>
          </p:nvPr>
        </p:nvSpPr>
        <p:spPr>
          <a:xfrm>
            <a:off x="609602" y="1600295"/>
            <a:ext cx="10972801" cy="4525963"/>
          </a:xfrm>
          <a:prstGeom prst="rect">
            <a:avLst/>
          </a:prstGeom>
        </p:spPr>
        <p:txBody>
          <a:bodyPr vert="horz" lIns="112316" tIns="56158" rIns="112316" bIns="561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3" y="6140684"/>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Slide Number Placeholder 5"/>
          <p:cNvSpPr>
            <a:spLocks noGrp="1"/>
          </p:cNvSpPr>
          <p:nvPr>
            <p:ph type="sldNum" sz="quarter" idx="4"/>
          </p:nvPr>
        </p:nvSpPr>
        <p:spPr>
          <a:xfrm>
            <a:off x="11582400" y="6400236"/>
            <a:ext cx="512840" cy="365125"/>
          </a:xfrm>
          <a:prstGeom prst="rect">
            <a:avLst/>
          </a:prstGeom>
        </p:spPr>
        <p:txBody>
          <a:bodyPr vert="horz" lIns="112316" tIns="56158" rIns="112316" bIns="56158" rtlCol="0" anchor="ctr"/>
          <a:lstStyle>
            <a:lvl1pPr algn="r">
              <a:defRPr sz="1500">
                <a:solidFill>
                  <a:schemeClr val="bg1"/>
                </a:solidFill>
              </a:defRPr>
            </a:lvl1p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3202"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66548" y="6184206"/>
            <a:ext cx="3417455" cy="641708"/>
          </a:xfrm>
          <a:prstGeom prst="rect">
            <a:avLst/>
          </a:prstGeom>
        </p:spPr>
      </p:pic>
    </p:spTree>
    <p:extLst>
      <p:ext uri="{BB962C8B-B14F-4D97-AF65-F5344CB8AC3E}">
        <p14:creationId xmlns:p14="http://schemas.microsoft.com/office/powerpoint/2010/main" val="174830880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561579" rtl="0" eaLnBrk="1" latinLnBrk="0" hangingPunct="1">
        <a:spcBef>
          <a:spcPct val="0"/>
        </a:spcBef>
        <a:buNone/>
        <a:defRPr sz="5400" kern="1200">
          <a:solidFill>
            <a:schemeClr val="tx1"/>
          </a:solidFill>
          <a:latin typeface="+mj-lt"/>
          <a:ea typeface="+mj-ea"/>
          <a:cs typeface="+mj-cs"/>
        </a:defRPr>
      </a:lvl1pPr>
    </p:titleStyle>
    <p:body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61579" rtl="0" eaLnBrk="1" latinLnBrk="0" hangingPunct="1">
        <a:defRPr sz="2200" kern="1200">
          <a:solidFill>
            <a:schemeClr val="tx1"/>
          </a:solidFill>
          <a:latin typeface="+mn-lt"/>
          <a:ea typeface="+mn-ea"/>
          <a:cs typeface="+mn-cs"/>
        </a:defRPr>
      </a:lvl1pPr>
      <a:lvl2pPr marL="561579" algn="l" defTabSz="561579" rtl="0" eaLnBrk="1" latinLnBrk="0" hangingPunct="1">
        <a:defRPr sz="2200" kern="1200">
          <a:solidFill>
            <a:schemeClr val="tx1"/>
          </a:solidFill>
          <a:latin typeface="+mn-lt"/>
          <a:ea typeface="+mn-ea"/>
          <a:cs typeface="+mn-cs"/>
        </a:defRPr>
      </a:lvl2pPr>
      <a:lvl3pPr marL="1123158" algn="l" defTabSz="561579" rtl="0" eaLnBrk="1" latinLnBrk="0" hangingPunct="1">
        <a:defRPr sz="2200" kern="1200">
          <a:solidFill>
            <a:schemeClr val="tx1"/>
          </a:solidFill>
          <a:latin typeface="+mn-lt"/>
          <a:ea typeface="+mn-ea"/>
          <a:cs typeface="+mn-cs"/>
        </a:defRPr>
      </a:lvl3pPr>
      <a:lvl4pPr marL="1684736" algn="l" defTabSz="561579" rtl="0" eaLnBrk="1" latinLnBrk="0" hangingPunct="1">
        <a:defRPr sz="2200" kern="1200">
          <a:solidFill>
            <a:schemeClr val="tx1"/>
          </a:solidFill>
          <a:latin typeface="+mn-lt"/>
          <a:ea typeface="+mn-ea"/>
          <a:cs typeface="+mn-cs"/>
        </a:defRPr>
      </a:lvl4pPr>
      <a:lvl5pPr marL="2246315" algn="l" defTabSz="561579" rtl="0" eaLnBrk="1" latinLnBrk="0" hangingPunct="1">
        <a:defRPr sz="2200" kern="1200">
          <a:solidFill>
            <a:schemeClr val="tx1"/>
          </a:solidFill>
          <a:latin typeface="+mn-lt"/>
          <a:ea typeface="+mn-ea"/>
          <a:cs typeface="+mn-cs"/>
        </a:defRPr>
      </a:lvl5pPr>
      <a:lvl6pPr marL="2807894" algn="l" defTabSz="561579" rtl="0" eaLnBrk="1" latinLnBrk="0" hangingPunct="1">
        <a:defRPr sz="2200" kern="1200">
          <a:solidFill>
            <a:schemeClr val="tx1"/>
          </a:solidFill>
          <a:latin typeface="+mn-lt"/>
          <a:ea typeface="+mn-ea"/>
          <a:cs typeface="+mn-cs"/>
        </a:defRPr>
      </a:lvl6pPr>
      <a:lvl7pPr marL="3369473" algn="l" defTabSz="561579" rtl="0" eaLnBrk="1" latinLnBrk="0" hangingPunct="1">
        <a:defRPr sz="2200" kern="1200">
          <a:solidFill>
            <a:schemeClr val="tx1"/>
          </a:solidFill>
          <a:latin typeface="+mn-lt"/>
          <a:ea typeface="+mn-ea"/>
          <a:cs typeface="+mn-cs"/>
        </a:defRPr>
      </a:lvl7pPr>
      <a:lvl8pPr marL="3931051" algn="l" defTabSz="561579" rtl="0" eaLnBrk="1" latinLnBrk="0" hangingPunct="1">
        <a:defRPr sz="2200" kern="1200">
          <a:solidFill>
            <a:schemeClr val="tx1"/>
          </a:solidFill>
          <a:latin typeface="+mn-lt"/>
          <a:ea typeface="+mn-ea"/>
          <a:cs typeface="+mn-cs"/>
        </a:defRPr>
      </a:lvl8pPr>
      <a:lvl9pPr marL="4492630" algn="l" defTabSz="561579" rtl="0" eaLnBrk="1" latinLnBrk="0" hangingPunct="1">
        <a:defRPr sz="2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7"/>
            <a:ext cx="10972801" cy="1143000"/>
          </a:xfrm>
          <a:prstGeom prst="rect">
            <a:avLst/>
          </a:prstGeom>
        </p:spPr>
        <p:txBody>
          <a:bodyPr vert="horz" lIns="112316" tIns="56158" rIns="112316" bIns="56158" rtlCol="0" anchor="ctr">
            <a:normAutofit/>
          </a:bodyPr>
          <a:lstStyle/>
          <a:p>
            <a:r>
              <a:rPr lang="en-US"/>
              <a:t>Click to edit Master title style</a:t>
            </a:r>
          </a:p>
        </p:txBody>
      </p:sp>
      <p:sp>
        <p:nvSpPr>
          <p:cNvPr id="3" name="Text Placeholder 2"/>
          <p:cNvSpPr>
            <a:spLocks noGrp="1"/>
          </p:cNvSpPr>
          <p:nvPr>
            <p:ph type="body" idx="1"/>
          </p:nvPr>
        </p:nvSpPr>
        <p:spPr>
          <a:xfrm>
            <a:off x="609602" y="1600295"/>
            <a:ext cx="10972801" cy="4525963"/>
          </a:xfrm>
          <a:prstGeom prst="rect">
            <a:avLst/>
          </a:prstGeom>
        </p:spPr>
        <p:txBody>
          <a:bodyPr vert="horz" lIns="112316" tIns="56158" rIns="112316" bIns="5615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3" y="6140684"/>
            <a:ext cx="12192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1800" dirty="0">
              <a:solidFill>
                <a:prstClr val="white"/>
              </a:solidFill>
            </a:endParaRPr>
          </a:p>
        </p:txBody>
      </p:sp>
      <p:sp>
        <p:nvSpPr>
          <p:cNvPr id="6" name="Slide Number Placeholder 5"/>
          <p:cNvSpPr>
            <a:spLocks noGrp="1"/>
          </p:cNvSpPr>
          <p:nvPr>
            <p:ph type="sldNum" sz="quarter" idx="4"/>
          </p:nvPr>
        </p:nvSpPr>
        <p:spPr>
          <a:xfrm>
            <a:off x="11582400" y="6400236"/>
            <a:ext cx="512840" cy="365125"/>
          </a:xfrm>
          <a:prstGeom prst="rect">
            <a:avLst/>
          </a:prstGeom>
        </p:spPr>
        <p:txBody>
          <a:bodyPr vert="horz" lIns="112316" tIns="56158" rIns="112316" bIns="56158" rtlCol="0" anchor="ctr"/>
          <a:lstStyle>
            <a:lvl1pPr algn="r">
              <a:defRPr sz="1500">
                <a:solidFill>
                  <a:schemeClr val="bg1"/>
                </a:solidFill>
              </a:defRPr>
            </a:lvl1pPr>
          </a:lstStyle>
          <a:p>
            <a:pPr defTabSz="561579"/>
            <a:fld id="{D983F1FA-211D-3044-9E35-958DFBC26156}" type="slidenum">
              <a:rPr lang="en-US" smtClean="0">
                <a:solidFill>
                  <a:prstClr val="white"/>
                </a:solidFill>
              </a:rPr>
              <a:pPr defTabSz="561579"/>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3202"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66548" y="6184206"/>
            <a:ext cx="3417455" cy="641708"/>
          </a:xfrm>
          <a:prstGeom prst="rect">
            <a:avLst/>
          </a:prstGeom>
        </p:spPr>
      </p:pic>
    </p:spTree>
    <p:extLst>
      <p:ext uri="{BB962C8B-B14F-4D97-AF65-F5344CB8AC3E}">
        <p14:creationId xmlns:p14="http://schemas.microsoft.com/office/powerpoint/2010/main" val="357550842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defTabSz="561579" rtl="0" eaLnBrk="1" latinLnBrk="0" hangingPunct="1">
        <a:spcBef>
          <a:spcPct val="0"/>
        </a:spcBef>
        <a:buNone/>
        <a:defRPr sz="5400" kern="1200">
          <a:solidFill>
            <a:schemeClr val="tx1"/>
          </a:solidFill>
          <a:latin typeface="+mj-lt"/>
          <a:ea typeface="+mj-ea"/>
          <a:cs typeface="+mj-cs"/>
        </a:defRPr>
      </a:lvl1pPr>
    </p:titleStyle>
    <p:body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61579" rtl="0" eaLnBrk="1" latinLnBrk="0" hangingPunct="1">
        <a:defRPr sz="2200" kern="1200">
          <a:solidFill>
            <a:schemeClr val="tx1"/>
          </a:solidFill>
          <a:latin typeface="+mn-lt"/>
          <a:ea typeface="+mn-ea"/>
          <a:cs typeface="+mn-cs"/>
        </a:defRPr>
      </a:lvl1pPr>
      <a:lvl2pPr marL="561579" algn="l" defTabSz="561579" rtl="0" eaLnBrk="1" latinLnBrk="0" hangingPunct="1">
        <a:defRPr sz="2200" kern="1200">
          <a:solidFill>
            <a:schemeClr val="tx1"/>
          </a:solidFill>
          <a:latin typeface="+mn-lt"/>
          <a:ea typeface="+mn-ea"/>
          <a:cs typeface="+mn-cs"/>
        </a:defRPr>
      </a:lvl2pPr>
      <a:lvl3pPr marL="1123158" algn="l" defTabSz="561579" rtl="0" eaLnBrk="1" latinLnBrk="0" hangingPunct="1">
        <a:defRPr sz="2200" kern="1200">
          <a:solidFill>
            <a:schemeClr val="tx1"/>
          </a:solidFill>
          <a:latin typeface="+mn-lt"/>
          <a:ea typeface="+mn-ea"/>
          <a:cs typeface="+mn-cs"/>
        </a:defRPr>
      </a:lvl3pPr>
      <a:lvl4pPr marL="1684736" algn="l" defTabSz="561579" rtl="0" eaLnBrk="1" latinLnBrk="0" hangingPunct="1">
        <a:defRPr sz="2200" kern="1200">
          <a:solidFill>
            <a:schemeClr val="tx1"/>
          </a:solidFill>
          <a:latin typeface="+mn-lt"/>
          <a:ea typeface="+mn-ea"/>
          <a:cs typeface="+mn-cs"/>
        </a:defRPr>
      </a:lvl4pPr>
      <a:lvl5pPr marL="2246315" algn="l" defTabSz="561579" rtl="0" eaLnBrk="1" latinLnBrk="0" hangingPunct="1">
        <a:defRPr sz="2200" kern="1200">
          <a:solidFill>
            <a:schemeClr val="tx1"/>
          </a:solidFill>
          <a:latin typeface="+mn-lt"/>
          <a:ea typeface="+mn-ea"/>
          <a:cs typeface="+mn-cs"/>
        </a:defRPr>
      </a:lvl5pPr>
      <a:lvl6pPr marL="2807894" algn="l" defTabSz="561579" rtl="0" eaLnBrk="1" latinLnBrk="0" hangingPunct="1">
        <a:defRPr sz="2200" kern="1200">
          <a:solidFill>
            <a:schemeClr val="tx1"/>
          </a:solidFill>
          <a:latin typeface="+mn-lt"/>
          <a:ea typeface="+mn-ea"/>
          <a:cs typeface="+mn-cs"/>
        </a:defRPr>
      </a:lvl6pPr>
      <a:lvl7pPr marL="3369473" algn="l" defTabSz="561579" rtl="0" eaLnBrk="1" latinLnBrk="0" hangingPunct="1">
        <a:defRPr sz="2200" kern="1200">
          <a:solidFill>
            <a:schemeClr val="tx1"/>
          </a:solidFill>
          <a:latin typeface="+mn-lt"/>
          <a:ea typeface="+mn-ea"/>
          <a:cs typeface="+mn-cs"/>
        </a:defRPr>
      </a:lvl7pPr>
      <a:lvl8pPr marL="3931051" algn="l" defTabSz="561579" rtl="0" eaLnBrk="1" latinLnBrk="0" hangingPunct="1">
        <a:defRPr sz="2200" kern="1200">
          <a:solidFill>
            <a:schemeClr val="tx1"/>
          </a:solidFill>
          <a:latin typeface="+mn-lt"/>
          <a:ea typeface="+mn-ea"/>
          <a:cs typeface="+mn-cs"/>
        </a:defRPr>
      </a:lvl8pPr>
      <a:lvl9pPr marL="4492630" algn="l" defTabSz="561579" rtl="0" eaLnBrk="1" latinLnBrk="0" hangingPunct="1">
        <a:defRPr sz="2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2"/>
            <a:ext cx="12192000" cy="778933"/>
          </a:xfrm>
          <a:prstGeom prst="rect">
            <a:avLst/>
          </a:prstGeom>
          <a:solidFill>
            <a:srgbClr val="0132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4" name="Rectangle 3"/>
          <p:cNvSpPr/>
          <p:nvPr userDrawn="1"/>
        </p:nvSpPr>
        <p:spPr>
          <a:xfrm>
            <a:off x="0" y="6324609"/>
            <a:ext cx="12192000" cy="533399"/>
          </a:xfrm>
          <a:prstGeom prst="rect">
            <a:avLst/>
          </a:prstGeom>
          <a:solidFill>
            <a:srgbClr val="0132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
        <p:nvSpPr>
          <p:cNvPr id="2" name="Title Placeholder 1"/>
          <p:cNvSpPr>
            <a:spLocks noGrp="1"/>
          </p:cNvSpPr>
          <p:nvPr>
            <p:ph type="title"/>
          </p:nvPr>
        </p:nvSpPr>
        <p:spPr>
          <a:xfrm>
            <a:off x="609600" y="2"/>
            <a:ext cx="10972800" cy="7789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78946"/>
            <a:ext cx="10972800" cy="4647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96410" y="6422688"/>
            <a:ext cx="5909275" cy="292388"/>
          </a:xfrm>
          <a:prstGeom prst="rect">
            <a:avLst/>
          </a:prstGeom>
          <a:noFill/>
        </p:spPr>
        <p:txBody>
          <a:bodyPr wrap="square" rtlCol="0">
            <a:spAutoFit/>
          </a:bodyPr>
          <a:lstStyle/>
          <a:p>
            <a:pPr defTabSz="457200"/>
            <a:r>
              <a:rPr lang="en-US" sz="1300" i="1" dirty="0">
                <a:solidFill>
                  <a:prstClr val="white"/>
                </a:solidFill>
                <a:latin typeface="Georgia"/>
                <a:cs typeface="Georgia"/>
              </a:rPr>
              <a:t>Veterans Benefits Administration</a:t>
            </a:r>
          </a:p>
        </p:txBody>
      </p:sp>
      <p:sp>
        <p:nvSpPr>
          <p:cNvPr id="10" name="TextBox 9"/>
          <p:cNvSpPr txBox="1"/>
          <p:nvPr userDrawn="1"/>
        </p:nvSpPr>
        <p:spPr>
          <a:xfrm>
            <a:off x="609600" y="5187944"/>
            <a:ext cx="5909275" cy="307777"/>
          </a:xfrm>
          <a:prstGeom prst="rect">
            <a:avLst/>
          </a:prstGeom>
          <a:noFill/>
        </p:spPr>
        <p:txBody>
          <a:bodyPr wrap="square" rtlCol="0">
            <a:spAutoFit/>
          </a:bodyPr>
          <a:lstStyle/>
          <a:p>
            <a:pPr defTabSz="457200"/>
            <a:r>
              <a:rPr lang="en-US" sz="1400" i="1" dirty="0">
                <a:solidFill>
                  <a:prstClr val="white"/>
                </a:solidFill>
                <a:latin typeface="Georgia"/>
                <a:cs typeface="Georgia"/>
              </a:rPr>
              <a:t>Veterans Benefits Administration</a:t>
            </a:r>
          </a:p>
        </p:txBody>
      </p:sp>
      <p:pic>
        <p:nvPicPr>
          <p:cNvPr id="12" name="Picture 11" descr="VA slide logo.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110135" y="6399105"/>
            <a:ext cx="2305668" cy="387614"/>
          </a:xfrm>
          <a:prstGeom prst="rect">
            <a:avLst/>
          </a:prstGeom>
        </p:spPr>
      </p:pic>
    </p:spTree>
    <p:extLst>
      <p:ext uri="{BB962C8B-B14F-4D97-AF65-F5344CB8AC3E}">
        <p14:creationId xmlns:p14="http://schemas.microsoft.com/office/powerpoint/2010/main" val="381896978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hf sldNum="0" hdr="0" ftr="0" dt="0"/>
  <p:txStyles>
    <p:titleStyle>
      <a:lvl1pPr algn="ctr" defTabSz="457200" rtl="0" eaLnBrk="1" latinLnBrk="0" hangingPunct="1">
        <a:spcBef>
          <a:spcPct val="0"/>
        </a:spcBef>
        <a:buNone/>
        <a:defRPr sz="2800" kern="1200">
          <a:solidFill>
            <a:schemeClr val="bg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1.emf"/><Relationship Id="rId7"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2.emf"/><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6.emf"/><Relationship Id="rId5" Type="http://schemas.openxmlformats.org/officeDocument/2006/relationships/image" Target="../media/image3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s>
</file>

<file path=ppt/slides/_rels/slide18.xml.rels><?xml version="1.0" encoding="UTF-8" standalone="yes"?>
<Relationships xmlns="http://schemas.openxmlformats.org/package/2006/relationships"><Relationship Id="rId3" Type="http://schemas.openxmlformats.org/officeDocument/2006/relationships/hyperlink" Target="https://www.va.gov/gi-bill-comparison-too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www.facebook.com/gibillEducation" TargetMode="External"/><Relationship Id="rId5" Type="http://schemas.openxmlformats.org/officeDocument/2006/relationships/hyperlink" Target="http://www.benefits.va.gov/gibill" TargetMode="External"/><Relationship Id="rId4" Type="http://schemas.openxmlformats.org/officeDocument/2006/relationships/hyperlink" Target="https://www.benefits.va.gov/GIBILL/Feedback.as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Layout" Target="../slideLayouts/slideLayout5.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207506"/>
            <a:ext cx="12190409" cy="1812631"/>
          </a:xfrm>
        </p:spPr>
        <p:txBody>
          <a:bodyPr>
            <a:normAutofit/>
          </a:bodyPr>
          <a:lstStyle/>
          <a:p>
            <a:pPr>
              <a:spcAft>
                <a:spcPts val="2400"/>
              </a:spcAft>
            </a:pPr>
            <a:r>
              <a:rPr lang="en-US" sz="4000" dirty="0"/>
              <a:t>VFW Training Conference </a:t>
            </a:r>
            <a:r>
              <a:rPr lang="en-US" sz="4400" b="1" dirty="0"/>
              <a:t/>
            </a:r>
            <a:br>
              <a:rPr lang="en-US" sz="4400" b="1" dirty="0"/>
            </a:br>
            <a:r>
              <a:rPr lang="en-US" sz="2200" i="1" dirty="0">
                <a:solidFill>
                  <a:schemeClr val="bg1">
                    <a:lumMod val="50000"/>
                  </a:schemeClr>
                </a:solidFill>
              </a:rPr>
              <a:t>Terry Warren, Education Service </a:t>
            </a:r>
            <a:br>
              <a:rPr lang="en-US" sz="2200" i="1" dirty="0">
                <a:solidFill>
                  <a:schemeClr val="bg1">
                    <a:lumMod val="50000"/>
                  </a:schemeClr>
                </a:solidFill>
              </a:rPr>
            </a:br>
            <a:r>
              <a:rPr lang="en-US" sz="2200" i="1" dirty="0">
                <a:solidFill>
                  <a:schemeClr val="bg1">
                    <a:lumMod val="50000"/>
                  </a:schemeClr>
                </a:solidFill>
              </a:rPr>
              <a:t>Veterans Benefits Administration</a:t>
            </a:r>
            <a:br>
              <a:rPr lang="en-US" sz="2200" i="1" dirty="0">
                <a:solidFill>
                  <a:schemeClr val="bg1">
                    <a:lumMod val="50000"/>
                  </a:schemeClr>
                </a:solidFill>
              </a:rPr>
            </a:br>
            <a:r>
              <a:rPr lang="en-US" sz="2200" i="1" dirty="0">
                <a:solidFill>
                  <a:schemeClr val="bg1">
                    <a:lumMod val="50000"/>
                  </a:schemeClr>
                </a:solidFill>
              </a:rPr>
              <a:t>November 2019</a:t>
            </a:r>
            <a:endParaRPr lang="en-US" sz="4400" i="1" dirty="0">
              <a:solidFill>
                <a:schemeClr val="bg1">
                  <a:lumMod val="50000"/>
                </a:schemeClr>
              </a:solidFill>
            </a:endParaRPr>
          </a:p>
        </p:txBody>
      </p:sp>
      <p:sp>
        <p:nvSpPr>
          <p:cNvPr id="4" name="Subtitle 2"/>
          <p:cNvSpPr txBox="1">
            <a:spLocks/>
          </p:cNvSpPr>
          <p:nvPr/>
        </p:nvSpPr>
        <p:spPr>
          <a:xfrm>
            <a:off x="284850" y="4267200"/>
            <a:ext cx="9954207" cy="1554144"/>
          </a:xfrm>
          <a:prstGeom prst="rect">
            <a:avLst/>
          </a:prstGeom>
        </p:spPr>
        <p:txBody>
          <a:bodyPr vert="horz" lIns="112316" tIns="56158" rIns="112316" bIns="56158"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2200" dirty="0">
              <a:solidFill>
                <a:srgbClr val="000000"/>
              </a:solidFill>
              <a:latin typeface="Calibri"/>
            </a:endParaRPr>
          </a:p>
        </p:txBody>
      </p:sp>
      <p:sp>
        <p:nvSpPr>
          <p:cNvPr id="5" name="Rectangle 4"/>
          <p:cNvSpPr/>
          <p:nvPr/>
        </p:nvSpPr>
        <p:spPr>
          <a:xfrm>
            <a:off x="1591" y="-76200"/>
            <a:ext cx="12188825"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2200" dirty="0">
              <a:solidFill>
                <a:prstClr val="white"/>
              </a:solidFill>
              <a:latin typeface="Calibri"/>
            </a:endParaRPr>
          </a:p>
        </p:txBody>
      </p:sp>
      <p:pic>
        <p:nvPicPr>
          <p:cNvPr id="8" name="Picture 7">
            <a:extLst>
              <a:ext uri="{FF2B5EF4-FFF2-40B4-BE49-F238E27FC236}">
                <a16:creationId xmlns:a16="http://schemas.microsoft.com/office/drawing/2014/main" id="{F7338875-C4C4-4588-B72B-3672D91960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674" y="1058777"/>
            <a:ext cx="1780657" cy="1791405"/>
          </a:xfrm>
          <a:prstGeom prst="rect">
            <a:avLst/>
          </a:prstGeom>
        </p:spPr>
      </p:pic>
      <p:sp>
        <p:nvSpPr>
          <p:cNvPr id="6" name="Title 1">
            <a:extLst>
              <a:ext uri="{FF2B5EF4-FFF2-40B4-BE49-F238E27FC236}">
                <a16:creationId xmlns:a16="http://schemas.microsoft.com/office/drawing/2014/main" id="{4040B2CC-E65E-4886-95E1-B7586E9A5355}"/>
              </a:ext>
            </a:extLst>
          </p:cNvPr>
          <p:cNvSpPr txBox="1">
            <a:spLocks/>
          </p:cNvSpPr>
          <p:nvPr/>
        </p:nvSpPr>
        <p:spPr>
          <a:xfrm>
            <a:off x="2209800" y="3157394"/>
            <a:ext cx="7772400" cy="731520"/>
          </a:xfrm>
          <a:prstGeom prst="rect">
            <a:avLst/>
          </a:prstGeom>
        </p:spPr>
        <p:txBody>
          <a:bodyPr vert="horz" lIns="112316" tIns="56158" rIns="112316" bIns="56158" rtlCol="0" anchor="ctr">
            <a:noAutofit/>
          </a:bodyPr>
          <a:lstStyle>
            <a:lvl1pPr algn="ctr" defTabSz="561579" rtl="0" eaLnBrk="1" latinLnBrk="0" hangingPunct="1">
              <a:spcBef>
                <a:spcPct val="0"/>
              </a:spcBef>
              <a:buNone/>
              <a:defRPr sz="5400" kern="1200">
                <a:solidFill>
                  <a:schemeClr val="tx1"/>
                </a:solidFill>
                <a:latin typeface="+mj-lt"/>
                <a:ea typeface="+mj-ea"/>
                <a:cs typeface="+mj-cs"/>
              </a:defRPr>
            </a:lvl1pPr>
          </a:lstStyle>
          <a:p>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Veterans Benefits Administration</a:t>
            </a:r>
            <a:b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AE7F7240-20C8-429E-B237-7CBDE792B56F}"/>
              </a:ext>
            </a:extLst>
          </p:cNvPr>
          <p:cNvSpPr>
            <a:spLocks noGrp="1"/>
          </p:cNvSpPr>
          <p:nvPr>
            <p:ph type="subTitle" idx="1"/>
          </p:nvPr>
        </p:nvSpPr>
        <p:spPr>
          <a:xfrm>
            <a:off x="2286000" y="3560539"/>
            <a:ext cx="7696200" cy="1271174"/>
          </a:xfrm>
        </p:spPr>
        <p:txBody>
          <a:bodyPr>
            <a:normAutofit/>
          </a:bodyPr>
          <a:lstStyle/>
          <a:p>
            <a:r>
              <a:rPr lang="en-US" sz="4000" b="1" dirty="0">
                <a:solidFill>
                  <a:schemeClr val="tx1"/>
                </a:solidFill>
                <a:latin typeface="Arial" panose="020B0604020202020204" pitchFamily="34" charset="0"/>
                <a:cs typeface="Arial" panose="020B0604020202020204" pitchFamily="34" charset="0"/>
              </a:rPr>
              <a:t>Education Service</a:t>
            </a:r>
          </a:p>
          <a:p>
            <a:endParaRPr lang="en-US" sz="2800" dirty="0"/>
          </a:p>
        </p:txBody>
      </p:sp>
    </p:spTree>
    <p:extLst>
      <p:ext uri="{BB962C8B-B14F-4D97-AF65-F5344CB8AC3E}">
        <p14:creationId xmlns:p14="http://schemas.microsoft.com/office/powerpoint/2010/main" val="414021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5">
            <a:extLst>
              <a:ext uri="{FF2B5EF4-FFF2-40B4-BE49-F238E27FC236}">
                <a16:creationId xmlns:a16="http://schemas.microsoft.com/office/drawing/2014/main" id="{759C79E2-55E0-491A-95C2-C08740185909}"/>
              </a:ext>
            </a:extLst>
          </p:cNvPr>
          <p:cNvPicPr>
            <a:picLocks noChangeAspect="1"/>
          </p:cNvPicPr>
          <p:nvPr/>
        </p:nvPicPr>
        <p:blipFill>
          <a:blip r:embed="rId2" cstate="print">
            <a:extLst>
              <a:ext uri="{28A0092B-C50C-407E-A947-70E740481C1C}">
                <a14:useLocalDpi xmlns:a14="http://schemas.microsoft.com/office/drawing/2010/main" val="0"/>
              </a:ext>
            </a:extLst>
          </a:blip>
          <a:srcRect t="4794" b="4794"/>
          <a:stretch>
            <a:fillRect/>
          </a:stretch>
        </p:blipFill>
        <p:spPr>
          <a:xfrm>
            <a:off x="1586632" y="2135921"/>
            <a:ext cx="2121092" cy="749957"/>
          </a:xfrm>
          <a:prstGeom prst="rect">
            <a:avLst/>
          </a:prstGeom>
        </p:spPr>
      </p:pic>
      <p:sp>
        <p:nvSpPr>
          <p:cNvPr id="2" name="Content Placeholder 1">
            <a:extLst>
              <a:ext uri="{FF2B5EF4-FFF2-40B4-BE49-F238E27FC236}">
                <a16:creationId xmlns:a16="http://schemas.microsoft.com/office/drawing/2014/main" id="{07CC4871-632C-4297-8F0F-2D663B181D86}"/>
              </a:ext>
            </a:extLst>
          </p:cNvPr>
          <p:cNvSpPr>
            <a:spLocks noGrp="1"/>
          </p:cNvSpPr>
          <p:nvPr>
            <p:ph idx="1"/>
          </p:nvPr>
        </p:nvSpPr>
        <p:spPr>
          <a:xfrm>
            <a:off x="3707725" y="1348740"/>
            <a:ext cx="7073665" cy="3977640"/>
          </a:xfrm>
        </p:spPr>
        <p:txBody>
          <a:bodyPr>
            <a:normAutofit fontScale="92500" lnSpcReduction="10000"/>
          </a:bodyPr>
          <a:lstStyle/>
          <a:p>
            <a:pPr>
              <a:buFont typeface="Arial" panose="020B0604020202020204" pitchFamily="34" charset="0"/>
              <a:buChar char="•"/>
            </a:pPr>
            <a:r>
              <a:rPr lang="en-US" sz="2700" dirty="0"/>
              <a:t>Launched February 2019</a:t>
            </a:r>
          </a:p>
          <a:p>
            <a:pPr lvl="1">
              <a:buFont typeface="Arial" panose="020B0604020202020204" pitchFamily="34" charset="0"/>
              <a:buChar char="•"/>
            </a:pPr>
            <a:r>
              <a:rPr lang="en-US" sz="2400" dirty="0"/>
              <a:t>5-year pilot program for eligible Veterans to help them secure meaningful employment in the talent-hungry tech sector</a:t>
            </a:r>
          </a:p>
          <a:p>
            <a:pPr lvl="1">
              <a:buFont typeface="Arial" panose="020B0604020202020204" pitchFamily="34" charset="0"/>
              <a:buChar char="•"/>
            </a:pPr>
            <a:r>
              <a:rPr lang="en-US" sz="2400" dirty="0"/>
              <a:t>$15 million annual funding based on pay-for-success model</a:t>
            </a:r>
          </a:p>
          <a:p>
            <a:pPr>
              <a:buFont typeface="Arial" panose="020B0604020202020204" pitchFamily="34" charset="0"/>
              <a:buChar char="•"/>
            </a:pPr>
            <a:r>
              <a:rPr lang="en-US" sz="2700" dirty="0"/>
              <a:t>Continuing to seek Training Providers</a:t>
            </a:r>
          </a:p>
          <a:p>
            <a:pPr lvl="1">
              <a:buFont typeface="Arial" panose="020B0604020202020204" pitchFamily="34" charset="0"/>
              <a:buChar char="•"/>
            </a:pPr>
            <a:r>
              <a:rPr lang="en-US" sz="2325" dirty="0"/>
              <a:t>29 Programs Approved; 22 with Preference</a:t>
            </a:r>
          </a:p>
          <a:p>
            <a:pPr>
              <a:buFont typeface="Arial" panose="020B0604020202020204" pitchFamily="34" charset="0"/>
              <a:buChar char="•"/>
            </a:pPr>
            <a:r>
              <a:rPr lang="en-US" sz="2700" dirty="0"/>
              <a:t>Veteran application (22-1999) available on VA.gov</a:t>
            </a:r>
          </a:p>
          <a:p>
            <a:pPr lvl="1">
              <a:buFont typeface="Arial" panose="020B0604020202020204" pitchFamily="34" charset="0"/>
              <a:buChar char="•"/>
            </a:pPr>
            <a:r>
              <a:rPr lang="en-US" sz="1950" dirty="0"/>
              <a:t>Over 8,000 applications; First students have earned their certificates and entered the workforce</a:t>
            </a:r>
          </a:p>
          <a:p>
            <a:pPr lvl="1">
              <a:buFont typeface="Arial" panose="020B0604020202020204" pitchFamily="34" charset="0"/>
              <a:buChar char="•"/>
            </a:pPr>
            <a:endParaRPr lang="en-US" sz="3825" dirty="0"/>
          </a:p>
          <a:p>
            <a:pPr>
              <a:buFont typeface="Arial" panose="020B0604020202020204" pitchFamily="34" charset="0"/>
              <a:buChar char="•"/>
            </a:pPr>
            <a:endParaRPr lang="en-US" sz="4200" dirty="0"/>
          </a:p>
          <a:p>
            <a:pPr marL="0" indent="0">
              <a:buNone/>
            </a:pPr>
            <a:endParaRPr lang="en-US" sz="4125" dirty="0"/>
          </a:p>
        </p:txBody>
      </p:sp>
      <p:sp>
        <p:nvSpPr>
          <p:cNvPr id="3" name="Slide Number Placeholder 2">
            <a:extLst>
              <a:ext uri="{FF2B5EF4-FFF2-40B4-BE49-F238E27FC236}">
                <a16:creationId xmlns:a16="http://schemas.microsoft.com/office/drawing/2014/main" id="{D6CB4140-4214-41EB-BD25-469ABA5B8954}"/>
              </a:ext>
            </a:extLst>
          </p:cNvPr>
          <p:cNvSpPr>
            <a:spLocks noGrp="1"/>
          </p:cNvSpPr>
          <p:nvPr>
            <p:ph type="sldNum" sz="quarter" idx="12"/>
          </p:nvPr>
        </p:nvSpPr>
        <p:spPr/>
        <p:txBody>
          <a:bodyPr/>
          <a:lstStyle/>
          <a:p>
            <a:pPr defTabSz="685800">
              <a:defRPr/>
            </a:pPr>
            <a:fld id="{D983F1FA-211D-3044-9E35-958DFBC26156}" type="slidenum">
              <a:rPr lang="en-US" sz="1125">
                <a:solidFill>
                  <a:prstClr val="white"/>
                </a:solidFill>
                <a:latin typeface="Calibri"/>
              </a:rPr>
              <a:pPr defTabSz="685800">
                <a:defRPr/>
              </a:pPr>
              <a:t>10</a:t>
            </a:fld>
            <a:endParaRPr lang="en-US" sz="1125" dirty="0">
              <a:solidFill>
                <a:prstClr val="white"/>
              </a:solidFill>
              <a:latin typeface="Calibri"/>
            </a:endParaRPr>
          </a:p>
        </p:txBody>
      </p:sp>
      <p:sp>
        <p:nvSpPr>
          <p:cNvPr id="4" name="Title 3">
            <a:extLst>
              <a:ext uri="{FF2B5EF4-FFF2-40B4-BE49-F238E27FC236}">
                <a16:creationId xmlns:a16="http://schemas.microsoft.com/office/drawing/2014/main" id="{7AC0BC8D-2AFE-4F10-A0EC-0E951DCD34CD}"/>
              </a:ext>
            </a:extLst>
          </p:cNvPr>
          <p:cNvSpPr>
            <a:spLocks noGrp="1"/>
          </p:cNvSpPr>
          <p:nvPr>
            <p:ph type="title"/>
          </p:nvPr>
        </p:nvSpPr>
        <p:spPr/>
        <p:txBody>
          <a:bodyPr>
            <a:noAutofit/>
          </a:bodyPr>
          <a:lstStyle/>
          <a:p>
            <a:r>
              <a:rPr lang="en-US" sz="4000" dirty="0">
                <a:solidFill>
                  <a:prstClr val="white"/>
                </a:solidFill>
              </a:rPr>
              <a:t>Colmery Act Highlights - VET TEC</a:t>
            </a:r>
          </a:p>
        </p:txBody>
      </p:sp>
    </p:spTree>
    <p:extLst>
      <p:ext uri="{BB962C8B-B14F-4D97-AF65-F5344CB8AC3E}">
        <p14:creationId xmlns:p14="http://schemas.microsoft.com/office/powerpoint/2010/main" val="288026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CB4140-4214-41EB-BD25-469ABA5B8954}"/>
              </a:ext>
            </a:extLst>
          </p:cNvPr>
          <p:cNvSpPr>
            <a:spLocks noGrp="1"/>
          </p:cNvSpPr>
          <p:nvPr>
            <p:ph type="sldNum" sz="quarter" idx="12"/>
          </p:nvPr>
        </p:nvSpPr>
        <p:spPr/>
        <p:txBody>
          <a:bodyPr/>
          <a:lstStyle/>
          <a:p>
            <a:pPr defTabSz="685800">
              <a:defRPr/>
            </a:pPr>
            <a:fld id="{D983F1FA-211D-3044-9E35-958DFBC26156}" type="slidenum">
              <a:rPr lang="en-US" sz="1125">
                <a:solidFill>
                  <a:prstClr val="white"/>
                </a:solidFill>
                <a:latin typeface="Calibri"/>
              </a:rPr>
              <a:pPr defTabSz="685800">
                <a:defRPr/>
              </a:pPr>
              <a:t>11</a:t>
            </a:fld>
            <a:endParaRPr lang="en-US" sz="1125" dirty="0">
              <a:solidFill>
                <a:prstClr val="white"/>
              </a:solidFill>
              <a:latin typeface="Calibri"/>
            </a:endParaRPr>
          </a:p>
        </p:txBody>
      </p:sp>
      <p:sp>
        <p:nvSpPr>
          <p:cNvPr id="4" name="Title 3">
            <a:extLst>
              <a:ext uri="{FF2B5EF4-FFF2-40B4-BE49-F238E27FC236}">
                <a16:creationId xmlns:a16="http://schemas.microsoft.com/office/drawing/2014/main" id="{7AC0BC8D-2AFE-4F10-A0EC-0E951DCD34CD}"/>
              </a:ext>
            </a:extLst>
          </p:cNvPr>
          <p:cNvSpPr>
            <a:spLocks noGrp="1"/>
          </p:cNvSpPr>
          <p:nvPr>
            <p:ph type="title"/>
          </p:nvPr>
        </p:nvSpPr>
        <p:spPr/>
        <p:txBody>
          <a:bodyPr>
            <a:noAutofit/>
          </a:bodyPr>
          <a:lstStyle/>
          <a:p>
            <a:r>
              <a:rPr lang="en-US" sz="4000" dirty="0">
                <a:solidFill>
                  <a:prstClr val="white"/>
                </a:solidFill>
              </a:rPr>
              <a:t>VET TEC - Veteran Path</a:t>
            </a:r>
          </a:p>
        </p:txBody>
      </p:sp>
      <p:pic>
        <p:nvPicPr>
          <p:cNvPr id="8" name="Content Placeholder 6">
            <a:extLst>
              <a:ext uri="{FF2B5EF4-FFF2-40B4-BE49-F238E27FC236}">
                <a16:creationId xmlns:a16="http://schemas.microsoft.com/office/drawing/2014/main" id="{A2B92A90-235C-4912-8C45-E7E7A551D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912341"/>
            <a:ext cx="7924800" cy="5033319"/>
          </a:xfrm>
          <a:prstGeom prst="rect">
            <a:avLst/>
          </a:prstGeom>
        </p:spPr>
      </p:pic>
    </p:spTree>
    <p:extLst>
      <p:ext uri="{BB962C8B-B14F-4D97-AF65-F5344CB8AC3E}">
        <p14:creationId xmlns:p14="http://schemas.microsoft.com/office/powerpoint/2010/main" val="331107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A01C480F-BC0E-4C93-8B8B-48F43A441C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943" y="2103488"/>
            <a:ext cx="1440058" cy="1904265"/>
          </a:xfrm>
          <a:prstGeom prst="rect">
            <a:avLst/>
          </a:prstGeom>
        </p:spPr>
      </p:pic>
      <p:sp>
        <p:nvSpPr>
          <p:cNvPr id="2" name="Content Placeholder 1">
            <a:extLst>
              <a:ext uri="{FF2B5EF4-FFF2-40B4-BE49-F238E27FC236}">
                <a16:creationId xmlns:a16="http://schemas.microsoft.com/office/drawing/2014/main" id="{07CC4871-632C-4297-8F0F-2D663B181D86}"/>
              </a:ext>
            </a:extLst>
          </p:cNvPr>
          <p:cNvSpPr>
            <a:spLocks noGrp="1"/>
          </p:cNvSpPr>
          <p:nvPr>
            <p:ph idx="1"/>
          </p:nvPr>
        </p:nvSpPr>
        <p:spPr>
          <a:xfrm>
            <a:off x="3218002" y="655320"/>
            <a:ext cx="6992799" cy="4800600"/>
          </a:xfrm>
        </p:spPr>
        <p:txBody>
          <a:bodyPr>
            <a:noAutofit/>
          </a:bodyPr>
          <a:lstStyle/>
          <a:p>
            <a:r>
              <a:rPr lang="en-US" sz="2400" dirty="0"/>
              <a:t>Up to nine extra months of benefits (may not exceed $30,000) for Science/Technology/Engineering/Math Programs, if a student</a:t>
            </a:r>
          </a:p>
          <a:p>
            <a:pPr lvl="1"/>
            <a:r>
              <a:rPr lang="en-US" sz="2400" dirty="0"/>
              <a:t>Is currently enrolled in a STEM program requiring more than </a:t>
            </a:r>
            <a:r>
              <a:rPr lang="en-US" sz="2400" u="sng" dirty="0"/>
              <a:t>120 semester (or 180 quarter) </a:t>
            </a:r>
            <a:r>
              <a:rPr lang="en-US" sz="2400" dirty="0"/>
              <a:t>hours</a:t>
            </a:r>
          </a:p>
          <a:p>
            <a:pPr lvl="1"/>
            <a:r>
              <a:rPr lang="en-US" sz="2400" dirty="0"/>
              <a:t>Has completed 60 standard semester (or 90 quarter) hours</a:t>
            </a:r>
          </a:p>
          <a:p>
            <a:r>
              <a:rPr lang="en-US" sz="2400" dirty="0"/>
              <a:t>Additional benefits can’t be transferred to dependents</a:t>
            </a:r>
          </a:p>
          <a:p>
            <a:r>
              <a:rPr lang="en-US" sz="2400" dirty="0"/>
              <a:t>Priority given to those entitled to 100% of Post-9/11 GI Bill benefits and to those who require the most credit hours</a:t>
            </a:r>
          </a:p>
        </p:txBody>
      </p:sp>
      <p:sp>
        <p:nvSpPr>
          <p:cNvPr id="3" name="Slide Number Placeholder 2">
            <a:extLst>
              <a:ext uri="{FF2B5EF4-FFF2-40B4-BE49-F238E27FC236}">
                <a16:creationId xmlns:a16="http://schemas.microsoft.com/office/drawing/2014/main" id="{D6CB4140-4214-41EB-BD25-469ABA5B8954}"/>
              </a:ext>
            </a:extLst>
          </p:cNvPr>
          <p:cNvSpPr>
            <a:spLocks noGrp="1"/>
          </p:cNvSpPr>
          <p:nvPr>
            <p:ph type="sldNum" sz="quarter" idx="12"/>
          </p:nvPr>
        </p:nvSpPr>
        <p:spPr/>
        <p:txBody>
          <a:bodyPr/>
          <a:lstStyle/>
          <a:p>
            <a:pPr defTabSz="685800">
              <a:defRPr/>
            </a:pPr>
            <a:fld id="{D983F1FA-211D-3044-9E35-958DFBC26156}" type="slidenum">
              <a:rPr lang="en-US" sz="1125">
                <a:solidFill>
                  <a:prstClr val="white"/>
                </a:solidFill>
                <a:latin typeface="Calibri"/>
              </a:rPr>
              <a:pPr defTabSz="685800">
                <a:defRPr/>
              </a:pPr>
              <a:t>12</a:t>
            </a:fld>
            <a:endParaRPr lang="en-US" sz="1125" dirty="0">
              <a:solidFill>
                <a:prstClr val="white"/>
              </a:solidFill>
              <a:latin typeface="Calibri"/>
            </a:endParaRPr>
          </a:p>
        </p:txBody>
      </p:sp>
      <p:sp>
        <p:nvSpPr>
          <p:cNvPr id="4" name="Title 3">
            <a:extLst>
              <a:ext uri="{FF2B5EF4-FFF2-40B4-BE49-F238E27FC236}">
                <a16:creationId xmlns:a16="http://schemas.microsoft.com/office/drawing/2014/main" id="{7AC0BC8D-2AFE-4F10-A0EC-0E951DCD34CD}"/>
              </a:ext>
            </a:extLst>
          </p:cNvPr>
          <p:cNvSpPr>
            <a:spLocks noGrp="1"/>
          </p:cNvSpPr>
          <p:nvPr>
            <p:ph type="title"/>
          </p:nvPr>
        </p:nvSpPr>
        <p:spPr/>
        <p:txBody>
          <a:bodyPr>
            <a:noAutofit/>
          </a:bodyPr>
          <a:lstStyle/>
          <a:p>
            <a:r>
              <a:rPr lang="en-US" sz="4000" dirty="0">
                <a:solidFill>
                  <a:prstClr val="white"/>
                </a:solidFill>
              </a:rPr>
              <a:t>Rogers STEM Scholarship</a:t>
            </a:r>
          </a:p>
        </p:txBody>
      </p:sp>
    </p:spTree>
    <p:extLst>
      <p:ext uri="{BB962C8B-B14F-4D97-AF65-F5344CB8AC3E}">
        <p14:creationId xmlns:p14="http://schemas.microsoft.com/office/powerpoint/2010/main" val="313128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CC4871-632C-4297-8F0F-2D663B181D86}"/>
              </a:ext>
            </a:extLst>
          </p:cNvPr>
          <p:cNvSpPr>
            <a:spLocks noGrp="1"/>
          </p:cNvSpPr>
          <p:nvPr>
            <p:ph idx="1"/>
          </p:nvPr>
        </p:nvSpPr>
        <p:spPr>
          <a:xfrm>
            <a:off x="609600" y="777240"/>
            <a:ext cx="10972800" cy="5303520"/>
          </a:xfrm>
        </p:spPr>
        <p:txBody>
          <a:bodyPr>
            <a:normAutofit fontScale="32500" lnSpcReduction="20000"/>
          </a:bodyPr>
          <a:lstStyle/>
          <a:p>
            <a:r>
              <a:rPr lang="en-US" sz="7400" b="1" dirty="0"/>
              <a:t>Section 501 – Aligns Monthly Housing Allowance (MHA) with Department of Defense Basic Allowance for Housing rates</a:t>
            </a:r>
          </a:p>
          <a:p>
            <a:pPr lvl="1"/>
            <a:r>
              <a:rPr lang="en-US" sz="7400" dirty="0"/>
              <a:t>Reduced MHA rate for those who first use Post-9/11 GI Bill on/after January 1, 2018.</a:t>
            </a:r>
          </a:p>
          <a:p>
            <a:pPr marL="561578" lvl="1" indent="0">
              <a:buNone/>
            </a:pPr>
            <a:endParaRPr lang="en-US" sz="5500" dirty="0"/>
          </a:p>
          <a:p>
            <a:r>
              <a:rPr lang="en-US" sz="7400" b="1" dirty="0"/>
              <a:t>Section 107 – Calculate MHA based on campus location where the student physically attends a majority of classes</a:t>
            </a:r>
          </a:p>
          <a:p>
            <a:pPr lvl="1"/>
            <a:r>
              <a:rPr lang="en-US" sz="7400" dirty="0"/>
              <a:t>Previously paid based on the location of the school.</a:t>
            </a:r>
          </a:p>
          <a:p>
            <a:pPr marL="561578" lvl="1" indent="0">
              <a:buNone/>
            </a:pPr>
            <a:endParaRPr lang="en-US" sz="5500" dirty="0"/>
          </a:p>
          <a:p>
            <a:r>
              <a:rPr lang="en-US" sz="7400" b="1" dirty="0"/>
              <a:t>December 2019 – Sections 107 and 501 Implemented</a:t>
            </a:r>
          </a:p>
          <a:p>
            <a:pPr lvl="1"/>
            <a:r>
              <a:rPr lang="en-US" sz="7400" dirty="0"/>
              <a:t>Spring 2020 enrollments processed according to Colmery Act</a:t>
            </a:r>
          </a:p>
          <a:p>
            <a:pPr lvl="1"/>
            <a:r>
              <a:rPr lang="en-US" sz="7400" dirty="0"/>
              <a:t>Section 107 Retroactive Payments </a:t>
            </a:r>
          </a:p>
          <a:p>
            <a:pPr lvl="2"/>
            <a:r>
              <a:rPr lang="en-US" sz="7400" dirty="0"/>
              <a:t>Schools will begin to submit enrollment certifications for affected students </a:t>
            </a:r>
          </a:p>
          <a:p>
            <a:pPr lvl="2"/>
            <a:r>
              <a:rPr lang="en-US" sz="7400" dirty="0"/>
              <a:t>VA will begin to send retroactive payment during Spring 2020 term—back to the August 1, 2018 effective date.</a:t>
            </a:r>
          </a:p>
        </p:txBody>
      </p:sp>
      <p:sp>
        <p:nvSpPr>
          <p:cNvPr id="3" name="Slide Number Placeholder 2">
            <a:extLst>
              <a:ext uri="{FF2B5EF4-FFF2-40B4-BE49-F238E27FC236}">
                <a16:creationId xmlns:a16="http://schemas.microsoft.com/office/drawing/2014/main" id="{D6CB4140-4214-41EB-BD25-469ABA5B89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5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5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7AC0BC8D-2AFE-4F10-A0EC-0E951DCD34CD}"/>
              </a:ext>
            </a:extLst>
          </p:cNvPr>
          <p:cNvSpPr>
            <a:spLocks noGrp="1"/>
          </p:cNvSpPr>
          <p:nvPr>
            <p:ph type="title"/>
          </p:nvPr>
        </p:nvSpPr>
        <p:spPr/>
        <p:txBody>
          <a:bodyPr>
            <a:noAutofit/>
          </a:bodyPr>
          <a:lstStyle/>
          <a:p>
            <a:r>
              <a:rPr lang="en-US" sz="4400" dirty="0">
                <a:solidFill>
                  <a:prstClr val="white"/>
                </a:solidFill>
              </a:rPr>
              <a:t>Colmery Act - Reset</a:t>
            </a:r>
          </a:p>
        </p:txBody>
      </p:sp>
    </p:spTree>
    <p:extLst>
      <p:ext uri="{BB962C8B-B14F-4D97-AF65-F5344CB8AC3E}">
        <p14:creationId xmlns:p14="http://schemas.microsoft.com/office/powerpoint/2010/main" val="16657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29D971-3D26-47D6-BBFE-BBB30C2369E9}"/>
              </a:ext>
            </a:extLst>
          </p:cNvPr>
          <p:cNvSpPr>
            <a:spLocks noGrp="1"/>
          </p:cNvSpPr>
          <p:nvPr>
            <p:ph type="title"/>
          </p:nvPr>
        </p:nvSpPr>
        <p:spPr/>
        <p:txBody>
          <a:bodyPr>
            <a:normAutofit fontScale="90000"/>
          </a:bodyPr>
          <a:lstStyle/>
          <a:p>
            <a:r>
              <a:rPr lang="en-US"/>
              <a:t>Section 107: What to Know</a:t>
            </a:r>
          </a:p>
        </p:txBody>
      </p:sp>
      <p:sp>
        <p:nvSpPr>
          <p:cNvPr id="4" name="Content Placeholder 30">
            <a:extLst>
              <a:ext uri="{FF2B5EF4-FFF2-40B4-BE49-F238E27FC236}">
                <a16:creationId xmlns:a16="http://schemas.microsoft.com/office/drawing/2014/main" id="{D2B6A961-6967-46FF-A69B-D5C8C2C6D0C2}"/>
              </a:ext>
            </a:extLst>
          </p:cNvPr>
          <p:cNvSpPr txBox="1">
            <a:spLocks/>
          </p:cNvSpPr>
          <p:nvPr/>
        </p:nvSpPr>
        <p:spPr>
          <a:xfrm>
            <a:off x="223284" y="786606"/>
            <a:ext cx="11717079" cy="1381760"/>
          </a:xfrm>
          <a:prstGeom prst="roundRect">
            <a:avLst>
              <a:gd name="adj" fmla="val 10000"/>
            </a:avLst>
          </a:prstGeom>
          <a:no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lvl1pPr marL="164592" indent="-164592" algn="l" defTabSz="457200" rtl="0" eaLnBrk="0" fontAlgn="base" hangingPunct="0">
              <a:spcBef>
                <a:spcPct val="20000"/>
              </a:spcBef>
              <a:spcAft>
                <a:spcPct val="0"/>
              </a:spcAft>
              <a:buFont typeface="Arial" charset="0"/>
              <a:buChar char="•"/>
              <a:defRPr sz="1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1800" kern="1200">
                <a:solidFill>
                  <a:schemeClr val="dk1">
                    <a:hueOff val="0"/>
                    <a:satOff val="0"/>
                    <a:lumOff val="0"/>
                    <a:alphaOff val="0"/>
                  </a:schemeClr>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dk1">
                    <a:hueOff val="0"/>
                    <a:satOff val="0"/>
                    <a:lumOff val="0"/>
                    <a:alphaOff val="0"/>
                  </a:schemeClr>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dk1">
                    <a:hueOff val="0"/>
                    <a:satOff val="0"/>
                    <a:lumOff val="0"/>
                    <a:alphaOff val="0"/>
                  </a:schemeClr>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dk1">
                    <a:hueOff val="0"/>
                    <a:satOff val="0"/>
                    <a:lumOff val="0"/>
                    <a:alphaOff val="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9pPr>
          </a:lstStyle>
          <a:p>
            <a:pPr marL="0" indent="0">
              <a:buNone/>
            </a:pPr>
            <a:r>
              <a:rPr lang="en-US" sz="2000" b="1" dirty="0"/>
              <a:t>Section 107: </a:t>
            </a:r>
            <a:r>
              <a:rPr lang="en-US" sz="2000" dirty="0">
                <a:latin typeface="Calibri" panose="020F0502020204030204" pitchFamily="34" charset="0"/>
                <a:ea typeface="Calibri" panose="020F0502020204030204" pitchFamily="34" charset="0"/>
                <a:cs typeface="Times New Roman" panose="02020603050405020304" pitchFamily="18" charset="0"/>
              </a:rPr>
              <a:t>Effective August 1, 2018, a student's Monthly Housing Allowance is calculated </a:t>
            </a:r>
            <a:r>
              <a:rPr lang="en-US" sz="2000" b="1" dirty="0">
                <a:latin typeface="Calibri" panose="020F0502020204030204" pitchFamily="34" charset="0"/>
                <a:ea typeface="Calibri" panose="020F0502020204030204" pitchFamily="34" charset="0"/>
                <a:cs typeface="Times New Roman" panose="02020603050405020304" pitchFamily="18" charset="0"/>
              </a:rPr>
              <a:t>based on the main, branch or extension campus location where they physically attend the majority of their classes.</a:t>
            </a:r>
            <a:endParaRPr lang="en-US" sz="2000" b="1" spc="-15" dirty="0">
              <a:ea typeface="Roboto Light" panose="02000000000000000000" pitchFamily="2" charset="0"/>
            </a:endParaRPr>
          </a:p>
        </p:txBody>
      </p:sp>
      <p:cxnSp>
        <p:nvCxnSpPr>
          <p:cNvPr id="57" name="Straight Connector 56">
            <a:extLst>
              <a:ext uri="{FF2B5EF4-FFF2-40B4-BE49-F238E27FC236}">
                <a16:creationId xmlns:a16="http://schemas.microsoft.com/office/drawing/2014/main" id="{478C9072-CE43-40AC-B7BC-AA900ED70823}"/>
              </a:ext>
            </a:extLst>
          </p:cNvPr>
          <p:cNvCxnSpPr>
            <a:cxnSpLocks/>
          </p:cNvCxnSpPr>
          <p:nvPr/>
        </p:nvCxnSpPr>
        <p:spPr>
          <a:xfrm>
            <a:off x="3941826" y="2103154"/>
            <a:ext cx="0" cy="208614"/>
          </a:xfrm>
          <a:prstGeom prst="line">
            <a:avLst/>
          </a:prstGeom>
          <a:noFill/>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793E26-0B77-4FFB-AB60-CC23DBAA872F}"/>
              </a:ext>
            </a:extLst>
          </p:cNvPr>
          <p:cNvCxnSpPr/>
          <p:nvPr/>
        </p:nvCxnSpPr>
        <p:spPr>
          <a:xfrm>
            <a:off x="7757971" y="2145183"/>
            <a:ext cx="0" cy="208614"/>
          </a:xfrm>
          <a:prstGeom prst="line">
            <a:avLst/>
          </a:prstGeom>
          <a:noFill/>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D0D6E7D-B03A-48D6-AA20-AB2743335143}"/>
              </a:ext>
            </a:extLst>
          </p:cNvPr>
          <p:cNvCxnSpPr>
            <a:cxnSpLocks/>
          </p:cNvCxnSpPr>
          <p:nvPr/>
        </p:nvCxnSpPr>
        <p:spPr>
          <a:xfrm>
            <a:off x="9576865" y="2032290"/>
            <a:ext cx="1761043" cy="0"/>
          </a:xfrm>
          <a:prstGeom prst="line">
            <a:avLst/>
          </a:prstGeom>
          <a:ln w="19050">
            <a:solidFill>
              <a:schemeClr val="tx2"/>
            </a:solidFill>
            <a:prstDash val="dot"/>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0D5190A5-5D40-4F5B-A69C-4EB755E3932A}"/>
              </a:ext>
            </a:extLst>
          </p:cNvPr>
          <p:cNvCxnSpPr>
            <a:cxnSpLocks/>
          </p:cNvCxnSpPr>
          <p:nvPr/>
        </p:nvCxnSpPr>
        <p:spPr>
          <a:xfrm>
            <a:off x="1183715" y="2032290"/>
            <a:ext cx="8393150" cy="0"/>
          </a:xfrm>
          <a:prstGeom prst="line">
            <a:avLst/>
          </a:prstGeom>
          <a:ln w="19050">
            <a:solidFill>
              <a:schemeClr val="tx2"/>
            </a:solidFill>
            <a:prstDash val="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0" name="Rectangle 69">
            <a:extLst>
              <a:ext uri="{FF2B5EF4-FFF2-40B4-BE49-F238E27FC236}">
                <a16:creationId xmlns:a16="http://schemas.microsoft.com/office/drawing/2014/main" id="{DCB7E59F-4A09-4AB5-A273-0CE6DBD10246}"/>
              </a:ext>
            </a:extLst>
          </p:cNvPr>
          <p:cNvSpPr/>
          <p:nvPr/>
        </p:nvSpPr>
        <p:spPr>
          <a:xfrm>
            <a:off x="6783695" y="3170383"/>
            <a:ext cx="2123296" cy="1695392"/>
          </a:xfrm>
          <a:prstGeom prst="rect">
            <a:avLst/>
          </a:prstGeom>
        </p:spPr>
        <p:txBody>
          <a:bodyPr wrap="square" lIns="0" tIns="0" rIns="0" bIns="0">
            <a:noAutofit/>
          </a:bodyPr>
          <a:lstStyle/>
          <a:p>
            <a:pPr algn="ctr"/>
            <a:r>
              <a:rPr lang="en-US" sz="1600"/>
              <a:t>Some students were actually attending the majority of their classes at an extension campus, and therefore received incorrect housing payments.</a:t>
            </a:r>
          </a:p>
        </p:txBody>
      </p:sp>
      <p:pic>
        <p:nvPicPr>
          <p:cNvPr id="71" name="Picture 16">
            <a:extLst>
              <a:ext uri="{FF2B5EF4-FFF2-40B4-BE49-F238E27FC236}">
                <a16:creationId xmlns:a16="http://schemas.microsoft.com/office/drawing/2014/main" id="{5D8436E1-01CB-4F59-B7B2-C38F3E89C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033" y="2513576"/>
            <a:ext cx="484255" cy="48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Rectangle 71">
            <a:extLst>
              <a:ext uri="{FF2B5EF4-FFF2-40B4-BE49-F238E27FC236}">
                <a16:creationId xmlns:a16="http://schemas.microsoft.com/office/drawing/2014/main" id="{88403CF4-F069-4368-8AC8-166153048D03}"/>
              </a:ext>
            </a:extLst>
          </p:cNvPr>
          <p:cNvSpPr/>
          <p:nvPr/>
        </p:nvSpPr>
        <p:spPr>
          <a:xfrm>
            <a:off x="9430444" y="3134802"/>
            <a:ext cx="2133600" cy="1695393"/>
          </a:xfrm>
          <a:prstGeom prst="rect">
            <a:avLst/>
          </a:prstGeom>
        </p:spPr>
        <p:txBody>
          <a:bodyPr wrap="square" lIns="0" tIns="0" rIns="0" bIns="0">
            <a:noAutofit/>
          </a:bodyPr>
          <a:lstStyle/>
          <a:p>
            <a:pPr algn="ctr"/>
            <a:r>
              <a:rPr lang="en-US" sz="1600">
                <a:ea typeface="Calibri" panose="020F0502020204030204" pitchFamily="34" charset="0"/>
                <a:cs typeface="Times New Roman" panose="02020603050405020304" pitchFamily="18" charset="0"/>
              </a:rPr>
              <a:t>All previously submitted claims impacted by 107 from August 1, 2018 to December 1, 2019 will need to be re-adjudicated.</a:t>
            </a:r>
          </a:p>
        </p:txBody>
      </p:sp>
      <p:pic>
        <p:nvPicPr>
          <p:cNvPr id="73" name="Picture 6">
            <a:extLst>
              <a:ext uri="{FF2B5EF4-FFF2-40B4-BE49-F238E27FC236}">
                <a16:creationId xmlns:a16="http://schemas.microsoft.com/office/drawing/2014/main" id="{3FCD0D8C-DC0B-402B-89AE-713427EFD5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7744" y="2513576"/>
            <a:ext cx="484256" cy="48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5" name="Straight Connector 74">
            <a:extLst>
              <a:ext uri="{FF2B5EF4-FFF2-40B4-BE49-F238E27FC236}">
                <a16:creationId xmlns:a16="http://schemas.microsoft.com/office/drawing/2014/main" id="{9F56FBD2-CE86-47DB-9D5C-22E5733BDD00}"/>
              </a:ext>
            </a:extLst>
          </p:cNvPr>
          <p:cNvCxnSpPr/>
          <p:nvPr/>
        </p:nvCxnSpPr>
        <p:spPr>
          <a:xfrm>
            <a:off x="6981059" y="3077089"/>
            <a:ext cx="157220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AC1F6E1-307D-4950-BB29-C8D1B13EEDE2}"/>
              </a:ext>
            </a:extLst>
          </p:cNvPr>
          <p:cNvCxnSpPr/>
          <p:nvPr/>
        </p:nvCxnSpPr>
        <p:spPr>
          <a:xfrm>
            <a:off x="9765703" y="3077089"/>
            <a:ext cx="157220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1D826312-0313-4019-914C-BEEB09731973}"/>
              </a:ext>
            </a:extLst>
          </p:cNvPr>
          <p:cNvSpPr/>
          <p:nvPr/>
        </p:nvSpPr>
        <p:spPr>
          <a:xfrm>
            <a:off x="3844222" y="1929860"/>
            <a:ext cx="195208" cy="195208"/>
          </a:xfrm>
          <a:prstGeom prst="ellipse">
            <a:avLst/>
          </a:prstGeom>
          <a:solidFill>
            <a:schemeClr val="bg1"/>
          </a:solidFill>
          <a:ln w="57150" cmpd="sng">
            <a:solidFill>
              <a:schemeClr val="tx2"/>
            </a:solidFill>
            <a:tailEnd type="none"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defTabSz="686074" fontAlgn="base">
              <a:spcBef>
                <a:spcPct val="0"/>
              </a:spcBef>
              <a:spcAft>
                <a:spcPct val="0"/>
              </a:spcAft>
            </a:pPr>
            <a:endParaRPr lang="en-US" sz="1400">
              <a:ea typeface="Roboto Light" panose="02000000000000000000" pitchFamily="2" charset="0"/>
            </a:endParaRPr>
          </a:p>
        </p:txBody>
      </p:sp>
      <p:sp>
        <p:nvSpPr>
          <p:cNvPr id="64" name="Oval 63">
            <a:extLst>
              <a:ext uri="{FF2B5EF4-FFF2-40B4-BE49-F238E27FC236}">
                <a16:creationId xmlns:a16="http://schemas.microsoft.com/office/drawing/2014/main" id="{DDD645BB-732C-4219-A5C6-293AC7F49E15}"/>
              </a:ext>
            </a:extLst>
          </p:cNvPr>
          <p:cNvSpPr/>
          <p:nvPr/>
        </p:nvSpPr>
        <p:spPr>
          <a:xfrm>
            <a:off x="7660367" y="1944556"/>
            <a:ext cx="195208" cy="195208"/>
          </a:xfrm>
          <a:prstGeom prst="ellipse">
            <a:avLst/>
          </a:prstGeom>
          <a:solidFill>
            <a:schemeClr val="bg1"/>
          </a:solidFill>
          <a:ln w="57150" cmpd="sng">
            <a:solidFill>
              <a:schemeClr val="tx2"/>
            </a:solidFill>
            <a:tailEnd type="none"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defTabSz="686074" fontAlgn="base">
              <a:spcBef>
                <a:spcPct val="0"/>
              </a:spcBef>
              <a:spcAft>
                <a:spcPct val="0"/>
              </a:spcAft>
            </a:pPr>
            <a:endParaRPr lang="en-US" sz="1400">
              <a:ea typeface="Roboto Light" panose="02000000000000000000" pitchFamily="2" charset="0"/>
            </a:endParaRPr>
          </a:p>
        </p:txBody>
      </p:sp>
      <p:sp>
        <p:nvSpPr>
          <p:cNvPr id="23" name="Content Placeholder 3">
            <a:extLst>
              <a:ext uri="{FF2B5EF4-FFF2-40B4-BE49-F238E27FC236}">
                <a16:creationId xmlns:a16="http://schemas.microsoft.com/office/drawing/2014/main" id="{066BEE31-6624-40C4-8165-63D7BB1BD978}"/>
              </a:ext>
            </a:extLst>
          </p:cNvPr>
          <p:cNvSpPr txBox="1">
            <a:spLocks/>
          </p:cNvSpPr>
          <p:nvPr/>
        </p:nvSpPr>
        <p:spPr>
          <a:xfrm>
            <a:off x="2771811" y="2496539"/>
            <a:ext cx="2440157" cy="249299"/>
          </a:xfrm>
          <a:prstGeom prst="rect">
            <a:avLst/>
          </a:prstGeom>
          <a:ln>
            <a:noFill/>
          </a:ln>
        </p:spPr>
        <p:txBody>
          <a:bodyPr wrap="square" lIns="0" tIns="0" rIns="0" bIns="0" anchor="t">
            <a:spAutoFit/>
          </a:bodyPr>
          <a:lstStyle>
            <a:lvl1pPr marL="0" indent="0" algn="l" rtl="0" eaLnBrk="1" fontAlgn="base" hangingPunct="1">
              <a:spcBef>
                <a:spcPts val="800"/>
              </a:spcBef>
              <a:spcAft>
                <a:spcPct val="0"/>
              </a:spcAft>
              <a:buFont typeface="Arial" pitchFamily="34" charset="0"/>
              <a:buNone/>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88"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75" indent="-179388" algn="l" rtl="0" eaLnBrk="1" fontAlgn="base" hangingPunct="1">
              <a:spcBef>
                <a:spcPts val="800"/>
              </a:spcBef>
              <a:spcAft>
                <a:spcPct val="0"/>
              </a:spcAft>
              <a:buFont typeface="Arial" pitchFamily="34" charset="0"/>
              <a:buChar char="‒"/>
              <a:tabLst/>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63"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550"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defTabSz="686074">
              <a:lnSpc>
                <a:spcPct val="90000"/>
              </a:lnSpc>
              <a:spcBef>
                <a:spcPts val="0"/>
              </a:spcBef>
            </a:pPr>
            <a:r>
              <a:rPr lang="en-US" sz="1800" b="1" cap="all">
                <a:solidFill>
                  <a:schemeClr val="tx1"/>
                </a:solidFill>
                <a:latin typeface="+mj-lt"/>
              </a:rPr>
              <a:t>Branch Campus</a:t>
            </a:r>
          </a:p>
        </p:txBody>
      </p:sp>
      <p:sp>
        <p:nvSpPr>
          <p:cNvPr id="24" name="Content Placeholder 3">
            <a:extLst>
              <a:ext uri="{FF2B5EF4-FFF2-40B4-BE49-F238E27FC236}">
                <a16:creationId xmlns:a16="http://schemas.microsoft.com/office/drawing/2014/main" id="{F43D6EF3-DFC4-440C-8FD5-DB72A73B1D59}"/>
              </a:ext>
            </a:extLst>
          </p:cNvPr>
          <p:cNvSpPr txBox="1">
            <a:spLocks/>
          </p:cNvSpPr>
          <p:nvPr/>
        </p:nvSpPr>
        <p:spPr>
          <a:xfrm>
            <a:off x="2774066" y="3875792"/>
            <a:ext cx="2435646" cy="249299"/>
          </a:xfrm>
          <a:prstGeom prst="rect">
            <a:avLst/>
          </a:prstGeom>
          <a:ln>
            <a:noFill/>
          </a:ln>
        </p:spPr>
        <p:txBody>
          <a:bodyPr wrap="square" lIns="0" tIns="0" rIns="0" bIns="0" anchor="t">
            <a:spAutoFit/>
          </a:bodyPr>
          <a:lstStyle>
            <a:lvl1pPr marL="0" indent="0" algn="l" rtl="0" eaLnBrk="1" fontAlgn="base" hangingPunct="1">
              <a:spcBef>
                <a:spcPts val="800"/>
              </a:spcBef>
              <a:spcAft>
                <a:spcPct val="0"/>
              </a:spcAft>
              <a:buFont typeface="Arial" pitchFamily="34" charset="0"/>
              <a:buNone/>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88"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75" indent="-179388" algn="l" rtl="0" eaLnBrk="1" fontAlgn="base" hangingPunct="1">
              <a:spcBef>
                <a:spcPts val="800"/>
              </a:spcBef>
              <a:spcAft>
                <a:spcPct val="0"/>
              </a:spcAft>
              <a:buFont typeface="Arial" pitchFamily="34" charset="0"/>
              <a:buChar char="‒"/>
              <a:tabLst/>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63"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550"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defTabSz="686074">
              <a:lnSpc>
                <a:spcPct val="90000"/>
              </a:lnSpc>
              <a:spcBef>
                <a:spcPts val="0"/>
              </a:spcBef>
            </a:pPr>
            <a:r>
              <a:rPr lang="en-US" sz="1800" b="1" cap="all">
                <a:solidFill>
                  <a:schemeClr val="tx1"/>
                </a:solidFill>
                <a:latin typeface="+mj-lt"/>
              </a:rPr>
              <a:t>Main Campus </a:t>
            </a:r>
          </a:p>
        </p:txBody>
      </p:sp>
      <p:sp>
        <p:nvSpPr>
          <p:cNvPr id="25" name="Content Placeholder 3">
            <a:extLst>
              <a:ext uri="{FF2B5EF4-FFF2-40B4-BE49-F238E27FC236}">
                <a16:creationId xmlns:a16="http://schemas.microsoft.com/office/drawing/2014/main" id="{B574EE35-32D7-41F7-8E02-2E5963F05FFC}"/>
              </a:ext>
            </a:extLst>
          </p:cNvPr>
          <p:cNvSpPr txBox="1">
            <a:spLocks/>
          </p:cNvSpPr>
          <p:nvPr/>
        </p:nvSpPr>
        <p:spPr>
          <a:xfrm>
            <a:off x="2656037" y="4741125"/>
            <a:ext cx="2671704" cy="249299"/>
          </a:xfrm>
          <a:prstGeom prst="rect">
            <a:avLst/>
          </a:prstGeom>
          <a:ln>
            <a:noFill/>
          </a:ln>
        </p:spPr>
        <p:txBody>
          <a:bodyPr wrap="square" lIns="0" tIns="0" rIns="0" bIns="0" anchor="t">
            <a:spAutoFit/>
          </a:bodyPr>
          <a:lstStyle>
            <a:lvl1pPr marL="0" indent="0" algn="l" rtl="0" eaLnBrk="1" fontAlgn="base" hangingPunct="1">
              <a:spcBef>
                <a:spcPts val="800"/>
              </a:spcBef>
              <a:spcAft>
                <a:spcPct val="0"/>
              </a:spcAft>
              <a:buFont typeface="Arial" pitchFamily="34" charset="0"/>
              <a:buNone/>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88"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75" indent="-179388" algn="l" rtl="0" eaLnBrk="1" fontAlgn="base" hangingPunct="1">
              <a:spcBef>
                <a:spcPts val="800"/>
              </a:spcBef>
              <a:spcAft>
                <a:spcPct val="0"/>
              </a:spcAft>
              <a:buFont typeface="Arial" pitchFamily="34" charset="0"/>
              <a:buChar char="‒"/>
              <a:tabLst/>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63"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550"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defTabSz="686074">
              <a:lnSpc>
                <a:spcPct val="90000"/>
              </a:lnSpc>
              <a:spcBef>
                <a:spcPts val="0"/>
              </a:spcBef>
            </a:pPr>
            <a:r>
              <a:rPr lang="en-US" sz="1800" b="1" cap="all">
                <a:solidFill>
                  <a:schemeClr val="tx1"/>
                </a:solidFill>
                <a:latin typeface="+mj-lt"/>
              </a:rPr>
              <a:t>Extension Campus</a:t>
            </a:r>
          </a:p>
        </p:txBody>
      </p:sp>
      <p:sp>
        <p:nvSpPr>
          <p:cNvPr id="26" name="Content Placeholder 3">
            <a:extLst>
              <a:ext uri="{FF2B5EF4-FFF2-40B4-BE49-F238E27FC236}">
                <a16:creationId xmlns:a16="http://schemas.microsoft.com/office/drawing/2014/main" id="{65B57EE8-713B-4DEA-91CC-56CE773E1763}"/>
              </a:ext>
            </a:extLst>
          </p:cNvPr>
          <p:cNvSpPr txBox="1">
            <a:spLocks/>
          </p:cNvSpPr>
          <p:nvPr/>
        </p:nvSpPr>
        <p:spPr>
          <a:xfrm>
            <a:off x="1508287" y="2795235"/>
            <a:ext cx="4967206" cy="875936"/>
          </a:xfrm>
          <a:prstGeom prst="rect">
            <a:avLst/>
          </a:prstGeom>
          <a:ln>
            <a:noFill/>
          </a:ln>
        </p:spPr>
        <p:txBody>
          <a:bodyPr wrap="square" lIns="0" tIns="0" rIns="0" bIns="0" anchor="t">
            <a:noAutofit/>
          </a:bodyPr>
          <a:lstStyle>
            <a:lvl1pPr marL="0" indent="0" algn="l" rtl="0" eaLnBrk="1" fontAlgn="base" hangingPunct="1">
              <a:spcBef>
                <a:spcPts val="800"/>
              </a:spcBef>
              <a:spcAft>
                <a:spcPct val="0"/>
              </a:spcAft>
              <a:buFont typeface="Arial" pitchFamily="34" charset="0"/>
              <a:buNone/>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88"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75" indent="-179388" algn="l" rtl="0" eaLnBrk="1" fontAlgn="base" hangingPunct="1">
              <a:spcBef>
                <a:spcPts val="800"/>
              </a:spcBef>
              <a:spcAft>
                <a:spcPct val="0"/>
              </a:spcAft>
              <a:buFont typeface="Arial" pitchFamily="34" charset="0"/>
              <a:buChar char="‒"/>
              <a:tabLst/>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63"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550"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defTabSz="686074">
              <a:lnSpc>
                <a:spcPct val="110000"/>
              </a:lnSpc>
              <a:spcBef>
                <a:spcPts val="900"/>
              </a:spcBef>
            </a:pPr>
            <a:r>
              <a:rPr lang="en-US" spc="-15">
                <a:solidFill>
                  <a:schemeClr val="tx1"/>
                </a:solidFill>
                <a:latin typeface="+mj-lt"/>
                <a:ea typeface="Roboto Light" panose="02000000000000000000" pitchFamily="2" charset="0"/>
              </a:rPr>
              <a:t>A location of an educational institution that is geographically apart from and operationally independent of the main campus of the educational institution; has its own administration; and offers courses leading to a degree or other recognized education credential. </a:t>
            </a:r>
          </a:p>
        </p:txBody>
      </p:sp>
      <p:sp>
        <p:nvSpPr>
          <p:cNvPr id="27" name="Content Placeholder 3">
            <a:extLst>
              <a:ext uri="{FF2B5EF4-FFF2-40B4-BE49-F238E27FC236}">
                <a16:creationId xmlns:a16="http://schemas.microsoft.com/office/drawing/2014/main" id="{494B2BA9-1837-4B6C-9C99-0C8BB058EDE5}"/>
              </a:ext>
            </a:extLst>
          </p:cNvPr>
          <p:cNvSpPr txBox="1">
            <a:spLocks/>
          </p:cNvSpPr>
          <p:nvPr/>
        </p:nvSpPr>
        <p:spPr>
          <a:xfrm>
            <a:off x="1862776" y="4115584"/>
            <a:ext cx="4258226" cy="476692"/>
          </a:xfrm>
          <a:prstGeom prst="rect">
            <a:avLst/>
          </a:prstGeom>
          <a:ln>
            <a:noFill/>
          </a:ln>
        </p:spPr>
        <p:txBody>
          <a:bodyPr wrap="square" lIns="0" tIns="0" rIns="0" bIns="0" anchor="t">
            <a:noAutofit/>
          </a:bodyPr>
          <a:lstStyle>
            <a:lvl1pPr marL="0" indent="0" algn="l" rtl="0" eaLnBrk="1" fontAlgn="base" hangingPunct="1">
              <a:spcBef>
                <a:spcPts val="800"/>
              </a:spcBef>
              <a:spcAft>
                <a:spcPct val="0"/>
              </a:spcAft>
              <a:buFont typeface="Arial" pitchFamily="34" charset="0"/>
              <a:buNone/>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88"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75" indent="-179388" algn="l" rtl="0" eaLnBrk="1" fontAlgn="base" hangingPunct="1">
              <a:spcBef>
                <a:spcPts val="800"/>
              </a:spcBef>
              <a:spcAft>
                <a:spcPct val="0"/>
              </a:spcAft>
              <a:buFont typeface="Arial" pitchFamily="34" charset="0"/>
              <a:buChar char="‒"/>
              <a:tabLst/>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63"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550"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defTabSz="686074">
              <a:lnSpc>
                <a:spcPct val="110000"/>
              </a:lnSpc>
              <a:spcBef>
                <a:spcPts val="900"/>
              </a:spcBef>
            </a:pPr>
            <a:r>
              <a:rPr lang="en-US" spc="-15">
                <a:solidFill>
                  <a:schemeClr val="tx1"/>
                </a:solidFill>
                <a:latin typeface="+mj-lt"/>
                <a:ea typeface="Roboto Light" panose="02000000000000000000" pitchFamily="2" charset="0"/>
              </a:rPr>
              <a:t>A location where the primary teaching facilities of an educational institution are located. </a:t>
            </a:r>
          </a:p>
        </p:txBody>
      </p:sp>
      <p:sp>
        <p:nvSpPr>
          <p:cNvPr id="28" name="Content Placeholder 3">
            <a:extLst>
              <a:ext uri="{FF2B5EF4-FFF2-40B4-BE49-F238E27FC236}">
                <a16:creationId xmlns:a16="http://schemas.microsoft.com/office/drawing/2014/main" id="{8FD1D26C-84BF-4FBC-A007-963BA720E0A7}"/>
              </a:ext>
            </a:extLst>
          </p:cNvPr>
          <p:cNvSpPr txBox="1">
            <a:spLocks/>
          </p:cNvSpPr>
          <p:nvPr/>
        </p:nvSpPr>
        <p:spPr>
          <a:xfrm>
            <a:off x="1874143" y="5036689"/>
            <a:ext cx="4262385" cy="813811"/>
          </a:xfrm>
          <a:prstGeom prst="rect">
            <a:avLst/>
          </a:prstGeom>
          <a:ln>
            <a:noFill/>
          </a:ln>
        </p:spPr>
        <p:txBody>
          <a:bodyPr wrap="square" lIns="0" tIns="0" rIns="0" bIns="0" anchor="t">
            <a:noAutofit/>
          </a:bodyPr>
          <a:lstStyle>
            <a:lvl1pPr marL="0" indent="0" algn="l" rtl="0" eaLnBrk="1" fontAlgn="base" hangingPunct="1">
              <a:spcBef>
                <a:spcPts val="800"/>
              </a:spcBef>
              <a:spcAft>
                <a:spcPct val="0"/>
              </a:spcAft>
              <a:buFont typeface="Arial" pitchFamily="34" charset="0"/>
              <a:buNone/>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1pPr>
            <a:lvl2pPr marL="179388"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2pPr>
            <a:lvl3pPr marL="358775" indent="-179388" algn="l" rtl="0" eaLnBrk="1" fontAlgn="base" hangingPunct="1">
              <a:spcBef>
                <a:spcPts val="800"/>
              </a:spcBef>
              <a:spcAft>
                <a:spcPct val="0"/>
              </a:spcAft>
              <a:buFont typeface="Arial" pitchFamily="34" charset="0"/>
              <a:buChar char="‒"/>
              <a:tabLst/>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3pPr>
            <a:lvl4pPr marL="538163"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4pPr>
            <a:lvl5pPr marL="717550" indent="-179388" algn="l" rtl="0" eaLnBrk="1" fontAlgn="base" hangingPunct="1">
              <a:spcBef>
                <a:spcPts val="800"/>
              </a:spcBef>
              <a:spcAft>
                <a:spcPct val="0"/>
              </a:spcAft>
              <a:buFont typeface="Arial" pitchFamily="34" charset="0"/>
              <a:buChar char="‒"/>
              <a:defRPr sz="1400" kern="1200">
                <a:solidFill>
                  <a:schemeClr val="bg1"/>
                </a:solidFill>
                <a:latin typeface="Arial" panose="020B0604020202020204" pitchFamily="34" charset="0"/>
                <a:ea typeface="Roboto" panose="02000000000000000000" pitchFamily="2" charset="0"/>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algn="ctr" defTabSz="686074">
              <a:lnSpc>
                <a:spcPct val="110000"/>
              </a:lnSpc>
              <a:spcBef>
                <a:spcPts val="900"/>
              </a:spcBef>
            </a:pPr>
            <a:r>
              <a:rPr lang="en-US" spc="-15">
                <a:solidFill>
                  <a:schemeClr val="tx1"/>
                </a:solidFill>
                <a:latin typeface="+mj-lt"/>
                <a:ea typeface="Roboto Light" panose="02000000000000000000" pitchFamily="2" charset="0"/>
              </a:rPr>
              <a:t>VA currently defines “extension campus” as a location of an educational institution that is geographically apart from and is operationally dependent on the main campus or a branch campus of the educational institution. </a:t>
            </a:r>
          </a:p>
        </p:txBody>
      </p:sp>
      <p:pic>
        <p:nvPicPr>
          <p:cNvPr id="32" name="Picture 12">
            <a:extLst>
              <a:ext uri="{FF2B5EF4-FFF2-40B4-BE49-F238E27FC236}">
                <a16:creationId xmlns:a16="http://schemas.microsoft.com/office/drawing/2014/main" id="{3016BECE-665A-4BF8-AEEA-7FC698724CA6}"/>
              </a:ext>
            </a:extLst>
          </p:cNvPr>
          <p:cNvPicPr>
            <a:picLocks noChangeAspect="1" noChangeArrowheads="1"/>
          </p:cNvPicPr>
          <p:nvPr/>
        </p:nvPicPr>
        <p:blipFill>
          <a:blip r:embed="rId5">
            <a:alphaModFix amt="50000"/>
            <a:extLst>
              <a:ext uri="{28A0092B-C50C-407E-A947-70E740481C1C}">
                <a14:useLocalDpi xmlns:a14="http://schemas.microsoft.com/office/drawing/2010/main"/>
              </a:ext>
            </a:extLst>
          </a:blip>
          <a:srcRect/>
          <a:stretch>
            <a:fillRect/>
          </a:stretch>
        </p:blipFill>
        <p:spPr bwMode="auto">
          <a:xfrm>
            <a:off x="693586" y="2762739"/>
            <a:ext cx="419983" cy="4735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2">
            <a:extLst>
              <a:ext uri="{FF2B5EF4-FFF2-40B4-BE49-F238E27FC236}">
                <a16:creationId xmlns:a16="http://schemas.microsoft.com/office/drawing/2014/main" id="{478EA830-E017-4D22-821B-EC81F68A66BC}"/>
              </a:ext>
            </a:extLst>
          </p:cNvPr>
          <p:cNvPicPr>
            <a:picLocks noChangeAspect="1" noChangeArrowheads="1"/>
          </p:cNvPicPr>
          <p:nvPr/>
        </p:nvPicPr>
        <p:blipFill>
          <a:blip r:embed="rId5">
            <a:alphaModFix amt="50000"/>
            <a:extLst>
              <a:ext uri="{28A0092B-C50C-407E-A947-70E740481C1C}">
                <a14:useLocalDpi xmlns:a14="http://schemas.microsoft.com/office/drawing/2010/main"/>
              </a:ext>
            </a:extLst>
          </a:blip>
          <a:srcRect/>
          <a:stretch>
            <a:fillRect/>
          </a:stretch>
        </p:blipFill>
        <p:spPr bwMode="auto">
          <a:xfrm>
            <a:off x="559730" y="3967214"/>
            <a:ext cx="419983" cy="4735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2">
            <a:extLst>
              <a:ext uri="{FF2B5EF4-FFF2-40B4-BE49-F238E27FC236}">
                <a16:creationId xmlns:a16="http://schemas.microsoft.com/office/drawing/2014/main" id="{393F7B51-9E5B-47AC-9FC5-BD27EFDE5B13}"/>
              </a:ext>
            </a:extLst>
          </p:cNvPr>
          <p:cNvPicPr>
            <a:picLocks noChangeAspect="1" noChangeArrowheads="1"/>
          </p:cNvPicPr>
          <p:nvPr/>
        </p:nvPicPr>
        <p:blipFill>
          <a:blip r:embed="rId5">
            <a:alphaModFix amt="50000"/>
            <a:extLst>
              <a:ext uri="{28A0092B-C50C-407E-A947-70E740481C1C}">
                <a14:useLocalDpi xmlns:a14="http://schemas.microsoft.com/office/drawing/2010/main"/>
              </a:ext>
            </a:extLst>
          </a:blip>
          <a:srcRect/>
          <a:stretch>
            <a:fillRect/>
          </a:stretch>
        </p:blipFill>
        <p:spPr bwMode="auto">
          <a:xfrm>
            <a:off x="976288" y="5107863"/>
            <a:ext cx="419983" cy="47352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2">
            <a:extLst>
              <a:ext uri="{FF2B5EF4-FFF2-40B4-BE49-F238E27FC236}">
                <a16:creationId xmlns:a16="http://schemas.microsoft.com/office/drawing/2014/main" id="{E4429ED9-F00F-48A3-A930-68437BF6F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33" y="2946337"/>
            <a:ext cx="508871" cy="5737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8">
            <a:extLst>
              <a:ext uri="{FF2B5EF4-FFF2-40B4-BE49-F238E27FC236}">
                <a16:creationId xmlns:a16="http://schemas.microsoft.com/office/drawing/2014/main" id="{0ACDCBAF-6AA9-4594-8F5E-93376E00EB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479" y="4000442"/>
            <a:ext cx="508871" cy="568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8">
            <a:extLst>
              <a:ext uri="{FF2B5EF4-FFF2-40B4-BE49-F238E27FC236}">
                <a16:creationId xmlns:a16="http://schemas.microsoft.com/office/drawing/2014/main" id="{9D4514B1-0328-496E-80F8-837A9D3E9A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141" y="5023235"/>
            <a:ext cx="508871" cy="5681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 name="Group 64">
            <a:extLst>
              <a:ext uri="{FF2B5EF4-FFF2-40B4-BE49-F238E27FC236}">
                <a16:creationId xmlns:a16="http://schemas.microsoft.com/office/drawing/2014/main" id="{5B5C90FE-DFAA-487E-B511-9196A0C08D2E}"/>
              </a:ext>
            </a:extLst>
          </p:cNvPr>
          <p:cNvGrpSpPr/>
          <p:nvPr/>
        </p:nvGrpSpPr>
        <p:grpSpPr>
          <a:xfrm>
            <a:off x="10342088" y="1956808"/>
            <a:ext cx="195208" cy="397854"/>
            <a:chOff x="7083133" y="2280750"/>
            <a:chExt cx="195208" cy="397854"/>
          </a:xfrm>
          <a:solidFill>
            <a:schemeClr val="bg1"/>
          </a:solidFill>
        </p:grpSpPr>
        <p:cxnSp>
          <p:nvCxnSpPr>
            <p:cNvPr id="66" name="Straight Connector 65">
              <a:extLst>
                <a:ext uri="{FF2B5EF4-FFF2-40B4-BE49-F238E27FC236}">
                  <a16:creationId xmlns:a16="http://schemas.microsoft.com/office/drawing/2014/main" id="{17C704FA-2B84-442F-B2C5-2D149666C8AC}"/>
                </a:ext>
              </a:extLst>
            </p:cNvPr>
            <p:cNvCxnSpPr/>
            <p:nvPr/>
          </p:nvCxnSpPr>
          <p:spPr>
            <a:xfrm>
              <a:off x="7180737" y="2469990"/>
              <a:ext cx="0" cy="208614"/>
            </a:xfrm>
            <a:prstGeom prst="line">
              <a:avLst/>
            </a:prstGeom>
            <a:grpFill/>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C8D5ED9D-2B0E-4E9B-B8D0-01B7C73ABF99}"/>
                </a:ext>
              </a:extLst>
            </p:cNvPr>
            <p:cNvSpPr/>
            <p:nvPr/>
          </p:nvSpPr>
          <p:spPr>
            <a:xfrm>
              <a:off x="7083133" y="2280750"/>
              <a:ext cx="195208" cy="195208"/>
            </a:xfrm>
            <a:prstGeom prst="ellipse">
              <a:avLst/>
            </a:prstGeom>
            <a:grpFill/>
            <a:ln w="57150" cmpd="sng">
              <a:solidFill>
                <a:schemeClr val="tx2"/>
              </a:solidFill>
              <a:tailEnd type="none"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defTabSz="686074" fontAlgn="base">
                <a:spcBef>
                  <a:spcPct val="0"/>
                </a:spcBef>
                <a:spcAft>
                  <a:spcPct val="0"/>
                </a:spcAft>
              </a:pPr>
              <a:endParaRPr lang="en-US" sz="1400">
                <a:ea typeface="Roboto Light" panose="02000000000000000000" pitchFamily="2" charset="0"/>
              </a:endParaRPr>
            </a:p>
          </p:txBody>
        </p:sp>
      </p:grpSp>
    </p:spTree>
    <p:extLst>
      <p:ext uri="{BB962C8B-B14F-4D97-AF65-F5344CB8AC3E}">
        <p14:creationId xmlns:p14="http://schemas.microsoft.com/office/powerpoint/2010/main" val="108127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5C33C8-7135-4B96-8EF4-95B245DCFA52}"/>
              </a:ext>
            </a:extLst>
          </p:cNvPr>
          <p:cNvSpPr>
            <a:spLocks noGrp="1"/>
          </p:cNvSpPr>
          <p:nvPr>
            <p:ph type="sldNum" sz="quarter" idx="10"/>
          </p:nvPr>
        </p:nvSpPr>
        <p:spPr/>
        <p:txBody>
          <a:bodyPr/>
          <a:lstStyle/>
          <a:p>
            <a:pPr defTabSz="561579"/>
            <a:fld id="{D983F1FA-211D-3044-9E35-958DFBC26156}" type="slidenum">
              <a:rPr lang="en-US" smtClean="0">
                <a:solidFill>
                  <a:prstClr val="white"/>
                </a:solidFill>
              </a:rPr>
              <a:pPr defTabSz="561579"/>
              <a:t>15</a:t>
            </a:fld>
            <a:endParaRPr lang="en-US">
              <a:solidFill>
                <a:prstClr val="white"/>
              </a:solidFill>
            </a:endParaRPr>
          </a:p>
        </p:txBody>
      </p:sp>
      <p:sp>
        <p:nvSpPr>
          <p:cNvPr id="3" name="Title 2">
            <a:extLst>
              <a:ext uri="{FF2B5EF4-FFF2-40B4-BE49-F238E27FC236}">
                <a16:creationId xmlns:a16="http://schemas.microsoft.com/office/drawing/2014/main" id="{0CFED99D-FBB8-4D8A-8B4C-6C694D083107}"/>
              </a:ext>
            </a:extLst>
          </p:cNvPr>
          <p:cNvSpPr>
            <a:spLocks noGrp="1"/>
          </p:cNvSpPr>
          <p:nvPr>
            <p:ph type="title"/>
          </p:nvPr>
        </p:nvSpPr>
        <p:spPr/>
        <p:txBody>
          <a:bodyPr>
            <a:normAutofit fontScale="90000"/>
          </a:bodyPr>
          <a:lstStyle/>
          <a:p>
            <a:r>
              <a:rPr lang="en-US"/>
              <a:t>Section 501: What to Know</a:t>
            </a:r>
          </a:p>
        </p:txBody>
      </p:sp>
      <p:sp>
        <p:nvSpPr>
          <p:cNvPr id="4" name="Content Placeholder 30">
            <a:extLst>
              <a:ext uri="{FF2B5EF4-FFF2-40B4-BE49-F238E27FC236}">
                <a16:creationId xmlns:a16="http://schemas.microsoft.com/office/drawing/2014/main" id="{D56183E4-8043-4386-93CE-63A2A22923E0}"/>
              </a:ext>
            </a:extLst>
          </p:cNvPr>
          <p:cNvSpPr txBox="1">
            <a:spLocks/>
          </p:cNvSpPr>
          <p:nvPr/>
        </p:nvSpPr>
        <p:spPr>
          <a:xfrm>
            <a:off x="223290" y="715715"/>
            <a:ext cx="11663906" cy="1097280"/>
          </a:xfrm>
          <a:prstGeom prst="roundRect">
            <a:avLst>
              <a:gd name="adj" fmla="val 10000"/>
            </a:avLst>
          </a:prstGeom>
          <a:noFill/>
        </p:spPr>
        <p:style>
          <a:lnRef idx="0">
            <a:schemeClr val="accent5">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txBody>
          <a:bodyPr/>
          <a:lstStyle>
            <a:lvl1pPr marL="164592" indent="-164592" algn="l" defTabSz="457200" rtl="0" eaLnBrk="0" fontAlgn="base" hangingPunct="0">
              <a:spcBef>
                <a:spcPct val="20000"/>
              </a:spcBef>
              <a:spcAft>
                <a:spcPct val="0"/>
              </a:spcAft>
              <a:buFont typeface="Arial" charset="0"/>
              <a:buChar char="•"/>
              <a:defRPr sz="1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1800" kern="1200">
                <a:solidFill>
                  <a:schemeClr val="dk1">
                    <a:hueOff val="0"/>
                    <a:satOff val="0"/>
                    <a:lumOff val="0"/>
                    <a:alphaOff val="0"/>
                  </a:schemeClr>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1800" kern="1200">
                <a:solidFill>
                  <a:schemeClr val="dk1">
                    <a:hueOff val="0"/>
                    <a:satOff val="0"/>
                    <a:lumOff val="0"/>
                    <a:alphaOff val="0"/>
                  </a:schemeClr>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800" kern="1200">
                <a:solidFill>
                  <a:schemeClr val="dk1">
                    <a:hueOff val="0"/>
                    <a:satOff val="0"/>
                    <a:lumOff val="0"/>
                    <a:alphaOff val="0"/>
                  </a:schemeClr>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800" kern="1200">
                <a:solidFill>
                  <a:schemeClr val="dk1">
                    <a:hueOff val="0"/>
                    <a:satOff val="0"/>
                    <a:lumOff val="0"/>
                    <a:alphaOff val="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hueOff val="0"/>
                    <a:satOff val="0"/>
                    <a:lumOff val="0"/>
                    <a:alphaOff val="0"/>
                  </a:schemeClr>
                </a:solidFill>
                <a:latin typeface="+mn-lt"/>
                <a:ea typeface="+mn-ea"/>
                <a:cs typeface="+mn-cs"/>
              </a:defRPr>
            </a:lvl9pPr>
          </a:lstStyle>
          <a:p>
            <a:pPr marL="0" indent="0" defTabSz="914400" eaLnBrk="1" fontAlgn="auto" hangingPunct="1">
              <a:spcBef>
                <a:spcPts val="0"/>
              </a:spcBef>
              <a:spcAft>
                <a:spcPts val="0"/>
              </a:spcAft>
              <a:buNone/>
            </a:pPr>
            <a:r>
              <a:rPr lang="en-US" sz="2000" b="1" dirty="0">
                <a:solidFill>
                  <a:prstClr val="black">
                    <a:hueOff val="0"/>
                    <a:satOff val="0"/>
                    <a:lumOff val="0"/>
                    <a:alphaOff val="0"/>
                  </a:prstClr>
                </a:solidFill>
              </a:rPr>
              <a:t>Section 501: </a:t>
            </a:r>
            <a:r>
              <a:rPr lang="en-US" sz="2000" dirty="0">
                <a:ea typeface="Calibri" panose="020F0502020204030204" pitchFamily="34" charset="0"/>
                <a:cs typeface="Times New Roman" panose="02020603050405020304" pitchFamily="18" charset="0"/>
              </a:rPr>
              <a:t>Effective January 1, 2018, for those using the Post-9/11 GI Bill for the first time after that date, </a:t>
            </a:r>
            <a:r>
              <a:rPr lang="en-US" sz="2000" b="1" dirty="0">
                <a:ea typeface="Calibri" panose="020F0502020204030204" pitchFamily="34" charset="0"/>
                <a:cs typeface="Times New Roman" panose="02020603050405020304" pitchFamily="18" charset="0"/>
              </a:rPr>
              <a:t>student's rates set to the slightly lower Department of Defense’s E-5 With Dependents Basic Allowance Housing (BAH) rate.</a:t>
            </a:r>
            <a:endParaRPr lang="en-US" sz="2000" b="1" spc="-15" dirty="0">
              <a:ea typeface="Roboto Light" panose="02000000000000000000" pitchFamily="2" charset="0"/>
            </a:endParaRPr>
          </a:p>
          <a:p>
            <a:pPr marL="0" lvl="0" indent="0" defTabSz="914400" eaLnBrk="1" fontAlgn="auto" hangingPunct="1">
              <a:spcBef>
                <a:spcPts val="0"/>
              </a:spcBef>
              <a:spcAft>
                <a:spcPts val="0"/>
              </a:spcAft>
              <a:buNone/>
            </a:pPr>
            <a:endParaRPr lang="en-US" sz="2400" dirty="0">
              <a:solidFill>
                <a:prstClr val="black">
                  <a:hueOff val="0"/>
                  <a:satOff val="0"/>
                  <a:lumOff val="0"/>
                  <a:alphaOff val="0"/>
                </a:prstClr>
              </a:solidFill>
            </a:endParaRPr>
          </a:p>
        </p:txBody>
      </p:sp>
      <p:sp>
        <p:nvSpPr>
          <p:cNvPr id="5" name="Text Box 14">
            <a:extLst>
              <a:ext uri="{FF2B5EF4-FFF2-40B4-BE49-F238E27FC236}">
                <a16:creationId xmlns:a16="http://schemas.microsoft.com/office/drawing/2014/main" id="{5E9CFEAE-5E40-4A18-9A06-9D16A7608328}"/>
              </a:ext>
            </a:extLst>
          </p:cNvPr>
          <p:cNvSpPr txBox="1">
            <a:spLocks noChangeArrowheads="1"/>
          </p:cNvSpPr>
          <p:nvPr/>
        </p:nvSpPr>
        <p:spPr bwMode="gray">
          <a:xfrm>
            <a:off x="-2067997" y="4417764"/>
            <a:ext cx="3048498" cy="1444919"/>
          </a:xfrm>
          <a:prstGeom prst="rect">
            <a:avLst/>
          </a:prstGeom>
          <a:noFill/>
          <a:ln w="12700" algn="ctr">
            <a:noFill/>
            <a:miter lim="800000"/>
            <a:headEnd type="none" w="sm" len="sm"/>
            <a:tailEnd type="none" w="sm" len="sm"/>
          </a:ln>
          <a:effectLst/>
        </p:spPr>
        <p:txBody>
          <a:bodyPr wrap="square" lIns="0" tIns="0" rIns="0" bIns="0">
            <a:noAutofit/>
          </a:bodyPr>
          <a:lstStyle>
            <a:defPPr>
              <a:defRPr lang="en-US"/>
            </a:defPPr>
            <a:lvl1pPr marL="174625" indent="-174625">
              <a:buClr>
                <a:prstClr val="black"/>
              </a:buClr>
              <a:buFont typeface="Wingdings" pitchFamily="2" charset="2"/>
              <a:buChar char="§"/>
              <a:defRPr sz="1200">
                <a:solidFill>
                  <a:srgbClr val="666666"/>
                </a:solidFill>
                <a:cs typeface="Arial" pitchFamily="34" charset="0"/>
              </a:defRPr>
            </a:lvl1pPr>
          </a:lstStyle>
          <a:p>
            <a:pPr marL="0" lvl="0" indent="0" algn="ctr">
              <a:lnSpc>
                <a:spcPct val="100000"/>
              </a:lnSpc>
              <a:spcBef>
                <a:spcPts val="0"/>
              </a:spcBef>
              <a:buNone/>
            </a:pPr>
            <a:endParaRPr lang="en-US" sz="1600" b="1">
              <a:solidFill>
                <a:schemeClr val="tx1"/>
              </a:solidFill>
            </a:endParaRPr>
          </a:p>
        </p:txBody>
      </p:sp>
      <p:grpSp>
        <p:nvGrpSpPr>
          <p:cNvPr id="59" name="Group 58">
            <a:extLst>
              <a:ext uri="{FF2B5EF4-FFF2-40B4-BE49-F238E27FC236}">
                <a16:creationId xmlns:a16="http://schemas.microsoft.com/office/drawing/2014/main" id="{64B6A5CD-3354-4774-B6D2-99DADBF61F20}"/>
              </a:ext>
            </a:extLst>
          </p:cNvPr>
          <p:cNvGrpSpPr/>
          <p:nvPr/>
        </p:nvGrpSpPr>
        <p:grpSpPr>
          <a:xfrm>
            <a:off x="450354" y="2325951"/>
            <a:ext cx="3048497" cy="3035765"/>
            <a:chOff x="450354" y="2325951"/>
            <a:chExt cx="3048497" cy="3035765"/>
          </a:xfrm>
        </p:grpSpPr>
        <p:sp>
          <p:nvSpPr>
            <p:cNvPr id="27" name="Rectangle 26">
              <a:extLst>
                <a:ext uri="{FF2B5EF4-FFF2-40B4-BE49-F238E27FC236}">
                  <a16:creationId xmlns:a16="http://schemas.microsoft.com/office/drawing/2014/main" id="{1B9148CA-2F6C-4F45-95A1-B0B71D25491B}"/>
                </a:ext>
              </a:extLst>
            </p:cNvPr>
            <p:cNvSpPr/>
            <p:nvPr/>
          </p:nvSpPr>
          <p:spPr>
            <a:xfrm>
              <a:off x="450354" y="3699723"/>
              <a:ext cx="3048497" cy="1661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lvl="0" algn="ctr"/>
              <a:r>
                <a:rPr lang="en-US">
                  <a:solidFill>
                    <a:schemeClr val="tx1"/>
                  </a:solidFill>
                </a:rPr>
                <a:t>Students who started using their Post-9/11 GI Bill before January 1, 2018, </a:t>
              </a:r>
              <a:r>
                <a:rPr lang="en-US" b="1">
                  <a:solidFill>
                    <a:schemeClr val="tx1"/>
                  </a:solidFill>
                </a:rPr>
                <a:t>will continue receiving MHA payments</a:t>
              </a:r>
              <a:r>
                <a:rPr lang="en-US">
                  <a:solidFill>
                    <a:schemeClr val="tx1"/>
                  </a:solidFill>
                </a:rPr>
                <a:t> based on the slightly higher VA rate eliminated by this change.</a:t>
              </a:r>
              <a:endParaRPr lang="en-US" b="1">
                <a:solidFill>
                  <a:schemeClr val="tx1"/>
                </a:solidFill>
              </a:endParaRPr>
            </a:p>
          </p:txBody>
        </p:sp>
        <p:grpSp>
          <p:nvGrpSpPr>
            <p:cNvPr id="53" name="Group 52">
              <a:extLst>
                <a:ext uri="{FF2B5EF4-FFF2-40B4-BE49-F238E27FC236}">
                  <a16:creationId xmlns:a16="http://schemas.microsoft.com/office/drawing/2014/main" id="{2B188AD3-7ECC-46E4-9E93-A1894E9BE713}"/>
                </a:ext>
              </a:extLst>
            </p:cNvPr>
            <p:cNvGrpSpPr/>
            <p:nvPr/>
          </p:nvGrpSpPr>
          <p:grpSpPr>
            <a:xfrm>
              <a:off x="1423857" y="2325951"/>
              <a:ext cx="1101492" cy="1097280"/>
              <a:chOff x="1269377" y="2454259"/>
              <a:chExt cx="1101492" cy="1097280"/>
            </a:xfrm>
          </p:grpSpPr>
          <p:pic>
            <p:nvPicPr>
              <p:cNvPr id="43" name="Picture 16">
                <a:extLst>
                  <a:ext uri="{FF2B5EF4-FFF2-40B4-BE49-F238E27FC236}">
                    <a16:creationId xmlns:a16="http://schemas.microsoft.com/office/drawing/2014/main" id="{71B9A83D-7AB3-4455-A1E4-B8BC26960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994" y="2738961"/>
                <a:ext cx="484258" cy="48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Oval 44">
                <a:extLst>
                  <a:ext uri="{FF2B5EF4-FFF2-40B4-BE49-F238E27FC236}">
                    <a16:creationId xmlns:a16="http://schemas.microsoft.com/office/drawing/2014/main" id="{E1F5FCA5-2594-45D5-8EFA-56CA76C97C02}"/>
                  </a:ext>
                </a:extLst>
              </p:cNvPr>
              <p:cNvSpPr/>
              <p:nvPr/>
            </p:nvSpPr>
            <p:spPr>
              <a:xfrm>
                <a:off x="1269377" y="2454259"/>
                <a:ext cx="1101492" cy="1097280"/>
              </a:xfrm>
              <a:prstGeom prst="ellipse">
                <a:avLst/>
              </a:prstGeom>
              <a:noFill/>
              <a:ln w="57150" cmpd="sng">
                <a:solidFill>
                  <a:schemeClr val="tx2"/>
                </a:solidFill>
                <a:tailEnd type="none"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defTabSz="686074" fontAlgn="base">
                  <a:lnSpc>
                    <a:spcPct val="110000"/>
                  </a:lnSpc>
                  <a:spcBef>
                    <a:spcPct val="0"/>
                  </a:spcBef>
                  <a:spcAft>
                    <a:spcPct val="0"/>
                  </a:spcAft>
                </a:pPr>
                <a:endParaRPr lang="en-US" sz="1200">
                  <a:latin typeface="Arial Black" panose="020B0A04020102020204" pitchFamily="34" charset="0"/>
                  <a:ea typeface="Roboto Light" panose="02000000000000000000" pitchFamily="2" charset="0"/>
                </a:endParaRPr>
              </a:p>
            </p:txBody>
          </p:sp>
        </p:grpSp>
      </p:grpSp>
      <p:grpSp>
        <p:nvGrpSpPr>
          <p:cNvPr id="57" name="Group 56">
            <a:extLst>
              <a:ext uri="{FF2B5EF4-FFF2-40B4-BE49-F238E27FC236}">
                <a16:creationId xmlns:a16="http://schemas.microsoft.com/office/drawing/2014/main" id="{F37CD7FA-56F9-4254-BC03-69AB871970EB}"/>
              </a:ext>
            </a:extLst>
          </p:cNvPr>
          <p:cNvGrpSpPr/>
          <p:nvPr/>
        </p:nvGrpSpPr>
        <p:grpSpPr>
          <a:xfrm>
            <a:off x="8562830" y="2325951"/>
            <a:ext cx="2610000" cy="3186704"/>
            <a:chOff x="8562830" y="2325951"/>
            <a:chExt cx="2610000" cy="3186704"/>
          </a:xfrm>
        </p:grpSpPr>
        <p:sp>
          <p:nvSpPr>
            <p:cNvPr id="29" name="Rectangle 28">
              <a:extLst>
                <a:ext uri="{FF2B5EF4-FFF2-40B4-BE49-F238E27FC236}">
                  <a16:creationId xmlns:a16="http://schemas.microsoft.com/office/drawing/2014/main" id="{F5D3F1FC-ABA8-49A0-A989-8C07AF38B954}"/>
                </a:ext>
              </a:extLst>
            </p:cNvPr>
            <p:cNvSpPr/>
            <p:nvPr/>
          </p:nvSpPr>
          <p:spPr>
            <a:xfrm>
              <a:off x="8562830" y="3699723"/>
              <a:ext cx="2610000" cy="1812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defTabSz="686074" fontAlgn="base">
                <a:lnSpc>
                  <a:spcPct val="110000"/>
                </a:lnSpc>
                <a:spcBef>
                  <a:spcPts val="900"/>
                </a:spcBef>
                <a:spcAft>
                  <a:spcPct val="0"/>
                </a:spcAft>
              </a:pPr>
              <a:r>
                <a:rPr lang="en-US" spc="-15" dirty="0">
                  <a:solidFill>
                    <a:schemeClr val="tx1"/>
                  </a:solidFill>
                  <a:ea typeface="Roboto Light" panose="02000000000000000000" pitchFamily="2" charset="0"/>
                </a:rPr>
                <a:t>For terms on or after December 1, payments to students will be made </a:t>
              </a:r>
              <a:r>
                <a:rPr lang="en-US" b="1" spc="-15" dirty="0">
                  <a:solidFill>
                    <a:schemeClr val="tx1"/>
                  </a:solidFill>
                  <a:ea typeface="Roboto Light" panose="02000000000000000000" pitchFamily="2" charset="0"/>
                </a:rPr>
                <a:t>in accordance to rates mandated by the Colmery Act.</a:t>
              </a:r>
            </a:p>
          </p:txBody>
        </p:sp>
        <p:grpSp>
          <p:nvGrpSpPr>
            <p:cNvPr id="51" name="Group 50">
              <a:extLst>
                <a:ext uri="{FF2B5EF4-FFF2-40B4-BE49-F238E27FC236}">
                  <a16:creationId xmlns:a16="http://schemas.microsoft.com/office/drawing/2014/main" id="{0AC2B862-CD59-41EA-94E2-9130D64B5443}"/>
                </a:ext>
              </a:extLst>
            </p:cNvPr>
            <p:cNvGrpSpPr/>
            <p:nvPr/>
          </p:nvGrpSpPr>
          <p:grpSpPr>
            <a:xfrm>
              <a:off x="9317084" y="2325951"/>
              <a:ext cx="1101492" cy="1097280"/>
              <a:chOff x="6895140" y="2494880"/>
              <a:chExt cx="1101492" cy="1097280"/>
            </a:xfrm>
          </p:grpSpPr>
          <p:pic>
            <p:nvPicPr>
              <p:cNvPr id="26" name="Picture 5">
                <a:extLst>
                  <a:ext uri="{FF2B5EF4-FFF2-40B4-BE49-F238E27FC236}">
                    <a16:creationId xmlns:a16="http://schemas.microsoft.com/office/drawing/2014/main" id="{94EC9722-2F21-4C72-B4C9-BBC95F20F1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422" y="2741027"/>
                <a:ext cx="566928" cy="56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Oval 47">
                <a:extLst>
                  <a:ext uri="{FF2B5EF4-FFF2-40B4-BE49-F238E27FC236}">
                    <a16:creationId xmlns:a16="http://schemas.microsoft.com/office/drawing/2014/main" id="{948FA7BF-0502-4293-9C8F-1468F09B04A3}"/>
                  </a:ext>
                </a:extLst>
              </p:cNvPr>
              <p:cNvSpPr/>
              <p:nvPr/>
            </p:nvSpPr>
            <p:spPr>
              <a:xfrm>
                <a:off x="6895140" y="2494880"/>
                <a:ext cx="1101492" cy="1097280"/>
              </a:xfrm>
              <a:prstGeom prst="ellipse">
                <a:avLst/>
              </a:prstGeom>
              <a:noFill/>
              <a:ln w="57150" cmpd="sng">
                <a:solidFill>
                  <a:schemeClr val="tx2"/>
                </a:solidFill>
                <a:tailEnd type="none"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defTabSz="686074" fontAlgn="base">
                  <a:lnSpc>
                    <a:spcPct val="110000"/>
                  </a:lnSpc>
                  <a:spcBef>
                    <a:spcPct val="0"/>
                  </a:spcBef>
                  <a:spcAft>
                    <a:spcPct val="0"/>
                  </a:spcAft>
                </a:pPr>
                <a:endParaRPr lang="en-US" sz="1200">
                  <a:latin typeface="Arial Black" panose="020B0A04020102020204" pitchFamily="34" charset="0"/>
                  <a:ea typeface="Roboto Light" panose="02000000000000000000" pitchFamily="2" charset="0"/>
                </a:endParaRPr>
              </a:p>
            </p:txBody>
          </p:sp>
        </p:grpSp>
      </p:grpSp>
      <p:grpSp>
        <p:nvGrpSpPr>
          <p:cNvPr id="58" name="Group 57">
            <a:extLst>
              <a:ext uri="{FF2B5EF4-FFF2-40B4-BE49-F238E27FC236}">
                <a16:creationId xmlns:a16="http://schemas.microsoft.com/office/drawing/2014/main" id="{B1041541-C886-4A2E-9BE8-7BB8089FCD70}"/>
              </a:ext>
            </a:extLst>
          </p:cNvPr>
          <p:cNvGrpSpPr/>
          <p:nvPr/>
        </p:nvGrpSpPr>
        <p:grpSpPr>
          <a:xfrm>
            <a:off x="4725840" y="2325951"/>
            <a:ext cx="2610000" cy="2577307"/>
            <a:chOff x="4805581" y="2325951"/>
            <a:chExt cx="2610000" cy="2577307"/>
          </a:xfrm>
        </p:grpSpPr>
        <p:sp>
          <p:nvSpPr>
            <p:cNvPr id="28" name="Rectangle 27">
              <a:extLst>
                <a:ext uri="{FF2B5EF4-FFF2-40B4-BE49-F238E27FC236}">
                  <a16:creationId xmlns:a16="http://schemas.microsoft.com/office/drawing/2014/main" id="{68B3D115-169D-40EF-94D8-450540A33774}"/>
                </a:ext>
              </a:extLst>
            </p:cNvPr>
            <p:cNvSpPr/>
            <p:nvPr/>
          </p:nvSpPr>
          <p:spPr>
            <a:xfrm>
              <a:off x="4805581" y="3699723"/>
              <a:ext cx="2610000" cy="1203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gn="ctr" defTabSz="686074" fontAlgn="base">
                <a:lnSpc>
                  <a:spcPct val="110000"/>
                </a:lnSpc>
                <a:spcBef>
                  <a:spcPts val="900"/>
                </a:spcBef>
                <a:spcAft>
                  <a:spcPct val="0"/>
                </a:spcAft>
              </a:pPr>
              <a:r>
                <a:rPr lang="en-US" spc="-15" dirty="0">
                  <a:solidFill>
                    <a:schemeClr val="tx1"/>
                  </a:solidFill>
                  <a:ea typeface="Roboto Light" panose="02000000000000000000" pitchFamily="2" charset="0"/>
                </a:rPr>
                <a:t>Until the IT solution is in place </a:t>
              </a:r>
              <a:r>
                <a:rPr lang="en-US" b="1" spc="-15" dirty="0">
                  <a:solidFill>
                    <a:schemeClr val="tx1"/>
                  </a:solidFill>
                  <a:ea typeface="Roboto Light" panose="02000000000000000000" pitchFamily="2" charset="0"/>
                </a:rPr>
                <a:t>VA will pay students at the slightly higher VA rate for the academic year</a:t>
              </a:r>
              <a:endParaRPr lang="en-US" spc="-15" dirty="0">
                <a:solidFill>
                  <a:schemeClr val="tx1"/>
                </a:solidFill>
                <a:ea typeface="Roboto Light" panose="02000000000000000000" pitchFamily="2" charset="0"/>
              </a:endParaRPr>
            </a:p>
          </p:txBody>
        </p:sp>
        <p:grpSp>
          <p:nvGrpSpPr>
            <p:cNvPr id="52" name="Group 51">
              <a:extLst>
                <a:ext uri="{FF2B5EF4-FFF2-40B4-BE49-F238E27FC236}">
                  <a16:creationId xmlns:a16="http://schemas.microsoft.com/office/drawing/2014/main" id="{9CD50A17-65EB-4ACB-AE8B-D45FBEAECB26}"/>
                </a:ext>
              </a:extLst>
            </p:cNvPr>
            <p:cNvGrpSpPr/>
            <p:nvPr/>
          </p:nvGrpSpPr>
          <p:grpSpPr>
            <a:xfrm>
              <a:off x="5559835" y="2325951"/>
              <a:ext cx="1101492" cy="1097280"/>
              <a:chOff x="3972635" y="2359737"/>
              <a:chExt cx="1101492" cy="1097280"/>
            </a:xfrm>
          </p:grpSpPr>
          <p:sp>
            <p:nvSpPr>
              <p:cNvPr id="47" name="Oval 46">
                <a:extLst>
                  <a:ext uri="{FF2B5EF4-FFF2-40B4-BE49-F238E27FC236}">
                    <a16:creationId xmlns:a16="http://schemas.microsoft.com/office/drawing/2014/main" id="{80244CC8-3D62-4EB5-B862-BC6B078217E7}"/>
                  </a:ext>
                </a:extLst>
              </p:cNvPr>
              <p:cNvSpPr/>
              <p:nvPr/>
            </p:nvSpPr>
            <p:spPr>
              <a:xfrm>
                <a:off x="3972635" y="2359737"/>
                <a:ext cx="1101492" cy="1097280"/>
              </a:xfrm>
              <a:prstGeom prst="ellipse">
                <a:avLst/>
              </a:prstGeom>
              <a:noFill/>
              <a:ln w="57150" cmpd="sng">
                <a:solidFill>
                  <a:schemeClr val="tx2"/>
                </a:solidFill>
                <a:tailEnd type="none" w="med" len="med"/>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defTabSz="686074" fontAlgn="base">
                  <a:lnSpc>
                    <a:spcPct val="110000"/>
                  </a:lnSpc>
                  <a:spcBef>
                    <a:spcPct val="0"/>
                  </a:spcBef>
                  <a:spcAft>
                    <a:spcPct val="0"/>
                  </a:spcAft>
                </a:pPr>
                <a:endParaRPr lang="en-US" sz="1200">
                  <a:latin typeface="Arial Black" panose="020B0A04020102020204" pitchFamily="34" charset="0"/>
                  <a:ea typeface="Roboto Light" panose="02000000000000000000" pitchFamily="2" charset="0"/>
                </a:endParaRPr>
              </a:p>
            </p:txBody>
          </p:sp>
          <p:pic>
            <p:nvPicPr>
              <p:cNvPr id="50" name="Picture 17">
                <a:extLst>
                  <a:ext uri="{FF2B5EF4-FFF2-40B4-BE49-F238E27FC236}">
                    <a16:creationId xmlns:a16="http://schemas.microsoft.com/office/drawing/2014/main" id="{038D58A4-5CBA-4182-A51E-0D68D091BD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9318" y="2717524"/>
                <a:ext cx="568125" cy="56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cxnSp>
        <p:nvCxnSpPr>
          <p:cNvPr id="60" name="Straight Connector 59">
            <a:extLst>
              <a:ext uri="{FF2B5EF4-FFF2-40B4-BE49-F238E27FC236}">
                <a16:creationId xmlns:a16="http://schemas.microsoft.com/office/drawing/2014/main" id="{994E35D3-792F-4C21-A606-825382D7AA1C}"/>
              </a:ext>
            </a:extLst>
          </p:cNvPr>
          <p:cNvCxnSpPr>
            <a:cxnSpLocks/>
          </p:cNvCxnSpPr>
          <p:nvPr/>
        </p:nvCxnSpPr>
        <p:spPr>
          <a:xfrm>
            <a:off x="4075914" y="2325951"/>
            <a:ext cx="0" cy="3229441"/>
          </a:xfrm>
          <a:prstGeom prst="line">
            <a:avLst/>
          </a:prstGeom>
          <a:ln w="9525">
            <a:solidFill>
              <a:schemeClr val="tx1"/>
            </a:solidFill>
            <a:prstDash val="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8107368E-7358-4256-9439-BF8B011ACDF0}"/>
              </a:ext>
            </a:extLst>
          </p:cNvPr>
          <p:cNvCxnSpPr>
            <a:cxnSpLocks/>
          </p:cNvCxnSpPr>
          <p:nvPr/>
        </p:nvCxnSpPr>
        <p:spPr>
          <a:xfrm>
            <a:off x="8238453" y="2325951"/>
            <a:ext cx="0" cy="3229441"/>
          </a:xfrm>
          <a:prstGeom prst="line">
            <a:avLst/>
          </a:prstGeom>
          <a:ln w="9525">
            <a:solidFill>
              <a:schemeClr val="tx1"/>
            </a:solidFill>
            <a:prstDash val="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6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CC4871-632C-4297-8F0F-2D663B181D86}"/>
              </a:ext>
            </a:extLst>
          </p:cNvPr>
          <p:cNvSpPr>
            <a:spLocks noGrp="1"/>
          </p:cNvSpPr>
          <p:nvPr>
            <p:ph idx="1"/>
          </p:nvPr>
        </p:nvSpPr>
        <p:spPr>
          <a:xfrm>
            <a:off x="1981200" y="971257"/>
            <a:ext cx="8229600" cy="4915486"/>
          </a:xfrm>
        </p:spPr>
        <p:txBody>
          <a:bodyPr>
            <a:normAutofit fontScale="62500" lnSpcReduction="20000"/>
          </a:bodyPr>
          <a:lstStyle/>
          <a:p>
            <a:r>
              <a:rPr lang="en-US" sz="4425" b="1" dirty="0"/>
              <a:t>IT development work is ongoing </a:t>
            </a:r>
          </a:p>
          <a:p>
            <a:pPr lvl="1"/>
            <a:r>
              <a:rPr lang="en-US" sz="3800" dirty="0"/>
              <a:t>Build 1 and Build 2 complete</a:t>
            </a:r>
          </a:p>
          <a:p>
            <a:pPr lvl="1"/>
            <a:r>
              <a:rPr lang="en-US" sz="3800" dirty="0"/>
              <a:t>Cycle of design, development, test until final product is ready for users</a:t>
            </a:r>
          </a:p>
          <a:p>
            <a:r>
              <a:rPr lang="en-US" sz="4425" b="1" dirty="0"/>
              <a:t>Extension Campus Data live in VA Systems</a:t>
            </a:r>
          </a:p>
          <a:p>
            <a:pPr lvl="1"/>
            <a:r>
              <a:rPr lang="en-US" sz="3800" dirty="0"/>
              <a:t>As of August 5, schools can submit enrollment certifications for classes beginning on or after December 1 </a:t>
            </a:r>
          </a:p>
          <a:p>
            <a:pPr lvl="1"/>
            <a:r>
              <a:rPr lang="en-US" sz="3800" dirty="0"/>
              <a:t>Significant communications push to support – multiple webinars; 25 virtual/in-person demos</a:t>
            </a:r>
          </a:p>
          <a:p>
            <a:pPr lvl="1"/>
            <a:r>
              <a:rPr lang="en-US" sz="3800" dirty="0"/>
              <a:t>Coordinating with schools and State Approving Agencies for missing Extensions; 2nd upload in October</a:t>
            </a:r>
          </a:p>
          <a:p>
            <a:pPr lvl="1"/>
            <a:endParaRPr lang="en-US" sz="3800" dirty="0"/>
          </a:p>
          <a:p>
            <a:pPr lvl="1"/>
            <a:endParaRPr lang="en-US" sz="5550" dirty="0"/>
          </a:p>
          <a:p>
            <a:pPr lvl="1"/>
            <a:endParaRPr lang="en-US" sz="5550" dirty="0"/>
          </a:p>
          <a:p>
            <a:pPr marL="421184" lvl="1" indent="0">
              <a:buNone/>
            </a:pPr>
            <a:endParaRPr lang="en-US" sz="4125" dirty="0"/>
          </a:p>
        </p:txBody>
      </p:sp>
      <p:sp>
        <p:nvSpPr>
          <p:cNvPr id="3" name="Slide Number Placeholder 2">
            <a:extLst>
              <a:ext uri="{FF2B5EF4-FFF2-40B4-BE49-F238E27FC236}">
                <a16:creationId xmlns:a16="http://schemas.microsoft.com/office/drawing/2014/main" id="{D6CB4140-4214-41EB-BD25-469ABA5B8954}"/>
              </a:ext>
            </a:extLst>
          </p:cNvPr>
          <p:cNvSpPr>
            <a:spLocks noGrp="1"/>
          </p:cNvSpPr>
          <p:nvPr>
            <p:ph type="sldNum" sz="quarter" idx="12"/>
          </p:nvPr>
        </p:nvSpPr>
        <p:spPr/>
        <p:txBody>
          <a:bodyPr/>
          <a:lstStyle/>
          <a:p>
            <a:pPr defTabSz="685800">
              <a:defRPr/>
            </a:pPr>
            <a:fld id="{D983F1FA-211D-3044-9E35-958DFBC26156}" type="slidenum">
              <a:rPr lang="en-US" sz="1125">
                <a:solidFill>
                  <a:prstClr val="white"/>
                </a:solidFill>
                <a:latin typeface="Calibri"/>
              </a:rPr>
              <a:pPr defTabSz="685800">
                <a:defRPr/>
              </a:pPr>
              <a:t>16</a:t>
            </a:fld>
            <a:endParaRPr lang="en-US" sz="1125" dirty="0">
              <a:solidFill>
                <a:prstClr val="white"/>
              </a:solidFill>
              <a:latin typeface="Calibri"/>
            </a:endParaRPr>
          </a:p>
        </p:txBody>
      </p:sp>
      <p:sp>
        <p:nvSpPr>
          <p:cNvPr id="4" name="Title 3">
            <a:extLst>
              <a:ext uri="{FF2B5EF4-FFF2-40B4-BE49-F238E27FC236}">
                <a16:creationId xmlns:a16="http://schemas.microsoft.com/office/drawing/2014/main" id="{7AC0BC8D-2AFE-4F10-A0EC-0E951DCD34CD}"/>
              </a:ext>
            </a:extLst>
          </p:cNvPr>
          <p:cNvSpPr>
            <a:spLocks noGrp="1"/>
          </p:cNvSpPr>
          <p:nvPr>
            <p:ph type="title"/>
          </p:nvPr>
        </p:nvSpPr>
        <p:spPr/>
        <p:txBody>
          <a:bodyPr>
            <a:noAutofit/>
          </a:bodyPr>
          <a:lstStyle/>
          <a:p>
            <a:r>
              <a:rPr lang="en-US" sz="4000" dirty="0">
                <a:solidFill>
                  <a:prstClr val="white"/>
                </a:solidFill>
              </a:rPr>
              <a:t>Colmery Act - Reset</a:t>
            </a:r>
          </a:p>
        </p:txBody>
      </p:sp>
    </p:spTree>
    <p:extLst>
      <p:ext uri="{BB962C8B-B14F-4D97-AF65-F5344CB8AC3E}">
        <p14:creationId xmlns:p14="http://schemas.microsoft.com/office/powerpoint/2010/main" val="300027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84237" tIns="42119" rIns="84237" bIns="42119" rtlCol="0" anchor="ctr">
            <a:noAutofit/>
          </a:bodyPr>
          <a:lstStyle/>
          <a:p>
            <a:r>
              <a:rPr lang="en-US" sz="4000" b="0" dirty="0">
                <a:solidFill>
                  <a:prstClr val="white"/>
                </a:solidFill>
              </a:rPr>
              <a:t>Colmery Communication Strategy</a:t>
            </a:r>
            <a:endParaRPr lang="en-US" sz="4000" dirty="0">
              <a:cs typeface="Arial" panose="020B0604020202020204" pitchFamily="34" charset="0"/>
            </a:endParaRPr>
          </a:p>
        </p:txBody>
      </p:sp>
      <p:sp>
        <p:nvSpPr>
          <p:cNvPr id="4" name="Slide Number Placeholder 3"/>
          <p:cNvSpPr>
            <a:spLocks noGrp="1"/>
          </p:cNvSpPr>
          <p:nvPr>
            <p:ph type="sldNum" sz="quarter" idx="4294967295"/>
          </p:nvPr>
        </p:nvSpPr>
        <p:spPr>
          <a:xfrm>
            <a:off x="8461216" y="5657364"/>
            <a:ext cx="2133044" cy="273844"/>
          </a:xfrm>
          <a:prstGeom prst="rect">
            <a:avLst/>
          </a:prstGeom>
        </p:spPr>
        <p:txBody>
          <a:bodyPr/>
          <a:lstStyle/>
          <a:p>
            <a:pPr defTabSz="842369">
              <a:defRPr/>
            </a:pPr>
            <a:fld id="{D983F1FA-211D-3044-9E35-958DFBC26156}" type="slidenum">
              <a:rPr lang="en-US" sz="1125">
                <a:solidFill>
                  <a:prstClr val="white"/>
                </a:solidFill>
                <a:latin typeface="Calibri"/>
              </a:rPr>
              <a:pPr defTabSz="842369">
                <a:defRPr/>
              </a:pPr>
              <a:t>17</a:t>
            </a:fld>
            <a:endParaRPr lang="en-US" sz="1125">
              <a:solidFill>
                <a:prstClr val="white"/>
              </a:solidFill>
              <a:latin typeface="Calibri"/>
            </a:endParaRPr>
          </a:p>
        </p:txBody>
      </p:sp>
      <p:sp>
        <p:nvSpPr>
          <p:cNvPr id="8" name="Slide Number Placeholder 1">
            <a:extLst>
              <a:ext uri="{FF2B5EF4-FFF2-40B4-BE49-F238E27FC236}">
                <a16:creationId xmlns:a16="http://schemas.microsoft.com/office/drawing/2014/main" id="{2DE12409-CFF9-47EB-8953-F4D4649C7924}"/>
              </a:ext>
            </a:extLst>
          </p:cNvPr>
          <p:cNvSpPr>
            <a:spLocks noGrp="1"/>
          </p:cNvSpPr>
          <p:nvPr>
            <p:ph type="sldNum" sz="quarter" idx="12"/>
          </p:nvPr>
        </p:nvSpPr>
        <p:spPr>
          <a:xfrm>
            <a:off x="9691306" y="5103977"/>
            <a:ext cx="578213" cy="144215"/>
          </a:xfrm>
        </p:spPr>
        <p:txBody>
          <a:bodyPr/>
          <a:lstStyle/>
          <a:p>
            <a:fld id="{0D558541-60C9-42A2-8392-FF12533A6B7A}" type="slidenum">
              <a:rPr lang="en-US" smtClean="0"/>
              <a:pPr/>
              <a:t>17</a:t>
            </a:fld>
            <a:endParaRPr lang="en-US"/>
          </a:p>
        </p:txBody>
      </p:sp>
      <p:cxnSp>
        <p:nvCxnSpPr>
          <p:cNvPr id="9" name="Straight Connector 8">
            <a:extLst>
              <a:ext uri="{FF2B5EF4-FFF2-40B4-BE49-F238E27FC236}">
                <a16:creationId xmlns:a16="http://schemas.microsoft.com/office/drawing/2014/main" id="{2FDE526E-FF79-4EC1-A276-FAF0FEF6FA85}"/>
              </a:ext>
            </a:extLst>
          </p:cNvPr>
          <p:cNvCxnSpPr>
            <a:cxnSpLocks/>
          </p:cNvCxnSpPr>
          <p:nvPr/>
        </p:nvCxnSpPr>
        <p:spPr>
          <a:xfrm flipV="1">
            <a:off x="5725009" y="1570272"/>
            <a:ext cx="0" cy="1643272"/>
          </a:xfrm>
          <a:prstGeom prst="line">
            <a:avLst/>
          </a:prstGeom>
          <a:ln w="2857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1" name="Table 90">
            <a:extLst>
              <a:ext uri="{FF2B5EF4-FFF2-40B4-BE49-F238E27FC236}">
                <a16:creationId xmlns:a16="http://schemas.microsoft.com/office/drawing/2014/main" id="{7588E19B-4DEB-4139-BE8B-D2362A5BE2AA}"/>
              </a:ext>
            </a:extLst>
          </p:cNvPr>
          <p:cNvGraphicFramePr>
            <a:graphicFrameLocks noGrp="1"/>
          </p:cNvGraphicFramePr>
          <p:nvPr>
            <p:extLst/>
          </p:nvPr>
        </p:nvGraphicFramePr>
        <p:xfrm>
          <a:off x="6050058" y="3259439"/>
          <a:ext cx="3641387" cy="233705"/>
        </p:xfrm>
        <a:graphic>
          <a:graphicData uri="http://schemas.openxmlformats.org/drawingml/2006/table">
            <a:tbl>
              <a:tblPr firstRow="1" bandRow="1">
                <a:tableStyleId>{5C22544A-7EE6-4342-B048-85BDC9FD1C3A}</a:tableStyleId>
              </a:tblPr>
              <a:tblGrid>
                <a:gridCol w="3641387">
                  <a:extLst>
                    <a:ext uri="{9D8B030D-6E8A-4147-A177-3AD203B41FA5}">
                      <a16:colId xmlns:a16="http://schemas.microsoft.com/office/drawing/2014/main" val="20001"/>
                    </a:ext>
                  </a:extLst>
                </a:gridCol>
              </a:tblGrid>
              <a:tr h="233705">
                <a:tc>
                  <a:txBody>
                    <a:bodyPr/>
                    <a:lstStyle/>
                    <a:p>
                      <a:pPr algn="l">
                        <a:spcAft>
                          <a:spcPts val="300"/>
                        </a:spcAft>
                      </a:pPr>
                      <a:r>
                        <a:rPr lang="en-US" sz="1000" b="1" baseline="0">
                          <a:solidFill>
                            <a:schemeClr val="tx1"/>
                          </a:solidFill>
                          <a:latin typeface="+mn-lt"/>
                        </a:rPr>
                        <a:t>Post December-1</a:t>
                      </a:r>
                      <a:r>
                        <a:rPr lang="en-US" sz="1000" b="0" baseline="0">
                          <a:solidFill>
                            <a:schemeClr val="tx1"/>
                          </a:solidFill>
                          <a:latin typeface="+mn-lt"/>
                        </a:rPr>
                        <a:t>: Planned Activities</a:t>
                      </a:r>
                      <a:endParaRPr lang="en-US" sz="1000" b="1" baseline="0">
                        <a:solidFill>
                          <a:schemeClr val="tx1"/>
                        </a:solidFill>
                        <a:latin typeface="+mn-lt"/>
                      </a:endParaRPr>
                    </a:p>
                  </a:txBody>
                  <a:tcPr marL="68580" marR="68580" marT="34290" marB="34290" anchor="ctr">
                    <a:lnL w="28575" cap="flat" cmpd="sng" algn="ctr">
                      <a:noFill/>
                      <a:prstDash val="sysDash"/>
                      <a:round/>
                      <a:headEnd type="none" w="med" len="med"/>
                      <a:tailEnd type="none" w="med" len="med"/>
                    </a:lnL>
                    <a:lnR w="28575" cap="flat" cmpd="sng" algn="ctr">
                      <a:no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Oval 93">
            <a:extLst>
              <a:ext uri="{FF2B5EF4-FFF2-40B4-BE49-F238E27FC236}">
                <a16:creationId xmlns:a16="http://schemas.microsoft.com/office/drawing/2014/main" id="{13396142-84F9-4070-801B-EF1D0A244494}"/>
              </a:ext>
            </a:extLst>
          </p:cNvPr>
          <p:cNvSpPr/>
          <p:nvPr/>
        </p:nvSpPr>
        <p:spPr>
          <a:xfrm>
            <a:off x="5852213" y="3296654"/>
            <a:ext cx="171450" cy="17145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75" b="1">
                <a:solidFill>
                  <a:prstClr val="white"/>
                </a:solidFill>
              </a:rPr>
              <a:t>D</a:t>
            </a:r>
          </a:p>
        </p:txBody>
      </p:sp>
      <p:graphicFrame>
        <p:nvGraphicFramePr>
          <p:cNvPr id="13" name="Table 90">
            <a:extLst>
              <a:ext uri="{FF2B5EF4-FFF2-40B4-BE49-F238E27FC236}">
                <a16:creationId xmlns:a16="http://schemas.microsoft.com/office/drawing/2014/main" id="{007D7869-9478-4FBA-A8F3-A8A03B5671BE}"/>
              </a:ext>
            </a:extLst>
          </p:cNvPr>
          <p:cNvGraphicFramePr>
            <a:graphicFrameLocks noGrp="1"/>
          </p:cNvGraphicFramePr>
          <p:nvPr>
            <p:extLst/>
          </p:nvPr>
        </p:nvGraphicFramePr>
        <p:xfrm>
          <a:off x="2028060" y="1584589"/>
          <a:ext cx="2827334" cy="233705"/>
        </p:xfrm>
        <a:graphic>
          <a:graphicData uri="http://schemas.openxmlformats.org/drawingml/2006/table">
            <a:tbl>
              <a:tblPr firstRow="1" bandRow="1">
                <a:tableStyleId>{5C22544A-7EE6-4342-B048-85BDC9FD1C3A}</a:tableStyleId>
              </a:tblPr>
              <a:tblGrid>
                <a:gridCol w="2827334">
                  <a:extLst>
                    <a:ext uri="{9D8B030D-6E8A-4147-A177-3AD203B41FA5}">
                      <a16:colId xmlns:a16="http://schemas.microsoft.com/office/drawing/2014/main" val="20001"/>
                    </a:ext>
                  </a:extLst>
                </a:gridCol>
              </a:tblGrid>
              <a:tr h="233705">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fr-FR" sz="1000" b="1" baseline="0" dirty="0">
                          <a:solidFill>
                            <a:schemeClr val="tx1"/>
                          </a:solidFill>
                          <a:latin typeface="+mn-lt"/>
                        </a:rPr>
                        <a:t>First 100 Days: </a:t>
                      </a:r>
                      <a:r>
                        <a:rPr lang="fr-FR" sz="1000" b="0" baseline="0" dirty="0" err="1">
                          <a:solidFill>
                            <a:schemeClr val="tx1"/>
                          </a:solidFill>
                          <a:latin typeface="+mn-lt"/>
                        </a:rPr>
                        <a:t>Milestones</a:t>
                      </a:r>
                      <a:r>
                        <a:rPr lang="fr-FR" sz="1000" b="0" baseline="0" dirty="0">
                          <a:solidFill>
                            <a:schemeClr val="tx1"/>
                          </a:solidFill>
                          <a:latin typeface="+mn-lt"/>
                        </a:rPr>
                        <a:t> </a:t>
                      </a:r>
                      <a:r>
                        <a:rPr lang="fr-FR" sz="1000" b="0" baseline="0" dirty="0" err="1">
                          <a:solidFill>
                            <a:schemeClr val="tx1"/>
                          </a:solidFill>
                          <a:latin typeface="+mn-lt"/>
                        </a:rPr>
                        <a:t>Achieved</a:t>
                      </a:r>
                      <a:endParaRPr lang="fr-FR" sz="1000" b="0" kern="1200" baseline="0" dirty="0">
                        <a:solidFill>
                          <a:schemeClr val="tx1"/>
                        </a:solidFill>
                        <a:latin typeface="+mn-lt"/>
                        <a:ea typeface="+mn-ea"/>
                        <a:cs typeface="+mn-cs"/>
                      </a:endParaRPr>
                    </a:p>
                  </a:txBody>
                  <a:tcPr marL="68580" marR="68580" marT="34290" marB="34290" anchor="ctr">
                    <a:lnL w="28575" cap="flat" cmpd="sng" algn="ctr">
                      <a:noFill/>
                      <a:prstDash val="sysDash"/>
                      <a:round/>
                      <a:headEnd type="none" w="med" len="med"/>
                      <a:tailEnd type="none" w="med" len="med"/>
                    </a:lnL>
                    <a:lnR w="28575" cap="flat" cmpd="sng" algn="ctr">
                      <a:no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Oval 93">
            <a:extLst>
              <a:ext uri="{FF2B5EF4-FFF2-40B4-BE49-F238E27FC236}">
                <a16:creationId xmlns:a16="http://schemas.microsoft.com/office/drawing/2014/main" id="{75B3C3B4-D65D-4CA2-85A3-4BBCE2F67BD7}"/>
              </a:ext>
            </a:extLst>
          </p:cNvPr>
          <p:cNvSpPr/>
          <p:nvPr/>
        </p:nvSpPr>
        <p:spPr>
          <a:xfrm>
            <a:off x="1855500" y="1622095"/>
            <a:ext cx="171450" cy="171450"/>
          </a:xfrm>
          <a:prstGeom prst="ellipse">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75" b="1">
                <a:solidFill>
                  <a:prstClr val="white"/>
                </a:solidFill>
              </a:rPr>
              <a:t>A</a:t>
            </a:r>
          </a:p>
        </p:txBody>
      </p:sp>
      <p:graphicFrame>
        <p:nvGraphicFramePr>
          <p:cNvPr id="15" name="Table 90">
            <a:extLst>
              <a:ext uri="{FF2B5EF4-FFF2-40B4-BE49-F238E27FC236}">
                <a16:creationId xmlns:a16="http://schemas.microsoft.com/office/drawing/2014/main" id="{B26967B9-2F2A-4770-A6D3-C44306447BF1}"/>
              </a:ext>
            </a:extLst>
          </p:cNvPr>
          <p:cNvGraphicFramePr>
            <a:graphicFrameLocks noGrp="1"/>
          </p:cNvGraphicFramePr>
          <p:nvPr>
            <p:extLst/>
          </p:nvPr>
        </p:nvGraphicFramePr>
        <p:xfrm>
          <a:off x="2015490" y="3259439"/>
          <a:ext cx="3471754" cy="233705"/>
        </p:xfrm>
        <a:graphic>
          <a:graphicData uri="http://schemas.openxmlformats.org/drawingml/2006/table">
            <a:tbl>
              <a:tblPr firstRow="1" bandRow="1">
                <a:tableStyleId>{5C22544A-7EE6-4342-B048-85BDC9FD1C3A}</a:tableStyleId>
              </a:tblPr>
              <a:tblGrid>
                <a:gridCol w="3471754">
                  <a:extLst>
                    <a:ext uri="{9D8B030D-6E8A-4147-A177-3AD203B41FA5}">
                      <a16:colId xmlns:a16="http://schemas.microsoft.com/office/drawing/2014/main" val="20001"/>
                    </a:ext>
                  </a:extLst>
                </a:gridCol>
              </a:tblGrid>
              <a:tr h="233705">
                <a:tc>
                  <a:txBody>
                    <a:bodyPr/>
                    <a:lstStyle/>
                    <a:p>
                      <a:pPr algn="l"/>
                      <a:r>
                        <a:rPr lang="en-US" sz="1000" b="1" baseline="0">
                          <a:solidFill>
                            <a:schemeClr val="tx1"/>
                          </a:solidFill>
                          <a:latin typeface="+mn-lt"/>
                        </a:rPr>
                        <a:t>December 1 Go-Live: </a:t>
                      </a:r>
                      <a:r>
                        <a:rPr lang="en-US" sz="1000" b="0" baseline="0">
                          <a:solidFill>
                            <a:schemeClr val="tx1"/>
                          </a:solidFill>
                          <a:latin typeface="+mn-lt"/>
                        </a:rPr>
                        <a:t>Planned Activities</a:t>
                      </a:r>
                      <a:endParaRPr lang="en-US" sz="1000" b="1">
                        <a:solidFill>
                          <a:schemeClr val="tx1"/>
                        </a:solidFill>
                        <a:latin typeface="+mn-lt"/>
                      </a:endParaRPr>
                    </a:p>
                  </a:txBody>
                  <a:tcPr marL="68580" marR="68580" marT="34290" marB="34290" anchor="ctr">
                    <a:lnL w="28575" cap="flat" cmpd="sng" algn="ctr">
                      <a:noFill/>
                      <a:prstDash val="sysDash"/>
                      <a:round/>
                      <a:headEnd type="none" w="med" len="med"/>
                      <a:tailEnd type="none" w="med" len="med"/>
                    </a:lnL>
                    <a:lnR w="28575" cap="flat" cmpd="sng" algn="ctr">
                      <a:no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Oval 93">
            <a:extLst>
              <a:ext uri="{FF2B5EF4-FFF2-40B4-BE49-F238E27FC236}">
                <a16:creationId xmlns:a16="http://schemas.microsoft.com/office/drawing/2014/main" id="{DCDE76A8-A1A6-47FB-A31D-B35D4C924C01}"/>
              </a:ext>
            </a:extLst>
          </p:cNvPr>
          <p:cNvSpPr/>
          <p:nvPr/>
        </p:nvSpPr>
        <p:spPr>
          <a:xfrm>
            <a:off x="1869986" y="3296654"/>
            <a:ext cx="171450" cy="171450"/>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75" b="1">
                <a:solidFill>
                  <a:prstClr val="white"/>
                </a:solidFill>
              </a:rPr>
              <a:t>C</a:t>
            </a:r>
          </a:p>
        </p:txBody>
      </p:sp>
      <p:graphicFrame>
        <p:nvGraphicFramePr>
          <p:cNvPr id="17" name="Table 90">
            <a:extLst>
              <a:ext uri="{FF2B5EF4-FFF2-40B4-BE49-F238E27FC236}">
                <a16:creationId xmlns:a16="http://schemas.microsoft.com/office/drawing/2014/main" id="{EAC5AE59-F1B1-46BB-A475-02DAA8D6A039}"/>
              </a:ext>
            </a:extLst>
          </p:cNvPr>
          <p:cNvGraphicFramePr>
            <a:graphicFrameLocks noGrp="1"/>
          </p:cNvGraphicFramePr>
          <p:nvPr>
            <p:extLst/>
          </p:nvPr>
        </p:nvGraphicFramePr>
        <p:xfrm>
          <a:off x="5978739" y="1584589"/>
          <a:ext cx="4209197" cy="233705"/>
        </p:xfrm>
        <a:graphic>
          <a:graphicData uri="http://schemas.openxmlformats.org/drawingml/2006/table">
            <a:tbl>
              <a:tblPr firstRow="1" bandRow="1">
                <a:tableStyleId>{5C22544A-7EE6-4342-B048-85BDC9FD1C3A}</a:tableStyleId>
              </a:tblPr>
              <a:tblGrid>
                <a:gridCol w="4209197">
                  <a:extLst>
                    <a:ext uri="{9D8B030D-6E8A-4147-A177-3AD203B41FA5}">
                      <a16:colId xmlns:a16="http://schemas.microsoft.com/office/drawing/2014/main" val="20001"/>
                    </a:ext>
                  </a:extLst>
                </a:gridCol>
              </a:tblGrid>
              <a:tr h="233705">
                <a:tc>
                  <a:txBody>
                    <a:bodyPr/>
                    <a:lstStyle/>
                    <a:p>
                      <a:pPr algn="l"/>
                      <a:r>
                        <a:rPr lang="en-US" sz="1000" b="1">
                          <a:solidFill>
                            <a:schemeClr val="tx1"/>
                          </a:solidFill>
                          <a:latin typeface="+mn-lt"/>
                        </a:rPr>
                        <a:t>August 5 Extension Campus Data Upload</a:t>
                      </a:r>
                      <a:r>
                        <a:rPr lang="en-US" sz="1000" b="0">
                          <a:solidFill>
                            <a:schemeClr val="tx1"/>
                          </a:solidFill>
                          <a:latin typeface="+mn-lt"/>
                        </a:rPr>
                        <a:t>: Milestones Achieved</a:t>
                      </a:r>
                    </a:p>
                  </a:txBody>
                  <a:tcPr marL="68580" marR="68580" marT="34290" marB="34290" anchor="ctr">
                    <a:lnL w="28575" cap="flat" cmpd="sng" algn="ctr">
                      <a:noFill/>
                      <a:prstDash val="sysDash"/>
                      <a:round/>
                      <a:headEnd type="none" w="med" len="med"/>
                      <a:tailEnd type="none" w="med" len="med"/>
                    </a:lnL>
                    <a:lnR w="28575" cap="flat" cmpd="sng" algn="ctr">
                      <a:noFill/>
                      <a:prstDash val="sysDash"/>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Oval 93">
            <a:extLst>
              <a:ext uri="{FF2B5EF4-FFF2-40B4-BE49-F238E27FC236}">
                <a16:creationId xmlns:a16="http://schemas.microsoft.com/office/drawing/2014/main" id="{0891DED5-3CE8-46EA-8004-1FD72297CFD6}"/>
              </a:ext>
            </a:extLst>
          </p:cNvPr>
          <p:cNvSpPr/>
          <p:nvPr/>
        </p:nvSpPr>
        <p:spPr>
          <a:xfrm>
            <a:off x="5810522" y="1622095"/>
            <a:ext cx="171450" cy="171450"/>
          </a:xfrm>
          <a:prstGeom prst="ellipse">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75" b="1">
                <a:solidFill>
                  <a:prstClr val="white"/>
                </a:solidFill>
              </a:rPr>
              <a:t>B</a:t>
            </a:r>
          </a:p>
        </p:txBody>
      </p:sp>
      <p:cxnSp>
        <p:nvCxnSpPr>
          <p:cNvPr id="19" name="Straight Connector 18">
            <a:extLst>
              <a:ext uri="{FF2B5EF4-FFF2-40B4-BE49-F238E27FC236}">
                <a16:creationId xmlns:a16="http://schemas.microsoft.com/office/drawing/2014/main" id="{FC81E1EF-0E56-43DB-8EEE-59120A6F5158}"/>
              </a:ext>
            </a:extLst>
          </p:cNvPr>
          <p:cNvCxnSpPr>
            <a:cxnSpLocks/>
          </p:cNvCxnSpPr>
          <p:nvPr/>
        </p:nvCxnSpPr>
        <p:spPr>
          <a:xfrm flipH="1">
            <a:off x="1786891" y="3199154"/>
            <a:ext cx="8229601" cy="14391"/>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02BF2D8-4519-4D5E-A182-02A2A8C23959}"/>
              </a:ext>
            </a:extLst>
          </p:cNvPr>
          <p:cNvSpPr/>
          <p:nvPr/>
        </p:nvSpPr>
        <p:spPr>
          <a:xfrm>
            <a:off x="1902041" y="3525254"/>
            <a:ext cx="822960" cy="62553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50" b="1">
                <a:solidFill>
                  <a:schemeClr val="tx1"/>
                </a:solidFill>
              </a:rPr>
              <a:t>Student Guide</a:t>
            </a:r>
          </a:p>
          <a:p>
            <a:pPr algn="ctr"/>
            <a:r>
              <a:rPr lang="en-US" sz="750" b="1">
                <a:solidFill>
                  <a:schemeClr val="tx1"/>
                </a:solidFill>
              </a:rPr>
              <a:t> </a:t>
            </a:r>
            <a:r>
              <a:rPr lang="en-US" sz="750" i="1">
                <a:solidFill>
                  <a:schemeClr val="tx1"/>
                </a:solidFill>
              </a:rPr>
              <a:t>Messaging on upcoming rate changes</a:t>
            </a:r>
          </a:p>
          <a:p>
            <a:pPr algn="ctr">
              <a:spcBef>
                <a:spcPts val="300"/>
              </a:spcBef>
            </a:pPr>
            <a:endParaRPr lang="en-US" sz="788" i="1">
              <a:solidFill>
                <a:schemeClr val="tx1"/>
              </a:solidFill>
            </a:endParaRPr>
          </a:p>
        </p:txBody>
      </p:sp>
      <p:sp>
        <p:nvSpPr>
          <p:cNvPr id="21" name="Rectangle 20">
            <a:extLst>
              <a:ext uri="{FF2B5EF4-FFF2-40B4-BE49-F238E27FC236}">
                <a16:creationId xmlns:a16="http://schemas.microsoft.com/office/drawing/2014/main" id="{94101F84-2AF3-4D36-A604-EEFD747EF7DF}"/>
              </a:ext>
            </a:extLst>
          </p:cNvPr>
          <p:cNvSpPr/>
          <p:nvPr/>
        </p:nvSpPr>
        <p:spPr>
          <a:xfrm>
            <a:off x="3722171" y="3525254"/>
            <a:ext cx="822960" cy="62553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50" b="1">
                <a:solidFill>
                  <a:schemeClr val="tx1"/>
                </a:solidFill>
              </a:rPr>
              <a:t>RPO Broadcast</a:t>
            </a:r>
          </a:p>
          <a:p>
            <a:pPr algn="ctr"/>
            <a:r>
              <a:rPr lang="en-US" sz="750" i="1">
                <a:solidFill>
                  <a:schemeClr val="tx1"/>
                </a:solidFill>
              </a:rPr>
              <a:t>VCE front-line engagement</a:t>
            </a:r>
          </a:p>
        </p:txBody>
      </p:sp>
      <p:sp>
        <p:nvSpPr>
          <p:cNvPr id="22" name="Rectangle 21">
            <a:extLst>
              <a:ext uri="{FF2B5EF4-FFF2-40B4-BE49-F238E27FC236}">
                <a16:creationId xmlns:a16="http://schemas.microsoft.com/office/drawing/2014/main" id="{9B0C98EC-C9C7-4125-BA87-7AAED85FF11C}"/>
              </a:ext>
            </a:extLst>
          </p:cNvPr>
          <p:cNvSpPr/>
          <p:nvPr/>
        </p:nvSpPr>
        <p:spPr>
          <a:xfrm>
            <a:off x="2825111" y="3525256"/>
            <a:ext cx="822960" cy="135386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50" b="1">
                <a:solidFill>
                  <a:schemeClr val="tx1"/>
                </a:solidFill>
              </a:rPr>
              <a:t>School Tour</a:t>
            </a:r>
          </a:p>
          <a:p>
            <a:pPr algn="ctr"/>
            <a:r>
              <a:rPr lang="en-US" sz="750" i="1">
                <a:solidFill>
                  <a:schemeClr val="tx1"/>
                </a:solidFill>
              </a:rPr>
              <a:t>National visits across 7 states:</a:t>
            </a:r>
          </a:p>
          <a:p>
            <a:pPr algn="ctr"/>
            <a:r>
              <a:rPr lang="en-US" sz="750" i="1">
                <a:solidFill>
                  <a:schemeClr val="tx1"/>
                </a:solidFill>
              </a:rPr>
              <a:t>Resource Fair; Townhall, Focus Groups, 1:1 with Deans, 1:1 with SCOs, SVA /VSO engagement</a:t>
            </a:r>
            <a:endParaRPr lang="en-US" sz="750">
              <a:solidFill>
                <a:schemeClr val="tx1"/>
              </a:solidFill>
            </a:endParaRPr>
          </a:p>
        </p:txBody>
      </p:sp>
      <p:grpSp>
        <p:nvGrpSpPr>
          <p:cNvPr id="27" name="Group 26">
            <a:extLst>
              <a:ext uri="{FF2B5EF4-FFF2-40B4-BE49-F238E27FC236}">
                <a16:creationId xmlns:a16="http://schemas.microsoft.com/office/drawing/2014/main" id="{BDE8F3E9-37C3-4DAE-867B-A7D1D440A3B9}"/>
              </a:ext>
            </a:extLst>
          </p:cNvPr>
          <p:cNvGrpSpPr/>
          <p:nvPr/>
        </p:nvGrpSpPr>
        <p:grpSpPr>
          <a:xfrm>
            <a:off x="1828373" y="2389274"/>
            <a:ext cx="3740876" cy="967631"/>
            <a:chOff x="588711" y="1746931"/>
            <a:chExt cx="4987834" cy="1290174"/>
          </a:xfrm>
        </p:grpSpPr>
        <p:pic>
          <p:nvPicPr>
            <p:cNvPr id="28" name="Picture 43">
              <a:extLst>
                <a:ext uri="{FF2B5EF4-FFF2-40B4-BE49-F238E27FC236}">
                  <a16:creationId xmlns:a16="http://schemas.microsoft.com/office/drawing/2014/main" id="{4141DEC0-D955-41B4-8E74-82FAC12589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711" y="1746931"/>
              <a:ext cx="399390" cy="39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a:extLst>
                <a:ext uri="{FF2B5EF4-FFF2-40B4-BE49-F238E27FC236}">
                  <a16:creationId xmlns:a16="http://schemas.microsoft.com/office/drawing/2014/main" id="{21A13FA1-0072-41B3-BD35-727CBBC2A31B}"/>
                </a:ext>
              </a:extLst>
            </p:cNvPr>
            <p:cNvSpPr/>
            <p:nvPr/>
          </p:nvSpPr>
          <p:spPr>
            <a:xfrm>
              <a:off x="1081271" y="2301783"/>
              <a:ext cx="4495274" cy="735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25"/>
                </a:spcAft>
              </a:pPr>
              <a:r>
                <a:rPr lang="en-US" sz="975" b="1">
                  <a:solidFill>
                    <a:schemeClr val="tx1"/>
                  </a:solidFill>
                </a:rPr>
                <a:t>GI Bill 75</a:t>
              </a:r>
              <a:r>
                <a:rPr lang="en-US" sz="975" b="1" baseline="30000">
                  <a:solidFill>
                    <a:schemeClr val="tx1"/>
                  </a:solidFill>
                </a:rPr>
                <a:t>th</a:t>
              </a:r>
              <a:r>
                <a:rPr lang="en-US" sz="975" b="1">
                  <a:solidFill>
                    <a:schemeClr val="tx1"/>
                  </a:solidFill>
                </a:rPr>
                <a:t> Anniversary Celebration: </a:t>
              </a:r>
              <a:r>
                <a:rPr lang="en-US" sz="900">
                  <a:solidFill>
                    <a:schemeClr val="tx1"/>
                  </a:solidFill>
                </a:rPr>
                <a:t>Shared stories and promoted a positive the narrative around the GI Bill</a:t>
              </a:r>
            </a:p>
          </p:txBody>
        </p:sp>
      </p:grpSp>
      <p:grpSp>
        <p:nvGrpSpPr>
          <p:cNvPr id="30" name="Group 29">
            <a:extLst>
              <a:ext uri="{FF2B5EF4-FFF2-40B4-BE49-F238E27FC236}">
                <a16:creationId xmlns:a16="http://schemas.microsoft.com/office/drawing/2014/main" id="{B9C98190-EE0E-48E8-A919-E46982393DA6}"/>
              </a:ext>
            </a:extLst>
          </p:cNvPr>
          <p:cNvGrpSpPr/>
          <p:nvPr/>
        </p:nvGrpSpPr>
        <p:grpSpPr>
          <a:xfrm>
            <a:off x="1836041" y="1849270"/>
            <a:ext cx="3684032" cy="401642"/>
            <a:chOff x="585472" y="3102972"/>
            <a:chExt cx="4912042" cy="535523"/>
          </a:xfrm>
        </p:grpSpPr>
        <p:pic>
          <p:nvPicPr>
            <p:cNvPr id="31" name="Picture 8">
              <a:extLst>
                <a:ext uri="{FF2B5EF4-FFF2-40B4-BE49-F238E27FC236}">
                  <a16:creationId xmlns:a16="http://schemas.microsoft.com/office/drawing/2014/main" id="{CA790A64-84FB-45F0-9B20-C9EA1B6FD3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472" y="3178690"/>
              <a:ext cx="389166" cy="38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a:extLst>
                <a:ext uri="{FF2B5EF4-FFF2-40B4-BE49-F238E27FC236}">
                  <a16:creationId xmlns:a16="http://schemas.microsoft.com/office/drawing/2014/main" id="{CFE50C27-F73D-463B-93DE-E3BAE9320AF6}"/>
                </a:ext>
              </a:extLst>
            </p:cNvPr>
            <p:cNvSpPr/>
            <p:nvPr/>
          </p:nvSpPr>
          <p:spPr>
            <a:xfrm>
              <a:off x="1102125" y="3102972"/>
              <a:ext cx="4395389" cy="53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25"/>
                </a:spcAft>
              </a:pPr>
              <a:r>
                <a:rPr lang="en-US" sz="975" b="1" dirty="0">
                  <a:solidFill>
                    <a:schemeClr val="tx1"/>
                  </a:solidFill>
                </a:rPr>
                <a:t>Strategic Communications Planning: </a:t>
              </a:r>
              <a:r>
                <a:rPr lang="en-US" sz="900" dirty="0">
                  <a:solidFill>
                    <a:schemeClr val="tx1"/>
                  </a:solidFill>
                </a:rPr>
                <a:t>Established an Agile plan for proactive Communications with internal and external stakeholders</a:t>
              </a:r>
            </a:p>
          </p:txBody>
        </p:sp>
      </p:grpSp>
      <p:sp>
        <p:nvSpPr>
          <p:cNvPr id="33" name="Rectangle 32">
            <a:extLst>
              <a:ext uri="{FF2B5EF4-FFF2-40B4-BE49-F238E27FC236}">
                <a16:creationId xmlns:a16="http://schemas.microsoft.com/office/drawing/2014/main" id="{42485329-CBD0-4A48-84DC-51B28B96E583}"/>
              </a:ext>
            </a:extLst>
          </p:cNvPr>
          <p:cNvSpPr/>
          <p:nvPr/>
        </p:nvSpPr>
        <p:spPr>
          <a:xfrm>
            <a:off x="5783380" y="3601256"/>
            <a:ext cx="4404554" cy="21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75">
                <a:solidFill>
                  <a:schemeClr val="tx1"/>
                </a:solidFill>
              </a:rPr>
              <a:t>Continue to keep stakeholders </a:t>
            </a:r>
            <a:r>
              <a:rPr lang="en-US" sz="975" b="1">
                <a:solidFill>
                  <a:schemeClr val="tx1"/>
                </a:solidFill>
              </a:rPr>
              <a:t>informed and engaged</a:t>
            </a:r>
            <a:r>
              <a:rPr lang="en-US" sz="975">
                <a:solidFill>
                  <a:schemeClr val="tx1"/>
                </a:solidFill>
              </a:rPr>
              <a:t>. Communications will not slow down after implementation.</a:t>
            </a:r>
          </a:p>
        </p:txBody>
      </p:sp>
      <p:sp>
        <p:nvSpPr>
          <p:cNvPr id="34" name="TextBox 23">
            <a:extLst>
              <a:ext uri="{FF2B5EF4-FFF2-40B4-BE49-F238E27FC236}">
                <a16:creationId xmlns:a16="http://schemas.microsoft.com/office/drawing/2014/main" id="{7E713CB6-27BB-46FB-8972-873CBA7E88C6}"/>
              </a:ext>
            </a:extLst>
          </p:cNvPr>
          <p:cNvSpPr txBox="1"/>
          <p:nvPr/>
        </p:nvSpPr>
        <p:spPr>
          <a:xfrm>
            <a:off x="6816092" y="4413694"/>
            <a:ext cx="1063451" cy="369332"/>
          </a:xfrm>
          <a:prstGeom prst="rect">
            <a:avLst/>
          </a:prstGeom>
          <a:noFill/>
        </p:spPr>
        <p:txBody>
          <a:bodyPr wrap="square" rtlCol="0">
            <a:spAutoFit/>
          </a:bodyPr>
          <a:lstStyle/>
          <a:p>
            <a:pPr algn="ctr"/>
            <a:r>
              <a:rPr lang="en-US" sz="900" b="1"/>
              <a:t>SVA National Conference</a:t>
            </a:r>
          </a:p>
        </p:txBody>
      </p:sp>
      <p:sp>
        <p:nvSpPr>
          <p:cNvPr id="35" name="TextBox 23">
            <a:extLst>
              <a:ext uri="{FF2B5EF4-FFF2-40B4-BE49-F238E27FC236}">
                <a16:creationId xmlns:a16="http://schemas.microsoft.com/office/drawing/2014/main" id="{A02A36AA-897E-470D-8602-9B669FB1871B}"/>
              </a:ext>
            </a:extLst>
          </p:cNvPr>
          <p:cNvSpPr txBox="1"/>
          <p:nvPr/>
        </p:nvSpPr>
        <p:spPr>
          <a:xfrm>
            <a:off x="9127224" y="4413695"/>
            <a:ext cx="1060710" cy="507831"/>
          </a:xfrm>
          <a:prstGeom prst="rect">
            <a:avLst/>
          </a:prstGeom>
          <a:noFill/>
        </p:spPr>
        <p:txBody>
          <a:bodyPr wrap="square" rtlCol="0">
            <a:spAutoFit/>
          </a:bodyPr>
          <a:lstStyle/>
          <a:p>
            <a:pPr algn="ctr"/>
            <a:r>
              <a:rPr lang="en-US" sz="900" b="1"/>
              <a:t>Retroactive Payments / Debts Waived</a:t>
            </a:r>
          </a:p>
        </p:txBody>
      </p:sp>
      <p:sp>
        <p:nvSpPr>
          <p:cNvPr id="36" name="TextBox 23">
            <a:extLst>
              <a:ext uri="{FF2B5EF4-FFF2-40B4-BE49-F238E27FC236}">
                <a16:creationId xmlns:a16="http://schemas.microsoft.com/office/drawing/2014/main" id="{35EB0BF9-D49A-4A83-A6CC-F715DC5A0628}"/>
              </a:ext>
            </a:extLst>
          </p:cNvPr>
          <p:cNvSpPr txBox="1"/>
          <p:nvPr/>
        </p:nvSpPr>
        <p:spPr>
          <a:xfrm>
            <a:off x="8327124" y="4413694"/>
            <a:ext cx="1003566" cy="369332"/>
          </a:xfrm>
          <a:prstGeom prst="rect">
            <a:avLst/>
          </a:prstGeom>
          <a:noFill/>
        </p:spPr>
        <p:txBody>
          <a:bodyPr wrap="square" rtlCol="0">
            <a:spAutoFit/>
          </a:bodyPr>
          <a:lstStyle/>
          <a:p>
            <a:pPr algn="ctr"/>
            <a:r>
              <a:rPr lang="en-US" sz="900" b="1"/>
              <a:t>Letters to GI Bill Students</a:t>
            </a:r>
          </a:p>
        </p:txBody>
      </p:sp>
      <p:sp>
        <p:nvSpPr>
          <p:cNvPr id="39" name="Rectangle 38">
            <a:extLst>
              <a:ext uri="{FF2B5EF4-FFF2-40B4-BE49-F238E27FC236}">
                <a16:creationId xmlns:a16="http://schemas.microsoft.com/office/drawing/2014/main" id="{7ECFD850-2C4D-42AA-A3C7-61463798EF54}"/>
              </a:ext>
            </a:extLst>
          </p:cNvPr>
          <p:cNvSpPr/>
          <p:nvPr/>
        </p:nvSpPr>
        <p:spPr>
          <a:xfrm>
            <a:off x="2226348" y="2333404"/>
            <a:ext cx="3371456" cy="551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25"/>
              </a:spcAft>
            </a:pPr>
            <a:r>
              <a:rPr lang="en-US" sz="975" b="1" dirty="0">
                <a:solidFill>
                  <a:schemeClr val="tx1"/>
                </a:solidFill>
              </a:rPr>
              <a:t>Stakeholder Roundtables and Focus Groups: </a:t>
            </a:r>
            <a:r>
              <a:rPr lang="en-US" sz="900" dirty="0">
                <a:solidFill>
                  <a:schemeClr val="tx1"/>
                </a:solidFill>
              </a:rPr>
              <a:t>Gathered stakeholder feedback and set expectations for consistent communications with stakeholders</a:t>
            </a:r>
          </a:p>
        </p:txBody>
      </p:sp>
      <p:sp>
        <p:nvSpPr>
          <p:cNvPr id="42" name="TextBox 23">
            <a:extLst>
              <a:ext uri="{FF2B5EF4-FFF2-40B4-BE49-F238E27FC236}">
                <a16:creationId xmlns:a16="http://schemas.microsoft.com/office/drawing/2014/main" id="{06F3D915-329F-499A-9A58-4870B9336440}"/>
              </a:ext>
            </a:extLst>
          </p:cNvPr>
          <p:cNvSpPr txBox="1"/>
          <p:nvPr/>
        </p:nvSpPr>
        <p:spPr>
          <a:xfrm>
            <a:off x="5978739" y="4413694"/>
            <a:ext cx="1063451" cy="369332"/>
          </a:xfrm>
          <a:prstGeom prst="rect">
            <a:avLst/>
          </a:prstGeom>
          <a:noFill/>
        </p:spPr>
        <p:txBody>
          <a:bodyPr wrap="square" rtlCol="0">
            <a:spAutoFit/>
          </a:bodyPr>
          <a:lstStyle/>
          <a:p>
            <a:pPr algn="ctr"/>
            <a:r>
              <a:rPr lang="en-US" sz="900" b="1"/>
              <a:t>Go-Live Announcement</a:t>
            </a:r>
          </a:p>
        </p:txBody>
      </p:sp>
      <p:grpSp>
        <p:nvGrpSpPr>
          <p:cNvPr id="7" name="Group 6">
            <a:extLst>
              <a:ext uri="{FF2B5EF4-FFF2-40B4-BE49-F238E27FC236}">
                <a16:creationId xmlns:a16="http://schemas.microsoft.com/office/drawing/2014/main" id="{58209403-B542-466E-9150-4E364C54244B}"/>
              </a:ext>
            </a:extLst>
          </p:cNvPr>
          <p:cNvGrpSpPr/>
          <p:nvPr/>
        </p:nvGrpSpPr>
        <p:grpSpPr>
          <a:xfrm>
            <a:off x="6469059" y="1958338"/>
            <a:ext cx="1063451" cy="1073599"/>
            <a:chOff x="6593410" y="1468116"/>
            <a:chExt cx="1417935" cy="1431465"/>
          </a:xfrm>
        </p:grpSpPr>
        <p:sp>
          <p:nvSpPr>
            <p:cNvPr id="24" name="TextBox 23">
              <a:extLst>
                <a:ext uri="{FF2B5EF4-FFF2-40B4-BE49-F238E27FC236}">
                  <a16:creationId xmlns:a16="http://schemas.microsoft.com/office/drawing/2014/main" id="{9C2A6917-F397-4FBC-A126-9C9279FA998F}"/>
                </a:ext>
              </a:extLst>
            </p:cNvPr>
            <p:cNvSpPr txBox="1"/>
            <p:nvPr/>
          </p:nvSpPr>
          <p:spPr>
            <a:xfrm>
              <a:off x="6593410" y="1809938"/>
              <a:ext cx="1417935" cy="569985"/>
            </a:xfrm>
            <a:prstGeom prst="rect">
              <a:avLst/>
            </a:prstGeom>
            <a:noFill/>
          </p:spPr>
          <p:txBody>
            <a:bodyPr wrap="square" rtlCol="0">
              <a:spAutoFit/>
            </a:bodyPr>
            <a:lstStyle/>
            <a:p>
              <a:pPr algn="ctr">
                <a:lnSpc>
                  <a:spcPct val="80000"/>
                </a:lnSpc>
              </a:pPr>
              <a:r>
                <a:rPr lang="en-US" sz="900" b="1" spc="-23"/>
                <a:t>Conferences </a:t>
              </a:r>
            </a:p>
            <a:p>
              <a:pPr algn="ctr">
                <a:lnSpc>
                  <a:spcPct val="80000"/>
                </a:lnSpc>
              </a:pPr>
              <a:r>
                <a:rPr lang="en-US" sz="900" b="1" spc="-23"/>
                <a:t>&amp; </a:t>
              </a:r>
            </a:p>
            <a:p>
              <a:pPr algn="ctr">
                <a:lnSpc>
                  <a:spcPct val="80000"/>
                </a:lnSpc>
              </a:pPr>
              <a:r>
                <a:rPr lang="en-US" sz="900" b="1" spc="-23"/>
                <a:t>Facebook Live</a:t>
              </a:r>
              <a:endParaRPr lang="en-US" sz="900"/>
            </a:p>
          </p:txBody>
        </p:sp>
        <p:sp>
          <p:nvSpPr>
            <p:cNvPr id="25" name="Oval 21">
              <a:extLst>
                <a:ext uri="{FF2B5EF4-FFF2-40B4-BE49-F238E27FC236}">
                  <a16:creationId xmlns:a16="http://schemas.microsoft.com/office/drawing/2014/main" id="{3C44B38E-4E41-4CF7-8167-C395E10CAB9F}"/>
                </a:ext>
              </a:extLst>
            </p:cNvPr>
            <p:cNvSpPr/>
            <p:nvPr/>
          </p:nvSpPr>
          <p:spPr>
            <a:xfrm>
              <a:off x="7165217" y="1468116"/>
              <a:ext cx="274320" cy="2743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a:t>2</a:t>
              </a:r>
            </a:p>
          </p:txBody>
        </p:sp>
        <p:sp>
          <p:nvSpPr>
            <p:cNvPr id="43" name="TextBox 23">
              <a:extLst>
                <a:ext uri="{FF2B5EF4-FFF2-40B4-BE49-F238E27FC236}">
                  <a16:creationId xmlns:a16="http://schemas.microsoft.com/office/drawing/2014/main" id="{12C862EA-CE45-42C0-998B-C924356E22CF}"/>
                </a:ext>
              </a:extLst>
            </p:cNvPr>
            <p:cNvSpPr txBox="1"/>
            <p:nvPr/>
          </p:nvSpPr>
          <p:spPr>
            <a:xfrm>
              <a:off x="6867579" y="2290184"/>
              <a:ext cx="869596" cy="400109"/>
            </a:xfrm>
            <a:prstGeom prst="rect">
              <a:avLst/>
            </a:prstGeom>
            <a:noFill/>
          </p:spPr>
          <p:txBody>
            <a:bodyPr wrap="square" rtlCol="0">
              <a:spAutoFit/>
            </a:bodyPr>
            <a:lstStyle/>
            <a:p>
              <a:pPr algn="ctr">
                <a:lnSpc>
                  <a:spcPct val="90000"/>
                </a:lnSpc>
              </a:pPr>
              <a:r>
                <a:rPr lang="en-US" sz="750"/>
                <a:t>1,500 Participants</a:t>
              </a:r>
            </a:p>
          </p:txBody>
        </p:sp>
        <p:sp>
          <p:nvSpPr>
            <p:cNvPr id="44" name="TextBox 23">
              <a:extLst>
                <a:ext uri="{FF2B5EF4-FFF2-40B4-BE49-F238E27FC236}">
                  <a16:creationId xmlns:a16="http://schemas.microsoft.com/office/drawing/2014/main" id="{696A579C-6A20-4F0C-9A2A-0CA94EA66ED9}"/>
                </a:ext>
              </a:extLst>
            </p:cNvPr>
            <p:cNvSpPr txBox="1"/>
            <p:nvPr/>
          </p:nvSpPr>
          <p:spPr>
            <a:xfrm>
              <a:off x="6704285" y="2637970"/>
              <a:ext cx="1143510" cy="261611"/>
            </a:xfrm>
            <a:prstGeom prst="rect">
              <a:avLst/>
            </a:prstGeom>
            <a:noFill/>
          </p:spPr>
          <p:txBody>
            <a:bodyPr wrap="square" rtlCol="0">
              <a:spAutoFit/>
            </a:bodyPr>
            <a:lstStyle/>
            <a:p>
              <a:pPr algn="ctr">
                <a:lnSpc>
                  <a:spcPct val="90000"/>
                </a:lnSpc>
              </a:pPr>
              <a:r>
                <a:rPr lang="en-US" sz="750"/>
                <a:t>8,300+ Views</a:t>
              </a:r>
            </a:p>
          </p:txBody>
        </p:sp>
      </p:grpSp>
      <p:grpSp>
        <p:nvGrpSpPr>
          <p:cNvPr id="6" name="Group 5">
            <a:extLst>
              <a:ext uri="{FF2B5EF4-FFF2-40B4-BE49-F238E27FC236}">
                <a16:creationId xmlns:a16="http://schemas.microsoft.com/office/drawing/2014/main" id="{EEE5D359-68CA-4428-91E7-E59E7A1D2E4D}"/>
              </a:ext>
            </a:extLst>
          </p:cNvPr>
          <p:cNvGrpSpPr/>
          <p:nvPr/>
        </p:nvGrpSpPr>
        <p:grpSpPr>
          <a:xfrm>
            <a:off x="7396376" y="1958338"/>
            <a:ext cx="1015121" cy="1177473"/>
            <a:chOff x="7829834" y="1468116"/>
            <a:chExt cx="1353494" cy="1569963"/>
          </a:xfrm>
        </p:grpSpPr>
        <p:sp>
          <p:nvSpPr>
            <p:cNvPr id="26" name="Oval 26">
              <a:extLst>
                <a:ext uri="{FF2B5EF4-FFF2-40B4-BE49-F238E27FC236}">
                  <a16:creationId xmlns:a16="http://schemas.microsoft.com/office/drawing/2014/main" id="{03C3DDA6-B6B2-4D1C-B44F-299C6D8DABDC}"/>
                </a:ext>
              </a:extLst>
            </p:cNvPr>
            <p:cNvSpPr/>
            <p:nvPr/>
          </p:nvSpPr>
          <p:spPr>
            <a:xfrm>
              <a:off x="8369421" y="1468116"/>
              <a:ext cx="274320" cy="2743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a:t>2</a:t>
              </a:r>
            </a:p>
          </p:txBody>
        </p:sp>
        <p:sp>
          <p:nvSpPr>
            <p:cNvPr id="37" name="TextBox 23">
              <a:extLst>
                <a:ext uri="{FF2B5EF4-FFF2-40B4-BE49-F238E27FC236}">
                  <a16:creationId xmlns:a16="http://schemas.microsoft.com/office/drawing/2014/main" id="{B47844F6-BF2C-4F2D-A4A3-CC904C6E83A4}"/>
                </a:ext>
              </a:extLst>
            </p:cNvPr>
            <p:cNvSpPr txBox="1"/>
            <p:nvPr/>
          </p:nvSpPr>
          <p:spPr>
            <a:xfrm>
              <a:off x="8091209" y="2637970"/>
              <a:ext cx="869596" cy="400109"/>
            </a:xfrm>
            <a:prstGeom prst="rect">
              <a:avLst/>
            </a:prstGeom>
            <a:noFill/>
          </p:spPr>
          <p:txBody>
            <a:bodyPr wrap="square" rtlCol="0">
              <a:spAutoFit/>
            </a:bodyPr>
            <a:lstStyle/>
            <a:p>
              <a:pPr algn="ctr">
                <a:lnSpc>
                  <a:spcPct val="90000"/>
                </a:lnSpc>
              </a:pPr>
              <a:r>
                <a:rPr lang="en-US" sz="750"/>
                <a:t>3,144 Downloads</a:t>
              </a:r>
            </a:p>
          </p:txBody>
        </p:sp>
        <p:sp>
          <p:nvSpPr>
            <p:cNvPr id="38" name="TextBox 27">
              <a:extLst>
                <a:ext uri="{FF2B5EF4-FFF2-40B4-BE49-F238E27FC236}">
                  <a16:creationId xmlns:a16="http://schemas.microsoft.com/office/drawing/2014/main" id="{6A3E9663-E94A-4F8C-A4C9-35F486E72D50}"/>
                </a:ext>
              </a:extLst>
            </p:cNvPr>
            <p:cNvSpPr txBox="1"/>
            <p:nvPr/>
          </p:nvSpPr>
          <p:spPr>
            <a:xfrm>
              <a:off x="7829834" y="1809938"/>
              <a:ext cx="1353494" cy="422253"/>
            </a:xfrm>
            <a:prstGeom prst="rect">
              <a:avLst/>
            </a:prstGeom>
            <a:noFill/>
          </p:spPr>
          <p:txBody>
            <a:bodyPr wrap="square" rtlCol="0">
              <a:spAutoFit/>
            </a:bodyPr>
            <a:lstStyle/>
            <a:p>
              <a:pPr algn="ctr" defTabSz="342900">
                <a:lnSpc>
                  <a:spcPct val="80000"/>
                </a:lnSpc>
              </a:pPr>
              <a:r>
                <a:rPr lang="en-US" sz="900" b="1" spc="-23"/>
                <a:t>Comms Toolkit Fact Sheets, FAQs</a:t>
              </a:r>
            </a:p>
          </p:txBody>
        </p:sp>
        <p:sp>
          <p:nvSpPr>
            <p:cNvPr id="45" name="TextBox 23">
              <a:extLst>
                <a:ext uri="{FF2B5EF4-FFF2-40B4-BE49-F238E27FC236}">
                  <a16:creationId xmlns:a16="http://schemas.microsoft.com/office/drawing/2014/main" id="{C29E5D58-BA34-4CA6-B7C9-8C59D7A83D0D}"/>
                </a:ext>
              </a:extLst>
            </p:cNvPr>
            <p:cNvSpPr txBox="1"/>
            <p:nvPr/>
          </p:nvSpPr>
          <p:spPr>
            <a:xfrm>
              <a:off x="8071783" y="2290183"/>
              <a:ext cx="869596" cy="400109"/>
            </a:xfrm>
            <a:prstGeom prst="rect">
              <a:avLst/>
            </a:prstGeom>
            <a:noFill/>
          </p:spPr>
          <p:txBody>
            <a:bodyPr wrap="square" rtlCol="0">
              <a:spAutoFit/>
            </a:bodyPr>
            <a:lstStyle/>
            <a:p>
              <a:pPr algn="ctr">
                <a:lnSpc>
                  <a:spcPct val="90000"/>
                </a:lnSpc>
              </a:pPr>
              <a:r>
                <a:rPr lang="en-US" sz="750"/>
                <a:t>35K Recipients</a:t>
              </a:r>
            </a:p>
          </p:txBody>
        </p:sp>
      </p:grpSp>
      <p:grpSp>
        <p:nvGrpSpPr>
          <p:cNvPr id="3" name="Group 2">
            <a:extLst>
              <a:ext uri="{FF2B5EF4-FFF2-40B4-BE49-F238E27FC236}">
                <a16:creationId xmlns:a16="http://schemas.microsoft.com/office/drawing/2014/main" id="{7E27DAD6-83FE-4DEE-B2AF-4CF2ECFA798D}"/>
              </a:ext>
            </a:extLst>
          </p:cNvPr>
          <p:cNvGrpSpPr/>
          <p:nvPr/>
        </p:nvGrpSpPr>
        <p:grpSpPr>
          <a:xfrm>
            <a:off x="9154352" y="1958338"/>
            <a:ext cx="1015121" cy="1124383"/>
            <a:chOff x="10173801" y="1468116"/>
            <a:chExt cx="1353494" cy="1499176"/>
          </a:xfrm>
        </p:grpSpPr>
        <p:sp>
          <p:nvSpPr>
            <p:cNvPr id="40" name="Oval 26">
              <a:extLst>
                <a:ext uri="{FF2B5EF4-FFF2-40B4-BE49-F238E27FC236}">
                  <a16:creationId xmlns:a16="http://schemas.microsoft.com/office/drawing/2014/main" id="{DC04C3C7-8311-4407-9ED3-7958AF4F0B7A}"/>
                </a:ext>
              </a:extLst>
            </p:cNvPr>
            <p:cNvSpPr/>
            <p:nvPr/>
          </p:nvSpPr>
          <p:spPr>
            <a:xfrm>
              <a:off x="10713388" y="1468116"/>
              <a:ext cx="274320" cy="2743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75" b="1"/>
                <a:t>9</a:t>
              </a:r>
            </a:p>
          </p:txBody>
        </p:sp>
        <p:sp>
          <p:nvSpPr>
            <p:cNvPr id="47" name="TextBox 27">
              <a:extLst>
                <a:ext uri="{FF2B5EF4-FFF2-40B4-BE49-F238E27FC236}">
                  <a16:creationId xmlns:a16="http://schemas.microsoft.com/office/drawing/2014/main" id="{7EF18A1C-025F-401C-A974-CF8B9B4007EB}"/>
                </a:ext>
              </a:extLst>
            </p:cNvPr>
            <p:cNvSpPr txBox="1"/>
            <p:nvPr/>
          </p:nvSpPr>
          <p:spPr>
            <a:xfrm>
              <a:off x="10173801" y="1809938"/>
              <a:ext cx="1353494" cy="422253"/>
            </a:xfrm>
            <a:prstGeom prst="rect">
              <a:avLst/>
            </a:prstGeom>
            <a:noFill/>
          </p:spPr>
          <p:txBody>
            <a:bodyPr wrap="square" rtlCol="0">
              <a:spAutoFit/>
            </a:bodyPr>
            <a:lstStyle/>
            <a:p>
              <a:pPr algn="ctr" defTabSz="342900">
                <a:lnSpc>
                  <a:spcPct val="80000"/>
                </a:lnSpc>
              </a:pPr>
              <a:r>
                <a:rPr lang="en-US" sz="900" b="1" spc="-23"/>
                <a:t>In Person</a:t>
              </a:r>
            </a:p>
            <a:p>
              <a:pPr algn="ctr" defTabSz="342900">
                <a:lnSpc>
                  <a:spcPct val="80000"/>
                </a:lnSpc>
              </a:pPr>
              <a:r>
                <a:rPr lang="en-US" sz="900" b="1" spc="-23"/>
                <a:t>Open Houses</a:t>
              </a:r>
            </a:p>
          </p:txBody>
        </p:sp>
        <p:sp>
          <p:nvSpPr>
            <p:cNvPr id="49" name="TextBox 23">
              <a:extLst>
                <a:ext uri="{FF2B5EF4-FFF2-40B4-BE49-F238E27FC236}">
                  <a16:creationId xmlns:a16="http://schemas.microsoft.com/office/drawing/2014/main" id="{8D61F629-7021-4E96-9F4F-925B772D833E}"/>
                </a:ext>
              </a:extLst>
            </p:cNvPr>
            <p:cNvSpPr txBox="1"/>
            <p:nvPr/>
          </p:nvSpPr>
          <p:spPr>
            <a:xfrm>
              <a:off x="10340158" y="2290184"/>
              <a:ext cx="1020781" cy="677108"/>
            </a:xfrm>
            <a:prstGeom prst="rect">
              <a:avLst/>
            </a:prstGeom>
            <a:noFill/>
          </p:spPr>
          <p:txBody>
            <a:bodyPr wrap="square" rtlCol="0">
              <a:spAutoFit/>
            </a:bodyPr>
            <a:lstStyle/>
            <a:p>
              <a:pPr algn="ctr">
                <a:lnSpc>
                  <a:spcPct val="90000"/>
                </a:lnSpc>
              </a:pPr>
              <a:r>
                <a:rPr lang="en-US" sz="750"/>
                <a:t>24 Participants including 3 Congressional Staffers</a:t>
              </a:r>
            </a:p>
          </p:txBody>
        </p:sp>
      </p:grpSp>
      <p:sp>
        <p:nvSpPr>
          <p:cNvPr id="50" name="Rectangle 49">
            <a:extLst>
              <a:ext uri="{FF2B5EF4-FFF2-40B4-BE49-F238E27FC236}">
                <a16:creationId xmlns:a16="http://schemas.microsoft.com/office/drawing/2014/main" id="{BDF06F2C-F055-40A2-890C-555CAE5FD23E}"/>
              </a:ext>
            </a:extLst>
          </p:cNvPr>
          <p:cNvSpPr/>
          <p:nvPr/>
        </p:nvSpPr>
        <p:spPr>
          <a:xfrm>
            <a:off x="3734171" y="4260529"/>
            <a:ext cx="822960" cy="62553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50" b="1">
                <a:solidFill>
                  <a:schemeClr val="tx1"/>
                </a:solidFill>
              </a:rPr>
              <a:t>Conferences</a:t>
            </a:r>
          </a:p>
          <a:p>
            <a:pPr algn="ctr"/>
            <a:r>
              <a:rPr lang="en-US" sz="750" i="1">
                <a:solidFill>
                  <a:schemeClr val="tx1"/>
                </a:solidFill>
              </a:rPr>
              <a:t>National Assoc. of Veterans’ Program Administrators</a:t>
            </a:r>
            <a:endParaRPr lang="en-US" sz="788" i="1">
              <a:solidFill>
                <a:schemeClr val="tx1"/>
              </a:solidFill>
            </a:endParaRPr>
          </a:p>
        </p:txBody>
      </p:sp>
      <p:grpSp>
        <p:nvGrpSpPr>
          <p:cNvPr id="51" name="Group 50">
            <a:extLst>
              <a:ext uri="{FF2B5EF4-FFF2-40B4-BE49-F238E27FC236}">
                <a16:creationId xmlns:a16="http://schemas.microsoft.com/office/drawing/2014/main" id="{649CEFE5-6D52-4BF4-975E-CFF4A9C1091B}"/>
              </a:ext>
            </a:extLst>
          </p:cNvPr>
          <p:cNvGrpSpPr/>
          <p:nvPr/>
        </p:nvGrpSpPr>
        <p:grpSpPr>
          <a:xfrm>
            <a:off x="1902041" y="3525255"/>
            <a:ext cx="3577206" cy="1343141"/>
            <a:chOff x="-3246347" y="3259062"/>
            <a:chExt cx="4769608" cy="1790854"/>
          </a:xfrm>
        </p:grpSpPr>
        <p:sp>
          <p:nvSpPr>
            <p:cNvPr id="52" name="Rectangle 51">
              <a:extLst>
                <a:ext uri="{FF2B5EF4-FFF2-40B4-BE49-F238E27FC236}">
                  <a16:creationId xmlns:a16="http://schemas.microsoft.com/office/drawing/2014/main" id="{14029BB1-3CA2-48F7-B968-4F0F0058D78C}"/>
                </a:ext>
              </a:extLst>
            </p:cNvPr>
            <p:cNvSpPr/>
            <p:nvPr/>
          </p:nvSpPr>
          <p:spPr>
            <a:xfrm>
              <a:off x="-3246347" y="4215876"/>
              <a:ext cx="1097280" cy="8340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50" b="1">
                  <a:solidFill>
                    <a:schemeClr val="tx1"/>
                  </a:solidFill>
                </a:rPr>
                <a:t>24% Campaign</a:t>
              </a:r>
            </a:p>
            <a:p>
              <a:pPr algn="ctr"/>
              <a:r>
                <a:rPr lang="en-US" sz="750" i="1">
                  <a:solidFill>
                    <a:schemeClr val="tx1"/>
                  </a:solidFill>
                </a:rPr>
                <a:t>Announcing potential rate decrease</a:t>
              </a:r>
            </a:p>
          </p:txBody>
        </p:sp>
        <p:sp>
          <p:nvSpPr>
            <p:cNvPr id="53" name="Rectangle 52">
              <a:extLst>
                <a:ext uri="{FF2B5EF4-FFF2-40B4-BE49-F238E27FC236}">
                  <a16:creationId xmlns:a16="http://schemas.microsoft.com/office/drawing/2014/main" id="{C2FD3580-7B45-43CC-A432-916829398EBE}"/>
                </a:ext>
              </a:extLst>
            </p:cNvPr>
            <p:cNvSpPr/>
            <p:nvPr/>
          </p:nvSpPr>
          <p:spPr>
            <a:xfrm>
              <a:off x="425981" y="3259062"/>
              <a:ext cx="1097280" cy="83404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50" b="1">
                  <a:solidFill>
                    <a:schemeClr val="tx1"/>
                  </a:solidFill>
                </a:rPr>
                <a:t>Focus Groups / Training Webinars</a:t>
              </a:r>
            </a:p>
            <a:p>
              <a:pPr algn="ctr"/>
              <a:r>
                <a:rPr lang="en-US" sz="750" i="1">
                  <a:solidFill>
                    <a:schemeClr val="tx1"/>
                  </a:solidFill>
                </a:rPr>
                <a:t>Trainings for stakeholders </a:t>
              </a:r>
            </a:p>
          </p:txBody>
        </p:sp>
      </p:grpSp>
      <p:sp>
        <p:nvSpPr>
          <p:cNvPr id="54" name="Rectangle 53">
            <a:extLst>
              <a:ext uri="{FF2B5EF4-FFF2-40B4-BE49-F238E27FC236}">
                <a16:creationId xmlns:a16="http://schemas.microsoft.com/office/drawing/2014/main" id="{5A7EED21-C826-40B0-8CA8-09DED0DCC52E}"/>
              </a:ext>
            </a:extLst>
          </p:cNvPr>
          <p:cNvSpPr/>
          <p:nvPr/>
        </p:nvSpPr>
        <p:spPr>
          <a:xfrm>
            <a:off x="4655700" y="4253676"/>
            <a:ext cx="822960" cy="62553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750" b="1" err="1">
                <a:solidFill>
                  <a:schemeClr val="tx1"/>
                </a:solidFill>
              </a:rPr>
              <a:t>RallyPoint</a:t>
            </a:r>
            <a:r>
              <a:rPr lang="en-US" sz="750" b="1">
                <a:solidFill>
                  <a:schemeClr val="tx1"/>
                </a:solidFill>
              </a:rPr>
              <a:t> Q&amp;A/Media Engagement</a:t>
            </a:r>
          </a:p>
          <a:p>
            <a:pPr algn="ctr"/>
            <a:r>
              <a:rPr lang="en-US" sz="750" i="1">
                <a:solidFill>
                  <a:schemeClr val="tx1"/>
                </a:solidFill>
              </a:rPr>
              <a:t>Leadership interviews</a:t>
            </a:r>
          </a:p>
        </p:txBody>
      </p:sp>
      <p:cxnSp>
        <p:nvCxnSpPr>
          <p:cNvPr id="55" name="Straight Arrow Connector 54">
            <a:extLst>
              <a:ext uri="{FF2B5EF4-FFF2-40B4-BE49-F238E27FC236}">
                <a16:creationId xmlns:a16="http://schemas.microsoft.com/office/drawing/2014/main" id="{9E5B5A2E-A77E-4FE0-BE6F-882B09AA9155}"/>
              </a:ext>
            </a:extLst>
          </p:cNvPr>
          <p:cNvCxnSpPr>
            <a:cxnSpLocks/>
          </p:cNvCxnSpPr>
          <p:nvPr/>
        </p:nvCxnSpPr>
        <p:spPr>
          <a:xfrm>
            <a:off x="6970179" y="5103578"/>
            <a:ext cx="1783992" cy="0"/>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sp>
        <p:nvSpPr>
          <p:cNvPr id="56" name="TextBox 23">
            <a:extLst>
              <a:ext uri="{FF2B5EF4-FFF2-40B4-BE49-F238E27FC236}">
                <a16:creationId xmlns:a16="http://schemas.microsoft.com/office/drawing/2014/main" id="{315B2832-E5EF-445A-9FA4-250F798FDF7A}"/>
              </a:ext>
            </a:extLst>
          </p:cNvPr>
          <p:cNvSpPr txBox="1"/>
          <p:nvPr/>
        </p:nvSpPr>
        <p:spPr>
          <a:xfrm>
            <a:off x="5196883" y="5029640"/>
            <a:ext cx="1010719" cy="461665"/>
          </a:xfrm>
          <a:prstGeom prst="rect">
            <a:avLst/>
          </a:prstGeom>
          <a:noFill/>
        </p:spPr>
        <p:txBody>
          <a:bodyPr wrap="square" rtlCol="0">
            <a:spAutoFit/>
          </a:bodyPr>
          <a:lstStyle/>
          <a:p>
            <a:pPr algn="ctr"/>
            <a:r>
              <a:rPr lang="en-US" sz="1200" b="1" dirty="0">
                <a:solidFill>
                  <a:schemeClr val="accent1"/>
                </a:solidFill>
              </a:rPr>
              <a:t>December 1</a:t>
            </a:r>
          </a:p>
          <a:p>
            <a:pPr algn="ctr"/>
            <a:r>
              <a:rPr lang="en-US" sz="1200" b="1" dirty="0">
                <a:solidFill>
                  <a:schemeClr val="accent1"/>
                </a:solidFill>
              </a:rPr>
              <a:t>Go-Live</a:t>
            </a:r>
          </a:p>
        </p:txBody>
      </p:sp>
      <p:sp>
        <p:nvSpPr>
          <p:cNvPr id="57" name="Diamond 56">
            <a:extLst>
              <a:ext uri="{FF2B5EF4-FFF2-40B4-BE49-F238E27FC236}">
                <a16:creationId xmlns:a16="http://schemas.microsoft.com/office/drawing/2014/main" id="{9440CF24-BE3F-4365-9327-7F5DACE30E2D}"/>
              </a:ext>
            </a:extLst>
          </p:cNvPr>
          <p:cNvSpPr/>
          <p:nvPr/>
        </p:nvSpPr>
        <p:spPr>
          <a:xfrm>
            <a:off x="5718432" y="4921005"/>
            <a:ext cx="107986" cy="108634"/>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8" name="TextBox 23">
            <a:extLst>
              <a:ext uri="{FF2B5EF4-FFF2-40B4-BE49-F238E27FC236}">
                <a16:creationId xmlns:a16="http://schemas.microsoft.com/office/drawing/2014/main" id="{B1728A0B-AFBE-4708-8574-83D6911E2F3C}"/>
              </a:ext>
            </a:extLst>
          </p:cNvPr>
          <p:cNvSpPr txBox="1"/>
          <p:nvPr/>
        </p:nvSpPr>
        <p:spPr>
          <a:xfrm>
            <a:off x="4618271" y="5029640"/>
            <a:ext cx="652197" cy="276999"/>
          </a:xfrm>
          <a:prstGeom prst="rect">
            <a:avLst/>
          </a:prstGeom>
          <a:noFill/>
        </p:spPr>
        <p:txBody>
          <a:bodyPr wrap="square" rtlCol="0">
            <a:spAutoFit/>
          </a:bodyPr>
          <a:lstStyle/>
          <a:p>
            <a:pPr algn="ctr"/>
            <a:r>
              <a:rPr lang="en-US" sz="1200" b="1" dirty="0">
                <a:solidFill>
                  <a:schemeClr val="accent1"/>
                </a:solidFill>
              </a:rPr>
              <a:t>2019</a:t>
            </a:r>
          </a:p>
        </p:txBody>
      </p:sp>
      <p:sp>
        <p:nvSpPr>
          <p:cNvPr id="59" name="TextBox 23">
            <a:extLst>
              <a:ext uri="{FF2B5EF4-FFF2-40B4-BE49-F238E27FC236}">
                <a16:creationId xmlns:a16="http://schemas.microsoft.com/office/drawing/2014/main" id="{6368BA71-C1B6-4F61-AD02-896A4CA9334A}"/>
              </a:ext>
            </a:extLst>
          </p:cNvPr>
          <p:cNvSpPr txBox="1"/>
          <p:nvPr/>
        </p:nvSpPr>
        <p:spPr>
          <a:xfrm>
            <a:off x="6134017" y="5029640"/>
            <a:ext cx="652197" cy="276999"/>
          </a:xfrm>
          <a:prstGeom prst="rect">
            <a:avLst/>
          </a:prstGeom>
          <a:noFill/>
        </p:spPr>
        <p:txBody>
          <a:bodyPr wrap="square" rtlCol="0">
            <a:spAutoFit/>
          </a:bodyPr>
          <a:lstStyle/>
          <a:p>
            <a:pPr algn="ctr"/>
            <a:r>
              <a:rPr lang="en-US" sz="1200" b="1" dirty="0">
                <a:solidFill>
                  <a:schemeClr val="accent1"/>
                </a:solidFill>
              </a:rPr>
              <a:t>2020</a:t>
            </a:r>
          </a:p>
        </p:txBody>
      </p:sp>
      <p:sp>
        <p:nvSpPr>
          <p:cNvPr id="60" name="TextBox 23">
            <a:extLst>
              <a:ext uri="{FF2B5EF4-FFF2-40B4-BE49-F238E27FC236}">
                <a16:creationId xmlns:a16="http://schemas.microsoft.com/office/drawing/2014/main" id="{236339C5-967D-40DE-A66C-DD99114920F0}"/>
              </a:ext>
            </a:extLst>
          </p:cNvPr>
          <p:cNvSpPr txBox="1"/>
          <p:nvPr/>
        </p:nvSpPr>
        <p:spPr>
          <a:xfrm>
            <a:off x="7627387" y="4421641"/>
            <a:ext cx="911899" cy="230832"/>
          </a:xfrm>
          <a:prstGeom prst="rect">
            <a:avLst/>
          </a:prstGeom>
          <a:noFill/>
        </p:spPr>
        <p:txBody>
          <a:bodyPr wrap="square" rtlCol="0">
            <a:spAutoFit/>
          </a:bodyPr>
          <a:lstStyle/>
          <a:p>
            <a:pPr algn="ctr"/>
            <a:r>
              <a:rPr lang="en-US" sz="900" b="1"/>
              <a:t>Focus Groups</a:t>
            </a:r>
          </a:p>
        </p:txBody>
      </p:sp>
      <p:cxnSp>
        <p:nvCxnSpPr>
          <p:cNvPr id="61" name="Straight Arrow Connector 60">
            <a:extLst>
              <a:ext uri="{FF2B5EF4-FFF2-40B4-BE49-F238E27FC236}">
                <a16:creationId xmlns:a16="http://schemas.microsoft.com/office/drawing/2014/main" id="{955B78C2-0175-4A70-8E73-2A866E37F853}"/>
              </a:ext>
            </a:extLst>
          </p:cNvPr>
          <p:cNvCxnSpPr>
            <a:cxnSpLocks/>
          </p:cNvCxnSpPr>
          <p:nvPr/>
        </p:nvCxnSpPr>
        <p:spPr>
          <a:xfrm flipH="1">
            <a:off x="2688333" y="5103577"/>
            <a:ext cx="1789572" cy="0"/>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pic>
        <p:nvPicPr>
          <p:cNvPr id="62" name="Picture 15">
            <a:extLst>
              <a:ext uri="{FF2B5EF4-FFF2-40B4-BE49-F238E27FC236}">
                <a16:creationId xmlns:a16="http://schemas.microsoft.com/office/drawing/2014/main" id="{306770A8-8107-4239-A575-13FF123FCF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0687" y="2827891"/>
            <a:ext cx="288036" cy="28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a:extLst>
              <a:ext uri="{FF2B5EF4-FFF2-40B4-BE49-F238E27FC236}">
                <a16:creationId xmlns:a16="http://schemas.microsoft.com/office/drawing/2014/main" id="{87FBC20B-DA3D-4B8F-8062-F29CAA5F78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1868" y="4039604"/>
            <a:ext cx="377190" cy="37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8">
            <a:extLst>
              <a:ext uri="{FF2B5EF4-FFF2-40B4-BE49-F238E27FC236}">
                <a16:creationId xmlns:a16="http://schemas.microsoft.com/office/drawing/2014/main" id="{27D98697-28C5-40D8-A683-8AA90DAC109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2013" y="4039604"/>
            <a:ext cx="380924" cy="37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18">
            <a:extLst>
              <a:ext uri="{FF2B5EF4-FFF2-40B4-BE49-F238E27FC236}">
                <a16:creationId xmlns:a16="http://schemas.microsoft.com/office/drawing/2014/main" id="{127A4C06-9331-4B85-B5DB-439F5E3614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34768" y="4039604"/>
            <a:ext cx="377190" cy="37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0">
            <a:extLst>
              <a:ext uri="{FF2B5EF4-FFF2-40B4-BE49-F238E27FC236}">
                <a16:creationId xmlns:a16="http://schemas.microsoft.com/office/drawing/2014/main" id="{DCA05963-664D-45A0-8EA7-7C6C12C752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2888" y="4039604"/>
            <a:ext cx="377190" cy="37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80">
            <a:extLst>
              <a:ext uri="{FF2B5EF4-FFF2-40B4-BE49-F238E27FC236}">
                <a16:creationId xmlns:a16="http://schemas.microsoft.com/office/drawing/2014/main" id="{A32FE71C-CD8C-4609-AFB1-3D66C377140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93650" y="4039604"/>
            <a:ext cx="377190" cy="37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a:extLst>
              <a:ext uri="{FF2B5EF4-FFF2-40B4-BE49-F238E27FC236}">
                <a16:creationId xmlns:a16="http://schemas.microsoft.com/office/drawing/2014/main" id="{F1E48A43-86BA-4488-93D6-D7BCA6749870}"/>
              </a:ext>
            </a:extLst>
          </p:cNvPr>
          <p:cNvGrpSpPr/>
          <p:nvPr/>
        </p:nvGrpSpPr>
        <p:grpSpPr>
          <a:xfrm>
            <a:off x="8275364" y="1958338"/>
            <a:ext cx="1015121" cy="916632"/>
            <a:chOff x="9001817" y="1468116"/>
            <a:chExt cx="1353494" cy="1222175"/>
          </a:xfrm>
        </p:grpSpPr>
        <p:sp>
          <p:nvSpPr>
            <p:cNvPr id="41" name="TextBox 27">
              <a:extLst>
                <a:ext uri="{FF2B5EF4-FFF2-40B4-BE49-F238E27FC236}">
                  <a16:creationId xmlns:a16="http://schemas.microsoft.com/office/drawing/2014/main" id="{D3319A57-A2BA-41FB-AE5E-1C679B7A3A6E}"/>
                </a:ext>
              </a:extLst>
            </p:cNvPr>
            <p:cNvSpPr txBox="1"/>
            <p:nvPr/>
          </p:nvSpPr>
          <p:spPr>
            <a:xfrm>
              <a:off x="9001817" y="1809939"/>
              <a:ext cx="1353494" cy="422253"/>
            </a:xfrm>
            <a:prstGeom prst="rect">
              <a:avLst/>
            </a:prstGeom>
            <a:noFill/>
          </p:spPr>
          <p:txBody>
            <a:bodyPr wrap="square" rtlCol="0">
              <a:spAutoFit/>
            </a:bodyPr>
            <a:lstStyle/>
            <a:p>
              <a:pPr algn="ctr" defTabSz="342900">
                <a:lnSpc>
                  <a:spcPct val="80000"/>
                </a:lnSpc>
              </a:pPr>
              <a:r>
                <a:rPr lang="en-US" sz="900" b="1" spc="-23"/>
                <a:t>Virtual Open Houses</a:t>
              </a:r>
            </a:p>
          </p:txBody>
        </p:sp>
        <p:sp>
          <p:nvSpPr>
            <p:cNvPr id="48" name="TextBox 23">
              <a:extLst>
                <a:ext uri="{FF2B5EF4-FFF2-40B4-BE49-F238E27FC236}">
                  <a16:creationId xmlns:a16="http://schemas.microsoft.com/office/drawing/2014/main" id="{3902763C-72D4-4FF3-9095-55A867D2275A}"/>
                </a:ext>
              </a:extLst>
            </p:cNvPr>
            <p:cNvSpPr txBox="1"/>
            <p:nvPr/>
          </p:nvSpPr>
          <p:spPr>
            <a:xfrm>
              <a:off x="9243766" y="2290182"/>
              <a:ext cx="869596" cy="400109"/>
            </a:xfrm>
            <a:prstGeom prst="rect">
              <a:avLst/>
            </a:prstGeom>
            <a:noFill/>
          </p:spPr>
          <p:txBody>
            <a:bodyPr wrap="square" rtlCol="0">
              <a:spAutoFit/>
            </a:bodyPr>
            <a:lstStyle/>
            <a:p>
              <a:pPr algn="ctr">
                <a:lnSpc>
                  <a:spcPct val="90000"/>
                </a:lnSpc>
              </a:pPr>
              <a:r>
                <a:rPr lang="en-US" sz="750"/>
                <a:t>2,245 Participants</a:t>
              </a:r>
            </a:p>
          </p:txBody>
        </p:sp>
        <p:sp>
          <p:nvSpPr>
            <p:cNvPr id="68" name="Oval 26">
              <a:extLst>
                <a:ext uri="{FF2B5EF4-FFF2-40B4-BE49-F238E27FC236}">
                  <a16:creationId xmlns:a16="http://schemas.microsoft.com/office/drawing/2014/main" id="{192D9947-97F7-4DAC-A2FA-52F45B1BD085}"/>
                </a:ext>
              </a:extLst>
            </p:cNvPr>
            <p:cNvSpPr/>
            <p:nvPr/>
          </p:nvSpPr>
          <p:spPr>
            <a:xfrm>
              <a:off x="9541404" y="1468116"/>
              <a:ext cx="274320" cy="2743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lnSpc>
                  <a:spcPct val="110000"/>
                </a:lnSpc>
              </a:pPr>
              <a:r>
                <a:rPr lang="en-US" sz="975" b="1" spc="-45"/>
                <a:t>16</a:t>
              </a:r>
            </a:p>
          </p:txBody>
        </p:sp>
      </p:grpSp>
      <p:grpSp>
        <p:nvGrpSpPr>
          <p:cNvPr id="10" name="Group 9">
            <a:extLst>
              <a:ext uri="{FF2B5EF4-FFF2-40B4-BE49-F238E27FC236}">
                <a16:creationId xmlns:a16="http://schemas.microsoft.com/office/drawing/2014/main" id="{8B0021C4-8E17-45B9-81AF-677DBFCB2B57}"/>
              </a:ext>
            </a:extLst>
          </p:cNvPr>
          <p:cNvGrpSpPr/>
          <p:nvPr/>
        </p:nvGrpSpPr>
        <p:grpSpPr>
          <a:xfrm>
            <a:off x="5759243" y="1958338"/>
            <a:ext cx="845949" cy="916632"/>
            <a:chOff x="5646989" y="1468116"/>
            <a:chExt cx="1127932" cy="1222175"/>
          </a:xfrm>
        </p:grpSpPr>
        <p:sp>
          <p:nvSpPr>
            <p:cNvPr id="23" name="TextBox 19">
              <a:extLst>
                <a:ext uri="{FF2B5EF4-FFF2-40B4-BE49-F238E27FC236}">
                  <a16:creationId xmlns:a16="http://schemas.microsoft.com/office/drawing/2014/main" id="{062CDCB6-D02F-4092-91BB-E7CC8CA0E971}"/>
                </a:ext>
              </a:extLst>
            </p:cNvPr>
            <p:cNvSpPr txBox="1"/>
            <p:nvPr/>
          </p:nvSpPr>
          <p:spPr>
            <a:xfrm>
              <a:off x="5646989" y="1809939"/>
              <a:ext cx="1127932" cy="422253"/>
            </a:xfrm>
            <a:prstGeom prst="rect">
              <a:avLst/>
            </a:prstGeom>
            <a:noFill/>
          </p:spPr>
          <p:txBody>
            <a:bodyPr wrap="square" rtlCol="0">
              <a:spAutoFit/>
            </a:bodyPr>
            <a:lstStyle/>
            <a:p>
              <a:pPr algn="ctr" defTabSz="342900">
                <a:lnSpc>
                  <a:spcPct val="80000"/>
                </a:lnSpc>
              </a:pPr>
              <a:r>
                <a:rPr lang="en-US" sz="900" b="1" spc="-23"/>
                <a:t>Stakeholder Focus Groups</a:t>
              </a:r>
            </a:p>
          </p:txBody>
        </p:sp>
        <p:sp>
          <p:nvSpPr>
            <p:cNvPr id="46" name="TextBox 23">
              <a:extLst>
                <a:ext uri="{FF2B5EF4-FFF2-40B4-BE49-F238E27FC236}">
                  <a16:creationId xmlns:a16="http://schemas.microsoft.com/office/drawing/2014/main" id="{F75ABADA-89DF-4C27-B25B-D5711CECCE28}"/>
                </a:ext>
              </a:extLst>
            </p:cNvPr>
            <p:cNvSpPr txBox="1"/>
            <p:nvPr/>
          </p:nvSpPr>
          <p:spPr>
            <a:xfrm>
              <a:off x="5776157" y="2290182"/>
              <a:ext cx="869596" cy="400109"/>
            </a:xfrm>
            <a:prstGeom prst="rect">
              <a:avLst/>
            </a:prstGeom>
            <a:noFill/>
          </p:spPr>
          <p:txBody>
            <a:bodyPr wrap="square" rtlCol="0">
              <a:spAutoFit/>
            </a:bodyPr>
            <a:lstStyle/>
            <a:p>
              <a:pPr algn="ctr">
                <a:lnSpc>
                  <a:spcPct val="90000"/>
                </a:lnSpc>
              </a:pPr>
              <a:r>
                <a:rPr lang="en-US" sz="750"/>
                <a:t>1,195 Participants</a:t>
              </a:r>
            </a:p>
          </p:txBody>
        </p:sp>
        <p:sp>
          <p:nvSpPr>
            <p:cNvPr id="69" name="Oval 26">
              <a:extLst>
                <a:ext uri="{FF2B5EF4-FFF2-40B4-BE49-F238E27FC236}">
                  <a16:creationId xmlns:a16="http://schemas.microsoft.com/office/drawing/2014/main" id="{8AC0B4A2-BE37-4DA3-93F2-75D87E621FF1}"/>
                </a:ext>
              </a:extLst>
            </p:cNvPr>
            <p:cNvSpPr/>
            <p:nvPr/>
          </p:nvSpPr>
          <p:spPr>
            <a:xfrm>
              <a:off x="6073795" y="1468116"/>
              <a:ext cx="274320" cy="27432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92500" lnSpcReduction="10000"/>
            </a:bodyPr>
            <a:lstStyle/>
            <a:p>
              <a:pPr algn="ctr">
                <a:lnSpc>
                  <a:spcPct val="110000"/>
                </a:lnSpc>
              </a:pPr>
              <a:r>
                <a:rPr lang="en-US" sz="975" b="1" spc="-45"/>
                <a:t>10</a:t>
              </a:r>
            </a:p>
          </p:txBody>
        </p:sp>
      </p:grpSp>
    </p:spTree>
    <p:extLst>
      <p:ext uri="{BB962C8B-B14F-4D97-AF65-F5344CB8AC3E}">
        <p14:creationId xmlns:p14="http://schemas.microsoft.com/office/powerpoint/2010/main" val="2980714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63178" tIns="31589" rIns="63178" bIns="31589" rtlCol="0" anchor="ctr">
            <a:normAutofit/>
          </a:bodyPr>
          <a:lstStyle/>
          <a:p>
            <a:r>
              <a:rPr lang="en-US" sz="4000" dirty="0">
                <a:cs typeface="Arial" panose="020B0604020202020204" pitchFamily="34" charset="0"/>
              </a:rPr>
              <a:t>Tools for Students</a:t>
            </a:r>
          </a:p>
        </p:txBody>
      </p:sp>
      <p:sp>
        <p:nvSpPr>
          <p:cNvPr id="3" name="Content Placeholder 2"/>
          <p:cNvSpPr>
            <a:spLocks noGrp="1"/>
          </p:cNvSpPr>
          <p:nvPr>
            <p:ph idx="1"/>
          </p:nvPr>
        </p:nvSpPr>
        <p:spPr>
          <a:xfrm>
            <a:off x="2801809" y="893388"/>
            <a:ext cx="6588383" cy="5071225"/>
          </a:xfrm>
        </p:spPr>
        <p:txBody>
          <a:bodyPr>
            <a:normAutofit fontScale="92500" lnSpcReduction="10000"/>
          </a:bodyPr>
          <a:lstStyle/>
          <a:p>
            <a:pPr marL="0" indent="0" algn="ctr">
              <a:lnSpc>
                <a:spcPct val="120000"/>
              </a:lnSpc>
              <a:buNone/>
              <a:defRPr/>
            </a:pPr>
            <a:endParaRPr lang="en-US" sz="1406" b="1" kern="0" dirty="0"/>
          </a:p>
          <a:p>
            <a:pPr marL="0" indent="0">
              <a:lnSpc>
                <a:spcPct val="120000"/>
              </a:lnSpc>
              <a:buNone/>
              <a:defRPr/>
            </a:pPr>
            <a:endParaRPr lang="en-US" sz="100" b="1" u="sng" kern="0" dirty="0"/>
          </a:p>
          <a:p>
            <a:r>
              <a:rPr lang="en-US" sz="2000" b="1" kern="0" dirty="0"/>
              <a:t>GI Bill® Comparison Tool</a:t>
            </a:r>
          </a:p>
          <a:p>
            <a:pPr lvl="1"/>
            <a:r>
              <a:rPr lang="en-US" sz="2000" kern="0" dirty="0"/>
              <a:t>Find a school and determine GI Bill benefits while attending</a:t>
            </a:r>
          </a:p>
          <a:p>
            <a:pPr lvl="1"/>
            <a:r>
              <a:rPr lang="en-US" sz="2000" kern="0" dirty="0"/>
              <a:t>Website: </a:t>
            </a:r>
            <a:r>
              <a:rPr lang="en-US" sz="2000" kern="0" dirty="0">
                <a:solidFill>
                  <a:srgbClr val="002060"/>
                </a:solidFill>
                <a:hlinkClick r:id="rId3">
                  <a:extLst>
                    <a:ext uri="{A12FA001-AC4F-418D-AE19-62706E023703}">
                      <ahyp:hlinkClr xmlns:ahyp="http://schemas.microsoft.com/office/drawing/2018/hyperlinkcolor" xmlns="" val="tx"/>
                    </a:ext>
                  </a:extLst>
                </a:hlinkClick>
              </a:rPr>
              <a:t>https://www.va.gov/gi-bill-comparison-tool</a:t>
            </a:r>
            <a:r>
              <a:rPr lang="en-US" sz="2000" kern="0" dirty="0">
                <a:solidFill>
                  <a:srgbClr val="002060"/>
                </a:solidFill>
              </a:rPr>
              <a:t>  </a:t>
            </a:r>
            <a:endParaRPr lang="en-US" sz="2000" b="1" kern="0" dirty="0">
              <a:solidFill>
                <a:srgbClr val="002060"/>
              </a:solidFill>
            </a:endParaRPr>
          </a:p>
          <a:p>
            <a:r>
              <a:rPr lang="en-US" sz="2000" b="1" kern="0" dirty="0"/>
              <a:t>GI Bill® Feedback System</a:t>
            </a:r>
          </a:p>
          <a:p>
            <a:pPr lvl="1"/>
            <a:r>
              <a:rPr lang="en-US" sz="2000" kern="0" dirty="0"/>
              <a:t>Provides avenue for student complaints concerning non-compliant POE schools</a:t>
            </a:r>
          </a:p>
          <a:p>
            <a:pPr lvl="1"/>
            <a:r>
              <a:rPr lang="en-US" sz="2000" kern="0" dirty="0"/>
              <a:t>Website: </a:t>
            </a:r>
            <a:r>
              <a:rPr lang="en-US" sz="2000" kern="0" dirty="0">
                <a:solidFill>
                  <a:srgbClr val="002060"/>
                </a:solidFill>
                <a:hlinkClick r:id="rId4">
                  <a:extLst>
                    <a:ext uri="{A12FA001-AC4F-418D-AE19-62706E023703}">
                      <ahyp:hlinkClr xmlns:ahyp="http://schemas.microsoft.com/office/drawing/2018/hyperlinkcolor" xmlns="" val="tx"/>
                    </a:ext>
                  </a:extLst>
                </a:hlinkClick>
              </a:rPr>
              <a:t>https://www.benefits.va.gov/GIBILL/Feedback.asp</a:t>
            </a:r>
            <a:r>
              <a:rPr lang="en-US" sz="2000" kern="0" dirty="0">
                <a:solidFill>
                  <a:srgbClr val="002060"/>
                </a:solidFill>
              </a:rPr>
              <a:t> </a:t>
            </a:r>
          </a:p>
          <a:p>
            <a:r>
              <a:rPr lang="en-US" sz="2000" b="1" kern="0" dirty="0"/>
              <a:t>Website</a:t>
            </a:r>
            <a:r>
              <a:rPr lang="en-US" sz="2000" kern="0" dirty="0"/>
              <a:t>: </a:t>
            </a:r>
            <a:r>
              <a:rPr lang="en-US" sz="2000" kern="0" dirty="0">
                <a:solidFill>
                  <a:srgbClr val="002060"/>
                </a:solidFill>
                <a:hlinkClick r:id="rId5">
                  <a:extLst>
                    <a:ext uri="{A12FA001-AC4F-418D-AE19-62706E023703}">
                      <ahyp:hlinkClr xmlns:ahyp="http://schemas.microsoft.com/office/drawing/2018/hyperlinkcolor" xmlns="" val="tx"/>
                    </a:ext>
                  </a:extLst>
                </a:hlinkClick>
              </a:rPr>
              <a:t>www.benefits.va.gov/gibill</a:t>
            </a:r>
            <a:r>
              <a:rPr lang="en-US" sz="2000" kern="0" dirty="0">
                <a:solidFill>
                  <a:srgbClr val="002060"/>
                </a:solidFill>
              </a:rPr>
              <a:t> </a:t>
            </a:r>
          </a:p>
          <a:p>
            <a:pPr lvl="1"/>
            <a:r>
              <a:rPr lang="en-US" sz="2000" kern="0" dirty="0"/>
              <a:t>Information on how to apply for education benefits</a:t>
            </a:r>
          </a:p>
          <a:p>
            <a:r>
              <a:rPr lang="en-US" sz="2000" b="1" kern="0" dirty="0"/>
              <a:t>Facebook</a:t>
            </a:r>
            <a:r>
              <a:rPr lang="en-US" sz="2000" kern="0" dirty="0"/>
              <a:t>: </a:t>
            </a:r>
            <a:r>
              <a:rPr lang="en-US" sz="2000" kern="0" dirty="0">
                <a:solidFill>
                  <a:srgbClr val="002060"/>
                </a:solidFill>
                <a:hlinkClick r:id="rId6">
                  <a:extLst>
                    <a:ext uri="{A12FA001-AC4F-418D-AE19-62706E023703}">
                      <ahyp:hlinkClr xmlns:ahyp="http://schemas.microsoft.com/office/drawing/2018/hyperlinkcolor" xmlns="" val="tx"/>
                    </a:ext>
                  </a:extLst>
                </a:hlinkClick>
              </a:rPr>
              <a:t>www.facebook.com/gibillEducation</a:t>
            </a:r>
            <a:endParaRPr lang="en-US" sz="2000" kern="0" dirty="0">
              <a:solidFill>
                <a:srgbClr val="002060"/>
              </a:solidFill>
            </a:endParaRPr>
          </a:p>
          <a:p>
            <a:pPr lvl="1"/>
            <a:r>
              <a:rPr lang="en-US" sz="2000" kern="0" dirty="0"/>
              <a:t>Provides  a forum for EDU information updates to over 106K followers </a:t>
            </a:r>
            <a:r>
              <a:rPr lang="en-US" sz="2000" kern="0" dirty="0">
                <a:solidFill>
                  <a:srgbClr val="002060"/>
                </a:solidFill>
              </a:rPr>
              <a:t> </a:t>
            </a:r>
          </a:p>
          <a:p>
            <a:r>
              <a:rPr lang="en-US" sz="2000" b="1" kern="0" dirty="0"/>
              <a:t>Education Call Center </a:t>
            </a:r>
            <a:r>
              <a:rPr lang="en-US" sz="2000" kern="0" dirty="0"/>
              <a:t>– 1-888-GIBILL-1  (1-888-442-4551)</a:t>
            </a:r>
            <a:endParaRPr lang="en-US" sz="2000" b="1" kern="0" dirty="0"/>
          </a:p>
          <a:p>
            <a:pPr marL="0" indent="0">
              <a:buNone/>
            </a:pPr>
            <a:endParaRPr lang="en-US" sz="619" kern="0" dirty="0"/>
          </a:p>
          <a:p>
            <a:pPr marL="315888" lvl="1" indent="0">
              <a:buNone/>
            </a:pPr>
            <a:endParaRPr lang="en-US" sz="956" kern="0" dirty="0"/>
          </a:p>
          <a:p>
            <a:pPr marL="0" indent="0">
              <a:buNone/>
            </a:pPr>
            <a:endParaRPr lang="en-US" sz="100" kern="0" dirty="0"/>
          </a:p>
          <a:p>
            <a:pPr marL="0" indent="0">
              <a:buNone/>
            </a:pPr>
            <a:endParaRPr lang="en-US" sz="1238" kern="0" dirty="0"/>
          </a:p>
          <a:p>
            <a:endParaRPr lang="en-US" sz="100" kern="0" dirty="0"/>
          </a:p>
          <a:p>
            <a:pPr marL="0" indent="0">
              <a:buNone/>
            </a:pPr>
            <a:endParaRPr lang="en-US" sz="675" kern="0" dirty="0"/>
          </a:p>
          <a:p>
            <a:pPr lvl="1">
              <a:lnSpc>
                <a:spcPct val="120000"/>
              </a:lnSpc>
              <a:spcBef>
                <a:spcPts val="0"/>
              </a:spcBef>
              <a:defRPr sz="1500"/>
            </a:pPr>
            <a:endParaRPr lang="en-US" sz="956"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p:cNvSpPr>
            <a:spLocks noGrp="1"/>
          </p:cNvSpPr>
          <p:nvPr>
            <p:ph type="sldNum" sz="quarter" idx="4294967295"/>
          </p:nvPr>
        </p:nvSpPr>
        <p:spPr>
          <a:xfrm>
            <a:off x="7869913" y="5100274"/>
            <a:ext cx="1599783" cy="205383"/>
          </a:xfrm>
          <a:prstGeom prst="rect">
            <a:avLst/>
          </a:prstGeom>
        </p:spPr>
        <p:txBody>
          <a:bodyPr/>
          <a:lstStyle/>
          <a:p>
            <a:pPr defTabSz="631777">
              <a:defRPr/>
            </a:pPr>
            <a:fld id="{D983F1FA-211D-3044-9E35-958DFBC26156}" type="slidenum">
              <a:rPr lang="en-US" sz="844">
                <a:solidFill>
                  <a:prstClr val="white"/>
                </a:solidFill>
                <a:latin typeface="Calibri"/>
              </a:rPr>
              <a:pPr defTabSz="631777">
                <a:defRPr/>
              </a:pPr>
              <a:t>18</a:t>
            </a:fld>
            <a:endParaRPr lang="en-US" sz="844" dirty="0">
              <a:solidFill>
                <a:prstClr val="white"/>
              </a:solidFill>
              <a:latin typeface="Calibri"/>
            </a:endParaRPr>
          </a:p>
        </p:txBody>
      </p:sp>
      <p:sp>
        <p:nvSpPr>
          <p:cNvPr id="5" name="Slide Number Placeholder 2">
            <a:extLst>
              <a:ext uri="{FF2B5EF4-FFF2-40B4-BE49-F238E27FC236}">
                <a16:creationId xmlns:a16="http://schemas.microsoft.com/office/drawing/2014/main" id="{9B29DAA4-B718-445F-A089-AF960C42AD3C}"/>
              </a:ext>
            </a:extLst>
          </p:cNvPr>
          <p:cNvSpPr>
            <a:spLocks noGrp="1"/>
          </p:cNvSpPr>
          <p:nvPr>
            <p:ph type="sldNum" sz="quarter" idx="12"/>
          </p:nvPr>
        </p:nvSpPr>
        <p:spPr>
          <a:xfrm>
            <a:off x="10210800" y="6400233"/>
            <a:ext cx="384630" cy="365125"/>
          </a:xfrm>
        </p:spPr>
        <p:txBody>
          <a:bodyPr/>
          <a:lstStyle/>
          <a:p>
            <a:fld id="{D983F1FA-211D-3044-9E35-958DFBC26156}"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626359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32187"/>
            <a:ext cx="10363200" cy="1470025"/>
          </a:xfrm>
        </p:spPr>
        <p:txBody>
          <a:bodyPr>
            <a:normAutofit/>
          </a:bodyPr>
          <a:lstStyle/>
          <a:p>
            <a:r>
              <a:rPr lang="en-US" sz="4400" b="1" dirty="0"/>
              <a:t>Thank you </a:t>
            </a:r>
          </a:p>
        </p:txBody>
      </p:sp>
      <p:sp>
        <p:nvSpPr>
          <p:cNvPr id="4" name="Subtitle 2"/>
          <p:cNvSpPr txBox="1">
            <a:spLocks/>
          </p:cNvSpPr>
          <p:nvPr/>
        </p:nvSpPr>
        <p:spPr>
          <a:xfrm>
            <a:off x="284850" y="4267200"/>
            <a:ext cx="9954207" cy="1554144"/>
          </a:xfrm>
          <a:prstGeom prst="rect">
            <a:avLst/>
          </a:prstGeom>
        </p:spPr>
        <p:txBody>
          <a:bodyPr vert="horz" lIns="112316" tIns="56158" rIns="112316" bIns="56158" rtlCol="0" anchor="b">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endParaRPr lang="en-US" sz="2200" dirty="0">
              <a:solidFill>
                <a:srgbClr val="000000"/>
              </a:solidFill>
              <a:latin typeface="Calibri"/>
            </a:endParaRPr>
          </a:p>
        </p:txBody>
      </p:sp>
      <p:sp>
        <p:nvSpPr>
          <p:cNvPr id="5" name="Rectangle 4"/>
          <p:cNvSpPr/>
          <p:nvPr/>
        </p:nvSpPr>
        <p:spPr>
          <a:xfrm>
            <a:off x="1591" y="-76200"/>
            <a:ext cx="12188825"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12316" tIns="56158" rIns="112316" bIns="56158" rtlCol="0" anchor="ctr"/>
          <a:lstStyle/>
          <a:p>
            <a:pPr algn="ctr" defTabSz="561579"/>
            <a:endParaRPr lang="en-US" sz="2200" dirty="0">
              <a:solidFill>
                <a:prstClr val="white"/>
              </a:solidFill>
              <a:latin typeface="Calibri"/>
            </a:endParaRPr>
          </a:p>
        </p:txBody>
      </p:sp>
      <p:pic>
        <p:nvPicPr>
          <p:cNvPr id="8" name="Picture 7">
            <a:extLst>
              <a:ext uri="{FF2B5EF4-FFF2-40B4-BE49-F238E27FC236}">
                <a16:creationId xmlns:a16="http://schemas.microsoft.com/office/drawing/2014/main" id="{F7338875-C4C4-4588-B72B-3672D9196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5674" y="1058777"/>
            <a:ext cx="1780657" cy="1791405"/>
          </a:xfrm>
          <a:prstGeom prst="rect">
            <a:avLst/>
          </a:prstGeom>
        </p:spPr>
      </p:pic>
    </p:spTree>
    <p:extLst>
      <p:ext uri="{BB962C8B-B14F-4D97-AF65-F5344CB8AC3E}">
        <p14:creationId xmlns:p14="http://schemas.microsoft.com/office/powerpoint/2010/main" val="50644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Education Service Mission &amp; Highlights</a:t>
            </a:r>
          </a:p>
          <a:p>
            <a:r>
              <a:rPr lang="en-US" dirty="0"/>
              <a:t>Education Benefits Overview</a:t>
            </a:r>
          </a:p>
          <a:p>
            <a:r>
              <a:rPr lang="en-US" dirty="0"/>
              <a:t>Colmery Act – </a:t>
            </a:r>
          </a:p>
          <a:p>
            <a:pPr lvl="1"/>
            <a:r>
              <a:rPr lang="en-US" dirty="0"/>
              <a:t>Highlights</a:t>
            </a:r>
          </a:p>
          <a:p>
            <a:pPr lvl="2"/>
            <a:r>
              <a:rPr lang="en-US" dirty="0"/>
              <a:t>VET TEC </a:t>
            </a:r>
          </a:p>
          <a:p>
            <a:pPr lvl="2"/>
            <a:r>
              <a:rPr lang="en-US" dirty="0"/>
              <a:t>STEM</a:t>
            </a:r>
          </a:p>
          <a:p>
            <a:pPr lvl="1"/>
            <a:r>
              <a:rPr lang="en-US" dirty="0"/>
              <a:t>Reset</a:t>
            </a:r>
          </a:p>
          <a:p>
            <a:pPr lvl="1"/>
            <a:r>
              <a:rPr lang="en-US" dirty="0"/>
              <a:t>Communication Initiatives</a:t>
            </a:r>
          </a:p>
          <a:p>
            <a:r>
              <a:rPr lang="en-US" dirty="0"/>
              <a:t>Tools for Students</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p:cNvSpPr>
            <a:spLocks noGrp="1"/>
          </p:cNvSpPr>
          <p:nvPr>
            <p:ph type="title"/>
          </p:nvPr>
        </p:nvSpPr>
        <p:spPr/>
        <p:txBody>
          <a:bodyPr>
            <a:normAutofit fontScale="90000"/>
          </a:bodyPr>
          <a:lstStyle/>
          <a:p>
            <a:r>
              <a:rPr lang="en-US" dirty="0"/>
              <a:t>Overview</a:t>
            </a:r>
          </a:p>
        </p:txBody>
      </p:sp>
    </p:spTree>
    <p:extLst>
      <p:ext uri="{BB962C8B-B14F-4D97-AF65-F5344CB8AC3E}">
        <p14:creationId xmlns:p14="http://schemas.microsoft.com/office/powerpoint/2010/main" val="350649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0030BE-E112-48B7-89B0-0B856EC0B6CF}"/>
              </a:ext>
            </a:extLst>
          </p:cNvPr>
          <p:cNvSpPr>
            <a:spLocks noGrp="1"/>
          </p:cNvSpPr>
          <p:nvPr>
            <p:ph idx="1"/>
          </p:nvPr>
        </p:nvSpPr>
        <p:spPr/>
        <p:txBody>
          <a:bodyPr>
            <a:normAutofit/>
          </a:bodyPr>
          <a:lstStyle/>
          <a:p>
            <a:endParaRPr lang="en-US" dirty="0"/>
          </a:p>
          <a:p>
            <a:endParaRPr lang="en-US" dirty="0"/>
          </a:p>
        </p:txBody>
      </p:sp>
      <p:sp>
        <p:nvSpPr>
          <p:cNvPr id="3" name="Slide Number Placeholder 2">
            <a:extLst>
              <a:ext uri="{FF2B5EF4-FFF2-40B4-BE49-F238E27FC236}">
                <a16:creationId xmlns:a16="http://schemas.microsoft.com/office/drawing/2014/main" id="{E75965E3-D395-483E-B2A8-5108F555D3A5}"/>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a:extLst>
              <a:ext uri="{FF2B5EF4-FFF2-40B4-BE49-F238E27FC236}">
                <a16:creationId xmlns:a16="http://schemas.microsoft.com/office/drawing/2014/main" id="{7294C01C-5ED3-4C2D-9DE8-8231420AC466}"/>
              </a:ext>
            </a:extLst>
          </p:cNvPr>
          <p:cNvSpPr>
            <a:spLocks noGrp="1"/>
          </p:cNvSpPr>
          <p:nvPr>
            <p:ph type="title"/>
          </p:nvPr>
        </p:nvSpPr>
        <p:spPr/>
        <p:txBody>
          <a:bodyPr>
            <a:noAutofit/>
          </a:bodyPr>
          <a:lstStyle/>
          <a:p>
            <a:r>
              <a:rPr lang="en-US" sz="4400" dirty="0"/>
              <a:t>Education Service’s Mission</a:t>
            </a:r>
          </a:p>
        </p:txBody>
      </p:sp>
      <p:sp>
        <p:nvSpPr>
          <p:cNvPr id="5" name="Content Placeholder 2">
            <a:extLst>
              <a:ext uri="{FF2B5EF4-FFF2-40B4-BE49-F238E27FC236}">
                <a16:creationId xmlns:a16="http://schemas.microsoft.com/office/drawing/2014/main" id="{682876F7-5BC3-49B3-AB18-AD3DD37865F6}"/>
              </a:ext>
            </a:extLst>
          </p:cNvPr>
          <p:cNvSpPr txBox="1">
            <a:spLocks/>
          </p:cNvSpPr>
          <p:nvPr/>
        </p:nvSpPr>
        <p:spPr>
          <a:xfrm>
            <a:off x="0" y="822961"/>
            <a:ext cx="12191999" cy="5212077"/>
          </a:xfrm>
          <a:prstGeom prst="rect">
            <a:avLst/>
          </a:prstGeom>
        </p:spPr>
        <p:txBody>
          <a:bodyPr vert="horz" lIns="112316" tIns="56158" rIns="112316" bIns="56158" rtlCol="0">
            <a:normAutofit/>
          </a:bodyPr>
          <a:lstStyle>
            <a:lvl1pPr marL="421184" indent="-421184" algn="l" defTabSz="561579" rtl="0" eaLnBrk="1" latinLnBrk="0" hangingPunct="1">
              <a:spcBef>
                <a:spcPct val="20000"/>
              </a:spcBef>
              <a:buFont typeface="Arial"/>
              <a:buChar char="•"/>
              <a:defRPr sz="3900" kern="1200">
                <a:solidFill>
                  <a:schemeClr val="tx1"/>
                </a:solidFill>
                <a:latin typeface="+mn-lt"/>
                <a:ea typeface="+mn-ea"/>
                <a:cs typeface="+mn-cs"/>
              </a:defRPr>
            </a:lvl1pPr>
            <a:lvl2pPr marL="912565" indent="-350987" algn="l" defTabSz="561579" rtl="0" eaLnBrk="1" latinLnBrk="0" hangingPunct="1">
              <a:spcBef>
                <a:spcPct val="20000"/>
              </a:spcBef>
              <a:buFont typeface="Arial"/>
              <a:buChar char="–"/>
              <a:defRPr sz="3400" kern="1200">
                <a:solidFill>
                  <a:schemeClr val="tx1"/>
                </a:solidFill>
                <a:latin typeface="+mn-lt"/>
                <a:ea typeface="+mn-ea"/>
                <a:cs typeface="+mn-cs"/>
              </a:defRPr>
            </a:lvl2pPr>
            <a:lvl3pPr marL="1403947" indent="-280789" algn="l" defTabSz="561579" rtl="0" eaLnBrk="1" latinLnBrk="0" hangingPunct="1">
              <a:spcBef>
                <a:spcPct val="20000"/>
              </a:spcBef>
              <a:buFont typeface="Arial"/>
              <a:buChar char="•"/>
              <a:defRPr sz="2900" kern="1200">
                <a:solidFill>
                  <a:schemeClr val="tx1"/>
                </a:solidFill>
                <a:latin typeface="+mn-lt"/>
                <a:ea typeface="+mn-ea"/>
                <a:cs typeface="+mn-cs"/>
              </a:defRPr>
            </a:lvl3pPr>
            <a:lvl4pPr marL="1965526" indent="-280789" algn="l" defTabSz="561579" rtl="0" eaLnBrk="1" latinLnBrk="0" hangingPunct="1">
              <a:spcBef>
                <a:spcPct val="20000"/>
              </a:spcBef>
              <a:buFont typeface="Arial"/>
              <a:buChar char="–"/>
              <a:defRPr sz="2500" kern="1200">
                <a:solidFill>
                  <a:schemeClr val="tx1"/>
                </a:solidFill>
                <a:latin typeface="+mn-lt"/>
                <a:ea typeface="+mn-ea"/>
                <a:cs typeface="+mn-cs"/>
              </a:defRPr>
            </a:lvl4pPr>
            <a:lvl5pPr marL="2527104" indent="-280789" algn="l" defTabSz="561579" rtl="0" eaLnBrk="1" latinLnBrk="0" hangingPunct="1">
              <a:spcBef>
                <a:spcPct val="20000"/>
              </a:spcBef>
              <a:buFont typeface="Arial"/>
              <a:buChar char="»"/>
              <a:defRPr sz="2500" kern="1200">
                <a:solidFill>
                  <a:schemeClr val="tx1"/>
                </a:solidFill>
                <a:latin typeface="+mn-lt"/>
                <a:ea typeface="+mn-ea"/>
                <a:cs typeface="+mn-cs"/>
              </a:defRPr>
            </a:lvl5pPr>
            <a:lvl6pPr marL="3088683" indent="-280789" algn="l" defTabSz="561579" rtl="0" eaLnBrk="1" latinLnBrk="0" hangingPunct="1">
              <a:spcBef>
                <a:spcPct val="20000"/>
              </a:spcBef>
              <a:buFont typeface="Arial"/>
              <a:buChar char="•"/>
              <a:defRPr sz="2500" kern="1200">
                <a:solidFill>
                  <a:schemeClr val="tx1"/>
                </a:solidFill>
                <a:latin typeface="+mn-lt"/>
                <a:ea typeface="+mn-ea"/>
                <a:cs typeface="+mn-cs"/>
              </a:defRPr>
            </a:lvl6pPr>
            <a:lvl7pPr marL="3650262" indent="-280789" algn="l" defTabSz="561579" rtl="0" eaLnBrk="1" latinLnBrk="0" hangingPunct="1">
              <a:spcBef>
                <a:spcPct val="20000"/>
              </a:spcBef>
              <a:buFont typeface="Arial"/>
              <a:buChar char="•"/>
              <a:defRPr sz="2500" kern="1200">
                <a:solidFill>
                  <a:schemeClr val="tx1"/>
                </a:solidFill>
                <a:latin typeface="+mn-lt"/>
                <a:ea typeface="+mn-ea"/>
                <a:cs typeface="+mn-cs"/>
              </a:defRPr>
            </a:lvl7pPr>
            <a:lvl8pPr marL="4211841" indent="-280789" algn="l" defTabSz="561579" rtl="0" eaLnBrk="1" latinLnBrk="0" hangingPunct="1">
              <a:spcBef>
                <a:spcPct val="20000"/>
              </a:spcBef>
              <a:buFont typeface="Arial"/>
              <a:buChar char="•"/>
              <a:defRPr sz="2500" kern="1200">
                <a:solidFill>
                  <a:schemeClr val="tx1"/>
                </a:solidFill>
                <a:latin typeface="+mn-lt"/>
                <a:ea typeface="+mn-ea"/>
                <a:cs typeface="+mn-cs"/>
              </a:defRPr>
            </a:lvl8pPr>
            <a:lvl9pPr marL="4773419" indent="-280789" algn="l" defTabSz="561579" rtl="0" eaLnBrk="1" latinLnBrk="0" hangingPunct="1">
              <a:spcBef>
                <a:spcPct val="20000"/>
              </a:spcBef>
              <a:buFont typeface="Arial"/>
              <a:buChar char="•"/>
              <a:defRPr sz="2500" kern="1200">
                <a:solidFill>
                  <a:schemeClr val="tx1"/>
                </a:solidFill>
                <a:latin typeface="+mn-lt"/>
                <a:ea typeface="+mn-ea"/>
                <a:cs typeface="+mn-cs"/>
              </a:defRPr>
            </a:lvl9pPr>
          </a:lstStyle>
          <a:p>
            <a:pPr marL="0" indent="0" algn="ctr">
              <a:buFont typeface="Arial" charset="0"/>
              <a:buNone/>
              <a:defRPr/>
            </a:pPr>
            <a:r>
              <a:rPr lang="en-US" sz="2800" b="1" dirty="0">
                <a:solidFill>
                  <a:srgbClr val="000000"/>
                </a:solidFill>
              </a:rPr>
              <a:t>Mission</a:t>
            </a:r>
          </a:p>
          <a:p>
            <a:pPr>
              <a:defRPr/>
            </a:pPr>
            <a:r>
              <a:rPr lang="en-US" sz="2600" dirty="0"/>
              <a:t>To provide ready access to and timely &amp; accurate delivery of education benefits to Veterans, Service members, and their families.</a:t>
            </a:r>
          </a:p>
          <a:p>
            <a:pPr lvl="1">
              <a:defRPr/>
            </a:pPr>
            <a:r>
              <a:rPr lang="en-US" sz="2600" dirty="0"/>
              <a:t>Effective and efficient claims processing</a:t>
            </a:r>
          </a:p>
          <a:p>
            <a:pPr lvl="1">
              <a:defRPr/>
            </a:pPr>
            <a:r>
              <a:rPr lang="en-US" sz="2600" dirty="0"/>
              <a:t>Creating the informed consumer</a:t>
            </a:r>
          </a:p>
          <a:p>
            <a:pPr lvl="1">
              <a:defRPr/>
            </a:pPr>
            <a:r>
              <a:rPr lang="en-US" sz="2600" dirty="0"/>
              <a:t>Protecting the integrity of GI Bill benefits  </a:t>
            </a:r>
          </a:p>
          <a:p>
            <a:pPr marL="0" indent="0" algn="ctr">
              <a:buFont typeface="Arial" charset="0"/>
              <a:buNone/>
              <a:defRPr/>
            </a:pPr>
            <a:endParaRPr lang="en-US" sz="1700" b="1" dirty="0"/>
          </a:p>
          <a:p>
            <a:pPr marL="0" indent="0" algn="ctr">
              <a:buFont typeface="Arial" charset="0"/>
              <a:buNone/>
              <a:defRPr/>
            </a:pPr>
            <a:r>
              <a:rPr lang="en-US" sz="2800" b="1" dirty="0"/>
              <a:t>Stakeholders</a:t>
            </a:r>
          </a:p>
          <a:p>
            <a:pPr>
              <a:defRPr/>
            </a:pPr>
            <a:r>
              <a:rPr lang="en-US" sz="2600" dirty="0"/>
              <a:t>Stakeholders and clients of the programs administered by Education Service include educational institutions, State Approving Agencies (SAA), Veterans Service Organizations (VSOs), and other Federal and private sector partners</a:t>
            </a:r>
          </a:p>
        </p:txBody>
      </p:sp>
    </p:spTree>
    <p:extLst>
      <p:ext uri="{BB962C8B-B14F-4D97-AF65-F5344CB8AC3E}">
        <p14:creationId xmlns:p14="http://schemas.microsoft.com/office/powerpoint/2010/main" val="7158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26CAD-10AD-4694-B829-94E50852763E}"/>
              </a:ext>
            </a:extLst>
          </p:cNvPr>
          <p:cNvSpPr>
            <a:spLocks noGrp="1"/>
          </p:cNvSpPr>
          <p:nvPr>
            <p:ph type="title"/>
          </p:nvPr>
        </p:nvSpPr>
        <p:spPr/>
        <p:txBody>
          <a:bodyPr>
            <a:noAutofit/>
          </a:bodyPr>
          <a:lstStyle/>
          <a:p>
            <a:r>
              <a:rPr lang="en-US" sz="4400"/>
              <a:t>Education Service Highlights</a:t>
            </a:r>
          </a:p>
        </p:txBody>
      </p:sp>
      <p:pic>
        <p:nvPicPr>
          <p:cNvPr id="60" name="students">
            <a:extLst>
              <a:ext uri="{FF2B5EF4-FFF2-40B4-BE49-F238E27FC236}">
                <a16:creationId xmlns:a16="http://schemas.microsoft.com/office/drawing/2014/main" id="{EDA0770B-9568-5241-B708-C036BC7E5712}"/>
              </a:ext>
              <a:ext uri="{C183D7F6-B498-43B3-948B-1728B52AA6E4}">
                <adec:decorative xmlns:adec="http://schemas.microsoft.com/office/drawing/2017/decorative" xmlns=""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2686" y="818657"/>
            <a:ext cx="2618693" cy="2644880"/>
          </a:xfrm>
          <a:prstGeom prst="rect">
            <a:avLst/>
          </a:prstGeom>
        </p:spPr>
      </p:pic>
      <p:pic>
        <p:nvPicPr>
          <p:cNvPr id="59" name="lightbulb">
            <a:extLst>
              <a:ext uri="{FF2B5EF4-FFF2-40B4-BE49-F238E27FC236}">
                <a16:creationId xmlns:a16="http://schemas.microsoft.com/office/drawing/2014/main" id="{4924B88C-90E5-5545-9C41-C44CC17CE6AF}"/>
              </a:ext>
              <a:ext uri="{C183D7F6-B498-43B3-948B-1728B52AA6E4}">
                <adec:decorative xmlns:adec="http://schemas.microsoft.com/office/drawing/2017/decorative" xmlns=""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722" y="1040307"/>
            <a:ext cx="1321689" cy="1334906"/>
          </a:xfrm>
          <a:prstGeom prst="rect">
            <a:avLst/>
          </a:prstGeom>
        </p:spPr>
      </p:pic>
      <p:pic>
        <p:nvPicPr>
          <p:cNvPr id="66" name="screen gear">
            <a:extLst>
              <a:ext uri="{FF2B5EF4-FFF2-40B4-BE49-F238E27FC236}">
                <a16:creationId xmlns:a16="http://schemas.microsoft.com/office/drawing/2014/main" id="{DB8ED706-DD41-834C-8D42-575C4CF87151}"/>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272" y="1421279"/>
            <a:ext cx="1224371" cy="1236614"/>
          </a:xfrm>
          <a:prstGeom prst="rect">
            <a:avLst/>
          </a:prstGeom>
        </p:spPr>
      </p:pic>
      <p:pic>
        <p:nvPicPr>
          <p:cNvPr id="65" name="money">
            <a:extLst>
              <a:ext uri="{FF2B5EF4-FFF2-40B4-BE49-F238E27FC236}">
                <a16:creationId xmlns:a16="http://schemas.microsoft.com/office/drawing/2014/main" id="{32FFBCF0-1E95-5E41-A990-862CE7082A24}"/>
              </a:ext>
              <a:ext uri="{C183D7F6-B498-43B3-948B-1728B52AA6E4}">
                <adec:decorative xmlns:adec="http://schemas.microsoft.com/office/drawing/2017/decorative" xmlns=""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6983" y="1395521"/>
            <a:ext cx="1258227" cy="1270809"/>
          </a:xfrm>
          <a:prstGeom prst="rect">
            <a:avLst/>
          </a:prstGeom>
        </p:spPr>
      </p:pic>
      <p:pic>
        <p:nvPicPr>
          <p:cNvPr id="1039" name="clock">
            <a:extLst>
              <a:ext uri="{FF2B5EF4-FFF2-40B4-BE49-F238E27FC236}">
                <a16:creationId xmlns:a16="http://schemas.microsoft.com/office/drawing/2014/main" id="{9EC01436-5371-0248-BE94-AE6E303C837F}"/>
              </a:ext>
              <a:ext uri="{C183D7F6-B498-43B3-948B-1728B52AA6E4}">
                <adec:decorative xmlns:adec="http://schemas.microsoft.com/office/drawing/2017/decorative" xmlns=""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5251" y="4161865"/>
            <a:ext cx="1266392" cy="1251666"/>
          </a:xfrm>
          <a:prstGeom prst="rect">
            <a:avLst/>
          </a:prstGeom>
        </p:spPr>
      </p:pic>
      <p:pic>
        <p:nvPicPr>
          <p:cNvPr id="1037" name="computer cap">
            <a:extLst>
              <a:ext uri="{FF2B5EF4-FFF2-40B4-BE49-F238E27FC236}">
                <a16:creationId xmlns:a16="http://schemas.microsoft.com/office/drawing/2014/main" id="{84E8A157-4637-4B46-BEB9-2F8C5E250BFE}"/>
              </a:ext>
              <a:ext uri="{C183D7F6-B498-43B3-948B-1728B52AA6E4}">
                <adec:decorative xmlns:adec="http://schemas.microsoft.com/office/drawing/2017/decorative" xmlns=""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8409" y="4010433"/>
            <a:ext cx="1418459" cy="1418459"/>
          </a:xfrm>
          <a:prstGeom prst="rect">
            <a:avLst/>
          </a:prstGeom>
        </p:spPr>
      </p:pic>
      <p:pic>
        <p:nvPicPr>
          <p:cNvPr id="1033" name="campus">
            <a:extLst>
              <a:ext uri="{FF2B5EF4-FFF2-40B4-BE49-F238E27FC236}">
                <a16:creationId xmlns:a16="http://schemas.microsoft.com/office/drawing/2014/main" id="{0478CC55-C2F7-A34B-85AA-0F172B507930}"/>
              </a:ext>
              <a:ext uri="{C183D7F6-B498-43B3-948B-1728B52AA6E4}">
                <adec:decorative xmlns:adec="http://schemas.microsoft.com/office/drawing/2017/decorative" xmlns=""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00993" y="955349"/>
            <a:ext cx="949110" cy="938074"/>
          </a:xfrm>
          <a:prstGeom prst="rect">
            <a:avLst/>
          </a:prstGeom>
        </p:spPr>
      </p:pic>
      <p:pic>
        <p:nvPicPr>
          <p:cNvPr id="1029" name="attention">
            <a:extLst>
              <a:ext uri="{FF2B5EF4-FFF2-40B4-BE49-F238E27FC236}">
                <a16:creationId xmlns:a16="http://schemas.microsoft.com/office/drawing/2014/main" id="{EA7A04A1-3DE7-5D4D-AC09-749FBA946A2D}"/>
              </a:ext>
              <a:ext uri="{C183D7F6-B498-43B3-948B-1728B52AA6E4}">
                <adec:decorative xmlns:adec="http://schemas.microsoft.com/office/drawing/2017/decorative" xmlns=""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34414" y="2271397"/>
            <a:ext cx="1109555" cy="1120651"/>
          </a:xfrm>
          <a:prstGeom prst="rect">
            <a:avLst/>
          </a:prstGeom>
        </p:spPr>
      </p:pic>
      <p:pic>
        <p:nvPicPr>
          <p:cNvPr id="1024" name="envelope">
            <a:extLst>
              <a:ext uri="{FF2B5EF4-FFF2-40B4-BE49-F238E27FC236}">
                <a16:creationId xmlns:a16="http://schemas.microsoft.com/office/drawing/2014/main" id="{175F665D-74CE-F24D-A45B-E25FD44BA25F}"/>
              </a:ext>
              <a:ext uri="{C183D7F6-B498-43B3-948B-1728B52AA6E4}">
                <adec:decorative xmlns:adec="http://schemas.microsoft.com/office/drawing/2017/decorative" xmlns=""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61093" y="4038304"/>
            <a:ext cx="1457148" cy="1471720"/>
          </a:xfrm>
          <a:prstGeom prst="rect">
            <a:avLst/>
          </a:prstGeom>
        </p:spPr>
      </p:pic>
      <p:pic>
        <p:nvPicPr>
          <p:cNvPr id="62" name="letter pen">
            <a:extLst>
              <a:ext uri="{FF2B5EF4-FFF2-40B4-BE49-F238E27FC236}">
                <a16:creationId xmlns:a16="http://schemas.microsoft.com/office/drawing/2014/main" id="{CCB328FC-306B-F245-9345-B6B1C159D297}"/>
              </a:ext>
              <a:ext uri="{C183D7F6-B498-43B3-948B-1728B52AA6E4}">
                <adec:decorative xmlns:adec="http://schemas.microsoft.com/office/drawing/2017/decorative" xmlns="" val="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54191" y="4045405"/>
            <a:ext cx="1457148" cy="1471720"/>
          </a:xfrm>
          <a:prstGeom prst="rect">
            <a:avLst/>
          </a:prstGeom>
        </p:spPr>
      </p:pic>
      <p:pic>
        <p:nvPicPr>
          <p:cNvPr id="56" name="target">
            <a:extLst>
              <a:ext uri="{FF2B5EF4-FFF2-40B4-BE49-F238E27FC236}">
                <a16:creationId xmlns:a16="http://schemas.microsoft.com/office/drawing/2014/main" id="{BE3354E8-303C-F344-A20A-D0B696FE8F7A}"/>
              </a:ext>
              <a:ext uri="{C183D7F6-B498-43B3-948B-1728B52AA6E4}">
                <adec:decorative xmlns:adec="http://schemas.microsoft.com/office/drawing/2017/decorative" xmlns="" val="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4333" y="4128840"/>
            <a:ext cx="1330884" cy="1315409"/>
          </a:xfrm>
          <a:prstGeom prst="rect">
            <a:avLst/>
          </a:prstGeom>
        </p:spPr>
      </p:pic>
      <p:sp>
        <p:nvSpPr>
          <p:cNvPr id="40" name="TextBox 39">
            <a:extLst>
              <a:ext uri="{FF2B5EF4-FFF2-40B4-BE49-F238E27FC236}">
                <a16:creationId xmlns:a16="http://schemas.microsoft.com/office/drawing/2014/main" id="{E5F50B0B-F48D-DF42-9099-5513512F4039}"/>
              </a:ext>
            </a:extLst>
          </p:cNvPr>
          <p:cNvSpPr txBox="1"/>
          <p:nvPr/>
        </p:nvSpPr>
        <p:spPr>
          <a:xfrm>
            <a:off x="7629804" y="906604"/>
            <a:ext cx="3316420"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Over</a:t>
            </a:r>
            <a:r>
              <a:rPr kumimoji="0" lang="en-US" sz="1400" b="0" i="0" u="none" strike="noStrike" kern="1200" cap="none" spc="0" normalizeH="0" baseline="0" noProof="0">
                <a:ln>
                  <a:noFill/>
                </a:ln>
                <a:solidFill>
                  <a:srgbClr val="000000"/>
                </a:solidFill>
                <a:effectLst/>
                <a:uLnTx/>
                <a:uFillTx/>
                <a:latin typeface="Calibri"/>
                <a:ea typeface="+mn-ea"/>
                <a:cs typeface="+mn-cs"/>
              </a:rPr>
              <a:t> </a:t>
            </a:r>
            <a:r>
              <a:rPr kumimoji="0" lang="en-US" sz="1800" b="1" i="0" u="none" strike="noStrike" kern="1200" cap="none" spc="0" normalizeH="0" baseline="0" noProof="0">
                <a:ln>
                  <a:noFill/>
                </a:ln>
                <a:solidFill>
                  <a:srgbClr val="0083BE"/>
                </a:solidFill>
                <a:effectLst/>
                <a:uLnTx/>
                <a:uFillTx/>
                <a:latin typeface="Calibri"/>
                <a:ea typeface="+mn-ea"/>
                <a:cs typeface="+mn-cs"/>
              </a:rPr>
              <a:t>43,000 Campuses </a:t>
            </a:r>
            <a:r>
              <a:rPr kumimoji="0" lang="en-US" sz="1600" b="0" i="0" u="none" strike="noStrike" kern="1200" cap="none" spc="0" normalizeH="0" baseline="0" noProof="0">
                <a:ln>
                  <a:noFill/>
                </a:ln>
                <a:solidFill>
                  <a:srgbClr val="000000"/>
                </a:solidFill>
                <a:effectLst/>
                <a:uLnTx/>
                <a:uFillTx/>
                <a:latin typeface="Calibri"/>
                <a:ea typeface="+mn-ea"/>
                <a:cs typeface="+mn-cs"/>
              </a:rPr>
              <a:t>approved </a:t>
            </a:r>
            <a:br>
              <a:rPr kumimoji="0" lang="en-US" sz="1600" b="0" i="0" u="none" strike="noStrike" kern="1200" cap="none" spc="0" normalizeH="0" baseline="0" noProof="0">
                <a:ln>
                  <a:noFill/>
                </a:ln>
                <a:solidFill>
                  <a:srgbClr val="000000"/>
                </a:solidFill>
                <a:effectLst/>
                <a:uLnTx/>
                <a:uFillTx/>
                <a:latin typeface="Calibri"/>
                <a:ea typeface="+mn-ea"/>
                <a:cs typeface="+mn-cs"/>
              </a:rPr>
            </a:br>
            <a:r>
              <a:rPr kumimoji="0" lang="en-US" sz="1600" b="0" i="0" u="none" strike="noStrike" kern="1200" cap="none" spc="0" normalizeH="0" baseline="0" noProof="0">
                <a:ln>
                  <a:noFill/>
                </a:ln>
                <a:solidFill>
                  <a:srgbClr val="000000"/>
                </a:solidFill>
                <a:effectLst/>
                <a:uLnTx/>
                <a:uFillTx/>
                <a:latin typeface="Calibri"/>
                <a:ea typeface="+mn-ea"/>
                <a:cs typeface="+mn-cs"/>
              </a:rPr>
              <a:t>(Main, Branch, Extension)</a:t>
            </a: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42" name="TextBox 41">
            <a:extLst>
              <a:ext uri="{FF2B5EF4-FFF2-40B4-BE49-F238E27FC236}">
                <a16:creationId xmlns:a16="http://schemas.microsoft.com/office/drawing/2014/main" id="{23EA1850-9C7C-1C41-B95A-6DB38788A173}"/>
              </a:ext>
            </a:extLst>
          </p:cNvPr>
          <p:cNvSpPr txBox="1"/>
          <p:nvPr/>
        </p:nvSpPr>
        <p:spPr>
          <a:xfrm>
            <a:off x="9431223" y="5477563"/>
            <a:ext cx="270283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Over </a:t>
            </a:r>
            <a:r>
              <a:rPr kumimoji="0" lang="en-US" sz="1800" b="1" i="0" u="none" strike="noStrike" kern="1200" cap="none" spc="0" normalizeH="0" baseline="0" noProof="0">
                <a:ln>
                  <a:noFill/>
                </a:ln>
                <a:solidFill>
                  <a:srgbClr val="0083BE"/>
                </a:solidFill>
                <a:effectLst/>
                <a:uLnTx/>
                <a:uFillTx/>
                <a:latin typeface="Calibri"/>
                <a:ea typeface="+mn-ea"/>
                <a:cs typeface="+mn-cs"/>
              </a:rPr>
              <a:t>400,000</a:t>
            </a:r>
            <a:r>
              <a:rPr kumimoji="0" lang="en-US" sz="1400" b="0" i="0" u="none" strike="noStrike" kern="1200" cap="none" spc="0" normalizeH="0" baseline="0" noProof="0">
                <a:ln>
                  <a:noFill/>
                </a:ln>
                <a:solidFill>
                  <a:srgbClr val="000000"/>
                </a:solidFill>
                <a:effectLst/>
                <a:uLnTx/>
                <a:uFillTx/>
                <a:latin typeface="Calibri"/>
                <a:ea typeface="+mn-ea"/>
                <a:cs typeface="+mn-cs"/>
              </a:rPr>
              <a:t> Individual Approved Programs</a:t>
            </a:r>
          </a:p>
        </p:txBody>
      </p:sp>
      <p:sp>
        <p:nvSpPr>
          <p:cNvPr id="44" name="TextBox 43">
            <a:extLst>
              <a:ext uri="{FF2B5EF4-FFF2-40B4-BE49-F238E27FC236}">
                <a16:creationId xmlns:a16="http://schemas.microsoft.com/office/drawing/2014/main" id="{00C6337F-56D3-D348-8EDE-B16CB7A1BFAD}"/>
              </a:ext>
            </a:extLst>
          </p:cNvPr>
          <p:cNvSpPr txBox="1"/>
          <p:nvPr/>
        </p:nvSpPr>
        <p:spPr>
          <a:xfrm>
            <a:off x="2617864" y="5474984"/>
            <a:ext cx="23339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3BE"/>
                </a:solidFill>
                <a:effectLst/>
                <a:uLnTx/>
                <a:uFillTx/>
                <a:latin typeface="Calibri"/>
                <a:ea typeface="+mn-ea"/>
                <a:cs typeface="+mn-cs"/>
              </a:rPr>
              <a:t>Average Days </a:t>
            </a:r>
            <a:r>
              <a:rPr kumimoji="0" lang="en-US" sz="1400" b="0" i="0" u="none" strike="noStrike" kern="1200" cap="none" spc="0" normalizeH="0" baseline="0" noProof="0">
                <a:ln>
                  <a:noFill/>
                </a:ln>
                <a:solidFill>
                  <a:srgbClr val="000000"/>
                </a:solidFill>
                <a:effectLst/>
                <a:uLnTx/>
                <a:uFillTx/>
                <a:latin typeface="Calibri"/>
                <a:ea typeface="+mn-ea"/>
                <a:cs typeface="+mn-cs"/>
              </a:rPr>
              <a:t>to Complete Education Claims</a:t>
            </a:r>
          </a:p>
        </p:txBody>
      </p:sp>
      <p:sp>
        <p:nvSpPr>
          <p:cNvPr id="46" name="TextBox 45">
            <a:extLst>
              <a:ext uri="{FF2B5EF4-FFF2-40B4-BE49-F238E27FC236}">
                <a16:creationId xmlns:a16="http://schemas.microsoft.com/office/drawing/2014/main" id="{6B481DFE-6318-414B-B025-C3562E9E1038}"/>
              </a:ext>
            </a:extLst>
          </p:cNvPr>
          <p:cNvSpPr txBox="1"/>
          <p:nvPr/>
        </p:nvSpPr>
        <p:spPr>
          <a:xfrm>
            <a:off x="5084258" y="5483255"/>
            <a:ext cx="204730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3BE"/>
                </a:solidFill>
                <a:effectLst/>
                <a:uLnTx/>
                <a:uFillTx/>
                <a:latin typeface="Calibri"/>
                <a:ea typeface="+mn-ea"/>
                <a:cs typeface="+mn-cs"/>
              </a:rPr>
              <a:t>28 days</a:t>
            </a:r>
            <a:r>
              <a:rPr kumimoji="0" lang="en-US" sz="1400" b="0" i="0" u="none" strike="noStrike" kern="1200" cap="none" spc="0" normalizeH="0" baseline="0" noProof="0">
                <a:ln>
                  <a:noFill/>
                </a:ln>
                <a:solidFill>
                  <a:srgbClr val="000000"/>
                </a:solidFill>
                <a:effectLst/>
                <a:uLnTx/>
                <a:uFillTx/>
                <a:latin typeface="Calibri"/>
                <a:ea typeface="+mn-ea"/>
                <a:cs typeface="+mn-cs"/>
              </a:rPr>
              <a:t/>
            </a:r>
            <a:br>
              <a:rPr kumimoji="0" lang="en-US" sz="1400" b="0" i="0" u="none" strike="noStrike" kern="1200" cap="none" spc="0" normalizeH="0" baseline="0" noProof="0">
                <a:ln>
                  <a:noFill/>
                </a:ln>
                <a:solidFill>
                  <a:srgbClr val="000000"/>
                </a:solidFill>
                <a:effectLst/>
                <a:uLnTx/>
                <a:uFillTx/>
                <a:latin typeface="Calibri"/>
                <a:ea typeface="+mn-ea"/>
                <a:cs typeface="+mn-cs"/>
              </a:rPr>
            </a:br>
            <a:r>
              <a:rPr kumimoji="0" lang="en-US" sz="1400" b="0" i="0" u="none" strike="noStrike" kern="1200" cap="none" spc="0" normalizeH="0" baseline="0" noProof="0">
                <a:ln>
                  <a:noFill/>
                </a:ln>
                <a:solidFill>
                  <a:srgbClr val="000000"/>
                </a:solidFill>
                <a:effectLst/>
                <a:uLnTx/>
                <a:uFillTx/>
                <a:latin typeface="Calibri"/>
                <a:ea typeface="+mn-ea"/>
                <a:cs typeface="+mn-cs"/>
              </a:rPr>
              <a:t>Original applications</a:t>
            </a:r>
            <a:endParaRPr kumimoji="0" lang="en-US" sz="1400" b="1" i="0" u="none" strike="noStrike" kern="1200" cap="none" spc="0" normalizeH="0" baseline="0" noProof="0">
              <a:ln>
                <a:noFill/>
              </a:ln>
              <a:solidFill>
                <a:srgbClr val="000000"/>
              </a:solidFill>
              <a:effectLst/>
              <a:uLnTx/>
              <a:uFillTx/>
              <a:latin typeface="Calibri"/>
              <a:ea typeface="+mn-ea"/>
              <a:cs typeface="+mn-cs"/>
            </a:endParaRPr>
          </a:p>
        </p:txBody>
      </p:sp>
      <p:sp>
        <p:nvSpPr>
          <p:cNvPr id="48" name="TextBox 47">
            <a:extLst>
              <a:ext uri="{FF2B5EF4-FFF2-40B4-BE49-F238E27FC236}">
                <a16:creationId xmlns:a16="http://schemas.microsoft.com/office/drawing/2014/main" id="{FE9F3BD0-1ADD-D748-853A-6E53F9A97B56}"/>
              </a:ext>
            </a:extLst>
          </p:cNvPr>
          <p:cNvSpPr txBox="1"/>
          <p:nvPr/>
        </p:nvSpPr>
        <p:spPr>
          <a:xfrm>
            <a:off x="7216929" y="5484450"/>
            <a:ext cx="238297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3BE"/>
                </a:solidFill>
                <a:effectLst/>
                <a:uLnTx/>
                <a:uFillTx/>
                <a:latin typeface="Calibri"/>
                <a:ea typeface="+mn-ea"/>
                <a:cs typeface="+mn-cs"/>
              </a:rPr>
              <a:t>14 days</a:t>
            </a:r>
            <a:r>
              <a:rPr kumimoji="0" lang="en-US" sz="1400" b="1" i="0" u="none" strike="noStrike" kern="1200" cap="none" spc="0" normalizeH="0" baseline="0" noProof="0">
                <a:ln>
                  <a:noFill/>
                </a:ln>
                <a:solidFill>
                  <a:srgbClr val="0083BE"/>
                </a:solidFill>
                <a:effectLst/>
                <a:uLnTx/>
                <a:uFillTx/>
                <a:latin typeface="Calibri"/>
                <a:ea typeface="+mn-ea"/>
                <a:cs typeface="+mn-cs"/>
              </a:rPr>
              <a:t> </a:t>
            </a:r>
            <a:r>
              <a:rPr kumimoji="0" lang="en-US" sz="1400" b="0" i="0" u="none" strike="noStrike" kern="1200" cap="none" spc="0" normalizeH="0" baseline="0" noProof="0">
                <a:ln>
                  <a:noFill/>
                </a:ln>
                <a:solidFill>
                  <a:srgbClr val="000000"/>
                </a:solidFill>
                <a:effectLst/>
                <a:uLnTx/>
                <a:uFillTx/>
                <a:latin typeface="Calibri"/>
                <a:ea typeface="+mn-ea"/>
                <a:cs typeface="+mn-cs"/>
              </a:rPr>
              <a:t>Enrollments </a:t>
            </a:r>
            <a:br>
              <a:rPr kumimoji="0" lang="en-US" sz="1400" b="0" i="0" u="none" strike="noStrike" kern="1200" cap="none" spc="0" normalizeH="0" baseline="0" noProof="0">
                <a:ln>
                  <a:noFill/>
                </a:ln>
                <a:solidFill>
                  <a:srgbClr val="000000"/>
                </a:solidFill>
                <a:effectLst/>
                <a:uLnTx/>
                <a:uFillTx/>
                <a:latin typeface="Calibri"/>
                <a:ea typeface="+mn-ea"/>
                <a:cs typeface="+mn-cs"/>
              </a:rPr>
            </a:br>
            <a:r>
              <a:rPr kumimoji="0" lang="en-US" sz="1400" b="0" i="0" u="none" strike="noStrike" kern="1200" cap="none" spc="0" normalizeH="0" baseline="0" noProof="0">
                <a:ln>
                  <a:noFill/>
                </a:ln>
                <a:solidFill>
                  <a:srgbClr val="000000"/>
                </a:solidFill>
                <a:effectLst/>
                <a:uLnTx/>
                <a:uFillTx/>
                <a:latin typeface="Calibri"/>
                <a:ea typeface="+mn-ea"/>
                <a:cs typeface="+mn-cs"/>
              </a:rPr>
              <a:t>(each academic term)</a:t>
            </a:r>
            <a:endParaRPr kumimoji="0" lang="en-US" sz="1400" b="1" i="0" u="none" strike="noStrike" kern="1200" cap="none" spc="0" normalizeH="0" baseline="0" noProof="0">
              <a:ln>
                <a:noFill/>
              </a:ln>
              <a:solidFill>
                <a:srgbClr val="0083BE"/>
              </a:solidFill>
              <a:effectLst/>
              <a:uLnTx/>
              <a:uFillTx/>
              <a:latin typeface="Calibri"/>
              <a:ea typeface="+mn-ea"/>
              <a:cs typeface="+mn-cs"/>
            </a:endParaRPr>
          </a:p>
        </p:txBody>
      </p:sp>
      <p:sp>
        <p:nvSpPr>
          <p:cNvPr id="50" name="TextBox 49">
            <a:extLst>
              <a:ext uri="{FF2B5EF4-FFF2-40B4-BE49-F238E27FC236}">
                <a16:creationId xmlns:a16="http://schemas.microsoft.com/office/drawing/2014/main" id="{8DEA5D74-F653-5F42-84E3-596F19A81AE8}"/>
              </a:ext>
            </a:extLst>
          </p:cNvPr>
          <p:cNvSpPr txBox="1"/>
          <p:nvPr/>
        </p:nvSpPr>
        <p:spPr>
          <a:xfrm>
            <a:off x="683907" y="5494402"/>
            <a:ext cx="14097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Payment accuracy &gt; </a:t>
            </a:r>
            <a:r>
              <a:rPr kumimoji="0" lang="en-US" sz="1800" b="1" i="0" u="none" strike="noStrike" kern="1200" cap="none" spc="0" normalizeH="0" baseline="0" noProof="0">
                <a:ln>
                  <a:noFill/>
                </a:ln>
                <a:solidFill>
                  <a:srgbClr val="0083BE"/>
                </a:solidFill>
                <a:effectLst/>
                <a:uLnTx/>
                <a:uFillTx/>
                <a:latin typeface="Calibri"/>
                <a:ea typeface="+mn-ea"/>
                <a:cs typeface="+mn-cs"/>
              </a:rPr>
              <a:t>98%</a:t>
            </a:r>
            <a:endParaRPr kumimoji="0" lang="en-US" sz="1400" b="0" i="0" u="none" strike="noStrike" kern="1200" cap="none" spc="0" normalizeH="0" baseline="0" noProof="0">
              <a:ln>
                <a:noFill/>
              </a:ln>
              <a:solidFill>
                <a:srgbClr val="0083B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B37B7027-7259-AB42-92DF-FC85C44C255A}"/>
              </a:ext>
            </a:extLst>
          </p:cNvPr>
          <p:cNvSpPr txBox="1"/>
          <p:nvPr/>
        </p:nvSpPr>
        <p:spPr>
          <a:xfrm>
            <a:off x="7629643" y="2831050"/>
            <a:ext cx="33165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Post- 9/11 GI Bill by far the </a:t>
            </a:r>
            <a:r>
              <a:rPr kumimoji="0" lang="en-US" sz="1800" b="1" i="0" u="none" strike="noStrike" kern="1200" cap="none" spc="0" normalizeH="0" baseline="0" noProof="0">
                <a:ln>
                  <a:noFill/>
                </a:ln>
                <a:solidFill>
                  <a:srgbClr val="0083BE"/>
                </a:solidFill>
                <a:effectLst/>
                <a:uLnTx/>
                <a:uFillTx/>
                <a:latin typeface="Calibri"/>
                <a:ea typeface="+mn-ea"/>
                <a:cs typeface="+mn-cs"/>
              </a:rPr>
              <a:t>largest</a:t>
            </a:r>
            <a:r>
              <a:rPr kumimoji="0" lang="en-US" sz="1400" b="0" i="0" u="none" strike="noStrike" kern="1200" cap="none" spc="0" normalizeH="0" baseline="0" noProof="0">
                <a:ln>
                  <a:noFill/>
                </a:ln>
                <a:solidFill>
                  <a:srgbClr val="000000"/>
                </a:solidFill>
                <a:effectLst/>
                <a:uLnTx/>
                <a:uFillTx/>
                <a:latin typeface="Calibri"/>
                <a:ea typeface="+mn-ea"/>
                <a:cs typeface="+mn-cs"/>
              </a:rPr>
              <a:t> </a:t>
            </a:r>
            <a:br>
              <a:rPr kumimoji="0" lang="en-US" sz="1400" b="0" i="0" u="none" strike="noStrike" kern="1200" cap="none" spc="0" normalizeH="0" baseline="0" noProof="0">
                <a:ln>
                  <a:noFill/>
                </a:ln>
                <a:solidFill>
                  <a:srgbClr val="000000"/>
                </a:solidFill>
                <a:effectLst/>
                <a:uLnTx/>
                <a:uFillTx/>
                <a:latin typeface="Calibri"/>
                <a:ea typeface="+mn-ea"/>
                <a:cs typeface="+mn-cs"/>
              </a:rPr>
            </a:br>
            <a:r>
              <a:rPr kumimoji="0" lang="en-US" sz="1600" b="0" i="0" u="none" strike="noStrike" kern="1200" cap="none" spc="0" normalizeH="0" baseline="0" noProof="0">
                <a:ln>
                  <a:noFill/>
                </a:ln>
                <a:solidFill>
                  <a:srgbClr val="000000"/>
                </a:solidFill>
                <a:effectLst/>
                <a:uLnTx/>
                <a:uFillTx/>
                <a:latin typeface="Calibri"/>
                <a:ea typeface="+mn-ea"/>
                <a:cs typeface="+mn-cs"/>
              </a:rPr>
              <a:t>education benefit</a:t>
            </a: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sp>
        <p:nvSpPr>
          <p:cNvPr id="54" name="TextBox 53">
            <a:extLst>
              <a:ext uri="{FF2B5EF4-FFF2-40B4-BE49-F238E27FC236}">
                <a16:creationId xmlns:a16="http://schemas.microsoft.com/office/drawing/2014/main" id="{EA2BFDE2-85C3-2D48-8D80-E237F55EBACC}"/>
              </a:ext>
            </a:extLst>
          </p:cNvPr>
          <p:cNvSpPr txBox="1"/>
          <p:nvPr/>
        </p:nvSpPr>
        <p:spPr>
          <a:xfrm>
            <a:off x="7629643" y="1830016"/>
            <a:ext cx="33432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Since inception (Aug 2009), </a:t>
            </a:r>
            <a:r>
              <a:rPr kumimoji="0" lang="en-US" sz="1800" b="1" i="0" u="none" strike="noStrike" kern="1200" cap="none" spc="0" normalizeH="0" baseline="0" noProof="0">
                <a:ln>
                  <a:noFill/>
                </a:ln>
                <a:solidFill>
                  <a:srgbClr val="0083BE"/>
                </a:solidFill>
                <a:effectLst/>
                <a:uLnTx/>
                <a:uFillTx/>
                <a:latin typeface="Calibri"/>
                <a:ea typeface="+mn-ea"/>
                <a:cs typeface="+mn-cs"/>
              </a:rPr>
              <a:t>$101.B </a:t>
            </a:r>
            <a:br>
              <a:rPr kumimoji="0" lang="en-US" sz="1800" b="1" i="0" u="none" strike="noStrike" kern="1200" cap="none" spc="0" normalizeH="0" baseline="0" noProof="0">
                <a:ln>
                  <a:noFill/>
                </a:ln>
                <a:solidFill>
                  <a:srgbClr val="0083BE"/>
                </a:solidFill>
                <a:effectLst/>
                <a:uLnTx/>
                <a:uFillTx/>
                <a:latin typeface="Calibri"/>
                <a:ea typeface="+mn-ea"/>
                <a:cs typeface="+mn-cs"/>
              </a:rPr>
            </a:br>
            <a:r>
              <a:rPr kumimoji="0" lang="en-US" sz="1600" b="0" i="0" u="none" strike="noStrike" kern="1200" cap="none" spc="0" normalizeH="0" baseline="0" noProof="0">
                <a:ln>
                  <a:noFill/>
                </a:ln>
                <a:solidFill>
                  <a:srgbClr val="000000"/>
                </a:solidFill>
                <a:effectLst/>
                <a:uLnTx/>
                <a:uFillTx/>
                <a:latin typeface="Calibri"/>
                <a:ea typeface="+mn-ea"/>
                <a:cs typeface="+mn-cs"/>
              </a:rPr>
              <a:t>to over </a:t>
            </a:r>
            <a:r>
              <a:rPr kumimoji="0" lang="en-US" sz="1800" b="1" i="0" u="none" strike="noStrike" kern="1200" cap="none" spc="0" normalizeH="0" baseline="0" noProof="0">
                <a:ln>
                  <a:noFill/>
                </a:ln>
                <a:solidFill>
                  <a:srgbClr val="0083BE"/>
                </a:solidFill>
                <a:effectLst/>
                <a:uLnTx/>
                <a:uFillTx/>
                <a:latin typeface="Calibri"/>
                <a:ea typeface="+mn-ea"/>
                <a:cs typeface="+mn-cs"/>
              </a:rPr>
              <a:t>2.1 million </a:t>
            </a:r>
            <a:r>
              <a:rPr kumimoji="0" lang="en-US" sz="1600" b="0" i="0" u="none" strike="noStrike" kern="1200" cap="none" spc="0" normalizeH="0" baseline="0" noProof="0">
                <a:ln>
                  <a:noFill/>
                </a:ln>
                <a:solidFill>
                  <a:srgbClr val="000000"/>
                </a:solidFill>
                <a:effectLst/>
                <a:uLnTx/>
                <a:uFillTx/>
                <a:latin typeface="Calibri"/>
                <a:ea typeface="+mn-ea"/>
                <a:cs typeface="+mn-cs"/>
              </a:rPr>
              <a:t>trainees</a:t>
            </a:r>
            <a:endParaRPr kumimoji="0" lang="en-US" sz="1400" b="0" i="0" u="none" strike="noStrike" kern="1200" cap="none" spc="0" normalizeH="0" baseline="0" noProof="0">
              <a:ln>
                <a:noFill/>
              </a:ln>
              <a:solidFill>
                <a:srgbClr val="000000"/>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79889D9E-752C-414E-9100-61FFA0E20A03}"/>
              </a:ext>
              <a:ext uri="{C183D7F6-B498-43B3-948B-1728B52AA6E4}">
                <adec:decorative xmlns:adec="http://schemas.microsoft.com/office/drawing/2017/decorative" xmlns="" val="1"/>
              </a:ext>
            </a:extLst>
          </p:cNvPr>
          <p:cNvCxnSpPr>
            <a:cxnSpLocks/>
          </p:cNvCxnSpPr>
          <p:nvPr/>
        </p:nvCxnSpPr>
        <p:spPr>
          <a:xfrm>
            <a:off x="4962275" y="896156"/>
            <a:ext cx="0" cy="2236494"/>
          </a:xfrm>
          <a:prstGeom prst="line">
            <a:avLst/>
          </a:prstGeom>
          <a:ln w="38100" cap="rnd">
            <a:solidFill>
              <a:schemeClr val="bg1">
                <a:lumMod val="85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51DDCB34-95A1-9C4B-A287-4E985C4FAC7A}"/>
              </a:ext>
            </a:extLst>
          </p:cNvPr>
          <p:cNvSpPr txBox="1"/>
          <p:nvPr/>
        </p:nvSpPr>
        <p:spPr>
          <a:xfrm>
            <a:off x="100494" y="2717082"/>
            <a:ext cx="5792302"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000000"/>
                </a:solidFill>
                <a:effectLst/>
                <a:uLnTx/>
                <a:uFillTx/>
                <a:latin typeface="Calibri"/>
                <a:ea typeface="+mn-ea"/>
                <a:cs typeface="+mn-cs"/>
              </a:rPr>
              <a:t>Administers </a:t>
            </a:r>
            <a:r>
              <a:rPr kumimoji="0" lang="en-US" sz="1800" b="1" i="0" u="none" strike="noStrike" kern="0" cap="none" spc="0" normalizeH="0" baseline="0" noProof="0">
                <a:ln>
                  <a:noFill/>
                </a:ln>
                <a:solidFill>
                  <a:srgbClr val="0083BE"/>
                </a:solidFill>
                <a:effectLst/>
                <a:uLnTx/>
                <a:uFillTx/>
                <a:latin typeface="Calibri"/>
                <a:ea typeface="+mn-ea"/>
                <a:cs typeface="+mn-cs"/>
              </a:rPr>
              <a:t>6</a:t>
            </a:r>
            <a:r>
              <a:rPr kumimoji="0" lang="en-US" sz="1800" b="0" i="0" u="none" strike="noStrike" kern="0" cap="none" spc="0" normalizeH="0" baseline="0" noProof="0">
                <a:ln>
                  <a:noFill/>
                </a:ln>
                <a:solidFill>
                  <a:srgbClr val="0083BE"/>
                </a:solidFill>
                <a:effectLst/>
                <a:uLnTx/>
                <a:uFillTx/>
                <a:latin typeface="Calibri"/>
                <a:ea typeface="+mn-ea"/>
                <a:cs typeface="+mn-cs"/>
              </a:rPr>
              <a:t> </a:t>
            </a:r>
            <a:r>
              <a:rPr kumimoji="0" lang="en-US" sz="1800" b="1" i="0" u="none" strike="noStrike" kern="0" cap="none" spc="0" normalizeH="0" baseline="0" noProof="0">
                <a:ln>
                  <a:noFill/>
                </a:ln>
                <a:solidFill>
                  <a:srgbClr val="0083BE"/>
                </a:solidFill>
                <a:effectLst/>
                <a:uLnTx/>
                <a:uFillTx/>
                <a:latin typeface="Calibri"/>
                <a:ea typeface="+mn-ea"/>
                <a:cs typeface="+mn-cs"/>
              </a:rPr>
              <a:t>educational benefits </a:t>
            </a:r>
            <a:r>
              <a:rPr kumimoji="0" lang="en-US" sz="1400" b="0" i="0" u="none" strike="noStrike" kern="0" cap="none" spc="0" normalizeH="0" baseline="0" noProof="0">
                <a:ln>
                  <a:noFill/>
                </a:ln>
                <a:solidFill>
                  <a:srgbClr val="000000"/>
                </a:solidFill>
                <a:effectLst/>
                <a:uLnTx/>
                <a:uFillTx/>
                <a:latin typeface="Calibri"/>
                <a:ea typeface="+mn-ea"/>
                <a:cs typeface="+mn-cs"/>
              </a:rPr>
              <a:t>programs</a:t>
            </a:r>
            <a:endParaRPr kumimoji="0" lang="en-US" sz="1800" b="0" i="0" u="none" strike="noStrike" kern="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Processes approximately </a:t>
            </a:r>
            <a:r>
              <a:rPr kumimoji="0" lang="en-US" sz="1800" b="1" i="0" u="none" strike="noStrike" kern="1200" cap="none" spc="0" normalizeH="0" baseline="0" noProof="0">
                <a:ln>
                  <a:noFill/>
                </a:ln>
                <a:solidFill>
                  <a:srgbClr val="0083BE"/>
                </a:solidFill>
                <a:effectLst/>
                <a:uLnTx/>
                <a:uFillTx/>
                <a:latin typeface="Calibri"/>
                <a:ea typeface="+mn-ea"/>
                <a:cs typeface="+mn-cs"/>
              </a:rPr>
              <a:t>4 million claims</a:t>
            </a:r>
            <a:r>
              <a:rPr kumimoji="0" lang="en-US" sz="1400" b="0" i="0" u="none" strike="noStrike" kern="1200" cap="none" spc="0" normalizeH="0" baseline="0" noProof="0">
                <a:ln>
                  <a:noFill/>
                </a:ln>
                <a:solidFill>
                  <a:srgbClr val="0083BE"/>
                </a:solidFill>
                <a:effectLst/>
                <a:uLnTx/>
                <a:uFillTx/>
                <a:latin typeface="Calibri"/>
                <a:ea typeface="+mn-ea"/>
                <a:cs typeface="+mn-cs"/>
              </a:rPr>
              <a:t> </a:t>
            </a:r>
            <a:r>
              <a:rPr kumimoji="0" lang="en-US" sz="1400" b="0" i="0" u="none" strike="noStrike" kern="1200" cap="none" spc="0" normalizeH="0" baseline="0" noProof="0">
                <a:ln>
                  <a:noFill/>
                </a:ln>
                <a:solidFill>
                  <a:srgbClr val="000000"/>
                </a:solidFill>
                <a:effectLst/>
                <a:uLnTx/>
                <a:uFillTx/>
                <a:latin typeface="Calibri"/>
                <a:ea typeface="+mn-ea"/>
                <a:cs typeface="+mn-cs"/>
              </a:rPr>
              <a:t>each year</a:t>
            </a:r>
            <a:endParaRPr kumimoji="0" lang="en-US" sz="18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Distributes </a:t>
            </a:r>
            <a:r>
              <a:rPr kumimoji="0" lang="en-US" sz="1800" b="1" i="0" u="none" strike="noStrike" kern="1200" cap="none" spc="0" normalizeH="0" baseline="0" noProof="0">
                <a:ln>
                  <a:noFill/>
                </a:ln>
                <a:solidFill>
                  <a:srgbClr val="0083BE"/>
                </a:solidFill>
                <a:effectLst/>
                <a:uLnTx/>
                <a:uFillTx/>
                <a:latin typeface="Calibri"/>
                <a:ea typeface="+mn-ea"/>
                <a:cs typeface="+mn-cs"/>
              </a:rPr>
              <a:t>$12B/year </a:t>
            </a:r>
            <a:r>
              <a:rPr kumimoji="0" lang="en-US" sz="1400" b="0" i="0" u="none" strike="noStrike" kern="1200" cap="none" spc="0" normalizeH="0" baseline="0" noProof="0">
                <a:ln>
                  <a:noFill/>
                </a:ln>
                <a:solidFill>
                  <a:srgbClr val="000000"/>
                </a:solidFill>
                <a:effectLst/>
                <a:uLnTx/>
                <a:uFillTx/>
                <a:latin typeface="Calibri"/>
                <a:ea typeface="+mn-ea"/>
                <a:cs typeface="+mn-cs"/>
              </a:rPr>
              <a:t>to </a:t>
            </a:r>
            <a:r>
              <a:rPr kumimoji="0" lang="en-US" sz="1800" b="1" i="0" u="none" strike="noStrike" kern="1200" cap="none" spc="0" normalizeH="0" baseline="0" noProof="0">
                <a:ln>
                  <a:noFill/>
                </a:ln>
                <a:solidFill>
                  <a:srgbClr val="0083BE"/>
                </a:solidFill>
                <a:effectLst/>
                <a:uLnTx/>
                <a:uFillTx/>
                <a:latin typeface="Calibri"/>
                <a:ea typeface="+mn-ea"/>
                <a:cs typeface="+mn-cs"/>
              </a:rPr>
              <a:t>1 million beneficiaries</a:t>
            </a:r>
            <a:endParaRPr kumimoji="0" lang="en-US" sz="2200" b="1" i="0" u="none" strike="noStrike" kern="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Calibri"/>
                <a:ea typeface="+mn-ea"/>
                <a:cs typeface="+mn-cs"/>
              </a:rPr>
              <a:t>Benefits support students at approved IHL, NCD, Apprenticeship, On Job Training, Correspondent, and Flight institutions and training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67" name="TextBox 66">
            <a:extLst>
              <a:ext uri="{FF2B5EF4-FFF2-40B4-BE49-F238E27FC236}">
                <a16:creationId xmlns:a16="http://schemas.microsoft.com/office/drawing/2014/main" id="{8304B3F1-FFA7-D047-82DD-CE8D1349254D}"/>
              </a:ext>
            </a:extLst>
          </p:cNvPr>
          <p:cNvSpPr txBox="1"/>
          <p:nvPr/>
        </p:nvSpPr>
        <p:spPr>
          <a:xfrm>
            <a:off x="220720" y="729282"/>
            <a:ext cx="277225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83BE"/>
                </a:solidFill>
                <a:effectLst/>
                <a:uLnTx/>
                <a:uFillTx/>
                <a:latin typeface="Calibri"/>
                <a:ea typeface="+mn-ea"/>
                <a:cs typeface="+mn-cs"/>
              </a:rPr>
              <a:t>Fast Facts</a:t>
            </a:r>
          </a:p>
        </p:txBody>
      </p:sp>
      <p:grpSp>
        <p:nvGrpSpPr>
          <p:cNvPr id="11" name="Group 10">
            <a:extLst>
              <a:ext uri="{FF2B5EF4-FFF2-40B4-BE49-F238E27FC236}">
                <a16:creationId xmlns:a16="http://schemas.microsoft.com/office/drawing/2014/main" id="{99A529FA-AAF4-C243-95D8-83DC0FAD2133}"/>
              </a:ext>
              <a:ext uri="{C183D7F6-B498-43B3-948B-1728B52AA6E4}">
                <adec:decorative xmlns:adec="http://schemas.microsoft.com/office/drawing/2017/decorative" xmlns="" val="1"/>
              </a:ext>
            </a:extLst>
          </p:cNvPr>
          <p:cNvGrpSpPr/>
          <p:nvPr/>
        </p:nvGrpSpPr>
        <p:grpSpPr>
          <a:xfrm rot="1388219">
            <a:off x="7302787" y="1990214"/>
            <a:ext cx="331072" cy="91789"/>
            <a:chOff x="9582419" y="1841614"/>
            <a:chExt cx="331072" cy="91789"/>
          </a:xfrm>
        </p:grpSpPr>
        <p:sp>
          <p:nvSpPr>
            <p:cNvPr id="74" name="Freeform 10">
              <a:extLst>
                <a:ext uri="{FF2B5EF4-FFF2-40B4-BE49-F238E27FC236}">
                  <a16:creationId xmlns:a16="http://schemas.microsoft.com/office/drawing/2014/main" id="{C2A44AB1-9661-3E41-BB73-4C2CEEC4B63B}"/>
                </a:ext>
              </a:extLst>
            </p:cNvPr>
            <p:cNvSpPr>
              <a:spLocks/>
            </p:cNvSpPr>
            <p:nvPr/>
          </p:nvSpPr>
          <p:spPr bwMode="auto">
            <a:xfrm rot="20746191" flipH="1" flipV="1">
              <a:off x="9582419" y="1841614"/>
              <a:ext cx="274369" cy="4571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sp>
          <p:nvSpPr>
            <p:cNvPr id="80" name="Freeform 10">
              <a:extLst>
                <a:ext uri="{FF2B5EF4-FFF2-40B4-BE49-F238E27FC236}">
                  <a16:creationId xmlns:a16="http://schemas.microsoft.com/office/drawing/2014/main" id="{F98574F9-E575-6B42-92F6-7CE74C82C04E}"/>
                </a:ext>
              </a:extLst>
            </p:cNvPr>
            <p:cNvSpPr>
              <a:spLocks/>
            </p:cNvSpPr>
            <p:nvPr/>
          </p:nvSpPr>
          <p:spPr bwMode="auto">
            <a:xfrm rot="20746191" flipH="1" flipV="1">
              <a:off x="9639122" y="1887684"/>
              <a:ext cx="274369" cy="4571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0" name="Group 9">
            <a:extLst>
              <a:ext uri="{FF2B5EF4-FFF2-40B4-BE49-F238E27FC236}">
                <a16:creationId xmlns:a16="http://schemas.microsoft.com/office/drawing/2014/main" id="{DEE58AC0-85E3-5B4E-A32B-895978913586}"/>
              </a:ext>
              <a:ext uri="{C183D7F6-B498-43B3-948B-1728B52AA6E4}">
                <adec:decorative xmlns:adec="http://schemas.microsoft.com/office/drawing/2017/decorative" xmlns="" val="1"/>
              </a:ext>
            </a:extLst>
          </p:cNvPr>
          <p:cNvGrpSpPr/>
          <p:nvPr/>
        </p:nvGrpSpPr>
        <p:grpSpPr>
          <a:xfrm rot="2873310">
            <a:off x="7133939" y="2811553"/>
            <a:ext cx="485413" cy="169343"/>
            <a:chOff x="9425763" y="2809257"/>
            <a:chExt cx="485413" cy="169343"/>
          </a:xfrm>
        </p:grpSpPr>
        <p:sp>
          <p:nvSpPr>
            <p:cNvPr id="78" name="Freeform 10">
              <a:extLst>
                <a:ext uri="{FF2B5EF4-FFF2-40B4-BE49-F238E27FC236}">
                  <a16:creationId xmlns:a16="http://schemas.microsoft.com/office/drawing/2014/main" id="{1BC37204-B32A-DE4D-B474-AC91B3AF9809}"/>
                </a:ext>
              </a:extLst>
            </p:cNvPr>
            <p:cNvSpPr>
              <a:spLocks/>
            </p:cNvSpPr>
            <p:nvPr/>
          </p:nvSpPr>
          <p:spPr bwMode="auto">
            <a:xfrm rot="11229682" flipH="1" flipV="1">
              <a:off x="9454120" y="2809257"/>
              <a:ext cx="457056" cy="112640"/>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sp>
          <p:nvSpPr>
            <p:cNvPr id="81" name="Freeform 10">
              <a:extLst>
                <a:ext uri="{FF2B5EF4-FFF2-40B4-BE49-F238E27FC236}">
                  <a16:creationId xmlns:a16="http://schemas.microsoft.com/office/drawing/2014/main" id="{F623AC98-8274-DF41-AE7E-3F85CB460F94}"/>
                </a:ext>
              </a:extLst>
            </p:cNvPr>
            <p:cNvSpPr>
              <a:spLocks/>
            </p:cNvSpPr>
            <p:nvPr/>
          </p:nvSpPr>
          <p:spPr bwMode="auto">
            <a:xfrm rot="11229682" flipH="1" flipV="1">
              <a:off x="9425763" y="2865960"/>
              <a:ext cx="457056" cy="112640"/>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AD030982-4FEC-D644-B9E6-5457B4488265}"/>
              </a:ext>
              <a:ext uri="{C183D7F6-B498-43B3-948B-1728B52AA6E4}">
                <adec:decorative xmlns:adec="http://schemas.microsoft.com/office/drawing/2017/decorative" xmlns="" val="1"/>
              </a:ext>
            </a:extLst>
          </p:cNvPr>
          <p:cNvGrpSpPr/>
          <p:nvPr/>
        </p:nvGrpSpPr>
        <p:grpSpPr>
          <a:xfrm>
            <a:off x="1243180" y="2188005"/>
            <a:ext cx="362659" cy="514901"/>
            <a:chOff x="1175448" y="2255737"/>
            <a:chExt cx="362659" cy="514901"/>
          </a:xfrm>
        </p:grpSpPr>
        <p:sp>
          <p:nvSpPr>
            <p:cNvPr id="70" name="Freeform 10">
              <a:extLst>
                <a:ext uri="{FF2B5EF4-FFF2-40B4-BE49-F238E27FC236}">
                  <a16:creationId xmlns:a16="http://schemas.microsoft.com/office/drawing/2014/main" id="{03C49075-EA8D-BA49-AB99-E1E6B6F55F42}"/>
                </a:ext>
              </a:extLst>
            </p:cNvPr>
            <p:cNvSpPr>
              <a:spLocks/>
            </p:cNvSpPr>
            <p:nvPr/>
          </p:nvSpPr>
          <p:spPr bwMode="auto">
            <a:xfrm rot="7475813" flipV="1">
              <a:off x="1148095" y="2380626"/>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sp>
          <p:nvSpPr>
            <p:cNvPr id="82" name="Freeform 10">
              <a:extLst>
                <a:ext uri="{FF2B5EF4-FFF2-40B4-BE49-F238E27FC236}">
                  <a16:creationId xmlns:a16="http://schemas.microsoft.com/office/drawing/2014/main" id="{C976BAF4-88A8-5640-BA75-F18DF61E0350}"/>
                </a:ext>
              </a:extLst>
            </p:cNvPr>
            <p:cNvSpPr>
              <a:spLocks/>
            </p:cNvSpPr>
            <p:nvPr/>
          </p:nvSpPr>
          <p:spPr bwMode="auto">
            <a:xfrm rot="7475813" flipV="1">
              <a:off x="1117615" y="2313570"/>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14" name="Group 13">
            <a:extLst>
              <a:ext uri="{FF2B5EF4-FFF2-40B4-BE49-F238E27FC236}">
                <a16:creationId xmlns:a16="http://schemas.microsoft.com/office/drawing/2014/main" id="{E2F1ACBA-3A02-2F4E-B8E9-C9A9F754090E}"/>
              </a:ext>
              <a:ext uri="{C183D7F6-B498-43B3-948B-1728B52AA6E4}">
                <adec:decorative xmlns:adec="http://schemas.microsoft.com/office/drawing/2017/decorative" xmlns="" val="1"/>
              </a:ext>
            </a:extLst>
          </p:cNvPr>
          <p:cNvGrpSpPr/>
          <p:nvPr/>
        </p:nvGrpSpPr>
        <p:grpSpPr>
          <a:xfrm>
            <a:off x="2352536" y="1126361"/>
            <a:ext cx="464779" cy="408381"/>
            <a:chOff x="2284804" y="1194093"/>
            <a:chExt cx="464779" cy="408381"/>
          </a:xfrm>
        </p:grpSpPr>
        <p:sp>
          <p:nvSpPr>
            <p:cNvPr id="31" name="Freeform 10">
              <a:extLst>
                <a:ext uri="{FF2B5EF4-FFF2-40B4-BE49-F238E27FC236}">
                  <a16:creationId xmlns:a16="http://schemas.microsoft.com/office/drawing/2014/main" id="{D3190A90-A067-EE47-997F-A0C9EF7E97E0}"/>
                </a:ext>
              </a:extLst>
            </p:cNvPr>
            <p:cNvSpPr>
              <a:spLocks/>
            </p:cNvSpPr>
            <p:nvPr/>
          </p:nvSpPr>
          <p:spPr bwMode="auto">
            <a:xfrm rot="20541801" flipV="1">
              <a:off x="2284804" y="1270295"/>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sp>
          <p:nvSpPr>
            <p:cNvPr id="83" name="Freeform 10">
              <a:extLst>
                <a:ext uri="{FF2B5EF4-FFF2-40B4-BE49-F238E27FC236}">
                  <a16:creationId xmlns:a16="http://schemas.microsoft.com/office/drawing/2014/main" id="{7900D2F9-0175-2043-A5DE-1F510C72B640}"/>
                </a:ext>
              </a:extLst>
            </p:cNvPr>
            <p:cNvSpPr>
              <a:spLocks/>
            </p:cNvSpPr>
            <p:nvPr/>
          </p:nvSpPr>
          <p:spPr bwMode="auto">
            <a:xfrm rot="20541801" flipV="1">
              <a:off x="2301738" y="1194093"/>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84" name="Group 83">
            <a:extLst>
              <a:ext uri="{FF2B5EF4-FFF2-40B4-BE49-F238E27FC236}">
                <a16:creationId xmlns:a16="http://schemas.microsoft.com/office/drawing/2014/main" id="{924D5B0E-BA5D-344B-AB5F-BD2974566309}"/>
              </a:ext>
              <a:ext uri="{C183D7F6-B498-43B3-948B-1728B52AA6E4}">
                <adec:decorative xmlns:adec="http://schemas.microsoft.com/office/drawing/2017/decorative" xmlns="" val="1"/>
              </a:ext>
            </a:extLst>
          </p:cNvPr>
          <p:cNvGrpSpPr/>
          <p:nvPr/>
        </p:nvGrpSpPr>
        <p:grpSpPr>
          <a:xfrm>
            <a:off x="3479629" y="2162871"/>
            <a:ext cx="362659" cy="514901"/>
            <a:chOff x="1175448" y="2255737"/>
            <a:chExt cx="362659" cy="514901"/>
          </a:xfrm>
        </p:grpSpPr>
        <p:sp>
          <p:nvSpPr>
            <p:cNvPr id="85" name="Freeform 10">
              <a:extLst>
                <a:ext uri="{FF2B5EF4-FFF2-40B4-BE49-F238E27FC236}">
                  <a16:creationId xmlns:a16="http://schemas.microsoft.com/office/drawing/2014/main" id="{3FB76BE6-16E4-BF4A-B6D8-755DCE8525AC}"/>
                </a:ext>
              </a:extLst>
            </p:cNvPr>
            <p:cNvSpPr>
              <a:spLocks/>
            </p:cNvSpPr>
            <p:nvPr/>
          </p:nvSpPr>
          <p:spPr bwMode="auto">
            <a:xfrm rot="7475813" flipV="1">
              <a:off x="1148095" y="2380626"/>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sp>
          <p:nvSpPr>
            <p:cNvPr id="86" name="Freeform 10">
              <a:extLst>
                <a:ext uri="{FF2B5EF4-FFF2-40B4-BE49-F238E27FC236}">
                  <a16:creationId xmlns:a16="http://schemas.microsoft.com/office/drawing/2014/main" id="{703D7DFF-CAA7-B54F-A0C1-EEDF2FA2BC3C}"/>
                </a:ext>
              </a:extLst>
            </p:cNvPr>
            <p:cNvSpPr>
              <a:spLocks/>
            </p:cNvSpPr>
            <p:nvPr/>
          </p:nvSpPr>
          <p:spPr bwMode="auto">
            <a:xfrm rot="7475813" flipV="1">
              <a:off x="1117615" y="2313570"/>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grpSp>
      <p:cxnSp>
        <p:nvCxnSpPr>
          <p:cNvPr id="87" name="Straight Connector 86">
            <a:extLst>
              <a:ext uri="{FF2B5EF4-FFF2-40B4-BE49-F238E27FC236}">
                <a16:creationId xmlns:a16="http://schemas.microsoft.com/office/drawing/2014/main" id="{C422DF3F-4434-4143-A068-7EA0FD69FEE5}"/>
              </a:ext>
              <a:ext uri="{C183D7F6-B498-43B3-948B-1728B52AA6E4}">
                <adec:decorative xmlns:adec="http://schemas.microsoft.com/office/drawing/2017/decorative" xmlns="" val="1"/>
              </a:ext>
            </a:extLst>
          </p:cNvPr>
          <p:cNvCxnSpPr>
            <a:cxnSpLocks/>
          </p:cNvCxnSpPr>
          <p:nvPr/>
        </p:nvCxnSpPr>
        <p:spPr>
          <a:xfrm flipH="1">
            <a:off x="6022854" y="3755144"/>
            <a:ext cx="5815966" cy="20516"/>
          </a:xfrm>
          <a:prstGeom prst="line">
            <a:avLst/>
          </a:prstGeom>
          <a:ln w="38100" cap="rnd">
            <a:solidFill>
              <a:schemeClr val="bg1">
                <a:lumMod val="85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CD8E66BA-2E58-E342-86D3-F4358B4181AC}"/>
              </a:ext>
              <a:ext uri="{C183D7F6-B498-43B3-948B-1728B52AA6E4}">
                <adec:decorative xmlns:adec="http://schemas.microsoft.com/office/drawing/2017/decorative" xmlns="" val="1"/>
              </a:ext>
            </a:extLst>
          </p:cNvPr>
          <p:cNvCxnSpPr>
            <a:cxnSpLocks/>
          </p:cNvCxnSpPr>
          <p:nvPr/>
        </p:nvCxnSpPr>
        <p:spPr>
          <a:xfrm>
            <a:off x="2537242" y="4344012"/>
            <a:ext cx="5613" cy="1491326"/>
          </a:xfrm>
          <a:prstGeom prst="line">
            <a:avLst/>
          </a:prstGeom>
          <a:ln w="38100" cap="rnd">
            <a:solidFill>
              <a:schemeClr val="bg1">
                <a:lumMod val="85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5E7E2183-0338-8146-9CC2-764D2E763653}"/>
              </a:ext>
              <a:ext uri="{C183D7F6-B498-43B3-948B-1728B52AA6E4}">
                <adec:decorative xmlns:adec="http://schemas.microsoft.com/office/drawing/2017/decorative" xmlns="" val="1"/>
              </a:ext>
            </a:extLst>
          </p:cNvPr>
          <p:cNvCxnSpPr>
            <a:cxnSpLocks/>
          </p:cNvCxnSpPr>
          <p:nvPr/>
        </p:nvCxnSpPr>
        <p:spPr>
          <a:xfrm flipH="1">
            <a:off x="4491720" y="4845157"/>
            <a:ext cx="852440" cy="0"/>
          </a:xfrm>
          <a:prstGeom prst="line">
            <a:avLst/>
          </a:prstGeom>
          <a:ln w="38100" cap="rnd">
            <a:solidFill>
              <a:schemeClr val="bg1">
                <a:lumMod val="85000"/>
              </a:schemeClr>
            </a:solidFill>
            <a:prstDash val="sysDot"/>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F9EB28A5-AD0E-4649-BE91-7D44D869513B}"/>
              </a:ext>
              <a:ext uri="{C183D7F6-B498-43B3-948B-1728B52AA6E4}">
                <adec:decorative xmlns:adec="http://schemas.microsoft.com/office/drawing/2017/decorative" xmlns="" val="1"/>
              </a:ext>
            </a:extLst>
          </p:cNvPr>
          <p:cNvCxnSpPr>
            <a:cxnSpLocks/>
          </p:cNvCxnSpPr>
          <p:nvPr/>
        </p:nvCxnSpPr>
        <p:spPr>
          <a:xfrm>
            <a:off x="9496372" y="4184208"/>
            <a:ext cx="5613" cy="1491326"/>
          </a:xfrm>
          <a:prstGeom prst="line">
            <a:avLst/>
          </a:prstGeom>
          <a:ln w="38100" cap="rnd">
            <a:solidFill>
              <a:schemeClr val="bg1">
                <a:lumMod val="85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51F49BD9-5155-2444-928E-113DA8371A38}"/>
              </a:ext>
              <a:ext uri="{C183D7F6-B498-43B3-948B-1728B52AA6E4}">
                <adec:decorative xmlns:adec="http://schemas.microsoft.com/office/drawing/2017/decorative" xmlns="" val="1"/>
              </a:ext>
            </a:extLst>
          </p:cNvPr>
          <p:cNvGrpSpPr/>
          <p:nvPr/>
        </p:nvGrpSpPr>
        <p:grpSpPr>
          <a:xfrm rot="8590527">
            <a:off x="7091559" y="1147957"/>
            <a:ext cx="485413" cy="169343"/>
            <a:chOff x="9425763" y="2809257"/>
            <a:chExt cx="485413" cy="169343"/>
          </a:xfrm>
        </p:grpSpPr>
        <p:sp>
          <p:nvSpPr>
            <p:cNvPr id="53" name="Freeform 10">
              <a:extLst>
                <a:ext uri="{FF2B5EF4-FFF2-40B4-BE49-F238E27FC236}">
                  <a16:creationId xmlns:a16="http://schemas.microsoft.com/office/drawing/2014/main" id="{45C1A202-B054-3D45-A8FF-EB4CAC44AD9D}"/>
                </a:ext>
              </a:extLst>
            </p:cNvPr>
            <p:cNvSpPr>
              <a:spLocks/>
            </p:cNvSpPr>
            <p:nvPr/>
          </p:nvSpPr>
          <p:spPr bwMode="auto">
            <a:xfrm rot="11229682" flipH="1" flipV="1">
              <a:off x="9454120" y="2809257"/>
              <a:ext cx="457056" cy="112640"/>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sp>
          <p:nvSpPr>
            <p:cNvPr id="55" name="Freeform 10">
              <a:extLst>
                <a:ext uri="{FF2B5EF4-FFF2-40B4-BE49-F238E27FC236}">
                  <a16:creationId xmlns:a16="http://schemas.microsoft.com/office/drawing/2014/main" id="{1BC5E12E-DD52-D747-9DD3-55EC638759A0}"/>
                </a:ext>
              </a:extLst>
            </p:cNvPr>
            <p:cNvSpPr>
              <a:spLocks/>
            </p:cNvSpPr>
            <p:nvPr/>
          </p:nvSpPr>
          <p:spPr bwMode="auto">
            <a:xfrm rot="11229682" flipH="1" flipV="1">
              <a:off x="9425763" y="2865960"/>
              <a:ext cx="457056" cy="112640"/>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32" tIns="45717" rIns="91432" bIns="4571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Calibri"/>
                <a:ea typeface="+mn-ea"/>
                <a:cs typeface="+mn-cs"/>
              </a:endParaRPr>
            </a:p>
          </p:txBody>
        </p:sp>
      </p:grpSp>
      <p:pic>
        <p:nvPicPr>
          <p:cNvPr id="58" name="Picture 57">
            <a:extLst>
              <a:ext uri="{FF2B5EF4-FFF2-40B4-BE49-F238E27FC236}">
                <a16:creationId xmlns:a16="http://schemas.microsoft.com/office/drawing/2014/main" id="{5387161E-389F-49FF-8C42-29A12B471F7F}"/>
              </a:ext>
              <a:ext uri="{C183D7F6-B498-43B3-948B-1728B52AA6E4}">
                <adec:decorative xmlns:adec="http://schemas.microsoft.com/office/drawing/2017/decorative" xmlns=""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57887" y="1039399"/>
            <a:ext cx="1261358" cy="1261358"/>
          </a:xfrm>
          <a:prstGeom prst="rect">
            <a:avLst/>
          </a:prstGeom>
        </p:spPr>
      </p:pic>
      <p:cxnSp>
        <p:nvCxnSpPr>
          <p:cNvPr id="63" name="Straight Connector 62">
            <a:extLst>
              <a:ext uri="{FF2B5EF4-FFF2-40B4-BE49-F238E27FC236}">
                <a16:creationId xmlns:a16="http://schemas.microsoft.com/office/drawing/2014/main" id="{5EFB3256-87A8-7F4F-869C-0BC99E554033}"/>
              </a:ext>
              <a:ext uri="{C183D7F6-B498-43B3-948B-1728B52AA6E4}">
                <adec:decorative xmlns:adec="http://schemas.microsoft.com/office/drawing/2017/decorative" xmlns="" val="1"/>
              </a:ext>
            </a:extLst>
          </p:cNvPr>
          <p:cNvCxnSpPr>
            <a:cxnSpLocks/>
          </p:cNvCxnSpPr>
          <p:nvPr/>
        </p:nvCxnSpPr>
        <p:spPr>
          <a:xfrm flipH="1">
            <a:off x="6811339" y="4822511"/>
            <a:ext cx="852440" cy="0"/>
          </a:xfrm>
          <a:prstGeom prst="line">
            <a:avLst/>
          </a:prstGeom>
          <a:ln w="38100" cap="rnd">
            <a:solidFill>
              <a:schemeClr val="bg1">
                <a:lumMod val="85000"/>
              </a:schemeClr>
            </a:solidFill>
            <a:prstDash val="sysDot"/>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57BE9222-20A9-469D-95B2-F45B506B40E4}"/>
              </a:ext>
            </a:extLst>
          </p:cNvPr>
          <p:cNvSpPr>
            <a:spLocks noGrp="1"/>
          </p:cNvSpPr>
          <p:nvPr>
            <p:ph type="sldNum" sz="quarter" idx="12"/>
          </p:nvPr>
        </p:nvSpPr>
        <p:spPr>
          <a:xfrm>
            <a:off x="11582400" y="6400236"/>
            <a:ext cx="51284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3F1FA-211D-3044-9E35-958DFBC26156}" type="slidenum">
              <a:rPr kumimoji="0" lang="en-US" sz="15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5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8265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Overview</a:t>
            </a:r>
          </a:p>
        </p:txBody>
      </p:sp>
      <p:sp>
        <p:nvSpPr>
          <p:cNvPr id="3" name="Content Placeholder 2"/>
          <p:cNvSpPr>
            <a:spLocks noGrp="1"/>
          </p:cNvSpPr>
          <p:nvPr>
            <p:ph idx="1"/>
          </p:nvPr>
        </p:nvSpPr>
        <p:spPr>
          <a:xfrm>
            <a:off x="1981200" y="762000"/>
            <a:ext cx="8229600" cy="5334000"/>
          </a:xfrm>
        </p:spPr>
        <p:txBody>
          <a:bodyPr>
            <a:normAutofit fontScale="62500" lnSpcReduction="20000"/>
          </a:bodyPr>
          <a:lstStyle/>
          <a:p>
            <a:pPr>
              <a:defRPr/>
            </a:pPr>
            <a:r>
              <a:rPr lang="en-US" sz="3100" dirty="0"/>
              <a:t>VA Education benefits advance the education and skills of Veterans, Service members, Family Members and Survivors according to the following eligibility standards:</a:t>
            </a:r>
          </a:p>
          <a:p>
            <a:pPr>
              <a:defRPr/>
            </a:pPr>
            <a:endParaRPr lang="en-US" sz="2600" dirty="0"/>
          </a:p>
          <a:p>
            <a:pPr lvl="1">
              <a:spcAft>
                <a:spcPts val="600"/>
              </a:spcAft>
              <a:buFont typeface="Courier New" panose="02070309020205020404" pitchFamily="49" charset="0"/>
              <a:buChar char="o"/>
            </a:pPr>
            <a:r>
              <a:rPr lang="en-US" b="1" u="sng" dirty="0">
                <a:solidFill>
                  <a:srgbClr val="1F497D"/>
                </a:solidFill>
              </a:rPr>
              <a:t>Post-9/11 GI Bill </a:t>
            </a:r>
            <a:r>
              <a:rPr lang="en-US" dirty="0"/>
              <a:t>– At least 90 days aggregate active duty service after 9/10/2001, and either still on active duty, honorably discharged, discharged because of a service-connected disability after 30 days, or a purple heart recipient </a:t>
            </a:r>
          </a:p>
          <a:p>
            <a:pPr lvl="1">
              <a:spcAft>
                <a:spcPts val="600"/>
              </a:spcAft>
              <a:buFont typeface="Courier New" panose="02070309020205020404" pitchFamily="49" charset="0"/>
              <a:buChar char="o"/>
            </a:pPr>
            <a:r>
              <a:rPr lang="en-US" b="1" u="sng" dirty="0">
                <a:solidFill>
                  <a:srgbClr val="1F497D"/>
                </a:solidFill>
              </a:rPr>
              <a:t>Survivors and Dependents Educational Assistance Program </a:t>
            </a:r>
            <a:r>
              <a:rPr lang="en-US" dirty="0"/>
              <a:t>– Available to eligible </a:t>
            </a:r>
            <a:r>
              <a:rPr lang="en-US" u="sng" dirty="0"/>
              <a:t>dependents of Veterans</a:t>
            </a:r>
            <a:r>
              <a:rPr lang="en-US" dirty="0"/>
              <a:t> who are </a:t>
            </a:r>
            <a:r>
              <a:rPr lang="en-US" u="sng" dirty="0"/>
              <a:t>permanently and totally disabled</a:t>
            </a:r>
            <a:r>
              <a:rPr lang="en-US" dirty="0"/>
              <a:t> due to service-related conditions, and of Veterans who died while on active duty or as the result of a service-related condition</a:t>
            </a:r>
          </a:p>
          <a:p>
            <a:pPr lvl="1">
              <a:spcAft>
                <a:spcPts val="600"/>
              </a:spcAft>
              <a:buFont typeface="Courier New" panose="02070309020205020404" pitchFamily="49" charset="0"/>
              <a:buChar char="o"/>
            </a:pPr>
            <a:r>
              <a:rPr lang="en-US" b="1" u="sng" dirty="0">
                <a:solidFill>
                  <a:srgbClr val="1F497D"/>
                </a:solidFill>
              </a:rPr>
              <a:t>Montgomery GI Bill Active Duty</a:t>
            </a:r>
            <a:r>
              <a:rPr lang="en-US" b="1" u="sng" dirty="0"/>
              <a:t> </a:t>
            </a:r>
            <a:r>
              <a:rPr lang="en-US" dirty="0"/>
              <a:t>– Enrollees pay $100/month for 12 months to receive monthly Education benefits after completing a minimum service obligation</a:t>
            </a:r>
          </a:p>
          <a:p>
            <a:pPr lvl="1">
              <a:spcAft>
                <a:spcPts val="600"/>
              </a:spcAft>
              <a:buFont typeface="Courier New" panose="02070309020205020404" pitchFamily="49" charset="0"/>
              <a:buChar char="o"/>
            </a:pPr>
            <a:endParaRPr lang="en-US" sz="2400" dirty="0"/>
          </a:p>
          <a:p>
            <a:pPr>
              <a:defRPr/>
            </a:pPr>
            <a:endParaRPr lang="en-US" sz="2000" dirty="0"/>
          </a:p>
        </p:txBody>
      </p:sp>
      <p:sp>
        <p:nvSpPr>
          <p:cNvPr id="5" name="Slide Number Placeholder 2">
            <a:extLst>
              <a:ext uri="{FF2B5EF4-FFF2-40B4-BE49-F238E27FC236}">
                <a16:creationId xmlns:a16="http://schemas.microsoft.com/office/drawing/2014/main" id="{C25EDA06-7368-4320-9608-A72C5833459F}"/>
              </a:ext>
            </a:extLst>
          </p:cNvPr>
          <p:cNvSpPr>
            <a:spLocks noGrp="1"/>
          </p:cNvSpPr>
          <p:nvPr>
            <p:ph type="sldNum" sz="quarter" idx="12"/>
          </p:nvPr>
        </p:nvSpPr>
        <p:spPr>
          <a:xfrm>
            <a:off x="10210800" y="6400233"/>
            <a:ext cx="384630" cy="365125"/>
          </a:xfrm>
        </p:spPr>
        <p:txBody>
          <a:bodyPr/>
          <a:lstStyle/>
          <a:p>
            <a:fld id="{D983F1FA-211D-3044-9E35-958DFBC26156}"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110611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Overview</a:t>
            </a:r>
          </a:p>
        </p:txBody>
      </p:sp>
      <p:sp>
        <p:nvSpPr>
          <p:cNvPr id="3" name="Content Placeholder 2"/>
          <p:cNvSpPr>
            <a:spLocks noGrp="1"/>
          </p:cNvSpPr>
          <p:nvPr>
            <p:ph idx="1"/>
          </p:nvPr>
        </p:nvSpPr>
        <p:spPr>
          <a:xfrm>
            <a:off x="1981200" y="800100"/>
            <a:ext cx="8229600" cy="5257800"/>
          </a:xfrm>
        </p:spPr>
        <p:txBody>
          <a:bodyPr>
            <a:normAutofit/>
          </a:bodyPr>
          <a:lstStyle/>
          <a:p>
            <a:pPr marL="800100" lvl="2" indent="-342900">
              <a:spcAft>
                <a:spcPts val="600"/>
              </a:spcAft>
              <a:buFont typeface="Courier New" panose="02070309020205020404" pitchFamily="49" charset="0"/>
              <a:buChar char="o"/>
            </a:pPr>
            <a:r>
              <a:rPr lang="en-US" sz="2200" b="1" u="sng" dirty="0">
                <a:solidFill>
                  <a:srgbClr val="1F497D"/>
                </a:solidFill>
              </a:rPr>
              <a:t>Montgomery GI Bill Select Reserve </a:t>
            </a:r>
            <a:r>
              <a:rPr lang="en-US" sz="2200" dirty="0"/>
              <a:t>– For Reservists with a six-year obligation in the Selected Reserve who are actively drilling</a:t>
            </a:r>
            <a:endParaRPr lang="en-US" sz="2200" b="1" u="sng" dirty="0">
              <a:solidFill>
                <a:srgbClr val="1F497D"/>
              </a:solidFill>
            </a:endParaRPr>
          </a:p>
          <a:p>
            <a:pPr marL="800100" lvl="2" indent="-342900">
              <a:spcAft>
                <a:spcPts val="600"/>
              </a:spcAft>
              <a:buFont typeface="Courier New" panose="02070309020205020404" pitchFamily="49" charset="0"/>
              <a:buChar char="o"/>
            </a:pPr>
            <a:r>
              <a:rPr lang="en-US" sz="2200" b="1" u="sng" dirty="0">
                <a:solidFill>
                  <a:srgbClr val="1F497D"/>
                </a:solidFill>
              </a:rPr>
              <a:t>Veterans Educational Assistance Program </a:t>
            </a:r>
            <a:r>
              <a:rPr lang="en-US" sz="2200" dirty="0"/>
              <a:t>– For Veterans who entered service between 1/1/77 and 6/30/85, contributed between $25 and $2,700, with other than a dishonorable discharge</a:t>
            </a:r>
          </a:p>
          <a:p>
            <a:pPr lvl="1">
              <a:spcAft>
                <a:spcPts val="600"/>
              </a:spcAft>
              <a:buFont typeface="Courier New" panose="02070309020205020404" pitchFamily="49" charset="0"/>
              <a:buChar char="o"/>
            </a:pPr>
            <a:r>
              <a:rPr lang="en-US" sz="2200" b="1" u="sng" dirty="0">
                <a:solidFill>
                  <a:srgbClr val="1F497D"/>
                </a:solidFill>
              </a:rPr>
              <a:t>Reserve Educational Assistance Program </a:t>
            </a:r>
            <a:r>
              <a:rPr lang="en-US" sz="2200" dirty="0"/>
              <a:t>– For Reservists activated at least 90 days after 9/10/2001</a:t>
            </a:r>
          </a:p>
          <a:p>
            <a:pPr marL="1371600" lvl="3" indent="-457200">
              <a:spcAft>
                <a:spcPts val="600"/>
              </a:spcAft>
              <a:buFont typeface="Wingdings" panose="05000000000000000000" pitchFamily="2" charset="2"/>
              <a:buChar char="§"/>
            </a:pPr>
            <a:r>
              <a:rPr lang="en-US" sz="2200" dirty="0"/>
              <a:t>Due to Congressional mandate, VA can only grant REAP eligibility to those enrolled in school on November 24, 2015, or during their school’s last term, quarter, or semester ending prior to that date.  The program expires on November 25, 2019</a:t>
            </a:r>
          </a:p>
          <a:p>
            <a:pPr>
              <a:defRPr/>
            </a:pPr>
            <a:endParaRPr lang="en-US" sz="2000" dirty="0"/>
          </a:p>
        </p:txBody>
      </p:sp>
      <p:sp>
        <p:nvSpPr>
          <p:cNvPr id="4" name="Slide Number Placeholder 2">
            <a:extLst>
              <a:ext uri="{FF2B5EF4-FFF2-40B4-BE49-F238E27FC236}">
                <a16:creationId xmlns:a16="http://schemas.microsoft.com/office/drawing/2014/main" id="{024E2534-97C8-4F12-A78B-07905D2E6F56}"/>
              </a:ext>
            </a:extLst>
          </p:cNvPr>
          <p:cNvSpPr>
            <a:spLocks noGrp="1"/>
          </p:cNvSpPr>
          <p:nvPr>
            <p:ph type="sldNum" sz="quarter" idx="12"/>
          </p:nvPr>
        </p:nvSpPr>
        <p:spPr>
          <a:xfrm>
            <a:off x="10210800" y="6400233"/>
            <a:ext cx="384630" cy="365125"/>
          </a:xfrm>
        </p:spPr>
        <p:txBody>
          <a:bodyPr/>
          <a:lstStyle/>
          <a:p>
            <a:fld id="{D983F1FA-211D-3044-9E35-958DFBC26156}"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59022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84237" tIns="42119" rIns="84237" bIns="42119" rtlCol="0" anchor="ctr">
            <a:normAutofit/>
          </a:bodyPr>
          <a:lstStyle/>
          <a:p>
            <a:r>
              <a:rPr lang="en-US" sz="4000" b="0" dirty="0">
                <a:solidFill>
                  <a:prstClr val="white"/>
                </a:solidFill>
              </a:rPr>
              <a:t>VA Education Service – By the Numbers</a:t>
            </a:r>
            <a:endParaRPr lang="en-US" sz="4000" dirty="0">
              <a:cs typeface="Arial" panose="020B0604020202020204" pitchFamily="34" charset="0"/>
            </a:endParaRPr>
          </a:p>
        </p:txBody>
      </p:sp>
      <p:sp>
        <p:nvSpPr>
          <p:cNvPr id="4" name="Slide Number Placeholder 3"/>
          <p:cNvSpPr>
            <a:spLocks noGrp="1"/>
          </p:cNvSpPr>
          <p:nvPr>
            <p:ph type="sldNum" sz="quarter" idx="4294967295"/>
          </p:nvPr>
        </p:nvSpPr>
        <p:spPr>
          <a:xfrm>
            <a:off x="8461216" y="5657364"/>
            <a:ext cx="2133044" cy="273844"/>
          </a:xfrm>
          <a:prstGeom prst="rect">
            <a:avLst/>
          </a:prstGeom>
        </p:spPr>
        <p:txBody>
          <a:bodyPr/>
          <a:lstStyle/>
          <a:p>
            <a:pPr defTabSz="842369">
              <a:defRPr/>
            </a:pPr>
            <a:fld id="{D983F1FA-211D-3044-9E35-958DFBC26156}" type="slidenum">
              <a:rPr lang="en-US" sz="1125">
                <a:solidFill>
                  <a:prstClr val="white"/>
                </a:solidFill>
                <a:latin typeface="Calibri"/>
              </a:rPr>
              <a:pPr defTabSz="842369">
                <a:defRPr/>
              </a:pPr>
              <a:t>7</a:t>
            </a:fld>
            <a:endParaRPr lang="en-US" sz="1125">
              <a:solidFill>
                <a:prstClr val="white"/>
              </a:solidFill>
              <a:latin typeface="Calibri"/>
            </a:endParaRPr>
          </a:p>
        </p:txBody>
      </p:sp>
      <p:sp>
        <p:nvSpPr>
          <p:cNvPr id="3" name="Rectangle 2">
            <a:extLst>
              <a:ext uri="{FF2B5EF4-FFF2-40B4-BE49-F238E27FC236}">
                <a16:creationId xmlns:a16="http://schemas.microsoft.com/office/drawing/2014/main" id="{2FF30F4D-418F-451F-8A48-3A1C4FBC84F7}"/>
              </a:ext>
            </a:extLst>
          </p:cNvPr>
          <p:cNvSpPr/>
          <p:nvPr/>
        </p:nvSpPr>
        <p:spPr>
          <a:xfrm>
            <a:off x="8113912" y="1824287"/>
            <a:ext cx="2554088" cy="3208571"/>
          </a:xfrm>
          <a:prstGeom prst="rect">
            <a:avLst/>
          </a:prstGeom>
        </p:spPr>
        <p:txBody>
          <a:bodyPr wrap="square">
            <a:spAutoFit/>
          </a:bodyPr>
          <a:lstStyle/>
          <a:p>
            <a:pPr marL="342900"/>
            <a:r>
              <a:rPr lang="en-US" sz="1350" b="1" dirty="0">
                <a:latin typeface="Calibri" panose="020F0502020204030204" pitchFamily="34" charset="0"/>
                <a:ea typeface="Calibri" panose="020F0502020204030204" pitchFamily="34" charset="0"/>
              </a:rPr>
              <a:t>Total FTE </a:t>
            </a:r>
            <a:r>
              <a:rPr lang="en-US" sz="1350" dirty="0">
                <a:latin typeface="Calibri" panose="020F0502020204030204" pitchFamily="34" charset="0"/>
                <a:ea typeface="Calibri" panose="020F0502020204030204" pitchFamily="34" charset="0"/>
              </a:rPr>
              <a:t>– 1,868</a:t>
            </a:r>
          </a:p>
          <a:p>
            <a:pPr marL="342900"/>
            <a:endParaRPr lang="en-US" sz="1350" dirty="0">
              <a:latin typeface="Calibri" panose="020F0502020204030204" pitchFamily="34" charset="0"/>
              <a:ea typeface="Calibri" panose="020F0502020204030204" pitchFamily="34" charset="0"/>
            </a:endParaRPr>
          </a:p>
          <a:p>
            <a:pPr marL="342900"/>
            <a:r>
              <a:rPr lang="en-US" sz="1350" b="1" dirty="0">
                <a:latin typeface="Calibri" panose="020F0502020204030204" pitchFamily="34" charset="0"/>
                <a:ea typeface="Calibri" panose="020F0502020204030204" pitchFamily="34" charset="0"/>
              </a:rPr>
              <a:t>VA Central Office (VACO) </a:t>
            </a:r>
            <a:r>
              <a:rPr lang="en-US" sz="1350" dirty="0">
                <a:latin typeface="Calibri" panose="020F0502020204030204" pitchFamily="34" charset="0"/>
                <a:ea typeface="Calibri" panose="020F0502020204030204" pitchFamily="34" charset="0"/>
              </a:rPr>
              <a:t>– 109</a:t>
            </a:r>
          </a:p>
          <a:p>
            <a:pPr marL="342900"/>
            <a:endParaRPr lang="en-US" sz="1350" b="1" dirty="0">
              <a:latin typeface="Calibri" panose="020F0502020204030204" pitchFamily="34" charset="0"/>
              <a:ea typeface="Calibri" panose="020F0502020204030204" pitchFamily="34" charset="0"/>
            </a:endParaRPr>
          </a:p>
          <a:p>
            <a:pPr marL="342900"/>
            <a:r>
              <a:rPr lang="en-US" sz="1350" b="1" dirty="0">
                <a:latin typeface="Calibri" panose="020F0502020204030204" pitchFamily="34" charset="0"/>
                <a:ea typeface="Calibri" panose="020F0502020204030204" pitchFamily="34" charset="0"/>
              </a:rPr>
              <a:t>Approval, Compliance &amp; Liaison (AC&amp;L) </a:t>
            </a:r>
            <a:r>
              <a:rPr lang="en-US" sz="1350" dirty="0">
                <a:latin typeface="Calibri" panose="020F0502020204030204" pitchFamily="34" charset="0"/>
                <a:ea typeface="Calibri" panose="020F0502020204030204" pitchFamily="34" charset="0"/>
              </a:rPr>
              <a:t>– 167 (ELRs, management and support)</a:t>
            </a:r>
          </a:p>
          <a:p>
            <a:pPr marL="342900"/>
            <a:endParaRPr lang="en-US" sz="1350" dirty="0">
              <a:latin typeface="Calibri" panose="020F0502020204030204" pitchFamily="34" charset="0"/>
              <a:ea typeface="Calibri" panose="020F0502020204030204" pitchFamily="34" charset="0"/>
            </a:endParaRPr>
          </a:p>
          <a:p>
            <a:pPr marL="342900"/>
            <a:r>
              <a:rPr lang="en-US" sz="1350" b="1" dirty="0">
                <a:latin typeface="Calibri" panose="020F0502020204030204" pitchFamily="34" charset="0"/>
                <a:ea typeface="Calibri" panose="020F0502020204030204" pitchFamily="34" charset="0"/>
              </a:rPr>
              <a:t>Education Call Center (ECC)</a:t>
            </a:r>
            <a:r>
              <a:rPr lang="en-US" sz="1350" dirty="0">
                <a:latin typeface="Calibri" panose="020F0502020204030204" pitchFamily="34" charset="0"/>
                <a:ea typeface="Calibri" panose="020F0502020204030204" pitchFamily="34" charset="0"/>
              </a:rPr>
              <a:t> – 295</a:t>
            </a:r>
          </a:p>
          <a:p>
            <a:pPr marL="342900"/>
            <a:endParaRPr lang="en-US" sz="1350" dirty="0">
              <a:latin typeface="Calibri" panose="020F0502020204030204" pitchFamily="34" charset="0"/>
              <a:ea typeface="Calibri" panose="020F0502020204030204" pitchFamily="34" charset="0"/>
            </a:endParaRPr>
          </a:p>
          <a:p>
            <a:pPr marL="342900"/>
            <a:r>
              <a:rPr lang="en-US" sz="1350" b="1" dirty="0">
                <a:latin typeface="Calibri" panose="020F0502020204030204" pitchFamily="34" charset="0"/>
                <a:ea typeface="Calibri" panose="020F0502020204030204" pitchFamily="34" charset="0"/>
              </a:rPr>
              <a:t>Regional Processing Office (RPO) Staff </a:t>
            </a:r>
            <a:r>
              <a:rPr lang="en-US" sz="1350" dirty="0">
                <a:latin typeface="Calibri" panose="020F0502020204030204" pitchFamily="34" charset="0"/>
                <a:ea typeface="Calibri" panose="020F0502020204030204" pitchFamily="34" charset="0"/>
              </a:rPr>
              <a:t>– 1,297 (VCEs, management &amp; support)</a:t>
            </a:r>
          </a:p>
        </p:txBody>
      </p:sp>
      <p:grpSp>
        <p:nvGrpSpPr>
          <p:cNvPr id="7" name="Group 14">
            <a:extLst>
              <a:ext uri="{FF2B5EF4-FFF2-40B4-BE49-F238E27FC236}">
                <a16:creationId xmlns:a16="http://schemas.microsoft.com/office/drawing/2014/main" id="{FAAF1C44-5EE4-4E0C-A8F2-113744BA115E}"/>
              </a:ext>
            </a:extLst>
          </p:cNvPr>
          <p:cNvGrpSpPr>
            <a:grpSpLocks noChangeAspect="1"/>
          </p:cNvGrpSpPr>
          <p:nvPr/>
        </p:nvGrpSpPr>
        <p:grpSpPr bwMode="auto">
          <a:xfrm>
            <a:off x="8018707" y="3083589"/>
            <a:ext cx="365105" cy="355999"/>
            <a:chOff x="2585" y="663"/>
            <a:chExt cx="441" cy="430"/>
          </a:xfrm>
          <a:solidFill>
            <a:schemeClr val="tx1"/>
          </a:solidFill>
        </p:grpSpPr>
        <p:sp>
          <p:nvSpPr>
            <p:cNvPr id="8" name="Freeform 15">
              <a:extLst>
                <a:ext uri="{FF2B5EF4-FFF2-40B4-BE49-F238E27FC236}">
                  <a16:creationId xmlns:a16="http://schemas.microsoft.com/office/drawing/2014/main" id="{C33EDDA2-1705-48D1-978E-004ED41D4C1F}"/>
                </a:ext>
              </a:extLst>
            </p:cNvPr>
            <p:cNvSpPr>
              <a:spLocks/>
            </p:cNvSpPr>
            <p:nvPr/>
          </p:nvSpPr>
          <p:spPr bwMode="auto">
            <a:xfrm>
              <a:off x="2585" y="781"/>
              <a:ext cx="110" cy="79"/>
            </a:xfrm>
            <a:custGeom>
              <a:avLst/>
              <a:gdLst>
                <a:gd name="T0" fmla="*/ 72 w 72"/>
                <a:gd name="T1" fmla="*/ 53 h 53"/>
                <a:gd name="T2" fmla="*/ 6 w 72"/>
                <a:gd name="T3" fmla="*/ 53 h 53"/>
                <a:gd name="T4" fmla="*/ 0 w 72"/>
                <a:gd name="T5" fmla="*/ 47 h 53"/>
                <a:gd name="T6" fmla="*/ 0 w 72"/>
                <a:gd name="T7" fmla="*/ 41 h 53"/>
                <a:gd name="T8" fmla="*/ 16 w 72"/>
                <a:gd name="T9" fmla="*/ 20 h 53"/>
                <a:gd name="T10" fmla="*/ 42 w 72"/>
                <a:gd name="T11" fmla="*/ 12 h 53"/>
                <a:gd name="T12" fmla="*/ 42 w 72"/>
                <a:gd name="T13" fmla="*/ 0 h 53"/>
                <a:gd name="T14" fmla="*/ 54 w 72"/>
                <a:gd name="T15" fmla="*/ 0 h 53"/>
                <a:gd name="T16" fmla="*/ 54 w 72"/>
                <a:gd name="T17" fmla="*/ 17 h 53"/>
                <a:gd name="T18" fmla="*/ 49 w 72"/>
                <a:gd name="T19" fmla="*/ 22 h 53"/>
                <a:gd name="T20" fmla="*/ 19 w 72"/>
                <a:gd name="T21" fmla="*/ 31 h 53"/>
                <a:gd name="T22" fmla="*/ 12 w 72"/>
                <a:gd name="T23" fmla="*/ 41 h 53"/>
                <a:gd name="T24" fmla="*/ 72 w 72"/>
                <a:gd name="T25" fmla="*/ 41 h 53"/>
                <a:gd name="T26" fmla="*/ 72 w 72"/>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3">
                  <a:moveTo>
                    <a:pt x="72" y="53"/>
                  </a:moveTo>
                  <a:cubicBezTo>
                    <a:pt x="6" y="53"/>
                    <a:pt x="6" y="53"/>
                    <a:pt x="6" y="53"/>
                  </a:cubicBezTo>
                  <a:cubicBezTo>
                    <a:pt x="2" y="53"/>
                    <a:pt x="0" y="50"/>
                    <a:pt x="0" y="47"/>
                  </a:cubicBezTo>
                  <a:cubicBezTo>
                    <a:pt x="0" y="41"/>
                    <a:pt x="0" y="41"/>
                    <a:pt x="0" y="41"/>
                  </a:cubicBezTo>
                  <a:cubicBezTo>
                    <a:pt x="0" y="31"/>
                    <a:pt x="7" y="22"/>
                    <a:pt x="16" y="20"/>
                  </a:cubicBezTo>
                  <a:cubicBezTo>
                    <a:pt x="42" y="12"/>
                    <a:pt x="42" y="12"/>
                    <a:pt x="42" y="12"/>
                  </a:cubicBezTo>
                  <a:cubicBezTo>
                    <a:pt x="42" y="0"/>
                    <a:pt x="42" y="0"/>
                    <a:pt x="42" y="0"/>
                  </a:cubicBezTo>
                  <a:cubicBezTo>
                    <a:pt x="54" y="0"/>
                    <a:pt x="54" y="0"/>
                    <a:pt x="54" y="0"/>
                  </a:cubicBezTo>
                  <a:cubicBezTo>
                    <a:pt x="54" y="17"/>
                    <a:pt x="54" y="17"/>
                    <a:pt x="54" y="17"/>
                  </a:cubicBezTo>
                  <a:cubicBezTo>
                    <a:pt x="54" y="19"/>
                    <a:pt x="52" y="22"/>
                    <a:pt x="49" y="22"/>
                  </a:cubicBezTo>
                  <a:cubicBezTo>
                    <a:pt x="19" y="31"/>
                    <a:pt x="19" y="31"/>
                    <a:pt x="19" y="31"/>
                  </a:cubicBezTo>
                  <a:cubicBezTo>
                    <a:pt x="15" y="32"/>
                    <a:pt x="12" y="37"/>
                    <a:pt x="12" y="41"/>
                  </a:cubicBezTo>
                  <a:cubicBezTo>
                    <a:pt x="72" y="41"/>
                    <a:pt x="72" y="41"/>
                    <a:pt x="72" y="41"/>
                  </a:cubicBezTo>
                  <a:lnTo>
                    <a:pt x="7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9" name="Freeform 16">
              <a:extLst>
                <a:ext uri="{FF2B5EF4-FFF2-40B4-BE49-F238E27FC236}">
                  <a16:creationId xmlns:a16="http://schemas.microsoft.com/office/drawing/2014/main" id="{7916E8D4-A55F-4B8F-BDB5-0986C0579A7C}"/>
                </a:ext>
              </a:extLst>
            </p:cNvPr>
            <p:cNvSpPr>
              <a:spLocks/>
            </p:cNvSpPr>
            <p:nvPr/>
          </p:nvSpPr>
          <p:spPr bwMode="auto">
            <a:xfrm>
              <a:off x="2677" y="781"/>
              <a:ext cx="110" cy="79"/>
            </a:xfrm>
            <a:custGeom>
              <a:avLst/>
              <a:gdLst>
                <a:gd name="T0" fmla="*/ 66 w 72"/>
                <a:gd name="T1" fmla="*/ 53 h 53"/>
                <a:gd name="T2" fmla="*/ 0 w 72"/>
                <a:gd name="T3" fmla="*/ 53 h 53"/>
                <a:gd name="T4" fmla="*/ 0 w 72"/>
                <a:gd name="T5" fmla="*/ 41 h 53"/>
                <a:gd name="T6" fmla="*/ 60 w 72"/>
                <a:gd name="T7" fmla="*/ 41 h 53"/>
                <a:gd name="T8" fmla="*/ 52 w 72"/>
                <a:gd name="T9" fmla="*/ 31 h 53"/>
                <a:gd name="T10" fmla="*/ 22 w 72"/>
                <a:gd name="T11" fmla="*/ 22 h 53"/>
                <a:gd name="T12" fmla="*/ 18 w 72"/>
                <a:gd name="T13" fmla="*/ 17 h 53"/>
                <a:gd name="T14" fmla="*/ 18 w 72"/>
                <a:gd name="T15" fmla="*/ 0 h 53"/>
                <a:gd name="T16" fmla="*/ 30 w 72"/>
                <a:gd name="T17" fmla="*/ 0 h 53"/>
                <a:gd name="T18" fmla="*/ 30 w 72"/>
                <a:gd name="T19" fmla="*/ 12 h 53"/>
                <a:gd name="T20" fmla="*/ 56 w 72"/>
                <a:gd name="T21" fmla="*/ 20 h 53"/>
                <a:gd name="T22" fmla="*/ 72 w 72"/>
                <a:gd name="T23" fmla="*/ 41 h 53"/>
                <a:gd name="T24" fmla="*/ 72 w 72"/>
                <a:gd name="T25" fmla="*/ 47 h 53"/>
                <a:gd name="T26" fmla="*/ 66 w 72"/>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3">
                  <a:moveTo>
                    <a:pt x="66" y="53"/>
                  </a:moveTo>
                  <a:cubicBezTo>
                    <a:pt x="0" y="53"/>
                    <a:pt x="0" y="53"/>
                    <a:pt x="0" y="53"/>
                  </a:cubicBezTo>
                  <a:cubicBezTo>
                    <a:pt x="0" y="41"/>
                    <a:pt x="0" y="41"/>
                    <a:pt x="0" y="41"/>
                  </a:cubicBezTo>
                  <a:cubicBezTo>
                    <a:pt x="60" y="41"/>
                    <a:pt x="60" y="41"/>
                    <a:pt x="60" y="41"/>
                  </a:cubicBezTo>
                  <a:cubicBezTo>
                    <a:pt x="60" y="37"/>
                    <a:pt x="56" y="32"/>
                    <a:pt x="52" y="31"/>
                  </a:cubicBezTo>
                  <a:cubicBezTo>
                    <a:pt x="22" y="22"/>
                    <a:pt x="22" y="22"/>
                    <a:pt x="22" y="22"/>
                  </a:cubicBezTo>
                  <a:cubicBezTo>
                    <a:pt x="19" y="22"/>
                    <a:pt x="18" y="19"/>
                    <a:pt x="18" y="17"/>
                  </a:cubicBezTo>
                  <a:cubicBezTo>
                    <a:pt x="18" y="0"/>
                    <a:pt x="18" y="0"/>
                    <a:pt x="18" y="0"/>
                  </a:cubicBezTo>
                  <a:cubicBezTo>
                    <a:pt x="30" y="0"/>
                    <a:pt x="30" y="0"/>
                    <a:pt x="30" y="0"/>
                  </a:cubicBezTo>
                  <a:cubicBezTo>
                    <a:pt x="30" y="12"/>
                    <a:pt x="30" y="12"/>
                    <a:pt x="30" y="12"/>
                  </a:cubicBezTo>
                  <a:cubicBezTo>
                    <a:pt x="56" y="20"/>
                    <a:pt x="56" y="20"/>
                    <a:pt x="56" y="20"/>
                  </a:cubicBezTo>
                  <a:cubicBezTo>
                    <a:pt x="65" y="22"/>
                    <a:pt x="72" y="31"/>
                    <a:pt x="72" y="41"/>
                  </a:cubicBezTo>
                  <a:cubicBezTo>
                    <a:pt x="72" y="47"/>
                    <a:pt x="72" y="47"/>
                    <a:pt x="72" y="47"/>
                  </a:cubicBezTo>
                  <a:cubicBezTo>
                    <a:pt x="72" y="50"/>
                    <a:pt x="69" y="53"/>
                    <a:pt x="6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0" name="Freeform 17">
              <a:extLst>
                <a:ext uri="{FF2B5EF4-FFF2-40B4-BE49-F238E27FC236}">
                  <a16:creationId xmlns:a16="http://schemas.microsoft.com/office/drawing/2014/main" id="{71CEFA55-F1BB-43EF-9275-7923BAF56E9B}"/>
                </a:ext>
              </a:extLst>
            </p:cNvPr>
            <p:cNvSpPr>
              <a:spLocks noEditPoints="1"/>
            </p:cNvSpPr>
            <p:nvPr/>
          </p:nvSpPr>
          <p:spPr bwMode="auto">
            <a:xfrm>
              <a:off x="2622" y="663"/>
              <a:ext cx="128" cy="134"/>
            </a:xfrm>
            <a:custGeom>
              <a:avLst/>
              <a:gdLst>
                <a:gd name="T0" fmla="*/ 42 w 84"/>
                <a:gd name="T1" fmla="*/ 90 h 90"/>
                <a:gd name="T2" fmla="*/ 0 w 84"/>
                <a:gd name="T3" fmla="*/ 45 h 90"/>
                <a:gd name="T4" fmla="*/ 42 w 84"/>
                <a:gd name="T5" fmla="*/ 0 h 90"/>
                <a:gd name="T6" fmla="*/ 84 w 84"/>
                <a:gd name="T7" fmla="*/ 45 h 90"/>
                <a:gd name="T8" fmla="*/ 42 w 84"/>
                <a:gd name="T9" fmla="*/ 90 h 90"/>
                <a:gd name="T10" fmla="*/ 42 w 84"/>
                <a:gd name="T11" fmla="*/ 12 h 90"/>
                <a:gd name="T12" fmla="*/ 12 w 84"/>
                <a:gd name="T13" fmla="*/ 45 h 90"/>
                <a:gd name="T14" fmla="*/ 42 w 84"/>
                <a:gd name="T15" fmla="*/ 78 h 90"/>
                <a:gd name="T16" fmla="*/ 72 w 84"/>
                <a:gd name="T17" fmla="*/ 45 h 90"/>
                <a:gd name="T18" fmla="*/ 42 w 84"/>
                <a:gd name="T1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90">
                  <a:moveTo>
                    <a:pt x="42" y="90"/>
                  </a:moveTo>
                  <a:cubicBezTo>
                    <a:pt x="18" y="90"/>
                    <a:pt x="0" y="70"/>
                    <a:pt x="0" y="45"/>
                  </a:cubicBezTo>
                  <a:cubicBezTo>
                    <a:pt x="0" y="20"/>
                    <a:pt x="18" y="0"/>
                    <a:pt x="42" y="0"/>
                  </a:cubicBezTo>
                  <a:cubicBezTo>
                    <a:pt x="65" y="0"/>
                    <a:pt x="84" y="20"/>
                    <a:pt x="84" y="45"/>
                  </a:cubicBezTo>
                  <a:cubicBezTo>
                    <a:pt x="84" y="70"/>
                    <a:pt x="65" y="90"/>
                    <a:pt x="42" y="90"/>
                  </a:cubicBezTo>
                  <a:close/>
                  <a:moveTo>
                    <a:pt x="42" y="12"/>
                  </a:moveTo>
                  <a:cubicBezTo>
                    <a:pt x="25" y="12"/>
                    <a:pt x="12" y="27"/>
                    <a:pt x="12" y="45"/>
                  </a:cubicBezTo>
                  <a:cubicBezTo>
                    <a:pt x="12" y="63"/>
                    <a:pt x="25" y="78"/>
                    <a:pt x="42" y="78"/>
                  </a:cubicBezTo>
                  <a:cubicBezTo>
                    <a:pt x="58" y="78"/>
                    <a:pt x="72" y="63"/>
                    <a:pt x="72" y="45"/>
                  </a:cubicBezTo>
                  <a:cubicBezTo>
                    <a:pt x="72" y="27"/>
                    <a:pt x="58"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18">
              <a:extLst>
                <a:ext uri="{FF2B5EF4-FFF2-40B4-BE49-F238E27FC236}">
                  <a16:creationId xmlns:a16="http://schemas.microsoft.com/office/drawing/2014/main" id="{F1EF2346-5DE7-499F-B889-E2E57216C4EA}"/>
                </a:ext>
              </a:extLst>
            </p:cNvPr>
            <p:cNvSpPr>
              <a:spLocks/>
            </p:cNvSpPr>
            <p:nvPr/>
          </p:nvSpPr>
          <p:spPr bwMode="auto">
            <a:xfrm>
              <a:off x="2627" y="700"/>
              <a:ext cx="120" cy="38"/>
            </a:xfrm>
            <a:custGeom>
              <a:avLst/>
              <a:gdLst>
                <a:gd name="T0" fmla="*/ 63 w 79"/>
                <a:gd name="T1" fmla="*/ 23 h 25"/>
                <a:gd name="T2" fmla="*/ 59 w 79"/>
                <a:gd name="T3" fmla="*/ 23 h 25"/>
                <a:gd name="T4" fmla="*/ 44 w 79"/>
                <a:gd name="T5" fmla="*/ 15 h 25"/>
                <a:gd name="T6" fmla="*/ 0 w 79"/>
                <a:gd name="T7" fmla="*/ 17 h 25"/>
                <a:gd name="T8" fmla="*/ 7 w 79"/>
                <a:gd name="T9" fmla="*/ 7 h 25"/>
                <a:gd name="T10" fmla="*/ 40 w 79"/>
                <a:gd name="T11" fmla="*/ 2 h 25"/>
                <a:gd name="T12" fmla="*/ 46 w 79"/>
                <a:gd name="T13" fmla="*/ 1 h 25"/>
                <a:gd name="T14" fmla="*/ 50 w 79"/>
                <a:gd name="T15" fmla="*/ 4 h 25"/>
                <a:gd name="T16" fmla="*/ 60 w 79"/>
                <a:gd name="T17" fmla="*/ 11 h 25"/>
                <a:gd name="T18" fmla="*/ 70 w 79"/>
                <a:gd name="T19" fmla="*/ 9 h 25"/>
                <a:gd name="T20" fmla="*/ 79 w 79"/>
                <a:gd name="T21" fmla="*/ 17 h 25"/>
                <a:gd name="T22" fmla="*/ 63 w 79"/>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25">
                  <a:moveTo>
                    <a:pt x="63" y="23"/>
                  </a:moveTo>
                  <a:cubicBezTo>
                    <a:pt x="62" y="23"/>
                    <a:pt x="60" y="23"/>
                    <a:pt x="59" y="23"/>
                  </a:cubicBezTo>
                  <a:cubicBezTo>
                    <a:pt x="53" y="22"/>
                    <a:pt x="48" y="19"/>
                    <a:pt x="44" y="15"/>
                  </a:cubicBezTo>
                  <a:cubicBezTo>
                    <a:pt x="30" y="25"/>
                    <a:pt x="11" y="24"/>
                    <a:pt x="0" y="17"/>
                  </a:cubicBezTo>
                  <a:cubicBezTo>
                    <a:pt x="7" y="7"/>
                    <a:pt x="7" y="7"/>
                    <a:pt x="7" y="7"/>
                  </a:cubicBezTo>
                  <a:cubicBezTo>
                    <a:pt x="14" y="12"/>
                    <a:pt x="30" y="13"/>
                    <a:pt x="40" y="2"/>
                  </a:cubicBezTo>
                  <a:cubicBezTo>
                    <a:pt x="42" y="1"/>
                    <a:pt x="44" y="0"/>
                    <a:pt x="46" y="1"/>
                  </a:cubicBezTo>
                  <a:cubicBezTo>
                    <a:pt x="47" y="1"/>
                    <a:pt x="49" y="2"/>
                    <a:pt x="50" y="4"/>
                  </a:cubicBezTo>
                  <a:cubicBezTo>
                    <a:pt x="53" y="9"/>
                    <a:pt x="58" y="10"/>
                    <a:pt x="60" y="11"/>
                  </a:cubicBezTo>
                  <a:cubicBezTo>
                    <a:pt x="65" y="11"/>
                    <a:pt x="69" y="10"/>
                    <a:pt x="70" y="9"/>
                  </a:cubicBezTo>
                  <a:cubicBezTo>
                    <a:pt x="79" y="17"/>
                    <a:pt x="79" y="17"/>
                    <a:pt x="79" y="17"/>
                  </a:cubicBezTo>
                  <a:cubicBezTo>
                    <a:pt x="75" y="21"/>
                    <a:pt x="69" y="23"/>
                    <a:pt x="6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2" name="Freeform 19">
              <a:extLst>
                <a:ext uri="{FF2B5EF4-FFF2-40B4-BE49-F238E27FC236}">
                  <a16:creationId xmlns:a16="http://schemas.microsoft.com/office/drawing/2014/main" id="{45D6FCD5-8BA5-4061-81AF-0316C745D59F}"/>
                </a:ext>
              </a:extLst>
            </p:cNvPr>
            <p:cNvSpPr>
              <a:spLocks/>
            </p:cNvSpPr>
            <p:nvPr/>
          </p:nvSpPr>
          <p:spPr bwMode="auto">
            <a:xfrm>
              <a:off x="2824" y="781"/>
              <a:ext cx="110" cy="79"/>
            </a:xfrm>
            <a:custGeom>
              <a:avLst/>
              <a:gdLst>
                <a:gd name="T0" fmla="*/ 72 w 72"/>
                <a:gd name="T1" fmla="*/ 53 h 53"/>
                <a:gd name="T2" fmla="*/ 6 w 72"/>
                <a:gd name="T3" fmla="*/ 53 h 53"/>
                <a:gd name="T4" fmla="*/ 0 w 72"/>
                <a:gd name="T5" fmla="*/ 47 h 53"/>
                <a:gd name="T6" fmla="*/ 0 w 72"/>
                <a:gd name="T7" fmla="*/ 41 h 53"/>
                <a:gd name="T8" fmla="*/ 16 w 72"/>
                <a:gd name="T9" fmla="*/ 20 h 53"/>
                <a:gd name="T10" fmla="*/ 42 w 72"/>
                <a:gd name="T11" fmla="*/ 12 h 53"/>
                <a:gd name="T12" fmla="*/ 42 w 72"/>
                <a:gd name="T13" fmla="*/ 0 h 53"/>
                <a:gd name="T14" fmla="*/ 54 w 72"/>
                <a:gd name="T15" fmla="*/ 0 h 53"/>
                <a:gd name="T16" fmla="*/ 54 w 72"/>
                <a:gd name="T17" fmla="*/ 17 h 53"/>
                <a:gd name="T18" fmla="*/ 49 w 72"/>
                <a:gd name="T19" fmla="*/ 22 h 53"/>
                <a:gd name="T20" fmla="*/ 19 w 72"/>
                <a:gd name="T21" fmla="*/ 31 h 53"/>
                <a:gd name="T22" fmla="*/ 12 w 72"/>
                <a:gd name="T23" fmla="*/ 41 h 53"/>
                <a:gd name="T24" fmla="*/ 72 w 72"/>
                <a:gd name="T25" fmla="*/ 41 h 53"/>
                <a:gd name="T26" fmla="*/ 72 w 72"/>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3">
                  <a:moveTo>
                    <a:pt x="72" y="53"/>
                  </a:moveTo>
                  <a:cubicBezTo>
                    <a:pt x="6" y="53"/>
                    <a:pt x="6" y="53"/>
                    <a:pt x="6" y="53"/>
                  </a:cubicBezTo>
                  <a:cubicBezTo>
                    <a:pt x="2" y="53"/>
                    <a:pt x="0" y="50"/>
                    <a:pt x="0" y="47"/>
                  </a:cubicBezTo>
                  <a:cubicBezTo>
                    <a:pt x="0" y="41"/>
                    <a:pt x="0" y="41"/>
                    <a:pt x="0" y="41"/>
                  </a:cubicBezTo>
                  <a:cubicBezTo>
                    <a:pt x="0" y="31"/>
                    <a:pt x="7" y="22"/>
                    <a:pt x="16" y="20"/>
                  </a:cubicBezTo>
                  <a:cubicBezTo>
                    <a:pt x="42" y="12"/>
                    <a:pt x="42" y="12"/>
                    <a:pt x="42" y="12"/>
                  </a:cubicBezTo>
                  <a:cubicBezTo>
                    <a:pt x="42" y="0"/>
                    <a:pt x="42" y="0"/>
                    <a:pt x="42" y="0"/>
                  </a:cubicBezTo>
                  <a:cubicBezTo>
                    <a:pt x="54" y="0"/>
                    <a:pt x="54" y="0"/>
                    <a:pt x="54" y="0"/>
                  </a:cubicBezTo>
                  <a:cubicBezTo>
                    <a:pt x="54" y="17"/>
                    <a:pt x="54" y="17"/>
                    <a:pt x="54" y="17"/>
                  </a:cubicBezTo>
                  <a:cubicBezTo>
                    <a:pt x="54" y="19"/>
                    <a:pt x="52" y="22"/>
                    <a:pt x="49" y="22"/>
                  </a:cubicBezTo>
                  <a:cubicBezTo>
                    <a:pt x="19" y="31"/>
                    <a:pt x="19" y="31"/>
                    <a:pt x="19" y="31"/>
                  </a:cubicBezTo>
                  <a:cubicBezTo>
                    <a:pt x="15" y="32"/>
                    <a:pt x="12" y="37"/>
                    <a:pt x="12" y="41"/>
                  </a:cubicBezTo>
                  <a:cubicBezTo>
                    <a:pt x="72" y="41"/>
                    <a:pt x="72" y="41"/>
                    <a:pt x="72" y="41"/>
                  </a:cubicBezTo>
                  <a:lnTo>
                    <a:pt x="7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20">
              <a:extLst>
                <a:ext uri="{FF2B5EF4-FFF2-40B4-BE49-F238E27FC236}">
                  <a16:creationId xmlns:a16="http://schemas.microsoft.com/office/drawing/2014/main" id="{491F54C8-FA13-4CAA-A2E2-AA1BE178807C}"/>
                </a:ext>
              </a:extLst>
            </p:cNvPr>
            <p:cNvSpPr>
              <a:spLocks/>
            </p:cNvSpPr>
            <p:nvPr/>
          </p:nvSpPr>
          <p:spPr bwMode="auto">
            <a:xfrm>
              <a:off x="2916" y="781"/>
              <a:ext cx="110" cy="79"/>
            </a:xfrm>
            <a:custGeom>
              <a:avLst/>
              <a:gdLst>
                <a:gd name="T0" fmla="*/ 66 w 72"/>
                <a:gd name="T1" fmla="*/ 53 h 53"/>
                <a:gd name="T2" fmla="*/ 0 w 72"/>
                <a:gd name="T3" fmla="*/ 53 h 53"/>
                <a:gd name="T4" fmla="*/ 0 w 72"/>
                <a:gd name="T5" fmla="*/ 41 h 53"/>
                <a:gd name="T6" fmla="*/ 60 w 72"/>
                <a:gd name="T7" fmla="*/ 41 h 53"/>
                <a:gd name="T8" fmla="*/ 52 w 72"/>
                <a:gd name="T9" fmla="*/ 31 h 53"/>
                <a:gd name="T10" fmla="*/ 22 w 72"/>
                <a:gd name="T11" fmla="*/ 22 h 53"/>
                <a:gd name="T12" fmla="*/ 18 w 72"/>
                <a:gd name="T13" fmla="*/ 17 h 53"/>
                <a:gd name="T14" fmla="*/ 18 w 72"/>
                <a:gd name="T15" fmla="*/ 0 h 53"/>
                <a:gd name="T16" fmla="*/ 30 w 72"/>
                <a:gd name="T17" fmla="*/ 0 h 53"/>
                <a:gd name="T18" fmla="*/ 30 w 72"/>
                <a:gd name="T19" fmla="*/ 12 h 53"/>
                <a:gd name="T20" fmla="*/ 56 w 72"/>
                <a:gd name="T21" fmla="*/ 20 h 53"/>
                <a:gd name="T22" fmla="*/ 72 w 72"/>
                <a:gd name="T23" fmla="*/ 41 h 53"/>
                <a:gd name="T24" fmla="*/ 72 w 72"/>
                <a:gd name="T25" fmla="*/ 47 h 53"/>
                <a:gd name="T26" fmla="*/ 66 w 72"/>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3">
                  <a:moveTo>
                    <a:pt x="66" y="53"/>
                  </a:moveTo>
                  <a:cubicBezTo>
                    <a:pt x="0" y="53"/>
                    <a:pt x="0" y="53"/>
                    <a:pt x="0" y="53"/>
                  </a:cubicBezTo>
                  <a:cubicBezTo>
                    <a:pt x="0" y="41"/>
                    <a:pt x="0" y="41"/>
                    <a:pt x="0" y="41"/>
                  </a:cubicBezTo>
                  <a:cubicBezTo>
                    <a:pt x="60" y="41"/>
                    <a:pt x="60" y="41"/>
                    <a:pt x="60" y="41"/>
                  </a:cubicBezTo>
                  <a:cubicBezTo>
                    <a:pt x="60" y="37"/>
                    <a:pt x="56" y="32"/>
                    <a:pt x="52" y="31"/>
                  </a:cubicBezTo>
                  <a:cubicBezTo>
                    <a:pt x="22" y="22"/>
                    <a:pt x="22" y="22"/>
                    <a:pt x="22" y="22"/>
                  </a:cubicBezTo>
                  <a:cubicBezTo>
                    <a:pt x="19" y="22"/>
                    <a:pt x="18" y="19"/>
                    <a:pt x="18" y="17"/>
                  </a:cubicBezTo>
                  <a:cubicBezTo>
                    <a:pt x="18" y="0"/>
                    <a:pt x="18" y="0"/>
                    <a:pt x="18" y="0"/>
                  </a:cubicBezTo>
                  <a:cubicBezTo>
                    <a:pt x="30" y="0"/>
                    <a:pt x="30" y="0"/>
                    <a:pt x="30" y="0"/>
                  </a:cubicBezTo>
                  <a:cubicBezTo>
                    <a:pt x="30" y="12"/>
                    <a:pt x="30" y="12"/>
                    <a:pt x="30" y="12"/>
                  </a:cubicBezTo>
                  <a:cubicBezTo>
                    <a:pt x="56" y="20"/>
                    <a:pt x="56" y="20"/>
                    <a:pt x="56" y="20"/>
                  </a:cubicBezTo>
                  <a:cubicBezTo>
                    <a:pt x="65" y="22"/>
                    <a:pt x="72" y="31"/>
                    <a:pt x="72" y="41"/>
                  </a:cubicBezTo>
                  <a:cubicBezTo>
                    <a:pt x="72" y="47"/>
                    <a:pt x="72" y="47"/>
                    <a:pt x="72" y="47"/>
                  </a:cubicBezTo>
                  <a:cubicBezTo>
                    <a:pt x="72" y="50"/>
                    <a:pt x="69" y="53"/>
                    <a:pt x="6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Freeform 21">
              <a:extLst>
                <a:ext uri="{FF2B5EF4-FFF2-40B4-BE49-F238E27FC236}">
                  <a16:creationId xmlns:a16="http://schemas.microsoft.com/office/drawing/2014/main" id="{B7BFEDF3-801B-450F-AD72-19884D819D53}"/>
                </a:ext>
              </a:extLst>
            </p:cNvPr>
            <p:cNvSpPr>
              <a:spLocks noEditPoints="1"/>
            </p:cNvSpPr>
            <p:nvPr/>
          </p:nvSpPr>
          <p:spPr bwMode="auto">
            <a:xfrm>
              <a:off x="2861" y="663"/>
              <a:ext cx="128" cy="134"/>
            </a:xfrm>
            <a:custGeom>
              <a:avLst/>
              <a:gdLst>
                <a:gd name="T0" fmla="*/ 42 w 84"/>
                <a:gd name="T1" fmla="*/ 90 h 90"/>
                <a:gd name="T2" fmla="*/ 0 w 84"/>
                <a:gd name="T3" fmla="*/ 45 h 90"/>
                <a:gd name="T4" fmla="*/ 42 w 84"/>
                <a:gd name="T5" fmla="*/ 0 h 90"/>
                <a:gd name="T6" fmla="*/ 84 w 84"/>
                <a:gd name="T7" fmla="*/ 45 h 90"/>
                <a:gd name="T8" fmla="*/ 42 w 84"/>
                <a:gd name="T9" fmla="*/ 90 h 90"/>
                <a:gd name="T10" fmla="*/ 42 w 84"/>
                <a:gd name="T11" fmla="*/ 12 h 90"/>
                <a:gd name="T12" fmla="*/ 12 w 84"/>
                <a:gd name="T13" fmla="*/ 45 h 90"/>
                <a:gd name="T14" fmla="*/ 42 w 84"/>
                <a:gd name="T15" fmla="*/ 78 h 90"/>
                <a:gd name="T16" fmla="*/ 72 w 84"/>
                <a:gd name="T17" fmla="*/ 45 h 90"/>
                <a:gd name="T18" fmla="*/ 42 w 84"/>
                <a:gd name="T1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90">
                  <a:moveTo>
                    <a:pt x="42" y="90"/>
                  </a:moveTo>
                  <a:cubicBezTo>
                    <a:pt x="18" y="90"/>
                    <a:pt x="0" y="70"/>
                    <a:pt x="0" y="45"/>
                  </a:cubicBezTo>
                  <a:cubicBezTo>
                    <a:pt x="0" y="20"/>
                    <a:pt x="18" y="0"/>
                    <a:pt x="42" y="0"/>
                  </a:cubicBezTo>
                  <a:cubicBezTo>
                    <a:pt x="65" y="0"/>
                    <a:pt x="84" y="20"/>
                    <a:pt x="84" y="45"/>
                  </a:cubicBezTo>
                  <a:cubicBezTo>
                    <a:pt x="84" y="70"/>
                    <a:pt x="65" y="90"/>
                    <a:pt x="42" y="90"/>
                  </a:cubicBezTo>
                  <a:close/>
                  <a:moveTo>
                    <a:pt x="42" y="12"/>
                  </a:moveTo>
                  <a:cubicBezTo>
                    <a:pt x="25" y="12"/>
                    <a:pt x="12" y="27"/>
                    <a:pt x="12" y="45"/>
                  </a:cubicBezTo>
                  <a:cubicBezTo>
                    <a:pt x="12" y="63"/>
                    <a:pt x="25" y="78"/>
                    <a:pt x="42" y="78"/>
                  </a:cubicBezTo>
                  <a:cubicBezTo>
                    <a:pt x="58" y="78"/>
                    <a:pt x="72" y="63"/>
                    <a:pt x="72" y="45"/>
                  </a:cubicBezTo>
                  <a:cubicBezTo>
                    <a:pt x="72" y="27"/>
                    <a:pt x="58"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22">
              <a:extLst>
                <a:ext uri="{FF2B5EF4-FFF2-40B4-BE49-F238E27FC236}">
                  <a16:creationId xmlns:a16="http://schemas.microsoft.com/office/drawing/2014/main" id="{1295F43A-11A9-4429-B4B1-09728928AE3C}"/>
                </a:ext>
              </a:extLst>
            </p:cNvPr>
            <p:cNvSpPr>
              <a:spLocks/>
            </p:cNvSpPr>
            <p:nvPr/>
          </p:nvSpPr>
          <p:spPr bwMode="auto">
            <a:xfrm>
              <a:off x="2865" y="700"/>
              <a:ext cx="120" cy="38"/>
            </a:xfrm>
            <a:custGeom>
              <a:avLst/>
              <a:gdLst>
                <a:gd name="T0" fmla="*/ 63 w 78"/>
                <a:gd name="T1" fmla="*/ 23 h 25"/>
                <a:gd name="T2" fmla="*/ 59 w 78"/>
                <a:gd name="T3" fmla="*/ 23 h 25"/>
                <a:gd name="T4" fmla="*/ 44 w 78"/>
                <a:gd name="T5" fmla="*/ 15 h 25"/>
                <a:gd name="T6" fmla="*/ 0 w 78"/>
                <a:gd name="T7" fmla="*/ 17 h 25"/>
                <a:gd name="T8" fmla="*/ 7 w 78"/>
                <a:gd name="T9" fmla="*/ 7 h 25"/>
                <a:gd name="T10" fmla="*/ 40 w 78"/>
                <a:gd name="T11" fmla="*/ 2 h 25"/>
                <a:gd name="T12" fmla="*/ 46 w 78"/>
                <a:gd name="T13" fmla="*/ 1 h 25"/>
                <a:gd name="T14" fmla="*/ 50 w 78"/>
                <a:gd name="T15" fmla="*/ 4 h 25"/>
                <a:gd name="T16" fmla="*/ 60 w 78"/>
                <a:gd name="T17" fmla="*/ 11 h 25"/>
                <a:gd name="T18" fmla="*/ 70 w 78"/>
                <a:gd name="T19" fmla="*/ 9 h 25"/>
                <a:gd name="T20" fmla="*/ 78 w 78"/>
                <a:gd name="T21" fmla="*/ 17 h 25"/>
                <a:gd name="T22" fmla="*/ 63 w 78"/>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25">
                  <a:moveTo>
                    <a:pt x="63" y="23"/>
                  </a:moveTo>
                  <a:cubicBezTo>
                    <a:pt x="61" y="23"/>
                    <a:pt x="60" y="23"/>
                    <a:pt x="59" y="23"/>
                  </a:cubicBezTo>
                  <a:cubicBezTo>
                    <a:pt x="53" y="22"/>
                    <a:pt x="48" y="19"/>
                    <a:pt x="44" y="15"/>
                  </a:cubicBezTo>
                  <a:cubicBezTo>
                    <a:pt x="30" y="25"/>
                    <a:pt x="11" y="24"/>
                    <a:pt x="0" y="17"/>
                  </a:cubicBezTo>
                  <a:cubicBezTo>
                    <a:pt x="7" y="7"/>
                    <a:pt x="7" y="7"/>
                    <a:pt x="7" y="7"/>
                  </a:cubicBezTo>
                  <a:cubicBezTo>
                    <a:pt x="14" y="12"/>
                    <a:pt x="30" y="13"/>
                    <a:pt x="40" y="2"/>
                  </a:cubicBezTo>
                  <a:cubicBezTo>
                    <a:pt x="42" y="1"/>
                    <a:pt x="44" y="0"/>
                    <a:pt x="46" y="1"/>
                  </a:cubicBezTo>
                  <a:cubicBezTo>
                    <a:pt x="47" y="1"/>
                    <a:pt x="49" y="2"/>
                    <a:pt x="50" y="4"/>
                  </a:cubicBezTo>
                  <a:cubicBezTo>
                    <a:pt x="53" y="9"/>
                    <a:pt x="58" y="10"/>
                    <a:pt x="60" y="11"/>
                  </a:cubicBezTo>
                  <a:cubicBezTo>
                    <a:pt x="65" y="11"/>
                    <a:pt x="68" y="10"/>
                    <a:pt x="70" y="9"/>
                  </a:cubicBezTo>
                  <a:cubicBezTo>
                    <a:pt x="78" y="17"/>
                    <a:pt x="78" y="17"/>
                    <a:pt x="78" y="17"/>
                  </a:cubicBezTo>
                  <a:cubicBezTo>
                    <a:pt x="75" y="21"/>
                    <a:pt x="69" y="23"/>
                    <a:pt x="63"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6" name="Freeform 23">
              <a:extLst>
                <a:ext uri="{FF2B5EF4-FFF2-40B4-BE49-F238E27FC236}">
                  <a16:creationId xmlns:a16="http://schemas.microsoft.com/office/drawing/2014/main" id="{8B9CD061-B1F5-493B-93C8-9896188D1616}"/>
                </a:ext>
              </a:extLst>
            </p:cNvPr>
            <p:cNvSpPr>
              <a:spLocks/>
            </p:cNvSpPr>
            <p:nvPr/>
          </p:nvSpPr>
          <p:spPr bwMode="auto">
            <a:xfrm>
              <a:off x="2705" y="1014"/>
              <a:ext cx="110" cy="79"/>
            </a:xfrm>
            <a:custGeom>
              <a:avLst/>
              <a:gdLst>
                <a:gd name="T0" fmla="*/ 72 w 72"/>
                <a:gd name="T1" fmla="*/ 53 h 53"/>
                <a:gd name="T2" fmla="*/ 6 w 72"/>
                <a:gd name="T3" fmla="*/ 53 h 53"/>
                <a:gd name="T4" fmla="*/ 0 w 72"/>
                <a:gd name="T5" fmla="*/ 47 h 53"/>
                <a:gd name="T6" fmla="*/ 0 w 72"/>
                <a:gd name="T7" fmla="*/ 41 h 53"/>
                <a:gd name="T8" fmla="*/ 16 w 72"/>
                <a:gd name="T9" fmla="*/ 20 h 53"/>
                <a:gd name="T10" fmla="*/ 42 w 72"/>
                <a:gd name="T11" fmla="*/ 12 h 53"/>
                <a:gd name="T12" fmla="*/ 42 w 72"/>
                <a:gd name="T13" fmla="*/ 0 h 53"/>
                <a:gd name="T14" fmla="*/ 54 w 72"/>
                <a:gd name="T15" fmla="*/ 0 h 53"/>
                <a:gd name="T16" fmla="*/ 54 w 72"/>
                <a:gd name="T17" fmla="*/ 17 h 53"/>
                <a:gd name="T18" fmla="*/ 49 w 72"/>
                <a:gd name="T19" fmla="*/ 22 h 53"/>
                <a:gd name="T20" fmla="*/ 19 w 72"/>
                <a:gd name="T21" fmla="*/ 31 h 53"/>
                <a:gd name="T22" fmla="*/ 12 w 72"/>
                <a:gd name="T23" fmla="*/ 41 h 53"/>
                <a:gd name="T24" fmla="*/ 72 w 72"/>
                <a:gd name="T25" fmla="*/ 41 h 53"/>
                <a:gd name="T26" fmla="*/ 72 w 72"/>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3">
                  <a:moveTo>
                    <a:pt x="72" y="53"/>
                  </a:moveTo>
                  <a:cubicBezTo>
                    <a:pt x="6" y="53"/>
                    <a:pt x="6" y="53"/>
                    <a:pt x="6" y="53"/>
                  </a:cubicBezTo>
                  <a:cubicBezTo>
                    <a:pt x="2" y="53"/>
                    <a:pt x="0" y="50"/>
                    <a:pt x="0" y="47"/>
                  </a:cubicBezTo>
                  <a:cubicBezTo>
                    <a:pt x="0" y="41"/>
                    <a:pt x="0" y="41"/>
                    <a:pt x="0" y="41"/>
                  </a:cubicBezTo>
                  <a:cubicBezTo>
                    <a:pt x="0" y="31"/>
                    <a:pt x="7" y="22"/>
                    <a:pt x="16" y="20"/>
                  </a:cubicBezTo>
                  <a:cubicBezTo>
                    <a:pt x="42" y="12"/>
                    <a:pt x="42" y="12"/>
                    <a:pt x="42" y="12"/>
                  </a:cubicBezTo>
                  <a:cubicBezTo>
                    <a:pt x="42" y="0"/>
                    <a:pt x="42" y="0"/>
                    <a:pt x="42" y="0"/>
                  </a:cubicBezTo>
                  <a:cubicBezTo>
                    <a:pt x="54" y="0"/>
                    <a:pt x="54" y="0"/>
                    <a:pt x="54" y="0"/>
                  </a:cubicBezTo>
                  <a:cubicBezTo>
                    <a:pt x="54" y="17"/>
                    <a:pt x="54" y="17"/>
                    <a:pt x="54" y="17"/>
                  </a:cubicBezTo>
                  <a:cubicBezTo>
                    <a:pt x="54" y="19"/>
                    <a:pt x="52" y="22"/>
                    <a:pt x="49" y="22"/>
                  </a:cubicBezTo>
                  <a:cubicBezTo>
                    <a:pt x="19" y="31"/>
                    <a:pt x="19" y="31"/>
                    <a:pt x="19" y="31"/>
                  </a:cubicBezTo>
                  <a:cubicBezTo>
                    <a:pt x="15" y="32"/>
                    <a:pt x="12" y="37"/>
                    <a:pt x="12" y="41"/>
                  </a:cubicBezTo>
                  <a:cubicBezTo>
                    <a:pt x="72" y="41"/>
                    <a:pt x="72" y="41"/>
                    <a:pt x="72" y="41"/>
                  </a:cubicBezTo>
                  <a:lnTo>
                    <a:pt x="72"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7" name="Freeform 24">
              <a:extLst>
                <a:ext uri="{FF2B5EF4-FFF2-40B4-BE49-F238E27FC236}">
                  <a16:creationId xmlns:a16="http://schemas.microsoft.com/office/drawing/2014/main" id="{F558FD4F-49B0-4E3F-848F-3B5835672A53}"/>
                </a:ext>
              </a:extLst>
            </p:cNvPr>
            <p:cNvSpPr>
              <a:spLocks/>
            </p:cNvSpPr>
            <p:nvPr/>
          </p:nvSpPr>
          <p:spPr bwMode="auto">
            <a:xfrm>
              <a:off x="2796" y="1014"/>
              <a:ext cx="111" cy="79"/>
            </a:xfrm>
            <a:custGeom>
              <a:avLst/>
              <a:gdLst>
                <a:gd name="T0" fmla="*/ 66 w 72"/>
                <a:gd name="T1" fmla="*/ 53 h 53"/>
                <a:gd name="T2" fmla="*/ 0 w 72"/>
                <a:gd name="T3" fmla="*/ 53 h 53"/>
                <a:gd name="T4" fmla="*/ 0 w 72"/>
                <a:gd name="T5" fmla="*/ 41 h 53"/>
                <a:gd name="T6" fmla="*/ 60 w 72"/>
                <a:gd name="T7" fmla="*/ 41 h 53"/>
                <a:gd name="T8" fmla="*/ 52 w 72"/>
                <a:gd name="T9" fmla="*/ 31 h 53"/>
                <a:gd name="T10" fmla="*/ 22 w 72"/>
                <a:gd name="T11" fmla="*/ 22 h 53"/>
                <a:gd name="T12" fmla="*/ 18 w 72"/>
                <a:gd name="T13" fmla="*/ 17 h 53"/>
                <a:gd name="T14" fmla="*/ 18 w 72"/>
                <a:gd name="T15" fmla="*/ 0 h 53"/>
                <a:gd name="T16" fmla="*/ 30 w 72"/>
                <a:gd name="T17" fmla="*/ 0 h 53"/>
                <a:gd name="T18" fmla="*/ 30 w 72"/>
                <a:gd name="T19" fmla="*/ 12 h 53"/>
                <a:gd name="T20" fmla="*/ 56 w 72"/>
                <a:gd name="T21" fmla="*/ 20 h 53"/>
                <a:gd name="T22" fmla="*/ 72 w 72"/>
                <a:gd name="T23" fmla="*/ 41 h 53"/>
                <a:gd name="T24" fmla="*/ 72 w 72"/>
                <a:gd name="T25" fmla="*/ 47 h 53"/>
                <a:gd name="T26" fmla="*/ 66 w 72"/>
                <a:gd name="T2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53">
                  <a:moveTo>
                    <a:pt x="66" y="53"/>
                  </a:moveTo>
                  <a:cubicBezTo>
                    <a:pt x="0" y="53"/>
                    <a:pt x="0" y="53"/>
                    <a:pt x="0" y="53"/>
                  </a:cubicBezTo>
                  <a:cubicBezTo>
                    <a:pt x="0" y="41"/>
                    <a:pt x="0" y="41"/>
                    <a:pt x="0" y="41"/>
                  </a:cubicBezTo>
                  <a:cubicBezTo>
                    <a:pt x="60" y="41"/>
                    <a:pt x="60" y="41"/>
                    <a:pt x="60" y="41"/>
                  </a:cubicBezTo>
                  <a:cubicBezTo>
                    <a:pt x="60" y="37"/>
                    <a:pt x="56" y="32"/>
                    <a:pt x="52" y="31"/>
                  </a:cubicBezTo>
                  <a:cubicBezTo>
                    <a:pt x="22" y="22"/>
                    <a:pt x="22" y="22"/>
                    <a:pt x="22" y="22"/>
                  </a:cubicBezTo>
                  <a:cubicBezTo>
                    <a:pt x="19" y="22"/>
                    <a:pt x="18" y="19"/>
                    <a:pt x="18" y="17"/>
                  </a:cubicBezTo>
                  <a:cubicBezTo>
                    <a:pt x="18" y="0"/>
                    <a:pt x="18" y="0"/>
                    <a:pt x="18" y="0"/>
                  </a:cubicBezTo>
                  <a:cubicBezTo>
                    <a:pt x="30" y="0"/>
                    <a:pt x="30" y="0"/>
                    <a:pt x="30" y="0"/>
                  </a:cubicBezTo>
                  <a:cubicBezTo>
                    <a:pt x="30" y="12"/>
                    <a:pt x="30" y="12"/>
                    <a:pt x="30" y="12"/>
                  </a:cubicBezTo>
                  <a:cubicBezTo>
                    <a:pt x="56" y="20"/>
                    <a:pt x="56" y="20"/>
                    <a:pt x="56" y="20"/>
                  </a:cubicBezTo>
                  <a:cubicBezTo>
                    <a:pt x="65" y="22"/>
                    <a:pt x="72" y="31"/>
                    <a:pt x="72" y="41"/>
                  </a:cubicBezTo>
                  <a:cubicBezTo>
                    <a:pt x="72" y="47"/>
                    <a:pt x="72" y="47"/>
                    <a:pt x="72" y="47"/>
                  </a:cubicBezTo>
                  <a:cubicBezTo>
                    <a:pt x="72" y="50"/>
                    <a:pt x="69" y="53"/>
                    <a:pt x="6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8" name="Freeform 25">
              <a:extLst>
                <a:ext uri="{FF2B5EF4-FFF2-40B4-BE49-F238E27FC236}">
                  <a16:creationId xmlns:a16="http://schemas.microsoft.com/office/drawing/2014/main" id="{A2E77FBA-611C-4036-9889-8D5D16331DD1}"/>
                </a:ext>
              </a:extLst>
            </p:cNvPr>
            <p:cNvSpPr>
              <a:spLocks noEditPoints="1"/>
            </p:cNvSpPr>
            <p:nvPr/>
          </p:nvSpPr>
          <p:spPr bwMode="auto">
            <a:xfrm>
              <a:off x="2741" y="896"/>
              <a:ext cx="129" cy="134"/>
            </a:xfrm>
            <a:custGeom>
              <a:avLst/>
              <a:gdLst>
                <a:gd name="T0" fmla="*/ 42 w 84"/>
                <a:gd name="T1" fmla="*/ 90 h 90"/>
                <a:gd name="T2" fmla="*/ 0 w 84"/>
                <a:gd name="T3" fmla="*/ 45 h 90"/>
                <a:gd name="T4" fmla="*/ 42 w 84"/>
                <a:gd name="T5" fmla="*/ 0 h 90"/>
                <a:gd name="T6" fmla="*/ 84 w 84"/>
                <a:gd name="T7" fmla="*/ 45 h 90"/>
                <a:gd name="T8" fmla="*/ 42 w 84"/>
                <a:gd name="T9" fmla="*/ 90 h 90"/>
                <a:gd name="T10" fmla="*/ 42 w 84"/>
                <a:gd name="T11" fmla="*/ 12 h 90"/>
                <a:gd name="T12" fmla="*/ 12 w 84"/>
                <a:gd name="T13" fmla="*/ 45 h 90"/>
                <a:gd name="T14" fmla="*/ 42 w 84"/>
                <a:gd name="T15" fmla="*/ 78 h 90"/>
                <a:gd name="T16" fmla="*/ 72 w 84"/>
                <a:gd name="T17" fmla="*/ 45 h 90"/>
                <a:gd name="T18" fmla="*/ 42 w 84"/>
                <a:gd name="T19"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90">
                  <a:moveTo>
                    <a:pt x="42" y="90"/>
                  </a:moveTo>
                  <a:cubicBezTo>
                    <a:pt x="18" y="90"/>
                    <a:pt x="0" y="70"/>
                    <a:pt x="0" y="45"/>
                  </a:cubicBezTo>
                  <a:cubicBezTo>
                    <a:pt x="0" y="20"/>
                    <a:pt x="18" y="0"/>
                    <a:pt x="42" y="0"/>
                  </a:cubicBezTo>
                  <a:cubicBezTo>
                    <a:pt x="65" y="0"/>
                    <a:pt x="84" y="20"/>
                    <a:pt x="84" y="45"/>
                  </a:cubicBezTo>
                  <a:cubicBezTo>
                    <a:pt x="84" y="70"/>
                    <a:pt x="65" y="90"/>
                    <a:pt x="42" y="90"/>
                  </a:cubicBezTo>
                  <a:close/>
                  <a:moveTo>
                    <a:pt x="42" y="12"/>
                  </a:moveTo>
                  <a:cubicBezTo>
                    <a:pt x="25" y="12"/>
                    <a:pt x="12" y="27"/>
                    <a:pt x="12" y="45"/>
                  </a:cubicBezTo>
                  <a:cubicBezTo>
                    <a:pt x="12" y="63"/>
                    <a:pt x="25" y="78"/>
                    <a:pt x="42" y="78"/>
                  </a:cubicBezTo>
                  <a:cubicBezTo>
                    <a:pt x="58" y="78"/>
                    <a:pt x="72" y="63"/>
                    <a:pt x="72" y="45"/>
                  </a:cubicBezTo>
                  <a:cubicBezTo>
                    <a:pt x="72" y="27"/>
                    <a:pt x="58"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9" name="Freeform 26">
              <a:extLst>
                <a:ext uri="{FF2B5EF4-FFF2-40B4-BE49-F238E27FC236}">
                  <a16:creationId xmlns:a16="http://schemas.microsoft.com/office/drawing/2014/main" id="{6380DF53-E62E-4856-A109-2C2ACC86EF88}"/>
                </a:ext>
              </a:extLst>
            </p:cNvPr>
            <p:cNvSpPr>
              <a:spLocks/>
            </p:cNvSpPr>
            <p:nvPr/>
          </p:nvSpPr>
          <p:spPr bwMode="auto">
            <a:xfrm>
              <a:off x="2746" y="933"/>
              <a:ext cx="119" cy="38"/>
            </a:xfrm>
            <a:custGeom>
              <a:avLst/>
              <a:gdLst>
                <a:gd name="T0" fmla="*/ 62 w 78"/>
                <a:gd name="T1" fmla="*/ 23 h 25"/>
                <a:gd name="T2" fmla="*/ 58 w 78"/>
                <a:gd name="T3" fmla="*/ 22 h 25"/>
                <a:gd name="T4" fmla="*/ 44 w 78"/>
                <a:gd name="T5" fmla="*/ 15 h 25"/>
                <a:gd name="T6" fmla="*/ 0 w 78"/>
                <a:gd name="T7" fmla="*/ 17 h 25"/>
                <a:gd name="T8" fmla="*/ 7 w 78"/>
                <a:gd name="T9" fmla="*/ 7 h 25"/>
                <a:gd name="T10" fmla="*/ 40 w 78"/>
                <a:gd name="T11" fmla="*/ 2 h 25"/>
                <a:gd name="T12" fmla="*/ 46 w 78"/>
                <a:gd name="T13" fmla="*/ 1 h 25"/>
                <a:gd name="T14" fmla="*/ 50 w 78"/>
                <a:gd name="T15" fmla="*/ 4 h 25"/>
                <a:gd name="T16" fmla="*/ 60 w 78"/>
                <a:gd name="T17" fmla="*/ 10 h 25"/>
                <a:gd name="T18" fmla="*/ 70 w 78"/>
                <a:gd name="T19" fmla="*/ 8 h 25"/>
                <a:gd name="T20" fmla="*/ 78 w 78"/>
                <a:gd name="T21" fmla="*/ 17 h 25"/>
                <a:gd name="T22" fmla="*/ 62 w 78"/>
                <a:gd name="T23"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25">
                  <a:moveTo>
                    <a:pt x="62" y="23"/>
                  </a:moveTo>
                  <a:cubicBezTo>
                    <a:pt x="61" y="23"/>
                    <a:pt x="60" y="23"/>
                    <a:pt x="58" y="22"/>
                  </a:cubicBezTo>
                  <a:cubicBezTo>
                    <a:pt x="53" y="21"/>
                    <a:pt x="47" y="19"/>
                    <a:pt x="44" y="15"/>
                  </a:cubicBezTo>
                  <a:cubicBezTo>
                    <a:pt x="30" y="25"/>
                    <a:pt x="11" y="24"/>
                    <a:pt x="0" y="17"/>
                  </a:cubicBezTo>
                  <a:cubicBezTo>
                    <a:pt x="7" y="7"/>
                    <a:pt x="7" y="7"/>
                    <a:pt x="7" y="7"/>
                  </a:cubicBezTo>
                  <a:cubicBezTo>
                    <a:pt x="14" y="12"/>
                    <a:pt x="30" y="13"/>
                    <a:pt x="40" y="2"/>
                  </a:cubicBezTo>
                  <a:cubicBezTo>
                    <a:pt x="42" y="1"/>
                    <a:pt x="44" y="0"/>
                    <a:pt x="46" y="1"/>
                  </a:cubicBezTo>
                  <a:cubicBezTo>
                    <a:pt x="47" y="1"/>
                    <a:pt x="49" y="2"/>
                    <a:pt x="50" y="4"/>
                  </a:cubicBezTo>
                  <a:cubicBezTo>
                    <a:pt x="53" y="9"/>
                    <a:pt x="57" y="10"/>
                    <a:pt x="60" y="10"/>
                  </a:cubicBezTo>
                  <a:cubicBezTo>
                    <a:pt x="64" y="11"/>
                    <a:pt x="68" y="10"/>
                    <a:pt x="70" y="8"/>
                  </a:cubicBezTo>
                  <a:cubicBezTo>
                    <a:pt x="78" y="17"/>
                    <a:pt x="78" y="17"/>
                    <a:pt x="78" y="17"/>
                  </a:cubicBezTo>
                  <a:cubicBezTo>
                    <a:pt x="75" y="21"/>
                    <a:pt x="69" y="23"/>
                    <a:pt x="62"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0" name="Freeform 27">
              <a:extLst>
                <a:ext uri="{FF2B5EF4-FFF2-40B4-BE49-F238E27FC236}">
                  <a16:creationId xmlns:a16="http://schemas.microsoft.com/office/drawing/2014/main" id="{F3818CC8-26BC-43C6-9218-820FFB667B66}"/>
                </a:ext>
              </a:extLst>
            </p:cNvPr>
            <p:cNvSpPr>
              <a:spLocks/>
            </p:cNvSpPr>
            <p:nvPr/>
          </p:nvSpPr>
          <p:spPr bwMode="auto">
            <a:xfrm>
              <a:off x="2648" y="877"/>
              <a:ext cx="66" cy="64"/>
            </a:xfrm>
            <a:custGeom>
              <a:avLst/>
              <a:gdLst>
                <a:gd name="T0" fmla="*/ 37 w 43"/>
                <a:gd name="T1" fmla="*/ 43 h 43"/>
                <a:gd name="T2" fmla="*/ 32 w 43"/>
                <a:gd name="T3" fmla="*/ 41 h 43"/>
                <a:gd name="T4" fmla="*/ 2 w 43"/>
                <a:gd name="T5" fmla="*/ 11 h 43"/>
                <a:gd name="T6" fmla="*/ 2 w 43"/>
                <a:gd name="T7" fmla="*/ 2 h 43"/>
                <a:gd name="T8" fmla="*/ 11 w 43"/>
                <a:gd name="T9" fmla="*/ 2 h 43"/>
                <a:gd name="T10" fmla="*/ 41 w 43"/>
                <a:gd name="T11" fmla="*/ 32 h 43"/>
                <a:gd name="T12" fmla="*/ 41 w 43"/>
                <a:gd name="T13" fmla="*/ 41 h 43"/>
                <a:gd name="T14" fmla="*/ 37 w 4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3">
                  <a:moveTo>
                    <a:pt x="37" y="43"/>
                  </a:moveTo>
                  <a:cubicBezTo>
                    <a:pt x="35" y="43"/>
                    <a:pt x="34" y="42"/>
                    <a:pt x="32" y="41"/>
                  </a:cubicBezTo>
                  <a:cubicBezTo>
                    <a:pt x="2" y="11"/>
                    <a:pt x="2" y="11"/>
                    <a:pt x="2" y="11"/>
                  </a:cubicBezTo>
                  <a:cubicBezTo>
                    <a:pt x="0" y="9"/>
                    <a:pt x="0" y="5"/>
                    <a:pt x="2" y="2"/>
                  </a:cubicBezTo>
                  <a:cubicBezTo>
                    <a:pt x="5" y="0"/>
                    <a:pt x="9" y="0"/>
                    <a:pt x="11" y="2"/>
                  </a:cubicBezTo>
                  <a:cubicBezTo>
                    <a:pt x="41" y="32"/>
                    <a:pt x="41" y="32"/>
                    <a:pt x="41" y="32"/>
                  </a:cubicBezTo>
                  <a:cubicBezTo>
                    <a:pt x="43" y="35"/>
                    <a:pt x="43" y="39"/>
                    <a:pt x="41" y="41"/>
                  </a:cubicBezTo>
                  <a:cubicBezTo>
                    <a:pt x="40" y="42"/>
                    <a:pt x="38" y="43"/>
                    <a:pt x="3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1" name="Freeform 28">
              <a:extLst>
                <a:ext uri="{FF2B5EF4-FFF2-40B4-BE49-F238E27FC236}">
                  <a16:creationId xmlns:a16="http://schemas.microsoft.com/office/drawing/2014/main" id="{A5B5F630-9F42-440A-A062-EEBE55D739ED}"/>
                </a:ext>
              </a:extLst>
            </p:cNvPr>
            <p:cNvSpPr>
              <a:spLocks/>
            </p:cNvSpPr>
            <p:nvPr/>
          </p:nvSpPr>
          <p:spPr bwMode="auto">
            <a:xfrm>
              <a:off x="2896" y="877"/>
              <a:ext cx="66" cy="64"/>
            </a:xfrm>
            <a:custGeom>
              <a:avLst/>
              <a:gdLst>
                <a:gd name="T0" fmla="*/ 7 w 43"/>
                <a:gd name="T1" fmla="*/ 43 h 43"/>
                <a:gd name="T2" fmla="*/ 2 w 43"/>
                <a:gd name="T3" fmla="*/ 41 h 43"/>
                <a:gd name="T4" fmla="*/ 2 w 43"/>
                <a:gd name="T5" fmla="*/ 32 h 43"/>
                <a:gd name="T6" fmla="*/ 32 w 43"/>
                <a:gd name="T7" fmla="*/ 2 h 43"/>
                <a:gd name="T8" fmla="*/ 41 w 43"/>
                <a:gd name="T9" fmla="*/ 2 h 43"/>
                <a:gd name="T10" fmla="*/ 41 w 43"/>
                <a:gd name="T11" fmla="*/ 11 h 43"/>
                <a:gd name="T12" fmla="*/ 11 w 43"/>
                <a:gd name="T13" fmla="*/ 41 h 43"/>
                <a:gd name="T14" fmla="*/ 7 w 4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3">
                  <a:moveTo>
                    <a:pt x="7" y="43"/>
                  </a:moveTo>
                  <a:cubicBezTo>
                    <a:pt x="5" y="43"/>
                    <a:pt x="4" y="42"/>
                    <a:pt x="2" y="41"/>
                  </a:cubicBezTo>
                  <a:cubicBezTo>
                    <a:pt x="0" y="39"/>
                    <a:pt x="0" y="35"/>
                    <a:pt x="2" y="32"/>
                  </a:cubicBezTo>
                  <a:cubicBezTo>
                    <a:pt x="32" y="2"/>
                    <a:pt x="32" y="2"/>
                    <a:pt x="32" y="2"/>
                  </a:cubicBezTo>
                  <a:cubicBezTo>
                    <a:pt x="35" y="0"/>
                    <a:pt x="39" y="0"/>
                    <a:pt x="41" y="2"/>
                  </a:cubicBezTo>
                  <a:cubicBezTo>
                    <a:pt x="43" y="5"/>
                    <a:pt x="43" y="9"/>
                    <a:pt x="41" y="11"/>
                  </a:cubicBezTo>
                  <a:cubicBezTo>
                    <a:pt x="11" y="41"/>
                    <a:pt x="11" y="41"/>
                    <a:pt x="11" y="41"/>
                  </a:cubicBezTo>
                  <a:cubicBezTo>
                    <a:pt x="10" y="42"/>
                    <a:pt x="8" y="43"/>
                    <a:pt x="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22" name="Group 54">
            <a:extLst>
              <a:ext uri="{FF2B5EF4-FFF2-40B4-BE49-F238E27FC236}">
                <a16:creationId xmlns:a16="http://schemas.microsoft.com/office/drawing/2014/main" id="{42E48E80-8C10-4A5F-B4B8-34AF12908A8E}"/>
              </a:ext>
            </a:extLst>
          </p:cNvPr>
          <p:cNvGrpSpPr>
            <a:grpSpLocks noChangeAspect="1"/>
          </p:cNvGrpSpPr>
          <p:nvPr/>
        </p:nvGrpSpPr>
        <p:grpSpPr bwMode="auto">
          <a:xfrm>
            <a:off x="8012950" y="2337021"/>
            <a:ext cx="365106" cy="326193"/>
            <a:chOff x="6718" y="681"/>
            <a:chExt cx="441" cy="394"/>
          </a:xfrm>
          <a:solidFill>
            <a:schemeClr val="tx1"/>
          </a:solidFill>
        </p:grpSpPr>
        <p:sp>
          <p:nvSpPr>
            <p:cNvPr id="23" name="Freeform 55">
              <a:extLst>
                <a:ext uri="{FF2B5EF4-FFF2-40B4-BE49-F238E27FC236}">
                  <a16:creationId xmlns:a16="http://schemas.microsoft.com/office/drawing/2014/main" id="{FD95CBAD-EC9A-47DD-A534-0A3E1D36274C}"/>
                </a:ext>
              </a:extLst>
            </p:cNvPr>
            <p:cNvSpPr>
              <a:spLocks noEditPoints="1"/>
            </p:cNvSpPr>
            <p:nvPr/>
          </p:nvSpPr>
          <p:spPr bwMode="auto">
            <a:xfrm>
              <a:off x="6883" y="681"/>
              <a:ext cx="110"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7" y="72"/>
                    <a:pt x="0" y="55"/>
                    <a:pt x="0" y="36"/>
                  </a:cubicBezTo>
                  <a:cubicBezTo>
                    <a:pt x="0" y="16"/>
                    <a:pt x="17" y="0"/>
                    <a:pt x="36" y="0"/>
                  </a:cubicBezTo>
                  <a:cubicBezTo>
                    <a:pt x="56" y="0"/>
                    <a:pt x="72" y="16"/>
                    <a:pt x="72" y="36"/>
                  </a:cubicBezTo>
                  <a:cubicBezTo>
                    <a:pt x="72" y="55"/>
                    <a:pt x="56" y="72"/>
                    <a:pt x="36" y="72"/>
                  </a:cubicBezTo>
                  <a:close/>
                  <a:moveTo>
                    <a:pt x="36" y="12"/>
                  </a:moveTo>
                  <a:cubicBezTo>
                    <a:pt x="23" y="12"/>
                    <a:pt x="12" y="22"/>
                    <a:pt x="12" y="36"/>
                  </a:cubicBezTo>
                  <a:cubicBezTo>
                    <a:pt x="12" y="49"/>
                    <a:pt x="23" y="60"/>
                    <a:pt x="36" y="60"/>
                  </a:cubicBezTo>
                  <a:cubicBezTo>
                    <a:pt x="50" y="60"/>
                    <a:pt x="60" y="49"/>
                    <a:pt x="60" y="36"/>
                  </a:cubicBezTo>
                  <a:cubicBezTo>
                    <a:pt x="60" y="22"/>
                    <a:pt x="50"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4" name="Freeform 56">
              <a:extLst>
                <a:ext uri="{FF2B5EF4-FFF2-40B4-BE49-F238E27FC236}">
                  <a16:creationId xmlns:a16="http://schemas.microsoft.com/office/drawing/2014/main" id="{7EE721FB-1263-4B15-9C26-B136E34DE16B}"/>
                </a:ext>
              </a:extLst>
            </p:cNvPr>
            <p:cNvSpPr>
              <a:spLocks noEditPoints="1"/>
            </p:cNvSpPr>
            <p:nvPr/>
          </p:nvSpPr>
          <p:spPr bwMode="auto">
            <a:xfrm>
              <a:off x="7030" y="717"/>
              <a:ext cx="74"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8" y="0"/>
                    <a:pt x="48" y="10"/>
                    <a:pt x="48" y="24"/>
                  </a:cubicBezTo>
                  <a:cubicBezTo>
                    <a:pt x="48" y="37"/>
                    <a:pt x="38"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57">
              <a:extLst>
                <a:ext uri="{FF2B5EF4-FFF2-40B4-BE49-F238E27FC236}">
                  <a16:creationId xmlns:a16="http://schemas.microsoft.com/office/drawing/2014/main" id="{CC4B44D6-8DE9-4B71-B63F-6A7496D7EB21}"/>
                </a:ext>
              </a:extLst>
            </p:cNvPr>
            <p:cNvSpPr>
              <a:spLocks noEditPoints="1"/>
            </p:cNvSpPr>
            <p:nvPr/>
          </p:nvSpPr>
          <p:spPr bwMode="auto">
            <a:xfrm>
              <a:off x="6773" y="717"/>
              <a:ext cx="73" cy="71"/>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12 h 48"/>
                <a:gd name="T12" fmla="*/ 12 w 48"/>
                <a:gd name="T13" fmla="*/ 24 h 48"/>
                <a:gd name="T14" fmla="*/ 24 w 48"/>
                <a:gd name="T15" fmla="*/ 36 h 48"/>
                <a:gd name="T16" fmla="*/ 36 w 48"/>
                <a:gd name="T17" fmla="*/ 24 h 48"/>
                <a:gd name="T18" fmla="*/ 24 w 48"/>
                <a:gd name="T19"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0"/>
                    <a:pt x="11" y="0"/>
                    <a:pt x="24" y="0"/>
                  </a:cubicBezTo>
                  <a:cubicBezTo>
                    <a:pt x="38" y="0"/>
                    <a:pt x="48" y="10"/>
                    <a:pt x="48" y="24"/>
                  </a:cubicBezTo>
                  <a:cubicBezTo>
                    <a:pt x="48" y="37"/>
                    <a:pt x="38" y="48"/>
                    <a:pt x="24" y="48"/>
                  </a:cubicBezTo>
                  <a:close/>
                  <a:moveTo>
                    <a:pt x="24" y="12"/>
                  </a:moveTo>
                  <a:cubicBezTo>
                    <a:pt x="18" y="12"/>
                    <a:pt x="12" y="17"/>
                    <a:pt x="12" y="24"/>
                  </a:cubicBezTo>
                  <a:cubicBezTo>
                    <a:pt x="12" y="30"/>
                    <a:pt x="18" y="36"/>
                    <a:pt x="24" y="36"/>
                  </a:cubicBezTo>
                  <a:cubicBezTo>
                    <a:pt x="31" y="36"/>
                    <a:pt x="36" y="30"/>
                    <a:pt x="36" y="24"/>
                  </a:cubicBezTo>
                  <a:cubicBezTo>
                    <a:pt x="36" y="17"/>
                    <a:pt x="31" y="12"/>
                    <a:pt x="2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6" name="Freeform 58">
              <a:extLst>
                <a:ext uri="{FF2B5EF4-FFF2-40B4-BE49-F238E27FC236}">
                  <a16:creationId xmlns:a16="http://schemas.microsoft.com/office/drawing/2014/main" id="{B1D109CD-1253-4AA3-9C0C-1C45FB0AEA3B}"/>
                </a:ext>
              </a:extLst>
            </p:cNvPr>
            <p:cNvSpPr>
              <a:spLocks noEditPoints="1"/>
            </p:cNvSpPr>
            <p:nvPr/>
          </p:nvSpPr>
          <p:spPr bwMode="auto">
            <a:xfrm>
              <a:off x="6718" y="989"/>
              <a:ext cx="441" cy="86"/>
            </a:xfrm>
            <a:custGeom>
              <a:avLst/>
              <a:gdLst>
                <a:gd name="T0" fmla="*/ 144 w 288"/>
                <a:gd name="T1" fmla="*/ 58 h 58"/>
                <a:gd name="T2" fmla="*/ 0 w 288"/>
                <a:gd name="T3" fmla="*/ 28 h 58"/>
                <a:gd name="T4" fmla="*/ 83 w 288"/>
                <a:gd name="T5" fmla="*/ 0 h 58"/>
                <a:gd name="T6" fmla="*/ 90 w 288"/>
                <a:gd name="T7" fmla="*/ 6 h 58"/>
                <a:gd name="T8" fmla="*/ 84 w 288"/>
                <a:gd name="T9" fmla="*/ 12 h 58"/>
                <a:gd name="T10" fmla="*/ 13 w 288"/>
                <a:gd name="T11" fmla="*/ 28 h 58"/>
                <a:gd name="T12" fmla="*/ 144 w 288"/>
                <a:gd name="T13" fmla="*/ 46 h 58"/>
                <a:gd name="T14" fmla="*/ 276 w 288"/>
                <a:gd name="T15" fmla="*/ 28 h 58"/>
                <a:gd name="T16" fmla="*/ 204 w 288"/>
                <a:gd name="T17" fmla="*/ 12 h 58"/>
                <a:gd name="T18" fmla="*/ 198 w 288"/>
                <a:gd name="T19" fmla="*/ 6 h 58"/>
                <a:gd name="T20" fmla="*/ 205 w 288"/>
                <a:gd name="T21" fmla="*/ 0 h 58"/>
                <a:gd name="T22" fmla="*/ 288 w 288"/>
                <a:gd name="T23" fmla="*/ 28 h 58"/>
                <a:gd name="T24" fmla="*/ 144 w 288"/>
                <a:gd name="T25" fmla="*/ 58 h 58"/>
                <a:gd name="T26" fmla="*/ 277 w 288"/>
                <a:gd name="T27" fmla="*/ 28 h 58"/>
                <a:gd name="T28" fmla="*/ 277 w 288"/>
                <a:gd name="T2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58">
                  <a:moveTo>
                    <a:pt x="144" y="58"/>
                  </a:moveTo>
                  <a:cubicBezTo>
                    <a:pt x="130" y="58"/>
                    <a:pt x="0" y="57"/>
                    <a:pt x="0" y="28"/>
                  </a:cubicBezTo>
                  <a:cubicBezTo>
                    <a:pt x="0" y="14"/>
                    <a:pt x="28" y="5"/>
                    <a:pt x="83" y="0"/>
                  </a:cubicBezTo>
                  <a:cubicBezTo>
                    <a:pt x="87" y="0"/>
                    <a:pt x="90" y="2"/>
                    <a:pt x="90" y="6"/>
                  </a:cubicBezTo>
                  <a:cubicBezTo>
                    <a:pt x="90" y="9"/>
                    <a:pt x="88" y="12"/>
                    <a:pt x="84" y="12"/>
                  </a:cubicBezTo>
                  <a:cubicBezTo>
                    <a:pt x="33" y="16"/>
                    <a:pt x="16" y="24"/>
                    <a:pt x="13" y="28"/>
                  </a:cubicBezTo>
                  <a:cubicBezTo>
                    <a:pt x="19" y="34"/>
                    <a:pt x="65" y="46"/>
                    <a:pt x="144" y="46"/>
                  </a:cubicBezTo>
                  <a:cubicBezTo>
                    <a:pt x="223" y="46"/>
                    <a:pt x="270" y="34"/>
                    <a:pt x="276" y="28"/>
                  </a:cubicBezTo>
                  <a:cubicBezTo>
                    <a:pt x="273" y="24"/>
                    <a:pt x="255" y="16"/>
                    <a:pt x="204" y="12"/>
                  </a:cubicBezTo>
                  <a:cubicBezTo>
                    <a:pt x="201" y="12"/>
                    <a:pt x="198" y="9"/>
                    <a:pt x="198" y="6"/>
                  </a:cubicBezTo>
                  <a:cubicBezTo>
                    <a:pt x="199" y="2"/>
                    <a:pt x="202" y="0"/>
                    <a:pt x="205" y="0"/>
                  </a:cubicBezTo>
                  <a:cubicBezTo>
                    <a:pt x="260" y="5"/>
                    <a:pt x="288" y="14"/>
                    <a:pt x="288" y="28"/>
                  </a:cubicBezTo>
                  <a:cubicBezTo>
                    <a:pt x="288" y="57"/>
                    <a:pt x="159" y="58"/>
                    <a:pt x="144" y="58"/>
                  </a:cubicBezTo>
                  <a:close/>
                  <a:moveTo>
                    <a:pt x="277" y="28"/>
                  </a:moveTo>
                  <a:cubicBezTo>
                    <a:pt x="277" y="28"/>
                    <a:pt x="277" y="28"/>
                    <a:pt x="27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7" name="Freeform 59">
              <a:extLst>
                <a:ext uri="{FF2B5EF4-FFF2-40B4-BE49-F238E27FC236}">
                  <a16:creationId xmlns:a16="http://schemas.microsoft.com/office/drawing/2014/main" id="{2406F081-A3A9-4AFC-8AC5-B10A580ED29F}"/>
                </a:ext>
              </a:extLst>
            </p:cNvPr>
            <p:cNvSpPr>
              <a:spLocks noEditPoints="1"/>
            </p:cNvSpPr>
            <p:nvPr/>
          </p:nvSpPr>
          <p:spPr bwMode="auto">
            <a:xfrm>
              <a:off x="6883" y="806"/>
              <a:ext cx="110" cy="180"/>
            </a:xfrm>
            <a:custGeom>
              <a:avLst/>
              <a:gdLst>
                <a:gd name="T0" fmla="*/ 66 w 72"/>
                <a:gd name="T1" fmla="*/ 120 h 120"/>
                <a:gd name="T2" fmla="*/ 6 w 72"/>
                <a:gd name="T3" fmla="*/ 120 h 120"/>
                <a:gd name="T4" fmla="*/ 0 w 72"/>
                <a:gd name="T5" fmla="*/ 114 h 120"/>
                <a:gd name="T6" fmla="*/ 0 w 72"/>
                <a:gd name="T7" fmla="*/ 36 h 120"/>
                <a:gd name="T8" fmla="*/ 36 w 72"/>
                <a:gd name="T9" fmla="*/ 0 h 120"/>
                <a:gd name="T10" fmla="*/ 72 w 72"/>
                <a:gd name="T11" fmla="*/ 36 h 120"/>
                <a:gd name="T12" fmla="*/ 72 w 72"/>
                <a:gd name="T13" fmla="*/ 114 h 120"/>
                <a:gd name="T14" fmla="*/ 66 w 72"/>
                <a:gd name="T15" fmla="*/ 120 h 120"/>
                <a:gd name="T16" fmla="*/ 12 w 72"/>
                <a:gd name="T17" fmla="*/ 108 h 120"/>
                <a:gd name="T18" fmla="*/ 60 w 72"/>
                <a:gd name="T19" fmla="*/ 108 h 120"/>
                <a:gd name="T20" fmla="*/ 60 w 72"/>
                <a:gd name="T21" fmla="*/ 36 h 120"/>
                <a:gd name="T22" fmla="*/ 36 w 72"/>
                <a:gd name="T23" fmla="*/ 12 h 120"/>
                <a:gd name="T24" fmla="*/ 12 w 72"/>
                <a:gd name="T25" fmla="*/ 36 h 120"/>
                <a:gd name="T26" fmla="*/ 12 w 72"/>
                <a:gd name="T27" fmla="*/ 10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66" y="120"/>
                  </a:moveTo>
                  <a:cubicBezTo>
                    <a:pt x="6" y="120"/>
                    <a:pt x="6" y="120"/>
                    <a:pt x="6" y="120"/>
                  </a:cubicBezTo>
                  <a:cubicBezTo>
                    <a:pt x="3" y="120"/>
                    <a:pt x="0" y="117"/>
                    <a:pt x="0" y="114"/>
                  </a:cubicBezTo>
                  <a:cubicBezTo>
                    <a:pt x="0" y="36"/>
                    <a:pt x="0" y="36"/>
                    <a:pt x="0" y="36"/>
                  </a:cubicBezTo>
                  <a:cubicBezTo>
                    <a:pt x="0" y="16"/>
                    <a:pt x="17" y="0"/>
                    <a:pt x="36" y="0"/>
                  </a:cubicBezTo>
                  <a:cubicBezTo>
                    <a:pt x="56" y="0"/>
                    <a:pt x="72" y="16"/>
                    <a:pt x="72" y="36"/>
                  </a:cubicBezTo>
                  <a:cubicBezTo>
                    <a:pt x="72" y="114"/>
                    <a:pt x="72" y="114"/>
                    <a:pt x="72" y="114"/>
                  </a:cubicBezTo>
                  <a:cubicBezTo>
                    <a:pt x="72" y="117"/>
                    <a:pt x="70" y="120"/>
                    <a:pt x="66" y="120"/>
                  </a:cubicBezTo>
                  <a:close/>
                  <a:moveTo>
                    <a:pt x="12" y="108"/>
                  </a:moveTo>
                  <a:cubicBezTo>
                    <a:pt x="60" y="108"/>
                    <a:pt x="60" y="108"/>
                    <a:pt x="60" y="108"/>
                  </a:cubicBezTo>
                  <a:cubicBezTo>
                    <a:pt x="60" y="36"/>
                    <a:pt x="60" y="36"/>
                    <a:pt x="60" y="36"/>
                  </a:cubicBezTo>
                  <a:cubicBezTo>
                    <a:pt x="60" y="22"/>
                    <a:pt x="50" y="12"/>
                    <a:pt x="36" y="12"/>
                  </a:cubicBezTo>
                  <a:cubicBezTo>
                    <a:pt x="23" y="12"/>
                    <a:pt x="12" y="22"/>
                    <a:pt x="12" y="36"/>
                  </a:cubicBezTo>
                  <a:lnTo>
                    <a:pt x="12"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8" name="Freeform 60">
              <a:extLst>
                <a:ext uri="{FF2B5EF4-FFF2-40B4-BE49-F238E27FC236}">
                  <a16:creationId xmlns:a16="http://schemas.microsoft.com/office/drawing/2014/main" id="{E4DA9B27-A1BC-4004-8AB1-19D22ACDEBAA}"/>
                </a:ext>
              </a:extLst>
            </p:cNvPr>
            <p:cNvSpPr>
              <a:spLocks noEditPoints="1"/>
            </p:cNvSpPr>
            <p:nvPr/>
          </p:nvSpPr>
          <p:spPr bwMode="auto">
            <a:xfrm>
              <a:off x="7030" y="806"/>
              <a:ext cx="74" cy="144"/>
            </a:xfrm>
            <a:custGeom>
              <a:avLst/>
              <a:gdLst>
                <a:gd name="T0" fmla="*/ 42 w 48"/>
                <a:gd name="T1" fmla="*/ 96 h 96"/>
                <a:gd name="T2" fmla="*/ 6 w 48"/>
                <a:gd name="T3" fmla="*/ 96 h 96"/>
                <a:gd name="T4" fmla="*/ 0 w 48"/>
                <a:gd name="T5" fmla="*/ 90 h 96"/>
                <a:gd name="T6" fmla="*/ 0 w 48"/>
                <a:gd name="T7" fmla="*/ 24 h 96"/>
                <a:gd name="T8" fmla="*/ 24 w 48"/>
                <a:gd name="T9" fmla="*/ 0 h 96"/>
                <a:gd name="T10" fmla="*/ 48 w 48"/>
                <a:gd name="T11" fmla="*/ 24 h 96"/>
                <a:gd name="T12" fmla="*/ 48 w 48"/>
                <a:gd name="T13" fmla="*/ 90 h 96"/>
                <a:gd name="T14" fmla="*/ 42 w 48"/>
                <a:gd name="T15" fmla="*/ 96 h 96"/>
                <a:gd name="T16" fmla="*/ 12 w 48"/>
                <a:gd name="T17" fmla="*/ 84 h 96"/>
                <a:gd name="T18" fmla="*/ 36 w 48"/>
                <a:gd name="T19" fmla="*/ 84 h 96"/>
                <a:gd name="T20" fmla="*/ 36 w 48"/>
                <a:gd name="T21" fmla="*/ 24 h 96"/>
                <a:gd name="T22" fmla="*/ 24 w 48"/>
                <a:gd name="T23" fmla="*/ 12 h 96"/>
                <a:gd name="T24" fmla="*/ 12 w 48"/>
                <a:gd name="T25" fmla="*/ 24 h 96"/>
                <a:gd name="T26" fmla="*/ 12 w 48"/>
                <a:gd name="T2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96">
                  <a:moveTo>
                    <a:pt x="42" y="96"/>
                  </a:moveTo>
                  <a:cubicBezTo>
                    <a:pt x="6" y="96"/>
                    <a:pt x="6" y="96"/>
                    <a:pt x="6" y="96"/>
                  </a:cubicBezTo>
                  <a:cubicBezTo>
                    <a:pt x="3" y="96"/>
                    <a:pt x="0" y="93"/>
                    <a:pt x="0" y="90"/>
                  </a:cubicBezTo>
                  <a:cubicBezTo>
                    <a:pt x="0" y="24"/>
                    <a:pt x="0" y="24"/>
                    <a:pt x="0" y="24"/>
                  </a:cubicBezTo>
                  <a:cubicBezTo>
                    <a:pt x="0" y="10"/>
                    <a:pt x="11" y="0"/>
                    <a:pt x="24" y="0"/>
                  </a:cubicBezTo>
                  <a:cubicBezTo>
                    <a:pt x="38" y="0"/>
                    <a:pt x="48" y="10"/>
                    <a:pt x="48" y="24"/>
                  </a:cubicBezTo>
                  <a:cubicBezTo>
                    <a:pt x="48" y="90"/>
                    <a:pt x="48" y="90"/>
                    <a:pt x="48" y="90"/>
                  </a:cubicBezTo>
                  <a:cubicBezTo>
                    <a:pt x="48" y="93"/>
                    <a:pt x="46" y="96"/>
                    <a:pt x="42" y="96"/>
                  </a:cubicBezTo>
                  <a:close/>
                  <a:moveTo>
                    <a:pt x="12" y="84"/>
                  </a:moveTo>
                  <a:cubicBezTo>
                    <a:pt x="36" y="84"/>
                    <a:pt x="36" y="84"/>
                    <a:pt x="36" y="84"/>
                  </a:cubicBezTo>
                  <a:cubicBezTo>
                    <a:pt x="36" y="24"/>
                    <a:pt x="36" y="24"/>
                    <a:pt x="36" y="24"/>
                  </a:cubicBezTo>
                  <a:cubicBezTo>
                    <a:pt x="36" y="17"/>
                    <a:pt x="31" y="12"/>
                    <a:pt x="24" y="12"/>
                  </a:cubicBezTo>
                  <a:cubicBezTo>
                    <a:pt x="18" y="12"/>
                    <a:pt x="12" y="17"/>
                    <a:pt x="12" y="24"/>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29" name="Freeform 61">
              <a:extLst>
                <a:ext uri="{FF2B5EF4-FFF2-40B4-BE49-F238E27FC236}">
                  <a16:creationId xmlns:a16="http://schemas.microsoft.com/office/drawing/2014/main" id="{87AF7683-C15C-451E-938B-BF6BBB01CC50}"/>
                </a:ext>
              </a:extLst>
            </p:cNvPr>
            <p:cNvSpPr>
              <a:spLocks noEditPoints="1"/>
            </p:cNvSpPr>
            <p:nvPr/>
          </p:nvSpPr>
          <p:spPr bwMode="auto">
            <a:xfrm>
              <a:off x="6773" y="806"/>
              <a:ext cx="73" cy="144"/>
            </a:xfrm>
            <a:custGeom>
              <a:avLst/>
              <a:gdLst>
                <a:gd name="T0" fmla="*/ 42 w 48"/>
                <a:gd name="T1" fmla="*/ 96 h 96"/>
                <a:gd name="T2" fmla="*/ 6 w 48"/>
                <a:gd name="T3" fmla="*/ 96 h 96"/>
                <a:gd name="T4" fmla="*/ 0 w 48"/>
                <a:gd name="T5" fmla="*/ 90 h 96"/>
                <a:gd name="T6" fmla="*/ 0 w 48"/>
                <a:gd name="T7" fmla="*/ 24 h 96"/>
                <a:gd name="T8" fmla="*/ 24 w 48"/>
                <a:gd name="T9" fmla="*/ 0 h 96"/>
                <a:gd name="T10" fmla="*/ 48 w 48"/>
                <a:gd name="T11" fmla="*/ 24 h 96"/>
                <a:gd name="T12" fmla="*/ 48 w 48"/>
                <a:gd name="T13" fmla="*/ 90 h 96"/>
                <a:gd name="T14" fmla="*/ 42 w 48"/>
                <a:gd name="T15" fmla="*/ 96 h 96"/>
                <a:gd name="T16" fmla="*/ 12 w 48"/>
                <a:gd name="T17" fmla="*/ 84 h 96"/>
                <a:gd name="T18" fmla="*/ 36 w 48"/>
                <a:gd name="T19" fmla="*/ 84 h 96"/>
                <a:gd name="T20" fmla="*/ 36 w 48"/>
                <a:gd name="T21" fmla="*/ 24 h 96"/>
                <a:gd name="T22" fmla="*/ 24 w 48"/>
                <a:gd name="T23" fmla="*/ 12 h 96"/>
                <a:gd name="T24" fmla="*/ 12 w 48"/>
                <a:gd name="T25" fmla="*/ 24 h 96"/>
                <a:gd name="T26" fmla="*/ 12 w 48"/>
                <a:gd name="T27" fmla="*/ 8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96">
                  <a:moveTo>
                    <a:pt x="42" y="96"/>
                  </a:moveTo>
                  <a:cubicBezTo>
                    <a:pt x="6" y="96"/>
                    <a:pt x="6" y="96"/>
                    <a:pt x="6" y="96"/>
                  </a:cubicBezTo>
                  <a:cubicBezTo>
                    <a:pt x="3" y="96"/>
                    <a:pt x="0" y="93"/>
                    <a:pt x="0" y="90"/>
                  </a:cubicBezTo>
                  <a:cubicBezTo>
                    <a:pt x="0" y="24"/>
                    <a:pt x="0" y="24"/>
                    <a:pt x="0" y="24"/>
                  </a:cubicBezTo>
                  <a:cubicBezTo>
                    <a:pt x="0" y="10"/>
                    <a:pt x="11" y="0"/>
                    <a:pt x="24" y="0"/>
                  </a:cubicBezTo>
                  <a:cubicBezTo>
                    <a:pt x="38" y="0"/>
                    <a:pt x="48" y="10"/>
                    <a:pt x="48" y="24"/>
                  </a:cubicBezTo>
                  <a:cubicBezTo>
                    <a:pt x="48" y="90"/>
                    <a:pt x="48" y="90"/>
                    <a:pt x="48" y="90"/>
                  </a:cubicBezTo>
                  <a:cubicBezTo>
                    <a:pt x="48" y="93"/>
                    <a:pt x="46" y="96"/>
                    <a:pt x="42" y="96"/>
                  </a:cubicBezTo>
                  <a:close/>
                  <a:moveTo>
                    <a:pt x="12" y="84"/>
                  </a:moveTo>
                  <a:cubicBezTo>
                    <a:pt x="36" y="84"/>
                    <a:pt x="36" y="84"/>
                    <a:pt x="36" y="84"/>
                  </a:cubicBezTo>
                  <a:cubicBezTo>
                    <a:pt x="36" y="24"/>
                    <a:pt x="36" y="24"/>
                    <a:pt x="36" y="24"/>
                  </a:cubicBezTo>
                  <a:cubicBezTo>
                    <a:pt x="36" y="17"/>
                    <a:pt x="31" y="12"/>
                    <a:pt x="24" y="12"/>
                  </a:cubicBezTo>
                  <a:cubicBezTo>
                    <a:pt x="18" y="12"/>
                    <a:pt x="12" y="17"/>
                    <a:pt x="12" y="24"/>
                  </a:cubicBezTo>
                  <a:lnTo>
                    <a:pt x="12"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0" name="Group 4">
            <a:extLst>
              <a:ext uri="{FF2B5EF4-FFF2-40B4-BE49-F238E27FC236}">
                <a16:creationId xmlns:a16="http://schemas.microsoft.com/office/drawing/2014/main" id="{35A0D409-6295-49ED-8857-ACE2B57C8AF9}"/>
              </a:ext>
            </a:extLst>
          </p:cNvPr>
          <p:cNvGrpSpPr>
            <a:grpSpLocks noChangeAspect="1"/>
          </p:cNvGrpSpPr>
          <p:nvPr/>
        </p:nvGrpSpPr>
        <p:grpSpPr bwMode="auto">
          <a:xfrm>
            <a:off x="8010838" y="4507308"/>
            <a:ext cx="359505" cy="255374"/>
            <a:chOff x="6713" y="671"/>
            <a:chExt cx="435" cy="309"/>
          </a:xfrm>
          <a:solidFill>
            <a:schemeClr val="tx1"/>
          </a:solidFill>
        </p:grpSpPr>
        <p:sp>
          <p:nvSpPr>
            <p:cNvPr id="31" name="Freeform 5">
              <a:extLst>
                <a:ext uri="{FF2B5EF4-FFF2-40B4-BE49-F238E27FC236}">
                  <a16:creationId xmlns:a16="http://schemas.microsoft.com/office/drawing/2014/main" id="{F1FB7F3A-D40C-434B-AB1A-BB1E58C726A3}"/>
                </a:ext>
              </a:extLst>
            </p:cNvPr>
            <p:cNvSpPr>
              <a:spLocks noEditPoints="1"/>
            </p:cNvSpPr>
            <p:nvPr/>
          </p:nvSpPr>
          <p:spPr bwMode="auto">
            <a:xfrm>
              <a:off x="6786" y="672"/>
              <a:ext cx="287" cy="308"/>
            </a:xfrm>
            <a:custGeom>
              <a:avLst/>
              <a:gdLst>
                <a:gd name="T0" fmla="*/ 132 w 187"/>
                <a:gd name="T1" fmla="*/ 123 h 206"/>
                <a:gd name="T2" fmla="*/ 118 w 187"/>
                <a:gd name="T3" fmla="*/ 118 h 206"/>
                <a:gd name="T4" fmla="*/ 118 w 187"/>
                <a:gd name="T5" fmla="*/ 99 h 206"/>
                <a:gd name="T6" fmla="*/ 128 w 187"/>
                <a:gd name="T7" fmla="*/ 72 h 206"/>
                <a:gd name="T8" fmla="*/ 136 w 187"/>
                <a:gd name="T9" fmla="*/ 58 h 206"/>
                <a:gd name="T10" fmla="*/ 130 w 187"/>
                <a:gd name="T11" fmla="*/ 45 h 206"/>
                <a:gd name="T12" fmla="*/ 135 w 187"/>
                <a:gd name="T13" fmla="*/ 17 h 206"/>
                <a:gd name="T14" fmla="*/ 98 w 187"/>
                <a:gd name="T15" fmla="*/ 0 h 206"/>
                <a:gd name="T16" fmla="*/ 62 w 187"/>
                <a:gd name="T17" fmla="*/ 13 h 206"/>
                <a:gd name="T18" fmla="*/ 50 w 187"/>
                <a:gd name="T19" fmla="*/ 17 h 206"/>
                <a:gd name="T20" fmla="*/ 49 w 187"/>
                <a:gd name="T21" fmla="*/ 46 h 206"/>
                <a:gd name="T22" fmla="*/ 50 w 187"/>
                <a:gd name="T23" fmla="*/ 48 h 206"/>
                <a:gd name="T24" fmla="*/ 50 w 187"/>
                <a:gd name="T25" fmla="*/ 68 h 206"/>
                <a:gd name="T26" fmla="*/ 69 w 187"/>
                <a:gd name="T27" fmla="*/ 101 h 206"/>
                <a:gd name="T28" fmla="*/ 69 w 187"/>
                <a:gd name="T29" fmla="*/ 118 h 206"/>
                <a:gd name="T30" fmla="*/ 57 w 187"/>
                <a:gd name="T31" fmla="*/ 123 h 206"/>
                <a:gd name="T32" fmla="*/ 5 w 187"/>
                <a:gd name="T33" fmla="*/ 152 h 206"/>
                <a:gd name="T34" fmla="*/ 0 w 187"/>
                <a:gd name="T35" fmla="*/ 201 h 206"/>
                <a:gd name="T36" fmla="*/ 5 w 187"/>
                <a:gd name="T37" fmla="*/ 206 h 206"/>
                <a:gd name="T38" fmla="*/ 182 w 187"/>
                <a:gd name="T39" fmla="*/ 206 h 206"/>
                <a:gd name="T40" fmla="*/ 187 w 187"/>
                <a:gd name="T41" fmla="*/ 201 h 206"/>
                <a:gd name="T42" fmla="*/ 182 w 187"/>
                <a:gd name="T43" fmla="*/ 152 h 206"/>
                <a:gd name="T44" fmla="*/ 132 w 187"/>
                <a:gd name="T45" fmla="*/ 123 h 206"/>
                <a:gd name="T46" fmla="*/ 10 w 187"/>
                <a:gd name="T47" fmla="*/ 196 h 206"/>
                <a:gd name="T48" fmla="*/ 15 w 187"/>
                <a:gd name="T49" fmla="*/ 155 h 206"/>
                <a:gd name="T50" fmla="*/ 60 w 187"/>
                <a:gd name="T51" fmla="*/ 132 h 206"/>
                <a:gd name="T52" fmla="*/ 76 w 187"/>
                <a:gd name="T53" fmla="*/ 126 h 206"/>
                <a:gd name="T54" fmla="*/ 79 w 187"/>
                <a:gd name="T55" fmla="*/ 122 h 206"/>
                <a:gd name="T56" fmla="*/ 79 w 187"/>
                <a:gd name="T57" fmla="*/ 97 h 206"/>
                <a:gd name="T58" fmla="*/ 76 w 187"/>
                <a:gd name="T59" fmla="*/ 93 h 206"/>
                <a:gd name="T60" fmla="*/ 59 w 187"/>
                <a:gd name="T61" fmla="*/ 68 h 206"/>
                <a:gd name="T62" fmla="*/ 59 w 187"/>
                <a:gd name="T63" fmla="*/ 48 h 206"/>
                <a:gd name="T64" fmla="*/ 58 w 187"/>
                <a:gd name="T65" fmla="*/ 43 h 206"/>
                <a:gd name="T66" fmla="*/ 58 w 187"/>
                <a:gd name="T67" fmla="*/ 24 h 206"/>
                <a:gd name="T68" fmla="*/ 65 w 187"/>
                <a:gd name="T69" fmla="*/ 23 h 206"/>
                <a:gd name="T70" fmla="*/ 70 w 187"/>
                <a:gd name="T71" fmla="*/ 20 h 206"/>
                <a:gd name="T72" fmla="*/ 98 w 187"/>
                <a:gd name="T73" fmla="*/ 9 h 206"/>
                <a:gd name="T74" fmla="*/ 126 w 187"/>
                <a:gd name="T75" fmla="*/ 20 h 206"/>
                <a:gd name="T76" fmla="*/ 121 w 187"/>
                <a:gd name="T77" fmla="*/ 42 h 206"/>
                <a:gd name="T78" fmla="*/ 118 w 187"/>
                <a:gd name="T79" fmla="*/ 48 h 206"/>
                <a:gd name="T80" fmla="*/ 123 w 187"/>
                <a:gd name="T81" fmla="*/ 53 h 206"/>
                <a:gd name="T82" fmla="*/ 126 w 187"/>
                <a:gd name="T83" fmla="*/ 58 h 206"/>
                <a:gd name="T84" fmla="*/ 123 w 187"/>
                <a:gd name="T85" fmla="*/ 63 h 206"/>
                <a:gd name="T86" fmla="*/ 118 w 187"/>
                <a:gd name="T87" fmla="*/ 68 h 206"/>
                <a:gd name="T88" fmla="*/ 111 w 187"/>
                <a:gd name="T89" fmla="*/ 93 h 206"/>
                <a:gd name="T90" fmla="*/ 109 w 187"/>
                <a:gd name="T91" fmla="*/ 97 h 206"/>
                <a:gd name="T92" fmla="*/ 109 w 187"/>
                <a:gd name="T93" fmla="*/ 122 h 206"/>
                <a:gd name="T94" fmla="*/ 112 w 187"/>
                <a:gd name="T95" fmla="*/ 126 h 206"/>
                <a:gd name="T96" fmla="*/ 128 w 187"/>
                <a:gd name="T97" fmla="*/ 132 h 206"/>
                <a:gd name="T98" fmla="*/ 173 w 187"/>
                <a:gd name="T99" fmla="*/ 155 h 206"/>
                <a:gd name="T100" fmla="*/ 177 w 187"/>
                <a:gd name="T101" fmla="*/ 196 h 206"/>
                <a:gd name="T102" fmla="*/ 10 w 187"/>
                <a:gd name="T103" fmla="*/ 19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 h="206">
                  <a:moveTo>
                    <a:pt x="132" y="123"/>
                  </a:moveTo>
                  <a:cubicBezTo>
                    <a:pt x="127" y="122"/>
                    <a:pt x="123" y="120"/>
                    <a:pt x="118" y="118"/>
                  </a:cubicBezTo>
                  <a:cubicBezTo>
                    <a:pt x="118" y="99"/>
                    <a:pt x="118" y="99"/>
                    <a:pt x="118" y="99"/>
                  </a:cubicBezTo>
                  <a:cubicBezTo>
                    <a:pt x="122" y="96"/>
                    <a:pt x="127" y="88"/>
                    <a:pt x="128" y="72"/>
                  </a:cubicBezTo>
                  <a:cubicBezTo>
                    <a:pt x="133" y="69"/>
                    <a:pt x="136" y="64"/>
                    <a:pt x="136" y="58"/>
                  </a:cubicBezTo>
                  <a:cubicBezTo>
                    <a:pt x="136" y="52"/>
                    <a:pt x="133" y="48"/>
                    <a:pt x="130" y="45"/>
                  </a:cubicBezTo>
                  <a:cubicBezTo>
                    <a:pt x="133" y="39"/>
                    <a:pt x="138" y="28"/>
                    <a:pt x="135" y="17"/>
                  </a:cubicBezTo>
                  <a:cubicBezTo>
                    <a:pt x="132" y="4"/>
                    <a:pt x="113" y="0"/>
                    <a:pt x="98" y="0"/>
                  </a:cubicBezTo>
                  <a:cubicBezTo>
                    <a:pt x="85" y="0"/>
                    <a:pt x="68" y="3"/>
                    <a:pt x="62" y="13"/>
                  </a:cubicBezTo>
                  <a:cubicBezTo>
                    <a:pt x="57" y="13"/>
                    <a:pt x="53" y="14"/>
                    <a:pt x="50" y="17"/>
                  </a:cubicBezTo>
                  <a:cubicBezTo>
                    <a:pt x="43" y="25"/>
                    <a:pt x="47" y="38"/>
                    <a:pt x="49" y="46"/>
                  </a:cubicBezTo>
                  <a:cubicBezTo>
                    <a:pt x="49" y="47"/>
                    <a:pt x="49" y="48"/>
                    <a:pt x="50" y="48"/>
                  </a:cubicBezTo>
                  <a:cubicBezTo>
                    <a:pt x="50" y="68"/>
                    <a:pt x="50" y="68"/>
                    <a:pt x="50" y="68"/>
                  </a:cubicBezTo>
                  <a:cubicBezTo>
                    <a:pt x="50" y="86"/>
                    <a:pt x="61" y="97"/>
                    <a:pt x="69" y="101"/>
                  </a:cubicBezTo>
                  <a:cubicBezTo>
                    <a:pt x="69" y="118"/>
                    <a:pt x="69" y="118"/>
                    <a:pt x="69" y="118"/>
                  </a:cubicBezTo>
                  <a:cubicBezTo>
                    <a:pt x="65" y="120"/>
                    <a:pt x="61" y="121"/>
                    <a:pt x="57" y="123"/>
                  </a:cubicBezTo>
                  <a:cubicBezTo>
                    <a:pt x="31" y="132"/>
                    <a:pt x="9" y="140"/>
                    <a:pt x="5" y="152"/>
                  </a:cubicBezTo>
                  <a:cubicBezTo>
                    <a:pt x="0" y="167"/>
                    <a:pt x="0" y="199"/>
                    <a:pt x="0" y="201"/>
                  </a:cubicBezTo>
                  <a:cubicBezTo>
                    <a:pt x="0" y="204"/>
                    <a:pt x="3" y="206"/>
                    <a:pt x="5" y="206"/>
                  </a:cubicBezTo>
                  <a:cubicBezTo>
                    <a:pt x="182" y="206"/>
                    <a:pt x="182" y="206"/>
                    <a:pt x="182" y="206"/>
                  </a:cubicBezTo>
                  <a:cubicBezTo>
                    <a:pt x="185" y="206"/>
                    <a:pt x="187" y="204"/>
                    <a:pt x="187" y="201"/>
                  </a:cubicBezTo>
                  <a:cubicBezTo>
                    <a:pt x="187" y="199"/>
                    <a:pt x="187" y="167"/>
                    <a:pt x="182" y="152"/>
                  </a:cubicBezTo>
                  <a:cubicBezTo>
                    <a:pt x="178" y="140"/>
                    <a:pt x="158" y="133"/>
                    <a:pt x="132" y="123"/>
                  </a:cubicBezTo>
                  <a:close/>
                  <a:moveTo>
                    <a:pt x="10" y="196"/>
                  </a:moveTo>
                  <a:cubicBezTo>
                    <a:pt x="10" y="186"/>
                    <a:pt x="11" y="165"/>
                    <a:pt x="15" y="155"/>
                  </a:cubicBezTo>
                  <a:cubicBezTo>
                    <a:pt x="17" y="148"/>
                    <a:pt x="41" y="139"/>
                    <a:pt x="60" y="132"/>
                  </a:cubicBezTo>
                  <a:cubicBezTo>
                    <a:pt x="66" y="130"/>
                    <a:pt x="71" y="128"/>
                    <a:pt x="76" y="126"/>
                  </a:cubicBezTo>
                  <a:cubicBezTo>
                    <a:pt x="78" y="126"/>
                    <a:pt x="79" y="124"/>
                    <a:pt x="79" y="122"/>
                  </a:cubicBezTo>
                  <a:cubicBezTo>
                    <a:pt x="79" y="97"/>
                    <a:pt x="79" y="97"/>
                    <a:pt x="79" y="97"/>
                  </a:cubicBezTo>
                  <a:cubicBezTo>
                    <a:pt x="79" y="95"/>
                    <a:pt x="78" y="93"/>
                    <a:pt x="76" y="93"/>
                  </a:cubicBezTo>
                  <a:cubicBezTo>
                    <a:pt x="75" y="92"/>
                    <a:pt x="59" y="87"/>
                    <a:pt x="59" y="68"/>
                  </a:cubicBezTo>
                  <a:cubicBezTo>
                    <a:pt x="59" y="48"/>
                    <a:pt x="59" y="48"/>
                    <a:pt x="59" y="48"/>
                  </a:cubicBezTo>
                  <a:cubicBezTo>
                    <a:pt x="59" y="47"/>
                    <a:pt x="59" y="46"/>
                    <a:pt x="58" y="43"/>
                  </a:cubicBezTo>
                  <a:cubicBezTo>
                    <a:pt x="57" y="39"/>
                    <a:pt x="54" y="27"/>
                    <a:pt x="58" y="24"/>
                  </a:cubicBezTo>
                  <a:cubicBezTo>
                    <a:pt x="59" y="22"/>
                    <a:pt x="63" y="23"/>
                    <a:pt x="65" y="23"/>
                  </a:cubicBezTo>
                  <a:cubicBezTo>
                    <a:pt x="67" y="24"/>
                    <a:pt x="70" y="22"/>
                    <a:pt x="70" y="20"/>
                  </a:cubicBezTo>
                  <a:cubicBezTo>
                    <a:pt x="72" y="14"/>
                    <a:pt x="84" y="9"/>
                    <a:pt x="98" y="9"/>
                  </a:cubicBezTo>
                  <a:cubicBezTo>
                    <a:pt x="113" y="9"/>
                    <a:pt x="124" y="14"/>
                    <a:pt x="126" y="20"/>
                  </a:cubicBezTo>
                  <a:cubicBezTo>
                    <a:pt x="128" y="28"/>
                    <a:pt x="123" y="37"/>
                    <a:pt x="121" y="42"/>
                  </a:cubicBezTo>
                  <a:cubicBezTo>
                    <a:pt x="119" y="45"/>
                    <a:pt x="118" y="46"/>
                    <a:pt x="118" y="48"/>
                  </a:cubicBezTo>
                  <a:cubicBezTo>
                    <a:pt x="118" y="51"/>
                    <a:pt x="121" y="53"/>
                    <a:pt x="123" y="53"/>
                  </a:cubicBezTo>
                  <a:cubicBezTo>
                    <a:pt x="125" y="53"/>
                    <a:pt x="126" y="56"/>
                    <a:pt x="126" y="58"/>
                  </a:cubicBezTo>
                  <a:cubicBezTo>
                    <a:pt x="126" y="60"/>
                    <a:pt x="125" y="63"/>
                    <a:pt x="123" y="63"/>
                  </a:cubicBezTo>
                  <a:cubicBezTo>
                    <a:pt x="121" y="63"/>
                    <a:pt x="118" y="65"/>
                    <a:pt x="118" y="68"/>
                  </a:cubicBezTo>
                  <a:cubicBezTo>
                    <a:pt x="118" y="87"/>
                    <a:pt x="111" y="93"/>
                    <a:pt x="111" y="93"/>
                  </a:cubicBezTo>
                  <a:cubicBezTo>
                    <a:pt x="109" y="94"/>
                    <a:pt x="109" y="95"/>
                    <a:pt x="109" y="97"/>
                  </a:cubicBezTo>
                  <a:cubicBezTo>
                    <a:pt x="109" y="122"/>
                    <a:pt x="109" y="122"/>
                    <a:pt x="109" y="122"/>
                  </a:cubicBezTo>
                  <a:cubicBezTo>
                    <a:pt x="109" y="124"/>
                    <a:pt x="110" y="126"/>
                    <a:pt x="112" y="126"/>
                  </a:cubicBezTo>
                  <a:cubicBezTo>
                    <a:pt x="117" y="128"/>
                    <a:pt x="123" y="130"/>
                    <a:pt x="128" y="132"/>
                  </a:cubicBezTo>
                  <a:cubicBezTo>
                    <a:pt x="149" y="140"/>
                    <a:pt x="170" y="148"/>
                    <a:pt x="173" y="155"/>
                  </a:cubicBezTo>
                  <a:cubicBezTo>
                    <a:pt x="176" y="165"/>
                    <a:pt x="177" y="186"/>
                    <a:pt x="177" y="196"/>
                  </a:cubicBezTo>
                  <a:lnTo>
                    <a:pt x="10"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2" name="Freeform 6">
              <a:extLst>
                <a:ext uri="{FF2B5EF4-FFF2-40B4-BE49-F238E27FC236}">
                  <a16:creationId xmlns:a16="http://schemas.microsoft.com/office/drawing/2014/main" id="{EA1E9127-4C23-4938-BD29-10E28BF8B9ED}"/>
                </a:ext>
              </a:extLst>
            </p:cNvPr>
            <p:cNvSpPr>
              <a:spLocks/>
            </p:cNvSpPr>
            <p:nvPr/>
          </p:nvSpPr>
          <p:spPr bwMode="auto">
            <a:xfrm>
              <a:off x="6999" y="671"/>
              <a:ext cx="149" cy="309"/>
            </a:xfrm>
            <a:custGeom>
              <a:avLst/>
              <a:gdLst>
                <a:gd name="T0" fmla="*/ 93 w 97"/>
                <a:gd name="T1" fmla="*/ 153 h 207"/>
                <a:gd name="T2" fmla="*/ 29 w 97"/>
                <a:gd name="T3" fmla="*/ 114 h 207"/>
                <a:gd name="T4" fmla="*/ 29 w 97"/>
                <a:gd name="T5" fmla="*/ 105 h 207"/>
                <a:gd name="T6" fmla="*/ 38 w 97"/>
                <a:gd name="T7" fmla="*/ 77 h 207"/>
                <a:gd name="T8" fmla="*/ 43 w 97"/>
                <a:gd name="T9" fmla="*/ 73 h 207"/>
                <a:gd name="T10" fmla="*/ 46 w 97"/>
                <a:gd name="T11" fmla="*/ 64 h 207"/>
                <a:gd name="T12" fmla="*/ 40 w 97"/>
                <a:gd name="T13" fmla="*/ 51 h 207"/>
                <a:gd name="T14" fmla="*/ 46 w 97"/>
                <a:gd name="T15" fmla="*/ 21 h 207"/>
                <a:gd name="T16" fmla="*/ 27 w 97"/>
                <a:gd name="T17" fmla="*/ 4 h 207"/>
                <a:gd name="T18" fmla="*/ 3 w 97"/>
                <a:gd name="T19" fmla="*/ 6 h 207"/>
                <a:gd name="T20" fmla="*/ 1 w 97"/>
                <a:gd name="T21" fmla="*/ 13 h 207"/>
                <a:gd name="T22" fmla="*/ 8 w 97"/>
                <a:gd name="T23" fmla="*/ 14 h 207"/>
                <a:gd name="T24" fmla="*/ 24 w 97"/>
                <a:gd name="T25" fmla="*/ 13 h 207"/>
                <a:gd name="T26" fmla="*/ 36 w 97"/>
                <a:gd name="T27" fmla="*/ 24 h 207"/>
                <a:gd name="T28" fmla="*/ 31 w 97"/>
                <a:gd name="T29" fmla="*/ 48 h 207"/>
                <a:gd name="T30" fmla="*/ 29 w 97"/>
                <a:gd name="T31" fmla="*/ 54 h 207"/>
                <a:gd name="T32" fmla="*/ 30 w 97"/>
                <a:gd name="T33" fmla="*/ 57 h 207"/>
                <a:gd name="T34" fmla="*/ 34 w 97"/>
                <a:gd name="T35" fmla="*/ 59 h 207"/>
                <a:gd name="T36" fmla="*/ 36 w 97"/>
                <a:gd name="T37" fmla="*/ 64 h 207"/>
                <a:gd name="T38" fmla="*/ 35 w 97"/>
                <a:gd name="T39" fmla="*/ 68 h 207"/>
                <a:gd name="T40" fmla="*/ 34 w 97"/>
                <a:gd name="T41" fmla="*/ 69 h 207"/>
                <a:gd name="T42" fmla="*/ 29 w 97"/>
                <a:gd name="T43" fmla="*/ 74 h 207"/>
                <a:gd name="T44" fmla="*/ 21 w 97"/>
                <a:gd name="T45" fmla="*/ 99 h 207"/>
                <a:gd name="T46" fmla="*/ 19 w 97"/>
                <a:gd name="T47" fmla="*/ 103 h 207"/>
                <a:gd name="T48" fmla="*/ 19 w 97"/>
                <a:gd name="T49" fmla="*/ 118 h 207"/>
                <a:gd name="T50" fmla="*/ 22 w 97"/>
                <a:gd name="T51" fmla="*/ 122 h 207"/>
                <a:gd name="T52" fmla="*/ 83 w 97"/>
                <a:gd name="T53" fmla="*/ 156 h 207"/>
                <a:gd name="T54" fmla="*/ 88 w 97"/>
                <a:gd name="T55" fmla="*/ 197 h 207"/>
                <a:gd name="T56" fmla="*/ 68 w 97"/>
                <a:gd name="T57" fmla="*/ 197 h 207"/>
                <a:gd name="T58" fmla="*/ 63 w 97"/>
                <a:gd name="T59" fmla="*/ 202 h 207"/>
                <a:gd name="T60" fmla="*/ 68 w 97"/>
                <a:gd name="T61" fmla="*/ 207 h 207"/>
                <a:gd name="T62" fmla="*/ 93 w 97"/>
                <a:gd name="T63" fmla="*/ 207 h 207"/>
                <a:gd name="T64" fmla="*/ 97 w 97"/>
                <a:gd name="T65" fmla="*/ 202 h 207"/>
                <a:gd name="T66" fmla="*/ 93 w 97"/>
                <a:gd name="T67" fmla="*/ 15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207">
                  <a:moveTo>
                    <a:pt x="93" y="153"/>
                  </a:moveTo>
                  <a:cubicBezTo>
                    <a:pt x="89" y="142"/>
                    <a:pt x="70" y="130"/>
                    <a:pt x="29" y="114"/>
                  </a:cubicBezTo>
                  <a:cubicBezTo>
                    <a:pt x="29" y="105"/>
                    <a:pt x="29" y="105"/>
                    <a:pt x="29" y="105"/>
                  </a:cubicBezTo>
                  <a:cubicBezTo>
                    <a:pt x="32" y="102"/>
                    <a:pt x="38" y="94"/>
                    <a:pt x="38" y="77"/>
                  </a:cubicBezTo>
                  <a:cubicBezTo>
                    <a:pt x="40" y="77"/>
                    <a:pt x="42" y="75"/>
                    <a:pt x="43" y="73"/>
                  </a:cubicBezTo>
                  <a:cubicBezTo>
                    <a:pt x="45" y="71"/>
                    <a:pt x="46" y="67"/>
                    <a:pt x="46" y="64"/>
                  </a:cubicBezTo>
                  <a:cubicBezTo>
                    <a:pt x="46" y="58"/>
                    <a:pt x="44" y="54"/>
                    <a:pt x="40" y="51"/>
                  </a:cubicBezTo>
                  <a:cubicBezTo>
                    <a:pt x="43" y="44"/>
                    <a:pt x="48" y="32"/>
                    <a:pt x="46" y="21"/>
                  </a:cubicBezTo>
                  <a:cubicBezTo>
                    <a:pt x="44" y="15"/>
                    <a:pt x="36" y="7"/>
                    <a:pt x="27" y="4"/>
                  </a:cubicBezTo>
                  <a:cubicBezTo>
                    <a:pt x="18" y="0"/>
                    <a:pt x="10" y="1"/>
                    <a:pt x="3" y="6"/>
                  </a:cubicBezTo>
                  <a:cubicBezTo>
                    <a:pt x="0" y="7"/>
                    <a:pt x="0" y="10"/>
                    <a:pt x="1" y="13"/>
                  </a:cubicBezTo>
                  <a:cubicBezTo>
                    <a:pt x="3" y="15"/>
                    <a:pt x="6" y="15"/>
                    <a:pt x="8" y="14"/>
                  </a:cubicBezTo>
                  <a:cubicBezTo>
                    <a:pt x="14" y="10"/>
                    <a:pt x="20" y="11"/>
                    <a:pt x="24" y="13"/>
                  </a:cubicBezTo>
                  <a:cubicBezTo>
                    <a:pt x="31" y="15"/>
                    <a:pt x="35" y="21"/>
                    <a:pt x="36" y="24"/>
                  </a:cubicBezTo>
                  <a:cubicBezTo>
                    <a:pt x="38" y="32"/>
                    <a:pt x="33" y="42"/>
                    <a:pt x="31" y="48"/>
                  </a:cubicBezTo>
                  <a:cubicBezTo>
                    <a:pt x="29" y="51"/>
                    <a:pt x="29" y="52"/>
                    <a:pt x="29" y="54"/>
                  </a:cubicBezTo>
                  <a:cubicBezTo>
                    <a:pt x="29" y="55"/>
                    <a:pt x="29" y="56"/>
                    <a:pt x="30" y="57"/>
                  </a:cubicBezTo>
                  <a:cubicBezTo>
                    <a:pt x="31" y="58"/>
                    <a:pt x="32" y="59"/>
                    <a:pt x="34" y="59"/>
                  </a:cubicBezTo>
                  <a:cubicBezTo>
                    <a:pt x="35" y="59"/>
                    <a:pt x="36" y="62"/>
                    <a:pt x="36" y="64"/>
                  </a:cubicBezTo>
                  <a:cubicBezTo>
                    <a:pt x="36" y="65"/>
                    <a:pt x="36" y="67"/>
                    <a:pt x="35" y="68"/>
                  </a:cubicBezTo>
                  <a:cubicBezTo>
                    <a:pt x="34" y="69"/>
                    <a:pt x="34" y="69"/>
                    <a:pt x="34" y="69"/>
                  </a:cubicBezTo>
                  <a:cubicBezTo>
                    <a:pt x="31" y="69"/>
                    <a:pt x="29" y="71"/>
                    <a:pt x="29" y="74"/>
                  </a:cubicBezTo>
                  <a:cubicBezTo>
                    <a:pt x="29" y="93"/>
                    <a:pt x="21" y="99"/>
                    <a:pt x="21" y="99"/>
                  </a:cubicBezTo>
                  <a:cubicBezTo>
                    <a:pt x="20" y="100"/>
                    <a:pt x="19" y="101"/>
                    <a:pt x="19" y="103"/>
                  </a:cubicBezTo>
                  <a:cubicBezTo>
                    <a:pt x="19" y="118"/>
                    <a:pt x="19" y="118"/>
                    <a:pt x="19" y="118"/>
                  </a:cubicBezTo>
                  <a:cubicBezTo>
                    <a:pt x="19" y="120"/>
                    <a:pt x="20" y="122"/>
                    <a:pt x="22" y="122"/>
                  </a:cubicBezTo>
                  <a:cubicBezTo>
                    <a:pt x="60" y="137"/>
                    <a:pt x="81" y="148"/>
                    <a:pt x="83" y="156"/>
                  </a:cubicBezTo>
                  <a:cubicBezTo>
                    <a:pt x="87" y="166"/>
                    <a:pt x="87" y="187"/>
                    <a:pt x="88" y="197"/>
                  </a:cubicBezTo>
                  <a:cubicBezTo>
                    <a:pt x="68" y="197"/>
                    <a:pt x="68" y="197"/>
                    <a:pt x="68" y="197"/>
                  </a:cubicBezTo>
                  <a:cubicBezTo>
                    <a:pt x="65" y="197"/>
                    <a:pt x="63" y="199"/>
                    <a:pt x="63" y="202"/>
                  </a:cubicBezTo>
                  <a:cubicBezTo>
                    <a:pt x="63" y="205"/>
                    <a:pt x="65" y="207"/>
                    <a:pt x="68" y="207"/>
                  </a:cubicBezTo>
                  <a:cubicBezTo>
                    <a:pt x="93" y="207"/>
                    <a:pt x="93" y="207"/>
                    <a:pt x="93" y="207"/>
                  </a:cubicBezTo>
                  <a:cubicBezTo>
                    <a:pt x="95" y="207"/>
                    <a:pt x="97" y="205"/>
                    <a:pt x="97" y="202"/>
                  </a:cubicBezTo>
                  <a:cubicBezTo>
                    <a:pt x="97" y="200"/>
                    <a:pt x="97" y="168"/>
                    <a:pt x="93"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33" name="Freeform 7">
              <a:extLst>
                <a:ext uri="{FF2B5EF4-FFF2-40B4-BE49-F238E27FC236}">
                  <a16:creationId xmlns:a16="http://schemas.microsoft.com/office/drawing/2014/main" id="{2E083A45-7E04-4A7C-9A26-F5D4E23531A2}"/>
                </a:ext>
              </a:extLst>
            </p:cNvPr>
            <p:cNvSpPr>
              <a:spLocks/>
            </p:cNvSpPr>
            <p:nvPr/>
          </p:nvSpPr>
          <p:spPr bwMode="auto">
            <a:xfrm>
              <a:off x="6713" y="671"/>
              <a:ext cx="150" cy="309"/>
            </a:xfrm>
            <a:custGeom>
              <a:avLst/>
              <a:gdLst>
                <a:gd name="T0" fmla="*/ 29 w 98"/>
                <a:gd name="T1" fmla="*/ 197 h 207"/>
                <a:gd name="T2" fmla="*/ 10 w 98"/>
                <a:gd name="T3" fmla="*/ 197 h 207"/>
                <a:gd name="T4" fmla="*/ 14 w 98"/>
                <a:gd name="T5" fmla="*/ 156 h 207"/>
                <a:gd name="T6" fmla="*/ 75 w 98"/>
                <a:gd name="T7" fmla="*/ 122 h 207"/>
                <a:gd name="T8" fmla="*/ 78 w 98"/>
                <a:gd name="T9" fmla="*/ 118 h 207"/>
                <a:gd name="T10" fmla="*/ 78 w 98"/>
                <a:gd name="T11" fmla="*/ 103 h 207"/>
                <a:gd name="T12" fmla="*/ 76 w 98"/>
                <a:gd name="T13" fmla="*/ 99 h 207"/>
                <a:gd name="T14" fmla="*/ 69 w 98"/>
                <a:gd name="T15" fmla="*/ 74 h 207"/>
                <a:gd name="T16" fmla="*/ 64 w 98"/>
                <a:gd name="T17" fmla="*/ 69 h 207"/>
                <a:gd name="T18" fmla="*/ 62 w 98"/>
                <a:gd name="T19" fmla="*/ 68 h 207"/>
                <a:gd name="T20" fmla="*/ 61 w 98"/>
                <a:gd name="T21" fmla="*/ 64 h 207"/>
                <a:gd name="T22" fmla="*/ 64 w 98"/>
                <a:gd name="T23" fmla="*/ 59 h 207"/>
                <a:gd name="T24" fmla="*/ 67 w 98"/>
                <a:gd name="T25" fmla="*/ 57 h 207"/>
                <a:gd name="T26" fmla="*/ 69 w 98"/>
                <a:gd name="T27" fmla="*/ 54 h 207"/>
                <a:gd name="T28" fmla="*/ 67 w 98"/>
                <a:gd name="T29" fmla="*/ 48 h 207"/>
                <a:gd name="T30" fmla="*/ 61 w 98"/>
                <a:gd name="T31" fmla="*/ 24 h 207"/>
                <a:gd name="T32" fmla="*/ 74 w 98"/>
                <a:gd name="T33" fmla="*/ 13 h 207"/>
                <a:gd name="T34" fmla="*/ 89 w 98"/>
                <a:gd name="T35" fmla="*/ 14 h 207"/>
                <a:gd name="T36" fmla="*/ 96 w 98"/>
                <a:gd name="T37" fmla="*/ 13 h 207"/>
                <a:gd name="T38" fmla="*/ 95 w 98"/>
                <a:gd name="T39" fmla="*/ 6 h 207"/>
                <a:gd name="T40" fmla="*/ 70 w 98"/>
                <a:gd name="T41" fmla="*/ 4 h 207"/>
                <a:gd name="T42" fmla="*/ 52 w 98"/>
                <a:gd name="T43" fmla="*/ 21 h 207"/>
                <a:gd name="T44" fmla="*/ 57 w 98"/>
                <a:gd name="T45" fmla="*/ 51 h 207"/>
                <a:gd name="T46" fmla="*/ 51 w 98"/>
                <a:gd name="T47" fmla="*/ 64 h 207"/>
                <a:gd name="T48" fmla="*/ 54 w 98"/>
                <a:gd name="T49" fmla="*/ 73 h 207"/>
                <a:gd name="T50" fmla="*/ 59 w 98"/>
                <a:gd name="T51" fmla="*/ 77 h 207"/>
                <a:gd name="T52" fmla="*/ 69 w 98"/>
                <a:gd name="T53" fmla="*/ 105 h 207"/>
                <a:gd name="T54" fmla="*/ 69 w 98"/>
                <a:gd name="T55" fmla="*/ 114 h 207"/>
                <a:gd name="T56" fmla="*/ 5 w 98"/>
                <a:gd name="T57" fmla="*/ 153 h 207"/>
                <a:gd name="T58" fmla="*/ 0 w 98"/>
                <a:gd name="T59" fmla="*/ 202 h 207"/>
                <a:gd name="T60" fmla="*/ 5 w 98"/>
                <a:gd name="T61" fmla="*/ 207 h 207"/>
                <a:gd name="T62" fmla="*/ 29 w 98"/>
                <a:gd name="T63" fmla="*/ 207 h 207"/>
                <a:gd name="T64" fmla="*/ 34 w 98"/>
                <a:gd name="T65" fmla="*/ 202 h 207"/>
                <a:gd name="T66" fmla="*/ 29 w 98"/>
                <a:gd name="T67" fmla="*/ 19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207">
                  <a:moveTo>
                    <a:pt x="29" y="197"/>
                  </a:moveTo>
                  <a:cubicBezTo>
                    <a:pt x="10" y="197"/>
                    <a:pt x="10" y="197"/>
                    <a:pt x="10" y="197"/>
                  </a:cubicBezTo>
                  <a:cubicBezTo>
                    <a:pt x="10" y="187"/>
                    <a:pt x="11" y="166"/>
                    <a:pt x="14" y="156"/>
                  </a:cubicBezTo>
                  <a:cubicBezTo>
                    <a:pt x="17" y="148"/>
                    <a:pt x="37" y="137"/>
                    <a:pt x="75" y="122"/>
                  </a:cubicBezTo>
                  <a:cubicBezTo>
                    <a:pt x="77" y="122"/>
                    <a:pt x="78" y="120"/>
                    <a:pt x="78" y="118"/>
                  </a:cubicBezTo>
                  <a:cubicBezTo>
                    <a:pt x="78" y="103"/>
                    <a:pt x="78" y="103"/>
                    <a:pt x="78" y="103"/>
                  </a:cubicBezTo>
                  <a:cubicBezTo>
                    <a:pt x="78" y="101"/>
                    <a:pt x="78" y="100"/>
                    <a:pt x="76" y="99"/>
                  </a:cubicBezTo>
                  <a:cubicBezTo>
                    <a:pt x="76" y="99"/>
                    <a:pt x="69" y="93"/>
                    <a:pt x="69" y="74"/>
                  </a:cubicBezTo>
                  <a:cubicBezTo>
                    <a:pt x="69" y="71"/>
                    <a:pt x="66" y="69"/>
                    <a:pt x="64" y="69"/>
                  </a:cubicBezTo>
                  <a:cubicBezTo>
                    <a:pt x="63" y="69"/>
                    <a:pt x="63" y="69"/>
                    <a:pt x="62" y="68"/>
                  </a:cubicBezTo>
                  <a:cubicBezTo>
                    <a:pt x="62" y="67"/>
                    <a:pt x="61" y="65"/>
                    <a:pt x="61" y="64"/>
                  </a:cubicBezTo>
                  <a:cubicBezTo>
                    <a:pt x="61" y="62"/>
                    <a:pt x="62" y="59"/>
                    <a:pt x="64" y="59"/>
                  </a:cubicBezTo>
                  <a:cubicBezTo>
                    <a:pt x="65" y="59"/>
                    <a:pt x="66" y="58"/>
                    <a:pt x="67" y="57"/>
                  </a:cubicBezTo>
                  <a:cubicBezTo>
                    <a:pt x="68" y="56"/>
                    <a:pt x="69" y="55"/>
                    <a:pt x="69" y="54"/>
                  </a:cubicBezTo>
                  <a:cubicBezTo>
                    <a:pt x="69" y="52"/>
                    <a:pt x="68" y="51"/>
                    <a:pt x="67" y="48"/>
                  </a:cubicBezTo>
                  <a:cubicBezTo>
                    <a:pt x="64" y="42"/>
                    <a:pt x="59" y="32"/>
                    <a:pt x="61" y="24"/>
                  </a:cubicBezTo>
                  <a:cubicBezTo>
                    <a:pt x="62" y="21"/>
                    <a:pt x="67" y="15"/>
                    <a:pt x="74" y="13"/>
                  </a:cubicBezTo>
                  <a:cubicBezTo>
                    <a:pt x="78" y="11"/>
                    <a:pt x="84" y="10"/>
                    <a:pt x="89" y="14"/>
                  </a:cubicBezTo>
                  <a:cubicBezTo>
                    <a:pt x="92" y="15"/>
                    <a:pt x="95" y="15"/>
                    <a:pt x="96" y="13"/>
                  </a:cubicBezTo>
                  <a:cubicBezTo>
                    <a:pt x="98" y="10"/>
                    <a:pt x="97" y="7"/>
                    <a:pt x="95" y="6"/>
                  </a:cubicBezTo>
                  <a:cubicBezTo>
                    <a:pt x="88" y="1"/>
                    <a:pt x="79" y="0"/>
                    <a:pt x="70" y="4"/>
                  </a:cubicBezTo>
                  <a:cubicBezTo>
                    <a:pt x="61" y="7"/>
                    <a:pt x="53" y="15"/>
                    <a:pt x="52" y="21"/>
                  </a:cubicBezTo>
                  <a:cubicBezTo>
                    <a:pt x="49" y="32"/>
                    <a:pt x="54" y="44"/>
                    <a:pt x="57" y="51"/>
                  </a:cubicBezTo>
                  <a:cubicBezTo>
                    <a:pt x="54" y="54"/>
                    <a:pt x="51" y="58"/>
                    <a:pt x="51" y="64"/>
                  </a:cubicBezTo>
                  <a:cubicBezTo>
                    <a:pt x="51" y="67"/>
                    <a:pt x="52" y="71"/>
                    <a:pt x="54" y="73"/>
                  </a:cubicBezTo>
                  <a:cubicBezTo>
                    <a:pt x="55" y="75"/>
                    <a:pt x="57" y="77"/>
                    <a:pt x="59" y="77"/>
                  </a:cubicBezTo>
                  <a:cubicBezTo>
                    <a:pt x="60" y="94"/>
                    <a:pt x="65" y="102"/>
                    <a:pt x="69" y="105"/>
                  </a:cubicBezTo>
                  <a:cubicBezTo>
                    <a:pt x="69" y="114"/>
                    <a:pt x="69" y="114"/>
                    <a:pt x="69" y="114"/>
                  </a:cubicBezTo>
                  <a:cubicBezTo>
                    <a:pt x="28" y="130"/>
                    <a:pt x="8" y="142"/>
                    <a:pt x="5" y="153"/>
                  </a:cubicBezTo>
                  <a:cubicBezTo>
                    <a:pt x="0" y="168"/>
                    <a:pt x="0" y="200"/>
                    <a:pt x="0" y="202"/>
                  </a:cubicBezTo>
                  <a:cubicBezTo>
                    <a:pt x="0" y="205"/>
                    <a:pt x="2" y="207"/>
                    <a:pt x="5" y="207"/>
                  </a:cubicBezTo>
                  <a:cubicBezTo>
                    <a:pt x="29" y="207"/>
                    <a:pt x="29" y="207"/>
                    <a:pt x="29" y="207"/>
                  </a:cubicBezTo>
                  <a:cubicBezTo>
                    <a:pt x="32" y="207"/>
                    <a:pt x="34" y="205"/>
                    <a:pt x="34" y="202"/>
                  </a:cubicBezTo>
                  <a:cubicBezTo>
                    <a:pt x="34" y="199"/>
                    <a:pt x="32" y="197"/>
                    <a:pt x="29"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34" name="Group 11">
            <a:extLst>
              <a:ext uri="{FF2B5EF4-FFF2-40B4-BE49-F238E27FC236}">
                <a16:creationId xmlns:a16="http://schemas.microsoft.com/office/drawing/2014/main" id="{F8C66522-5B2B-4419-B001-DC9FA7D3A04F}"/>
              </a:ext>
            </a:extLst>
          </p:cNvPr>
          <p:cNvGrpSpPr>
            <a:grpSpLocks noChangeAspect="1"/>
          </p:cNvGrpSpPr>
          <p:nvPr/>
        </p:nvGrpSpPr>
        <p:grpSpPr bwMode="auto">
          <a:xfrm>
            <a:off x="7972318" y="3732955"/>
            <a:ext cx="395141" cy="384133"/>
            <a:chOff x="-1333" y="2248"/>
            <a:chExt cx="359" cy="349"/>
          </a:xfrm>
        </p:grpSpPr>
        <p:sp>
          <p:nvSpPr>
            <p:cNvPr id="35" name="Freeform 12">
              <a:extLst>
                <a:ext uri="{FF2B5EF4-FFF2-40B4-BE49-F238E27FC236}">
                  <a16:creationId xmlns:a16="http://schemas.microsoft.com/office/drawing/2014/main" id="{9F72707E-8003-4979-9D7A-0D34218443D3}"/>
                </a:ext>
              </a:extLst>
            </p:cNvPr>
            <p:cNvSpPr>
              <a:spLocks/>
            </p:cNvSpPr>
            <p:nvPr/>
          </p:nvSpPr>
          <p:spPr bwMode="auto">
            <a:xfrm>
              <a:off x="-1229" y="2299"/>
              <a:ext cx="148" cy="45"/>
            </a:xfrm>
            <a:custGeom>
              <a:avLst/>
              <a:gdLst>
                <a:gd name="T0" fmla="*/ 206 w 206"/>
                <a:gd name="T1" fmla="*/ 53 h 63"/>
                <a:gd name="T2" fmla="*/ 195 w 206"/>
                <a:gd name="T3" fmla="*/ 42 h 63"/>
                <a:gd name="T4" fmla="*/ 116 w 206"/>
                <a:gd name="T5" fmla="*/ 13 h 63"/>
                <a:gd name="T6" fmla="*/ 110 w 206"/>
                <a:gd name="T7" fmla="*/ 4 h 63"/>
                <a:gd name="T8" fmla="*/ 96 w 206"/>
                <a:gd name="T9" fmla="*/ 4 h 63"/>
                <a:gd name="T10" fmla="*/ 89 w 206"/>
                <a:gd name="T11" fmla="*/ 13 h 63"/>
                <a:gd name="T12" fmla="*/ 10 w 206"/>
                <a:gd name="T13" fmla="*/ 42 h 63"/>
                <a:gd name="T14" fmla="*/ 0 w 206"/>
                <a:gd name="T15" fmla="*/ 53 h 63"/>
                <a:gd name="T16" fmla="*/ 10 w 206"/>
                <a:gd name="T17" fmla="*/ 63 h 63"/>
                <a:gd name="T18" fmla="*/ 103 w 206"/>
                <a:gd name="T19" fmla="*/ 30 h 63"/>
                <a:gd name="T20" fmla="*/ 195 w 206"/>
                <a:gd name="T21" fmla="*/ 63 h 63"/>
                <a:gd name="T22" fmla="*/ 206 w 206"/>
                <a:gd name="T23"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63">
                  <a:moveTo>
                    <a:pt x="206" y="53"/>
                  </a:moveTo>
                  <a:cubicBezTo>
                    <a:pt x="206" y="48"/>
                    <a:pt x="202" y="42"/>
                    <a:pt x="195" y="42"/>
                  </a:cubicBezTo>
                  <a:cubicBezTo>
                    <a:pt x="134" y="42"/>
                    <a:pt x="123" y="25"/>
                    <a:pt x="116" y="13"/>
                  </a:cubicBezTo>
                  <a:cubicBezTo>
                    <a:pt x="115" y="9"/>
                    <a:pt x="113" y="6"/>
                    <a:pt x="110" y="4"/>
                  </a:cubicBezTo>
                  <a:cubicBezTo>
                    <a:pt x="106" y="0"/>
                    <a:pt x="99" y="0"/>
                    <a:pt x="96" y="4"/>
                  </a:cubicBezTo>
                  <a:cubicBezTo>
                    <a:pt x="92" y="6"/>
                    <a:pt x="91" y="9"/>
                    <a:pt x="89" y="13"/>
                  </a:cubicBezTo>
                  <a:cubicBezTo>
                    <a:pt x="82" y="25"/>
                    <a:pt x="72" y="42"/>
                    <a:pt x="10" y="42"/>
                  </a:cubicBezTo>
                  <a:cubicBezTo>
                    <a:pt x="5" y="42"/>
                    <a:pt x="0" y="48"/>
                    <a:pt x="0" y="53"/>
                  </a:cubicBezTo>
                  <a:cubicBezTo>
                    <a:pt x="0" y="58"/>
                    <a:pt x="5" y="63"/>
                    <a:pt x="10" y="63"/>
                  </a:cubicBezTo>
                  <a:cubicBezTo>
                    <a:pt x="72" y="63"/>
                    <a:pt x="91" y="48"/>
                    <a:pt x="103" y="30"/>
                  </a:cubicBezTo>
                  <a:cubicBezTo>
                    <a:pt x="115" y="48"/>
                    <a:pt x="135" y="63"/>
                    <a:pt x="195" y="63"/>
                  </a:cubicBezTo>
                  <a:cubicBezTo>
                    <a:pt x="202" y="63"/>
                    <a:pt x="206" y="58"/>
                    <a:pt x="206"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6" name="Freeform 13">
              <a:extLst>
                <a:ext uri="{FF2B5EF4-FFF2-40B4-BE49-F238E27FC236}">
                  <a16:creationId xmlns:a16="http://schemas.microsoft.com/office/drawing/2014/main" id="{994F22BA-43BF-4009-A01F-5D297273DC7C}"/>
                </a:ext>
              </a:extLst>
            </p:cNvPr>
            <p:cNvSpPr>
              <a:spLocks noEditPoints="1"/>
            </p:cNvSpPr>
            <p:nvPr/>
          </p:nvSpPr>
          <p:spPr bwMode="auto">
            <a:xfrm>
              <a:off x="-1333" y="2248"/>
              <a:ext cx="359" cy="349"/>
            </a:xfrm>
            <a:custGeom>
              <a:avLst/>
              <a:gdLst>
                <a:gd name="T0" fmla="*/ 306 w 498"/>
                <a:gd name="T1" fmla="*/ 302 h 484"/>
                <a:gd name="T2" fmla="*/ 295 w 498"/>
                <a:gd name="T3" fmla="*/ 306 h 484"/>
                <a:gd name="T4" fmla="*/ 206 w 498"/>
                <a:gd name="T5" fmla="*/ 310 h 484"/>
                <a:gd name="T6" fmla="*/ 194 w 498"/>
                <a:gd name="T7" fmla="*/ 301 h 484"/>
                <a:gd name="T8" fmla="*/ 143 w 498"/>
                <a:gd name="T9" fmla="*/ 223 h 484"/>
                <a:gd name="T10" fmla="*/ 128 w 498"/>
                <a:gd name="T11" fmla="*/ 181 h 484"/>
                <a:gd name="T12" fmla="*/ 123 w 498"/>
                <a:gd name="T13" fmla="*/ 110 h 484"/>
                <a:gd name="T14" fmla="*/ 247 w 498"/>
                <a:gd name="T15" fmla="*/ 20 h 484"/>
                <a:gd name="T16" fmla="*/ 371 w 498"/>
                <a:gd name="T17" fmla="*/ 110 h 484"/>
                <a:gd name="T18" fmla="*/ 363 w 498"/>
                <a:gd name="T19" fmla="*/ 158 h 484"/>
                <a:gd name="T20" fmla="*/ 373 w 498"/>
                <a:gd name="T21" fmla="*/ 224 h 484"/>
                <a:gd name="T22" fmla="*/ 392 w 498"/>
                <a:gd name="T23" fmla="*/ 230 h 484"/>
                <a:gd name="T24" fmla="*/ 298 w 498"/>
                <a:gd name="T25" fmla="*/ 262 h 484"/>
                <a:gd name="T26" fmla="*/ 237 w 498"/>
                <a:gd name="T27" fmla="*/ 251 h 484"/>
                <a:gd name="T28" fmla="*/ 237 w 498"/>
                <a:gd name="T29" fmla="*/ 291 h 484"/>
                <a:gd name="T30" fmla="*/ 297 w 498"/>
                <a:gd name="T31" fmla="*/ 282 h 484"/>
                <a:gd name="T32" fmla="*/ 413 w 498"/>
                <a:gd name="T33" fmla="*/ 233 h 484"/>
                <a:gd name="T34" fmla="*/ 413 w 498"/>
                <a:gd name="T35" fmla="*/ 219 h 484"/>
                <a:gd name="T36" fmla="*/ 394 w 498"/>
                <a:gd name="T37" fmla="*/ 143 h 484"/>
                <a:gd name="T38" fmla="*/ 391 w 498"/>
                <a:gd name="T39" fmla="*/ 113 h 484"/>
                <a:gd name="T40" fmla="*/ 247 w 498"/>
                <a:gd name="T41" fmla="*/ 0 h 484"/>
                <a:gd name="T42" fmla="*/ 102 w 498"/>
                <a:gd name="T43" fmla="*/ 113 h 484"/>
                <a:gd name="T44" fmla="*/ 41 w 498"/>
                <a:gd name="T45" fmla="*/ 213 h 484"/>
                <a:gd name="T46" fmla="*/ 51 w 498"/>
                <a:gd name="T47" fmla="*/ 331 h 484"/>
                <a:gd name="T48" fmla="*/ 170 w 498"/>
                <a:gd name="T49" fmla="*/ 308 h 484"/>
                <a:gd name="T50" fmla="*/ 61 w 498"/>
                <a:gd name="T51" fmla="*/ 337 h 484"/>
                <a:gd name="T52" fmla="*/ 0 w 498"/>
                <a:gd name="T53" fmla="*/ 474 h 484"/>
                <a:gd name="T54" fmla="*/ 487 w 498"/>
                <a:gd name="T55" fmla="*/ 484 h 484"/>
                <a:gd name="T56" fmla="*/ 498 w 498"/>
                <a:gd name="T57" fmla="*/ 423 h 484"/>
                <a:gd name="T58" fmla="*/ 384 w 498"/>
                <a:gd name="T59" fmla="*/ 163 h 484"/>
                <a:gd name="T60" fmla="*/ 414 w 498"/>
                <a:gd name="T61" fmla="*/ 184 h 484"/>
                <a:gd name="T62" fmla="*/ 402 w 498"/>
                <a:gd name="T63" fmla="*/ 201 h 484"/>
                <a:gd name="T64" fmla="*/ 394 w 498"/>
                <a:gd name="T65" fmla="*/ 204 h 484"/>
                <a:gd name="T66" fmla="*/ 384 w 498"/>
                <a:gd name="T67" fmla="*/ 163 h 484"/>
                <a:gd name="T68" fmla="*/ 61 w 498"/>
                <a:gd name="T69" fmla="*/ 213 h 484"/>
                <a:gd name="T70" fmla="*/ 113 w 498"/>
                <a:gd name="T71" fmla="*/ 167 h 484"/>
                <a:gd name="T72" fmla="*/ 132 w 498"/>
                <a:gd name="T73" fmla="*/ 241 h 484"/>
                <a:gd name="T74" fmla="*/ 134 w 498"/>
                <a:gd name="T75" fmla="*/ 242 h 484"/>
                <a:gd name="T76" fmla="*/ 135 w 498"/>
                <a:gd name="T77" fmla="*/ 245 h 484"/>
                <a:gd name="T78" fmla="*/ 477 w 498"/>
                <a:gd name="T79" fmla="*/ 464 h 484"/>
                <a:gd name="T80" fmla="*/ 21 w 498"/>
                <a:gd name="T81" fmla="*/ 423 h 484"/>
                <a:gd name="T82" fmla="*/ 191 w 498"/>
                <a:gd name="T83" fmla="*/ 324 h 484"/>
                <a:gd name="T84" fmla="*/ 306 w 498"/>
                <a:gd name="T85" fmla="*/ 323 h 484"/>
                <a:gd name="T86" fmla="*/ 477 w 498"/>
                <a:gd name="T87" fmla="*/ 42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484">
                  <a:moveTo>
                    <a:pt x="437" y="337"/>
                  </a:moveTo>
                  <a:cubicBezTo>
                    <a:pt x="437" y="337"/>
                    <a:pt x="437" y="337"/>
                    <a:pt x="306" y="302"/>
                  </a:cubicBezTo>
                  <a:cubicBezTo>
                    <a:pt x="302" y="300"/>
                    <a:pt x="298" y="302"/>
                    <a:pt x="295" y="306"/>
                  </a:cubicBezTo>
                  <a:cubicBezTo>
                    <a:pt x="295" y="306"/>
                    <a:pt x="295" y="306"/>
                    <a:pt x="295" y="306"/>
                  </a:cubicBezTo>
                  <a:cubicBezTo>
                    <a:pt x="278" y="318"/>
                    <a:pt x="257" y="325"/>
                    <a:pt x="247" y="325"/>
                  </a:cubicBezTo>
                  <a:cubicBezTo>
                    <a:pt x="237" y="325"/>
                    <a:pt x="221" y="319"/>
                    <a:pt x="206" y="310"/>
                  </a:cubicBezTo>
                  <a:cubicBezTo>
                    <a:pt x="206" y="309"/>
                    <a:pt x="206" y="309"/>
                    <a:pt x="206" y="308"/>
                  </a:cubicBezTo>
                  <a:cubicBezTo>
                    <a:pt x="204" y="304"/>
                    <a:pt x="200" y="301"/>
                    <a:pt x="194" y="301"/>
                  </a:cubicBezTo>
                  <a:cubicBezTo>
                    <a:pt x="172" y="285"/>
                    <a:pt x="154" y="261"/>
                    <a:pt x="154" y="233"/>
                  </a:cubicBezTo>
                  <a:cubicBezTo>
                    <a:pt x="154" y="228"/>
                    <a:pt x="150" y="223"/>
                    <a:pt x="143" y="223"/>
                  </a:cubicBezTo>
                  <a:cubicBezTo>
                    <a:pt x="133" y="223"/>
                    <a:pt x="126" y="213"/>
                    <a:pt x="125" y="203"/>
                  </a:cubicBezTo>
                  <a:cubicBezTo>
                    <a:pt x="121" y="193"/>
                    <a:pt x="123" y="184"/>
                    <a:pt x="128" y="181"/>
                  </a:cubicBezTo>
                  <a:cubicBezTo>
                    <a:pt x="131" y="179"/>
                    <a:pt x="135" y="176"/>
                    <a:pt x="133" y="171"/>
                  </a:cubicBezTo>
                  <a:cubicBezTo>
                    <a:pt x="133" y="171"/>
                    <a:pt x="133" y="171"/>
                    <a:pt x="123" y="110"/>
                  </a:cubicBezTo>
                  <a:cubicBezTo>
                    <a:pt x="123" y="106"/>
                    <a:pt x="121" y="78"/>
                    <a:pt x="143" y="54"/>
                  </a:cubicBezTo>
                  <a:cubicBezTo>
                    <a:pt x="164" y="32"/>
                    <a:pt x="199" y="20"/>
                    <a:pt x="247" y="20"/>
                  </a:cubicBezTo>
                  <a:cubicBezTo>
                    <a:pt x="295" y="20"/>
                    <a:pt x="329" y="32"/>
                    <a:pt x="350" y="54"/>
                  </a:cubicBezTo>
                  <a:cubicBezTo>
                    <a:pt x="372" y="78"/>
                    <a:pt x="371" y="105"/>
                    <a:pt x="371" y="110"/>
                  </a:cubicBezTo>
                  <a:cubicBezTo>
                    <a:pt x="371" y="110"/>
                    <a:pt x="371" y="110"/>
                    <a:pt x="360" y="150"/>
                  </a:cubicBezTo>
                  <a:cubicBezTo>
                    <a:pt x="360" y="153"/>
                    <a:pt x="361" y="156"/>
                    <a:pt x="363" y="158"/>
                  </a:cubicBezTo>
                  <a:cubicBezTo>
                    <a:pt x="363" y="165"/>
                    <a:pt x="363" y="180"/>
                    <a:pt x="363" y="214"/>
                  </a:cubicBezTo>
                  <a:cubicBezTo>
                    <a:pt x="363" y="219"/>
                    <a:pt x="368" y="224"/>
                    <a:pt x="373" y="224"/>
                  </a:cubicBezTo>
                  <a:cubicBezTo>
                    <a:pt x="373" y="224"/>
                    <a:pt x="374" y="224"/>
                    <a:pt x="392" y="224"/>
                  </a:cubicBezTo>
                  <a:cubicBezTo>
                    <a:pt x="392" y="226"/>
                    <a:pt x="392" y="228"/>
                    <a:pt x="392" y="230"/>
                  </a:cubicBezTo>
                  <a:cubicBezTo>
                    <a:pt x="389" y="245"/>
                    <a:pt x="375" y="262"/>
                    <a:pt x="361" y="262"/>
                  </a:cubicBezTo>
                  <a:cubicBezTo>
                    <a:pt x="361" y="262"/>
                    <a:pt x="361" y="262"/>
                    <a:pt x="298" y="262"/>
                  </a:cubicBezTo>
                  <a:cubicBezTo>
                    <a:pt x="295" y="255"/>
                    <a:pt x="288" y="251"/>
                    <a:pt x="279" y="251"/>
                  </a:cubicBezTo>
                  <a:cubicBezTo>
                    <a:pt x="279" y="251"/>
                    <a:pt x="279" y="251"/>
                    <a:pt x="237" y="251"/>
                  </a:cubicBezTo>
                  <a:cubicBezTo>
                    <a:pt x="226" y="251"/>
                    <a:pt x="215" y="259"/>
                    <a:pt x="215" y="271"/>
                  </a:cubicBezTo>
                  <a:cubicBezTo>
                    <a:pt x="215" y="283"/>
                    <a:pt x="226" y="291"/>
                    <a:pt x="237" y="291"/>
                  </a:cubicBezTo>
                  <a:cubicBezTo>
                    <a:pt x="237" y="291"/>
                    <a:pt x="237" y="291"/>
                    <a:pt x="279" y="291"/>
                  </a:cubicBezTo>
                  <a:cubicBezTo>
                    <a:pt x="287" y="291"/>
                    <a:pt x="294" y="288"/>
                    <a:pt x="297" y="282"/>
                  </a:cubicBezTo>
                  <a:cubicBezTo>
                    <a:pt x="309" y="282"/>
                    <a:pt x="329" y="282"/>
                    <a:pt x="361" y="282"/>
                  </a:cubicBezTo>
                  <a:cubicBezTo>
                    <a:pt x="387" y="282"/>
                    <a:pt x="407" y="257"/>
                    <a:pt x="413" y="233"/>
                  </a:cubicBezTo>
                  <a:cubicBezTo>
                    <a:pt x="413" y="232"/>
                    <a:pt x="413" y="232"/>
                    <a:pt x="413" y="232"/>
                  </a:cubicBezTo>
                  <a:cubicBezTo>
                    <a:pt x="413" y="232"/>
                    <a:pt x="413" y="232"/>
                    <a:pt x="413" y="219"/>
                  </a:cubicBezTo>
                  <a:cubicBezTo>
                    <a:pt x="426" y="212"/>
                    <a:pt x="435" y="199"/>
                    <a:pt x="435" y="184"/>
                  </a:cubicBezTo>
                  <a:cubicBezTo>
                    <a:pt x="435" y="162"/>
                    <a:pt x="416" y="143"/>
                    <a:pt x="394" y="143"/>
                  </a:cubicBezTo>
                  <a:cubicBezTo>
                    <a:pt x="394" y="143"/>
                    <a:pt x="394" y="143"/>
                    <a:pt x="383" y="143"/>
                  </a:cubicBezTo>
                  <a:cubicBezTo>
                    <a:pt x="385" y="137"/>
                    <a:pt x="387" y="128"/>
                    <a:pt x="391" y="113"/>
                  </a:cubicBezTo>
                  <a:cubicBezTo>
                    <a:pt x="391" y="111"/>
                    <a:pt x="395" y="72"/>
                    <a:pt x="365" y="40"/>
                  </a:cubicBezTo>
                  <a:cubicBezTo>
                    <a:pt x="341" y="13"/>
                    <a:pt x="302" y="0"/>
                    <a:pt x="247" y="0"/>
                  </a:cubicBezTo>
                  <a:cubicBezTo>
                    <a:pt x="193" y="0"/>
                    <a:pt x="154" y="13"/>
                    <a:pt x="128" y="40"/>
                  </a:cubicBezTo>
                  <a:cubicBezTo>
                    <a:pt x="99" y="72"/>
                    <a:pt x="102" y="111"/>
                    <a:pt x="102" y="113"/>
                  </a:cubicBezTo>
                  <a:cubicBezTo>
                    <a:pt x="102" y="113"/>
                    <a:pt x="102" y="113"/>
                    <a:pt x="103" y="120"/>
                  </a:cubicBezTo>
                  <a:cubicBezTo>
                    <a:pt x="67" y="135"/>
                    <a:pt x="41" y="171"/>
                    <a:pt x="41" y="213"/>
                  </a:cubicBezTo>
                  <a:cubicBezTo>
                    <a:pt x="41" y="321"/>
                    <a:pt x="41" y="321"/>
                    <a:pt x="41" y="321"/>
                  </a:cubicBezTo>
                  <a:cubicBezTo>
                    <a:pt x="41" y="327"/>
                    <a:pt x="46" y="331"/>
                    <a:pt x="51" y="331"/>
                  </a:cubicBezTo>
                  <a:cubicBezTo>
                    <a:pt x="92" y="331"/>
                    <a:pt x="127" y="307"/>
                    <a:pt x="143" y="273"/>
                  </a:cubicBezTo>
                  <a:cubicBezTo>
                    <a:pt x="150" y="286"/>
                    <a:pt x="159" y="298"/>
                    <a:pt x="170" y="308"/>
                  </a:cubicBezTo>
                  <a:cubicBezTo>
                    <a:pt x="152" y="313"/>
                    <a:pt x="120" y="321"/>
                    <a:pt x="62" y="337"/>
                  </a:cubicBezTo>
                  <a:cubicBezTo>
                    <a:pt x="61" y="337"/>
                    <a:pt x="61" y="337"/>
                    <a:pt x="61" y="337"/>
                  </a:cubicBezTo>
                  <a:cubicBezTo>
                    <a:pt x="24" y="351"/>
                    <a:pt x="0" y="386"/>
                    <a:pt x="0" y="423"/>
                  </a:cubicBezTo>
                  <a:cubicBezTo>
                    <a:pt x="0" y="423"/>
                    <a:pt x="0" y="423"/>
                    <a:pt x="0" y="474"/>
                  </a:cubicBezTo>
                  <a:cubicBezTo>
                    <a:pt x="0" y="479"/>
                    <a:pt x="5" y="484"/>
                    <a:pt x="10" y="484"/>
                  </a:cubicBezTo>
                  <a:cubicBezTo>
                    <a:pt x="10" y="484"/>
                    <a:pt x="10" y="484"/>
                    <a:pt x="487" y="484"/>
                  </a:cubicBezTo>
                  <a:cubicBezTo>
                    <a:pt x="494" y="484"/>
                    <a:pt x="498" y="479"/>
                    <a:pt x="498" y="474"/>
                  </a:cubicBezTo>
                  <a:cubicBezTo>
                    <a:pt x="498" y="474"/>
                    <a:pt x="498" y="474"/>
                    <a:pt x="498" y="423"/>
                  </a:cubicBezTo>
                  <a:cubicBezTo>
                    <a:pt x="498" y="386"/>
                    <a:pt x="473" y="351"/>
                    <a:pt x="437" y="337"/>
                  </a:cubicBezTo>
                  <a:close/>
                  <a:moveTo>
                    <a:pt x="384" y="163"/>
                  </a:moveTo>
                  <a:cubicBezTo>
                    <a:pt x="384" y="163"/>
                    <a:pt x="384" y="163"/>
                    <a:pt x="394" y="163"/>
                  </a:cubicBezTo>
                  <a:cubicBezTo>
                    <a:pt x="406" y="163"/>
                    <a:pt x="414" y="172"/>
                    <a:pt x="414" y="184"/>
                  </a:cubicBezTo>
                  <a:cubicBezTo>
                    <a:pt x="414" y="192"/>
                    <a:pt x="410" y="198"/>
                    <a:pt x="403" y="202"/>
                  </a:cubicBezTo>
                  <a:cubicBezTo>
                    <a:pt x="403" y="202"/>
                    <a:pt x="403" y="201"/>
                    <a:pt x="402" y="201"/>
                  </a:cubicBezTo>
                  <a:cubicBezTo>
                    <a:pt x="400" y="201"/>
                    <a:pt x="398" y="202"/>
                    <a:pt x="397" y="203"/>
                  </a:cubicBezTo>
                  <a:cubicBezTo>
                    <a:pt x="396" y="204"/>
                    <a:pt x="395" y="204"/>
                    <a:pt x="394" y="204"/>
                  </a:cubicBezTo>
                  <a:cubicBezTo>
                    <a:pt x="394" y="204"/>
                    <a:pt x="394" y="204"/>
                    <a:pt x="384" y="204"/>
                  </a:cubicBezTo>
                  <a:lnTo>
                    <a:pt x="384" y="163"/>
                  </a:lnTo>
                  <a:close/>
                  <a:moveTo>
                    <a:pt x="61" y="311"/>
                  </a:moveTo>
                  <a:cubicBezTo>
                    <a:pt x="61" y="213"/>
                    <a:pt x="61" y="213"/>
                    <a:pt x="61" y="213"/>
                  </a:cubicBezTo>
                  <a:cubicBezTo>
                    <a:pt x="61" y="181"/>
                    <a:pt x="80" y="153"/>
                    <a:pt x="107" y="140"/>
                  </a:cubicBezTo>
                  <a:cubicBezTo>
                    <a:pt x="109" y="147"/>
                    <a:pt x="110" y="156"/>
                    <a:pt x="113" y="167"/>
                  </a:cubicBezTo>
                  <a:cubicBezTo>
                    <a:pt x="104" y="176"/>
                    <a:pt x="100" y="191"/>
                    <a:pt x="104" y="208"/>
                  </a:cubicBezTo>
                  <a:cubicBezTo>
                    <a:pt x="107" y="224"/>
                    <a:pt x="118" y="237"/>
                    <a:pt x="132" y="241"/>
                  </a:cubicBezTo>
                  <a:cubicBezTo>
                    <a:pt x="127" y="277"/>
                    <a:pt x="98" y="306"/>
                    <a:pt x="61" y="311"/>
                  </a:cubicBezTo>
                  <a:close/>
                  <a:moveTo>
                    <a:pt x="134" y="242"/>
                  </a:moveTo>
                  <a:cubicBezTo>
                    <a:pt x="135" y="242"/>
                    <a:pt x="135" y="242"/>
                    <a:pt x="135" y="242"/>
                  </a:cubicBezTo>
                  <a:cubicBezTo>
                    <a:pt x="135" y="243"/>
                    <a:pt x="135" y="244"/>
                    <a:pt x="135" y="245"/>
                  </a:cubicBezTo>
                  <a:cubicBezTo>
                    <a:pt x="135" y="244"/>
                    <a:pt x="135" y="243"/>
                    <a:pt x="134" y="242"/>
                  </a:cubicBezTo>
                  <a:close/>
                  <a:moveTo>
                    <a:pt x="477" y="464"/>
                  </a:moveTo>
                  <a:cubicBezTo>
                    <a:pt x="477" y="464"/>
                    <a:pt x="477" y="464"/>
                    <a:pt x="21" y="464"/>
                  </a:cubicBezTo>
                  <a:cubicBezTo>
                    <a:pt x="21" y="464"/>
                    <a:pt x="21" y="464"/>
                    <a:pt x="21" y="423"/>
                  </a:cubicBezTo>
                  <a:cubicBezTo>
                    <a:pt x="21" y="394"/>
                    <a:pt x="40" y="367"/>
                    <a:pt x="68" y="357"/>
                  </a:cubicBezTo>
                  <a:cubicBezTo>
                    <a:pt x="68" y="357"/>
                    <a:pt x="68" y="357"/>
                    <a:pt x="191" y="324"/>
                  </a:cubicBezTo>
                  <a:cubicBezTo>
                    <a:pt x="212" y="338"/>
                    <a:pt x="233" y="345"/>
                    <a:pt x="247" y="345"/>
                  </a:cubicBezTo>
                  <a:cubicBezTo>
                    <a:pt x="264" y="345"/>
                    <a:pt x="287" y="337"/>
                    <a:pt x="306" y="323"/>
                  </a:cubicBezTo>
                  <a:cubicBezTo>
                    <a:pt x="316" y="326"/>
                    <a:pt x="345" y="334"/>
                    <a:pt x="430" y="357"/>
                  </a:cubicBezTo>
                  <a:cubicBezTo>
                    <a:pt x="458" y="367"/>
                    <a:pt x="477" y="394"/>
                    <a:pt x="477" y="423"/>
                  </a:cubicBezTo>
                  <a:cubicBezTo>
                    <a:pt x="477" y="423"/>
                    <a:pt x="477" y="423"/>
                    <a:pt x="477" y="46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7" name="Freeform 14">
              <a:extLst>
                <a:ext uri="{FF2B5EF4-FFF2-40B4-BE49-F238E27FC236}">
                  <a16:creationId xmlns:a16="http://schemas.microsoft.com/office/drawing/2014/main" id="{4FDA9721-433C-44EE-81B9-7883F875CE13}"/>
                </a:ext>
              </a:extLst>
            </p:cNvPr>
            <p:cNvSpPr>
              <a:spLocks/>
            </p:cNvSpPr>
            <p:nvPr/>
          </p:nvSpPr>
          <p:spPr bwMode="auto">
            <a:xfrm>
              <a:off x="-1207" y="2364"/>
              <a:ext cx="46" cy="22"/>
            </a:xfrm>
            <a:custGeom>
              <a:avLst/>
              <a:gdLst>
                <a:gd name="T0" fmla="*/ 10 w 63"/>
                <a:gd name="T1" fmla="*/ 31 h 31"/>
                <a:gd name="T2" fmla="*/ 21 w 63"/>
                <a:gd name="T3" fmla="*/ 21 h 31"/>
                <a:gd name="T4" fmla="*/ 30 w 63"/>
                <a:gd name="T5" fmla="*/ 21 h 31"/>
                <a:gd name="T6" fmla="*/ 31 w 63"/>
                <a:gd name="T7" fmla="*/ 21 h 31"/>
                <a:gd name="T8" fmla="*/ 35 w 63"/>
                <a:gd name="T9" fmla="*/ 21 h 31"/>
                <a:gd name="T10" fmla="*/ 42 w 63"/>
                <a:gd name="T11" fmla="*/ 21 h 31"/>
                <a:gd name="T12" fmla="*/ 52 w 63"/>
                <a:gd name="T13" fmla="*/ 31 h 31"/>
                <a:gd name="T14" fmla="*/ 63 w 63"/>
                <a:gd name="T15" fmla="*/ 21 h 31"/>
                <a:gd name="T16" fmla="*/ 57 w 63"/>
                <a:gd name="T17" fmla="*/ 5 h 31"/>
                <a:gd name="T18" fmla="*/ 35 w 63"/>
                <a:gd name="T19" fmla="*/ 0 h 31"/>
                <a:gd name="T20" fmla="*/ 31 w 63"/>
                <a:gd name="T21" fmla="*/ 0 h 31"/>
                <a:gd name="T22" fmla="*/ 30 w 63"/>
                <a:gd name="T23" fmla="*/ 0 h 31"/>
                <a:gd name="T24" fmla="*/ 5 w 63"/>
                <a:gd name="T25" fmla="*/ 5 h 31"/>
                <a:gd name="T26" fmla="*/ 0 w 63"/>
                <a:gd name="T27" fmla="*/ 21 h 31"/>
                <a:gd name="T28" fmla="*/ 10 w 6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31">
                  <a:moveTo>
                    <a:pt x="10" y="31"/>
                  </a:moveTo>
                  <a:cubicBezTo>
                    <a:pt x="17" y="31"/>
                    <a:pt x="21" y="26"/>
                    <a:pt x="21" y="21"/>
                  </a:cubicBezTo>
                  <a:cubicBezTo>
                    <a:pt x="23" y="21"/>
                    <a:pt x="26" y="21"/>
                    <a:pt x="30" y="21"/>
                  </a:cubicBezTo>
                  <a:cubicBezTo>
                    <a:pt x="30" y="21"/>
                    <a:pt x="30" y="21"/>
                    <a:pt x="31" y="21"/>
                  </a:cubicBezTo>
                  <a:cubicBezTo>
                    <a:pt x="31" y="21"/>
                    <a:pt x="31" y="21"/>
                    <a:pt x="35" y="21"/>
                  </a:cubicBezTo>
                  <a:cubicBezTo>
                    <a:pt x="37" y="21"/>
                    <a:pt x="40" y="21"/>
                    <a:pt x="42" y="21"/>
                  </a:cubicBezTo>
                  <a:cubicBezTo>
                    <a:pt x="42" y="26"/>
                    <a:pt x="47" y="31"/>
                    <a:pt x="52" y="31"/>
                  </a:cubicBezTo>
                  <a:cubicBezTo>
                    <a:pt x="59" y="31"/>
                    <a:pt x="63" y="26"/>
                    <a:pt x="63" y="21"/>
                  </a:cubicBezTo>
                  <a:cubicBezTo>
                    <a:pt x="63" y="14"/>
                    <a:pt x="61" y="11"/>
                    <a:pt x="57" y="5"/>
                  </a:cubicBezTo>
                  <a:cubicBezTo>
                    <a:pt x="50" y="0"/>
                    <a:pt x="44" y="0"/>
                    <a:pt x="35" y="0"/>
                  </a:cubicBezTo>
                  <a:cubicBezTo>
                    <a:pt x="35" y="0"/>
                    <a:pt x="35" y="0"/>
                    <a:pt x="31" y="0"/>
                  </a:cubicBezTo>
                  <a:cubicBezTo>
                    <a:pt x="31" y="0"/>
                    <a:pt x="31" y="0"/>
                    <a:pt x="30" y="0"/>
                  </a:cubicBezTo>
                  <a:cubicBezTo>
                    <a:pt x="21" y="0"/>
                    <a:pt x="12" y="0"/>
                    <a:pt x="5" y="5"/>
                  </a:cubicBezTo>
                  <a:cubicBezTo>
                    <a:pt x="2" y="11"/>
                    <a:pt x="0" y="14"/>
                    <a:pt x="0" y="21"/>
                  </a:cubicBezTo>
                  <a:cubicBezTo>
                    <a:pt x="0" y="26"/>
                    <a:pt x="5" y="31"/>
                    <a:pt x="10" y="3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sp>
          <p:nvSpPr>
            <p:cNvPr id="38" name="Freeform 15">
              <a:extLst>
                <a:ext uri="{FF2B5EF4-FFF2-40B4-BE49-F238E27FC236}">
                  <a16:creationId xmlns:a16="http://schemas.microsoft.com/office/drawing/2014/main" id="{118BAD33-C54C-41F1-840B-5D3A51F6D759}"/>
                </a:ext>
              </a:extLst>
            </p:cNvPr>
            <p:cNvSpPr>
              <a:spLocks/>
            </p:cNvSpPr>
            <p:nvPr/>
          </p:nvSpPr>
          <p:spPr bwMode="auto">
            <a:xfrm>
              <a:off x="-1146" y="2364"/>
              <a:ext cx="42" cy="22"/>
            </a:xfrm>
            <a:custGeom>
              <a:avLst/>
              <a:gdLst>
                <a:gd name="T0" fmla="*/ 29 w 58"/>
                <a:gd name="T1" fmla="*/ 0 h 31"/>
                <a:gd name="T2" fmla="*/ 28 w 58"/>
                <a:gd name="T3" fmla="*/ 0 h 31"/>
                <a:gd name="T4" fmla="*/ 5 w 58"/>
                <a:gd name="T5" fmla="*/ 5 h 31"/>
                <a:gd name="T6" fmla="*/ 0 w 58"/>
                <a:gd name="T7" fmla="*/ 21 h 31"/>
                <a:gd name="T8" fmla="*/ 10 w 58"/>
                <a:gd name="T9" fmla="*/ 31 h 31"/>
                <a:gd name="T10" fmla="*/ 20 w 58"/>
                <a:gd name="T11" fmla="*/ 21 h 31"/>
                <a:gd name="T12" fmla="*/ 28 w 58"/>
                <a:gd name="T13" fmla="*/ 21 h 31"/>
                <a:gd name="T14" fmla="*/ 29 w 58"/>
                <a:gd name="T15" fmla="*/ 21 h 31"/>
                <a:gd name="T16" fmla="*/ 32 w 58"/>
                <a:gd name="T17" fmla="*/ 21 h 31"/>
                <a:gd name="T18" fmla="*/ 39 w 58"/>
                <a:gd name="T19" fmla="*/ 21 h 31"/>
                <a:gd name="T20" fmla="*/ 49 w 58"/>
                <a:gd name="T21" fmla="*/ 31 h 31"/>
                <a:gd name="T22" fmla="*/ 58 w 58"/>
                <a:gd name="T23" fmla="*/ 21 h 31"/>
                <a:gd name="T24" fmla="*/ 54 w 58"/>
                <a:gd name="T25" fmla="*/ 5 h 31"/>
                <a:gd name="T26" fmla="*/ 32 w 58"/>
                <a:gd name="T27" fmla="*/ 0 h 31"/>
                <a:gd name="T28" fmla="*/ 29 w 58"/>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1">
                  <a:moveTo>
                    <a:pt x="29" y="0"/>
                  </a:moveTo>
                  <a:cubicBezTo>
                    <a:pt x="29" y="0"/>
                    <a:pt x="29" y="0"/>
                    <a:pt x="28" y="0"/>
                  </a:cubicBezTo>
                  <a:cubicBezTo>
                    <a:pt x="20" y="0"/>
                    <a:pt x="11" y="0"/>
                    <a:pt x="5" y="5"/>
                  </a:cubicBezTo>
                  <a:cubicBezTo>
                    <a:pt x="2" y="11"/>
                    <a:pt x="0" y="14"/>
                    <a:pt x="0" y="21"/>
                  </a:cubicBezTo>
                  <a:cubicBezTo>
                    <a:pt x="0" y="26"/>
                    <a:pt x="5" y="31"/>
                    <a:pt x="10" y="31"/>
                  </a:cubicBezTo>
                  <a:cubicBezTo>
                    <a:pt x="16" y="31"/>
                    <a:pt x="20" y="26"/>
                    <a:pt x="20" y="21"/>
                  </a:cubicBezTo>
                  <a:cubicBezTo>
                    <a:pt x="21" y="21"/>
                    <a:pt x="24" y="21"/>
                    <a:pt x="28" y="21"/>
                  </a:cubicBezTo>
                  <a:cubicBezTo>
                    <a:pt x="28" y="21"/>
                    <a:pt x="28" y="21"/>
                    <a:pt x="29" y="21"/>
                  </a:cubicBezTo>
                  <a:cubicBezTo>
                    <a:pt x="29" y="21"/>
                    <a:pt x="29" y="21"/>
                    <a:pt x="32" y="21"/>
                  </a:cubicBezTo>
                  <a:cubicBezTo>
                    <a:pt x="34" y="21"/>
                    <a:pt x="37" y="21"/>
                    <a:pt x="39" y="21"/>
                  </a:cubicBezTo>
                  <a:cubicBezTo>
                    <a:pt x="39" y="26"/>
                    <a:pt x="44" y="31"/>
                    <a:pt x="49" y="31"/>
                  </a:cubicBezTo>
                  <a:cubicBezTo>
                    <a:pt x="55" y="31"/>
                    <a:pt x="58" y="26"/>
                    <a:pt x="58" y="21"/>
                  </a:cubicBezTo>
                  <a:cubicBezTo>
                    <a:pt x="58" y="14"/>
                    <a:pt x="57" y="11"/>
                    <a:pt x="54" y="5"/>
                  </a:cubicBezTo>
                  <a:cubicBezTo>
                    <a:pt x="47" y="0"/>
                    <a:pt x="41" y="0"/>
                    <a:pt x="32" y="0"/>
                  </a:cubicBezTo>
                  <a:cubicBezTo>
                    <a:pt x="32" y="0"/>
                    <a:pt x="32" y="0"/>
                    <a:pt x="29"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a:p>
          </p:txBody>
        </p:sp>
      </p:grpSp>
      <p:grpSp>
        <p:nvGrpSpPr>
          <p:cNvPr id="39" name="Group 135">
            <a:extLst>
              <a:ext uri="{FF2B5EF4-FFF2-40B4-BE49-F238E27FC236}">
                <a16:creationId xmlns:a16="http://schemas.microsoft.com/office/drawing/2014/main" id="{A3507281-55C1-4F57-A9D1-D4566ECA6254}"/>
              </a:ext>
            </a:extLst>
          </p:cNvPr>
          <p:cNvGrpSpPr>
            <a:grpSpLocks noChangeAspect="1"/>
          </p:cNvGrpSpPr>
          <p:nvPr/>
        </p:nvGrpSpPr>
        <p:grpSpPr bwMode="auto">
          <a:xfrm>
            <a:off x="7995275" y="1817610"/>
            <a:ext cx="372425" cy="363135"/>
            <a:chOff x="1555" y="3214"/>
            <a:chExt cx="441" cy="430"/>
          </a:xfrm>
          <a:solidFill>
            <a:schemeClr val="tx1"/>
          </a:solidFill>
        </p:grpSpPr>
        <p:sp>
          <p:nvSpPr>
            <p:cNvPr id="40" name="Freeform 136">
              <a:extLst>
                <a:ext uri="{FF2B5EF4-FFF2-40B4-BE49-F238E27FC236}">
                  <a16:creationId xmlns:a16="http://schemas.microsoft.com/office/drawing/2014/main" id="{2BBC8619-DED4-474C-B569-23AC268B60D8}"/>
                </a:ext>
              </a:extLst>
            </p:cNvPr>
            <p:cNvSpPr>
              <a:spLocks noEditPoints="1"/>
            </p:cNvSpPr>
            <p:nvPr/>
          </p:nvSpPr>
          <p:spPr bwMode="auto">
            <a:xfrm>
              <a:off x="1647" y="3214"/>
              <a:ext cx="257" cy="251"/>
            </a:xfrm>
            <a:custGeom>
              <a:avLst/>
              <a:gdLst>
                <a:gd name="T0" fmla="*/ 84 w 168"/>
                <a:gd name="T1" fmla="*/ 168 h 168"/>
                <a:gd name="T2" fmla="*/ 0 w 168"/>
                <a:gd name="T3" fmla="*/ 83 h 168"/>
                <a:gd name="T4" fmla="*/ 81 w 168"/>
                <a:gd name="T5" fmla="*/ 0 h 168"/>
                <a:gd name="T6" fmla="*/ 84 w 168"/>
                <a:gd name="T7" fmla="*/ 0 h 168"/>
                <a:gd name="T8" fmla="*/ 168 w 168"/>
                <a:gd name="T9" fmla="*/ 84 h 168"/>
                <a:gd name="T10" fmla="*/ 84 w 168"/>
                <a:gd name="T11" fmla="*/ 168 h 168"/>
                <a:gd name="T12" fmla="*/ 84 w 168"/>
                <a:gd name="T13" fmla="*/ 12 h 168"/>
                <a:gd name="T14" fmla="*/ 81 w 168"/>
                <a:gd name="T15" fmla="*/ 12 h 168"/>
                <a:gd name="T16" fmla="*/ 12 w 168"/>
                <a:gd name="T17" fmla="*/ 83 h 168"/>
                <a:gd name="T18" fmla="*/ 84 w 168"/>
                <a:gd name="T19" fmla="*/ 156 h 168"/>
                <a:gd name="T20" fmla="*/ 156 w 168"/>
                <a:gd name="T21" fmla="*/ 84 h 168"/>
                <a:gd name="T22" fmla="*/ 84 w 168"/>
                <a:gd name="T23"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68">
                  <a:moveTo>
                    <a:pt x="84" y="168"/>
                  </a:moveTo>
                  <a:cubicBezTo>
                    <a:pt x="38" y="168"/>
                    <a:pt x="0" y="130"/>
                    <a:pt x="0" y="83"/>
                  </a:cubicBezTo>
                  <a:cubicBezTo>
                    <a:pt x="0" y="38"/>
                    <a:pt x="35" y="2"/>
                    <a:pt x="81" y="0"/>
                  </a:cubicBezTo>
                  <a:cubicBezTo>
                    <a:pt x="82" y="0"/>
                    <a:pt x="83" y="0"/>
                    <a:pt x="84" y="0"/>
                  </a:cubicBezTo>
                  <a:cubicBezTo>
                    <a:pt x="131" y="0"/>
                    <a:pt x="168" y="38"/>
                    <a:pt x="168" y="84"/>
                  </a:cubicBezTo>
                  <a:cubicBezTo>
                    <a:pt x="168" y="130"/>
                    <a:pt x="131" y="168"/>
                    <a:pt x="84" y="168"/>
                  </a:cubicBezTo>
                  <a:close/>
                  <a:moveTo>
                    <a:pt x="84" y="12"/>
                  </a:moveTo>
                  <a:cubicBezTo>
                    <a:pt x="83" y="12"/>
                    <a:pt x="82" y="12"/>
                    <a:pt x="81" y="12"/>
                  </a:cubicBezTo>
                  <a:cubicBezTo>
                    <a:pt x="42" y="14"/>
                    <a:pt x="12" y="44"/>
                    <a:pt x="12" y="83"/>
                  </a:cubicBezTo>
                  <a:cubicBezTo>
                    <a:pt x="12" y="123"/>
                    <a:pt x="45" y="156"/>
                    <a:pt x="84" y="156"/>
                  </a:cubicBezTo>
                  <a:cubicBezTo>
                    <a:pt x="124" y="156"/>
                    <a:pt x="156" y="124"/>
                    <a:pt x="156" y="84"/>
                  </a:cubicBezTo>
                  <a:cubicBezTo>
                    <a:pt x="156" y="44"/>
                    <a:pt x="124" y="12"/>
                    <a:pt x="8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1" name="Freeform 137">
              <a:extLst>
                <a:ext uri="{FF2B5EF4-FFF2-40B4-BE49-F238E27FC236}">
                  <a16:creationId xmlns:a16="http://schemas.microsoft.com/office/drawing/2014/main" id="{C1749A7A-03CD-4F80-BA56-295B1CB55338}"/>
                </a:ext>
              </a:extLst>
            </p:cNvPr>
            <p:cNvSpPr>
              <a:spLocks/>
            </p:cNvSpPr>
            <p:nvPr/>
          </p:nvSpPr>
          <p:spPr bwMode="auto">
            <a:xfrm>
              <a:off x="1699" y="3217"/>
              <a:ext cx="79" cy="245"/>
            </a:xfrm>
            <a:custGeom>
              <a:avLst/>
              <a:gdLst>
                <a:gd name="T0" fmla="*/ 42 w 52"/>
                <a:gd name="T1" fmla="*/ 164 h 164"/>
                <a:gd name="T2" fmla="*/ 43 w 52"/>
                <a:gd name="T3" fmla="*/ 0 h 164"/>
                <a:gd name="T4" fmla="*/ 52 w 52"/>
                <a:gd name="T5" fmla="*/ 8 h 164"/>
                <a:gd name="T6" fmla="*/ 52 w 52"/>
                <a:gd name="T7" fmla="*/ 157 h 164"/>
                <a:gd name="T8" fmla="*/ 42 w 52"/>
                <a:gd name="T9" fmla="*/ 164 h 164"/>
              </a:gdLst>
              <a:ahLst/>
              <a:cxnLst>
                <a:cxn ang="0">
                  <a:pos x="T0" y="T1"/>
                </a:cxn>
                <a:cxn ang="0">
                  <a:pos x="T2" y="T3"/>
                </a:cxn>
                <a:cxn ang="0">
                  <a:pos x="T4" y="T5"/>
                </a:cxn>
                <a:cxn ang="0">
                  <a:pos x="T6" y="T7"/>
                </a:cxn>
                <a:cxn ang="0">
                  <a:pos x="T8" y="T9"/>
                </a:cxn>
              </a:cxnLst>
              <a:rect l="0" t="0" r="r" b="b"/>
              <a:pathLst>
                <a:path w="52" h="164">
                  <a:moveTo>
                    <a:pt x="42" y="164"/>
                  </a:moveTo>
                  <a:cubicBezTo>
                    <a:pt x="0" y="107"/>
                    <a:pt x="0" y="46"/>
                    <a:pt x="43" y="0"/>
                  </a:cubicBezTo>
                  <a:cubicBezTo>
                    <a:pt x="52" y="8"/>
                    <a:pt x="52" y="8"/>
                    <a:pt x="52" y="8"/>
                  </a:cubicBezTo>
                  <a:cubicBezTo>
                    <a:pt x="13" y="50"/>
                    <a:pt x="13" y="104"/>
                    <a:pt x="52" y="157"/>
                  </a:cubicBezTo>
                  <a:lnTo>
                    <a:pt x="42"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2" name="Freeform 138">
              <a:extLst>
                <a:ext uri="{FF2B5EF4-FFF2-40B4-BE49-F238E27FC236}">
                  <a16:creationId xmlns:a16="http://schemas.microsoft.com/office/drawing/2014/main" id="{84B989A2-FF96-4E8E-975A-E47F4C2A1748}"/>
                </a:ext>
              </a:extLst>
            </p:cNvPr>
            <p:cNvSpPr>
              <a:spLocks/>
            </p:cNvSpPr>
            <p:nvPr/>
          </p:nvSpPr>
          <p:spPr bwMode="auto">
            <a:xfrm>
              <a:off x="1774" y="3217"/>
              <a:ext cx="79" cy="245"/>
            </a:xfrm>
            <a:custGeom>
              <a:avLst/>
              <a:gdLst>
                <a:gd name="T0" fmla="*/ 10 w 52"/>
                <a:gd name="T1" fmla="*/ 164 h 164"/>
                <a:gd name="T2" fmla="*/ 0 w 52"/>
                <a:gd name="T3" fmla="*/ 157 h 164"/>
                <a:gd name="T4" fmla="*/ 0 w 52"/>
                <a:gd name="T5" fmla="*/ 8 h 164"/>
                <a:gd name="T6" fmla="*/ 9 w 52"/>
                <a:gd name="T7" fmla="*/ 0 h 164"/>
                <a:gd name="T8" fmla="*/ 10 w 52"/>
                <a:gd name="T9" fmla="*/ 164 h 164"/>
              </a:gdLst>
              <a:ahLst/>
              <a:cxnLst>
                <a:cxn ang="0">
                  <a:pos x="T0" y="T1"/>
                </a:cxn>
                <a:cxn ang="0">
                  <a:pos x="T2" y="T3"/>
                </a:cxn>
                <a:cxn ang="0">
                  <a:pos x="T4" y="T5"/>
                </a:cxn>
                <a:cxn ang="0">
                  <a:pos x="T6" y="T7"/>
                </a:cxn>
                <a:cxn ang="0">
                  <a:pos x="T8" y="T9"/>
                </a:cxn>
              </a:cxnLst>
              <a:rect l="0" t="0" r="r" b="b"/>
              <a:pathLst>
                <a:path w="52" h="164">
                  <a:moveTo>
                    <a:pt x="10" y="164"/>
                  </a:moveTo>
                  <a:cubicBezTo>
                    <a:pt x="0" y="157"/>
                    <a:pt x="0" y="157"/>
                    <a:pt x="0" y="157"/>
                  </a:cubicBezTo>
                  <a:cubicBezTo>
                    <a:pt x="39" y="104"/>
                    <a:pt x="39" y="50"/>
                    <a:pt x="0" y="8"/>
                  </a:cubicBezTo>
                  <a:cubicBezTo>
                    <a:pt x="9" y="0"/>
                    <a:pt x="9" y="0"/>
                    <a:pt x="9" y="0"/>
                  </a:cubicBezTo>
                  <a:cubicBezTo>
                    <a:pt x="52" y="46"/>
                    <a:pt x="52" y="107"/>
                    <a:pt x="10" y="1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3" name="Rectangle 139">
              <a:extLst>
                <a:ext uri="{FF2B5EF4-FFF2-40B4-BE49-F238E27FC236}">
                  <a16:creationId xmlns:a16="http://schemas.microsoft.com/office/drawing/2014/main" id="{91EBA3BD-8546-46A3-B6D6-5BF99157AF1B}"/>
                </a:ext>
              </a:extLst>
            </p:cNvPr>
            <p:cNvSpPr>
              <a:spLocks noChangeArrowheads="1"/>
            </p:cNvSpPr>
            <p:nvPr/>
          </p:nvSpPr>
          <p:spPr bwMode="auto">
            <a:xfrm>
              <a:off x="1676" y="3393"/>
              <a:ext cx="200"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4" name="Rectangle 140">
              <a:extLst>
                <a:ext uri="{FF2B5EF4-FFF2-40B4-BE49-F238E27FC236}">
                  <a16:creationId xmlns:a16="http://schemas.microsoft.com/office/drawing/2014/main" id="{E4EEBA2B-EBDC-49C4-B7C1-5505961355AD}"/>
                </a:ext>
              </a:extLst>
            </p:cNvPr>
            <p:cNvSpPr>
              <a:spLocks noChangeArrowheads="1"/>
            </p:cNvSpPr>
            <p:nvPr/>
          </p:nvSpPr>
          <p:spPr bwMode="auto">
            <a:xfrm>
              <a:off x="1674" y="3268"/>
              <a:ext cx="202"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 name="Rectangle 141">
              <a:extLst>
                <a:ext uri="{FF2B5EF4-FFF2-40B4-BE49-F238E27FC236}">
                  <a16:creationId xmlns:a16="http://schemas.microsoft.com/office/drawing/2014/main" id="{760A7394-8FCC-4EC4-8AE4-E8625A987D80}"/>
                </a:ext>
              </a:extLst>
            </p:cNvPr>
            <p:cNvSpPr>
              <a:spLocks noChangeArrowheads="1"/>
            </p:cNvSpPr>
            <p:nvPr/>
          </p:nvSpPr>
          <p:spPr bwMode="auto">
            <a:xfrm>
              <a:off x="1656" y="3330"/>
              <a:ext cx="239" cy="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6" name="Freeform 142">
              <a:extLst>
                <a:ext uri="{FF2B5EF4-FFF2-40B4-BE49-F238E27FC236}">
                  <a16:creationId xmlns:a16="http://schemas.microsoft.com/office/drawing/2014/main" id="{673586C1-8816-436C-8296-1451F42A6BFF}"/>
                </a:ext>
              </a:extLst>
            </p:cNvPr>
            <p:cNvSpPr>
              <a:spLocks noEditPoints="1"/>
            </p:cNvSpPr>
            <p:nvPr/>
          </p:nvSpPr>
          <p:spPr bwMode="auto">
            <a:xfrm>
              <a:off x="1582" y="3465"/>
              <a:ext cx="110"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7" y="72"/>
                    <a:pt x="0" y="56"/>
                    <a:pt x="0" y="36"/>
                  </a:cubicBezTo>
                  <a:cubicBezTo>
                    <a:pt x="0" y="17"/>
                    <a:pt x="17" y="0"/>
                    <a:pt x="36" y="0"/>
                  </a:cubicBezTo>
                  <a:cubicBezTo>
                    <a:pt x="56" y="0"/>
                    <a:pt x="72" y="17"/>
                    <a:pt x="72" y="36"/>
                  </a:cubicBezTo>
                  <a:cubicBezTo>
                    <a:pt x="72" y="56"/>
                    <a:pt x="56" y="72"/>
                    <a:pt x="36" y="72"/>
                  </a:cubicBezTo>
                  <a:close/>
                  <a:moveTo>
                    <a:pt x="36" y="12"/>
                  </a:moveTo>
                  <a:cubicBezTo>
                    <a:pt x="23" y="12"/>
                    <a:pt x="12" y="23"/>
                    <a:pt x="12" y="36"/>
                  </a:cubicBezTo>
                  <a:cubicBezTo>
                    <a:pt x="12" y="50"/>
                    <a:pt x="23" y="60"/>
                    <a:pt x="36" y="60"/>
                  </a:cubicBezTo>
                  <a:cubicBezTo>
                    <a:pt x="50" y="60"/>
                    <a:pt x="60" y="50"/>
                    <a:pt x="60" y="36"/>
                  </a:cubicBezTo>
                  <a:cubicBezTo>
                    <a:pt x="60" y="23"/>
                    <a:pt x="50"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7" name="Freeform 143">
              <a:extLst>
                <a:ext uri="{FF2B5EF4-FFF2-40B4-BE49-F238E27FC236}">
                  <a16:creationId xmlns:a16="http://schemas.microsoft.com/office/drawing/2014/main" id="{BC7C5F1C-F263-4EFA-86B2-60B8A172F77A}"/>
                </a:ext>
              </a:extLst>
            </p:cNvPr>
            <p:cNvSpPr>
              <a:spLocks noEditPoints="1"/>
            </p:cNvSpPr>
            <p:nvPr/>
          </p:nvSpPr>
          <p:spPr bwMode="auto">
            <a:xfrm>
              <a:off x="1720" y="3465"/>
              <a:ext cx="110"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7" y="72"/>
                    <a:pt x="0" y="56"/>
                    <a:pt x="0" y="36"/>
                  </a:cubicBezTo>
                  <a:cubicBezTo>
                    <a:pt x="0" y="17"/>
                    <a:pt x="17" y="0"/>
                    <a:pt x="36" y="0"/>
                  </a:cubicBezTo>
                  <a:cubicBezTo>
                    <a:pt x="56" y="0"/>
                    <a:pt x="72" y="17"/>
                    <a:pt x="72" y="36"/>
                  </a:cubicBezTo>
                  <a:cubicBezTo>
                    <a:pt x="72" y="56"/>
                    <a:pt x="56" y="72"/>
                    <a:pt x="36" y="72"/>
                  </a:cubicBezTo>
                  <a:close/>
                  <a:moveTo>
                    <a:pt x="36" y="12"/>
                  </a:moveTo>
                  <a:cubicBezTo>
                    <a:pt x="23" y="12"/>
                    <a:pt x="12" y="23"/>
                    <a:pt x="12" y="36"/>
                  </a:cubicBezTo>
                  <a:cubicBezTo>
                    <a:pt x="12" y="50"/>
                    <a:pt x="23" y="60"/>
                    <a:pt x="36" y="60"/>
                  </a:cubicBezTo>
                  <a:cubicBezTo>
                    <a:pt x="50" y="60"/>
                    <a:pt x="60" y="50"/>
                    <a:pt x="60" y="36"/>
                  </a:cubicBezTo>
                  <a:cubicBezTo>
                    <a:pt x="60" y="23"/>
                    <a:pt x="50"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8" name="Freeform 144">
              <a:extLst>
                <a:ext uri="{FF2B5EF4-FFF2-40B4-BE49-F238E27FC236}">
                  <a16:creationId xmlns:a16="http://schemas.microsoft.com/office/drawing/2014/main" id="{46A86318-FF57-49D8-BB0B-E16F0B68DB98}"/>
                </a:ext>
              </a:extLst>
            </p:cNvPr>
            <p:cNvSpPr>
              <a:spLocks noEditPoints="1"/>
            </p:cNvSpPr>
            <p:nvPr/>
          </p:nvSpPr>
          <p:spPr bwMode="auto">
            <a:xfrm>
              <a:off x="1858" y="3465"/>
              <a:ext cx="110" cy="1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12 h 72"/>
                <a:gd name="T12" fmla="*/ 12 w 72"/>
                <a:gd name="T13" fmla="*/ 36 h 72"/>
                <a:gd name="T14" fmla="*/ 36 w 72"/>
                <a:gd name="T15" fmla="*/ 60 h 72"/>
                <a:gd name="T16" fmla="*/ 60 w 72"/>
                <a:gd name="T17" fmla="*/ 36 h 72"/>
                <a:gd name="T18" fmla="*/ 36 w 72"/>
                <a:gd name="T19" fmla="*/ 1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7" y="72"/>
                    <a:pt x="0" y="56"/>
                    <a:pt x="0" y="36"/>
                  </a:cubicBezTo>
                  <a:cubicBezTo>
                    <a:pt x="0" y="17"/>
                    <a:pt x="17" y="0"/>
                    <a:pt x="36" y="0"/>
                  </a:cubicBezTo>
                  <a:cubicBezTo>
                    <a:pt x="56" y="0"/>
                    <a:pt x="72" y="17"/>
                    <a:pt x="72" y="36"/>
                  </a:cubicBezTo>
                  <a:cubicBezTo>
                    <a:pt x="72" y="56"/>
                    <a:pt x="56" y="72"/>
                    <a:pt x="36" y="72"/>
                  </a:cubicBezTo>
                  <a:close/>
                  <a:moveTo>
                    <a:pt x="36" y="12"/>
                  </a:moveTo>
                  <a:cubicBezTo>
                    <a:pt x="23" y="12"/>
                    <a:pt x="12" y="23"/>
                    <a:pt x="12" y="36"/>
                  </a:cubicBezTo>
                  <a:cubicBezTo>
                    <a:pt x="12" y="50"/>
                    <a:pt x="23" y="60"/>
                    <a:pt x="36" y="60"/>
                  </a:cubicBezTo>
                  <a:cubicBezTo>
                    <a:pt x="50" y="60"/>
                    <a:pt x="60" y="50"/>
                    <a:pt x="60" y="36"/>
                  </a:cubicBezTo>
                  <a:cubicBezTo>
                    <a:pt x="60" y="23"/>
                    <a:pt x="50" y="12"/>
                    <a:pt x="3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9" name="Freeform 145">
              <a:extLst>
                <a:ext uri="{FF2B5EF4-FFF2-40B4-BE49-F238E27FC236}">
                  <a16:creationId xmlns:a16="http://schemas.microsoft.com/office/drawing/2014/main" id="{ECF2FA95-05DA-42AC-B9AD-74006008051B}"/>
                </a:ext>
              </a:extLst>
            </p:cNvPr>
            <p:cNvSpPr>
              <a:spLocks noEditPoints="1"/>
            </p:cNvSpPr>
            <p:nvPr/>
          </p:nvSpPr>
          <p:spPr bwMode="auto">
            <a:xfrm>
              <a:off x="1555" y="3554"/>
              <a:ext cx="441" cy="90"/>
            </a:xfrm>
            <a:custGeom>
              <a:avLst/>
              <a:gdLst>
                <a:gd name="T0" fmla="*/ 282 w 288"/>
                <a:gd name="T1" fmla="*/ 60 h 60"/>
                <a:gd name="T2" fmla="*/ 6 w 288"/>
                <a:gd name="T3" fmla="*/ 60 h 60"/>
                <a:gd name="T4" fmla="*/ 0 w 288"/>
                <a:gd name="T5" fmla="*/ 54 h 60"/>
                <a:gd name="T6" fmla="*/ 54 w 288"/>
                <a:gd name="T7" fmla="*/ 0 h 60"/>
                <a:gd name="T8" fmla="*/ 99 w 288"/>
                <a:gd name="T9" fmla="*/ 25 h 60"/>
                <a:gd name="T10" fmla="*/ 144 w 288"/>
                <a:gd name="T11" fmla="*/ 0 h 60"/>
                <a:gd name="T12" fmla="*/ 189 w 288"/>
                <a:gd name="T13" fmla="*/ 25 h 60"/>
                <a:gd name="T14" fmla="*/ 234 w 288"/>
                <a:gd name="T15" fmla="*/ 0 h 60"/>
                <a:gd name="T16" fmla="*/ 288 w 288"/>
                <a:gd name="T17" fmla="*/ 54 h 60"/>
                <a:gd name="T18" fmla="*/ 282 w 288"/>
                <a:gd name="T19" fmla="*/ 60 h 60"/>
                <a:gd name="T20" fmla="*/ 13 w 288"/>
                <a:gd name="T21" fmla="*/ 48 h 60"/>
                <a:gd name="T22" fmla="*/ 276 w 288"/>
                <a:gd name="T23" fmla="*/ 48 h 60"/>
                <a:gd name="T24" fmla="*/ 234 w 288"/>
                <a:gd name="T25" fmla="*/ 12 h 60"/>
                <a:gd name="T26" fmla="*/ 195 w 288"/>
                <a:gd name="T27" fmla="*/ 40 h 60"/>
                <a:gd name="T28" fmla="*/ 189 w 288"/>
                <a:gd name="T29" fmla="*/ 44 h 60"/>
                <a:gd name="T30" fmla="*/ 184 w 288"/>
                <a:gd name="T31" fmla="*/ 40 h 60"/>
                <a:gd name="T32" fmla="*/ 144 w 288"/>
                <a:gd name="T33" fmla="*/ 12 h 60"/>
                <a:gd name="T34" fmla="*/ 105 w 288"/>
                <a:gd name="T35" fmla="*/ 40 h 60"/>
                <a:gd name="T36" fmla="*/ 99 w 288"/>
                <a:gd name="T37" fmla="*/ 44 h 60"/>
                <a:gd name="T38" fmla="*/ 94 w 288"/>
                <a:gd name="T39" fmla="*/ 40 h 60"/>
                <a:gd name="T40" fmla="*/ 54 w 288"/>
                <a:gd name="T41" fmla="*/ 12 h 60"/>
                <a:gd name="T42" fmla="*/ 13 w 288"/>
                <a:gd name="T4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8" h="60">
                  <a:moveTo>
                    <a:pt x="282" y="60"/>
                  </a:moveTo>
                  <a:cubicBezTo>
                    <a:pt x="6" y="60"/>
                    <a:pt x="6" y="60"/>
                    <a:pt x="6" y="60"/>
                  </a:cubicBezTo>
                  <a:cubicBezTo>
                    <a:pt x="3" y="60"/>
                    <a:pt x="0" y="58"/>
                    <a:pt x="0" y="54"/>
                  </a:cubicBezTo>
                  <a:cubicBezTo>
                    <a:pt x="0" y="26"/>
                    <a:pt x="26" y="0"/>
                    <a:pt x="54" y="0"/>
                  </a:cubicBezTo>
                  <a:cubicBezTo>
                    <a:pt x="73" y="0"/>
                    <a:pt x="90" y="10"/>
                    <a:pt x="99" y="25"/>
                  </a:cubicBezTo>
                  <a:cubicBezTo>
                    <a:pt x="109" y="10"/>
                    <a:pt x="126" y="0"/>
                    <a:pt x="144" y="0"/>
                  </a:cubicBezTo>
                  <a:cubicBezTo>
                    <a:pt x="163" y="0"/>
                    <a:pt x="180" y="10"/>
                    <a:pt x="189" y="25"/>
                  </a:cubicBezTo>
                  <a:cubicBezTo>
                    <a:pt x="199" y="10"/>
                    <a:pt x="216" y="0"/>
                    <a:pt x="234" y="0"/>
                  </a:cubicBezTo>
                  <a:cubicBezTo>
                    <a:pt x="263" y="0"/>
                    <a:pt x="288" y="26"/>
                    <a:pt x="288" y="54"/>
                  </a:cubicBezTo>
                  <a:cubicBezTo>
                    <a:pt x="288" y="58"/>
                    <a:pt x="286" y="60"/>
                    <a:pt x="282" y="60"/>
                  </a:cubicBezTo>
                  <a:close/>
                  <a:moveTo>
                    <a:pt x="13" y="48"/>
                  </a:moveTo>
                  <a:cubicBezTo>
                    <a:pt x="276" y="48"/>
                    <a:pt x="276" y="48"/>
                    <a:pt x="276" y="48"/>
                  </a:cubicBezTo>
                  <a:cubicBezTo>
                    <a:pt x="273" y="30"/>
                    <a:pt x="256" y="12"/>
                    <a:pt x="234" y="12"/>
                  </a:cubicBezTo>
                  <a:cubicBezTo>
                    <a:pt x="217" y="12"/>
                    <a:pt x="201" y="24"/>
                    <a:pt x="195" y="40"/>
                  </a:cubicBezTo>
                  <a:cubicBezTo>
                    <a:pt x="194" y="43"/>
                    <a:pt x="192" y="44"/>
                    <a:pt x="189" y="44"/>
                  </a:cubicBezTo>
                  <a:cubicBezTo>
                    <a:pt x="187" y="44"/>
                    <a:pt x="185" y="43"/>
                    <a:pt x="184" y="40"/>
                  </a:cubicBezTo>
                  <a:cubicBezTo>
                    <a:pt x="178" y="24"/>
                    <a:pt x="162" y="12"/>
                    <a:pt x="144" y="12"/>
                  </a:cubicBezTo>
                  <a:cubicBezTo>
                    <a:pt x="127" y="12"/>
                    <a:pt x="111" y="24"/>
                    <a:pt x="105" y="40"/>
                  </a:cubicBezTo>
                  <a:cubicBezTo>
                    <a:pt x="104" y="43"/>
                    <a:pt x="102" y="44"/>
                    <a:pt x="99" y="44"/>
                  </a:cubicBezTo>
                  <a:cubicBezTo>
                    <a:pt x="97" y="44"/>
                    <a:pt x="95" y="43"/>
                    <a:pt x="94" y="40"/>
                  </a:cubicBezTo>
                  <a:cubicBezTo>
                    <a:pt x="88" y="24"/>
                    <a:pt x="72" y="12"/>
                    <a:pt x="54" y="12"/>
                  </a:cubicBezTo>
                  <a:cubicBezTo>
                    <a:pt x="33" y="12"/>
                    <a:pt x="16" y="30"/>
                    <a:pt x="13"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grpSp>
        <p:nvGrpSpPr>
          <p:cNvPr id="969" name="Group 968">
            <a:extLst>
              <a:ext uri="{FF2B5EF4-FFF2-40B4-BE49-F238E27FC236}">
                <a16:creationId xmlns:a16="http://schemas.microsoft.com/office/drawing/2014/main" id="{A7A556E5-9ECB-4793-BCEF-27DBD2AB6DA4}"/>
              </a:ext>
            </a:extLst>
          </p:cNvPr>
          <p:cNvGrpSpPr/>
          <p:nvPr/>
        </p:nvGrpSpPr>
        <p:grpSpPr>
          <a:xfrm>
            <a:off x="1649364" y="1668478"/>
            <a:ext cx="6032556" cy="3606017"/>
            <a:chOff x="236282" y="802254"/>
            <a:chExt cx="8368131" cy="4966939"/>
          </a:xfrm>
        </p:grpSpPr>
        <p:grpSp>
          <p:nvGrpSpPr>
            <p:cNvPr id="50" name="Group 49">
              <a:extLst>
                <a:ext uri="{FF2B5EF4-FFF2-40B4-BE49-F238E27FC236}">
                  <a16:creationId xmlns:a16="http://schemas.microsoft.com/office/drawing/2014/main" id="{9A3FBB05-A864-4A9F-BA87-CC391E544A9E}"/>
                </a:ext>
              </a:extLst>
            </p:cNvPr>
            <p:cNvGrpSpPr/>
            <p:nvPr/>
          </p:nvGrpSpPr>
          <p:grpSpPr>
            <a:xfrm>
              <a:off x="729061" y="802254"/>
              <a:ext cx="7875352" cy="4806411"/>
              <a:chOff x="3649898" y="953250"/>
              <a:chExt cx="7875352" cy="4806411"/>
            </a:xfrm>
            <a:solidFill>
              <a:schemeClr val="tx2">
                <a:lumMod val="40000"/>
                <a:lumOff val="60000"/>
              </a:schemeClr>
            </a:solidFill>
          </p:grpSpPr>
          <p:sp>
            <p:nvSpPr>
              <p:cNvPr id="51" name="Freeform 2">
                <a:extLst>
                  <a:ext uri="{FF2B5EF4-FFF2-40B4-BE49-F238E27FC236}">
                    <a16:creationId xmlns:a16="http://schemas.microsoft.com/office/drawing/2014/main" id="{E5C5F8E8-9B32-4C66-B6A1-599281F0990B}"/>
                  </a:ext>
                </a:extLst>
              </p:cNvPr>
              <p:cNvSpPr>
                <a:spLocks noChangeArrowheads="1"/>
              </p:cNvSpPr>
              <p:nvPr/>
            </p:nvSpPr>
            <p:spPr bwMode="auto">
              <a:xfrm>
                <a:off x="10024872" y="2461525"/>
                <a:ext cx="11416" cy="22656"/>
              </a:xfrm>
              <a:custGeom>
                <a:avLst/>
                <a:gdLst>
                  <a:gd name="T0" fmla="*/ 0 w 30"/>
                  <a:gd name="T1" fmla="*/ 30 h 60"/>
                  <a:gd name="T2" fmla="*/ 0 w 30"/>
                  <a:gd name="T3" fmla="*/ 30 h 60"/>
                  <a:gd name="T4" fmla="*/ 0 w 30"/>
                  <a:gd name="T5" fmla="*/ 59 h 60"/>
                  <a:gd name="T6" fmla="*/ 0 w 30"/>
                  <a:gd name="T7" fmla="*/ 30 h 60"/>
                  <a:gd name="T8" fmla="*/ 29 w 30"/>
                  <a:gd name="T9" fmla="*/ 0 h 60"/>
                  <a:gd name="T10" fmla="*/ 29 w 30"/>
                  <a:gd name="T11" fmla="*/ 0 h 60"/>
                  <a:gd name="T12" fmla="*/ 29 w 30"/>
                  <a:gd name="T13" fmla="*/ 0 h 60"/>
                  <a:gd name="T14" fmla="*/ 0 w 30"/>
                  <a:gd name="T15" fmla="*/ 3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30"/>
                    </a:moveTo>
                    <a:lnTo>
                      <a:pt x="0" y="30"/>
                    </a:lnTo>
                    <a:cubicBezTo>
                      <a:pt x="0" y="59"/>
                      <a:pt x="0" y="59"/>
                      <a:pt x="0" y="59"/>
                    </a:cubicBezTo>
                    <a:cubicBezTo>
                      <a:pt x="0" y="59"/>
                      <a:pt x="0" y="59"/>
                      <a:pt x="0" y="30"/>
                    </a:cubicBezTo>
                    <a:cubicBezTo>
                      <a:pt x="29" y="30"/>
                      <a:pt x="29" y="30"/>
                      <a:pt x="29" y="0"/>
                    </a:cubicBezTo>
                    <a:lnTo>
                      <a:pt x="29" y="0"/>
                    </a:lnTo>
                    <a:lnTo>
                      <a:pt x="29" y="0"/>
                    </a:lnTo>
                    <a:cubicBezTo>
                      <a:pt x="29" y="30"/>
                      <a:pt x="29"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 name="Freeform 3">
                <a:extLst>
                  <a:ext uri="{FF2B5EF4-FFF2-40B4-BE49-F238E27FC236}">
                    <a16:creationId xmlns:a16="http://schemas.microsoft.com/office/drawing/2014/main" id="{BAC7D2E6-4B50-4AC5-9A4C-49C85E461599}"/>
                  </a:ext>
                </a:extLst>
              </p:cNvPr>
              <p:cNvSpPr>
                <a:spLocks noChangeArrowheads="1"/>
              </p:cNvSpPr>
              <p:nvPr/>
            </p:nvSpPr>
            <p:spPr bwMode="auto">
              <a:xfrm>
                <a:off x="10036289" y="2345006"/>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 name="Freeform 4">
                <a:extLst>
                  <a:ext uri="{FF2B5EF4-FFF2-40B4-BE49-F238E27FC236}">
                    <a16:creationId xmlns:a16="http://schemas.microsoft.com/office/drawing/2014/main" id="{567EE958-4B67-43ED-9D51-21E5A2C62BC0}"/>
                  </a:ext>
                </a:extLst>
              </p:cNvPr>
              <p:cNvSpPr>
                <a:spLocks noChangeArrowheads="1"/>
              </p:cNvSpPr>
              <p:nvPr/>
            </p:nvSpPr>
            <p:spPr bwMode="auto">
              <a:xfrm>
                <a:off x="10121093" y="2312639"/>
                <a:ext cx="22832" cy="11328"/>
              </a:xfrm>
              <a:custGeom>
                <a:avLst/>
                <a:gdLst>
                  <a:gd name="T0" fmla="*/ 59 w 60"/>
                  <a:gd name="T1" fmla="*/ 0 h 30"/>
                  <a:gd name="T2" fmla="*/ 59 w 60"/>
                  <a:gd name="T3" fmla="*/ 0 h 30"/>
                  <a:gd name="T4" fmla="*/ 30 w 60"/>
                  <a:gd name="T5" fmla="*/ 0 h 30"/>
                  <a:gd name="T6" fmla="*/ 0 w 60"/>
                  <a:gd name="T7" fmla="*/ 29 h 30"/>
                  <a:gd name="T8" fmla="*/ 30 w 60"/>
                  <a:gd name="T9" fmla="*/ 0 h 30"/>
                  <a:gd name="T10" fmla="*/ 5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59" y="0"/>
                    </a:moveTo>
                    <a:lnTo>
                      <a:pt x="59" y="0"/>
                    </a:lnTo>
                    <a:cubicBezTo>
                      <a:pt x="30" y="0"/>
                      <a:pt x="30" y="0"/>
                      <a:pt x="30" y="0"/>
                    </a:cubicBezTo>
                    <a:cubicBezTo>
                      <a:pt x="0" y="0"/>
                      <a:pt x="0" y="29"/>
                      <a:pt x="0" y="29"/>
                    </a:cubicBezTo>
                    <a:cubicBezTo>
                      <a:pt x="0" y="29"/>
                      <a:pt x="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 name="Freeform 5">
                <a:extLst>
                  <a:ext uri="{FF2B5EF4-FFF2-40B4-BE49-F238E27FC236}">
                    <a16:creationId xmlns:a16="http://schemas.microsoft.com/office/drawing/2014/main" id="{A290B85D-1B5D-4751-B53A-64E936E3F6FE}"/>
                  </a:ext>
                </a:extLst>
              </p:cNvPr>
              <p:cNvSpPr>
                <a:spLocks noChangeArrowheads="1"/>
              </p:cNvSpPr>
              <p:nvPr/>
            </p:nvSpPr>
            <p:spPr bwMode="auto">
              <a:xfrm>
                <a:off x="10024872" y="2408120"/>
                <a:ext cx="11416" cy="11329"/>
              </a:xfrm>
              <a:custGeom>
                <a:avLst/>
                <a:gdLst>
                  <a:gd name="T0" fmla="*/ 0 w 30"/>
                  <a:gd name="T1" fmla="*/ 29 h 30"/>
                  <a:gd name="T2" fmla="*/ 0 w 30"/>
                  <a:gd name="T3" fmla="*/ 29 h 30"/>
                  <a:gd name="T4" fmla="*/ 0 w 30"/>
                  <a:gd name="T5" fmla="*/ 29 h 30"/>
                  <a:gd name="T6" fmla="*/ 0 w 30"/>
                  <a:gd name="T7" fmla="*/ 29 h 30"/>
                  <a:gd name="T8" fmla="*/ 0 w 30"/>
                  <a:gd name="T9" fmla="*/ 0 h 30"/>
                  <a:gd name="T10" fmla="*/ 0 w 30"/>
                  <a:gd name="T11" fmla="*/ 29 h 30"/>
                  <a:gd name="T12" fmla="*/ 0 w 30"/>
                  <a:gd name="T13" fmla="*/ 29 h 30"/>
                  <a:gd name="T14" fmla="*/ 0 w 30"/>
                  <a:gd name="T15" fmla="*/ 29 h 30"/>
                  <a:gd name="T16" fmla="*/ 29 w 30"/>
                  <a:gd name="T17" fmla="*/ 29 h 30"/>
                  <a:gd name="T18" fmla="*/ 0 w 30"/>
                  <a:gd name="T1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0" y="29"/>
                    </a:moveTo>
                    <a:lnTo>
                      <a:pt x="0" y="29"/>
                    </a:lnTo>
                    <a:lnTo>
                      <a:pt x="0" y="29"/>
                    </a:lnTo>
                    <a:lnTo>
                      <a:pt x="0" y="29"/>
                    </a:lnTo>
                    <a:cubicBezTo>
                      <a:pt x="0" y="0"/>
                      <a:pt x="0" y="0"/>
                      <a:pt x="0" y="0"/>
                    </a:cubicBezTo>
                    <a:cubicBezTo>
                      <a:pt x="0" y="0"/>
                      <a:pt x="0" y="0"/>
                      <a:pt x="0" y="29"/>
                    </a:cubicBezTo>
                    <a:lnTo>
                      <a:pt x="0" y="29"/>
                    </a:lnTo>
                    <a:lnTo>
                      <a:pt x="0" y="29"/>
                    </a:lnTo>
                    <a:cubicBezTo>
                      <a:pt x="29" y="29"/>
                      <a:pt x="29" y="29"/>
                      <a:pt x="29" y="29"/>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 name="Freeform 6">
                <a:extLst>
                  <a:ext uri="{FF2B5EF4-FFF2-40B4-BE49-F238E27FC236}">
                    <a16:creationId xmlns:a16="http://schemas.microsoft.com/office/drawing/2014/main" id="{4D0E221A-995A-4A0A-9997-5DB4082DE066}"/>
                  </a:ext>
                </a:extLst>
              </p:cNvPr>
              <p:cNvSpPr>
                <a:spLocks noChangeArrowheads="1"/>
              </p:cNvSpPr>
              <p:nvPr/>
            </p:nvSpPr>
            <p:spPr bwMode="auto">
              <a:xfrm>
                <a:off x="10046074" y="2419448"/>
                <a:ext cx="11415" cy="11328"/>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0" y="29"/>
                      <a:pt x="29"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 name="Freeform 7">
                <a:extLst>
                  <a:ext uri="{FF2B5EF4-FFF2-40B4-BE49-F238E27FC236}">
                    <a16:creationId xmlns:a16="http://schemas.microsoft.com/office/drawing/2014/main" id="{4B817404-C371-4CA9-A16C-5327DB896AD4}"/>
                  </a:ext>
                </a:extLst>
              </p:cNvPr>
              <p:cNvSpPr>
                <a:spLocks noChangeArrowheads="1"/>
              </p:cNvSpPr>
              <p:nvPr/>
            </p:nvSpPr>
            <p:spPr bwMode="auto">
              <a:xfrm>
                <a:off x="10057489" y="2429158"/>
                <a:ext cx="1631"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 name="Freeform 8">
                <a:extLst>
                  <a:ext uri="{FF2B5EF4-FFF2-40B4-BE49-F238E27FC236}">
                    <a16:creationId xmlns:a16="http://schemas.microsoft.com/office/drawing/2014/main" id="{A2D876F6-9525-425D-91F2-DE8EAF0E2CC4}"/>
                  </a:ext>
                </a:extLst>
              </p:cNvPr>
              <p:cNvSpPr>
                <a:spLocks noChangeArrowheads="1"/>
              </p:cNvSpPr>
              <p:nvPr/>
            </p:nvSpPr>
            <p:spPr bwMode="auto">
              <a:xfrm>
                <a:off x="8881650" y="2751204"/>
                <a:ext cx="432174" cy="749283"/>
              </a:xfrm>
              <a:custGeom>
                <a:avLst/>
                <a:gdLst>
                  <a:gd name="T0" fmla="*/ 1020 w 1168"/>
                  <a:gd name="T1" fmla="*/ 88 h 2042"/>
                  <a:gd name="T2" fmla="*/ 1020 w 1168"/>
                  <a:gd name="T3" fmla="*/ 88 h 2042"/>
                  <a:gd name="T4" fmla="*/ 1020 w 1168"/>
                  <a:gd name="T5" fmla="*/ 0 h 2042"/>
                  <a:gd name="T6" fmla="*/ 991 w 1168"/>
                  <a:gd name="T7" fmla="*/ 0 h 2042"/>
                  <a:gd name="T8" fmla="*/ 612 w 1168"/>
                  <a:gd name="T9" fmla="*/ 29 h 2042"/>
                  <a:gd name="T10" fmla="*/ 233 w 1168"/>
                  <a:gd name="T11" fmla="*/ 29 h 2042"/>
                  <a:gd name="T12" fmla="*/ 87 w 1168"/>
                  <a:gd name="T13" fmla="*/ 117 h 2042"/>
                  <a:gd name="T14" fmla="*/ 58 w 1168"/>
                  <a:gd name="T15" fmla="*/ 88 h 2042"/>
                  <a:gd name="T16" fmla="*/ 87 w 1168"/>
                  <a:gd name="T17" fmla="*/ 583 h 2042"/>
                  <a:gd name="T18" fmla="*/ 146 w 1168"/>
                  <a:gd name="T19" fmla="*/ 1312 h 2042"/>
                  <a:gd name="T20" fmla="*/ 146 w 1168"/>
                  <a:gd name="T21" fmla="*/ 1400 h 2042"/>
                  <a:gd name="T22" fmla="*/ 175 w 1168"/>
                  <a:gd name="T23" fmla="*/ 1488 h 2042"/>
                  <a:gd name="T24" fmla="*/ 117 w 1168"/>
                  <a:gd name="T25" fmla="*/ 1692 h 2042"/>
                  <a:gd name="T26" fmla="*/ 87 w 1168"/>
                  <a:gd name="T27" fmla="*/ 1750 h 2042"/>
                  <a:gd name="T28" fmla="*/ 58 w 1168"/>
                  <a:gd name="T29" fmla="*/ 1779 h 2042"/>
                  <a:gd name="T30" fmla="*/ 58 w 1168"/>
                  <a:gd name="T31" fmla="*/ 1809 h 2042"/>
                  <a:gd name="T32" fmla="*/ 58 w 1168"/>
                  <a:gd name="T33" fmla="*/ 1866 h 2042"/>
                  <a:gd name="T34" fmla="*/ 29 w 1168"/>
                  <a:gd name="T35" fmla="*/ 1866 h 2042"/>
                  <a:gd name="T36" fmla="*/ 29 w 1168"/>
                  <a:gd name="T37" fmla="*/ 1895 h 2042"/>
                  <a:gd name="T38" fmla="*/ 29 w 1168"/>
                  <a:gd name="T39" fmla="*/ 1925 h 2042"/>
                  <a:gd name="T40" fmla="*/ 29 w 1168"/>
                  <a:gd name="T41" fmla="*/ 1954 h 2042"/>
                  <a:gd name="T42" fmla="*/ 29 w 1168"/>
                  <a:gd name="T43" fmla="*/ 1983 h 2042"/>
                  <a:gd name="T44" fmla="*/ 0 w 1168"/>
                  <a:gd name="T45" fmla="*/ 2041 h 2042"/>
                  <a:gd name="T46" fmla="*/ 58 w 1168"/>
                  <a:gd name="T47" fmla="*/ 2012 h 2042"/>
                  <a:gd name="T48" fmla="*/ 117 w 1168"/>
                  <a:gd name="T49" fmla="*/ 1954 h 2042"/>
                  <a:gd name="T50" fmla="*/ 117 w 1168"/>
                  <a:gd name="T51" fmla="*/ 1925 h 2042"/>
                  <a:gd name="T52" fmla="*/ 117 w 1168"/>
                  <a:gd name="T53" fmla="*/ 1954 h 2042"/>
                  <a:gd name="T54" fmla="*/ 175 w 1168"/>
                  <a:gd name="T55" fmla="*/ 1925 h 2042"/>
                  <a:gd name="T56" fmla="*/ 233 w 1168"/>
                  <a:gd name="T57" fmla="*/ 1925 h 2042"/>
                  <a:gd name="T58" fmla="*/ 320 w 1168"/>
                  <a:gd name="T59" fmla="*/ 1954 h 2042"/>
                  <a:gd name="T60" fmla="*/ 379 w 1168"/>
                  <a:gd name="T61" fmla="*/ 1954 h 2042"/>
                  <a:gd name="T62" fmla="*/ 379 w 1168"/>
                  <a:gd name="T63" fmla="*/ 1954 h 2042"/>
                  <a:gd name="T64" fmla="*/ 437 w 1168"/>
                  <a:gd name="T65" fmla="*/ 1954 h 2042"/>
                  <a:gd name="T66" fmla="*/ 496 w 1168"/>
                  <a:gd name="T67" fmla="*/ 1895 h 2042"/>
                  <a:gd name="T68" fmla="*/ 496 w 1168"/>
                  <a:gd name="T69" fmla="*/ 1895 h 2042"/>
                  <a:gd name="T70" fmla="*/ 524 w 1168"/>
                  <a:gd name="T71" fmla="*/ 1925 h 2042"/>
                  <a:gd name="T72" fmla="*/ 553 w 1168"/>
                  <a:gd name="T73" fmla="*/ 1925 h 2042"/>
                  <a:gd name="T74" fmla="*/ 583 w 1168"/>
                  <a:gd name="T75" fmla="*/ 1866 h 2042"/>
                  <a:gd name="T76" fmla="*/ 641 w 1168"/>
                  <a:gd name="T77" fmla="*/ 1750 h 2042"/>
                  <a:gd name="T78" fmla="*/ 729 w 1168"/>
                  <a:gd name="T79" fmla="*/ 1809 h 2042"/>
                  <a:gd name="T80" fmla="*/ 787 w 1168"/>
                  <a:gd name="T81" fmla="*/ 1866 h 2042"/>
                  <a:gd name="T82" fmla="*/ 874 w 1168"/>
                  <a:gd name="T83" fmla="*/ 1779 h 2042"/>
                  <a:gd name="T84" fmla="*/ 903 w 1168"/>
                  <a:gd name="T85" fmla="*/ 1721 h 2042"/>
                  <a:gd name="T86" fmla="*/ 962 w 1168"/>
                  <a:gd name="T87" fmla="*/ 1633 h 2042"/>
                  <a:gd name="T88" fmla="*/ 962 w 1168"/>
                  <a:gd name="T89" fmla="*/ 1604 h 2042"/>
                  <a:gd name="T90" fmla="*/ 962 w 1168"/>
                  <a:gd name="T91" fmla="*/ 1545 h 2042"/>
                  <a:gd name="T92" fmla="*/ 1079 w 1168"/>
                  <a:gd name="T93" fmla="*/ 1459 h 2042"/>
                  <a:gd name="T94" fmla="*/ 1167 w 1168"/>
                  <a:gd name="T95" fmla="*/ 1400 h 2042"/>
                  <a:gd name="T96" fmla="*/ 1167 w 1168"/>
                  <a:gd name="T97" fmla="*/ 1312 h 2042"/>
                  <a:gd name="T98" fmla="*/ 1137 w 1168"/>
                  <a:gd name="T99" fmla="*/ 1079 h 2042"/>
                  <a:gd name="T100" fmla="*/ 1137 w 1168"/>
                  <a:gd name="T101" fmla="*/ 962 h 2042"/>
                  <a:gd name="T102" fmla="*/ 1050 w 1168"/>
                  <a:gd name="T103" fmla="*/ 117 h 2042"/>
                  <a:gd name="T104" fmla="*/ 1020 w 1168"/>
                  <a:gd name="T105" fmla="*/ 88 h 2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8" h="2042">
                    <a:moveTo>
                      <a:pt x="1020" y="88"/>
                    </a:moveTo>
                    <a:lnTo>
                      <a:pt x="1020" y="88"/>
                    </a:lnTo>
                    <a:cubicBezTo>
                      <a:pt x="1020" y="59"/>
                      <a:pt x="1020" y="0"/>
                      <a:pt x="1020" y="0"/>
                    </a:cubicBezTo>
                    <a:cubicBezTo>
                      <a:pt x="1020" y="0"/>
                      <a:pt x="1020" y="0"/>
                      <a:pt x="991" y="0"/>
                    </a:cubicBezTo>
                    <a:cubicBezTo>
                      <a:pt x="874" y="0"/>
                      <a:pt x="758" y="0"/>
                      <a:pt x="612" y="29"/>
                    </a:cubicBezTo>
                    <a:cubicBezTo>
                      <a:pt x="496" y="29"/>
                      <a:pt x="379" y="29"/>
                      <a:pt x="233" y="29"/>
                    </a:cubicBezTo>
                    <a:cubicBezTo>
                      <a:pt x="233" y="88"/>
                      <a:pt x="175" y="117"/>
                      <a:pt x="87" y="117"/>
                    </a:cubicBezTo>
                    <a:lnTo>
                      <a:pt x="58" y="88"/>
                    </a:lnTo>
                    <a:cubicBezTo>
                      <a:pt x="58" y="262"/>
                      <a:pt x="58" y="438"/>
                      <a:pt x="87" y="583"/>
                    </a:cubicBezTo>
                    <a:cubicBezTo>
                      <a:pt x="87" y="845"/>
                      <a:pt x="117" y="1079"/>
                      <a:pt x="146" y="1312"/>
                    </a:cubicBezTo>
                    <a:cubicBezTo>
                      <a:pt x="146" y="1342"/>
                      <a:pt x="146" y="1371"/>
                      <a:pt x="146" y="1400"/>
                    </a:cubicBezTo>
                    <a:cubicBezTo>
                      <a:pt x="146" y="1429"/>
                      <a:pt x="175" y="1459"/>
                      <a:pt x="175" y="1488"/>
                    </a:cubicBezTo>
                    <a:cubicBezTo>
                      <a:pt x="175" y="1575"/>
                      <a:pt x="146" y="1633"/>
                      <a:pt x="117" y="1692"/>
                    </a:cubicBezTo>
                    <a:cubicBezTo>
                      <a:pt x="117" y="1692"/>
                      <a:pt x="117" y="1721"/>
                      <a:pt x="87" y="1750"/>
                    </a:cubicBezTo>
                    <a:lnTo>
                      <a:pt x="58" y="1779"/>
                    </a:lnTo>
                    <a:lnTo>
                      <a:pt x="58" y="1809"/>
                    </a:lnTo>
                    <a:cubicBezTo>
                      <a:pt x="58" y="1838"/>
                      <a:pt x="58" y="1838"/>
                      <a:pt x="58" y="1866"/>
                    </a:cubicBezTo>
                    <a:lnTo>
                      <a:pt x="29" y="1866"/>
                    </a:lnTo>
                    <a:cubicBezTo>
                      <a:pt x="29" y="1895"/>
                      <a:pt x="29" y="1895"/>
                      <a:pt x="29" y="1895"/>
                    </a:cubicBezTo>
                    <a:lnTo>
                      <a:pt x="29" y="1925"/>
                    </a:lnTo>
                    <a:cubicBezTo>
                      <a:pt x="29" y="1925"/>
                      <a:pt x="29" y="1925"/>
                      <a:pt x="29" y="1954"/>
                    </a:cubicBezTo>
                    <a:lnTo>
                      <a:pt x="29" y="1983"/>
                    </a:lnTo>
                    <a:cubicBezTo>
                      <a:pt x="0" y="2012"/>
                      <a:pt x="0" y="2012"/>
                      <a:pt x="0" y="2041"/>
                    </a:cubicBezTo>
                    <a:cubicBezTo>
                      <a:pt x="29" y="2041"/>
                      <a:pt x="58" y="2041"/>
                      <a:pt x="58" y="2012"/>
                    </a:cubicBezTo>
                    <a:cubicBezTo>
                      <a:pt x="58" y="1983"/>
                      <a:pt x="87" y="1954"/>
                      <a:pt x="117" y="1954"/>
                    </a:cubicBezTo>
                    <a:cubicBezTo>
                      <a:pt x="117" y="1925"/>
                      <a:pt x="117" y="1925"/>
                      <a:pt x="117" y="1925"/>
                    </a:cubicBezTo>
                    <a:cubicBezTo>
                      <a:pt x="117" y="1954"/>
                      <a:pt x="117" y="1954"/>
                      <a:pt x="117" y="1954"/>
                    </a:cubicBezTo>
                    <a:cubicBezTo>
                      <a:pt x="146" y="1954"/>
                      <a:pt x="175" y="1954"/>
                      <a:pt x="175" y="1925"/>
                    </a:cubicBezTo>
                    <a:cubicBezTo>
                      <a:pt x="203" y="1925"/>
                      <a:pt x="233" y="1925"/>
                      <a:pt x="233" y="1925"/>
                    </a:cubicBezTo>
                    <a:cubicBezTo>
                      <a:pt x="262" y="1925"/>
                      <a:pt x="291" y="1925"/>
                      <a:pt x="320" y="1954"/>
                    </a:cubicBezTo>
                    <a:cubicBezTo>
                      <a:pt x="320" y="1954"/>
                      <a:pt x="350" y="1954"/>
                      <a:pt x="379" y="1954"/>
                    </a:cubicBezTo>
                    <a:lnTo>
                      <a:pt x="379" y="1954"/>
                    </a:lnTo>
                    <a:cubicBezTo>
                      <a:pt x="408" y="1954"/>
                      <a:pt x="408" y="1954"/>
                      <a:pt x="437" y="1954"/>
                    </a:cubicBezTo>
                    <a:cubicBezTo>
                      <a:pt x="437" y="1925"/>
                      <a:pt x="467" y="1895"/>
                      <a:pt x="496" y="1895"/>
                    </a:cubicBezTo>
                    <a:lnTo>
                      <a:pt x="496" y="1895"/>
                    </a:lnTo>
                    <a:lnTo>
                      <a:pt x="524" y="1925"/>
                    </a:lnTo>
                    <a:cubicBezTo>
                      <a:pt x="553" y="1925"/>
                      <a:pt x="553" y="1925"/>
                      <a:pt x="553" y="1925"/>
                    </a:cubicBezTo>
                    <a:cubicBezTo>
                      <a:pt x="583" y="1925"/>
                      <a:pt x="583" y="1895"/>
                      <a:pt x="583" y="1866"/>
                    </a:cubicBezTo>
                    <a:cubicBezTo>
                      <a:pt x="583" y="1809"/>
                      <a:pt x="612" y="1779"/>
                      <a:pt x="641" y="1750"/>
                    </a:cubicBezTo>
                    <a:cubicBezTo>
                      <a:pt x="700" y="1750"/>
                      <a:pt x="700" y="1779"/>
                      <a:pt x="729" y="1809"/>
                    </a:cubicBezTo>
                    <a:cubicBezTo>
                      <a:pt x="729" y="1838"/>
                      <a:pt x="758" y="1866"/>
                      <a:pt x="787" y="1866"/>
                    </a:cubicBezTo>
                    <a:cubicBezTo>
                      <a:pt x="817" y="1866"/>
                      <a:pt x="874" y="1809"/>
                      <a:pt x="874" y="1779"/>
                    </a:cubicBezTo>
                    <a:cubicBezTo>
                      <a:pt x="903" y="1750"/>
                      <a:pt x="903" y="1750"/>
                      <a:pt x="903" y="1721"/>
                    </a:cubicBezTo>
                    <a:cubicBezTo>
                      <a:pt x="933" y="1692"/>
                      <a:pt x="962" y="1662"/>
                      <a:pt x="962" y="1633"/>
                    </a:cubicBezTo>
                    <a:lnTo>
                      <a:pt x="962" y="1604"/>
                    </a:lnTo>
                    <a:cubicBezTo>
                      <a:pt x="962" y="1575"/>
                      <a:pt x="962" y="1575"/>
                      <a:pt x="962" y="1545"/>
                    </a:cubicBezTo>
                    <a:cubicBezTo>
                      <a:pt x="991" y="1488"/>
                      <a:pt x="1020" y="1488"/>
                      <a:pt x="1079" y="1459"/>
                    </a:cubicBezTo>
                    <a:cubicBezTo>
                      <a:pt x="1108" y="1429"/>
                      <a:pt x="1137" y="1429"/>
                      <a:pt x="1167" y="1400"/>
                    </a:cubicBezTo>
                    <a:cubicBezTo>
                      <a:pt x="1167" y="1371"/>
                      <a:pt x="1167" y="1342"/>
                      <a:pt x="1167" y="1312"/>
                    </a:cubicBezTo>
                    <a:cubicBezTo>
                      <a:pt x="1167" y="1225"/>
                      <a:pt x="1167" y="1166"/>
                      <a:pt x="1137" y="1079"/>
                    </a:cubicBezTo>
                    <a:cubicBezTo>
                      <a:pt x="1137" y="1050"/>
                      <a:pt x="1137" y="1021"/>
                      <a:pt x="1137" y="962"/>
                    </a:cubicBezTo>
                    <a:cubicBezTo>
                      <a:pt x="1108" y="700"/>
                      <a:pt x="1079" y="409"/>
                      <a:pt x="1050" y="117"/>
                    </a:cubicBezTo>
                    <a:cubicBezTo>
                      <a:pt x="1050" y="117"/>
                      <a:pt x="1020" y="117"/>
                      <a:pt x="1020" y="88"/>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 name="Freeform 9">
                <a:extLst>
                  <a:ext uri="{FF2B5EF4-FFF2-40B4-BE49-F238E27FC236}">
                    <a16:creationId xmlns:a16="http://schemas.microsoft.com/office/drawing/2014/main" id="{E2043DD4-81F6-4D1B-9122-463EC7FC790E}"/>
                  </a:ext>
                </a:extLst>
              </p:cNvPr>
              <p:cNvSpPr>
                <a:spLocks noChangeArrowheads="1"/>
              </p:cNvSpPr>
              <p:nvPr/>
            </p:nvSpPr>
            <p:spPr bwMode="auto">
              <a:xfrm>
                <a:off x="8364672" y="2654104"/>
                <a:ext cx="561011" cy="995267"/>
              </a:xfrm>
              <a:custGeom>
                <a:avLst/>
                <a:gdLst>
                  <a:gd name="T0" fmla="*/ 1400 w 1518"/>
                  <a:gd name="T1" fmla="*/ 2071 h 2713"/>
                  <a:gd name="T2" fmla="*/ 1458 w 1518"/>
                  <a:gd name="T3" fmla="*/ 1983 h 2713"/>
                  <a:gd name="T4" fmla="*/ 1517 w 1518"/>
                  <a:gd name="T5" fmla="*/ 1778 h 2713"/>
                  <a:gd name="T6" fmla="*/ 1487 w 1518"/>
                  <a:gd name="T7" fmla="*/ 1574 h 2713"/>
                  <a:gd name="T8" fmla="*/ 1400 w 1518"/>
                  <a:gd name="T9" fmla="*/ 495 h 2713"/>
                  <a:gd name="T10" fmla="*/ 1400 w 1518"/>
                  <a:gd name="T11" fmla="*/ 321 h 2713"/>
                  <a:gd name="T12" fmla="*/ 1312 w 1518"/>
                  <a:gd name="T13" fmla="*/ 174 h 2713"/>
                  <a:gd name="T14" fmla="*/ 1225 w 1518"/>
                  <a:gd name="T15" fmla="*/ 0 h 2713"/>
                  <a:gd name="T16" fmla="*/ 233 w 1518"/>
                  <a:gd name="T17" fmla="*/ 29 h 2713"/>
                  <a:gd name="T18" fmla="*/ 350 w 1518"/>
                  <a:gd name="T19" fmla="*/ 87 h 2713"/>
                  <a:gd name="T20" fmla="*/ 379 w 1518"/>
                  <a:gd name="T21" fmla="*/ 174 h 2713"/>
                  <a:gd name="T22" fmla="*/ 408 w 1518"/>
                  <a:gd name="T23" fmla="*/ 233 h 2713"/>
                  <a:gd name="T24" fmla="*/ 467 w 1518"/>
                  <a:gd name="T25" fmla="*/ 407 h 2713"/>
                  <a:gd name="T26" fmla="*/ 204 w 1518"/>
                  <a:gd name="T27" fmla="*/ 641 h 2713"/>
                  <a:gd name="T28" fmla="*/ 146 w 1518"/>
                  <a:gd name="T29" fmla="*/ 757 h 2713"/>
                  <a:gd name="T30" fmla="*/ 117 w 1518"/>
                  <a:gd name="T31" fmla="*/ 904 h 2713"/>
                  <a:gd name="T32" fmla="*/ 29 w 1518"/>
                  <a:gd name="T33" fmla="*/ 1107 h 2713"/>
                  <a:gd name="T34" fmla="*/ 29 w 1518"/>
                  <a:gd name="T35" fmla="*/ 1341 h 2713"/>
                  <a:gd name="T36" fmla="*/ 29 w 1518"/>
                  <a:gd name="T37" fmla="*/ 1428 h 2713"/>
                  <a:gd name="T38" fmla="*/ 204 w 1518"/>
                  <a:gd name="T39" fmla="*/ 1545 h 2713"/>
                  <a:gd name="T40" fmla="*/ 233 w 1518"/>
                  <a:gd name="T41" fmla="*/ 1545 h 2713"/>
                  <a:gd name="T42" fmla="*/ 350 w 1518"/>
                  <a:gd name="T43" fmla="*/ 1750 h 2713"/>
                  <a:gd name="T44" fmla="*/ 467 w 1518"/>
                  <a:gd name="T45" fmla="*/ 1778 h 2713"/>
                  <a:gd name="T46" fmla="*/ 496 w 1518"/>
                  <a:gd name="T47" fmla="*/ 2100 h 2713"/>
                  <a:gd name="T48" fmla="*/ 583 w 1518"/>
                  <a:gd name="T49" fmla="*/ 2187 h 2713"/>
                  <a:gd name="T50" fmla="*/ 700 w 1518"/>
                  <a:gd name="T51" fmla="*/ 2303 h 2713"/>
                  <a:gd name="T52" fmla="*/ 758 w 1518"/>
                  <a:gd name="T53" fmla="*/ 2333 h 2713"/>
                  <a:gd name="T54" fmla="*/ 817 w 1518"/>
                  <a:gd name="T55" fmla="*/ 2537 h 2713"/>
                  <a:gd name="T56" fmla="*/ 962 w 1518"/>
                  <a:gd name="T57" fmla="*/ 2712 h 2713"/>
                  <a:gd name="T58" fmla="*/ 991 w 1518"/>
                  <a:gd name="T59" fmla="*/ 2683 h 2713"/>
                  <a:gd name="T60" fmla="*/ 1050 w 1518"/>
                  <a:gd name="T61" fmla="*/ 2595 h 2713"/>
                  <a:gd name="T62" fmla="*/ 1196 w 1518"/>
                  <a:gd name="T63" fmla="*/ 2654 h 2713"/>
                  <a:gd name="T64" fmla="*/ 1253 w 1518"/>
                  <a:gd name="T65" fmla="*/ 2537 h 2713"/>
                  <a:gd name="T66" fmla="*/ 1283 w 1518"/>
                  <a:gd name="T67" fmla="*/ 2537 h 2713"/>
                  <a:gd name="T68" fmla="*/ 1341 w 1518"/>
                  <a:gd name="T69" fmla="*/ 2391 h 2713"/>
                  <a:gd name="T70" fmla="*/ 1341 w 1518"/>
                  <a:gd name="T71" fmla="*/ 2362 h 2713"/>
                  <a:gd name="T72" fmla="*/ 1341 w 1518"/>
                  <a:gd name="T73" fmla="*/ 2274 h 2713"/>
                  <a:gd name="T74" fmla="*/ 1370 w 1518"/>
                  <a:gd name="T75" fmla="*/ 2157 h 2713"/>
                  <a:gd name="T76" fmla="*/ 1370 w 1518"/>
                  <a:gd name="T77" fmla="*/ 2128 h 2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8" h="2713">
                    <a:moveTo>
                      <a:pt x="1400" y="2071"/>
                    </a:moveTo>
                    <a:lnTo>
                      <a:pt x="1400" y="2071"/>
                    </a:lnTo>
                    <a:lnTo>
                      <a:pt x="1400" y="2041"/>
                    </a:lnTo>
                    <a:cubicBezTo>
                      <a:pt x="1429" y="2012"/>
                      <a:pt x="1429" y="1983"/>
                      <a:pt x="1458" y="1983"/>
                    </a:cubicBezTo>
                    <a:cubicBezTo>
                      <a:pt x="1458" y="1954"/>
                      <a:pt x="1458" y="1954"/>
                      <a:pt x="1487" y="1924"/>
                    </a:cubicBezTo>
                    <a:cubicBezTo>
                      <a:pt x="1487" y="1895"/>
                      <a:pt x="1517" y="1837"/>
                      <a:pt x="1517" y="1778"/>
                    </a:cubicBezTo>
                    <a:cubicBezTo>
                      <a:pt x="1517" y="1750"/>
                      <a:pt x="1517" y="1691"/>
                      <a:pt x="1487" y="1662"/>
                    </a:cubicBezTo>
                    <a:cubicBezTo>
                      <a:pt x="1487" y="1633"/>
                      <a:pt x="1487" y="1604"/>
                      <a:pt x="1487" y="1574"/>
                    </a:cubicBezTo>
                    <a:cubicBezTo>
                      <a:pt x="1458" y="1341"/>
                      <a:pt x="1429" y="1107"/>
                      <a:pt x="1429" y="874"/>
                    </a:cubicBezTo>
                    <a:cubicBezTo>
                      <a:pt x="1429" y="757"/>
                      <a:pt x="1400" y="612"/>
                      <a:pt x="1400" y="495"/>
                    </a:cubicBezTo>
                    <a:cubicBezTo>
                      <a:pt x="1400" y="466"/>
                      <a:pt x="1400" y="437"/>
                      <a:pt x="1400" y="407"/>
                    </a:cubicBezTo>
                    <a:cubicBezTo>
                      <a:pt x="1400" y="379"/>
                      <a:pt x="1400" y="350"/>
                      <a:pt x="1400" y="321"/>
                    </a:cubicBezTo>
                    <a:cubicBezTo>
                      <a:pt x="1370" y="291"/>
                      <a:pt x="1370" y="262"/>
                      <a:pt x="1341" y="233"/>
                    </a:cubicBezTo>
                    <a:cubicBezTo>
                      <a:pt x="1341" y="233"/>
                      <a:pt x="1312" y="204"/>
                      <a:pt x="1312" y="174"/>
                    </a:cubicBezTo>
                    <a:lnTo>
                      <a:pt x="1312" y="174"/>
                    </a:lnTo>
                    <a:cubicBezTo>
                      <a:pt x="1283" y="116"/>
                      <a:pt x="1253" y="57"/>
                      <a:pt x="1225" y="0"/>
                    </a:cubicBezTo>
                    <a:cubicBezTo>
                      <a:pt x="1050" y="0"/>
                      <a:pt x="904" y="0"/>
                      <a:pt x="758" y="0"/>
                    </a:cubicBezTo>
                    <a:cubicBezTo>
                      <a:pt x="583" y="29"/>
                      <a:pt x="408" y="29"/>
                      <a:pt x="233" y="29"/>
                    </a:cubicBezTo>
                    <a:cubicBezTo>
                      <a:pt x="262" y="57"/>
                      <a:pt x="291" y="57"/>
                      <a:pt x="320" y="87"/>
                    </a:cubicBezTo>
                    <a:cubicBezTo>
                      <a:pt x="350" y="87"/>
                      <a:pt x="350" y="87"/>
                      <a:pt x="350" y="87"/>
                    </a:cubicBezTo>
                    <a:lnTo>
                      <a:pt x="350" y="87"/>
                    </a:lnTo>
                    <a:cubicBezTo>
                      <a:pt x="350" y="116"/>
                      <a:pt x="350" y="145"/>
                      <a:pt x="379" y="174"/>
                    </a:cubicBezTo>
                    <a:cubicBezTo>
                      <a:pt x="379" y="204"/>
                      <a:pt x="408" y="204"/>
                      <a:pt x="408" y="233"/>
                    </a:cubicBezTo>
                    <a:lnTo>
                      <a:pt x="408" y="233"/>
                    </a:lnTo>
                    <a:cubicBezTo>
                      <a:pt x="408" y="233"/>
                      <a:pt x="437" y="233"/>
                      <a:pt x="437" y="262"/>
                    </a:cubicBezTo>
                    <a:cubicBezTo>
                      <a:pt x="467" y="291"/>
                      <a:pt x="467" y="350"/>
                      <a:pt x="467" y="407"/>
                    </a:cubicBezTo>
                    <a:cubicBezTo>
                      <a:pt x="408" y="466"/>
                      <a:pt x="350" y="524"/>
                      <a:pt x="262" y="554"/>
                    </a:cubicBezTo>
                    <a:cubicBezTo>
                      <a:pt x="262" y="612"/>
                      <a:pt x="233" y="612"/>
                      <a:pt x="204" y="641"/>
                    </a:cubicBezTo>
                    <a:cubicBezTo>
                      <a:pt x="175" y="641"/>
                      <a:pt x="175" y="641"/>
                      <a:pt x="175" y="641"/>
                    </a:cubicBezTo>
                    <a:cubicBezTo>
                      <a:pt x="146" y="671"/>
                      <a:pt x="146" y="700"/>
                      <a:pt x="146" y="757"/>
                    </a:cubicBezTo>
                    <a:cubicBezTo>
                      <a:pt x="146" y="787"/>
                      <a:pt x="175" y="816"/>
                      <a:pt x="146" y="845"/>
                    </a:cubicBezTo>
                    <a:cubicBezTo>
                      <a:pt x="146" y="874"/>
                      <a:pt x="117" y="904"/>
                      <a:pt x="117" y="904"/>
                    </a:cubicBezTo>
                    <a:cubicBezTo>
                      <a:pt x="87" y="904"/>
                      <a:pt x="87" y="933"/>
                      <a:pt x="58" y="933"/>
                    </a:cubicBezTo>
                    <a:cubicBezTo>
                      <a:pt x="58" y="962"/>
                      <a:pt x="29" y="1050"/>
                      <a:pt x="29" y="1107"/>
                    </a:cubicBezTo>
                    <a:cubicBezTo>
                      <a:pt x="0" y="1166"/>
                      <a:pt x="29" y="1195"/>
                      <a:pt x="29" y="1224"/>
                    </a:cubicBezTo>
                    <a:cubicBezTo>
                      <a:pt x="29" y="1254"/>
                      <a:pt x="29" y="1312"/>
                      <a:pt x="29" y="1341"/>
                    </a:cubicBezTo>
                    <a:lnTo>
                      <a:pt x="29" y="1371"/>
                    </a:lnTo>
                    <a:cubicBezTo>
                      <a:pt x="29" y="1400"/>
                      <a:pt x="29" y="1400"/>
                      <a:pt x="29" y="1428"/>
                    </a:cubicBezTo>
                    <a:lnTo>
                      <a:pt x="29" y="1428"/>
                    </a:lnTo>
                    <a:cubicBezTo>
                      <a:pt x="87" y="1487"/>
                      <a:pt x="146" y="1516"/>
                      <a:pt x="204" y="1545"/>
                    </a:cubicBezTo>
                    <a:lnTo>
                      <a:pt x="204" y="1545"/>
                    </a:lnTo>
                    <a:cubicBezTo>
                      <a:pt x="233" y="1545"/>
                      <a:pt x="233" y="1545"/>
                      <a:pt x="233" y="1545"/>
                    </a:cubicBezTo>
                    <a:cubicBezTo>
                      <a:pt x="233" y="1574"/>
                      <a:pt x="262" y="1604"/>
                      <a:pt x="262" y="1633"/>
                    </a:cubicBezTo>
                    <a:cubicBezTo>
                      <a:pt x="291" y="1662"/>
                      <a:pt x="320" y="1691"/>
                      <a:pt x="350" y="1750"/>
                    </a:cubicBezTo>
                    <a:cubicBezTo>
                      <a:pt x="350" y="1778"/>
                      <a:pt x="379" y="1778"/>
                      <a:pt x="408" y="1778"/>
                    </a:cubicBezTo>
                    <a:cubicBezTo>
                      <a:pt x="408" y="1778"/>
                      <a:pt x="437" y="1778"/>
                      <a:pt x="467" y="1778"/>
                    </a:cubicBezTo>
                    <a:cubicBezTo>
                      <a:pt x="496" y="1807"/>
                      <a:pt x="525" y="1837"/>
                      <a:pt x="554" y="1866"/>
                    </a:cubicBezTo>
                    <a:cubicBezTo>
                      <a:pt x="554" y="1954"/>
                      <a:pt x="525" y="2041"/>
                      <a:pt x="496" y="2100"/>
                    </a:cubicBezTo>
                    <a:lnTo>
                      <a:pt x="496" y="2100"/>
                    </a:lnTo>
                    <a:cubicBezTo>
                      <a:pt x="525" y="2128"/>
                      <a:pt x="554" y="2157"/>
                      <a:pt x="583" y="2187"/>
                    </a:cubicBezTo>
                    <a:cubicBezTo>
                      <a:pt x="583" y="2216"/>
                      <a:pt x="612" y="2216"/>
                      <a:pt x="612" y="2216"/>
                    </a:cubicBezTo>
                    <a:cubicBezTo>
                      <a:pt x="641" y="2245"/>
                      <a:pt x="670" y="2274"/>
                      <a:pt x="700" y="2303"/>
                    </a:cubicBezTo>
                    <a:lnTo>
                      <a:pt x="700" y="2303"/>
                    </a:lnTo>
                    <a:cubicBezTo>
                      <a:pt x="729" y="2303"/>
                      <a:pt x="729" y="2303"/>
                      <a:pt x="758" y="2333"/>
                    </a:cubicBezTo>
                    <a:cubicBezTo>
                      <a:pt x="787" y="2362"/>
                      <a:pt x="817" y="2450"/>
                      <a:pt x="846" y="2507"/>
                    </a:cubicBezTo>
                    <a:lnTo>
                      <a:pt x="817" y="2537"/>
                    </a:lnTo>
                    <a:cubicBezTo>
                      <a:pt x="817" y="2566"/>
                      <a:pt x="817" y="2566"/>
                      <a:pt x="817" y="2595"/>
                    </a:cubicBezTo>
                    <a:cubicBezTo>
                      <a:pt x="846" y="2654"/>
                      <a:pt x="904" y="2683"/>
                      <a:pt x="962" y="2712"/>
                    </a:cubicBezTo>
                    <a:lnTo>
                      <a:pt x="962" y="2712"/>
                    </a:lnTo>
                    <a:cubicBezTo>
                      <a:pt x="962" y="2712"/>
                      <a:pt x="962" y="2712"/>
                      <a:pt x="991" y="2683"/>
                    </a:cubicBezTo>
                    <a:cubicBezTo>
                      <a:pt x="991" y="2654"/>
                      <a:pt x="991" y="2654"/>
                      <a:pt x="1020" y="2624"/>
                    </a:cubicBezTo>
                    <a:lnTo>
                      <a:pt x="1050" y="2595"/>
                    </a:lnTo>
                    <a:cubicBezTo>
                      <a:pt x="1079" y="2595"/>
                      <a:pt x="1108" y="2624"/>
                      <a:pt x="1108" y="2624"/>
                    </a:cubicBezTo>
                    <a:cubicBezTo>
                      <a:pt x="1137" y="2624"/>
                      <a:pt x="1167" y="2654"/>
                      <a:pt x="1196" y="2654"/>
                    </a:cubicBezTo>
                    <a:cubicBezTo>
                      <a:pt x="1196" y="2624"/>
                      <a:pt x="1196" y="2624"/>
                      <a:pt x="1225" y="2595"/>
                    </a:cubicBezTo>
                    <a:cubicBezTo>
                      <a:pt x="1225" y="2595"/>
                      <a:pt x="1225" y="2566"/>
                      <a:pt x="1253" y="2537"/>
                    </a:cubicBezTo>
                    <a:lnTo>
                      <a:pt x="1283" y="2537"/>
                    </a:lnTo>
                    <a:lnTo>
                      <a:pt x="1283" y="2537"/>
                    </a:lnTo>
                    <a:cubicBezTo>
                      <a:pt x="1312" y="2507"/>
                      <a:pt x="1312" y="2507"/>
                      <a:pt x="1312" y="2478"/>
                    </a:cubicBezTo>
                    <a:cubicBezTo>
                      <a:pt x="1341" y="2450"/>
                      <a:pt x="1341" y="2421"/>
                      <a:pt x="1341" y="2391"/>
                    </a:cubicBezTo>
                    <a:cubicBezTo>
                      <a:pt x="1312" y="2362"/>
                      <a:pt x="1312" y="2362"/>
                      <a:pt x="1312" y="2362"/>
                    </a:cubicBezTo>
                    <a:cubicBezTo>
                      <a:pt x="1341" y="2362"/>
                      <a:pt x="1341" y="2362"/>
                      <a:pt x="1341" y="2362"/>
                    </a:cubicBezTo>
                    <a:cubicBezTo>
                      <a:pt x="1341" y="2333"/>
                      <a:pt x="1341" y="2333"/>
                      <a:pt x="1341" y="2303"/>
                    </a:cubicBezTo>
                    <a:cubicBezTo>
                      <a:pt x="1341" y="2274"/>
                      <a:pt x="1341" y="2274"/>
                      <a:pt x="1341" y="2274"/>
                    </a:cubicBezTo>
                    <a:cubicBezTo>
                      <a:pt x="1341" y="2245"/>
                      <a:pt x="1370" y="2216"/>
                      <a:pt x="1370" y="2216"/>
                    </a:cubicBezTo>
                    <a:cubicBezTo>
                      <a:pt x="1370" y="2187"/>
                      <a:pt x="1370" y="2157"/>
                      <a:pt x="1370" y="2157"/>
                    </a:cubicBezTo>
                    <a:cubicBezTo>
                      <a:pt x="1370" y="2128"/>
                      <a:pt x="1370" y="2128"/>
                      <a:pt x="1370" y="2128"/>
                    </a:cubicBezTo>
                    <a:lnTo>
                      <a:pt x="1370" y="2128"/>
                    </a:lnTo>
                    <a:cubicBezTo>
                      <a:pt x="1400" y="2128"/>
                      <a:pt x="1400" y="2100"/>
                      <a:pt x="1400" y="2071"/>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 name="Freeform 10">
                <a:extLst>
                  <a:ext uri="{FF2B5EF4-FFF2-40B4-BE49-F238E27FC236}">
                    <a16:creationId xmlns:a16="http://schemas.microsoft.com/office/drawing/2014/main" id="{C6761CEC-CFB5-4386-BAB4-276639264B85}"/>
                  </a:ext>
                </a:extLst>
              </p:cNvPr>
              <p:cNvSpPr>
                <a:spLocks noChangeArrowheads="1"/>
              </p:cNvSpPr>
              <p:nvPr/>
            </p:nvSpPr>
            <p:spPr bwMode="auto">
              <a:xfrm>
                <a:off x="9701965" y="3008517"/>
                <a:ext cx="614829" cy="470931"/>
              </a:xfrm>
              <a:custGeom>
                <a:avLst/>
                <a:gdLst>
                  <a:gd name="T0" fmla="*/ 1078 w 1663"/>
                  <a:gd name="T1" fmla="*/ 612 h 1284"/>
                  <a:gd name="T2" fmla="*/ 1195 w 1663"/>
                  <a:gd name="T3" fmla="*/ 642 h 1284"/>
                  <a:gd name="T4" fmla="*/ 1312 w 1663"/>
                  <a:gd name="T5" fmla="*/ 466 h 1284"/>
                  <a:gd name="T6" fmla="*/ 1399 w 1663"/>
                  <a:gd name="T7" fmla="*/ 409 h 1284"/>
                  <a:gd name="T8" fmla="*/ 1457 w 1663"/>
                  <a:gd name="T9" fmla="*/ 262 h 1284"/>
                  <a:gd name="T10" fmla="*/ 1545 w 1663"/>
                  <a:gd name="T11" fmla="*/ 233 h 1284"/>
                  <a:gd name="T12" fmla="*/ 1633 w 1663"/>
                  <a:gd name="T13" fmla="*/ 175 h 1284"/>
                  <a:gd name="T14" fmla="*/ 1662 w 1663"/>
                  <a:gd name="T15" fmla="*/ 58 h 1284"/>
                  <a:gd name="T16" fmla="*/ 1516 w 1663"/>
                  <a:gd name="T17" fmla="*/ 29 h 1284"/>
                  <a:gd name="T18" fmla="*/ 1399 w 1663"/>
                  <a:gd name="T19" fmla="*/ 29 h 1284"/>
                  <a:gd name="T20" fmla="*/ 1224 w 1663"/>
                  <a:gd name="T21" fmla="*/ 145 h 1284"/>
                  <a:gd name="T22" fmla="*/ 1136 w 1663"/>
                  <a:gd name="T23" fmla="*/ 321 h 1284"/>
                  <a:gd name="T24" fmla="*/ 1107 w 1663"/>
                  <a:gd name="T25" fmla="*/ 350 h 1284"/>
                  <a:gd name="T26" fmla="*/ 1020 w 1663"/>
                  <a:gd name="T27" fmla="*/ 350 h 1284"/>
                  <a:gd name="T28" fmla="*/ 1020 w 1663"/>
                  <a:gd name="T29" fmla="*/ 204 h 1284"/>
                  <a:gd name="T30" fmla="*/ 845 w 1663"/>
                  <a:gd name="T31" fmla="*/ 58 h 1284"/>
                  <a:gd name="T32" fmla="*/ 553 w 1663"/>
                  <a:gd name="T33" fmla="*/ 88 h 1284"/>
                  <a:gd name="T34" fmla="*/ 553 w 1663"/>
                  <a:gd name="T35" fmla="*/ 29 h 1284"/>
                  <a:gd name="T36" fmla="*/ 524 w 1663"/>
                  <a:gd name="T37" fmla="*/ 29 h 1284"/>
                  <a:gd name="T38" fmla="*/ 466 w 1663"/>
                  <a:gd name="T39" fmla="*/ 145 h 1284"/>
                  <a:gd name="T40" fmla="*/ 466 w 1663"/>
                  <a:gd name="T41" fmla="*/ 204 h 1284"/>
                  <a:gd name="T42" fmla="*/ 407 w 1663"/>
                  <a:gd name="T43" fmla="*/ 262 h 1284"/>
                  <a:gd name="T44" fmla="*/ 320 w 1663"/>
                  <a:gd name="T45" fmla="*/ 350 h 1284"/>
                  <a:gd name="T46" fmla="*/ 262 w 1663"/>
                  <a:gd name="T47" fmla="*/ 409 h 1284"/>
                  <a:gd name="T48" fmla="*/ 203 w 1663"/>
                  <a:gd name="T49" fmla="*/ 554 h 1284"/>
                  <a:gd name="T50" fmla="*/ 174 w 1663"/>
                  <a:gd name="T51" fmla="*/ 525 h 1284"/>
                  <a:gd name="T52" fmla="*/ 116 w 1663"/>
                  <a:gd name="T53" fmla="*/ 583 h 1284"/>
                  <a:gd name="T54" fmla="*/ 86 w 1663"/>
                  <a:gd name="T55" fmla="*/ 700 h 1284"/>
                  <a:gd name="T56" fmla="*/ 57 w 1663"/>
                  <a:gd name="T57" fmla="*/ 816 h 1284"/>
                  <a:gd name="T58" fmla="*/ 28 w 1663"/>
                  <a:gd name="T59" fmla="*/ 845 h 1284"/>
                  <a:gd name="T60" fmla="*/ 28 w 1663"/>
                  <a:gd name="T61" fmla="*/ 1021 h 1284"/>
                  <a:gd name="T62" fmla="*/ 86 w 1663"/>
                  <a:gd name="T63" fmla="*/ 1021 h 1284"/>
                  <a:gd name="T64" fmla="*/ 86 w 1663"/>
                  <a:gd name="T65" fmla="*/ 1079 h 1284"/>
                  <a:gd name="T66" fmla="*/ 145 w 1663"/>
                  <a:gd name="T67" fmla="*/ 1109 h 1284"/>
                  <a:gd name="T68" fmla="*/ 203 w 1663"/>
                  <a:gd name="T69" fmla="*/ 1195 h 1284"/>
                  <a:gd name="T70" fmla="*/ 349 w 1663"/>
                  <a:gd name="T71" fmla="*/ 1225 h 1284"/>
                  <a:gd name="T72" fmla="*/ 466 w 1663"/>
                  <a:gd name="T73" fmla="*/ 1109 h 1284"/>
                  <a:gd name="T74" fmla="*/ 553 w 1663"/>
                  <a:gd name="T75" fmla="*/ 1166 h 1284"/>
                  <a:gd name="T76" fmla="*/ 612 w 1663"/>
                  <a:gd name="T77" fmla="*/ 1109 h 1284"/>
                  <a:gd name="T78" fmla="*/ 728 w 1663"/>
                  <a:gd name="T79" fmla="*/ 1109 h 1284"/>
                  <a:gd name="T80" fmla="*/ 757 w 1663"/>
                  <a:gd name="T81" fmla="*/ 1050 h 1284"/>
                  <a:gd name="T82" fmla="*/ 816 w 1663"/>
                  <a:gd name="T83" fmla="*/ 875 h 1284"/>
                  <a:gd name="T84" fmla="*/ 991 w 1663"/>
                  <a:gd name="T85" fmla="*/ 788 h 1284"/>
                  <a:gd name="T86" fmla="*/ 1020 w 1663"/>
                  <a:gd name="T87" fmla="*/ 612 h 1284"/>
                  <a:gd name="T88" fmla="*/ 1078 w 1663"/>
                  <a:gd name="T89" fmla="*/ 61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63" h="1284">
                    <a:moveTo>
                      <a:pt x="1078" y="612"/>
                    </a:moveTo>
                    <a:lnTo>
                      <a:pt x="1078" y="612"/>
                    </a:lnTo>
                    <a:cubicBezTo>
                      <a:pt x="1107" y="612"/>
                      <a:pt x="1107" y="612"/>
                      <a:pt x="1136" y="612"/>
                    </a:cubicBezTo>
                    <a:cubicBezTo>
                      <a:pt x="1166" y="642"/>
                      <a:pt x="1195" y="642"/>
                      <a:pt x="1195" y="642"/>
                    </a:cubicBezTo>
                    <a:cubicBezTo>
                      <a:pt x="1253" y="642"/>
                      <a:pt x="1253" y="612"/>
                      <a:pt x="1283" y="554"/>
                    </a:cubicBezTo>
                    <a:cubicBezTo>
                      <a:pt x="1283" y="525"/>
                      <a:pt x="1283" y="495"/>
                      <a:pt x="1312" y="466"/>
                    </a:cubicBezTo>
                    <a:cubicBezTo>
                      <a:pt x="1312" y="466"/>
                      <a:pt x="1341" y="438"/>
                      <a:pt x="1370" y="438"/>
                    </a:cubicBezTo>
                    <a:cubicBezTo>
                      <a:pt x="1370" y="438"/>
                      <a:pt x="1399" y="438"/>
                      <a:pt x="1399" y="409"/>
                    </a:cubicBezTo>
                    <a:cubicBezTo>
                      <a:pt x="1399" y="409"/>
                      <a:pt x="1428" y="379"/>
                      <a:pt x="1428" y="350"/>
                    </a:cubicBezTo>
                    <a:cubicBezTo>
                      <a:pt x="1428" y="321"/>
                      <a:pt x="1428" y="262"/>
                      <a:pt x="1457" y="262"/>
                    </a:cubicBezTo>
                    <a:cubicBezTo>
                      <a:pt x="1486" y="233"/>
                      <a:pt x="1516" y="233"/>
                      <a:pt x="1545" y="233"/>
                    </a:cubicBezTo>
                    <a:lnTo>
                      <a:pt x="1545" y="233"/>
                    </a:lnTo>
                    <a:lnTo>
                      <a:pt x="1574" y="233"/>
                    </a:lnTo>
                    <a:cubicBezTo>
                      <a:pt x="1603" y="233"/>
                      <a:pt x="1603" y="204"/>
                      <a:pt x="1633" y="175"/>
                    </a:cubicBezTo>
                    <a:cubicBezTo>
                      <a:pt x="1633" y="145"/>
                      <a:pt x="1633" y="117"/>
                      <a:pt x="1662" y="117"/>
                    </a:cubicBezTo>
                    <a:cubicBezTo>
                      <a:pt x="1662" y="88"/>
                      <a:pt x="1662" y="88"/>
                      <a:pt x="1662" y="58"/>
                    </a:cubicBezTo>
                    <a:cubicBezTo>
                      <a:pt x="1633" y="29"/>
                      <a:pt x="1633" y="29"/>
                      <a:pt x="1603" y="0"/>
                    </a:cubicBezTo>
                    <a:cubicBezTo>
                      <a:pt x="1574" y="0"/>
                      <a:pt x="1545" y="0"/>
                      <a:pt x="1516" y="29"/>
                    </a:cubicBezTo>
                    <a:cubicBezTo>
                      <a:pt x="1486" y="29"/>
                      <a:pt x="1486" y="29"/>
                      <a:pt x="1457" y="29"/>
                    </a:cubicBezTo>
                    <a:cubicBezTo>
                      <a:pt x="1428" y="29"/>
                      <a:pt x="1428" y="29"/>
                      <a:pt x="1399" y="29"/>
                    </a:cubicBezTo>
                    <a:cubicBezTo>
                      <a:pt x="1399" y="29"/>
                      <a:pt x="1399" y="29"/>
                      <a:pt x="1370" y="29"/>
                    </a:cubicBezTo>
                    <a:cubicBezTo>
                      <a:pt x="1341" y="29"/>
                      <a:pt x="1283" y="88"/>
                      <a:pt x="1224" y="145"/>
                    </a:cubicBezTo>
                    <a:cubicBezTo>
                      <a:pt x="1195" y="204"/>
                      <a:pt x="1136" y="292"/>
                      <a:pt x="1136" y="321"/>
                    </a:cubicBezTo>
                    <a:lnTo>
                      <a:pt x="1136" y="321"/>
                    </a:lnTo>
                    <a:cubicBezTo>
                      <a:pt x="1107" y="321"/>
                      <a:pt x="1107" y="321"/>
                      <a:pt x="1107" y="321"/>
                    </a:cubicBezTo>
                    <a:cubicBezTo>
                      <a:pt x="1107" y="350"/>
                      <a:pt x="1107" y="350"/>
                      <a:pt x="1107" y="350"/>
                    </a:cubicBezTo>
                    <a:cubicBezTo>
                      <a:pt x="1078" y="350"/>
                      <a:pt x="1078" y="350"/>
                      <a:pt x="1049" y="350"/>
                    </a:cubicBezTo>
                    <a:cubicBezTo>
                      <a:pt x="1020" y="350"/>
                      <a:pt x="1020" y="350"/>
                      <a:pt x="1020" y="350"/>
                    </a:cubicBezTo>
                    <a:lnTo>
                      <a:pt x="1020" y="350"/>
                    </a:lnTo>
                    <a:cubicBezTo>
                      <a:pt x="1020" y="292"/>
                      <a:pt x="1020" y="233"/>
                      <a:pt x="1020" y="204"/>
                    </a:cubicBezTo>
                    <a:cubicBezTo>
                      <a:pt x="991" y="145"/>
                      <a:pt x="991" y="88"/>
                      <a:pt x="991" y="29"/>
                    </a:cubicBezTo>
                    <a:cubicBezTo>
                      <a:pt x="933" y="29"/>
                      <a:pt x="874" y="29"/>
                      <a:pt x="845" y="58"/>
                    </a:cubicBezTo>
                    <a:cubicBezTo>
                      <a:pt x="757" y="58"/>
                      <a:pt x="670" y="88"/>
                      <a:pt x="583" y="88"/>
                    </a:cubicBezTo>
                    <a:cubicBezTo>
                      <a:pt x="553" y="88"/>
                      <a:pt x="553" y="88"/>
                      <a:pt x="553" y="88"/>
                    </a:cubicBezTo>
                    <a:lnTo>
                      <a:pt x="553" y="88"/>
                    </a:lnTo>
                    <a:cubicBezTo>
                      <a:pt x="553" y="58"/>
                      <a:pt x="553" y="58"/>
                      <a:pt x="553" y="29"/>
                    </a:cubicBezTo>
                    <a:lnTo>
                      <a:pt x="553" y="29"/>
                    </a:lnTo>
                    <a:lnTo>
                      <a:pt x="524" y="29"/>
                    </a:lnTo>
                    <a:cubicBezTo>
                      <a:pt x="524" y="88"/>
                      <a:pt x="495" y="117"/>
                      <a:pt x="495" y="117"/>
                    </a:cubicBezTo>
                    <a:cubicBezTo>
                      <a:pt x="495" y="145"/>
                      <a:pt x="466" y="145"/>
                      <a:pt x="466" y="145"/>
                    </a:cubicBezTo>
                    <a:lnTo>
                      <a:pt x="466" y="175"/>
                    </a:lnTo>
                    <a:lnTo>
                      <a:pt x="466" y="204"/>
                    </a:lnTo>
                    <a:lnTo>
                      <a:pt x="436" y="233"/>
                    </a:lnTo>
                    <a:cubicBezTo>
                      <a:pt x="436" y="233"/>
                      <a:pt x="436" y="262"/>
                      <a:pt x="407" y="262"/>
                    </a:cubicBezTo>
                    <a:cubicBezTo>
                      <a:pt x="407" y="292"/>
                      <a:pt x="378" y="321"/>
                      <a:pt x="320" y="350"/>
                    </a:cubicBezTo>
                    <a:lnTo>
                      <a:pt x="320" y="350"/>
                    </a:lnTo>
                    <a:cubicBezTo>
                      <a:pt x="291" y="350"/>
                      <a:pt x="291" y="350"/>
                      <a:pt x="291" y="350"/>
                    </a:cubicBezTo>
                    <a:cubicBezTo>
                      <a:pt x="291" y="350"/>
                      <a:pt x="262" y="379"/>
                      <a:pt x="262" y="409"/>
                    </a:cubicBezTo>
                    <a:cubicBezTo>
                      <a:pt x="262" y="466"/>
                      <a:pt x="262" y="525"/>
                      <a:pt x="203" y="525"/>
                    </a:cubicBezTo>
                    <a:lnTo>
                      <a:pt x="203" y="554"/>
                    </a:lnTo>
                    <a:cubicBezTo>
                      <a:pt x="174" y="554"/>
                      <a:pt x="174" y="525"/>
                      <a:pt x="174" y="525"/>
                    </a:cubicBezTo>
                    <a:lnTo>
                      <a:pt x="174" y="525"/>
                    </a:lnTo>
                    <a:cubicBezTo>
                      <a:pt x="145" y="525"/>
                      <a:pt x="116" y="554"/>
                      <a:pt x="116" y="583"/>
                    </a:cubicBezTo>
                    <a:lnTo>
                      <a:pt x="116" y="583"/>
                    </a:lnTo>
                    <a:cubicBezTo>
                      <a:pt x="116" y="612"/>
                      <a:pt x="116" y="612"/>
                      <a:pt x="116" y="642"/>
                    </a:cubicBezTo>
                    <a:cubicBezTo>
                      <a:pt x="116" y="671"/>
                      <a:pt x="116" y="671"/>
                      <a:pt x="86" y="700"/>
                    </a:cubicBezTo>
                    <a:cubicBezTo>
                      <a:pt x="57" y="729"/>
                      <a:pt x="28" y="759"/>
                      <a:pt x="57" y="788"/>
                    </a:cubicBezTo>
                    <a:cubicBezTo>
                      <a:pt x="57" y="816"/>
                      <a:pt x="57" y="816"/>
                      <a:pt x="57" y="816"/>
                    </a:cubicBezTo>
                    <a:lnTo>
                      <a:pt x="57" y="816"/>
                    </a:lnTo>
                    <a:cubicBezTo>
                      <a:pt x="57" y="816"/>
                      <a:pt x="57" y="845"/>
                      <a:pt x="28" y="845"/>
                    </a:cubicBezTo>
                    <a:lnTo>
                      <a:pt x="28" y="875"/>
                    </a:lnTo>
                    <a:cubicBezTo>
                      <a:pt x="0" y="904"/>
                      <a:pt x="28" y="962"/>
                      <a:pt x="28" y="1021"/>
                    </a:cubicBezTo>
                    <a:cubicBezTo>
                      <a:pt x="57" y="1021"/>
                      <a:pt x="57" y="1021"/>
                      <a:pt x="86" y="1021"/>
                    </a:cubicBezTo>
                    <a:lnTo>
                      <a:pt x="86" y="1021"/>
                    </a:lnTo>
                    <a:cubicBezTo>
                      <a:pt x="86" y="1050"/>
                      <a:pt x="86" y="1050"/>
                      <a:pt x="86" y="1050"/>
                    </a:cubicBezTo>
                    <a:lnTo>
                      <a:pt x="86" y="1079"/>
                    </a:lnTo>
                    <a:lnTo>
                      <a:pt x="86" y="1079"/>
                    </a:lnTo>
                    <a:cubicBezTo>
                      <a:pt x="116" y="1079"/>
                      <a:pt x="116" y="1109"/>
                      <a:pt x="145" y="1109"/>
                    </a:cubicBezTo>
                    <a:cubicBezTo>
                      <a:pt x="145" y="1109"/>
                      <a:pt x="145" y="1109"/>
                      <a:pt x="174" y="1138"/>
                    </a:cubicBezTo>
                    <a:cubicBezTo>
                      <a:pt x="174" y="1138"/>
                      <a:pt x="203" y="1166"/>
                      <a:pt x="203" y="1195"/>
                    </a:cubicBezTo>
                    <a:cubicBezTo>
                      <a:pt x="233" y="1225"/>
                      <a:pt x="262" y="1254"/>
                      <a:pt x="320" y="1283"/>
                    </a:cubicBezTo>
                    <a:cubicBezTo>
                      <a:pt x="320" y="1254"/>
                      <a:pt x="349" y="1254"/>
                      <a:pt x="349" y="1225"/>
                    </a:cubicBezTo>
                    <a:cubicBezTo>
                      <a:pt x="378" y="1195"/>
                      <a:pt x="407" y="1138"/>
                      <a:pt x="436" y="1109"/>
                    </a:cubicBezTo>
                    <a:cubicBezTo>
                      <a:pt x="466" y="1109"/>
                      <a:pt x="466" y="1109"/>
                      <a:pt x="466" y="1109"/>
                    </a:cubicBezTo>
                    <a:lnTo>
                      <a:pt x="466" y="1109"/>
                    </a:lnTo>
                    <a:cubicBezTo>
                      <a:pt x="495" y="1166"/>
                      <a:pt x="495" y="1166"/>
                      <a:pt x="553" y="1166"/>
                    </a:cubicBezTo>
                    <a:cubicBezTo>
                      <a:pt x="553" y="1166"/>
                      <a:pt x="553" y="1166"/>
                      <a:pt x="553" y="1138"/>
                    </a:cubicBezTo>
                    <a:cubicBezTo>
                      <a:pt x="553" y="1138"/>
                      <a:pt x="583" y="1109"/>
                      <a:pt x="612" y="1109"/>
                    </a:cubicBezTo>
                    <a:cubicBezTo>
                      <a:pt x="641" y="1109"/>
                      <a:pt x="670" y="1109"/>
                      <a:pt x="699" y="1109"/>
                    </a:cubicBezTo>
                    <a:cubicBezTo>
                      <a:pt x="699" y="1109"/>
                      <a:pt x="699" y="1109"/>
                      <a:pt x="728" y="1109"/>
                    </a:cubicBezTo>
                    <a:cubicBezTo>
                      <a:pt x="728" y="1109"/>
                      <a:pt x="757" y="1109"/>
                      <a:pt x="757" y="1079"/>
                    </a:cubicBezTo>
                    <a:cubicBezTo>
                      <a:pt x="757" y="1079"/>
                      <a:pt x="757" y="1079"/>
                      <a:pt x="757" y="1050"/>
                    </a:cubicBezTo>
                    <a:lnTo>
                      <a:pt x="757" y="1021"/>
                    </a:lnTo>
                    <a:cubicBezTo>
                      <a:pt x="786" y="962"/>
                      <a:pt x="786" y="904"/>
                      <a:pt x="816" y="875"/>
                    </a:cubicBezTo>
                    <a:cubicBezTo>
                      <a:pt x="845" y="816"/>
                      <a:pt x="874" y="816"/>
                      <a:pt x="933" y="816"/>
                    </a:cubicBezTo>
                    <a:cubicBezTo>
                      <a:pt x="962" y="788"/>
                      <a:pt x="962" y="788"/>
                      <a:pt x="991" y="788"/>
                    </a:cubicBezTo>
                    <a:cubicBezTo>
                      <a:pt x="1020" y="759"/>
                      <a:pt x="1020" y="700"/>
                      <a:pt x="1020" y="642"/>
                    </a:cubicBezTo>
                    <a:cubicBezTo>
                      <a:pt x="1020" y="612"/>
                      <a:pt x="1020" y="612"/>
                      <a:pt x="1020" y="612"/>
                    </a:cubicBezTo>
                    <a:lnTo>
                      <a:pt x="1020" y="612"/>
                    </a:lnTo>
                    <a:cubicBezTo>
                      <a:pt x="1049" y="612"/>
                      <a:pt x="1049" y="612"/>
                      <a:pt x="1078" y="612"/>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 name="Freeform 11">
                <a:extLst>
                  <a:ext uri="{FF2B5EF4-FFF2-40B4-BE49-F238E27FC236}">
                    <a16:creationId xmlns:a16="http://schemas.microsoft.com/office/drawing/2014/main" id="{11088EDB-DE26-43E8-A04D-13BA9B6E4809}"/>
                  </a:ext>
                </a:extLst>
              </p:cNvPr>
              <p:cNvSpPr>
                <a:spLocks noChangeArrowheads="1"/>
              </p:cNvSpPr>
              <p:nvPr/>
            </p:nvSpPr>
            <p:spPr bwMode="auto">
              <a:xfrm>
                <a:off x="10153710" y="2312639"/>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 name="Freeform 12">
                <a:extLst>
                  <a:ext uri="{FF2B5EF4-FFF2-40B4-BE49-F238E27FC236}">
                    <a16:creationId xmlns:a16="http://schemas.microsoft.com/office/drawing/2014/main" id="{A634C6E4-A2D9-4267-9CEB-C97CB2F2606F}"/>
                  </a:ext>
                </a:extLst>
              </p:cNvPr>
              <p:cNvSpPr>
                <a:spLocks noChangeArrowheads="1"/>
              </p:cNvSpPr>
              <p:nvPr/>
            </p:nvSpPr>
            <p:spPr bwMode="auto">
              <a:xfrm>
                <a:off x="10165125" y="2312639"/>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 name="Freeform 13">
                <a:extLst>
                  <a:ext uri="{FF2B5EF4-FFF2-40B4-BE49-F238E27FC236}">
                    <a16:creationId xmlns:a16="http://schemas.microsoft.com/office/drawing/2014/main" id="{DD9E0DE4-CE98-4B16-AD65-587C285F364E}"/>
                  </a:ext>
                </a:extLst>
              </p:cNvPr>
              <p:cNvSpPr>
                <a:spLocks noChangeArrowheads="1"/>
              </p:cNvSpPr>
              <p:nvPr/>
            </p:nvSpPr>
            <p:spPr bwMode="auto">
              <a:xfrm>
                <a:off x="10143924" y="2312639"/>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 name="Freeform 14">
                <a:extLst>
                  <a:ext uri="{FF2B5EF4-FFF2-40B4-BE49-F238E27FC236}">
                    <a16:creationId xmlns:a16="http://schemas.microsoft.com/office/drawing/2014/main" id="{0FBCC2C6-9AAF-4387-AA9C-82712E306CFF}"/>
                  </a:ext>
                </a:extLst>
              </p:cNvPr>
              <p:cNvSpPr>
                <a:spLocks noChangeArrowheads="1"/>
              </p:cNvSpPr>
              <p:nvPr/>
            </p:nvSpPr>
            <p:spPr bwMode="auto">
              <a:xfrm>
                <a:off x="10013457" y="2345006"/>
                <a:ext cx="11415" cy="11328"/>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29" y="29"/>
                      <a:pt x="0" y="29"/>
                    </a:cubicBezTo>
                    <a:cubicBezTo>
                      <a:pt x="29" y="29"/>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 name="Freeform 15">
                <a:extLst>
                  <a:ext uri="{FF2B5EF4-FFF2-40B4-BE49-F238E27FC236}">
                    <a16:creationId xmlns:a16="http://schemas.microsoft.com/office/drawing/2014/main" id="{85D62A12-93E1-419C-8632-4A4644126A73}"/>
                  </a:ext>
                </a:extLst>
              </p:cNvPr>
              <p:cNvSpPr>
                <a:spLocks noChangeArrowheads="1"/>
              </p:cNvSpPr>
              <p:nvPr/>
            </p:nvSpPr>
            <p:spPr bwMode="auto">
              <a:xfrm>
                <a:off x="9571497" y="2461525"/>
                <a:ext cx="11416" cy="11328"/>
              </a:xfrm>
              <a:custGeom>
                <a:avLst/>
                <a:gdLst>
                  <a:gd name="T0" fmla="*/ 28 w 29"/>
                  <a:gd name="T1" fmla="*/ 30 h 31"/>
                  <a:gd name="T2" fmla="*/ 28 w 29"/>
                  <a:gd name="T3" fmla="*/ 30 h 31"/>
                  <a:gd name="T4" fmla="*/ 28 w 29"/>
                  <a:gd name="T5" fmla="*/ 30 h 31"/>
                  <a:gd name="T6" fmla="*/ 0 w 29"/>
                  <a:gd name="T7" fmla="*/ 0 h 31"/>
                  <a:gd name="T8" fmla="*/ 28 w 29"/>
                  <a:gd name="T9" fmla="*/ 30 h 31"/>
                </a:gdLst>
                <a:ahLst/>
                <a:cxnLst>
                  <a:cxn ang="0">
                    <a:pos x="T0" y="T1"/>
                  </a:cxn>
                  <a:cxn ang="0">
                    <a:pos x="T2" y="T3"/>
                  </a:cxn>
                  <a:cxn ang="0">
                    <a:pos x="T4" y="T5"/>
                  </a:cxn>
                  <a:cxn ang="0">
                    <a:pos x="T6" y="T7"/>
                  </a:cxn>
                  <a:cxn ang="0">
                    <a:pos x="T8" y="T9"/>
                  </a:cxn>
                </a:cxnLst>
                <a:rect l="0" t="0" r="r" b="b"/>
                <a:pathLst>
                  <a:path w="29" h="31">
                    <a:moveTo>
                      <a:pt x="28" y="30"/>
                    </a:moveTo>
                    <a:lnTo>
                      <a:pt x="28" y="30"/>
                    </a:lnTo>
                    <a:lnTo>
                      <a:pt x="28" y="30"/>
                    </a:lnTo>
                    <a:cubicBezTo>
                      <a:pt x="28" y="30"/>
                      <a:pt x="0" y="30"/>
                      <a:pt x="0" y="0"/>
                    </a:cubicBezTo>
                    <a:cubicBezTo>
                      <a:pt x="0" y="30"/>
                      <a:pt x="28" y="30"/>
                      <a:pt x="2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 name="Freeform 16">
                <a:extLst>
                  <a:ext uri="{FF2B5EF4-FFF2-40B4-BE49-F238E27FC236}">
                    <a16:creationId xmlns:a16="http://schemas.microsoft.com/office/drawing/2014/main" id="{CA507F1F-55E5-47CF-979E-7B1FEF827AF4}"/>
                  </a:ext>
                </a:extLst>
              </p:cNvPr>
              <p:cNvSpPr>
                <a:spLocks noChangeArrowheads="1"/>
              </p:cNvSpPr>
              <p:nvPr/>
            </p:nvSpPr>
            <p:spPr bwMode="auto">
              <a:xfrm>
                <a:off x="9582914" y="2558624"/>
                <a:ext cx="1630" cy="11328"/>
              </a:xfrm>
              <a:custGeom>
                <a:avLst/>
                <a:gdLst>
                  <a:gd name="T0" fmla="*/ 0 w 1"/>
                  <a:gd name="T1" fmla="*/ 29 h 30"/>
                  <a:gd name="T2" fmla="*/ 0 w 1"/>
                  <a:gd name="T3" fmla="*/ 0 h 30"/>
                  <a:gd name="T4" fmla="*/ 0 w 1"/>
                  <a:gd name="T5" fmla="*/ 29 h 30"/>
                </a:gdLst>
                <a:ahLst/>
                <a:cxnLst>
                  <a:cxn ang="0">
                    <a:pos x="T0" y="T1"/>
                  </a:cxn>
                  <a:cxn ang="0">
                    <a:pos x="T2" y="T3"/>
                  </a:cxn>
                  <a:cxn ang="0">
                    <a:pos x="T4" y="T5"/>
                  </a:cxn>
                </a:cxnLst>
                <a:rect l="0" t="0" r="r" b="b"/>
                <a:pathLst>
                  <a:path w="1" h="30">
                    <a:moveTo>
                      <a:pt x="0" y="29"/>
                    </a:move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 name="Freeform 17">
                <a:extLst>
                  <a:ext uri="{FF2B5EF4-FFF2-40B4-BE49-F238E27FC236}">
                    <a16:creationId xmlns:a16="http://schemas.microsoft.com/office/drawing/2014/main" id="{A32114D2-710C-4E65-A401-DD37DA867B91}"/>
                  </a:ext>
                </a:extLst>
              </p:cNvPr>
              <p:cNvSpPr>
                <a:spLocks noChangeArrowheads="1"/>
              </p:cNvSpPr>
              <p:nvPr/>
            </p:nvSpPr>
            <p:spPr bwMode="auto">
              <a:xfrm>
                <a:off x="9529095" y="2301311"/>
                <a:ext cx="44033" cy="139176"/>
              </a:xfrm>
              <a:custGeom>
                <a:avLst/>
                <a:gdLst>
                  <a:gd name="T0" fmla="*/ 117 w 118"/>
                  <a:gd name="T1" fmla="*/ 379 h 380"/>
                  <a:gd name="T2" fmla="*/ 117 w 118"/>
                  <a:gd name="T3" fmla="*/ 379 h 380"/>
                  <a:gd name="T4" fmla="*/ 0 w 118"/>
                  <a:gd name="T5" fmla="*/ 0 h 380"/>
                  <a:gd name="T6" fmla="*/ 117 w 118"/>
                  <a:gd name="T7" fmla="*/ 379 h 380"/>
                </a:gdLst>
                <a:ahLst/>
                <a:cxnLst>
                  <a:cxn ang="0">
                    <a:pos x="T0" y="T1"/>
                  </a:cxn>
                  <a:cxn ang="0">
                    <a:pos x="T2" y="T3"/>
                  </a:cxn>
                  <a:cxn ang="0">
                    <a:pos x="T4" y="T5"/>
                  </a:cxn>
                  <a:cxn ang="0">
                    <a:pos x="T6" y="T7"/>
                  </a:cxn>
                </a:cxnLst>
                <a:rect l="0" t="0" r="r" b="b"/>
                <a:pathLst>
                  <a:path w="118" h="380">
                    <a:moveTo>
                      <a:pt x="117" y="379"/>
                    </a:moveTo>
                    <a:lnTo>
                      <a:pt x="117" y="379"/>
                    </a:lnTo>
                    <a:cubicBezTo>
                      <a:pt x="117" y="292"/>
                      <a:pt x="58" y="87"/>
                      <a:pt x="0" y="0"/>
                    </a:cubicBezTo>
                    <a:cubicBezTo>
                      <a:pt x="58" y="87"/>
                      <a:pt x="117" y="292"/>
                      <a:pt x="117" y="3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 name="Freeform 18">
                <a:extLst>
                  <a:ext uri="{FF2B5EF4-FFF2-40B4-BE49-F238E27FC236}">
                    <a16:creationId xmlns:a16="http://schemas.microsoft.com/office/drawing/2014/main" id="{6FA9499D-DCC4-41D1-AF1A-D54383642844}"/>
                  </a:ext>
                </a:extLst>
              </p:cNvPr>
              <p:cNvSpPr>
                <a:spLocks noChangeArrowheads="1"/>
              </p:cNvSpPr>
              <p:nvPr/>
            </p:nvSpPr>
            <p:spPr bwMode="auto">
              <a:xfrm>
                <a:off x="9561712" y="2568334"/>
                <a:ext cx="11416" cy="161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 name="Freeform 19">
                <a:extLst>
                  <a:ext uri="{FF2B5EF4-FFF2-40B4-BE49-F238E27FC236}">
                    <a16:creationId xmlns:a16="http://schemas.microsoft.com/office/drawing/2014/main" id="{334A34E2-1D98-4907-9A3B-6C9DAE259985}"/>
                  </a:ext>
                </a:extLst>
              </p:cNvPr>
              <p:cNvSpPr>
                <a:spLocks noChangeArrowheads="1"/>
              </p:cNvSpPr>
              <p:nvPr/>
            </p:nvSpPr>
            <p:spPr bwMode="auto">
              <a:xfrm>
                <a:off x="9538880" y="2730166"/>
                <a:ext cx="65234" cy="32366"/>
              </a:xfrm>
              <a:custGeom>
                <a:avLst/>
                <a:gdLst>
                  <a:gd name="T0" fmla="*/ 174 w 175"/>
                  <a:gd name="T1" fmla="*/ 0 h 88"/>
                  <a:gd name="T2" fmla="*/ 174 w 175"/>
                  <a:gd name="T3" fmla="*/ 0 h 88"/>
                  <a:gd name="T4" fmla="*/ 58 w 175"/>
                  <a:gd name="T5" fmla="*/ 87 h 88"/>
                  <a:gd name="T6" fmla="*/ 0 w 175"/>
                  <a:gd name="T7" fmla="*/ 87 h 88"/>
                  <a:gd name="T8" fmla="*/ 29 w 175"/>
                  <a:gd name="T9" fmla="*/ 58 h 88"/>
                  <a:gd name="T10" fmla="*/ 88 w 175"/>
                  <a:gd name="T11" fmla="*/ 29 h 88"/>
                  <a:gd name="T12" fmla="*/ 116 w 175"/>
                  <a:gd name="T13" fmla="*/ 29 h 88"/>
                  <a:gd name="T14" fmla="*/ 116 w 175"/>
                  <a:gd name="T15" fmla="*/ 29 h 88"/>
                  <a:gd name="T16" fmla="*/ 88 w 175"/>
                  <a:gd name="T17" fmla="*/ 29 h 88"/>
                  <a:gd name="T18" fmla="*/ 29 w 175"/>
                  <a:gd name="T19" fmla="*/ 58 h 88"/>
                  <a:gd name="T20" fmla="*/ 0 w 175"/>
                  <a:gd name="T21" fmla="*/ 87 h 88"/>
                  <a:gd name="T22" fmla="*/ 58 w 175"/>
                  <a:gd name="T23" fmla="*/ 87 h 88"/>
                  <a:gd name="T24" fmla="*/ 174 w 175"/>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88">
                    <a:moveTo>
                      <a:pt x="174" y="0"/>
                    </a:moveTo>
                    <a:lnTo>
                      <a:pt x="174" y="0"/>
                    </a:lnTo>
                    <a:cubicBezTo>
                      <a:pt x="174" y="58"/>
                      <a:pt x="116" y="87"/>
                      <a:pt x="58" y="87"/>
                    </a:cubicBezTo>
                    <a:cubicBezTo>
                      <a:pt x="29" y="87"/>
                      <a:pt x="29" y="87"/>
                      <a:pt x="0" y="87"/>
                    </a:cubicBezTo>
                    <a:cubicBezTo>
                      <a:pt x="29" y="87"/>
                      <a:pt x="29" y="87"/>
                      <a:pt x="29" y="58"/>
                    </a:cubicBezTo>
                    <a:cubicBezTo>
                      <a:pt x="58" y="58"/>
                      <a:pt x="88" y="58"/>
                      <a:pt x="88" y="29"/>
                    </a:cubicBezTo>
                    <a:cubicBezTo>
                      <a:pt x="116" y="29"/>
                      <a:pt x="116" y="29"/>
                      <a:pt x="116" y="29"/>
                    </a:cubicBezTo>
                    <a:lnTo>
                      <a:pt x="116" y="29"/>
                    </a:lnTo>
                    <a:cubicBezTo>
                      <a:pt x="88" y="29"/>
                      <a:pt x="88" y="29"/>
                      <a:pt x="88" y="29"/>
                    </a:cubicBezTo>
                    <a:cubicBezTo>
                      <a:pt x="88" y="58"/>
                      <a:pt x="58" y="58"/>
                      <a:pt x="29" y="58"/>
                    </a:cubicBezTo>
                    <a:cubicBezTo>
                      <a:pt x="29" y="87"/>
                      <a:pt x="29" y="87"/>
                      <a:pt x="0" y="87"/>
                    </a:cubicBezTo>
                    <a:cubicBezTo>
                      <a:pt x="29" y="87"/>
                      <a:pt x="29" y="87"/>
                      <a:pt x="58" y="87"/>
                    </a:cubicBezTo>
                    <a:cubicBezTo>
                      <a:pt x="116" y="87"/>
                      <a:pt x="174" y="58"/>
                      <a:pt x="17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 name="Freeform 20">
                <a:extLst>
                  <a:ext uri="{FF2B5EF4-FFF2-40B4-BE49-F238E27FC236}">
                    <a16:creationId xmlns:a16="http://schemas.microsoft.com/office/drawing/2014/main" id="{D9BE17A9-733B-4E02-B606-C82679657D10}"/>
                  </a:ext>
                </a:extLst>
              </p:cNvPr>
              <p:cNvSpPr>
                <a:spLocks noChangeArrowheads="1"/>
              </p:cNvSpPr>
              <p:nvPr/>
            </p:nvSpPr>
            <p:spPr bwMode="auto">
              <a:xfrm>
                <a:off x="9625316" y="2718837"/>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 name="Freeform 21">
                <a:extLst>
                  <a:ext uri="{FF2B5EF4-FFF2-40B4-BE49-F238E27FC236}">
                    <a16:creationId xmlns:a16="http://schemas.microsoft.com/office/drawing/2014/main" id="{3021A678-8078-4593-99C3-5281BF2BAA85}"/>
                  </a:ext>
                </a:extLst>
              </p:cNvPr>
              <p:cNvSpPr>
                <a:spLocks noChangeArrowheads="1"/>
              </p:cNvSpPr>
              <p:nvPr/>
            </p:nvSpPr>
            <p:spPr bwMode="auto">
              <a:xfrm>
                <a:off x="9949853" y="2514929"/>
                <a:ext cx="44033" cy="53405"/>
              </a:xfrm>
              <a:custGeom>
                <a:avLst/>
                <a:gdLst>
                  <a:gd name="T0" fmla="*/ 116 w 117"/>
                  <a:gd name="T1" fmla="*/ 0 h 146"/>
                  <a:gd name="T2" fmla="*/ 116 w 117"/>
                  <a:gd name="T3" fmla="*/ 0 h 146"/>
                  <a:gd name="T4" fmla="*/ 29 w 117"/>
                  <a:gd name="T5" fmla="*/ 87 h 146"/>
                  <a:gd name="T6" fmla="*/ 0 w 117"/>
                  <a:gd name="T7" fmla="*/ 145 h 146"/>
                  <a:gd name="T8" fmla="*/ 29 w 117"/>
                  <a:gd name="T9" fmla="*/ 87 h 146"/>
                  <a:gd name="T10" fmla="*/ 116 w 117"/>
                  <a:gd name="T11" fmla="*/ 0 h 146"/>
                </a:gdLst>
                <a:ahLst/>
                <a:cxnLst>
                  <a:cxn ang="0">
                    <a:pos x="T0" y="T1"/>
                  </a:cxn>
                  <a:cxn ang="0">
                    <a:pos x="T2" y="T3"/>
                  </a:cxn>
                  <a:cxn ang="0">
                    <a:pos x="T4" y="T5"/>
                  </a:cxn>
                  <a:cxn ang="0">
                    <a:pos x="T6" y="T7"/>
                  </a:cxn>
                  <a:cxn ang="0">
                    <a:pos x="T8" y="T9"/>
                  </a:cxn>
                  <a:cxn ang="0">
                    <a:pos x="T10" y="T11"/>
                  </a:cxn>
                </a:cxnLst>
                <a:rect l="0" t="0" r="r" b="b"/>
                <a:pathLst>
                  <a:path w="117" h="146">
                    <a:moveTo>
                      <a:pt x="116" y="0"/>
                    </a:moveTo>
                    <a:lnTo>
                      <a:pt x="116" y="0"/>
                    </a:lnTo>
                    <a:cubicBezTo>
                      <a:pt x="58" y="29"/>
                      <a:pt x="58" y="87"/>
                      <a:pt x="29" y="87"/>
                    </a:cubicBezTo>
                    <a:cubicBezTo>
                      <a:pt x="29" y="116"/>
                      <a:pt x="0" y="116"/>
                      <a:pt x="0" y="145"/>
                    </a:cubicBezTo>
                    <a:cubicBezTo>
                      <a:pt x="0" y="116"/>
                      <a:pt x="29" y="116"/>
                      <a:pt x="29" y="87"/>
                    </a:cubicBezTo>
                    <a:cubicBezTo>
                      <a:pt x="58" y="87"/>
                      <a:pt x="58" y="29"/>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 name="Freeform 22">
                <a:extLst>
                  <a:ext uri="{FF2B5EF4-FFF2-40B4-BE49-F238E27FC236}">
                    <a16:creationId xmlns:a16="http://schemas.microsoft.com/office/drawing/2014/main" id="{D68FC661-70F7-460A-9F2D-947E6973B8FA}"/>
                  </a:ext>
                </a:extLst>
              </p:cNvPr>
              <p:cNvSpPr>
                <a:spLocks noChangeArrowheads="1"/>
              </p:cNvSpPr>
              <p:nvPr/>
            </p:nvSpPr>
            <p:spPr bwMode="auto">
              <a:xfrm>
                <a:off x="9949853" y="2568334"/>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 name="Freeform 23">
                <a:extLst>
                  <a:ext uri="{FF2B5EF4-FFF2-40B4-BE49-F238E27FC236}">
                    <a16:creationId xmlns:a16="http://schemas.microsoft.com/office/drawing/2014/main" id="{438154BD-AD47-4EDB-ADAE-7950DDFF4510}"/>
                  </a:ext>
                </a:extLst>
              </p:cNvPr>
              <p:cNvSpPr>
                <a:spLocks noChangeArrowheads="1"/>
              </p:cNvSpPr>
              <p:nvPr/>
            </p:nvSpPr>
            <p:spPr bwMode="auto">
              <a:xfrm>
                <a:off x="9550297" y="2558624"/>
                <a:ext cx="1630" cy="11328"/>
              </a:xfrm>
              <a:custGeom>
                <a:avLst/>
                <a:gdLst>
                  <a:gd name="T0" fmla="*/ 0 w 1"/>
                  <a:gd name="T1" fmla="*/ 29 h 30"/>
                  <a:gd name="T2" fmla="*/ 0 w 1"/>
                  <a:gd name="T3" fmla="*/ 29 h 30"/>
                  <a:gd name="T4" fmla="*/ 0 w 1"/>
                  <a:gd name="T5" fmla="*/ 0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cubicBezTo>
                      <a:pt x="0" y="29"/>
                      <a:pt x="0" y="29"/>
                      <a:pt x="0" y="0"/>
                    </a:cubicBezTo>
                    <a:lnTo>
                      <a:pt x="0" y="0"/>
                    </a:ln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 name="Freeform 24">
                <a:extLst>
                  <a:ext uri="{FF2B5EF4-FFF2-40B4-BE49-F238E27FC236}">
                    <a16:creationId xmlns:a16="http://schemas.microsoft.com/office/drawing/2014/main" id="{C46CD5C7-D711-4B7A-9F10-D4A79ABB9257}"/>
                  </a:ext>
                </a:extLst>
              </p:cNvPr>
              <p:cNvSpPr>
                <a:spLocks noChangeArrowheads="1"/>
              </p:cNvSpPr>
              <p:nvPr/>
            </p:nvSpPr>
            <p:spPr bwMode="auto">
              <a:xfrm>
                <a:off x="9840587" y="2621738"/>
                <a:ext cx="21200" cy="1619"/>
              </a:xfrm>
              <a:custGeom>
                <a:avLst/>
                <a:gdLst>
                  <a:gd name="T0" fmla="*/ 0 w 59"/>
                  <a:gd name="T1" fmla="*/ 0 h 1"/>
                  <a:gd name="T2" fmla="*/ 0 w 59"/>
                  <a:gd name="T3" fmla="*/ 0 h 1"/>
                  <a:gd name="T4" fmla="*/ 0 w 59"/>
                  <a:gd name="T5" fmla="*/ 0 h 1"/>
                  <a:gd name="T6" fmla="*/ 58 w 59"/>
                  <a:gd name="T7" fmla="*/ 0 h 1"/>
                  <a:gd name="T8" fmla="*/ 0 w 59"/>
                  <a:gd name="T9" fmla="*/ 0 h 1"/>
                </a:gdLst>
                <a:ahLst/>
                <a:cxnLst>
                  <a:cxn ang="0">
                    <a:pos x="T0" y="T1"/>
                  </a:cxn>
                  <a:cxn ang="0">
                    <a:pos x="T2" y="T3"/>
                  </a:cxn>
                  <a:cxn ang="0">
                    <a:pos x="T4" y="T5"/>
                  </a:cxn>
                  <a:cxn ang="0">
                    <a:pos x="T6" y="T7"/>
                  </a:cxn>
                  <a:cxn ang="0">
                    <a:pos x="T8" y="T9"/>
                  </a:cxn>
                </a:cxnLst>
                <a:rect l="0" t="0" r="r" b="b"/>
                <a:pathLst>
                  <a:path w="59" h="1">
                    <a:moveTo>
                      <a:pt x="0" y="0"/>
                    </a:moveTo>
                    <a:lnTo>
                      <a:pt x="0" y="0"/>
                    </a:lnTo>
                    <a:lnTo>
                      <a:pt x="0" y="0"/>
                    </a:lnTo>
                    <a:cubicBezTo>
                      <a:pt x="0" y="0"/>
                      <a:pt x="29" y="0"/>
                      <a:pt x="58" y="0"/>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 name="Freeform 25">
                <a:extLst>
                  <a:ext uri="{FF2B5EF4-FFF2-40B4-BE49-F238E27FC236}">
                    <a16:creationId xmlns:a16="http://schemas.microsoft.com/office/drawing/2014/main" id="{84E2317D-0256-4041-9FF5-BDFABB011B53}"/>
                  </a:ext>
                </a:extLst>
              </p:cNvPr>
              <p:cNvSpPr>
                <a:spLocks noChangeArrowheads="1"/>
              </p:cNvSpPr>
              <p:nvPr/>
            </p:nvSpPr>
            <p:spPr bwMode="auto">
              <a:xfrm>
                <a:off x="10013457" y="2354716"/>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 name="Freeform 26">
                <a:extLst>
                  <a:ext uri="{FF2B5EF4-FFF2-40B4-BE49-F238E27FC236}">
                    <a16:creationId xmlns:a16="http://schemas.microsoft.com/office/drawing/2014/main" id="{1997BDA8-7A39-472C-8EAB-C3532E3D8F0C}"/>
                  </a:ext>
                </a:extLst>
              </p:cNvPr>
              <p:cNvSpPr>
                <a:spLocks noChangeArrowheads="1"/>
              </p:cNvSpPr>
              <p:nvPr/>
            </p:nvSpPr>
            <p:spPr bwMode="auto">
              <a:xfrm>
                <a:off x="9281207" y="2633067"/>
                <a:ext cx="626245" cy="663511"/>
              </a:xfrm>
              <a:custGeom>
                <a:avLst/>
                <a:gdLst>
                  <a:gd name="T0" fmla="*/ 612 w 1692"/>
                  <a:gd name="T1" fmla="*/ 321 h 1810"/>
                  <a:gd name="T2" fmla="*/ 612 w 1692"/>
                  <a:gd name="T3" fmla="*/ 321 h 1810"/>
                  <a:gd name="T4" fmla="*/ 583 w 1692"/>
                  <a:gd name="T5" fmla="*/ 263 h 1810"/>
                  <a:gd name="T6" fmla="*/ 583 w 1692"/>
                  <a:gd name="T7" fmla="*/ 263 h 1810"/>
                  <a:gd name="T8" fmla="*/ 291 w 1692"/>
                  <a:gd name="T9" fmla="*/ 321 h 1810"/>
                  <a:gd name="T10" fmla="*/ 0 w 1692"/>
                  <a:gd name="T11" fmla="*/ 350 h 1810"/>
                  <a:gd name="T12" fmla="*/ 88 w 1692"/>
                  <a:gd name="T13" fmla="*/ 1021 h 1810"/>
                  <a:gd name="T14" fmla="*/ 145 w 1692"/>
                  <a:gd name="T15" fmla="*/ 1546 h 1810"/>
                  <a:gd name="T16" fmla="*/ 174 w 1692"/>
                  <a:gd name="T17" fmla="*/ 1546 h 1810"/>
                  <a:gd name="T18" fmla="*/ 233 w 1692"/>
                  <a:gd name="T19" fmla="*/ 1575 h 1810"/>
                  <a:gd name="T20" fmla="*/ 262 w 1692"/>
                  <a:gd name="T21" fmla="*/ 1604 h 1810"/>
                  <a:gd name="T22" fmla="*/ 408 w 1692"/>
                  <a:gd name="T23" fmla="*/ 1633 h 1810"/>
                  <a:gd name="T24" fmla="*/ 554 w 1692"/>
                  <a:gd name="T25" fmla="*/ 1663 h 1810"/>
                  <a:gd name="T26" fmla="*/ 583 w 1692"/>
                  <a:gd name="T27" fmla="*/ 1692 h 1810"/>
                  <a:gd name="T28" fmla="*/ 612 w 1692"/>
                  <a:gd name="T29" fmla="*/ 1721 h 1810"/>
                  <a:gd name="T30" fmla="*/ 612 w 1692"/>
                  <a:gd name="T31" fmla="*/ 1721 h 1810"/>
                  <a:gd name="T32" fmla="*/ 641 w 1692"/>
                  <a:gd name="T33" fmla="*/ 1692 h 1810"/>
                  <a:gd name="T34" fmla="*/ 700 w 1692"/>
                  <a:gd name="T35" fmla="*/ 1692 h 1810"/>
                  <a:gd name="T36" fmla="*/ 758 w 1692"/>
                  <a:gd name="T37" fmla="*/ 1692 h 1810"/>
                  <a:gd name="T38" fmla="*/ 788 w 1692"/>
                  <a:gd name="T39" fmla="*/ 1721 h 1810"/>
                  <a:gd name="T40" fmla="*/ 816 w 1692"/>
                  <a:gd name="T41" fmla="*/ 1692 h 1810"/>
                  <a:gd name="T42" fmla="*/ 874 w 1692"/>
                  <a:gd name="T43" fmla="*/ 1663 h 1810"/>
                  <a:gd name="T44" fmla="*/ 962 w 1692"/>
                  <a:gd name="T45" fmla="*/ 1721 h 1810"/>
                  <a:gd name="T46" fmla="*/ 991 w 1692"/>
                  <a:gd name="T47" fmla="*/ 1750 h 1810"/>
                  <a:gd name="T48" fmla="*/ 991 w 1692"/>
                  <a:gd name="T49" fmla="*/ 1750 h 1810"/>
                  <a:gd name="T50" fmla="*/ 1138 w 1692"/>
                  <a:gd name="T51" fmla="*/ 1809 h 1810"/>
                  <a:gd name="T52" fmla="*/ 1138 w 1692"/>
                  <a:gd name="T53" fmla="*/ 1809 h 1810"/>
                  <a:gd name="T54" fmla="*/ 1138 w 1692"/>
                  <a:gd name="T55" fmla="*/ 1750 h 1810"/>
                  <a:gd name="T56" fmla="*/ 1195 w 1692"/>
                  <a:gd name="T57" fmla="*/ 1692 h 1810"/>
                  <a:gd name="T58" fmla="*/ 1224 w 1692"/>
                  <a:gd name="T59" fmla="*/ 1633 h 1810"/>
                  <a:gd name="T60" fmla="*/ 1195 w 1692"/>
                  <a:gd name="T61" fmla="*/ 1604 h 1810"/>
                  <a:gd name="T62" fmla="*/ 1195 w 1692"/>
                  <a:gd name="T63" fmla="*/ 1575 h 1810"/>
                  <a:gd name="T64" fmla="*/ 1312 w 1692"/>
                  <a:gd name="T65" fmla="*/ 1487 h 1810"/>
                  <a:gd name="T66" fmla="*/ 1341 w 1692"/>
                  <a:gd name="T67" fmla="*/ 1487 h 1810"/>
                  <a:gd name="T68" fmla="*/ 1341 w 1692"/>
                  <a:gd name="T69" fmla="*/ 1430 h 1810"/>
                  <a:gd name="T70" fmla="*/ 1400 w 1692"/>
                  <a:gd name="T71" fmla="*/ 1313 h 1810"/>
                  <a:gd name="T72" fmla="*/ 1400 w 1692"/>
                  <a:gd name="T73" fmla="*/ 1313 h 1810"/>
                  <a:gd name="T74" fmla="*/ 1458 w 1692"/>
                  <a:gd name="T75" fmla="*/ 1313 h 1810"/>
                  <a:gd name="T76" fmla="*/ 1545 w 1692"/>
                  <a:gd name="T77" fmla="*/ 1196 h 1810"/>
                  <a:gd name="T78" fmla="*/ 1604 w 1692"/>
                  <a:gd name="T79" fmla="*/ 1109 h 1810"/>
                  <a:gd name="T80" fmla="*/ 1691 w 1692"/>
                  <a:gd name="T81" fmla="*/ 992 h 1810"/>
                  <a:gd name="T82" fmla="*/ 1545 w 1692"/>
                  <a:gd name="T83" fmla="*/ 0 h 1810"/>
                  <a:gd name="T84" fmla="*/ 1400 w 1692"/>
                  <a:gd name="T85" fmla="*/ 59 h 1810"/>
                  <a:gd name="T86" fmla="*/ 1341 w 1692"/>
                  <a:gd name="T87" fmla="*/ 116 h 1810"/>
                  <a:gd name="T88" fmla="*/ 1283 w 1692"/>
                  <a:gd name="T89" fmla="*/ 146 h 1810"/>
                  <a:gd name="T90" fmla="*/ 1254 w 1692"/>
                  <a:gd name="T91" fmla="*/ 146 h 1810"/>
                  <a:gd name="T92" fmla="*/ 1224 w 1692"/>
                  <a:gd name="T93" fmla="*/ 204 h 1810"/>
                  <a:gd name="T94" fmla="*/ 1138 w 1692"/>
                  <a:gd name="T95" fmla="*/ 233 h 1810"/>
                  <a:gd name="T96" fmla="*/ 1138 w 1692"/>
                  <a:gd name="T97" fmla="*/ 233 h 1810"/>
                  <a:gd name="T98" fmla="*/ 1079 w 1692"/>
                  <a:gd name="T99" fmla="*/ 233 h 1810"/>
                  <a:gd name="T100" fmla="*/ 1050 w 1692"/>
                  <a:gd name="T101" fmla="*/ 204 h 1810"/>
                  <a:gd name="T102" fmla="*/ 1021 w 1692"/>
                  <a:gd name="T103" fmla="*/ 233 h 1810"/>
                  <a:gd name="T104" fmla="*/ 991 w 1692"/>
                  <a:gd name="T105" fmla="*/ 263 h 1810"/>
                  <a:gd name="T106" fmla="*/ 933 w 1692"/>
                  <a:gd name="T107" fmla="*/ 292 h 1810"/>
                  <a:gd name="T108" fmla="*/ 904 w 1692"/>
                  <a:gd name="T109" fmla="*/ 292 h 1810"/>
                  <a:gd name="T110" fmla="*/ 758 w 1692"/>
                  <a:gd name="T111" fmla="*/ 409 h 1810"/>
                  <a:gd name="T112" fmla="*/ 671 w 1692"/>
                  <a:gd name="T113" fmla="*/ 350 h 1810"/>
                  <a:gd name="T114" fmla="*/ 671 w 1692"/>
                  <a:gd name="T115" fmla="*/ 350 h 1810"/>
                  <a:gd name="T116" fmla="*/ 671 w 1692"/>
                  <a:gd name="T117" fmla="*/ 321 h 1810"/>
                  <a:gd name="T118" fmla="*/ 700 w 1692"/>
                  <a:gd name="T119" fmla="*/ 321 h 1810"/>
                  <a:gd name="T120" fmla="*/ 700 w 1692"/>
                  <a:gd name="T121" fmla="*/ 321 h 1810"/>
                  <a:gd name="T122" fmla="*/ 612 w 1692"/>
                  <a:gd name="T123" fmla="*/ 321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92" h="1810">
                    <a:moveTo>
                      <a:pt x="612" y="321"/>
                    </a:moveTo>
                    <a:lnTo>
                      <a:pt x="612" y="321"/>
                    </a:lnTo>
                    <a:cubicBezTo>
                      <a:pt x="583" y="292"/>
                      <a:pt x="583" y="292"/>
                      <a:pt x="583" y="263"/>
                    </a:cubicBezTo>
                    <a:lnTo>
                      <a:pt x="583" y="263"/>
                    </a:lnTo>
                    <a:cubicBezTo>
                      <a:pt x="495" y="292"/>
                      <a:pt x="379" y="292"/>
                      <a:pt x="291" y="321"/>
                    </a:cubicBezTo>
                    <a:cubicBezTo>
                      <a:pt x="174" y="321"/>
                      <a:pt x="88" y="321"/>
                      <a:pt x="0" y="350"/>
                    </a:cubicBezTo>
                    <a:cubicBezTo>
                      <a:pt x="29" y="554"/>
                      <a:pt x="58" y="788"/>
                      <a:pt x="88" y="1021"/>
                    </a:cubicBezTo>
                    <a:cubicBezTo>
                      <a:pt x="88" y="1196"/>
                      <a:pt x="117" y="1371"/>
                      <a:pt x="145" y="1546"/>
                    </a:cubicBezTo>
                    <a:lnTo>
                      <a:pt x="174" y="1546"/>
                    </a:lnTo>
                    <a:cubicBezTo>
                      <a:pt x="204" y="1575"/>
                      <a:pt x="204" y="1575"/>
                      <a:pt x="233" y="1575"/>
                    </a:cubicBezTo>
                    <a:cubicBezTo>
                      <a:pt x="233" y="1604"/>
                      <a:pt x="262" y="1604"/>
                      <a:pt x="262" y="1604"/>
                    </a:cubicBezTo>
                    <a:cubicBezTo>
                      <a:pt x="321" y="1633"/>
                      <a:pt x="350" y="1633"/>
                      <a:pt x="408" y="1633"/>
                    </a:cubicBezTo>
                    <a:cubicBezTo>
                      <a:pt x="466" y="1633"/>
                      <a:pt x="495" y="1633"/>
                      <a:pt x="554" y="1663"/>
                    </a:cubicBezTo>
                    <a:lnTo>
                      <a:pt x="583" y="1692"/>
                    </a:lnTo>
                    <a:cubicBezTo>
                      <a:pt x="612" y="1692"/>
                      <a:pt x="612" y="1721"/>
                      <a:pt x="612" y="1721"/>
                    </a:cubicBezTo>
                    <a:lnTo>
                      <a:pt x="612" y="1721"/>
                    </a:lnTo>
                    <a:cubicBezTo>
                      <a:pt x="641" y="1721"/>
                      <a:pt x="641" y="1721"/>
                      <a:pt x="641" y="1692"/>
                    </a:cubicBezTo>
                    <a:cubicBezTo>
                      <a:pt x="671" y="1692"/>
                      <a:pt x="700" y="1692"/>
                      <a:pt x="700" y="1692"/>
                    </a:cubicBezTo>
                    <a:cubicBezTo>
                      <a:pt x="729" y="1692"/>
                      <a:pt x="758" y="1692"/>
                      <a:pt x="758" y="1692"/>
                    </a:cubicBezTo>
                    <a:cubicBezTo>
                      <a:pt x="788" y="1721"/>
                      <a:pt x="788" y="1721"/>
                      <a:pt x="788" y="1721"/>
                    </a:cubicBezTo>
                    <a:cubicBezTo>
                      <a:pt x="816" y="1721"/>
                      <a:pt x="816" y="1692"/>
                      <a:pt x="816" y="1692"/>
                    </a:cubicBezTo>
                    <a:cubicBezTo>
                      <a:pt x="845" y="1692"/>
                      <a:pt x="845" y="1663"/>
                      <a:pt x="874" y="1663"/>
                    </a:cubicBezTo>
                    <a:cubicBezTo>
                      <a:pt x="904" y="1663"/>
                      <a:pt x="933" y="1692"/>
                      <a:pt x="962" y="1721"/>
                    </a:cubicBezTo>
                    <a:cubicBezTo>
                      <a:pt x="991" y="1721"/>
                      <a:pt x="991" y="1750"/>
                      <a:pt x="991" y="1750"/>
                    </a:cubicBezTo>
                    <a:lnTo>
                      <a:pt x="991" y="1750"/>
                    </a:lnTo>
                    <a:cubicBezTo>
                      <a:pt x="1050" y="1780"/>
                      <a:pt x="1079" y="1809"/>
                      <a:pt x="1138" y="1809"/>
                    </a:cubicBezTo>
                    <a:lnTo>
                      <a:pt x="1138" y="1809"/>
                    </a:lnTo>
                    <a:cubicBezTo>
                      <a:pt x="1138" y="1780"/>
                      <a:pt x="1138" y="1780"/>
                      <a:pt x="1138" y="1750"/>
                    </a:cubicBezTo>
                    <a:cubicBezTo>
                      <a:pt x="1138" y="1721"/>
                      <a:pt x="1166" y="1692"/>
                      <a:pt x="1195" y="1692"/>
                    </a:cubicBezTo>
                    <a:cubicBezTo>
                      <a:pt x="1195" y="1663"/>
                      <a:pt x="1195" y="1663"/>
                      <a:pt x="1224" y="1633"/>
                    </a:cubicBezTo>
                    <a:cubicBezTo>
                      <a:pt x="1224" y="1633"/>
                      <a:pt x="1195" y="1633"/>
                      <a:pt x="1195" y="1604"/>
                    </a:cubicBezTo>
                    <a:cubicBezTo>
                      <a:pt x="1195" y="1604"/>
                      <a:pt x="1195" y="1604"/>
                      <a:pt x="1195" y="1575"/>
                    </a:cubicBezTo>
                    <a:cubicBezTo>
                      <a:pt x="1224" y="1516"/>
                      <a:pt x="1254" y="1487"/>
                      <a:pt x="1312" y="1487"/>
                    </a:cubicBezTo>
                    <a:lnTo>
                      <a:pt x="1341" y="1487"/>
                    </a:lnTo>
                    <a:cubicBezTo>
                      <a:pt x="1341" y="1487"/>
                      <a:pt x="1341" y="1459"/>
                      <a:pt x="1341" y="1430"/>
                    </a:cubicBezTo>
                    <a:cubicBezTo>
                      <a:pt x="1341" y="1400"/>
                      <a:pt x="1371" y="1342"/>
                      <a:pt x="1400" y="1313"/>
                    </a:cubicBezTo>
                    <a:lnTo>
                      <a:pt x="1400" y="1313"/>
                    </a:lnTo>
                    <a:cubicBezTo>
                      <a:pt x="1458" y="1313"/>
                      <a:pt x="1458" y="1313"/>
                      <a:pt x="1458" y="1313"/>
                    </a:cubicBezTo>
                    <a:cubicBezTo>
                      <a:pt x="1487" y="1283"/>
                      <a:pt x="1516" y="1254"/>
                      <a:pt x="1545" y="1196"/>
                    </a:cubicBezTo>
                    <a:cubicBezTo>
                      <a:pt x="1545" y="1166"/>
                      <a:pt x="1574" y="1138"/>
                      <a:pt x="1604" y="1109"/>
                    </a:cubicBezTo>
                    <a:cubicBezTo>
                      <a:pt x="1604" y="1021"/>
                      <a:pt x="1633" y="992"/>
                      <a:pt x="1691" y="992"/>
                    </a:cubicBezTo>
                    <a:cubicBezTo>
                      <a:pt x="1633" y="700"/>
                      <a:pt x="1604" y="380"/>
                      <a:pt x="1545" y="0"/>
                    </a:cubicBezTo>
                    <a:cubicBezTo>
                      <a:pt x="1487" y="0"/>
                      <a:pt x="1429" y="30"/>
                      <a:pt x="1400" y="59"/>
                    </a:cubicBezTo>
                    <a:cubicBezTo>
                      <a:pt x="1400" y="88"/>
                      <a:pt x="1371" y="116"/>
                      <a:pt x="1341" y="116"/>
                    </a:cubicBezTo>
                    <a:cubicBezTo>
                      <a:pt x="1341" y="146"/>
                      <a:pt x="1312" y="146"/>
                      <a:pt x="1283" y="146"/>
                    </a:cubicBezTo>
                    <a:cubicBezTo>
                      <a:pt x="1283" y="146"/>
                      <a:pt x="1283" y="146"/>
                      <a:pt x="1254" y="146"/>
                    </a:cubicBezTo>
                    <a:cubicBezTo>
                      <a:pt x="1254" y="175"/>
                      <a:pt x="1224" y="175"/>
                      <a:pt x="1224" y="204"/>
                    </a:cubicBezTo>
                    <a:cubicBezTo>
                      <a:pt x="1195" y="204"/>
                      <a:pt x="1166" y="233"/>
                      <a:pt x="1138" y="233"/>
                    </a:cubicBezTo>
                    <a:lnTo>
                      <a:pt x="1138" y="233"/>
                    </a:lnTo>
                    <a:cubicBezTo>
                      <a:pt x="1108" y="233"/>
                      <a:pt x="1108" y="233"/>
                      <a:pt x="1079" y="233"/>
                    </a:cubicBezTo>
                    <a:lnTo>
                      <a:pt x="1050" y="204"/>
                    </a:lnTo>
                    <a:cubicBezTo>
                      <a:pt x="1050" y="204"/>
                      <a:pt x="1050" y="233"/>
                      <a:pt x="1021" y="233"/>
                    </a:cubicBezTo>
                    <a:lnTo>
                      <a:pt x="991" y="263"/>
                    </a:lnTo>
                    <a:cubicBezTo>
                      <a:pt x="962" y="292"/>
                      <a:pt x="962" y="292"/>
                      <a:pt x="933" y="292"/>
                    </a:cubicBezTo>
                    <a:cubicBezTo>
                      <a:pt x="933" y="292"/>
                      <a:pt x="933" y="292"/>
                      <a:pt x="904" y="292"/>
                    </a:cubicBezTo>
                    <a:cubicBezTo>
                      <a:pt x="904" y="350"/>
                      <a:pt x="816" y="409"/>
                      <a:pt x="758" y="409"/>
                    </a:cubicBezTo>
                    <a:cubicBezTo>
                      <a:pt x="700" y="409"/>
                      <a:pt x="671" y="380"/>
                      <a:pt x="671" y="350"/>
                    </a:cubicBezTo>
                    <a:lnTo>
                      <a:pt x="671" y="350"/>
                    </a:lnTo>
                    <a:cubicBezTo>
                      <a:pt x="671" y="321"/>
                      <a:pt x="671" y="321"/>
                      <a:pt x="671" y="321"/>
                    </a:cubicBezTo>
                    <a:cubicBezTo>
                      <a:pt x="671" y="321"/>
                      <a:pt x="671" y="321"/>
                      <a:pt x="700" y="321"/>
                    </a:cubicBezTo>
                    <a:lnTo>
                      <a:pt x="700" y="321"/>
                    </a:lnTo>
                    <a:cubicBezTo>
                      <a:pt x="671" y="321"/>
                      <a:pt x="641" y="321"/>
                      <a:pt x="612" y="321"/>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 name="Freeform 27">
                <a:extLst>
                  <a:ext uri="{FF2B5EF4-FFF2-40B4-BE49-F238E27FC236}">
                    <a16:creationId xmlns:a16="http://schemas.microsoft.com/office/drawing/2014/main" id="{E019648E-6832-4FDB-9053-46A11E9B4110}"/>
                  </a:ext>
                </a:extLst>
              </p:cNvPr>
              <p:cNvSpPr>
                <a:spLocks noChangeArrowheads="1"/>
              </p:cNvSpPr>
              <p:nvPr/>
            </p:nvSpPr>
            <p:spPr bwMode="auto">
              <a:xfrm>
                <a:off x="9538880" y="2621738"/>
                <a:ext cx="11416" cy="53405"/>
              </a:xfrm>
              <a:custGeom>
                <a:avLst/>
                <a:gdLst>
                  <a:gd name="T0" fmla="*/ 0 w 30"/>
                  <a:gd name="T1" fmla="*/ 88 h 146"/>
                  <a:gd name="T2" fmla="*/ 0 w 30"/>
                  <a:gd name="T3" fmla="*/ 88 h 146"/>
                  <a:gd name="T4" fmla="*/ 0 w 30"/>
                  <a:gd name="T5" fmla="*/ 117 h 146"/>
                  <a:gd name="T6" fmla="*/ 0 w 30"/>
                  <a:gd name="T7" fmla="*/ 145 h 146"/>
                  <a:gd name="T8" fmla="*/ 0 w 30"/>
                  <a:gd name="T9" fmla="*/ 117 h 146"/>
                  <a:gd name="T10" fmla="*/ 0 w 30"/>
                  <a:gd name="T11" fmla="*/ 88 h 146"/>
                  <a:gd name="T12" fmla="*/ 29 w 30"/>
                  <a:gd name="T13" fmla="*/ 29 h 146"/>
                  <a:gd name="T14" fmla="*/ 29 w 30"/>
                  <a:gd name="T15" fmla="*/ 0 h 146"/>
                  <a:gd name="T16" fmla="*/ 29 w 30"/>
                  <a:gd name="T17" fmla="*/ 29 h 146"/>
                  <a:gd name="T18" fmla="*/ 0 w 30"/>
                  <a:gd name="T19" fmla="*/ 8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46">
                    <a:moveTo>
                      <a:pt x="0" y="88"/>
                    </a:moveTo>
                    <a:lnTo>
                      <a:pt x="0" y="88"/>
                    </a:lnTo>
                    <a:cubicBezTo>
                      <a:pt x="0" y="88"/>
                      <a:pt x="0" y="88"/>
                      <a:pt x="0" y="117"/>
                    </a:cubicBezTo>
                    <a:lnTo>
                      <a:pt x="0" y="145"/>
                    </a:lnTo>
                    <a:lnTo>
                      <a:pt x="0" y="117"/>
                    </a:lnTo>
                    <a:cubicBezTo>
                      <a:pt x="0" y="88"/>
                      <a:pt x="0" y="88"/>
                      <a:pt x="0" y="88"/>
                    </a:cubicBezTo>
                    <a:cubicBezTo>
                      <a:pt x="0" y="59"/>
                      <a:pt x="0" y="29"/>
                      <a:pt x="29" y="29"/>
                    </a:cubicBezTo>
                    <a:cubicBezTo>
                      <a:pt x="29" y="0"/>
                      <a:pt x="29" y="0"/>
                      <a:pt x="29" y="0"/>
                    </a:cubicBezTo>
                    <a:cubicBezTo>
                      <a:pt x="29" y="0"/>
                      <a:pt x="29" y="0"/>
                      <a:pt x="29" y="29"/>
                    </a:cubicBezTo>
                    <a:cubicBezTo>
                      <a:pt x="0" y="29"/>
                      <a:pt x="0" y="59"/>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 name="Freeform 28">
                <a:extLst>
                  <a:ext uri="{FF2B5EF4-FFF2-40B4-BE49-F238E27FC236}">
                    <a16:creationId xmlns:a16="http://schemas.microsoft.com/office/drawing/2014/main" id="{66B9B238-9B4C-43AE-9118-DEA0012463A0}"/>
                  </a:ext>
                </a:extLst>
              </p:cNvPr>
              <p:cNvSpPr>
                <a:spLocks noChangeArrowheads="1"/>
              </p:cNvSpPr>
              <p:nvPr/>
            </p:nvSpPr>
            <p:spPr bwMode="auto">
              <a:xfrm>
                <a:off x="8989286" y="2387082"/>
                <a:ext cx="53817" cy="118137"/>
              </a:xfrm>
              <a:custGeom>
                <a:avLst/>
                <a:gdLst>
                  <a:gd name="T0" fmla="*/ 0 w 147"/>
                  <a:gd name="T1" fmla="*/ 58 h 321"/>
                  <a:gd name="T2" fmla="*/ 0 w 147"/>
                  <a:gd name="T3" fmla="*/ 58 h 321"/>
                  <a:gd name="T4" fmla="*/ 0 w 147"/>
                  <a:gd name="T5" fmla="*/ 0 h 321"/>
                  <a:gd name="T6" fmla="*/ 0 w 147"/>
                  <a:gd name="T7" fmla="*/ 58 h 321"/>
                  <a:gd name="T8" fmla="*/ 88 w 147"/>
                  <a:gd name="T9" fmla="*/ 233 h 321"/>
                  <a:gd name="T10" fmla="*/ 146 w 147"/>
                  <a:gd name="T11" fmla="*/ 320 h 321"/>
                  <a:gd name="T12" fmla="*/ 88 w 147"/>
                  <a:gd name="T13" fmla="*/ 233 h 321"/>
                  <a:gd name="T14" fmla="*/ 0 w 147"/>
                  <a:gd name="T15" fmla="*/ 58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321">
                    <a:moveTo>
                      <a:pt x="0" y="58"/>
                    </a:moveTo>
                    <a:lnTo>
                      <a:pt x="0" y="58"/>
                    </a:lnTo>
                    <a:cubicBezTo>
                      <a:pt x="0" y="29"/>
                      <a:pt x="0" y="29"/>
                      <a:pt x="0" y="0"/>
                    </a:cubicBezTo>
                    <a:cubicBezTo>
                      <a:pt x="0" y="29"/>
                      <a:pt x="0" y="29"/>
                      <a:pt x="0" y="58"/>
                    </a:cubicBezTo>
                    <a:cubicBezTo>
                      <a:pt x="0" y="116"/>
                      <a:pt x="59" y="174"/>
                      <a:pt x="88" y="233"/>
                    </a:cubicBezTo>
                    <a:cubicBezTo>
                      <a:pt x="117" y="262"/>
                      <a:pt x="146" y="291"/>
                      <a:pt x="146" y="320"/>
                    </a:cubicBezTo>
                    <a:cubicBezTo>
                      <a:pt x="146" y="291"/>
                      <a:pt x="117" y="262"/>
                      <a:pt x="88" y="233"/>
                    </a:cubicBezTo>
                    <a:cubicBezTo>
                      <a:pt x="59" y="174"/>
                      <a:pt x="0" y="116"/>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 name="Freeform 29">
                <a:extLst>
                  <a:ext uri="{FF2B5EF4-FFF2-40B4-BE49-F238E27FC236}">
                    <a16:creationId xmlns:a16="http://schemas.microsoft.com/office/drawing/2014/main" id="{40F49C3D-9866-4574-9C78-A955E672ED22}"/>
                  </a:ext>
                </a:extLst>
              </p:cNvPr>
              <p:cNvSpPr>
                <a:spLocks noChangeArrowheads="1"/>
              </p:cNvSpPr>
              <p:nvPr/>
            </p:nvSpPr>
            <p:spPr bwMode="auto">
              <a:xfrm>
                <a:off x="9043103" y="2141097"/>
                <a:ext cx="22832" cy="43694"/>
              </a:xfrm>
              <a:custGeom>
                <a:avLst/>
                <a:gdLst>
                  <a:gd name="T0" fmla="*/ 59 w 60"/>
                  <a:gd name="T1" fmla="*/ 0 h 117"/>
                  <a:gd name="T2" fmla="*/ 59 w 60"/>
                  <a:gd name="T3" fmla="*/ 0 h 117"/>
                  <a:gd name="T4" fmla="*/ 30 w 60"/>
                  <a:gd name="T5" fmla="*/ 58 h 117"/>
                  <a:gd name="T6" fmla="*/ 0 w 60"/>
                  <a:gd name="T7" fmla="*/ 116 h 117"/>
                  <a:gd name="T8" fmla="*/ 30 w 60"/>
                  <a:gd name="T9" fmla="*/ 58 h 117"/>
                  <a:gd name="T10" fmla="*/ 59 w 60"/>
                  <a:gd name="T11" fmla="*/ 0 h 117"/>
                </a:gdLst>
                <a:ahLst/>
                <a:cxnLst>
                  <a:cxn ang="0">
                    <a:pos x="T0" y="T1"/>
                  </a:cxn>
                  <a:cxn ang="0">
                    <a:pos x="T2" y="T3"/>
                  </a:cxn>
                  <a:cxn ang="0">
                    <a:pos x="T4" y="T5"/>
                  </a:cxn>
                  <a:cxn ang="0">
                    <a:pos x="T6" y="T7"/>
                  </a:cxn>
                  <a:cxn ang="0">
                    <a:pos x="T8" y="T9"/>
                  </a:cxn>
                  <a:cxn ang="0">
                    <a:pos x="T10" y="T11"/>
                  </a:cxn>
                </a:cxnLst>
                <a:rect l="0" t="0" r="r" b="b"/>
                <a:pathLst>
                  <a:path w="60" h="117">
                    <a:moveTo>
                      <a:pt x="59" y="0"/>
                    </a:moveTo>
                    <a:lnTo>
                      <a:pt x="59" y="0"/>
                    </a:lnTo>
                    <a:cubicBezTo>
                      <a:pt x="59" y="29"/>
                      <a:pt x="30" y="29"/>
                      <a:pt x="30" y="58"/>
                    </a:cubicBezTo>
                    <a:cubicBezTo>
                      <a:pt x="30" y="58"/>
                      <a:pt x="0" y="87"/>
                      <a:pt x="0" y="116"/>
                    </a:cubicBezTo>
                    <a:cubicBezTo>
                      <a:pt x="0" y="87"/>
                      <a:pt x="30" y="58"/>
                      <a:pt x="30" y="58"/>
                    </a:cubicBezTo>
                    <a:cubicBezTo>
                      <a:pt x="30" y="29"/>
                      <a:pt x="59"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 name="Freeform 30">
                <a:extLst>
                  <a:ext uri="{FF2B5EF4-FFF2-40B4-BE49-F238E27FC236}">
                    <a16:creationId xmlns:a16="http://schemas.microsoft.com/office/drawing/2014/main" id="{502AA03D-3B05-448E-8D64-C6A284741A90}"/>
                  </a:ext>
                </a:extLst>
              </p:cNvPr>
              <p:cNvSpPr>
                <a:spLocks noChangeArrowheads="1"/>
              </p:cNvSpPr>
              <p:nvPr/>
            </p:nvSpPr>
            <p:spPr bwMode="auto">
              <a:xfrm>
                <a:off x="9592699" y="2493891"/>
                <a:ext cx="1630" cy="11328"/>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 name="Freeform 31">
                <a:extLst>
                  <a:ext uri="{FF2B5EF4-FFF2-40B4-BE49-F238E27FC236}">
                    <a16:creationId xmlns:a16="http://schemas.microsoft.com/office/drawing/2014/main" id="{106526C1-98A4-43DD-9E11-9DDDFE01534A}"/>
                  </a:ext>
                </a:extLst>
              </p:cNvPr>
              <p:cNvSpPr>
                <a:spLocks noChangeArrowheads="1"/>
              </p:cNvSpPr>
              <p:nvPr/>
            </p:nvSpPr>
            <p:spPr bwMode="auto">
              <a:xfrm>
                <a:off x="9010486" y="2183174"/>
                <a:ext cx="21202" cy="11328"/>
              </a:xfrm>
              <a:custGeom>
                <a:avLst/>
                <a:gdLst>
                  <a:gd name="T0" fmla="*/ 29 w 59"/>
                  <a:gd name="T1" fmla="*/ 29 h 30"/>
                  <a:gd name="T2" fmla="*/ 29 w 59"/>
                  <a:gd name="T3" fmla="*/ 29 h 30"/>
                  <a:gd name="T4" fmla="*/ 58 w 59"/>
                  <a:gd name="T5" fmla="*/ 0 h 30"/>
                  <a:gd name="T6" fmla="*/ 29 w 59"/>
                  <a:gd name="T7" fmla="*/ 29 h 30"/>
                  <a:gd name="T8" fmla="*/ 0 w 59"/>
                  <a:gd name="T9" fmla="*/ 29 h 30"/>
                  <a:gd name="T10" fmla="*/ 29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29" y="29"/>
                    </a:moveTo>
                    <a:lnTo>
                      <a:pt x="29" y="29"/>
                    </a:lnTo>
                    <a:lnTo>
                      <a:pt x="58" y="0"/>
                    </a:lnTo>
                    <a:lnTo>
                      <a:pt x="29" y="29"/>
                    </a:lnTo>
                    <a:lnTo>
                      <a:pt x="0" y="29"/>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 name="Freeform 32">
                <a:extLst>
                  <a:ext uri="{FF2B5EF4-FFF2-40B4-BE49-F238E27FC236}">
                    <a16:creationId xmlns:a16="http://schemas.microsoft.com/office/drawing/2014/main" id="{BF749F87-090D-439C-A3C9-FE0E5164CC61}"/>
                  </a:ext>
                </a:extLst>
              </p:cNvPr>
              <p:cNvSpPr>
                <a:spLocks noChangeArrowheads="1"/>
              </p:cNvSpPr>
              <p:nvPr/>
            </p:nvSpPr>
            <p:spPr bwMode="auto">
              <a:xfrm>
                <a:off x="8977869" y="2333677"/>
                <a:ext cx="11416" cy="22656"/>
              </a:xfrm>
              <a:custGeom>
                <a:avLst/>
                <a:gdLst>
                  <a:gd name="T0" fmla="*/ 0 w 30"/>
                  <a:gd name="T1" fmla="*/ 59 h 60"/>
                  <a:gd name="T2" fmla="*/ 0 w 30"/>
                  <a:gd name="T3" fmla="*/ 59 h 60"/>
                  <a:gd name="T4" fmla="*/ 29 w 30"/>
                  <a:gd name="T5" fmla="*/ 0 h 60"/>
                  <a:gd name="T6" fmla="*/ 0 w 30"/>
                  <a:gd name="T7" fmla="*/ 59 h 60"/>
                </a:gdLst>
                <a:ahLst/>
                <a:cxnLst>
                  <a:cxn ang="0">
                    <a:pos x="T0" y="T1"/>
                  </a:cxn>
                  <a:cxn ang="0">
                    <a:pos x="T2" y="T3"/>
                  </a:cxn>
                  <a:cxn ang="0">
                    <a:pos x="T4" y="T5"/>
                  </a:cxn>
                  <a:cxn ang="0">
                    <a:pos x="T6" y="T7"/>
                  </a:cxn>
                </a:cxnLst>
                <a:rect l="0" t="0" r="r" b="b"/>
                <a:pathLst>
                  <a:path w="30" h="60">
                    <a:moveTo>
                      <a:pt x="0" y="59"/>
                    </a:moveTo>
                    <a:lnTo>
                      <a:pt x="0" y="59"/>
                    </a:lnTo>
                    <a:cubicBezTo>
                      <a:pt x="0" y="30"/>
                      <a:pt x="0" y="0"/>
                      <a:pt x="29" y="0"/>
                    </a:cubicBezTo>
                    <a:cubicBezTo>
                      <a:pt x="0" y="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 name="Freeform 33">
                <a:extLst>
                  <a:ext uri="{FF2B5EF4-FFF2-40B4-BE49-F238E27FC236}">
                    <a16:creationId xmlns:a16="http://schemas.microsoft.com/office/drawing/2014/main" id="{BB1AC9EA-F6D8-42F9-906F-767F7B7DC92F}"/>
                  </a:ext>
                </a:extLst>
              </p:cNvPr>
              <p:cNvSpPr>
                <a:spLocks noChangeArrowheads="1"/>
              </p:cNvSpPr>
              <p:nvPr/>
            </p:nvSpPr>
            <p:spPr bwMode="auto">
              <a:xfrm>
                <a:off x="8989286" y="2375753"/>
                <a:ext cx="1630" cy="11329"/>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 name="Freeform 34">
                <a:extLst>
                  <a:ext uri="{FF2B5EF4-FFF2-40B4-BE49-F238E27FC236}">
                    <a16:creationId xmlns:a16="http://schemas.microsoft.com/office/drawing/2014/main" id="{537EDD31-0DCE-4970-B0B7-0D9B13D92128}"/>
                  </a:ext>
                </a:extLst>
              </p:cNvPr>
              <p:cNvSpPr>
                <a:spLocks noChangeArrowheads="1"/>
              </p:cNvSpPr>
              <p:nvPr/>
            </p:nvSpPr>
            <p:spPr bwMode="auto">
              <a:xfrm>
                <a:off x="8989286" y="2366043"/>
                <a:ext cx="1630"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 name="Freeform 35">
                <a:extLst>
                  <a:ext uri="{FF2B5EF4-FFF2-40B4-BE49-F238E27FC236}">
                    <a16:creationId xmlns:a16="http://schemas.microsoft.com/office/drawing/2014/main" id="{4CC00D98-3104-4061-8405-052C8ED3A9A8}"/>
                  </a:ext>
                </a:extLst>
              </p:cNvPr>
              <p:cNvSpPr>
                <a:spLocks noChangeArrowheads="1"/>
              </p:cNvSpPr>
              <p:nvPr/>
            </p:nvSpPr>
            <p:spPr bwMode="auto">
              <a:xfrm>
                <a:off x="9129539" y="2099021"/>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 name="Freeform 36">
                <a:extLst>
                  <a:ext uri="{FF2B5EF4-FFF2-40B4-BE49-F238E27FC236}">
                    <a16:creationId xmlns:a16="http://schemas.microsoft.com/office/drawing/2014/main" id="{8D5286B0-7872-450B-A906-C3AB9FFC1BDD}"/>
                  </a:ext>
                </a:extLst>
              </p:cNvPr>
              <p:cNvSpPr>
                <a:spLocks noChangeArrowheads="1"/>
              </p:cNvSpPr>
              <p:nvPr/>
            </p:nvSpPr>
            <p:spPr bwMode="auto">
              <a:xfrm>
                <a:off x="8977869" y="2354716"/>
                <a:ext cx="11416" cy="11328"/>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0" y="29"/>
                      <a:pt x="29"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 name="Freeform 37">
                <a:extLst>
                  <a:ext uri="{FF2B5EF4-FFF2-40B4-BE49-F238E27FC236}">
                    <a16:creationId xmlns:a16="http://schemas.microsoft.com/office/drawing/2014/main" id="{702145B0-2E11-4A79-BA98-C7DC9ED71A49}"/>
                  </a:ext>
                </a:extLst>
              </p:cNvPr>
              <p:cNvSpPr>
                <a:spLocks noChangeArrowheads="1"/>
              </p:cNvSpPr>
              <p:nvPr/>
            </p:nvSpPr>
            <p:spPr bwMode="auto">
              <a:xfrm>
                <a:off x="9129539" y="2131387"/>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 name="Freeform 38">
                <a:extLst>
                  <a:ext uri="{FF2B5EF4-FFF2-40B4-BE49-F238E27FC236}">
                    <a16:creationId xmlns:a16="http://schemas.microsoft.com/office/drawing/2014/main" id="{C0A5842E-4BB1-4368-B5DF-91A02F0E50DE}"/>
                  </a:ext>
                </a:extLst>
              </p:cNvPr>
              <p:cNvSpPr>
                <a:spLocks noChangeArrowheads="1"/>
              </p:cNvSpPr>
              <p:nvPr/>
            </p:nvSpPr>
            <p:spPr bwMode="auto">
              <a:xfrm>
                <a:off x="9129539" y="2141097"/>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 name="Freeform 39">
                <a:extLst>
                  <a:ext uri="{FF2B5EF4-FFF2-40B4-BE49-F238E27FC236}">
                    <a16:creationId xmlns:a16="http://schemas.microsoft.com/office/drawing/2014/main" id="{4BDBA986-24A7-47D9-B2A4-409EED279C00}"/>
                  </a:ext>
                </a:extLst>
              </p:cNvPr>
              <p:cNvSpPr>
                <a:spLocks noChangeArrowheads="1"/>
              </p:cNvSpPr>
              <p:nvPr/>
            </p:nvSpPr>
            <p:spPr bwMode="auto">
              <a:xfrm>
                <a:off x="9118122" y="2152425"/>
                <a:ext cx="11416" cy="21039"/>
              </a:xfrm>
              <a:custGeom>
                <a:avLst/>
                <a:gdLst>
                  <a:gd name="T0" fmla="*/ 29 w 30"/>
                  <a:gd name="T1" fmla="*/ 0 h 59"/>
                  <a:gd name="T2" fmla="*/ 29 w 30"/>
                  <a:gd name="T3" fmla="*/ 0 h 59"/>
                  <a:gd name="T4" fmla="*/ 0 w 30"/>
                  <a:gd name="T5" fmla="*/ 58 h 59"/>
                  <a:gd name="T6" fmla="*/ 0 w 30"/>
                  <a:gd name="T7" fmla="*/ 58 h 59"/>
                  <a:gd name="T8" fmla="*/ 29 w 30"/>
                  <a:gd name="T9" fmla="*/ 0 h 59"/>
                </a:gdLst>
                <a:ahLst/>
                <a:cxnLst>
                  <a:cxn ang="0">
                    <a:pos x="T0" y="T1"/>
                  </a:cxn>
                  <a:cxn ang="0">
                    <a:pos x="T2" y="T3"/>
                  </a:cxn>
                  <a:cxn ang="0">
                    <a:pos x="T4" y="T5"/>
                  </a:cxn>
                  <a:cxn ang="0">
                    <a:pos x="T6" y="T7"/>
                  </a:cxn>
                  <a:cxn ang="0">
                    <a:pos x="T8" y="T9"/>
                  </a:cxn>
                </a:cxnLst>
                <a:rect l="0" t="0" r="r" b="b"/>
                <a:pathLst>
                  <a:path w="30" h="59">
                    <a:moveTo>
                      <a:pt x="29" y="0"/>
                    </a:moveTo>
                    <a:lnTo>
                      <a:pt x="29" y="0"/>
                    </a:lnTo>
                    <a:cubicBezTo>
                      <a:pt x="29" y="29"/>
                      <a:pt x="0" y="29"/>
                      <a:pt x="0" y="58"/>
                    </a:cubicBezTo>
                    <a:lnTo>
                      <a:pt x="0" y="58"/>
                    </a:ln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 name="Freeform 40">
                <a:extLst>
                  <a:ext uri="{FF2B5EF4-FFF2-40B4-BE49-F238E27FC236}">
                    <a16:creationId xmlns:a16="http://schemas.microsoft.com/office/drawing/2014/main" id="{6D1FBA03-8242-4ACB-9FFD-4F5E5A8E4781}"/>
                  </a:ext>
                </a:extLst>
              </p:cNvPr>
              <p:cNvSpPr>
                <a:spLocks noChangeArrowheads="1"/>
              </p:cNvSpPr>
              <p:nvPr/>
            </p:nvSpPr>
            <p:spPr bwMode="auto">
              <a:xfrm>
                <a:off x="9108337" y="2108731"/>
                <a:ext cx="1631" cy="11328"/>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 name="Freeform 41">
                <a:extLst>
                  <a:ext uri="{FF2B5EF4-FFF2-40B4-BE49-F238E27FC236}">
                    <a16:creationId xmlns:a16="http://schemas.microsoft.com/office/drawing/2014/main" id="{2DDC441F-AB11-4736-A861-4477B4027738}"/>
                  </a:ext>
                </a:extLst>
              </p:cNvPr>
              <p:cNvSpPr>
                <a:spLocks noChangeArrowheads="1"/>
              </p:cNvSpPr>
              <p:nvPr/>
            </p:nvSpPr>
            <p:spPr bwMode="auto">
              <a:xfrm>
                <a:off x="9096922" y="2099021"/>
                <a:ext cx="11415" cy="11328"/>
              </a:xfrm>
              <a:custGeom>
                <a:avLst/>
                <a:gdLst>
                  <a:gd name="T0" fmla="*/ 0 w 30"/>
                  <a:gd name="T1" fmla="*/ 29 h 30"/>
                  <a:gd name="T2" fmla="*/ 0 w 30"/>
                  <a:gd name="T3" fmla="*/ 29 h 30"/>
                  <a:gd name="T4" fmla="*/ 0 w 30"/>
                  <a:gd name="T5" fmla="*/ 0 h 30"/>
                  <a:gd name="T6" fmla="*/ 29 w 30"/>
                  <a:gd name="T7" fmla="*/ 0 h 30"/>
                  <a:gd name="T8" fmla="*/ 29 w 30"/>
                  <a:gd name="T9" fmla="*/ 29 h 30"/>
                  <a:gd name="T10" fmla="*/ 29 w 30"/>
                  <a:gd name="T11" fmla="*/ 0 h 30"/>
                  <a:gd name="T12" fmla="*/ 0 w 30"/>
                  <a:gd name="T13" fmla="*/ 0 h 30"/>
                  <a:gd name="T14" fmla="*/ 0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29"/>
                    </a:moveTo>
                    <a:lnTo>
                      <a:pt x="0" y="29"/>
                    </a:lnTo>
                    <a:cubicBezTo>
                      <a:pt x="0" y="29"/>
                      <a:pt x="0" y="29"/>
                      <a:pt x="0" y="0"/>
                    </a:cubicBezTo>
                    <a:cubicBezTo>
                      <a:pt x="29" y="0"/>
                      <a:pt x="29" y="0"/>
                      <a:pt x="29" y="0"/>
                    </a:cubicBezTo>
                    <a:cubicBezTo>
                      <a:pt x="29" y="29"/>
                      <a:pt x="29" y="29"/>
                      <a:pt x="29" y="29"/>
                    </a:cubicBezTo>
                    <a:cubicBezTo>
                      <a:pt x="29" y="0"/>
                      <a:pt x="29" y="0"/>
                      <a:pt x="29" y="0"/>
                    </a:cubicBezTo>
                    <a:cubicBezTo>
                      <a:pt x="0" y="0"/>
                      <a:pt x="0" y="0"/>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 name="Freeform 42">
                <a:extLst>
                  <a:ext uri="{FF2B5EF4-FFF2-40B4-BE49-F238E27FC236}">
                    <a16:creationId xmlns:a16="http://schemas.microsoft.com/office/drawing/2014/main" id="{EE2BA353-3F5C-4634-A878-C7A252522202}"/>
                  </a:ext>
                </a:extLst>
              </p:cNvPr>
              <p:cNvSpPr>
                <a:spLocks noChangeArrowheads="1"/>
              </p:cNvSpPr>
              <p:nvPr/>
            </p:nvSpPr>
            <p:spPr bwMode="auto">
              <a:xfrm>
                <a:off x="8827832" y="2600700"/>
                <a:ext cx="11416" cy="21038"/>
              </a:xfrm>
              <a:custGeom>
                <a:avLst/>
                <a:gdLst>
                  <a:gd name="T0" fmla="*/ 30 w 31"/>
                  <a:gd name="T1" fmla="*/ 0 h 59"/>
                  <a:gd name="T2" fmla="*/ 30 w 31"/>
                  <a:gd name="T3" fmla="*/ 0 h 59"/>
                  <a:gd name="T4" fmla="*/ 0 w 31"/>
                  <a:gd name="T5" fmla="*/ 58 h 59"/>
                  <a:gd name="T6" fmla="*/ 30 w 31"/>
                  <a:gd name="T7" fmla="*/ 0 h 59"/>
                </a:gdLst>
                <a:ahLst/>
                <a:cxnLst>
                  <a:cxn ang="0">
                    <a:pos x="T0" y="T1"/>
                  </a:cxn>
                  <a:cxn ang="0">
                    <a:pos x="T2" y="T3"/>
                  </a:cxn>
                  <a:cxn ang="0">
                    <a:pos x="T4" y="T5"/>
                  </a:cxn>
                  <a:cxn ang="0">
                    <a:pos x="T6" y="T7"/>
                  </a:cxn>
                </a:cxnLst>
                <a:rect l="0" t="0" r="r" b="b"/>
                <a:pathLst>
                  <a:path w="31" h="59">
                    <a:moveTo>
                      <a:pt x="30" y="0"/>
                    </a:moveTo>
                    <a:lnTo>
                      <a:pt x="30" y="0"/>
                    </a:lnTo>
                    <a:cubicBezTo>
                      <a:pt x="30" y="29"/>
                      <a:pt x="0" y="29"/>
                      <a:pt x="0" y="58"/>
                    </a:cubicBezTo>
                    <a:cubicBezTo>
                      <a:pt x="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2" name="Freeform 43">
                <a:extLst>
                  <a:ext uri="{FF2B5EF4-FFF2-40B4-BE49-F238E27FC236}">
                    <a16:creationId xmlns:a16="http://schemas.microsoft.com/office/drawing/2014/main" id="{F9E6E024-AAE2-4AF4-820F-376454738D16}"/>
                  </a:ext>
                </a:extLst>
              </p:cNvPr>
              <p:cNvSpPr>
                <a:spLocks noChangeArrowheads="1"/>
              </p:cNvSpPr>
              <p:nvPr/>
            </p:nvSpPr>
            <p:spPr bwMode="auto">
              <a:xfrm>
                <a:off x="8870234" y="2730166"/>
                <a:ext cx="11416" cy="11328"/>
              </a:xfrm>
              <a:custGeom>
                <a:avLst/>
                <a:gdLst>
                  <a:gd name="T0" fmla="*/ 30 w 31"/>
                  <a:gd name="T1" fmla="*/ 29 h 30"/>
                  <a:gd name="T2" fmla="*/ 30 w 31"/>
                  <a:gd name="T3" fmla="*/ 29 h 30"/>
                  <a:gd name="T4" fmla="*/ 0 w 31"/>
                  <a:gd name="T5" fmla="*/ 0 h 30"/>
                  <a:gd name="T6" fmla="*/ 0 w 31"/>
                  <a:gd name="T7" fmla="*/ 0 h 30"/>
                  <a:gd name="T8" fmla="*/ 0 w 31"/>
                  <a:gd name="T9" fmla="*/ 0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cubicBezTo>
                      <a:pt x="0" y="29"/>
                      <a:pt x="0" y="29"/>
                      <a:pt x="0" y="0"/>
                    </a:cubicBezTo>
                    <a:lnTo>
                      <a:pt x="0" y="0"/>
                    </a:lnTo>
                    <a:lnTo>
                      <a:pt x="0" y="0"/>
                    </a:lnTo>
                    <a:cubicBezTo>
                      <a:pt x="0" y="29"/>
                      <a:pt x="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 name="Freeform 44">
                <a:extLst>
                  <a:ext uri="{FF2B5EF4-FFF2-40B4-BE49-F238E27FC236}">
                    <a16:creationId xmlns:a16="http://schemas.microsoft.com/office/drawing/2014/main" id="{C6CB1C09-62E3-491C-9AE6-BAF70B82851C}"/>
                  </a:ext>
                </a:extLst>
              </p:cNvPr>
              <p:cNvSpPr>
                <a:spLocks noChangeArrowheads="1"/>
              </p:cNvSpPr>
              <p:nvPr/>
            </p:nvSpPr>
            <p:spPr bwMode="auto">
              <a:xfrm>
                <a:off x="8902851" y="2087692"/>
                <a:ext cx="11416" cy="53405"/>
              </a:xfrm>
              <a:custGeom>
                <a:avLst/>
                <a:gdLst>
                  <a:gd name="T0" fmla="*/ 29 w 30"/>
                  <a:gd name="T1" fmla="*/ 0 h 147"/>
                  <a:gd name="T2" fmla="*/ 29 w 30"/>
                  <a:gd name="T3" fmla="*/ 0 h 147"/>
                  <a:gd name="T4" fmla="*/ 29 w 30"/>
                  <a:gd name="T5" fmla="*/ 0 h 147"/>
                  <a:gd name="T6" fmla="*/ 29 w 30"/>
                  <a:gd name="T7" fmla="*/ 29 h 147"/>
                  <a:gd name="T8" fmla="*/ 0 w 30"/>
                  <a:gd name="T9" fmla="*/ 146 h 147"/>
                  <a:gd name="T10" fmla="*/ 29 w 30"/>
                  <a:gd name="T11" fmla="*/ 29 h 147"/>
                  <a:gd name="T12" fmla="*/ 29 w 30"/>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30" h="147">
                    <a:moveTo>
                      <a:pt x="29" y="0"/>
                    </a:moveTo>
                    <a:lnTo>
                      <a:pt x="29" y="0"/>
                    </a:lnTo>
                    <a:lnTo>
                      <a:pt x="29" y="0"/>
                    </a:lnTo>
                    <a:cubicBezTo>
                      <a:pt x="29" y="29"/>
                      <a:pt x="29" y="29"/>
                      <a:pt x="29" y="29"/>
                    </a:cubicBezTo>
                    <a:cubicBezTo>
                      <a:pt x="29" y="87"/>
                      <a:pt x="0" y="117"/>
                      <a:pt x="0" y="146"/>
                    </a:cubicBezTo>
                    <a:cubicBezTo>
                      <a:pt x="0" y="117"/>
                      <a:pt x="29" y="87"/>
                      <a:pt x="29" y="29"/>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 name="Freeform 45">
                <a:extLst>
                  <a:ext uri="{FF2B5EF4-FFF2-40B4-BE49-F238E27FC236}">
                    <a16:creationId xmlns:a16="http://schemas.microsoft.com/office/drawing/2014/main" id="{F543EDB3-AF5B-4F3C-9A5F-8ED5E15F6E30}"/>
                  </a:ext>
                </a:extLst>
              </p:cNvPr>
              <p:cNvSpPr>
                <a:spLocks noChangeArrowheads="1"/>
              </p:cNvSpPr>
              <p:nvPr/>
            </p:nvSpPr>
            <p:spPr bwMode="auto">
              <a:xfrm>
                <a:off x="8870234" y="2194501"/>
                <a:ext cx="11416" cy="11329"/>
              </a:xfrm>
              <a:custGeom>
                <a:avLst/>
                <a:gdLst>
                  <a:gd name="T0" fmla="*/ 0 w 31"/>
                  <a:gd name="T1" fmla="*/ 29 h 30"/>
                  <a:gd name="T2" fmla="*/ 0 w 31"/>
                  <a:gd name="T3" fmla="*/ 29 h 30"/>
                  <a:gd name="T4" fmla="*/ 30 w 31"/>
                  <a:gd name="T5" fmla="*/ 29 h 30"/>
                  <a:gd name="T6" fmla="*/ 30 w 31"/>
                  <a:gd name="T7" fmla="*/ 0 h 30"/>
                  <a:gd name="T8" fmla="*/ 30 w 31"/>
                  <a:gd name="T9" fmla="*/ 29 h 30"/>
                  <a:gd name="T10" fmla="*/ 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0" y="29"/>
                    </a:moveTo>
                    <a:lnTo>
                      <a:pt x="0" y="29"/>
                    </a:lnTo>
                    <a:cubicBezTo>
                      <a:pt x="0" y="29"/>
                      <a:pt x="0" y="29"/>
                      <a:pt x="30" y="29"/>
                    </a:cubicBezTo>
                    <a:cubicBezTo>
                      <a:pt x="30" y="0"/>
                      <a:pt x="30" y="0"/>
                      <a:pt x="30" y="0"/>
                    </a:cubicBezTo>
                    <a:cubicBezTo>
                      <a:pt x="30" y="0"/>
                      <a:pt x="30" y="0"/>
                      <a:pt x="30" y="29"/>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5" name="Freeform 46">
                <a:extLst>
                  <a:ext uri="{FF2B5EF4-FFF2-40B4-BE49-F238E27FC236}">
                    <a16:creationId xmlns:a16="http://schemas.microsoft.com/office/drawing/2014/main" id="{9145474E-63C5-4F04-B869-9331E9654C61}"/>
                  </a:ext>
                </a:extLst>
              </p:cNvPr>
              <p:cNvSpPr>
                <a:spLocks noChangeArrowheads="1"/>
              </p:cNvSpPr>
              <p:nvPr/>
            </p:nvSpPr>
            <p:spPr bwMode="auto">
              <a:xfrm>
                <a:off x="8849033" y="2120059"/>
                <a:ext cx="21200" cy="74443"/>
              </a:xfrm>
              <a:custGeom>
                <a:avLst/>
                <a:gdLst>
                  <a:gd name="T0" fmla="*/ 58 w 59"/>
                  <a:gd name="T1" fmla="*/ 30 h 205"/>
                  <a:gd name="T2" fmla="*/ 58 w 59"/>
                  <a:gd name="T3" fmla="*/ 30 h 205"/>
                  <a:gd name="T4" fmla="*/ 58 w 59"/>
                  <a:gd name="T5" fmla="*/ 30 h 205"/>
                  <a:gd name="T6" fmla="*/ 58 w 59"/>
                  <a:gd name="T7" fmla="*/ 0 h 205"/>
                  <a:gd name="T8" fmla="*/ 58 w 59"/>
                  <a:gd name="T9" fmla="*/ 30 h 205"/>
                  <a:gd name="T10" fmla="*/ 58 w 59"/>
                  <a:gd name="T11" fmla="*/ 30 h 205"/>
                  <a:gd name="T12" fmla="*/ 0 w 59"/>
                  <a:gd name="T13" fmla="*/ 146 h 205"/>
                  <a:gd name="T14" fmla="*/ 0 w 59"/>
                  <a:gd name="T15" fmla="*/ 204 h 205"/>
                  <a:gd name="T16" fmla="*/ 0 w 59"/>
                  <a:gd name="T17" fmla="*/ 146 h 205"/>
                  <a:gd name="T18" fmla="*/ 58 w 59"/>
                  <a:gd name="T19" fmla="*/ 3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05">
                    <a:moveTo>
                      <a:pt x="58" y="30"/>
                    </a:moveTo>
                    <a:lnTo>
                      <a:pt x="58" y="30"/>
                    </a:lnTo>
                    <a:lnTo>
                      <a:pt x="58" y="30"/>
                    </a:lnTo>
                    <a:cubicBezTo>
                      <a:pt x="58" y="30"/>
                      <a:pt x="58" y="30"/>
                      <a:pt x="58" y="0"/>
                    </a:cubicBezTo>
                    <a:cubicBezTo>
                      <a:pt x="58" y="30"/>
                      <a:pt x="58" y="30"/>
                      <a:pt x="58" y="30"/>
                    </a:cubicBezTo>
                    <a:lnTo>
                      <a:pt x="58" y="30"/>
                    </a:lnTo>
                    <a:cubicBezTo>
                      <a:pt x="29" y="59"/>
                      <a:pt x="29" y="117"/>
                      <a:pt x="0" y="146"/>
                    </a:cubicBezTo>
                    <a:cubicBezTo>
                      <a:pt x="0" y="146"/>
                      <a:pt x="0" y="175"/>
                      <a:pt x="0" y="204"/>
                    </a:cubicBezTo>
                    <a:cubicBezTo>
                      <a:pt x="0" y="175"/>
                      <a:pt x="0" y="146"/>
                      <a:pt x="0" y="146"/>
                    </a:cubicBezTo>
                    <a:cubicBezTo>
                      <a:pt x="29" y="117"/>
                      <a:pt x="29" y="59"/>
                      <a:pt x="5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6" name="Freeform 47">
                <a:extLst>
                  <a:ext uri="{FF2B5EF4-FFF2-40B4-BE49-F238E27FC236}">
                    <a16:creationId xmlns:a16="http://schemas.microsoft.com/office/drawing/2014/main" id="{4ADBA527-C06B-4594-B358-F8FC185EF4B0}"/>
                  </a:ext>
                </a:extLst>
              </p:cNvPr>
              <p:cNvSpPr>
                <a:spLocks noChangeArrowheads="1"/>
              </p:cNvSpPr>
              <p:nvPr/>
            </p:nvSpPr>
            <p:spPr bwMode="auto">
              <a:xfrm>
                <a:off x="8827832" y="2654104"/>
                <a:ext cx="32617" cy="64733"/>
              </a:xfrm>
              <a:custGeom>
                <a:avLst/>
                <a:gdLst>
                  <a:gd name="T0" fmla="*/ 88 w 89"/>
                  <a:gd name="T1" fmla="*/ 174 h 175"/>
                  <a:gd name="T2" fmla="*/ 88 w 89"/>
                  <a:gd name="T3" fmla="*/ 174 h 175"/>
                  <a:gd name="T4" fmla="*/ 88 w 89"/>
                  <a:gd name="T5" fmla="*/ 145 h 175"/>
                  <a:gd name="T6" fmla="*/ 0 w 89"/>
                  <a:gd name="T7" fmla="*/ 0 h 175"/>
                  <a:gd name="T8" fmla="*/ 0 w 89"/>
                  <a:gd name="T9" fmla="*/ 0 h 175"/>
                  <a:gd name="T10" fmla="*/ 88 w 89"/>
                  <a:gd name="T11" fmla="*/ 145 h 175"/>
                  <a:gd name="T12" fmla="*/ 88 w 89"/>
                  <a:gd name="T13" fmla="*/ 174 h 175"/>
                </a:gdLst>
                <a:ahLst/>
                <a:cxnLst>
                  <a:cxn ang="0">
                    <a:pos x="T0" y="T1"/>
                  </a:cxn>
                  <a:cxn ang="0">
                    <a:pos x="T2" y="T3"/>
                  </a:cxn>
                  <a:cxn ang="0">
                    <a:pos x="T4" y="T5"/>
                  </a:cxn>
                  <a:cxn ang="0">
                    <a:pos x="T6" y="T7"/>
                  </a:cxn>
                  <a:cxn ang="0">
                    <a:pos x="T8" y="T9"/>
                  </a:cxn>
                  <a:cxn ang="0">
                    <a:pos x="T10" y="T11"/>
                  </a:cxn>
                  <a:cxn ang="0">
                    <a:pos x="T12" y="T13"/>
                  </a:cxn>
                </a:cxnLst>
                <a:rect l="0" t="0" r="r" b="b"/>
                <a:pathLst>
                  <a:path w="89" h="175">
                    <a:moveTo>
                      <a:pt x="88" y="174"/>
                    </a:moveTo>
                    <a:lnTo>
                      <a:pt x="88" y="174"/>
                    </a:lnTo>
                    <a:cubicBezTo>
                      <a:pt x="88" y="145"/>
                      <a:pt x="88" y="145"/>
                      <a:pt x="88" y="145"/>
                    </a:cubicBezTo>
                    <a:cubicBezTo>
                      <a:pt x="59" y="87"/>
                      <a:pt x="30" y="57"/>
                      <a:pt x="0" y="0"/>
                    </a:cubicBezTo>
                    <a:lnTo>
                      <a:pt x="0" y="0"/>
                    </a:lnTo>
                    <a:cubicBezTo>
                      <a:pt x="30" y="57"/>
                      <a:pt x="59" y="87"/>
                      <a:pt x="88" y="145"/>
                    </a:cubicBezTo>
                    <a:lnTo>
                      <a:pt x="88"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7" name="Freeform 48">
                <a:extLst>
                  <a:ext uri="{FF2B5EF4-FFF2-40B4-BE49-F238E27FC236}">
                    <a16:creationId xmlns:a16="http://schemas.microsoft.com/office/drawing/2014/main" id="{264E104A-933A-40B8-BFCC-5A947D4544A4}"/>
                  </a:ext>
                </a:extLst>
              </p:cNvPr>
              <p:cNvSpPr>
                <a:spLocks noChangeArrowheads="1"/>
              </p:cNvSpPr>
              <p:nvPr/>
            </p:nvSpPr>
            <p:spPr bwMode="auto">
              <a:xfrm>
                <a:off x="8783799" y="2194501"/>
                <a:ext cx="65234" cy="53405"/>
              </a:xfrm>
              <a:custGeom>
                <a:avLst/>
                <a:gdLst>
                  <a:gd name="T0" fmla="*/ 175 w 176"/>
                  <a:gd name="T1" fmla="*/ 0 h 147"/>
                  <a:gd name="T2" fmla="*/ 175 w 176"/>
                  <a:gd name="T3" fmla="*/ 0 h 147"/>
                  <a:gd name="T4" fmla="*/ 88 w 176"/>
                  <a:gd name="T5" fmla="*/ 88 h 147"/>
                  <a:gd name="T6" fmla="*/ 0 w 176"/>
                  <a:gd name="T7" fmla="*/ 146 h 147"/>
                  <a:gd name="T8" fmla="*/ 0 w 176"/>
                  <a:gd name="T9" fmla="*/ 146 h 147"/>
                  <a:gd name="T10" fmla="*/ 88 w 176"/>
                  <a:gd name="T11" fmla="*/ 88 h 147"/>
                  <a:gd name="T12" fmla="*/ 175 w 176"/>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176" h="147">
                    <a:moveTo>
                      <a:pt x="175" y="0"/>
                    </a:moveTo>
                    <a:lnTo>
                      <a:pt x="175" y="0"/>
                    </a:lnTo>
                    <a:cubicBezTo>
                      <a:pt x="146" y="29"/>
                      <a:pt x="116" y="59"/>
                      <a:pt x="88" y="88"/>
                    </a:cubicBezTo>
                    <a:cubicBezTo>
                      <a:pt x="59" y="88"/>
                      <a:pt x="30" y="117"/>
                      <a:pt x="0" y="146"/>
                    </a:cubicBezTo>
                    <a:lnTo>
                      <a:pt x="0" y="146"/>
                    </a:lnTo>
                    <a:cubicBezTo>
                      <a:pt x="30" y="117"/>
                      <a:pt x="59" y="88"/>
                      <a:pt x="88" y="88"/>
                    </a:cubicBezTo>
                    <a:cubicBezTo>
                      <a:pt x="116" y="59"/>
                      <a:pt x="146" y="29"/>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8" name="Freeform 49">
                <a:extLst>
                  <a:ext uri="{FF2B5EF4-FFF2-40B4-BE49-F238E27FC236}">
                    <a16:creationId xmlns:a16="http://schemas.microsoft.com/office/drawing/2014/main" id="{312B2776-1CDD-4446-B98D-5BA418119750}"/>
                  </a:ext>
                </a:extLst>
              </p:cNvPr>
              <p:cNvSpPr>
                <a:spLocks noChangeArrowheads="1"/>
              </p:cNvSpPr>
              <p:nvPr/>
            </p:nvSpPr>
            <p:spPr bwMode="auto">
              <a:xfrm>
                <a:off x="8806631" y="2419448"/>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9" name="Freeform 50">
                <a:extLst>
                  <a:ext uri="{FF2B5EF4-FFF2-40B4-BE49-F238E27FC236}">
                    <a16:creationId xmlns:a16="http://schemas.microsoft.com/office/drawing/2014/main" id="{3D2A6DE1-09D0-430E-8091-A2AF8B15AE5E}"/>
                  </a:ext>
                </a:extLst>
              </p:cNvPr>
              <p:cNvSpPr>
                <a:spLocks noChangeArrowheads="1"/>
              </p:cNvSpPr>
              <p:nvPr/>
            </p:nvSpPr>
            <p:spPr bwMode="auto">
              <a:xfrm>
                <a:off x="8827832" y="2633067"/>
                <a:ext cx="1631" cy="22656"/>
              </a:xfrm>
              <a:custGeom>
                <a:avLst/>
                <a:gdLst>
                  <a:gd name="T0" fmla="*/ 0 w 1"/>
                  <a:gd name="T1" fmla="*/ 59 h 60"/>
                  <a:gd name="T2" fmla="*/ 0 w 1"/>
                  <a:gd name="T3" fmla="*/ 59 h 60"/>
                  <a:gd name="T4" fmla="*/ 0 w 1"/>
                  <a:gd name="T5" fmla="*/ 59 h 60"/>
                  <a:gd name="T6" fmla="*/ 0 w 1"/>
                  <a:gd name="T7" fmla="*/ 30 h 60"/>
                  <a:gd name="T8" fmla="*/ 0 w 1"/>
                  <a:gd name="T9" fmla="*/ 0 h 60"/>
                  <a:gd name="T10" fmla="*/ 0 w 1"/>
                  <a:gd name="T11" fmla="*/ 30 h 60"/>
                  <a:gd name="T12" fmla="*/ 0 w 1"/>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1" h="60">
                    <a:moveTo>
                      <a:pt x="0" y="59"/>
                    </a:moveTo>
                    <a:lnTo>
                      <a:pt x="0" y="59"/>
                    </a:lnTo>
                    <a:lnTo>
                      <a:pt x="0" y="59"/>
                    </a:lnTo>
                    <a:cubicBezTo>
                      <a:pt x="0" y="30"/>
                      <a:pt x="0" y="30"/>
                      <a:pt x="0" y="30"/>
                    </a:cubicBezTo>
                    <a:lnTo>
                      <a:pt x="0" y="0"/>
                    </a:lnTo>
                    <a:lnTo>
                      <a:pt x="0" y="30"/>
                    </a:lnTo>
                    <a:lnTo>
                      <a:pt x="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00" name="Freeform 51">
                <a:extLst>
                  <a:ext uri="{FF2B5EF4-FFF2-40B4-BE49-F238E27FC236}">
                    <a16:creationId xmlns:a16="http://schemas.microsoft.com/office/drawing/2014/main" id="{045B89D8-1540-445D-BB9C-0C12FD0165B5}"/>
                  </a:ext>
                </a:extLst>
              </p:cNvPr>
              <p:cNvSpPr>
                <a:spLocks noChangeArrowheads="1"/>
              </p:cNvSpPr>
              <p:nvPr/>
            </p:nvSpPr>
            <p:spPr bwMode="auto">
              <a:xfrm>
                <a:off x="8914267" y="2718837"/>
                <a:ext cx="75019" cy="55023"/>
              </a:xfrm>
              <a:custGeom>
                <a:avLst/>
                <a:gdLst>
                  <a:gd name="T0" fmla="*/ 146 w 205"/>
                  <a:gd name="T1" fmla="*/ 88 h 148"/>
                  <a:gd name="T2" fmla="*/ 146 w 205"/>
                  <a:gd name="T3" fmla="*/ 88 h 148"/>
                  <a:gd name="T4" fmla="*/ 146 w 205"/>
                  <a:gd name="T5" fmla="*/ 88 h 148"/>
                  <a:gd name="T6" fmla="*/ 146 w 205"/>
                  <a:gd name="T7" fmla="*/ 88 h 148"/>
                  <a:gd name="T8" fmla="*/ 116 w 205"/>
                  <a:gd name="T9" fmla="*/ 88 h 148"/>
                  <a:gd name="T10" fmla="*/ 0 w 205"/>
                  <a:gd name="T11" fmla="*/ 147 h 148"/>
                  <a:gd name="T12" fmla="*/ 0 w 205"/>
                  <a:gd name="T13" fmla="*/ 147 h 148"/>
                  <a:gd name="T14" fmla="*/ 116 w 205"/>
                  <a:gd name="T15" fmla="*/ 88 h 148"/>
                  <a:gd name="T16" fmla="*/ 146 w 205"/>
                  <a:gd name="T17" fmla="*/ 88 h 148"/>
                  <a:gd name="T18" fmla="*/ 146 w 205"/>
                  <a:gd name="T19" fmla="*/ 88 h 148"/>
                  <a:gd name="T20" fmla="*/ 146 w 205"/>
                  <a:gd name="T21" fmla="*/ 88 h 148"/>
                  <a:gd name="T22" fmla="*/ 204 w 205"/>
                  <a:gd name="T23" fmla="*/ 0 h 148"/>
                  <a:gd name="T24" fmla="*/ 146 w 205"/>
                  <a:gd name="T25" fmla="*/ 8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48">
                    <a:moveTo>
                      <a:pt x="146" y="88"/>
                    </a:moveTo>
                    <a:lnTo>
                      <a:pt x="146" y="88"/>
                    </a:lnTo>
                    <a:lnTo>
                      <a:pt x="146" y="88"/>
                    </a:lnTo>
                    <a:lnTo>
                      <a:pt x="146" y="88"/>
                    </a:lnTo>
                    <a:cubicBezTo>
                      <a:pt x="116" y="88"/>
                      <a:pt x="116" y="88"/>
                      <a:pt x="116" y="88"/>
                    </a:cubicBezTo>
                    <a:cubicBezTo>
                      <a:pt x="116" y="147"/>
                      <a:pt x="59" y="147"/>
                      <a:pt x="0" y="147"/>
                    </a:cubicBezTo>
                    <a:lnTo>
                      <a:pt x="0" y="147"/>
                    </a:lnTo>
                    <a:cubicBezTo>
                      <a:pt x="59" y="147"/>
                      <a:pt x="116" y="147"/>
                      <a:pt x="116" y="88"/>
                    </a:cubicBezTo>
                    <a:cubicBezTo>
                      <a:pt x="146" y="88"/>
                      <a:pt x="146" y="88"/>
                      <a:pt x="146" y="88"/>
                    </a:cubicBezTo>
                    <a:lnTo>
                      <a:pt x="146" y="88"/>
                    </a:lnTo>
                    <a:lnTo>
                      <a:pt x="146" y="88"/>
                    </a:lnTo>
                    <a:cubicBezTo>
                      <a:pt x="175" y="59"/>
                      <a:pt x="175" y="30"/>
                      <a:pt x="204" y="0"/>
                    </a:cubicBezTo>
                    <a:cubicBezTo>
                      <a:pt x="175" y="30"/>
                      <a:pt x="175" y="59"/>
                      <a:pt x="146"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01" name="Freeform 52">
                <a:extLst>
                  <a:ext uri="{FF2B5EF4-FFF2-40B4-BE49-F238E27FC236}">
                    <a16:creationId xmlns:a16="http://schemas.microsoft.com/office/drawing/2014/main" id="{98D637A4-ABB3-4CAF-BE95-A42D2F3835FD}"/>
                  </a:ext>
                </a:extLst>
              </p:cNvPr>
              <p:cNvSpPr>
                <a:spLocks noChangeArrowheads="1"/>
              </p:cNvSpPr>
              <p:nvPr/>
            </p:nvSpPr>
            <p:spPr bwMode="auto">
              <a:xfrm>
                <a:off x="9000701" y="2247907"/>
                <a:ext cx="1631" cy="22656"/>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02" name="Freeform 53">
                <a:extLst>
                  <a:ext uri="{FF2B5EF4-FFF2-40B4-BE49-F238E27FC236}">
                    <a16:creationId xmlns:a16="http://schemas.microsoft.com/office/drawing/2014/main" id="{5E191F86-B072-4E2B-B9A8-6D4FFDB2EACB}"/>
                  </a:ext>
                </a:extLst>
              </p:cNvPr>
              <p:cNvSpPr>
                <a:spLocks noChangeArrowheads="1"/>
              </p:cNvSpPr>
              <p:nvPr/>
            </p:nvSpPr>
            <p:spPr bwMode="auto">
              <a:xfrm>
                <a:off x="8989286" y="2215540"/>
                <a:ext cx="11415" cy="32366"/>
              </a:xfrm>
              <a:custGeom>
                <a:avLst/>
                <a:gdLst>
                  <a:gd name="T0" fmla="*/ 0 w 30"/>
                  <a:gd name="T1" fmla="*/ 0 h 88"/>
                  <a:gd name="T2" fmla="*/ 0 w 30"/>
                  <a:gd name="T3" fmla="*/ 0 h 88"/>
                  <a:gd name="T4" fmla="*/ 0 w 30"/>
                  <a:gd name="T5" fmla="*/ 0 h 88"/>
                  <a:gd name="T6" fmla="*/ 29 w 30"/>
                  <a:gd name="T7" fmla="*/ 87 h 88"/>
                  <a:gd name="T8" fmla="*/ 0 w 30"/>
                  <a:gd name="T9" fmla="*/ 0 h 88"/>
                </a:gdLst>
                <a:ahLst/>
                <a:cxnLst>
                  <a:cxn ang="0">
                    <a:pos x="T0" y="T1"/>
                  </a:cxn>
                  <a:cxn ang="0">
                    <a:pos x="T2" y="T3"/>
                  </a:cxn>
                  <a:cxn ang="0">
                    <a:pos x="T4" y="T5"/>
                  </a:cxn>
                  <a:cxn ang="0">
                    <a:pos x="T6" y="T7"/>
                  </a:cxn>
                  <a:cxn ang="0">
                    <a:pos x="T8" y="T9"/>
                  </a:cxn>
                </a:cxnLst>
                <a:rect l="0" t="0" r="r" b="b"/>
                <a:pathLst>
                  <a:path w="30" h="88">
                    <a:moveTo>
                      <a:pt x="0" y="0"/>
                    </a:moveTo>
                    <a:lnTo>
                      <a:pt x="0" y="0"/>
                    </a:lnTo>
                    <a:lnTo>
                      <a:pt x="0" y="0"/>
                    </a:lnTo>
                    <a:cubicBezTo>
                      <a:pt x="0" y="29"/>
                      <a:pt x="0" y="58"/>
                      <a:pt x="29" y="87"/>
                    </a:cubicBezTo>
                    <a:cubicBezTo>
                      <a:pt x="0"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03" name="Freeform 54">
                <a:extLst>
                  <a:ext uri="{FF2B5EF4-FFF2-40B4-BE49-F238E27FC236}">
                    <a16:creationId xmlns:a16="http://schemas.microsoft.com/office/drawing/2014/main" id="{0E27FBD2-3B82-4CE0-AD71-38610F729EAF}"/>
                  </a:ext>
                </a:extLst>
              </p:cNvPr>
              <p:cNvSpPr>
                <a:spLocks noChangeArrowheads="1"/>
              </p:cNvSpPr>
              <p:nvPr/>
            </p:nvSpPr>
            <p:spPr bwMode="auto">
              <a:xfrm>
                <a:off x="8837617" y="2259234"/>
                <a:ext cx="11416" cy="53405"/>
              </a:xfrm>
              <a:custGeom>
                <a:avLst/>
                <a:gdLst>
                  <a:gd name="T0" fmla="*/ 29 w 30"/>
                  <a:gd name="T1" fmla="*/ 58 h 145"/>
                  <a:gd name="T2" fmla="*/ 29 w 30"/>
                  <a:gd name="T3" fmla="*/ 58 h 145"/>
                  <a:gd name="T4" fmla="*/ 29 w 30"/>
                  <a:gd name="T5" fmla="*/ 115 h 145"/>
                  <a:gd name="T6" fmla="*/ 0 w 30"/>
                  <a:gd name="T7" fmla="*/ 144 h 145"/>
                  <a:gd name="T8" fmla="*/ 29 w 30"/>
                  <a:gd name="T9" fmla="*/ 115 h 145"/>
                  <a:gd name="T10" fmla="*/ 29 w 30"/>
                  <a:gd name="T11" fmla="*/ 58 h 145"/>
                  <a:gd name="T12" fmla="*/ 29 w 30"/>
                  <a:gd name="T13" fmla="*/ 29 h 145"/>
                  <a:gd name="T14" fmla="*/ 29 w 30"/>
                  <a:gd name="T15" fmla="*/ 0 h 145"/>
                  <a:gd name="T16" fmla="*/ 29 w 30"/>
                  <a:gd name="T17" fmla="*/ 29 h 145"/>
                  <a:gd name="T18" fmla="*/ 29 w 30"/>
                  <a:gd name="T19" fmla="*/ 5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145">
                    <a:moveTo>
                      <a:pt x="29" y="58"/>
                    </a:moveTo>
                    <a:lnTo>
                      <a:pt x="29" y="58"/>
                    </a:lnTo>
                    <a:cubicBezTo>
                      <a:pt x="29" y="87"/>
                      <a:pt x="29" y="115"/>
                      <a:pt x="29" y="115"/>
                    </a:cubicBezTo>
                    <a:cubicBezTo>
                      <a:pt x="29" y="144"/>
                      <a:pt x="0" y="144"/>
                      <a:pt x="0" y="144"/>
                    </a:cubicBezTo>
                    <a:cubicBezTo>
                      <a:pt x="0" y="144"/>
                      <a:pt x="29" y="144"/>
                      <a:pt x="29" y="115"/>
                    </a:cubicBezTo>
                    <a:cubicBezTo>
                      <a:pt x="29" y="115"/>
                      <a:pt x="29" y="87"/>
                      <a:pt x="29" y="58"/>
                    </a:cubicBezTo>
                    <a:lnTo>
                      <a:pt x="29" y="29"/>
                    </a:lnTo>
                    <a:lnTo>
                      <a:pt x="29" y="0"/>
                    </a:lnTo>
                    <a:lnTo>
                      <a:pt x="29" y="29"/>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04" name="Freeform 55">
                <a:extLst>
                  <a:ext uri="{FF2B5EF4-FFF2-40B4-BE49-F238E27FC236}">
                    <a16:creationId xmlns:a16="http://schemas.microsoft.com/office/drawing/2014/main" id="{8141348A-1EB8-47BD-9402-C00A8D923918}"/>
                  </a:ext>
                </a:extLst>
              </p:cNvPr>
              <p:cNvSpPr>
                <a:spLocks noChangeArrowheads="1"/>
              </p:cNvSpPr>
              <p:nvPr/>
            </p:nvSpPr>
            <p:spPr bwMode="auto">
              <a:xfrm>
                <a:off x="8816416" y="2366043"/>
                <a:ext cx="1630" cy="22656"/>
              </a:xfrm>
              <a:custGeom>
                <a:avLst/>
                <a:gdLst>
                  <a:gd name="T0" fmla="*/ 0 w 1"/>
                  <a:gd name="T1" fmla="*/ 59 h 60"/>
                  <a:gd name="T2" fmla="*/ 0 w 1"/>
                  <a:gd name="T3" fmla="*/ 59 h 60"/>
                  <a:gd name="T4" fmla="*/ 0 w 1"/>
                  <a:gd name="T5" fmla="*/ 29 h 60"/>
                  <a:gd name="T6" fmla="*/ 0 w 1"/>
                  <a:gd name="T7" fmla="*/ 0 h 60"/>
                  <a:gd name="T8" fmla="*/ 0 w 1"/>
                  <a:gd name="T9" fmla="*/ 29 h 60"/>
                  <a:gd name="T10" fmla="*/ 0 w 1"/>
                  <a:gd name="T11" fmla="*/ 59 h 60"/>
                </a:gdLst>
                <a:ahLst/>
                <a:cxnLst>
                  <a:cxn ang="0">
                    <a:pos x="T0" y="T1"/>
                  </a:cxn>
                  <a:cxn ang="0">
                    <a:pos x="T2" y="T3"/>
                  </a:cxn>
                  <a:cxn ang="0">
                    <a:pos x="T4" y="T5"/>
                  </a:cxn>
                  <a:cxn ang="0">
                    <a:pos x="T6" y="T7"/>
                  </a:cxn>
                  <a:cxn ang="0">
                    <a:pos x="T8" y="T9"/>
                  </a:cxn>
                  <a:cxn ang="0">
                    <a:pos x="T10" y="T11"/>
                  </a:cxn>
                </a:cxnLst>
                <a:rect l="0" t="0" r="r" b="b"/>
                <a:pathLst>
                  <a:path w="1" h="60">
                    <a:moveTo>
                      <a:pt x="0" y="59"/>
                    </a:moveTo>
                    <a:lnTo>
                      <a:pt x="0" y="59"/>
                    </a:lnTo>
                    <a:cubicBezTo>
                      <a:pt x="0" y="29"/>
                      <a:pt x="0" y="29"/>
                      <a:pt x="0" y="29"/>
                    </a:cubicBezTo>
                    <a:cubicBezTo>
                      <a:pt x="0" y="0"/>
                      <a:pt x="0" y="0"/>
                      <a:pt x="0" y="0"/>
                    </a:cubicBezTo>
                    <a:cubicBezTo>
                      <a:pt x="0" y="29"/>
                      <a:pt x="0" y="29"/>
                      <a:pt x="0" y="29"/>
                    </a:cubicBezTo>
                    <a:cubicBezTo>
                      <a:pt x="0" y="29"/>
                      <a:pt x="0" y="2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05" name="Freeform 56">
                <a:extLst>
                  <a:ext uri="{FF2B5EF4-FFF2-40B4-BE49-F238E27FC236}">
                    <a16:creationId xmlns:a16="http://schemas.microsoft.com/office/drawing/2014/main" id="{3EFC2137-8CB5-4568-853F-5E0506163AA9}"/>
                  </a:ext>
                </a:extLst>
              </p:cNvPr>
              <p:cNvSpPr>
                <a:spLocks noChangeArrowheads="1"/>
              </p:cNvSpPr>
              <p:nvPr/>
            </p:nvSpPr>
            <p:spPr bwMode="auto">
              <a:xfrm>
                <a:off x="9162156" y="2045616"/>
                <a:ext cx="11415" cy="11329"/>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29" y="0"/>
                      <a:pt x="0" y="0"/>
                    </a:cubicBezTo>
                    <a:cubicBezTo>
                      <a:pt x="29" y="0"/>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06" name="Freeform 57">
                <a:extLst>
                  <a:ext uri="{FF2B5EF4-FFF2-40B4-BE49-F238E27FC236}">
                    <a16:creationId xmlns:a16="http://schemas.microsoft.com/office/drawing/2014/main" id="{59D3B267-2C98-48C6-A870-3E48068370A0}"/>
                  </a:ext>
                </a:extLst>
              </p:cNvPr>
              <p:cNvSpPr>
                <a:spLocks noChangeArrowheads="1"/>
              </p:cNvSpPr>
              <p:nvPr/>
            </p:nvSpPr>
            <p:spPr bwMode="auto">
              <a:xfrm>
                <a:off x="10682103" y="3210806"/>
                <a:ext cx="11415" cy="11329"/>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lnTo>
                      <a:pt x="3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07" name="Freeform 58">
                <a:extLst>
                  <a:ext uri="{FF2B5EF4-FFF2-40B4-BE49-F238E27FC236}">
                    <a16:creationId xmlns:a16="http://schemas.microsoft.com/office/drawing/2014/main" id="{7D426819-95D4-47E7-9565-EB386E80155F}"/>
                  </a:ext>
                </a:extLst>
              </p:cNvPr>
              <p:cNvSpPr>
                <a:spLocks noChangeArrowheads="1"/>
              </p:cNvSpPr>
              <p:nvPr/>
            </p:nvSpPr>
            <p:spPr bwMode="auto">
              <a:xfrm>
                <a:off x="10628285" y="3147692"/>
                <a:ext cx="11416" cy="11328"/>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lnTo>
                      <a:pt x="0" y="0"/>
                    </a:lnTo>
                    <a:lnTo>
                      <a:pt x="29"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08" name="Freeform 59">
                <a:extLst>
                  <a:ext uri="{FF2B5EF4-FFF2-40B4-BE49-F238E27FC236}">
                    <a16:creationId xmlns:a16="http://schemas.microsoft.com/office/drawing/2014/main" id="{1E2FD0E8-CAAE-4F39-AC2A-9D57F69CE01F}"/>
                  </a:ext>
                </a:extLst>
              </p:cNvPr>
              <p:cNvSpPr>
                <a:spLocks noChangeArrowheads="1"/>
              </p:cNvSpPr>
              <p:nvPr/>
            </p:nvSpPr>
            <p:spPr bwMode="auto">
              <a:xfrm>
                <a:off x="10639701" y="3157402"/>
                <a:ext cx="11415" cy="1618"/>
              </a:xfrm>
              <a:custGeom>
                <a:avLst/>
                <a:gdLst>
                  <a:gd name="T0" fmla="*/ 0 w 31"/>
                  <a:gd name="T1" fmla="*/ 0 h 1"/>
                  <a:gd name="T2" fmla="*/ 0 w 31"/>
                  <a:gd name="T3" fmla="*/ 0 h 1"/>
                  <a:gd name="T4" fmla="*/ 30 w 31"/>
                  <a:gd name="T5" fmla="*/ 0 h 1"/>
                  <a:gd name="T6" fmla="*/ 30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30" y="0"/>
                      <a:pt x="30" y="0"/>
                      <a:pt x="30" y="0"/>
                    </a:cubicBezTo>
                    <a:lnTo>
                      <a:pt x="30" y="0"/>
                    </a:ln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09" name="Freeform 60">
                <a:extLst>
                  <a:ext uri="{FF2B5EF4-FFF2-40B4-BE49-F238E27FC236}">
                    <a16:creationId xmlns:a16="http://schemas.microsoft.com/office/drawing/2014/main" id="{7CB2E0AF-CE58-44B7-ACD1-05F1F6374E2E}"/>
                  </a:ext>
                </a:extLst>
              </p:cNvPr>
              <p:cNvSpPr>
                <a:spLocks noChangeArrowheads="1"/>
              </p:cNvSpPr>
              <p:nvPr/>
            </p:nvSpPr>
            <p:spPr bwMode="auto">
              <a:xfrm>
                <a:off x="10628285" y="2964822"/>
                <a:ext cx="11416" cy="22656"/>
              </a:xfrm>
              <a:custGeom>
                <a:avLst/>
                <a:gdLst>
                  <a:gd name="T0" fmla="*/ 29 w 30"/>
                  <a:gd name="T1" fmla="*/ 0 h 60"/>
                  <a:gd name="T2" fmla="*/ 29 w 30"/>
                  <a:gd name="T3" fmla="*/ 0 h 60"/>
                  <a:gd name="T4" fmla="*/ 29 w 30"/>
                  <a:gd name="T5" fmla="*/ 0 h 60"/>
                  <a:gd name="T6" fmla="*/ 29 w 30"/>
                  <a:gd name="T7" fmla="*/ 0 h 60"/>
                  <a:gd name="T8" fmla="*/ 0 w 30"/>
                  <a:gd name="T9" fmla="*/ 29 h 60"/>
                  <a:gd name="T10" fmla="*/ 0 w 30"/>
                  <a:gd name="T11" fmla="*/ 59 h 60"/>
                  <a:gd name="T12" fmla="*/ 29 w 30"/>
                  <a:gd name="T13" fmla="*/ 59 h 60"/>
                  <a:gd name="T14" fmla="*/ 0 w 30"/>
                  <a:gd name="T15" fmla="*/ 59 h 60"/>
                  <a:gd name="T16" fmla="*/ 0 w 30"/>
                  <a:gd name="T17" fmla="*/ 29 h 60"/>
                  <a:gd name="T18" fmla="*/ 29 w 30"/>
                  <a:gd name="T1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0">
                    <a:moveTo>
                      <a:pt x="29" y="0"/>
                    </a:moveTo>
                    <a:lnTo>
                      <a:pt x="29" y="0"/>
                    </a:lnTo>
                    <a:lnTo>
                      <a:pt x="29" y="0"/>
                    </a:lnTo>
                    <a:lnTo>
                      <a:pt x="29" y="0"/>
                    </a:lnTo>
                    <a:cubicBezTo>
                      <a:pt x="29" y="29"/>
                      <a:pt x="29" y="29"/>
                      <a:pt x="0" y="29"/>
                    </a:cubicBezTo>
                    <a:cubicBezTo>
                      <a:pt x="0" y="59"/>
                      <a:pt x="0" y="59"/>
                      <a:pt x="0" y="59"/>
                    </a:cubicBezTo>
                    <a:cubicBezTo>
                      <a:pt x="29" y="59"/>
                      <a:pt x="29" y="59"/>
                      <a:pt x="29" y="59"/>
                    </a:cubicBezTo>
                    <a:cubicBezTo>
                      <a:pt x="0" y="59"/>
                      <a:pt x="0" y="59"/>
                      <a:pt x="0" y="59"/>
                    </a:cubicBezTo>
                    <a:cubicBezTo>
                      <a:pt x="0" y="29"/>
                      <a:pt x="0"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10" name="Freeform 61">
                <a:extLst>
                  <a:ext uri="{FF2B5EF4-FFF2-40B4-BE49-F238E27FC236}">
                    <a16:creationId xmlns:a16="http://schemas.microsoft.com/office/drawing/2014/main" id="{54648AC2-2AA2-4AD4-A207-CBA438E35048}"/>
                  </a:ext>
                </a:extLst>
              </p:cNvPr>
              <p:cNvSpPr>
                <a:spLocks noChangeArrowheads="1"/>
              </p:cNvSpPr>
              <p:nvPr/>
            </p:nvSpPr>
            <p:spPr bwMode="auto">
              <a:xfrm>
                <a:off x="10618500" y="2976151"/>
                <a:ext cx="21202" cy="22656"/>
              </a:xfrm>
              <a:custGeom>
                <a:avLst/>
                <a:gdLst>
                  <a:gd name="T0" fmla="*/ 0 w 59"/>
                  <a:gd name="T1" fmla="*/ 59 h 60"/>
                  <a:gd name="T2" fmla="*/ 0 w 59"/>
                  <a:gd name="T3" fmla="*/ 59 h 60"/>
                  <a:gd name="T4" fmla="*/ 0 w 59"/>
                  <a:gd name="T5" fmla="*/ 30 h 60"/>
                  <a:gd name="T6" fmla="*/ 0 w 59"/>
                  <a:gd name="T7" fmla="*/ 0 h 60"/>
                  <a:gd name="T8" fmla="*/ 0 w 59"/>
                  <a:gd name="T9" fmla="*/ 0 h 60"/>
                  <a:gd name="T10" fmla="*/ 0 w 59"/>
                  <a:gd name="T11" fmla="*/ 0 h 60"/>
                  <a:gd name="T12" fmla="*/ 0 w 59"/>
                  <a:gd name="T13" fmla="*/ 0 h 60"/>
                  <a:gd name="T14" fmla="*/ 0 w 59"/>
                  <a:gd name="T15" fmla="*/ 30 h 60"/>
                  <a:gd name="T16" fmla="*/ 0 w 59"/>
                  <a:gd name="T17" fmla="*/ 59 h 60"/>
                  <a:gd name="T18" fmla="*/ 58 w 59"/>
                  <a:gd name="T19" fmla="*/ 59 h 60"/>
                  <a:gd name="T20" fmla="*/ 58 w 59"/>
                  <a:gd name="T21" fmla="*/ 30 h 60"/>
                  <a:gd name="T22" fmla="*/ 58 w 59"/>
                  <a:gd name="T23" fmla="*/ 59 h 60"/>
                  <a:gd name="T24" fmla="*/ 0 w 59"/>
                  <a:gd name="T25"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0" y="59"/>
                    </a:moveTo>
                    <a:lnTo>
                      <a:pt x="0" y="59"/>
                    </a:lnTo>
                    <a:cubicBezTo>
                      <a:pt x="0" y="30"/>
                      <a:pt x="0" y="30"/>
                      <a:pt x="0" y="30"/>
                    </a:cubicBezTo>
                    <a:lnTo>
                      <a:pt x="0" y="0"/>
                    </a:lnTo>
                    <a:lnTo>
                      <a:pt x="0" y="0"/>
                    </a:lnTo>
                    <a:lnTo>
                      <a:pt x="0" y="0"/>
                    </a:lnTo>
                    <a:lnTo>
                      <a:pt x="0" y="0"/>
                    </a:lnTo>
                    <a:lnTo>
                      <a:pt x="0" y="30"/>
                    </a:lnTo>
                    <a:cubicBezTo>
                      <a:pt x="0" y="59"/>
                      <a:pt x="0" y="59"/>
                      <a:pt x="0" y="59"/>
                    </a:cubicBezTo>
                    <a:cubicBezTo>
                      <a:pt x="58" y="59"/>
                      <a:pt x="58" y="59"/>
                      <a:pt x="58" y="59"/>
                    </a:cubicBezTo>
                    <a:lnTo>
                      <a:pt x="58" y="30"/>
                    </a:lnTo>
                    <a:lnTo>
                      <a:pt x="58" y="59"/>
                    </a:lnTo>
                    <a:lnTo>
                      <a:pt x="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11" name="Freeform 62">
                <a:extLst>
                  <a:ext uri="{FF2B5EF4-FFF2-40B4-BE49-F238E27FC236}">
                    <a16:creationId xmlns:a16="http://schemas.microsoft.com/office/drawing/2014/main" id="{F92FE9EE-3E05-4971-AD06-1B62B54A0F34}"/>
                  </a:ext>
                </a:extLst>
              </p:cNvPr>
              <p:cNvSpPr>
                <a:spLocks noChangeArrowheads="1"/>
              </p:cNvSpPr>
              <p:nvPr/>
            </p:nvSpPr>
            <p:spPr bwMode="auto">
              <a:xfrm>
                <a:off x="10908790" y="1776975"/>
                <a:ext cx="215272" cy="461222"/>
              </a:xfrm>
              <a:custGeom>
                <a:avLst/>
                <a:gdLst>
                  <a:gd name="T0" fmla="*/ 87 w 584"/>
                  <a:gd name="T1" fmla="*/ 146 h 1255"/>
                  <a:gd name="T2" fmla="*/ 87 w 584"/>
                  <a:gd name="T3" fmla="*/ 146 h 1255"/>
                  <a:gd name="T4" fmla="*/ 87 w 584"/>
                  <a:gd name="T5" fmla="*/ 146 h 1255"/>
                  <a:gd name="T6" fmla="*/ 87 w 584"/>
                  <a:gd name="T7" fmla="*/ 175 h 1255"/>
                  <a:gd name="T8" fmla="*/ 87 w 584"/>
                  <a:gd name="T9" fmla="*/ 233 h 1255"/>
                  <a:gd name="T10" fmla="*/ 87 w 584"/>
                  <a:gd name="T11" fmla="*/ 263 h 1255"/>
                  <a:gd name="T12" fmla="*/ 117 w 584"/>
                  <a:gd name="T13" fmla="*/ 292 h 1255"/>
                  <a:gd name="T14" fmla="*/ 117 w 584"/>
                  <a:gd name="T15" fmla="*/ 321 h 1255"/>
                  <a:gd name="T16" fmla="*/ 29 w 584"/>
                  <a:gd name="T17" fmla="*/ 525 h 1255"/>
                  <a:gd name="T18" fmla="*/ 29 w 584"/>
                  <a:gd name="T19" fmla="*/ 554 h 1255"/>
                  <a:gd name="T20" fmla="*/ 29 w 584"/>
                  <a:gd name="T21" fmla="*/ 613 h 1255"/>
                  <a:gd name="T22" fmla="*/ 29 w 584"/>
                  <a:gd name="T23" fmla="*/ 787 h 1255"/>
                  <a:gd name="T24" fmla="*/ 0 w 584"/>
                  <a:gd name="T25" fmla="*/ 846 h 1255"/>
                  <a:gd name="T26" fmla="*/ 0 w 584"/>
                  <a:gd name="T27" fmla="*/ 963 h 1255"/>
                  <a:gd name="T28" fmla="*/ 29 w 584"/>
                  <a:gd name="T29" fmla="*/ 1021 h 1255"/>
                  <a:gd name="T30" fmla="*/ 29 w 584"/>
                  <a:gd name="T31" fmla="*/ 1079 h 1255"/>
                  <a:gd name="T32" fmla="*/ 58 w 584"/>
                  <a:gd name="T33" fmla="*/ 1137 h 1255"/>
                  <a:gd name="T34" fmla="*/ 29 w 584"/>
                  <a:gd name="T35" fmla="*/ 1196 h 1255"/>
                  <a:gd name="T36" fmla="*/ 29 w 584"/>
                  <a:gd name="T37" fmla="*/ 1254 h 1255"/>
                  <a:gd name="T38" fmla="*/ 437 w 584"/>
                  <a:gd name="T39" fmla="*/ 1166 h 1255"/>
                  <a:gd name="T40" fmla="*/ 437 w 584"/>
                  <a:gd name="T41" fmla="*/ 1137 h 1255"/>
                  <a:gd name="T42" fmla="*/ 467 w 584"/>
                  <a:gd name="T43" fmla="*/ 1108 h 1255"/>
                  <a:gd name="T44" fmla="*/ 467 w 584"/>
                  <a:gd name="T45" fmla="*/ 1108 h 1255"/>
                  <a:gd name="T46" fmla="*/ 467 w 584"/>
                  <a:gd name="T47" fmla="*/ 1108 h 1255"/>
                  <a:gd name="T48" fmla="*/ 524 w 584"/>
                  <a:gd name="T49" fmla="*/ 1079 h 1255"/>
                  <a:gd name="T50" fmla="*/ 553 w 584"/>
                  <a:gd name="T51" fmla="*/ 1050 h 1255"/>
                  <a:gd name="T52" fmla="*/ 553 w 584"/>
                  <a:gd name="T53" fmla="*/ 1050 h 1255"/>
                  <a:gd name="T54" fmla="*/ 583 w 584"/>
                  <a:gd name="T55" fmla="*/ 1050 h 1255"/>
                  <a:gd name="T56" fmla="*/ 583 w 584"/>
                  <a:gd name="T57" fmla="*/ 1050 h 1255"/>
                  <a:gd name="T58" fmla="*/ 553 w 584"/>
                  <a:gd name="T59" fmla="*/ 1050 h 1255"/>
                  <a:gd name="T60" fmla="*/ 553 w 584"/>
                  <a:gd name="T61" fmla="*/ 1021 h 1255"/>
                  <a:gd name="T62" fmla="*/ 408 w 584"/>
                  <a:gd name="T63" fmla="*/ 671 h 1255"/>
                  <a:gd name="T64" fmla="*/ 146 w 584"/>
                  <a:gd name="T65" fmla="*/ 0 h 1255"/>
                  <a:gd name="T66" fmla="*/ 117 w 584"/>
                  <a:gd name="T67" fmla="*/ 0 h 1255"/>
                  <a:gd name="T68" fmla="*/ 87 w 584"/>
                  <a:gd name="T69" fmla="*/ 0 h 1255"/>
                  <a:gd name="T70" fmla="*/ 87 w 584"/>
                  <a:gd name="T71" fmla="*/ 29 h 1255"/>
                  <a:gd name="T72" fmla="*/ 87 w 584"/>
                  <a:gd name="T73" fmla="*/ 58 h 1255"/>
                  <a:gd name="T74" fmla="*/ 87 w 584"/>
                  <a:gd name="T75" fmla="*/ 87 h 1255"/>
                  <a:gd name="T76" fmla="*/ 87 w 584"/>
                  <a:gd name="T77" fmla="*/ 146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4" h="1255">
                    <a:moveTo>
                      <a:pt x="87" y="146"/>
                    </a:moveTo>
                    <a:lnTo>
                      <a:pt x="87" y="146"/>
                    </a:lnTo>
                    <a:lnTo>
                      <a:pt x="87" y="146"/>
                    </a:lnTo>
                    <a:cubicBezTo>
                      <a:pt x="87" y="175"/>
                      <a:pt x="87" y="175"/>
                      <a:pt x="87" y="175"/>
                    </a:cubicBezTo>
                    <a:cubicBezTo>
                      <a:pt x="87" y="204"/>
                      <a:pt x="87" y="204"/>
                      <a:pt x="87" y="233"/>
                    </a:cubicBezTo>
                    <a:lnTo>
                      <a:pt x="87" y="263"/>
                    </a:lnTo>
                    <a:cubicBezTo>
                      <a:pt x="87" y="263"/>
                      <a:pt x="87" y="263"/>
                      <a:pt x="117" y="292"/>
                    </a:cubicBezTo>
                    <a:lnTo>
                      <a:pt x="117" y="321"/>
                    </a:lnTo>
                    <a:cubicBezTo>
                      <a:pt x="146" y="408"/>
                      <a:pt x="87" y="466"/>
                      <a:pt x="29" y="525"/>
                    </a:cubicBezTo>
                    <a:lnTo>
                      <a:pt x="29" y="554"/>
                    </a:lnTo>
                    <a:cubicBezTo>
                      <a:pt x="29" y="583"/>
                      <a:pt x="29" y="583"/>
                      <a:pt x="29" y="613"/>
                    </a:cubicBezTo>
                    <a:cubicBezTo>
                      <a:pt x="29" y="671"/>
                      <a:pt x="29" y="729"/>
                      <a:pt x="29" y="787"/>
                    </a:cubicBezTo>
                    <a:cubicBezTo>
                      <a:pt x="29" y="816"/>
                      <a:pt x="0" y="816"/>
                      <a:pt x="0" y="846"/>
                    </a:cubicBezTo>
                    <a:cubicBezTo>
                      <a:pt x="0" y="875"/>
                      <a:pt x="0" y="933"/>
                      <a:pt x="0" y="963"/>
                    </a:cubicBezTo>
                    <a:cubicBezTo>
                      <a:pt x="29" y="992"/>
                      <a:pt x="29" y="1021"/>
                      <a:pt x="29" y="1021"/>
                    </a:cubicBezTo>
                    <a:cubicBezTo>
                      <a:pt x="29" y="1050"/>
                      <a:pt x="29" y="1079"/>
                      <a:pt x="29" y="1079"/>
                    </a:cubicBezTo>
                    <a:cubicBezTo>
                      <a:pt x="29" y="1108"/>
                      <a:pt x="29" y="1108"/>
                      <a:pt x="58" y="1137"/>
                    </a:cubicBezTo>
                    <a:cubicBezTo>
                      <a:pt x="58" y="1166"/>
                      <a:pt x="58" y="1166"/>
                      <a:pt x="29" y="1196"/>
                    </a:cubicBezTo>
                    <a:cubicBezTo>
                      <a:pt x="29" y="1225"/>
                      <a:pt x="29" y="1225"/>
                      <a:pt x="29" y="1254"/>
                    </a:cubicBezTo>
                    <a:cubicBezTo>
                      <a:pt x="174" y="1225"/>
                      <a:pt x="320" y="1196"/>
                      <a:pt x="437" y="1166"/>
                    </a:cubicBezTo>
                    <a:cubicBezTo>
                      <a:pt x="437" y="1166"/>
                      <a:pt x="437" y="1166"/>
                      <a:pt x="437" y="1137"/>
                    </a:cubicBezTo>
                    <a:cubicBezTo>
                      <a:pt x="437" y="1137"/>
                      <a:pt x="437" y="1108"/>
                      <a:pt x="467" y="1108"/>
                    </a:cubicBezTo>
                    <a:lnTo>
                      <a:pt x="467" y="1108"/>
                    </a:lnTo>
                    <a:lnTo>
                      <a:pt x="467" y="1108"/>
                    </a:lnTo>
                    <a:cubicBezTo>
                      <a:pt x="496" y="1108"/>
                      <a:pt x="496" y="1108"/>
                      <a:pt x="524" y="1079"/>
                    </a:cubicBezTo>
                    <a:cubicBezTo>
                      <a:pt x="524" y="1079"/>
                      <a:pt x="524" y="1050"/>
                      <a:pt x="553" y="1050"/>
                    </a:cubicBezTo>
                    <a:lnTo>
                      <a:pt x="553" y="1050"/>
                    </a:lnTo>
                    <a:cubicBezTo>
                      <a:pt x="583" y="1050"/>
                      <a:pt x="583" y="1050"/>
                      <a:pt x="583" y="1050"/>
                    </a:cubicBezTo>
                    <a:lnTo>
                      <a:pt x="583" y="1050"/>
                    </a:lnTo>
                    <a:lnTo>
                      <a:pt x="553" y="1050"/>
                    </a:lnTo>
                    <a:cubicBezTo>
                      <a:pt x="553" y="1021"/>
                      <a:pt x="553" y="1021"/>
                      <a:pt x="553" y="1021"/>
                    </a:cubicBezTo>
                    <a:cubicBezTo>
                      <a:pt x="496" y="904"/>
                      <a:pt x="467" y="787"/>
                      <a:pt x="408" y="671"/>
                    </a:cubicBezTo>
                    <a:cubicBezTo>
                      <a:pt x="320" y="437"/>
                      <a:pt x="233" y="204"/>
                      <a:pt x="146" y="0"/>
                    </a:cubicBezTo>
                    <a:lnTo>
                      <a:pt x="117" y="0"/>
                    </a:lnTo>
                    <a:cubicBezTo>
                      <a:pt x="117" y="0"/>
                      <a:pt x="117" y="0"/>
                      <a:pt x="87" y="0"/>
                    </a:cubicBezTo>
                    <a:cubicBezTo>
                      <a:pt x="87" y="0"/>
                      <a:pt x="87" y="0"/>
                      <a:pt x="87" y="29"/>
                    </a:cubicBezTo>
                    <a:cubicBezTo>
                      <a:pt x="87" y="29"/>
                      <a:pt x="87" y="29"/>
                      <a:pt x="87" y="58"/>
                    </a:cubicBezTo>
                    <a:lnTo>
                      <a:pt x="87" y="87"/>
                    </a:lnTo>
                    <a:cubicBezTo>
                      <a:pt x="87" y="116"/>
                      <a:pt x="87" y="116"/>
                      <a:pt x="87" y="146"/>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12" name="Freeform 63">
                <a:extLst>
                  <a:ext uri="{FF2B5EF4-FFF2-40B4-BE49-F238E27FC236}">
                    <a16:creationId xmlns:a16="http://schemas.microsoft.com/office/drawing/2014/main" id="{EB4E6D23-CD4B-4043-8ED3-EA65DD9B6824}"/>
                  </a:ext>
                </a:extLst>
              </p:cNvPr>
              <p:cNvSpPr>
                <a:spLocks noChangeArrowheads="1"/>
              </p:cNvSpPr>
              <p:nvPr/>
            </p:nvSpPr>
            <p:spPr bwMode="auto">
              <a:xfrm>
                <a:off x="10714720" y="3639662"/>
                <a:ext cx="11415" cy="21038"/>
              </a:xfrm>
              <a:custGeom>
                <a:avLst/>
                <a:gdLst>
                  <a:gd name="T0" fmla="*/ 28 w 29"/>
                  <a:gd name="T1" fmla="*/ 58 h 59"/>
                  <a:gd name="T2" fmla="*/ 28 w 29"/>
                  <a:gd name="T3" fmla="*/ 58 h 59"/>
                  <a:gd name="T4" fmla="*/ 0 w 29"/>
                  <a:gd name="T5" fmla="*/ 29 h 59"/>
                  <a:gd name="T6" fmla="*/ 0 w 29"/>
                  <a:gd name="T7" fmla="*/ 0 h 59"/>
                  <a:gd name="T8" fmla="*/ 0 w 29"/>
                  <a:gd name="T9" fmla="*/ 0 h 59"/>
                  <a:gd name="T10" fmla="*/ 0 w 29"/>
                  <a:gd name="T11" fmla="*/ 29 h 59"/>
                  <a:gd name="T12" fmla="*/ 28 w 29"/>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29" h="59">
                    <a:moveTo>
                      <a:pt x="28" y="58"/>
                    </a:moveTo>
                    <a:lnTo>
                      <a:pt x="28" y="58"/>
                    </a:lnTo>
                    <a:cubicBezTo>
                      <a:pt x="28" y="58"/>
                      <a:pt x="28" y="58"/>
                      <a:pt x="0" y="29"/>
                    </a:cubicBezTo>
                    <a:cubicBezTo>
                      <a:pt x="0" y="29"/>
                      <a:pt x="0" y="29"/>
                      <a:pt x="0" y="0"/>
                    </a:cubicBezTo>
                    <a:lnTo>
                      <a:pt x="0" y="0"/>
                    </a:lnTo>
                    <a:cubicBezTo>
                      <a:pt x="0" y="29"/>
                      <a:pt x="0" y="29"/>
                      <a:pt x="0" y="29"/>
                    </a:cubicBezTo>
                    <a:cubicBezTo>
                      <a:pt x="28" y="58"/>
                      <a:pt x="28" y="58"/>
                      <a:pt x="2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13" name="Freeform 64">
                <a:extLst>
                  <a:ext uri="{FF2B5EF4-FFF2-40B4-BE49-F238E27FC236}">
                    <a16:creationId xmlns:a16="http://schemas.microsoft.com/office/drawing/2014/main" id="{95744478-A8C7-43E9-84AB-C1E80FE6FC77}"/>
                  </a:ext>
                </a:extLst>
              </p:cNvPr>
              <p:cNvSpPr>
                <a:spLocks noChangeArrowheads="1"/>
              </p:cNvSpPr>
              <p:nvPr/>
            </p:nvSpPr>
            <p:spPr bwMode="auto">
              <a:xfrm>
                <a:off x="7911297" y="3767509"/>
                <a:ext cx="733880" cy="642474"/>
              </a:xfrm>
              <a:custGeom>
                <a:avLst/>
                <a:gdLst>
                  <a:gd name="T0" fmla="*/ 1982 w 1983"/>
                  <a:gd name="T1" fmla="*/ 233 h 1751"/>
                  <a:gd name="T2" fmla="*/ 1982 w 1983"/>
                  <a:gd name="T3" fmla="*/ 233 h 1751"/>
                  <a:gd name="T4" fmla="*/ 1982 w 1983"/>
                  <a:gd name="T5" fmla="*/ 174 h 1751"/>
                  <a:gd name="T6" fmla="*/ 1865 w 1983"/>
                  <a:gd name="T7" fmla="*/ 174 h 1751"/>
                  <a:gd name="T8" fmla="*/ 1836 w 1983"/>
                  <a:gd name="T9" fmla="*/ 174 h 1751"/>
                  <a:gd name="T10" fmla="*/ 1807 w 1983"/>
                  <a:gd name="T11" fmla="*/ 174 h 1751"/>
                  <a:gd name="T12" fmla="*/ 1778 w 1983"/>
                  <a:gd name="T13" fmla="*/ 116 h 1751"/>
                  <a:gd name="T14" fmla="*/ 1778 w 1983"/>
                  <a:gd name="T15" fmla="*/ 58 h 1751"/>
                  <a:gd name="T16" fmla="*/ 1749 w 1983"/>
                  <a:gd name="T17" fmla="*/ 0 h 1751"/>
                  <a:gd name="T18" fmla="*/ 1749 w 1983"/>
                  <a:gd name="T19" fmla="*/ 0 h 1751"/>
                  <a:gd name="T20" fmla="*/ 1136 w 1983"/>
                  <a:gd name="T21" fmla="*/ 29 h 1751"/>
                  <a:gd name="T22" fmla="*/ 0 w 1983"/>
                  <a:gd name="T23" fmla="*/ 58 h 1751"/>
                  <a:gd name="T24" fmla="*/ 59 w 1983"/>
                  <a:gd name="T25" fmla="*/ 1458 h 1751"/>
                  <a:gd name="T26" fmla="*/ 116 w 1983"/>
                  <a:gd name="T27" fmla="*/ 1458 h 1751"/>
                  <a:gd name="T28" fmla="*/ 175 w 1983"/>
                  <a:gd name="T29" fmla="*/ 1487 h 1751"/>
                  <a:gd name="T30" fmla="*/ 204 w 1983"/>
                  <a:gd name="T31" fmla="*/ 1487 h 1751"/>
                  <a:gd name="T32" fmla="*/ 204 w 1983"/>
                  <a:gd name="T33" fmla="*/ 1750 h 1751"/>
                  <a:gd name="T34" fmla="*/ 261 w 1983"/>
                  <a:gd name="T35" fmla="*/ 1750 h 1751"/>
                  <a:gd name="T36" fmla="*/ 1020 w 1983"/>
                  <a:gd name="T37" fmla="*/ 1750 h 1751"/>
                  <a:gd name="T38" fmla="*/ 1457 w 1983"/>
                  <a:gd name="T39" fmla="*/ 1750 h 1751"/>
                  <a:gd name="T40" fmla="*/ 1457 w 1983"/>
                  <a:gd name="T41" fmla="*/ 1691 h 1751"/>
                  <a:gd name="T42" fmla="*/ 1457 w 1983"/>
                  <a:gd name="T43" fmla="*/ 1691 h 1751"/>
                  <a:gd name="T44" fmla="*/ 1515 w 1983"/>
                  <a:gd name="T45" fmla="*/ 1604 h 1751"/>
                  <a:gd name="T46" fmla="*/ 1486 w 1983"/>
                  <a:gd name="T47" fmla="*/ 1516 h 1751"/>
                  <a:gd name="T48" fmla="*/ 1515 w 1983"/>
                  <a:gd name="T49" fmla="*/ 1487 h 1751"/>
                  <a:gd name="T50" fmla="*/ 1486 w 1983"/>
                  <a:gd name="T51" fmla="*/ 1487 h 1751"/>
                  <a:gd name="T52" fmla="*/ 1457 w 1983"/>
                  <a:gd name="T53" fmla="*/ 1429 h 1751"/>
                  <a:gd name="T54" fmla="*/ 1574 w 1983"/>
                  <a:gd name="T55" fmla="*/ 1108 h 1751"/>
                  <a:gd name="T56" fmla="*/ 1603 w 1983"/>
                  <a:gd name="T57" fmla="*/ 1079 h 1751"/>
                  <a:gd name="T58" fmla="*/ 1691 w 1983"/>
                  <a:gd name="T59" fmla="*/ 933 h 1751"/>
                  <a:gd name="T60" fmla="*/ 1720 w 1983"/>
                  <a:gd name="T61" fmla="*/ 845 h 1751"/>
                  <a:gd name="T62" fmla="*/ 1720 w 1983"/>
                  <a:gd name="T63" fmla="*/ 845 h 1751"/>
                  <a:gd name="T64" fmla="*/ 1720 w 1983"/>
                  <a:gd name="T65" fmla="*/ 816 h 1751"/>
                  <a:gd name="T66" fmla="*/ 1720 w 1983"/>
                  <a:gd name="T67" fmla="*/ 816 h 1751"/>
                  <a:gd name="T68" fmla="*/ 1720 w 1983"/>
                  <a:gd name="T69" fmla="*/ 788 h 1751"/>
                  <a:gd name="T70" fmla="*/ 1749 w 1983"/>
                  <a:gd name="T71" fmla="*/ 758 h 1751"/>
                  <a:gd name="T72" fmla="*/ 1778 w 1983"/>
                  <a:gd name="T73" fmla="*/ 700 h 1751"/>
                  <a:gd name="T74" fmla="*/ 1778 w 1983"/>
                  <a:gd name="T75" fmla="*/ 671 h 1751"/>
                  <a:gd name="T76" fmla="*/ 1778 w 1983"/>
                  <a:gd name="T77" fmla="*/ 671 h 1751"/>
                  <a:gd name="T78" fmla="*/ 1807 w 1983"/>
                  <a:gd name="T79" fmla="*/ 671 h 1751"/>
                  <a:gd name="T80" fmla="*/ 1836 w 1983"/>
                  <a:gd name="T81" fmla="*/ 641 h 1751"/>
                  <a:gd name="T82" fmla="*/ 1836 w 1983"/>
                  <a:gd name="T83" fmla="*/ 612 h 1751"/>
                  <a:gd name="T84" fmla="*/ 1836 w 1983"/>
                  <a:gd name="T85" fmla="*/ 554 h 1751"/>
                  <a:gd name="T86" fmla="*/ 1894 w 1983"/>
                  <a:gd name="T87" fmla="*/ 466 h 1751"/>
                  <a:gd name="T88" fmla="*/ 1924 w 1983"/>
                  <a:gd name="T89" fmla="*/ 379 h 1751"/>
                  <a:gd name="T90" fmla="*/ 1924 w 1983"/>
                  <a:gd name="T91" fmla="*/ 379 h 1751"/>
                  <a:gd name="T92" fmla="*/ 1953 w 1983"/>
                  <a:gd name="T93" fmla="*/ 379 h 1751"/>
                  <a:gd name="T94" fmla="*/ 1953 w 1983"/>
                  <a:gd name="T95" fmla="*/ 321 h 1751"/>
                  <a:gd name="T96" fmla="*/ 1953 w 1983"/>
                  <a:gd name="T97" fmla="*/ 321 h 1751"/>
                  <a:gd name="T98" fmla="*/ 1953 w 1983"/>
                  <a:gd name="T99" fmla="*/ 291 h 1751"/>
                  <a:gd name="T100" fmla="*/ 1982 w 1983"/>
                  <a:gd name="T101" fmla="*/ 233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3" h="1751">
                    <a:moveTo>
                      <a:pt x="1982" y="233"/>
                    </a:moveTo>
                    <a:lnTo>
                      <a:pt x="1982" y="233"/>
                    </a:lnTo>
                    <a:cubicBezTo>
                      <a:pt x="1982" y="204"/>
                      <a:pt x="1982" y="204"/>
                      <a:pt x="1982" y="174"/>
                    </a:cubicBezTo>
                    <a:cubicBezTo>
                      <a:pt x="1953" y="174"/>
                      <a:pt x="1924" y="174"/>
                      <a:pt x="1865" y="174"/>
                    </a:cubicBezTo>
                    <a:cubicBezTo>
                      <a:pt x="1836" y="174"/>
                      <a:pt x="1836" y="174"/>
                      <a:pt x="1836" y="174"/>
                    </a:cubicBezTo>
                    <a:cubicBezTo>
                      <a:pt x="1807" y="174"/>
                      <a:pt x="1807" y="174"/>
                      <a:pt x="1807" y="174"/>
                    </a:cubicBezTo>
                    <a:cubicBezTo>
                      <a:pt x="1807" y="174"/>
                      <a:pt x="1778" y="145"/>
                      <a:pt x="1778" y="116"/>
                    </a:cubicBezTo>
                    <a:cubicBezTo>
                      <a:pt x="1778" y="88"/>
                      <a:pt x="1778" y="58"/>
                      <a:pt x="1778" y="58"/>
                    </a:cubicBezTo>
                    <a:cubicBezTo>
                      <a:pt x="1778" y="29"/>
                      <a:pt x="1778" y="29"/>
                      <a:pt x="1749" y="0"/>
                    </a:cubicBezTo>
                    <a:lnTo>
                      <a:pt x="1749" y="0"/>
                    </a:lnTo>
                    <a:cubicBezTo>
                      <a:pt x="1544" y="0"/>
                      <a:pt x="1341" y="0"/>
                      <a:pt x="1136" y="29"/>
                    </a:cubicBezTo>
                    <a:cubicBezTo>
                      <a:pt x="757" y="29"/>
                      <a:pt x="378" y="29"/>
                      <a:pt x="0" y="58"/>
                    </a:cubicBezTo>
                    <a:cubicBezTo>
                      <a:pt x="29" y="495"/>
                      <a:pt x="59" y="933"/>
                      <a:pt x="59" y="1458"/>
                    </a:cubicBezTo>
                    <a:cubicBezTo>
                      <a:pt x="87" y="1458"/>
                      <a:pt x="87" y="1458"/>
                      <a:pt x="116" y="1458"/>
                    </a:cubicBezTo>
                    <a:cubicBezTo>
                      <a:pt x="145" y="1487"/>
                      <a:pt x="145" y="1487"/>
                      <a:pt x="175" y="1487"/>
                    </a:cubicBezTo>
                    <a:cubicBezTo>
                      <a:pt x="204" y="1487"/>
                      <a:pt x="204" y="1487"/>
                      <a:pt x="204" y="1487"/>
                    </a:cubicBezTo>
                    <a:cubicBezTo>
                      <a:pt x="204" y="1750"/>
                      <a:pt x="204" y="1750"/>
                      <a:pt x="204" y="1750"/>
                    </a:cubicBezTo>
                    <a:cubicBezTo>
                      <a:pt x="261" y="1750"/>
                      <a:pt x="261" y="1750"/>
                      <a:pt x="261" y="1750"/>
                    </a:cubicBezTo>
                    <a:cubicBezTo>
                      <a:pt x="553" y="1750"/>
                      <a:pt x="757" y="1750"/>
                      <a:pt x="1020" y="1750"/>
                    </a:cubicBezTo>
                    <a:cubicBezTo>
                      <a:pt x="1136" y="1750"/>
                      <a:pt x="1282" y="1750"/>
                      <a:pt x="1457" y="1750"/>
                    </a:cubicBezTo>
                    <a:cubicBezTo>
                      <a:pt x="1457" y="1721"/>
                      <a:pt x="1457" y="1721"/>
                      <a:pt x="1457" y="1691"/>
                    </a:cubicBezTo>
                    <a:lnTo>
                      <a:pt x="1457" y="1691"/>
                    </a:lnTo>
                    <a:cubicBezTo>
                      <a:pt x="1486" y="1662"/>
                      <a:pt x="1486" y="1633"/>
                      <a:pt x="1515" y="1604"/>
                    </a:cubicBezTo>
                    <a:cubicBezTo>
                      <a:pt x="1486" y="1574"/>
                      <a:pt x="1486" y="1545"/>
                      <a:pt x="1486" y="1516"/>
                    </a:cubicBezTo>
                    <a:cubicBezTo>
                      <a:pt x="1486" y="1516"/>
                      <a:pt x="1515" y="1516"/>
                      <a:pt x="1515" y="1487"/>
                    </a:cubicBezTo>
                    <a:lnTo>
                      <a:pt x="1486" y="1487"/>
                    </a:lnTo>
                    <a:cubicBezTo>
                      <a:pt x="1486" y="1458"/>
                      <a:pt x="1486" y="1458"/>
                      <a:pt x="1457" y="1429"/>
                    </a:cubicBezTo>
                    <a:cubicBezTo>
                      <a:pt x="1428" y="1312"/>
                      <a:pt x="1515" y="1195"/>
                      <a:pt x="1574" y="1108"/>
                    </a:cubicBezTo>
                    <a:cubicBezTo>
                      <a:pt x="1574" y="1079"/>
                      <a:pt x="1603" y="1079"/>
                      <a:pt x="1603" y="1079"/>
                    </a:cubicBezTo>
                    <a:cubicBezTo>
                      <a:pt x="1632" y="1021"/>
                      <a:pt x="1661" y="962"/>
                      <a:pt x="1691" y="933"/>
                    </a:cubicBezTo>
                    <a:cubicBezTo>
                      <a:pt x="1691" y="904"/>
                      <a:pt x="1720" y="874"/>
                      <a:pt x="1720" y="845"/>
                    </a:cubicBezTo>
                    <a:lnTo>
                      <a:pt x="1720" y="845"/>
                    </a:lnTo>
                    <a:lnTo>
                      <a:pt x="1720" y="816"/>
                    </a:lnTo>
                    <a:lnTo>
                      <a:pt x="1720" y="816"/>
                    </a:lnTo>
                    <a:cubicBezTo>
                      <a:pt x="1720" y="788"/>
                      <a:pt x="1720" y="788"/>
                      <a:pt x="1720" y="788"/>
                    </a:cubicBezTo>
                    <a:cubicBezTo>
                      <a:pt x="1720" y="788"/>
                      <a:pt x="1749" y="788"/>
                      <a:pt x="1749" y="758"/>
                    </a:cubicBezTo>
                    <a:cubicBezTo>
                      <a:pt x="1778" y="729"/>
                      <a:pt x="1807" y="729"/>
                      <a:pt x="1778" y="700"/>
                    </a:cubicBezTo>
                    <a:cubicBezTo>
                      <a:pt x="1778" y="671"/>
                      <a:pt x="1778" y="671"/>
                      <a:pt x="1778" y="671"/>
                    </a:cubicBezTo>
                    <a:lnTo>
                      <a:pt x="1778" y="671"/>
                    </a:lnTo>
                    <a:cubicBezTo>
                      <a:pt x="1807" y="671"/>
                      <a:pt x="1807" y="671"/>
                      <a:pt x="1807" y="671"/>
                    </a:cubicBezTo>
                    <a:cubicBezTo>
                      <a:pt x="1807" y="671"/>
                      <a:pt x="1836" y="671"/>
                      <a:pt x="1836" y="641"/>
                    </a:cubicBezTo>
                    <a:lnTo>
                      <a:pt x="1836" y="612"/>
                    </a:lnTo>
                    <a:cubicBezTo>
                      <a:pt x="1836" y="583"/>
                      <a:pt x="1836" y="583"/>
                      <a:pt x="1836" y="554"/>
                    </a:cubicBezTo>
                    <a:cubicBezTo>
                      <a:pt x="1836" y="524"/>
                      <a:pt x="1865" y="495"/>
                      <a:pt x="1894" y="466"/>
                    </a:cubicBezTo>
                    <a:cubicBezTo>
                      <a:pt x="1924" y="438"/>
                      <a:pt x="1953" y="438"/>
                      <a:pt x="1924" y="379"/>
                    </a:cubicBezTo>
                    <a:lnTo>
                      <a:pt x="1924" y="379"/>
                    </a:lnTo>
                    <a:cubicBezTo>
                      <a:pt x="1953" y="379"/>
                      <a:pt x="1953" y="379"/>
                      <a:pt x="1953" y="379"/>
                    </a:cubicBezTo>
                    <a:cubicBezTo>
                      <a:pt x="1953" y="350"/>
                      <a:pt x="1953" y="350"/>
                      <a:pt x="1953" y="321"/>
                    </a:cubicBezTo>
                    <a:lnTo>
                      <a:pt x="1953" y="321"/>
                    </a:lnTo>
                    <a:cubicBezTo>
                      <a:pt x="1953" y="291"/>
                      <a:pt x="1953" y="291"/>
                      <a:pt x="1953" y="291"/>
                    </a:cubicBezTo>
                    <a:cubicBezTo>
                      <a:pt x="1982" y="291"/>
                      <a:pt x="1982" y="291"/>
                      <a:pt x="1982" y="23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14" name="Freeform 65">
                <a:extLst>
                  <a:ext uri="{FF2B5EF4-FFF2-40B4-BE49-F238E27FC236}">
                    <a16:creationId xmlns:a16="http://schemas.microsoft.com/office/drawing/2014/main" id="{0E9709CA-BE73-4EE9-AFF4-4C87E40757E5}"/>
                  </a:ext>
                </a:extLst>
              </p:cNvPr>
              <p:cNvSpPr>
                <a:spLocks noChangeArrowheads="1"/>
              </p:cNvSpPr>
              <p:nvPr/>
            </p:nvSpPr>
            <p:spPr bwMode="auto">
              <a:xfrm>
                <a:off x="4837153" y="1145830"/>
                <a:ext cx="874133" cy="1401465"/>
              </a:xfrm>
              <a:custGeom>
                <a:avLst/>
                <a:gdLst>
                  <a:gd name="T0" fmla="*/ 233 w 2363"/>
                  <a:gd name="T1" fmla="*/ 2566 h 3820"/>
                  <a:gd name="T2" fmla="*/ 0 w 2363"/>
                  <a:gd name="T3" fmla="*/ 3352 h 3820"/>
                  <a:gd name="T4" fmla="*/ 2217 w 2363"/>
                  <a:gd name="T5" fmla="*/ 3352 h 3820"/>
                  <a:gd name="T6" fmla="*/ 2274 w 2363"/>
                  <a:gd name="T7" fmla="*/ 2653 h 3820"/>
                  <a:gd name="T8" fmla="*/ 2245 w 2363"/>
                  <a:gd name="T9" fmla="*/ 2624 h 3820"/>
                  <a:gd name="T10" fmla="*/ 2217 w 2363"/>
                  <a:gd name="T11" fmla="*/ 2566 h 3820"/>
                  <a:gd name="T12" fmla="*/ 1924 w 2363"/>
                  <a:gd name="T13" fmla="*/ 2536 h 3820"/>
                  <a:gd name="T14" fmla="*/ 1604 w 2363"/>
                  <a:gd name="T15" fmla="*/ 2362 h 3820"/>
                  <a:gd name="T16" fmla="*/ 1574 w 2363"/>
                  <a:gd name="T17" fmla="*/ 2245 h 3820"/>
                  <a:gd name="T18" fmla="*/ 1488 w 2363"/>
                  <a:gd name="T19" fmla="*/ 2157 h 3820"/>
                  <a:gd name="T20" fmla="*/ 1458 w 2363"/>
                  <a:gd name="T21" fmla="*/ 1924 h 3820"/>
                  <a:gd name="T22" fmla="*/ 1429 w 2363"/>
                  <a:gd name="T23" fmla="*/ 1836 h 3820"/>
                  <a:gd name="T24" fmla="*/ 1429 w 2363"/>
                  <a:gd name="T25" fmla="*/ 1778 h 3820"/>
                  <a:gd name="T26" fmla="*/ 1312 w 2363"/>
                  <a:gd name="T27" fmla="*/ 1836 h 3820"/>
                  <a:gd name="T28" fmla="*/ 1312 w 2363"/>
                  <a:gd name="T29" fmla="*/ 1836 h 3820"/>
                  <a:gd name="T30" fmla="*/ 1312 w 2363"/>
                  <a:gd name="T31" fmla="*/ 1691 h 3820"/>
                  <a:gd name="T32" fmla="*/ 1312 w 2363"/>
                  <a:gd name="T33" fmla="*/ 1574 h 3820"/>
                  <a:gd name="T34" fmla="*/ 1400 w 2363"/>
                  <a:gd name="T35" fmla="*/ 1457 h 3820"/>
                  <a:gd name="T36" fmla="*/ 1429 w 2363"/>
                  <a:gd name="T37" fmla="*/ 1370 h 3820"/>
                  <a:gd name="T38" fmla="*/ 1371 w 2363"/>
                  <a:gd name="T39" fmla="*/ 1253 h 3820"/>
                  <a:gd name="T40" fmla="*/ 1400 w 2363"/>
                  <a:gd name="T41" fmla="*/ 1166 h 3820"/>
                  <a:gd name="T42" fmla="*/ 1312 w 2363"/>
                  <a:gd name="T43" fmla="*/ 962 h 3820"/>
                  <a:gd name="T44" fmla="*/ 1312 w 2363"/>
                  <a:gd name="T45" fmla="*/ 903 h 3820"/>
                  <a:gd name="T46" fmla="*/ 1312 w 2363"/>
                  <a:gd name="T47" fmla="*/ 845 h 3820"/>
                  <a:gd name="T48" fmla="*/ 1224 w 2363"/>
                  <a:gd name="T49" fmla="*/ 757 h 3820"/>
                  <a:gd name="T50" fmla="*/ 1138 w 2363"/>
                  <a:gd name="T51" fmla="*/ 612 h 3820"/>
                  <a:gd name="T52" fmla="*/ 1050 w 2363"/>
                  <a:gd name="T53" fmla="*/ 466 h 3820"/>
                  <a:gd name="T54" fmla="*/ 1079 w 2363"/>
                  <a:gd name="T55" fmla="*/ 350 h 3820"/>
                  <a:gd name="T56" fmla="*/ 1167 w 2363"/>
                  <a:gd name="T57" fmla="*/ 57 h 3820"/>
                  <a:gd name="T58" fmla="*/ 933 w 2363"/>
                  <a:gd name="T59" fmla="*/ 0 h 3820"/>
                  <a:gd name="T60" fmla="*/ 467 w 2363"/>
                  <a:gd name="T61" fmla="*/ 1428 h 3820"/>
                  <a:gd name="T62" fmla="*/ 525 w 2363"/>
                  <a:gd name="T63" fmla="*/ 1545 h 3820"/>
                  <a:gd name="T64" fmla="*/ 525 w 2363"/>
                  <a:gd name="T65" fmla="*/ 1574 h 3820"/>
                  <a:gd name="T66" fmla="*/ 641 w 2363"/>
                  <a:gd name="T67" fmla="*/ 1720 h 3820"/>
                  <a:gd name="T68" fmla="*/ 496 w 2363"/>
                  <a:gd name="T69" fmla="*/ 1836 h 3820"/>
                  <a:gd name="T70" fmla="*/ 438 w 2363"/>
                  <a:gd name="T71" fmla="*/ 1924 h 3820"/>
                  <a:gd name="T72" fmla="*/ 379 w 2363"/>
                  <a:gd name="T73" fmla="*/ 2041 h 3820"/>
                  <a:gd name="T74" fmla="*/ 321 w 2363"/>
                  <a:gd name="T75" fmla="*/ 2216 h 3820"/>
                  <a:gd name="T76" fmla="*/ 262 w 2363"/>
                  <a:gd name="T77" fmla="*/ 2362 h 3820"/>
                  <a:gd name="T78" fmla="*/ 233 w 2363"/>
                  <a:gd name="T79" fmla="*/ 2507 h 3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3" h="3820">
                    <a:moveTo>
                      <a:pt x="233" y="2566"/>
                    </a:moveTo>
                    <a:lnTo>
                      <a:pt x="233" y="2566"/>
                    </a:lnTo>
                    <a:cubicBezTo>
                      <a:pt x="204" y="2653"/>
                      <a:pt x="175" y="2770"/>
                      <a:pt x="146" y="2857"/>
                    </a:cubicBezTo>
                    <a:cubicBezTo>
                      <a:pt x="88" y="3033"/>
                      <a:pt x="29" y="3206"/>
                      <a:pt x="0" y="3352"/>
                    </a:cubicBezTo>
                    <a:cubicBezTo>
                      <a:pt x="729" y="3527"/>
                      <a:pt x="1400" y="3702"/>
                      <a:pt x="2129" y="3819"/>
                    </a:cubicBezTo>
                    <a:cubicBezTo>
                      <a:pt x="2158" y="3644"/>
                      <a:pt x="2188" y="3498"/>
                      <a:pt x="2217" y="3352"/>
                    </a:cubicBezTo>
                    <a:cubicBezTo>
                      <a:pt x="2274" y="3120"/>
                      <a:pt x="2304" y="2886"/>
                      <a:pt x="2362" y="2653"/>
                    </a:cubicBezTo>
                    <a:cubicBezTo>
                      <a:pt x="2333" y="2653"/>
                      <a:pt x="2304" y="2653"/>
                      <a:pt x="2274" y="2653"/>
                    </a:cubicBezTo>
                    <a:cubicBezTo>
                      <a:pt x="2245" y="2653"/>
                      <a:pt x="2245" y="2653"/>
                      <a:pt x="2245" y="2653"/>
                    </a:cubicBezTo>
                    <a:cubicBezTo>
                      <a:pt x="2245" y="2624"/>
                      <a:pt x="2245" y="2624"/>
                      <a:pt x="2245" y="2624"/>
                    </a:cubicBezTo>
                    <a:cubicBezTo>
                      <a:pt x="2245" y="2624"/>
                      <a:pt x="2245" y="2624"/>
                      <a:pt x="2245" y="2595"/>
                    </a:cubicBezTo>
                    <a:cubicBezTo>
                      <a:pt x="2245" y="2595"/>
                      <a:pt x="2217" y="2595"/>
                      <a:pt x="2217" y="2566"/>
                    </a:cubicBezTo>
                    <a:cubicBezTo>
                      <a:pt x="2100" y="2595"/>
                      <a:pt x="2012" y="2566"/>
                      <a:pt x="1954" y="2536"/>
                    </a:cubicBezTo>
                    <a:cubicBezTo>
                      <a:pt x="1954" y="2536"/>
                      <a:pt x="1954" y="2536"/>
                      <a:pt x="1924" y="2536"/>
                    </a:cubicBezTo>
                    <a:cubicBezTo>
                      <a:pt x="1895" y="2536"/>
                      <a:pt x="1838" y="2566"/>
                      <a:pt x="1808" y="2536"/>
                    </a:cubicBezTo>
                    <a:cubicBezTo>
                      <a:pt x="1720" y="2536"/>
                      <a:pt x="1604" y="2420"/>
                      <a:pt x="1604" y="2362"/>
                    </a:cubicBezTo>
                    <a:cubicBezTo>
                      <a:pt x="1574" y="2362"/>
                      <a:pt x="1574" y="2333"/>
                      <a:pt x="1574" y="2303"/>
                    </a:cubicBezTo>
                    <a:cubicBezTo>
                      <a:pt x="1574" y="2274"/>
                      <a:pt x="1574" y="2274"/>
                      <a:pt x="1574" y="2245"/>
                    </a:cubicBezTo>
                    <a:cubicBezTo>
                      <a:pt x="1546" y="2245"/>
                      <a:pt x="1546" y="2216"/>
                      <a:pt x="1517" y="2216"/>
                    </a:cubicBezTo>
                    <a:cubicBezTo>
                      <a:pt x="1517" y="2186"/>
                      <a:pt x="1488" y="2186"/>
                      <a:pt x="1488" y="2157"/>
                    </a:cubicBezTo>
                    <a:cubicBezTo>
                      <a:pt x="1458" y="2128"/>
                      <a:pt x="1458" y="2070"/>
                      <a:pt x="1458" y="2041"/>
                    </a:cubicBezTo>
                    <a:cubicBezTo>
                      <a:pt x="1458" y="1983"/>
                      <a:pt x="1458" y="1953"/>
                      <a:pt x="1458" y="1924"/>
                    </a:cubicBezTo>
                    <a:cubicBezTo>
                      <a:pt x="1429" y="1924"/>
                      <a:pt x="1429" y="1895"/>
                      <a:pt x="1429" y="1895"/>
                    </a:cubicBezTo>
                    <a:cubicBezTo>
                      <a:pt x="1429" y="1866"/>
                      <a:pt x="1429" y="1866"/>
                      <a:pt x="1429" y="1836"/>
                    </a:cubicBezTo>
                    <a:lnTo>
                      <a:pt x="1429" y="1807"/>
                    </a:lnTo>
                    <a:cubicBezTo>
                      <a:pt x="1429" y="1778"/>
                      <a:pt x="1429" y="1778"/>
                      <a:pt x="1429" y="1778"/>
                    </a:cubicBezTo>
                    <a:cubicBezTo>
                      <a:pt x="1429" y="1778"/>
                      <a:pt x="1429" y="1778"/>
                      <a:pt x="1400" y="1778"/>
                    </a:cubicBezTo>
                    <a:cubicBezTo>
                      <a:pt x="1400" y="1807"/>
                      <a:pt x="1371" y="1836"/>
                      <a:pt x="1312" y="1836"/>
                    </a:cubicBezTo>
                    <a:lnTo>
                      <a:pt x="1312" y="1836"/>
                    </a:lnTo>
                    <a:lnTo>
                      <a:pt x="1312" y="1836"/>
                    </a:lnTo>
                    <a:cubicBezTo>
                      <a:pt x="1283" y="1807"/>
                      <a:pt x="1283" y="1749"/>
                      <a:pt x="1312" y="1720"/>
                    </a:cubicBezTo>
                    <a:cubicBezTo>
                      <a:pt x="1312" y="1720"/>
                      <a:pt x="1312" y="1720"/>
                      <a:pt x="1312" y="1691"/>
                    </a:cubicBezTo>
                    <a:cubicBezTo>
                      <a:pt x="1312" y="1662"/>
                      <a:pt x="1312" y="1662"/>
                      <a:pt x="1312" y="1633"/>
                    </a:cubicBezTo>
                    <a:cubicBezTo>
                      <a:pt x="1312" y="1603"/>
                      <a:pt x="1312" y="1603"/>
                      <a:pt x="1312" y="1574"/>
                    </a:cubicBezTo>
                    <a:cubicBezTo>
                      <a:pt x="1312" y="1516"/>
                      <a:pt x="1371" y="1486"/>
                      <a:pt x="1400" y="1457"/>
                    </a:cubicBezTo>
                    <a:lnTo>
                      <a:pt x="1400" y="1457"/>
                    </a:lnTo>
                    <a:cubicBezTo>
                      <a:pt x="1429" y="1457"/>
                      <a:pt x="1429" y="1428"/>
                      <a:pt x="1429" y="1428"/>
                    </a:cubicBezTo>
                    <a:cubicBezTo>
                      <a:pt x="1429" y="1399"/>
                      <a:pt x="1429" y="1399"/>
                      <a:pt x="1429" y="1370"/>
                    </a:cubicBezTo>
                    <a:cubicBezTo>
                      <a:pt x="1429" y="1341"/>
                      <a:pt x="1429" y="1341"/>
                      <a:pt x="1400" y="1312"/>
                    </a:cubicBezTo>
                    <a:cubicBezTo>
                      <a:pt x="1400" y="1283"/>
                      <a:pt x="1371" y="1283"/>
                      <a:pt x="1371" y="1253"/>
                    </a:cubicBezTo>
                    <a:cubicBezTo>
                      <a:pt x="1371" y="1224"/>
                      <a:pt x="1371" y="1195"/>
                      <a:pt x="1400" y="1166"/>
                    </a:cubicBezTo>
                    <a:lnTo>
                      <a:pt x="1400" y="1166"/>
                    </a:lnTo>
                    <a:cubicBezTo>
                      <a:pt x="1400" y="1136"/>
                      <a:pt x="1400" y="1136"/>
                      <a:pt x="1400" y="1136"/>
                    </a:cubicBezTo>
                    <a:cubicBezTo>
                      <a:pt x="1341" y="1107"/>
                      <a:pt x="1312" y="1049"/>
                      <a:pt x="1312" y="962"/>
                    </a:cubicBezTo>
                    <a:cubicBezTo>
                      <a:pt x="1312" y="962"/>
                      <a:pt x="1312" y="962"/>
                      <a:pt x="1312" y="933"/>
                    </a:cubicBezTo>
                    <a:cubicBezTo>
                      <a:pt x="1312" y="933"/>
                      <a:pt x="1312" y="933"/>
                      <a:pt x="1312" y="903"/>
                    </a:cubicBezTo>
                    <a:cubicBezTo>
                      <a:pt x="1312" y="903"/>
                      <a:pt x="1312" y="903"/>
                      <a:pt x="1312" y="874"/>
                    </a:cubicBezTo>
                    <a:cubicBezTo>
                      <a:pt x="1312" y="874"/>
                      <a:pt x="1312" y="874"/>
                      <a:pt x="1312" y="845"/>
                    </a:cubicBezTo>
                    <a:cubicBezTo>
                      <a:pt x="1283" y="845"/>
                      <a:pt x="1254" y="845"/>
                      <a:pt x="1254" y="816"/>
                    </a:cubicBezTo>
                    <a:cubicBezTo>
                      <a:pt x="1224" y="816"/>
                      <a:pt x="1224" y="786"/>
                      <a:pt x="1224" y="757"/>
                    </a:cubicBezTo>
                    <a:cubicBezTo>
                      <a:pt x="1196" y="728"/>
                      <a:pt x="1196" y="700"/>
                      <a:pt x="1167" y="641"/>
                    </a:cubicBezTo>
                    <a:cubicBezTo>
                      <a:pt x="1167" y="641"/>
                      <a:pt x="1138" y="641"/>
                      <a:pt x="1138" y="612"/>
                    </a:cubicBezTo>
                    <a:lnTo>
                      <a:pt x="1138" y="583"/>
                    </a:lnTo>
                    <a:cubicBezTo>
                      <a:pt x="1108" y="553"/>
                      <a:pt x="1050" y="495"/>
                      <a:pt x="1050" y="466"/>
                    </a:cubicBezTo>
                    <a:cubicBezTo>
                      <a:pt x="1050" y="436"/>
                      <a:pt x="1079" y="407"/>
                      <a:pt x="1079" y="378"/>
                    </a:cubicBezTo>
                    <a:lnTo>
                      <a:pt x="1079" y="350"/>
                    </a:lnTo>
                    <a:cubicBezTo>
                      <a:pt x="1108" y="320"/>
                      <a:pt x="1108" y="291"/>
                      <a:pt x="1108" y="233"/>
                    </a:cubicBezTo>
                    <a:cubicBezTo>
                      <a:pt x="1138" y="174"/>
                      <a:pt x="1138" y="116"/>
                      <a:pt x="1167" y="57"/>
                    </a:cubicBezTo>
                    <a:cubicBezTo>
                      <a:pt x="1138" y="57"/>
                      <a:pt x="1079" y="28"/>
                      <a:pt x="1050" y="28"/>
                    </a:cubicBezTo>
                    <a:cubicBezTo>
                      <a:pt x="991" y="28"/>
                      <a:pt x="962" y="0"/>
                      <a:pt x="933" y="0"/>
                    </a:cubicBezTo>
                    <a:cubicBezTo>
                      <a:pt x="817" y="320"/>
                      <a:pt x="700" y="670"/>
                      <a:pt x="612" y="991"/>
                    </a:cubicBezTo>
                    <a:cubicBezTo>
                      <a:pt x="554" y="1136"/>
                      <a:pt x="525" y="1283"/>
                      <a:pt x="467" y="1428"/>
                    </a:cubicBezTo>
                    <a:cubicBezTo>
                      <a:pt x="467" y="1457"/>
                      <a:pt x="496" y="1457"/>
                      <a:pt x="496" y="1486"/>
                    </a:cubicBezTo>
                    <a:cubicBezTo>
                      <a:pt x="525" y="1516"/>
                      <a:pt x="525" y="1516"/>
                      <a:pt x="525" y="1545"/>
                    </a:cubicBezTo>
                    <a:cubicBezTo>
                      <a:pt x="525" y="1545"/>
                      <a:pt x="525" y="1545"/>
                      <a:pt x="525" y="1574"/>
                    </a:cubicBezTo>
                    <a:lnTo>
                      <a:pt x="525" y="1574"/>
                    </a:lnTo>
                    <a:cubicBezTo>
                      <a:pt x="554" y="1603"/>
                      <a:pt x="554" y="1603"/>
                      <a:pt x="583" y="1633"/>
                    </a:cubicBezTo>
                    <a:cubicBezTo>
                      <a:pt x="612" y="1662"/>
                      <a:pt x="641" y="1691"/>
                      <a:pt x="641" y="1720"/>
                    </a:cubicBezTo>
                    <a:cubicBezTo>
                      <a:pt x="641" y="1749"/>
                      <a:pt x="612" y="1778"/>
                      <a:pt x="554" y="1807"/>
                    </a:cubicBezTo>
                    <a:cubicBezTo>
                      <a:pt x="525" y="1836"/>
                      <a:pt x="496" y="1836"/>
                      <a:pt x="496" y="1836"/>
                    </a:cubicBezTo>
                    <a:cubicBezTo>
                      <a:pt x="467" y="1866"/>
                      <a:pt x="467" y="1866"/>
                      <a:pt x="438" y="1866"/>
                    </a:cubicBezTo>
                    <a:cubicBezTo>
                      <a:pt x="438" y="1895"/>
                      <a:pt x="438" y="1895"/>
                      <a:pt x="438" y="1924"/>
                    </a:cubicBezTo>
                    <a:cubicBezTo>
                      <a:pt x="408" y="1953"/>
                      <a:pt x="408" y="1983"/>
                      <a:pt x="408" y="2012"/>
                    </a:cubicBezTo>
                    <a:cubicBezTo>
                      <a:pt x="379" y="2012"/>
                      <a:pt x="379" y="2041"/>
                      <a:pt x="379" y="2041"/>
                    </a:cubicBezTo>
                    <a:cubicBezTo>
                      <a:pt x="350" y="2099"/>
                      <a:pt x="350" y="2128"/>
                      <a:pt x="321" y="2186"/>
                    </a:cubicBezTo>
                    <a:cubicBezTo>
                      <a:pt x="321" y="2216"/>
                      <a:pt x="321" y="2216"/>
                      <a:pt x="321" y="2216"/>
                    </a:cubicBezTo>
                    <a:lnTo>
                      <a:pt x="321" y="2216"/>
                    </a:lnTo>
                    <a:cubicBezTo>
                      <a:pt x="291" y="2245"/>
                      <a:pt x="262" y="2303"/>
                      <a:pt x="262" y="2362"/>
                    </a:cubicBezTo>
                    <a:cubicBezTo>
                      <a:pt x="262" y="2362"/>
                      <a:pt x="233" y="2362"/>
                      <a:pt x="233" y="2391"/>
                    </a:cubicBezTo>
                    <a:cubicBezTo>
                      <a:pt x="262" y="2420"/>
                      <a:pt x="262" y="2478"/>
                      <a:pt x="233" y="2507"/>
                    </a:cubicBezTo>
                    <a:cubicBezTo>
                      <a:pt x="233" y="2536"/>
                      <a:pt x="233" y="2536"/>
                      <a:pt x="233" y="256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15" name="Freeform 66">
                <a:extLst>
                  <a:ext uri="{FF2B5EF4-FFF2-40B4-BE49-F238E27FC236}">
                    <a16:creationId xmlns:a16="http://schemas.microsoft.com/office/drawing/2014/main" id="{D0847F2C-676D-4CF1-92A7-7FAD637E6849}"/>
                  </a:ext>
                </a:extLst>
              </p:cNvPr>
              <p:cNvSpPr>
                <a:spLocks noChangeArrowheads="1"/>
              </p:cNvSpPr>
              <p:nvPr/>
            </p:nvSpPr>
            <p:spPr bwMode="auto">
              <a:xfrm>
                <a:off x="4243526" y="2280273"/>
                <a:ext cx="949152" cy="1422503"/>
              </a:xfrm>
              <a:custGeom>
                <a:avLst/>
                <a:gdLst>
                  <a:gd name="T0" fmla="*/ 1808 w 2567"/>
                  <a:gd name="T1" fmla="*/ 3265 h 3878"/>
                  <a:gd name="T2" fmla="*/ 1808 w 2567"/>
                  <a:gd name="T3" fmla="*/ 3265 h 3878"/>
                  <a:gd name="T4" fmla="*/ 1895 w 2567"/>
                  <a:gd name="T5" fmla="*/ 3294 h 3878"/>
                  <a:gd name="T6" fmla="*/ 1895 w 2567"/>
                  <a:gd name="T7" fmla="*/ 3294 h 3878"/>
                  <a:gd name="T8" fmla="*/ 1895 w 2567"/>
                  <a:gd name="T9" fmla="*/ 3294 h 3878"/>
                  <a:gd name="T10" fmla="*/ 1954 w 2567"/>
                  <a:gd name="T11" fmla="*/ 3382 h 3878"/>
                  <a:gd name="T12" fmla="*/ 2566 w 2567"/>
                  <a:gd name="T13" fmla="*/ 553 h 3878"/>
                  <a:gd name="T14" fmla="*/ 962 w 2567"/>
                  <a:gd name="T15" fmla="*/ 144 h 3878"/>
                  <a:gd name="T16" fmla="*/ 409 w 2567"/>
                  <a:gd name="T17" fmla="*/ 0 h 3878"/>
                  <a:gd name="T18" fmla="*/ 29 w 2567"/>
                  <a:gd name="T19" fmla="*/ 1224 h 3878"/>
                  <a:gd name="T20" fmla="*/ 59 w 2567"/>
                  <a:gd name="T21" fmla="*/ 1224 h 3878"/>
                  <a:gd name="T22" fmla="*/ 87 w 2567"/>
                  <a:gd name="T23" fmla="*/ 1253 h 3878"/>
                  <a:gd name="T24" fmla="*/ 87 w 2567"/>
                  <a:gd name="T25" fmla="*/ 1253 h 3878"/>
                  <a:gd name="T26" fmla="*/ 87 w 2567"/>
                  <a:gd name="T27" fmla="*/ 1253 h 3878"/>
                  <a:gd name="T28" fmla="*/ 0 w 2567"/>
                  <a:gd name="T29" fmla="*/ 1457 h 3878"/>
                  <a:gd name="T30" fmla="*/ 787 w 2567"/>
                  <a:gd name="T31" fmla="*/ 2682 h 3878"/>
                  <a:gd name="T32" fmla="*/ 933 w 2567"/>
                  <a:gd name="T33" fmla="*/ 2915 h 3878"/>
                  <a:gd name="T34" fmla="*/ 1195 w 2567"/>
                  <a:gd name="T35" fmla="*/ 3294 h 3878"/>
                  <a:gd name="T36" fmla="*/ 1342 w 2567"/>
                  <a:gd name="T37" fmla="*/ 3527 h 3878"/>
                  <a:gd name="T38" fmla="*/ 1604 w 2567"/>
                  <a:gd name="T39" fmla="*/ 3877 h 3878"/>
                  <a:gd name="T40" fmla="*/ 1604 w 2567"/>
                  <a:gd name="T41" fmla="*/ 3732 h 3878"/>
                  <a:gd name="T42" fmla="*/ 1575 w 2567"/>
                  <a:gd name="T43" fmla="*/ 3615 h 3878"/>
                  <a:gd name="T44" fmla="*/ 1604 w 2567"/>
                  <a:gd name="T45" fmla="*/ 3527 h 3878"/>
                  <a:gd name="T46" fmla="*/ 1633 w 2567"/>
                  <a:gd name="T47" fmla="*/ 3470 h 3878"/>
                  <a:gd name="T48" fmla="*/ 1633 w 2567"/>
                  <a:gd name="T49" fmla="*/ 3441 h 3878"/>
                  <a:gd name="T50" fmla="*/ 1633 w 2567"/>
                  <a:gd name="T51" fmla="*/ 3382 h 3878"/>
                  <a:gd name="T52" fmla="*/ 1808 w 2567"/>
                  <a:gd name="T53" fmla="*/ 3265 h 3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7" h="3878">
                    <a:moveTo>
                      <a:pt x="1808" y="3265"/>
                    </a:moveTo>
                    <a:lnTo>
                      <a:pt x="1808" y="3265"/>
                    </a:lnTo>
                    <a:cubicBezTo>
                      <a:pt x="1837" y="3265"/>
                      <a:pt x="1866" y="3265"/>
                      <a:pt x="1895" y="3294"/>
                    </a:cubicBezTo>
                    <a:lnTo>
                      <a:pt x="1895" y="3294"/>
                    </a:lnTo>
                    <a:lnTo>
                      <a:pt x="1895" y="3294"/>
                    </a:lnTo>
                    <a:cubicBezTo>
                      <a:pt x="1925" y="3323"/>
                      <a:pt x="1925" y="3353"/>
                      <a:pt x="1954" y="3382"/>
                    </a:cubicBezTo>
                    <a:cubicBezTo>
                      <a:pt x="2187" y="2274"/>
                      <a:pt x="2392" y="1370"/>
                      <a:pt x="2566" y="553"/>
                    </a:cubicBezTo>
                    <a:cubicBezTo>
                      <a:pt x="2042" y="436"/>
                      <a:pt x="1487" y="291"/>
                      <a:pt x="962" y="144"/>
                    </a:cubicBezTo>
                    <a:cubicBezTo>
                      <a:pt x="787" y="86"/>
                      <a:pt x="583" y="57"/>
                      <a:pt x="409" y="0"/>
                    </a:cubicBezTo>
                    <a:cubicBezTo>
                      <a:pt x="292" y="407"/>
                      <a:pt x="175" y="786"/>
                      <a:pt x="29" y="1224"/>
                    </a:cubicBezTo>
                    <a:lnTo>
                      <a:pt x="59" y="1224"/>
                    </a:lnTo>
                    <a:cubicBezTo>
                      <a:pt x="59" y="1224"/>
                      <a:pt x="87" y="1224"/>
                      <a:pt x="87" y="1253"/>
                    </a:cubicBezTo>
                    <a:lnTo>
                      <a:pt x="87" y="1253"/>
                    </a:lnTo>
                    <a:lnTo>
                      <a:pt x="87" y="1253"/>
                    </a:lnTo>
                    <a:cubicBezTo>
                      <a:pt x="29" y="1311"/>
                      <a:pt x="0" y="1399"/>
                      <a:pt x="0" y="1457"/>
                    </a:cubicBezTo>
                    <a:cubicBezTo>
                      <a:pt x="292" y="1894"/>
                      <a:pt x="554" y="2303"/>
                      <a:pt x="787" y="2682"/>
                    </a:cubicBezTo>
                    <a:cubicBezTo>
                      <a:pt x="845" y="2741"/>
                      <a:pt x="904" y="2827"/>
                      <a:pt x="933" y="2915"/>
                    </a:cubicBezTo>
                    <a:cubicBezTo>
                      <a:pt x="1021" y="3032"/>
                      <a:pt x="1108" y="3177"/>
                      <a:pt x="1195" y="3294"/>
                    </a:cubicBezTo>
                    <a:cubicBezTo>
                      <a:pt x="1254" y="3382"/>
                      <a:pt x="1312" y="3441"/>
                      <a:pt x="1342" y="3527"/>
                    </a:cubicBezTo>
                    <a:cubicBezTo>
                      <a:pt x="1429" y="3644"/>
                      <a:pt x="1516" y="3761"/>
                      <a:pt x="1604" y="3877"/>
                    </a:cubicBezTo>
                    <a:cubicBezTo>
                      <a:pt x="1633" y="3848"/>
                      <a:pt x="1604" y="3791"/>
                      <a:pt x="1604" y="3732"/>
                    </a:cubicBezTo>
                    <a:cubicBezTo>
                      <a:pt x="1575" y="3703"/>
                      <a:pt x="1575" y="3674"/>
                      <a:pt x="1575" y="3615"/>
                    </a:cubicBezTo>
                    <a:cubicBezTo>
                      <a:pt x="1575" y="3586"/>
                      <a:pt x="1604" y="3557"/>
                      <a:pt x="1604" y="3527"/>
                    </a:cubicBezTo>
                    <a:cubicBezTo>
                      <a:pt x="1633" y="3527"/>
                      <a:pt x="1633" y="3498"/>
                      <a:pt x="1633" y="3470"/>
                    </a:cubicBezTo>
                    <a:lnTo>
                      <a:pt x="1633" y="3441"/>
                    </a:lnTo>
                    <a:cubicBezTo>
                      <a:pt x="1633" y="3411"/>
                      <a:pt x="1633" y="3411"/>
                      <a:pt x="1633" y="3382"/>
                    </a:cubicBezTo>
                    <a:cubicBezTo>
                      <a:pt x="1662" y="3294"/>
                      <a:pt x="1721" y="3265"/>
                      <a:pt x="1808" y="326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16" name="Freeform 67">
                <a:extLst>
                  <a:ext uri="{FF2B5EF4-FFF2-40B4-BE49-F238E27FC236}">
                    <a16:creationId xmlns:a16="http://schemas.microsoft.com/office/drawing/2014/main" id="{3BB925B9-0A55-44AC-85A9-8C64B421A5A4}"/>
                  </a:ext>
                </a:extLst>
              </p:cNvPr>
              <p:cNvSpPr>
                <a:spLocks noChangeArrowheads="1"/>
              </p:cNvSpPr>
              <p:nvPr/>
            </p:nvSpPr>
            <p:spPr bwMode="auto">
              <a:xfrm>
                <a:off x="8676164" y="3222135"/>
                <a:ext cx="1056788" cy="524336"/>
              </a:xfrm>
              <a:custGeom>
                <a:avLst/>
                <a:gdLst>
                  <a:gd name="T0" fmla="*/ 495 w 2858"/>
                  <a:gd name="T1" fmla="*/ 1342 h 1430"/>
                  <a:gd name="T2" fmla="*/ 2128 w 2858"/>
                  <a:gd name="T3" fmla="*/ 1226 h 1430"/>
                  <a:gd name="T4" fmla="*/ 2333 w 2858"/>
                  <a:gd name="T5" fmla="*/ 1196 h 1430"/>
                  <a:gd name="T6" fmla="*/ 2391 w 2858"/>
                  <a:gd name="T7" fmla="*/ 1109 h 1430"/>
                  <a:gd name="T8" fmla="*/ 2537 w 2858"/>
                  <a:gd name="T9" fmla="*/ 992 h 1430"/>
                  <a:gd name="T10" fmla="*/ 2566 w 2858"/>
                  <a:gd name="T11" fmla="*/ 933 h 1430"/>
                  <a:gd name="T12" fmla="*/ 2741 w 2858"/>
                  <a:gd name="T13" fmla="*/ 758 h 1430"/>
                  <a:gd name="T14" fmla="*/ 2828 w 2858"/>
                  <a:gd name="T15" fmla="*/ 671 h 1430"/>
                  <a:gd name="T16" fmla="*/ 2857 w 2858"/>
                  <a:gd name="T17" fmla="*/ 555 h 1430"/>
                  <a:gd name="T18" fmla="*/ 2799 w 2858"/>
                  <a:gd name="T19" fmla="*/ 496 h 1430"/>
                  <a:gd name="T20" fmla="*/ 2771 w 2858"/>
                  <a:gd name="T21" fmla="*/ 467 h 1430"/>
                  <a:gd name="T22" fmla="*/ 2741 w 2858"/>
                  <a:gd name="T23" fmla="*/ 262 h 1430"/>
                  <a:gd name="T24" fmla="*/ 2507 w 2858"/>
                  <a:gd name="T25" fmla="*/ 117 h 1430"/>
                  <a:gd name="T26" fmla="*/ 2421 w 2858"/>
                  <a:gd name="T27" fmla="*/ 176 h 1430"/>
                  <a:gd name="T28" fmla="*/ 2391 w 2858"/>
                  <a:gd name="T29" fmla="*/ 146 h 1430"/>
                  <a:gd name="T30" fmla="*/ 2304 w 2858"/>
                  <a:gd name="T31" fmla="*/ 146 h 1430"/>
                  <a:gd name="T32" fmla="*/ 2187 w 2858"/>
                  <a:gd name="T33" fmla="*/ 117 h 1430"/>
                  <a:gd name="T34" fmla="*/ 2041 w 2858"/>
                  <a:gd name="T35" fmla="*/ 88 h 1430"/>
                  <a:gd name="T36" fmla="*/ 1866 w 2858"/>
                  <a:gd name="T37" fmla="*/ 29 h 1430"/>
                  <a:gd name="T38" fmla="*/ 1778 w 2858"/>
                  <a:gd name="T39" fmla="*/ 29 h 1430"/>
                  <a:gd name="T40" fmla="*/ 1691 w 2858"/>
                  <a:gd name="T41" fmla="*/ 205 h 1430"/>
                  <a:gd name="T42" fmla="*/ 1487 w 2858"/>
                  <a:gd name="T43" fmla="*/ 496 h 1430"/>
                  <a:gd name="T44" fmla="*/ 1341 w 2858"/>
                  <a:gd name="T45" fmla="*/ 642 h 1430"/>
                  <a:gd name="T46" fmla="*/ 1254 w 2858"/>
                  <a:gd name="T47" fmla="*/ 583 h 1430"/>
                  <a:gd name="T48" fmla="*/ 1195 w 2858"/>
                  <a:gd name="T49" fmla="*/ 583 h 1430"/>
                  <a:gd name="T50" fmla="*/ 1078 w 2858"/>
                  <a:gd name="T51" fmla="*/ 700 h 1430"/>
                  <a:gd name="T52" fmla="*/ 1050 w 2858"/>
                  <a:gd name="T53" fmla="*/ 671 h 1430"/>
                  <a:gd name="T54" fmla="*/ 962 w 2858"/>
                  <a:gd name="T55" fmla="*/ 729 h 1430"/>
                  <a:gd name="T56" fmla="*/ 787 w 2858"/>
                  <a:gd name="T57" fmla="*/ 700 h 1430"/>
                  <a:gd name="T58" fmla="*/ 729 w 2858"/>
                  <a:gd name="T59" fmla="*/ 729 h 1430"/>
                  <a:gd name="T60" fmla="*/ 671 w 2858"/>
                  <a:gd name="T61" fmla="*/ 729 h 1430"/>
                  <a:gd name="T62" fmla="*/ 495 w 2858"/>
                  <a:gd name="T63" fmla="*/ 1021 h 1430"/>
                  <a:gd name="T64" fmla="*/ 466 w 2858"/>
                  <a:gd name="T65" fmla="*/ 1050 h 1430"/>
                  <a:gd name="T66" fmla="*/ 321 w 2858"/>
                  <a:gd name="T67" fmla="*/ 1138 h 1430"/>
                  <a:gd name="T68" fmla="*/ 204 w 2858"/>
                  <a:gd name="T69" fmla="*/ 1109 h 1430"/>
                  <a:gd name="T70" fmla="*/ 145 w 2858"/>
                  <a:gd name="T71" fmla="*/ 1226 h 1430"/>
                  <a:gd name="T72" fmla="*/ 0 w 2858"/>
                  <a:gd name="T73" fmla="*/ 1429 h 1430"/>
                  <a:gd name="T74" fmla="*/ 350 w 2858"/>
                  <a:gd name="T75" fmla="*/ 1400 h 1430"/>
                  <a:gd name="T76" fmla="*/ 495 w 2858"/>
                  <a:gd name="T77" fmla="*/ 1400 h 1430"/>
                  <a:gd name="T78" fmla="*/ 495 w 2858"/>
                  <a:gd name="T79" fmla="*/ 134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58" h="1430">
                    <a:moveTo>
                      <a:pt x="495" y="1342"/>
                    </a:moveTo>
                    <a:lnTo>
                      <a:pt x="495" y="1342"/>
                    </a:lnTo>
                    <a:lnTo>
                      <a:pt x="495" y="1342"/>
                    </a:lnTo>
                    <a:cubicBezTo>
                      <a:pt x="1078" y="1312"/>
                      <a:pt x="1691" y="1254"/>
                      <a:pt x="2128" y="1226"/>
                    </a:cubicBezTo>
                    <a:cubicBezTo>
                      <a:pt x="2157" y="1196"/>
                      <a:pt x="2187" y="1196"/>
                      <a:pt x="2187" y="1196"/>
                    </a:cubicBezTo>
                    <a:cubicBezTo>
                      <a:pt x="2245" y="1196"/>
                      <a:pt x="2304" y="1196"/>
                      <a:pt x="2333" y="1196"/>
                    </a:cubicBezTo>
                    <a:cubicBezTo>
                      <a:pt x="2333" y="1196"/>
                      <a:pt x="2333" y="1167"/>
                      <a:pt x="2362" y="1167"/>
                    </a:cubicBezTo>
                    <a:cubicBezTo>
                      <a:pt x="2362" y="1138"/>
                      <a:pt x="2362" y="1138"/>
                      <a:pt x="2391" y="1109"/>
                    </a:cubicBezTo>
                    <a:cubicBezTo>
                      <a:pt x="2391" y="1109"/>
                      <a:pt x="2421" y="1079"/>
                      <a:pt x="2449" y="1050"/>
                    </a:cubicBezTo>
                    <a:cubicBezTo>
                      <a:pt x="2478" y="1050"/>
                      <a:pt x="2537" y="1021"/>
                      <a:pt x="2537" y="992"/>
                    </a:cubicBezTo>
                    <a:cubicBezTo>
                      <a:pt x="2537" y="933"/>
                      <a:pt x="2537" y="933"/>
                      <a:pt x="2537" y="933"/>
                    </a:cubicBezTo>
                    <a:cubicBezTo>
                      <a:pt x="2566" y="933"/>
                      <a:pt x="2566" y="933"/>
                      <a:pt x="2566" y="933"/>
                    </a:cubicBezTo>
                    <a:cubicBezTo>
                      <a:pt x="2595" y="933"/>
                      <a:pt x="2595" y="933"/>
                      <a:pt x="2595" y="933"/>
                    </a:cubicBezTo>
                    <a:cubicBezTo>
                      <a:pt x="2624" y="846"/>
                      <a:pt x="2683" y="788"/>
                      <a:pt x="2741" y="758"/>
                    </a:cubicBezTo>
                    <a:lnTo>
                      <a:pt x="2771" y="729"/>
                    </a:lnTo>
                    <a:cubicBezTo>
                      <a:pt x="2799" y="729"/>
                      <a:pt x="2828" y="700"/>
                      <a:pt x="2828" y="671"/>
                    </a:cubicBezTo>
                    <a:cubicBezTo>
                      <a:pt x="2857" y="671"/>
                      <a:pt x="2857" y="612"/>
                      <a:pt x="2857" y="583"/>
                    </a:cubicBezTo>
                    <a:lnTo>
                      <a:pt x="2857" y="555"/>
                    </a:lnTo>
                    <a:cubicBezTo>
                      <a:pt x="2828" y="555"/>
                      <a:pt x="2799" y="526"/>
                      <a:pt x="2799" y="496"/>
                    </a:cubicBezTo>
                    <a:lnTo>
                      <a:pt x="2799" y="496"/>
                    </a:lnTo>
                    <a:lnTo>
                      <a:pt x="2771" y="496"/>
                    </a:lnTo>
                    <a:cubicBezTo>
                      <a:pt x="2771" y="467"/>
                      <a:pt x="2771" y="467"/>
                      <a:pt x="2771" y="467"/>
                    </a:cubicBezTo>
                    <a:cubicBezTo>
                      <a:pt x="2741" y="467"/>
                      <a:pt x="2741" y="467"/>
                      <a:pt x="2741" y="467"/>
                    </a:cubicBezTo>
                    <a:cubicBezTo>
                      <a:pt x="2741" y="409"/>
                      <a:pt x="2712" y="321"/>
                      <a:pt x="2741" y="262"/>
                    </a:cubicBezTo>
                    <a:cubicBezTo>
                      <a:pt x="2683" y="262"/>
                      <a:pt x="2624" y="205"/>
                      <a:pt x="2595" y="176"/>
                    </a:cubicBezTo>
                    <a:cubicBezTo>
                      <a:pt x="2566" y="146"/>
                      <a:pt x="2537" y="146"/>
                      <a:pt x="2507" y="117"/>
                    </a:cubicBezTo>
                    <a:cubicBezTo>
                      <a:pt x="2507" y="117"/>
                      <a:pt x="2507" y="117"/>
                      <a:pt x="2478" y="146"/>
                    </a:cubicBezTo>
                    <a:cubicBezTo>
                      <a:pt x="2478" y="146"/>
                      <a:pt x="2449" y="176"/>
                      <a:pt x="2421" y="176"/>
                    </a:cubicBezTo>
                    <a:lnTo>
                      <a:pt x="2421" y="176"/>
                    </a:lnTo>
                    <a:lnTo>
                      <a:pt x="2391" y="146"/>
                    </a:lnTo>
                    <a:cubicBezTo>
                      <a:pt x="2362" y="146"/>
                      <a:pt x="2362" y="146"/>
                      <a:pt x="2333" y="146"/>
                    </a:cubicBezTo>
                    <a:lnTo>
                      <a:pt x="2304" y="146"/>
                    </a:lnTo>
                    <a:cubicBezTo>
                      <a:pt x="2274" y="146"/>
                      <a:pt x="2274" y="176"/>
                      <a:pt x="2245" y="146"/>
                    </a:cubicBezTo>
                    <a:cubicBezTo>
                      <a:pt x="2216" y="146"/>
                      <a:pt x="2216" y="146"/>
                      <a:pt x="2187" y="117"/>
                    </a:cubicBezTo>
                    <a:cubicBezTo>
                      <a:pt x="2187" y="117"/>
                      <a:pt x="2187" y="117"/>
                      <a:pt x="2157" y="117"/>
                    </a:cubicBezTo>
                    <a:cubicBezTo>
                      <a:pt x="2128" y="88"/>
                      <a:pt x="2099" y="88"/>
                      <a:pt x="2041" y="88"/>
                    </a:cubicBezTo>
                    <a:cubicBezTo>
                      <a:pt x="2012" y="88"/>
                      <a:pt x="1983" y="88"/>
                      <a:pt x="1954" y="59"/>
                    </a:cubicBezTo>
                    <a:cubicBezTo>
                      <a:pt x="1924" y="59"/>
                      <a:pt x="1895" y="59"/>
                      <a:pt x="1866" y="29"/>
                    </a:cubicBezTo>
                    <a:cubicBezTo>
                      <a:pt x="1837" y="29"/>
                      <a:pt x="1807" y="0"/>
                      <a:pt x="1778" y="29"/>
                    </a:cubicBezTo>
                    <a:lnTo>
                      <a:pt x="1778" y="29"/>
                    </a:lnTo>
                    <a:cubicBezTo>
                      <a:pt x="1778" y="88"/>
                      <a:pt x="1750" y="176"/>
                      <a:pt x="1721" y="205"/>
                    </a:cubicBezTo>
                    <a:cubicBezTo>
                      <a:pt x="1691" y="205"/>
                      <a:pt x="1691" y="205"/>
                      <a:pt x="1691" y="205"/>
                    </a:cubicBezTo>
                    <a:cubicBezTo>
                      <a:pt x="1633" y="205"/>
                      <a:pt x="1604" y="233"/>
                      <a:pt x="1574" y="292"/>
                    </a:cubicBezTo>
                    <a:cubicBezTo>
                      <a:pt x="1574" y="379"/>
                      <a:pt x="1545" y="438"/>
                      <a:pt x="1487" y="496"/>
                    </a:cubicBezTo>
                    <a:cubicBezTo>
                      <a:pt x="1487" y="496"/>
                      <a:pt x="1487" y="496"/>
                      <a:pt x="1487" y="526"/>
                    </a:cubicBezTo>
                    <a:cubicBezTo>
                      <a:pt x="1428" y="612"/>
                      <a:pt x="1371" y="642"/>
                      <a:pt x="1341" y="642"/>
                    </a:cubicBezTo>
                    <a:lnTo>
                      <a:pt x="1341" y="642"/>
                    </a:lnTo>
                    <a:cubicBezTo>
                      <a:pt x="1283" y="642"/>
                      <a:pt x="1254" y="612"/>
                      <a:pt x="1254" y="583"/>
                    </a:cubicBezTo>
                    <a:cubicBezTo>
                      <a:pt x="1224" y="555"/>
                      <a:pt x="1224" y="555"/>
                      <a:pt x="1195" y="555"/>
                    </a:cubicBezTo>
                    <a:lnTo>
                      <a:pt x="1195" y="583"/>
                    </a:lnTo>
                    <a:cubicBezTo>
                      <a:pt x="1195" y="642"/>
                      <a:pt x="1166" y="700"/>
                      <a:pt x="1107" y="700"/>
                    </a:cubicBezTo>
                    <a:cubicBezTo>
                      <a:pt x="1078" y="700"/>
                      <a:pt x="1078" y="700"/>
                      <a:pt x="1078" y="700"/>
                    </a:cubicBezTo>
                    <a:lnTo>
                      <a:pt x="1078" y="700"/>
                    </a:lnTo>
                    <a:lnTo>
                      <a:pt x="1050" y="671"/>
                    </a:lnTo>
                    <a:cubicBezTo>
                      <a:pt x="1021" y="671"/>
                      <a:pt x="1021" y="700"/>
                      <a:pt x="1021" y="700"/>
                    </a:cubicBezTo>
                    <a:cubicBezTo>
                      <a:pt x="991" y="700"/>
                      <a:pt x="991" y="729"/>
                      <a:pt x="962" y="729"/>
                    </a:cubicBezTo>
                    <a:cubicBezTo>
                      <a:pt x="904" y="729"/>
                      <a:pt x="874" y="729"/>
                      <a:pt x="845" y="700"/>
                    </a:cubicBezTo>
                    <a:cubicBezTo>
                      <a:pt x="816" y="700"/>
                      <a:pt x="816" y="700"/>
                      <a:pt x="787" y="700"/>
                    </a:cubicBezTo>
                    <a:cubicBezTo>
                      <a:pt x="787" y="700"/>
                      <a:pt x="787" y="700"/>
                      <a:pt x="757" y="700"/>
                    </a:cubicBezTo>
                    <a:lnTo>
                      <a:pt x="729" y="729"/>
                    </a:lnTo>
                    <a:cubicBezTo>
                      <a:pt x="700" y="729"/>
                      <a:pt x="700" y="729"/>
                      <a:pt x="700" y="729"/>
                    </a:cubicBezTo>
                    <a:lnTo>
                      <a:pt x="671" y="729"/>
                    </a:lnTo>
                    <a:cubicBezTo>
                      <a:pt x="671" y="758"/>
                      <a:pt x="641" y="817"/>
                      <a:pt x="554" y="817"/>
                    </a:cubicBezTo>
                    <a:cubicBezTo>
                      <a:pt x="554" y="905"/>
                      <a:pt x="524" y="962"/>
                      <a:pt x="495" y="1021"/>
                    </a:cubicBezTo>
                    <a:cubicBezTo>
                      <a:pt x="495" y="1050"/>
                      <a:pt x="495" y="1050"/>
                      <a:pt x="495" y="1050"/>
                    </a:cubicBezTo>
                    <a:cubicBezTo>
                      <a:pt x="466" y="1050"/>
                      <a:pt x="466" y="1050"/>
                      <a:pt x="466" y="1050"/>
                    </a:cubicBezTo>
                    <a:cubicBezTo>
                      <a:pt x="437" y="1050"/>
                      <a:pt x="437" y="1050"/>
                      <a:pt x="407" y="1079"/>
                    </a:cubicBezTo>
                    <a:cubicBezTo>
                      <a:pt x="407" y="1109"/>
                      <a:pt x="379" y="1138"/>
                      <a:pt x="321" y="1138"/>
                    </a:cubicBezTo>
                    <a:cubicBezTo>
                      <a:pt x="291" y="1167"/>
                      <a:pt x="291" y="1138"/>
                      <a:pt x="262" y="1138"/>
                    </a:cubicBezTo>
                    <a:cubicBezTo>
                      <a:pt x="233" y="1138"/>
                      <a:pt x="233" y="1109"/>
                      <a:pt x="204" y="1109"/>
                    </a:cubicBezTo>
                    <a:cubicBezTo>
                      <a:pt x="204" y="1138"/>
                      <a:pt x="174" y="1138"/>
                      <a:pt x="174" y="1167"/>
                    </a:cubicBezTo>
                    <a:cubicBezTo>
                      <a:pt x="174" y="1196"/>
                      <a:pt x="174" y="1196"/>
                      <a:pt x="145" y="1226"/>
                    </a:cubicBezTo>
                    <a:cubicBezTo>
                      <a:pt x="174" y="1254"/>
                      <a:pt x="174" y="1312"/>
                      <a:pt x="174" y="1342"/>
                    </a:cubicBezTo>
                    <a:cubicBezTo>
                      <a:pt x="145" y="1400"/>
                      <a:pt x="87" y="1429"/>
                      <a:pt x="0" y="1429"/>
                    </a:cubicBezTo>
                    <a:lnTo>
                      <a:pt x="0" y="1429"/>
                    </a:lnTo>
                    <a:cubicBezTo>
                      <a:pt x="116" y="1429"/>
                      <a:pt x="233" y="1429"/>
                      <a:pt x="350" y="1400"/>
                    </a:cubicBezTo>
                    <a:cubicBezTo>
                      <a:pt x="407" y="1400"/>
                      <a:pt x="437" y="1400"/>
                      <a:pt x="495" y="1400"/>
                    </a:cubicBezTo>
                    <a:lnTo>
                      <a:pt x="495" y="1400"/>
                    </a:lnTo>
                    <a:cubicBezTo>
                      <a:pt x="495" y="1371"/>
                      <a:pt x="466" y="1371"/>
                      <a:pt x="466" y="1342"/>
                    </a:cubicBezTo>
                    <a:lnTo>
                      <a:pt x="495" y="1342"/>
                    </a:ln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17" name="Freeform 68">
                <a:extLst>
                  <a:ext uri="{FF2B5EF4-FFF2-40B4-BE49-F238E27FC236}">
                    <a16:creationId xmlns:a16="http://schemas.microsoft.com/office/drawing/2014/main" id="{2355CD03-2140-45FB-8745-4B2EF93E1956}"/>
                  </a:ext>
                </a:extLst>
              </p:cNvPr>
              <p:cNvSpPr>
                <a:spLocks noChangeArrowheads="1"/>
              </p:cNvSpPr>
              <p:nvPr/>
            </p:nvSpPr>
            <p:spPr bwMode="auto">
              <a:xfrm>
                <a:off x="10704935" y="1820670"/>
                <a:ext cx="238103" cy="440183"/>
              </a:xfrm>
              <a:custGeom>
                <a:avLst/>
                <a:gdLst>
                  <a:gd name="T0" fmla="*/ 583 w 642"/>
                  <a:gd name="T1" fmla="*/ 30 h 1198"/>
                  <a:gd name="T2" fmla="*/ 583 w 642"/>
                  <a:gd name="T3" fmla="*/ 30 h 1198"/>
                  <a:gd name="T4" fmla="*/ 583 w 642"/>
                  <a:gd name="T5" fmla="*/ 0 h 1198"/>
                  <a:gd name="T6" fmla="*/ 116 w 642"/>
                  <a:gd name="T7" fmla="*/ 147 h 1198"/>
                  <a:gd name="T8" fmla="*/ 0 w 642"/>
                  <a:gd name="T9" fmla="*/ 176 h 1198"/>
                  <a:gd name="T10" fmla="*/ 29 w 642"/>
                  <a:gd name="T11" fmla="*/ 350 h 1198"/>
                  <a:gd name="T12" fmla="*/ 57 w 642"/>
                  <a:gd name="T13" fmla="*/ 380 h 1198"/>
                  <a:gd name="T14" fmla="*/ 87 w 642"/>
                  <a:gd name="T15" fmla="*/ 467 h 1198"/>
                  <a:gd name="T16" fmla="*/ 87 w 642"/>
                  <a:gd name="T17" fmla="*/ 584 h 1198"/>
                  <a:gd name="T18" fmla="*/ 87 w 642"/>
                  <a:gd name="T19" fmla="*/ 642 h 1198"/>
                  <a:gd name="T20" fmla="*/ 116 w 642"/>
                  <a:gd name="T21" fmla="*/ 700 h 1198"/>
                  <a:gd name="T22" fmla="*/ 145 w 642"/>
                  <a:gd name="T23" fmla="*/ 817 h 1198"/>
                  <a:gd name="T24" fmla="*/ 145 w 642"/>
                  <a:gd name="T25" fmla="*/ 817 h 1198"/>
                  <a:gd name="T26" fmla="*/ 145 w 642"/>
                  <a:gd name="T27" fmla="*/ 817 h 1198"/>
                  <a:gd name="T28" fmla="*/ 174 w 642"/>
                  <a:gd name="T29" fmla="*/ 817 h 1198"/>
                  <a:gd name="T30" fmla="*/ 174 w 642"/>
                  <a:gd name="T31" fmla="*/ 847 h 1198"/>
                  <a:gd name="T32" fmla="*/ 262 w 642"/>
                  <a:gd name="T33" fmla="*/ 1080 h 1198"/>
                  <a:gd name="T34" fmla="*/ 291 w 642"/>
                  <a:gd name="T35" fmla="*/ 1197 h 1198"/>
                  <a:gd name="T36" fmla="*/ 437 w 642"/>
                  <a:gd name="T37" fmla="*/ 1167 h 1198"/>
                  <a:gd name="T38" fmla="*/ 524 w 642"/>
                  <a:gd name="T39" fmla="*/ 1138 h 1198"/>
                  <a:gd name="T40" fmla="*/ 554 w 642"/>
                  <a:gd name="T41" fmla="*/ 1080 h 1198"/>
                  <a:gd name="T42" fmla="*/ 554 w 642"/>
                  <a:gd name="T43" fmla="*/ 1021 h 1198"/>
                  <a:gd name="T44" fmla="*/ 524 w 642"/>
                  <a:gd name="T45" fmla="*/ 992 h 1198"/>
                  <a:gd name="T46" fmla="*/ 524 w 642"/>
                  <a:gd name="T47" fmla="*/ 963 h 1198"/>
                  <a:gd name="T48" fmla="*/ 524 w 642"/>
                  <a:gd name="T49" fmla="*/ 905 h 1198"/>
                  <a:gd name="T50" fmla="*/ 524 w 642"/>
                  <a:gd name="T51" fmla="*/ 876 h 1198"/>
                  <a:gd name="T52" fmla="*/ 524 w 642"/>
                  <a:gd name="T53" fmla="*/ 847 h 1198"/>
                  <a:gd name="T54" fmla="*/ 495 w 642"/>
                  <a:gd name="T55" fmla="*/ 788 h 1198"/>
                  <a:gd name="T56" fmla="*/ 524 w 642"/>
                  <a:gd name="T57" fmla="*/ 700 h 1198"/>
                  <a:gd name="T58" fmla="*/ 524 w 642"/>
                  <a:gd name="T59" fmla="*/ 642 h 1198"/>
                  <a:gd name="T60" fmla="*/ 524 w 642"/>
                  <a:gd name="T61" fmla="*/ 613 h 1198"/>
                  <a:gd name="T62" fmla="*/ 524 w 642"/>
                  <a:gd name="T63" fmla="*/ 555 h 1198"/>
                  <a:gd name="T64" fmla="*/ 524 w 642"/>
                  <a:gd name="T65" fmla="*/ 526 h 1198"/>
                  <a:gd name="T66" fmla="*/ 554 w 642"/>
                  <a:gd name="T67" fmla="*/ 497 h 1198"/>
                  <a:gd name="T68" fmla="*/ 524 w 642"/>
                  <a:gd name="T69" fmla="*/ 467 h 1198"/>
                  <a:gd name="T70" fmla="*/ 524 w 642"/>
                  <a:gd name="T71" fmla="*/ 350 h 1198"/>
                  <a:gd name="T72" fmla="*/ 583 w 642"/>
                  <a:gd name="T73" fmla="*/ 350 h 1198"/>
                  <a:gd name="T74" fmla="*/ 612 w 642"/>
                  <a:gd name="T75" fmla="*/ 292 h 1198"/>
                  <a:gd name="T76" fmla="*/ 641 w 642"/>
                  <a:gd name="T77" fmla="*/ 234 h 1198"/>
                  <a:gd name="T78" fmla="*/ 612 w 642"/>
                  <a:gd name="T79" fmla="*/ 176 h 1198"/>
                  <a:gd name="T80" fmla="*/ 612 w 642"/>
                  <a:gd name="T81" fmla="*/ 88 h 1198"/>
                  <a:gd name="T82" fmla="*/ 583 w 642"/>
                  <a:gd name="T83" fmla="*/ 3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42" h="1198">
                    <a:moveTo>
                      <a:pt x="583" y="30"/>
                    </a:moveTo>
                    <a:lnTo>
                      <a:pt x="583" y="30"/>
                    </a:lnTo>
                    <a:cubicBezTo>
                      <a:pt x="583" y="30"/>
                      <a:pt x="583" y="30"/>
                      <a:pt x="583" y="0"/>
                    </a:cubicBezTo>
                    <a:cubicBezTo>
                      <a:pt x="437" y="59"/>
                      <a:pt x="262" y="88"/>
                      <a:pt x="116" y="147"/>
                    </a:cubicBezTo>
                    <a:cubicBezTo>
                      <a:pt x="87" y="147"/>
                      <a:pt x="29" y="176"/>
                      <a:pt x="0" y="176"/>
                    </a:cubicBezTo>
                    <a:cubicBezTo>
                      <a:pt x="0" y="263"/>
                      <a:pt x="0" y="292"/>
                      <a:pt x="29" y="350"/>
                    </a:cubicBezTo>
                    <a:cubicBezTo>
                      <a:pt x="29" y="380"/>
                      <a:pt x="29" y="380"/>
                      <a:pt x="57" y="380"/>
                    </a:cubicBezTo>
                    <a:cubicBezTo>
                      <a:pt x="57" y="409"/>
                      <a:pt x="87" y="438"/>
                      <a:pt x="87" y="467"/>
                    </a:cubicBezTo>
                    <a:cubicBezTo>
                      <a:pt x="87" y="526"/>
                      <a:pt x="87" y="555"/>
                      <a:pt x="87" y="584"/>
                    </a:cubicBezTo>
                    <a:cubicBezTo>
                      <a:pt x="87" y="613"/>
                      <a:pt x="57" y="613"/>
                      <a:pt x="87" y="642"/>
                    </a:cubicBezTo>
                    <a:cubicBezTo>
                      <a:pt x="87" y="671"/>
                      <a:pt x="87" y="700"/>
                      <a:pt x="116" y="700"/>
                    </a:cubicBezTo>
                    <a:cubicBezTo>
                      <a:pt x="116" y="730"/>
                      <a:pt x="145" y="788"/>
                      <a:pt x="145" y="817"/>
                    </a:cubicBezTo>
                    <a:lnTo>
                      <a:pt x="145" y="817"/>
                    </a:lnTo>
                    <a:lnTo>
                      <a:pt x="145" y="817"/>
                    </a:lnTo>
                    <a:cubicBezTo>
                      <a:pt x="174" y="817"/>
                      <a:pt x="174" y="817"/>
                      <a:pt x="174" y="817"/>
                    </a:cubicBezTo>
                    <a:cubicBezTo>
                      <a:pt x="174" y="847"/>
                      <a:pt x="174" y="847"/>
                      <a:pt x="174" y="847"/>
                    </a:cubicBezTo>
                    <a:cubicBezTo>
                      <a:pt x="233" y="905"/>
                      <a:pt x="233" y="992"/>
                      <a:pt x="262" y="1080"/>
                    </a:cubicBezTo>
                    <a:cubicBezTo>
                      <a:pt x="262" y="1138"/>
                      <a:pt x="262" y="1167"/>
                      <a:pt x="291" y="1197"/>
                    </a:cubicBezTo>
                    <a:cubicBezTo>
                      <a:pt x="321" y="1197"/>
                      <a:pt x="379" y="1197"/>
                      <a:pt x="437" y="1167"/>
                    </a:cubicBezTo>
                    <a:cubicBezTo>
                      <a:pt x="466" y="1167"/>
                      <a:pt x="495" y="1167"/>
                      <a:pt x="524" y="1138"/>
                    </a:cubicBezTo>
                    <a:cubicBezTo>
                      <a:pt x="524" y="1138"/>
                      <a:pt x="524" y="1109"/>
                      <a:pt x="554" y="1080"/>
                    </a:cubicBezTo>
                    <a:cubicBezTo>
                      <a:pt x="554" y="1080"/>
                      <a:pt x="554" y="1050"/>
                      <a:pt x="554" y="1021"/>
                    </a:cubicBezTo>
                    <a:cubicBezTo>
                      <a:pt x="554" y="1021"/>
                      <a:pt x="554" y="992"/>
                      <a:pt x="524" y="992"/>
                    </a:cubicBezTo>
                    <a:lnTo>
                      <a:pt x="524" y="963"/>
                    </a:lnTo>
                    <a:cubicBezTo>
                      <a:pt x="524" y="934"/>
                      <a:pt x="524" y="934"/>
                      <a:pt x="524" y="905"/>
                    </a:cubicBezTo>
                    <a:lnTo>
                      <a:pt x="524" y="876"/>
                    </a:lnTo>
                    <a:cubicBezTo>
                      <a:pt x="524" y="847"/>
                      <a:pt x="524" y="847"/>
                      <a:pt x="524" y="847"/>
                    </a:cubicBezTo>
                    <a:cubicBezTo>
                      <a:pt x="495" y="847"/>
                      <a:pt x="495" y="817"/>
                      <a:pt x="495" y="788"/>
                    </a:cubicBezTo>
                    <a:cubicBezTo>
                      <a:pt x="495" y="759"/>
                      <a:pt x="524" y="730"/>
                      <a:pt x="524" y="700"/>
                    </a:cubicBezTo>
                    <a:cubicBezTo>
                      <a:pt x="524" y="700"/>
                      <a:pt x="524" y="671"/>
                      <a:pt x="524" y="642"/>
                    </a:cubicBezTo>
                    <a:lnTo>
                      <a:pt x="524" y="613"/>
                    </a:lnTo>
                    <a:cubicBezTo>
                      <a:pt x="524" y="584"/>
                      <a:pt x="524" y="555"/>
                      <a:pt x="524" y="555"/>
                    </a:cubicBezTo>
                    <a:cubicBezTo>
                      <a:pt x="524" y="526"/>
                      <a:pt x="524" y="526"/>
                      <a:pt x="524" y="526"/>
                    </a:cubicBezTo>
                    <a:cubicBezTo>
                      <a:pt x="524" y="497"/>
                      <a:pt x="554" y="497"/>
                      <a:pt x="554" y="497"/>
                    </a:cubicBezTo>
                    <a:lnTo>
                      <a:pt x="524" y="467"/>
                    </a:lnTo>
                    <a:cubicBezTo>
                      <a:pt x="524" y="409"/>
                      <a:pt x="524" y="380"/>
                      <a:pt x="524" y="350"/>
                    </a:cubicBezTo>
                    <a:cubicBezTo>
                      <a:pt x="554" y="350"/>
                      <a:pt x="554" y="350"/>
                      <a:pt x="583" y="350"/>
                    </a:cubicBezTo>
                    <a:cubicBezTo>
                      <a:pt x="583" y="321"/>
                      <a:pt x="612" y="321"/>
                      <a:pt x="612" y="292"/>
                    </a:cubicBezTo>
                    <a:cubicBezTo>
                      <a:pt x="641" y="263"/>
                      <a:pt x="641" y="263"/>
                      <a:pt x="641" y="234"/>
                    </a:cubicBezTo>
                    <a:cubicBezTo>
                      <a:pt x="641" y="205"/>
                      <a:pt x="641" y="205"/>
                      <a:pt x="612" y="176"/>
                    </a:cubicBezTo>
                    <a:cubicBezTo>
                      <a:pt x="612" y="147"/>
                      <a:pt x="583" y="117"/>
                      <a:pt x="612" y="88"/>
                    </a:cubicBezTo>
                    <a:cubicBezTo>
                      <a:pt x="583" y="59"/>
                      <a:pt x="583" y="59"/>
                      <a:pt x="583" y="30"/>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18" name="Freeform 69">
                <a:extLst>
                  <a:ext uri="{FF2B5EF4-FFF2-40B4-BE49-F238E27FC236}">
                    <a16:creationId xmlns:a16="http://schemas.microsoft.com/office/drawing/2014/main" id="{CC8D98E1-94B0-41D4-BD93-C68D65EA1463}"/>
                  </a:ext>
                </a:extLst>
              </p:cNvPr>
              <p:cNvSpPr>
                <a:spLocks noChangeArrowheads="1"/>
              </p:cNvSpPr>
              <p:nvPr/>
            </p:nvSpPr>
            <p:spPr bwMode="auto">
              <a:xfrm>
                <a:off x="10672318" y="3210806"/>
                <a:ext cx="11415" cy="1619"/>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29" y="0"/>
                      <a:pt x="29" y="0"/>
                      <a:pt x="0" y="0"/>
                    </a:cubicBezTo>
                    <a:lnTo>
                      <a:pt x="0" y="0"/>
                    </a:ln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19" name="Freeform 70">
                <a:extLst>
                  <a:ext uri="{FF2B5EF4-FFF2-40B4-BE49-F238E27FC236}">
                    <a16:creationId xmlns:a16="http://schemas.microsoft.com/office/drawing/2014/main" id="{1C5654E1-C3E2-42E9-A169-656F436DF653}"/>
                  </a:ext>
                </a:extLst>
              </p:cNvPr>
              <p:cNvSpPr>
                <a:spLocks noChangeArrowheads="1"/>
              </p:cNvSpPr>
              <p:nvPr/>
            </p:nvSpPr>
            <p:spPr bwMode="auto">
              <a:xfrm>
                <a:off x="6639237" y="3639662"/>
                <a:ext cx="1273691" cy="663511"/>
              </a:xfrm>
              <a:custGeom>
                <a:avLst/>
                <a:gdLst>
                  <a:gd name="T0" fmla="*/ 2536 w 3442"/>
                  <a:gd name="T1" fmla="*/ 1662 h 1809"/>
                  <a:gd name="T2" fmla="*/ 2566 w 3442"/>
                  <a:gd name="T3" fmla="*/ 1662 h 1809"/>
                  <a:gd name="T4" fmla="*/ 2653 w 3442"/>
                  <a:gd name="T5" fmla="*/ 1691 h 1809"/>
                  <a:gd name="T6" fmla="*/ 2712 w 3442"/>
                  <a:gd name="T7" fmla="*/ 1750 h 1809"/>
                  <a:gd name="T8" fmla="*/ 2712 w 3442"/>
                  <a:gd name="T9" fmla="*/ 1750 h 1809"/>
                  <a:gd name="T10" fmla="*/ 2916 w 3442"/>
                  <a:gd name="T11" fmla="*/ 1691 h 1809"/>
                  <a:gd name="T12" fmla="*/ 2974 w 3442"/>
                  <a:gd name="T13" fmla="*/ 1691 h 1809"/>
                  <a:gd name="T14" fmla="*/ 3003 w 3442"/>
                  <a:gd name="T15" fmla="*/ 1691 h 1809"/>
                  <a:gd name="T16" fmla="*/ 3120 w 3442"/>
                  <a:gd name="T17" fmla="*/ 1691 h 1809"/>
                  <a:gd name="T18" fmla="*/ 3178 w 3442"/>
                  <a:gd name="T19" fmla="*/ 1691 h 1809"/>
                  <a:gd name="T20" fmla="*/ 3441 w 3442"/>
                  <a:gd name="T21" fmla="*/ 1808 h 1809"/>
                  <a:gd name="T22" fmla="*/ 3441 w 3442"/>
                  <a:gd name="T23" fmla="*/ 1691 h 1809"/>
                  <a:gd name="T24" fmla="*/ 3412 w 3442"/>
                  <a:gd name="T25" fmla="*/ 788 h 1809"/>
                  <a:gd name="T26" fmla="*/ 408 w 3442"/>
                  <a:gd name="T27" fmla="*/ 29 h 1809"/>
                  <a:gd name="T28" fmla="*/ 379 w 3442"/>
                  <a:gd name="T29" fmla="*/ 29 h 1809"/>
                  <a:gd name="T30" fmla="*/ 58 w 3442"/>
                  <a:gd name="T31" fmla="*/ 0 h 1809"/>
                  <a:gd name="T32" fmla="*/ 0 w 3442"/>
                  <a:gd name="T33" fmla="*/ 174 h 1809"/>
                  <a:gd name="T34" fmla="*/ 1166 w 3442"/>
                  <a:gd name="T35" fmla="*/ 291 h 1809"/>
                  <a:gd name="T36" fmla="*/ 1195 w 3442"/>
                  <a:gd name="T37" fmla="*/ 320 h 1809"/>
                  <a:gd name="T38" fmla="*/ 1166 w 3442"/>
                  <a:gd name="T39" fmla="*/ 1283 h 1809"/>
                  <a:gd name="T40" fmla="*/ 1574 w 3442"/>
                  <a:gd name="T41" fmla="*/ 1458 h 1809"/>
                  <a:gd name="T42" fmla="*/ 1691 w 3442"/>
                  <a:gd name="T43" fmla="*/ 1516 h 1809"/>
                  <a:gd name="T44" fmla="*/ 1836 w 3442"/>
                  <a:gd name="T45" fmla="*/ 1574 h 1809"/>
                  <a:gd name="T46" fmla="*/ 1866 w 3442"/>
                  <a:gd name="T47" fmla="*/ 1545 h 1809"/>
                  <a:gd name="T48" fmla="*/ 2041 w 3442"/>
                  <a:gd name="T49" fmla="*/ 1633 h 1809"/>
                  <a:gd name="T50" fmla="*/ 2129 w 3442"/>
                  <a:gd name="T51" fmla="*/ 1691 h 1809"/>
                  <a:gd name="T52" fmla="*/ 2245 w 3442"/>
                  <a:gd name="T53" fmla="*/ 1691 h 1809"/>
                  <a:gd name="T54" fmla="*/ 2362 w 3442"/>
                  <a:gd name="T55" fmla="*/ 1662 h 1809"/>
                  <a:gd name="T56" fmla="*/ 2420 w 3442"/>
                  <a:gd name="T57" fmla="*/ 1691 h 1809"/>
                  <a:gd name="T58" fmla="*/ 2420 w 3442"/>
                  <a:gd name="T59" fmla="*/ 1633 h 1809"/>
                  <a:gd name="T60" fmla="*/ 2450 w 3442"/>
                  <a:gd name="T61" fmla="*/ 1604 h 1809"/>
                  <a:gd name="T62" fmla="*/ 2479 w 3442"/>
                  <a:gd name="T63" fmla="*/ 1633 h 1809"/>
                  <a:gd name="T64" fmla="*/ 2536 w 3442"/>
                  <a:gd name="T65" fmla="*/ 1662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42" h="1809">
                    <a:moveTo>
                      <a:pt x="2536" y="1662"/>
                    </a:moveTo>
                    <a:lnTo>
                      <a:pt x="2536" y="1662"/>
                    </a:lnTo>
                    <a:lnTo>
                      <a:pt x="2536" y="1662"/>
                    </a:lnTo>
                    <a:cubicBezTo>
                      <a:pt x="2566" y="1662"/>
                      <a:pt x="2566" y="1662"/>
                      <a:pt x="2566" y="1662"/>
                    </a:cubicBezTo>
                    <a:cubicBezTo>
                      <a:pt x="2595" y="1662"/>
                      <a:pt x="2624" y="1662"/>
                      <a:pt x="2653" y="1662"/>
                    </a:cubicBezTo>
                    <a:cubicBezTo>
                      <a:pt x="2653" y="1691"/>
                      <a:pt x="2653" y="1691"/>
                      <a:pt x="2653" y="1691"/>
                    </a:cubicBezTo>
                    <a:cubicBezTo>
                      <a:pt x="2683" y="1691"/>
                      <a:pt x="2683" y="1721"/>
                      <a:pt x="2683" y="1721"/>
                    </a:cubicBezTo>
                    <a:cubicBezTo>
                      <a:pt x="2683" y="1750"/>
                      <a:pt x="2683" y="1750"/>
                      <a:pt x="2712" y="1750"/>
                    </a:cubicBezTo>
                    <a:lnTo>
                      <a:pt x="2712" y="1750"/>
                    </a:lnTo>
                    <a:lnTo>
                      <a:pt x="2712" y="1750"/>
                    </a:lnTo>
                    <a:cubicBezTo>
                      <a:pt x="2741" y="1750"/>
                      <a:pt x="2741" y="1721"/>
                      <a:pt x="2741" y="1721"/>
                    </a:cubicBezTo>
                    <a:cubicBezTo>
                      <a:pt x="2800" y="1721"/>
                      <a:pt x="2857" y="1691"/>
                      <a:pt x="2916" y="1691"/>
                    </a:cubicBezTo>
                    <a:lnTo>
                      <a:pt x="2945" y="1691"/>
                    </a:lnTo>
                    <a:cubicBezTo>
                      <a:pt x="2945" y="1691"/>
                      <a:pt x="2945" y="1691"/>
                      <a:pt x="2974" y="1691"/>
                    </a:cubicBezTo>
                    <a:cubicBezTo>
                      <a:pt x="2974" y="1691"/>
                      <a:pt x="2974" y="1691"/>
                      <a:pt x="3003" y="1691"/>
                    </a:cubicBezTo>
                    <a:lnTo>
                      <a:pt x="3003" y="1691"/>
                    </a:lnTo>
                    <a:lnTo>
                      <a:pt x="3003" y="1691"/>
                    </a:lnTo>
                    <a:cubicBezTo>
                      <a:pt x="3033" y="1691"/>
                      <a:pt x="3091" y="1691"/>
                      <a:pt x="3120" y="1691"/>
                    </a:cubicBezTo>
                    <a:lnTo>
                      <a:pt x="3150" y="1691"/>
                    </a:lnTo>
                    <a:cubicBezTo>
                      <a:pt x="3178" y="1691"/>
                      <a:pt x="3178" y="1691"/>
                      <a:pt x="3178" y="1691"/>
                    </a:cubicBezTo>
                    <a:cubicBezTo>
                      <a:pt x="3236" y="1691"/>
                      <a:pt x="3295" y="1721"/>
                      <a:pt x="3324" y="1750"/>
                    </a:cubicBezTo>
                    <a:cubicBezTo>
                      <a:pt x="3383" y="1779"/>
                      <a:pt x="3412" y="1808"/>
                      <a:pt x="3441" y="1808"/>
                    </a:cubicBezTo>
                    <a:cubicBezTo>
                      <a:pt x="3441" y="1808"/>
                      <a:pt x="3441" y="1750"/>
                      <a:pt x="3441" y="1721"/>
                    </a:cubicBezTo>
                    <a:lnTo>
                      <a:pt x="3441" y="1691"/>
                    </a:lnTo>
                    <a:cubicBezTo>
                      <a:pt x="3441" y="1516"/>
                      <a:pt x="3441" y="1341"/>
                      <a:pt x="3441" y="1166"/>
                    </a:cubicBezTo>
                    <a:cubicBezTo>
                      <a:pt x="3441" y="1050"/>
                      <a:pt x="3412" y="904"/>
                      <a:pt x="3412" y="788"/>
                    </a:cubicBezTo>
                    <a:cubicBezTo>
                      <a:pt x="3383" y="583"/>
                      <a:pt x="3353" y="350"/>
                      <a:pt x="3353" y="145"/>
                    </a:cubicBezTo>
                    <a:cubicBezTo>
                      <a:pt x="2420" y="116"/>
                      <a:pt x="1458" y="58"/>
                      <a:pt x="408" y="29"/>
                    </a:cubicBezTo>
                    <a:cubicBezTo>
                      <a:pt x="408" y="29"/>
                      <a:pt x="408" y="29"/>
                      <a:pt x="379" y="29"/>
                    </a:cubicBezTo>
                    <a:lnTo>
                      <a:pt x="379" y="29"/>
                    </a:lnTo>
                    <a:lnTo>
                      <a:pt x="379" y="29"/>
                    </a:lnTo>
                    <a:cubicBezTo>
                      <a:pt x="262" y="29"/>
                      <a:pt x="145" y="29"/>
                      <a:pt x="58" y="0"/>
                    </a:cubicBezTo>
                    <a:cubicBezTo>
                      <a:pt x="0" y="0"/>
                      <a:pt x="0" y="0"/>
                      <a:pt x="0" y="0"/>
                    </a:cubicBezTo>
                    <a:cubicBezTo>
                      <a:pt x="0" y="58"/>
                      <a:pt x="0" y="116"/>
                      <a:pt x="0" y="174"/>
                    </a:cubicBezTo>
                    <a:cubicBezTo>
                      <a:pt x="262" y="204"/>
                      <a:pt x="466" y="233"/>
                      <a:pt x="729" y="262"/>
                    </a:cubicBezTo>
                    <a:cubicBezTo>
                      <a:pt x="874" y="262"/>
                      <a:pt x="1020" y="262"/>
                      <a:pt x="1166" y="291"/>
                    </a:cubicBezTo>
                    <a:cubicBezTo>
                      <a:pt x="1195" y="291"/>
                      <a:pt x="1195" y="291"/>
                      <a:pt x="1195" y="291"/>
                    </a:cubicBezTo>
                    <a:cubicBezTo>
                      <a:pt x="1195" y="320"/>
                      <a:pt x="1195" y="320"/>
                      <a:pt x="1195" y="320"/>
                    </a:cubicBezTo>
                    <a:cubicBezTo>
                      <a:pt x="1195" y="495"/>
                      <a:pt x="1195" y="641"/>
                      <a:pt x="1166" y="816"/>
                    </a:cubicBezTo>
                    <a:cubicBezTo>
                      <a:pt x="1166" y="962"/>
                      <a:pt x="1166" y="1108"/>
                      <a:pt x="1166" y="1283"/>
                    </a:cubicBezTo>
                    <a:cubicBezTo>
                      <a:pt x="1195" y="1283"/>
                      <a:pt x="1253" y="1312"/>
                      <a:pt x="1283" y="1312"/>
                    </a:cubicBezTo>
                    <a:cubicBezTo>
                      <a:pt x="1400" y="1341"/>
                      <a:pt x="1516" y="1341"/>
                      <a:pt x="1574" y="1458"/>
                    </a:cubicBezTo>
                    <a:cubicBezTo>
                      <a:pt x="1574" y="1488"/>
                      <a:pt x="1603" y="1488"/>
                      <a:pt x="1633" y="1488"/>
                    </a:cubicBezTo>
                    <a:cubicBezTo>
                      <a:pt x="1662" y="1488"/>
                      <a:pt x="1691" y="1516"/>
                      <a:pt x="1691" y="1516"/>
                    </a:cubicBezTo>
                    <a:lnTo>
                      <a:pt x="1691" y="1516"/>
                    </a:lnTo>
                    <a:cubicBezTo>
                      <a:pt x="1779" y="1516"/>
                      <a:pt x="1807" y="1545"/>
                      <a:pt x="1836" y="1574"/>
                    </a:cubicBezTo>
                    <a:lnTo>
                      <a:pt x="1836" y="1574"/>
                    </a:lnTo>
                    <a:cubicBezTo>
                      <a:pt x="1836" y="1574"/>
                      <a:pt x="1836" y="1545"/>
                      <a:pt x="1866" y="1545"/>
                    </a:cubicBezTo>
                    <a:cubicBezTo>
                      <a:pt x="1866" y="1545"/>
                      <a:pt x="1895" y="1516"/>
                      <a:pt x="1924" y="1516"/>
                    </a:cubicBezTo>
                    <a:cubicBezTo>
                      <a:pt x="1983" y="1516"/>
                      <a:pt x="2012" y="1574"/>
                      <a:pt x="2041" y="1633"/>
                    </a:cubicBezTo>
                    <a:cubicBezTo>
                      <a:pt x="2041" y="1691"/>
                      <a:pt x="2070" y="1721"/>
                      <a:pt x="2100" y="1721"/>
                    </a:cubicBezTo>
                    <a:cubicBezTo>
                      <a:pt x="2100" y="1721"/>
                      <a:pt x="2129" y="1721"/>
                      <a:pt x="2129" y="1691"/>
                    </a:cubicBezTo>
                    <a:cubicBezTo>
                      <a:pt x="2157" y="1691"/>
                      <a:pt x="2157" y="1691"/>
                      <a:pt x="2186" y="1662"/>
                    </a:cubicBezTo>
                    <a:cubicBezTo>
                      <a:pt x="2216" y="1662"/>
                      <a:pt x="2245" y="1691"/>
                      <a:pt x="2245" y="1691"/>
                    </a:cubicBezTo>
                    <a:cubicBezTo>
                      <a:pt x="2274" y="1691"/>
                      <a:pt x="2274" y="1691"/>
                      <a:pt x="2303" y="1721"/>
                    </a:cubicBezTo>
                    <a:cubicBezTo>
                      <a:pt x="2303" y="1662"/>
                      <a:pt x="2333" y="1662"/>
                      <a:pt x="2362" y="1662"/>
                    </a:cubicBezTo>
                    <a:cubicBezTo>
                      <a:pt x="2391" y="1662"/>
                      <a:pt x="2391" y="1662"/>
                      <a:pt x="2420" y="1691"/>
                    </a:cubicBezTo>
                    <a:lnTo>
                      <a:pt x="2420" y="1691"/>
                    </a:lnTo>
                    <a:cubicBezTo>
                      <a:pt x="2420" y="1662"/>
                      <a:pt x="2420" y="1662"/>
                      <a:pt x="2420" y="1633"/>
                    </a:cubicBezTo>
                    <a:lnTo>
                      <a:pt x="2420" y="1633"/>
                    </a:lnTo>
                    <a:cubicBezTo>
                      <a:pt x="2450" y="1633"/>
                      <a:pt x="2450" y="1633"/>
                      <a:pt x="2450" y="1633"/>
                    </a:cubicBezTo>
                    <a:cubicBezTo>
                      <a:pt x="2450" y="1604"/>
                      <a:pt x="2450" y="1604"/>
                      <a:pt x="2450" y="1604"/>
                    </a:cubicBezTo>
                    <a:cubicBezTo>
                      <a:pt x="2479" y="1633"/>
                      <a:pt x="2479" y="1633"/>
                      <a:pt x="2479" y="1633"/>
                    </a:cubicBezTo>
                    <a:lnTo>
                      <a:pt x="2479" y="1633"/>
                    </a:lnTo>
                    <a:cubicBezTo>
                      <a:pt x="2507" y="1633"/>
                      <a:pt x="2507" y="1633"/>
                      <a:pt x="2536" y="1633"/>
                    </a:cubicBezTo>
                    <a:cubicBezTo>
                      <a:pt x="2536" y="1662"/>
                      <a:pt x="2536" y="1662"/>
                      <a:pt x="2536" y="16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20" name="Freeform 71">
                <a:extLst>
                  <a:ext uri="{FF2B5EF4-FFF2-40B4-BE49-F238E27FC236}">
                    <a16:creationId xmlns:a16="http://schemas.microsoft.com/office/drawing/2014/main" id="{1EC91582-7530-4A94-B2EC-6BBAE99E75F9}"/>
                  </a:ext>
                </a:extLst>
              </p:cNvPr>
              <p:cNvSpPr>
                <a:spLocks noChangeArrowheads="1"/>
              </p:cNvSpPr>
              <p:nvPr/>
            </p:nvSpPr>
            <p:spPr bwMode="auto">
              <a:xfrm>
                <a:off x="9398628" y="2322349"/>
                <a:ext cx="21202" cy="32366"/>
              </a:xfrm>
              <a:custGeom>
                <a:avLst/>
                <a:gdLst>
                  <a:gd name="T0" fmla="*/ 58 w 59"/>
                  <a:gd name="T1" fmla="*/ 0 h 89"/>
                  <a:gd name="T2" fmla="*/ 58 w 59"/>
                  <a:gd name="T3" fmla="*/ 0 h 89"/>
                  <a:gd name="T4" fmla="*/ 29 w 59"/>
                  <a:gd name="T5" fmla="*/ 59 h 89"/>
                  <a:gd name="T6" fmla="*/ 0 w 59"/>
                  <a:gd name="T7" fmla="*/ 88 h 89"/>
                  <a:gd name="T8" fmla="*/ 29 w 59"/>
                  <a:gd name="T9" fmla="*/ 59 h 89"/>
                  <a:gd name="T10" fmla="*/ 58 w 59"/>
                  <a:gd name="T11" fmla="*/ 0 h 89"/>
                </a:gdLst>
                <a:ahLst/>
                <a:cxnLst>
                  <a:cxn ang="0">
                    <a:pos x="T0" y="T1"/>
                  </a:cxn>
                  <a:cxn ang="0">
                    <a:pos x="T2" y="T3"/>
                  </a:cxn>
                  <a:cxn ang="0">
                    <a:pos x="T4" y="T5"/>
                  </a:cxn>
                  <a:cxn ang="0">
                    <a:pos x="T6" y="T7"/>
                  </a:cxn>
                  <a:cxn ang="0">
                    <a:pos x="T8" y="T9"/>
                  </a:cxn>
                  <a:cxn ang="0">
                    <a:pos x="T10" y="T11"/>
                  </a:cxn>
                </a:cxnLst>
                <a:rect l="0" t="0" r="r" b="b"/>
                <a:pathLst>
                  <a:path w="59" h="89">
                    <a:moveTo>
                      <a:pt x="58" y="0"/>
                    </a:moveTo>
                    <a:lnTo>
                      <a:pt x="58" y="0"/>
                    </a:lnTo>
                    <a:cubicBezTo>
                      <a:pt x="58" y="29"/>
                      <a:pt x="29" y="59"/>
                      <a:pt x="29" y="59"/>
                    </a:cubicBezTo>
                    <a:cubicBezTo>
                      <a:pt x="0" y="88"/>
                      <a:pt x="0" y="88"/>
                      <a:pt x="0" y="88"/>
                    </a:cubicBezTo>
                    <a:cubicBezTo>
                      <a:pt x="0" y="88"/>
                      <a:pt x="0" y="88"/>
                      <a:pt x="29" y="59"/>
                    </a:cubicBezTo>
                    <a:cubicBezTo>
                      <a:pt x="29" y="5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21" name="Freeform 72">
                <a:extLst>
                  <a:ext uri="{FF2B5EF4-FFF2-40B4-BE49-F238E27FC236}">
                    <a16:creationId xmlns:a16="http://schemas.microsoft.com/office/drawing/2014/main" id="{7D7BDBEE-9B73-4796-8B66-1250AFD9CC4E}"/>
                  </a:ext>
                </a:extLst>
              </p:cNvPr>
              <p:cNvSpPr>
                <a:spLocks noChangeArrowheads="1"/>
              </p:cNvSpPr>
              <p:nvPr/>
            </p:nvSpPr>
            <p:spPr bwMode="auto">
              <a:xfrm>
                <a:off x="9388843" y="2108731"/>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22" name="Freeform 73">
                <a:extLst>
                  <a:ext uri="{FF2B5EF4-FFF2-40B4-BE49-F238E27FC236}">
                    <a16:creationId xmlns:a16="http://schemas.microsoft.com/office/drawing/2014/main" id="{9A1541AA-6AA3-46D8-80DA-BA4CB3BED7EE}"/>
                  </a:ext>
                </a:extLst>
              </p:cNvPr>
              <p:cNvSpPr>
                <a:spLocks noChangeArrowheads="1"/>
              </p:cNvSpPr>
              <p:nvPr/>
            </p:nvSpPr>
            <p:spPr bwMode="auto">
              <a:xfrm>
                <a:off x="9421459" y="2312639"/>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23" name="Freeform 74">
                <a:extLst>
                  <a:ext uri="{FF2B5EF4-FFF2-40B4-BE49-F238E27FC236}">
                    <a16:creationId xmlns:a16="http://schemas.microsoft.com/office/drawing/2014/main" id="{023F6D61-10A6-4299-B9B5-7B11A0CD8B8D}"/>
                  </a:ext>
                </a:extLst>
              </p:cNvPr>
              <p:cNvSpPr>
                <a:spLocks noChangeArrowheads="1"/>
              </p:cNvSpPr>
              <p:nvPr/>
            </p:nvSpPr>
            <p:spPr bwMode="auto">
              <a:xfrm>
                <a:off x="9506263" y="2730166"/>
                <a:ext cx="53818" cy="1618"/>
              </a:xfrm>
              <a:custGeom>
                <a:avLst/>
                <a:gdLst>
                  <a:gd name="T0" fmla="*/ 0 w 147"/>
                  <a:gd name="T1" fmla="*/ 0 h 1"/>
                  <a:gd name="T2" fmla="*/ 0 w 147"/>
                  <a:gd name="T3" fmla="*/ 0 h 1"/>
                  <a:gd name="T4" fmla="*/ 88 w 147"/>
                  <a:gd name="T5" fmla="*/ 0 h 1"/>
                  <a:gd name="T6" fmla="*/ 146 w 147"/>
                  <a:gd name="T7" fmla="*/ 0 h 1"/>
                  <a:gd name="T8" fmla="*/ 88 w 147"/>
                  <a:gd name="T9" fmla="*/ 0 h 1"/>
                  <a:gd name="T10" fmla="*/ 0 w 147"/>
                  <a:gd name="T11" fmla="*/ 0 h 1"/>
                </a:gdLst>
                <a:ahLst/>
                <a:cxnLst>
                  <a:cxn ang="0">
                    <a:pos x="T0" y="T1"/>
                  </a:cxn>
                  <a:cxn ang="0">
                    <a:pos x="T2" y="T3"/>
                  </a:cxn>
                  <a:cxn ang="0">
                    <a:pos x="T4" y="T5"/>
                  </a:cxn>
                  <a:cxn ang="0">
                    <a:pos x="T6" y="T7"/>
                  </a:cxn>
                  <a:cxn ang="0">
                    <a:pos x="T8" y="T9"/>
                  </a:cxn>
                  <a:cxn ang="0">
                    <a:pos x="T10" y="T11"/>
                  </a:cxn>
                </a:cxnLst>
                <a:rect l="0" t="0" r="r" b="b"/>
                <a:pathLst>
                  <a:path w="147" h="1">
                    <a:moveTo>
                      <a:pt x="0" y="0"/>
                    </a:moveTo>
                    <a:lnTo>
                      <a:pt x="0" y="0"/>
                    </a:lnTo>
                    <a:cubicBezTo>
                      <a:pt x="29" y="0"/>
                      <a:pt x="59" y="0"/>
                      <a:pt x="88" y="0"/>
                    </a:cubicBezTo>
                    <a:cubicBezTo>
                      <a:pt x="117" y="0"/>
                      <a:pt x="146" y="0"/>
                      <a:pt x="146" y="0"/>
                    </a:cubicBezTo>
                    <a:cubicBezTo>
                      <a:pt x="146" y="0"/>
                      <a:pt x="117" y="0"/>
                      <a:pt x="88" y="0"/>
                    </a:cubicBezTo>
                    <a:cubicBezTo>
                      <a:pt x="5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24" name="Freeform 75">
                <a:extLst>
                  <a:ext uri="{FF2B5EF4-FFF2-40B4-BE49-F238E27FC236}">
                    <a16:creationId xmlns:a16="http://schemas.microsoft.com/office/drawing/2014/main" id="{79D89837-7D30-49DA-A879-B5A350055621}"/>
                  </a:ext>
                </a:extLst>
              </p:cNvPr>
              <p:cNvSpPr>
                <a:spLocks noChangeArrowheads="1"/>
              </p:cNvSpPr>
              <p:nvPr/>
            </p:nvSpPr>
            <p:spPr bwMode="auto">
              <a:xfrm>
                <a:off x="9959638" y="1895113"/>
                <a:ext cx="874133" cy="737954"/>
              </a:xfrm>
              <a:custGeom>
                <a:avLst/>
                <a:gdLst>
                  <a:gd name="T0" fmla="*/ 992 w 2364"/>
                  <a:gd name="T1" fmla="*/ 1107 h 2012"/>
                  <a:gd name="T2" fmla="*/ 904 w 2364"/>
                  <a:gd name="T3" fmla="*/ 1165 h 2012"/>
                  <a:gd name="T4" fmla="*/ 875 w 2364"/>
                  <a:gd name="T5" fmla="*/ 1165 h 2012"/>
                  <a:gd name="T6" fmla="*/ 758 w 2364"/>
                  <a:gd name="T7" fmla="*/ 1165 h 2012"/>
                  <a:gd name="T8" fmla="*/ 700 w 2364"/>
                  <a:gd name="T9" fmla="*/ 1224 h 2012"/>
                  <a:gd name="T10" fmla="*/ 642 w 2364"/>
                  <a:gd name="T11" fmla="*/ 1194 h 2012"/>
                  <a:gd name="T12" fmla="*/ 467 w 2364"/>
                  <a:gd name="T13" fmla="*/ 1194 h 2012"/>
                  <a:gd name="T14" fmla="*/ 379 w 2364"/>
                  <a:gd name="T15" fmla="*/ 1194 h 2012"/>
                  <a:gd name="T16" fmla="*/ 204 w 2364"/>
                  <a:gd name="T17" fmla="*/ 1370 h 2012"/>
                  <a:gd name="T18" fmla="*/ 263 w 2364"/>
                  <a:gd name="T19" fmla="*/ 1399 h 2012"/>
                  <a:gd name="T20" fmla="*/ 263 w 2364"/>
                  <a:gd name="T21" fmla="*/ 1544 h 2012"/>
                  <a:gd name="T22" fmla="*/ 234 w 2364"/>
                  <a:gd name="T23" fmla="*/ 1603 h 2012"/>
                  <a:gd name="T24" fmla="*/ 146 w 2364"/>
                  <a:gd name="T25" fmla="*/ 1691 h 2012"/>
                  <a:gd name="T26" fmla="*/ 29 w 2364"/>
                  <a:gd name="T27" fmla="*/ 1807 h 2012"/>
                  <a:gd name="T28" fmla="*/ 0 w 2364"/>
                  <a:gd name="T29" fmla="*/ 1865 h 2012"/>
                  <a:gd name="T30" fmla="*/ 1400 w 2364"/>
                  <a:gd name="T31" fmla="*/ 1632 h 2012"/>
                  <a:gd name="T32" fmla="*/ 1604 w 2364"/>
                  <a:gd name="T33" fmla="*/ 1603 h 2012"/>
                  <a:gd name="T34" fmla="*/ 1984 w 2364"/>
                  <a:gd name="T35" fmla="*/ 1865 h 2012"/>
                  <a:gd name="T36" fmla="*/ 2304 w 2364"/>
                  <a:gd name="T37" fmla="*/ 1982 h 2012"/>
                  <a:gd name="T38" fmla="*/ 2304 w 2364"/>
                  <a:gd name="T39" fmla="*/ 2011 h 2012"/>
                  <a:gd name="T40" fmla="*/ 2304 w 2364"/>
                  <a:gd name="T41" fmla="*/ 2011 h 2012"/>
                  <a:gd name="T42" fmla="*/ 2334 w 2364"/>
                  <a:gd name="T43" fmla="*/ 1953 h 2012"/>
                  <a:gd name="T44" fmla="*/ 2304 w 2364"/>
                  <a:gd name="T45" fmla="*/ 1924 h 2012"/>
                  <a:gd name="T46" fmla="*/ 2334 w 2364"/>
                  <a:gd name="T47" fmla="*/ 1807 h 2012"/>
                  <a:gd name="T48" fmla="*/ 2275 w 2364"/>
                  <a:gd name="T49" fmla="*/ 1544 h 2012"/>
                  <a:gd name="T50" fmla="*/ 2246 w 2364"/>
                  <a:gd name="T51" fmla="*/ 1079 h 2012"/>
                  <a:gd name="T52" fmla="*/ 2158 w 2364"/>
                  <a:gd name="T53" fmla="*/ 700 h 2012"/>
                  <a:gd name="T54" fmla="*/ 2129 w 2364"/>
                  <a:gd name="T55" fmla="*/ 729 h 2012"/>
                  <a:gd name="T56" fmla="*/ 2100 w 2364"/>
                  <a:gd name="T57" fmla="*/ 612 h 2012"/>
                  <a:gd name="T58" fmla="*/ 2070 w 2364"/>
                  <a:gd name="T59" fmla="*/ 525 h 2012"/>
                  <a:gd name="T60" fmla="*/ 2042 w 2364"/>
                  <a:gd name="T61" fmla="*/ 379 h 2012"/>
                  <a:gd name="T62" fmla="*/ 2013 w 2364"/>
                  <a:gd name="T63" fmla="*/ 204 h 2012"/>
                  <a:gd name="T64" fmla="*/ 1954 w 2364"/>
                  <a:gd name="T65" fmla="*/ 29 h 2012"/>
                  <a:gd name="T66" fmla="*/ 1692 w 2364"/>
                  <a:gd name="T67" fmla="*/ 58 h 2012"/>
                  <a:gd name="T68" fmla="*/ 1517 w 2364"/>
                  <a:gd name="T69" fmla="*/ 116 h 2012"/>
                  <a:gd name="T70" fmla="*/ 1313 w 2364"/>
                  <a:gd name="T71" fmla="*/ 262 h 2012"/>
                  <a:gd name="T72" fmla="*/ 1254 w 2364"/>
                  <a:gd name="T73" fmla="*/ 321 h 2012"/>
                  <a:gd name="T74" fmla="*/ 1196 w 2364"/>
                  <a:gd name="T75" fmla="*/ 525 h 2012"/>
                  <a:gd name="T76" fmla="*/ 1050 w 2364"/>
                  <a:gd name="T77" fmla="*/ 671 h 2012"/>
                  <a:gd name="T78" fmla="*/ 1108 w 2364"/>
                  <a:gd name="T79" fmla="*/ 642 h 2012"/>
                  <a:gd name="T80" fmla="*/ 1137 w 2364"/>
                  <a:gd name="T81" fmla="*/ 729 h 2012"/>
                  <a:gd name="T82" fmla="*/ 1137 w 2364"/>
                  <a:gd name="T83" fmla="*/ 758 h 2012"/>
                  <a:gd name="T84" fmla="*/ 1137 w 2364"/>
                  <a:gd name="T85" fmla="*/ 933 h 2012"/>
                  <a:gd name="T86" fmla="*/ 1050 w 2364"/>
                  <a:gd name="T87" fmla="*/ 1021 h 2012"/>
                  <a:gd name="T88" fmla="*/ 992 w 2364"/>
                  <a:gd name="T89" fmla="*/ 1107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64" h="2012">
                    <a:moveTo>
                      <a:pt x="992" y="1107"/>
                    </a:moveTo>
                    <a:lnTo>
                      <a:pt x="992" y="1107"/>
                    </a:lnTo>
                    <a:lnTo>
                      <a:pt x="992" y="1107"/>
                    </a:lnTo>
                    <a:cubicBezTo>
                      <a:pt x="963" y="1107"/>
                      <a:pt x="934" y="1136"/>
                      <a:pt x="904" y="1165"/>
                    </a:cubicBezTo>
                    <a:cubicBezTo>
                      <a:pt x="904" y="1194"/>
                      <a:pt x="904" y="1194"/>
                      <a:pt x="904" y="1194"/>
                    </a:cubicBezTo>
                    <a:cubicBezTo>
                      <a:pt x="875" y="1165"/>
                      <a:pt x="875" y="1165"/>
                      <a:pt x="875" y="1165"/>
                    </a:cubicBezTo>
                    <a:cubicBezTo>
                      <a:pt x="875" y="1136"/>
                      <a:pt x="846" y="1136"/>
                      <a:pt x="846" y="1136"/>
                    </a:cubicBezTo>
                    <a:cubicBezTo>
                      <a:pt x="817" y="1136"/>
                      <a:pt x="787" y="1165"/>
                      <a:pt x="758" y="1165"/>
                    </a:cubicBezTo>
                    <a:cubicBezTo>
                      <a:pt x="758" y="1165"/>
                      <a:pt x="729" y="1165"/>
                      <a:pt x="729" y="1194"/>
                    </a:cubicBezTo>
                    <a:cubicBezTo>
                      <a:pt x="729" y="1194"/>
                      <a:pt x="700" y="1194"/>
                      <a:pt x="700" y="1224"/>
                    </a:cubicBezTo>
                    <a:lnTo>
                      <a:pt x="700" y="1224"/>
                    </a:lnTo>
                    <a:cubicBezTo>
                      <a:pt x="671" y="1224"/>
                      <a:pt x="642" y="1194"/>
                      <a:pt x="642" y="1194"/>
                    </a:cubicBezTo>
                    <a:cubicBezTo>
                      <a:pt x="613" y="1194"/>
                      <a:pt x="613" y="1165"/>
                      <a:pt x="613" y="1165"/>
                    </a:cubicBezTo>
                    <a:cubicBezTo>
                      <a:pt x="554" y="1165"/>
                      <a:pt x="525" y="1165"/>
                      <a:pt x="467" y="1194"/>
                    </a:cubicBezTo>
                    <a:lnTo>
                      <a:pt x="437" y="1194"/>
                    </a:lnTo>
                    <a:cubicBezTo>
                      <a:pt x="408" y="1194"/>
                      <a:pt x="379" y="1194"/>
                      <a:pt x="379" y="1194"/>
                    </a:cubicBezTo>
                    <a:cubicBezTo>
                      <a:pt x="292" y="1224"/>
                      <a:pt x="234" y="1224"/>
                      <a:pt x="204" y="1282"/>
                    </a:cubicBezTo>
                    <a:cubicBezTo>
                      <a:pt x="175" y="1311"/>
                      <a:pt x="204" y="1341"/>
                      <a:pt x="204" y="1370"/>
                    </a:cubicBezTo>
                    <a:cubicBezTo>
                      <a:pt x="204" y="1370"/>
                      <a:pt x="204" y="1370"/>
                      <a:pt x="204" y="1399"/>
                    </a:cubicBezTo>
                    <a:cubicBezTo>
                      <a:pt x="234" y="1399"/>
                      <a:pt x="234" y="1399"/>
                      <a:pt x="263" y="1399"/>
                    </a:cubicBezTo>
                    <a:cubicBezTo>
                      <a:pt x="263" y="1428"/>
                      <a:pt x="292" y="1457"/>
                      <a:pt x="292" y="1515"/>
                    </a:cubicBezTo>
                    <a:lnTo>
                      <a:pt x="263" y="1544"/>
                    </a:lnTo>
                    <a:cubicBezTo>
                      <a:pt x="234" y="1574"/>
                      <a:pt x="234" y="1574"/>
                      <a:pt x="234" y="1574"/>
                    </a:cubicBezTo>
                    <a:cubicBezTo>
                      <a:pt x="234" y="1574"/>
                      <a:pt x="234" y="1574"/>
                      <a:pt x="234" y="1603"/>
                    </a:cubicBezTo>
                    <a:cubicBezTo>
                      <a:pt x="234" y="1603"/>
                      <a:pt x="234" y="1632"/>
                      <a:pt x="204" y="1632"/>
                    </a:cubicBezTo>
                    <a:cubicBezTo>
                      <a:pt x="204" y="1661"/>
                      <a:pt x="175" y="1691"/>
                      <a:pt x="146" y="1691"/>
                    </a:cubicBezTo>
                    <a:cubicBezTo>
                      <a:pt x="117" y="1720"/>
                      <a:pt x="117" y="1720"/>
                      <a:pt x="87" y="1720"/>
                    </a:cubicBezTo>
                    <a:cubicBezTo>
                      <a:pt x="58" y="1749"/>
                      <a:pt x="58" y="1778"/>
                      <a:pt x="29" y="1807"/>
                    </a:cubicBezTo>
                    <a:cubicBezTo>
                      <a:pt x="29" y="1836"/>
                      <a:pt x="29" y="1836"/>
                      <a:pt x="0" y="1836"/>
                    </a:cubicBezTo>
                    <a:cubicBezTo>
                      <a:pt x="0" y="1865"/>
                      <a:pt x="0" y="1865"/>
                      <a:pt x="0" y="1865"/>
                    </a:cubicBezTo>
                    <a:cubicBezTo>
                      <a:pt x="29" y="1894"/>
                      <a:pt x="29" y="1894"/>
                      <a:pt x="29" y="1924"/>
                    </a:cubicBezTo>
                    <a:cubicBezTo>
                      <a:pt x="467" y="1836"/>
                      <a:pt x="992" y="1720"/>
                      <a:pt x="1400" y="1632"/>
                    </a:cubicBezTo>
                    <a:cubicBezTo>
                      <a:pt x="1429" y="1632"/>
                      <a:pt x="1429" y="1632"/>
                      <a:pt x="1458" y="1632"/>
                    </a:cubicBezTo>
                    <a:cubicBezTo>
                      <a:pt x="1517" y="1603"/>
                      <a:pt x="1575" y="1603"/>
                      <a:pt x="1604" y="1603"/>
                    </a:cubicBezTo>
                    <a:cubicBezTo>
                      <a:pt x="1720" y="1603"/>
                      <a:pt x="1808" y="1749"/>
                      <a:pt x="1837" y="1836"/>
                    </a:cubicBezTo>
                    <a:cubicBezTo>
                      <a:pt x="1896" y="1836"/>
                      <a:pt x="1954" y="1865"/>
                      <a:pt x="1984" y="1865"/>
                    </a:cubicBezTo>
                    <a:cubicBezTo>
                      <a:pt x="2100" y="1894"/>
                      <a:pt x="2187" y="1953"/>
                      <a:pt x="2275" y="1953"/>
                    </a:cubicBezTo>
                    <a:cubicBezTo>
                      <a:pt x="2304" y="1982"/>
                      <a:pt x="2304" y="1982"/>
                      <a:pt x="2304" y="1982"/>
                    </a:cubicBezTo>
                    <a:lnTo>
                      <a:pt x="2304" y="1982"/>
                    </a:lnTo>
                    <a:cubicBezTo>
                      <a:pt x="2304" y="1982"/>
                      <a:pt x="2304" y="1982"/>
                      <a:pt x="2304" y="2011"/>
                    </a:cubicBezTo>
                    <a:lnTo>
                      <a:pt x="2304" y="2011"/>
                    </a:lnTo>
                    <a:lnTo>
                      <a:pt x="2304" y="2011"/>
                    </a:lnTo>
                    <a:cubicBezTo>
                      <a:pt x="2334" y="1982"/>
                      <a:pt x="2334" y="1982"/>
                      <a:pt x="2334" y="1953"/>
                    </a:cubicBezTo>
                    <a:lnTo>
                      <a:pt x="2334" y="1953"/>
                    </a:lnTo>
                    <a:cubicBezTo>
                      <a:pt x="2304" y="1953"/>
                      <a:pt x="2304" y="1953"/>
                      <a:pt x="2304" y="1924"/>
                    </a:cubicBezTo>
                    <a:lnTo>
                      <a:pt x="2304" y="1924"/>
                    </a:lnTo>
                    <a:cubicBezTo>
                      <a:pt x="2304" y="1894"/>
                      <a:pt x="2304" y="1894"/>
                      <a:pt x="2304" y="1894"/>
                    </a:cubicBezTo>
                    <a:cubicBezTo>
                      <a:pt x="2363" y="1865"/>
                      <a:pt x="2334" y="1865"/>
                      <a:pt x="2334" y="1807"/>
                    </a:cubicBezTo>
                    <a:cubicBezTo>
                      <a:pt x="2334" y="1778"/>
                      <a:pt x="2334" y="1778"/>
                      <a:pt x="2334" y="1778"/>
                    </a:cubicBezTo>
                    <a:cubicBezTo>
                      <a:pt x="2304" y="1691"/>
                      <a:pt x="2275" y="1603"/>
                      <a:pt x="2275" y="1544"/>
                    </a:cubicBezTo>
                    <a:cubicBezTo>
                      <a:pt x="2246" y="1457"/>
                      <a:pt x="2246" y="1370"/>
                      <a:pt x="2246" y="1282"/>
                    </a:cubicBezTo>
                    <a:cubicBezTo>
                      <a:pt x="2246" y="1224"/>
                      <a:pt x="2275" y="1136"/>
                      <a:pt x="2246" y="1079"/>
                    </a:cubicBezTo>
                    <a:cubicBezTo>
                      <a:pt x="2246" y="1021"/>
                      <a:pt x="2217" y="962"/>
                      <a:pt x="2217" y="904"/>
                    </a:cubicBezTo>
                    <a:cubicBezTo>
                      <a:pt x="2217" y="845"/>
                      <a:pt x="2187" y="758"/>
                      <a:pt x="2158" y="700"/>
                    </a:cubicBezTo>
                    <a:cubicBezTo>
                      <a:pt x="2158" y="700"/>
                      <a:pt x="2158" y="700"/>
                      <a:pt x="2129" y="700"/>
                    </a:cubicBezTo>
                    <a:cubicBezTo>
                      <a:pt x="2129" y="729"/>
                      <a:pt x="2129" y="729"/>
                      <a:pt x="2129" y="729"/>
                    </a:cubicBezTo>
                    <a:cubicBezTo>
                      <a:pt x="2129" y="700"/>
                      <a:pt x="2129" y="700"/>
                      <a:pt x="2129" y="700"/>
                    </a:cubicBezTo>
                    <a:cubicBezTo>
                      <a:pt x="2100" y="671"/>
                      <a:pt x="2100" y="642"/>
                      <a:pt x="2100" y="612"/>
                    </a:cubicBezTo>
                    <a:lnTo>
                      <a:pt x="2100" y="583"/>
                    </a:lnTo>
                    <a:cubicBezTo>
                      <a:pt x="2100" y="554"/>
                      <a:pt x="2070" y="554"/>
                      <a:pt x="2070" y="525"/>
                    </a:cubicBezTo>
                    <a:cubicBezTo>
                      <a:pt x="2070" y="495"/>
                      <a:pt x="2042" y="495"/>
                      <a:pt x="2042" y="466"/>
                    </a:cubicBezTo>
                    <a:cubicBezTo>
                      <a:pt x="2042" y="437"/>
                      <a:pt x="2042" y="408"/>
                      <a:pt x="2042" y="379"/>
                    </a:cubicBezTo>
                    <a:cubicBezTo>
                      <a:pt x="2042" y="350"/>
                      <a:pt x="2042" y="321"/>
                      <a:pt x="2042" y="292"/>
                    </a:cubicBezTo>
                    <a:cubicBezTo>
                      <a:pt x="2042" y="262"/>
                      <a:pt x="2013" y="233"/>
                      <a:pt x="2013" y="204"/>
                    </a:cubicBezTo>
                    <a:cubicBezTo>
                      <a:pt x="1984" y="145"/>
                      <a:pt x="1954" y="116"/>
                      <a:pt x="1954" y="58"/>
                    </a:cubicBezTo>
                    <a:lnTo>
                      <a:pt x="1954" y="29"/>
                    </a:lnTo>
                    <a:lnTo>
                      <a:pt x="1954" y="0"/>
                    </a:lnTo>
                    <a:cubicBezTo>
                      <a:pt x="1867" y="29"/>
                      <a:pt x="1779" y="29"/>
                      <a:pt x="1692" y="58"/>
                    </a:cubicBezTo>
                    <a:cubicBezTo>
                      <a:pt x="1634" y="87"/>
                      <a:pt x="1575" y="87"/>
                      <a:pt x="1517" y="116"/>
                    </a:cubicBezTo>
                    <a:lnTo>
                      <a:pt x="1517" y="116"/>
                    </a:lnTo>
                    <a:cubicBezTo>
                      <a:pt x="1487" y="116"/>
                      <a:pt x="1487" y="116"/>
                      <a:pt x="1487" y="116"/>
                    </a:cubicBezTo>
                    <a:cubicBezTo>
                      <a:pt x="1400" y="145"/>
                      <a:pt x="1371" y="175"/>
                      <a:pt x="1313" y="262"/>
                    </a:cubicBezTo>
                    <a:lnTo>
                      <a:pt x="1284" y="292"/>
                    </a:lnTo>
                    <a:lnTo>
                      <a:pt x="1254" y="321"/>
                    </a:lnTo>
                    <a:cubicBezTo>
                      <a:pt x="1225" y="350"/>
                      <a:pt x="1225" y="379"/>
                      <a:pt x="1225" y="437"/>
                    </a:cubicBezTo>
                    <a:cubicBezTo>
                      <a:pt x="1196" y="466"/>
                      <a:pt x="1196" y="495"/>
                      <a:pt x="1196" y="525"/>
                    </a:cubicBezTo>
                    <a:cubicBezTo>
                      <a:pt x="1167" y="554"/>
                      <a:pt x="1137" y="583"/>
                      <a:pt x="1108" y="583"/>
                    </a:cubicBezTo>
                    <a:cubicBezTo>
                      <a:pt x="1108" y="612"/>
                      <a:pt x="1079" y="642"/>
                      <a:pt x="1050" y="671"/>
                    </a:cubicBezTo>
                    <a:cubicBezTo>
                      <a:pt x="1079" y="671"/>
                      <a:pt x="1079" y="642"/>
                      <a:pt x="1108" y="642"/>
                    </a:cubicBezTo>
                    <a:lnTo>
                      <a:pt x="1108" y="642"/>
                    </a:lnTo>
                    <a:cubicBezTo>
                      <a:pt x="1108" y="671"/>
                      <a:pt x="1108" y="671"/>
                      <a:pt x="1108" y="671"/>
                    </a:cubicBezTo>
                    <a:cubicBezTo>
                      <a:pt x="1137" y="671"/>
                      <a:pt x="1137" y="700"/>
                      <a:pt x="1137" y="729"/>
                    </a:cubicBezTo>
                    <a:lnTo>
                      <a:pt x="1137" y="729"/>
                    </a:lnTo>
                    <a:cubicBezTo>
                      <a:pt x="1137" y="758"/>
                      <a:pt x="1137" y="758"/>
                      <a:pt x="1137" y="758"/>
                    </a:cubicBezTo>
                    <a:cubicBezTo>
                      <a:pt x="1137" y="758"/>
                      <a:pt x="1137" y="787"/>
                      <a:pt x="1108" y="787"/>
                    </a:cubicBezTo>
                    <a:cubicBezTo>
                      <a:pt x="1137" y="816"/>
                      <a:pt x="1167" y="904"/>
                      <a:pt x="1137" y="933"/>
                    </a:cubicBezTo>
                    <a:cubicBezTo>
                      <a:pt x="1137" y="962"/>
                      <a:pt x="1137" y="992"/>
                      <a:pt x="1079" y="992"/>
                    </a:cubicBezTo>
                    <a:lnTo>
                      <a:pt x="1050" y="1021"/>
                    </a:lnTo>
                    <a:cubicBezTo>
                      <a:pt x="1021" y="1050"/>
                      <a:pt x="1021" y="1079"/>
                      <a:pt x="1021" y="1079"/>
                    </a:cubicBezTo>
                    <a:lnTo>
                      <a:pt x="992" y="1107"/>
                    </a:ln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25" name="Freeform 76">
                <a:extLst>
                  <a:ext uri="{FF2B5EF4-FFF2-40B4-BE49-F238E27FC236}">
                    <a16:creationId xmlns:a16="http://schemas.microsoft.com/office/drawing/2014/main" id="{16E0795F-83A4-4D34-9504-9C2EEC27826F}"/>
                  </a:ext>
                </a:extLst>
              </p:cNvPr>
              <p:cNvSpPr>
                <a:spLocks noChangeArrowheads="1"/>
              </p:cNvSpPr>
              <p:nvPr/>
            </p:nvSpPr>
            <p:spPr bwMode="auto">
              <a:xfrm>
                <a:off x="9356226" y="2312639"/>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26" name="Freeform 77">
                <a:extLst>
                  <a:ext uri="{FF2B5EF4-FFF2-40B4-BE49-F238E27FC236}">
                    <a16:creationId xmlns:a16="http://schemas.microsoft.com/office/drawing/2014/main" id="{8A2C99DD-5E0B-46CC-BB2D-F51FE2136DF8}"/>
                  </a:ext>
                </a:extLst>
              </p:cNvPr>
              <p:cNvSpPr>
                <a:spLocks noChangeArrowheads="1"/>
              </p:cNvSpPr>
              <p:nvPr/>
            </p:nvSpPr>
            <p:spPr bwMode="auto">
              <a:xfrm>
                <a:off x="9356226" y="2312639"/>
                <a:ext cx="1631"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27" name="Freeform 78">
                <a:extLst>
                  <a:ext uri="{FF2B5EF4-FFF2-40B4-BE49-F238E27FC236}">
                    <a16:creationId xmlns:a16="http://schemas.microsoft.com/office/drawing/2014/main" id="{2E99C56A-2880-4396-973F-2A04964C33BA}"/>
                  </a:ext>
                </a:extLst>
              </p:cNvPr>
              <p:cNvSpPr>
                <a:spLocks noChangeArrowheads="1"/>
              </p:cNvSpPr>
              <p:nvPr/>
            </p:nvSpPr>
            <p:spPr bwMode="auto">
              <a:xfrm>
                <a:off x="10347780" y="2152425"/>
                <a:ext cx="11416" cy="1619"/>
              </a:xfrm>
              <a:custGeom>
                <a:avLst/>
                <a:gdLst>
                  <a:gd name="T0" fmla="*/ 0 w 30"/>
                  <a:gd name="T1" fmla="*/ 0 h 1"/>
                  <a:gd name="T2" fmla="*/ 0 w 30"/>
                  <a:gd name="T3" fmla="*/ 0 h 1"/>
                  <a:gd name="T4" fmla="*/ 0 w 30"/>
                  <a:gd name="T5" fmla="*/ 0 h 1"/>
                  <a:gd name="T6" fmla="*/ 29 w 30"/>
                  <a:gd name="T7" fmla="*/ 0 h 1"/>
                  <a:gd name="T8" fmla="*/ 29 w 30"/>
                  <a:gd name="T9" fmla="*/ 0 h 1"/>
                  <a:gd name="T10" fmla="*/ 29 w 30"/>
                  <a:gd name="T11" fmla="*/ 0 h 1"/>
                  <a:gd name="T12" fmla="*/ 0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0" y="0"/>
                    </a:moveTo>
                    <a:lnTo>
                      <a:pt x="0" y="0"/>
                    </a:lnTo>
                    <a:lnTo>
                      <a:pt x="0" y="0"/>
                    </a:lnTo>
                    <a:lnTo>
                      <a:pt x="29"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28" name="Freeform 79">
                <a:extLst>
                  <a:ext uri="{FF2B5EF4-FFF2-40B4-BE49-F238E27FC236}">
                    <a16:creationId xmlns:a16="http://schemas.microsoft.com/office/drawing/2014/main" id="{7E1EAC26-3A43-477C-AE65-50A5E46A65AB}"/>
                  </a:ext>
                </a:extLst>
              </p:cNvPr>
              <p:cNvSpPr>
                <a:spLocks noChangeArrowheads="1"/>
              </p:cNvSpPr>
              <p:nvPr/>
            </p:nvSpPr>
            <p:spPr bwMode="auto">
              <a:xfrm>
                <a:off x="10337995" y="2238197"/>
                <a:ext cx="32617" cy="22656"/>
              </a:xfrm>
              <a:custGeom>
                <a:avLst/>
                <a:gdLst>
                  <a:gd name="T0" fmla="*/ 29 w 88"/>
                  <a:gd name="T1" fmla="*/ 29 h 60"/>
                  <a:gd name="T2" fmla="*/ 29 w 88"/>
                  <a:gd name="T3" fmla="*/ 29 h 60"/>
                  <a:gd name="T4" fmla="*/ 29 w 88"/>
                  <a:gd name="T5" fmla="*/ 0 h 60"/>
                  <a:gd name="T6" fmla="*/ 58 w 88"/>
                  <a:gd name="T7" fmla="*/ 0 h 60"/>
                  <a:gd name="T8" fmla="*/ 87 w 88"/>
                  <a:gd name="T9" fmla="*/ 0 h 60"/>
                  <a:gd name="T10" fmla="*/ 58 w 88"/>
                  <a:gd name="T11" fmla="*/ 0 h 60"/>
                  <a:gd name="T12" fmla="*/ 29 w 88"/>
                  <a:gd name="T13" fmla="*/ 0 h 60"/>
                  <a:gd name="T14" fmla="*/ 29 w 88"/>
                  <a:gd name="T15" fmla="*/ 29 h 60"/>
                  <a:gd name="T16" fmla="*/ 0 w 88"/>
                  <a:gd name="T17" fmla="*/ 59 h 60"/>
                  <a:gd name="T18" fmla="*/ 29 w 88"/>
                  <a:gd name="T19" fmla="*/ 2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60">
                    <a:moveTo>
                      <a:pt x="29" y="29"/>
                    </a:moveTo>
                    <a:lnTo>
                      <a:pt x="29" y="29"/>
                    </a:lnTo>
                    <a:cubicBezTo>
                      <a:pt x="29" y="0"/>
                      <a:pt x="29" y="0"/>
                      <a:pt x="29" y="0"/>
                    </a:cubicBezTo>
                    <a:cubicBezTo>
                      <a:pt x="58" y="0"/>
                      <a:pt x="58" y="0"/>
                      <a:pt x="58" y="0"/>
                    </a:cubicBezTo>
                    <a:cubicBezTo>
                      <a:pt x="87" y="0"/>
                      <a:pt x="87" y="0"/>
                      <a:pt x="87" y="0"/>
                    </a:cubicBezTo>
                    <a:cubicBezTo>
                      <a:pt x="87" y="0"/>
                      <a:pt x="87" y="0"/>
                      <a:pt x="58" y="0"/>
                    </a:cubicBezTo>
                    <a:cubicBezTo>
                      <a:pt x="29" y="0"/>
                      <a:pt x="29" y="0"/>
                      <a:pt x="29" y="0"/>
                    </a:cubicBezTo>
                    <a:cubicBezTo>
                      <a:pt x="29" y="29"/>
                      <a:pt x="29" y="29"/>
                      <a:pt x="29" y="29"/>
                    </a:cubicBezTo>
                    <a:cubicBezTo>
                      <a:pt x="29" y="29"/>
                      <a:pt x="29" y="29"/>
                      <a:pt x="0" y="59"/>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29" name="Freeform 80">
                <a:extLst>
                  <a:ext uri="{FF2B5EF4-FFF2-40B4-BE49-F238E27FC236}">
                    <a16:creationId xmlns:a16="http://schemas.microsoft.com/office/drawing/2014/main" id="{46ACCAFB-61B2-4380-B0EB-E72398CCFAD7}"/>
                  </a:ext>
                </a:extLst>
              </p:cNvPr>
              <p:cNvSpPr>
                <a:spLocks noChangeArrowheads="1"/>
              </p:cNvSpPr>
              <p:nvPr/>
            </p:nvSpPr>
            <p:spPr bwMode="auto">
              <a:xfrm>
                <a:off x="10359196" y="2152425"/>
                <a:ext cx="11415" cy="11329"/>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lnTo>
                      <a:pt x="29"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30" name="Freeform 81">
                <a:extLst>
                  <a:ext uri="{FF2B5EF4-FFF2-40B4-BE49-F238E27FC236}">
                    <a16:creationId xmlns:a16="http://schemas.microsoft.com/office/drawing/2014/main" id="{72AF6854-6806-48A1-89BC-D76EA3352D87}"/>
                  </a:ext>
                </a:extLst>
              </p:cNvPr>
              <p:cNvSpPr>
                <a:spLocks noChangeArrowheads="1"/>
              </p:cNvSpPr>
              <p:nvPr/>
            </p:nvSpPr>
            <p:spPr bwMode="auto">
              <a:xfrm>
                <a:off x="10347780" y="2162135"/>
                <a:ext cx="21202" cy="11329"/>
              </a:xfrm>
              <a:custGeom>
                <a:avLst/>
                <a:gdLst>
                  <a:gd name="T0" fmla="*/ 58 w 59"/>
                  <a:gd name="T1" fmla="*/ 0 h 30"/>
                  <a:gd name="T2" fmla="*/ 58 w 59"/>
                  <a:gd name="T3" fmla="*/ 0 h 30"/>
                  <a:gd name="T4" fmla="*/ 58 w 59"/>
                  <a:gd name="T5" fmla="*/ 0 h 30"/>
                  <a:gd name="T6" fmla="*/ 29 w 59"/>
                  <a:gd name="T7" fmla="*/ 29 h 30"/>
                  <a:gd name="T8" fmla="*/ 0 w 59"/>
                  <a:gd name="T9" fmla="*/ 29 h 30"/>
                  <a:gd name="T10" fmla="*/ 0 w 59"/>
                  <a:gd name="T11" fmla="*/ 29 h 30"/>
                  <a:gd name="T12" fmla="*/ 29 w 59"/>
                  <a:gd name="T13" fmla="*/ 29 h 30"/>
                  <a:gd name="T14" fmla="*/ 58 w 5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8" y="0"/>
                    </a:moveTo>
                    <a:lnTo>
                      <a:pt x="58" y="0"/>
                    </a:lnTo>
                    <a:lnTo>
                      <a:pt x="58" y="0"/>
                    </a:lnTo>
                    <a:cubicBezTo>
                      <a:pt x="58" y="29"/>
                      <a:pt x="29" y="29"/>
                      <a:pt x="29" y="29"/>
                    </a:cubicBezTo>
                    <a:cubicBezTo>
                      <a:pt x="0" y="29"/>
                      <a:pt x="0" y="29"/>
                      <a:pt x="0" y="29"/>
                    </a:cubicBezTo>
                    <a:lnTo>
                      <a:pt x="0" y="29"/>
                    </a:lnTo>
                    <a:cubicBezTo>
                      <a:pt x="29" y="29"/>
                      <a:pt x="29" y="29"/>
                      <a:pt x="29" y="29"/>
                    </a:cubicBezTo>
                    <a:cubicBezTo>
                      <a:pt x="29" y="2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31" name="Freeform 82">
                <a:extLst>
                  <a:ext uri="{FF2B5EF4-FFF2-40B4-BE49-F238E27FC236}">
                    <a16:creationId xmlns:a16="http://schemas.microsoft.com/office/drawing/2014/main" id="{37CCF07D-D41E-4B70-8939-4D1DA066C226}"/>
                  </a:ext>
                </a:extLst>
              </p:cNvPr>
              <p:cNvSpPr>
                <a:spLocks noChangeArrowheads="1"/>
              </p:cNvSpPr>
              <p:nvPr/>
            </p:nvSpPr>
            <p:spPr bwMode="auto">
              <a:xfrm>
                <a:off x="10359196" y="2183174"/>
                <a:ext cx="11415" cy="43694"/>
              </a:xfrm>
              <a:custGeom>
                <a:avLst/>
                <a:gdLst>
                  <a:gd name="T0" fmla="*/ 29 w 30"/>
                  <a:gd name="T1" fmla="*/ 117 h 118"/>
                  <a:gd name="T2" fmla="*/ 29 w 30"/>
                  <a:gd name="T3" fmla="*/ 117 h 118"/>
                  <a:gd name="T4" fmla="*/ 0 w 30"/>
                  <a:gd name="T5" fmla="*/ 0 h 118"/>
                  <a:gd name="T6" fmla="*/ 0 w 30"/>
                  <a:gd name="T7" fmla="*/ 0 h 118"/>
                  <a:gd name="T8" fmla="*/ 0 w 30"/>
                  <a:gd name="T9" fmla="*/ 0 h 118"/>
                  <a:gd name="T10" fmla="*/ 29 w 30"/>
                  <a:gd name="T11" fmla="*/ 117 h 118"/>
                </a:gdLst>
                <a:ahLst/>
                <a:cxnLst>
                  <a:cxn ang="0">
                    <a:pos x="T0" y="T1"/>
                  </a:cxn>
                  <a:cxn ang="0">
                    <a:pos x="T2" y="T3"/>
                  </a:cxn>
                  <a:cxn ang="0">
                    <a:pos x="T4" y="T5"/>
                  </a:cxn>
                  <a:cxn ang="0">
                    <a:pos x="T6" y="T7"/>
                  </a:cxn>
                  <a:cxn ang="0">
                    <a:pos x="T8" y="T9"/>
                  </a:cxn>
                  <a:cxn ang="0">
                    <a:pos x="T10" y="T11"/>
                  </a:cxn>
                </a:cxnLst>
                <a:rect l="0" t="0" r="r" b="b"/>
                <a:pathLst>
                  <a:path w="30" h="118">
                    <a:moveTo>
                      <a:pt x="29" y="117"/>
                    </a:moveTo>
                    <a:lnTo>
                      <a:pt x="29" y="117"/>
                    </a:lnTo>
                    <a:cubicBezTo>
                      <a:pt x="29" y="88"/>
                      <a:pt x="29" y="29"/>
                      <a:pt x="0" y="0"/>
                    </a:cubicBezTo>
                    <a:lnTo>
                      <a:pt x="0" y="0"/>
                    </a:lnTo>
                    <a:lnTo>
                      <a:pt x="0" y="0"/>
                    </a:lnTo>
                    <a:cubicBezTo>
                      <a:pt x="29" y="29"/>
                      <a:pt x="29" y="88"/>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32" name="Freeform 83">
                <a:extLst>
                  <a:ext uri="{FF2B5EF4-FFF2-40B4-BE49-F238E27FC236}">
                    <a16:creationId xmlns:a16="http://schemas.microsoft.com/office/drawing/2014/main" id="{EEBC4B14-677F-4BE6-9F97-4779D9CA2AF9}"/>
                  </a:ext>
                </a:extLst>
              </p:cNvPr>
              <p:cNvSpPr>
                <a:spLocks noChangeArrowheads="1"/>
              </p:cNvSpPr>
              <p:nvPr/>
            </p:nvSpPr>
            <p:spPr bwMode="auto">
              <a:xfrm>
                <a:off x="9388843" y="2375753"/>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33" name="Freeform 84">
                <a:extLst>
                  <a:ext uri="{FF2B5EF4-FFF2-40B4-BE49-F238E27FC236}">
                    <a16:creationId xmlns:a16="http://schemas.microsoft.com/office/drawing/2014/main" id="{4B40882D-347E-401D-AD02-DE1DD4E25A20}"/>
                  </a:ext>
                </a:extLst>
              </p:cNvPr>
              <p:cNvSpPr>
                <a:spLocks noChangeArrowheads="1"/>
              </p:cNvSpPr>
              <p:nvPr/>
            </p:nvSpPr>
            <p:spPr bwMode="auto">
              <a:xfrm>
                <a:off x="6260881" y="1338411"/>
                <a:ext cx="21202" cy="1618"/>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34" name="Freeform 85">
                <a:extLst>
                  <a:ext uri="{FF2B5EF4-FFF2-40B4-BE49-F238E27FC236}">
                    <a16:creationId xmlns:a16="http://schemas.microsoft.com/office/drawing/2014/main" id="{C9B184F9-42E8-4C6A-BBD8-10688FC91711}"/>
                  </a:ext>
                </a:extLst>
              </p:cNvPr>
              <p:cNvSpPr>
                <a:spLocks noChangeArrowheads="1"/>
              </p:cNvSpPr>
              <p:nvPr/>
            </p:nvSpPr>
            <p:spPr bwMode="auto">
              <a:xfrm>
                <a:off x="8222789" y="1862746"/>
                <a:ext cx="86434" cy="32366"/>
              </a:xfrm>
              <a:custGeom>
                <a:avLst/>
                <a:gdLst>
                  <a:gd name="T0" fmla="*/ 0 w 235"/>
                  <a:gd name="T1" fmla="*/ 88 h 89"/>
                  <a:gd name="T2" fmla="*/ 0 w 235"/>
                  <a:gd name="T3" fmla="*/ 88 h 89"/>
                  <a:gd name="T4" fmla="*/ 88 w 235"/>
                  <a:gd name="T5" fmla="*/ 59 h 89"/>
                  <a:gd name="T6" fmla="*/ 234 w 235"/>
                  <a:gd name="T7" fmla="*/ 0 h 89"/>
                  <a:gd name="T8" fmla="*/ 88 w 235"/>
                  <a:gd name="T9" fmla="*/ 59 h 89"/>
                  <a:gd name="T10" fmla="*/ 0 w 235"/>
                  <a:gd name="T11" fmla="*/ 88 h 89"/>
                </a:gdLst>
                <a:ahLst/>
                <a:cxnLst>
                  <a:cxn ang="0">
                    <a:pos x="T0" y="T1"/>
                  </a:cxn>
                  <a:cxn ang="0">
                    <a:pos x="T2" y="T3"/>
                  </a:cxn>
                  <a:cxn ang="0">
                    <a:pos x="T4" y="T5"/>
                  </a:cxn>
                  <a:cxn ang="0">
                    <a:pos x="T6" y="T7"/>
                  </a:cxn>
                  <a:cxn ang="0">
                    <a:pos x="T8" y="T9"/>
                  </a:cxn>
                  <a:cxn ang="0">
                    <a:pos x="T10" y="T11"/>
                  </a:cxn>
                </a:cxnLst>
                <a:rect l="0" t="0" r="r" b="b"/>
                <a:pathLst>
                  <a:path w="235" h="89">
                    <a:moveTo>
                      <a:pt x="0" y="88"/>
                    </a:moveTo>
                    <a:lnTo>
                      <a:pt x="0" y="88"/>
                    </a:lnTo>
                    <a:cubicBezTo>
                      <a:pt x="30" y="88"/>
                      <a:pt x="59" y="88"/>
                      <a:pt x="88" y="59"/>
                    </a:cubicBezTo>
                    <a:cubicBezTo>
                      <a:pt x="117" y="59"/>
                      <a:pt x="205" y="30"/>
                      <a:pt x="234" y="0"/>
                    </a:cubicBezTo>
                    <a:cubicBezTo>
                      <a:pt x="205" y="30"/>
                      <a:pt x="117" y="59"/>
                      <a:pt x="88" y="59"/>
                    </a:cubicBezTo>
                    <a:cubicBezTo>
                      <a:pt x="59" y="88"/>
                      <a:pt x="30"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35" name="Freeform 86">
                <a:extLst>
                  <a:ext uri="{FF2B5EF4-FFF2-40B4-BE49-F238E27FC236}">
                    <a16:creationId xmlns:a16="http://schemas.microsoft.com/office/drawing/2014/main" id="{2D0EF8E2-342C-433A-BF14-213BB797F615}"/>
                  </a:ext>
                </a:extLst>
              </p:cNvPr>
              <p:cNvSpPr>
                <a:spLocks noChangeArrowheads="1"/>
              </p:cNvSpPr>
              <p:nvPr/>
            </p:nvSpPr>
            <p:spPr bwMode="auto">
              <a:xfrm>
                <a:off x="8234204" y="1862746"/>
                <a:ext cx="1631" cy="22656"/>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36" name="Freeform 87">
                <a:extLst>
                  <a:ext uri="{FF2B5EF4-FFF2-40B4-BE49-F238E27FC236}">
                    <a16:creationId xmlns:a16="http://schemas.microsoft.com/office/drawing/2014/main" id="{7C485805-940B-4224-AE22-81E390B33DF5}"/>
                  </a:ext>
                </a:extLst>
              </p:cNvPr>
              <p:cNvSpPr>
                <a:spLocks noChangeArrowheads="1"/>
              </p:cNvSpPr>
              <p:nvPr/>
            </p:nvSpPr>
            <p:spPr bwMode="auto">
              <a:xfrm>
                <a:off x="8374457" y="1841708"/>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37" name="Freeform 88">
                <a:extLst>
                  <a:ext uri="{FF2B5EF4-FFF2-40B4-BE49-F238E27FC236}">
                    <a16:creationId xmlns:a16="http://schemas.microsoft.com/office/drawing/2014/main" id="{59C4ED9B-9FFC-489A-9754-DB1B68166CCF}"/>
                  </a:ext>
                </a:extLst>
              </p:cNvPr>
              <p:cNvSpPr>
                <a:spLocks noChangeArrowheads="1"/>
              </p:cNvSpPr>
              <p:nvPr/>
            </p:nvSpPr>
            <p:spPr bwMode="auto">
              <a:xfrm>
                <a:off x="8309223" y="1851418"/>
                <a:ext cx="44033" cy="11329"/>
              </a:xfrm>
              <a:custGeom>
                <a:avLst/>
                <a:gdLst>
                  <a:gd name="T0" fmla="*/ 0 w 117"/>
                  <a:gd name="T1" fmla="*/ 29 h 30"/>
                  <a:gd name="T2" fmla="*/ 0 w 117"/>
                  <a:gd name="T3" fmla="*/ 29 h 30"/>
                  <a:gd name="T4" fmla="*/ 58 w 117"/>
                  <a:gd name="T5" fmla="*/ 29 h 30"/>
                  <a:gd name="T6" fmla="*/ 87 w 117"/>
                  <a:gd name="T7" fmla="*/ 0 h 30"/>
                  <a:gd name="T8" fmla="*/ 116 w 117"/>
                  <a:gd name="T9" fmla="*/ 0 h 30"/>
                  <a:gd name="T10" fmla="*/ 87 w 117"/>
                  <a:gd name="T11" fmla="*/ 0 h 30"/>
                  <a:gd name="T12" fmla="*/ 58 w 117"/>
                  <a:gd name="T13" fmla="*/ 29 h 30"/>
                  <a:gd name="T14" fmla="*/ 0 w 117"/>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0">
                    <a:moveTo>
                      <a:pt x="0" y="29"/>
                    </a:moveTo>
                    <a:lnTo>
                      <a:pt x="0" y="29"/>
                    </a:lnTo>
                    <a:cubicBezTo>
                      <a:pt x="58" y="29"/>
                      <a:pt x="58" y="29"/>
                      <a:pt x="58" y="29"/>
                    </a:cubicBezTo>
                    <a:cubicBezTo>
                      <a:pt x="58" y="29"/>
                      <a:pt x="87" y="29"/>
                      <a:pt x="87" y="0"/>
                    </a:cubicBezTo>
                    <a:cubicBezTo>
                      <a:pt x="116" y="0"/>
                      <a:pt x="116" y="0"/>
                      <a:pt x="116" y="0"/>
                    </a:cubicBezTo>
                    <a:cubicBezTo>
                      <a:pt x="116" y="0"/>
                      <a:pt x="116" y="0"/>
                      <a:pt x="87" y="0"/>
                    </a:cubicBezTo>
                    <a:cubicBezTo>
                      <a:pt x="87" y="29"/>
                      <a:pt x="58" y="29"/>
                      <a:pt x="58" y="29"/>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38" name="Freeform 89">
                <a:extLst>
                  <a:ext uri="{FF2B5EF4-FFF2-40B4-BE49-F238E27FC236}">
                    <a16:creationId xmlns:a16="http://schemas.microsoft.com/office/drawing/2014/main" id="{7ED573E4-8513-4B0A-8691-E34031FC9BDD}"/>
                  </a:ext>
                </a:extLst>
              </p:cNvPr>
              <p:cNvSpPr>
                <a:spLocks noChangeArrowheads="1"/>
              </p:cNvSpPr>
              <p:nvPr/>
            </p:nvSpPr>
            <p:spPr bwMode="auto">
              <a:xfrm>
                <a:off x="8341840" y="1713861"/>
                <a:ext cx="44033" cy="21038"/>
              </a:xfrm>
              <a:custGeom>
                <a:avLst/>
                <a:gdLst>
                  <a:gd name="T0" fmla="*/ 0 w 118"/>
                  <a:gd name="T1" fmla="*/ 58 h 59"/>
                  <a:gd name="T2" fmla="*/ 0 w 118"/>
                  <a:gd name="T3" fmla="*/ 58 h 59"/>
                  <a:gd name="T4" fmla="*/ 88 w 118"/>
                  <a:gd name="T5" fmla="*/ 29 h 59"/>
                  <a:gd name="T6" fmla="*/ 117 w 118"/>
                  <a:gd name="T7" fmla="*/ 0 h 59"/>
                  <a:gd name="T8" fmla="*/ 88 w 118"/>
                  <a:gd name="T9" fmla="*/ 29 h 59"/>
                  <a:gd name="T10" fmla="*/ 0 w 118"/>
                  <a:gd name="T11" fmla="*/ 58 h 59"/>
                </a:gdLst>
                <a:ahLst/>
                <a:cxnLst>
                  <a:cxn ang="0">
                    <a:pos x="T0" y="T1"/>
                  </a:cxn>
                  <a:cxn ang="0">
                    <a:pos x="T2" y="T3"/>
                  </a:cxn>
                  <a:cxn ang="0">
                    <a:pos x="T4" y="T5"/>
                  </a:cxn>
                  <a:cxn ang="0">
                    <a:pos x="T6" y="T7"/>
                  </a:cxn>
                  <a:cxn ang="0">
                    <a:pos x="T8" y="T9"/>
                  </a:cxn>
                  <a:cxn ang="0">
                    <a:pos x="T10" y="T11"/>
                  </a:cxn>
                </a:cxnLst>
                <a:rect l="0" t="0" r="r" b="b"/>
                <a:pathLst>
                  <a:path w="118" h="59">
                    <a:moveTo>
                      <a:pt x="0" y="58"/>
                    </a:moveTo>
                    <a:lnTo>
                      <a:pt x="0" y="58"/>
                    </a:lnTo>
                    <a:cubicBezTo>
                      <a:pt x="29" y="58"/>
                      <a:pt x="59" y="29"/>
                      <a:pt x="88" y="29"/>
                    </a:cubicBezTo>
                    <a:cubicBezTo>
                      <a:pt x="88" y="0"/>
                      <a:pt x="117" y="0"/>
                      <a:pt x="117" y="0"/>
                    </a:cubicBezTo>
                    <a:cubicBezTo>
                      <a:pt x="117" y="0"/>
                      <a:pt x="88" y="0"/>
                      <a:pt x="88" y="29"/>
                    </a:cubicBezTo>
                    <a:cubicBezTo>
                      <a:pt x="59" y="29"/>
                      <a:pt x="29"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39" name="Freeform 90">
                <a:extLst>
                  <a:ext uri="{FF2B5EF4-FFF2-40B4-BE49-F238E27FC236}">
                    <a16:creationId xmlns:a16="http://schemas.microsoft.com/office/drawing/2014/main" id="{B6351AA5-CBCA-4F5E-82C9-2F277394444E}"/>
                  </a:ext>
                </a:extLst>
              </p:cNvPr>
              <p:cNvSpPr>
                <a:spLocks noChangeArrowheads="1"/>
              </p:cNvSpPr>
              <p:nvPr/>
            </p:nvSpPr>
            <p:spPr bwMode="auto">
              <a:xfrm>
                <a:off x="8439690" y="1874074"/>
                <a:ext cx="21202" cy="32366"/>
              </a:xfrm>
              <a:custGeom>
                <a:avLst/>
                <a:gdLst>
                  <a:gd name="T0" fmla="*/ 29 w 59"/>
                  <a:gd name="T1" fmla="*/ 87 h 88"/>
                  <a:gd name="T2" fmla="*/ 29 w 59"/>
                  <a:gd name="T3" fmla="*/ 87 h 88"/>
                  <a:gd name="T4" fmla="*/ 58 w 59"/>
                  <a:gd name="T5" fmla="*/ 0 h 88"/>
                  <a:gd name="T6" fmla="*/ 58 w 59"/>
                  <a:gd name="T7" fmla="*/ 0 h 88"/>
                  <a:gd name="T8" fmla="*/ 58 w 59"/>
                  <a:gd name="T9" fmla="*/ 0 h 88"/>
                  <a:gd name="T10" fmla="*/ 29 w 59"/>
                  <a:gd name="T11" fmla="*/ 87 h 88"/>
                  <a:gd name="T12" fmla="*/ 0 w 59"/>
                  <a:gd name="T13" fmla="*/ 87 h 88"/>
                  <a:gd name="T14" fmla="*/ 0 w 59"/>
                  <a:gd name="T15" fmla="*/ 87 h 88"/>
                  <a:gd name="T16" fmla="*/ 0 w 59"/>
                  <a:gd name="T17" fmla="*/ 87 h 88"/>
                  <a:gd name="T18" fmla="*/ 29 w 59"/>
                  <a:gd name="T19"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8">
                    <a:moveTo>
                      <a:pt x="29" y="87"/>
                    </a:moveTo>
                    <a:lnTo>
                      <a:pt x="29" y="87"/>
                    </a:lnTo>
                    <a:cubicBezTo>
                      <a:pt x="29" y="58"/>
                      <a:pt x="29" y="29"/>
                      <a:pt x="58" y="0"/>
                    </a:cubicBezTo>
                    <a:lnTo>
                      <a:pt x="58" y="0"/>
                    </a:lnTo>
                    <a:lnTo>
                      <a:pt x="58" y="0"/>
                    </a:lnTo>
                    <a:cubicBezTo>
                      <a:pt x="29" y="29"/>
                      <a:pt x="29" y="58"/>
                      <a:pt x="29" y="87"/>
                    </a:cubicBezTo>
                    <a:cubicBezTo>
                      <a:pt x="0" y="87"/>
                      <a:pt x="0" y="87"/>
                      <a:pt x="0" y="87"/>
                    </a:cubicBezTo>
                    <a:lnTo>
                      <a:pt x="0" y="87"/>
                    </a:lnTo>
                    <a:lnTo>
                      <a:pt x="0" y="87"/>
                    </a:lnTo>
                    <a:lnTo>
                      <a:pt x="29" y="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40" name="Freeform 91">
                <a:extLst>
                  <a:ext uri="{FF2B5EF4-FFF2-40B4-BE49-F238E27FC236}">
                    <a16:creationId xmlns:a16="http://schemas.microsoft.com/office/drawing/2014/main" id="{22832AB6-4C86-48B8-831C-CA0488B6F92F}"/>
                  </a:ext>
                </a:extLst>
              </p:cNvPr>
              <p:cNvSpPr>
                <a:spLocks noChangeArrowheads="1"/>
              </p:cNvSpPr>
              <p:nvPr/>
            </p:nvSpPr>
            <p:spPr bwMode="auto">
              <a:xfrm>
                <a:off x="9550297" y="2621738"/>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41" name="Freeform 92">
                <a:extLst>
                  <a:ext uri="{FF2B5EF4-FFF2-40B4-BE49-F238E27FC236}">
                    <a16:creationId xmlns:a16="http://schemas.microsoft.com/office/drawing/2014/main" id="{64C74945-5CB1-4E00-B407-7E03C5ED7F16}"/>
                  </a:ext>
                </a:extLst>
              </p:cNvPr>
              <p:cNvSpPr>
                <a:spLocks noChangeArrowheads="1"/>
              </p:cNvSpPr>
              <p:nvPr/>
            </p:nvSpPr>
            <p:spPr bwMode="auto">
              <a:xfrm>
                <a:off x="9550297" y="2612028"/>
                <a:ext cx="11415"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42" name="Freeform 93">
                <a:extLst>
                  <a:ext uri="{FF2B5EF4-FFF2-40B4-BE49-F238E27FC236}">
                    <a16:creationId xmlns:a16="http://schemas.microsoft.com/office/drawing/2014/main" id="{540D5ADB-967B-4CB2-A1CB-925F7790D08B}"/>
                  </a:ext>
                </a:extLst>
              </p:cNvPr>
              <p:cNvSpPr>
                <a:spLocks noChangeArrowheads="1"/>
              </p:cNvSpPr>
              <p:nvPr/>
            </p:nvSpPr>
            <p:spPr bwMode="auto">
              <a:xfrm>
                <a:off x="9550297" y="2568334"/>
                <a:ext cx="1630" cy="11328"/>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29"/>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43" name="Freeform 94">
                <a:extLst>
                  <a:ext uri="{FF2B5EF4-FFF2-40B4-BE49-F238E27FC236}">
                    <a16:creationId xmlns:a16="http://schemas.microsoft.com/office/drawing/2014/main" id="{19C5F651-6215-4F79-8D20-93FBAE5D8FCF}"/>
                  </a:ext>
                </a:extLst>
              </p:cNvPr>
              <p:cNvSpPr>
                <a:spLocks noChangeArrowheads="1"/>
              </p:cNvSpPr>
              <p:nvPr/>
            </p:nvSpPr>
            <p:spPr bwMode="auto">
              <a:xfrm>
                <a:off x="9561712" y="2589372"/>
                <a:ext cx="1631" cy="11329"/>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44" name="Freeform 95">
                <a:extLst>
                  <a:ext uri="{FF2B5EF4-FFF2-40B4-BE49-F238E27FC236}">
                    <a16:creationId xmlns:a16="http://schemas.microsoft.com/office/drawing/2014/main" id="{F05CE88D-7F4B-4F2D-8F8B-721E5B9701E7}"/>
                  </a:ext>
                </a:extLst>
              </p:cNvPr>
              <p:cNvSpPr>
                <a:spLocks noChangeArrowheads="1"/>
              </p:cNvSpPr>
              <p:nvPr/>
            </p:nvSpPr>
            <p:spPr bwMode="auto">
              <a:xfrm>
                <a:off x="9129539" y="2152425"/>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45" name="Freeform 96">
                <a:extLst>
                  <a:ext uri="{FF2B5EF4-FFF2-40B4-BE49-F238E27FC236}">
                    <a16:creationId xmlns:a16="http://schemas.microsoft.com/office/drawing/2014/main" id="{22FDFF4E-B7F0-44BF-9BD8-84708C3B5839}"/>
                  </a:ext>
                </a:extLst>
              </p:cNvPr>
              <p:cNvSpPr>
                <a:spLocks noChangeArrowheads="1"/>
              </p:cNvSpPr>
              <p:nvPr/>
            </p:nvSpPr>
            <p:spPr bwMode="auto">
              <a:xfrm>
                <a:off x="9162156" y="2001922"/>
                <a:ext cx="11415" cy="43694"/>
              </a:xfrm>
              <a:custGeom>
                <a:avLst/>
                <a:gdLst>
                  <a:gd name="T0" fmla="*/ 0 w 30"/>
                  <a:gd name="T1" fmla="*/ 58 h 117"/>
                  <a:gd name="T2" fmla="*/ 0 w 30"/>
                  <a:gd name="T3" fmla="*/ 58 h 117"/>
                  <a:gd name="T4" fmla="*/ 0 w 30"/>
                  <a:gd name="T5" fmla="*/ 116 h 117"/>
                  <a:gd name="T6" fmla="*/ 0 w 30"/>
                  <a:gd name="T7" fmla="*/ 58 h 117"/>
                  <a:gd name="T8" fmla="*/ 29 w 30"/>
                  <a:gd name="T9" fmla="*/ 0 h 117"/>
                  <a:gd name="T10" fmla="*/ 0 w 30"/>
                  <a:gd name="T11" fmla="*/ 58 h 117"/>
                </a:gdLst>
                <a:ahLst/>
                <a:cxnLst>
                  <a:cxn ang="0">
                    <a:pos x="T0" y="T1"/>
                  </a:cxn>
                  <a:cxn ang="0">
                    <a:pos x="T2" y="T3"/>
                  </a:cxn>
                  <a:cxn ang="0">
                    <a:pos x="T4" y="T5"/>
                  </a:cxn>
                  <a:cxn ang="0">
                    <a:pos x="T6" y="T7"/>
                  </a:cxn>
                  <a:cxn ang="0">
                    <a:pos x="T8" y="T9"/>
                  </a:cxn>
                  <a:cxn ang="0">
                    <a:pos x="T10" y="T11"/>
                  </a:cxn>
                </a:cxnLst>
                <a:rect l="0" t="0" r="r" b="b"/>
                <a:pathLst>
                  <a:path w="30" h="117">
                    <a:moveTo>
                      <a:pt x="0" y="58"/>
                    </a:moveTo>
                    <a:lnTo>
                      <a:pt x="0" y="58"/>
                    </a:lnTo>
                    <a:cubicBezTo>
                      <a:pt x="0" y="87"/>
                      <a:pt x="0" y="116"/>
                      <a:pt x="0" y="116"/>
                    </a:cubicBezTo>
                    <a:cubicBezTo>
                      <a:pt x="0" y="116"/>
                      <a:pt x="0" y="87"/>
                      <a:pt x="0" y="58"/>
                    </a:cubicBezTo>
                    <a:cubicBezTo>
                      <a:pt x="0" y="29"/>
                      <a:pt x="0" y="29"/>
                      <a:pt x="29" y="0"/>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46" name="Freeform 97">
                <a:extLst>
                  <a:ext uri="{FF2B5EF4-FFF2-40B4-BE49-F238E27FC236}">
                    <a16:creationId xmlns:a16="http://schemas.microsoft.com/office/drawing/2014/main" id="{114B54A2-3449-45B2-B963-3A8BC9888C6E}"/>
                  </a:ext>
                </a:extLst>
              </p:cNvPr>
              <p:cNvSpPr>
                <a:spLocks noChangeArrowheads="1"/>
              </p:cNvSpPr>
              <p:nvPr/>
            </p:nvSpPr>
            <p:spPr bwMode="auto">
              <a:xfrm>
                <a:off x="8222789" y="1883784"/>
                <a:ext cx="11415" cy="1619"/>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47" name="Freeform 98">
                <a:extLst>
                  <a:ext uri="{FF2B5EF4-FFF2-40B4-BE49-F238E27FC236}">
                    <a16:creationId xmlns:a16="http://schemas.microsoft.com/office/drawing/2014/main" id="{17318C9D-D9DC-48C4-92B6-E02FCABD7241}"/>
                  </a:ext>
                </a:extLst>
              </p:cNvPr>
              <p:cNvSpPr>
                <a:spLocks noChangeArrowheads="1"/>
              </p:cNvSpPr>
              <p:nvPr/>
            </p:nvSpPr>
            <p:spPr bwMode="auto">
              <a:xfrm>
                <a:off x="6616405" y="1980883"/>
                <a:ext cx="1025802" cy="663511"/>
              </a:xfrm>
              <a:custGeom>
                <a:avLst/>
                <a:gdLst>
                  <a:gd name="T0" fmla="*/ 2742 w 2772"/>
                  <a:gd name="T1" fmla="*/ 146 h 1809"/>
                  <a:gd name="T2" fmla="*/ 2742 w 2772"/>
                  <a:gd name="T3" fmla="*/ 146 h 1809"/>
                  <a:gd name="T4" fmla="*/ 175 w 2772"/>
                  <a:gd name="T5" fmla="*/ 0 h 1809"/>
                  <a:gd name="T6" fmla="*/ 29 w 2772"/>
                  <a:gd name="T7" fmla="*/ 1195 h 1809"/>
                  <a:gd name="T8" fmla="*/ 0 w 2772"/>
                  <a:gd name="T9" fmla="*/ 1428 h 1809"/>
                  <a:gd name="T10" fmla="*/ 1312 w 2772"/>
                  <a:gd name="T11" fmla="*/ 1516 h 1809"/>
                  <a:gd name="T12" fmla="*/ 1400 w 2772"/>
                  <a:gd name="T13" fmla="*/ 1516 h 1809"/>
                  <a:gd name="T14" fmla="*/ 1517 w 2772"/>
                  <a:gd name="T15" fmla="*/ 1545 h 1809"/>
                  <a:gd name="T16" fmla="*/ 1545 w 2772"/>
                  <a:gd name="T17" fmla="*/ 1545 h 1809"/>
                  <a:gd name="T18" fmla="*/ 1604 w 2772"/>
                  <a:gd name="T19" fmla="*/ 1574 h 1809"/>
                  <a:gd name="T20" fmla="*/ 1633 w 2772"/>
                  <a:gd name="T21" fmla="*/ 1574 h 1809"/>
                  <a:gd name="T22" fmla="*/ 1692 w 2772"/>
                  <a:gd name="T23" fmla="*/ 1603 h 1809"/>
                  <a:gd name="T24" fmla="*/ 1721 w 2772"/>
                  <a:gd name="T25" fmla="*/ 1632 h 1809"/>
                  <a:gd name="T26" fmla="*/ 1750 w 2772"/>
                  <a:gd name="T27" fmla="*/ 1632 h 1809"/>
                  <a:gd name="T28" fmla="*/ 1866 w 2772"/>
                  <a:gd name="T29" fmla="*/ 1661 h 1809"/>
                  <a:gd name="T30" fmla="*/ 2012 w 2772"/>
                  <a:gd name="T31" fmla="*/ 1691 h 1809"/>
                  <a:gd name="T32" fmla="*/ 2100 w 2772"/>
                  <a:gd name="T33" fmla="*/ 1720 h 1809"/>
                  <a:gd name="T34" fmla="*/ 2188 w 2772"/>
                  <a:gd name="T35" fmla="*/ 1778 h 1809"/>
                  <a:gd name="T36" fmla="*/ 2245 w 2772"/>
                  <a:gd name="T37" fmla="*/ 1749 h 1809"/>
                  <a:gd name="T38" fmla="*/ 2304 w 2772"/>
                  <a:gd name="T39" fmla="*/ 1720 h 1809"/>
                  <a:gd name="T40" fmla="*/ 2421 w 2772"/>
                  <a:gd name="T41" fmla="*/ 1691 h 1809"/>
                  <a:gd name="T42" fmla="*/ 2479 w 2772"/>
                  <a:gd name="T43" fmla="*/ 1720 h 1809"/>
                  <a:gd name="T44" fmla="*/ 2479 w 2772"/>
                  <a:gd name="T45" fmla="*/ 1720 h 1809"/>
                  <a:gd name="T46" fmla="*/ 2509 w 2772"/>
                  <a:gd name="T47" fmla="*/ 1720 h 1809"/>
                  <a:gd name="T48" fmla="*/ 2538 w 2772"/>
                  <a:gd name="T49" fmla="*/ 1720 h 1809"/>
                  <a:gd name="T50" fmla="*/ 2566 w 2772"/>
                  <a:gd name="T51" fmla="*/ 1720 h 1809"/>
                  <a:gd name="T52" fmla="*/ 2683 w 2772"/>
                  <a:gd name="T53" fmla="*/ 1778 h 1809"/>
                  <a:gd name="T54" fmla="*/ 2771 w 2772"/>
                  <a:gd name="T55" fmla="*/ 1808 h 1809"/>
                  <a:gd name="T56" fmla="*/ 2771 w 2772"/>
                  <a:gd name="T57" fmla="*/ 1661 h 1809"/>
                  <a:gd name="T58" fmla="*/ 2742 w 2772"/>
                  <a:gd name="T59" fmla="*/ 1458 h 1809"/>
                  <a:gd name="T60" fmla="*/ 2712 w 2772"/>
                  <a:gd name="T61" fmla="*/ 1399 h 1809"/>
                  <a:gd name="T62" fmla="*/ 2683 w 2772"/>
                  <a:gd name="T63" fmla="*/ 1370 h 1809"/>
                  <a:gd name="T64" fmla="*/ 2654 w 2772"/>
                  <a:gd name="T65" fmla="*/ 1341 h 1809"/>
                  <a:gd name="T66" fmla="*/ 2683 w 2772"/>
                  <a:gd name="T67" fmla="*/ 1341 h 1809"/>
                  <a:gd name="T68" fmla="*/ 2742 w 2772"/>
                  <a:gd name="T69" fmla="*/ 1341 h 1809"/>
                  <a:gd name="T70" fmla="*/ 2742 w 2772"/>
                  <a:gd name="T71" fmla="*/ 1341 h 1809"/>
                  <a:gd name="T72" fmla="*/ 2771 w 2772"/>
                  <a:gd name="T73" fmla="*/ 1341 h 1809"/>
                  <a:gd name="T74" fmla="*/ 2771 w 2772"/>
                  <a:gd name="T75" fmla="*/ 1078 h 1809"/>
                  <a:gd name="T76" fmla="*/ 2771 w 2772"/>
                  <a:gd name="T77" fmla="*/ 903 h 1809"/>
                  <a:gd name="T78" fmla="*/ 2771 w 2772"/>
                  <a:gd name="T79" fmla="*/ 729 h 1809"/>
                  <a:gd name="T80" fmla="*/ 2771 w 2772"/>
                  <a:gd name="T81" fmla="*/ 438 h 1809"/>
                  <a:gd name="T82" fmla="*/ 2771 w 2772"/>
                  <a:gd name="T83" fmla="*/ 409 h 1809"/>
                  <a:gd name="T84" fmla="*/ 2742 w 2772"/>
                  <a:gd name="T85" fmla="*/ 350 h 1809"/>
                  <a:gd name="T86" fmla="*/ 2742 w 2772"/>
                  <a:gd name="T87" fmla="*/ 233 h 1809"/>
                  <a:gd name="T88" fmla="*/ 2742 w 2772"/>
                  <a:gd name="T89" fmla="*/ 146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2" h="1809">
                    <a:moveTo>
                      <a:pt x="2742" y="146"/>
                    </a:moveTo>
                    <a:lnTo>
                      <a:pt x="2742" y="146"/>
                    </a:lnTo>
                    <a:cubicBezTo>
                      <a:pt x="1895" y="117"/>
                      <a:pt x="1079" y="59"/>
                      <a:pt x="175" y="0"/>
                    </a:cubicBezTo>
                    <a:cubicBezTo>
                      <a:pt x="117" y="379"/>
                      <a:pt x="59" y="788"/>
                      <a:pt x="29" y="1195"/>
                    </a:cubicBezTo>
                    <a:cubicBezTo>
                      <a:pt x="0" y="1428"/>
                      <a:pt x="0" y="1428"/>
                      <a:pt x="0" y="1428"/>
                    </a:cubicBezTo>
                    <a:cubicBezTo>
                      <a:pt x="467" y="1458"/>
                      <a:pt x="933" y="1487"/>
                      <a:pt x="1312" y="1516"/>
                    </a:cubicBezTo>
                    <a:cubicBezTo>
                      <a:pt x="1342" y="1516"/>
                      <a:pt x="1371" y="1516"/>
                      <a:pt x="1400" y="1516"/>
                    </a:cubicBezTo>
                    <a:cubicBezTo>
                      <a:pt x="1429" y="1516"/>
                      <a:pt x="1488" y="1516"/>
                      <a:pt x="1517" y="1545"/>
                    </a:cubicBezTo>
                    <a:cubicBezTo>
                      <a:pt x="1545" y="1545"/>
                      <a:pt x="1545" y="1545"/>
                      <a:pt x="1545" y="1545"/>
                    </a:cubicBezTo>
                    <a:cubicBezTo>
                      <a:pt x="1575" y="1574"/>
                      <a:pt x="1575" y="1574"/>
                      <a:pt x="1604" y="1574"/>
                    </a:cubicBezTo>
                    <a:cubicBezTo>
                      <a:pt x="1604" y="1574"/>
                      <a:pt x="1604" y="1574"/>
                      <a:pt x="1633" y="1574"/>
                    </a:cubicBezTo>
                    <a:cubicBezTo>
                      <a:pt x="1662" y="1574"/>
                      <a:pt x="1662" y="1574"/>
                      <a:pt x="1692" y="1603"/>
                    </a:cubicBezTo>
                    <a:cubicBezTo>
                      <a:pt x="1692" y="1603"/>
                      <a:pt x="1721" y="1603"/>
                      <a:pt x="1721" y="1632"/>
                    </a:cubicBezTo>
                    <a:cubicBezTo>
                      <a:pt x="1750" y="1632"/>
                      <a:pt x="1750" y="1632"/>
                      <a:pt x="1750" y="1632"/>
                    </a:cubicBezTo>
                    <a:cubicBezTo>
                      <a:pt x="1779" y="1661"/>
                      <a:pt x="1838" y="1661"/>
                      <a:pt x="1866" y="1661"/>
                    </a:cubicBezTo>
                    <a:cubicBezTo>
                      <a:pt x="1925" y="1661"/>
                      <a:pt x="1983" y="1691"/>
                      <a:pt x="2012" y="1691"/>
                    </a:cubicBezTo>
                    <a:cubicBezTo>
                      <a:pt x="2042" y="1691"/>
                      <a:pt x="2071" y="1720"/>
                      <a:pt x="2100" y="1720"/>
                    </a:cubicBezTo>
                    <a:cubicBezTo>
                      <a:pt x="2129" y="1749"/>
                      <a:pt x="2159" y="1778"/>
                      <a:pt x="2188" y="1778"/>
                    </a:cubicBezTo>
                    <a:cubicBezTo>
                      <a:pt x="2188" y="1778"/>
                      <a:pt x="2216" y="1749"/>
                      <a:pt x="2245" y="1749"/>
                    </a:cubicBezTo>
                    <a:cubicBezTo>
                      <a:pt x="2275" y="1720"/>
                      <a:pt x="2275" y="1720"/>
                      <a:pt x="2304" y="1720"/>
                    </a:cubicBezTo>
                    <a:cubicBezTo>
                      <a:pt x="2333" y="1691"/>
                      <a:pt x="2392" y="1691"/>
                      <a:pt x="2421" y="1691"/>
                    </a:cubicBezTo>
                    <a:cubicBezTo>
                      <a:pt x="2450" y="1691"/>
                      <a:pt x="2450" y="1720"/>
                      <a:pt x="2479" y="1720"/>
                    </a:cubicBezTo>
                    <a:lnTo>
                      <a:pt x="2479" y="1720"/>
                    </a:lnTo>
                    <a:cubicBezTo>
                      <a:pt x="2509" y="1720"/>
                      <a:pt x="2509" y="1720"/>
                      <a:pt x="2509" y="1720"/>
                    </a:cubicBezTo>
                    <a:cubicBezTo>
                      <a:pt x="2538" y="1720"/>
                      <a:pt x="2538" y="1720"/>
                      <a:pt x="2538" y="1720"/>
                    </a:cubicBezTo>
                    <a:lnTo>
                      <a:pt x="2566" y="1720"/>
                    </a:lnTo>
                    <a:cubicBezTo>
                      <a:pt x="2595" y="1749"/>
                      <a:pt x="2625" y="1749"/>
                      <a:pt x="2683" y="1778"/>
                    </a:cubicBezTo>
                    <a:cubicBezTo>
                      <a:pt x="2712" y="1808"/>
                      <a:pt x="2742" y="1808"/>
                      <a:pt x="2771" y="1808"/>
                    </a:cubicBezTo>
                    <a:cubicBezTo>
                      <a:pt x="2742" y="1778"/>
                      <a:pt x="2742" y="1720"/>
                      <a:pt x="2771" y="1661"/>
                    </a:cubicBezTo>
                    <a:cubicBezTo>
                      <a:pt x="2771" y="1574"/>
                      <a:pt x="2771" y="1487"/>
                      <a:pt x="2742" y="1458"/>
                    </a:cubicBezTo>
                    <a:cubicBezTo>
                      <a:pt x="2742" y="1428"/>
                      <a:pt x="2742" y="1428"/>
                      <a:pt x="2712" y="1399"/>
                    </a:cubicBezTo>
                    <a:cubicBezTo>
                      <a:pt x="2712" y="1399"/>
                      <a:pt x="2683" y="1399"/>
                      <a:pt x="2683" y="1370"/>
                    </a:cubicBezTo>
                    <a:cubicBezTo>
                      <a:pt x="2654" y="1341"/>
                      <a:pt x="2654" y="1341"/>
                      <a:pt x="2654" y="1341"/>
                    </a:cubicBezTo>
                    <a:cubicBezTo>
                      <a:pt x="2683" y="1341"/>
                      <a:pt x="2683" y="1341"/>
                      <a:pt x="2683" y="1341"/>
                    </a:cubicBezTo>
                    <a:cubicBezTo>
                      <a:pt x="2712" y="1341"/>
                      <a:pt x="2712" y="1341"/>
                      <a:pt x="2742" y="1341"/>
                    </a:cubicBezTo>
                    <a:lnTo>
                      <a:pt x="2742" y="1341"/>
                    </a:lnTo>
                    <a:lnTo>
                      <a:pt x="2771" y="1341"/>
                    </a:lnTo>
                    <a:cubicBezTo>
                      <a:pt x="2771" y="1253"/>
                      <a:pt x="2771" y="1166"/>
                      <a:pt x="2771" y="1078"/>
                    </a:cubicBezTo>
                    <a:cubicBezTo>
                      <a:pt x="2771" y="1020"/>
                      <a:pt x="2771" y="961"/>
                      <a:pt x="2771" y="903"/>
                    </a:cubicBezTo>
                    <a:cubicBezTo>
                      <a:pt x="2771" y="846"/>
                      <a:pt x="2771" y="788"/>
                      <a:pt x="2771" y="729"/>
                    </a:cubicBezTo>
                    <a:cubicBezTo>
                      <a:pt x="2771" y="642"/>
                      <a:pt x="2771" y="525"/>
                      <a:pt x="2771" y="438"/>
                    </a:cubicBezTo>
                    <a:lnTo>
                      <a:pt x="2771" y="409"/>
                    </a:lnTo>
                    <a:cubicBezTo>
                      <a:pt x="2742" y="379"/>
                      <a:pt x="2742" y="350"/>
                      <a:pt x="2742" y="350"/>
                    </a:cubicBezTo>
                    <a:cubicBezTo>
                      <a:pt x="2742" y="292"/>
                      <a:pt x="2742" y="262"/>
                      <a:pt x="2742" y="233"/>
                    </a:cubicBezTo>
                    <a:cubicBezTo>
                      <a:pt x="2742" y="204"/>
                      <a:pt x="2771" y="175"/>
                      <a:pt x="2742" y="146"/>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48" name="Freeform 99">
                <a:extLst>
                  <a:ext uri="{FF2B5EF4-FFF2-40B4-BE49-F238E27FC236}">
                    <a16:creationId xmlns:a16="http://schemas.microsoft.com/office/drawing/2014/main" id="{F4094543-63F0-4EA8-966A-BB5A225B0601}"/>
                  </a:ext>
                </a:extLst>
              </p:cNvPr>
              <p:cNvSpPr>
                <a:spLocks noChangeArrowheads="1"/>
              </p:cNvSpPr>
              <p:nvPr/>
            </p:nvSpPr>
            <p:spPr bwMode="auto">
              <a:xfrm>
                <a:off x="8137985" y="1851418"/>
                <a:ext cx="755081" cy="792977"/>
              </a:xfrm>
              <a:custGeom>
                <a:avLst/>
                <a:gdLst>
                  <a:gd name="T0" fmla="*/ 525 w 2043"/>
                  <a:gd name="T1" fmla="*/ 1487 h 2159"/>
                  <a:gd name="T2" fmla="*/ 613 w 2043"/>
                  <a:gd name="T3" fmla="*/ 1574 h 2159"/>
                  <a:gd name="T4" fmla="*/ 613 w 2043"/>
                  <a:gd name="T5" fmla="*/ 1720 h 2159"/>
                  <a:gd name="T6" fmla="*/ 642 w 2043"/>
                  <a:gd name="T7" fmla="*/ 1953 h 2159"/>
                  <a:gd name="T8" fmla="*/ 788 w 2043"/>
                  <a:gd name="T9" fmla="*/ 2158 h 2159"/>
                  <a:gd name="T10" fmla="*/ 1021 w 2043"/>
                  <a:gd name="T11" fmla="*/ 2158 h 2159"/>
                  <a:gd name="T12" fmla="*/ 1838 w 2043"/>
                  <a:gd name="T13" fmla="*/ 2128 h 2159"/>
                  <a:gd name="T14" fmla="*/ 1838 w 2043"/>
                  <a:gd name="T15" fmla="*/ 2041 h 2159"/>
                  <a:gd name="T16" fmla="*/ 1780 w 2043"/>
                  <a:gd name="T17" fmla="*/ 1661 h 2159"/>
                  <a:gd name="T18" fmla="*/ 1809 w 2043"/>
                  <a:gd name="T19" fmla="*/ 1399 h 2159"/>
                  <a:gd name="T20" fmla="*/ 1838 w 2043"/>
                  <a:gd name="T21" fmla="*/ 1282 h 2159"/>
                  <a:gd name="T22" fmla="*/ 1866 w 2043"/>
                  <a:gd name="T23" fmla="*/ 1224 h 2159"/>
                  <a:gd name="T24" fmla="*/ 1896 w 2043"/>
                  <a:gd name="T25" fmla="*/ 1138 h 2159"/>
                  <a:gd name="T26" fmla="*/ 2042 w 2043"/>
                  <a:gd name="T27" fmla="*/ 759 h 2159"/>
                  <a:gd name="T28" fmla="*/ 2013 w 2043"/>
                  <a:gd name="T29" fmla="*/ 788 h 2159"/>
                  <a:gd name="T30" fmla="*/ 1954 w 2043"/>
                  <a:gd name="T31" fmla="*/ 933 h 2159"/>
                  <a:gd name="T32" fmla="*/ 1780 w 2043"/>
                  <a:gd name="T33" fmla="*/ 1109 h 2159"/>
                  <a:gd name="T34" fmla="*/ 1692 w 2043"/>
                  <a:gd name="T35" fmla="*/ 1282 h 2159"/>
                  <a:gd name="T36" fmla="*/ 1633 w 2043"/>
                  <a:gd name="T37" fmla="*/ 1253 h 2159"/>
                  <a:gd name="T38" fmla="*/ 1692 w 2043"/>
                  <a:gd name="T39" fmla="*/ 1109 h 2159"/>
                  <a:gd name="T40" fmla="*/ 1780 w 2043"/>
                  <a:gd name="T41" fmla="*/ 933 h 2159"/>
                  <a:gd name="T42" fmla="*/ 1780 w 2043"/>
                  <a:gd name="T43" fmla="*/ 846 h 2159"/>
                  <a:gd name="T44" fmla="*/ 1750 w 2043"/>
                  <a:gd name="T45" fmla="*/ 700 h 2159"/>
                  <a:gd name="T46" fmla="*/ 1692 w 2043"/>
                  <a:gd name="T47" fmla="*/ 583 h 2159"/>
                  <a:gd name="T48" fmla="*/ 1633 w 2043"/>
                  <a:gd name="T49" fmla="*/ 525 h 2159"/>
                  <a:gd name="T50" fmla="*/ 1546 w 2043"/>
                  <a:gd name="T51" fmla="*/ 467 h 2159"/>
                  <a:gd name="T52" fmla="*/ 1400 w 2043"/>
                  <a:gd name="T53" fmla="*/ 409 h 2159"/>
                  <a:gd name="T54" fmla="*/ 1196 w 2043"/>
                  <a:gd name="T55" fmla="*/ 321 h 2159"/>
                  <a:gd name="T56" fmla="*/ 1167 w 2043"/>
                  <a:gd name="T57" fmla="*/ 321 h 2159"/>
                  <a:gd name="T58" fmla="*/ 963 w 2043"/>
                  <a:gd name="T59" fmla="*/ 262 h 2159"/>
                  <a:gd name="T60" fmla="*/ 904 w 2043"/>
                  <a:gd name="T61" fmla="*/ 233 h 2159"/>
                  <a:gd name="T62" fmla="*/ 788 w 2043"/>
                  <a:gd name="T63" fmla="*/ 175 h 2159"/>
                  <a:gd name="T64" fmla="*/ 730 w 2043"/>
                  <a:gd name="T65" fmla="*/ 175 h 2159"/>
                  <a:gd name="T66" fmla="*/ 671 w 2043"/>
                  <a:gd name="T67" fmla="*/ 175 h 2159"/>
                  <a:gd name="T68" fmla="*/ 671 w 2043"/>
                  <a:gd name="T69" fmla="*/ 146 h 2159"/>
                  <a:gd name="T70" fmla="*/ 700 w 2043"/>
                  <a:gd name="T71" fmla="*/ 59 h 2159"/>
                  <a:gd name="T72" fmla="*/ 671 w 2043"/>
                  <a:gd name="T73" fmla="*/ 0 h 2159"/>
                  <a:gd name="T74" fmla="*/ 525 w 2043"/>
                  <a:gd name="T75" fmla="*/ 88 h 2159"/>
                  <a:gd name="T76" fmla="*/ 467 w 2043"/>
                  <a:gd name="T77" fmla="*/ 88 h 2159"/>
                  <a:gd name="T78" fmla="*/ 233 w 2043"/>
                  <a:gd name="T79" fmla="*/ 146 h 2159"/>
                  <a:gd name="T80" fmla="*/ 233 w 2043"/>
                  <a:gd name="T81" fmla="*/ 438 h 2159"/>
                  <a:gd name="T82" fmla="*/ 233 w 2043"/>
                  <a:gd name="T83" fmla="*/ 438 h 2159"/>
                  <a:gd name="T84" fmla="*/ 59 w 2043"/>
                  <a:gd name="T85" fmla="*/ 671 h 2159"/>
                  <a:gd name="T86" fmla="*/ 59 w 2043"/>
                  <a:gd name="T87" fmla="*/ 759 h 2159"/>
                  <a:gd name="T88" fmla="*/ 59 w 2043"/>
                  <a:gd name="T89" fmla="*/ 904 h 2159"/>
                  <a:gd name="T90" fmla="*/ 29 w 2043"/>
                  <a:gd name="T91" fmla="*/ 1050 h 2159"/>
                  <a:gd name="T92" fmla="*/ 117 w 2043"/>
                  <a:gd name="T93" fmla="*/ 1109 h 2159"/>
                  <a:gd name="T94" fmla="*/ 175 w 2043"/>
                  <a:gd name="T95" fmla="*/ 1196 h 2159"/>
                  <a:gd name="T96" fmla="*/ 233 w 2043"/>
                  <a:gd name="T97" fmla="*/ 1196 h 2159"/>
                  <a:gd name="T98" fmla="*/ 380 w 2043"/>
                  <a:gd name="T99" fmla="*/ 1370 h 2159"/>
                  <a:gd name="T100" fmla="*/ 525 w 2043"/>
                  <a:gd name="T101" fmla="*/ 1458 h 2159"/>
                  <a:gd name="T102" fmla="*/ 525 w 2043"/>
                  <a:gd name="T103" fmla="*/ 1458 h 2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43" h="2159">
                    <a:moveTo>
                      <a:pt x="525" y="1487"/>
                    </a:moveTo>
                    <a:lnTo>
                      <a:pt x="525" y="1487"/>
                    </a:lnTo>
                    <a:lnTo>
                      <a:pt x="525" y="1487"/>
                    </a:lnTo>
                    <a:cubicBezTo>
                      <a:pt x="554" y="1516"/>
                      <a:pt x="583" y="1516"/>
                      <a:pt x="613" y="1574"/>
                    </a:cubicBezTo>
                    <a:cubicBezTo>
                      <a:pt x="613" y="1574"/>
                      <a:pt x="613" y="1603"/>
                      <a:pt x="583" y="1632"/>
                    </a:cubicBezTo>
                    <a:cubicBezTo>
                      <a:pt x="613" y="1661"/>
                      <a:pt x="613" y="1691"/>
                      <a:pt x="613" y="1720"/>
                    </a:cubicBezTo>
                    <a:cubicBezTo>
                      <a:pt x="671" y="1749"/>
                      <a:pt x="671" y="1837"/>
                      <a:pt x="642" y="1895"/>
                    </a:cubicBezTo>
                    <a:cubicBezTo>
                      <a:pt x="642" y="1924"/>
                      <a:pt x="642" y="1953"/>
                      <a:pt x="642" y="1953"/>
                    </a:cubicBezTo>
                    <a:cubicBezTo>
                      <a:pt x="642" y="1982"/>
                      <a:pt x="642" y="2011"/>
                      <a:pt x="642" y="2011"/>
                    </a:cubicBezTo>
                    <a:cubicBezTo>
                      <a:pt x="671" y="2070"/>
                      <a:pt x="759" y="2158"/>
                      <a:pt x="788" y="2158"/>
                    </a:cubicBezTo>
                    <a:cubicBezTo>
                      <a:pt x="846" y="2158"/>
                      <a:pt x="904" y="2158"/>
                      <a:pt x="963" y="2158"/>
                    </a:cubicBezTo>
                    <a:cubicBezTo>
                      <a:pt x="992" y="2158"/>
                      <a:pt x="992" y="2158"/>
                      <a:pt x="1021" y="2158"/>
                    </a:cubicBezTo>
                    <a:cubicBezTo>
                      <a:pt x="1167" y="2158"/>
                      <a:pt x="1283" y="2158"/>
                      <a:pt x="1430" y="2158"/>
                    </a:cubicBezTo>
                    <a:cubicBezTo>
                      <a:pt x="1575" y="2128"/>
                      <a:pt x="1692" y="2128"/>
                      <a:pt x="1838" y="2128"/>
                    </a:cubicBezTo>
                    <a:cubicBezTo>
                      <a:pt x="1838" y="2128"/>
                      <a:pt x="1838" y="2099"/>
                      <a:pt x="1838" y="2070"/>
                    </a:cubicBezTo>
                    <a:lnTo>
                      <a:pt x="1838" y="2041"/>
                    </a:lnTo>
                    <a:cubicBezTo>
                      <a:pt x="1838" y="1982"/>
                      <a:pt x="1838" y="1895"/>
                      <a:pt x="1809" y="1837"/>
                    </a:cubicBezTo>
                    <a:cubicBezTo>
                      <a:pt x="1780" y="1778"/>
                      <a:pt x="1780" y="1720"/>
                      <a:pt x="1780" y="1661"/>
                    </a:cubicBezTo>
                    <a:cubicBezTo>
                      <a:pt x="1750" y="1574"/>
                      <a:pt x="1780" y="1487"/>
                      <a:pt x="1809" y="1428"/>
                    </a:cubicBezTo>
                    <a:cubicBezTo>
                      <a:pt x="1809" y="1399"/>
                      <a:pt x="1809" y="1399"/>
                      <a:pt x="1809" y="1399"/>
                    </a:cubicBezTo>
                    <a:cubicBezTo>
                      <a:pt x="1809" y="1370"/>
                      <a:pt x="1809" y="1370"/>
                      <a:pt x="1809" y="1370"/>
                    </a:cubicBezTo>
                    <a:cubicBezTo>
                      <a:pt x="1809" y="1311"/>
                      <a:pt x="1809" y="1282"/>
                      <a:pt x="1838" y="1282"/>
                    </a:cubicBezTo>
                    <a:cubicBezTo>
                      <a:pt x="1838" y="1253"/>
                      <a:pt x="1838" y="1253"/>
                      <a:pt x="1866" y="1253"/>
                    </a:cubicBezTo>
                    <a:cubicBezTo>
                      <a:pt x="1866" y="1224"/>
                      <a:pt x="1866" y="1224"/>
                      <a:pt x="1866" y="1224"/>
                    </a:cubicBezTo>
                    <a:cubicBezTo>
                      <a:pt x="1866" y="1224"/>
                      <a:pt x="1866" y="1196"/>
                      <a:pt x="1866" y="1167"/>
                    </a:cubicBezTo>
                    <a:cubicBezTo>
                      <a:pt x="1866" y="1167"/>
                      <a:pt x="1866" y="1138"/>
                      <a:pt x="1896" y="1138"/>
                    </a:cubicBezTo>
                    <a:cubicBezTo>
                      <a:pt x="1896" y="1050"/>
                      <a:pt x="1925" y="992"/>
                      <a:pt x="1954" y="933"/>
                    </a:cubicBezTo>
                    <a:cubicBezTo>
                      <a:pt x="1983" y="875"/>
                      <a:pt x="2013" y="817"/>
                      <a:pt x="2042" y="759"/>
                    </a:cubicBezTo>
                    <a:cubicBezTo>
                      <a:pt x="2042" y="759"/>
                      <a:pt x="2042" y="759"/>
                      <a:pt x="2013" y="759"/>
                    </a:cubicBezTo>
                    <a:cubicBezTo>
                      <a:pt x="2013" y="788"/>
                      <a:pt x="2013" y="788"/>
                      <a:pt x="2013" y="788"/>
                    </a:cubicBezTo>
                    <a:cubicBezTo>
                      <a:pt x="1983" y="817"/>
                      <a:pt x="1983" y="846"/>
                      <a:pt x="1983" y="875"/>
                    </a:cubicBezTo>
                    <a:cubicBezTo>
                      <a:pt x="1983" y="904"/>
                      <a:pt x="1954" y="904"/>
                      <a:pt x="1954" y="933"/>
                    </a:cubicBezTo>
                    <a:cubicBezTo>
                      <a:pt x="1925" y="992"/>
                      <a:pt x="1896" y="1021"/>
                      <a:pt x="1866" y="1050"/>
                    </a:cubicBezTo>
                    <a:cubicBezTo>
                      <a:pt x="1838" y="1050"/>
                      <a:pt x="1809" y="1079"/>
                      <a:pt x="1780" y="1109"/>
                    </a:cubicBezTo>
                    <a:cubicBezTo>
                      <a:pt x="1780" y="1109"/>
                      <a:pt x="1780" y="1138"/>
                      <a:pt x="1750" y="1167"/>
                    </a:cubicBezTo>
                    <a:cubicBezTo>
                      <a:pt x="1750" y="1224"/>
                      <a:pt x="1721" y="1282"/>
                      <a:pt x="1692" y="1282"/>
                    </a:cubicBezTo>
                    <a:lnTo>
                      <a:pt x="1692" y="1282"/>
                    </a:lnTo>
                    <a:cubicBezTo>
                      <a:pt x="1663" y="1282"/>
                      <a:pt x="1663" y="1282"/>
                      <a:pt x="1633" y="1253"/>
                    </a:cubicBezTo>
                    <a:cubicBezTo>
                      <a:pt x="1633" y="1224"/>
                      <a:pt x="1633" y="1167"/>
                      <a:pt x="1633" y="1167"/>
                    </a:cubicBezTo>
                    <a:cubicBezTo>
                      <a:pt x="1663" y="1138"/>
                      <a:pt x="1663" y="1109"/>
                      <a:pt x="1692" y="1109"/>
                    </a:cubicBezTo>
                    <a:lnTo>
                      <a:pt x="1721" y="1079"/>
                    </a:lnTo>
                    <a:cubicBezTo>
                      <a:pt x="1721" y="1021"/>
                      <a:pt x="1750" y="962"/>
                      <a:pt x="1780" y="933"/>
                    </a:cubicBezTo>
                    <a:lnTo>
                      <a:pt x="1809" y="904"/>
                    </a:lnTo>
                    <a:cubicBezTo>
                      <a:pt x="1809" y="875"/>
                      <a:pt x="1780" y="875"/>
                      <a:pt x="1780" y="846"/>
                    </a:cubicBezTo>
                    <a:cubicBezTo>
                      <a:pt x="1780" y="846"/>
                      <a:pt x="1750" y="817"/>
                      <a:pt x="1750" y="759"/>
                    </a:cubicBezTo>
                    <a:cubicBezTo>
                      <a:pt x="1750" y="759"/>
                      <a:pt x="1750" y="729"/>
                      <a:pt x="1750" y="700"/>
                    </a:cubicBezTo>
                    <a:cubicBezTo>
                      <a:pt x="1721" y="671"/>
                      <a:pt x="1721" y="642"/>
                      <a:pt x="1721" y="612"/>
                    </a:cubicBezTo>
                    <a:lnTo>
                      <a:pt x="1692" y="583"/>
                    </a:lnTo>
                    <a:lnTo>
                      <a:pt x="1663" y="554"/>
                    </a:lnTo>
                    <a:lnTo>
                      <a:pt x="1633" y="525"/>
                    </a:lnTo>
                    <a:cubicBezTo>
                      <a:pt x="1633" y="525"/>
                      <a:pt x="1633" y="496"/>
                      <a:pt x="1604" y="496"/>
                    </a:cubicBezTo>
                    <a:cubicBezTo>
                      <a:pt x="1604" y="496"/>
                      <a:pt x="1575" y="467"/>
                      <a:pt x="1546" y="467"/>
                    </a:cubicBezTo>
                    <a:cubicBezTo>
                      <a:pt x="1517" y="467"/>
                      <a:pt x="1488" y="438"/>
                      <a:pt x="1459" y="438"/>
                    </a:cubicBezTo>
                    <a:cubicBezTo>
                      <a:pt x="1430" y="409"/>
                      <a:pt x="1400" y="409"/>
                      <a:pt x="1400" y="409"/>
                    </a:cubicBezTo>
                    <a:cubicBezTo>
                      <a:pt x="1342" y="379"/>
                      <a:pt x="1254" y="321"/>
                      <a:pt x="1196" y="321"/>
                    </a:cubicBezTo>
                    <a:lnTo>
                      <a:pt x="1196" y="321"/>
                    </a:lnTo>
                    <a:cubicBezTo>
                      <a:pt x="1167" y="321"/>
                      <a:pt x="1167" y="321"/>
                      <a:pt x="1167" y="321"/>
                    </a:cubicBezTo>
                    <a:lnTo>
                      <a:pt x="1167" y="321"/>
                    </a:lnTo>
                    <a:cubicBezTo>
                      <a:pt x="1138" y="321"/>
                      <a:pt x="1109" y="321"/>
                      <a:pt x="1109" y="321"/>
                    </a:cubicBezTo>
                    <a:cubicBezTo>
                      <a:pt x="1050" y="321"/>
                      <a:pt x="992" y="292"/>
                      <a:pt x="963" y="262"/>
                    </a:cubicBezTo>
                    <a:cubicBezTo>
                      <a:pt x="963" y="262"/>
                      <a:pt x="933" y="262"/>
                      <a:pt x="933" y="233"/>
                    </a:cubicBezTo>
                    <a:lnTo>
                      <a:pt x="904" y="233"/>
                    </a:lnTo>
                    <a:cubicBezTo>
                      <a:pt x="875" y="204"/>
                      <a:pt x="846" y="204"/>
                      <a:pt x="817" y="175"/>
                    </a:cubicBezTo>
                    <a:lnTo>
                      <a:pt x="788" y="175"/>
                    </a:lnTo>
                    <a:cubicBezTo>
                      <a:pt x="759" y="175"/>
                      <a:pt x="759" y="146"/>
                      <a:pt x="759" y="146"/>
                    </a:cubicBezTo>
                    <a:cubicBezTo>
                      <a:pt x="759" y="146"/>
                      <a:pt x="759" y="146"/>
                      <a:pt x="730" y="175"/>
                    </a:cubicBezTo>
                    <a:lnTo>
                      <a:pt x="700" y="175"/>
                    </a:lnTo>
                    <a:lnTo>
                      <a:pt x="671" y="175"/>
                    </a:lnTo>
                    <a:lnTo>
                      <a:pt x="671" y="175"/>
                    </a:lnTo>
                    <a:cubicBezTo>
                      <a:pt x="671" y="146"/>
                      <a:pt x="671" y="146"/>
                      <a:pt x="671" y="146"/>
                    </a:cubicBezTo>
                    <a:cubicBezTo>
                      <a:pt x="671" y="117"/>
                      <a:pt x="671" y="117"/>
                      <a:pt x="700" y="88"/>
                    </a:cubicBezTo>
                    <a:cubicBezTo>
                      <a:pt x="700" y="88"/>
                      <a:pt x="700" y="88"/>
                      <a:pt x="700" y="59"/>
                    </a:cubicBezTo>
                    <a:cubicBezTo>
                      <a:pt x="700" y="59"/>
                      <a:pt x="700" y="59"/>
                      <a:pt x="700" y="29"/>
                    </a:cubicBezTo>
                    <a:cubicBezTo>
                      <a:pt x="671" y="29"/>
                      <a:pt x="671" y="0"/>
                      <a:pt x="671" y="0"/>
                    </a:cubicBezTo>
                    <a:cubicBezTo>
                      <a:pt x="642" y="0"/>
                      <a:pt x="613" y="29"/>
                      <a:pt x="583" y="29"/>
                    </a:cubicBezTo>
                    <a:cubicBezTo>
                      <a:pt x="554" y="59"/>
                      <a:pt x="554" y="59"/>
                      <a:pt x="525" y="88"/>
                    </a:cubicBezTo>
                    <a:lnTo>
                      <a:pt x="525" y="88"/>
                    </a:lnTo>
                    <a:cubicBezTo>
                      <a:pt x="467" y="88"/>
                      <a:pt x="467" y="88"/>
                      <a:pt x="467" y="88"/>
                    </a:cubicBezTo>
                    <a:cubicBezTo>
                      <a:pt x="438" y="117"/>
                      <a:pt x="380" y="117"/>
                      <a:pt x="321" y="146"/>
                    </a:cubicBezTo>
                    <a:cubicBezTo>
                      <a:pt x="292" y="146"/>
                      <a:pt x="263" y="146"/>
                      <a:pt x="233" y="146"/>
                    </a:cubicBezTo>
                    <a:cubicBezTo>
                      <a:pt x="233" y="204"/>
                      <a:pt x="233" y="233"/>
                      <a:pt x="233" y="262"/>
                    </a:cubicBezTo>
                    <a:cubicBezTo>
                      <a:pt x="233" y="321"/>
                      <a:pt x="233" y="379"/>
                      <a:pt x="233" y="438"/>
                    </a:cubicBezTo>
                    <a:lnTo>
                      <a:pt x="233" y="438"/>
                    </a:lnTo>
                    <a:lnTo>
                      <a:pt x="233" y="438"/>
                    </a:lnTo>
                    <a:cubicBezTo>
                      <a:pt x="175" y="496"/>
                      <a:pt x="117" y="554"/>
                      <a:pt x="29" y="583"/>
                    </a:cubicBezTo>
                    <a:cubicBezTo>
                      <a:pt x="29" y="612"/>
                      <a:pt x="59" y="642"/>
                      <a:pt x="59" y="671"/>
                    </a:cubicBezTo>
                    <a:cubicBezTo>
                      <a:pt x="59" y="700"/>
                      <a:pt x="59" y="729"/>
                      <a:pt x="59" y="729"/>
                    </a:cubicBezTo>
                    <a:cubicBezTo>
                      <a:pt x="59" y="759"/>
                      <a:pt x="59" y="759"/>
                      <a:pt x="59" y="759"/>
                    </a:cubicBezTo>
                    <a:cubicBezTo>
                      <a:pt x="59" y="788"/>
                      <a:pt x="88" y="788"/>
                      <a:pt x="88" y="817"/>
                    </a:cubicBezTo>
                    <a:cubicBezTo>
                      <a:pt x="88" y="846"/>
                      <a:pt x="59" y="875"/>
                      <a:pt x="59" y="904"/>
                    </a:cubicBezTo>
                    <a:cubicBezTo>
                      <a:pt x="29" y="904"/>
                      <a:pt x="29" y="933"/>
                      <a:pt x="29" y="933"/>
                    </a:cubicBezTo>
                    <a:cubicBezTo>
                      <a:pt x="29" y="962"/>
                      <a:pt x="0" y="1021"/>
                      <a:pt x="29" y="1050"/>
                    </a:cubicBezTo>
                    <a:cubicBezTo>
                      <a:pt x="29" y="1079"/>
                      <a:pt x="59" y="1079"/>
                      <a:pt x="59" y="1079"/>
                    </a:cubicBezTo>
                    <a:cubicBezTo>
                      <a:pt x="88" y="1109"/>
                      <a:pt x="88" y="1109"/>
                      <a:pt x="117" y="1109"/>
                    </a:cubicBezTo>
                    <a:cubicBezTo>
                      <a:pt x="117" y="1138"/>
                      <a:pt x="117" y="1138"/>
                      <a:pt x="117" y="1167"/>
                    </a:cubicBezTo>
                    <a:cubicBezTo>
                      <a:pt x="146" y="1196"/>
                      <a:pt x="146" y="1196"/>
                      <a:pt x="175" y="1196"/>
                    </a:cubicBezTo>
                    <a:cubicBezTo>
                      <a:pt x="175" y="1196"/>
                      <a:pt x="175" y="1196"/>
                      <a:pt x="204" y="1196"/>
                    </a:cubicBezTo>
                    <a:cubicBezTo>
                      <a:pt x="204" y="1196"/>
                      <a:pt x="204" y="1196"/>
                      <a:pt x="233" y="1196"/>
                    </a:cubicBezTo>
                    <a:cubicBezTo>
                      <a:pt x="292" y="1224"/>
                      <a:pt x="321" y="1253"/>
                      <a:pt x="321" y="1311"/>
                    </a:cubicBezTo>
                    <a:cubicBezTo>
                      <a:pt x="350" y="1311"/>
                      <a:pt x="350" y="1341"/>
                      <a:pt x="380" y="1370"/>
                    </a:cubicBezTo>
                    <a:cubicBezTo>
                      <a:pt x="380" y="1370"/>
                      <a:pt x="409" y="1370"/>
                      <a:pt x="438" y="1399"/>
                    </a:cubicBezTo>
                    <a:cubicBezTo>
                      <a:pt x="467" y="1399"/>
                      <a:pt x="496" y="1399"/>
                      <a:pt x="525" y="1458"/>
                    </a:cubicBezTo>
                    <a:lnTo>
                      <a:pt x="525" y="1458"/>
                    </a:lnTo>
                    <a:lnTo>
                      <a:pt x="525" y="1458"/>
                    </a:lnTo>
                    <a:cubicBezTo>
                      <a:pt x="525" y="1487"/>
                      <a:pt x="525" y="1487"/>
                      <a:pt x="525" y="1487"/>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49" name="Freeform 100">
                <a:extLst>
                  <a:ext uri="{FF2B5EF4-FFF2-40B4-BE49-F238E27FC236}">
                    <a16:creationId xmlns:a16="http://schemas.microsoft.com/office/drawing/2014/main" id="{01466D96-E702-4582-A702-37D3D9A66C64}"/>
                  </a:ext>
                </a:extLst>
              </p:cNvPr>
              <p:cNvSpPr>
                <a:spLocks noChangeArrowheads="1"/>
              </p:cNvSpPr>
              <p:nvPr/>
            </p:nvSpPr>
            <p:spPr bwMode="auto">
              <a:xfrm>
                <a:off x="8407074" y="1874074"/>
                <a:ext cx="11416" cy="21039"/>
              </a:xfrm>
              <a:custGeom>
                <a:avLst/>
                <a:gdLst>
                  <a:gd name="T0" fmla="*/ 29 w 30"/>
                  <a:gd name="T1" fmla="*/ 0 h 59"/>
                  <a:gd name="T2" fmla="*/ 29 w 30"/>
                  <a:gd name="T3" fmla="*/ 0 h 59"/>
                  <a:gd name="T4" fmla="*/ 0 w 30"/>
                  <a:gd name="T5" fmla="*/ 58 h 59"/>
                  <a:gd name="T6" fmla="*/ 29 w 30"/>
                  <a:gd name="T7" fmla="*/ 0 h 59"/>
                </a:gdLst>
                <a:ahLst/>
                <a:cxnLst>
                  <a:cxn ang="0">
                    <a:pos x="T0" y="T1"/>
                  </a:cxn>
                  <a:cxn ang="0">
                    <a:pos x="T2" y="T3"/>
                  </a:cxn>
                  <a:cxn ang="0">
                    <a:pos x="T4" y="T5"/>
                  </a:cxn>
                  <a:cxn ang="0">
                    <a:pos x="T6" y="T7"/>
                  </a:cxn>
                </a:cxnLst>
                <a:rect l="0" t="0" r="r" b="b"/>
                <a:pathLst>
                  <a:path w="30" h="59">
                    <a:moveTo>
                      <a:pt x="29" y="0"/>
                    </a:moveTo>
                    <a:lnTo>
                      <a:pt x="29" y="0"/>
                    </a:lnTo>
                    <a:cubicBezTo>
                      <a:pt x="29" y="29"/>
                      <a:pt x="0" y="29"/>
                      <a:pt x="0" y="58"/>
                    </a:cubicBez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50" name="Freeform 101">
                <a:extLst>
                  <a:ext uri="{FF2B5EF4-FFF2-40B4-BE49-F238E27FC236}">
                    <a16:creationId xmlns:a16="http://schemas.microsoft.com/office/drawing/2014/main" id="{AE8699B0-811A-4A6E-A099-B848F05DB916}"/>
                  </a:ext>
                </a:extLst>
              </p:cNvPr>
              <p:cNvSpPr>
                <a:spLocks noChangeArrowheads="1"/>
              </p:cNvSpPr>
              <p:nvPr/>
            </p:nvSpPr>
            <p:spPr bwMode="auto">
              <a:xfrm>
                <a:off x="5246495" y="1178196"/>
                <a:ext cx="1477546" cy="953191"/>
              </a:xfrm>
              <a:custGeom>
                <a:avLst/>
                <a:gdLst>
                  <a:gd name="T0" fmla="*/ 59 w 3997"/>
                  <a:gd name="T1" fmla="*/ 176 h 2598"/>
                  <a:gd name="T2" fmla="*/ 0 w 3997"/>
                  <a:gd name="T3" fmla="*/ 380 h 2598"/>
                  <a:gd name="T4" fmla="*/ 88 w 3997"/>
                  <a:gd name="T5" fmla="*/ 497 h 2598"/>
                  <a:gd name="T6" fmla="*/ 175 w 3997"/>
                  <a:gd name="T7" fmla="*/ 642 h 2598"/>
                  <a:gd name="T8" fmla="*/ 175 w 3997"/>
                  <a:gd name="T9" fmla="*/ 642 h 2598"/>
                  <a:gd name="T10" fmla="*/ 204 w 3997"/>
                  <a:gd name="T11" fmla="*/ 700 h 2598"/>
                  <a:gd name="T12" fmla="*/ 263 w 3997"/>
                  <a:gd name="T13" fmla="*/ 847 h 2598"/>
                  <a:gd name="T14" fmla="*/ 292 w 3997"/>
                  <a:gd name="T15" fmla="*/ 992 h 2598"/>
                  <a:gd name="T16" fmla="*/ 350 w 3997"/>
                  <a:gd name="T17" fmla="*/ 1050 h 2598"/>
                  <a:gd name="T18" fmla="*/ 321 w 3997"/>
                  <a:gd name="T19" fmla="*/ 1138 h 2598"/>
                  <a:gd name="T20" fmla="*/ 350 w 3997"/>
                  <a:gd name="T21" fmla="*/ 1197 h 2598"/>
                  <a:gd name="T22" fmla="*/ 292 w 3997"/>
                  <a:gd name="T23" fmla="*/ 1430 h 2598"/>
                  <a:gd name="T24" fmla="*/ 263 w 3997"/>
                  <a:gd name="T25" fmla="*/ 1547 h 2598"/>
                  <a:gd name="T26" fmla="*/ 233 w 3997"/>
                  <a:gd name="T27" fmla="*/ 1663 h 2598"/>
                  <a:gd name="T28" fmla="*/ 263 w 3997"/>
                  <a:gd name="T29" fmla="*/ 1663 h 2598"/>
                  <a:gd name="T30" fmla="*/ 350 w 3997"/>
                  <a:gd name="T31" fmla="*/ 1605 h 2598"/>
                  <a:gd name="T32" fmla="*/ 380 w 3997"/>
                  <a:gd name="T33" fmla="*/ 1721 h 2598"/>
                  <a:gd name="T34" fmla="*/ 380 w 3997"/>
                  <a:gd name="T35" fmla="*/ 1780 h 2598"/>
                  <a:gd name="T36" fmla="*/ 409 w 3997"/>
                  <a:gd name="T37" fmla="*/ 1926 h 2598"/>
                  <a:gd name="T38" fmla="*/ 466 w 3997"/>
                  <a:gd name="T39" fmla="*/ 2100 h 2598"/>
                  <a:gd name="T40" fmla="*/ 525 w 3997"/>
                  <a:gd name="T41" fmla="*/ 2217 h 2598"/>
                  <a:gd name="T42" fmla="*/ 700 w 3997"/>
                  <a:gd name="T43" fmla="*/ 2421 h 2598"/>
                  <a:gd name="T44" fmla="*/ 816 w 3997"/>
                  <a:gd name="T45" fmla="*/ 2392 h 2598"/>
                  <a:gd name="T46" fmla="*/ 904 w 3997"/>
                  <a:gd name="T47" fmla="*/ 2392 h 2598"/>
                  <a:gd name="T48" fmla="*/ 1021 w 3997"/>
                  <a:gd name="T49" fmla="*/ 2450 h 2598"/>
                  <a:gd name="T50" fmla="*/ 1137 w 3997"/>
                  <a:gd name="T51" fmla="*/ 2421 h 2598"/>
                  <a:gd name="T52" fmla="*/ 1196 w 3997"/>
                  <a:gd name="T53" fmla="*/ 2509 h 2598"/>
                  <a:gd name="T54" fmla="*/ 1283 w 3997"/>
                  <a:gd name="T55" fmla="*/ 2421 h 2598"/>
                  <a:gd name="T56" fmla="*/ 1342 w 3997"/>
                  <a:gd name="T57" fmla="*/ 2247 h 2598"/>
                  <a:gd name="T58" fmla="*/ 3763 w 3997"/>
                  <a:gd name="T59" fmla="*/ 2597 h 2598"/>
                  <a:gd name="T60" fmla="*/ 3996 w 3997"/>
                  <a:gd name="T61" fmla="*/ 671 h 2598"/>
                  <a:gd name="T62" fmla="*/ 59 w 3997"/>
                  <a:gd name="T63" fmla="*/ 147 h 2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97" h="2598">
                    <a:moveTo>
                      <a:pt x="59" y="176"/>
                    </a:moveTo>
                    <a:lnTo>
                      <a:pt x="59" y="176"/>
                    </a:lnTo>
                    <a:cubicBezTo>
                      <a:pt x="59" y="205"/>
                      <a:pt x="59" y="234"/>
                      <a:pt x="30" y="264"/>
                    </a:cubicBezTo>
                    <a:cubicBezTo>
                      <a:pt x="30" y="292"/>
                      <a:pt x="0" y="350"/>
                      <a:pt x="0" y="380"/>
                    </a:cubicBezTo>
                    <a:cubicBezTo>
                      <a:pt x="0" y="380"/>
                      <a:pt x="30" y="438"/>
                      <a:pt x="59" y="467"/>
                    </a:cubicBezTo>
                    <a:cubicBezTo>
                      <a:pt x="59" y="467"/>
                      <a:pt x="59" y="467"/>
                      <a:pt x="88" y="497"/>
                    </a:cubicBezTo>
                    <a:lnTo>
                      <a:pt x="88" y="526"/>
                    </a:lnTo>
                    <a:cubicBezTo>
                      <a:pt x="116" y="555"/>
                      <a:pt x="146" y="614"/>
                      <a:pt x="175" y="642"/>
                    </a:cubicBezTo>
                    <a:lnTo>
                      <a:pt x="175" y="642"/>
                    </a:lnTo>
                    <a:lnTo>
                      <a:pt x="175" y="642"/>
                    </a:lnTo>
                    <a:cubicBezTo>
                      <a:pt x="175" y="671"/>
                      <a:pt x="175" y="700"/>
                      <a:pt x="175" y="700"/>
                    </a:cubicBezTo>
                    <a:cubicBezTo>
                      <a:pt x="175" y="700"/>
                      <a:pt x="175" y="700"/>
                      <a:pt x="204" y="700"/>
                    </a:cubicBezTo>
                    <a:lnTo>
                      <a:pt x="233" y="730"/>
                    </a:lnTo>
                    <a:cubicBezTo>
                      <a:pt x="263" y="788"/>
                      <a:pt x="263" y="817"/>
                      <a:pt x="263" y="847"/>
                    </a:cubicBezTo>
                    <a:cubicBezTo>
                      <a:pt x="263" y="876"/>
                      <a:pt x="263" y="876"/>
                      <a:pt x="263" y="905"/>
                    </a:cubicBezTo>
                    <a:cubicBezTo>
                      <a:pt x="263" y="905"/>
                      <a:pt x="263" y="963"/>
                      <a:pt x="292" y="992"/>
                    </a:cubicBezTo>
                    <a:cubicBezTo>
                      <a:pt x="292" y="992"/>
                      <a:pt x="292" y="992"/>
                      <a:pt x="292" y="1021"/>
                    </a:cubicBezTo>
                    <a:cubicBezTo>
                      <a:pt x="321" y="1021"/>
                      <a:pt x="350" y="1050"/>
                      <a:pt x="350" y="1050"/>
                    </a:cubicBezTo>
                    <a:cubicBezTo>
                      <a:pt x="350" y="1080"/>
                      <a:pt x="321" y="1109"/>
                      <a:pt x="321" y="1109"/>
                    </a:cubicBezTo>
                    <a:cubicBezTo>
                      <a:pt x="321" y="1138"/>
                      <a:pt x="321" y="1138"/>
                      <a:pt x="321" y="1138"/>
                    </a:cubicBezTo>
                    <a:cubicBezTo>
                      <a:pt x="321" y="1167"/>
                      <a:pt x="321" y="1167"/>
                      <a:pt x="321" y="1167"/>
                    </a:cubicBezTo>
                    <a:cubicBezTo>
                      <a:pt x="350" y="1197"/>
                      <a:pt x="350" y="1197"/>
                      <a:pt x="350" y="1197"/>
                    </a:cubicBezTo>
                    <a:cubicBezTo>
                      <a:pt x="380" y="1255"/>
                      <a:pt x="380" y="1342"/>
                      <a:pt x="350" y="1400"/>
                    </a:cubicBezTo>
                    <a:cubicBezTo>
                      <a:pt x="321" y="1430"/>
                      <a:pt x="321" y="1430"/>
                      <a:pt x="292" y="1430"/>
                    </a:cubicBezTo>
                    <a:cubicBezTo>
                      <a:pt x="292" y="1459"/>
                      <a:pt x="263" y="1459"/>
                      <a:pt x="263" y="1488"/>
                    </a:cubicBezTo>
                    <a:cubicBezTo>
                      <a:pt x="263" y="1517"/>
                      <a:pt x="263" y="1517"/>
                      <a:pt x="263" y="1547"/>
                    </a:cubicBezTo>
                    <a:cubicBezTo>
                      <a:pt x="263" y="1576"/>
                      <a:pt x="263" y="1605"/>
                      <a:pt x="263" y="1634"/>
                    </a:cubicBezTo>
                    <a:cubicBezTo>
                      <a:pt x="263" y="1634"/>
                      <a:pt x="263" y="1663"/>
                      <a:pt x="233" y="1663"/>
                    </a:cubicBezTo>
                    <a:lnTo>
                      <a:pt x="233" y="1692"/>
                    </a:lnTo>
                    <a:cubicBezTo>
                      <a:pt x="263" y="1692"/>
                      <a:pt x="263" y="1692"/>
                      <a:pt x="263" y="1663"/>
                    </a:cubicBezTo>
                    <a:cubicBezTo>
                      <a:pt x="292" y="1634"/>
                      <a:pt x="292" y="1634"/>
                      <a:pt x="321" y="1605"/>
                    </a:cubicBezTo>
                    <a:cubicBezTo>
                      <a:pt x="350" y="1605"/>
                      <a:pt x="350" y="1605"/>
                      <a:pt x="350" y="1605"/>
                    </a:cubicBezTo>
                    <a:cubicBezTo>
                      <a:pt x="350" y="1634"/>
                      <a:pt x="350" y="1634"/>
                      <a:pt x="350" y="1634"/>
                    </a:cubicBezTo>
                    <a:cubicBezTo>
                      <a:pt x="380" y="1663"/>
                      <a:pt x="380" y="1692"/>
                      <a:pt x="380" y="1721"/>
                    </a:cubicBezTo>
                    <a:cubicBezTo>
                      <a:pt x="350" y="1750"/>
                      <a:pt x="350" y="1750"/>
                      <a:pt x="350" y="1750"/>
                    </a:cubicBezTo>
                    <a:cubicBezTo>
                      <a:pt x="350" y="1780"/>
                      <a:pt x="380" y="1780"/>
                      <a:pt x="380" y="1780"/>
                    </a:cubicBezTo>
                    <a:cubicBezTo>
                      <a:pt x="380" y="1809"/>
                      <a:pt x="380" y="1809"/>
                      <a:pt x="380" y="1809"/>
                    </a:cubicBezTo>
                    <a:cubicBezTo>
                      <a:pt x="380" y="1838"/>
                      <a:pt x="409" y="1897"/>
                      <a:pt x="409" y="1926"/>
                    </a:cubicBezTo>
                    <a:cubicBezTo>
                      <a:pt x="409" y="1955"/>
                      <a:pt x="409" y="2013"/>
                      <a:pt x="409" y="2042"/>
                    </a:cubicBezTo>
                    <a:cubicBezTo>
                      <a:pt x="438" y="2071"/>
                      <a:pt x="438" y="2071"/>
                      <a:pt x="466" y="2100"/>
                    </a:cubicBezTo>
                    <a:cubicBezTo>
                      <a:pt x="466" y="2100"/>
                      <a:pt x="496" y="2130"/>
                      <a:pt x="496" y="2159"/>
                    </a:cubicBezTo>
                    <a:cubicBezTo>
                      <a:pt x="525" y="2159"/>
                      <a:pt x="525" y="2188"/>
                      <a:pt x="525" y="2217"/>
                    </a:cubicBezTo>
                    <a:cubicBezTo>
                      <a:pt x="525" y="2217"/>
                      <a:pt x="525" y="2247"/>
                      <a:pt x="525" y="2276"/>
                    </a:cubicBezTo>
                    <a:cubicBezTo>
                      <a:pt x="554" y="2334"/>
                      <a:pt x="671" y="2392"/>
                      <a:pt x="700" y="2421"/>
                    </a:cubicBezTo>
                    <a:cubicBezTo>
                      <a:pt x="730" y="2421"/>
                      <a:pt x="759" y="2392"/>
                      <a:pt x="816" y="2392"/>
                    </a:cubicBezTo>
                    <a:lnTo>
                      <a:pt x="816" y="2392"/>
                    </a:lnTo>
                    <a:cubicBezTo>
                      <a:pt x="846" y="2392"/>
                      <a:pt x="846" y="2363"/>
                      <a:pt x="875" y="2392"/>
                    </a:cubicBezTo>
                    <a:cubicBezTo>
                      <a:pt x="904" y="2392"/>
                      <a:pt x="904" y="2392"/>
                      <a:pt x="904" y="2392"/>
                    </a:cubicBezTo>
                    <a:cubicBezTo>
                      <a:pt x="933" y="2421"/>
                      <a:pt x="933" y="2421"/>
                      <a:pt x="933" y="2421"/>
                    </a:cubicBezTo>
                    <a:cubicBezTo>
                      <a:pt x="963" y="2421"/>
                      <a:pt x="1021" y="2450"/>
                      <a:pt x="1021" y="2450"/>
                    </a:cubicBezTo>
                    <a:cubicBezTo>
                      <a:pt x="1050" y="2450"/>
                      <a:pt x="1050" y="2450"/>
                      <a:pt x="1080" y="2421"/>
                    </a:cubicBezTo>
                    <a:cubicBezTo>
                      <a:pt x="1080" y="2421"/>
                      <a:pt x="1109" y="2421"/>
                      <a:pt x="1137" y="2421"/>
                    </a:cubicBezTo>
                    <a:cubicBezTo>
                      <a:pt x="1166" y="2450"/>
                      <a:pt x="1166" y="2480"/>
                      <a:pt x="1166" y="2480"/>
                    </a:cubicBezTo>
                    <a:cubicBezTo>
                      <a:pt x="1166" y="2509"/>
                      <a:pt x="1196" y="2509"/>
                      <a:pt x="1196" y="2509"/>
                    </a:cubicBezTo>
                    <a:lnTo>
                      <a:pt x="1254" y="2509"/>
                    </a:lnTo>
                    <a:cubicBezTo>
                      <a:pt x="1283" y="2480"/>
                      <a:pt x="1283" y="2450"/>
                      <a:pt x="1283" y="2421"/>
                    </a:cubicBezTo>
                    <a:cubicBezTo>
                      <a:pt x="1283" y="2363"/>
                      <a:pt x="1313" y="2305"/>
                      <a:pt x="1313" y="2276"/>
                    </a:cubicBezTo>
                    <a:cubicBezTo>
                      <a:pt x="1342" y="2247"/>
                      <a:pt x="1342" y="2247"/>
                      <a:pt x="1342" y="2247"/>
                    </a:cubicBezTo>
                    <a:lnTo>
                      <a:pt x="1342" y="2247"/>
                    </a:lnTo>
                    <a:cubicBezTo>
                      <a:pt x="2158" y="2392"/>
                      <a:pt x="2975" y="2509"/>
                      <a:pt x="3763" y="2597"/>
                    </a:cubicBezTo>
                    <a:cubicBezTo>
                      <a:pt x="3792" y="2421"/>
                      <a:pt x="3792" y="2247"/>
                      <a:pt x="3821" y="2042"/>
                    </a:cubicBezTo>
                    <a:cubicBezTo>
                      <a:pt x="3879" y="1605"/>
                      <a:pt x="3937" y="1109"/>
                      <a:pt x="3996" y="671"/>
                    </a:cubicBezTo>
                    <a:cubicBezTo>
                      <a:pt x="2596" y="467"/>
                      <a:pt x="1342" y="234"/>
                      <a:pt x="116" y="0"/>
                    </a:cubicBezTo>
                    <a:cubicBezTo>
                      <a:pt x="88" y="30"/>
                      <a:pt x="88" y="88"/>
                      <a:pt x="59" y="147"/>
                    </a:cubicBezTo>
                    <a:lnTo>
                      <a:pt x="59" y="176"/>
                    </a:ln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51" name="Freeform 102">
                <a:extLst>
                  <a:ext uri="{FF2B5EF4-FFF2-40B4-BE49-F238E27FC236}">
                    <a16:creationId xmlns:a16="http://schemas.microsoft.com/office/drawing/2014/main" id="{65385307-293A-467D-AF01-D026BB881FD7}"/>
                  </a:ext>
                </a:extLst>
              </p:cNvPr>
              <p:cNvSpPr>
                <a:spLocks noChangeArrowheads="1"/>
              </p:cNvSpPr>
              <p:nvPr/>
            </p:nvSpPr>
            <p:spPr bwMode="auto">
              <a:xfrm>
                <a:off x="6347316" y="1349738"/>
                <a:ext cx="184285" cy="32366"/>
              </a:xfrm>
              <a:custGeom>
                <a:avLst/>
                <a:gdLst>
                  <a:gd name="T0" fmla="*/ 0 w 497"/>
                  <a:gd name="T1" fmla="*/ 0 h 89"/>
                  <a:gd name="T2" fmla="*/ 0 w 497"/>
                  <a:gd name="T3" fmla="*/ 0 h 89"/>
                  <a:gd name="T4" fmla="*/ 496 w 497"/>
                  <a:gd name="T5" fmla="*/ 88 h 89"/>
                  <a:gd name="T6" fmla="*/ 0 w 497"/>
                  <a:gd name="T7" fmla="*/ 0 h 89"/>
                </a:gdLst>
                <a:ahLst/>
                <a:cxnLst>
                  <a:cxn ang="0">
                    <a:pos x="T0" y="T1"/>
                  </a:cxn>
                  <a:cxn ang="0">
                    <a:pos x="T2" y="T3"/>
                  </a:cxn>
                  <a:cxn ang="0">
                    <a:pos x="T4" y="T5"/>
                  </a:cxn>
                  <a:cxn ang="0">
                    <a:pos x="T6" y="T7"/>
                  </a:cxn>
                </a:cxnLst>
                <a:rect l="0" t="0" r="r" b="b"/>
                <a:pathLst>
                  <a:path w="497" h="89">
                    <a:moveTo>
                      <a:pt x="0" y="0"/>
                    </a:moveTo>
                    <a:lnTo>
                      <a:pt x="0" y="0"/>
                    </a:lnTo>
                    <a:cubicBezTo>
                      <a:pt x="175" y="30"/>
                      <a:pt x="321" y="59"/>
                      <a:pt x="496" y="88"/>
                    </a:cubicBezTo>
                    <a:cubicBezTo>
                      <a:pt x="321" y="59"/>
                      <a:pt x="175"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52" name="Freeform 103">
                <a:extLst>
                  <a:ext uri="{FF2B5EF4-FFF2-40B4-BE49-F238E27FC236}">
                    <a16:creationId xmlns:a16="http://schemas.microsoft.com/office/drawing/2014/main" id="{E9CAD7DE-B221-45C3-B5E4-9A128E62E46F}"/>
                  </a:ext>
                </a:extLst>
              </p:cNvPr>
              <p:cNvSpPr>
                <a:spLocks noChangeArrowheads="1"/>
              </p:cNvSpPr>
              <p:nvPr/>
            </p:nvSpPr>
            <p:spPr bwMode="auto">
              <a:xfrm>
                <a:off x="6541386" y="1382105"/>
                <a:ext cx="194071" cy="32366"/>
              </a:xfrm>
              <a:custGeom>
                <a:avLst/>
                <a:gdLst>
                  <a:gd name="T0" fmla="*/ 0 w 526"/>
                  <a:gd name="T1" fmla="*/ 0 h 88"/>
                  <a:gd name="T2" fmla="*/ 0 w 526"/>
                  <a:gd name="T3" fmla="*/ 0 h 88"/>
                  <a:gd name="T4" fmla="*/ 525 w 526"/>
                  <a:gd name="T5" fmla="*/ 87 h 88"/>
                  <a:gd name="T6" fmla="*/ 0 w 526"/>
                  <a:gd name="T7" fmla="*/ 0 h 88"/>
                </a:gdLst>
                <a:ahLst/>
                <a:cxnLst>
                  <a:cxn ang="0">
                    <a:pos x="T0" y="T1"/>
                  </a:cxn>
                  <a:cxn ang="0">
                    <a:pos x="T2" y="T3"/>
                  </a:cxn>
                  <a:cxn ang="0">
                    <a:pos x="T4" y="T5"/>
                  </a:cxn>
                  <a:cxn ang="0">
                    <a:pos x="T6" y="T7"/>
                  </a:cxn>
                </a:cxnLst>
                <a:rect l="0" t="0" r="r" b="b"/>
                <a:pathLst>
                  <a:path w="526" h="88">
                    <a:moveTo>
                      <a:pt x="0" y="0"/>
                    </a:moveTo>
                    <a:lnTo>
                      <a:pt x="0" y="0"/>
                    </a:lnTo>
                    <a:cubicBezTo>
                      <a:pt x="175" y="29"/>
                      <a:pt x="350" y="59"/>
                      <a:pt x="525" y="87"/>
                    </a:cubicBezTo>
                    <a:cubicBezTo>
                      <a:pt x="350" y="59"/>
                      <a:pt x="175"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53" name="Freeform 104">
                <a:extLst>
                  <a:ext uri="{FF2B5EF4-FFF2-40B4-BE49-F238E27FC236}">
                    <a16:creationId xmlns:a16="http://schemas.microsoft.com/office/drawing/2014/main" id="{A3119BD7-FD6E-4AD2-AEDE-F8DC1C72F0FE}"/>
                  </a:ext>
                </a:extLst>
              </p:cNvPr>
              <p:cNvSpPr>
                <a:spLocks noChangeArrowheads="1"/>
              </p:cNvSpPr>
              <p:nvPr/>
            </p:nvSpPr>
            <p:spPr bwMode="auto">
              <a:xfrm>
                <a:off x="8418490" y="1895113"/>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54" name="Freeform 105">
                <a:extLst>
                  <a:ext uri="{FF2B5EF4-FFF2-40B4-BE49-F238E27FC236}">
                    <a16:creationId xmlns:a16="http://schemas.microsoft.com/office/drawing/2014/main" id="{BE9109DC-A704-4C7F-909B-A3344A08B803}"/>
                  </a:ext>
                </a:extLst>
              </p:cNvPr>
              <p:cNvSpPr>
                <a:spLocks noChangeArrowheads="1"/>
              </p:cNvSpPr>
              <p:nvPr/>
            </p:nvSpPr>
            <p:spPr bwMode="auto">
              <a:xfrm>
                <a:off x="8395658" y="1906440"/>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55" name="Freeform 106">
                <a:extLst>
                  <a:ext uri="{FF2B5EF4-FFF2-40B4-BE49-F238E27FC236}">
                    <a16:creationId xmlns:a16="http://schemas.microsoft.com/office/drawing/2014/main" id="{8F73CFB5-3641-4983-ACB4-7FD979CF9A9A}"/>
                  </a:ext>
                </a:extLst>
              </p:cNvPr>
              <p:cNvSpPr>
                <a:spLocks noChangeArrowheads="1"/>
              </p:cNvSpPr>
              <p:nvPr/>
            </p:nvSpPr>
            <p:spPr bwMode="auto">
              <a:xfrm>
                <a:off x="9344810" y="2322349"/>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56" name="Freeform 107">
                <a:extLst>
                  <a:ext uri="{FF2B5EF4-FFF2-40B4-BE49-F238E27FC236}">
                    <a16:creationId xmlns:a16="http://schemas.microsoft.com/office/drawing/2014/main" id="{0FC6A05E-C34F-47D3-85D1-A997DFD0ED25}"/>
                  </a:ext>
                </a:extLst>
              </p:cNvPr>
              <p:cNvSpPr>
                <a:spLocks noChangeArrowheads="1"/>
              </p:cNvSpPr>
              <p:nvPr/>
            </p:nvSpPr>
            <p:spPr bwMode="auto">
              <a:xfrm>
                <a:off x="8385873" y="1702532"/>
                <a:ext cx="11415" cy="11329"/>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29" y="0"/>
                      <a:pt x="0" y="29"/>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57" name="Freeform 108">
                <a:extLst>
                  <a:ext uri="{FF2B5EF4-FFF2-40B4-BE49-F238E27FC236}">
                    <a16:creationId xmlns:a16="http://schemas.microsoft.com/office/drawing/2014/main" id="{77699A7E-D2A8-4E00-A7DD-915C5E32ED3D}"/>
                  </a:ext>
                </a:extLst>
              </p:cNvPr>
              <p:cNvSpPr>
                <a:spLocks noChangeArrowheads="1"/>
              </p:cNvSpPr>
              <p:nvPr/>
            </p:nvSpPr>
            <p:spPr bwMode="auto">
              <a:xfrm>
                <a:off x="8374457" y="1841708"/>
                <a:ext cx="11416"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58" name="Freeform 109">
                <a:extLst>
                  <a:ext uri="{FF2B5EF4-FFF2-40B4-BE49-F238E27FC236}">
                    <a16:creationId xmlns:a16="http://schemas.microsoft.com/office/drawing/2014/main" id="{1E49BFA4-1686-4932-BDC1-58D9CDD6FF40}"/>
                  </a:ext>
                </a:extLst>
              </p:cNvPr>
              <p:cNvSpPr>
                <a:spLocks noChangeArrowheads="1"/>
              </p:cNvSpPr>
              <p:nvPr/>
            </p:nvSpPr>
            <p:spPr bwMode="auto">
              <a:xfrm>
                <a:off x="8385873" y="1841708"/>
                <a:ext cx="22832" cy="21039"/>
              </a:xfrm>
              <a:custGeom>
                <a:avLst/>
                <a:gdLst>
                  <a:gd name="T0" fmla="*/ 0 w 60"/>
                  <a:gd name="T1" fmla="*/ 0 h 59"/>
                  <a:gd name="T2" fmla="*/ 0 w 60"/>
                  <a:gd name="T3" fmla="*/ 0 h 59"/>
                  <a:gd name="T4" fmla="*/ 59 w 60"/>
                  <a:gd name="T5" fmla="*/ 58 h 59"/>
                  <a:gd name="T6" fmla="*/ 0 w 60"/>
                  <a:gd name="T7" fmla="*/ 0 h 59"/>
                </a:gdLst>
                <a:ahLst/>
                <a:cxnLst>
                  <a:cxn ang="0">
                    <a:pos x="T0" y="T1"/>
                  </a:cxn>
                  <a:cxn ang="0">
                    <a:pos x="T2" y="T3"/>
                  </a:cxn>
                  <a:cxn ang="0">
                    <a:pos x="T4" y="T5"/>
                  </a:cxn>
                  <a:cxn ang="0">
                    <a:pos x="T6" y="T7"/>
                  </a:cxn>
                </a:cxnLst>
                <a:rect l="0" t="0" r="r" b="b"/>
                <a:pathLst>
                  <a:path w="60" h="59">
                    <a:moveTo>
                      <a:pt x="0" y="0"/>
                    </a:moveTo>
                    <a:lnTo>
                      <a:pt x="0" y="0"/>
                    </a:lnTo>
                    <a:cubicBezTo>
                      <a:pt x="29" y="0"/>
                      <a:pt x="29" y="29"/>
                      <a:pt x="59" y="58"/>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59" name="Freeform 110">
                <a:extLst>
                  <a:ext uri="{FF2B5EF4-FFF2-40B4-BE49-F238E27FC236}">
                    <a16:creationId xmlns:a16="http://schemas.microsoft.com/office/drawing/2014/main" id="{5EF64843-74D9-4499-9919-EEDEDFC3ADA1}"/>
                  </a:ext>
                </a:extLst>
              </p:cNvPr>
              <p:cNvSpPr>
                <a:spLocks noChangeArrowheads="1"/>
              </p:cNvSpPr>
              <p:nvPr/>
            </p:nvSpPr>
            <p:spPr bwMode="auto">
              <a:xfrm>
                <a:off x="8407074" y="1895113"/>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60" name="Freeform 111">
                <a:extLst>
                  <a:ext uri="{FF2B5EF4-FFF2-40B4-BE49-F238E27FC236}">
                    <a16:creationId xmlns:a16="http://schemas.microsoft.com/office/drawing/2014/main" id="{5A2BCA96-5BF4-4D4B-A614-71153D6B10AB}"/>
                  </a:ext>
                </a:extLst>
              </p:cNvPr>
              <p:cNvSpPr>
                <a:spLocks noChangeArrowheads="1"/>
              </p:cNvSpPr>
              <p:nvPr/>
            </p:nvSpPr>
            <p:spPr bwMode="auto">
              <a:xfrm>
                <a:off x="10618500" y="3617005"/>
                <a:ext cx="32617" cy="22656"/>
              </a:xfrm>
              <a:custGeom>
                <a:avLst/>
                <a:gdLst>
                  <a:gd name="T0" fmla="*/ 88 w 89"/>
                  <a:gd name="T1" fmla="*/ 0 h 60"/>
                  <a:gd name="T2" fmla="*/ 88 w 89"/>
                  <a:gd name="T3" fmla="*/ 0 h 60"/>
                  <a:gd name="T4" fmla="*/ 29 w 89"/>
                  <a:gd name="T5" fmla="*/ 59 h 60"/>
                  <a:gd name="T6" fmla="*/ 0 w 89"/>
                  <a:gd name="T7" fmla="*/ 59 h 60"/>
                  <a:gd name="T8" fmla="*/ 29 w 89"/>
                  <a:gd name="T9" fmla="*/ 59 h 60"/>
                  <a:gd name="T10" fmla="*/ 88 w 89"/>
                  <a:gd name="T11" fmla="*/ 0 h 60"/>
                </a:gdLst>
                <a:ahLst/>
                <a:cxnLst>
                  <a:cxn ang="0">
                    <a:pos x="T0" y="T1"/>
                  </a:cxn>
                  <a:cxn ang="0">
                    <a:pos x="T2" y="T3"/>
                  </a:cxn>
                  <a:cxn ang="0">
                    <a:pos x="T4" y="T5"/>
                  </a:cxn>
                  <a:cxn ang="0">
                    <a:pos x="T6" y="T7"/>
                  </a:cxn>
                  <a:cxn ang="0">
                    <a:pos x="T8" y="T9"/>
                  </a:cxn>
                  <a:cxn ang="0">
                    <a:pos x="T10" y="T11"/>
                  </a:cxn>
                </a:cxnLst>
                <a:rect l="0" t="0" r="r" b="b"/>
                <a:pathLst>
                  <a:path w="89" h="60">
                    <a:moveTo>
                      <a:pt x="88" y="0"/>
                    </a:moveTo>
                    <a:lnTo>
                      <a:pt x="88" y="0"/>
                    </a:lnTo>
                    <a:cubicBezTo>
                      <a:pt x="58" y="30"/>
                      <a:pt x="29" y="30"/>
                      <a:pt x="29" y="59"/>
                    </a:cubicBezTo>
                    <a:lnTo>
                      <a:pt x="0" y="59"/>
                    </a:lnTo>
                    <a:lnTo>
                      <a:pt x="29" y="59"/>
                    </a:lnTo>
                    <a:cubicBezTo>
                      <a:pt x="29" y="30"/>
                      <a:pt x="58" y="3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61" name="Freeform 112">
                <a:extLst>
                  <a:ext uri="{FF2B5EF4-FFF2-40B4-BE49-F238E27FC236}">
                    <a16:creationId xmlns:a16="http://schemas.microsoft.com/office/drawing/2014/main" id="{76B440F2-6CC1-4A90-925C-5D637D5EE258}"/>
                  </a:ext>
                </a:extLst>
              </p:cNvPr>
              <p:cNvSpPr>
                <a:spLocks noChangeArrowheads="1"/>
              </p:cNvSpPr>
              <p:nvPr/>
            </p:nvSpPr>
            <p:spPr bwMode="auto">
              <a:xfrm>
                <a:off x="10737552" y="3275539"/>
                <a:ext cx="1630" cy="11329"/>
              </a:xfrm>
              <a:custGeom>
                <a:avLst/>
                <a:gdLst>
                  <a:gd name="T0" fmla="*/ 0 w 1"/>
                  <a:gd name="T1" fmla="*/ 30 h 31"/>
                  <a:gd name="T2" fmla="*/ 0 w 1"/>
                  <a:gd name="T3" fmla="*/ 30 h 31"/>
                  <a:gd name="T4" fmla="*/ 0 w 1"/>
                  <a:gd name="T5" fmla="*/ 0 h 31"/>
                  <a:gd name="T6" fmla="*/ 0 w 1"/>
                  <a:gd name="T7" fmla="*/ 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cubicBezTo>
                      <a:pt x="0" y="30"/>
                      <a:pt x="0" y="30"/>
                      <a:pt x="0" y="0"/>
                    </a:cubicBezTo>
                    <a:lnTo>
                      <a:pt x="0" y="0"/>
                    </a:lnTo>
                    <a:lnTo>
                      <a:pt x="0" y="0"/>
                    </a:ln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62" name="Freeform 113">
                <a:extLst>
                  <a:ext uri="{FF2B5EF4-FFF2-40B4-BE49-F238E27FC236}">
                    <a16:creationId xmlns:a16="http://schemas.microsoft.com/office/drawing/2014/main" id="{E4B06E62-2E3B-4CBF-9313-521497DADC4A}"/>
                  </a:ext>
                </a:extLst>
              </p:cNvPr>
              <p:cNvSpPr>
                <a:spLocks noChangeArrowheads="1"/>
              </p:cNvSpPr>
              <p:nvPr/>
            </p:nvSpPr>
            <p:spPr bwMode="auto">
              <a:xfrm>
                <a:off x="10737552" y="3607295"/>
                <a:ext cx="21200" cy="64733"/>
              </a:xfrm>
              <a:custGeom>
                <a:avLst/>
                <a:gdLst>
                  <a:gd name="T0" fmla="*/ 29 w 59"/>
                  <a:gd name="T1" fmla="*/ 176 h 177"/>
                  <a:gd name="T2" fmla="*/ 29 w 59"/>
                  <a:gd name="T3" fmla="*/ 176 h 177"/>
                  <a:gd name="T4" fmla="*/ 29 w 59"/>
                  <a:gd name="T5" fmla="*/ 29 h 177"/>
                  <a:gd name="T6" fmla="*/ 0 w 59"/>
                  <a:gd name="T7" fmla="*/ 0 h 177"/>
                  <a:gd name="T8" fmla="*/ 29 w 59"/>
                  <a:gd name="T9" fmla="*/ 59 h 177"/>
                  <a:gd name="T10" fmla="*/ 0 w 59"/>
                  <a:gd name="T11" fmla="*/ 176 h 177"/>
                  <a:gd name="T12" fmla="*/ 0 w 59"/>
                  <a:gd name="T13" fmla="*/ 176 h 177"/>
                  <a:gd name="T14" fmla="*/ 29 w 59"/>
                  <a:gd name="T15" fmla="*/ 176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77">
                    <a:moveTo>
                      <a:pt x="29" y="176"/>
                    </a:moveTo>
                    <a:lnTo>
                      <a:pt x="29" y="176"/>
                    </a:lnTo>
                    <a:cubicBezTo>
                      <a:pt x="58" y="146"/>
                      <a:pt x="58" y="88"/>
                      <a:pt x="29" y="29"/>
                    </a:cubicBezTo>
                    <a:cubicBezTo>
                      <a:pt x="29" y="29"/>
                      <a:pt x="29" y="0"/>
                      <a:pt x="0" y="0"/>
                    </a:cubicBezTo>
                    <a:cubicBezTo>
                      <a:pt x="0" y="0"/>
                      <a:pt x="0" y="29"/>
                      <a:pt x="29" y="59"/>
                    </a:cubicBezTo>
                    <a:cubicBezTo>
                      <a:pt x="29" y="117"/>
                      <a:pt x="29" y="146"/>
                      <a:pt x="0" y="176"/>
                    </a:cubicBezTo>
                    <a:lnTo>
                      <a:pt x="0" y="176"/>
                    </a:lnTo>
                    <a:lnTo>
                      <a:pt x="29" y="17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63" name="Freeform 114">
                <a:extLst>
                  <a:ext uri="{FF2B5EF4-FFF2-40B4-BE49-F238E27FC236}">
                    <a16:creationId xmlns:a16="http://schemas.microsoft.com/office/drawing/2014/main" id="{57FB1FD2-E58B-49E6-820E-92A3D3EFD0CB}"/>
                  </a:ext>
                </a:extLst>
              </p:cNvPr>
              <p:cNvSpPr>
                <a:spLocks noChangeArrowheads="1"/>
              </p:cNvSpPr>
              <p:nvPr/>
            </p:nvSpPr>
            <p:spPr bwMode="auto">
              <a:xfrm>
                <a:off x="10564683" y="3050593"/>
                <a:ext cx="11415" cy="11328"/>
              </a:xfrm>
              <a:custGeom>
                <a:avLst/>
                <a:gdLst>
                  <a:gd name="T0" fmla="*/ 29 w 30"/>
                  <a:gd name="T1" fmla="*/ 0 h 29"/>
                  <a:gd name="T2" fmla="*/ 29 w 30"/>
                  <a:gd name="T3" fmla="*/ 0 h 29"/>
                  <a:gd name="T4" fmla="*/ 29 w 30"/>
                  <a:gd name="T5" fmla="*/ 28 h 29"/>
                  <a:gd name="T6" fmla="*/ 29 w 30"/>
                  <a:gd name="T7" fmla="*/ 28 h 29"/>
                  <a:gd name="T8" fmla="*/ 29 w 30"/>
                  <a:gd name="T9" fmla="*/ 0 h 29"/>
                  <a:gd name="T10" fmla="*/ 29 w 30"/>
                  <a:gd name="T11" fmla="*/ 0 h 29"/>
                  <a:gd name="T12" fmla="*/ 0 w 30"/>
                  <a:gd name="T13" fmla="*/ 0 h 29"/>
                  <a:gd name="T14" fmla="*/ 29 w 30"/>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9">
                    <a:moveTo>
                      <a:pt x="29" y="0"/>
                    </a:moveTo>
                    <a:lnTo>
                      <a:pt x="29" y="0"/>
                    </a:lnTo>
                    <a:cubicBezTo>
                      <a:pt x="29" y="28"/>
                      <a:pt x="29" y="28"/>
                      <a:pt x="29" y="28"/>
                    </a:cubicBezTo>
                    <a:lnTo>
                      <a:pt x="29" y="28"/>
                    </a:lnTo>
                    <a:cubicBezTo>
                      <a:pt x="29" y="0"/>
                      <a:pt x="29" y="0"/>
                      <a:pt x="29" y="0"/>
                    </a:cubicBez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64" name="Freeform 115">
                <a:extLst>
                  <a:ext uri="{FF2B5EF4-FFF2-40B4-BE49-F238E27FC236}">
                    <a16:creationId xmlns:a16="http://schemas.microsoft.com/office/drawing/2014/main" id="{C65A0FDC-5B7A-4571-AB0F-CB0D59817454}"/>
                  </a:ext>
                </a:extLst>
              </p:cNvPr>
              <p:cNvSpPr>
                <a:spLocks noChangeArrowheads="1"/>
              </p:cNvSpPr>
              <p:nvPr/>
            </p:nvSpPr>
            <p:spPr bwMode="auto">
              <a:xfrm>
                <a:off x="10704935" y="3286868"/>
                <a:ext cx="11415" cy="1618"/>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29" y="0"/>
                      <a:pt x="29" y="0"/>
                      <a:pt x="29" y="0"/>
                    </a:cubicBez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65" name="Freeform 116">
                <a:extLst>
                  <a:ext uri="{FF2B5EF4-FFF2-40B4-BE49-F238E27FC236}">
                    <a16:creationId xmlns:a16="http://schemas.microsoft.com/office/drawing/2014/main" id="{CAF5ABAB-50C7-4E78-9C2A-7774BFCA30AD}"/>
                  </a:ext>
                </a:extLst>
              </p:cNvPr>
              <p:cNvSpPr>
                <a:spLocks noChangeArrowheads="1"/>
              </p:cNvSpPr>
              <p:nvPr/>
            </p:nvSpPr>
            <p:spPr bwMode="auto">
              <a:xfrm>
                <a:off x="10693519" y="3595967"/>
                <a:ext cx="21202" cy="21039"/>
              </a:xfrm>
              <a:custGeom>
                <a:avLst/>
                <a:gdLst>
                  <a:gd name="T0" fmla="*/ 58 w 59"/>
                  <a:gd name="T1" fmla="*/ 0 h 59"/>
                  <a:gd name="T2" fmla="*/ 58 w 59"/>
                  <a:gd name="T3" fmla="*/ 0 h 59"/>
                  <a:gd name="T4" fmla="*/ 58 w 59"/>
                  <a:gd name="T5" fmla="*/ 0 h 59"/>
                  <a:gd name="T6" fmla="*/ 58 w 59"/>
                  <a:gd name="T7" fmla="*/ 29 h 59"/>
                  <a:gd name="T8" fmla="*/ 58 w 59"/>
                  <a:gd name="T9" fmla="*/ 29 h 59"/>
                  <a:gd name="T10" fmla="*/ 58 w 59"/>
                  <a:gd name="T11" fmla="*/ 29 h 59"/>
                  <a:gd name="T12" fmla="*/ 58 w 59"/>
                  <a:gd name="T13" fmla="*/ 0 h 59"/>
                  <a:gd name="T14" fmla="*/ 58 w 59"/>
                  <a:gd name="T15" fmla="*/ 0 h 59"/>
                  <a:gd name="T16" fmla="*/ 0 w 59"/>
                  <a:gd name="T17" fmla="*/ 58 h 59"/>
                  <a:gd name="T18" fmla="*/ 58 w 59"/>
                  <a:gd name="T1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58" y="0"/>
                    </a:moveTo>
                    <a:lnTo>
                      <a:pt x="58" y="0"/>
                    </a:lnTo>
                    <a:lnTo>
                      <a:pt x="58" y="0"/>
                    </a:lnTo>
                    <a:cubicBezTo>
                      <a:pt x="58" y="29"/>
                      <a:pt x="58" y="29"/>
                      <a:pt x="58" y="29"/>
                    </a:cubicBezTo>
                    <a:lnTo>
                      <a:pt x="58" y="29"/>
                    </a:lnTo>
                    <a:lnTo>
                      <a:pt x="58" y="29"/>
                    </a:lnTo>
                    <a:cubicBezTo>
                      <a:pt x="58" y="0"/>
                      <a:pt x="58" y="0"/>
                      <a:pt x="58" y="0"/>
                    </a:cubicBezTo>
                    <a:lnTo>
                      <a:pt x="58" y="0"/>
                    </a:lnTo>
                    <a:cubicBezTo>
                      <a:pt x="29" y="0"/>
                      <a:pt x="0" y="29"/>
                      <a:pt x="0" y="58"/>
                    </a:cubicBezTo>
                    <a:cubicBezTo>
                      <a:pt x="0" y="29"/>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66" name="Freeform 117">
                <a:extLst>
                  <a:ext uri="{FF2B5EF4-FFF2-40B4-BE49-F238E27FC236}">
                    <a16:creationId xmlns:a16="http://schemas.microsoft.com/office/drawing/2014/main" id="{05DD4CE6-DCBC-41B3-83D6-0FEB33373C5B}"/>
                  </a:ext>
                </a:extLst>
              </p:cNvPr>
              <p:cNvSpPr>
                <a:spLocks noChangeArrowheads="1"/>
              </p:cNvSpPr>
              <p:nvPr/>
            </p:nvSpPr>
            <p:spPr bwMode="auto">
              <a:xfrm>
                <a:off x="10726136" y="3500486"/>
                <a:ext cx="44033" cy="74443"/>
              </a:xfrm>
              <a:custGeom>
                <a:avLst/>
                <a:gdLst>
                  <a:gd name="T0" fmla="*/ 0 w 118"/>
                  <a:gd name="T1" fmla="*/ 0 h 205"/>
                  <a:gd name="T2" fmla="*/ 0 w 118"/>
                  <a:gd name="T3" fmla="*/ 0 h 205"/>
                  <a:gd name="T4" fmla="*/ 0 w 118"/>
                  <a:gd name="T5" fmla="*/ 0 h 205"/>
                  <a:gd name="T6" fmla="*/ 0 w 118"/>
                  <a:gd name="T7" fmla="*/ 0 h 205"/>
                  <a:gd name="T8" fmla="*/ 117 w 118"/>
                  <a:gd name="T9" fmla="*/ 204 h 205"/>
                  <a:gd name="T10" fmla="*/ 0 w 118"/>
                  <a:gd name="T11" fmla="*/ 0 h 205"/>
                </a:gdLst>
                <a:ahLst/>
                <a:cxnLst>
                  <a:cxn ang="0">
                    <a:pos x="T0" y="T1"/>
                  </a:cxn>
                  <a:cxn ang="0">
                    <a:pos x="T2" y="T3"/>
                  </a:cxn>
                  <a:cxn ang="0">
                    <a:pos x="T4" y="T5"/>
                  </a:cxn>
                  <a:cxn ang="0">
                    <a:pos x="T6" y="T7"/>
                  </a:cxn>
                  <a:cxn ang="0">
                    <a:pos x="T8" y="T9"/>
                  </a:cxn>
                  <a:cxn ang="0">
                    <a:pos x="T10" y="T11"/>
                  </a:cxn>
                </a:cxnLst>
                <a:rect l="0" t="0" r="r" b="b"/>
                <a:pathLst>
                  <a:path w="118" h="205">
                    <a:moveTo>
                      <a:pt x="0" y="0"/>
                    </a:moveTo>
                    <a:lnTo>
                      <a:pt x="0" y="0"/>
                    </a:lnTo>
                    <a:lnTo>
                      <a:pt x="0" y="0"/>
                    </a:lnTo>
                    <a:lnTo>
                      <a:pt x="0" y="0"/>
                    </a:lnTo>
                    <a:cubicBezTo>
                      <a:pt x="59" y="59"/>
                      <a:pt x="88" y="147"/>
                      <a:pt x="117" y="204"/>
                    </a:cubicBezTo>
                    <a:cubicBezTo>
                      <a:pt x="88" y="147"/>
                      <a:pt x="59" y="5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67" name="Freeform 118">
                <a:extLst>
                  <a:ext uri="{FF2B5EF4-FFF2-40B4-BE49-F238E27FC236}">
                    <a16:creationId xmlns:a16="http://schemas.microsoft.com/office/drawing/2014/main" id="{ECCD86B8-41BA-4E96-8973-D24F9C73ECC3}"/>
                  </a:ext>
                </a:extLst>
              </p:cNvPr>
              <p:cNvSpPr>
                <a:spLocks noChangeArrowheads="1"/>
              </p:cNvSpPr>
              <p:nvPr/>
            </p:nvSpPr>
            <p:spPr bwMode="auto">
              <a:xfrm>
                <a:off x="10704935" y="3254502"/>
                <a:ext cx="1630" cy="11328"/>
              </a:xfrm>
              <a:custGeom>
                <a:avLst/>
                <a:gdLst>
                  <a:gd name="T0" fmla="*/ 0 w 1"/>
                  <a:gd name="T1" fmla="*/ 0 h 30"/>
                  <a:gd name="T2" fmla="*/ 0 w 1"/>
                  <a:gd name="T3" fmla="*/ 29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29"/>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68" name="Freeform 119">
                <a:extLst>
                  <a:ext uri="{FF2B5EF4-FFF2-40B4-BE49-F238E27FC236}">
                    <a16:creationId xmlns:a16="http://schemas.microsoft.com/office/drawing/2014/main" id="{100471D4-B7EE-4D90-9857-42A4B3B97016}"/>
                  </a:ext>
                </a:extLst>
              </p:cNvPr>
              <p:cNvSpPr>
                <a:spLocks noChangeArrowheads="1"/>
              </p:cNvSpPr>
              <p:nvPr/>
            </p:nvSpPr>
            <p:spPr bwMode="auto">
              <a:xfrm>
                <a:off x="10704935" y="3243173"/>
                <a:ext cx="11415"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69" name="Freeform 120">
                <a:extLst>
                  <a:ext uri="{FF2B5EF4-FFF2-40B4-BE49-F238E27FC236}">
                    <a16:creationId xmlns:a16="http://schemas.microsoft.com/office/drawing/2014/main" id="{15D56216-A6F9-4FFF-9355-BDD47350686F}"/>
                  </a:ext>
                </a:extLst>
              </p:cNvPr>
              <p:cNvSpPr>
                <a:spLocks noChangeArrowheads="1"/>
              </p:cNvSpPr>
              <p:nvPr/>
            </p:nvSpPr>
            <p:spPr bwMode="auto">
              <a:xfrm>
                <a:off x="10704935" y="3264212"/>
                <a:ext cx="11415" cy="11328"/>
              </a:xfrm>
              <a:custGeom>
                <a:avLst/>
                <a:gdLst>
                  <a:gd name="T0" fmla="*/ 29 w 30"/>
                  <a:gd name="T1" fmla="*/ 0 h 30"/>
                  <a:gd name="T2" fmla="*/ 29 w 30"/>
                  <a:gd name="T3" fmla="*/ 0 h 30"/>
                  <a:gd name="T4" fmla="*/ 29 w 30"/>
                  <a:gd name="T5" fmla="*/ 0 h 30"/>
                  <a:gd name="T6" fmla="*/ 0 w 30"/>
                  <a:gd name="T7" fmla="*/ 29 h 30"/>
                  <a:gd name="T8" fmla="*/ 29 w 30"/>
                  <a:gd name="T9" fmla="*/ 0 h 30"/>
                </a:gdLst>
                <a:ahLst/>
                <a:cxnLst>
                  <a:cxn ang="0">
                    <a:pos x="T0" y="T1"/>
                  </a:cxn>
                  <a:cxn ang="0">
                    <a:pos x="T2" y="T3"/>
                  </a:cxn>
                  <a:cxn ang="0">
                    <a:pos x="T4" y="T5"/>
                  </a:cxn>
                  <a:cxn ang="0">
                    <a:pos x="T6" y="T7"/>
                  </a:cxn>
                  <a:cxn ang="0">
                    <a:pos x="T8" y="T9"/>
                  </a:cxn>
                </a:cxnLst>
                <a:rect l="0" t="0" r="r" b="b"/>
                <a:pathLst>
                  <a:path w="30" h="30">
                    <a:moveTo>
                      <a:pt x="29" y="0"/>
                    </a:moveTo>
                    <a:lnTo>
                      <a:pt x="29" y="0"/>
                    </a:lnTo>
                    <a:lnTo>
                      <a:pt x="29" y="0"/>
                    </a:lnTo>
                    <a:cubicBezTo>
                      <a:pt x="0" y="0"/>
                      <a:pt x="0" y="0"/>
                      <a:pt x="0" y="29"/>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70" name="Freeform 121">
                <a:extLst>
                  <a:ext uri="{FF2B5EF4-FFF2-40B4-BE49-F238E27FC236}">
                    <a16:creationId xmlns:a16="http://schemas.microsoft.com/office/drawing/2014/main" id="{A0E75758-6006-4194-9B93-3D88913FF577}"/>
                  </a:ext>
                </a:extLst>
              </p:cNvPr>
              <p:cNvSpPr>
                <a:spLocks noChangeArrowheads="1"/>
              </p:cNvSpPr>
              <p:nvPr/>
            </p:nvSpPr>
            <p:spPr bwMode="auto">
              <a:xfrm>
                <a:off x="10639701" y="3210806"/>
                <a:ext cx="32617" cy="21039"/>
              </a:xfrm>
              <a:custGeom>
                <a:avLst/>
                <a:gdLst>
                  <a:gd name="T0" fmla="*/ 0 w 89"/>
                  <a:gd name="T1" fmla="*/ 0 h 59"/>
                  <a:gd name="T2" fmla="*/ 0 w 89"/>
                  <a:gd name="T3" fmla="*/ 0 h 59"/>
                  <a:gd name="T4" fmla="*/ 59 w 89"/>
                  <a:gd name="T5" fmla="*/ 29 h 59"/>
                  <a:gd name="T6" fmla="*/ 88 w 89"/>
                  <a:gd name="T7" fmla="*/ 58 h 59"/>
                  <a:gd name="T8" fmla="*/ 59 w 89"/>
                  <a:gd name="T9" fmla="*/ 29 h 59"/>
                  <a:gd name="T10" fmla="*/ 0 w 89"/>
                  <a:gd name="T11" fmla="*/ 0 h 59"/>
                </a:gdLst>
                <a:ahLst/>
                <a:cxnLst>
                  <a:cxn ang="0">
                    <a:pos x="T0" y="T1"/>
                  </a:cxn>
                  <a:cxn ang="0">
                    <a:pos x="T2" y="T3"/>
                  </a:cxn>
                  <a:cxn ang="0">
                    <a:pos x="T4" y="T5"/>
                  </a:cxn>
                  <a:cxn ang="0">
                    <a:pos x="T6" y="T7"/>
                  </a:cxn>
                  <a:cxn ang="0">
                    <a:pos x="T8" y="T9"/>
                  </a:cxn>
                  <a:cxn ang="0">
                    <a:pos x="T10" y="T11"/>
                  </a:cxn>
                </a:cxnLst>
                <a:rect l="0" t="0" r="r" b="b"/>
                <a:pathLst>
                  <a:path w="89" h="59">
                    <a:moveTo>
                      <a:pt x="0" y="0"/>
                    </a:moveTo>
                    <a:lnTo>
                      <a:pt x="0" y="0"/>
                    </a:lnTo>
                    <a:cubicBezTo>
                      <a:pt x="0" y="29"/>
                      <a:pt x="30" y="29"/>
                      <a:pt x="59" y="29"/>
                    </a:cubicBezTo>
                    <a:cubicBezTo>
                      <a:pt x="88" y="58"/>
                      <a:pt x="88" y="58"/>
                      <a:pt x="88" y="58"/>
                    </a:cubicBezTo>
                    <a:cubicBezTo>
                      <a:pt x="59" y="29"/>
                      <a:pt x="59" y="29"/>
                      <a:pt x="59" y="29"/>
                    </a:cubicBezTo>
                    <a:cubicBezTo>
                      <a:pt x="3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71" name="Freeform 122">
                <a:extLst>
                  <a:ext uri="{FF2B5EF4-FFF2-40B4-BE49-F238E27FC236}">
                    <a16:creationId xmlns:a16="http://schemas.microsoft.com/office/drawing/2014/main" id="{33241B6D-DF3A-498C-988F-5E93ACB65EFD}"/>
                  </a:ext>
                </a:extLst>
              </p:cNvPr>
              <p:cNvSpPr>
                <a:spLocks noChangeArrowheads="1"/>
              </p:cNvSpPr>
              <p:nvPr/>
            </p:nvSpPr>
            <p:spPr bwMode="auto">
              <a:xfrm>
                <a:off x="10714720" y="3264212"/>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72" name="Freeform 123">
                <a:extLst>
                  <a:ext uri="{FF2B5EF4-FFF2-40B4-BE49-F238E27FC236}">
                    <a16:creationId xmlns:a16="http://schemas.microsoft.com/office/drawing/2014/main" id="{825AFB86-CB05-411E-8438-812FEBCC0FD3}"/>
                  </a:ext>
                </a:extLst>
              </p:cNvPr>
              <p:cNvSpPr>
                <a:spLocks noChangeArrowheads="1"/>
              </p:cNvSpPr>
              <p:nvPr/>
            </p:nvSpPr>
            <p:spPr bwMode="auto">
              <a:xfrm>
                <a:off x="10714720" y="3264212"/>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73" name="Freeform 124">
                <a:extLst>
                  <a:ext uri="{FF2B5EF4-FFF2-40B4-BE49-F238E27FC236}">
                    <a16:creationId xmlns:a16="http://schemas.microsoft.com/office/drawing/2014/main" id="{CF0F20A9-7B77-4FE8-BE26-4ACAA7A321D7}"/>
                  </a:ext>
                </a:extLst>
              </p:cNvPr>
              <p:cNvSpPr>
                <a:spLocks noChangeArrowheads="1"/>
              </p:cNvSpPr>
              <p:nvPr/>
            </p:nvSpPr>
            <p:spPr bwMode="auto">
              <a:xfrm>
                <a:off x="10704935" y="3542563"/>
                <a:ext cx="11415" cy="161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74" name="Freeform 125">
                <a:extLst>
                  <a:ext uri="{FF2B5EF4-FFF2-40B4-BE49-F238E27FC236}">
                    <a16:creationId xmlns:a16="http://schemas.microsoft.com/office/drawing/2014/main" id="{14A99A92-DDFA-4391-9582-C287E4ACA484}"/>
                  </a:ext>
                </a:extLst>
              </p:cNvPr>
              <p:cNvSpPr>
                <a:spLocks noChangeArrowheads="1"/>
              </p:cNvSpPr>
              <p:nvPr/>
            </p:nvSpPr>
            <p:spPr bwMode="auto">
              <a:xfrm>
                <a:off x="10585883" y="3210806"/>
                <a:ext cx="32617" cy="11329"/>
              </a:xfrm>
              <a:custGeom>
                <a:avLst/>
                <a:gdLst>
                  <a:gd name="T0" fmla="*/ 87 w 88"/>
                  <a:gd name="T1" fmla="*/ 29 h 30"/>
                  <a:gd name="T2" fmla="*/ 87 w 88"/>
                  <a:gd name="T3" fmla="*/ 29 h 30"/>
                  <a:gd name="T4" fmla="*/ 87 w 88"/>
                  <a:gd name="T5" fmla="*/ 29 h 30"/>
                  <a:gd name="T6" fmla="*/ 58 w 88"/>
                  <a:gd name="T7" fmla="*/ 29 h 30"/>
                  <a:gd name="T8" fmla="*/ 0 w 88"/>
                  <a:gd name="T9" fmla="*/ 0 h 30"/>
                  <a:gd name="T10" fmla="*/ 58 w 88"/>
                  <a:gd name="T11" fmla="*/ 29 h 30"/>
                  <a:gd name="T12" fmla="*/ 87 w 88"/>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88" h="30">
                    <a:moveTo>
                      <a:pt x="87" y="29"/>
                    </a:moveTo>
                    <a:lnTo>
                      <a:pt x="87" y="29"/>
                    </a:lnTo>
                    <a:lnTo>
                      <a:pt x="87" y="29"/>
                    </a:lnTo>
                    <a:cubicBezTo>
                      <a:pt x="58" y="29"/>
                      <a:pt x="58" y="29"/>
                      <a:pt x="58" y="29"/>
                    </a:cubicBezTo>
                    <a:cubicBezTo>
                      <a:pt x="28" y="29"/>
                      <a:pt x="0" y="0"/>
                      <a:pt x="0" y="0"/>
                    </a:cubicBezTo>
                    <a:cubicBezTo>
                      <a:pt x="0" y="0"/>
                      <a:pt x="28" y="29"/>
                      <a:pt x="58" y="29"/>
                    </a:cubicBezTo>
                    <a:lnTo>
                      <a:pt x="87"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75" name="Freeform 126">
                <a:extLst>
                  <a:ext uri="{FF2B5EF4-FFF2-40B4-BE49-F238E27FC236}">
                    <a16:creationId xmlns:a16="http://schemas.microsoft.com/office/drawing/2014/main" id="{B2DF4EF4-8AD8-4591-B151-11D1870C74D0}"/>
                  </a:ext>
                </a:extLst>
              </p:cNvPr>
              <p:cNvSpPr>
                <a:spLocks noChangeArrowheads="1"/>
              </p:cNvSpPr>
              <p:nvPr/>
            </p:nvSpPr>
            <p:spPr bwMode="auto">
              <a:xfrm>
                <a:off x="10564683" y="3201097"/>
                <a:ext cx="21200" cy="11329"/>
              </a:xfrm>
              <a:custGeom>
                <a:avLst/>
                <a:gdLst>
                  <a:gd name="T0" fmla="*/ 58 w 59"/>
                  <a:gd name="T1" fmla="*/ 29 h 30"/>
                  <a:gd name="T2" fmla="*/ 58 w 59"/>
                  <a:gd name="T3" fmla="*/ 29 h 30"/>
                  <a:gd name="T4" fmla="*/ 0 w 59"/>
                  <a:gd name="T5" fmla="*/ 0 h 30"/>
                  <a:gd name="T6" fmla="*/ 58 w 59"/>
                  <a:gd name="T7" fmla="*/ 29 h 30"/>
                </a:gdLst>
                <a:ahLst/>
                <a:cxnLst>
                  <a:cxn ang="0">
                    <a:pos x="T0" y="T1"/>
                  </a:cxn>
                  <a:cxn ang="0">
                    <a:pos x="T2" y="T3"/>
                  </a:cxn>
                  <a:cxn ang="0">
                    <a:pos x="T4" y="T5"/>
                  </a:cxn>
                  <a:cxn ang="0">
                    <a:pos x="T6" y="T7"/>
                  </a:cxn>
                </a:cxnLst>
                <a:rect l="0" t="0" r="r" b="b"/>
                <a:pathLst>
                  <a:path w="59" h="30">
                    <a:moveTo>
                      <a:pt x="58" y="29"/>
                    </a:moveTo>
                    <a:lnTo>
                      <a:pt x="58" y="29"/>
                    </a:lnTo>
                    <a:cubicBezTo>
                      <a:pt x="29" y="0"/>
                      <a:pt x="29" y="0"/>
                      <a:pt x="0" y="0"/>
                    </a:cubicBezTo>
                    <a:cubicBezTo>
                      <a:pt x="29" y="0"/>
                      <a:pt x="29" y="0"/>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76" name="Freeform 127">
                <a:extLst>
                  <a:ext uri="{FF2B5EF4-FFF2-40B4-BE49-F238E27FC236}">
                    <a16:creationId xmlns:a16="http://schemas.microsoft.com/office/drawing/2014/main" id="{0C86F49C-7B6D-4F33-90F4-7DDF95861A3C}"/>
                  </a:ext>
                </a:extLst>
              </p:cNvPr>
              <p:cNvSpPr>
                <a:spLocks noChangeArrowheads="1"/>
              </p:cNvSpPr>
              <p:nvPr/>
            </p:nvSpPr>
            <p:spPr bwMode="auto">
              <a:xfrm>
                <a:off x="10651117" y="3586257"/>
                <a:ext cx="21202" cy="32366"/>
              </a:xfrm>
              <a:custGeom>
                <a:avLst/>
                <a:gdLst>
                  <a:gd name="T0" fmla="*/ 58 w 59"/>
                  <a:gd name="T1" fmla="*/ 29 h 88"/>
                  <a:gd name="T2" fmla="*/ 58 w 59"/>
                  <a:gd name="T3" fmla="*/ 29 h 88"/>
                  <a:gd name="T4" fmla="*/ 58 w 59"/>
                  <a:gd name="T5" fmla="*/ 0 h 88"/>
                  <a:gd name="T6" fmla="*/ 58 w 59"/>
                  <a:gd name="T7" fmla="*/ 0 h 88"/>
                  <a:gd name="T8" fmla="*/ 58 w 59"/>
                  <a:gd name="T9" fmla="*/ 29 h 88"/>
                  <a:gd name="T10" fmla="*/ 0 w 59"/>
                  <a:gd name="T11" fmla="*/ 87 h 88"/>
                  <a:gd name="T12" fmla="*/ 58 w 59"/>
                  <a:gd name="T13" fmla="*/ 29 h 88"/>
                </a:gdLst>
                <a:ahLst/>
                <a:cxnLst>
                  <a:cxn ang="0">
                    <a:pos x="T0" y="T1"/>
                  </a:cxn>
                  <a:cxn ang="0">
                    <a:pos x="T2" y="T3"/>
                  </a:cxn>
                  <a:cxn ang="0">
                    <a:pos x="T4" y="T5"/>
                  </a:cxn>
                  <a:cxn ang="0">
                    <a:pos x="T6" y="T7"/>
                  </a:cxn>
                  <a:cxn ang="0">
                    <a:pos x="T8" y="T9"/>
                  </a:cxn>
                  <a:cxn ang="0">
                    <a:pos x="T10" y="T11"/>
                  </a:cxn>
                  <a:cxn ang="0">
                    <a:pos x="T12" y="T13"/>
                  </a:cxn>
                </a:cxnLst>
                <a:rect l="0" t="0" r="r" b="b"/>
                <a:pathLst>
                  <a:path w="59" h="88">
                    <a:moveTo>
                      <a:pt x="58" y="29"/>
                    </a:moveTo>
                    <a:lnTo>
                      <a:pt x="58" y="29"/>
                    </a:lnTo>
                    <a:cubicBezTo>
                      <a:pt x="58" y="0"/>
                      <a:pt x="58" y="0"/>
                      <a:pt x="58" y="0"/>
                    </a:cubicBezTo>
                    <a:lnTo>
                      <a:pt x="58" y="0"/>
                    </a:lnTo>
                    <a:cubicBezTo>
                      <a:pt x="58" y="29"/>
                      <a:pt x="58" y="29"/>
                      <a:pt x="58" y="29"/>
                    </a:cubicBezTo>
                    <a:cubicBezTo>
                      <a:pt x="29" y="58"/>
                      <a:pt x="29" y="58"/>
                      <a:pt x="0" y="87"/>
                    </a:cubicBezTo>
                    <a:cubicBezTo>
                      <a:pt x="29" y="58"/>
                      <a:pt x="29" y="58"/>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77" name="Freeform 128">
                <a:extLst>
                  <a:ext uri="{FF2B5EF4-FFF2-40B4-BE49-F238E27FC236}">
                    <a16:creationId xmlns:a16="http://schemas.microsoft.com/office/drawing/2014/main" id="{685BD444-91A2-4780-8301-B096C664BCA7}"/>
                  </a:ext>
                </a:extLst>
              </p:cNvPr>
              <p:cNvSpPr>
                <a:spLocks noChangeArrowheads="1"/>
              </p:cNvSpPr>
              <p:nvPr/>
            </p:nvSpPr>
            <p:spPr bwMode="auto">
              <a:xfrm>
                <a:off x="10564683" y="3071631"/>
                <a:ext cx="11415" cy="1619"/>
              </a:xfrm>
              <a:custGeom>
                <a:avLst/>
                <a:gdLst>
                  <a:gd name="T0" fmla="*/ 0 w 30"/>
                  <a:gd name="T1" fmla="*/ 0 h 1"/>
                  <a:gd name="T2" fmla="*/ 0 w 30"/>
                  <a:gd name="T3" fmla="*/ 0 h 1"/>
                  <a:gd name="T4" fmla="*/ 0 w 30"/>
                  <a:gd name="T5" fmla="*/ 0 h 1"/>
                  <a:gd name="T6" fmla="*/ 0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78" name="Freeform 129">
                <a:extLst>
                  <a:ext uri="{FF2B5EF4-FFF2-40B4-BE49-F238E27FC236}">
                    <a16:creationId xmlns:a16="http://schemas.microsoft.com/office/drawing/2014/main" id="{5DF9AD2F-7203-4E2F-93FA-E7FAB56DE255}"/>
                  </a:ext>
                </a:extLst>
              </p:cNvPr>
              <p:cNvSpPr>
                <a:spLocks noChangeArrowheads="1"/>
              </p:cNvSpPr>
              <p:nvPr/>
            </p:nvSpPr>
            <p:spPr bwMode="auto">
              <a:xfrm>
                <a:off x="10574468" y="3103997"/>
                <a:ext cx="1630" cy="11329"/>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79" name="Freeform 130">
                <a:extLst>
                  <a:ext uri="{FF2B5EF4-FFF2-40B4-BE49-F238E27FC236}">
                    <a16:creationId xmlns:a16="http://schemas.microsoft.com/office/drawing/2014/main" id="{0A669D80-A21F-4DA6-BC9D-02829EA24A48}"/>
                  </a:ext>
                </a:extLst>
              </p:cNvPr>
              <p:cNvSpPr>
                <a:spLocks noChangeArrowheads="1"/>
              </p:cNvSpPr>
              <p:nvPr/>
            </p:nvSpPr>
            <p:spPr bwMode="auto">
              <a:xfrm>
                <a:off x="10595668" y="3243173"/>
                <a:ext cx="22832" cy="21039"/>
              </a:xfrm>
              <a:custGeom>
                <a:avLst/>
                <a:gdLst>
                  <a:gd name="T0" fmla="*/ 0 w 60"/>
                  <a:gd name="T1" fmla="*/ 58 h 59"/>
                  <a:gd name="T2" fmla="*/ 0 w 60"/>
                  <a:gd name="T3" fmla="*/ 58 h 59"/>
                  <a:gd name="T4" fmla="*/ 0 w 60"/>
                  <a:gd name="T5" fmla="*/ 58 h 59"/>
                  <a:gd name="T6" fmla="*/ 0 w 60"/>
                  <a:gd name="T7" fmla="*/ 58 h 59"/>
                  <a:gd name="T8" fmla="*/ 0 w 60"/>
                  <a:gd name="T9" fmla="*/ 58 h 59"/>
                  <a:gd name="T10" fmla="*/ 30 w 60"/>
                  <a:gd name="T11" fmla="*/ 29 h 59"/>
                  <a:gd name="T12" fmla="*/ 59 w 60"/>
                  <a:gd name="T13" fmla="*/ 0 h 59"/>
                  <a:gd name="T14" fmla="*/ 30 w 60"/>
                  <a:gd name="T15" fmla="*/ 29 h 59"/>
                  <a:gd name="T16" fmla="*/ 0 w 60"/>
                  <a:gd name="T17"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0" y="58"/>
                    </a:moveTo>
                    <a:lnTo>
                      <a:pt x="0" y="58"/>
                    </a:lnTo>
                    <a:lnTo>
                      <a:pt x="0" y="58"/>
                    </a:lnTo>
                    <a:lnTo>
                      <a:pt x="0" y="58"/>
                    </a:lnTo>
                    <a:lnTo>
                      <a:pt x="0" y="58"/>
                    </a:lnTo>
                    <a:lnTo>
                      <a:pt x="30" y="29"/>
                    </a:lnTo>
                    <a:cubicBezTo>
                      <a:pt x="30" y="29"/>
                      <a:pt x="59" y="29"/>
                      <a:pt x="59" y="0"/>
                    </a:cubicBezTo>
                    <a:cubicBezTo>
                      <a:pt x="59" y="29"/>
                      <a:pt x="30" y="29"/>
                      <a:pt x="30" y="29"/>
                    </a:cubicBez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80" name="Freeform 131">
                <a:extLst>
                  <a:ext uri="{FF2B5EF4-FFF2-40B4-BE49-F238E27FC236}">
                    <a16:creationId xmlns:a16="http://schemas.microsoft.com/office/drawing/2014/main" id="{EB490EF2-22C1-4F18-9F28-8C06469AAADC}"/>
                  </a:ext>
                </a:extLst>
              </p:cNvPr>
              <p:cNvSpPr>
                <a:spLocks noChangeArrowheads="1"/>
              </p:cNvSpPr>
              <p:nvPr/>
            </p:nvSpPr>
            <p:spPr bwMode="auto">
              <a:xfrm>
                <a:off x="10585883" y="3222135"/>
                <a:ext cx="32617" cy="11328"/>
              </a:xfrm>
              <a:custGeom>
                <a:avLst/>
                <a:gdLst>
                  <a:gd name="T0" fmla="*/ 87 w 88"/>
                  <a:gd name="T1" fmla="*/ 0 h 30"/>
                  <a:gd name="T2" fmla="*/ 87 w 88"/>
                  <a:gd name="T3" fmla="*/ 0 h 30"/>
                  <a:gd name="T4" fmla="*/ 87 w 88"/>
                  <a:gd name="T5" fmla="*/ 29 h 30"/>
                  <a:gd name="T6" fmla="*/ 87 w 88"/>
                  <a:gd name="T7" fmla="*/ 29 h 30"/>
                  <a:gd name="T8" fmla="*/ 87 w 88"/>
                  <a:gd name="T9" fmla="*/ 29 h 30"/>
                  <a:gd name="T10" fmla="*/ 87 w 88"/>
                  <a:gd name="T11" fmla="*/ 0 h 30"/>
                  <a:gd name="T12" fmla="*/ 58 w 88"/>
                  <a:gd name="T13" fmla="*/ 0 h 30"/>
                  <a:gd name="T14" fmla="*/ 0 w 88"/>
                  <a:gd name="T15" fmla="*/ 0 h 30"/>
                  <a:gd name="T16" fmla="*/ 58 w 88"/>
                  <a:gd name="T17" fmla="*/ 0 h 30"/>
                  <a:gd name="T18" fmla="*/ 87 w 88"/>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30">
                    <a:moveTo>
                      <a:pt x="87" y="0"/>
                    </a:moveTo>
                    <a:lnTo>
                      <a:pt x="87" y="0"/>
                    </a:lnTo>
                    <a:cubicBezTo>
                      <a:pt x="87" y="29"/>
                      <a:pt x="87" y="29"/>
                      <a:pt x="87" y="29"/>
                    </a:cubicBezTo>
                    <a:lnTo>
                      <a:pt x="87" y="29"/>
                    </a:lnTo>
                    <a:lnTo>
                      <a:pt x="87" y="29"/>
                    </a:lnTo>
                    <a:cubicBezTo>
                      <a:pt x="87" y="0"/>
                      <a:pt x="87" y="0"/>
                      <a:pt x="87" y="0"/>
                    </a:cubicBezTo>
                    <a:cubicBezTo>
                      <a:pt x="58" y="0"/>
                      <a:pt x="58" y="0"/>
                      <a:pt x="58" y="0"/>
                    </a:cubicBezTo>
                    <a:cubicBezTo>
                      <a:pt x="58" y="0"/>
                      <a:pt x="28" y="0"/>
                      <a:pt x="0" y="0"/>
                    </a:cubicBezTo>
                    <a:cubicBezTo>
                      <a:pt x="28" y="0"/>
                      <a:pt x="58" y="0"/>
                      <a:pt x="58" y="0"/>
                    </a:cubicBezTo>
                    <a:lnTo>
                      <a:pt x="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81" name="Freeform 132">
                <a:extLst>
                  <a:ext uri="{FF2B5EF4-FFF2-40B4-BE49-F238E27FC236}">
                    <a16:creationId xmlns:a16="http://schemas.microsoft.com/office/drawing/2014/main" id="{0813AAD3-08A8-431A-A0E6-71C6A0476FBD}"/>
                  </a:ext>
                </a:extLst>
              </p:cNvPr>
              <p:cNvSpPr>
                <a:spLocks noChangeArrowheads="1"/>
              </p:cNvSpPr>
              <p:nvPr/>
            </p:nvSpPr>
            <p:spPr bwMode="auto">
              <a:xfrm>
                <a:off x="10704935" y="3521524"/>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82" name="Freeform 133">
                <a:extLst>
                  <a:ext uri="{FF2B5EF4-FFF2-40B4-BE49-F238E27FC236}">
                    <a16:creationId xmlns:a16="http://schemas.microsoft.com/office/drawing/2014/main" id="{CE35ADF8-F479-4736-AAD6-4C6C1BA75BB9}"/>
                  </a:ext>
                </a:extLst>
              </p:cNvPr>
              <p:cNvSpPr>
                <a:spLocks noChangeArrowheads="1"/>
              </p:cNvSpPr>
              <p:nvPr/>
            </p:nvSpPr>
            <p:spPr bwMode="auto">
              <a:xfrm>
                <a:off x="10651117" y="3157402"/>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83" name="Freeform 134">
                <a:extLst>
                  <a:ext uri="{FF2B5EF4-FFF2-40B4-BE49-F238E27FC236}">
                    <a16:creationId xmlns:a16="http://schemas.microsoft.com/office/drawing/2014/main" id="{CB208CC5-E6CE-45B3-951F-C340C48B5AB1}"/>
                  </a:ext>
                </a:extLst>
              </p:cNvPr>
              <p:cNvSpPr>
                <a:spLocks noChangeArrowheads="1"/>
              </p:cNvSpPr>
              <p:nvPr/>
            </p:nvSpPr>
            <p:spPr bwMode="auto">
              <a:xfrm>
                <a:off x="10704935" y="3447081"/>
                <a:ext cx="11415"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84" name="Freeform 135">
                <a:extLst>
                  <a:ext uri="{FF2B5EF4-FFF2-40B4-BE49-F238E27FC236}">
                    <a16:creationId xmlns:a16="http://schemas.microsoft.com/office/drawing/2014/main" id="{A9BCE065-0C09-45B3-98A1-1F932DC770C9}"/>
                  </a:ext>
                </a:extLst>
              </p:cNvPr>
              <p:cNvSpPr>
                <a:spLocks noChangeArrowheads="1"/>
              </p:cNvSpPr>
              <p:nvPr/>
            </p:nvSpPr>
            <p:spPr bwMode="auto">
              <a:xfrm>
                <a:off x="10704935" y="3456791"/>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85" name="Freeform 136">
                <a:extLst>
                  <a:ext uri="{FF2B5EF4-FFF2-40B4-BE49-F238E27FC236}">
                    <a16:creationId xmlns:a16="http://schemas.microsoft.com/office/drawing/2014/main" id="{314BEDD8-AB72-45B8-9841-5F12CC6850F6}"/>
                  </a:ext>
                </a:extLst>
              </p:cNvPr>
              <p:cNvSpPr>
                <a:spLocks noChangeArrowheads="1"/>
              </p:cNvSpPr>
              <p:nvPr/>
            </p:nvSpPr>
            <p:spPr bwMode="auto">
              <a:xfrm>
                <a:off x="10574468" y="3349982"/>
                <a:ext cx="11415" cy="1619"/>
              </a:xfrm>
              <a:custGeom>
                <a:avLst/>
                <a:gdLst>
                  <a:gd name="T0" fmla="*/ 29 w 30"/>
                  <a:gd name="T1" fmla="*/ 0 h 1"/>
                  <a:gd name="T2" fmla="*/ 29 w 30"/>
                  <a:gd name="T3" fmla="*/ 0 h 1"/>
                  <a:gd name="T4" fmla="*/ 29 w 30"/>
                  <a:gd name="T5" fmla="*/ 0 h 1"/>
                  <a:gd name="T6" fmla="*/ 29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86" name="Freeform 137">
                <a:extLst>
                  <a:ext uri="{FF2B5EF4-FFF2-40B4-BE49-F238E27FC236}">
                    <a16:creationId xmlns:a16="http://schemas.microsoft.com/office/drawing/2014/main" id="{BCB7B476-240B-4A1F-95E5-666A66743A3A}"/>
                  </a:ext>
                </a:extLst>
              </p:cNvPr>
              <p:cNvSpPr>
                <a:spLocks noChangeArrowheads="1"/>
              </p:cNvSpPr>
              <p:nvPr/>
            </p:nvSpPr>
            <p:spPr bwMode="auto">
              <a:xfrm>
                <a:off x="10585883" y="3328944"/>
                <a:ext cx="44033" cy="11328"/>
              </a:xfrm>
              <a:custGeom>
                <a:avLst/>
                <a:gdLst>
                  <a:gd name="T0" fmla="*/ 0 w 117"/>
                  <a:gd name="T1" fmla="*/ 0 h 30"/>
                  <a:gd name="T2" fmla="*/ 0 w 117"/>
                  <a:gd name="T3" fmla="*/ 0 h 30"/>
                  <a:gd name="T4" fmla="*/ 0 w 117"/>
                  <a:gd name="T5" fmla="*/ 0 h 30"/>
                  <a:gd name="T6" fmla="*/ 87 w 117"/>
                  <a:gd name="T7" fmla="*/ 0 h 30"/>
                  <a:gd name="T8" fmla="*/ 116 w 117"/>
                  <a:gd name="T9" fmla="*/ 0 h 30"/>
                  <a:gd name="T10" fmla="*/ 116 w 117"/>
                  <a:gd name="T11" fmla="*/ 0 h 30"/>
                  <a:gd name="T12" fmla="*/ 87 w 117"/>
                  <a:gd name="T13" fmla="*/ 0 h 30"/>
                  <a:gd name="T14" fmla="*/ 0 w 117"/>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0">
                    <a:moveTo>
                      <a:pt x="0" y="0"/>
                    </a:moveTo>
                    <a:lnTo>
                      <a:pt x="0" y="0"/>
                    </a:lnTo>
                    <a:lnTo>
                      <a:pt x="0" y="0"/>
                    </a:lnTo>
                    <a:cubicBezTo>
                      <a:pt x="28" y="0"/>
                      <a:pt x="58" y="29"/>
                      <a:pt x="87" y="0"/>
                    </a:cubicBezTo>
                    <a:cubicBezTo>
                      <a:pt x="116" y="0"/>
                      <a:pt x="116" y="0"/>
                      <a:pt x="116" y="0"/>
                    </a:cubicBezTo>
                    <a:lnTo>
                      <a:pt x="116" y="0"/>
                    </a:lnTo>
                    <a:cubicBezTo>
                      <a:pt x="87" y="0"/>
                      <a:pt x="87" y="0"/>
                      <a:pt x="87" y="0"/>
                    </a:cubicBezTo>
                    <a:cubicBezTo>
                      <a:pt x="58" y="29"/>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87" name="Freeform 138">
                <a:extLst>
                  <a:ext uri="{FF2B5EF4-FFF2-40B4-BE49-F238E27FC236}">
                    <a16:creationId xmlns:a16="http://schemas.microsoft.com/office/drawing/2014/main" id="{293245FE-21DE-4673-A7A8-2A2AD736EA15}"/>
                  </a:ext>
                </a:extLst>
              </p:cNvPr>
              <p:cNvSpPr>
                <a:spLocks noChangeArrowheads="1"/>
              </p:cNvSpPr>
              <p:nvPr/>
            </p:nvSpPr>
            <p:spPr bwMode="auto">
              <a:xfrm>
                <a:off x="10672318" y="3617005"/>
                <a:ext cx="11415" cy="161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88" name="Freeform 139">
                <a:extLst>
                  <a:ext uri="{FF2B5EF4-FFF2-40B4-BE49-F238E27FC236}">
                    <a16:creationId xmlns:a16="http://schemas.microsoft.com/office/drawing/2014/main" id="{58A66751-242B-44C1-A8DD-073286CA1E8D}"/>
                  </a:ext>
                </a:extLst>
              </p:cNvPr>
              <p:cNvSpPr>
                <a:spLocks noChangeArrowheads="1"/>
              </p:cNvSpPr>
              <p:nvPr/>
            </p:nvSpPr>
            <p:spPr bwMode="auto">
              <a:xfrm>
                <a:off x="10791370" y="2879051"/>
                <a:ext cx="11416" cy="11328"/>
              </a:xfrm>
              <a:custGeom>
                <a:avLst/>
                <a:gdLst>
                  <a:gd name="T0" fmla="*/ 29 w 30"/>
                  <a:gd name="T1" fmla="*/ 0 h 30"/>
                  <a:gd name="T2" fmla="*/ 29 w 30"/>
                  <a:gd name="T3" fmla="*/ 0 h 30"/>
                  <a:gd name="T4" fmla="*/ 29 w 30"/>
                  <a:gd name="T5" fmla="*/ 0 h 30"/>
                  <a:gd name="T6" fmla="*/ 29 w 30"/>
                  <a:gd name="T7" fmla="*/ 0 h 30"/>
                  <a:gd name="T8" fmla="*/ 29 w 30"/>
                  <a:gd name="T9" fmla="*/ 0 h 30"/>
                  <a:gd name="T10" fmla="*/ 0 w 30"/>
                  <a:gd name="T11" fmla="*/ 29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lnTo>
                      <a:pt x="29" y="0"/>
                    </a:lnTo>
                    <a:lnTo>
                      <a:pt x="29" y="0"/>
                    </a:lnTo>
                    <a:lnTo>
                      <a:pt x="29" y="0"/>
                    </a:lnTo>
                    <a:cubicBezTo>
                      <a:pt x="29" y="0"/>
                      <a:pt x="29" y="29"/>
                      <a:pt x="0" y="29"/>
                    </a:cubicBezTo>
                    <a:cubicBezTo>
                      <a:pt x="29" y="29"/>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89" name="Freeform 140">
                <a:extLst>
                  <a:ext uri="{FF2B5EF4-FFF2-40B4-BE49-F238E27FC236}">
                    <a16:creationId xmlns:a16="http://schemas.microsoft.com/office/drawing/2014/main" id="{9FE41731-3340-4F4A-A9D6-7C3287CA1B13}"/>
                  </a:ext>
                </a:extLst>
              </p:cNvPr>
              <p:cNvSpPr>
                <a:spLocks noChangeArrowheads="1"/>
              </p:cNvSpPr>
              <p:nvPr/>
            </p:nvSpPr>
            <p:spPr bwMode="auto">
              <a:xfrm>
                <a:off x="10768538" y="2718837"/>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90" name="Freeform 141">
                <a:extLst>
                  <a:ext uri="{FF2B5EF4-FFF2-40B4-BE49-F238E27FC236}">
                    <a16:creationId xmlns:a16="http://schemas.microsoft.com/office/drawing/2014/main" id="{CC817389-9083-4DD2-AA03-22FB13010462}"/>
                  </a:ext>
                </a:extLst>
              </p:cNvPr>
              <p:cNvSpPr>
                <a:spLocks noChangeArrowheads="1"/>
              </p:cNvSpPr>
              <p:nvPr/>
            </p:nvSpPr>
            <p:spPr bwMode="auto">
              <a:xfrm>
                <a:off x="10974024" y="2537585"/>
                <a:ext cx="22832" cy="11329"/>
              </a:xfrm>
              <a:custGeom>
                <a:avLst/>
                <a:gdLst>
                  <a:gd name="T0" fmla="*/ 0 w 60"/>
                  <a:gd name="T1" fmla="*/ 29 h 30"/>
                  <a:gd name="T2" fmla="*/ 0 w 60"/>
                  <a:gd name="T3" fmla="*/ 29 h 30"/>
                  <a:gd name="T4" fmla="*/ 0 w 60"/>
                  <a:gd name="T5" fmla="*/ 29 h 30"/>
                  <a:gd name="T6" fmla="*/ 59 w 60"/>
                  <a:gd name="T7" fmla="*/ 0 h 30"/>
                  <a:gd name="T8" fmla="*/ 0 w 60"/>
                  <a:gd name="T9" fmla="*/ 29 h 30"/>
                </a:gdLst>
                <a:ahLst/>
                <a:cxnLst>
                  <a:cxn ang="0">
                    <a:pos x="T0" y="T1"/>
                  </a:cxn>
                  <a:cxn ang="0">
                    <a:pos x="T2" y="T3"/>
                  </a:cxn>
                  <a:cxn ang="0">
                    <a:pos x="T4" y="T5"/>
                  </a:cxn>
                  <a:cxn ang="0">
                    <a:pos x="T6" y="T7"/>
                  </a:cxn>
                  <a:cxn ang="0">
                    <a:pos x="T8" y="T9"/>
                  </a:cxn>
                </a:cxnLst>
                <a:rect l="0" t="0" r="r" b="b"/>
                <a:pathLst>
                  <a:path w="60" h="30">
                    <a:moveTo>
                      <a:pt x="0" y="29"/>
                    </a:moveTo>
                    <a:lnTo>
                      <a:pt x="0" y="29"/>
                    </a:lnTo>
                    <a:lnTo>
                      <a:pt x="0" y="29"/>
                    </a:lnTo>
                    <a:cubicBezTo>
                      <a:pt x="0" y="29"/>
                      <a:pt x="29" y="0"/>
                      <a:pt x="59" y="0"/>
                    </a:cubicBezTo>
                    <a:cubicBezTo>
                      <a:pt x="29"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91" name="Freeform 142">
                <a:extLst>
                  <a:ext uri="{FF2B5EF4-FFF2-40B4-BE49-F238E27FC236}">
                    <a16:creationId xmlns:a16="http://schemas.microsoft.com/office/drawing/2014/main" id="{46A2C35F-B2CD-449F-8667-02B45181F945}"/>
                  </a:ext>
                </a:extLst>
              </p:cNvPr>
              <p:cNvSpPr>
                <a:spLocks noChangeArrowheads="1"/>
              </p:cNvSpPr>
              <p:nvPr/>
            </p:nvSpPr>
            <p:spPr bwMode="auto">
              <a:xfrm>
                <a:off x="10833772" y="2621738"/>
                <a:ext cx="21202" cy="1619"/>
              </a:xfrm>
              <a:custGeom>
                <a:avLst/>
                <a:gdLst>
                  <a:gd name="T0" fmla="*/ 0 w 58"/>
                  <a:gd name="T1" fmla="*/ 0 h 1"/>
                  <a:gd name="T2" fmla="*/ 0 w 58"/>
                  <a:gd name="T3" fmla="*/ 0 h 1"/>
                  <a:gd name="T4" fmla="*/ 0 w 58"/>
                  <a:gd name="T5" fmla="*/ 0 h 1"/>
                  <a:gd name="T6" fmla="*/ 57 w 58"/>
                  <a:gd name="T7" fmla="*/ 0 h 1"/>
                  <a:gd name="T8" fmla="*/ 57 w 58"/>
                  <a:gd name="T9" fmla="*/ 0 h 1"/>
                  <a:gd name="T10" fmla="*/ 57 w 58"/>
                  <a:gd name="T11" fmla="*/ 0 h 1"/>
                  <a:gd name="T12" fmla="*/ 0 w 5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8" h="1">
                    <a:moveTo>
                      <a:pt x="0" y="0"/>
                    </a:moveTo>
                    <a:lnTo>
                      <a:pt x="0" y="0"/>
                    </a:lnTo>
                    <a:lnTo>
                      <a:pt x="0" y="0"/>
                    </a:lnTo>
                    <a:cubicBezTo>
                      <a:pt x="57" y="0"/>
                      <a:pt x="57" y="0"/>
                      <a:pt x="57" y="0"/>
                    </a:cubicBezTo>
                    <a:lnTo>
                      <a:pt x="57" y="0"/>
                    </a:lnTo>
                    <a:lnTo>
                      <a:pt x="57"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92" name="Freeform 143">
                <a:extLst>
                  <a:ext uri="{FF2B5EF4-FFF2-40B4-BE49-F238E27FC236}">
                    <a16:creationId xmlns:a16="http://schemas.microsoft.com/office/drawing/2014/main" id="{B1829537-6586-40BE-B952-8408D781AF9E}"/>
                  </a:ext>
                </a:extLst>
              </p:cNvPr>
              <p:cNvSpPr>
                <a:spLocks noChangeArrowheads="1"/>
              </p:cNvSpPr>
              <p:nvPr/>
            </p:nvSpPr>
            <p:spPr bwMode="auto">
              <a:xfrm>
                <a:off x="10791370" y="2707509"/>
                <a:ext cx="32617" cy="22656"/>
              </a:xfrm>
              <a:custGeom>
                <a:avLst/>
                <a:gdLst>
                  <a:gd name="T0" fmla="*/ 58 w 89"/>
                  <a:gd name="T1" fmla="*/ 0 h 60"/>
                  <a:gd name="T2" fmla="*/ 58 w 89"/>
                  <a:gd name="T3" fmla="*/ 0 h 60"/>
                  <a:gd name="T4" fmla="*/ 58 w 89"/>
                  <a:gd name="T5" fmla="*/ 0 h 60"/>
                  <a:gd name="T6" fmla="*/ 0 w 89"/>
                  <a:gd name="T7" fmla="*/ 29 h 60"/>
                  <a:gd name="T8" fmla="*/ 0 w 89"/>
                  <a:gd name="T9" fmla="*/ 29 h 60"/>
                  <a:gd name="T10" fmla="*/ 0 w 89"/>
                  <a:gd name="T11" fmla="*/ 29 h 60"/>
                  <a:gd name="T12" fmla="*/ 58 w 89"/>
                  <a:gd name="T13" fmla="*/ 0 h 60"/>
                  <a:gd name="T14" fmla="*/ 58 w 89"/>
                  <a:gd name="T15" fmla="*/ 0 h 60"/>
                  <a:gd name="T16" fmla="*/ 58 w 89"/>
                  <a:gd name="T17" fmla="*/ 29 h 60"/>
                  <a:gd name="T18" fmla="*/ 88 w 89"/>
                  <a:gd name="T19" fmla="*/ 59 h 60"/>
                  <a:gd name="T20" fmla="*/ 58 w 89"/>
                  <a:gd name="T21" fmla="*/ 29 h 60"/>
                  <a:gd name="T22" fmla="*/ 58 w 89"/>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60">
                    <a:moveTo>
                      <a:pt x="58" y="0"/>
                    </a:moveTo>
                    <a:lnTo>
                      <a:pt x="58" y="0"/>
                    </a:lnTo>
                    <a:lnTo>
                      <a:pt x="58" y="0"/>
                    </a:lnTo>
                    <a:cubicBezTo>
                      <a:pt x="29" y="29"/>
                      <a:pt x="29" y="29"/>
                      <a:pt x="0" y="29"/>
                    </a:cubicBezTo>
                    <a:lnTo>
                      <a:pt x="0" y="29"/>
                    </a:lnTo>
                    <a:lnTo>
                      <a:pt x="0" y="29"/>
                    </a:lnTo>
                    <a:cubicBezTo>
                      <a:pt x="29" y="29"/>
                      <a:pt x="29" y="29"/>
                      <a:pt x="58" y="0"/>
                    </a:cubicBezTo>
                    <a:lnTo>
                      <a:pt x="58" y="0"/>
                    </a:lnTo>
                    <a:cubicBezTo>
                      <a:pt x="58" y="29"/>
                      <a:pt x="58" y="29"/>
                      <a:pt x="58" y="29"/>
                    </a:cubicBezTo>
                    <a:cubicBezTo>
                      <a:pt x="58" y="29"/>
                      <a:pt x="88" y="29"/>
                      <a:pt x="88" y="59"/>
                    </a:cubicBezTo>
                    <a:cubicBezTo>
                      <a:pt x="88" y="29"/>
                      <a:pt x="58" y="29"/>
                      <a:pt x="58" y="29"/>
                    </a:cubicBezTo>
                    <a:lnTo>
                      <a:pt x="5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93" name="Freeform 144">
                <a:extLst>
                  <a:ext uri="{FF2B5EF4-FFF2-40B4-BE49-F238E27FC236}">
                    <a16:creationId xmlns:a16="http://schemas.microsoft.com/office/drawing/2014/main" id="{26D392EE-A62F-4F2A-9D34-FDB4AA8E86C5}"/>
                  </a:ext>
                </a:extLst>
              </p:cNvPr>
              <p:cNvSpPr>
                <a:spLocks noChangeArrowheads="1"/>
              </p:cNvSpPr>
              <p:nvPr/>
            </p:nvSpPr>
            <p:spPr bwMode="auto">
              <a:xfrm>
                <a:off x="10651117" y="3157402"/>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94" name="Freeform 145">
                <a:extLst>
                  <a:ext uri="{FF2B5EF4-FFF2-40B4-BE49-F238E27FC236}">
                    <a16:creationId xmlns:a16="http://schemas.microsoft.com/office/drawing/2014/main" id="{CB4E58B1-A262-4089-BD4A-34F4724A7F7F}"/>
                  </a:ext>
                </a:extLst>
              </p:cNvPr>
              <p:cNvSpPr>
                <a:spLocks noChangeArrowheads="1"/>
              </p:cNvSpPr>
              <p:nvPr/>
            </p:nvSpPr>
            <p:spPr bwMode="auto">
              <a:xfrm>
                <a:off x="10823986" y="2633067"/>
                <a:ext cx="11416" cy="11328"/>
              </a:xfrm>
              <a:custGeom>
                <a:avLst/>
                <a:gdLst>
                  <a:gd name="T0" fmla="*/ 29 w 30"/>
                  <a:gd name="T1" fmla="*/ 0 h 31"/>
                  <a:gd name="T2" fmla="*/ 29 w 30"/>
                  <a:gd name="T3" fmla="*/ 0 h 31"/>
                  <a:gd name="T4" fmla="*/ 0 w 30"/>
                  <a:gd name="T5" fmla="*/ 30 h 31"/>
                  <a:gd name="T6" fmla="*/ 29 w 30"/>
                  <a:gd name="T7" fmla="*/ 0 h 31"/>
                </a:gdLst>
                <a:ahLst/>
                <a:cxnLst>
                  <a:cxn ang="0">
                    <a:pos x="T0" y="T1"/>
                  </a:cxn>
                  <a:cxn ang="0">
                    <a:pos x="T2" y="T3"/>
                  </a:cxn>
                  <a:cxn ang="0">
                    <a:pos x="T4" y="T5"/>
                  </a:cxn>
                  <a:cxn ang="0">
                    <a:pos x="T6" y="T7"/>
                  </a:cxn>
                </a:cxnLst>
                <a:rect l="0" t="0" r="r" b="b"/>
                <a:pathLst>
                  <a:path w="30" h="31">
                    <a:moveTo>
                      <a:pt x="29" y="0"/>
                    </a:moveTo>
                    <a:lnTo>
                      <a:pt x="29" y="0"/>
                    </a:lnTo>
                    <a:cubicBezTo>
                      <a:pt x="0" y="0"/>
                      <a:pt x="0" y="0"/>
                      <a:pt x="0" y="3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95" name="Freeform 146">
                <a:extLst>
                  <a:ext uri="{FF2B5EF4-FFF2-40B4-BE49-F238E27FC236}">
                    <a16:creationId xmlns:a16="http://schemas.microsoft.com/office/drawing/2014/main" id="{A1E18931-ECA1-49F5-8F95-160D1A069C41}"/>
                  </a:ext>
                </a:extLst>
              </p:cNvPr>
              <p:cNvSpPr>
                <a:spLocks noChangeArrowheads="1"/>
              </p:cNvSpPr>
              <p:nvPr/>
            </p:nvSpPr>
            <p:spPr bwMode="auto">
              <a:xfrm>
                <a:off x="10693519" y="2964822"/>
                <a:ext cx="32617" cy="22656"/>
              </a:xfrm>
              <a:custGeom>
                <a:avLst/>
                <a:gdLst>
                  <a:gd name="T0" fmla="*/ 86 w 87"/>
                  <a:gd name="T1" fmla="*/ 59 h 60"/>
                  <a:gd name="T2" fmla="*/ 86 w 87"/>
                  <a:gd name="T3" fmla="*/ 59 h 60"/>
                  <a:gd name="T4" fmla="*/ 29 w 87"/>
                  <a:gd name="T5" fmla="*/ 0 h 60"/>
                  <a:gd name="T6" fmla="*/ 0 w 87"/>
                  <a:gd name="T7" fmla="*/ 0 h 60"/>
                  <a:gd name="T8" fmla="*/ 0 w 87"/>
                  <a:gd name="T9" fmla="*/ 0 h 60"/>
                  <a:gd name="T10" fmla="*/ 29 w 87"/>
                  <a:gd name="T11" fmla="*/ 0 h 60"/>
                  <a:gd name="T12" fmla="*/ 86 w 87"/>
                  <a:gd name="T13" fmla="*/ 59 h 60"/>
                </a:gdLst>
                <a:ahLst/>
                <a:cxnLst>
                  <a:cxn ang="0">
                    <a:pos x="T0" y="T1"/>
                  </a:cxn>
                  <a:cxn ang="0">
                    <a:pos x="T2" y="T3"/>
                  </a:cxn>
                  <a:cxn ang="0">
                    <a:pos x="T4" y="T5"/>
                  </a:cxn>
                  <a:cxn ang="0">
                    <a:pos x="T6" y="T7"/>
                  </a:cxn>
                  <a:cxn ang="0">
                    <a:pos x="T8" y="T9"/>
                  </a:cxn>
                  <a:cxn ang="0">
                    <a:pos x="T10" y="T11"/>
                  </a:cxn>
                  <a:cxn ang="0">
                    <a:pos x="T12" y="T13"/>
                  </a:cxn>
                </a:cxnLst>
                <a:rect l="0" t="0" r="r" b="b"/>
                <a:pathLst>
                  <a:path w="87" h="60">
                    <a:moveTo>
                      <a:pt x="86" y="59"/>
                    </a:moveTo>
                    <a:lnTo>
                      <a:pt x="86" y="59"/>
                    </a:lnTo>
                    <a:cubicBezTo>
                      <a:pt x="58" y="59"/>
                      <a:pt x="29" y="29"/>
                      <a:pt x="29" y="0"/>
                    </a:cubicBezTo>
                    <a:cubicBezTo>
                      <a:pt x="0" y="0"/>
                      <a:pt x="0" y="0"/>
                      <a:pt x="0" y="0"/>
                    </a:cubicBezTo>
                    <a:lnTo>
                      <a:pt x="0" y="0"/>
                    </a:lnTo>
                    <a:cubicBezTo>
                      <a:pt x="0" y="0"/>
                      <a:pt x="0" y="0"/>
                      <a:pt x="29" y="0"/>
                    </a:cubicBezTo>
                    <a:cubicBezTo>
                      <a:pt x="29" y="29"/>
                      <a:pt x="58" y="59"/>
                      <a:pt x="86"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96" name="Freeform 147">
                <a:extLst>
                  <a:ext uri="{FF2B5EF4-FFF2-40B4-BE49-F238E27FC236}">
                    <a16:creationId xmlns:a16="http://schemas.microsoft.com/office/drawing/2014/main" id="{630DDF03-CE84-4ED4-A3E4-D8E8B3BE227E}"/>
                  </a:ext>
                </a:extLst>
              </p:cNvPr>
              <p:cNvSpPr>
                <a:spLocks noChangeArrowheads="1"/>
              </p:cNvSpPr>
              <p:nvPr/>
            </p:nvSpPr>
            <p:spPr bwMode="auto">
              <a:xfrm>
                <a:off x="10693519" y="2953494"/>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97" name="Freeform 148">
                <a:extLst>
                  <a:ext uri="{FF2B5EF4-FFF2-40B4-BE49-F238E27FC236}">
                    <a16:creationId xmlns:a16="http://schemas.microsoft.com/office/drawing/2014/main" id="{64915F9D-A0E3-4050-8F74-D521D400E049}"/>
                  </a:ext>
                </a:extLst>
              </p:cNvPr>
              <p:cNvSpPr>
                <a:spLocks noChangeArrowheads="1"/>
              </p:cNvSpPr>
              <p:nvPr/>
            </p:nvSpPr>
            <p:spPr bwMode="auto">
              <a:xfrm>
                <a:off x="10660902" y="2600700"/>
                <a:ext cx="151669" cy="331755"/>
              </a:xfrm>
              <a:custGeom>
                <a:avLst/>
                <a:gdLst>
                  <a:gd name="T0" fmla="*/ 88 w 409"/>
                  <a:gd name="T1" fmla="*/ 875 h 904"/>
                  <a:gd name="T2" fmla="*/ 88 w 409"/>
                  <a:gd name="T3" fmla="*/ 875 h 904"/>
                  <a:gd name="T4" fmla="*/ 146 w 409"/>
                  <a:gd name="T5" fmla="*/ 903 h 904"/>
                  <a:gd name="T6" fmla="*/ 174 w 409"/>
                  <a:gd name="T7" fmla="*/ 903 h 904"/>
                  <a:gd name="T8" fmla="*/ 204 w 409"/>
                  <a:gd name="T9" fmla="*/ 903 h 904"/>
                  <a:gd name="T10" fmla="*/ 233 w 409"/>
                  <a:gd name="T11" fmla="*/ 903 h 904"/>
                  <a:gd name="T12" fmla="*/ 262 w 409"/>
                  <a:gd name="T13" fmla="*/ 903 h 904"/>
                  <a:gd name="T14" fmla="*/ 262 w 409"/>
                  <a:gd name="T15" fmla="*/ 903 h 904"/>
                  <a:gd name="T16" fmla="*/ 262 w 409"/>
                  <a:gd name="T17" fmla="*/ 903 h 904"/>
                  <a:gd name="T18" fmla="*/ 291 w 409"/>
                  <a:gd name="T19" fmla="*/ 875 h 904"/>
                  <a:gd name="T20" fmla="*/ 262 w 409"/>
                  <a:gd name="T21" fmla="*/ 817 h 904"/>
                  <a:gd name="T22" fmla="*/ 262 w 409"/>
                  <a:gd name="T23" fmla="*/ 817 h 904"/>
                  <a:gd name="T24" fmla="*/ 321 w 409"/>
                  <a:gd name="T25" fmla="*/ 817 h 904"/>
                  <a:gd name="T26" fmla="*/ 350 w 409"/>
                  <a:gd name="T27" fmla="*/ 758 h 904"/>
                  <a:gd name="T28" fmla="*/ 321 w 409"/>
                  <a:gd name="T29" fmla="*/ 729 h 904"/>
                  <a:gd name="T30" fmla="*/ 291 w 409"/>
                  <a:gd name="T31" fmla="*/ 700 h 904"/>
                  <a:gd name="T32" fmla="*/ 321 w 409"/>
                  <a:gd name="T33" fmla="*/ 700 h 904"/>
                  <a:gd name="T34" fmla="*/ 379 w 409"/>
                  <a:gd name="T35" fmla="*/ 525 h 904"/>
                  <a:gd name="T36" fmla="*/ 379 w 409"/>
                  <a:gd name="T37" fmla="*/ 496 h 904"/>
                  <a:gd name="T38" fmla="*/ 379 w 409"/>
                  <a:gd name="T39" fmla="*/ 496 h 904"/>
                  <a:gd name="T40" fmla="*/ 408 w 409"/>
                  <a:gd name="T41" fmla="*/ 467 h 904"/>
                  <a:gd name="T42" fmla="*/ 379 w 409"/>
                  <a:gd name="T43" fmla="*/ 408 h 904"/>
                  <a:gd name="T44" fmla="*/ 379 w 409"/>
                  <a:gd name="T45" fmla="*/ 350 h 904"/>
                  <a:gd name="T46" fmla="*/ 379 w 409"/>
                  <a:gd name="T47" fmla="*/ 350 h 904"/>
                  <a:gd name="T48" fmla="*/ 291 w 409"/>
                  <a:gd name="T49" fmla="*/ 350 h 904"/>
                  <a:gd name="T50" fmla="*/ 233 w 409"/>
                  <a:gd name="T51" fmla="*/ 350 h 904"/>
                  <a:gd name="T52" fmla="*/ 233 w 409"/>
                  <a:gd name="T53" fmla="*/ 320 h 904"/>
                  <a:gd name="T54" fmla="*/ 233 w 409"/>
                  <a:gd name="T55" fmla="*/ 320 h 904"/>
                  <a:gd name="T56" fmla="*/ 262 w 409"/>
                  <a:gd name="T57" fmla="*/ 291 h 904"/>
                  <a:gd name="T58" fmla="*/ 291 w 409"/>
                  <a:gd name="T59" fmla="*/ 175 h 904"/>
                  <a:gd name="T60" fmla="*/ 321 w 409"/>
                  <a:gd name="T61" fmla="*/ 87 h 904"/>
                  <a:gd name="T62" fmla="*/ 321 w 409"/>
                  <a:gd name="T63" fmla="*/ 87 h 904"/>
                  <a:gd name="T64" fmla="*/ 88 w 409"/>
                  <a:gd name="T65" fmla="*/ 0 h 904"/>
                  <a:gd name="T66" fmla="*/ 58 w 409"/>
                  <a:gd name="T67" fmla="*/ 87 h 904"/>
                  <a:gd name="T68" fmla="*/ 29 w 409"/>
                  <a:gd name="T69" fmla="*/ 117 h 904"/>
                  <a:gd name="T70" fmla="*/ 58 w 409"/>
                  <a:gd name="T71" fmla="*/ 437 h 904"/>
                  <a:gd name="T72" fmla="*/ 88 w 409"/>
                  <a:gd name="T73" fmla="*/ 437 h 904"/>
                  <a:gd name="T74" fmla="*/ 117 w 409"/>
                  <a:gd name="T75" fmla="*/ 467 h 904"/>
                  <a:gd name="T76" fmla="*/ 174 w 409"/>
                  <a:gd name="T77" fmla="*/ 641 h 904"/>
                  <a:gd name="T78" fmla="*/ 58 w 409"/>
                  <a:gd name="T79" fmla="*/ 729 h 904"/>
                  <a:gd name="T80" fmla="*/ 58 w 409"/>
                  <a:gd name="T81" fmla="*/ 729 h 904"/>
                  <a:gd name="T82" fmla="*/ 29 w 409"/>
                  <a:gd name="T83" fmla="*/ 758 h 904"/>
                  <a:gd name="T84" fmla="*/ 0 w 409"/>
                  <a:gd name="T85" fmla="*/ 787 h 904"/>
                  <a:gd name="T86" fmla="*/ 88 w 409"/>
                  <a:gd name="T87" fmla="*/ 875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 h="904">
                    <a:moveTo>
                      <a:pt x="88" y="875"/>
                    </a:moveTo>
                    <a:lnTo>
                      <a:pt x="88" y="875"/>
                    </a:lnTo>
                    <a:cubicBezTo>
                      <a:pt x="117" y="875"/>
                      <a:pt x="146" y="903"/>
                      <a:pt x="146" y="903"/>
                    </a:cubicBezTo>
                    <a:cubicBezTo>
                      <a:pt x="174" y="903"/>
                      <a:pt x="174" y="903"/>
                      <a:pt x="174" y="903"/>
                    </a:cubicBezTo>
                    <a:cubicBezTo>
                      <a:pt x="204" y="903"/>
                      <a:pt x="204" y="903"/>
                      <a:pt x="204" y="903"/>
                    </a:cubicBezTo>
                    <a:cubicBezTo>
                      <a:pt x="233" y="903"/>
                      <a:pt x="233" y="903"/>
                      <a:pt x="233" y="903"/>
                    </a:cubicBezTo>
                    <a:cubicBezTo>
                      <a:pt x="262" y="903"/>
                      <a:pt x="262" y="903"/>
                      <a:pt x="262" y="903"/>
                    </a:cubicBezTo>
                    <a:lnTo>
                      <a:pt x="262" y="903"/>
                    </a:lnTo>
                    <a:lnTo>
                      <a:pt x="262" y="903"/>
                    </a:lnTo>
                    <a:lnTo>
                      <a:pt x="291" y="875"/>
                    </a:lnTo>
                    <a:cubicBezTo>
                      <a:pt x="262" y="875"/>
                      <a:pt x="262" y="846"/>
                      <a:pt x="262" y="817"/>
                    </a:cubicBezTo>
                    <a:lnTo>
                      <a:pt x="262" y="817"/>
                    </a:lnTo>
                    <a:cubicBezTo>
                      <a:pt x="321" y="817"/>
                      <a:pt x="321" y="817"/>
                      <a:pt x="321" y="817"/>
                    </a:cubicBezTo>
                    <a:cubicBezTo>
                      <a:pt x="321" y="787"/>
                      <a:pt x="321" y="758"/>
                      <a:pt x="350" y="758"/>
                    </a:cubicBezTo>
                    <a:cubicBezTo>
                      <a:pt x="321" y="758"/>
                      <a:pt x="321" y="729"/>
                      <a:pt x="321" y="729"/>
                    </a:cubicBezTo>
                    <a:cubicBezTo>
                      <a:pt x="291" y="700"/>
                      <a:pt x="291" y="700"/>
                      <a:pt x="291" y="700"/>
                    </a:cubicBezTo>
                    <a:cubicBezTo>
                      <a:pt x="321" y="700"/>
                      <a:pt x="321" y="700"/>
                      <a:pt x="321" y="700"/>
                    </a:cubicBezTo>
                    <a:cubicBezTo>
                      <a:pt x="408" y="700"/>
                      <a:pt x="379" y="612"/>
                      <a:pt x="379" y="525"/>
                    </a:cubicBezTo>
                    <a:cubicBezTo>
                      <a:pt x="379" y="496"/>
                      <a:pt x="379" y="496"/>
                      <a:pt x="379" y="496"/>
                    </a:cubicBezTo>
                    <a:lnTo>
                      <a:pt x="379" y="496"/>
                    </a:lnTo>
                    <a:cubicBezTo>
                      <a:pt x="379" y="467"/>
                      <a:pt x="379" y="467"/>
                      <a:pt x="408" y="467"/>
                    </a:cubicBezTo>
                    <a:cubicBezTo>
                      <a:pt x="379" y="437"/>
                      <a:pt x="379" y="437"/>
                      <a:pt x="379" y="408"/>
                    </a:cubicBezTo>
                    <a:cubicBezTo>
                      <a:pt x="379" y="379"/>
                      <a:pt x="408" y="350"/>
                      <a:pt x="379" y="350"/>
                    </a:cubicBezTo>
                    <a:lnTo>
                      <a:pt x="379" y="350"/>
                    </a:lnTo>
                    <a:cubicBezTo>
                      <a:pt x="350" y="350"/>
                      <a:pt x="321" y="350"/>
                      <a:pt x="291" y="350"/>
                    </a:cubicBezTo>
                    <a:cubicBezTo>
                      <a:pt x="262" y="350"/>
                      <a:pt x="262" y="350"/>
                      <a:pt x="233" y="350"/>
                    </a:cubicBezTo>
                    <a:cubicBezTo>
                      <a:pt x="233" y="320"/>
                      <a:pt x="233" y="320"/>
                      <a:pt x="233" y="320"/>
                    </a:cubicBezTo>
                    <a:lnTo>
                      <a:pt x="233" y="320"/>
                    </a:lnTo>
                    <a:cubicBezTo>
                      <a:pt x="262" y="291"/>
                      <a:pt x="262" y="291"/>
                      <a:pt x="262" y="291"/>
                    </a:cubicBezTo>
                    <a:cubicBezTo>
                      <a:pt x="262" y="233"/>
                      <a:pt x="291" y="203"/>
                      <a:pt x="291" y="175"/>
                    </a:cubicBezTo>
                    <a:cubicBezTo>
                      <a:pt x="321" y="146"/>
                      <a:pt x="321" y="117"/>
                      <a:pt x="321" y="87"/>
                    </a:cubicBezTo>
                    <a:lnTo>
                      <a:pt x="321" y="87"/>
                    </a:lnTo>
                    <a:cubicBezTo>
                      <a:pt x="262" y="58"/>
                      <a:pt x="174" y="29"/>
                      <a:pt x="88" y="0"/>
                    </a:cubicBezTo>
                    <a:cubicBezTo>
                      <a:pt x="88" y="58"/>
                      <a:pt x="58" y="58"/>
                      <a:pt x="58" y="87"/>
                    </a:cubicBezTo>
                    <a:cubicBezTo>
                      <a:pt x="29" y="87"/>
                      <a:pt x="29" y="87"/>
                      <a:pt x="29" y="117"/>
                    </a:cubicBezTo>
                    <a:cubicBezTo>
                      <a:pt x="0" y="175"/>
                      <a:pt x="0" y="379"/>
                      <a:pt x="58" y="437"/>
                    </a:cubicBezTo>
                    <a:cubicBezTo>
                      <a:pt x="58" y="437"/>
                      <a:pt x="58" y="437"/>
                      <a:pt x="88" y="437"/>
                    </a:cubicBezTo>
                    <a:cubicBezTo>
                      <a:pt x="88" y="467"/>
                      <a:pt x="117" y="467"/>
                      <a:pt x="117" y="467"/>
                    </a:cubicBezTo>
                    <a:cubicBezTo>
                      <a:pt x="174" y="525"/>
                      <a:pt x="174" y="583"/>
                      <a:pt x="174" y="641"/>
                    </a:cubicBezTo>
                    <a:cubicBezTo>
                      <a:pt x="146" y="700"/>
                      <a:pt x="117" y="729"/>
                      <a:pt x="58" y="729"/>
                    </a:cubicBezTo>
                    <a:lnTo>
                      <a:pt x="58" y="729"/>
                    </a:lnTo>
                    <a:cubicBezTo>
                      <a:pt x="58" y="729"/>
                      <a:pt x="58" y="729"/>
                      <a:pt x="29" y="758"/>
                    </a:cubicBezTo>
                    <a:lnTo>
                      <a:pt x="0" y="787"/>
                    </a:lnTo>
                    <a:cubicBezTo>
                      <a:pt x="0" y="846"/>
                      <a:pt x="58" y="846"/>
                      <a:pt x="88" y="875"/>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98" name="Freeform 149">
                <a:extLst>
                  <a:ext uri="{FF2B5EF4-FFF2-40B4-BE49-F238E27FC236}">
                    <a16:creationId xmlns:a16="http://schemas.microsoft.com/office/drawing/2014/main" id="{C85D7E04-3872-418E-B700-25FA6EB66BB9}"/>
                  </a:ext>
                </a:extLst>
              </p:cNvPr>
              <p:cNvSpPr>
                <a:spLocks noChangeArrowheads="1"/>
              </p:cNvSpPr>
              <p:nvPr/>
            </p:nvSpPr>
            <p:spPr bwMode="auto">
              <a:xfrm>
                <a:off x="10726136" y="2997188"/>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199" name="Freeform 150">
                <a:extLst>
                  <a:ext uri="{FF2B5EF4-FFF2-40B4-BE49-F238E27FC236}">
                    <a16:creationId xmlns:a16="http://schemas.microsoft.com/office/drawing/2014/main" id="{04ED95B8-DA7E-4A0F-AAEE-FC8127C1624A}"/>
                  </a:ext>
                </a:extLst>
              </p:cNvPr>
              <p:cNvSpPr>
                <a:spLocks noChangeArrowheads="1"/>
              </p:cNvSpPr>
              <p:nvPr/>
            </p:nvSpPr>
            <p:spPr bwMode="auto">
              <a:xfrm>
                <a:off x="10682103" y="2932455"/>
                <a:ext cx="44032" cy="22656"/>
              </a:xfrm>
              <a:custGeom>
                <a:avLst/>
                <a:gdLst>
                  <a:gd name="T0" fmla="*/ 30 w 117"/>
                  <a:gd name="T1" fmla="*/ 0 h 60"/>
                  <a:gd name="T2" fmla="*/ 30 w 117"/>
                  <a:gd name="T3" fmla="*/ 0 h 60"/>
                  <a:gd name="T4" fmla="*/ 88 w 117"/>
                  <a:gd name="T5" fmla="*/ 30 h 60"/>
                  <a:gd name="T6" fmla="*/ 88 w 117"/>
                  <a:gd name="T7" fmla="*/ 59 h 60"/>
                  <a:gd name="T8" fmla="*/ 116 w 117"/>
                  <a:gd name="T9" fmla="*/ 30 h 60"/>
                  <a:gd name="T10" fmla="*/ 116 w 117"/>
                  <a:gd name="T11" fmla="*/ 30 h 60"/>
                  <a:gd name="T12" fmla="*/ 116 w 117"/>
                  <a:gd name="T13" fmla="*/ 30 h 60"/>
                  <a:gd name="T14" fmla="*/ 116 w 117"/>
                  <a:gd name="T15" fmla="*/ 30 h 60"/>
                  <a:gd name="T16" fmla="*/ 88 w 117"/>
                  <a:gd name="T17" fmla="*/ 59 h 60"/>
                  <a:gd name="T18" fmla="*/ 88 w 117"/>
                  <a:gd name="T19" fmla="*/ 30 h 60"/>
                  <a:gd name="T20" fmla="*/ 30 w 117"/>
                  <a:gd name="T21" fmla="*/ 0 h 60"/>
                  <a:gd name="T22" fmla="*/ 0 w 117"/>
                  <a:gd name="T23" fmla="*/ 0 h 60"/>
                  <a:gd name="T24" fmla="*/ 0 w 117"/>
                  <a:gd name="T25" fmla="*/ 0 h 60"/>
                  <a:gd name="T26" fmla="*/ 0 w 117"/>
                  <a:gd name="T27" fmla="*/ 0 h 60"/>
                  <a:gd name="T28" fmla="*/ 30 w 117"/>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60">
                    <a:moveTo>
                      <a:pt x="30" y="0"/>
                    </a:moveTo>
                    <a:lnTo>
                      <a:pt x="30" y="0"/>
                    </a:lnTo>
                    <a:cubicBezTo>
                      <a:pt x="59" y="30"/>
                      <a:pt x="59" y="30"/>
                      <a:pt x="88" y="30"/>
                    </a:cubicBezTo>
                    <a:cubicBezTo>
                      <a:pt x="88" y="59"/>
                      <a:pt x="88" y="59"/>
                      <a:pt x="88" y="59"/>
                    </a:cubicBezTo>
                    <a:cubicBezTo>
                      <a:pt x="116" y="30"/>
                      <a:pt x="116" y="30"/>
                      <a:pt x="116" y="30"/>
                    </a:cubicBezTo>
                    <a:lnTo>
                      <a:pt x="116" y="30"/>
                    </a:lnTo>
                    <a:lnTo>
                      <a:pt x="116" y="30"/>
                    </a:lnTo>
                    <a:lnTo>
                      <a:pt x="116" y="30"/>
                    </a:lnTo>
                    <a:cubicBezTo>
                      <a:pt x="88" y="59"/>
                      <a:pt x="88" y="59"/>
                      <a:pt x="88" y="59"/>
                    </a:cubicBezTo>
                    <a:cubicBezTo>
                      <a:pt x="88" y="30"/>
                      <a:pt x="88" y="30"/>
                      <a:pt x="88" y="30"/>
                    </a:cubicBezTo>
                    <a:cubicBezTo>
                      <a:pt x="59" y="30"/>
                      <a:pt x="59" y="30"/>
                      <a:pt x="30" y="0"/>
                    </a:cubicBezTo>
                    <a:cubicBezTo>
                      <a:pt x="30" y="0"/>
                      <a:pt x="30" y="0"/>
                      <a:pt x="0" y="0"/>
                    </a:cubicBezTo>
                    <a:lnTo>
                      <a:pt x="0" y="0"/>
                    </a:lnTo>
                    <a:lnTo>
                      <a:pt x="0" y="0"/>
                    </a:ln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00" name="Freeform 151">
                <a:extLst>
                  <a:ext uri="{FF2B5EF4-FFF2-40B4-BE49-F238E27FC236}">
                    <a16:creationId xmlns:a16="http://schemas.microsoft.com/office/drawing/2014/main" id="{CC6C03DC-D537-4A3C-B8E5-94B04C26FC12}"/>
                  </a:ext>
                </a:extLst>
              </p:cNvPr>
              <p:cNvSpPr>
                <a:spLocks noChangeArrowheads="1"/>
              </p:cNvSpPr>
              <p:nvPr/>
            </p:nvSpPr>
            <p:spPr bwMode="auto">
              <a:xfrm>
                <a:off x="10801155" y="2644394"/>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01" name="Freeform 152">
                <a:extLst>
                  <a:ext uri="{FF2B5EF4-FFF2-40B4-BE49-F238E27FC236}">
                    <a16:creationId xmlns:a16="http://schemas.microsoft.com/office/drawing/2014/main" id="{513C201C-0190-4A85-AC09-23B1522941A9}"/>
                  </a:ext>
                </a:extLst>
              </p:cNvPr>
              <p:cNvSpPr>
                <a:spLocks noChangeArrowheads="1"/>
              </p:cNvSpPr>
              <p:nvPr/>
            </p:nvSpPr>
            <p:spPr bwMode="auto">
              <a:xfrm>
                <a:off x="10779954" y="2901708"/>
                <a:ext cx="11415" cy="11328"/>
              </a:xfrm>
              <a:custGeom>
                <a:avLst/>
                <a:gdLst>
                  <a:gd name="T0" fmla="*/ 29 w 30"/>
                  <a:gd name="T1" fmla="*/ 29 h 30"/>
                  <a:gd name="T2" fmla="*/ 29 w 30"/>
                  <a:gd name="T3" fmla="*/ 29 h 30"/>
                  <a:gd name="T4" fmla="*/ 29 w 30"/>
                  <a:gd name="T5" fmla="*/ 0 h 30"/>
                  <a:gd name="T6" fmla="*/ 29 w 30"/>
                  <a:gd name="T7" fmla="*/ 29 h 30"/>
                  <a:gd name="T8" fmla="*/ 29 w 30"/>
                  <a:gd name="T9" fmla="*/ 29 h 30"/>
                  <a:gd name="T10" fmla="*/ 0 w 30"/>
                  <a:gd name="T11" fmla="*/ 29 h 30"/>
                  <a:gd name="T12" fmla="*/ 0 w 30"/>
                  <a:gd name="T13" fmla="*/ 29 h 30"/>
                  <a:gd name="T14" fmla="*/ 29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29" y="29"/>
                    </a:moveTo>
                    <a:lnTo>
                      <a:pt x="29" y="29"/>
                    </a:lnTo>
                    <a:cubicBezTo>
                      <a:pt x="29" y="0"/>
                      <a:pt x="29" y="0"/>
                      <a:pt x="29" y="0"/>
                    </a:cubicBezTo>
                    <a:cubicBezTo>
                      <a:pt x="29" y="0"/>
                      <a:pt x="29" y="0"/>
                      <a:pt x="29" y="29"/>
                    </a:cubicBezTo>
                    <a:lnTo>
                      <a:pt x="29" y="29"/>
                    </a:lnTo>
                    <a:cubicBezTo>
                      <a:pt x="0" y="29"/>
                      <a:pt x="0" y="29"/>
                      <a:pt x="0" y="29"/>
                    </a:cubicBezTo>
                    <a:lnTo>
                      <a:pt x="0" y="29"/>
                    </a:ln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02" name="Freeform 153">
                <a:extLst>
                  <a:ext uri="{FF2B5EF4-FFF2-40B4-BE49-F238E27FC236}">
                    <a16:creationId xmlns:a16="http://schemas.microsoft.com/office/drawing/2014/main" id="{6AB01A0D-7156-4C95-AE27-5758798B4856}"/>
                  </a:ext>
                </a:extLst>
              </p:cNvPr>
              <p:cNvSpPr>
                <a:spLocks noChangeArrowheads="1"/>
              </p:cNvSpPr>
              <p:nvPr/>
            </p:nvSpPr>
            <p:spPr bwMode="auto">
              <a:xfrm>
                <a:off x="10618500" y="3115326"/>
                <a:ext cx="11416" cy="161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03" name="Freeform 154">
                <a:extLst>
                  <a:ext uri="{FF2B5EF4-FFF2-40B4-BE49-F238E27FC236}">
                    <a16:creationId xmlns:a16="http://schemas.microsoft.com/office/drawing/2014/main" id="{3260D542-0FF8-4407-B803-7067FA6D7822}"/>
                  </a:ext>
                </a:extLst>
              </p:cNvPr>
              <p:cNvSpPr>
                <a:spLocks noChangeArrowheads="1"/>
              </p:cNvSpPr>
              <p:nvPr/>
            </p:nvSpPr>
            <p:spPr bwMode="auto">
              <a:xfrm>
                <a:off x="10618500" y="3092670"/>
                <a:ext cx="11416" cy="22656"/>
              </a:xfrm>
              <a:custGeom>
                <a:avLst/>
                <a:gdLst>
                  <a:gd name="T0" fmla="*/ 0 w 30"/>
                  <a:gd name="T1" fmla="*/ 0 h 60"/>
                  <a:gd name="T2" fmla="*/ 0 w 30"/>
                  <a:gd name="T3" fmla="*/ 0 h 60"/>
                  <a:gd name="T4" fmla="*/ 0 w 30"/>
                  <a:gd name="T5" fmla="*/ 29 h 60"/>
                  <a:gd name="T6" fmla="*/ 29 w 30"/>
                  <a:gd name="T7" fmla="*/ 59 h 60"/>
                  <a:gd name="T8" fmla="*/ 29 w 30"/>
                  <a:gd name="T9" fmla="*/ 59 h 60"/>
                  <a:gd name="T10" fmla="*/ 29 w 30"/>
                  <a:gd name="T11" fmla="*/ 59 h 60"/>
                  <a:gd name="T12" fmla="*/ 0 w 30"/>
                  <a:gd name="T13" fmla="*/ 29 h 60"/>
                  <a:gd name="T14" fmla="*/ 0 w 30"/>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0"/>
                    </a:moveTo>
                    <a:lnTo>
                      <a:pt x="0" y="0"/>
                    </a:lnTo>
                    <a:cubicBezTo>
                      <a:pt x="0" y="29"/>
                      <a:pt x="0" y="29"/>
                      <a:pt x="0" y="29"/>
                    </a:cubicBezTo>
                    <a:cubicBezTo>
                      <a:pt x="29" y="59"/>
                      <a:pt x="29" y="59"/>
                      <a:pt x="29" y="59"/>
                    </a:cubicBezTo>
                    <a:lnTo>
                      <a:pt x="29" y="59"/>
                    </a:lnTo>
                    <a:lnTo>
                      <a:pt x="29" y="59"/>
                    </a:lnTo>
                    <a:cubicBezTo>
                      <a:pt x="29" y="59"/>
                      <a:pt x="29" y="5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04" name="Freeform 155">
                <a:extLst>
                  <a:ext uri="{FF2B5EF4-FFF2-40B4-BE49-F238E27FC236}">
                    <a16:creationId xmlns:a16="http://schemas.microsoft.com/office/drawing/2014/main" id="{51B6D58E-80A3-429A-B768-64ED7C7CA600}"/>
                  </a:ext>
                </a:extLst>
              </p:cNvPr>
              <p:cNvSpPr>
                <a:spLocks noChangeArrowheads="1"/>
              </p:cNvSpPr>
              <p:nvPr/>
            </p:nvSpPr>
            <p:spPr bwMode="auto">
              <a:xfrm>
                <a:off x="10607085" y="2997188"/>
                <a:ext cx="11415" cy="11329"/>
              </a:xfrm>
              <a:custGeom>
                <a:avLst/>
                <a:gdLst>
                  <a:gd name="T0" fmla="*/ 29 w 30"/>
                  <a:gd name="T1" fmla="*/ 0 h 30"/>
                  <a:gd name="T2" fmla="*/ 29 w 30"/>
                  <a:gd name="T3" fmla="*/ 0 h 30"/>
                  <a:gd name="T4" fmla="*/ 29 w 30"/>
                  <a:gd name="T5" fmla="*/ 0 h 30"/>
                  <a:gd name="T6" fmla="*/ 29 w 30"/>
                  <a:gd name="T7" fmla="*/ 0 h 30"/>
                  <a:gd name="T8" fmla="*/ 0 w 30"/>
                  <a:gd name="T9" fmla="*/ 29 h 30"/>
                  <a:gd name="T10" fmla="*/ 29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29" y="0"/>
                    </a:moveTo>
                    <a:lnTo>
                      <a:pt x="29" y="0"/>
                    </a:lnTo>
                    <a:lnTo>
                      <a:pt x="29" y="0"/>
                    </a:ln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05" name="Freeform 156">
                <a:extLst>
                  <a:ext uri="{FF2B5EF4-FFF2-40B4-BE49-F238E27FC236}">
                    <a16:creationId xmlns:a16="http://schemas.microsoft.com/office/drawing/2014/main" id="{9C24487B-7D6E-43BF-8656-D4CFEECF6F66}"/>
                  </a:ext>
                </a:extLst>
              </p:cNvPr>
              <p:cNvSpPr>
                <a:spLocks noChangeArrowheads="1"/>
              </p:cNvSpPr>
              <p:nvPr/>
            </p:nvSpPr>
            <p:spPr bwMode="auto">
              <a:xfrm>
                <a:off x="10607085" y="3060303"/>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06" name="Freeform 157">
                <a:extLst>
                  <a:ext uri="{FF2B5EF4-FFF2-40B4-BE49-F238E27FC236}">
                    <a16:creationId xmlns:a16="http://schemas.microsoft.com/office/drawing/2014/main" id="{C70C66CB-2C44-4C8B-A35B-19B02FF01421}"/>
                  </a:ext>
                </a:extLst>
              </p:cNvPr>
              <p:cNvSpPr>
                <a:spLocks noChangeArrowheads="1"/>
              </p:cNvSpPr>
              <p:nvPr/>
            </p:nvSpPr>
            <p:spPr bwMode="auto">
              <a:xfrm>
                <a:off x="10618500" y="3136364"/>
                <a:ext cx="11416" cy="11329"/>
              </a:xfrm>
              <a:custGeom>
                <a:avLst/>
                <a:gdLst>
                  <a:gd name="T0" fmla="*/ 29 w 30"/>
                  <a:gd name="T1" fmla="*/ 29 h 30"/>
                  <a:gd name="T2" fmla="*/ 0 w 30"/>
                  <a:gd name="T3" fmla="*/ 0 h 30"/>
                  <a:gd name="T4" fmla="*/ 29 w 30"/>
                  <a:gd name="T5" fmla="*/ 29 h 30"/>
                </a:gdLst>
                <a:ahLst/>
                <a:cxnLst>
                  <a:cxn ang="0">
                    <a:pos x="T0" y="T1"/>
                  </a:cxn>
                  <a:cxn ang="0">
                    <a:pos x="T2" y="T3"/>
                  </a:cxn>
                  <a:cxn ang="0">
                    <a:pos x="T4" y="T5"/>
                  </a:cxn>
                </a:cxnLst>
                <a:rect l="0" t="0" r="r" b="b"/>
                <a:pathLst>
                  <a:path w="30" h="30">
                    <a:moveTo>
                      <a:pt x="29" y="29"/>
                    </a:move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07" name="Freeform 158">
                <a:extLst>
                  <a:ext uri="{FF2B5EF4-FFF2-40B4-BE49-F238E27FC236}">
                    <a16:creationId xmlns:a16="http://schemas.microsoft.com/office/drawing/2014/main" id="{1FAB6D36-AE6C-4D98-B2A8-DE12DCEAB772}"/>
                  </a:ext>
                </a:extLst>
              </p:cNvPr>
              <p:cNvSpPr>
                <a:spLocks noChangeArrowheads="1"/>
              </p:cNvSpPr>
              <p:nvPr/>
            </p:nvSpPr>
            <p:spPr bwMode="auto">
              <a:xfrm>
                <a:off x="10618500" y="3136364"/>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08" name="Freeform 159">
                <a:extLst>
                  <a:ext uri="{FF2B5EF4-FFF2-40B4-BE49-F238E27FC236}">
                    <a16:creationId xmlns:a16="http://schemas.microsoft.com/office/drawing/2014/main" id="{EBF9FEE5-C261-4497-853A-6DF6C767C0A5}"/>
                  </a:ext>
                </a:extLst>
              </p:cNvPr>
              <p:cNvSpPr>
                <a:spLocks noChangeArrowheads="1"/>
              </p:cNvSpPr>
              <p:nvPr/>
            </p:nvSpPr>
            <p:spPr bwMode="auto">
              <a:xfrm>
                <a:off x="10618500" y="2964822"/>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09" name="Freeform 160">
                <a:extLst>
                  <a:ext uri="{FF2B5EF4-FFF2-40B4-BE49-F238E27FC236}">
                    <a16:creationId xmlns:a16="http://schemas.microsoft.com/office/drawing/2014/main" id="{71465AB0-1083-4EAE-943B-440643C1057C}"/>
                  </a:ext>
                </a:extLst>
              </p:cNvPr>
              <p:cNvSpPr>
                <a:spLocks noChangeArrowheads="1"/>
              </p:cNvSpPr>
              <p:nvPr/>
            </p:nvSpPr>
            <p:spPr bwMode="auto">
              <a:xfrm>
                <a:off x="10090106" y="2922745"/>
                <a:ext cx="561011" cy="322046"/>
              </a:xfrm>
              <a:custGeom>
                <a:avLst/>
                <a:gdLst>
                  <a:gd name="T0" fmla="*/ 1517 w 1518"/>
                  <a:gd name="T1" fmla="*/ 87 h 876"/>
                  <a:gd name="T2" fmla="*/ 904 w 1518"/>
                  <a:gd name="T3" fmla="*/ 116 h 876"/>
                  <a:gd name="T4" fmla="*/ 29 w 1518"/>
                  <a:gd name="T5" fmla="*/ 525 h 876"/>
                  <a:gd name="T6" fmla="*/ 58 w 1518"/>
                  <a:gd name="T7" fmla="*/ 466 h 876"/>
                  <a:gd name="T8" fmla="*/ 379 w 1518"/>
                  <a:gd name="T9" fmla="*/ 204 h 876"/>
                  <a:gd name="T10" fmla="*/ 467 w 1518"/>
                  <a:gd name="T11" fmla="*/ 204 h 876"/>
                  <a:gd name="T12" fmla="*/ 554 w 1518"/>
                  <a:gd name="T13" fmla="*/ 175 h 876"/>
                  <a:gd name="T14" fmla="*/ 671 w 1518"/>
                  <a:gd name="T15" fmla="*/ 321 h 876"/>
                  <a:gd name="T16" fmla="*/ 729 w 1518"/>
                  <a:gd name="T17" fmla="*/ 321 h 876"/>
                  <a:gd name="T18" fmla="*/ 787 w 1518"/>
                  <a:gd name="T19" fmla="*/ 408 h 876"/>
                  <a:gd name="T20" fmla="*/ 963 w 1518"/>
                  <a:gd name="T21" fmla="*/ 495 h 876"/>
                  <a:gd name="T22" fmla="*/ 992 w 1518"/>
                  <a:gd name="T23" fmla="*/ 671 h 876"/>
                  <a:gd name="T24" fmla="*/ 992 w 1518"/>
                  <a:gd name="T25" fmla="*/ 787 h 876"/>
                  <a:gd name="T26" fmla="*/ 1137 w 1518"/>
                  <a:gd name="T27" fmla="*/ 816 h 876"/>
                  <a:gd name="T28" fmla="*/ 1254 w 1518"/>
                  <a:gd name="T29" fmla="*/ 845 h 876"/>
                  <a:gd name="T30" fmla="*/ 1370 w 1518"/>
                  <a:gd name="T31" fmla="*/ 875 h 876"/>
                  <a:gd name="T32" fmla="*/ 1254 w 1518"/>
                  <a:gd name="T33" fmla="*/ 758 h 876"/>
                  <a:gd name="T34" fmla="*/ 1254 w 1518"/>
                  <a:gd name="T35" fmla="*/ 728 h 876"/>
                  <a:gd name="T36" fmla="*/ 1284 w 1518"/>
                  <a:gd name="T37" fmla="*/ 642 h 876"/>
                  <a:gd name="T38" fmla="*/ 1284 w 1518"/>
                  <a:gd name="T39" fmla="*/ 583 h 876"/>
                  <a:gd name="T40" fmla="*/ 1284 w 1518"/>
                  <a:gd name="T41" fmla="*/ 554 h 876"/>
                  <a:gd name="T42" fmla="*/ 1254 w 1518"/>
                  <a:gd name="T43" fmla="*/ 495 h 876"/>
                  <a:gd name="T44" fmla="*/ 1284 w 1518"/>
                  <a:gd name="T45" fmla="*/ 466 h 876"/>
                  <a:gd name="T46" fmla="*/ 1284 w 1518"/>
                  <a:gd name="T47" fmla="*/ 437 h 876"/>
                  <a:gd name="T48" fmla="*/ 1254 w 1518"/>
                  <a:gd name="T49" fmla="*/ 378 h 876"/>
                  <a:gd name="T50" fmla="*/ 1225 w 1518"/>
                  <a:gd name="T51" fmla="*/ 291 h 876"/>
                  <a:gd name="T52" fmla="*/ 1254 w 1518"/>
                  <a:gd name="T53" fmla="*/ 262 h 876"/>
                  <a:gd name="T54" fmla="*/ 1254 w 1518"/>
                  <a:gd name="T55" fmla="*/ 262 h 876"/>
                  <a:gd name="T56" fmla="*/ 1284 w 1518"/>
                  <a:gd name="T57" fmla="*/ 233 h 876"/>
                  <a:gd name="T58" fmla="*/ 1342 w 1518"/>
                  <a:gd name="T59" fmla="*/ 204 h 876"/>
                  <a:gd name="T60" fmla="*/ 1342 w 1518"/>
                  <a:gd name="T61" fmla="*/ 204 h 876"/>
                  <a:gd name="T62" fmla="*/ 1342 w 1518"/>
                  <a:gd name="T63" fmla="*/ 175 h 876"/>
                  <a:gd name="T64" fmla="*/ 1370 w 1518"/>
                  <a:gd name="T65" fmla="*/ 175 h 876"/>
                  <a:gd name="T66" fmla="*/ 1400 w 1518"/>
                  <a:gd name="T67" fmla="*/ 145 h 876"/>
                  <a:gd name="T68" fmla="*/ 1370 w 1518"/>
                  <a:gd name="T69" fmla="*/ 116 h 876"/>
                  <a:gd name="T70" fmla="*/ 1458 w 1518"/>
                  <a:gd name="T71" fmla="*/ 58 h 876"/>
                  <a:gd name="T72" fmla="*/ 1487 w 1518"/>
                  <a:gd name="T73" fmla="*/ 87 h 876"/>
                  <a:gd name="T74" fmla="*/ 1517 w 1518"/>
                  <a:gd name="T75" fmla="*/ 87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8" h="876">
                    <a:moveTo>
                      <a:pt x="1517" y="87"/>
                    </a:moveTo>
                    <a:lnTo>
                      <a:pt x="1517" y="87"/>
                    </a:lnTo>
                    <a:cubicBezTo>
                      <a:pt x="1487" y="58"/>
                      <a:pt x="1487" y="28"/>
                      <a:pt x="1487" y="0"/>
                    </a:cubicBezTo>
                    <a:cubicBezTo>
                      <a:pt x="1284" y="58"/>
                      <a:pt x="1079" y="87"/>
                      <a:pt x="904" y="116"/>
                    </a:cubicBezTo>
                    <a:cubicBezTo>
                      <a:pt x="584" y="145"/>
                      <a:pt x="292" y="204"/>
                      <a:pt x="0" y="262"/>
                    </a:cubicBezTo>
                    <a:cubicBezTo>
                      <a:pt x="0" y="350"/>
                      <a:pt x="0" y="437"/>
                      <a:pt x="29" y="525"/>
                    </a:cubicBezTo>
                    <a:cubicBezTo>
                      <a:pt x="29" y="525"/>
                      <a:pt x="29" y="525"/>
                      <a:pt x="58" y="495"/>
                    </a:cubicBezTo>
                    <a:lnTo>
                      <a:pt x="58" y="466"/>
                    </a:lnTo>
                    <a:cubicBezTo>
                      <a:pt x="117" y="378"/>
                      <a:pt x="204" y="262"/>
                      <a:pt x="292" y="204"/>
                    </a:cubicBezTo>
                    <a:cubicBezTo>
                      <a:pt x="321" y="204"/>
                      <a:pt x="350" y="204"/>
                      <a:pt x="379" y="204"/>
                    </a:cubicBezTo>
                    <a:cubicBezTo>
                      <a:pt x="379" y="204"/>
                      <a:pt x="379" y="204"/>
                      <a:pt x="408" y="204"/>
                    </a:cubicBezTo>
                    <a:cubicBezTo>
                      <a:pt x="408" y="204"/>
                      <a:pt x="437" y="204"/>
                      <a:pt x="467" y="204"/>
                    </a:cubicBezTo>
                    <a:cubicBezTo>
                      <a:pt x="496" y="204"/>
                      <a:pt x="525" y="175"/>
                      <a:pt x="554" y="175"/>
                    </a:cubicBezTo>
                    <a:lnTo>
                      <a:pt x="554" y="175"/>
                    </a:lnTo>
                    <a:cubicBezTo>
                      <a:pt x="613" y="175"/>
                      <a:pt x="642" y="233"/>
                      <a:pt x="642" y="262"/>
                    </a:cubicBezTo>
                    <a:cubicBezTo>
                      <a:pt x="671" y="291"/>
                      <a:pt x="671" y="291"/>
                      <a:pt x="671" y="321"/>
                    </a:cubicBezTo>
                    <a:cubicBezTo>
                      <a:pt x="729" y="321"/>
                      <a:pt x="729" y="321"/>
                      <a:pt x="729" y="321"/>
                    </a:cubicBezTo>
                    <a:lnTo>
                      <a:pt x="729" y="321"/>
                    </a:lnTo>
                    <a:cubicBezTo>
                      <a:pt x="758" y="321"/>
                      <a:pt x="758" y="350"/>
                      <a:pt x="787" y="378"/>
                    </a:cubicBezTo>
                    <a:lnTo>
                      <a:pt x="787" y="408"/>
                    </a:lnTo>
                    <a:cubicBezTo>
                      <a:pt x="817" y="437"/>
                      <a:pt x="846" y="466"/>
                      <a:pt x="904" y="466"/>
                    </a:cubicBezTo>
                    <a:cubicBezTo>
                      <a:pt x="934" y="466"/>
                      <a:pt x="963" y="466"/>
                      <a:pt x="963" y="495"/>
                    </a:cubicBezTo>
                    <a:cubicBezTo>
                      <a:pt x="992" y="525"/>
                      <a:pt x="1021" y="583"/>
                      <a:pt x="1021" y="612"/>
                    </a:cubicBezTo>
                    <a:cubicBezTo>
                      <a:pt x="1021" y="642"/>
                      <a:pt x="1021" y="642"/>
                      <a:pt x="992" y="671"/>
                    </a:cubicBezTo>
                    <a:cubicBezTo>
                      <a:pt x="992" y="671"/>
                      <a:pt x="992" y="671"/>
                      <a:pt x="992" y="699"/>
                    </a:cubicBezTo>
                    <a:cubicBezTo>
                      <a:pt x="963" y="728"/>
                      <a:pt x="963" y="758"/>
                      <a:pt x="992" y="787"/>
                    </a:cubicBezTo>
                    <a:cubicBezTo>
                      <a:pt x="1021" y="787"/>
                      <a:pt x="1021" y="787"/>
                      <a:pt x="1050" y="787"/>
                    </a:cubicBezTo>
                    <a:cubicBezTo>
                      <a:pt x="1079" y="787"/>
                      <a:pt x="1108" y="787"/>
                      <a:pt x="1137" y="816"/>
                    </a:cubicBezTo>
                    <a:cubicBezTo>
                      <a:pt x="1167" y="816"/>
                      <a:pt x="1167" y="816"/>
                      <a:pt x="1196" y="845"/>
                    </a:cubicBezTo>
                    <a:cubicBezTo>
                      <a:pt x="1225" y="845"/>
                      <a:pt x="1225" y="845"/>
                      <a:pt x="1254" y="845"/>
                    </a:cubicBezTo>
                    <a:cubicBezTo>
                      <a:pt x="1284" y="845"/>
                      <a:pt x="1342" y="875"/>
                      <a:pt x="1370" y="875"/>
                    </a:cubicBezTo>
                    <a:lnTo>
                      <a:pt x="1370" y="875"/>
                    </a:lnTo>
                    <a:lnTo>
                      <a:pt x="1400" y="875"/>
                    </a:lnTo>
                    <a:cubicBezTo>
                      <a:pt x="1313" y="845"/>
                      <a:pt x="1254" y="787"/>
                      <a:pt x="1254" y="758"/>
                    </a:cubicBezTo>
                    <a:cubicBezTo>
                      <a:pt x="1225" y="728"/>
                      <a:pt x="1225" y="728"/>
                      <a:pt x="1225" y="728"/>
                    </a:cubicBezTo>
                    <a:cubicBezTo>
                      <a:pt x="1254" y="728"/>
                      <a:pt x="1254" y="728"/>
                      <a:pt x="1254" y="728"/>
                    </a:cubicBezTo>
                    <a:cubicBezTo>
                      <a:pt x="1284" y="728"/>
                      <a:pt x="1284" y="699"/>
                      <a:pt x="1313" y="728"/>
                    </a:cubicBezTo>
                    <a:cubicBezTo>
                      <a:pt x="1313" y="699"/>
                      <a:pt x="1284" y="671"/>
                      <a:pt x="1284" y="642"/>
                    </a:cubicBezTo>
                    <a:cubicBezTo>
                      <a:pt x="1284" y="612"/>
                      <a:pt x="1284" y="612"/>
                      <a:pt x="1284" y="583"/>
                    </a:cubicBezTo>
                    <a:lnTo>
                      <a:pt x="1284" y="583"/>
                    </a:lnTo>
                    <a:lnTo>
                      <a:pt x="1284" y="583"/>
                    </a:lnTo>
                    <a:cubicBezTo>
                      <a:pt x="1284" y="554"/>
                      <a:pt x="1284" y="554"/>
                      <a:pt x="1284" y="554"/>
                    </a:cubicBezTo>
                    <a:cubicBezTo>
                      <a:pt x="1284" y="554"/>
                      <a:pt x="1254" y="525"/>
                      <a:pt x="1254" y="495"/>
                    </a:cubicBezTo>
                    <a:lnTo>
                      <a:pt x="1254" y="495"/>
                    </a:lnTo>
                    <a:cubicBezTo>
                      <a:pt x="1284" y="495"/>
                      <a:pt x="1284" y="495"/>
                      <a:pt x="1284" y="495"/>
                    </a:cubicBezTo>
                    <a:cubicBezTo>
                      <a:pt x="1284" y="495"/>
                      <a:pt x="1284" y="495"/>
                      <a:pt x="1284" y="466"/>
                    </a:cubicBezTo>
                    <a:lnTo>
                      <a:pt x="1284" y="466"/>
                    </a:lnTo>
                    <a:cubicBezTo>
                      <a:pt x="1284" y="466"/>
                      <a:pt x="1284" y="466"/>
                      <a:pt x="1284" y="437"/>
                    </a:cubicBezTo>
                    <a:lnTo>
                      <a:pt x="1254" y="408"/>
                    </a:lnTo>
                    <a:cubicBezTo>
                      <a:pt x="1254" y="378"/>
                      <a:pt x="1254" y="378"/>
                      <a:pt x="1254" y="378"/>
                    </a:cubicBezTo>
                    <a:lnTo>
                      <a:pt x="1254" y="378"/>
                    </a:lnTo>
                    <a:cubicBezTo>
                      <a:pt x="1225" y="350"/>
                      <a:pt x="1196" y="321"/>
                      <a:pt x="1225" y="291"/>
                    </a:cubicBezTo>
                    <a:cubicBezTo>
                      <a:pt x="1225" y="262"/>
                      <a:pt x="1225" y="262"/>
                      <a:pt x="1225" y="262"/>
                    </a:cubicBezTo>
                    <a:cubicBezTo>
                      <a:pt x="1254" y="262"/>
                      <a:pt x="1254" y="262"/>
                      <a:pt x="1254" y="262"/>
                    </a:cubicBezTo>
                    <a:lnTo>
                      <a:pt x="1254" y="262"/>
                    </a:lnTo>
                    <a:lnTo>
                      <a:pt x="1254" y="262"/>
                    </a:lnTo>
                    <a:cubicBezTo>
                      <a:pt x="1284" y="262"/>
                      <a:pt x="1284" y="262"/>
                      <a:pt x="1284" y="262"/>
                    </a:cubicBezTo>
                    <a:lnTo>
                      <a:pt x="1284" y="233"/>
                    </a:lnTo>
                    <a:lnTo>
                      <a:pt x="1313" y="233"/>
                    </a:lnTo>
                    <a:cubicBezTo>
                      <a:pt x="1313" y="204"/>
                      <a:pt x="1313" y="204"/>
                      <a:pt x="1342" y="204"/>
                    </a:cubicBezTo>
                    <a:lnTo>
                      <a:pt x="1342" y="204"/>
                    </a:lnTo>
                    <a:lnTo>
                      <a:pt x="1342" y="204"/>
                    </a:lnTo>
                    <a:lnTo>
                      <a:pt x="1342" y="204"/>
                    </a:lnTo>
                    <a:cubicBezTo>
                      <a:pt x="1342" y="175"/>
                      <a:pt x="1342" y="175"/>
                      <a:pt x="1342" y="175"/>
                    </a:cubicBezTo>
                    <a:cubicBezTo>
                      <a:pt x="1370" y="175"/>
                      <a:pt x="1370" y="175"/>
                      <a:pt x="1370" y="175"/>
                    </a:cubicBezTo>
                    <a:lnTo>
                      <a:pt x="1370" y="175"/>
                    </a:lnTo>
                    <a:cubicBezTo>
                      <a:pt x="1370" y="175"/>
                      <a:pt x="1370" y="175"/>
                      <a:pt x="1400" y="175"/>
                    </a:cubicBezTo>
                    <a:lnTo>
                      <a:pt x="1400" y="145"/>
                    </a:lnTo>
                    <a:cubicBezTo>
                      <a:pt x="1370" y="145"/>
                      <a:pt x="1370" y="145"/>
                      <a:pt x="1370" y="145"/>
                    </a:cubicBezTo>
                    <a:cubicBezTo>
                      <a:pt x="1370" y="116"/>
                      <a:pt x="1370" y="116"/>
                      <a:pt x="1370" y="116"/>
                    </a:cubicBezTo>
                    <a:cubicBezTo>
                      <a:pt x="1400" y="116"/>
                      <a:pt x="1400" y="116"/>
                      <a:pt x="1400" y="116"/>
                    </a:cubicBezTo>
                    <a:cubicBezTo>
                      <a:pt x="1400" y="87"/>
                      <a:pt x="1429" y="58"/>
                      <a:pt x="1458" y="58"/>
                    </a:cubicBezTo>
                    <a:cubicBezTo>
                      <a:pt x="1487" y="58"/>
                      <a:pt x="1487" y="58"/>
                      <a:pt x="1487" y="58"/>
                    </a:cubicBezTo>
                    <a:cubicBezTo>
                      <a:pt x="1487" y="87"/>
                      <a:pt x="1487" y="87"/>
                      <a:pt x="1487" y="87"/>
                    </a:cubicBezTo>
                    <a:lnTo>
                      <a:pt x="1487" y="87"/>
                    </a:lnTo>
                    <a:lnTo>
                      <a:pt x="1517" y="87"/>
                    </a:ln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10" name="Freeform 161">
                <a:extLst>
                  <a:ext uri="{FF2B5EF4-FFF2-40B4-BE49-F238E27FC236}">
                    <a16:creationId xmlns:a16="http://schemas.microsoft.com/office/drawing/2014/main" id="{F196033F-9760-4153-AB4A-2F21A41A5C5C}"/>
                  </a:ext>
                </a:extLst>
              </p:cNvPr>
              <p:cNvSpPr>
                <a:spLocks noChangeArrowheads="1"/>
              </p:cNvSpPr>
              <p:nvPr/>
            </p:nvSpPr>
            <p:spPr bwMode="auto">
              <a:xfrm>
                <a:off x="10607085" y="2997188"/>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11" name="Freeform 162">
                <a:extLst>
                  <a:ext uri="{FF2B5EF4-FFF2-40B4-BE49-F238E27FC236}">
                    <a16:creationId xmlns:a16="http://schemas.microsoft.com/office/drawing/2014/main" id="{6593642C-401B-4AD4-9B91-13BA77AF90DF}"/>
                  </a:ext>
                </a:extLst>
              </p:cNvPr>
              <p:cNvSpPr>
                <a:spLocks noChangeArrowheads="1"/>
              </p:cNvSpPr>
              <p:nvPr/>
            </p:nvSpPr>
            <p:spPr bwMode="auto">
              <a:xfrm>
                <a:off x="9873204" y="2505219"/>
                <a:ext cx="841516" cy="514626"/>
              </a:xfrm>
              <a:custGeom>
                <a:avLst/>
                <a:gdLst>
                  <a:gd name="T0" fmla="*/ 2158 w 2276"/>
                  <a:gd name="T1" fmla="*/ 933 h 1401"/>
                  <a:gd name="T2" fmla="*/ 2158 w 2276"/>
                  <a:gd name="T3" fmla="*/ 933 h 1401"/>
                  <a:gd name="T4" fmla="*/ 2187 w 2276"/>
                  <a:gd name="T5" fmla="*/ 933 h 1401"/>
                  <a:gd name="T6" fmla="*/ 2217 w 2276"/>
                  <a:gd name="T7" fmla="*/ 933 h 1401"/>
                  <a:gd name="T8" fmla="*/ 2246 w 2276"/>
                  <a:gd name="T9" fmla="*/ 816 h 1401"/>
                  <a:gd name="T10" fmla="*/ 2187 w 2276"/>
                  <a:gd name="T11" fmla="*/ 759 h 1401"/>
                  <a:gd name="T12" fmla="*/ 2129 w 2276"/>
                  <a:gd name="T13" fmla="*/ 700 h 1401"/>
                  <a:gd name="T14" fmla="*/ 2100 w 2276"/>
                  <a:gd name="T15" fmla="*/ 350 h 1401"/>
                  <a:gd name="T16" fmla="*/ 2129 w 2276"/>
                  <a:gd name="T17" fmla="*/ 321 h 1401"/>
                  <a:gd name="T18" fmla="*/ 2158 w 2276"/>
                  <a:gd name="T19" fmla="*/ 263 h 1401"/>
                  <a:gd name="T20" fmla="*/ 2070 w 2276"/>
                  <a:gd name="T21" fmla="*/ 233 h 1401"/>
                  <a:gd name="T22" fmla="*/ 2041 w 2276"/>
                  <a:gd name="T23" fmla="*/ 204 h 1401"/>
                  <a:gd name="T24" fmla="*/ 2041 w 2276"/>
                  <a:gd name="T25" fmla="*/ 175 h 1401"/>
                  <a:gd name="T26" fmla="*/ 1808 w 2276"/>
                  <a:gd name="T27" fmla="*/ 0 h 1401"/>
                  <a:gd name="T28" fmla="*/ 1808 w 2276"/>
                  <a:gd name="T29" fmla="*/ 0 h 1401"/>
                  <a:gd name="T30" fmla="*/ 233 w 2276"/>
                  <a:gd name="T31" fmla="*/ 321 h 1401"/>
                  <a:gd name="T32" fmla="*/ 233 w 2276"/>
                  <a:gd name="T33" fmla="*/ 321 h 1401"/>
                  <a:gd name="T34" fmla="*/ 204 w 2276"/>
                  <a:gd name="T35" fmla="*/ 292 h 1401"/>
                  <a:gd name="T36" fmla="*/ 204 w 2276"/>
                  <a:gd name="T37" fmla="*/ 263 h 1401"/>
                  <a:gd name="T38" fmla="*/ 204 w 2276"/>
                  <a:gd name="T39" fmla="*/ 233 h 1401"/>
                  <a:gd name="T40" fmla="*/ 58 w 2276"/>
                  <a:gd name="T41" fmla="*/ 321 h 1401"/>
                  <a:gd name="T42" fmla="*/ 0 w 2276"/>
                  <a:gd name="T43" fmla="*/ 380 h 1401"/>
                  <a:gd name="T44" fmla="*/ 117 w 2276"/>
                  <a:gd name="T45" fmla="*/ 1254 h 1401"/>
                  <a:gd name="T46" fmla="*/ 146 w 2276"/>
                  <a:gd name="T47" fmla="*/ 1400 h 1401"/>
                  <a:gd name="T48" fmla="*/ 1925 w 2276"/>
                  <a:gd name="T49" fmla="*/ 1109 h 1401"/>
                  <a:gd name="T50" fmla="*/ 1983 w 2276"/>
                  <a:gd name="T51" fmla="*/ 1109 h 1401"/>
                  <a:gd name="T52" fmla="*/ 2041 w 2276"/>
                  <a:gd name="T53" fmla="*/ 1109 h 1401"/>
                  <a:gd name="T54" fmla="*/ 2100 w 2276"/>
                  <a:gd name="T55" fmla="*/ 1021 h 1401"/>
                  <a:gd name="T56" fmla="*/ 2158 w 2276"/>
                  <a:gd name="T57" fmla="*/ 93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6" h="1401">
                    <a:moveTo>
                      <a:pt x="2158" y="933"/>
                    </a:moveTo>
                    <a:lnTo>
                      <a:pt x="2158" y="933"/>
                    </a:lnTo>
                    <a:lnTo>
                      <a:pt x="2187" y="933"/>
                    </a:lnTo>
                    <a:cubicBezTo>
                      <a:pt x="2217" y="933"/>
                      <a:pt x="2217" y="933"/>
                      <a:pt x="2217" y="933"/>
                    </a:cubicBezTo>
                    <a:cubicBezTo>
                      <a:pt x="2246" y="875"/>
                      <a:pt x="2275" y="846"/>
                      <a:pt x="2246" y="816"/>
                    </a:cubicBezTo>
                    <a:cubicBezTo>
                      <a:pt x="2246" y="788"/>
                      <a:pt x="2217" y="788"/>
                      <a:pt x="2187" y="759"/>
                    </a:cubicBezTo>
                    <a:cubicBezTo>
                      <a:pt x="2158" y="759"/>
                      <a:pt x="2129" y="730"/>
                      <a:pt x="2129" y="700"/>
                    </a:cubicBezTo>
                    <a:cubicBezTo>
                      <a:pt x="2070" y="613"/>
                      <a:pt x="2070" y="438"/>
                      <a:pt x="2100" y="350"/>
                    </a:cubicBezTo>
                    <a:lnTo>
                      <a:pt x="2129" y="321"/>
                    </a:lnTo>
                    <a:cubicBezTo>
                      <a:pt x="2158" y="292"/>
                      <a:pt x="2158" y="292"/>
                      <a:pt x="2158" y="263"/>
                    </a:cubicBezTo>
                    <a:cubicBezTo>
                      <a:pt x="2158" y="233"/>
                      <a:pt x="2100" y="233"/>
                      <a:pt x="2070" y="233"/>
                    </a:cubicBezTo>
                    <a:cubicBezTo>
                      <a:pt x="2041" y="204"/>
                      <a:pt x="2041" y="204"/>
                      <a:pt x="2041" y="204"/>
                    </a:cubicBezTo>
                    <a:cubicBezTo>
                      <a:pt x="2041" y="175"/>
                      <a:pt x="2041" y="175"/>
                      <a:pt x="2041" y="175"/>
                    </a:cubicBezTo>
                    <a:cubicBezTo>
                      <a:pt x="1983" y="117"/>
                      <a:pt x="1925" y="0"/>
                      <a:pt x="1808" y="0"/>
                    </a:cubicBezTo>
                    <a:lnTo>
                      <a:pt x="1808" y="0"/>
                    </a:lnTo>
                    <a:cubicBezTo>
                      <a:pt x="1341" y="88"/>
                      <a:pt x="758" y="204"/>
                      <a:pt x="233" y="321"/>
                    </a:cubicBezTo>
                    <a:lnTo>
                      <a:pt x="233" y="321"/>
                    </a:lnTo>
                    <a:cubicBezTo>
                      <a:pt x="204" y="292"/>
                      <a:pt x="204" y="292"/>
                      <a:pt x="204" y="292"/>
                    </a:cubicBezTo>
                    <a:lnTo>
                      <a:pt x="204" y="263"/>
                    </a:lnTo>
                    <a:cubicBezTo>
                      <a:pt x="204" y="233"/>
                      <a:pt x="204" y="233"/>
                      <a:pt x="204" y="233"/>
                    </a:cubicBezTo>
                    <a:cubicBezTo>
                      <a:pt x="146" y="263"/>
                      <a:pt x="117" y="292"/>
                      <a:pt x="58" y="321"/>
                    </a:cubicBezTo>
                    <a:cubicBezTo>
                      <a:pt x="29" y="350"/>
                      <a:pt x="29" y="350"/>
                      <a:pt x="0" y="380"/>
                    </a:cubicBezTo>
                    <a:cubicBezTo>
                      <a:pt x="29" y="671"/>
                      <a:pt x="87" y="963"/>
                      <a:pt x="117" y="1254"/>
                    </a:cubicBezTo>
                    <a:cubicBezTo>
                      <a:pt x="146" y="1400"/>
                      <a:pt x="146" y="1400"/>
                      <a:pt x="146" y="1400"/>
                    </a:cubicBezTo>
                    <a:cubicBezTo>
                      <a:pt x="729" y="1313"/>
                      <a:pt x="1370" y="1196"/>
                      <a:pt x="1925" y="1109"/>
                    </a:cubicBezTo>
                    <a:cubicBezTo>
                      <a:pt x="1953" y="1109"/>
                      <a:pt x="1953" y="1109"/>
                      <a:pt x="1983" y="1109"/>
                    </a:cubicBezTo>
                    <a:cubicBezTo>
                      <a:pt x="2012" y="1109"/>
                      <a:pt x="2041" y="1109"/>
                      <a:pt x="2041" y="1109"/>
                    </a:cubicBezTo>
                    <a:cubicBezTo>
                      <a:pt x="2070" y="1080"/>
                      <a:pt x="2070" y="1050"/>
                      <a:pt x="2100" y="1021"/>
                    </a:cubicBezTo>
                    <a:cubicBezTo>
                      <a:pt x="2100" y="992"/>
                      <a:pt x="2129" y="963"/>
                      <a:pt x="2158" y="933"/>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12" name="Freeform 163">
                <a:extLst>
                  <a:ext uri="{FF2B5EF4-FFF2-40B4-BE49-F238E27FC236}">
                    <a16:creationId xmlns:a16="http://schemas.microsoft.com/office/drawing/2014/main" id="{C35BF931-2F33-4EED-90E2-3C1CFBEC1F81}"/>
                  </a:ext>
                </a:extLst>
              </p:cNvPr>
              <p:cNvSpPr>
                <a:spLocks noChangeArrowheads="1"/>
              </p:cNvSpPr>
              <p:nvPr/>
            </p:nvSpPr>
            <p:spPr bwMode="auto">
              <a:xfrm>
                <a:off x="10660902" y="2922745"/>
                <a:ext cx="11416" cy="11329"/>
              </a:xfrm>
              <a:custGeom>
                <a:avLst/>
                <a:gdLst>
                  <a:gd name="T0" fmla="*/ 29 w 30"/>
                  <a:gd name="T1" fmla="*/ 28 h 29"/>
                  <a:gd name="T2" fmla="*/ 29 w 30"/>
                  <a:gd name="T3" fmla="*/ 28 h 29"/>
                  <a:gd name="T4" fmla="*/ 29 w 30"/>
                  <a:gd name="T5" fmla="*/ 28 h 29"/>
                  <a:gd name="T6" fmla="*/ 0 w 30"/>
                  <a:gd name="T7" fmla="*/ 0 h 29"/>
                  <a:gd name="T8" fmla="*/ 0 w 30"/>
                  <a:gd name="T9" fmla="*/ 28 h 29"/>
                  <a:gd name="T10" fmla="*/ 29 w 30"/>
                  <a:gd name="T11" fmla="*/ 28 h 29"/>
                </a:gdLst>
                <a:ahLst/>
                <a:cxnLst>
                  <a:cxn ang="0">
                    <a:pos x="T0" y="T1"/>
                  </a:cxn>
                  <a:cxn ang="0">
                    <a:pos x="T2" y="T3"/>
                  </a:cxn>
                  <a:cxn ang="0">
                    <a:pos x="T4" y="T5"/>
                  </a:cxn>
                  <a:cxn ang="0">
                    <a:pos x="T6" y="T7"/>
                  </a:cxn>
                  <a:cxn ang="0">
                    <a:pos x="T8" y="T9"/>
                  </a:cxn>
                  <a:cxn ang="0">
                    <a:pos x="T10" y="T11"/>
                  </a:cxn>
                </a:cxnLst>
                <a:rect l="0" t="0" r="r" b="b"/>
                <a:pathLst>
                  <a:path w="30" h="29">
                    <a:moveTo>
                      <a:pt x="29" y="28"/>
                    </a:moveTo>
                    <a:lnTo>
                      <a:pt x="29" y="28"/>
                    </a:lnTo>
                    <a:lnTo>
                      <a:pt x="29" y="28"/>
                    </a:lnTo>
                    <a:cubicBezTo>
                      <a:pt x="0" y="0"/>
                      <a:pt x="0" y="0"/>
                      <a:pt x="0" y="0"/>
                    </a:cubicBezTo>
                    <a:lnTo>
                      <a:pt x="0" y="28"/>
                    </a:lnTo>
                    <a:cubicBezTo>
                      <a:pt x="0" y="28"/>
                      <a:pt x="0" y="28"/>
                      <a:pt x="29"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13" name="Freeform 164">
                <a:extLst>
                  <a:ext uri="{FF2B5EF4-FFF2-40B4-BE49-F238E27FC236}">
                    <a16:creationId xmlns:a16="http://schemas.microsoft.com/office/drawing/2014/main" id="{EA8970F1-ED4B-4572-A301-A421B389B6E7}"/>
                  </a:ext>
                </a:extLst>
              </p:cNvPr>
              <p:cNvSpPr>
                <a:spLocks noChangeArrowheads="1"/>
              </p:cNvSpPr>
              <p:nvPr/>
            </p:nvSpPr>
            <p:spPr bwMode="auto">
              <a:xfrm>
                <a:off x="10618500" y="2953494"/>
                <a:ext cx="11416" cy="11328"/>
              </a:xfrm>
              <a:custGeom>
                <a:avLst/>
                <a:gdLst>
                  <a:gd name="T0" fmla="*/ 29 w 30"/>
                  <a:gd name="T1" fmla="*/ 29 h 30"/>
                  <a:gd name="T2" fmla="*/ 29 w 30"/>
                  <a:gd name="T3" fmla="*/ 29 h 30"/>
                  <a:gd name="T4" fmla="*/ 29 w 30"/>
                  <a:gd name="T5" fmla="*/ 0 h 30"/>
                  <a:gd name="T6" fmla="*/ 0 w 30"/>
                  <a:gd name="T7" fmla="*/ 29 h 30"/>
                  <a:gd name="T8" fmla="*/ 29 w 30"/>
                  <a:gd name="T9" fmla="*/ 0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29" y="29"/>
                      <a:pt x="29" y="29"/>
                      <a:pt x="29" y="0"/>
                    </a:cubicBezTo>
                    <a:cubicBezTo>
                      <a:pt x="29" y="0"/>
                      <a:pt x="29" y="29"/>
                      <a:pt x="0" y="29"/>
                    </a:cubicBezTo>
                    <a:cubicBezTo>
                      <a:pt x="29" y="29"/>
                      <a:pt x="29" y="0"/>
                      <a:pt x="29"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14" name="Freeform 165">
                <a:extLst>
                  <a:ext uri="{FF2B5EF4-FFF2-40B4-BE49-F238E27FC236}">
                    <a16:creationId xmlns:a16="http://schemas.microsoft.com/office/drawing/2014/main" id="{E69516EC-3247-4A79-9235-CB03FAD82735}"/>
                  </a:ext>
                </a:extLst>
              </p:cNvPr>
              <p:cNvSpPr>
                <a:spLocks noChangeArrowheads="1"/>
              </p:cNvSpPr>
              <p:nvPr/>
            </p:nvSpPr>
            <p:spPr bwMode="auto">
              <a:xfrm>
                <a:off x="8849033" y="2055326"/>
                <a:ext cx="11415"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15" name="Freeform 166">
                <a:extLst>
                  <a:ext uri="{FF2B5EF4-FFF2-40B4-BE49-F238E27FC236}">
                    <a16:creationId xmlns:a16="http://schemas.microsoft.com/office/drawing/2014/main" id="{0BB737D2-48AD-4CFB-9983-F0D4B35875B0}"/>
                  </a:ext>
                </a:extLst>
              </p:cNvPr>
              <p:cNvSpPr>
                <a:spLocks noChangeArrowheads="1"/>
              </p:cNvSpPr>
              <p:nvPr/>
            </p:nvSpPr>
            <p:spPr bwMode="auto">
              <a:xfrm>
                <a:off x="6574003" y="2526258"/>
                <a:ext cx="1208457" cy="577740"/>
              </a:xfrm>
              <a:custGeom>
                <a:avLst/>
                <a:gdLst>
                  <a:gd name="T0" fmla="*/ 2888 w 3268"/>
                  <a:gd name="T1" fmla="*/ 407 h 1575"/>
                  <a:gd name="T2" fmla="*/ 2888 w 3268"/>
                  <a:gd name="T3" fmla="*/ 407 h 1575"/>
                  <a:gd name="T4" fmla="*/ 2800 w 3268"/>
                  <a:gd name="T5" fmla="*/ 350 h 1575"/>
                  <a:gd name="T6" fmla="*/ 2800 w 3268"/>
                  <a:gd name="T7" fmla="*/ 350 h 1575"/>
                  <a:gd name="T8" fmla="*/ 2742 w 3268"/>
                  <a:gd name="T9" fmla="*/ 321 h 1575"/>
                  <a:gd name="T10" fmla="*/ 2655 w 3268"/>
                  <a:gd name="T11" fmla="*/ 291 h 1575"/>
                  <a:gd name="T12" fmla="*/ 2626 w 3268"/>
                  <a:gd name="T13" fmla="*/ 291 h 1575"/>
                  <a:gd name="T14" fmla="*/ 2626 w 3268"/>
                  <a:gd name="T15" fmla="*/ 291 h 1575"/>
                  <a:gd name="T16" fmla="*/ 2596 w 3268"/>
                  <a:gd name="T17" fmla="*/ 291 h 1575"/>
                  <a:gd name="T18" fmla="*/ 2538 w 3268"/>
                  <a:gd name="T19" fmla="*/ 291 h 1575"/>
                  <a:gd name="T20" fmla="*/ 2509 w 3268"/>
                  <a:gd name="T21" fmla="*/ 262 h 1575"/>
                  <a:gd name="T22" fmla="*/ 2392 w 3268"/>
                  <a:gd name="T23" fmla="*/ 291 h 1575"/>
                  <a:gd name="T24" fmla="*/ 2305 w 3268"/>
                  <a:gd name="T25" fmla="*/ 321 h 1575"/>
                  <a:gd name="T26" fmla="*/ 2188 w 3268"/>
                  <a:gd name="T27" fmla="*/ 291 h 1575"/>
                  <a:gd name="T28" fmla="*/ 2129 w 3268"/>
                  <a:gd name="T29" fmla="*/ 262 h 1575"/>
                  <a:gd name="T30" fmla="*/ 1983 w 3268"/>
                  <a:gd name="T31" fmla="*/ 233 h 1575"/>
                  <a:gd name="T32" fmla="*/ 1838 w 3268"/>
                  <a:gd name="T33" fmla="*/ 204 h 1575"/>
                  <a:gd name="T34" fmla="*/ 1809 w 3268"/>
                  <a:gd name="T35" fmla="*/ 174 h 1575"/>
                  <a:gd name="T36" fmla="*/ 1779 w 3268"/>
                  <a:gd name="T37" fmla="*/ 145 h 1575"/>
                  <a:gd name="T38" fmla="*/ 1721 w 3268"/>
                  <a:gd name="T39" fmla="*/ 145 h 1575"/>
                  <a:gd name="T40" fmla="*/ 1692 w 3268"/>
                  <a:gd name="T41" fmla="*/ 145 h 1575"/>
                  <a:gd name="T42" fmla="*/ 1662 w 3268"/>
                  <a:gd name="T43" fmla="*/ 116 h 1575"/>
                  <a:gd name="T44" fmla="*/ 1605 w 3268"/>
                  <a:gd name="T45" fmla="*/ 87 h 1575"/>
                  <a:gd name="T46" fmla="*/ 1517 w 3268"/>
                  <a:gd name="T47" fmla="*/ 87 h 1575"/>
                  <a:gd name="T48" fmla="*/ 1459 w 3268"/>
                  <a:gd name="T49" fmla="*/ 87 h 1575"/>
                  <a:gd name="T50" fmla="*/ 846 w 3268"/>
                  <a:gd name="T51" fmla="*/ 58 h 1575"/>
                  <a:gd name="T52" fmla="*/ 88 w 3268"/>
                  <a:gd name="T53" fmla="*/ 0 h 1575"/>
                  <a:gd name="T54" fmla="*/ 0 w 3268"/>
                  <a:gd name="T55" fmla="*/ 933 h 1575"/>
                  <a:gd name="T56" fmla="*/ 409 w 3268"/>
                  <a:gd name="T57" fmla="*/ 962 h 1575"/>
                  <a:gd name="T58" fmla="*/ 759 w 3268"/>
                  <a:gd name="T59" fmla="*/ 1021 h 1575"/>
                  <a:gd name="T60" fmla="*/ 788 w 3268"/>
                  <a:gd name="T61" fmla="*/ 1021 h 1575"/>
                  <a:gd name="T62" fmla="*/ 788 w 3268"/>
                  <a:gd name="T63" fmla="*/ 1050 h 1575"/>
                  <a:gd name="T64" fmla="*/ 729 w 3268"/>
                  <a:gd name="T65" fmla="*/ 1487 h 1575"/>
                  <a:gd name="T66" fmla="*/ 3267 w 3268"/>
                  <a:gd name="T67" fmla="*/ 1574 h 1575"/>
                  <a:gd name="T68" fmla="*/ 3238 w 3268"/>
                  <a:gd name="T69" fmla="*/ 1516 h 1575"/>
                  <a:gd name="T70" fmla="*/ 3209 w 3268"/>
                  <a:gd name="T71" fmla="*/ 1457 h 1575"/>
                  <a:gd name="T72" fmla="*/ 3209 w 3268"/>
                  <a:gd name="T73" fmla="*/ 1429 h 1575"/>
                  <a:gd name="T74" fmla="*/ 3209 w 3268"/>
                  <a:gd name="T75" fmla="*/ 1400 h 1575"/>
                  <a:gd name="T76" fmla="*/ 3179 w 3268"/>
                  <a:gd name="T77" fmla="*/ 1341 h 1575"/>
                  <a:gd name="T78" fmla="*/ 3121 w 3268"/>
                  <a:gd name="T79" fmla="*/ 1283 h 1575"/>
                  <a:gd name="T80" fmla="*/ 3092 w 3268"/>
                  <a:gd name="T81" fmla="*/ 1107 h 1575"/>
                  <a:gd name="T82" fmla="*/ 3092 w 3268"/>
                  <a:gd name="T83" fmla="*/ 991 h 1575"/>
                  <a:gd name="T84" fmla="*/ 3062 w 3268"/>
                  <a:gd name="T85" fmla="*/ 962 h 1575"/>
                  <a:gd name="T86" fmla="*/ 3033 w 3268"/>
                  <a:gd name="T87" fmla="*/ 904 h 1575"/>
                  <a:gd name="T88" fmla="*/ 3004 w 3268"/>
                  <a:gd name="T89" fmla="*/ 787 h 1575"/>
                  <a:gd name="T90" fmla="*/ 3004 w 3268"/>
                  <a:gd name="T91" fmla="*/ 757 h 1575"/>
                  <a:gd name="T92" fmla="*/ 3004 w 3268"/>
                  <a:gd name="T93" fmla="*/ 700 h 1575"/>
                  <a:gd name="T94" fmla="*/ 3004 w 3268"/>
                  <a:gd name="T95" fmla="*/ 671 h 1575"/>
                  <a:gd name="T96" fmla="*/ 2976 w 3268"/>
                  <a:gd name="T97" fmla="*/ 641 h 1575"/>
                  <a:gd name="T98" fmla="*/ 2946 w 3268"/>
                  <a:gd name="T99" fmla="*/ 612 h 1575"/>
                  <a:gd name="T100" fmla="*/ 2946 w 3268"/>
                  <a:gd name="T101" fmla="*/ 583 h 1575"/>
                  <a:gd name="T102" fmla="*/ 2917 w 3268"/>
                  <a:gd name="T103" fmla="*/ 524 h 1575"/>
                  <a:gd name="T104" fmla="*/ 2888 w 3268"/>
                  <a:gd name="T105" fmla="*/ 407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8" h="1575">
                    <a:moveTo>
                      <a:pt x="2888" y="407"/>
                    </a:moveTo>
                    <a:lnTo>
                      <a:pt x="2888" y="407"/>
                    </a:lnTo>
                    <a:cubicBezTo>
                      <a:pt x="2859" y="379"/>
                      <a:pt x="2829" y="379"/>
                      <a:pt x="2800" y="350"/>
                    </a:cubicBezTo>
                    <a:lnTo>
                      <a:pt x="2800" y="350"/>
                    </a:lnTo>
                    <a:cubicBezTo>
                      <a:pt x="2771" y="350"/>
                      <a:pt x="2771" y="350"/>
                      <a:pt x="2742" y="321"/>
                    </a:cubicBezTo>
                    <a:cubicBezTo>
                      <a:pt x="2712" y="321"/>
                      <a:pt x="2683" y="291"/>
                      <a:pt x="2655" y="291"/>
                    </a:cubicBezTo>
                    <a:cubicBezTo>
                      <a:pt x="2655" y="291"/>
                      <a:pt x="2655" y="291"/>
                      <a:pt x="2626" y="291"/>
                    </a:cubicBezTo>
                    <a:lnTo>
                      <a:pt x="2626" y="291"/>
                    </a:lnTo>
                    <a:lnTo>
                      <a:pt x="2596" y="291"/>
                    </a:lnTo>
                    <a:cubicBezTo>
                      <a:pt x="2567" y="291"/>
                      <a:pt x="2567" y="291"/>
                      <a:pt x="2538" y="291"/>
                    </a:cubicBezTo>
                    <a:cubicBezTo>
                      <a:pt x="2538" y="262"/>
                      <a:pt x="2509" y="262"/>
                      <a:pt x="2509" y="262"/>
                    </a:cubicBezTo>
                    <a:cubicBezTo>
                      <a:pt x="2479" y="262"/>
                      <a:pt x="2421" y="291"/>
                      <a:pt x="2392" y="291"/>
                    </a:cubicBezTo>
                    <a:cubicBezTo>
                      <a:pt x="2362" y="321"/>
                      <a:pt x="2333" y="321"/>
                      <a:pt x="2305" y="321"/>
                    </a:cubicBezTo>
                    <a:cubicBezTo>
                      <a:pt x="2246" y="321"/>
                      <a:pt x="2217" y="321"/>
                      <a:pt x="2188" y="291"/>
                    </a:cubicBezTo>
                    <a:cubicBezTo>
                      <a:pt x="2159" y="291"/>
                      <a:pt x="2129" y="262"/>
                      <a:pt x="2129" y="262"/>
                    </a:cubicBezTo>
                    <a:cubicBezTo>
                      <a:pt x="2071" y="262"/>
                      <a:pt x="2042" y="233"/>
                      <a:pt x="1983" y="233"/>
                    </a:cubicBezTo>
                    <a:cubicBezTo>
                      <a:pt x="1955" y="233"/>
                      <a:pt x="1896" y="204"/>
                      <a:pt x="1838" y="204"/>
                    </a:cubicBezTo>
                    <a:lnTo>
                      <a:pt x="1809" y="174"/>
                    </a:lnTo>
                    <a:cubicBezTo>
                      <a:pt x="1779" y="174"/>
                      <a:pt x="1779" y="145"/>
                      <a:pt x="1779" y="145"/>
                    </a:cubicBezTo>
                    <a:cubicBezTo>
                      <a:pt x="1750" y="145"/>
                      <a:pt x="1750" y="145"/>
                      <a:pt x="1721" y="145"/>
                    </a:cubicBezTo>
                    <a:cubicBezTo>
                      <a:pt x="1721" y="145"/>
                      <a:pt x="1721" y="145"/>
                      <a:pt x="1692" y="145"/>
                    </a:cubicBezTo>
                    <a:lnTo>
                      <a:pt x="1662" y="116"/>
                    </a:lnTo>
                    <a:cubicBezTo>
                      <a:pt x="1634" y="116"/>
                      <a:pt x="1634" y="116"/>
                      <a:pt x="1605" y="87"/>
                    </a:cubicBezTo>
                    <a:cubicBezTo>
                      <a:pt x="1576" y="87"/>
                      <a:pt x="1546" y="87"/>
                      <a:pt x="1517" y="87"/>
                    </a:cubicBezTo>
                    <a:cubicBezTo>
                      <a:pt x="1488" y="87"/>
                      <a:pt x="1459" y="87"/>
                      <a:pt x="1459" y="87"/>
                    </a:cubicBezTo>
                    <a:cubicBezTo>
                      <a:pt x="1226" y="58"/>
                      <a:pt x="1021" y="58"/>
                      <a:pt x="846" y="58"/>
                    </a:cubicBezTo>
                    <a:cubicBezTo>
                      <a:pt x="584" y="29"/>
                      <a:pt x="350" y="0"/>
                      <a:pt x="88" y="0"/>
                    </a:cubicBezTo>
                    <a:cubicBezTo>
                      <a:pt x="59" y="321"/>
                      <a:pt x="29" y="641"/>
                      <a:pt x="0" y="933"/>
                    </a:cubicBezTo>
                    <a:cubicBezTo>
                      <a:pt x="146" y="933"/>
                      <a:pt x="263" y="962"/>
                      <a:pt x="409" y="962"/>
                    </a:cubicBezTo>
                    <a:cubicBezTo>
                      <a:pt x="526" y="991"/>
                      <a:pt x="642" y="991"/>
                      <a:pt x="759" y="1021"/>
                    </a:cubicBezTo>
                    <a:cubicBezTo>
                      <a:pt x="788" y="1021"/>
                      <a:pt x="788" y="1021"/>
                      <a:pt x="788" y="1021"/>
                    </a:cubicBezTo>
                    <a:cubicBezTo>
                      <a:pt x="788" y="1050"/>
                      <a:pt x="788" y="1050"/>
                      <a:pt x="788" y="1050"/>
                    </a:cubicBezTo>
                    <a:cubicBezTo>
                      <a:pt x="759" y="1195"/>
                      <a:pt x="759" y="1341"/>
                      <a:pt x="729" y="1487"/>
                    </a:cubicBezTo>
                    <a:cubicBezTo>
                      <a:pt x="1662" y="1545"/>
                      <a:pt x="2509" y="1574"/>
                      <a:pt x="3267" y="1574"/>
                    </a:cubicBezTo>
                    <a:cubicBezTo>
                      <a:pt x="3267" y="1574"/>
                      <a:pt x="3238" y="1545"/>
                      <a:pt x="3238" y="1516"/>
                    </a:cubicBezTo>
                    <a:cubicBezTo>
                      <a:pt x="3209" y="1516"/>
                      <a:pt x="3209" y="1487"/>
                      <a:pt x="3209" y="1457"/>
                    </a:cubicBezTo>
                    <a:lnTo>
                      <a:pt x="3209" y="1429"/>
                    </a:lnTo>
                    <a:cubicBezTo>
                      <a:pt x="3209" y="1400"/>
                      <a:pt x="3209" y="1400"/>
                      <a:pt x="3209" y="1400"/>
                    </a:cubicBezTo>
                    <a:cubicBezTo>
                      <a:pt x="3209" y="1370"/>
                      <a:pt x="3179" y="1341"/>
                      <a:pt x="3179" y="1341"/>
                    </a:cubicBezTo>
                    <a:cubicBezTo>
                      <a:pt x="3150" y="1312"/>
                      <a:pt x="3121" y="1312"/>
                      <a:pt x="3121" y="1283"/>
                    </a:cubicBezTo>
                    <a:cubicBezTo>
                      <a:pt x="3092" y="1224"/>
                      <a:pt x="3092" y="1166"/>
                      <a:pt x="3092" y="1107"/>
                    </a:cubicBezTo>
                    <a:cubicBezTo>
                      <a:pt x="3092" y="1079"/>
                      <a:pt x="3092" y="1021"/>
                      <a:pt x="3092" y="991"/>
                    </a:cubicBezTo>
                    <a:cubicBezTo>
                      <a:pt x="3092" y="962"/>
                      <a:pt x="3092" y="962"/>
                      <a:pt x="3062" y="962"/>
                    </a:cubicBezTo>
                    <a:cubicBezTo>
                      <a:pt x="3062" y="933"/>
                      <a:pt x="3062" y="904"/>
                      <a:pt x="3033" y="904"/>
                    </a:cubicBezTo>
                    <a:cubicBezTo>
                      <a:pt x="3033" y="874"/>
                      <a:pt x="3033" y="845"/>
                      <a:pt x="3004" y="787"/>
                    </a:cubicBezTo>
                    <a:lnTo>
                      <a:pt x="3004" y="757"/>
                    </a:lnTo>
                    <a:cubicBezTo>
                      <a:pt x="3004" y="729"/>
                      <a:pt x="3004" y="700"/>
                      <a:pt x="3004" y="700"/>
                    </a:cubicBezTo>
                    <a:cubicBezTo>
                      <a:pt x="3004" y="700"/>
                      <a:pt x="3004" y="700"/>
                      <a:pt x="3004" y="671"/>
                    </a:cubicBezTo>
                    <a:cubicBezTo>
                      <a:pt x="2976" y="671"/>
                      <a:pt x="2976" y="671"/>
                      <a:pt x="2976" y="641"/>
                    </a:cubicBezTo>
                    <a:cubicBezTo>
                      <a:pt x="2946" y="641"/>
                      <a:pt x="2946" y="612"/>
                      <a:pt x="2946" y="612"/>
                    </a:cubicBezTo>
                    <a:lnTo>
                      <a:pt x="2946" y="583"/>
                    </a:lnTo>
                    <a:cubicBezTo>
                      <a:pt x="2946" y="554"/>
                      <a:pt x="2946" y="554"/>
                      <a:pt x="2917" y="524"/>
                    </a:cubicBezTo>
                    <a:cubicBezTo>
                      <a:pt x="2917" y="495"/>
                      <a:pt x="2888" y="466"/>
                      <a:pt x="2888" y="407"/>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16" name="Freeform 167">
                <a:extLst>
                  <a:ext uri="{FF2B5EF4-FFF2-40B4-BE49-F238E27FC236}">
                    <a16:creationId xmlns:a16="http://schemas.microsoft.com/office/drawing/2014/main" id="{FEDE6046-51B8-4DA9-9B78-A6E17CBC126D}"/>
                  </a:ext>
                </a:extLst>
              </p:cNvPr>
              <p:cNvSpPr>
                <a:spLocks noChangeArrowheads="1"/>
              </p:cNvSpPr>
              <p:nvPr/>
            </p:nvSpPr>
            <p:spPr bwMode="auto">
              <a:xfrm>
                <a:off x="6800691" y="3092670"/>
                <a:ext cx="1089405" cy="568030"/>
              </a:xfrm>
              <a:custGeom>
                <a:avLst/>
                <a:gdLst>
                  <a:gd name="T0" fmla="*/ 2829 w 2947"/>
                  <a:gd name="T1" fmla="*/ 262 h 1547"/>
                  <a:gd name="T2" fmla="*/ 2829 w 2947"/>
                  <a:gd name="T3" fmla="*/ 262 h 1547"/>
                  <a:gd name="T4" fmla="*/ 2858 w 2947"/>
                  <a:gd name="T5" fmla="*/ 233 h 1547"/>
                  <a:gd name="T6" fmla="*/ 2683 w 2947"/>
                  <a:gd name="T7" fmla="*/ 88 h 1547"/>
                  <a:gd name="T8" fmla="*/ 2625 w 2947"/>
                  <a:gd name="T9" fmla="*/ 88 h 1547"/>
                  <a:gd name="T10" fmla="*/ 2596 w 2947"/>
                  <a:gd name="T11" fmla="*/ 88 h 1547"/>
                  <a:gd name="T12" fmla="*/ 2537 w 2947"/>
                  <a:gd name="T13" fmla="*/ 88 h 1547"/>
                  <a:gd name="T14" fmla="*/ 2537 w 2947"/>
                  <a:gd name="T15" fmla="*/ 88 h 1547"/>
                  <a:gd name="T16" fmla="*/ 2275 w 2947"/>
                  <a:gd name="T17" fmla="*/ 88 h 1547"/>
                  <a:gd name="T18" fmla="*/ 2070 w 2947"/>
                  <a:gd name="T19" fmla="*/ 88 h 1547"/>
                  <a:gd name="T20" fmla="*/ 729 w 2947"/>
                  <a:gd name="T21" fmla="*/ 29 h 1547"/>
                  <a:gd name="T22" fmla="*/ 116 w 2947"/>
                  <a:gd name="T23" fmla="*/ 0 h 1547"/>
                  <a:gd name="T24" fmla="*/ 58 w 2947"/>
                  <a:gd name="T25" fmla="*/ 555 h 1547"/>
                  <a:gd name="T26" fmla="*/ 0 w 2947"/>
                  <a:gd name="T27" fmla="*/ 1459 h 1547"/>
                  <a:gd name="T28" fmla="*/ 1049 w 2947"/>
                  <a:gd name="T29" fmla="*/ 1488 h 1547"/>
                  <a:gd name="T30" fmla="*/ 1342 w 2947"/>
                  <a:gd name="T31" fmla="*/ 1517 h 1547"/>
                  <a:gd name="T32" fmla="*/ 1925 w 2947"/>
                  <a:gd name="T33" fmla="*/ 1517 h 1547"/>
                  <a:gd name="T34" fmla="*/ 2099 w 2947"/>
                  <a:gd name="T35" fmla="*/ 1517 h 1547"/>
                  <a:gd name="T36" fmla="*/ 2713 w 2947"/>
                  <a:gd name="T37" fmla="*/ 1546 h 1547"/>
                  <a:gd name="T38" fmla="*/ 2946 w 2947"/>
                  <a:gd name="T39" fmla="*/ 1546 h 1547"/>
                  <a:gd name="T40" fmla="*/ 2916 w 2947"/>
                  <a:gd name="T41" fmla="*/ 700 h 1547"/>
                  <a:gd name="T42" fmla="*/ 2916 w 2947"/>
                  <a:gd name="T43" fmla="*/ 642 h 1547"/>
                  <a:gd name="T44" fmla="*/ 2916 w 2947"/>
                  <a:gd name="T45" fmla="*/ 555 h 1547"/>
                  <a:gd name="T46" fmla="*/ 2887 w 2947"/>
                  <a:gd name="T47" fmla="*/ 526 h 1547"/>
                  <a:gd name="T48" fmla="*/ 2858 w 2947"/>
                  <a:gd name="T49" fmla="*/ 526 h 1547"/>
                  <a:gd name="T50" fmla="*/ 2799 w 2947"/>
                  <a:gd name="T51" fmla="*/ 321 h 1547"/>
                  <a:gd name="T52" fmla="*/ 2829 w 2947"/>
                  <a:gd name="T53" fmla="*/ 26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7" h="1547">
                    <a:moveTo>
                      <a:pt x="2829" y="262"/>
                    </a:moveTo>
                    <a:lnTo>
                      <a:pt x="2829" y="262"/>
                    </a:lnTo>
                    <a:cubicBezTo>
                      <a:pt x="2858" y="262"/>
                      <a:pt x="2858" y="233"/>
                      <a:pt x="2858" y="233"/>
                    </a:cubicBezTo>
                    <a:cubicBezTo>
                      <a:pt x="2858" y="205"/>
                      <a:pt x="2713" y="117"/>
                      <a:pt x="2683" y="88"/>
                    </a:cubicBezTo>
                    <a:cubicBezTo>
                      <a:pt x="2654" y="88"/>
                      <a:pt x="2654" y="88"/>
                      <a:pt x="2625" y="88"/>
                    </a:cubicBezTo>
                    <a:cubicBezTo>
                      <a:pt x="2596" y="88"/>
                      <a:pt x="2596" y="88"/>
                      <a:pt x="2596" y="88"/>
                    </a:cubicBezTo>
                    <a:cubicBezTo>
                      <a:pt x="2566" y="88"/>
                      <a:pt x="2566" y="88"/>
                      <a:pt x="2537" y="88"/>
                    </a:cubicBezTo>
                    <a:lnTo>
                      <a:pt x="2537" y="88"/>
                    </a:lnTo>
                    <a:cubicBezTo>
                      <a:pt x="2449" y="88"/>
                      <a:pt x="2363" y="88"/>
                      <a:pt x="2275" y="88"/>
                    </a:cubicBezTo>
                    <a:cubicBezTo>
                      <a:pt x="2187" y="88"/>
                      <a:pt x="2129" y="88"/>
                      <a:pt x="2070" y="88"/>
                    </a:cubicBezTo>
                    <a:cubicBezTo>
                      <a:pt x="1633" y="88"/>
                      <a:pt x="1166" y="59"/>
                      <a:pt x="729" y="29"/>
                    </a:cubicBezTo>
                    <a:cubicBezTo>
                      <a:pt x="525" y="29"/>
                      <a:pt x="321" y="0"/>
                      <a:pt x="116" y="0"/>
                    </a:cubicBezTo>
                    <a:cubicBezTo>
                      <a:pt x="87" y="176"/>
                      <a:pt x="87" y="379"/>
                      <a:pt x="58" y="555"/>
                    </a:cubicBezTo>
                    <a:cubicBezTo>
                      <a:pt x="29" y="846"/>
                      <a:pt x="0" y="1167"/>
                      <a:pt x="0" y="1459"/>
                    </a:cubicBezTo>
                    <a:cubicBezTo>
                      <a:pt x="349" y="1459"/>
                      <a:pt x="699" y="1488"/>
                      <a:pt x="1049" y="1488"/>
                    </a:cubicBezTo>
                    <a:cubicBezTo>
                      <a:pt x="1137" y="1488"/>
                      <a:pt x="1254" y="1517"/>
                      <a:pt x="1342" y="1517"/>
                    </a:cubicBezTo>
                    <a:cubicBezTo>
                      <a:pt x="1546" y="1517"/>
                      <a:pt x="1720" y="1517"/>
                      <a:pt x="1925" y="1517"/>
                    </a:cubicBezTo>
                    <a:cubicBezTo>
                      <a:pt x="1983" y="1517"/>
                      <a:pt x="2042" y="1517"/>
                      <a:pt x="2099" y="1517"/>
                    </a:cubicBezTo>
                    <a:cubicBezTo>
                      <a:pt x="2275" y="1546"/>
                      <a:pt x="2508" y="1546"/>
                      <a:pt x="2713" y="1546"/>
                    </a:cubicBezTo>
                    <a:cubicBezTo>
                      <a:pt x="2799" y="1546"/>
                      <a:pt x="2858" y="1546"/>
                      <a:pt x="2946" y="1546"/>
                    </a:cubicBezTo>
                    <a:cubicBezTo>
                      <a:pt x="2916" y="1283"/>
                      <a:pt x="2916" y="962"/>
                      <a:pt x="2916" y="700"/>
                    </a:cubicBezTo>
                    <a:cubicBezTo>
                      <a:pt x="2916" y="671"/>
                      <a:pt x="2916" y="642"/>
                      <a:pt x="2916" y="642"/>
                    </a:cubicBezTo>
                    <a:cubicBezTo>
                      <a:pt x="2916" y="612"/>
                      <a:pt x="2916" y="583"/>
                      <a:pt x="2916" y="555"/>
                    </a:cubicBezTo>
                    <a:cubicBezTo>
                      <a:pt x="2916" y="555"/>
                      <a:pt x="2916" y="555"/>
                      <a:pt x="2887" y="526"/>
                    </a:cubicBezTo>
                    <a:lnTo>
                      <a:pt x="2858" y="526"/>
                    </a:lnTo>
                    <a:cubicBezTo>
                      <a:pt x="2829" y="467"/>
                      <a:pt x="2799" y="379"/>
                      <a:pt x="2799" y="321"/>
                    </a:cubicBezTo>
                    <a:cubicBezTo>
                      <a:pt x="2829" y="292"/>
                      <a:pt x="2829" y="292"/>
                      <a:pt x="2829" y="262"/>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17" name="Freeform 168">
                <a:extLst>
                  <a:ext uri="{FF2B5EF4-FFF2-40B4-BE49-F238E27FC236}">
                    <a16:creationId xmlns:a16="http://schemas.microsoft.com/office/drawing/2014/main" id="{14DC621F-A7B4-4256-B1C0-71690F657004}"/>
                  </a:ext>
                </a:extLst>
              </p:cNvPr>
              <p:cNvSpPr>
                <a:spLocks noChangeArrowheads="1"/>
              </p:cNvSpPr>
              <p:nvPr/>
            </p:nvSpPr>
            <p:spPr bwMode="auto">
              <a:xfrm>
                <a:off x="5603651" y="2022960"/>
                <a:ext cx="1024171" cy="835053"/>
              </a:xfrm>
              <a:custGeom>
                <a:avLst/>
                <a:gdLst>
                  <a:gd name="T0" fmla="*/ 408 w 2771"/>
                  <a:gd name="T1" fmla="*/ 0 h 2275"/>
                  <a:gd name="T2" fmla="*/ 408 w 2771"/>
                  <a:gd name="T3" fmla="*/ 0 h 2275"/>
                  <a:gd name="T4" fmla="*/ 0 w 2771"/>
                  <a:gd name="T5" fmla="*/ 1924 h 2275"/>
                  <a:gd name="T6" fmla="*/ 2566 w 2771"/>
                  <a:gd name="T7" fmla="*/ 2274 h 2275"/>
                  <a:gd name="T8" fmla="*/ 2712 w 2771"/>
                  <a:gd name="T9" fmla="*/ 961 h 2275"/>
                  <a:gd name="T10" fmla="*/ 2770 w 2771"/>
                  <a:gd name="T11" fmla="*/ 350 h 2275"/>
                  <a:gd name="T12" fmla="*/ 408 w 2771"/>
                  <a:gd name="T13" fmla="*/ 0 h 2275"/>
                </a:gdLst>
                <a:ahLst/>
                <a:cxnLst>
                  <a:cxn ang="0">
                    <a:pos x="T0" y="T1"/>
                  </a:cxn>
                  <a:cxn ang="0">
                    <a:pos x="T2" y="T3"/>
                  </a:cxn>
                  <a:cxn ang="0">
                    <a:pos x="T4" y="T5"/>
                  </a:cxn>
                  <a:cxn ang="0">
                    <a:pos x="T6" y="T7"/>
                  </a:cxn>
                  <a:cxn ang="0">
                    <a:pos x="T8" y="T9"/>
                  </a:cxn>
                  <a:cxn ang="0">
                    <a:pos x="T10" y="T11"/>
                  </a:cxn>
                  <a:cxn ang="0">
                    <a:pos x="T12" y="T13"/>
                  </a:cxn>
                </a:cxnLst>
                <a:rect l="0" t="0" r="r" b="b"/>
                <a:pathLst>
                  <a:path w="2771" h="2275">
                    <a:moveTo>
                      <a:pt x="408" y="0"/>
                    </a:moveTo>
                    <a:lnTo>
                      <a:pt x="408" y="0"/>
                    </a:lnTo>
                    <a:cubicBezTo>
                      <a:pt x="262" y="700"/>
                      <a:pt x="117" y="1311"/>
                      <a:pt x="0" y="1924"/>
                    </a:cubicBezTo>
                    <a:cubicBezTo>
                      <a:pt x="729" y="2070"/>
                      <a:pt x="1545" y="2186"/>
                      <a:pt x="2566" y="2274"/>
                    </a:cubicBezTo>
                    <a:cubicBezTo>
                      <a:pt x="2595" y="1836"/>
                      <a:pt x="2653" y="1399"/>
                      <a:pt x="2712" y="961"/>
                    </a:cubicBezTo>
                    <a:cubicBezTo>
                      <a:pt x="2741" y="757"/>
                      <a:pt x="2770" y="554"/>
                      <a:pt x="2770" y="350"/>
                    </a:cubicBezTo>
                    <a:cubicBezTo>
                      <a:pt x="1924" y="262"/>
                      <a:pt x="1167" y="145"/>
                      <a:pt x="408" y="0"/>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18" name="Freeform 169">
                <a:extLst>
                  <a:ext uri="{FF2B5EF4-FFF2-40B4-BE49-F238E27FC236}">
                    <a16:creationId xmlns:a16="http://schemas.microsoft.com/office/drawing/2014/main" id="{9978CA22-F550-4A86-9798-7A22F97AF070}"/>
                  </a:ext>
                </a:extLst>
              </p:cNvPr>
              <p:cNvSpPr>
                <a:spLocks noChangeArrowheads="1"/>
              </p:cNvSpPr>
              <p:nvPr/>
            </p:nvSpPr>
            <p:spPr bwMode="auto">
              <a:xfrm>
                <a:off x="8762598" y="2270563"/>
                <a:ext cx="11416" cy="42076"/>
              </a:xfrm>
              <a:custGeom>
                <a:avLst/>
                <a:gdLst>
                  <a:gd name="T0" fmla="*/ 0 w 30"/>
                  <a:gd name="T1" fmla="*/ 115 h 116"/>
                  <a:gd name="T2" fmla="*/ 0 w 30"/>
                  <a:gd name="T3" fmla="*/ 115 h 116"/>
                  <a:gd name="T4" fmla="*/ 0 w 30"/>
                  <a:gd name="T5" fmla="*/ 115 h 116"/>
                  <a:gd name="T6" fmla="*/ 0 w 30"/>
                  <a:gd name="T7" fmla="*/ 86 h 116"/>
                  <a:gd name="T8" fmla="*/ 0 w 30"/>
                  <a:gd name="T9" fmla="*/ 86 h 116"/>
                  <a:gd name="T10" fmla="*/ 0 w 30"/>
                  <a:gd name="T11" fmla="*/ 115 h 116"/>
                  <a:gd name="T12" fmla="*/ 0 w 30"/>
                  <a:gd name="T13" fmla="*/ 115 h 116"/>
                  <a:gd name="T14" fmla="*/ 29 w 30"/>
                  <a:gd name="T15" fmla="*/ 29 h 116"/>
                  <a:gd name="T16" fmla="*/ 29 w 30"/>
                  <a:gd name="T17" fmla="*/ 0 h 116"/>
                  <a:gd name="T18" fmla="*/ 29 w 30"/>
                  <a:gd name="T19" fmla="*/ 0 h 116"/>
                  <a:gd name="T20" fmla="*/ 29 w 30"/>
                  <a:gd name="T21" fmla="*/ 29 h 116"/>
                  <a:gd name="T22" fmla="*/ 0 w 30"/>
                  <a:gd name="T23" fmla="*/ 1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116">
                    <a:moveTo>
                      <a:pt x="0" y="115"/>
                    </a:moveTo>
                    <a:lnTo>
                      <a:pt x="0" y="115"/>
                    </a:lnTo>
                    <a:lnTo>
                      <a:pt x="0" y="115"/>
                    </a:lnTo>
                    <a:cubicBezTo>
                      <a:pt x="0" y="115"/>
                      <a:pt x="0" y="115"/>
                      <a:pt x="0" y="86"/>
                    </a:cubicBezTo>
                    <a:lnTo>
                      <a:pt x="0" y="86"/>
                    </a:lnTo>
                    <a:cubicBezTo>
                      <a:pt x="0" y="115"/>
                      <a:pt x="0" y="115"/>
                      <a:pt x="0" y="115"/>
                    </a:cubicBezTo>
                    <a:lnTo>
                      <a:pt x="0" y="115"/>
                    </a:lnTo>
                    <a:lnTo>
                      <a:pt x="29" y="29"/>
                    </a:lnTo>
                    <a:cubicBezTo>
                      <a:pt x="29" y="0"/>
                      <a:pt x="29" y="0"/>
                      <a:pt x="29" y="0"/>
                    </a:cubicBezTo>
                    <a:lnTo>
                      <a:pt x="29" y="0"/>
                    </a:lnTo>
                    <a:cubicBezTo>
                      <a:pt x="29" y="0"/>
                      <a:pt x="29" y="0"/>
                      <a:pt x="29" y="29"/>
                    </a:cubicBezTo>
                    <a:lnTo>
                      <a:pt x="0" y="11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19" name="Freeform 170">
                <a:extLst>
                  <a:ext uri="{FF2B5EF4-FFF2-40B4-BE49-F238E27FC236}">
                    <a16:creationId xmlns:a16="http://schemas.microsoft.com/office/drawing/2014/main" id="{A5154CCA-1D43-40FF-9DB4-6F8A3C95176F}"/>
                  </a:ext>
                </a:extLst>
              </p:cNvPr>
              <p:cNvSpPr>
                <a:spLocks noChangeArrowheads="1"/>
              </p:cNvSpPr>
              <p:nvPr/>
            </p:nvSpPr>
            <p:spPr bwMode="auto">
              <a:xfrm>
                <a:off x="7642208" y="2493891"/>
                <a:ext cx="883918" cy="568030"/>
              </a:xfrm>
              <a:custGeom>
                <a:avLst/>
                <a:gdLst>
                  <a:gd name="T0" fmla="*/ 1749 w 2391"/>
                  <a:gd name="T1" fmla="*/ 0 h 1546"/>
                  <a:gd name="T2" fmla="*/ 1749 w 2391"/>
                  <a:gd name="T3" fmla="*/ 0 h 1546"/>
                  <a:gd name="T4" fmla="*/ 1690 w 2391"/>
                  <a:gd name="T5" fmla="*/ 0 h 1546"/>
                  <a:gd name="T6" fmla="*/ 1690 w 2391"/>
                  <a:gd name="T7" fmla="*/ 0 h 1546"/>
                  <a:gd name="T8" fmla="*/ 1194 w 2391"/>
                  <a:gd name="T9" fmla="*/ 0 h 1546"/>
                  <a:gd name="T10" fmla="*/ 845 w 2391"/>
                  <a:gd name="T11" fmla="*/ 0 h 1546"/>
                  <a:gd name="T12" fmla="*/ 495 w 2391"/>
                  <a:gd name="T13" fmla="*/ 0 h 1546"/>
                  <a:gd name="T14" fmla="*/ 0 w 2391"/>
                  <a:gd name="T15" fmla="*/ 0 h 1546"/>
                  <a:gd name="T16" fmla="*/ 29 w 2391"/>
                  <a:gd name="T17" fmla="*/ 262 h 1546"/>
                  <a:gd name="T18" fmla="*/ 29 w 2391"/>
                  <a:gd name="T19" fmla="*/ 409 h 1546"/>
                  <a:gd name="T20" fmla="*/ 58 w 2391"/>
                  <a:gd name="T21" fmla="*/ 438 h 1546"/>
                  <a:gd name="T22" fmla="*/ 58 w 2391"/>
                  <a:gd name="T23" fmla="*/ 495 h 1546"/>
                  <a:gd name="T24" fmla="*/ 58 w 2391"/>
                  <a:gd name="T25" fmla="*/ 525 h 1546"/>
                  <a:gd name="T26" fmla="*/ 58 w 2391"/>
                  <a:gd name="T27" fmla="*/ 554 h 1546"/>
                  <a:gd name="T28" fmla="*/ 88 w 2391"/>
                  <a:gd name="T29" fmla="*/ 612 h 1546"/>
                  <a:gd name="T30" fmla="*/ 116 w 2391"/>
                  <a:gd name="T31" fmla="*/ 729 h 1546"/>
                  <a:gd name="T32" fmla="*/ 174 w 2391"/>
                  <a:gd name="T33" fmla="*/ 875 h 1546"/>
                  <a:gd name="T34" fmla="*/ 204 w 2391"/>
                  <a:gd name="T35" fmla="*/ 992 h 1546"/>
                  <a:gd name="T36" fmla="*/ 233 w 2391"/>
                  <a:gd name="T37" fmla="*/ 1021 h 1546"/>
                  <a:gd name="T38" fmla="*/ 262 w 2391"/>
                  <a:gd name="T39" fmla="*/ 1079 h 1546"/>
                  <a:gd name="T40" fmla="*/ 262 w 2391"/>
                  <a:gd name="T41" fmla="*/ 1195 h 1546"/>
                  <a:gd name="T42" fmla="*/ 262 w 2391"/>
                  <a:gd name="T43" fmla="*/ 1342 h 1546"/>
                  <a:gd name="T44" fmla="*/ 350 w 2391"/>
                  <a:gd name="T45" fmla="*/ 1429 h 1546"/>
                  <a:gd name="T46" fmla="*/ 408 w 2391"/>
                  <a:gd name="T47" fmla="*/ 1429 h 1546"/>
                  <a:gd name="T48" fmla="*/ 438 w 2391"/>
                  <a:gd name="T49" fmla="*/ 1429 h 1546"/>
                  <a:gd name="T50" fmla="*/ 495 w 2391"/>
                  <a:gd name="T51" fmla="*/ 1429 h 1546"/>
                  <a:gd name="T52" fmla="*/ 1573 w 2391"/>
                  <a:gd name="T53" fmla="*/ 1400 h 1546"/>
                  <a:gd name="T54" fmla="*/ 1632 w 2391"/>
                  <a:gd name="T55" fmla="*/ 1400 h 1546"/>
                  <a:gd name="T56" fmla="*/ 1690 w 2391"/>
                  <a:gd name="T57" fmla="*/ 1400 h 1546"/>
                  <a:gd name="T58" fmla="*/ 1778 w 2391"/>
                  <a:gd name="T59" fmla="*/ 1400 h 1546"/>
                  <a:gd name="T60" fmla="*/ 1836 w 2391"/>
                  <a:gd name="T61" fmla="*/ 1429 h 1546"/>
                  <a:gd name="T62" fmla="*/ 1836 w 2391"/>
                  <a:gd name="T63" fmla="*/ 1458 h 1546"/>
                  <a:gd name="T64" fmla="*/ 1865 w 2391"/>
                  <a:gd name="T65" fmla="*/ 1488 h 1546"/>
                  <a:gd name="T66" fmla="*/ 1894 w 2391"/>
                  <a:gd name="T67" fmla="*/ 1488 h 1546"/>
                  <a:gd name="T68" fmla="*/ 1923 w 2391"/>
                  <a:gd name="T69" fmla="*/ 1517 h 1546"/>
                  <a:gd name="T70" fmla="*/ 1923 w 2391"/>
                  <a:gd name="T71" fmla="*/ 1545 h 1546"/>
                  <a:gd name="T72" fmla="*/ 1982 w 2391"/>
                  <a:gd name="T73" fmla="*/ 1342 h 1546"/>
                  <a:gd name="T74" fmla="*/ 2011 w 2391"/>
                  <a:gd name="T75" fmla="*/ 1312 h 1546"/>
                  <a:gd name="T76" fmla="*/ 2040 w 2391"/>
                  <a:gd name="T77" fmla="*/ 1254 h 1546"/>
                  <a:gd name="T78" fmla="*/ 2070 w 2391"/>
                  <a:gd name="T79" fmla="*/ 1167 h 1546"/>
                  <a:gd name="T80" fmla="*/ 2070 w 2391"/>
                  <a:gd name="T81" fmla="*/ 1050 h 1546"/>
                  <a:gd name="T82" fmla="*/ 2128 w 2391"/>
                  <a:gd name="T83" fmla="*/ 1021 h 1546"/>
                  <a:gd name="T84" fmla="*/ 2157 w 2391"/>
                  <a:gd name="T85" fmla="*/ 992 h 1546"/>
                  <a:gd name="T86" fmla="*/ 2157 w 2391"/>
                  <a:gd name="T87" fmla="*/ 992 h 1546"/>
                  <a:gd name="T88" fmla="*/ 2186 w 2391"/>
                  <a:gd name="T89" fmla="*/ 962 h 1546"/>
                  <a:gd name="T90" fmla="*/ 2361 w 2391"/>
                  <a:gd name="T91" fmla="*/ 729 h 1546"/>
                  <a:gd name="T92" fmla="*/ 2332 w 2391"/>
                  <a:gd name="T93" fmla="*/ 729 h 1546"/>
                  <a:gd name="T94" fmla="*/ 2303 w 2391"/>
                  <a:gd name="T95" fmla="*/ 700 h 1546"/>
                  <a:gd name="T96" fmla="*/ 2273 w 2391"/>
                  <a:gd name="T97" fmla="*/ 642 h 1546"/>
                  <a:gd name="T98" fmla="*/ 2244 w 2391"/>
                  <a:gd name="T99" fmla="*/ 554 h 1546"/>
                  <a:gd name="T100" fmla="*/ 2128 w 2391"/>
                  <a:gd name="T101" fmla="*/ 495 h 1546"/>
                  <a:gd name="T102" fmla="*/ 2070 w 2391"/>
                  <a:gd name="T103" fmla="*/ 438 h 1546"/>
                  <a:gd name="T104" fmla="*/ 1923 w 2391"/>
                  <a:gd name="T105" fmla="*/ 204 h 1546"/>
                  <a:gd name="T106" fmla="*/ 1953 w 2391"/>
                  <a:gd name="T107" fmla="*/ 146 h 1546"/>
                  <a:gd name="T108" fmla="*/ 1953 w 2391"/>
                  <a:gd name="T109" fmla="*/ 59 h 1546"/>
                  <a:gd name="T110" fmla="*/ 1923 w 2391"/>
                  <a:gd name="T111" fmla="*/ 0 h 1546"/>
                  <a:gd name="T112" fmla="*/ 1836 w 2391"/>
                  <a:gd name="T113" fmla="*/ 0 h 1546"/>
                  <a:gd name="T114" fmla="*/ 1749 w 2391"/>
                  <a:gd name="T115" fmla="*/ 0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1" h="1546">
                    <a:moveTo>
                      <a:pt x="1749" y="0"/>
                    </a:moveTo>
                    <a:lnTo>
                      <a:pt x="1749" y="0"/>
                    </a:lnTo>
                    <a:cubicBezTo>
                      <a:pt x="1720" y="0"/>
                      <a:pt x="1720" y="0"/>
                      <a:pt x="1690" y="0"/>
                    </a:cubicBezTo>
                    <a:lnTo>
                      <a:pt x="1690" y="0"/>
                    </a:lnTo>
                    <a:cubicBezTo>
                      <a:pt x="1573" y="0"/>
                      <a:pt x="1399" y="0"/>
                      <a:pt x="1194" y="0"/>
                    </a:cubicBezTo>
                    <a:cubicBezTo>
                      <a:pt x="1078" y="0"/>
                      <a:pt x="962" y="0"/>
                      <a:pt x="845" y="0"/>
                    </a:cubicBezTo>
                    <a:cubicBezTo>
                      <a:pt x="729" y="0"/>
                      <a:pt x="612" y="0"/>
                      <a:pt x="495" y="0"/>
                    </a:cubicBezTo>
                    <a:cubicBezTo>
                      <a:pt x="291" y="0"/>
                      <a:pt x="145" y="0"/>
                      <a:pt x="0" y="0"/>
                    </a:cubicBezTo>
                    <a:cubicBezTo>
                      <a:pt x="58" y="88"/>
                      <a:pt x="58" y="175"/>
                      <a:pt x="29" y="262"/>
                    </a:cubicBezTo>
                    <a:cubicBezTo>
                      <a:pt x="29" y="321"/>
                      <a:pt x="29" y="379"/>
                      <a:pt x="29" y="409"/>
                    </a:cubicBezTo>
                    <a:cubicBezTo>
                      <a:pt x="58" y="438"/>
                      <a:pt x="58" y="438"/>
                      <a:pt x="58" y="438"/>
                    </a:cubicBezTo>
                    <a:cubicBezTo>
                      <a:pt x="58" y="467"/>
                      <a:pt x="58" y="467"/>
                      <a:pt x="58" y="495"/>
                    </a:cubicBezTo>
                    <a:lnTo>
                      <a:pt x="58" y="525"/>
                    </a:lnTo>
                    <a:cubicBezTo>
                      <a:pt x="58" y="525"/>
                      <a:pt x="58" y="525"/>
                      <a:pt x="58" y="554"/>
                    </a:cubicBezTo>
                    <a:cubicBezTo>
                      <a:pt x="58" y="554"/>
                      <a:pt x="88" y="583"/>
                      <a:pt x="88" y="612"/>
                    </a:cubicBezTo>
                    <a:cubicBezTo>
                      <a:pt x="116" y="642"/>
                      <a:pt x="145" y="671"/>
                      <a:pt x="116" y="729"/>
                    </a:cubicBezTo>
                    <a:cubicBezTo>
                      <a:pt x="174" y="759"/>
                      <a:pt x="174" y="817"/>
                      <a:pt x="174" y="875"/>
                    </a:cubicBezTo>
                    <a:cubicBezTo>
                      <a:pt x="174" y="904"/>
                      <a:pt x="204" y="962"/>
                      <a:pt x="204" y="992"/>
                    </a:cubicBezTo>
                    <a:lnTo>
                      <a:pt x="233" y="1021"/>
                    </a:lnTo>
                    <a:cubicBezTo>
                      <a:pt x="233" y="1021"/>
                      <a:pt x="262" y="1050"/>
                      <a:pt x="262" y="1079"/>
                    </a:cubicBezTo>
                    <a:cubicBezTo>
                      <a:pt x="262" y="1109"/>
                      <a:pt x="262" y="1167"/>
                      <a:pt x="262" y="1195"/>
                    </a:cubicBezTo>
                    <a:cubicBezTo>
                      <a:pt x="262" y="1254"/>
                      <a:pt x="262" y="1312"/>
                      <a:pt x="262" y="1342"/>
                    </a:cubicBezTo>
                    <a:cubicBezTo>
                      <a:pt x="291" y="1371"/>
                      <a:pt x="321" y="1400"/>
                      <a:pt x="350" y="1429"/>
                    </a:cubicBezTo>
                    <a:cubicBezTo>
                      <a:pt x="350" y="1429"/>
                      <a:pt x="379" y="1429"/>
                      <a:pt x="408" y="1429"/>
                    </a:cubicBezTo>
                    <a:lnTo>
                      <a:pt x="438" y="1429"/>
                    </a:lnTo>
                    <a:cubicBezTo>
                      <a:pt x="466" y="1429"/>
                      <a:pt x="495" y="1429"/>
                      <a:pt x="495" y="1429"/>
                    </a:cubicBezTo>
                    <a:cubicBezTo>
                      <a:pt x="904" y="1429"/>
                      <a:pt x="1194" y="1429"/>
                      <a:pt x="1573" y="1400"/>
                    </a:cubicBezTo>
                    <a:cubicBezTo>
                      <a:pt x="1573" y="1400"/>
                      <a:pt x="1603" y="1400"/>
                      <a:pt x="1632" y="1400"/>
                    </a:cubicBezTo>
                    <a:cubicBezTo>
                      <a:pt x="1661" y="1400"/>
                      <a:pt x="1690" y="1400"/>
                      <a:pt x="1690" y="1400"/>
                    </a:cubicBezTo>
                    <a:cubicBezTo>
                      <a:pt x="1749" y="1400"/>
                      <a:pt x="1778" y="1400"/>
                      <a:pt x="1778" y="1400"/>
                    </a:cubicBezTo>
                    <a:cubicBezTo>
                      <a:pt x="1807" y="1429"/>
                      <a:pt x="1807" y="1429"/>
                      <a:pt x="1836" y="1429"/>
                    </a:cubicBezTo>
                    <a:cubicBezTo>
                      <a:pt x="1836" y="1458"/>
                      <a:pt x="1836" y="1458"/>
                      <a:pt x="1836" y="1458"/>
                    </a:cubicBezTo>
                    <a:lnTo>
                      <a:pt x="1865" y="1488"/>
                    </a:lnTo>
                    <a:cubicBezTo>
                      <a:pt x="1894" y="1488"/>
                      <a:pt x="1894" y="1488"/>
                      <a:pt x="1894" y="1488"/>
                    </a:cubicBezTo>
                    <a:cubicBezTo>
                      <a:pt x="1923" y="1517"/>
                      <a:pt x="1923" y="1517"/>
                      <a:pt x="1923" y="1517"/>
                    </a:cubicBezTo>
                    <a:cubicBezTo>
                      <a:pt x="1923" y="1545"/>
                      <a:pt x="1923" y="1545"/>
                      <a:pt x="1923" y="1545"/>
                    </a:cubicBezTo>
                    <a:cubicBezTo>
                      <a:pt x="1923" y="1458"/>
                      <a:pt x="1953" y="1400"/>
                      <a:pt x="1982" y="1342"/>
                    </a:cubicBezTo>
                    <a:cubicBezTo>
                      <a:pt x="1982" y="1312"/>
                      <a:pt x="2011" y="1312"/>
                      <a:pt x="2011" y="1312"/>
                    </a:cubicBezTo>
                    <a:cubicBezTo>
                      <a:pt x="2040" y="1283"/>
                      <a:pt x="2040" y="1283"/>
                      <a:pt x="2040" y="1254"/>
                    </a:cubicBezTo>
                    <a:cubicBezTo>
                      <a:pt x="2070" y="1225"/>
                      <a:pt x="2070" y="1195"/>
                      <a:pt x="2070" y="1167"/>
                    </a:cubicBezTo>
                    <a:cubicBezTo>
                      <a:pt x="2040" y="1109"/>
                      <a:pt x="2040" y="1079"/>
                      <a:pt x="2070" y="1050"/>
                    </a:cubicBezTo>
                    <a:cubicBezTo>
                      <a:pt x="2099" y="1021"/>
                      <a:pt x="2128" y="1021"/>
                      <a:pt x="2128" y="1021"/>
                    </a:cubicBezTo>
                    <a:cubicBezTo>
                      <a:pt x="2157" y="1021"/>
                      <a:pt x="2157" y="1021"/>
                      <a:pt x="2157" y="992"/>
                    </a:cubicBezTo>
                    <a:lnTo>
                      <a:pt x="2157" y="992"/>
                    </a:lnTo>
                    <a:cubicBezTo>
                      <a:pt x="2157" y="992"/>
                      <a:pt x="2157" y="962"/>
                      <a:pt x="2186" y="962"/>
                    </a:cubicBezTo>
                    <a:cubicBezTo>
                      <a:pt x="2244" y="933"/>
                      <a:pt x="2390" y="845"/>
                      <a:pt x="2361" y="729"/>
                    </a:cubicBezTo>
                    <a:cubicBezTo>
                      <a:pt x="2332" y="729"/>
                      <a:pt x="2332" y="729"/>
                      <a:pt x="2332" y="729"/>
                    </a:cubicBezTo>
                    <a:lnTo>
                      <a:pt x="2303" y="700"/>
                    </a:lnTo>
                    <a:cubicBezTo>
                      <a:pt x="2303" y="671"/>
                      <a:pt x="2303" y="671"/>
                      <a:pt x="2273" y="642"/>
                    </a:cubicBezTo>
                    <a:cubicBezTo>
                      <a:pt x="2273" y="612"/>
                      <a:pt x="2244" y="583"/>
                      <a:pt x="2244" y="554"/>
                    </a:cubicBezTo>
                    <a:cubicBezTo>
                      <a:pt x="2186" y="525"/>
                      <a:pt x="2157" y="495"/>
                      <a:pt x="2128" y="495"/>
                    </a:cubicBezTo>
                    <a:cubicBezTo>
                      <a:pt x="2128" y="467"/>
                      <a:pt x="2099" y="467"/>
                      <a:pt x="2070" y="438"/>
                    </a:cubicBezTo>
                    <a:cubicBezTo>
                      <a:pt x="2011" y="379"/>
                      <a:pt x="1923" y="321"/>
                      <a:pt x="1923" y="204"/>
                    </a:cubicBezTo>
                    <a:cubicBezTo>
                      <a:pt x="1923" y="175"/>
                      <a:pt x="1923" y="146"/>
                      <a:pt x="1953" y="146"/>
                    </a:cubicBezTo>
                    <a:cubicBezTo>
                      <a:pt x="1953" y="117"/>
                      <a:pt x="1953" y="88"/>
                      <a:pt x="1953" y="59"/>
                    </a:cubicBezTo>
                    <a:lnTo>
                      <a:pt x="1923" y="0"/>
                    </a:lnTo>
                    <a:cubicBezTo>
                      <a:pt x="1894" y="0"/>
                      <a:pt x="1865" y="0"/>
                      <a:pt x="1836" y="0"/>
                    </a:cubicBezTo>
                    <a:cubicBezTo>
                      <a:pt x="1807" y="0"/>
                      <a:pt x="1778" y="0"/>
                      <a:pt x="1749" y="0"/>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20" name="Freeform 171">
                <a:extLst>
                  <a:ext uri="{FF2B5EF4-FFF2-40B4-BE49-F238E27FC236}">
                    <a16:creationId xmlns:a16="http://schemas.microsoft.com/office/drawing/2014/main" id="{61B53876-8F6A-441C-B8DC-0693713FC6B0}"/>
                  </a:ext>
                </a:extLst>
              </p:cNvPr>
              <p:cNvSpPr>
                <a:spLocks noChangeArrowheads="1"/>
              </p:cNvSpPr>
              <p:nvPr/>
            </p:nvSpPr>
            <p:spPr bwMode="auto">
              <a:xfrm>
                <a:off x="10618500" y="3060303"/>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21" name="Freeform 172">
                <a:extLst>
                  <a:ext uri="{FF2B5EF4-FFF2-40B4-BE49-F238E27FC236}">
                    <a16:creationId xmlns:a16="http://schemas.microsoft.com/office/drawing/2014/main" id="{267B2965-95E6-450C-9D54-3FBBFD596B10}"/>
                  </a:ext>
                </a:extLst>
              </p:cNvPr>
              <p:cNvSpPr>
                <a:spLocks noChangeArrowheads="1"/>
              </p:cNvSpPr>
              <p:nvPr/>
            </p:nvSpPr>
            <p:spPr bwMode="auto">
              <a:xfrm>
                <a:off x="9561712" y="3050593"/>
                <a:ext cx="1154639" cy="610106"/>
              </a:xfrm>
              <a:custGeom>
                <a:avLst/>
                <a:gdLst>
                  <a:gd name="T0" fmla="*/ 3121 w 3122"/>
                  <a:gd name="T1" fmla="*/ 1195 h 1663"/>
                  <a:gd name="T2" fmla="*/ 3121 w 3122"/>
                  <a:gd name="T3" fmla="*/ 1137 h 1663"/>
                  <a:gd name="T4" fmla="*/ 3033 w 3122"/>
                  <a:gd name="T5" fmla="*/ 1137 h 1663"/>
                  <a:gd name="T6" fmla="*/ 2946 w 3122"/>
                  <a:gd name="T7" fmla="*/ 1166 h 1663"/>
                  <a:gd name="T8" fmla="*/ 2742 w 3122"/>
                  <a:gd name="T9" fmla="*/ 1049 h 1663"/>
                  <a:gd name="T10" fmla="*/ 2479 w 3122"/>
                  <a:gd name="T11" fmla="*/ 992 h 1663"/>
                  <a:gd name="T12" fmla="*/ 2479 w 3122"/>
                  <a:gd name="T13" fmla="*/ 962 h 1663"/>
                  <a:gd name="T14" fmla="*/ 2858 w 3122"/>
                  <a:gd name="T15" fmla="*/ 992 h 1663"/>
                  <a:gd name="T16" fmla="*/ 2829 w 3122"/>
                  <a:gd name="T17" fmla="*/ 933 h 1663"/>
                  <a:gd name="T18" fmla="*/ 2771 w 3122"/>
                  <a:gd name="T19" fmla="*/ 904 h 1663"/>
                  <a:gd name="T20" fmla="*/ 2829 w 3122"/>
                  <a:gd name="T21" fmla="*/ 875 h 1663"/>
                  <a:gd name="T22" fmla="*/ 2771 w 3122"/>
                  <a:gd name="T23" fmla="*/ 845 h 1663"/>
                  <a:gd name="T24" fmla="*/ 2654 w 3122"/>
                  <a:gd name="T25" fmla="*/ 758 h 1663"/>
                  <a:gd name="T26" fmla="*/ 2742 w 3122"/>
                  <a:gd name="T27" fmla="*/ 728 h 1663"/>
                  <a:gd name="T28" fmla="*/ 2742 w 3122"/>
                  <a:gd name="T29" fmla="*/ 699 h 1663"/>
                  <a:gd name="T30" fmla="*/ 2799 w 3122"/>
                  <a:gd name="T31" fmla="*/ 699 h 1663"/>
                  <a:gd name="T32" fmla="*/ 2683 w 3122"/>
                  <a:gd name="T33" fmla="*/ 554 h 1663"/>
                  <a:gd name="T34" fmla="*/ 2537 w 3122"/>
                  <a:gd name="T35" fmla="*/ 495 h 1663"/>
                  <a:gd name="T36" fmla="*/ 2450 w 3122"/>
                  <a:gd name="T37" fmla="*/ 495 h 1663"/>
                  <a:gd name="T38" fmla="*/ 2363 w 3122"/>
                  <a:gd name="T39" fmla="*/ 349 h 1663"/>
                  <a:gd name="T40" fmla="*/ 2392 w 3122"/>
                  <a:gd name="T41" fmla="*/ 262 h 1663"/>
                  <a:gd name="T42" fmla="*/ 2246 w 3122"/>
                  <a:gd name="T43" fmla="*/ 145 h 1663"/>
                  <a:gd name="T44" fmla="*/ 2158 w 3122"/>
                  <a:gd name="T45" fmla="*/ 28 h 1663"/>
                  <a:gd name="T46" fmla="*/ 1954 w 3122"/>
                  <a:gd name="T47" fmla="*/ 175 h 1663"/>
                  <a:gd name="T48" fmla="*/ 1866 w 3122"/>
                  <a:gd name="T49" fmla="*/ 175 h 1663"/>
                  <a:gd name="T50" fmla="*/ 1808 w 3122"/>
                  <a:gd name="T51" fmla="*/ 321 h 1663"/>
                  <a:gd name="T52" fmla="*/ 1721 w 3122"/>
                  <a:gd name="T53" fmla="*/ 378 h 1663"/>
                  <a:gd name="T54" fmla="*/ 1663 w 3122"/>
                  <a:gd name="T55" fmla="*/ 554 h 1663"/>
                  <a:gd name="T56" fmla="*/ 1575 w 3122"/>
                  <a:gd name="T57" fmla="*/ 583 h 1663"/>
                  <a:gd name="T58" fmla="*/ 1458 w 3122"/>
                  <a:gd name="T59" fmla="*/ 554 h 1663"/>
                  <a:gd name="T60" fmla="*/ 1458 w 3122"/>
                  <a:gd name="T61" fmla="*/ 642 h 1663"/>
                  <a:gd name="T62" fmla="*/ 1254 w 3122"/>
                  <a:gd name="T63" fmla="*/ 758 h 1663"/>
                  <a:gd name="T64" fmla="*/ 1196 w 3122"/>
                  <a:gd name="T65" fmla="*/ 904 h 1663"/>
                  <a:gd name="T66" fmla="*/ 1050 w 3122"/>
                  <a:gd name="T67" fmla="*/ 1049 h 1663"/>
                  <a:gd name="T68" fmla="*/ 963 w 3122"/>
                  <a:gd name="T69" fmla="*/ 1108 h 1663"/>
                  <a:gd name="T70" fmla="*/ 933 w 3122"/>
                  <a:gd name="T71" fmla="*/ 1108 h 1663"/>
                  <a:gd name="T72" fmla="*/ 758 w 3122"/>
                  <a:gd name="T73" fmla="*/ 1166 h 1663"/>
                  <a:gd name="T74" fmla="*/ 729 w 3122"/>
                  <a:gd name="T75" fmla="*/ 1224 h 1663"/>
                  <a:gd name="T76" fmla="*/ 554 w 3122"/>
                  <a:gd name="T77" fmla="*/ 1108 h 1663"/>
                  <a:gd name="T78" fmla="*/ 496 w 3122"/>
                  <a:gd name="T79" fmla="*/ 1108 h 1663"/>
                  <a:gd name="T80" fmla="*/ 408 w 3122"/>
                  <a:gd name="T81" fmla="*/ 1254 h 1663"/>
                  <a:gd name="T82" fmla="*/ 263 w 3122"/>
                  <a:gd name="T83" fmla="*/ 1399 h 1663"/>
                  <a:gd name="T84" fmla="*/ 263 w 3122"/>
                  <a:gd name="T85" fmla="*/ 1428 h 1663"/>
                  <a:gd name="T86" fmla="*/ 204 w 3122"/>
                  <a:gd name="T87" fmla="*/ 1458 h 1663"/>
                  <a:gd name="T88" fmla="*/ 87 w 3122"/>
                  <a:gd name="T89" fmla="*/ 1575 h 1663"/>
                  <a:gd name="T90" fmla="*/ 2829 w 3122"/>
                  <a:gd name="T91" fmla="*/ 1254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22" h="1663">
                    <a:moveTo>
                      <a:pt x="3121" y="1195"/>
                    </a:moveTo>
                    <a:lnTo>
                      <a:pt x="3121" y="1195"/>
                    </a:lnTo>
                    <a:cubicBezTo>
                      <a:pt x="3121" y="1166"/>
                      <a:pt x="3121" y="1137"/>
                      <a:pt x="3121" y="1137"/>
                    </a:cubicBezTo>
                    <a:lnTo>
                      <a:pt x="3121" y="1137"/>
                    </a:lnTo>
                    <a:lnTo>
                      <a:pt x="3092" y="1137"/>
                    </a:lnTo>
                    <a:cubicBezTo>
                      <a:pt x="3063" y="1137"/>
                      <a:pt x="3033" y="1137"/>
                      <a:pt x="3033" y="1137"/>
                    </a:cubicBezTo>
                    <a:cubicBezTo>
                      <a:pt x="3033" y="1108"/>
                      <a:pt x="3033" y="1108"/>
                      <a:pt x="3033" y="1108"/>
                    </a:cubicBezTo>
                    <a:cubicBezTo>
                      <a:pt x="3004" y="1137"/>
                      <a:pt x="2975" y="1166"/>
                      <a:pt x="2946" y="1166"/>
                    </a:cubicBezTo>
                    <a:cubicBezTo>
                      <a:pt x="2887" y="1166"/>
                      <a:pt x="2829" y="1108"/>
                      <a:pt x="2771" y="1078"/>
                    </a:cubicBezTo>
                    <a:cubicBezTo>
                      <a:pt x="2771" y="1078"/>
                      <a:pt x="2771" y="1049"/>
                      <a:pt x="2742" y="1049"/>
                    </a:cubicBezTo>
                    <a:cubicBezTo>
                      <a:pt x="2713" y="1021"/>
                      <a:pt x="2654" y="1021"/>
                      <a:pt x="2596" y="1021"/>
                    </a:cubicBezTo>
                    <a:cubicBezTo>
                      <a:pt x="2537" y="992"/>
                      <a:pt x="2508" y="992"/>
                      <a:pt x="2479" y="992"/>
                    </a:cubicBezTo>
                    <a:cubicBezTo>
                      <a:pt x="2421" y="992"/>
                      <a:pt x="2421" y="992"/>
                      <a:pt x="2421" y="992"/>
                    </a:cubicBezTo>
                    <a:cubicBezTo>
                      <a:pt x="2479" y="962"/>
                      <a:pt x="2479" y="962"/>
                      <a:pt x="2479" y="962"/>
                    </a:cubicBezTo>
                    <a:cubicBezTo>
                      <a:pt x="2537" y="904"/>
                      <a:pt x="2596" y="904"/>
                      <a:pt x="2683" y="904"/>
                    </a:cubicBezTo>
                    <a:cubicBezTo>
                      <a:pt x="2771" y="904"/>
                      <a:pt x="2829" y="962"/>
                      <a:pt x="2858" y="992"/>
                    </a:cubicBezTo>
                    <a:cubicBezTo>
                      <a:pt x="2887" y="992"/>
                      <a:pt x="2887" y="1021"/>
                      <a:pt x="2916" y="1021"/>
                    </a:cubicBezTo>
                    <a:cubicBezTo>
                      <a:pt x="2887" y="992"/>
                      <a:pt x="2858" y="962"/>
                      <a:pt x="2829" y="933"/>
                    </a:cubicBezTo>
                    <a:cubicBezTo>
                      <a:pt x="2829" y="933"/>
                      <a:pt x="2829" y="933"/>
                      <a:pt x="2799" y="933"/>
                    </a:cubicBezTo>
                    <a:cubicBezTo>
                      <a:pt x="2771" y="904"/>
                      <a:pt x="2771" y="904"/>
                      <a:pt x="2771" y="904"/>
                    </a:cubicBezTo>
                    <a:cubicBezTo>
                      <a:pt x="2829" y="875"/>
                      <a:pt x="2829" y="875"/>
                      <a:pt x="2829" y="875"/>
                    </a:cubicBezTo>
                    <a:lnTo>
                      <a:pt x="2829" y="875"/>
                    </a:lnTo>
                    <a:lnTo>
                      <a:pt x="2829" y="875"/>
                    </a:lnTo>
                    <a:cubicBezTo>
                      <a:pt x="2829" y="875"/>
                      <a:pt x="2799" y="875"/>
                      <a:pt x="2771" y="845"/>
                    </a:cubicBezTo>
                    <a:cubicBezTo>
                      <a:pt x="2713" y="845"/>
                      <a:pt x="2625" y="845"/>
                      <a:pt x="2654" y="758"/>
                    </a:cubicBezTo>
                    <a:lnTo>
                      <a:pt x="2654" y="758"/>
                    </a:lnTo>
                    <a:cubicBezTo>
                      <a:pt x="2654" y="728"/>
                      <a:pt x="2654" y="728"/>
                      <a:pt x="2654" y="728"/>
                    </a:cubicBezTo>
                    <a:cubicBezTo>
                      <a:pt x="2683" y="728"/>
                      <a:pt x="2713" y="728"/>
                      <a:pt x="2742" y="728"/>
                    </a:cubicBezTo>
                    <a:cubicBezTo>
                      <a:pt x="2742" y="728"/>
                      <a:pt x="2742" y="728"/>
                      <a:pt x="2771" y="728"/>
                    </a:cubicBezTo>
                    <a:cubicBezTo>
                      <a:pt x="2742" y="699"/>
                      <a:pt x="2742" y="699"/>
                      <a:pt x="2742" y="699"/>
                    </a:cubicBezTo>
                    <a:cubicBezTo>
                      <a:pt x="2771" y="699"/>
                      <a:pt x="2771" y="699"/>
                      <a:pt x="2771" y="699"/>
                    </a:cubicBezTo>
                    <a:cubicBezTo>
                      <a:pt x="2771" y="699"/>
                      <a:pt x="2771" y="699"/>
                      <a:pt x="2799" y="699"/>
                    </a:cubicBezTo>
                    <a:cubicBezTo>
                      <a:pt x="2799" y="671"/>
                      <a:pt x="2799" y="612"/>
                      <a:pt x="2771" y="612"/>
                    </a:cubicBezTo>
                    <a:cubicBezTo>
                      <a:pt x="2771" y="583"/>
                      <a:pt x="2742" y="554"/>
                      <a:pt x="2683" y="554"/>
                    </a:cubicBezTo>
                    <a:cubicBezTo>
                      <a:pt x="2654" y="554"/>
                      <a:pt x="2625" y="554"/>
                      <a:pt x="2596" y="525"/>
                    </a:cubicBezTo>
                    <a:cubicBezTo>
                      <a:pt x="2566" y="525"/>
                      <a:pt x="2566" y="525"/>
                      <a:pt x="2537" y="495"/>
                    </a:cubicBezTo>
                    <a:lnTo>
                      <a:pt x="2508" y="495"/>
                    </a:lnTo>
                    <a:cubicBezTo>
                      <a:pt x="2479" y="466"/>
                      <a:pt x="2479" y="495"/>
                      <a:pt x="2450" y="495"/>
                    </a:cubicBezTo>
                    <a:lnTo>
                      <a:pt x="2421" y="495"/>
                    </a:lnTo>
                    <a:cubicBezTo>
                      <a:pt x="2363" y="466"/>
                      <a:pt x="2333" y="408"/>
                      <a:pt x="2363" y="349"/>
                    </a:cubicBezTo>
                    <a:cubicBezTo>
                      <a:pt x="2363" y="321"/>
                      <a:pt x="2363" y="292"/>
                      <a:pt x="2392" y="292"/>
                    </a:cubicBezTo>
                    <a:cubicBezTo>
                      <a:pt x="2392" y="262"/>
                      <a:pt x="2392" y="262"/>
                      <a:pt x="2392" y="262"/>
                    </a:cubicBezTo>
                    <a:cubicBezTo>
                      <a:pt x="2392" y="204"/>
                      <a:pt x="2363" y="175"/>
                      <a:pt x="2304" y="175"/>
                    </a:cubicBezTo>
                    <a:cubicBezTo>
                      <a:pt x="2275" y="145"/>
                      <a:pt x="2246" y="145"/>
                      <a:pt x="2246" y="145"/>
                    </a:cubicBezTo>
                    <a:cubicBezTo>
                      <a:pt x="2187" y="116"/>
                      <a:pt x="2187" y="87"/>
                      <a:pt x="2158" y="58"/>
                    </a:cubicBezTo>
                    <a:lnTo>
                      <a:pt x="2158" y="28"/>
                    </a:lnTo>
                    <a:cubicBezTo>
                      <a:pt x="2100" y="0"/>
                      <a:pt x="2071" y="28"/>
                      <a:pt x="2042" y="87"/>
                    </a:cubicBezTo>
                    <a:cubicBezTo>
                      <a:pt x="2042" y="116"/>
                      <a:pt x="2013" y="145"/>
                      <a:pt x="1954" y="175"/>
                    </a:cubicBezTo>
                    <a:lnTo>
                      <a:pt x="1925" y="175"/>
                    </a:lnTo>
                    <a:cubicBezTo>
                      <a:pt x="1896" y="175"/>
                      <a:pt x="1896" y="175"/>
                      <a:pt x="1866" y="175"/>
                    </a:cubicBezTo>
                    <a:cubicBezTo>
                      <a:pt x="1866" y="204"/>
                      <a:pt x="1866" y="233"/>
                      <a:pt x="1866" y="233"/>
                    </a:cubicBezTo>
                    <a:cubicBezTo>
                      <a:pt x="1866" y="262"/>
                      <a:pt x="1837" y="292"/>
                      <a:pt x="1808" y="321"/>
                    </a:cubicBezTo>
                    <a:cubicBezTo>
                      <a:pt x="1808" y="349"/>
                      <a:pt x="1779" y="349"/>
                      <a:pt x="1779" y="378"/>
                    </a:cubicBezTo>
                    <a:cubicBezTo>
                      <a:pt x="1750" y="378"/>
                      <a:pt x="1750" y="378"/>
                      <a:pt x="1721" y="378"/>
                    </a:cubicBezTo>
                    <a:cubicBezTo>
                      <a:pt x="1721" y="408"/>
                      <a:pt x="1721" y="437"/>
                      <a:pt x="1692" y="466"/>
                    </a:cubicBezTo>
                    <a:cubicBezTo>
                      <a:pt x="1692" y="495"/>
                      <a:pt x="1692" y="525"/>
                      <a:pt x="1663" y="554"/>
                    </a:cubicBezTo>
                    <a:cubicBezTo>
                      <a:pt x="1633" y="554"/>
                      <a:pt x="1604" y="583"/>
                      <a:pt x="1575" y="583"/>
                    </a:cubicBezTo>
                    <a:lnTo>
                      <a:pt x="1575" y="583"/>
                    </a:lnTo>
                    <a:cubicBezTo>
                      <a:pt x="1546" y="583"/>
                      <a:pt x="1546" y="554"/>
                      <a:pt x="1516" y="554"/>
                    </a:cubicBezTo>
                    <a:cubicBezTo>
                      <a:pt x="1487" y="554"/>
                      <a:pt x="1487" y="554"/>
                      <a:pt x="1458" y="554"/>
                    </a:cubicBezTo>
                    <a:lnTo>
                      <a:pt x="1458" y="554"/>
                    </a:lnTo>
                    <a:cubicBezTo>
                      <a:pt x="1458" y="583"/>
                      <a:pt x="1458" y="612"/>
                      <a:pt x="1458" y="642"/>
                    </a:cubicBezTo>
                    <a:cubicBezTo>
                      <a:pt x="1458" y="699"/>
                      <a:pt x="1400" y="728"/>
                      <a:pt x="1342" y="728"/>
                    </a:cubicBezTo>
                    <a:cubicBezTo>
                      <a:pt x="1313" y="728"/>
                      <a:pt x="1283" y="758"/>
                      <a:pt x="1254" y="758"/>
                    </a:cubicBezTo>
                    <a:cubicBezTo>
                      <a:pt x="1225" y="787"/>
                      <a:pt x="1225" y="816"/>
                      <a:pt x="1225" y="875"/>
                    </a:cubicBezTo>
                    <a:cubicBezTo>
                      <a:pt x="1196" y="875"/>
                      <a:pt x="1196" y="904"/>
                      <a:pt x="1196" y="904"/>
                    </a:cubicBezTo>
                    <a:cubicBezTo>
                      <a:pt x="1196" y="933"/>
                      <a:pt x="1196" y="962"/>
                      <a:pt x="1196" y="992"/>
                    </a:cubicBezTo>
                    <a:cubicBezTo>
                      <a:pt x="1166" y="1021"/>
                      <a:pt x="1108" y="1049"/>
                      <a:pt x="1050" y="1049"/>
                    </a:cubicBezTo>
                    <a:lnTo>
                      <a:pt x="1021" y="1049"/>
                    </a:lnTo>
                    <a:cubicBezTo>
                      <a:pt x="992" y="1049"/>
                      <a:pt x="963" y="1078"/>
                      <a:pt x="963" y="1108"/>
                    </a:cubicBezTo>
                    <a:lnTo>
                      <a:pt x="963" y="1108"/>
                    </a:lnTo>
                    <a:cubicBezTo>
                      <a:pt x="933" y="1108"/>
                      <a:pt x="933" y="1108"/>
                      <a:pt x="933" y="1108"/>
                    </a:cubicBezTo>
                    <a:cubicBezTo>
                      <a:pt x="875" y="1108"/>
                      <a:pt x="846" y="1078"/>
                      <a:pt x="816" y="1078"/>
                    </a:cubicBezTo>
                    <a:cubicBezTo>
                      <a:pt x="787" y="1108"/>
                      <a:pt x="787" y="1137"/>
                      <a:pt x="758" y="1166"/>
                    </a:cubicBezTo>
                    <a:lnTo>
                      <a:pt x="758" y="1166"/>
                    </a:lnTo>
                    <a:cubicBezTo>
                      <a:pt x="758" y="1195"/>
                      <a:pt x="758" y="1224"/>
                      <a:pt x="729" y="1224"/>
                    </a:cubicBezTo>
                    <a:cubicBezTo>
                      <a:pt x="671" y="1224"/>
                      <a:pt x="613" y="1195"/>
                      <a:pt x="613" y="1195"/>
                    </a:cubicBezTo>
                    <a:cubicBezTo>
                      <a:pt x="583" y="1166"/>
                      <a:pt x="583" y="1137"/>
                      <a:pt x="554" y="1108"/>
                    </a:cubicBezTo>
                    <a:lnTo>
                      <a:pt x="525" y="1078"/>
                    </a:lnTo>
                    <a:cubicBezTo>
                      <a:pt x="496" y="1078"/>
                      <a:pt x="496" y="1108"/>
                      <a:pt x="496" y="1108"/>
                    </a:cubicBezTo>
                    <a:cubicBezTo>
                      <a:pt x="496" y="1137"/>
                      <a:pt x="496" y="1166"/>
                      <a:pt x="496" y="1166"/>
                    </a:cubicBezTo>
                    <a:cubicBezTo>
                      <a:pt x="466" y="1224"/>
                      <a:pt x="437" y="1224"/>
                      <a:pt x="408" y="1254"/>
                    </a:cubicBezTo>
                    <a:cubicBezTo>
                      <a:pt x="380" y="1254"/>
                      <a:pt x="380" y="1283"/>
                      <a:pt x="350" y="1283"/>
                    </a:cubicBezTo>
                    <a:cubicBezTo>
                      <a:pt x="321" y="1312"/>
                      <a:pt x="292" y="1342"/>
                      <a:pt x="263" y="1399"/>
                    </a:cubicBezTo>
                    <a:cubicBezTo>
                      <a:pt x="263" y="1399"/>
                      <a:pt x="263" y="1399"/>
                      <a:pt x="263" y="1428"/>
                    </a:cubicBezTo>
                    <a:lnTo>
                      <a:pt x="263" y="1428"/>
                    </a:lnTo>
                    <a:cubicBezTo>
                      <a:pt x="233" y="1428"/>
                      <a:pt x="233" y="1428"/>
                      <a:pt x="233" y="1428"/>
                    </a:cubicBezTo>
                    <a:cubicBezTo>
                      <a:pt x="233" y="1428"/>
                      <a:pt x="233" y="1428"/>
                      <a:pt x="204" y="1458"/>
                    </a:cubicBezTo>
                    <a:lnTo>
                      <a:pt x="204" y="1458"/>
                    </a:lnTo>
                    <a:cubicBezTo>
                      <a:pt x="175" y="1516"/>
                      <a:pt x="146" y="1545"/>
                      <a:pt x="87" y="1575"/>
                    </a:cubicBezTo>
                    <a:cubicBezTo>
                      <a:pt x="58" y="1604"/>
                      <a:pt x="30" y="1633"/>
                      <a:pt x="0" y="1662"/>
                    </a:cubicBezTo>
                    <a:cubicBezTo>
                      <a:pt x="992" y="1575"/>
                      <a:pt x="1925" y="1399"/>
                      <a:pt x="2829" y="1254"/>
                    </a:cubicBezTo>
                    <a:lnTo>
                      <a:pt x="3121" y="1195"/>
                    </a:ln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22" name="Freeform 173">
                <a:extLst>
                  <a:ext uri="{FF2B5EF4-FFF2-40B4-BE49-F238E27FC236}">
                    <a16:creationId xmlns:a16="http://schemas.microsoft.com/office/drawing/2014/main" id="{E29BA7DF-A0FF-4503-B40D-0F3CB04277A5}"/>
                  </a:ext>
                </a:extLst>
              </p:cNvPr>
              <p:cNvSpPr>
                <a:spLocks noChangeArrowheads="1"/>
              </p:cNvSpPr>
              <p:nvPr/>
            </p:nvSpPr>
            <p:spPr bwMode="auto">
              <a:xfrm>
                <a:off x="5776520" y="2793280"/>
                <a:ext cx="1068203" cy="835053"/>
              </a:xfrm>
              <a:custGeom>
                <a:avLst/>
                <a:gdLst>
                  <a:gd name="T0" fmla="*/ 2770 w 2887"/>
                  <a:gd name="T1" fmla="*/ 1487 h 2276"/>
                  <a:gd name="T2" fmla="*/ 2770 w 2887"/>
                  <a:gd name="T3" fmla="*/ 1487 h 2276"/>
                  <a:gd name="T4" fmla="*/ 2886 w 2887"/>
                  <a:gd name="T5" fmla="*/ 350 h 2276"/>
                  <a:gd name="T6" fmla="*/ 2507 w 2887"/>
                  <a:gd name="T7" fmla="*/ 292 h 2276"/>
                  <a:gd name="T8" fmla="*/ 291 w 2887"/>
                  <a:gd name="T9" fmla="*/ 0 h 2276"/>
                  <a:gd name="T10" fmla="*/ 0 w 2887"/>
                  <a:gd name="T11" fmla="*/ 1924 h 2276"/>
                  <a:gd name="T12" fmla="*/ 2712 w 2887"/>
                  <a:gd name="T13" fmla="*/ 2275 h 2276"/>
                  <a:gd name="T14" fmla="*/ 2770 w 2887"/>
                  <a:gd name="T15" fmla="*/ 1487 h 22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7" h="2276">
                    <a:moveTo>
                      <a:pt x="2770" y="1487"/>
                    </a:moveTo>
                    <a:lnTo>
                      <a:pt x="2770" y="1487"/>
                    </a:lnTo>
                    <a:cubicBezTo>
                      <a:pt x="2799" y="1108"/>
                      <a:pt x="2828" y="728"/>
                      <a:pt x="2886" y="350"/>
                    </a:cubicBezTo>
                    <a:cubicBezTo>
                      <a:pt x="2741" y="321"/>
                      <a:pt x="2624" y="321"/>
                      <a:pt x="2507" y="292"/>
                    </a:cubicBezTo>
                    <a:cubicBezTo>
                      <a:pt x="1778" y="204"/>
                      <a:pt x="1020" y="116"/>
                      <a:pt x="291" y="0"/>
                    </a:cubicBezTo>
                    <a:cubicBezTo>
                      <a:pt x="203" y="583"/>
                      <a:pt x="86" y="1195"/>
                      <a:pt x="0" y="1924"/>
                    </a:cubicBezTo>
                    <a:cubicBezTo>
                      <a:pt x="903" y="2071"/>
                      <a:pt x="1924" y="2187"/>
                      <a:pt x="2712" y="2275"/>
                    </a:cubicBezTo>
                    <a:cubicBezTo>
                      <a:pt x="2712" y="2012"/>
                      <a:pt x="2741" y="1749"/>
                      <a:pt x="2770" y="1487"/>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23" name="Freeform 174">
                <a:extLst>
                  <a:ext uri="{FF2B5EF4-FFF2-40B4-BE49-F238E27FC236}">
                    <a16:creationId xmlns:a16="http://schemas.microsoft.com/office/drawing/2014/main" id="{A7F4B26D-871D-4AA9-81F5-4C47EE73F623}"/>
                  </a:ext>
                </a:extLst>
              </p:cNvPr>
              <p:cNvSpPr>
                <a:spLocks noChangeArrowheads="1"/>
              </p:cNvSpPr>
              <p:nvPr/>
            </p:nvSpPr>
            <p:spPr bwMode="auto">
              <a:xfrm>
                <a:off x="10574468" y="3029555"/>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24" name="Freeform 175">
                <a:extLst>
                  <a:ext uri="{FF2B5EF4-FFF2-40B4-BE49-F238E27FC236}">
                    <a16:creationId xmlns:a16="http://schemas.microsoft.com/office/drawing/2014/main" id="{D84FE225-8D45-4EEB-B056-81775E7365EC}"/>
                  </a:ext>
                </a:extLst>
              </p:cNvPr>
              <p:cNvSpPr>
                <a:spLocks noChangeArrowheads="1"/>
              </p:cNvSpPr>
              <p:nvPr/>
            </p:nvSpPr>
            <p:spPr bwMode="auto">
              <a:xfrm>
                <a:off x="10585883" y="3018227"/>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25" name="Freeform 176">
                <a:extLst>
                  <a:ext uri="{FF2B5EF4-FFF2-40B4-BE49-F238E27FC236}">
                    <a16:creationId xmlns:a16="http://schemas.microsoft.com/office/drawing/2014/main" id="{7518B01E-783E-4159-953B-0C7476974EA3}"/>
                  </a:ext>
                </a:extLst>
              </p:cNvPr>
              <p:cNvSpPr>
                <a:spLocks noChangeArrowheads="1"/>
              </p:cNvSpPr>
              <p:nvPr/>
            </p:nvSpPr>
            <p:spPr bwMode="auto">
              <a:xfrm>
                <a:off x="10553266" y="3040883"/>
                <a:ext cx="11416" cy="1618"/>
              </a:xfrm>
              <a:custGeom>
                <a:avLst/>
                <a:gdLst>
                  <a:gd name="T0" fmla="*/ 30 w 31"/>
                  <a:gd name="T1" fmla="*/ 0 h 1"/>
                  <a:gd name="T2" fmla="*/ 30 w 31"/>
                  <a:gd name="T3" fmla="*/ 0 h 1"/>
                  <a:gd name="T4" fmla="*/ 0 w 31"/>
                  <a:gd name="T5" fmla="*/ 0 h 1"/>
                  <a:gd name="T6" fmla="*/ 0 w 31"/>
                  <a:gd name="T7" fmla="*/ 0 h 1"/>
                  <a:gd name="T8" fmla="*/ 0 w 31"/>
                  <a:gd name="T9" fmla="*/ 0 h 1"/>
                  <a:gd name="T10" fmla="*/ 0 w 31"/>
                  <a:gd name="T11" fmla="*/ 0 h 1"/>
                  <a:gd name="T12" fmla="*/ 3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30" y="0"/>
                    </a:moveTo>
                    <a:lnTo>
                      <a:pt x="30" y="0"/>
                    </a:lnTo>
                    <a:lnTo>
                      <a:pt x="0" y="0"/>
                    </a:lnTo>
                    <a:lnTo>
                      <a:pt x="0" y="0"/>
                    </a:lnTo>
                    <a:lnTo>
                      <a:pt x="0" y="0"/>
                    </a:lnTo>
                    <a:lnTo>
                      <a:pt x="0" y="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26" name="Freeform 177">
                <a:extLst>
                  <a:ext uri="{FF2B5EF4-FFF2-40B4-BE49-F238E27FC236}">
                    <a16:creationId xmlns:a16="http://schemas.microsoft.com/office/drawing/2014/main" id="{5263D748-1298-47D6-94DC-4C8787051F6A}"/>
                  </a:ext>
                </a:extLst>
              </p:cNvPr>
              <p:cNvSpPr>
                <a:spLocks noChangeArrowheads="1"/>
              </p:cNvSpPr>
              <p:nvPr/>
            </p:nvSpPr>
            <p:spPr bwMode="auto">
              <a:xfrm>
                <a:off x="7782460" y="3029555"/>
                <a:ext cx="937736" cy="781649"/>
              </a:xfrm>
              <a:custGeom>
                <a:avLst/>
                <a:gdLst>
                  <a:gd name="T0" fmla="*/ 2361 w 2537"/>
                  <a:gd name="T1" fmla="*/ 2013 h 2130"/>
                  <a:gd name="T2" fmla="*/ 2391 w 2537"/>
                  <a:gd name="T3" fmla="*/ 1896 h 2130"/>
                  <a:gd name="T4" fmla="*/ 2420 w 2537"/>
                  <a:gd name="T5" fmla="*/ 1896 h 2130"/>
                  <a:gd name="T6" fmla="*/ 2536 w 2537"/>
                  <a:gd name="T7" fmla="*/ 1808 h 2130"/>
                  <a:gd name="T8" fmla="*/ 2332 w 2537"/>
                  <a:gd name="T9" fmla="*/ 1546 h 2130"/>
                  <a:gd name="T10" fmla="*/ 2361 w 2537"/>
                  <a:gd name="T11" fmla="*/ 1487 h 2130"/>
                  <a:gd name="T12" fmla="*/ 2215 w 2537"/>
                  <a:gd name="T13" fmla="*/ 1313 h 2130"/>
                  <a:gd name="T14" fmla="*/ 2157 w 2537"/>
                  <a:gd name="T15" fmla="*/ 1254 h 2130"/>
                  <a:gd name="T16" fmla="*/ 2099 w 2537"/>
                  <a:gd name="T17" fmla="*/ 1196 h 2130"/>
                  <a:gd name="T18" fmla="*/ 2041 w 2537"/>
                  <a:gd name="T19" fmla="*/ 1021 h 2130"/>
                  <a:gd name="T20" fmla="*/ 2070 w 2537"/>
                  <a:gd name="T21" fmla="*/ 904 h 2130"/>
                  <a:gd name="T22" fmla="*/ 1865 w 2537"/>
                  <a:gd name="T23" fmla="*/ 787 h 2130"/>
                  <a:gd name="T24" fmla="*/ 1836 w 2537"/>
                  <a:gd name="T25" fmla="*/ 671 h 2130"/>
                  <a:gd name="T26" fmla="*/ 1632 w 2537"/>
                  <a:gd name="T27" fmla="*/ 496 h 2130"/>
                  <a:gd name="T28" fmla="*/ 1574 w 2537"/>
                  <a:gd name="T29" fmla="*/ 467 h 2130"/>
                  <a:gd name="T30" fmla="*/ 1544 w 2537"/>
                  <a:gd name="T31" fmla="*/ 351 h 2130"/>
                  <a:gd name="T32" fmla="*/ 1544 w 2537"/>
                  <a:gd name="T33" fmla="*/ 175 h 2130"/>
                  <a:gd name="T34" fmla="*/ 1486 w 2537"/>
                  <a:gd name="T35" fmla="*/ 87 h 2130"/>
                  <a:gd name="T36" fmla="*/ 1370 w 2537"/>
                  <a:gd name="T37" fmla="*/ 0 h 2130"/>
                  <a:gd name="T38" fmla="*/ 1224 w 2537"/>
                  <a:gd name="T39" fmla="*/ 0 h 2130"/>
                  <a:gd name="T40" fmla="*/ 0 w 2537"/>
                  <a:gd name="T41" fmla="*/ 30 h 2130"/>
                  <a:gd name="T42" fmla="*/ 0 w 2537"/>
                  <a:gd name="T43" fmla="*/ 87 h 2130"/>
                  <a:gd name="T44" fmla="*/ 59 w 2537"/>
                  <a:gd name="T45" fmla="*/ 204 h 2130"/>
                  <a:gd name="T46" fmla="*/ 262 w 2537"/>
                  <a:gd name="T47" fmla="*/ 408 h 2130"/>
                  <a:gd name="T48" fmla="*/ 204 w 2537"/>
                  <a:gd name="T49" fmla="*/ 496 h 2130"/>
                  <a:gd name="T50" fmla="*/ 262 w 2537"/>
                  <a:gd name="T51" fmla="*/ 671 h 2130"/>
                  <a:gd name="T52" fmla="*/ 321 w 2537"/>
                  <a:gd name="T53" fmla="*/ 817 h 2130"/>
                  <a:gd name="T54" fmla="*/ 321 w 2537"/>
                  <a:gd name="T55" fmla="*/ 1517 h 2130"/>
                  <a:gd name="T56" fmla="*/ 1661 w 2537"/>
                  <a:gd name="T57" fmla="*/ 1983 h 2130"/>
                  <a:gd name="T58" fmla="*/ 2157 w 2537"/>
                  <a:gd name="T59" fmla="*/ 1954 h 2130"/>
                  <a:gd name="T60" fmla="*/ 2186 w 2537"/>
                  <a:gd name="T61" fmla="*/ 2013 h 2130"/>
                  <a:gd name="T62" fmla="*/ 2186 w 2537"/>
                  <a:gd name="T63" fmla="*/ 2042 h 2130"/>
                  <a:gd name="T64" fmla="*/ 2186 w 2537"/>
                  <a:gd name="T65" fmla="*/ 2129 h 2130"/>
                  <a:gd name="T66" fmla="*/ 2303 w 2537"/>
                  <a:gd name="T67" fmla="*/ 2129 h 2130"/>
                  <a:gd name="T68" fmla="*/ 2361 w 2537"/>
                  <a:gd name="T69" fmla="*/ 2013 h 2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37" h="2130">
                    <a:moveTo>
                      <a:pt x="2361" y="2013"/>
                    </a:moveTo>
                    <a:lnTo>
                      <a:pt x="2361" y="2013"/>
                    </a:lnTo>
                    <a:cubicBezTo>
                      <a:pt x="2361" y="1983"/>
                      <a:pt x="2361" y="1925"/>
                      <a:pt x="2391" y="1896"/>
                    </a:cubicBezTo>
                    <a:lnTo>
                      <a:pt x="2391" y="1896"/>
                    </a:lnTo>
                    <a:cubicBezTo>
                      <a:pt x="2420" y="1896"/>
                      <a:pt x="2420" y="1896"/>
                      <a:pt x="2420" y="1896"/>
                    </a:cubicBezTo>
                    <a:lnTo>
                      <a:pt x="2420" y="1896"/>
                    </a:lnTo>
                    <a:cubicBezTo>
                      <a:pt x="2478" y="1896"/>
                      <a:pt x="2507" y="1867"/>
                      <a:pt x="2536" y="1867"/>
                    </a:cubicBezTo>
                    <a:cubicBezTo>
                      <a:pt x="2536" y="1837"/>
                      <a:pt x="2536" y="1837"/>
                      <a:pt x="2536" y="1808"/>
                    </a:cubicBezTo>
                    <a:cubicBezTo>
                      <a:pt x="2536" y="1779"/>
                      <a:pt x="2507" y="1751"/>
                      <a:pt x="2478" y="1721"/>
                    </a:cubicBezTo>
                    <a:cubicBezTo>
                      <a:pt x="2420" y="1692"/>
                      <a:pt x="2361" y="1634"/>
                      <a:pt x="2332" y="1546"/>
                    </a:cubicBezTo>
                    <a:lnTo>
                      <a:pt x="2332" y="1517"/>
                    </a:lnTo>
                    <a:cubicBezTo>
                      <a:pt x="2361" y="1487"/>
                      <a:pt x="2361" y="1487"/>
                      <a:pt x="2361" y="1487"/>
                    </a:cubicBezTo>
                    <a:cubicBezTo>
                      <a:pt x="2332" y="1401"/>
                      <a:pt x="2274" y="1342"/>
                      <a:pt x="2215" y="1313"/>
                    </a:cubicBezTo>
                    <a:lnTo>
                      <a:pt x="2215" y="1313"/>
                    </a:lnTo>
                    <a:lnTo>
                      <a:pt x="2215" y="1313"/>
                    </a:lnTo>
                    <a:cubicBezTo>
                      <a:pt x="2186" y="1283"/>
                      <a:pt x="2157" y="1254"/>
                      <a:pt x="2157" y="1254"/>
                    </a:cubicBezTo>
                    <a:cubicBezTo>
                      <a:pt x="2128" y="1225"/>
                      <a:pt x="2128" y="1225"/>
                      <a:pt x="2099" y="1196"/>
                    </a:cubicBezTo>
                    <a:lnTo>
                      <a:pt x="2099" y="1196"/>
                    </a:lnTo>
                    <a:cubicBezTo>
                      <a:pt x="2070" y="1167"/>
                      <a:pt x="2011" y="1108"/>
                      <a:pt x="2011" y="1080"/>
                    </a:cubicBezTo>
                    <a:cubicBezTo>
                      <a:pt x="2011" y="1051"/>
                      <a:pt x="2041" y="1021"/>
                      <a:pt x="2041" y="1021"/>
                    </a:cubicBezTo>
                    <a:cubicBezTo>
                      <a:pt x="2041" y="992"/>
                      <a:pt x="2041" y="992"/>
                      <a:pt x="2070" y="992"/>
                    </a:cubicBezTo>
                    <a:cubicBezTo>
                      <a:pt x="2070" y="963"/>
                      <a:pt x="2070" y="934"/>
                      <a:pt x="2070" y="904"/>
                    </a:cubicBezTo>
                    <a:cubicBezTo>
                      <a:pt x="2070" y="817"/>
                      <a:pt x="2011" y="787"/>
                      <a:pt x="1894" y="787"/>
                    </a:cubicBezTo>
                    <a:cubicBezTo>
                      <a:pt x="1865" y="787"/>
                      <a:pt x="1865" y="787"/>
                      <a:pt x="1865" y="787"/>
                    </a:cubicBezTo>
                    <a:lnTo>
                      <a:pt x="1865" y="787"/>
                    </a:lnTo>
                    <a:cubicBezTo>
                      <a:pt x="1865" y="758"/>
                      <a:pt x="1836" y="701"/>
                      <a:pt x="1836" y="671"/>
                    </a:cubicBezTo>
                    <a:cubicBezTo>
                      <a:pt x="1807" y="642"/>
                      <a:pt x="1778" y="613"/>
                      <a:pt x="1749" y="554"/>
                    </a:cubicBezTo>
                    <a:cubicBezTo>
                      <a:pt x="1691" y="554"/>
                      <a:pt x="1661" y="525"/>
                      <a:pt x="1632" y="496"/>
                    </a:cubicBezTo>
                    <a:lnTo>
                      <a:pt x="1603" y="467"/>
                    </a:lnTo>
                    <a:lnTo>
                      <a:pt x="1574" y="467"/>
                    </a:lnTo>
                    <a:cubicBezTo>
                      <a:pt x="1574" y="437"/>
                      <a:pt x="1544" y="437"/>
                      <a:pt x="1544" y="408"/>
                    </a:cubicBezTo>
                    <a:cubicBezTo>
                      <a:pt x="1544" y="380"/>
                      <a:pt x="1544" y="351"/>
                      <a:pt x="1544" y="351"/>
                    </a:cubicBezTo>
                    <a:cubicBezTo>
                      <a:pt x="1544" y="321"/>
                      <a:pt x="1544" y="321"/>
                      <a:pt x="1544" y="292"/>
                    </a:cubicBezTo>
                    <a:cubicBezTo>
                      <a:pt x="1544" y="263"/>
                      <a:pt x="1544" y="175"/>
                      <a:pt x="1544" y="175"/>
                    </a:cubicBezTo>
                    <a:cubicBezTo>
                      <a:pt x="1544" y="146"/>
                      <a:pt x="1515" y="146"/>
                      <a:pt x="1515" y="146"/>
                    </a:cubicBezTo>
                    <a:cubicBezTo>
                      <a:pt x="1515" y="117"/>
                      <a:pt x="1486" y="117"/>
                      <a:pt x="1486" y="87"/>
                    </a:cubicBezTo>
                    <a:cubicBezTo>
                      <a:pt x="1457" y="87"/>
                      <a:pt x="1428" y="59"/>
                      <a:pt x="1428" y="30"/>
                    </a:cubicBezTo>
                    <a:cubicBezTo>
                      <a:pt x="1399" y="30"/>
                      <a:pt x="1399" y="0"/>
                      <a:pt x="1370" y="0"/>
                    </a:cubicBezTo>
                    <a:cubicBezTo>
                      <a:pt x="1370" y="0"/>
                      <a:pt x="1311" y="0"/>
                      <a:pt x="1282" y="0"/>
                    </a:cubicBezTo>
                    <a:cubicBezTo>
                      <a:pt x="1253" y="0"/>
                      <a:pt x="1253" y="0"/>
                      <a:pt x="1224" y="0"/>
                    </a:cubicBezTo>
                    <a:cubicBezTo>
                      <a:pt x="903" y="0"/>
                      <a:pt x="437" y="30"/>
                      <a:pt x="87" y="30"/>
                    </a:cubicBezTo>
                    <a:cubicBezTo>
                      <a:pt x="0" y="30"/>
                      <a:pt x="0" y="30"/>
                      <a:pt x="0" y="30"/>
                    </a:cubicBezTo>
                    <a:lnTo>
                      <a:pt x="0" y="59"/>
                    </a:lnTo>
                    <a:lnTo>
                      <a:pt x="0" y="87"/>
                    </a:lnTo>
                    <a:cubicBezTo>
                      <a:pt x="29" y="117"/>
                      <a:pt x="29" y="146"/>
                      <a:pt x="29" y="146"/>
                    </a:cubicBezTo>
                    <a:cubicBezTo>
                      <a:pt x="29" y="175"/>
                      <a:pt x="29" y="204"/>
                      <a:pt x="59" y="204"/>
                    </a:cubicBezTo>
                    <a:cubicBezTo>
                      <a:pt x="59" y="234"/>
                      <a:pt x="116" y="263"/>
                      <a:pt x="145" y="292"/>
                    </a:cubicBezTo>
                    <a:cubicBezTo>
                      <a:pt x="204" y="292"/>
                      <a:pt x="262" y="321"/>
                      <a:pt x="262" y="408"/>
                    </a:cubicBezTo>
                    <a:cubicBezTo>
                      <a:pt x="262" y="437"/>
                      <a:pt x="233" y="437"/>
                      <a:pt x="233" y="467"/>
                    </a:cubicBezTo>
                    <a:lnTo>
                      <a:pt x="204" y="496"/>
                    </a:lnTo>
                    <a:cubicBezTo>
                      <a:pt x="204" y="554"/>
                      <a:pt x="204" y="613"/>
                      <a:pt x="233" y="642"/>
                    </a:cubicBezTo>
                    <a:cubicBezTo>
                      <a:pt x="233" y="642"/>
                      <a:pt x="262" y="642"/>
                      <a:pt x="262" y="671"/>
                    </a:cubicBezTo>
                    <a:cubicBezTo>
                      <a:pt x="292" y="671"/>
                      <a:pt x="292" y="701"/>
                      <a:pt x="321" y="701"/>
                    </a:cubicBezTo>
                    <a:cubicBezTo>
                      <a:pt x="321" y="730"/>
                      <a:pt x="321" y="758"/>
                      <a:pt x="321" y="817"/>
                    </a:cubicBezTo>
                    <a:lnTo>
                      <a:pt x="321" y="846"/>
                    </a:lnTo>
                    <a:cubicBezTo>
                      <a:pt x="321" y="1080"/>
                      <a:pt x="321" y="1313"/>
                      <a:pt x="321" y="1517"/>
                    </a:cubicBezTo>
                    <a:cubicBezTo>
                      <a:pt x="321" y="1692"/>
                      <a:pt x="321" y="1837"/>
                      <a:pt x="350" y="2013"/>
                    </a:cubicBezTo>
                    <a:cubicBezTo>
                      <a:pt x="757" y="2013"/>
                      <a:pt x="1224" y="1983"/>
                      <a:pt x="1661" y="1983"/>
                    </a:cubicBezTo>
                    <a:cubicBezTo>
                      <a:pt x="1807" y="1954"/>
                      <a:pt x="1982" y="1954"/>
                      <a:pt x="2128" y="1954"/>
                    </a:cubicBezTo>
                    <a:cubicBezTo>
                      <a:pt x="2157" y="1954"/>
                      <a:pt x="2157" y="1954"/>
                      <a:pt x="2157" y="1954"/>
                    </a:cubicBezTo>
                    <a:cubicBezTo>
                      <a:pt x="2157" y="1983"/>
                      <a:pt x="2157" y="1983"/>
                      <a:pt x="2157" y="1983"/>
                    </a:cubicBezTo>
                    <a:cubicBezTo>
                      <a:pt x="2157" y="1983"/>
                      <a:pt x="2157" y="2013"/>
                      <a:pt x="2186" y="2013"/>
                    </a:cubicBezTo>
                    <a:lnTo>
                      <a:pt x="2186" y="2042"/>
                    </a:lnTo>
                    <a:lnTo>
                      <a:pt x="2186" y="2042"/>
                    </a:lnTo>
                    <a:lnTo>
                      <a:pt x="2186" y="2042"/>
                    </a:lnTo>
                    <a:cubicBezTo>
                      <a:pt x="2186" y="2071"/>
                      <a:pt x="2186" y="2101"/>
                      <a:pt x="2186" y="2129"/>
                    </a:cubicBezTo>
                    <a:cubicBezTo>
                      <a:pt x="2186" y="2129"/>
                      <a:pt x="2186" y="2129"/>
                      <a:pt x="2215" y="2129"/>
                    </a:cubicBezTo>
                    <a:cubicBezTo>
                      <a:pt x="2244" y="2129"/>
                      <a:pt x="2274" y="2129"/>
                      <a:pt x="2303" y="2129"/>
                    </a:cubicBezTo>
                    <a:cubicBezTo>
                      <a:pt x="2332" y="2129"/>
                      <a:pt x="2332" y="2129"/>
                      <a:pt x="2332" y="2129"/>
                    </a:cubicBezTo>
                    <a:cubicBezTo>
                      <a:pt x="2361" y="2101"/>
                      <a:pt x="2361" y="2042"/>
                      <a:pt x="2361" y="2013"/>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27" name="Freeform 178">
                <a:extLst>
                  <a:ext uri="{FF2B5EF4-FFF2-40B4-BE49-F238E27FC236}">
                    <a16:creationId xmlns:a16="http://schemas.microsoft.com/office/drawing/2014/main" id="{57D023C9-FD30-41F3-B95A-CCCAEA1AB8B9}"/>
                  </a:ext>
                </a:extLst>
              </p:cNvPr>
              <p:cNvSpPr>
                <a:spLocks noChangeArrowheads="1"/>
              </p:cNvSpPr>
              <p:nvPr/>
            </p:nvSpPr>
            <p:spPr bwMode="auto">
              <a:xfrm>
                <a:off x="8827832" y="2108731"/>
                <a:ext cx="11416" cy="43694"/>
              </a:xfrm>
              <a:custGeom>
                <a:avLst/>
                <a:gdLst>
                  <a:gd name="T0" fmla="*/ 0 w 31"/>
                  <a:gd name="T1" fmla="*/ 117 h 118"/>
                  <a:gd name="T2" fmla="*/ 0 w 31"/>
                  <a:gd name="T3" fmla="*/ 117 h 118"/>
                  <a:gd name="T4" fmla="*/ 0 w 31"/>
                  <a:gd name="T5" fmla="*/ 59 h 118"/>
                  <a:gd name="T6" fmla="*/ 30 w 31"/>
                  <a:gd name="T7" fmla="*/ 0 h 118"/>
                  <a:gd name="T8" fmla="*/ 0 w 31"/>
                  <a:gd name="T9" fmla="*/ 59 h 118"/>
                  <a:gd name="T10" fmla="*/ 0 w 31"/>
                  <a:gd name="T11" fmla="*/ 117 h 118"/>
                </a:gdLst>
                <a:ahLst/>
                <a:cxnLst>
                  <a:cxn ang="0">
                    <a:pos x="T0" y="T1"/>
                  </a:cxn>
                  <a:cxn ang="0">
                    <a:pos x="T2" y="T3"/>
                  </a:cxn>
                  <a:cxn ang="0">
                    <a:pos x="T4" y="T5"/>
                  </a:cxn>
                  <a:cxn ang="0">
                    <a:pos x="T6" y="T7"/>
                  </a:cxn>
                  <a:cxn ang="0">
                    <a:pos x="T8" y="T9"/>
                  </a:cxn>
                  <a:cxn ang="0">
                    <a:pos x="T10" y="T11"/>
                  </a:cxn>
                </a:cxnLst>
                <a:rect l="0" t="0" r="r" b="b"/>
                <a:pathLst>
                  <a:path w="31" h="118">
                    <a:moveTo>
                      <a:pt x="0" y="117"/>
                    </a:moveTo>
                    <a:lnTo>
                      <a:pt x="0" y="117"/>
                    </a:lnTo>
                    <a:cubicBezTo>
                      <a:pt x="0" y="88"/>
                      <a:pt x="0" y="88"/>
                      <a:pt x="0" y="59"/>
                    </a:cubicBezTo>
                    <a:cubicBezTo>
                      <a:pt x="0" y="29"/>
                      <a:pt x="0" y="0"/>
                      <a:pt x="30" y="0"/>
                    </a:cubicBezTo>
                    <a:cubicBezTo>
                      <a:pt x="0" y="0"/>
                      <a:pt x="0" y="29"/>
                      <a:pt x="0" y="59"/>
                    </a:cubicBezTo>
                    <a:cubicBezTo>
                      <a:pt x="0" y="88"/>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28" name="Freeform 179">
                <a:extLst>
                  <a:ext uri="{FF2B5EF4-FFF2-40B4-BE49-F238E27FC236}">
                    <a16:creationId xmlns:a16="http://schemas.microsoft.com/office/drawing/2014/main" id="{067A8644-557A-4862-A992-A64A4D4B67F7}"/>
                  </a:ext>
                </a:extLst>
              </p:cNvPr>
              <p:cNvSpPr>
                <a:spLocks noChangeArrowheads="1"/>
              </p:cNvSpPr>
              <p:nvPr/>
            </p:nvSpPr>
            <p:spPr bwMode="auto">
              <a:xfrm>
                <a:off x="5021438" y="2484181"/>
                <a:ext cx="841516" cy="1016305"/>
              </a:xfrm>
              <a:custGeom>
                <a:avLst/>
                <a:gdLst>
                  <a:gd name="T0" fmla="*/ 1983 w 2276"/>
                  <a:gd name="T1" fmla="*/ 2770 h 2771"/>
                  <a:gd name="T2" fmla="*/ 1983 w 2276"/>
                  <a:gd name="T3" fmla="*/ 2770 h 2771"/>
                  <a:gd name="T4" fmla="*/ 2275 w 2276"/>
                  <a:gd name="T5" fmla="*/ 846 h 2771"/>
                  <a:gd name="T6" fmla="*/ 1954 w 2276"/>
                  <a:gd name="T7" fmla="*/ 788 h 2771"/>
                  <a:gd name="T8" fmla="*/ 1516 w 2276"/>
                  <a:gd name="T9" fmla="*/ 700 h 2771"/>
                  <a:gd name="T10" fmla="*/ 1516 w 2276"/>
                  <a:gd name="T11" fmla="*/ 700 h 2771"/>
                  <a:gd name="T12" fmla="*/ 1516 w 2276"/>
                  <a:gd name="T13" fmla="*/ 700 h 2771"/>
                  <a:gd name="T14" fmla="*/ 1545 w 2276"/>
                  <a:gd name="T15" fmla="*/ 467 h 2771"/>
                  <a:gd name="T16" fmla="*/ 1604 w 2276"/>
                  <a:gd name="T17" fmla="*/ 233 h 2771"/>
                  <a:gd name="T18" fmla="*/ 1283 w 2276"/>
                  <a:gd name="T19" fmla="*/ 175 h 2771"/>
                  <a:gd name="T20" fmla="*/ 554 w 2276"/>
                  <a:gd name="T21" fmla="*/ 0 h 2771"/>
                  <a:gd name="T22" fmla="*/ 0 w 2276"/>
                  <a:gd name="T23" fmla="*/ 2421 h 2771"/>
                  <a:gd name="T24" fmla="*/ 1778 w 2276"/>
                  <a:gd name="T25" fmla="*/ 2741 h 2771"/>
                  <a:gd name="T26" fmla="*/ 1983 w 2276"/>
                  <a:gd name="T27" fmla="*/ 2770 h 2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76" h="2771">
                    <a:moveTo>
                      <a:pt x="1983" y="2770"/>
                    </a:moveTo>
                    <a:lnTo>
                      <a:pt x="1983" y="2770"/>
                    </a:lnTo>
                    <a:cubicBezTo>
                      <a:pt x="2071" y="2158"/>
                      <a:pt x="2158" y="1546"/>
                      <a:pt x="2275" y="846"/>
                    </a:cubicBezTo>
                    <a:cubicBezTo>
                      <a:pt x="2158" y="817"/>
                      <a:pt x="2071" y="817"/>
                      <a:pt x="1954" y="788"/>
                    </a:cubicBezTo>
                    <a:cubicBezTo>
                      <a:pt x="1808" y="758"/>
                      <a:pt x="1662" y="758"/>
                      <a:pt x="1516" y="700"/>
                    </a:cubicBezTo>
                    <a:lnTo>
                      <a:pt x="1516" y="700"/>
                    </a:lnTo>
                    <a:lnTo>
                      <a:pt x="1516" y="700"/>
                    </a:lnTo>
                    <a:cubicBezTo>
                      <a:pt x="1545" y="612"/>
                      <a:pt x="1545" y="524"/>
                      <a:pt x="1545" y="467"/>
                    </a:cubicBezTo>
                    <a:cubicBezTo>
                      <a:pt x="1575" y="379"/>
                      <a:pt x="1604" y="291"/>
                      <a:pt x="1604" y="233"/>
                    </a:cubicBezTo>
                    <a:cubicBezTo>
                      <a:pt x="1283" y="175"/>
                      <a:pt x="1283" y="175"/>
                      <a:pt x="1283" y="175"/>
                    </a:cubicBezTo>
                    <a:cubicBezTo>
                      <a:pt x="1021" y="117"/>
                      <a:pt x="787" y="58"/>
                      <a:pt x="554" y="0"/>
                    </a:cubicBezTo>
                    <a:cubicBezTo>
                      <a:pt x="350" y="817"/>
                      <a:pt x="175" y="1633"/>
                      <a:pt x="0" y="2421"/>
                    </a:cubicBezTo>
                    <a:cubicBezTo>
                      <a:pt x="583" y="2538"/>
                      <a:pt x="1195" y="2654"/>
                      <a:pt x="1778" y="2741"/>
                    </a:cubicBezTo>
                    <a:lnTo>
                      <a:pt x="1983" y="27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29" name="Freeform 180">
                <a:extLst>
                  <a:ext uri="{FF2B5EF4-FFF2-40B4-BE49-F238E27FC236}">
                    <a16:creationId xmlns:a16="http://schemas.microsoft.com/office/drawing/2014/main" id="{49BE17EB-91D1-4D68-ADCC-1A08583C7414}"/>
                  </a:ext>
                </a:extLst>
              </p:cNvPr>
              <p:cNvSpPr>
                <a:spLocks noChangeArrowheads="1"/>
              </p:cNvSpPr>
              <p:nvPr/>
            </p:nvSpPr>
            <p:spPr bwMode="auto">
              <a:xfrm>
                <a:off x="9140954" y="1959846"/>
                <a:ext cx="11416" cy="21038"/>
              </a:xfrm>
              <a:custGeom>
                <a:avLst/>
                <a:gdLst>
                  <a:gd name="T0" fmla="*/ 29 w 30"/>
                  <a:gd name="T1" fmla="*/ 0 h 59"/>
                  <a:gd name="T2" fmla="*/ 29 w 30"/>
                  <a:gd name="T3" fmla="*/ 0 h 59"/>
                  <a:gd name="T4" fmla="*/ 29 w 30"/>
                  <a:gd name="T5" fmla="*/ 29 h 59"/>
                  <a:gd name="T6" fmla="*/ 29 w 30"/>
                  <a:gd name="T7" fmla="*/ 58 h 59"/>
                  <a:gd name="T8" fmla="*/ 29 w 30"/>
                  <a:gd name="T9" fmla="*/ 29 h 59"/>
                  <a:gd name="T10" fmla="*/ 29 w 30"/>
                  <a:gd name="T11" fmla="*/ 0 h 59"/>
                  <a:gd name="T12" fmla="*/ 0 w 30"/>
                  <a:gd name="T13" fmla="*/ 0 h 59"/>
                  <a:gd name="T14" fmla="*/ 29 w 30"/>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9">
                    <a:moveTo>
                      <a:pt x="29" y="0"/>
                    </a:moveTo>
                    <a:lnTo>
                      <a:pt x="29" y="0"/>
                    </a:lnTo>
                    <a:cubicBezTo>
                      <a:pt x="29" y="29"/>
                      <a:pt x="29" y="29"/>
                      <a:pt x="29" y="29"/>
                    </a:cubicBezTo>
                    <a:lnTo>
                      <a:pt x="29" y="58"/>
                    </a:lnTo>
                    <a:lnTo>
                      <a:pt x="29" y="29"/>
                    </a:lnTo>
                    <a:cubicBezTo>
                      <a:pt x="29" y="29"/>
                      <a:pt x="29" y="29"/>
                      <a:pt x="29" y="0"/>
                    </a:cubicBez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30" name="Freeform 181">
                <a:extLst>
                  <a:ext uri="{FF2B5EF4-FFF2-40B4-BE49-F238E27FC236}">
                    <a16:creationId xmlns:a16="http://schemas.microsoft.com/office/drawing/2014/main" id="{9AA52E33-CA84-4CCB-85E7-DD8A898A3952}"/>
                  </a:ext>
                </a:extLst>
              </p:cNvPr>
              <p:cNvSpPr>
                <a:spLocks noChangeArrowheads="1"/>
              </p:cNvSpPr>
              <p:nvPr/>
            </p:nvSpPr>
            <p:spPr bwMode="auto">
              <a:xfrm>
                <a:off x="9064305" y="1937189"/>
                <a:ext cx="44032" cy="11328"/>
              </a:xfrm>
              <a:custGeom>
                <a:avLst/>
                <a:gdLst>
                  <a:gd name="T0" fmla="*/ 0 w 117"/>
                  <a:gd name="T1" fmla="*/ 0 h 30"/>
                  <a:gd name="T2" fmla="*/ 0 w 117"/>
                  <a:gd name="T3" fmla="*/ 0 h 30"/>
                  <a:gd name="T4" fmla="*/ 57 w 117"/>
                  <a:gd name="T5" fmla="*/ 0 h 30"/>
                  <a:gd name="T6" fmla="*/ 116 w 117"/>
                  <a:gd name="T7" fmla="*/ 29 h 30"/>
                  <a:gd name="T8" fmla="*/ 57 w 117"/>
                  <a:gd name="T9" fmla="*/ 0 h 30"/>
                  <a:gd name="T10" fmla="*/ 0 w 117"/>
                  <a:gd name="T11" fmla="*/ 0 h 30"/>
                </a:gdLst>
                <a:ahLst/>
                <a:cxnLst>
                  <a:cxn ang="0">
                    <a:pos x="T0" y="T1"/>
                  </a:cxn>
                  <a:cxn ang="0">
                    <a:pos x="T2" y="T3"/>
                  </a:cxn>
                  <a:cxn ang="0">
                    <a:pos x="T4" y="T5"/>
                  </a:cxn>
                  <a:cxn ang="0">
                    <a:pos x="T6" y="T7"/>
                  </a:cxn>
                  <a:cxn ang="0">
                    <a:pos x="T8" y="T9"/>
                  </a:cxn>
                  <a:cxn ang="0">
                    <a:pos x="T10" y="T11"/>
                  </a:cxn>
                </a:cxnLst>
                <a:rect l="0" t="0" r="r" b="b"/>
                <a:pathLst>
                  <a:path w="117" h="30">
                    <a:moveTo>
                      <a:pt x="0" y="0"/>
                    </a:moveTo>
                    <a:lnTo>
                      <a:pt x="0" y="0"/>
                    </a:lnTo>
                    <a:cubicBezTo>
                      <a:pt x="28" y="0"/>
                      <a:pt x="28" y="0"/>
                      <a:pt x="57" y="0"/>
                    </a:cubicBezTo>
                    <a:cubicBezTo>
                      <a:pt x="87" y="0"/>
                      <a:pt x="87" y="0"/>
                      <a:pt x="116" y="29"/>
                    </a:cubicBezTo>
                    <a:cubicBezTo>
                      <a:pt x="87" y="0"/>
                      <a:pt x="87" y="0"/>
                      <a:pt x="57" y="0"/>
                    </a:cubicBez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31" name="Freeform 182">
                <a:extLst>
                  <a:ext uri="{FF2B5EF4-FFF2-40B4-BE49-F238E27FC236}">
                    <a16:creationId xmlns:a16="http://schemas.microsoft.com/office/drawing/2014/main" id="{D0FB4C14-0D88-4FFD-B4AB-43B9E45831E2}"/>
                  </a:ext>
                </a:extLst>
              </p:cNvPr>
              <p:cNvSpPr>
                <a:spLocks noChangeArrowheads="1"/>
              </p:cNvSpPr>
              <p:nvPr/>
            </p:nvSpPr>
            <p:spPr bwMode="auto">
              <a:xfrm>
                <a:off x="9096922" y="2108731"/>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32" name="Freeform 183">
                <a:extLst>
                  <a:ext uri="{FF2B5EF4-FFF2-40B4-BE49-F238E27FC236}">
                    <a16:creationId xmlns:a16="http://schemas.microsoft.com/office/drawing/2014/main" id="{4F7D1DD7-ED05-4AE2-9A85-49A73DFBD7B0}"/>
                  </a:ext>
                </a:extLst>
              </p:cNvPr>
              <p:cNvSpPr>
                <a:spLocks noChangeArrowheads="1"/>
              </p:cNvSpPr>
              <p:nvPr/>
            </p:nvSpPr>
            <p:spPr bwMode="auto">
              <a:xfrm>
                <a:off x="8968084" y="1980883"/>
                <a:ext cx="32617" cy="11329"/>
              </a:xfrm>
              <a:custGeom>
                <a:avLst/>
                <a:gdLst>
                  <a:gd name="T0" fmla="*/ 0 w 88"/>
                  <a:gd name="T1" fmla="*/ 29 h 30"/>
                  <a:gd name="T2" fmla="*/ 0 w 88"/>
                  <a:gd name="T3" fmla="*/ 29 h 30"/>
                  <a:gd name="T4" fmla="*/ 0 w 88"/>
                  <a:gd name="T5" fmla="*/ 29 h 30"/>
                  <a:gd name="T6" fmla="*/ 87 w 88"/>
                  <a:gd name="T7" fmla="*/ 0 h 30"/>
                  <a:gd name="T8" fmla="*/ 0 w 88"/>
                  <a:gd name="T9" fmla="*/ 29 h 30"/>
                </a:gdLst>
                <a:ahLst/>
                <a:cxnLst>
                  <a:cxn ang="0">
                    <a:pos x="T0" y="T1"/>
                  </a:cxn>
                  <a:cxn ang="0">
                    <a:pos x="T2" y="T3"/>
                  </a:cxn>
                  <a:cxn ang="0">
                    <a:pos x="T4" y="T5"/>
                  </a:cxn>
                  <a:cxn ang="0">
                    <a:pos x="T6" y="T7"/>
                  </a:cxn>
                  <a:cxn ang="0">
                    <a:pos x="T8" y="T9"/>
                  </a:cxn>
                </a:cxnLst>
                <a:rect l="0" t="0" r="r" b="b"/>
                <a:pathLst>
                  <a:path w="88" h="30">
                    <a:moveTo>
                      <a:pt x="0" y="29"/>
                    </a:moveTo>
                    <a:lnTo>
                      <a:pt x="0" y="29"/>
                    </a:lnTo>
                    <a:lnTo>
                      <a:pt x="0" y="29"/>
                    </a:lnTo>
                    <a:cubicBezTo>
                      <a:pt x="29" y="29"/>
                      <a:pt x="58" y="0"/>
                      <a:pt x="87" y="0"/>
                    </a:cubicBezTo>
                    <a:cubicBezTo>
                      <a:pt x="5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33" name="Freeform 184">
                <a:extLst>
                  <a:ext uri="{FF2B5EF4-FFF2-40B4-BE49-F238E27FC236}">
                    <a16:creationId xmlns:a16="http://schemas.microsoft.com/office/drawing/2014/main" id="{8D60F0D0-D56D-4F5F-99D0-84776D312BA0}"/>
                  </a:ext>
                </a:extLst>
              </p:cNvPr>
              <p:cNvSpPr>
                <a:spLocks noChangeArrowheads="1"/>
              </p:cNvSpPr>
              <p:nvPr/>
            </p:nvSpPr>
            <p:spPr bwMode="auto">
              <a:xfrm>
                <a:off x="9171941" y="1990593"/>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34" name="Freeform 185">
                <a:extLst>
                  <a:ext uri="{FF2B5EF4-FFF2-40B4-BE49-F238E27FC236}">
                    <a16:creationId xmlns:a16="http://schemas.microsoft.com/office/drawing/2014/main" id="{E2FAD516-56BC-4E5F-8DEC-E2B72192EDA6}"/>
                  </a:ext>
                </a:extLst>
              </p:cNvPr>
              <p:cNvSpPr>
                <a:spLocks noChangeArrowheads="1"/>
              </p:cNvSpPr>
              <p:nvPr/>
            </p:nvSpPr>
            <p:spPr bwMode="auto">
              <a:xfrm>
                <a:off x="9162156" y="1990593"/>
                <a:ext cx="1630" cy="11329"/>
              </a:xfrm>
              <a:custGeom>
                <a:avLst/>
                <a:gdLst>
                  <a:gd name="T0" fmla="*/ 0 w 1"/>
                  <a:gd name="T1" fmla="*/ 0 h 31"/>
                  <a:gd name="T2" fmla="*/ 0 w 1"/>
                  <a:gd name="T3" fmla="*/ 3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3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35" name="Freeform 186">
                <a:extLst>
                  <a:ext uri="{FF2B5EF4-FFF2-40B4-BE49-F238E27FC236}">
                    <a16:creationId xmlns:a16="http://schemas.microsoft.com/office/drawing/2014/main" id="{4878B56B-8BDB-47E2-B2C5-002D4961A626}"/>
                  </a:ext>
                </a:extLst>
              </p:cNvPr>
              <p:cNvSpPr>
                <a:spLocks noChangeArrowheads="1"/>
              </p:cNvSpPr>
              <p:nvPr/>
            </p:nvSpPr>
            <p:spPr bwMode="auto">
              <a:xfrm>
                <a:off x="9162156" y="1969555"/>
                <a:ext cx="1630" cy="11328"/>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29"/>
                      <a:pt x="0" y="29"/>
                      <a:pt x="0" y="29"/>
                    </a:cubicBez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36" name="Freeform 187">
                <a:extLst>
                  <a:ext uri="{FF2B5EF4-FFF2-40B4-BE49-F238E27FC236}">
                    <a16:creationId xmlns:a16="http://schemas.microsoft.com/office/drawing/2014/main" id="{2FF18277-D094-40A3-8E4D-D0F89577ACAB}"/>
                  </a:ext>
                </a:extLst>
              </p:cNvPr>
              <p:cNvSpPr>
                <a:spLocks noChangeArrowheads="1"/>
              </p:cNvSpPr>
              <p:nvPr/>
            </p:nvSpPr>
            <p:spPr bwMode="auto">
              <a:xfrm>
                <a:off x="8914267" y="2001922"/>
                <a:ext cx="11415" cy="161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37" name="Freeform 188">
                <a:extLst>
                  <a:ext uri="{FF2B5EF4-FFF2-40B4-BE49-F238E27FC236}">
                    <a16:creationId xmlns:a16="http://schemas.microsoft.com/office/drawing/2014/main" id="{D289A8E6-0EC2-4F26-ADF6-34EABC50E31D}"/>
                  </a:ext>
                </a:extLst>
              </p:cNvPr>
              <p:cNvSpPr>
                <a:spLocks noChangeArrowheads="1"/>
              </p:cNvSpPr>
              <p:nvPr/>
            </p:nvSpPr>
            <p:spPr bwMode="auto">
              <a:xfrm>
                <a:off x="8860449" y="2001922"/>
                <a:ext cx="53818" cy="53404"/>
              </a:xfrm>
              <a:custGeom>
                <a:avLst/>
                <a:gdLst>
                  <a:gd name="T0" fmla="*/ 0 w 147"/>
                  <a:gd name="T1" fmla="*/ 145 h 146"/>
                  <a:gd name="T2" fmla="*/ 0 w 147"/>
                  <a:gd name="T3" fmla="*/ 145 h 146"/>
                  <a:gd name="T4" fmla="*/ 146 w 147"/>
                  <a:gd name="T5" fmla="*/ 0 h 146"/>
                  <a:gd name="T6" fmla="*/ 0 w 147"/>
                  <a:gd name="T7" fmla="*/ 145 h 146"/>
                </a:gdLst>
                <a:ahLst/>
                <a:cxnLst>
                  <a:cxn ang="0">
                    <a:pos x="T0" y="T1"/>
                  </a:cxn>
                  <a:cxn ang="0">
                    <a:pos x="T2" y="T3"/>
                  </a:cxn>
                  <a:cxn ang="0">
                    <a:pos x="T4" y="T5"/>
                  </a:cxn>
                  <a:cxn ang="0">
                    <a:pos x="T6" y="T7"/>
                  </a:cxn>
                </a:cxnLst>
                <a:rect l="0" t="0" r="r" b="b"/>
                <a:pathLst>
                  <a:path w="147" h="146">
                    <a:moveTo>
                      <a:pt x="0" y="145"/>
                    </a:moveTo>
                    <a:lnTo>
                      <a:pt x="0" y="145"/>
                    </a:lnTo>
                    <a:cubicBezTo>
                      <a:pt x="29" y="87"/>
                      <a:pt x="117" y="0"/>
                      <a:pt x="146" y="0"/>
                    </a:cubicBezTo>
                    <a:cubicBezTo>
                      <a:pt x="88" y="0"/>
                      <a:pt x="29" y="87"/>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38" name="Freeform 189">
                <a:extLst>
                  <a:ext uri="{FF2B5EF4-FFF2-40B4-BE49-F238E27FC236}">
                    <a16:creationId xmlns:a16="http://schemas.microsoft.com/office/drawing/2014/main" id="{44F8138C-37A6-4B84-B052-115190A001B7}"/>
                  </a:ext>
                </a:extLst>
              </p:cNvPr>
              <p:cNvSpPr>
                <a:spLocks noChangeArrowheads="1"/>
              </p:cNvSpPr>
              <p:nvPr/>
            </p:nvSpPr>
            <p:spPr bwMode="auto">
              <a:xfrm>
                <a:off x="8925682" y="2013250"/>
                <a:ext cx="1631" cy="11329"/>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39" name="Freeform 190">
                <a:extLst>
                  <a:ext uri="{FF2B5EF4-FFF2-40B4-BE49-F238E27FC236}">
                    <a16:creationId xmlns:a16="http://schemas.microsoft.com/office/drawing/2014/main" id="{0D0AFB21-3404-4ACB-BF54-31ED75AACC4C}"/>
                  </a:ext>
                </a:extLst>
              </p:cNvPr>
              <p:cNvSpPr>
                <a:spLocks noChangeArrowheads="1"/>
              </p:cNvSpPr>
              <p:nvPr/>
            </p:nvSpPr>
            <p:spPr bwMode="auto">
              <a:xfrm>
                <a:off x="8925682" y="2001922"/>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40" name="Freeform 191">
                <a:extLst>
                  <a:ext uri="{FF2B5EF4-FFF2-40B4-BE49-F238E27FC236}">
                    <a16:creationId xmlns:a16="http://schemas.microsoft.com/office/drawing/2014/main" id="{1DF0B993-AC9E-4E87-8DCC-44057348251B}"/>
                  </a:ext>
                </a:extLst>
              </p:cNvPr>
              <p:cNvSpPr>
                <a:spLocks noChangeArrowheads="1"/>
              </p:cNvSpPr>
              <p:nvPr/>
            </p:nvSpPr>
            <p:spPr bwMode="auto">
              <a:xfrm>
                <a:off x="8946884" y="2022960"/>
                <a:ext cx="11415" cy="21039"/>
              </a:xfrm>
              <a:custGeom>
                <a:avLst/>
                <a:gdLst>
                  <a:gd name="T0" fmla="*/ 28 w 29"/>
                  <a:gd name="T1" fmla="*/ 0 h 59"/>
                  <a:gd name="T2" fmla="*/ 28 w 29"/>
                  <a:gd name="T3" fmla="*/ 0 h 59"/>
                  <a:gd name="T4" fmla="*/ 0 w 29"/>
                  <a:gd name="T5" fmla="*/ 58 h 59"/>
                  <a:gd name="T6" fmla="*/ 28 w 29"/>
                  <a:gd name="T7" fmla="*/ 0 h 59"/>
                </a:gdLst>
                <a:ahLst/>
                <a:cxnLst>
                  <a:cxn ang="0">
                    <a:pos x="T0" y="T1"/>
                  </a:cxn>
                  <a:cxn ang="0">
                    <a:pos x="T2" y="T3"/>
                  </a:cxn>
                  <a:cxn ang="0">
                    <a:pos x="T4" y="T5"/>
                  </a:cxn>
                  <a:cxn ang="0">
                    <a:pos x="T6" y="T7"/>
                  </a:cxn>
                </a:cxnLst>
                <a:rect l="0" t="0" r="r" b="b"/>
                <a:pathLst>
                  <a:path w="29" h="59">
                    <a:moveTo>
                      <a:pt x="28" y="0"/>
                    </a:moveTo>
                    <a:lnTo>
                      <a:pt x="28" y="0"/>
                    </a:lnTo>
                    <a:cubicBezTo>
                      <a:pt x="28" y="29"/>
                      <a:pt x="0" y="29"/>
                      <a:pt x="0" y="58"/>
                    </a:cubicBezTo>
                    <a:cubicBezTo>
                      <a:pt x="0" y="29"/>
                      <a:pt x="28" y="29"/>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41" name="Freeform 192">
                <a:extLst>
                  <a:ext uri="{FF2B5EF4-FFF2-40B4-BE49-F238E27FC236}">
                    <a16:creationId xmlns:a16="http://schemas.microsoft.com/office/drawing/2014/main" id="{29AFEE50-80E0-47EF-844D-98DE0D3136FC}"/>
                  </a:ext>
                </a:extLst>
              </p:cNvPr>
              <p:cNvSpPr>
                <a:spLocks noChangeArrowheads="1"/>
              </p:cNvSpPr>
              <p:nvPr/>
            </p:nvSpPr>
            <p:spPr bwMode="auto">
              <a:xfrm>
                <a:off x="10585883" y="3115326"/>
                <a:ext cx="1631" cy="11328"/>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42" name="Freeform 193">
                <a:extLst>
                  <a:ext uri="{FF2B5EF4-FFF2-40B4-BE49-F238E27FC236}">
                    <a16:creationId xmlns:a16="http://schemas.microsoft.com/office/drawing/2014/main" id="{62782051-C653-4F5D-A6A3-DDAB3024B6C0}"/>
                  </a:ext>
                </a:extLst>
              </p:cNvPr>
              <p:cNvSpPr>
                <a:spLocks noChangeArrowheads="1"/>
              </p:cNvSpPr>
              <p:nvPr/>
            </p:nvSpPr>
            <p:spPr bwMode="auto">
              <a:xfrm>
                <a:off x="10574468" y="3125036"/>
                <a:ext cx="11415" cy="11328"/>
              </a:xfrm>
              <a:custGeom>
                <a:avLst/>
                <a:gdLst>
                  <a:gd name="T0" fmla="*/ 0 w 30"/>
                  <a:gd name="T1" fmla="*/ 29 h 30"/>
                  <a:gd name="T2" fmla="*/ 0 w 30"/>
                  <a:gd name="T3" fmla="*/ 29 h 30"/>
                  <a:gd name="T4" fmla="*/ 0 w 30"/>
                  <a:gd name="T5" fmla="*/ 29 h 30"/>
                  <a:gd name="T6" fmla="*/ 0 w 30"/>
                  <a:gd name="T7" fmla="*/ 0 h 30"/>
                  <a:gd name="T8" fmla="*/ 29 w 30"/>
                  <a:gd name="T9" fmla="*/ 0 h 30"/>
                  <a:gd name="T10" fmla="*/ 0 w 30"/>
                  <a:gd name="T11" fmla="*/ 0 h 30"/>
                  <a:gd name="T12" fmla="*/ 0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29"/>
                    </a:moveTo>
                    <a:lnTo>
                      <a:pt x="0" y="29"/>
                    </a:lnTo>
                    <a:lnTo>
                      <a:pt x="0" y="29"/>
                    </a:lnTo>
                    <a:cubicBezTo>
                      <a:pt x="0" y="29"/>
                      <a:pt x="0" y="29"/>
                      <a:pt x="0" y="0"/>
                    </a:cubicBezTo>
                    <a:cubicBezTo>
                      <a:pt x="0" y="0"/>
                      <a:pt x="0" y="0"/>
                      <a:pt x="29" y="0"/>
                    </a:cubicBezTo>
                    <a:cubicBezTo>
                      <a:pt x="0" y="0"/>
                      <a:pt x="0" y="0"/>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43" name="Freeform 194">
                <a:extLst>
                  <a:ext uri="{FF2B5EF4-FFF2-40B4-BE49-F238E27FC236}">
                    <a16:creationId xmlns:a16="http://schemas.microsoft.com/office/drawing/2014/main" id="{EC70AF83-8423-4DAB-8E27-745AEB90F0E3}"/>
                  </a:ext>
                </a:extLst>
              </p:cNvPr>
              <p:cNvSpPr>
                <a:spLocks noChangeArrowheads="1"/>
              </p:cNvSpPr>
              <p:nvPr/>
            </p:nvSpPr>
            <p:spPr bwMode="auto">
              <a:xfrm>
                <a:off x="10607085" y="3201097"/>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44" name="Freeform 195">
                <a:extLst>
                  <a:ext uri="{FF2B5EF4-FFF2-40B4-BE49-F238E27FC236}">
                    <a16:creationId xmlns:a16="http://schemas.microsoft.com/office/drawing/2014/main" id="{37EBFFCD-EA2F-4FD5-A438-45E9E950164B}"/>
                  </a:ext>
                </a:extLst>
              </p:cNvPr>
              <p:cNvSpPr>
                <a:spLocks noChangeArrowheads="1"/>
              </p:cNvSpPr>
              <p:nvPr/>
            </p:nvSpPr>
            <p:spPr bwMode="auto">
              <a:xfrm>
                <a:off x="10574468" y="3029555"/>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45" name="Freeform 196">
                <a:extLst>
                  <a:ext uri="{FF2B5EF4-FFF2-40B4-BE49-F238E27FC236}">
                    <a16:creationId xmlns:a16="http://schemas.microsoft.com/office/drawing/2014/main" id="{A765A04E-D59E-4B9B-88E9-A7F196229B41}"/>
                  </a:ext>
                </a:extLst>
              </p:cNvPr>
              <p:cNvSpPr>
                <a:spLocks noChangeArrowheads="1"/>
              </p:cNvSpPr>
              <p:nvPr/>
            </p:nvSpPr>
            <p:spPr bwMode="auto">
              <a:xfrm>
                <a:off x="10618500" y="3168730"/>
                <a:ext cx="11416" cy="11329"/>
              </a:xfrm>
              <a:custGeom>
                <a:avLst/>
                <a:gdLst>
                  <a:gd name="T0" fmla="*/ 0 w 30"/>
                  <a:gd name="T1" fmla="*/ 0 h 29"/>
                  <a:gd name="T2" fmla="*/ 0 w 30"/>
                  <a:gd name="T3" fmla="*/ 0 h 29"/>
                  <a:gd name="T4" fmla="*/ 29 w 30"/>
                  <a:gd name="T5" fmla="*/ 28 h 29"/>
                  <a:gd name="T6" fmla="*/ 0 w 30"/>
                  <a:gd name="T7" fmla="*/ 0 h 29"/>
                </a:gdLst>
                <a:ahLst/>
                <a:cxnLst>
                  <a:cxn ang="0">
                    <a:pos x="T0" y="T1"/>
                  </a:cxn>
                  <a:cxn ang="0">
                    <a:pos x="T2" y="T3"/>
                  </a:cxn>
                  <a:cxn ang="0">
                    <a:pos x="T4" y="T5"/>
                  </a:cxn>
                  <a:cxn ang="0">
                    <a:pos x="T6" y="T7"/>
                  </a:cxn>
                </a:cxnLst>
                <a:rect l="0" t="0" r="r" b="b"/>
                <a:pathLst>
                  <a:path w="30" h="29">
                    <a:moveTo>
                      <a:pt x="0" y="0"/>
                    </a:moveTo>
                    <a:lnTo>
                      <a:pt x="0" y="0"/>
                    </a:lnTo>
                    <a:cubicBezTo>
                      <a:pt x="0" y="0"/>
                      <a:pt x="0" y="0"/>
                      <a:pt x="29" y="28"/>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46" name="Freeform 197">
                <a:extLst>
                  <a:ext uri="{FF2B5EF4-FFF2-40B4-BE49-F238E27FC236}">
                    <a16:creationId xmlns:a16="http://schemas.microsoft.com/office/drawing/2014/main" id="{A1BA5967-5253-40FD-B84F-58ABB0DA52E9}"/>
                  </a:ext>
                </a:extLst>
              </p:cNvPr>
              <p:cNvSpPr>
                <a:spLocks noChangeArrowheads="1"/>
              </p:cNvSpPr>
              <p:nvPr/>
            </p:nvSpPr>
            <p:spPr bwMode="auto">
              <a:xfrm>
                <a:off x="10574468" y="3103997"/>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47" name="Freeform 198">
                <a:extLst>
                  <a:ext uri="{FF2B5EF4-FFF2-40B4-BE49-F238E27FC236}">
                    <a16:creationId xmlns:a16="http://schemas.microsoft.com/office/drawing/2014/main" id="{EA0084E8-FCC4-42B9-BAB4-83ED864AB072}"/>
                  </a:ext>
                </a:extLst>
              </p:cNvPr>
              <p:cNvSpPr>
                <a:spLocks noChangeArrowheads="1"/>
              </p:cNvSpPr>
              <p:nvPr/>
            </p:nvSpPr>
            <p:spPr bwMode="auto">
              <a:xfrm>
                <a:off x="10574468" y="3071631"/>
                <a:ext cx="21200" cy="1619"/>
              </a:xfrm>
              <a:custGeom>
                <a:avLst/>
                <a:gdLst>
                  <a:gd name="T0" fmla="*/ 0 w 58"/>
                  <a:gd name="T1" fmla="*/ 0 h 1"/>
                  <a:gd name="T2" fmla="*/ 0 w 58"/>
                  <a:gd name="T3" fmla="*/ 0 h 1"/>
                  <a:gd name="T4" fmla="*/ 57 w 58"/>
                  <a:gd name="T5" fmla="*/ 0 h 1"/>
                  <a:gd name="T6" fmla="*/ 57 w 58"/>
                  <a:gd name="T7" fmla="*/ 0 h 1"/>
                  <a:gd name="T8" fmla="*/ 0 w 58"/>
                  <a:gd name="T9" fmla="*/ 0 h 1"/>
                </a:gdLst>
                <a:ahLst/>
                <a:cxnLst>
                  <a:cxn ang="0">
                    <a:pos x="T0" y="T1"/>
                  </a:cxn>
                  <a:cxn ang="0">
                    <a:pos x="T2" y="T3"/>
                  </a:cxn>
                  <a:cxn ang="0">
                    <a:pos x="T4" y="T5"/>
                  </a:cxn>
                  <a:cxn ang="0">
                    <a:pos x="T6" y="T7"/>
                  </a:cxn>
                  <a:cxn ang="0">
                    <a:pos x="T8" y="T9"/>
                  </a:cxn>
                </a:cxnLst>
                <a:rect l="0" t="0" r="r" b="b"/>
                <a:pathLst>
                  <a:path w="58" h="1">
                    <a:moveTo>
                      <a:pt x="0" y="0"/>
                    </a:moveTo>
                    <a:lnTo>
                      <a:pt x="0" y="0"/>
                    </a:lnTo>
                    <a:cubicBezTo>
                      <a:pt x="57" y="0"/>
                      <a:pt x="57" y="0"/>
                      <a:pt x="57" y="0"/>
                    </a:cubicBezTo>
                    <a:lnTo>
                      <a:pt x="57"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48" name="Freeform 199">
                <a:extLst>
                  <a:ext uri="{FF2B5EF4-FFF2-40B4-BE49-F238E27FC236}">
                    <a16:creationId xmlns:a16="http://schemas.microsoft.com/office/drawing/2014/main" id="{BA7760C4-3663-4E87-8E0F-1653E55ADC77}"/>
                  </a:ext>
                </a:extLst>
              </p:cNvPr>
              <p:cNvSpPr>
                <a:spLocks noChangeArrowheads="1"/>
              </p:cNvSpPr>
              <p:nvPr/>
            </p:nvSpPr>
            <p:spPr bwMode="auto">
              <a:xfrm>
                <a:off x="10585883" y="3157402"/>
                <a:ext cx="11416" cy="32366"/>
              </a:xfrm>
              <a:custGeom>
                <a:avLst/>
                <a:gdLst>
                  <a:gd name="T0" fmla="*/ 28 w 29"/>
                  <a:gd name="T1" fmla="*/ 86 h 87"/>
                  <a:gd name="T2" fmla="*/ 28 w 29"/>
                  <a:gd name="T3" fmla="*/ 86 h 87"/>
                  <a:gd name="T4" fmla="*/ 0 w 29"/>
                  <a:gd name="T5" fmla="*/ 57 h 87"/>
                  <a:gd name="T6" fmla="*/ 0 w 29"/>
                  <a:gd name="T7" fmla="*/ 0 h 87"/>
                  <a:gd name="T8" fmla="*/ 0 w 29"/>
                  <a:gd name="T9" fmla="*/ 57 h 87"/>
                  <a:gd name="T10" fmla="*/ 28 w 29"/>
                  <a:gd name="T11" fmla="*/ 86 h 87"/>
                </a:gdLst>
                <a:ahLst/>
                <a:cxnLst>
                  <a:cxn ang="0">
                    <a:pos x="T0" y="T1"/>
                  </a:cxn>
                  <a:cxn ang="0">
                    <a:pos x="T2" y="T3"/>
                  </a:cxn>
                  <a:cxn ang="0">
                    <a:pos x="T4" y="T5"/>
                  </a:cxn>
                  <a:cxn ang="0">
                    <a:pos x="T6" y="T7"/>
                  </a:cxn>
                  <a:cxn ang="0">
                    <a:pos x="T8" y="T9"/>
                  </a:cxn>
                  <a:cxn ang="0">
                    <a:pos x="T10" y="T11"/>
                  </a:cxn>
                </a:cxnLst>
                <a:rect l="0" t="0" r="r" b="b"/>
                <a:pathLst>
                  <a:path w="29" h="87">
                    <a:moveTo>
                      <a:pt x="28" y="86"/>
                    </a:moveTo>
                    <a:lnTo>
                      <a:pt x="28" y="86"/>
                    </a:lnTo>
                    <a:cubicBezTo>
                      <a:pt x="28" y="57"/>
                      <a:pt x="0" y="57"/>
                      <a:pt x="0" y="57"/>
                    </a:cubicBezTo>
                    <a:cubicBezTo>
                      <a:pt x="0" y="57"/>
                      <a:pt x="0" y="29"/>
                      <a:pt x="0" y="0"/>
                    </a:cubicBezTo>
                    <a:cubicBezTo>
                      <a:pt x="0" y="29"/>
                      <a:pt x="0" y="57"/>
                      <a:pt x="0" y="57"/>
                    </a:cubicBezTo>
                    <a:cubicBezTo>
                      <a:pt x="0" y="57"/>
                      <a:pt x="28" y="57"/>
                      <a:pt x="28"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49" name="Freeform 200">
                <a:extLst>
                  <a:ext uri="{FF2B5EF4-FFF2-40B4-BE49-F238E27FC236}">
                    <a16:creationId xmlns:a16="http://schemas.microsoft.com/office/drawing/2014/main" id="{7EBB8E35-2FDE-4113-AACD-E1EE249FE1F3}"/>
                  </a:ext>
                </a:extLst>
              </p:cNvPr>
              <p:cNvSpPr>
                <a:spLocks noChangeArrowheads="1"/>
              </p:cNvSpPr>
              <p:nvPr/>
            </p:nvSpPr>
            <p:spPr bwMode="auto">
              <a:xfrm>
                <a:off x="10595668" y="3008517"/>
                <a:ext cx="1631" cy="11328"/>
              </a:xfrm>
              <a:custGeom>
                <a:avLst/>
                <a:gdLst>
                  <a:gd name="T0" fmla="*/ 0 w 1"/>
                  <a:gd name="T1" fmla="*/ 29 h 30"/>
                  <a:gd name="T2" fmla="*/ 0 w 1"/>
                  <a:gd name="T3" fmla="*/ 29 h 30"/>
                  <a:gd name="T4" fmla="*/ 0 w 1"/>
                  <a:gd name="T5" fmla="*/ 29 h 30"/>
                  <a:gd name="T6" fmla="*/ 0 w 1"/>
                  <a:gd name="T7" fmla="*/ 0 h 30"/>
                  <a:gd name="T8" fmla="*/ 0 w 1"/>
                  <a:gd name="T9" fmla="*/ 0 h 30"/>
                  <a:gd name="T10" fmla="*/ 0 w 1"/>
                  <a:gd name="T11" fmla="*/ 0 h 30"/>
                  <a:gd name="T12" fmla="*/ 0 w 1"/>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29"/>
                    </a:moveTo>
                    <a:lnTo>
                      <a:pt x="0" y="29"/>
                    </a:lnTo>
                    <a:lnTo>
                      <a:pt x="0" y="29"/>
                    </a:lnTo>
                    <a:cubicBezTo>
                      <a:pt x="0" y="0"/>
                      <a:pt x="0" y="0"/>
                      <a:pt x="0" y="0"/>
                    </a:cubicBezTo>
                    <a:lnTo>
                      <a:pt x="0" y="0"/>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50" name="Freeform 201">
                <a:extLst>
                  <a:ext uri="{FF2B5EF4-FFF2-40B4-BE49-F238E27FC236}">
                    <a16:creationId xmlns:a16="http://schemas.microsoft.com/office/drawing/2014/main" id="{B1AEE4BF-2428-49B7-9CB6-6B3686437D59}"/>
                  </a:ext>
                </a:extLst>
              </p:cNvPr>
              <p:cNvSpPr>
                <a:spLocks noChangeArrowheads="1"/>
              </p:cNvSpPr>
              <p:nvPr/>
            </p:nvSpPr>
            <p:spPr bwMode="auto">
              <a:xfrm>
                <a:off x="10693519" y="3222135"/>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51" name="Freeform 202">
                <a:extLst>
                  <a:ext uri="{FF2B5EF4-FFF2-40B4-BE49-F238E27FC236}">
                    <a16:creationId xmlns:a16="http://schemas.microsoft.com/office/drawing/2014/main" id="{A76B7A03-AF87-460D-9CB5-7B6F5C8137FE}"/>
                  </a:ext>
                </a:extLst>
              </p:cNvPr>
              <p:cNvSpPr>
                <a:spLocks noChangeArrowheads="1"/>
              </p:cNvSpPr>
              <p:nvPr/>
            </p:nvSpPr>
            <p:spPr bwMode="auto">
              <a:xfrm>
                <a:off x="10595668" y="3018227"/>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52" name="Freeform 203">
                <a:extLst>
                  <a:ext uri="{FF2B5EF4-FFF2-40B4-BE49-F238E27FC236}">
                    <a16:creationId xmlns:a16="http://schemas.microsoft.com/office/drawing/2014/main" id="{73ACDAB6-39A8-49AB-89C5-B7B8CFF3C1FD}"/>
                  </a:ext>
                </a:extLst>
              </p:cNvPr>
              <p:cNvSpPr>
                <a:spLocks noChangeArrowheads="1"/>
              </p:cNvSpPr>
              <p:nvPr/>
            </p:nvSpPr>
            <p:spPr bwMode="auto">
              <a:xfrm>
                <a:off x="10618500" y="3136364"/>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53" name="Freeform 204">
                <a:extLst>
                  <a:ext uri="{FF2B5EF4-FFF2-40B4-BE49-F238E27FC236}">
                    <a16:creationId xmlns:a16="http://schemas.microsoft.com/office/drawing/2014/main" id="{AA8BFC73-873B-4990-A582-00208635E4CA}"/>
                  </a:ext>
                </a:extLst>
              </p:cNvPr>
              <p:cNvSpPr>
                <a:spLocks noChangeArrowheads="1"/>
              </p:cNvSpPr>
              <p:nvPr/>
            </p:nvSpPr>
            <p:spPr bwMode="auto">
              <a:xfrm>
                <a:off x="10595668" y="3103997"/>
                <a:ext cx="11416" cy="22656"/>
              </a:xfrm>
              <a:custGeom>
                <a:avLst/>
                <a:gdLst>
                  <a:gd name="T0" fmla="*/ 30 w 31"/>
                  <a:gd name="T1" fmla="*/ 0 h 60"/>
                  <a:gd name="T2" fmla="*/ 30 w 31"/>
                  <a:gd name="T3" fmla="*/ 0 h 60"/>
                  <a:gd name="T4" fmla="*/ 30 w 31"/>
                  <a:gd name="T5" fmla="*/ 30 h 60"/>
                  <a:gd name="T6" fmla="*/ 0 w 31"/>
                  <a:gd name="T7" fmla="*/ 59 h 60"/>
                  <a:gd name="T8" fmla="*/ 30 w 31"/>
                  <a:gd name="T9" fmla="*/ 30 h 60"/>
                  <a:gd name="T10" fmla="*/ 30 w 31"/>
                  <a:gd name="T11" fmla="*/ 0 h 60"/>
                </a:gdLst>
                <a:ahLst/>
                <a:cxnLst>
                  <a:cxn ang="0">
                    <a:pos x="T0" y="T1"/>
                  </a:cxn>
                  <a:cxn ang="0">
                    <a:pos x="T2" y="T3"/>
                  </a:cxn>
                  <a:cxn ang="0">
                    <a:pos x="T4" y="T5"/>
                  </a:cxn>
                  <a:cxn ang="0">
                    <a:pos x="T6" y="T7"/>
                  </a:cxn>
                  <a:cxn ang="0">
                    <a:pos x="T8" y="T9"/>
                  </a:cxn>
                  <a:cxn ang="0">
                    <a:pos x="T10" y="T11"/>
                  </a:cxn>
                </a:cxnLst>
                <a:rect l="0" t="0" r="r" b="b"/>
                <a:pathLst>
                  <a:path w="31" h="60">
                    <a:moveTo>
                      <a:pt x="30" y="0"/>
                    </a:moveTo>
                    <a:lnTo>
                      <a:pt x="30" y="0"/>
                    </a:lnTo>
                    <a:cubicBezTo>
                      <a:pt x="30" y="30"/>
                      <a:pt x="30" y="30"/>
                      <a:pt x="30" y="30"/>
                    </a:cubicBezTo>
                    <a:cubicBezTo>
                      <a:pt x="30" y="30"/>
                      <a:pt x="0" y="30"/>
                      <a:pt x="0" y="59"/>
                    </a:cubicBezTo>
                    <a:cubicBezTo>
                      <a:pt x="0" y="30"/>
                      <a:pt x="30" y="30"/>
                      <a:pt x="30" y="3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54" name="Freeform 205">
                <a:extLst>
                  <a:ext uri="{FF2B5EF4-FFF2-40B4-BE49-F238E27FC236}">
                    <a16:creationId xmlns:a16="http://schemas.microsoft.com/office/drawing/2014/main" id="{0251A41A-949A-4D0F-A1D1-F8DD7DDC6A43}"/>
                  </a:ext>
                </a:extLst>
              </p:cNvPr>
              <p:cNvSpPr>
                <a:spLocks noChangeArrowheads="1"/>
              </p:cNvSpPr>
              <p:nvPr/>
            </p:nvSpPr>
            <p:spPr bwMode="auto">
              <a:xfrm>
                <a:off x="10618500" y="3115326"/>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55" name="Freeform 206">
                <a:extLst>
                  <a:ext uri="{FF2B5EF4-FFF2-40B4-BE49-F238E27FC236}">
                    <a16:creationId xmlns:a16="http://schemas.microsoft.com/office/drawing/2014/main" id="{47C3A1EA-98B4-4E96-8525-04F0FA9E0A46}"/>
                  </a:ext>
                </a:extLst>
              </p:cNvPr>
              <p:cNvSpPr>
                <a:spLocks noChangeArrowheads="1"/>
              </p:cNvSpPr>
              <p:nvPr/>
            </p:nvSpPr>
            <p:spPr bwMode="auto">
              <a:xfrm>
                <a:off x="10618500" y="3103997"/>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56" name="Freeform 207">
                <a:extLst>
                  <a:ext uri="{FF2B5EF4-FFF2-40B4-BE49-F238E27FC236}">
                    <a16:creationId xmlns:a16="http://schemas.microsoft.com/office/drawing/2014/main" id="{5606ABDA-EE4F-4C02-8E86-3966A6CB2675}"/>
                  </a:ext>
                </a:extLst>
              </p:cNvPr>
              <p:cNvSpPr>
                <a:spLocks noChangeArrowheads="1"/>
              </p:cNvSpPr>
              <p:nvPr/>
            </p:nvSpPr>
            <p:spPr bwMode="auto">
              <a:xfrm>
                <a:off x="10726136" y="3532853"/>
                <a:ext cx="1631" cy="11328"/>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57" name="Freeform 208">
                <a:extLst>
                  <a:ext uri="{FF2B5EF4-FFF2-40B4-BE49-F238E27FC236}">
                    <a16:creationId xmlns:a16="http://schemas.microsoft.com/office/drawing/2014/main" id="{D56BF386-E28C-4650-A650-CE96627D6CB7}"/>
                  </a:ext>
                </a:extLst>
              </p:cNvPr>
              <p:cNvSpPr>
                <a:spLocks noChangeArrowheads="1"/>
              </p:cNvSpPr>
              <p:nvPr/>
            </p:nvSpPr>
            <p:spPr bwMode="auto">
              <a:xfrm>
                <a:off x="10585883" y="3426044"/>
                <a:ext cx="21202" cy="11328"/>
              </a:xfrm>
              <a:custGeom>
                <a:avLst/>
                <a:gdLst>
                  <a:gd name="T0" fmla="*/ 58 w 59"/>
                  <a:gd name="T1" fmla="*/ 28 h 29"/>
                  <a:gd name="T2" fmla="*/ 58 w 59"/>
                  <a:gd name="T3" fmla="*/ 28 h 29"/>
                  <a:gd name="T4" fmla="*/ 28 w 59"/>
                  <a:gd name="T5" fmla="*/ 28 h 29"/>
                  <a:gd name="T6" fmla="*/ 0 w 59"/>
                  <a:gd name="T7" fmla="*/ 0 h 29"/>
                  <a:gd name="T8" fmla="*/ 28 w 59"/>
                  <a:gd name="T9" fmla="*/ 28 h 29"/>
                  <a:gd name="T10" fmla="*/ 58 w 59"/>
                  <a:gd name="T11" fmla="*/ 28 h 29"/>
                </a:gdLst>
                <a:ahLst/>
                <a:cxnLst>
                  <a:cxn ang="0">
                    <a:pos x="T0" y="T1"/>
                  </a:cxn>
                  <a:cxn ang="0">
                    <a:pos x="T2" y="T3"/>
                  </a:cxn>
                  <a:cxn ang="0">
                    <a:pos x="T4" y="T5"/>
                  </a:cxn>
                  <a:cxn ang="0">
                    <a:pos x="T6" y="T7"/>
                  </a:cxn>
                  <a:cxn ang="0">
                    <a:pos x="T8" y="T9"/>
                  </a:cxn>
                  <a:cxn ang="0">
                    <a:pos x="T10" y="T11"/>
                  </a:cxn>
                </a:cxnLst>
                <a:rect l="0" t="0" r="r" b="b"/>
                <a:pathLst>
                  <a:path w="59" h="29">
                    <a:moveTo>
                      <a:pt x="58" y="28"/>
                    </a:moveTo>
                    <a:lnTo>
                      <a:pt x="58" y="28"/>
                    </a:lnTo>
                    <a:lnTo>
                      <a:pt x="28" y="28"/>
                    </a:lnTo>
                    <a:cubicBezTo>
                      <a:pt x="28" y="28"/>
                      <a:pt x="28" y="0"/>
                      <a:pt x="0" y="0"/>
                    </a:cubicBezTo>
                    <a:cubicBezTo>
                      <a:pt x="28" y="0"/>
                      <a:pt x="28" y="28"/>
                      <a:pt x="28" y="28"/>
                    </a:cubicBezTo>
                    <a:lnTo>
                      <a:pt x="58" y="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58" name="Freeform 209">
                <a:extLst>
                  <a:ext uri="{FF2B5EF4-FFF2-40B4-BE49-F238E27FC236}">
                    <a16:creationId xmlns:a16="http://schemas.microsoft.com/office/drawing/2014/main" id="{25344779-9CB6-4145-93BE-78A43CED5464}"/>
                  </a:ext>
                </a:extLst>
              </p:cNvPr>
              <p:cNvSpPr>
                <a:spLocks noChangeArrowheads="1"/>
              </p:cNvSpPr>
              <p:nvPr/>
            </p:nvSpPr>
            <p:spPr bwMode="auto">
              <a:xfrm>
                <a:off x="10726136" y="3563600"/>
                <a:ext cx="1631"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59" name="Freeform 210">
                <a:extLst>
                  <a:ext uri="{FF2B5EF4-FFF2-40B4-BE49-F238E27FC236}">
                    <a16:creationId xmlns:a16="http://schemas.microsoft.com/office/drawing/2014/main" id="{7ED6D970-C57C-4687-B596-B4058CB39F4F}"/>
                  </a:ext>
                </a:extLst>
              </p:cNvPr>
              <p:cNvSpPr>
                <a:spLocks noChangeArrowheads="1"/>
              </p:cNvSpPr>
              <p:nvPr/>
            </p:nvSpPr>
            <p:spPr bwMode="auto">
              <a:xfrm>
                <a:off x="10618500" y="3178440"/>
                <a:ext cx="1631"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60" name="Freeform 211">
                <a:extLst>
                  <a:ext uri="{FF2B5EF4-FFF2-40B4-BE49-F238E27FC236}">
                    <a16:creationId xmlns:a16="http://schemas.microsoft.com/office/drawing/2014/main" id="{E6E72397-5AD0-4102-8EB7-4A91492AB7AA}"/>
                  </a:ext>
                </a:extLst>
              </p:cNvPr>
              <p:cNvSpPr>
                <a:spLocks noChangeArrowheads="1"/>
              </p:cNvSpPr>
              <p:nvPr/>
            </p:nvSpPr>
            <p:spPr bwMode="auto">
              <a:xfrm>
                <a:off x="10693519" y="3231845"/>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61" name="Freeform 212">
                <a:extLst>
                  <a:ext uri="{FF2B5EF4-FFF2-40B4-BE49-F238E27FC236}">
                    <a16:creationId xmlns:a16="http://schemas.microsoft.com/office/drawing/2014/main" id="{C9B288CE-BA08-48F9-9712-8F8A771426C4}"/>
                  </a:ext>
                </a:extLst>
              </p:cNvPr>
              <p:cNvSpPr>
                <a:spLocks noChangeArrowheads="1"/>
              </p:cNvSpPr>
              <p:nvPr/>
            </p:nvSpPr>
            <p:spPr bwMode="auto">
              <a:xfrm>
                <a:off x="10499449" y="3393677"/>
                <a:ext cx="86434" cy="32366"/>
              </a:xfrm>
              <a:custGeom>
                <a:avLst/>
                <a:gdLst>
                  <a:gd name="T0" fmla="*/ 146 w 235"/>
                  <a:gd name="T1" fmla="*/ 0 h 89"/>
                  <a:gd name="T2" fmla="*/ 146 w 235"/>
                  <a:gd name="T3" fmla="*/ 0 h 89"/>
                  <a:gd name="T4" fmla="*/ 0 w 235"/>
                  <a:gd name="T5" fmla="*/ 29 h 89"/>
                  <a:gd name="T6" fmla="*/ 59 w 235"/>
                  <a:gd name="T7" fmla="*/ 29 h 89"/>
                  <a:gd name="T8" fmla="*/ 234 w 235"/>
                  <a:gd name="T9" fmla="*/ 88 h 89"/>
                  <a:gd name="T10" fmla="*/ 59 w 235"/>
                  <a:gd name="T11" fmla="*/ 29 h 89"/>
                  <a:gd name="T12" fmla="*/ 0 w 235"/>
                  <a:gd name="T13" fmla="*/ 29 h 89"/>
                  <a:gd name="T14" fmla="*/ 146 w 23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89">
                    <a:moveTo>
                      <a:pt x="146" y="0"/>
                    </a:moveTo>
                    <a:lnTo>
                      <a:pt x="146" y="0"/>
                    </a:lnTo>
                    <a:cubicBezTo>
                      <a:pt x="88" y="0"/>
                      <a:pt x="29" y="0"/>
                      <a:pt x="0" y="29"/>
                    </a:cubicBezTo>
                    <a:cubicBezTo>
                      <a:pt x="0" y="29"/>
                      <a:pt x="29" y="29"/>
                      <a:pt x="59" y="29"/>
                    </a:cubicBezTo>
                    <a:cubicBezTo>
                      <a:pt x="117" y="29"/>
                      <a:pt x="176" y="29"/>
                      <a:pt x="234" y="88"/>
                    </a:cubicBezTo>
                    <a:cubicBezTo>
                      <a:pt x="176" y="29"/>
                      <a:pt x="117" y="29"/>
                      <a:pt x="59" y="29"/>
                    </a:cubicBezTo>
                    <a:cubicBezTo>
                      <a:pt x="29" y="29"/>
                      <a:pt x="0" y="29"/>
                      <a:pt x="0" y="29"/>
                    </a:cubicBezTo>
                    <a:cubicBezTo>
                      <a:pt x="29" y="0"/>
                      <a:pt x="88" y="0"/>
                      <a:pt x="14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62" name="Freeform 213">
                <a:extLst>
                  <a:ext uri="{FF2B5EF4-FFF2-40B4-BE49-F238E27FC236}">
                    <a16:creationId xmlns:a16="http://schemas.microsoft.com/office/drawing/2014/main" id="{7DF41696-5AF4-4543-AE5A-61871820B8BB}"/>
                  </a:ext>
                </a:extLst>
              </p:cNvPr>
              <p:cNvSpPr>
                <a:spLocks noChangeArrowheads="1"/>
              </p:cNvSpPr>
              <p:nvPr/>
            </p:nvSpPr>
            <p:spPr bwMode="auto">
              <a:xfrm>
                <a:off x="10704935" y="3456791"/>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63" name="Freeform 214">
                <a:extLst>
                  <a:ext uri="{FF2B5EF4-FFF2-40B4-BE49-F238E27FC236}">
                    <a16:creationId xmlns:a16="http://schemas.microsoft.com/office/drawing/2014/main" id="{85B1FB5A-E275-406E-9E2B-4925A87768D6}"/>
                  </a:ext>
                </a:extLst>
              </p:cNvPr>
              <p:cNvSpPr>
                <a:spLocks noChangeArrowheads="1"/>
              </p:cNvSpPr>
              <p:nvPr/>
            </p:nvSpPr>
            <p:spPr bwMode="auto">
              <a:xfrm>
                <a:off x="10618500" y="3382348"/>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64" name="Freeform 215">
                <a:extLst>
                  <a:ext uri="{FF2B5EF4-FFF2-40B4-BE49-F238E27FC236}">
                    <a16:creationId xmlns:a16="http://schemas.microsoft.com/office/drawing/2014/main" id="{22123AC8-6FBA-48DB-BA87-AD9E7AB6C06B}"/>
                  </a:ext>
                </a:extLst>
              </p:cNvPr>
              <p:cNvSpPr>
                <a:spLocks noChangeArrowheads="1"/>
              </p:cNvSpPr>
              <p:nvPr/>
            </p:nvSpPr>
            <p:spPr bwMode="auto">
              <a:xfrm>
                <a:off x="10607085" y="3361311"/>
                <a:ext cx="21200" cy="22656"/>
              </a:xfrm>
              <a:custGeom>
                <a:avLst/>
                <a:gdLst>
                  <a:gd name="T0" fmla="*/ 0 w 59"/>
                  <a:gd name="T1" fmla="*/ 0 h 60"/>
                  <a:gd name="T2" fmla="*/ 0 w 59"/>
                  <a:gd name="T3" fmla="*/ 0 h 60"/>
                  <a:gd name="T4" fmla="*/ 58 w 59"/>
                  <a:gd name="T5" fmla="*/ 30 h 60"/>
                  <a:gd name="T6" fmla="*/ 58 w 59"/>
                  <a:gd name="T7" fmla="*/ 59 h 60"/>
                  <a:gd name="T8" fmla="*/ 58 w 59"/>
                  <a:gd name="T9" fmla="*/ 59 h 60"/>
                  <a:gd name="T10" fmla="*/ 58 w 59"/>
                  <a:gd name="T11" fmla="*/ 30 h 60"/>
                  <a:gd name="T12" fmla="*/ 0 w 5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59" h="60">
                    <a:moveTo>
                      <a:pt x="0" y="0"/>
                    </a:moveTo>
                    <a:lnTo>
                      <a:pt x="0" y="0"/>
                    </a:lnTo>
                    <a:cubicBezTo>
                      <a:pt x="29" y="0"/>
                      <a:pt x="58" y="0"/>
                      <a:pt x="58" y="30"/>
                    </a:cubicBezTo>
                    <a:cubicBezTo>
                      <a:pt x="58" y="59"/>
                      <a:pt x="58" y="59"/>
                      <a:pt x="58" y="59"/>
                    </a:cubicBezTo>
                    <a:lnTo>
                      <a:pt x="58" y="59"/>
                    </a:lnTo>
                    <a:cubicBezTo>
                      <a:pt x="58" y="30"/>
                      <a:pt x="58" y="30"/>
                      <a:pt x="58" y="30"/>
                    </a:cubicBezTo>
                    <a:cubicBezTo>
                      <a:pt x="58"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65" name="Freeform 216">
                <a:extLst>
                  <a:ext uri="{FF2B5EF4-FFF2-40B4-BE49-F238E27FC236}">
                    <a16:creationId xmlns:a16="http://schemas.microsoft.com/office/drawing/2014/main" id="{512E764D-9F87-4B8F-96FC-60B644DCA444}"/>
                  </a:ext>
                </a:extLst>
              </p:cNvPr>
              <p:cNvSpPr>
                <a:spLocks noChangeArrowheads="1"/>
              </p:cNvSpPr>
              <p:nvPr/>
            </p:nvSpPr>
            <p:spPr bwMode="auto">
              <a:xfrm>
                <a:off x="10628285" y="3456791"/>
                <a:ext cx="22832" cy="1619"/>
              </a:xfrm>
              <a:custGeom>
                <a:avLst/>
                <a:gdLst>
                  <a:gd name="T0" fmla="*/ 59 w 60"/>
                  <a:gd name="T1" fmla="*/ 0 h 1"/>
                  <a:gd name="T2" fmla="*/ 59 w 60"/>
                  <a:gd name="T3" fmla="*/ 0 h 1"/>
                  <a:gd name="T4" fmla="*/ 0 w 60"/>
                  <a:gd name="T5" fmla="*/ 0 h 1"/>
                  <a:gd name="T6" fmla="*/ 59 w 60"/>
                  <a:gd name="T7" fmla="*/ 0 h 1"/>
                </a:gdLst>
                <a:ahLst/>
                <a:cxnLst>
                  <a:cxn ang="0">
                    <a:pos x="T0" y="T1"/>
                  </a:cxn>
                  <a:cxn ang="0">
                    <a:pos x="T2" y="T3"/>
                  </a:cxn>
                  <a:cxn ang="0">
                    <a:pos x="T4" y="T5"/>
                  </a:cxn>
                  <a:cxn ang="0">
                    <a:pos x="T6" y="T7"/>
                  </a:cxn>
                </a:cxnLst>
                <a:rect l="0" t="0" r="r" b="b"/>
                <a:pathLst>
                  <a:path w="60" h="1">
                    <a:moveTo>
                      <a:pt x="59" y="0"/>
                    </a:moveTo>
                    <a:lnTo>
                      <a:pt x="59" y="0"/>
                    </a:lnTo>
                    <a:cubicBezTo>
                      <a:pt x="29" y="0"/>
                      <a:pt x="0" y="0"/>
                      <a:pt x="0" y="0"/>
                    </a:cubicBezTo>
                    <a:cubicBezTo>
                      <a:pt x="0" y="0"/>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66" name="Freeform 217">
                <a:extLst>
                  <a:ext uri="{FF2B5EF4-FFF2-40B4-BE49-F238E27FC236}">
                    <a16:creationId xmlns:a16="http://schemas.microsoft.com/office/drawing/2014/main" id="{F9BE6418-F18A-44AB-8DDA-6EF89BB395C0}"/>
                  </a:ext>
                </a:extLst>
              </p:cNvPr>
              <p:cNvSpPr>
                <a:spLocks noChangeArrowheads="1"/>
              </p:cNvSpPr>
              <p:nvPr/>
            </p:nvSpPr>
            <p:spPr bwMode="auto">
              <a:xfrm>
                <a:off x="10607085" y="3307906"/>
                <a:ext cx="21200" cy="22656"/>
              </a:xfrm>
              <a:custGeom>
                <a:avLst/>
                <a:gdLst>
                  <a:gd name="T0" fmla="*/ 29 w 59"/>
                  <a:gd name="T1" fmla="*/ 29 h 60"/>
                  <a:gd name="T2" fmla="*/ 29 w 59"/>
                  <a:gd name="T3" fmla="*/ 29 h 60"/>
                  <a:gd name="T4" fmla="*/ 58 w 59"/>
                  <a:gd name="T5" fmla="*/ 59 h 60"/>
                  <a:gd name="T6" fmla="*/ 29 w 59"/>
                  <a:gd name="T7" fmla="*/ 29 h 60"/>
                  <a:gd name="T8" fmla="*/ 0 w 59"/>
                  <a:gd name="T9" fmla="*/ 0 h 60"/>
                  <a:gd name="T10" fmla="*/ 0 w 59"/>
                  <a:gd name="T11" fmla="*/ 0 h 60"/>
                  <a:gd name="T12" fmla="*/ 0 w 59"/>
                  <a:gd name="T13" fmla="*/ 0 h 60"/>
                  <a:gd name="T14" fmla="*/ 29 w 59"/>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0">
                    <a:moveTo>
                      <a:pt x="29" y="29"/>
                    </a:moveTo>
                    <a:lnTo>
                      <a:pt x="29" y="29"/>
                    </a:lnTo>
                    <a:cubicBezTo>
                      <a:pt x="58" y="59"/>
                      <a:pt x="58" y="59"/>
                      <a:pt x="58" y="59"/>
                    </a:cubicBezTo>
                    <a:cubicBezTo>
                      <a:pt x="29" y="29"/>
                      <a:pt x="29" y="29"/>
                      <a:pt x="29" y="29"/>
                    </a:cubicBezTo>
                    <a:cubicBezTo>
                      <a:pt x="29" y="29"/>
                      <a:pt x="0" y="29"/>
                      <a:pt x="0" y="0"/>
                    </a:cubicBezTo>
                    <a:lnTo>
                      <a:pt x="0" y="0"/>
                    </a:lnTo>
                    <a:lnTo>
                      <a:pt x="0" y="0"/>
                    </a:lnTo>
                    <a:cubicBezTo>
                      <a:pt x="0"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67" name="Freeform 218">
                <a:extLst>
                  <a:ext uri="{FF2B5EF4-FFF2-40B4-BE49-F238E27FC236}">
                    <a16:creationId xmlns:a16="http://schemas.microsoft.com/office/drawing/2014/main" id="{372A98DF-0FD9-4C5F-A1AB-BA3D748FE1A2}"/>
                  </a:ext>
                </a:extLst>
              </p:cNvPr>
              <p:cNvSpPr>
                <a:spLocks noChangeArrowheads="1"/>
              </p:cNvSpPr>
              <p:nvPr/>
            </p:nvSpPr>
            <p:spPr bwMode="auto">
              <a:xfrm>
                <a:off x="10628285" y="3393677"/>
                <a:ext cx="22832" cy="43694"/>
              </a:xfrm>
              <a:custGeom>
                <a:avLst/>
                <a:gdLst>
                  <a:gd name="T0" fmla="*/ 0 w 60"/>
                  <a:gd name="T1" fmla="*/ 0 h 117"/>
                  <a:gd name="T2" fmla="*/ 0 w 60"/>
                  <a:gd name="T3" fmla="*/ 0 h 117"/>
                  <a:gd name="T4" fmla="*/ 59 w 60"/>
                  <a:gd name="T5" fmla="*/ 116 h 117"/>
                  <a:gd name="T6" fmla="*/ 0 w 60"/>
                  <a:gd name="T7" fmla="*/ 0 h 117"/>
                </a:gdLst>
                <a:ahLst/>
                <a:cxnLst>
                  <a:cxn ang="0">
                    <a:pos x="T0" y="T1"/>
                  </a:cxn>
                  <a:cxn ang="0">
                    <a:pos x="T2" y="T3"/>
                  </a:cxn>
                  <a:cxn ang="0">
                    <a:pos x="T4" y="T5"/>
                  </a:cxn>
                  <a:cxn ang="0">
                    <a:pos x="T6" y="T7"/>
                  </a:cxn>
                </a:cxnLst>
                <a:rect l="0" t="0" r="r" b="b"/>
                <a:pathLst>
                  <a:path w="60" h="117">
                    <a:moveTo>
                      <a:pt x="0" y="0"/>
                    </a:moveTo>
                    <a:lnTo>
                      <a:pt x="0" y="0"/>
                    </a:lnTo>
                    <a:cubicBezTo>
                      <a:pt x="29" y="29"/>
                      <a:pt x="59" y="59"/>
                      <a:pt x="59" y="116"/>
                    </a:cubicBezTo>
                    <a:cubicBezTo>
                      <a:pt x="59" y="5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68" name="Freeform 219">
                <a:extLst>
                  <a:ext uri="{FF2B5EF4-FFF2-40B4-BE49-F238E27FC236}">
                    <a16:creationId xmlns:a16="http://schemas.microsoft.com/office/drawing/2014/main" id="{4A40E418-8105-4F36-95BE-B95EC5AC0074}"/>
                  </a:ext>
                </a:extLst>
              </p:cNvPr>
              <p:cNvSpPr>
                <a:spLocks noChangeArrowheads="1"/>
              </p:cNvSpPr>
              <p:nvPr/>
            </p:nvSpPr>
            <p:spPr bwMode="auto">
              <a:xfrm>
                <a:off x="9290992" y="1948517"/>
                <a:ext cx="44033" cy="1619"/>
              </a:xfrm>
              <a:custGeom>
                <a:avLst/>
                <a:gdLst>
                  <a:gd name="T0" fmla="*/ 0 w 117"/>
                  <a:gd name="T1" fmla="*/ 0 h 1"/>
                  <a:gd name="T2" fmla="*/ 0 w 117"/>
                  <a:gd name="T3" fmla="*/ 0 h 1"/>
                  <a:gd name="T4" fmla="*/ 29 w 117"/>
                  <a:gd name="T5" fmla="*/ 0 h 1"/>
                  <a:gd name="T6" fmla="*/ 88 w 117"/>
                  <a:gd name="T7" fmla="*/ 0 h 1"/>
                  <a:gd name="T8" fmla="*/ 116 w 117"/>
                  <a:gd name="T9" fmla="*/ 0 h 1"/>
                  <a:gd name="T10" fmla="*/ 88 w 117"/>
                  <a:gd name="T11" fmla="*/ 0 h 1"/>
                  <a:gd name="T12" fmla="*/ 29 w 117"/>
                  <a:gd name="T13" fmla="*/ 0 h 1"/>
                  <a:gd name="T14" fmla="*/ 0 w 117"/>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
                    <a:moveTo>
                      <a:pt x="0" y="0"/>
                    </a:moveTo>
                    <a:lnTo>
                      <a:pt x="0" y="0"/>
                    </a:lnTo>
                    <a:cubicBezTo>
                      <a:pt x="29" y="0"/>
                      <a:pt x="29" y="0"/>
                      <a:pt x="29" y="0"/>
                    </a:cubicBezTo>
                    <a:cubicBezTo>
                      <a:pt x="29" y="0"/>
                      <a:pt x="59" y="0"/>
                      <a:pt x="88" y="0"/>
                    </a:cubicBezTo>
                    <a:cubicBezTo>
                      <a:pt x="88" y="0"/>
                      <a:pt x="88" y="0"/>
                      <a:pt x="116" y="0"/>
                    </a:cubicBezTo>
                    <a:cubicBezTo>
                      <a:pt x="88" y="0"/>
                      <a:pt x="88" y="0"/>
                      <a:pt x="88" y="0"/>
                    </a:cubicBezTo>
                    <a:cubicBezTo>
                      <a:pt x="59" y="0"/>
                      <a:pt x="29"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69" name="Freeform 220">
                <a:extLst>
                  <a:ext uri="{FF2B5EF4-FFF2-40B4-BE49-F238E27FC236}">
                    <a16:creationId xmlns:a16="http://schemas.microsoft.com/office/drawing/2014/main" id="{EC6C780D-D500-45D2-ADF7-1BE201D7B8DA}"/>
                  </a:ext>
                </a:extLst>
              </p:cNvPr>
              <p:cNvSpPr>
                <a:spLocks noChangeArrowheads="1"/>
              </p:cNvSpPr>
              <p:nvPr/>
            </p:nvSpPr>
            <p:spPr bwMode="auto">
              <a:xfrm>
                <a:off x="9096922" y="4827509"/>
                <a:ext cx="21200" cy="21038"/>
              </a:xfrm>
              <a:custGeom>
                <a:avLst/>
                <a:gdLst>
                  <a:gd name="T0" fmla="*/ 0 w 59"/>
                  <a:gd name="T1" fmla="*/ 58 h 59"/>
                  <a:gd name="T2" fmla="*/ 0 w 59"/>
                  <a:gd name="T3" fmla="*/ 58 h 59"/>
                  <a:gd name="T4" fmla="*/ 29 w 59"/>
                  <a:gd name="T5" fmla="*/ 0 h 59"/>
                  <a:gd name="T6" fmla="*/ 58 w 59"/>
                  <a:gd name="T7" fmla="*/ 0 h 59"/>
                  <a:gd name="T8" fmla="*/ 29 w 59"/>
                  <a:gd name="T9" fmla="*/ 0 h 59"/>
                  <a:gd name="T10" fmla="*/ 0 w 59"/>
                  <a:gd name="T11" fmla="*/ 58 h 59"/>
                </a:gdLst>
                <a:ahLst/>
                <a:cxnLst>
                  <a:cxn ang="0">
                    <a:pos x="T0" y="T1"/>
                  </a:cxn>
                  <a:cxn ang="0">
                    <a:pos x="T2" y="T3"/>
                  </a:cxn>
                  <a:cxn ang="0">
                    <a:pos x="T4" y="T5"/>
                  </a:cxn>
                  <a:cxn ang="0">
                    <a:pos x="T6" y="T7"/>
                  </a:cxn>
                  <a:cxn ang="0">
                    <a:pos x="T8" y="T9"/>
                  </a:cxn>
                  <a:cxn ang="0">
                    <a:pos x="T10" y="T11"/>
                  </a:cxn>
                </a:cxnLst>
                <a:rect l="0" t="0" r="r" b="b"/>
                <a:pathLst>
                  <a:path w="59" h="59">
                    <a:moveTo>
                      <a:pt x="0" y="58"/>
                    </a:moveTo>
                    <a:lnTo>
                      <a:pt x="0" y="58"/>
                    </a:lnTo>
                    <a:cubicBezTo>
                      <a:pt x="0" y="58"/>
                      <a:pt x="29" y="29"/>
                      <a:pt x="29" y="0"/>
                    </a:cubicBezTo>
                    <a:lnTo>
                      <a:pt x="58" y="0"/>
                    </a:lnTo>
                    <a:lnTo>
                      <a:pt x="29" y="0"/>
                    </a:lnTo>
                    <a:cubicBezTo>
                      <a:pt x="29" y="29"/>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70" name="Freeform 221">
                <a:extLst>
                  <a:ext uri="{FF2B5EF4-FFF2-40B4-BE49-F238E27FC236}">
                    <a16:creationId xmlns:a16="http://schemas.microsoft.com/office/drawing/2014/main" id="{3D170A51-149F-4FA1-865B-1FA8C27CC617}"/>
                  </a:ext>
                </a:extLst>
              </p:cNvPr>
              <p:cNvSpPr>
                <a:spLocks noChangeArrowheads="1"/>
              </p:cNvSpPr>
              <p:nvPr/>
            </p:nvSpPr>
            <p:spPr bwMode="auto">
              <a:xfrm>
                <a:off x="9108337" y="4869585"/>
                <a:ext cx="21202" cy="21038"/>
              </a:xfrm>
              <a:custGeom>
                <a:avLst/>
                <a:gdLst>
                  <a:gd name="T0" fmla="*/ 0 w 59"/>
                  <a:gd name="T1" fmla="*/ 29 h 59"/>
                  <a:gd name="T2" fmla="*/ 0 w 59"/>
                  <a:gd name="T3" fmla="*/ 29 h 59"/>
                  <a:gd name="T4" fmla="*/ 0 w 59"/>
                  <a:gd name="T5" fmla="*/ 0 h 59"/>
                  <a:gd name="T6" fmla="*/ 0 w 59"/>
                  <a:gd name="T7" fmla="*/ 29 h 59"/>
                  <a:gd name="T8" fmla="*/ 58 w 59"/>
                  <a:gd name="T9" fmla="*/ 58 h 59"/>
                  <a:gd name="T10" fmla="*/ 0 w 59"/>
                  <a:gd name="T11" fmla="*/ 29 h 59"/>
                </a:gdLst>
                <a:ahLst/>
                <a:cxnLst>
                  <a:cxn ang="0">
                    <a:pos x="T0" y="T1"/>
                  </a:cxn>
                  <a:cxn ang="0">
                    <a:pos x="T2" y="T3"/>
                  </a:cxn>
                  <a:cxn ang="0">
                    <a:pos x="T4" y="T5"/>
                  </a:cxn>
                  <a:cxn ang="0">
                    <a:pos x="T6" y="T7"/>
                  </a:cxn>
                  <a:cxn ang="0">
                    <a:pos x="T8" y="T9"/>
                  </a:cxn>
                  <a:cxn ang="0">
                    <a:pos x="T10" y="T11"/>
                  </a:cxn>
                </a:cxnLst>
                <a:rect l="0" t="0" r="r" b="b"/>
                <a:pathLst>
                  <a:path w="59" h="59">
                    <a:moveTo>
                      <a:pt x="0" y="29"/>
                    </a:moveTo>
                    <a:lnTo>
                      <a:pt x="0" y="29"/>
                    </a:lnTo>
                    <a:cubicBezTo>
                      <a:pt x="0" y="0"/>
                      <a:pt x="0" y="0"/>
                      <a:pt x="0" y="0"/>
                    </a:cubicBezTo>
                    <a:lnTo>
                      <a:pt x="0" y="29"/>
                    </a:lnTo>
                    <a:cubicBezTo>
                      <a:pt x="0" y="29"/>
                      <a:pt x="29" y="58"/>
                      <a:pt x="58" y="58"/>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71" name="Freeform 222">
                <a:extLst>
                  <a:ext uri="{FF2B5EF4-FFF2-40B4-BE49-F238E27FC236}">
                    <a16:creationId xmlns:a16="http://schemas.microsoft.com/office/drawing/2014/main" id="{7D3CB4C3-C540-4852-8E79-EBB3B633255E}"/>
                  </a:ext>
                </a:extLst>
              </p:cNvPr>
              <p:cNvSpPr>
                <a:spLocks noChangeArrowheads="1"/>
              </p:cNvSpPr>
              <p:nvPr/>
            </p:nvSpPr>
            <p:spPr bwMode="auto">
              <a:xfrm>
                <a:off x="9118122" y="4827509"/>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72" name="Freeform 223">
                <a:extLst>
                  <a:ext uri="{FF2B5EF4-FFF2-40B4-BE49-F238E27FC236}">
                    <a16:creationId xmlns:a16="http://schemas.microsoft.com/office/drawing/2014/main" id="{5341D323-2112-417B-9A00-4AE93CE199EE}"/>
                  </a:ext>
                </a:extLst>
              </p:cNvPr>
              <p:cNvSpPr>
                <a:spLocks noChangeArrowheads="1"/>
              </p:cNvSpPr>
              <p:nvPr/>
            </p:nvSpPr>
            <p:spPr bwMode="auto">
              <a:xfrm>
                <a:off x="9108337" y="4848546"/>
                <a:ext cx="1631" cy="11329"/>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73" name="Freeform 224">
                <a:extLst>
                  <a:ext uri="{FF2B5EF4-FFF2-40B4-BE49-F238E27FC236}">
                    <a16:creationId xmlns:a16="http://schemas.microsoft.com/office/drawing/2014/main" id="{1D33E899-349A-4CFC-88D1-123AE84B7445}"/>
                  </a:ext>
                </a:extLst>
              </p:cNvPr>
              <p:cNvSpPr>
                <a:spLocks noChangeArrowheads="1"/>
              </p:cNvSpPr>
              <p:nvPr/>
            </p:nvSpPr>
            <p:spPr bwMode="auto">
              <a:xfrm>
                <a:off x="9194772" y="4848546"/>
                <a:ext cx="21200" cy="11329"/>
              </a:xfrm>
              <a:custGeom>
                <a:avLst/>
                <a:gdLst>
                  <a:gd name="T0" fmla="*/ 57 w 58"/>
                  <a:gd name="T1" fmla="*/ 0 h 30"/>
                  <a:gd name="T2" fmla="*/ 57 w 58"/>
                  <a:gd name="T3" fmla="*/ 0 h 30"/>
                  <a:gd name="T4" fmla="*/ 28 w 58"/>
                  <a:gd name="T5" fmla="*/ 29 h 30"/>
                  <a:gd name="T6" fmla="*/ 0 w 58"/>
                  <a:gd name="T7" fmla="*/ 29 h 30"/>
                  <a:gd name="T8" fmla="*/ 0 w 58"/>
                  <a:gd name="T9" fmla="*/ 29 h 30"/>
                  <a:gd name="T10" fmla="*/ 28 w 58"/>
                  <a:gd name="T11" fmla="*/ 29 h 30"/>
                  <a:gd name="T12" fmla="*/ 57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57" y="0"/>
                    </a:moveTo>
                    <a:lnTo>
                      <a:pt x="57" y="0"/>
                    </a:lnTo>
                    <a:cubicBezTo>
                      <a:pt x="57" y="0"/>
                      <a:pt x="28" y="0"/>
                      <a:pt x="28" y="29"/>
                    </a:cubicBezTo>
                    <a:cubicBezTo>
                      <a:pt x="0" y="29"/>
                      <a:pt x="0" y="29"/>
                      <a:pt x="0" y="29"/>
                    </a:cubicBezTo>
                    <a:lnTo>
                      <a:pt x="0" y="29"/>
                    </a:lnTo>
                    <a:cubicBezTo>
                      <a:pt x="28" y="29"/>
                      <a:pt x="28" y="29"/>
                      <a:pt x="28" y="29"/>
                    </a:cubicBezTo>
                    <a:cubicBezTo>
                      <a:pt x="28" y="0"/>
                      <a:pt x="57"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74" name="Freeform 225">
                <a:extLst>
                  <a:ext uri="{FF2B5EF4-FFF2-40B4-BE49-F238E27FC236}">
                    <a16:creationId xmlns:a16="http://schemas.microsoft.com/office/drawing/2014/main" id="{7C37E47F-65D5-4472-A01E-955F9D91748A}"/>
                  </a:ext>
                </a:extLst>
              </p:cNvPr>
              <p:cNvSpPr>
                <a:spLocks noChangeArrowheads="1"/>
              </p:cNvSpPr>
              <p:nvPr/>
            </p:nvSpPr>
            <p:spPr bwMode="auto">
              <a:xfrm>
                <a:off x="9183356" y="4869585"/>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75" name="Freeform 226">
                <a:extLst>
                  <a:ext uri="{FF2B5EF4-FFF2-40B4-BE49-F238E27FC236}">
                    <a16:creationId xmlns:a16="http://schemas.microsoft.com/office/drawing/2014/main" id="{8F83631D-25E0-478C-80D8-2635E53E0081}"/>
                  </a:ext>
                </a:extLst>
              </p:cNvPr>
              <p:cNvSpPr>
                <a:spLocks noChangeArrowheads="1"/>
              </p:cNvSpPr>
              <p:nvPr/>
            </p:nvSpPr>
            <p:spPr bwMode="auto">
              <a:xfrm>
                <a:off x="9819386" y="5245035"/>
                <a:ext cx="1631" cy="11328"/>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76" name="Freeform 227">
                <a:extLst>
                  <a:ext uri="{FF2B5EF4-FFF2-40B4-BE49-F238E27FC236}">
                    <a16:creationId xmlns:a16="http://schemas.microsoft.com/office/drawing/2014/main" id="{7A24B890-A20B-45E3-8AF2-6941EE408F5B}"/>
                  </a:ext>
                </a:extLst>
              </p:cNvPr>
              <p:cNvSpPr>
                <a:spLocks noChangeArrowheads="1"/>
              </p:cNvSpPr>
              <p:nvPr/>
            </p:nvSpPr>
            <p:spPr bwMode="auto">
              <a:xfrm>
                <a:off x="9162156" y="4869585"/>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77" name="Freeform 228">
                <a:extLst>
                  <a:ext uri="{FF2B5EF4-FFF2-40B4-BE49-F238E27FC236}">
                    <a16:creationId xmlns:a16="http://schemas.microsoft.com/office/drawing/2014/main" id="{A3EC06E8-6E7E-482D-BE2C-4FA90F07049B}"/>
                  </a:ext>
                </a:extLst>
              </p:cNvPr>
              <p:cNvSpPr>
                <a:spLocks noChangeArrowheads="1"/>
              </p:cNvSpPr>
              <p:nvPr/>
            </p:nvSpPr>
            <p:spPr bwMode="auto">
              <a:xfrm>
                <a:off x="9171941" y="4869585"/>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78" name="Freeform 229">
                <a:extLst>
                  <a:ext uri="{FF2B5EF4-FFF2-40B4-BE49-F238E27FC236}">
                    <a16:creationId xmlns:a16="http://schemas.microsoft.com/office/drawing/2014/main" id="{DD615822-2D4E-4752-B0DC-1AAF476F01BE}"/>
                  </a:ext>
                </a:extLst>
              </p:cNvPr>
              <p:cNvSpPr>
                <a:spLocks noChangeArrowheads="1"/>
              </p:cNvSpPr>
              <p:nvPr/>
            </p:nvSpPr>
            <p:spPr bwMode="auto">
              <a:xfrm>
                <a:off x="8881650" y="4003783"/>
                <a:ext cx="549594" cy="888458"/>
              </a:xfrm>
              <a:custGeom>
                <a:avLst/>
                <a:gdLst>
                  <a:gd name="T0" fmla="*/ 379 w 1488"/>
                  <a:gd name="T1" fmla="*/ 2042 h 2422"/>
                  <a:gd name="T2" fmla="*/ 1458 w 1488"/>
                  <a:gd name="T3" fmla="*/ 1983 h 2422"/>
                  <a:gd name="T4" fmla="*/ 1429 w 1488"/>
                  <a:gd name="T5" fmla="*/ 1371 h 2422"/>
                  <a:gd name="T6" fmla="*/ 1487 w 1488"/>
                  <a:gd name="T7" fmla="*/ 1313 h 2422"/>
                  <a:gd name="T8" fmla="*/ 1400 w 1488"/>
                  <a:gd name="T9" fmla="*/ 1167 h 2422"/>
                  <a:gd name="T10" fmla="*/ 1312 w 1488"/>
                  <a:gd name="T11" fmla="*/ 992 h 2422"/>
                  <a:gd name="T12" fmla="*/ 1196 w 1488"/>
                  <a:gd name="T13" fmla="*/ 497 h 2422"/>
                  <a:gd name="T14" fmla="*/ 1108 w 1488"/>
                  <a:gd name="T15" fmla="*/ 0 h 2422"/>
                  <a:gd name="T16" fmla="*/ 29 w 1488"/>
                  <a:gd name="T17" fmla="*/ 88 h 2422"/>
                  <a:gd name="T18" fmla="*/ 58 w 1488"/>
                  <a:gd name="T19" fmla="*/ 117 h 2422"/>
                  <a:gd name="T20" fmla="*/ 58 w 1488"/>
                  <a:gd name="T21" fmla="*/ 380 h 2422"/>
                  <a:gd name="T22" fmla="*/ 29 w 1488"/>
                  <a:gd name="T23" fmla="*/ 1138 h 2422"/>
                  <a:gd name="T24" fmla="*/ 0 w 1488"/>
                  <a:gd name="T25" fmla="*/ 1721 h 2422"/>
                  <a:gd name="T26" fmla="*/ 58 w 1488"/>
                  <a:gd name="T27" fmla="*/ 2246 h 2422"/>
                  <a:gd name="T28" fmla="*/ 58 w 1488"/>
                  <a:gd name="T29" fmla="*/ 2421 h 2422"/>
                  <a:gd name="T30" fmla="*/ 87 w 1488"/>
                  <a:gd name="T31" fmla="*/ 2363 h 2422"/>
                  <a:gd name="T32" fmla="*/ 117 w 1488"/>
                  <a:gd name="T33" fmla="*/ 2392 h 2422"/>
                  <a:gd name="T34" fmla="*/ 146 w 1488"/>
                  <a:gd name="T35" fmla="*/ 2363 h 2422"/>
                  <a:gd name="T36" fmla="*/ 146 w 1488"/>
                  <a:gd name="T37" fmla="*/ 2333 h 2422"/>
                  <a:gd name="T38" fmla="*/ 146 w 1488"/>
                  <a:gd name="T39" fmla="*/ 2246 h 2422"/>
                  <a:gd name="T40" fmla="*/ 146 w 1488"/>
                  <a:gd name="T41" fmla="*/ 2159 h 2422"/>
                  <a:gd name="T42" fmla="*/ 175 w 1488"/>
                  <a:gd name="T43" fmla="*/ 2013 h 2422"/>
                  <a:gd name="T44" fmla="*/ 203 w 1488"/>
                  <a:gd name="T45" fmla="*/ 1925 h 2422"/>
                  <a:gd name="T46" fmla="*/ 233 w 1488"/>
                  <a:gd name="T47" fmla="*/ 2071 h 2422"/>
                  <a:gd name="T48" fmla="*/ 262 w 1488"/>
                  <a:gd name="T49" fmla="*/ 2188 h 2422"/>
                  <a:gd name="T50" fmla="*/ 262 w 1488"/>
                  <a:gd name="T51" fmla="*/ 2246 h 2422"/>
                  <a:gd name="T52" fmla="*/ 320 w 1488"/>
                  <a:gd name="T53" fmla="*/ 2363 h 2422"/>
                  <a:gd name="T54" fmla="*/ 350 w 1488"/>
                  <a:gd name="T55" fmla="*/ 2421 h 2422"/>
                  <a:gd name="T56" fmla="*/ 350 w 1488"/>
                  <a:gd name="T57" fmla="*/ 2421 h 2422"/>
                  <a:gd name="T58" fmla="*/ 350 w 1488"/>
                  <a:gd name="T59" fmla="*/ 2363 h 2422"/>
                  <a:gd name="T60" fmla="*/ 437 w 1488"/>
                  <a:gd name="T61" fmla="*/ 2304 h 2422"/>
                  <a:gd name="T62" fmla="*/ 379 w 1488"/>
                  <a:gd name="T63" fmla="*/ 2100 h 2422"/>
                  <a:gd name="T64" fmla="*/ 350 w 1488"/>
                  <a:gd name="T65" fmla="*/ 2071 h 2422"/>
                  <a:gd name="T66" fmla="*/ 379 w 1488"/>
                  <a:gd name="T67" fmla="*/ 2042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88" h="2422">
                    <a:moveTo>
                      <a:pt x="379" y="2042"/>
                    </a:moveTo>
                    <a:lnTo>
                      <a:pt x="379" y="2042"/>
                    </a:lnTo>
                    <a:cubicBezTo>
                      <a:pt x="641" y="2013"/>
                      <a:pt x="903" y="2013"/>
                      <a:pt x="1167" y="1983"/>
                    </a:cubicBezTo>
                    <a:cubicBezTo>
                      <a:pt x="1253" y="1983"/>
                      <a:pt x="1341" y="1983"/>
                      <a:pt x="1458" y="1983"/>
                    </a:cubicBezTo>
                    <a:cubicBezTo>
                      <a:pt x="1458" y="1925"/>
                      <a:pt x="1429" y="1867"/>
                      <a:pt x="1429" y="1838"/>
                    </a:cubicBezTo>
                    <a:cubicBezTo>
                      <a:pt x="1400" y="1663"/>
                      <a:pt x="1370" y="1517"/>
                      <a:pt x="1429" y="1371"/>
                    </a:cubicBezTo>
                    <a:lnTo>
                      <a:pt x="1458" y="1342"/>
                    </a:lnTo>
                    <a:cubicBezTo>
                      <a:pt x="1458" y="1313"/>
                      <a:pt x="1487" y="1313"/>
                      <a:pt x="1487" y="1313"/>
                    </a:cubicBezTo>
                    <a:cubicBezTo>
                      <a:pt x="1487" y="1283"/>
                      <a:pt x="1429" y="1225"/>
                      <a:pt x="1429" y="1196"/>
                    </a:cubicBezTo>
                    <a:cubicBezTo>
                      <a:pt x="1400" y="1196"/>
                      <a:pt x="1400" y="1167"/>
                      <a:pt x="1400" y="1167"/>
                    </a:cubicBezTo>
                    <a:lnTo>
                      <a:pt x="1370" y="1138"/>
                    </a:lnTo>
                    <a:cubicBezTo>
                      <a:pt x="1341" y="1080"/>
                      <a:pt x="1312" y="1021"/>
                      <a:pt x="1312" y="992"/>
                    </a:cubicBezTo>
                    <a:cubicBezTo>
                      <a:pt x="1283" y="904"/>
                      <a:pt x="1253" y="788"/>
                      <a:pt x="1224" y="671"/>
                    </a:cubicBezTo>
                    <a:cubicBezTo>
                      <a:pt x="1224" y="613"/>
                      <a:pt x="1224" y="554"/>
                      <a:pt x="1196" y="497"/>
                    </a:cubicBezTo>
                    <a:cubicBezTo>
                      <a:pt x="1196" y="409"/>
                      <a:pt x="1167" y="321"/>
                      <a:pt x="1137" y="263"/>
                    </a:cubicBezTo>
                    <a:cubicBezTo>
                      <a:pt x="1137" y="175"/>
                      <a:pt x="1108" y="88"/>
                      <a:pt x="1108" y="0"/>
                    </a:cubicBezTo>
                    <a:cubicBezTo>
                      <a:pt x="1020" y="30"/>
                      <a:pt x="1020" y="30"/>
                      <a:pt x="1020" y="30"/>
                    </a:cubicBezTo>
                    <a:cubicBezTo>
                      <a:pt x="700" y="59"/>
                      <a:pt x="379" y="59"/>
                      <a:pt x="29" y="88"/>
                    </a:cubicBezTo>
                    <a:lnTo>
                      <a:pt x="29" y="88"/>
                    </a:lnTo>
                    <a:cubicBezTo>
                      <a:pt x="58" y="88"/>
                      <a:pt x="58" y="117"/>
                      <a:pt x="58" y="117"/>
                    </a:cubicBezTo>
                    <a:cubicBezTo>
                      <a:pt x="58" y="175"/>
                      <a:pt x="58" y="233"/>
                      <a:pt x="58" y="292"/>
                    </a:cubicBezTo>
                    <a:cubicBezTo>
                      <a:pt x="58" y="321"/>
                      <a:pt x="58" y="350"/>
                      <a:pt x="58" y="380"/>
                    </a:cubicBezTo>
                    <a:cubicBezTo>
                      <a:pt x="29" y="525"/>
                      <a:pt x="29" y="642"/>
                      <a:pt x="29" y="759"/>
                    </a:cubicBezTo>
                    <a:cubicBezTo>
                      <a:pt x="29" y="875"/>
                      <a:pt x="29" y="1021"/>
                      <a:pt x="29" y="1138"/>
                    </a:cubicBezTo>
                    <a:cubicBezTo>
                      <a:pt x="29" y="1167"/>
                      <a:pt x="29" y="1167"/>
                      <a:pt x="29" y="1167"/>
                    </a:cubicBezTo>
                    <a:cubicBezTo>
                      <a:pt x="29" y="1371"/>
                      <a:pt x="0" y="1546"/>
                      <a:pt x="0" y="1721"/>
                    </a:cubicBezTo>
                    <a:cubicBezTo>
                      <a:pt x="29" y="1838"/>
                      <a:pt x="29" y="1954"/>
                      <a:pt x="29" y="2071"/>
                    </a:cubicBezTo>
                    <a:cubicBezTo>
                      <a:pt x="29" y="2130"/>
                      <a:pt x="58" y="2188"/>
                      <a:pt x="58" y="2246"/>
                    </a:cubicBezTo>
                    <a:cubicBezTo>
                      <a:pt x="58" y="2275"/>
                      <a:pt x="58" y="2275"/>
                      <a:pt x="58" y="2304"/>
                    </a:cubicBezTo>
                    <a:cubicBezTo>
                      <a:pt x="58" y="2333"/>
                      <a:pt x="58" y="2392"/>
                      <a:pt x="58" y="2421"/>
                    </a:cubicBezTo>
                    <a:cubicBezTo>
                      <a:pt x="87" y="2421"/>
                      <a:pt x="87" y="2392"/>
                      <a:pt x="87" y="2392"/>
                    </a:cubicBezTo>
                    <a:cubicBezTo>
                      <a:pt x="87" y="2392"/>
                      <a:pt x="87" y="2392"/>
                      <a:pt x="87" y="2363"/>
                    </a:cubicBezTo>
                    <a:cubicBezTo>
                      <a:pt x="117" y="2363"/>
                      <a:pt x="117" y="2363"/>
                      <a:pt x="117" y="2363"/>
                    </a:cubicBezTo>
                    <a:cubicBezTo>
                      <a:pt x="117" y="2392"/>
                      <a:pt x="117" y="2392"/>
                      <a:pt x="117" y="2392"/>
                    </a:cubicBezTo>
                    <a:lnTo>
                      <a:pt x="146" y="2392"/>
                    </a:lnTo>
                    <a:cubicBezTo>
                      <a:pt x="175" y="2392"/>
                      <a:pt x="175" y="2392"/>
                      <a:pt x="146" y="2363"/>
                    </a:cubicBezTo>
                    <a:cubicBezTo>
                      <a:pt x="146" y="2363"/>
                      <a:pt x="146" y="2363"/>
                      <a:pt x="146" y="2333"/>
                    </a:cubicBezTo>
                    <a:lnTo>
                      <a:pt x="146" y="2333"/>
                    </a:lnTo>
                    <a:cubicBezTo>
                      <a:pt x="146" y="2304"/>
                      <a:pt x="146" y="2275"/>
                      <a:pt x="146" y="2275"/>
                    </a:cubicBezTo>
                    <a:cubicBezTo>
                      <a:pt x="146" y="2246"/>
                      <a:pt x="146" y="2246"/>
                      <a:pt x="146" y="2246"/>
                    </a:cubicBezTo>
                    <a:lnTo>
                      <a:pt x="175" y="2246"/>
                    </a:lnTo>
                    <a:cubicBezTo>
                      <a:pt x="175" y="2217"/>
                      <a:pt x="146" y="2188"/>
                      <a:pt x="146" y="2159"/>
                    </a:cubicBezTo>
                    <a:cubicBezTo>
                      <a:pt x="146" y="2159"/>
                      <a:pt x="117" y="2130"/>
                      <a:pt x="117" y="2100"/>
                    </a:cubicBezTo>
                    <a:cubicBezTo>
                      <a:pt x="146" y="2071"/>
                      <a:pt x="146" y="2042"/>
                      <a:pt x="175" y="2013"/>
                    </a:cubicBezTo>
                    <a:cubicBezTo>
                      <a:pt x="175" y="1983"/>
                      <a:pt x="175" y="1983"/>
                      <a:pt x="175" y="1983"/>
                    </a:cubicBezTo>
                    <a:cubicBezTo>
                      <a:pt x="203" y="1925"/>
                      <a:pt x="203" y="1925"/>
                      <a:pt x="203" y="1925"/>
                    </a:cubicBezTo>
                    <a:cubicBezTo>
                      <a:pt x="203" y="1983"/>
                      <a:pt x="203" y="1983"/>
                      <a:pt x="203" y="1983"/>
                    </a:cubicBezTo>
                    <a:cubicBezTo>
                      <a:pt x="233" y="2013"/>
                      <a:pt x="233" y="2042"/>
                      <a:pt x="233" y="2071"/>
                    </a:cubicBezTo>
                    <a:cubicBezTo>
                      <a:pt x="262" y="2100"/>
                      <a:pt x="262" y="2130"/>
                      <a:pt x="262" y="2159"/>
                    </a:cubicBezTo>
                    <a:lnTo>
                      <a:pt x="262" y="2188"/>
                    </a:lnTo>
                    <a:cubicBezTo>
                      <a:pt x="262" y="2217"/>
                      <a:pt x="262" y="2217"/>
                      <a:pt x="262" y="2217"/>
                    </a:cubicBezTo>
                    <a:lnTo>
                      <a:pt x="262" y="2246"/>
                    </a:lnTo>
                    <a:cubicBezTo>
                      <a:pt x="291" y="2275"/>
                      <a:pt x="320" y="2304"/>
                      <a:pt x="320" y="2363"/>
                    </a:cubicBezTo>
                    <a:lnTo>
                      <a:pt x="320" y="2363"/>
                    </a:lnTo>
                    <a:cubicBezTo>
                      <a:pt x="320" y="2363"/>
                      <a:pt x="350" y="2392"/>
                      <a:pt x="350" y="2421"/>
                    </a:cubicBezTo>
                    <a:lnTo>
                      <a:pt x="350" y="2421"/>
                    </a:lnTo>
                    <a:lnTo>
                      <a:pt x="350" y="2421"/>
                    </a:lnTo>
                    <a:lnTo>
                      <a:pt x="350" y="2421"/>
                    </a:lnTo>
                    <a:lnTo>
                      <a:pt x="379" y="2421"/>
                    </a:lnTo>
                    <a:cubicBezTo>
                      <a:pt x="379" y="2421"/>
                      <a:pt x="350" y="2392"/>
                      <a:pt x="350" y="2363"/>
                    </a:cubicBezTo>
                    <a:cubicBezTo>
                      <a:pt x="379" y="2333"/>
                      <a:pt x="379" y="2333"/>
                      <a:pt x="408" y="2333"/>
                    </a:cubicBezTo>
                    <a:cubicBezTo>
                      <a:pt x="408" y="2333"/>
                      <a:pt x="408" y="2304"/>
                      <a:pt x="437" y="2304"/>
                    </a:cubicBezTo>
                    <a:cubicBezTo>
                      <a:pt x="408" y="2275"/>
                      <a:pt x="408" y="2217"/>
                      <a:pt x="408" y="2159"/>
                    </a:cubicBezTo>
                    <a:cubicBezTo>
                      <a:pt x="408" y="2159"/>
                      <a:pt x="408" y="2130"/>
                      <a:pt x="379" y="2100"/>
                    </a:cubicBezTo>
                    <a:lnTo>
                      <a:pt x="379" y="2100"/>
                    </a:lnTo>
                    <a:lnTo>
                      <a:pt x="350" y="2071"/>
                    </a:lnTo>
                    <a:cubicBezTo>
                      <a:pt x="350" y="2042"/>
                      <a:pt x="350" y="2042"/>
                      <a:pt x="350" y="2042"/>
                    </a:cubicBezTo>
                    <a:lnTo>
                      <a:pt x="379" y="204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79" name="Freeform 230">
                <a:extLst>
                  <a:ext uri="{FF2B5EF4-FFF2-40B4-BE49-F238E27FC236}">
                    <a16:creationId xmlns:a16="http://schemas.microsoft.com/office/drawing/2014/main" id="{2DEFB3DF-0835-4F3C-BB9E-361CFD3F597D}"/>
                  </a:ext>
                </a:extLst>
              </p:cNvPr>
              <p:cNvSpPr>
                <a:spLocks noChangeArrowheads="1"/>
              </p:cNvSpPr>
              <p:nvPr/>
            </p:nvSpPr>
            <p:spPr bwMode="auto">
              <a:xfrm>
                <a:off x="9150739" y="4880913"/>
                <a:ext cx="11416" cy="1619"/>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0" y="0"/>
                      <a:pt x="0" y="0"/>
                      <a:pt x="0" y="0"/>
                    </a:cubicBez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80" name="Freeform 231">
                <a:extLst>
                  <a:ext uri="{FF2B5EF4-FFF2-40B4-BE49-F238E27FC236}">
                    <a16:creationId xmlns:a16="http://schemas.microsoft.com/office/drawing/2014/main" id="{41F7C421-1370-480A-9A9D-782B7AFCDDB2}"/>
                  </a:ext>
                </a:extLst>
              </p:cNvPr>
              <p:cNvSpPr>
                <a:spLocks noChangeArrowheads="1"/>
              </p:cNvSpPr>
              <p:nvPr/>
            </p:nvSpPr>
            <p:spPr bwMode="auto">
              <a:xfrm>
                <a:off x="9118122" y="4869585"/>
                <a:ext cx="11416" cy="161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81" name="Freeform 232">
                <a:extLst>
                  <a:ext uri="{FF2B5EF4-FFF2-40B4-BE49-F238E27FC236}">
                    <a16:creationId xmlns:a16="http://schemas.microsoft.com/office/drawing/2014/main" id="{651748F7-3990-4492-A0D2-017321927514}"/>
                  </a:ext>
                </a:extLst>
              </p:cNvPr>
              <p:cNvSpPr>
                <a:spLocks noChangeArrowheads="1"/>
              </p:cNvSpPr>
              <p:nvPr/>
            </p:nvSpPr>
            <p:spPr bwMode="auto">
              <a:xfrm>
                <a:off x="9171941" y="4859875"/>
                <a:ext cx="11415" cy="11328"/>
              </a:xfrm>
              <a:custGeom>
                <a:avLst/>
                <a:gdLst>
                  <a:gd name="T0" fmla="*/ 0 w 31"/>
                  <a:gd name="T1" fmla="*/ 0 h 31"/>
                  <a:gd name="T2" fmla="*/ 0 w 31"/>
                  <a:gd name="T3" fmla="*/ 0 h 31"/>
                  <a:gd name="T4" fmla="*/ 0 w 31"/>
                  <a:gd name="T5" fmla="*/ 30 h 31"/>
                  <a:gd name="T6" fmla="*/ 0 w 31"/>
                  <a:gd name="T7" fmla="*/ 0 h 31"/>
                  <a:gd name="T8" fmla="*/ 30 w 31"/>
                  <a:gd name="T9" fmla="*/ 0 h 31"/>
                  <a:gd name="T10" fmla="*/ 0 w 31"/>
                  <a:gd name="T11" fmla="*/ 0 h 31"/>
                </a:gdLst>
                <a:ahLst/>
                <a:cxnLst>
                  <a:cxn ang="0">
                    <a:pos x="T0" y="T1"/>
                  </a:cxn>
                  <a:cxn ang="0">
                    <a:pos x="T2" y="T3"/>
                  </a:cxn>
                  <a:cxn ang="0">
                    <a:pos x="T4" y="T5"/>
                  </a:cxn>
                  <a:cxn ang="0">
                    <a:pos x="T6" y="T7"/>
                  </a:cxn>
                  <a:cxn ang="0">
                    <a:pos x="T8" y="T9"/>
                  </a:cxn>
                  <a:cxn ang="0">
                    <a:pos x="T10" y="T11"/>
                  </a:cxn>
                </a:cxnLst>
                <a:rect l="0" t="0" r="r" b="b"/>
                <a:pathLst>
                  <a:path w="31" h="31">
                    <a:moveTo>
                      <a:pt x="0" y="0"/>
                    </a:moveTo>
                    <a:lnTo>
                      <a:pt x="0" y="0"/>
                    </a:lnTo>
                    <a:cubicBezTo>
                      <a:pt x="0" y="30"/>
                      <a:pt x="0" y="30"/>
                      <a:pt x="0" y="30"/>
                    </a:cubicBezTo>
                    <a:cubicBezTo>
                      <a:pt x="0" y="0"/>
                      <a:pt x="0" y="0"/>
                      <a:pt x="0" y="0"/>
                    </a:cubicBez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82" name="Freeform 233">
                <a:extLst>
                  <a:ext uri="{FF2B5EF4-FFF2-40B4-BE49-F238E27FC236}">
                    <a16:creationId xmlns:a16="http://schemas.microsoft.com/office/drawing/2014/main" id="{A1782A27-6BB0-44E9-BD99-432133FAEEC6}"/>
                  </a:ext>
                </a:extLst>
              </p:cNvPr>
              <p:cNvSpPr>
                <a:spLocks noChangeArrowheads="1"/>
              </p:cNvSpPr>
              <p:nvPr/>
            </p:nvSpPr>
            <p:spPr bwMode="auto">
              <a:xfrm>
                <a:off x="9463861" y="4955355"/>
                <a:ext cx="1631" cy="11329"/>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29"/>
                      <a:pt x="0" y="29"/>
                      <a:pt x="0" y="29"/>
                    </a:cubicBezTo>
                    <a:lnTo>
                      <a:pt x="0" y="29"/>
                    </a:ln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83" name="Freeform 234">
                <a:extLst>
                  <a:ext uri="{FF2B5EF4-FFF2-40B4-BE49-F238E27FC236}">
                    <a16:creationId xmlns:a16="http://schemas.microsoft.com/office/drawing/2014/main" id="{AF2CCD95-FACF-4DA7-AC1B-FB299E865050}"/>
                  </a:ext>
                </a:extLst>
              </p:cNvPr>
              <p:cNvSpPr>
                <a:spLocks noChangeArrowheads="1"/>
              </p:cNvSpPr>
              <p:nvPr/>
            </p:nvSpPr>
            <p:spPr bwMode="auto">
              <a:xfrm>
                <a:off x="9550297" y="4934318"/>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84" name="Freeform 235">
                <a:extLst>
                  <a:ext uri="{FF2B5EF4-FFF2-40B4-BE49-F238E27FC236}">
                    <a16:creationId xmlns:a16="http://schemas.microsoft.com/office/drawing/2014/main" id="{B2EDD501-45F6-4CE0-8B27-DE2AFEE83689}"/>
                  </a:ext>
                </a:extLst>
              </p:cNvPr>
              <p:cNvSpPr>
                <a:spLocks noChangeArrowheads="1"/>
              </p:cNvSpPr>
              <p:nvPr/>
            </p:nvSpPr>
            <p:spPr bwMode="auto">
              <a:xfrm>
                <a:off x="9517680" y="4934318"/>
                <a:ext cx="11415" cy="1618"/>
              </a:xfrm>
              <a:custGeom>
                <a:avLst/>
                <a:gdLst>
                  <a:gd name="T0" fmla="*/ 30 w 31"/>
                  <a:gd name="T1" fmla="*/ 0 h 1"/>
                  <a:gd name="T2" fmla="*/ 30 w 31"/>
                  <a:gd name="T3" fmla="*/ 0 h 1"/>
                  <a:gd name="T4" fmla="*/ 0 w 31"/>
                  <a:gd name="T5" fmla="*/ 0 h 1"/>
                  <a:gd name="T6" fmla="*/ 0 w 31"/>
                  <a:gd name="T7" fmla="*/ 0 h 1"/>
                  <a:gd name="T8" fmla="*/ 0 w 31"/>
                  <a:gd name="T9" fmla="*/ 0 h 1"/>
                  <a:gd name="T10" fmla="*/ 3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30" y="0"/>
                    </a:moveTo>
                    <a:lnTo>
                      <a:pt x="30" y="0"/>
                    </a:lnTo>
                    <a:lnTo>
                      <a:pt x="0" y="0"/>
                    </a:lnTo>
                    <a:lnTo>
                      <a:pt x="0" y="0"/>
                    </a:lnTo>
                    <a:lnTo>
                      <a:pt x="0" y="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85" name="Freeform 236">
                <a:extLst>
                  <a:ext uri="{FF2B5EF4-FFF2-40B4-BE49-F238E27FC236}">
                    <a16:creationId xmlns:a16="http://schemas.microsoft.com/office/drawing/2014/main" id="{9C9C4EEA-263D-4721-B2BA-9F9A49729A9B}"/>
                  </a:ext>
                </a:extLst>
              </p:cNvPr>
              <p:cNvSpPr>
                <a:spLocks noChangeArrowheads="1"/>
              </p:cNvSpPr>
              <p:nvPr/>
            </p:nvSpPr>
            <p:spPr bwMode="auto">
              <a:xfrm>
                <a:off x="9475278" y="4955355"/>
                <a:ext cx="11415" cy="11329"/>
              </a:xfrm>
              <a:custGeom>
                <a:avLst/>
                <a:gdLst>
                  <a:gd name="T0" fmla="*/ 30 w 31"/>
                  <a:gd name="T1" fmla="*/ 0 h 30"/>
                  <a:gd name="T2" fmla="*/ 30 w 31"/>
                  <a:gd name="T3" fmla="*/ 0 h 30"/>
                  <a:gd name="T4" fmla="*/ 0 w 31"/>
                  <a:gd name="T5" fmla="*/ 29 h 30"/>
                  <a:gd name="T6" fmla="*/ 30 w 31"/>
                  <a:gd name="T7" fmla="*/ 0 h 30"/>
                </a:gdLst>
                <a:ahLst/>
                <a:cxnLst>
                  <a:cxn ang="0">
                    <a:pos x="T0" y="T1"/>
                  </a:cxn>
                  <a:cxn ang="0">
                    <a:pos x="T2" y="T3"/>
                  </a:cxn>
                  <a:cxn ang="0">
                    <a:pos x="T4" y="T5"/>
                  </a:cxn>
                  <a:cxn ang="0">
                    <a:pos x="T6" y="T7"/>
                  </a:cxn>
                </a:cxnLst>
                <a:rect l="0" t="0" r="r" b="b"/>
                <a:pathLst>
                  <a:path w="31" h="30">
                    <a:moveTo>
                      <a:pt x="30" y="0"/>
                    </a:moveTo>
                    <a:lnTo>
                      <a:pt x="30" y="0"/>
                    </a:lnTo>
                    <a:lnTo>
                      <a:pt x="0" y="29"/>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86" name="Freeform 237">
                <a:extLst>
                  <a:ext uri="{FF2B5EF4-FFF2-40B4-BE49-F238E27FC236}">
                    <a16:creationId xmlns:a16="http://schemas.microsoft.com/office/drawing/2014/main" id="{C93C76BB-1B94-4E09-B19A-E8F4A58E7E28}"/>
                  </a:ext>
                </a:extLst>
              </p:cNvPr>
              <p:cNvSpPr>
                <a:spLocks noChangeArrowheads="1"/>
              </p:cNvSpPr>
              <p:nvPr/>
            </p:nvSpPr>
            <p:spPr bwMode="auto">
              <a:xfrm>
                <a:off x="9830802" y="5180302"/>
                <a:ext cx="11415" cy="21038"/>
              </a:xfrm>
              <a:custGeom>
                <a:avLst/>
                <a:gdLst>
                  <a:gd name="T0" fmla="*/ 29 w 30"/>
                  <a:gd name="T1" fmla="*/ 0 h 59"/>
                  <a:gd name="T2" fmla="*/ 29 w 30"/>
                  <a:gd name="T3" fmla="*/ 0 h 59"/>
                  <a:gd name="T4" fmla="*/ 0 w 30"/>
                  <a:gd name="T5" fmla="*/ 58 h 59"/>
                  <a:gd name="T6" fmla="*/ 0 w 30"/>
                  <a:gd name="T7" fmla="*/ 58 h 59"/>
                  <a:gd name="T8" fmla="*/ 0 w 30"/>
                  <a:gd name="T9" fmla="*/ 58 h 59"/>
                  <a:gd name="T10" fmla="*/ 29 w 30"/>
                  <a:gd name="T11" fmla="*/ 0 h 59"/>
                </a:gdLst>
                <a:ahLst/>
                <a:cxnLst>
                  <a:cxn ang="0">
                    <a:pos x="T0" y="T1"/>
                  </a:cxn>
                  <a:cxn ang="0">
                    <a:pos x="T2" y="T3"/>
                  </a:cxn>
                  <a:cxn ang="0">
                    <a:pos x="T4" y="T5"/>
                  </a:cxn>
                  <a:cxn ang="0">
                    <a:pos x="T6" y="T7"/>
                  </a:cxn>
                  <a:cxn ang="0">
                    <a:pos x="T8" y="T9"/>
                  </a:cxn>
                  <a:cxn ang="0">
                    <a:pos x="T10" y="T11"/>
                  </a:cxn>
                </a:cxnLst>
                <a:rect l="0" t="0" r="r" b="b"/>
                <a:pathLst>
                  <a:path w="30" h="59">
                    <a:moveTo>
                      <a:pt x="29" y="0"/>
                    </a:moveTo>
                    <a:lnTo>
                      <a:pt x="29" y="0"/>
                    </a:lnTo>
                    <a:cubicBezTo>
                      <a:pt x="29" y="29"/>
                      <a:pt x="29" y="58"/>
                      <a:pt x="0" y="58"/>
                    </a:cubicBezTo>
                    <a:lnTo>
                      <a:pt x="0" y="58"/>
                    </a:lnTo>
                    <a:lnTo>
                      <a:pt x="0" y="58"/>
                    </a:lnTo>
                    <a:cubicBezTo>
                      <a:pt x="29" y="58"/>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87" name="Freeform 238">
                <a:extLst>
                  <a:ext uri="{FF2B5EF4-FFF2-40B4-BE49-F238E27FC236}">
                    <a16:creationId xmlns:a16="http://schemas.microsoft.com/office/drawing/2014/main" id="{356AC99B-6F07-4EC9-8F5A-6828D413FF60}"/>
                  </a:ext>
                </a:extLst>
              </p:cNvPr>
              <p:cNvSpPr>
                <a:spLocks noChangeArrowheads="1"/>
              </p:cNvSpPr>
              <p:nvPr/>
            </p:nvSpPr>
            <p:spPr bwMode="auto">
              <a:xfrm>
                <a:off x="9701965" y="4955355"/>
                <a:ext cx="11416" cy="11329"/>
              </a:xfrm>
              <a:custGeom>
                <a:avLst/>
                <a:gdLst>
                  <a:gd name="T0" fmla="*/ 0 w 29"/>
                  <a:gd name="T1" fmla="*/ 29 h 30"/>
                  <a:gd name="T2" fmla="*/ 0 w 29"/>
                  <a:gd name="T3" fmla="*/ 29 h 30"/>
                  <a:gd name="T4" fmla="*/ 28 w 29"/>
                  <a:gd name="T5" fmla="*/ 0 h 30"/>
                  <a:gd name="T6" fmla="*/ 0 w 29"/>
                  <a:gd name="T7" fmla="*/ 29 h 30"/>
                </a:gdLst>
                <a:ahLst/>
                <a:cxnLst>
                  <a:cxn ang="0">
                    <a:pos x="T0" y="T1"/>
                  </a:cxn>
                  <a:cxn ang="0">
                    <a:pos x="T2" y="T3"/>
                  </a:cxn>
                  <a:cxn ang="0">
                    <a:pos x="T4" y="T5"/>
                  </a:cxn>
                  <a:cxn ang="0">
                    <a:pos x="T6" y="T7"/>
                  </a:cxn>
                </a:cxnLst>
                <a:rect l="0" t="0" r="r" b="b"/>
                <a:pathLst>
                  <a:path w="29" h="30">
                    <a:moveTo>
                      <a:pt x="0" y="29"/>
                    </a:moveTo>
                    <a:lnTo>
                      <a:pt x="0" y="29"/>
                    </a:lnTo>
                    <a:cubicBezTo>
                      <a:pt x="0" y="0"/>
                      <a:pt x="28" y="0"/>
                      <a:pt x="28" y="0"/>
                    </a:cubicBezTo>
                    <a:cubicBezTo>
                      <a:pt x="28"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88" name="Freeform 239">
                <a:extLst>
                  <a:ext uri="{FF2B5EF4-FFF2-40B4-BE49-F238E27FC236}">
                    <a16:creationId xmlns:a16="http://schemas.microsoft.com/office/drawing/2014/main" id="{7201B742-CDD7-4415-9D7C-1646E2000249}"/>
                  </a:ext>
                </a:extLst>
              </p:cNvPr>
              <p:cNvSpPr>
                <a:spLocks noChangeArrowheads="1"/>
              </p:cNvSpPr>
              <p:nvPr/>
            </p:nvSpPr>
            <p:spPr bwMode="auto">
              <a:xfrm>
                <a:off x="9367642" y="4892241"/>
                <a:ext cx="11415" cy="161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89" name="Freeform 240">
                <a:extLst>
                  <a:ext uri="{FF2B5EF4-FFF2-40B4-BE49-F238E27FC236}">
                    <a16:creationId xmlns:a16="http://schemas.microsoft.com/office/drawing/2014/main" id="{9FD4AA43-77AB-46DD-A004-C6CE523A6FF8}"/>
                  </a:ext>
                </a:extLst>
              </p:cNvPr>
              <p:cNvSpPr>
                <a:spLocks noChangeArrowheads="1"/>
              </p:cNvSpPr>
              <p:nvPr/>
            </p:nvSpPr>
            <p:spPr bwMode="auto">
              <a:xfrm>
                <a:off x="9475278" y="4966684"/>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90" name="Freeform 241">
                <a:extLst>
                  <a:ext uri="{FF2B5EF4-FFF2-40B4-BE49-F238E27FC236}">
                    <a16:creationId xmlns:a16="http://schemas.microsoft.com/office/drawing/2014/main" id="{3FE23ACB-1359-4BD5-952B-39B15A667761}"/>
                  </a:ext>
                </a:extLst>
              </p:cNvPr>
              <p:cNvSpPr>
                <a:spLocks noChangeArrowheads="1"/>
              </p:cNvSpPr>
              <p:nvPr/>
            </p:nvSpPr>
            <p:spPr bwMode="auto">
              <a:xfrm>
                <a:off x="9344810" y="4859875"/>
                <a:ext cx="11415" cy="32366"/>
              </a:xfrm>
              <a:custGeom>
                <a:avLst/>
                <a:gdLst>
                  <a:gd name="T0" fmla="*/ 30 w 31"/>
                  <a:gd name="T1" fmla="*/ 0 h 89"/>
                  <a:gd name="T2" fmla="*/ 30 w 31"/>
                  <a:gd name="T3" fmla="*/ 0 h 89"/>
                  <a:gd name="T4" fmla="*/ 0 w 31"/>
                  <a:gd name="T5" fmla="*/ 0 h 89"/>
                  <a:gd name="T6" fmla="*/ 0 w 31"/>
                  <a:gd name="T7" fmla="*/ 0 h 89"/>
                  <a:gd name="T8" fmla="*/ 30 w 31"/>
                  <a:gd name="T9" fmla="*/ 0 h 89"/>
                  <a:gd name="T10" fmla="*/ 30 w 31"/>
                  <a:gd name="T11" fmla="*/ 30 h 89"/>
                  <a:gd name="T12" fmla="*/ 30 w 31"/>
                  <a:gd name="T13" fmla="*/ 88 h 89"/>
                  <a:gd name="T14" fmla="*/ 30 w 31"/>
                  <a:gd name="T15" fmla="*/ 88 h 89"/>
                  <a:gd name="T16" fmla="*/ 30 w 31"/>
                  <a:gd name="T17" fmla="*/ 88 h 89"/>
                  <a:gd name="T18" fmla="*/ 30 w 31"/>
                  <a:gd name="T19" fmla="*/ 30 h 89"/>
                  <a:gd name="T20" fmla="*/ 30 w 31"/>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89">
                    <a:moveTo>
                      <a:pt x="30" y="0"/>
                    </a:moveTo>
                    <a:lnTo>
                      <a:pt x="30" y="0"/>
                    </a:lnTo>
                    <a:cubicBezTo>
                      <a:pt x="0" y="0"/>
                      <a:pt x="0" y="0"/>
                      <a:pt x="0" y="0"/>
                    </a:cubicBezTo>
                    <a:lnTo>
                      <a:pt x="0" y="0"/>
                    </a:lnTo>
                    <a:cubicBezTo>
                      <a:pt x="0" y="0"/>
                      <a:pt x="0" y="0"/>
                      <a:pt x="30" y="0"/>
                    </a:cubicBezTo>
                    <a:cubicBezTo>
                      <a:pt x="30" y="0"/>
                      <a:pt x="30" y="0"/>
                      <a:pt x="30" y="30"/>
                    </a:cubicBezTo>
                    <a:cubicBezTo>
                      <a:pt x="0" y="30"/>
                      <a:pt x="0" y="59"/>
                      <a:pt x="30" y="88"/>
                    </a:cubicBezTo>
                    <a:lnTo>
                      <a:pt x="30" y="88"/>
                    </a:lnTo>
                    <a:lnTo>
                      <a:pt x="30" y="88"/>
                    </a:lnTo>
                    <a:cubicBezTo>
                      <a:pt x="0" y="59"/>
                      <a:pt x="0" y="30"/>
                      <a:pt x="30" y="3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91" name="Freeform 242">
                <a:extLst>
                  <a:ext uri="{FF2B5EF4-FFF2-40B4-BE49-F238E27FC236}">
                    <a16:creationId xmlns:a16="http://schemas.microsoft.com/office/drawing/2014/main" id="{F3935BBB-E243-4DB6-9353-FC62262720BF}"/>
                  </a:ext>
                </a:extLst>
              </p:cNvPr>
              <p:cNvSpPr>
                <a:spLocks noChangeArrowheads="1"/>
              </p:cNvSpPr>
              <p:nvPr/>
            </p:nvSpPr>
            <p:spPr bwMode="auto">
              <a:xfrm>
                <a:off x="9335025" y="4869585"/>
                <a:ext cx="1630" cy="11328"/>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92" name="Freeform 243">
                <a:extLst>
                  <a:ext uri="{FF2B5EF4-FFF2-40B4-BE49-F238E27FC236}">
                    <a16:creationId xmlns:a16="http://schemas.microsoft.com/office/drawing/2014/main" id="{A3890109-17ED-4CE2-96D1-CC18E4AC9802}"/>
                  </a:ext>
                </a:extLst>
              </p:cNvPr>
              <p:cNvSpPr>
                <a:spLocks noChangeArrowheads="1"/>
              </p:cNvSpPr>
              <p:nvPr/>
            </p:nvSpPr>
            <p:spPr bwMode="auto">
              <a:xfrm>
                <a:off x="9335025" y="4880913"/>
                <a:ext cx="44032" cy="21039"/>
              </a:xfrm>
              <a:custGeom>
                <a:avLst/>
                <a:gdLst>
                  <a:gd name="T0" fmla="*/ 117 w 118"/>
                  <a:gd name="T1" fmla="*/ 58 h 59"/>
                  <a:gd name="T2" fmla="*/ 117 w 118"/>
                  <a:gd name="T3" fmla="*/ 58 h 59"/>
                  <a:gd name="T4" fmla="*/ 117 w 118"/>
                  <a:gd name="T5" fmla="*/ 58 h 59"/>
                  <a:gd name="T6" fmla="*/ 59 w 118"/>
                  <a:gd name="T7" fmla="*/ 29 h 59"/>
                  <a:gd name="T8" fmla="*/ 29 w 118"/>
                  <a:gd name="T9" fmla="*/ 29 h 59"/>
                  <a:gd name="T10" fmla="*/ 0 w 118"/>
                  <a:gd name="T11" fmla="*/ 0 h 59"/>
                  <a:gd name="T12" fmla="*/ 0 w 118"/>
                  <a:gd name="T13" fmla="*/ 0 h 59"/>
                  <a:gd name="T14" fmla="*/ 29 w 118"/>
                  <a:gd name="T15" fmla="*/ 29 h 59"/>
                  <a:gd name="T16" fmla="*/ 59 w 118"/>
                  <a:gd name="T17" fmla="*/ 29 h 59"/>
                  <a:gd name="T18" fmla="*/ 117 w 118"/>
                  <a:gd name="T19"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59">
                    <a:moveTo>
                      <a:pt x="117" y="58"/>
                    </a:moveTo>
                    <a:lnTo>
                      <a:pt x="117" y="58"/>
                    </a:lnTo>
                    <a:lnTo>
                      <a:pt x="117" y="58"/>
                    </a:lnTo>
                    <a:cubicBezTo>
                      <a:pt x="88" y="58"/>
                      <a:pt x="88" y="58"/>
                      <a:pt x="59" y="29"/>
                    </a:cubicBezTo>
                    <a:lnTo>
                      <a:pt x="29" y="29"/>
                    </a:lnTo>
                    <a:cubicBezTo>
                      <a:pt x="0" y="0"/>
                      <a:pt x="0" y="0"/>
                      <a:pt x="0" y="0"/>
                    </a:cubicBezTo>
                    <a:lnTo>
                      <a:pt x="0" y="0"/>
                    </a:lnTo>
                    <a:cubicBezTo>
                      <a:pt x="29" y="29"/>
                      <a:pt x="29" y="29"/>
                      <a:pt x="29" y="29"/>
                    </a:cubicBezTo>
                    <a:lnTo>
                      <a:pt x="59" y="29"/>
                    </a:lnTo>
                    <a:cubicBezTo>
                      <a:pt x="88" y="58"/>
                      <a:pt x="88" y="58"/>
                      <a:pt x="117"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93" name="Freeform 244">
                <a:extLst>
                  <a:ext uri="{FF2B5EF4-FFF2-40B4-BE49-F238E27FC236}">
                    <a16:creationId xmlns:a16="http://schemas.microsoft.com/office/drawing/2014/main" id="{306CA2F9-CC27-4EEF-BC15-1FB5C38BB676}"/>
                  </a:ext>
                </a:extLst>
              </p:cNvPr>
              <p:cNvSpPr>
                <a:spLocks noChangeArrowheads="1"/>
              </p:cNvSpPr>
              <p:nvPr/>
            </p:nvSpPr>
            <p:spPr bwMode="auto">
              <a:xfrm>
                <a:off x="9463861" y="4955355"/>
                <a:ext cx="11416"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94" name="Freeform 245">
                <a:extLst>
                  <a:ext uri="{FF2B5EF4-FFF2-40B4-BE49-F238E27FC236}">
                    <a16:creationId xmlns:a16="http://schemas.microsoft.com/office/drawing/2014/main" id="{F164AB44-DC59-4AAC-B2B3-06DDB34AC29D}"/>
                  </a:ext>
                </a:extLst>
              </p:cNvPr>
              <p:cNvSpPr>
                <a:spLocks noChangeArrowheads="1"/>
              </p:cNvSpPr>
              <p:nvPr/>
            </p:nvSpPr>
            <p:spPr bwMode="auto">
              <a:xfrm>
                <a:off x="8977869" y="4869585"/>
                <a:ext cx="11416" cy="11328"/>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29"/>
                      <a:pt x="29" y="29"/>
                      <a:pt x="29" y="29"/>
                    </a:cubicBezTo>
                    <a:cubicBezTo>
                      <a:pt x="29"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95" name="Freeform 246">
                <a:extLst>
                  <a:ext uri="{FF2B5EF4-FFF2-40B4-BE49-F238E27FC236}">
                    <a16:creationId xmlns:a16="http://schemas.microsoft.com/office/drawing/2014/main" id="{621A37E2-2528-401E-BBD0-97381C92A4A8}"/>
                  </a:ext>
                </a:extLst>
              </p:cNvPr>
              <p:cNvSpPr>
                <a:spLocks noChangeArrowheads="1"/>
              </p:cNvSpPr>
              <p:nvPr/>
            </p:nvSpPr>
            <p:spPr bwMode="auto">
              <a:xfrm>
                <a:off x="9356226" y="4892241"/>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96" name="Freeform 247">
                <a:extLst>
                  <a:ext uri="{FF2B5EF4-FFF2-40B4-BE49-F238E27FC236}">
                    <a16:creationId xmlns:a16="http://schemas.microsoft.com/office/drawing/2014/main" id="{B35B0960-00A0-48E7-BC44-EECFE7DDD8FA}"/>
                  </a:ext>
                </a:extLst>
              </p:cNvPr>
              <p:cNvSpPr>
                <a:spLocks noChangeArrowheads="1"/>
              </p:cNvSpPr>
              <p:nvPr/>
            </p:nvSpPr>
            <p:spPr bwMode="auto">
              <a:xfrm>
                <a:off x="9227389" y="4848546"/>
                <a:ext cx="11415" cy="1619"/>
              </a:xfrm>
              <a:custGeom>
                <a:avLst/>
                <a:gdLst>
                  <a:gd name="T0" fmla="*/ 29 w 30"/>
                  <a:gd name="T1" fmla="*/ 0 h 1"/>
                  <a:gd name="T2" fmla="*/ 29 w 30"/>
                  <a:gd name="T3" fmla="*/ 0 h 1"/>
                  <a:gd name="T4" fmla="*/ 29 w 30"/>
                  <a:gd name="T5" fmla="*/ 0 h 1"/>
                  <a:gd name="T6" fmla="*/ 0 w 30"/>
                  <a:gd name="T7" fmla="*/ 0 h 1"/>
                  <a:gd name="T8" fmla="*/ 0 w 30"/>
                  <a:gd name="T9" fmla="*/ 0 h 1"/>
                  <a:gd name="T10" fmla="*/ 0 w 30"/>
                  <a:gd name="T11" fmla="*/ 0 h 1"/>
                  <a:gd name="T12" fmla="*/ 29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29" y="0"/>
                    </a:moveTo>
                    <a:lnTo>
                      <a:pt x="29" y="0"/>
                    </a:lnTo>
                    <a:lnTo>
                      <a:pt x="29" y="0"/>
                    </a:lnTo>
                    <a:lnTo>
                      <a:pt x="0"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97" name="Freeform 248">
                <a:extLst>
                  <a:ext uri="{FF2B5EF4-FFF2-40B4-BE49-F238E27FC236}">
                    <a16:creationId xmlns:a16="http://schemas.microsoft.com/office/drawing/2014/main" id="{82AF8416-35B7-4058-A0E2-C8E4CC0889DD}"/>
                  </a:ext>
                </a:extLst>
              </p:cNvPr>
              <p:cNvSpPr>
                <a:spLocks noChangeArrowheads="1"/>
              </p:cNvSpPr>
              <p:nvPr/>
            </p:nvSpPr>
            <p:spPr bwMode="auto">
              <a:xfrm>
                <a:off x="8395658" y="4024822"/>
                <a:ext cx="485992" cy="888457"/>
              </a:xfrm>
              <a:custGeom>
                <a:avLst/>
                <a:gdLst>
                  <a:gd name="T0" fmla="*/ 1313 w 1314"/>
                  <a:gd name="T1" fmla="*/ 204 h 2422"/>
                  <a:gd name="T2" fmla="*/ 1313 w 1314"/>
                  <a:gd name="T3" fmla="*/ 58 h 2422"/>
                  <a:gd name="T4" fmla="*/ 1021 w 1314"/>
                  <a:gd name="T5" fmla="*/ 29 h 2422"/>
                  <a:gd name="T6" fmla="*/ 583 w 1314"/>
                  <a:gd name="T7" fmla="*/ 29 h 2422"/>
                  <a:gd name="T8" fmla="*/ 496 w 1314"/>
                  <a:gd name="T9" fmla="*/ 88 h 2422"/>
                  <a:gd name="T10" fmla="*/ 467 w 1314"/>
                  <a:gd name="T11" fmla="*/ 116 h 2422"/>
                  <a:gd name="T12" fmla="*/ 467 w 1314"/>
                  <a:gd name="T13" fmla="*/ 174 h 2422"/>
                  <a:gd name="T14" fmla="*/ 409 w 1314"/>
                  <a:gd name="T15" fmla="*/ 262 h 2422"/>
                  <a:gd name="T16" fmla="*/ 292 w 1314"/>
                  <a:gd name="T17" fmla="*/ 438 h 2422"/>
                  <a:gd name="T18" fmla="*/ 204 w 1314"/>
                  <a:gd name="T19" fmla="*/ 700 h 2422"/>
                  <a:gd name="T20" fmla="*/ 263 w 1314"/>
                  <a:gd name="T21" fmla="*/ 787 h 2422"/>
                  <a:gd name="T22" fmla="*/ 233 w 1314"/>
                  <a:gd name="T23" fmla="*/ 845 h 2422"/>
                  <a:gd name="T24" fmla="*/ 263 w 1314"/>
                  <a:gd name="T25" fmla="*/ 904 h 2422"/>
                  <a:gd name="T26" fmla="*/ 204 w 1314"/>
                  <a:gd name="T27" fmla="*/ 991 h 2422"/>
                  <a:gd name="T28" fmla="*/ 233 w 1314"/>
                  <a:gd name="T29" fmla="*/ 1050 h 2422"/>
                  <a:gd name="T30" fmla="*/ 233 w 1314"/>
                  <a:gd name="T31" fmla="*/ 1050 h 2422"/>
                  <a:gd name="T32" fmla="*/ 204 w 1314"/>
                  <a:gd name="T33" fmla="*/ 1137 h 2422"/>
                  <a:gd name="T34" fmla="*/ 233 w 1314"/>
                  <a:gd name="T35" fmla="*/ 1283 h 2422"/>
                  <a:gd name="T36" fmla="*/ 263 w 1314"/>
                  <a:gd name="T37" fmla="*/ 1371 h 2422"/>
                  <a:gd name="T38" fmla="*/ 233 w 1314"/>
                  <a:gd name="T39" fmla="*/ 1516 h 2422"/>
                  <a:gd name="T40" fmla="*/ 175 w 1314"/>
                  <a:gd name="T41" fmla="*/ 1662 h 2422"/>
                  <a:gd name="T42" fmla="*/ 117 w 1314"/>
                  <a:gd name="T43" fmla="*/ 1721 h 2422"/>
                  <a:gd name="T44" fmla="*/ 117 w 1314"/>
                  <a:gd name="T45" fmla="*/ 1808 h 2422"/>
                  <a:gd name="T46" fmla="*/ 30 w 1314"/>
                  <a:gd name="T47" fmla="*/ 1924 h 2422"/>
                  <a:gd name="T48" fmla="*/ 30 w 1314"/>
                  <a:gd name="T49" fmla="*/ 1983 h 2422"/>
                  <a:gd name="T50" fmla="*/ 0 w 1314"/>
                  <a:gd name="T51" fmla="*/ 2071 h 2422"/>
                  <a:gd name="T52" fmla="*/ 671 w 1314"/>
                  <a:gd name="T53" fmla="*/ 2041 h 2422"/>
                  <a:gd name="T54" fmla="*/ 759 w 1314"/>
                  <a:gd name="T55" fmla="*/ 2041 h 2422"/>
                  <a:gd name="T56" fmla="*/ 788 w 1314"/>
                  <a:gd name="T57" fmla="*/ 2158 h 2422"/>
                  <a:gd name="T58" fmla="*/ 788 w 1314"/>
                  <a:gd name="T59" fmla="*/ 2245 h 2422"/>
                  <a:gd name="T60" fmla="*/ 817 w 1314"/>
                  <a:gd name="T61" fmla="*/ 2333 h 2422"/>
                  <a:gd name="T62" fmla="*/ 846 w 1314"/>
                  <a:gd name="T63" fmla="*/ 2362 h 2422"/>
                  <a:gd name="T64" fmla="*/ 904 w 1314"/>
                  <a:gd name="T65" fmla="*/ 2421 h 2422"/>
                  <a:gd name="T66" fmla="*/ 933 w 1314"/>
                  <a:gd name="T67" fmla="*/ 2391 h 2422"/>
                  <a:gd name="T68" fmla="*/ 1080 w 1314"/>
                  <a:gd name="T69" fmla="*/ 2362 h 2422"/>
                  <a:gd name="T70" fmla="*/ 1196 w 1314"/>
                  <a:gd name="T71" fmla="*/ 2333 h 2422"/>
                  <a:gd name="T72" fmla="*/ 1313 w 1314"/>
                  <a:gd name="T73" fmla="*/ 2333 h 2422"/>
                  <a:gd name="T74" fmla="*/ 1313 w 1314"/>
                  <a:gd name="T75" fmla="*/ 262 h 2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4" h="2422">
                    <a:moveTo>
                      <a:pt x="1313" y="204"/>
                    </a:moveTo>
                    <a:lnTo>
                      <a:pt x="1313" y="204"/>
                    </a:lnTo>
                    <a:cubicBezTo>
                      <a:pt x="1313" y="145"/>
                      <a:pt x="1313" y="116"/>
                      <a:pt x="1313" y="88"/>
                    </a:cubicBezTo>
                    <a:lnTo>
                      <a:pt x="1313" y="58"/>
                    </a:lnTo>
                    <a:lnTo>
                      <a:pt x="1283" y="29"/>
                    </a:lnTo>
                    <a:cubicBezTo>
                      <a:pt x="1196" y="29"/>
                      <a:pt x="1138" y="29"/>
                      <a:pt x="1021" y="29"/>
                    </a:cubicBezTo>
                    <a:lnTo>
                      <a:pt x="1021" y="29"/>
                    </a:lnTo>
                    <a:cubicBezTo>
                      <a:pt x="875" y="29"/>
                      <a:pt x="730" y="29"/>
                      <a:pt x="583" y="29"/>
                    </a:cubicBezTo>
                    <a:cubicBezTo>
                      <a:pt x="525" y="0"/>
                      <a:pt x="525" y="0"/>
                      <a:pt x="525" y="0"/>
                    </a:cubicBezTo>
                    <a:cubicBezTo>
                      <a:pt x="525" y="58"/>
                      <a:pt x="496" y="58"/>
                      <a:pt x="496" y="88"/>
                    </a:cubicBezTo>
                    <a:lnTo>
                      <a:pt x="467" y="116"/>
                    </a:lnTo>
                    <a:lnTo>
                      <a:pt x="467" y="116"/>
                    </a:lnTo>
                    <a:cubicBezTo>
                      <a:pt x="467" y="145"/>
                      <a:pt x="467" y="145"/>
                      <a:pt x="467" y="174"/>
                    </a:cubicBezTo>
                    <a:lnTo>
                      <a:pt x="467" y="174"/>
                    </a:lnTo>
                    <a:lnTo>
                      <a:pt x="467" y="174"/>
                    </a:lnTo>
                    <a:cubicBezTo>
                      <a:pt x="438" y="204"/>
                      <a:pt x="438" y="233"/>
                      <a:pt x="409" y="262"/>
                    </a:cubicBezTo>
                    <a:cubicBezTo>
                      <a:pt x="380" y="291"/>
                      <a:pt x="380" y="350"/>
                      <a:pt x="350" y="379"/>
                    </a:cubicBezTo>
                    <a:cubicBezTo>
                      <a:pt x="350" y="408"/>
                      <a:pt x="321" y="408"/>
                      <a:pt x="292" y="438"/>
                    </a:cubicBezTo>
                    <a:cubicBezTo>
                      <a:pt x="263" y="466"/>
                      <a:pt x="233" y="524"/>
                      <a:pt x="233" y="554"/>
                    </a:cubicBezTo>
                    <a:cubicBezTo>
                      <a:pt x="204" y="583"/>
                      <a:pt x="175" y="641"/>
                      <a:pt x="204" y="700"/>
                    </a:cubicBezTo>
                    <a:cubicBezTo>
                      <a:pt x="204" y="729"/>
                      <a:pt x="204" y="729"/>
                      <a:pt x="233" y="729"/>
                    </a:cubicBezTo>
                    <a:cubicBezTo>
                      <a:pt x="233" y="758"/>
                      <a:pt x="233" y="758"/>
                      <a:pt x="263" y="787"/>
                    </a:cubicBezTo>
                    <a:cubicBezTo>
                      <a:pt x="263" y="816"/>
                      <a:pt x="233" y="816"/>
                      <a:pt x="233" y="845"/>
                    </a:cubicBezTo>
                    <a:lnTo>
                      <a:pt x="233" y="845"/>
                    </a:lnTo>
                    <a:lnTo>
                      <a:pt x="233" y="845"/>
                    </a:lnTo>
                    <a:cubicBezTo>
                      <a:pt x="233" y="874"/>
                      <a:pt x="263" y="874"/>
                      <a:pt x="263" y="904"/>
                    </a:cubicBezTo>
                    <a:lnTo>
                      <a:pt x="263" y="904"/>
                    </a:lnTo>
                    <a:cubicBezTo>
                      <a:pt x="233" y="933"/>
                      <a:pt x="233" y="962"/>
                      <a:pt x="204" y="991"/>
                    </a:cubicBezTo>
                    <a:cubicBezTo>
                      <a:pt x="204" y="1021"/>
                      <a:pt x="204" y="1021"/>
                      <a:pt x="204" y="1021"/>
                    </a:cubicBezTo>
                    <a:lnTo>
                      <a:pt x="233" y="1050"/>
                    </a:lnTo>
                    <a:lnTo>
                      <a:pt x="233" y="1050"/>
                    </a:lnTo>
                    <a:lnTo>
                      <a:pt x="233" y="1050"/>
                    </a:lnTo>
                    <a:cubicBezTo>
                      <a:pt x="233" y="1079"/>
                      <a:pt x="204" y="1079"/>
                      <a:pt x="204" y="1108"/>
                    </a:cubicBezTo>
                    <a:lnTo>
                      <a:pt x="204" y="1137"/>
                    </a:lnTo>
                    <a:cubicBezTo>
                      <a:pt x="204" y="1166"/>
                      <a:pt x="204" y="1166"/>
                      <a:pt x="204" y="1195"/>
                    </a:cubicBezTo>
                    <a:cubicBezTo>
                      <a:pt x="233" y="1224"/>
                      <a:pt x="233" y="1254"/>
                      <a:pt x="233" y="1283"/>
                    </a:cubicBezTo>
                    <a:cubicBezTo>
                      <a:pt x="233" y="1283"/>
                      <a:pt x="233" y="1283"/>
                      <a:pt x="233" y="1312"/>
                    </a:cubicBezTo>
                    <a:cubicBezTo>
                      <a:pt x="263" y="1312"/>
                      <a:pt x="263" y="1341"/>
                      <a:pt x="263" y="1371"/>
                    </a:cubicBezTo>
                    <a:cubicBezTo>
                      <a:pt x="292" y="1429"/>
                      <a:pt x="263" y="1458"/>
                      <a:pt x="233" y="1487"/>
                    </a:cubicBezTo>
                    <a:cubicBezTo>
                      <a:pt x="233" y="1487"/>
                      <a:pt x="233" y="1487"/>
                      <a:pt x="233" y="1516"/>
                    </a:cubicBezTo>
                    <a:cubicBezTo>
                      <a:pt x="204" y="1516"/>
                      <a:pt x="204" y="1545"/>
                      <a:pt x="204" y="1574"/>
                    </a:cubicBezTo>
                    <a:cubicBezTo>
                      <a:pt x="204" y="1604"/>
                      <a:pt x="175" y="1633"/>
                      <a:pt x="175" y="1662"/>
                    </a:cubicBezTo>
                    <a:cubicBezTo>
                      <a:pt x="175" y="1662"/>
                      <a:pt x="175" y="1691"/>
                      <a:pt x="146" y="1691"/>
                    </a:cubicBezTo>
                    <a:cubicBezTo>
                      <a:pt x="146" y="1691"/>
                      <a:pt x="146" y="1721"/>
                      <a:pt x="117" y="1721"/>
                    </a:cubicBezTo>
                    <a:lnTo>
                      <a:pt x="117" y="1750"/>
                    </a:lnTo>
                    <a:cubicBezTo>
                      <a:pt x="117" y="1779"/>
                      <a:pt x="117" y="1779"/>
                      <a:pt x="117" y="1808"/>
                    </a:cubicBezTo>
                    <a:cubicBezTo>
                      <a:pt x="88" y="1808"/>
                      <a:pt x="88" y="1837"/>
                      <a:pt x="88" y="1866"/>
                    </a:cubicBezTo>
                    <a:cubicBezTo>
                      <a:pt x="59" y="1895"/>
                      <a:pt x="59" y="1895"/>
                      <a:pt x="30" y="1924"/>
                    </a:cubicBezTo>
                    <a:lnTo>
                      <a:pt x="30" y="1954"/>
                    </a:lnTo>
                    <a:lnTo>
                      <a:pt x="30" y="1983"/>
                    </a:lnTo>
                    <a:cubicBezTo>
                      <a:pt x="30" y="2012"/>
                      <a:pt x="30" y="2012"/>
                      <a:pt x="0" y="2041"/>
                    </a:cubicBezTo>
                    <a:cubicBezTo>
                      <a:pt x="0" y="2041"/>
                      <a:pt x="0" y="2041"/>
                      <a:pt x="0" y="2071"/>
                    </a:cubicBezTo>
                    <a:cubicBezTo>
                      <a:pt x="117" y="2071"/>
                      <a:pt x="204" y="2041"/>
                      <a:pt x="321" y="2041"/>
                    </a:cubicBezTo>
                    <a:cubicBezTo>
                      <a:pt x="438" y="2041"/>
                      <a:pt x="554" y="2041"/>
                      <a:pt x="671" y="2041"/>
                    </a:cubicBezTo>
                    <a:cubicBezTo>
                      <a:pt x="700" y="2041"/>
                      <a:pt x="730" y="2041"/>
                      <a:pt x="759" y="2041"/>
                    </a:cubicBezTo>
                    <a:lnTo>
                      <a:pt x="759" y="2041"/>
                    </a:lnTo>
                    <a:cubicBezTo>
                      <a:pt x="788" y="2041"/>
                      <a:pt x="788" y="2041"/>
                      <a:pt x="788" y="2041"/>
                    </a:cubicBezTo>
                    <a:cubicBezTo>
                      <a:pt x="788" y="2100"/>
                      <a:pt x="788" y="2129"/>
                      <a:pt x="788" y="2158"/>
                    </a:cubicBezTo>
                    <a:cubicBezTo>
                      <a:pt x="759" y="2187"/>
                      <a:pt x="759" y="2216"/>
                      <a:pt x="759" y="2216"/>
                    </a:cubicBezTo>
                    <a:cubicBezTo>
                      <a:pt x="759" y="2245"/>
                      <a:pt x="788" y="2245"/>
                      <a:pt x="788" y="2245"/>
                    </a:cubicBezTo>
                    <a:cubicBezTo>
                      <a:pt x="788" y="2274"/>
                      <a:pt x="817" y="2274"/>
                      <a:pt x="817" y="2304"/>
                    </a:cubicBezTo>
                    <a:cubicBezTo>
                      <a:pt x="817" y="2304"/>
                      <a:pt x="817" y="2304"/>
                      <a:pt x="817" y="2333"/>
                    </a:cubicBezTo>
                    <a:lnTo>
                      <a:pt x="817" y="2333"/>
                    </a:lnTo>
                    <a:lnTo>
                      <a:pt x="846" y="2362"/>
                    </a:lnTo>
                    <a:cubicBezTo>
                      <a:pt x="846" y="2362"/>
                      <a:pt x="875" y="2362"/>
                      <a:pt x="875" y="2391"/>
                    </a:cubicBezTo>
                    <a:cubicBezTo>
                      <a:pt x="875" y="2391"/>
                      <a:pt x="875" y="2391"/>
                      <a:pt x="904" y="2421"/>
                    </a:cubicBezTo>
                    <a:lnTo>
                      <a:pt x="904" y="2421"/>
                    </a:lnTo>
                    <a:cubicBezTo>
                      <a:pt x="904" y="2421"/>
                      <a:pt x="933" y="2421"/>
                      <a:pt x="933" y="2391"/>
                    </a:cubicBezTo>
                    <a:cubicBezTo>
                      <a:pt x="963" y="2391"/>
                      <a:pt x="992" y="2362"/>
                      <a:pt x="1021" y="2362"/>
                    </a:cubicBezTo>
                    <a:cubicBezTo>
                      <a:pt x="1050" y="2362"/>
                      <a:pt x="1080" y="2362"/>
                      <a:pt x="1080" y="2362"/>
                    </a:cubicBezTo>
                    <a:cubicBezTo>
                      <a:pt x="1109" y="2362"/>
                      <a:pt x="1138" y="2362"/>
                      <a:pt x="1138" y="2362"/>
                    </a:cubicBezTo>
                    <a:cubicBezTo>
                      <a:pt x="1166" y="2362"/>
                      <a:pt x="1196" y="2362"/>
                      <a:pt x="1196" y="2333"/>
                    </a:cubicBezTo>
                    <a:cubicBezTo>
                      <a:pt x="1225" y="2333"/>
                      <a:pt x="1225" y="2304"/>
                      <a:pt x="1254" y="2304"/>
                    </a:cubicBezTo>
                    <a:cubicBezTo>
                      <a:pt x="1283" y="2304"/>
                      <a:pt x="1283" y="2333"/>
                      <a:pt x="1313" y="2333"/>
                    </a:cubicBezTo>
                    <a:lnTo>
                      <a:pt x="1313" y="2333"/>
                    </a:lnTo>
                    <a:cubicBezTo>
                      <a:pt x="1254" y="1633"/>
                      <a:pt x="1283" y="904"/>
                      <a:pt x="1313" y="262"/>
                    </a:cubicBezTo>
                    <a:cubicBezTo>
                      <a:pt x="1313" y="233"/>
                      <a:pt x="1313" y="233"/>
                      <a:pt x="1313"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98" name="Freeform 249">
                <a:extLst>
                  <a:ext uri="{FF2B5EF4-FFF2-40B4-BE49-F238E27FC236}">
                    <a16:creationId xmlns:a16="http://schemas.microsoft.com/office/drawing/2014/main" id="{A757DA1C-3F1C-40D3-B189-E72484143DC1}"/>
                  </a:ext>
                </a:extLst>
              </p:cNvPr>
              <p:cNvSpPr>
                <a:spLocks noChangeArrowheads="1"/>
              </p:cNvSpPr>
              <p:nvPr/>
            </p:nvSpPr>
            <p:spPr bwMode="auto">
              <a:xfrm>
                <a:off x="8708780" y="5115570"/>
                <a:ext cx="1630" cy="11328"/>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299" name="Freeform 250">
                <a:extLst>
                  <a:ext uri="{FF2B5EF4-FFF2-40B4-BE49-F238E27FC236}">
                    <a16:creationId xmlns:a16="http://schemas.microsoft.com/office/drawing/2014/main" id="{6AF3D640-A9BC-43E3-BE5C-763D077640F3}"/>
                  </a:ext>
                </a:extLst>
              </p:cNvPr>
              <p:cNvSpPr>
                <a:spLocks noChangeArrowheads="1"/>
              </p:cNvSpPr>
              <p:nvPr/>
            </p:nvSpPr>
            <p:spPr bwMode="auto">
              <a:xfrm>
                <a:off x="8601145" y="5094531"/>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00" name="Freeform 251">
                <a:extLst>
                  <a:ext uri="{FF2B5EF4-FFF2-40B4-BE49-F238E27FC236}">
                    <a16:creationId xmlns:a16="http://schemas.microsoft.com/office/drawing/2014/main" id="{DE923961-32A6-485F-BE23-F9FED764FB58}"/>
                  </a:ext>
                </a:extLst>
              </p:cNvPr>
              <p:cNvSpPr>
                <a:spLocks noChangeArrowheads="1"/>
              </p:cNvSpPr>
              <p:nvPr/>
            </p:nvSpPr>
            <p:spPr bwMode="auto">
              <a:xfrm>
                <a:off x="7986315" y="4431020"/>
                <a:ext cx="743666" cy="695878"/>
              </a:xfrm>
              <a:custGeom>
                <a:avLst/>
                <a:gdLst>
                  <a:gd name="T0" fmla="*/ 1982 w 2012"/>
                  <a:gd name="T1" fmla="*/ 1779 h 1897"/>
                  <a:gd name="T2" fmla="*/ 1924 w 2012"/>
                  <a:gd name="T3" fmla="*/ 1633 h 1897"/>
                  <a:gd name="T4" fmla="*/ 1895 w 2012"/>
                  <a:gd name="T5" fmla="*/ 1575 h 1897"/>
                  <a:gd name="T6" fmla="*/ 1924 w 2012"/>
                  <a:gd name="T7" fmla="*/ 1546 h 1897"/>
                  <a:gd name="T8" fmla="*/ 1807 w 2012"/>
                  <a:gd name="T9" fmla="*/ 1516 h 1897"/>
                  <a:gd name="T10" fmla="*/ 1807 w 2012"/>
                  <a:gd name="T11" fmla="*/ 1429 h 1897"/>
                  <a:gd name="T12" fmla="*/ 1895 w 2012"/>
                  <a:gd name="T13" fmla="*/ 1400 h 1897"/>
                  <a:gd name="T14" fmla="*/ 1661 w 2012"/>
                  <a:gd name="T15" fmla="*/ 1487 h 1897"/>
                  <a:gd name="T16" fmla="*/ 1545 w 2012"/>
                  <a:gd name="T17" fmla="*/ 1429 h 1897"/>
                  <a:gd name="T18" fmla="*/ 1457 w 2012"/>
                  <a:gd name="T19" fmla="*/ 1283 h 1897"/>
                  <a:gd name="T20" fmla="*/ 1574 w 2012"/>
                  <a:gd name="T21" fmla="*/ 1313 h 1897"/>
                  <a:gd name="T22" fmla="*/ 1545 w 2012"/>
                  <a:gd name="T23" fmla="*/ 1283 h 1897"/>
                  <a:gd name="T24" fmla="*/ 1720 w 2012"/>
                  <a:gd name="T25" fmla="*/ 1225 h 1897"/>
                  <a:gd name="T26" fmla="*/ 1953 w 2012"/>
                  <a:gd name="T27" fmla="*/ 1313 h 1897"/>
                  <a:gd name="T28" fmla="*/ 1866 w 2012"/>
                  <a:gd name="T29" fmla="*/ 1225 h 1897"/>
                  <a:gd name="T30" fmla="*/ 1807 w 2012"/>
                  <a:gd name="T31" fmla="*/ 1108 h 1897"/>
                  <a:gd name="T32" fmla="*/ 1516 w 2012"/>
                  <a:gd name="T33" fmla="*/ 992 h 1897"/>
                  <a:gd name="T34" fmla="*/ 1049 w 2012"/>
                  <a:gd name="T35" fmla="*/ 992 h 1897"/>
                  <a:gd name="T36" fmla="*/ 1166 w 2012"/>
                  <a:gd name="T37" fmla="*/ 671 h 1897"/>
                  <a:gd name="T38" fmla="*/ 1224 w 2012"/>
                  <a:gd name="T39" fmla="*/ 554 h 1897"/>
                  <a:gd name="T40" fmla="*/ 1282 w 2012"/>
                  <a:gd name="T41" fmla="*/ 379 h 1897"/>
                  <a:gd name="T42" fmla="*/ 1311 w 2012"/>
                  <a:gd name="T43" fmla="*/ 233 h 1897"/>
                  <a:gd name="T44" fmla="*/ 1282 w 2012"/>
                  <a:gd name="T45" fmla="*/ 146 h 1897"/>
                  <a:gd name="T46" fmla="*/ 932 w 2012"/>
                  <a:gd name="T47" fmla="*/ 0 h 1897"/>
                  <a:gd name="T48" fmla="*/ 0 w 2012"/>
                  <a:gd name="T49" fmla="*/ 116 h 1897"/>
                  <a:gd name="T50" fmla="*/ 0 w 2012"/>
                  <a:gd name="T51" fmla="*/ 379 h 1897"/>
                  <a:gd name="T52" fmla="*/ 87 w 2012"/>
                  <a:gd name="T53" fmla="*/ 525 h 1897"/>
                  <a:gd name="T54" fmla="*/ 116 w 2012"/>
                  <a:gd name="T55" fmla="*/ 613 h 1897"/>
                  <a:gd name="T56" fmla="*/ 145 w 2012"/>
                  <a:gd name="T57" fmla="*/ 700 h 1897"/>
                  <a:gd name="T58" fmla="*/ 261 w 2012"/>
                  <a:gd name="T59" fmla="*/ 963 h 1897"/>
                  <a:gd name="T60" fmla="*/ 232 w 2012"/>
                  <a:gd name="T61" fmla="*/ 1254 h 1897"/>
                  <a:gd name="T62" fmla="*/ 203 w 2012"/>
                  <a:gd name="T63" fmla="*/ 1487 h 1897"/>
                  <a:gd name="T64" fmla="*/ 203 w 2012"/>
                  <a:gd name="T65" fmla="*/ 1516 h 1897"/>
                  <a:gd name="T66" fmla="*/ 232 w 2012"/>
                  <a:gd name="T67" fmla="*/ 1604 h 1897"/>
                  <a:gd name="T68" fmla="*/ 319 w 2012"/>
                  <a:gd name="T69" fmla="*/ 1575 h 1897"/>
                  <a:gd name="T70" fmla="*/ 290 w 2012"/>
                  <a:gd name="T71" fmla="*/ 1516 h 1897"/>
                  <a:gd name="T72" fmla="*/ 349 w 2012"/>
                  <a:gd name="T73" fmla="*/ 1400 h 1897"/>
                  <a:gd name="T74" fmla="*/ 436 w 2012"/>
                  <a:gd name="T75" fmla="*/ 1546 h 1897"/>
                  <a:gd name="T76" fmla="*/ 495 w 2012"/>
                  <a:gd name="T77" fmla="*/ 1575 h 1897"/>
                  <a:gd name="T78" fmla="*/ 757 w 2012"/>
                  <a:gd name="T79" fmla="*/ 1663 h 1897"/>
                  <a:gd name="T80" fmla="*/ 874 w 2012"/>
                  <a:gd name="T81" fmla="*/ 1663 h 1897"/>
                  <a:gd name="T82" fmla="*/ 932 w 2012"/>
                  <a:gd name="T83" fmla="*/ 1487 h 1897"/>
                  <a:gd name="T84" fmla="*/ 1020 w 2012"/>
                  <a:gd name="T85" fmla="*/ 1546 h 1897"/>
                  <a:gd name="T86" fmla="*/ 1049 w 2012"/>
                  <a:gd name="T87" fmla="*/ 1487 h 1897"/>
                  <a:gd name="T88" fmla="*/ 1166 w 2012"/>
                  <a:gd name="T89" fmla="*/ 1663 h 1897"/>
                  <a:gd name="T90" fmla="*/ 1224 w 2012"/>
                  <a:gd name="T91" fmla="*/ 1575 h 1897"/>
                  <a:gd name="T92" fmla="*/ 1282 w 2012"/>
                  <a:gd name="T93" fmla="*/ 1750 h 1897"/>
                  <a:gd name="T94" fmla="*/ 1224 w 2012"/>
                  <a:gd name="T95" fmla="*/ 1808 h 1897"/>
                  <a:gd name="T96" fmla="*/ 1370 w 2012"/>
                  <a:gd name="T97" fmla="*/ 1779 h 1897"/>
                  <a:gd name="T98" fmla="*/ 1428 w 2012"/>
                  <a:gd name="T99" fmla="*/ 1866 h 1897"/>
                  <a:gd name="T100" fmla="*/ 1574 w 2012"/>
                  <a:gd name="T101" fmla="*/ 1866 h 1897"/>
                  <a:gd name="T102" fmla="*/ 1545 w 2012"/>
                  <a:gd name="T103" fmla="*/ 1779 h 1897"/>
                  <a:gd name="T104" fmla="*/ 1574 w 2012"/>
                  <a:gd name="T105" fmla="*/ 1721 h 1897"/>
                  <a:gd name="T106" fmla="*/ 1632 w 2012"/>
                  <a:gd name="T107" fmla="*/ 1779 h 1897"/>
                  <a:gd name="T108" fmla="*/ 1690 w 2012"/>
                  <a:gd name="T109" fmla="*/ 1750 h 1897"/>
                  <a:gd name="T110" fmla="*/ 1720 w 2012"/>
                  <a:gd name="T111" fmla="*/ 1866 h 1897"/>
                  <a:gd name="T112" fmla="*/ 1749 w 2012"/>
                  <a:gd name="T113" fmla="*/ 1692 h 1897"/>
                  <a:gd name="T114" fmla="*/ 1895 w 2012"/>
                  <a:gd name="T115" fmla="*/ 1721 h 1897"/>
                  <a:gd name="T116" fmla="*/ 1953 w 2012"/>
                  <a:gd name="T117" fmla="*/ 1808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2" h="1897">
                    <a:moveTo>
                      <a:pt x="1982" y="1779"/>
                    </a:moveTo>
                    <a:lnTo>
                      <a:pt x="1982" y="1779"/>
                    </a:lnTo>
                    <a:lnTo>
                      <a:pt x="1982" y="1779"/>
                    </a:lnTo>
                    <a:lnTo>
                      <a:pt x="2011" y="1779"/>
                    </a:lnTo>
                    <a:cubicBezTo>
                      <a:pt x="1953" y="1750"/>
                      <a:pt x="1924" y="1721"/>
                      <a:pt x="1924" y="1633"/>
                    </a:cubicBezTo>
                    <a:lnTo>
                      <a:pt x="1924" y="1633"/>
                    </a:lnTo>
                    <a:lnTo>
                      <a:pt x="1924" y="1633"/>
                    </a:lnTo>
                    <a:cubicBezTo>
                      <a:pt x="1924" y="1633"/>
                      <a:pt x="1924" y="1633"/>
                      <a:pt x="1924" y="1604"/>
                    </a:cubicBezTo>
                    <a:cubicBezTo>
                      <a:pt x="1924" y="1604"/>
                      <a:pt x="1924" y="1604"/>
                      <a:pt x="1895" y="1575"/>
                    </a:cubicBezTo>
                    <a:lnTo>
                      <a:pt x="1895" y="1575"/>
                    </a:lnTo>
                    <a:cubicBezTo>
                      <a:pt x="1924" y="1575"/>
                      <a:pt x="1924" y="1575"/>
                      <a:pt x="1924" y="1575"/>
                    </a:cubicBezTo>
                    <a:cubicBezTo>
                      <a:pt x="1924" y="1546"/>
                      <a:pt x="1924" y="1546"/>
                      <a:pt x="1924" y="1546"/>
                    </a:cubicBezTo>
                    <a:lnTo>
                      <a:pt x="1924" y="1546"/>
                    </a:lnTo>
                    <a:cubicBezTo>
                      <a:pt x="1924" y="1546"/>
                      <a:pt x="1895" y="1575"/>
                      <a:pt x="1866" y="1575"/>
                    </a:cubicBezTo>
                    <a:cubicBezTo>
                      <a:pt x="1837" y="1575"/>
                      <a:pt x="1807" y="1546"/>
                      <a:pt x="1807" y="1516"/>
                    </a:cubicBezTo>
                    <a:cubicBezTo>
                      <a:pt x="1778" y="1516"/>
                      <a:pt x="1778" y="1487"/>
                      <a:pt x="1807" y="1458"/>
                    </a:cubicBezTo>
                    <a:cubicBezTo>
                      <a:pt x="1807" y="1429"/>
                      <a:pt x="1807" y="1429"/>
                      <a:pt x="1807" y="1429"/>
                    </a:cubicBezTo>
                    <a:lnTo>
                      <a:pt x="1807" y="1429"/>
                    </a:lnTo>
                    <a:cubicBezTo>
                      <a:pt x="1807" y="1429"/>
                      <a:pt x="1837" y="1429"/>
                      <a:pt x="1866" y="1429"/>
                    </a:cubicBezTo>
                    <a:cubicBezTo>
                      <a:pt x="1866" y="1400"/>
                      <a:pt x="1895" y="1400"/>
                      <a:pt x="1895" y="1400"/>
                    </a:cubicBezTo>
                    <a:lnTo>
                      <a:pt x="1895" y="1400"/>
                    </a:lnTo>
                    <a:cubicBezTo>
                      <a:pt x="1866" y="1400"/>
                      <a:pt x="1866" y="1400"/>
                      <a:pt x="1837" y="1400"/>
                    </a:cubicBezTo>
                    <a:cubicBezTo>
                      <a:pt x="1807" y="1400"/>
                      <a:pt x="1778" y="1429"/>
                      <a:pt x="1749" y="1458"/>
                    </a:cubicBezTo>
                    <a:cubicBezTo>
                      <a:pt x="1720" y="1487"/>
                      <a:pt x="1690" y="1487"/>
                      <a:pt x="1661" y="1487"/>
                    </a:cubicBezTo>
                    <a:cubicBezTo>
                      <a:pt x="1632" y="1487"/>
                      <a:pt x="1603" y="1458"/>
                      <a:pt x="1603" y="1458"/>
                    </a:cubicBezTo>
                    <a:cubicBezTo>
                      <a:pt x="1574" y="1429"/>
                      <a:pt x="1574" y="1400"/>
                      <a:pt x="1545" y="1400"/>
                    </a:cubicBezTo>
                    <a:lnTo>
                      <a:pt x="1545" y="1429"/>
                    </a:lnTo>
                    <a:cubicBezTo>
                      <a:pt x="1516" y="1429"/>
                      <a:pt x="1516" y="1429"/>
                      <a:pt x="1487" y="1429"/>
                    </a:cubicBezTo>
                    <a:cubicBezTo>
                      <a:pt x="1457" y="1429"/>
                      <a:pt x="1428" y="1400"/>
                      <a:pt x="1428" y="1371"/>
                    </a:cubicBezTo>
                    <a:cubicBezTo>
                      <a:pt x="1399" y="1342"/>
                      <a:pt x="1428" y="1283"/>
                      <a:pt x="1457" y="1283"/>
                    </a:cubicBezTo>
                    <a:lnTo>
                      <a:pt x="1487" y="1283"/>
                    </a:lnTo>
                    <a:cubicBezTo>
                      <a:pt x="1516" y="1283"/>
                      <a:pt x="1516" y="1283"/>
                      <a:pt x="1545" y="1313"/>
                    </a:cubicBezTo>
                    <a:lnTo>
                      <a:pt x="1574" y="1313"/>
                    </a:lnTo>
                    <a:lnTo>
                      <a:pt x="1574" y="1313"/>
                    </a:lnTo>
                    <a:cubicBezTo>
                      <a:pt x="1574" y="1313"/>
                      <a:pt x="1545" y="1313"/>
                      <a:pt x="1545" y="1283"/>
                    </a:cubicBezTo>
                    <a:lnTo>
                      <a:pt x="1545" y="1283"/>
                    </a:lnTo>
                    <a:cubicBezTo>
                      <a:pt x="1574" y="1254"/>
                      <a:pt x="1574" y="1225"/>
                      <a:pt x="1603" y="1225"/>
                    </a:cubicBezTo>
                    <a:cubicBezTo>
                      <a:pt x="1632" y="1225"/>
                      <a:pt x="1632" y="1225"/>
                      <a:pt x="1632" y="1225"/>
                    </a:cubicBezTo>
                    <a:cubicBezTo>
                      <a:pt x="1661" y="1254"/>
                      <a:pt x="1690" y="1225"/>
                      <a:pt x="1720" y="1225"/>
                    </a:cubicBezTo>
                    <a:lnTo>
                      <a:pt x="1749" y="1225"/>
                    </a:lnTo>
                    <a:cubicBezTo>
                      <a:pt x="1807" y="1254"/>
                      <a:pt x="1837" y="1254"/>
                      <a:pt x="1866" y="1283"/>
                    </a:cubicBezTo>
                    <a:cubicBezTo>
                      <a:pt x="1895" y="1313"/>
                      <a:pt x="1924" y="1313"/>
                      <a:pt x="1953" y="1313"/>
                    </a:cubicBezTo>
                    <a:lnTo>
                      <a:pt x="1924" y="1313"/>
                    </a:lnTo>
                    <a:cubicBezTo>
                      <a:pt x="1924" y="1283"/>
                      <a:pt x="1895" y="1283"/>
                      <a:pt x="1895" y="1254"/>
                    </a:cubicBezTo>
                    <a:cubicBezTo>
                      <a:pt x="1866" y="1254"/>
                      <a:pt x="1866" y="1225"/>
                      <a:pt x="1866" y="1225"/>
                    </a:cubicBezTo>
                    <a:lnTo>
                      <a:pt x="1866" y="1196"/>
                    </a:lnTo>
                    <a:cubicBezTo>
                      <a:pt x="1866" y="1196"/>
                      <a:pt x="1866" y="1196"/>
                      <a:pt x="1866" y="1166"/>
                    </a:cubicBezTo>
                    <a:cubicBezTo>
                      <a:pt x="1837" y="1166"/>
                      <a:pt x="1837" y="1137"/>
                      <a:pt x="1807" y="1108"/>
                    </a:cubicBezTo>
                    <a:cubicBezTo>
                      <a:pt x="1807" y="1108"/>
                      <a:pt x="1837" y="1079"/>
                      <a:pt x="1837" y="1050"/>
                    </a:cubicBezTo>
                    <a:cubicBezTo>
                      <a:pt x="1837" y="1021"/>
                      <a:pt x="1837" y="992"/>
                      <a:pt x="1837" y="992"/>
                    </a:cubicBezTo>
                    <a:cubicBezTo>
                      <a:pt x="1720" y="992"/>
                      <a:pt x="1632" y="992"/>
                      <a:pt x="1516" y="992"/>
                    </a:cubicBezTo>
                    <a:cubicBezTo>
                      <a:pt x="1370" y="992"/>
                      <a:pt x="1224" y="1021"/>
                      <a:pt x="1049" y="1021"/>
                    </a:cubicBezTo>
                    <a:lnTo>
                      <a:pt x="1049" y="1021"/>
                    </a:lnTo>
                    <a:cubicBezTo>
                      <a:pt x="1049" y="992"/>
                      <a:pt x="1049" y="992"/>
                      <a:pt x="1049" y="992"/>
                    </a:cubicBezTo>
                    <a:cubicBezTo>
                      <a:pt x="1049" y="933"/>
                      <a:pt x="1049" y="904"/>
                      <a:pt x="1078" y="875"/>
                    </a:cubicBezTo>
                    <a:cubicBezTo>
                      <a:pt x="1078" y="816"/>
                      <a:pt x="1107" y="758"/>
                      <a:pt x="1137" y="729"/>
                    </a:cubicBezTo>
                    <a:cubicBezTo>
                      <a:pt x="1166" y="700"/>
                      <a:pt x="1166" y="671"/>
                      <a:pt x="1166" y="671"/>
                    </a:cubicBezTo>
                    <a:cubicBezTo>
                      <a:pt x="1166" y="642"/>
                      <a:pt x="1166" y="642"/>
                      <a:pt x="1166" y="642"/>
                    </a:cubicBezTo>
                    <a:cubicBezTo>
                      <a:pt x="1166" y="613"/>
                      <a:pt x="1195" y="613"/>
                      <a:pt x="1195" y="583"/>
                    </a:cubicBezTo>
                    <a:cubicBezTo>
                      <a:pt x="1195" y="583"/>
                      <a:pt x="1195" y="554"/>
                      <a:pt x="1224" y="554"/>
                    </a:cubicBezTo>
                    <a:lnTo>
                      <a:pt x="1224" y="525"/>
                    </a:lnTo>
                    <a:cubicBezTo>
                      <a:pt x="1253" y="496"/>
                      <a:pt x="1253" y="496"/>
                      <a:pt x="1253" y="466"/>
                    </a:cubicBezTo>
                    <a:cubicBezTo>
                      <a:pt x="1253" y="437"/>
                      <a:pt x="1282" y="408"/>
                      <a:pt x="1282" y="379"/>
                    </a:cubicBezTo>
                    <a:cubicBezTo>
                      <a:pt x="1282" y="350"/>
                      <a:pt x="1311" y="350"/>
                      <a:pt x="1311" y="321"/>
                    </a:cubicBezTo>
                    <a:cubicBezTo>
                      <a:pt x="1311" y="321"/>
                      <a:pt x="1311" y="321"/>
                      <a:pt x="1311" y="292"/>
                    </a:cubicBezTo>
                    <a:cubicBezTo>
                      <a:pt x="1340" y="263"/>
                      <a:pt x="1311" y="263"/>
                      <a:pt x="1311" y="233"/>
                    </a:cubicBezTo>
                    <a:cubicBezTo>
                      <a:pt x="1311" y="233"/>
                      <a:pt x="1282" y="204"/>
                      <a:pt x="1282" y="175"/>
                    </a:cubicBezTo>
                    <a:cubicBezTo>
                      <a:pt x="1282" y="175"/>
                      <a:pt x="1282" y="175"/>
                      <a:pt x="1282" y="146"/>
                    </a:cubicBezTo>
                    <a:lnTo>
                      <a:pt x="1282" y="146"/>
                    </a:lnTo>
                    <a:cubicBezTo>
                      <a:pt x="1282" y="116"/>
                      <a:pt x="1282" y="116"/>
                      <a:pt x="1282" y="87"/>
                    </a:cubicBezTo>
                    <a:cubicBezTo>
                      <a:pt x="1253" y="58"/>
                      <a:pt x="1253" y="29"/>
                      <a:pt x="1253" y="0"/>
                    </a:cubicBezTo>
                    <a:cubicBezTo>
                      <a:pt x="1166" y="0"/>
                      <a:pt x="1049" y="0"/>
                      <a:pt x="932" y="0"/>
                    </a:cubicBezTo>
                    <a:cubicBezTo>
                      <a:pt x="670" y="0"/>
                      <a:pt x="670" y="0"/>
                      <a:pt x="670" y="0"/>
                    </a:cubicBezTo>
                    <a:cubicBezTo>
                      <a:pt x="466" y="0"/>
                      <a:pt x="203" y="0"/>
                      <a:pt x="0" y="0"/>
                    </a:cubicBezTo>
                    <a:cubicBezTo>
                      <a:pt x="0" y="29"/>
                      <a:pt x="0" y="87"/>
                      <a:pt x="0" y="116"/>
                    </a:cubicBezTo>
                    <a:cubicBezTo>
                      <a:pt x="0" y="146"/>
                      <a:pt x="0" y="146"/>
                      <a:pt x="0" y="175"/>
                    </a:cubicBezTo>
                    <a:cubicBezTo>
                      <a:pt x="0" y="204"/>
                      <a:pt x="0" y="204"/>
                      <a:pt x="0" y="233"/>
                    </a:cubicBezTo>
                    <a:cubicBezTo>
                      <a:pt x="0" y="292"/>
                      <a:pt x="0" y="321"/>
                      <a:pt x="0" y="379"/>
                    </a:cubicBezTo>
                    <a:lnTo>
                      <a:pt x="29" y="408"/>
                    </a:lnTo>
                    <a:cubicBezTo>
                      <a:pt x="29" y="437"/>
                      <a:pt x="57" y="466"/>
                      <a:pt x="57" y="466"/>
                    </a:cubicBezTo>
                    <a:cubicBezTo>
                      <a:pt x="87" y="496"/>
                      <a:pt x="87" y="525"/>
                      <a:pt x="87" y="525"/>
                    </a:cubicBezTo>
                    <a:cubicBezTo>
                      <a:pt x="87" y="554"/>
                      <a:pt x="87" y="583"/>
                      <a:pt x="87" y="583"/>
                    </a:cubicBezTo>
                    <a:cubicBezTo>
                      <a:pt x="87" y="583"/>
                      <a:pt x="87" y="583"/>
                      <a:pt x="116" y="583"/>
                    </a:cubicBezTo>
                    <a:cubicBezTo>
                      <a:pt x="116" y="613"/>
                      <a:pt x="116" y="613"/>
                      <a:pt x="116" y="613"/>
                    </a:cubicBezTo>
                    <a:lnTo>
                      <a:pt x="116" y="613"/>
                    </a:lnTo>
                    <a:cubicBezTo>
                      <a:pt x="145" y="613"/>
                      <a:pt x="145" y="613"/>
                      <a:pt x="145" y="613"/>
                    </a:cubicBezTo>
                    <a:cubicBezTo>
                      <a:pt x="145" y="642"/>
                      <a:pt x="145" y="671"/>
                      <a:pt x="145" y="700"/>
                    </a:cubicBezTo>
                    <a:cubicBezTo>
                      <a:pt x="174" y="758"/>
                      <a:pt x="174" y="816"/>
                      <a:pt x="174" y="875"/>
                    </a:cubicBezTo>
                    <a:lnTo>
                      <a:pt x="203" y="904"/>
                    </a:lnTo>
                    <a:cubicBezTo>
                      <a:pt x="232" y="933"/>
                      <a:pt x="232" y="933"/>
                      <a:pt x="261" y="963"/>
                    </a:cubicBezTo>
                    <a:cubicBezTo>
                      <a:pt x="261" y="1021"/>
                      <a:pt x="232" y="1050"/>
                      <a:pt x="232" y="1079"/>
                    </a:cubicBezTo>
                    <a:cubicBezTo>
                      <a:pt x="203" y="1108"/>
                      <a:pt x="203" y="1166"/>
                      <a:pt x="203" y="1196"/>
                    </a:cubicBezTo>
                    <a:cubicBezTo>
                      <a:pt x="203" y="1196"/>
                      <a:pt x="203" y="1225"/>
                      <a:pt x="232" y="1254"/>
                    </a:cubicBezTo>
                    <a:lnTo>
                      <a:pt x="232" y="1283"/>
                    </a:lnTo>
                    <a:cubicBezTo>
                      <a:pt x="232" y="1371"/>
                      <a:pt x="232" y="1400"/>
                      <a:pt x="203" y="1458"/>
                    </a:cubicBezTo>
                    <a:cubicBezTo>
                      <a:pt x="203" y="1487"/>
                      <a:pt x="203" y="1487"/>
                      <a:pt x="203" y="1487"/>
                    </a:cubicBezTo>
                    <a:lnTo>
                      <a:pt x="203" y="1487"/>
                    </a:lnTo>
                    <a:cubicBezTo>
                      <a:pt x="203" y="1487"/>
                      <a:pt x="203" y="1487"/>
                      <a:pt x="203" y="1516"/>
                    </a:cubicBezTo>
                    <a:lnTo>
                      <a:pt x="203" y="1516"/>
                    </a:lnTo>
                    <a:cubicBezTo>
                      <a:pt x="203" y="1516"/>
                      <a:pt x="203" y="1546"/>
                      <a:pt x="174" y="1546"/>
                    </a:cubicBezTo>
                    <a:cubicBezTo>
                      <a:pt x="174" y="1575"/>
                      <a:pt x="145" y="1575"/>
                      <a:pt x="145" y="1604"/>
                    </a:cubicBezTo>
                    <a:cubicBezTo>
                      <a:pt x="174" y="1604"/>
                      <a:pt x="203" y="1604"/>
                      <a:pt x="232" y="1604"/>
                    </a:cubicBezTo>
                    <a:cubicBezTo>
                      <a:pt x="232" y="1575"/>
                      <a:pt x="261" y="1575"/>
                      <a:pt x="290" y="1575"/>
                    </a:cubicBezTo>
                    <a:lnTo>
                      <a:pt x="319" y="1575"/>
                    </a:lnTo>
                    <a:lnTo>
                      <a:pt x="319" y="1575"/>
                    </a:lnTo>
                    <a:cubicBezTo>
                      <a:pt x="319" y="1575"/>
                      <a:pt x="319" y="1575"/>
                      <a:pt x="349" y="1575"/>
                    </a:cubicBezTo>
                    <a:cubicBezTo>
                      <a:pt x="319" y="1575"/>
                      <a:pt x="319" y="1575"/>
                      <a:pt x="319" y="1546"/>
                    </a:cubicBezTo>
                    <a:cubicBezTo>
                      <a:pt x="319" y="1546"/>
                      <a:pt x="290" y="1546"/>
                      <a:pt x="290" y="1516"/>
                    </a:cubicBezTo>
                    <a:cubicBezTo>
                      <a:pt x="261" y="1487"/>
                      <a:pt x="290" y="1458"/>
                      <a:pt x="290" y="1429"/>
                    </a:cubicBezTo>
                    <a:cubicBezTo>
                      <a:pt x="319" y="1400"/>
                      <a:pt x="319" y="1400"/>
                      <a:pt x="349" y="1400"/>
                    </a:cubicBezTo>
                    <a:lnTo>
                      <a:pt x="349" y="1400"/>
                    </a:lnTo>
                    <a:cubicBezTo>
                      <a:pt x="378" y="1400"/>
                      <a:pt x="378" y="1400"/>
                      <a:pt x="378" y="1429"/>
                    </a:cubicBezTo>
                    <a:cubicBezTo>
                      <a:pt x="407" y="1458"/>
                      <a:pt x="407" y="1487"/>
                      <a:pt x="407" y="1546"/>
                    </a:cubicBezTo>
                    <a:lnTo>
                      <a:pt x="436" y="1546"/>
                    </a:lnTo>
                    <a:cubicBezTo>
                      <a:pt x="466" y="1575"/>
                      <a:pt x="466" y="1575"/>
                      <a:pt x="466" y="1575"/>
                    </a:cubicBezTo>
                    <a:lnTo>
                      <a:pt x="466" y="1575"/>
                    </a:lnTo>
                    <a:cubicBezTo>
                      <a:pt x="495" y="1575"/>
                      <a:pt x="495" y="1575"/>
                      <a:pt x="495" y="1575"/>
                    </a:cubicBezTo>
                    <a:cubicBezTo>
                      <a:pt x="495" y="1633"/>
                      <a:pt x="553" y="1633"/>
                      <a:pt x="611" y="1663"/>
                    </a:cubicBezTo>
                    <a:cubicBezTo>
                      <a:pt x="640" y="1633"/>
                      <a:pt x="670" y="1633"/>
                      <a:pt x="670" y="1633"/>
                    </a:cubicBezTo>
                    <a:cubicBezTo>
                      <a:pt x="699" y="1633"/>
                      <a:pt x="728" y="1633"/>
                      <a:pt x="757" y="1663"/>
                    </a:cubicBezTo>
                    <a:cubicBezTo>
                      <a:pt x="787" y="1663"/>
                      <a:pt x="816" y="1663"/>
                      <a:pt x="845" y="1663"/>
                    </a:cubicBezTo>
                    <a:lnTo>
                      <a:pt x="874" y="1663"/>
                    </a:lnTo>
                    <a:lnTo>
                      <a:pt x="874" y="1663"/>
                    </a:lnTo>
                    <a:lnTo>
                      <a:pt x="874" y="1663"/>
                    </a:lnTo>
                    <a:cubicBezTo>
                      <a:pt x="845" y="1633"/>
                      <a:pt x="787" y="1633"/>
                      <a:pt x="816" y="1546"/>
                    </a:cubicBezTo>
                    <a:cubicBezTo>
                      <a:pt x="816" y="1516"/>
                      <a:pt x="903" y="1487"/>
                      <a:pt x="932" y="1487"/>
                    </a:cubicBezTo>
                    <a:lnTo>
                      <a:pt x="961" y="1487"/>
                    </a:lnTo>
                    <a:cubicBezTo>
                      <a:pt x="990" y="1516"/>
                      <a:pt x="990" y="1516"/>
                      <a:pt x="1020" y="1546"/>
                    </a:cubicBezTo>
                    <a:lnTo>
                      <a:pt x="1020" y="1546"/>
                    </a:lnTo>
                    <a:cubicBezTo>
                      <a:pt x="1020" y="1516"/>
                      <a:pt x="1020" y="1516"/>
                      <a:pt x="1049" y="1516"/>
                    </a:cubicBezTo>
                    <a:cubicBezTo>
                      <a:pt x="1049" y="1487"/>
                      <a:pt x="1049" y="1487"/>
                      <a:pt x="1049" y="1487"/>
                    </a:cubicBezTo>
                    <a:lnTo>
                      <a:pt x="1049" y="1487"/>
                    </a:lnTo>
                    <a:cubicBezTo>
                      <a:pt x="1078" y="1487"/>
                      <a:pt x="1107" y="1516"/>
                      <a:pt x="1137" y="1546"/>
                    </a:cubicBezTo>
                    <a:cubicBezTo>
                      <a:pt x="1137" y="1575"/>
                      <a:pt x="1137" y="1633"/>
                      <a:pt x="1137" y="1663"/>
                    </a:cubicBezTo>
                    <a:lnTo>
                      <a:pt x="1166" y="1663"/>
                    </a:lnTo>
                    <a:lnTo>
                      <a:pt x="1166" y="1633"/>
                    </a:lnTo>
                    <a:cubicBezTo>
                      <a:pt x="1195" y="1604"/>
                      <a:pt x="1195" y="1575"/>
                      <a:pt x="1224" y="1575"/>
                    </a:cubicBezTo>
                    <a:lnTo>
                      <a:pt x="1224" y="1575"/>
                    </a:lnTo>
                    <a:cubicBezTo>
                      <a:pt x="1253" y="1575"/>
                      <a:pt x="1253" y="1575"/>
                      <a:pt x="1253" y="1575"/>
                    </a:cubicBezTo>
                    <a:cubicBezTo>
                      <a:pt x="1282" y="1575"/>
                      <a:pt x="1282" y="1633"/>
                      <a:pt x="1282" y="1663"/>
                    </a:cubicBezTo>
                    <a:cubicBezTo>
                      <a:pt x="1282" y="1721"/>
                      <a:pt x="1282" y="1721"/>
                      <a:pt x="1282" y="1750"/>
                    </a:cubicBezTo>
                    <a:cubicBezTo>
                      <a:pt x="1340" y="1750"/>
                      <a:pt x="1340" y="1750"/>
                      <a:pt x="1340" y="1750"/>
                    </a:cubicBezTo>
                    <a:cubicBezTo>
                      <a:pt x="1282" y="1779"/>
                      <a:pt x="1282" y="1779"/>
                      <a:pt x="1282" y="1779"/>
                    </a:cubicBezTo>
                    <a:cubicBezTo>
                      <a:pt x="1253" y="1779"/>
                      <a:pt x="1224" y="1808"/>
                      <a:pt x="1224" y="1808"/>
                    </a:cubicBezTo>
                    <a:lnTo>
                      <a:pt x="1224" y="1808"/>
                    </a:lnTo>
                    <a:cubicBezTo>
                      <a:pt x="1253" y="1808"/>
                      <a:pt x="1282" y="1808"/>
                      <a:pt x="1311" y="1808"/>
                    </a:cubicBezTo>
                    <a:cubicBezTo>
                      <a:pt x="1311" y="1779"/>
                      <a:pt x="1340" y="1779"/>
                      <a:pt x="1370" y="1779"/>
                    </a:cubicBezTo>
                    <a:cubicBezTo>
                      <a:pt x="1399" y="1779"/>
                      <a:pt x="1428" y="1779"/>
                      <a:pt x="1428" y="1808"/>
                    </a:cubicBezTo>
                    <a:lnTo>
                      <a:pt x="1428" y="1808"/>
                    </a:lnTo>
                    <a:cubicBezTo>
                      <a:pt x="1428" y="1837"/>
                      <a:pt x="1428" y="1866"/>
                      <a:pt x="1428" y="1866"/>
                    </a:cubicBezTo>
                    <a:lnTo>
                      <a:pt x="1457" y="1866"/>
                    </a:lnTo>
                    <a:cubicBezTo>
                      <a:pt x="1516" y="1896"/>
                      <a:pt x="1574" y="1896"/>
                      <a:pt x="1574" y="1896"/>
                    </a:cubicBezTo>
                    <a:lnTo>
                      <a:pt x="1574" y="1866"/>
                    </a:lnTo>
                    <a:lnTo>
                      <a:pt x="1574" y="1837"/>
                    </a:lnTo>
                    <a:cubicBezTo>
                      <a:pt x="1545" y="1837"/>
                      <a:pt x="1545" y="1808"/>
                      <a:pt x="1545" y="1779"/>
                    </a:cubicBezTo>
                    <a:lnTo>
                      <a:pt x="1545" y="1779"/>
                    </a:lnTo>
                    <a:cubicBezTo>
                      <a:pt x="1545" y="1750"/>
                      <a:pt x="1545" y="1750"/>
                      <a:pt x="1545" y="1750"/>
                    </a:cubicBezTo>
                    <a:cubicBezTo>
                      <a:pt x="1545" y="1750"/>
                      <a:pt x="1545" y="1750"/>
                      <a:pt x="1574" y="1721"/>
                    </a:cubicBezTo>
                    <a:lnTo>
                      <a:pt x="1574" y="1721"/>
                    </a:lnTo>
                    <a:lnTo>
                      <a:pt x="1574" y="1721"/>
                    </a:lnTo>
                    <a:cubicBezTo>
                      <a:pt x="1603" y="1750"/>
                      <a:pt x="1632" y="1750"/>
                      <a:pt x="1632" y="1750"/>
                    </a:cubicBezTo>
                    <a:cubicBezTo>
                      <a:pt x="1632" y="1779"/>
                      <a:pt x="1632" y="1779"/>
                      <a:pt x="1632" y="1779"/>
                    </a:cubicBezTo>
                    <a:cubicBezTo>
                      <a:pt x="1632" y="1750"/>
                      <a:pt x="1661" y="1750"/>
                      <a:pt x="1690" y="1750"/>
                    </a:cubicBezTo>
                    <a:lnTo>
                      <a:pt x="1690" y="1750"/>
                    </a:lnTo>
                    <a:lnTo>
                      <a:pt x="1690" y="1750"/>
                    </a:lnTo>
                    <a:cubicBezTo>
                      <a:pt x="1720" y="1779"/>
                      <a:pt x="1720" y="1808"/>
                      <a:pt x="1690" y="1837"/>
                    </a:cubicBezTo>
                    <a:lnTo>
                      <a:pt x="1690" y="1837"/>
                    </a:lnTo>
                    <a:cubicBezTo>
                      <a:pt x="1690" y="1866"/>
                      <a:pt x="1690" y="1866"/>
                      <a:pt x="1720" y="1866"/>
                    </a:cubicBezTo>
                    <a:cubicBezTo>
                      <a:pt x="1749" y="1866"/>
                      <a:pt x="1778" y="1837"/>
                      <a:pt x="1778" y="1837"/>
                    </a:cubicBezTo>
                    <a:cubicBezTo>
                      <a:pt x="1749" y="1808"/>
                      <a:pt x="1720" y="1750"/>
                      <a:pt x="1749" y="1692"/>
                    </a:cubicBezTo>
                    <a:lnTo>
                      <a:pt x="1749" y="1692"/>
                    </a:lnTo>
                    <a:cubicBezTo>
                      <a:pt x="1778" y="1663"/>
                      <a:pt x="1778" y="1663"/>
                      <a:pt x="1807" y="1663"/>
                    </a:cubicBezTo>
                    <a:cubicBezTo>
                      <a:pt x="1837" y="1663"/>
                      <a:pt x="1837" y="1692"/>
                      <a:pt x="1866" y="1721"/>
                    </a:cubicBezTo>
                    <a:lnTo>
                      <a:pt x="1895" y="1721"/>
                    </a:lnTo>
                    <a:cubicBezTo>
                      <a:pt x="1895" y="1750"/>
                      <a:pt x="1895" y="1750"/>
                      <a:pt x="1924" y="1750"/>
                    </a:cubicBezTo>
                    <a:cubicBezTo>
                      <a:pt x="1924" y="1750"/>
                      <a:pt x="1953" y="1750"/>
                      <a:pt x="1953" y="1779"/>
                    </a:cubicBezTo>
                    <a:cubicBezTo>
                      <a:pt x="1953" y="1808"/>
                      <a:pt x="1953" y="1808"/>
                      <a:pt x="1953" y="1808"/>
                    </a:cubicBezTo>
                    <a:cubicBezTo>
                      <a:pt x="1953" y="1808"/>
                      <a:pt x="1982" y="1808"/>
                      <a:pt x="1982" y="1837"/>
                    </a:cubicBezTo>
                    <a:cubicBezTo>
                      <a:pt x="1982" y="1808"/>
                      <a:pt x="1982" y="1808"/>
                      <a:pt x="1982" y="177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01" name="Freeform 252">
                <a:extLst>
                  <a:ext uri="{FF2B5EF4-FFF2-40B4-BE49-F238E27FC236}">
                    <a16:creationId xmlns:a16="http://schemas.microsoft.com/office/drawing/2014/main" id="{D0675CDE-C34A-4F0E-8253-F3977C2ED12B}"/>
                  </a:ext>
                </a:extLst>
              </p:cNvPr>
              <p:cNvSpPr>
                <a:spLocks noChangeArrowheads="1"/>
              </p:cNvSpPr>
              <p:nvPr/>
            </p:nvSpPr>
            <p:spPr bwMode="auto">
              <a:xfrm>
                <a:off x="8439690" y="5031417"/>
                <a:ext cx="11416" cy="32366"/>
              </a:xfrm>
              <a:custGeom>
                <a:avLst/>
                <a:gdLst>
                  <a:gd name="T0" fmla="*/ 29 w 30"/>
                  <a:gd name="T1" fmla="*/ 0 h 89"/>
                  <a:gd name="T2" fmla="*/ 29 w 30"/>
                  <a:gd name="T3" fmla="*/ 0 h 89"/>
                  <a:gd name="T4" fmla="*/ 29 w 30"/>
                  <a:gd name="T5" fmla="*/ 30 h 89"/>
                  <a:gd name="T6" fmla="*/ 0 w 30"/>
                  <a:gd name="T7" fmla="*/ 88 h 89"/>
                  <a:gd name="T8" fmla="*/ 29 w 30"/>
                  <a:gd name="T9" fmla="*/ 30 h 89"/>
                  <a:gd name="T10" fmla="*/ 29 w 30"/>
                  <a:gd name="T11" fmla="*/ 0 h 89"/>
                </a:gdLst>
                <a:ahLst/>
                <a:cxnLst>
                  <a:cxn ang="0">
                    <a:pos x="T0" y="T1"/>
                  </a:cxn>
                  <a:cxn ang="0">
                    <a:pos x="T2" y="T3"/>
                  </a:cxn>
                  <a:cxn ang="0">
                    <a:pos x="T4" y="T5"/>
                  </a:cxn>
                  <a:cxn ang="0">
                    <a:pos x="T6" y="T7"/>
                  </a:cxn>
                  <a:cxn ang="0">
                    <a:pos x="T8" y="T9"/>
                  </a:cxn>
                  <a:cxn ang="0">
                    <a:pos x="T10" y="T11"/>
                  </a:cxn>
                </a:cxnLst>
                <a:rect l="0" t="0" r="r" b="b"/>
                <a:pathLst>
                  <a:path w="30" h="89">
                    <a:moveTo>
                      <a:pt x="29" y="0"/>
                    </a:moveTo>
                    <a:lnTo>
                      <a:pt x="29" y="0"/>
                    </a:lnTo>
                    <a:lnTo>
                      <a:pt x="29" y="30"/>
                    </a:lnTo>
                    <a:cubicBezTo>
                      <a:pt x="29" y="59"/>
                      <a:pt x="0" y="59"/>
                      <a:pt x="0" y="88"/>
                    </a:cubicBezTo>
                    <a:cubicBezTo>
                      <a:pt x="0" y="59"/>
                      <a:pt x="29" y="59"/>
                      <a:pt x="29" y="3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02" name="Freeform 253">
                <a:extLst>
                  <a:ext uri="{FF2B5EF4-FFF2-40B4-BE49-F238E27FC236}">
                    <a16:creationId xmlns:a16="http://schemas.microsoft.com/office/drawing/2014/main" id="{4E013A2F-FE4A-40D6-BFA9-5CEF180592BD}"/>
                  </a:ext>
                </a:extLst>
              </p:cNvPr>
              <p:cNvSpPr>
                <a:spLocks noChangeArrowheads="1"/>
              </p:cNvSpPr>
              <p:nvPr/>
            </p:nvSpPr>
            <p:spPr bwMode="auto">
              <a:xfrm>
                <a:off x="8720196" y="5105860"/>
                <a:ext cx="11416" cy="22656"/>
              </a:xfrm>
              <a:custGeom>
                <a:avLst/>
                <a:gdLst>
                  <a:gd name="T0" fmla="*/ 29 w 30"/>
                  <a:gd name="T1" fmla="*/ 29 h 60"/>
                  <a:gd name="T2" fmla="*/ 29 w 30"/>
                  <a:gd name="T3" fmla="*/ 29 h 60"/>
                  <a:gd name="T4" fmla="*/ 29 w 30"/>
                  <a:gd name="T5" fmla="*/ 0 h 60"/>
                  <a:gd name="T6" fmla="*/ 0 w 30"/>
                  <a:gd name="T7" fmla="*/ 0 h 60"/>
                  <a:gd name="T8" fmla="*/ 0 w 30"/>
                  <a:gd name="T9" fmla="*/ 0 h 60"/>
                  <a:gd name="T10" fmla="*/ 29 w 30"/>
                  <a:gd name="T11" fmla="*/ 59 h 60"/>
                  <a:gd name="T12" fmla="*/ 29 w 30"/>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29" y="29"/>
                    </a:moveTo>
                    <a:lnTo>
                      <a:pt x="29" y="29"/>
                    </a:lnTo>
                    <a:cubicBezTo>
                      <a:pt x="29" y="29"/>
                      <a:pt x="29" y="29"/>
                      <a:pt x="29" y="0"/>
                    </a:cubicBezTo>
                    <a:lnTo>
                      <a:pt x="0" y="0"/>
                    </a:lnTo>
                    <a:lnTo>
                      <a:pt x="0" y="0"/>
                    </a:lnTo>
                    <a:cubicBezTo>
                      <a:pt x="29" y="29"/>
                      <a:pt x="29" y="29"/>
                      <a:pt x="29" y="5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03" name="Freeform 254">
                <a:extLst>
                  <a:ext uri="{FF2B5EF4-FFF2-40B4-BE49-F238E27FC236}">
                    <a16:creationId xmlns:a16="http://schemas.microsoft.com/office/drawing/2014/main" id="{FE3D1467-D85D-46A5-8ACD-1B4AF3DBAB25}"/>
                  </a:ext>
                </a:extLst>
              </p:cNvPr>
              <p:cNvSpPr>
                <a:spLocks noChangeArrowheads="1"/>
              </p:cNvSpPr>
              <p:nvPr/>
            </p:nvSpPr>
            <p:spPr bwMode="auto">
              <a:xfrm>
                <a:off x="8643547" y="5062165"/>
                <a:ext cx="11415" cy="32366"/>
              </a:xfrm>
              <a:custGeom>
                <a:avLst/>
                <a:gdLst>
                  <a:gd name="T0" fmla="*/ 29 w 30"/>
                  <a:gd name="T1" fmla="*/ 87 h 88"/>
                  <a:gd name="T2" fmla="*/ 29 w 30"/>
                  <a:gd name="T3" fmla="*/ 87 h 88"/>
                  <a:gd name="T4" fmla="*/ 0 w 30"/>
                  <a:gd name="T5" fmla="*/ 0 h 88"/>
                  <a:gd name="T6" fmla="*/ 29 w 30"/>
                  <a:gd name="T7" fmla="*/ 87 h 88"/>
                </a:gdLst>
                <a:ahLst/>
                <a:cxnLst>
                  <a:cxn ang="0">
                    <a:pos x="T0" y="T1"/>
                  </a:cxn>
                  <a:cxn ang="0">
                    <a:pos x="T2" y="T3"/>
                  </a:cxn>
                  <a:cxn ang="0">
                    <a:pos x="T4" y="T5"/>
                  </a:cxn>
                  <a:cxn ang="0">
                    <a:pos x="T6" y="T7"/>
                  </a:cxn>
                </a:cxnLst>
                <a:rect l="0" t="0" r="r" b="b"/>
                <a:pathLst>
                  <a:path w="30" h="88">
                    <a:moveTo>
                      <a:pt x="29" y="87"/>
                    </a:moveTo>
                    <a:lnTo>
                      <a:pt x="29" y="87"/>
                    </a:lnTo>
                    <a:cubicBezTo>
                      <a:pt x="0" y="58"/>
                      <a:pt x="0" y="29"/>
                      <a:pt x="0" y="0"/>
                    </a:cubicBezTo>
                    <a:cubicBezTo>
                      <a:pt x="0" y="29"/>
                      <a:pt x="0" y="58"/>
                      <a:pt x="2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04" name="Freeform 255">
                <a:extLst>
                  <a:ext uri="{FF2B5EF4-FFF2-40B4-BE49-F238E27FC236}">
                    <a16:creationId xmlns:a16="http://schemas.microsoft.com/office/drawing/2014/main" id="{0DCC39A5-797B-4EDF-A7E7-4842E7EF3A24}"/>
                  </a:ext>
                </a:extLst>
              </p:cNvPr>
              <p:cNvSpPr>
                <a:spLocks noChangeArrowheads="1"/>
              </p:cNvSpPr>
              <p:nvPr/>
            </p:nvSpPr>
            <p:spPr bwMode="auto">
              <a:xfrm>
                <a:off x="8439690" y="5062165"/>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05" name="Freeform 256">
                <a:extLst>
                  <a:ext uri="{FF2B5EF4-FFF2-40B4-BE49-F238E27FC236}">
                    <a16:creationId xmlns:a16="http://schemas.microsoft.com/office/drawing/2014/main" id="{A58DEE09-778C-4364-B794-F8422E433D74}"/>
                  </a:ext>
                </a:extLst>
              </p:cNvPr>
              <p:cNvSpPr>
                <a:spLocks noChangeArrowheads="1"/>
              </p:cNvSpPr>
              <p:nvPr/>
            </p:nvSpPr>
            <p:spPr bwMode="auto">
              <a:xfrm>
                <a:off x="8332055" y="4999051"/>
                <a:ext cx="11416" cy="1618"/>
              </a:xfrm>
              <a:custGeom>
                <a:avLst/>
                <a:gdLst>
                  <a:gd name="T0" fmla="*/ 29 w 30"/>
                  <a:gd name="T1" fmla="*/ 0 h 1"/>
                  <a:gd name="T2" fmla="*/ 29 w 30"/>
                  <a:gd name="T3" fmla="*/ 0 h 1"/>
                  <a:gd name="T4" fmla="*/ 29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cubicBezTo>
                      <a:pt x="0" y="0"/>
                      <a:pt x="0" y="0"/>
                      <a:pt x="0" y="0"/>
                    </a:cubicBez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06" name="Freeform 257">
                <a:extLst>
                  <a:ext uri="{FF2B5EF4-FFF2-40B4-BE49-F238E27FC236}">
                    <a16:creationId xmlns:a16="http://schemas.microsoft.com/office/drawing/2014/main" id="{E84A3863-9F8F-4A5D-8DF6-29B9180F1BBD}"/>
                  </a:ext>
                </a:extLst>
              </p:cNvPr>
              <p:cNvSpPr>
                <a:spLocks noChangeArrowheads="1"/>
              </p:cNvSpPr>
              <p:nvPr/>
            </p:nvSpPr>
            <p:spPr bwMode="auto">
              <a:xfrm>
                <a:off x="8341840" y="5062165"/>
                <a:ext cx="22832" cy="11329"/>
              </a:xfrm>
              <a:custGeom>
                <a:avLst/>
                <a:gdLst>
                  <a:gd name="T0" fmla="*/ 59 w 60"/>
                  <a:gd name="T1" fmla="*/ 0 h 30"/>
                  <a:gd name="T2" fmla="*/ 59 w 60"/>
                  <a:gd name="T3" fmla="*/ 0 h 30"/>
                  <a:gd name="T4" fmla="*/ 29 w 60"/>
                  <a:gd name="T5" fmla="*/ 0 h 30"/>
                  <a:gd name="T6" fmla="*/ 0 w 60"/>
                  <a:gd name="T7" fmla="*/ 0 h 30"/>
                  <a:gd name="T8" fmla="*/ 0 w 60"/>
                  <a:gd name="T9" fmla="*/ 0 h 30"/>
                  <a:gd name="T10" fmla="*/ 29 w 60"/>
                  <a:gd name="T11" fmla="*/ 29 h 30"/>
                  <a:gd name="T12" fmla="*/ 59 w 6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60" h="30">
                    <a:moveTo>
                      <a:pt x="59" y="0"/>
                    </a:moveTo>
                    <a:lnTo>
                      <a:pt x="59" y="0"/>
                    </a:lnTo>
                    <a:lnTo>
                      <a:pt x="29" y="0"/>
                    </a:lnTo>
                    <a:cubicBezTo>
                      <a:pt x="0" y="0"/>
                      <a:pt x="0" y="0"/>
                      <a:pt x="0" y="0"/>
                    </a:cubicBezTo>
                    <a:lnTo>
                      <a:pt x="0" y="0"/>
                    </a:lnTo>
                    <a:cubicBezTo>
                      <a:pt x="0" y="29"/>
                      <a:pt x="0" y="29"/>
                      <a:pt x="29" y="29"/>
                    </a:cubicBezTo>
                    <a:lnTo>
                      <a:pt x="5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07" name="Freeform 258">
                <a:extLst>
                  <a:ext uri="{FF2B5EF4-FFF2-40B4-BE49-F238E27FC236}">
                    <a16:creationId xmlns:a16="http://schemas.microsoft.com/office/drawing/2014/main" id="{60930FD2-9486-44F2-9219-1AC751C0C195}"/>
                  </a:ext>
                </a:extLst>
              </p:cNvPr>
              <p:cNvSpPr>
                <a:spLocks noChangeArrowheads="1"/>
              </p:cNvSpPr>
              <p:nvPr/>
            </p:nvSpPr>
            <p:spPr bwMode="auto">
              <a:xfrm>
                <a:off x="8299438" y="5008761"/>
                <a:ext cx="44033" cy="43694"/>
              </a:xfrm>
              <a:custGeom>
                <a:avLst/>
                <a:gdLst>
                  <a:gd name="T0" fmla="*/ 116 w 117"/>
                  <a:gd name="T1" fmla="*/ 88 h 118"/>
                  <a:gd name="T2" fmla="*/ 116 w 117"/>
                  <a:gd name="T3" fmla="*/ 88 h 118"/>
                  <a:gd name="T4" fmla="*/ 116 w 117"/>
                  <a:gd name="T5" fmla="*/ 117 h 118"/>
                  <a:gd name="T6" fmla="*/ 116 w 117"/>
                  <a:gd name="T7" fmla="*/ 117 h 118"/>
                  <a:gd name="T8" fmla="*/ 116 w 117"/>
                  <a:gd name="T9" fmla="*/ 88 h 118"/>
                  <a:gd name="T10" fmla="*/ 29 w 117"/>
                  <a:gd name="T11" fmla="*/ 29 h 118"/>
                  <a:gd name="T12" fmla="*/ 0 w 117"/>
                  <a:gd name="T13" fmla="*/ 0 h 118"/>
                  <a:gd name="T14" fmla="*/ 29 w 117"/>
                  <a:gd name="T15" fmla="*/ 29 h 118"/>
                  <a:gd name="T16" fmla="*/ 116 w 117"/>
                  <a:gd name="T17"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8">
                    <a:moveTo>
                      <a:pt x="116" y="88"/>
                    </a:moveTo>
                    <a:lnTo>
                      <a:pt x="116" y="88"/>
                    </a:lnTo>
                    <a:cubicBezTo>
                      <a:pt x="116" y="117"/>
                      <a:pt x="116" y="117"/>
                      <a:pt x="116" y="117"/>
                    </a:cubicBezTo>
                    <a:lnTo>
                      <a:pt x="116" y="117"/>
                    </a:lnTo>
                    <a:cubicBezTo>
                      <a:pt x="116" y="88"/>
                      <a:pt x="116" y="88"/>
                      <a:pt x="116" y="88"/>
                    </a:cubicBezTo>
                    <a:cubicBezTo>
                      <a:pt x="87" y="58"/>
                      <a:pt x="58" y="58"/>
                      <a:pt x="29" y="29"/>
                    </a:cubicBezTo>
                    <a:cubicBezTo>
                      <a:pt x="29" y="29"/>
                      <a:pt x="0" y="29"/>
                      <a:pt x="0" y="0"/>
                    </a:cubicBezTo>
                    <a:cubicBezTo>
                      <a:pt x="0" y="29"/>
                      <a:pt x="29" y="29"/>
                      <a:pt x="29" y="29"/>
                    </a:cubicBezTo>
                    <a:cubicBezTo>
                      <a:pt x="58" y="58"/>
                      <a:pt x="87" y="58"/>
                      <a:pt x="116"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08" name="Freeform 259">
                <a:extLst>
                  <a:ext uri="{FF2B5EF4-FFF2-40B4-BE49-F238E27FC236}">
                    <a16:creationId xmlns:a16="http://schemas.microsoft.com/office/drawing/2014/main" id="{4BF3AB37-47BC-4B6A-8DE7-4B50E054BCA3}"/>
                  </a:ext>
                </a:extLst>
              </p:cNvPr>
              <p:cNvSpPr>
                <a:spLocks noChangeArrowheads="1"/>
              </p:cNvSpPr>
              <p:nvPr/>
            </p:nvSpPr>
            <p:spPr bwMode="auto">
              <a:xfrm>
                <a:off x="8439690" y="5020088"/>
                <a:ext cx="11416" cy="11329"/>
              </a:xfrm>
              <a:custGeom>
                <a:avLst/>
                <a:gdLst>
                  <a:gd name="T0" fmla="*/ 0 w 30"/>
                  <a:gd name="T1" fmla="*/ 0 h 30"/>
                  <a:gd name="T2" fmla="*/ 0 w 30"/>
                  <a:gd name="T3" fmla="*/ 0 h 30"/>
                  <a:gd name="T4" fmla="*/ 0 w 30"/>
                  <a:gd name="T5" fmla="*/ 29 h 30"/>
                  <a:gd name="T6" fmla="*/ 0 w 30"/>
                  <a:gd name="T7" fmla="*/ 0 h 30"/>
                  <a:gd name="T8" fmla="*/ 29 w 30"/>
                  <a:gd name="T9" fmla="*/ 29 h 30"/>
                  <a:gd name="T10" fmla="*/ 0 w 30"/>
                  <a:gd name="T11" fmla="*/ 0 h 30"/>
                </a:gdLst>
                <a:ahLst/>
                <a:cxnLst>
                  <a:cxn ang="0">
                    <a:pos x="T0" y="T1"/>
                  </a:cxn>
                  <a:cxn ang="0">
                    <a:pos x="T2" y="T3"/>
                  </a:cxn>
                  <a:cxn ang="0">
                    <a:pos x="T4" y="T5"/>
                  </a:cxn>
                  <a:cxn ang="0">
                    <a:pos x="T6" y="T7"/>
                  </a:cxn>
                  <a:cxn ang="0">
                    <a:pos x="T8" y="T9"/>
                  </a:cxn>
                  <a:cxn ang="0">
                    <a:pos x="T10" y="T11"/>
                  </a:cxn>
                </a:cxnLst>
                <a:rect l="0" t="0" r="r" b="b"/>
                <a:pathLst>
                  <a:path w="30" h="30">
                    <a:moveTo>
                      <a:pt x="0" y="0"/>
                    </a:moveTo>
                    <a:lnTo>
                      <a:pt x="0" y="0"/>
                    </a:lnTo>
                    <a:cubicBezTo>
                      <a:pt x="0" y="0"/>
                      <a:pt x="0" y="0"/>
                      <a:pt x="0" y="29"/>
                    </a:cubicBezTo>
                    <a:cubicBezTo>
                      <a:pt x="0" y="0"/>
                      <a:pt x="0" y="0"/>
                      <a:pt x="0" y="0"/>
                    </a:cubicBezTo>
                    <a:cubicBezTo>
                      <a:pt x="29" y="0"/>
                      <a:pt x="29" y="0"/>
                      <a:pt x="29" y="29"/>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09" name="Freeform 260">
                <a:extLst>
                  <a:ext uri="{FF2B5EF4-FFF2-40B4-BE49-F238E27FC236}">
                    <a16:creationId xmlns:a16="http://schemas.microsoft.com/office/drawing/2014/main" id="{01D76926-A838-4755-A976-46C626A478B3}"/>
                  </a:ext>
                </a:extLst>
              </p:cNvPr>
              <p:cNvSpPr>
                <a:spLocks noChangeArrowheads="1"/>
              </p:cNvSpPr>
              <p:nvPr/>
            </p:nvSpPr>
            <p:spPr bwMode="auto">
              <a:xfrm>
                <a:off x="8374457" y="4999051"/>
                <a:ext cx="11416" cy="161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10" name="Freeform 261">
                <a:extLst>
                  <a:ext uri="{FF2B5EF4-FFF2-40B4-BE49-F238E27FC236}">
                    <a16:creationId xmlns:a16="http://schemas.microsoft.com/office/drawing/2014/main" id="{67F77AB8-13FF-4C67-98B9-9FFE8CA27247}"/>
                  </a:ext>
                </a:extLst>
              </p:cNvPr>
              <p:cNvSpPr>
                <a:spLocks noChangeArrowheads="1"/>
              </p:cNvSpPr>
              <p:nvPr/>
            </p:nvSpPr>
            <p:spPr bwMode="auto">
              <a:xfrm>
                <a:off x="8977869" y="4859875"/>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11" name="Freeform 262">
                <a:extLst>
                  <a:ext uri="{FF2B5EF4-FFF2-40B4-BE49-F238E27FC236}">
                    <a16:creationId xmlns:a16="http://schemas.microsoft.com/office/drawing/2014/main" id="{EEFE2393-1574-4245-925E-7B79257943EE}"/>
                  </a:ext>
                </a:extLst>
              </p:cNvPr>
              <p:cNvSpPr>
                <a:spLocks noChangeArrowheads="1"/>
              </p:cNvSpPr>
              <p:nvPr/>
            </p:nvSpPr>
            <p:spPr bwMode="auto">
              <a:xfrm>
                <a:off x="8968084" y="4795142"/>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12" name="Freeform 263">
                <a:extLst>
                  <a:ext uri="{FF2B5EF4-FFF2-40B4-BE49-F238E27FC236}">
                    <a16:creationId xmlns:a16="http://schemas.microsoft.com/office/drawing/2014/main" id="{A5952ABE-2B3F-4176-BADD-1F471FC6A749}"/>
                  </a:ext>
                </a:extLst>
              </p:cNvPr>
              <p:cNvSpPr>
                <a:spLocks noChangeArrowheads="1"/>
              </p:cNvSpPr>
              <p:nvPr/>
            </p:nvSpPr>
            <p:spPr bwMode="auto">
              <a:xfrm>
                <a:off x="8956669" y="4827509"/>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13" name="Freeform 264">
                <a:extLst>
                  <a:ext uri="{FF2B5EF4-FFF2-40B4-BE49-F238E27FC236}">
                    <a16:creationId xmlns:a16="http://schemas.microsoft.com/office/drawing/2014/main" id="{2FFB8368-2ED9-4ED3-A5D4-155E97ABB03E}"/>
                  </a:ext>
                </a:extLst>
              </p:cNvPr>
              <p:cNvSpPr>
                <a:spLocks noChangeArrowheads="1"/>
              </p:cNvSpPr>
              <p:nvPr/>
            </p:nvSpPr>
            <p:spPr bwMode="auto">
              <a:xfrm>
                <a:off x="8968084" y="4827509"/>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14" name="Freeform 265">
                <a:extLst>
                  <a:ext uri="{FF2B5EF4-FFF2-40B4-BE49-F238E27FC236}">
                    <a16:creationId xmlns:a16="http://schemas.microsoft.com/office/drawing/2014/main" id="{2B9061CB-4A5B-424F-8950-7727654FE5FD}"/>
                  </a:ext>
                </a:extLst>
              </p:cNvPr>
              <p:cNvSpPr>
                <a:spLocks noChangeArrowheads="1"/>
              </p:cNvSpPr>
              <p:nvPr/>
            </p:nvSpPr>
            <p:spPr bwMode="auto">
              <a:xfrm>
                <a:off x="8989286" y="4880913"/>
                <a:ext cx="11415" cy="11329"/>
              </a:xfrm>
              <a:custGeom>
                <a:avLst/>
                <a:gdLst>
                  <a:gd name="T0" fmla="*/ 0 w 30"/>
                  <a:gd name="T1" fmla="*/ 0 h 30"/>
                  <a:gd name="T2" fmla="*/ 0 w 30"/>
                  <a:gd name="T3" fmla="*/ 0 h 30"/>
                  <a:gd name="T4" fmla="*/ 29 w 30"/>
                  <a:gd name="T5" fmla="*/ 29 h 30"/>
                  <a:gd name="T6" fmla="*/ 29 w 30"/>
                  <a:gd name="T7" fmla="*/ 29 h 30"/>
                  <a:gd name="T8" fmla="*/ 0 w 30"/>
                  <a:gd name="T9" fmla="*/ 0 h 30"/>
                </a:gdLst>
                <a:ahLst/>
                <a:cxnLst>
                  <a:cxn ang="0">
                    <a:pos x="T0" y="T1"/>
                  </a:cxn>
                  <a:cxn ang="0">
                    <a:pos x="T2" y="T3"/>
                  </a:cxn>
                  <a:cxn ang="0">
                    <a:pos x="T4" y="T5"/>
                  </a:cxn>
                  <a:cxn ang="0">
                    <a:pos x="T6" y="T7"/>
                  </a:cxn>
                  <a:cxn ang="0">
                    <a:pos x="T8" y="T9"/>
                  </a:cxn>
                </a:cxnLst>
                <a:rect l="0" t="0" r="r" b="b"/>
                <a:pathLst>
                  <a:path w="30" h="30">
                    <a:moveTo>
                      <a:pt x="0" y="0"/>
                    </a:moveTo>
                    <a:lnTo>
                      <a:pt x="0" y="0"/>
                    </a:lnTo>
                    <a:cubicBezTo>
                      <a:pt x="29" y="0"/>
                      <a:pt x="29" y="0"/>
                      <a:pt x="29" y="29"/>
                    </a:cubicBezTo>
                    <a:lnTo>
                      <a:pt x="29" y="29"/>
                    </a:ln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15" name="Freeform 266">
                <a:extLst>
                  <a:ext uri="{FF2B5EF4-FFF2-40B4-BE49-F238E27FC236}">
                    <a16:creationId xmlns:a16="http://schemas.microsoft.com/office/drawing/2014/main" id="{6FDFE6E5-23D2-4703-B733-DA1B35D3EAC0}"/>
                  </a:ext>
                </a:extLst>
              </p:cNvPr>
              <p:cNvSpPr>
                <a:spLocks noChangeArrowheads="1"/>
              </p:cNvSpPr>
              <p:nvPr/>
            </p:nvSpPr>
            <p:spPr bwMode="auto">
              <a:xfrm>
                <a:off x="8946884" y="4827509"/>
                <a:ext cx="11415" cy="11328"/>
              </a:xfrm>
              <a:custGeom>
                <a:avLst/>
                <a:gdLst>
                  <a:gd name="T0" fmla="*/ 0 w 29"/>
                  <a:gd name="T1" fmla="*/ 29 h 30"/>
                  <a:gd name="T2" fmla="*/ 0 w 29"/>
                  <a:gd name="T3" fmla="*/ 29 h 30"/>
                  <a:gd name="T4" fmla="*/ 0 w 29"/>
                  <a:gd name="T5" fmla="*/ 29 h 30"/>
                  <a:gd name="T6" fmla="*/ 28 w 29"/>
                  <a:gd name="T7" fmla="*/ 0 h 30"/>
                  <a:gd name="T8" fmla="*/ 28 w 29"/>
                  <a:gd name="T9" fmla="*/ 0 h 30"/>
                  <a:gd name="T10" fmla="*/ 0 w 29"/>
                  <a:gd name="T11" fmla="*/ 29 h 30"/>
                </a:gdLst>
                <a:ahLst/>
                <a:cxnLst>
                  <a:cxn ang="0">
                    <a:pos x="T0" y="T1"/>
                  </a:cxn>
                  <a:cxn ang="0">
                    <a:pos x="T2" y="T3"/>
                  </a:cxn>
                  <a:cxn ang="0">
                    <a:pos x="T4" y="T5"/>
                  </a:cxn>
                  <a:cxn ang="0">
                    <a:pos x="T6" y="T7"/>
                  </a:cxn>
                  <a:cxn ang="0">
                    <a:pos x="T8" y="T9"/>
                  </a:cxn>
                  <a:cxn ang="0">
                    <a:pos x="T10" y="T11"/>
                  </a:cxn>
                </a:cxnLst>
                <a:rect l="0" t="0" r="r" b="b"/>
                <a:pathLst>
                  <a:path w="29" h="30">
                    <a:moveTo>
                      <a:pt x="0" y="29"/>
                    </a:moveTo>
                    <a:lnTo>
                      <a:pt x="0" y="29"/>
                    </a:lnTo>
                    <a:lnTo>
                      <a:pt x="0" y="29"/>
                    </a:lnTo>
                    <a:cubicBezTo>
                      <a:pt x="28" y="0"/>
                      <a:pt x="28" y="0"/>
                      <a:pt x="28" y="0"/>
                    </a:cubicBezTo>
                    <a:lnTo>
                      <a:pt x="28" y="0"/>
                    </a:lnTo>
                    <a:cubicBezTo>
                      <a:pt x="28" y="0"/>
                      <a:pt x="28"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16" name="Freeform 267">
                <a:extLst>
                  <a:ext uri="{FF2B5EF4-FFF2-40B4-BE49-F238E27FC236}">
                    <a16:creationId xmlns:a16="http://schemas.microsoft.com/office/drawing/2014/main" id="{BFE77F49-2EEB-4607-89BF-C84AD9FA8E87}"/>
                  </a:ext>
                </a:extLst>
              </p:cNvPr>
              <p:cNvSpPr>
                <a:spLocks noChangeArrowheads="1"/>
              </p:cNvSpPr>
              <p:nvPr/>
            </p:nvSpPr>
            <p:spPr bwMode="auto">
              <a:xfrm>
                <a:off x="8977869" y="4848546"/>
                <a:ext cx="1631" cy="11329"/>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17" name="Freeform 268">
                <a:extLst>
                  <a:ext uri="{FF2B5EF4-FFF2-40B4-BE49-F238E27FC236}">
                    <a16:creationId xmlns:a16="http://schemas.microsoft.com/office/drawing/2014/main" id="{416E0827-536C-45E0-9315-51E641EF7B24}"/>
                  </a:ext>
                </a:extLst>
              </p:cNvPr>
              <p:cNvSpPr>
                <a:spLocks noChangeArrowheads="1"/>
              </p:cNvSpPr>
              <p:nvPr/>
            </p:nvSpPr>
            <p:spPr bwMode="auto">
              <a:xfrm>
                <a:off x="8956669" y="4795142"/>
                <a:ext cx="11415" cy="21038"/>
              </a:xfrm>
              <a:custGeom>
                <a:avLst/>
                <a:gdLst>
                  <a:gd name="T0" fmla="*/ 30 w 31"/>
                  <a:gd name="T1" fmla="*/ 0 h 59"/>
                  <a:gd name="T2" fmla="*/ 30 w 31"/>
                  <a:gd name="T3" fmla="*/ 0 h 59"/>
                  <a:gd name="T4" fmla="*/ 30 w 31"/>
                  <a:gd name="T5" fmla="*/ 29 h 59"/>
                  <a:gd name="T6" fmla="*/ 0 w 31"/>
                  <a:gd name="T7" fmla="*/ 58 h 59"/>
                  <a:gd name="T8" fmla="*/ 0 w 31"/>
                  <a:gd name="T9" fmla="*/ 58 h 59"/>
                  <a:gd name="T10" fmla="*/ 30 w 31"/>
                  <a:gd name="T11" fmla="*/ 29 h 59"/>
                  <a:gd name="T12" fmla="*/ 30 w 31"/>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31" h="59">
                    <a:moveTo>
                      <a:pt x="30" y="0"/>
                    </a:moveTo>
                    <a:lnTo>
                      <a:pt x="30" y="0"/>
                    </a:lnTo>
                    <a:lnTo>
                      <a:pt x="30" y="29"/>
                    </a:lnTo>
                    <a:cubicBezTo>
                      <a:pt x="0" y="29"/>
                      <a:pt x="0" y="58"/>
                      <a:pt x="0" y="58"/>
                    </a:cubicBezTo>
                    <a:lnTo>
                      <a:pt x="0" y="58"/>
                    </a:lnTo>
                    <a:cubicBezTo>
                      <a:pt x="0" y="58"/>
                      <a:pt x="0" y="29"/>
                      <a:pt x="30" y="29"/>
                    </a:cubicBez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18" name="Freeform 269">
                <a:extLst>
                  <a:ext uri="{FF2B5EF4-FFF2-40B4-BE49-F238E27FC236}">
                    <a16:creationId xmlns:a16="http://schemas.microsoft.com/office/drawing/2014/main" id="{B888A3C2-E580-4CCF-9062-14024E6CC9E4}"/>
                  </a:ext>
                </a:extLst>
              </p:cNvPr>
              <p:cNvSpPr>
                <a:spLocks noChangeArrowheads="1"/>
              </p:cNvSpPr>
              <p:nvPr/>
            </p:nvSpPr>
            <p:spPr bwMode="auto">
              <a:xfrm>
                <a:off x="8946884" y="4785432"/>
                <a:ext cx="11415" cy="32366"/>
              </a:xfrm>
              <a:custGeom>
                <a:avLst/>
                <a:gdLst>
                  <a:gd name="T0" fmla="*/ 28 w 29"/>
                  <a:gd name="T1" fmla="*/ 87 h 88"/>
                  <a:gd name="T2" fmla="*/ 28 w 29"/>
                  <a:gd name="T3" fmla="*/ 87 h 88"/>
                  <a:gd name="T4" fmla="*/ 0 w 29"/>
                  <a:gd name="T5" fmla="*/ 29 h 88"/>
                  <a:gd name="T6" fmla="*/ 0 w 29"/>
                  <a:gd name="T7" fmla="*/ 0 h 88"/>
                  <a:gd name="T8" fmla="*/ 0 w 29"/>
                  <a:gd name="T9" fmla="*/ 29 h 88"/>
                  <a:gd name="T10" fmla="*/ 28 w 29"/>
                  <a:gd name="T11" fmla="*/ 87 h 88"/>
                </a:gdLst>
                <a:ahLst/>
                <a:cxnLst>
                  <a:cxn ang="0">
                    <a:pos x="T0" y="T1"/>
                  </a:cxn>
                  <a:cxn ang="0">
                    <a:pos x="T2" y="T3"/>
                  </a:cxn>
                  <a:cxn ang="0">
                    <a:pos x="T4" y="T5"/>
                  </a:cxn>
                  <a:cxn ang="0">
                    <a:pos x="T6" y="T7"/>
                  </a:cxn>
                  <a:cxn ang="0">
                    <a:pos x="T8" y="T9"/>
                  </a:cxn>
                  <a:cxn ang="0">
                    <a:pos x="T10" y="T11"/>
                  </a:cxn>
                </a:cxnLst>
                <a:rect l="0" t="0" r="r" b="b"/>
                <a:pathLst>
                  <a:path w="29" h="88">
                    <a:moveTo>
                      <a:pt x="28" y="87"/>
                    </a:moveTo>
                    <a:lnTo>
                      <a:pt x="28" y="87"/>
                    </a:lnTo>
                    <a:cubicBezTo>
                      <a:pt x="28" y="58"/>
                      <a:pt x="0" y="29"/>
                      <a:pt x="0" y="29"/>
                    </a:cubicBezTo>
                    <a:lnTo>
                      <a:pt x="0" y="0"/>
                    </a:lnTo>
                    <a:lnTo>
                      <a:pt x="0" y="29"/>
                    </a:lnTo>
                    <a:cubicBezTo>
                      <a:pt x="0" y="29"/>
                      <a:pt x="28" y="58"/>
                      <a:pt x="28"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19" name="Freeform 270">
                <a:extLst>
                  <a:ext uri="{FF2B5EF4-FFF2-40B4-BE49-F238E27FC236}">
                    <a16:creationId xmlns:a16="http://schemas.microsoft.com/office/drawing/2014/main" id="{1990AADD-A102-47DF-9072-72D80EE69094}"/>
                  </a:ext>
                </a:extLst>
              </p:cNvPr>
              <p:cNvSpPr>
                <a:spLocks noChangeArrowheads="1"/>
              </p:cNvSpPr>
              <p:nvPr/>
            </p:nvSpPr>
            <p:spPr bwMode="auto">
              <a:xfrm>
                <a:off x="8977869" y="4848546"/>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20" name="Freeform 271">
                <a:extLst>
                  <a:ext uri="{FF2B5EF4-FFF2-40B4-BE49-F238E27FC236}">
                    <a16:creationId xmlns:a16="http://schemas.microsoft.com/office/drawing/2014/main" id="{C0C50D74-AE86-4F34-8BDE-C0F053000D28}"/>
                  </a:ext>
                </a:extLst>
              </p:cNvPr>
              <p:cNvSpPr>
                <a:spLocks noChangeArrowheads="1"/>
              </p:cNvSpPr>
              <p:nvPr/>
            </p:nvSpPr>
            <p:spPr bwMode="auto">
              <a:xfrm>
                <a:off x="8956669" y="4892241"/>
                <a:ext cx="32617" cy="22656"/>
              </a:xfrm>
              <a:custGeom>
                <a:avLst/>
                <a:gdLst>
                  <a:gd name="T0" fmla="*/ 59 w 89"/>
                  <a:gd name="T1" fmla="*/ 0 h 60"/>
                  <a:gd name="T2" fmla="*/ 59 w 89"/>
                  <a:gd name="T3" fmla="*/ 0 h 60"/>
                  <a:gd name="T4" fmla="*/ 88 w 89"/>
                  <a:gd name="T5" fmla="*/ 0 h 60"/>
                  <a:gd name="T6" fmla="*/ 59 w 89"/>
                  <a:gd name="T7" fmla="*/ 0 h 60"/>
                  <a:gd name="T8" fmla="*/ 0 w 89"/>
                  <a:gd name="T9" fmla="*/ 59 h 60"/>
                  <a:gd name="T10" fmla="*/ 59 w 89"/>
                  <a:gd name="T11" fmla="*/ 0 h 60"/>
                </a:gdLst>
                <a:ahLst/>
                <a:cxnLst>
                  <a:cxn ang="0">
                    <a:pos x="T0" y="T1"/>
                  </a:cxn>
                  <a:cxn ang="0">
                    <a:pos x="T2" y="T3"/>
                  </a:cxn>
                  <a:cxn ang="0">
                    <a:pos x="T4" y="T5"/>
                  </a:cxn>
                  <a:cxn ang="0">
                    <a:pos x="T6" y="T7"/>
                  </a:cxn>
                  <a:cxn ang="0">
                    <a:pos x="T8" y="T9"/>
                  </a:cxn>
                  <a:cxn ang="0">
                    <a:pos x="T10" y="T11"/>
                  </a:cxn>
                </a:cxnLst>
                <a:rect l="0" t="0" r="r" b="b"/>
                <a:pathLst>
                  <a:path w="89" h="60">
                    <a:moveTo>
                      <a:pt x="59" y="0"/>
                    </a:moveTo>
                    <a:lnTo>
                      <a:pt x="59" y="0"/>
                    </a:lnTo>
                    <a:cubicBezTo>
                      <a:pt x="88" y="0"/>
                      <a:pt x="88" y="0"/>
                      <a:pt x="88" y="0"/>
                    </a:cubicBezTo>
                    <a:cubicBezTo>
                      <a:pt x="88" y="0"/>
                      <a:pt x="88" y="0"/>
                      <a:pt x="59" y="0"/>
                    </a:cubicBezTo>
                    <a:cubicBezTo>
                      <a:pt x="30" y="29"/>
                      <a:pt x="0" y="29"/>
                      <a:pt x="0" y="59"/>
                    </a:cubicBezTo>
                    <a:cubicBezTo>
                      <a:pt x="0" y="29"/>
                      <a:pt x="30"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21" name="Freeform 272">
                <a:extLst>
                  <a:ext uri="{FF2B5EF4-FFF2-40B4-BE49-F238E27FC236}">
                    <a16:creationId xmlns:a16="http://schemas.microsoft.com/office/drawing/2014/main" id="{41393A91-0970-4F26-AEE9-4C6CA6D8F5D1}"/>
                  </a:ext>
                </a:extLst>
              </p:cNvPr>
              <p:cNvSpPr>
                <a:spLocks noChangeArrowheads="1"/>
              </p:cNvSpPr>
              <p:nvPr/>
            </p:nvSpPr>
            <p:spPr bwMode="auto">
              <a:xfrm>
                <a:off x="8946884" y="4892241"/>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22" name="Freeform 273">
                <a:extLst>
                  <a:ext uri="{FF2B5EF4-FFF2-40B4-BE49-F238E27FC236}">
                    <a16:creationId xmlns:a16="http://schemas.microsoft.com/office/drawing/2014/main" id="{3A1D1584-E055-4314-8CA2-19EE42DC79DB}"/>
                  </a:ext>
                </a:extLst>
              </p:cNvPr>
              <p:cNvSpPr>
                <a:spLocks noChangeArrowheads="1"/>
              </p:cNvSpPr>
              <p:nvPr/>
            </p:nvSpPr>
            <p:spPr bwMode="auto">
              <a:xfrm>
                <a:off x="8946884" y="4837219"/>
                <a:ext cx="1630" cy="11328"/>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23" name="Freeform 274">
                <a:extLst>
                  <a:ext uri="{FF2B5EF4-FFF2-40B4-BE49-F238E27FC236}">
                    <a16:creationId xmlns:a16="http://schemas.microsoft.com/office/drawing/2014/main" id="{714578C7-AD61-425B-B6EF-038D6897E705}"/>
                  </a:ext>
                </a:extLst>
              </p:cNvPr>
              <p:cNvSpPr>
                <a:spLocks noChangeArrowheads="1"/>
              </p:cNvSpPr>
              <p:nvPr/>
            </p:nvSpPr>
            <p:spPr bwMode="auto">
              <a:xfrm>
                <a:off x="9884620" y="5340516"/>
                <a:ext cx="11416" cy="1619"/>
              </a:xfrm>
              <a:custGeom>
                <a:avLst/>
                <a:gdLst>
                  <a:gd name="T0" fmla="*/ 29 w 30"/>
                  <a:gd name="T1" fmla="*/ 0 h 1"/>
                  <a:gd name="T2" fmla="*/ 29 w 30"/>
                  <a:gd name="T3" fmla="*/ 0 h 1"/>
                  <a:gd name="T4" fmla="*/ 0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cubicBezTo>
                      <a:pt x="0" y="0"/>
                      <a:pt x="0" y="0"/>
                      <a:pt x="0" y="0"/>
                    </a:cubicBez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24" name="Freeform 275">
                <a:extLst>
                  <a:ext uri="{FF2B5EF4-FFF2-40B4-BE49-F238E27FC236}">
                    <a16:creationId xmlns:a16="http://schemas.microsoft.com/office/drawing/2014/main" id="{EA55F6B0-08E8-4963-853E-F3B8477288B5}"/>
                  </a:ext>
                </a:extLst>
              </p:cNvPr>
              <p:cNvSpPr>
                <a:spLocks noChangeArrowheads="1"/>
              </p:cNvSpPr>
              <p:nvPr/>
            </p:nvSpPr>
            <p:spPr bwMode="auto">
              <a:xfrm>
                <a:off x="9463861" y="3510196"/>
                <a:ext cx="1262274" cy="546992"/>
              </a:xfrm>
              <a:custGeom>
                <a:avLst/>
                <a:gdLst>
                  <a:gd name="T0" fmla="*/ 3384 w 3413"/>
                  <a:gd name="T1" fmla="*/ 524 h 1489"/>
                  <a:gd name="T2" fmla="*/ 3267 w 3413"/>
                  <a:gd name="T3" fmla="*/ 495 h 1489"/>
                  <a:gd name="T4" fmla="*/ 3384 w 3413"/>
                  <a:gd name="T5" fmla="*/ 438 h 1489"/>
                  <a:gd name="T6" fmla="*/ 3355 w 3413"/>
                  <a:gd name="T7" fmla="*/ 321 h 1489"/>
                  <a:gd name="T8" fmla="*/ 3355 w 3413"/>
                  <a:gd name="T9" fmla="*/ 291 h 1489"/>
                  <a:gd name="T10" fmla="*/ 3296 w 3413"/>
                  <a:gd name="T11" fmla="*/ 350 h 1489"/>
                  <a:gd name="T12" fmla="*/ 3092 w 3413"/>
                  <a:gd name="T13" fmla="*/ 408 h 1489"/>
                  <a:gd name="T14" fmla="*/ 3150 w 3413"/>
                  <a:gd name="T15" fmla="*/ 262 h 1489"/>
                  <a:gd name="T16" fmla="*/ 3238 w 3413"/>
                  <a:gd name="T17" fmla="*/ 145 h 1489"/>
                  <a:gd name="T18" fmla="*/ 3355 w 3413"/>
                  <a:gd name="T19" fmla="*/ 174 h 1489"/>
                  <a:gd name="T20" fmla="*/ 3355 w 3413"/>
                  <a:gd name="T21" fmla="*/ 117 h 1489"/>
                  <a:gd name="T22" fmla="*/ 3296 w 3413"/>
                  <a:gd name="T23" fmla="*/ 58 h 1489"/>
                  <a:gd name="T24" fmla="*/ 1255 w 3413"/>
                  <a:gd name="T25" fmla="*/ 350 h 1489"/>
                  <a:gd name="T26" fmla="*/ 1079 w 3413"/>
                  <a:gd name="T27" fmla="*/ 408 h 1489"/>
                  <a:gd name="T28" fmla="*/ 934 w 3413"/>
                  <a:gd name="T29" fmla="*/ 554 h 1489"/>
                  <a:gd name="T30" fmla="*/ 700 w 3413"/>
                  <a:gd name="T31" fmla="*/ 788 h 1489"/>
                  <a:gd name="T32" fmla="*/ 496 w 3413"/>
                  <a:gd name="T33" fmla="*/ 933 h 1489"/>
                  <a:gd name="T34" fmla="*/ 176 w 3413"/>
                  <a:gd name="T35" fmla="*/ 1108 h 1489"/>
                  <a:gd name="T36" fmla="*/ 88 w 3413"/>
                  <a:gd name="T37" fmla="*/ 1195 h 1489"/>
                  <a:gd name="T38" fmla="*/ 176 w 3413"/>
                  <a:gd name="T39" fmla="*/ 1224 h 1489"/>
                  <a:gd name="T40" fmla="*/ 555 w 3413"/>
                  <a:gd name="T41" fmla="*/ 1195 h 1489"/>
                  <a:gd name="T42" fmla="*/ 992 w 3413"/>
                  <a:gd name="T43" fmla="*/ 1050 h 1489"/>
                  <a:gd name="T44" fmla="*/ 1342 w 3413"/>
                  <a:gd name="T45" fmla="*/ 1021 h 1489"/>
                  <a:gd name="T46" fmla="*/ 1517 w 3413"/>
                  <a:gd name="T47" fmla="*/ 1108 h 1489"/>
                  <a:gd name="T48" fmla="*/ 1779 w 3413"/>
                  <a:gd name="T49" fmla="*/ 1108 h 1489"/>
                  <a:gd name="T50" fmla="*/ 1984 w 3413"/>
                  <a:gd name="T51" fmla="*/ 1079 h 1489"/>
                  <a:gd name="T52" fmla="*/ 2509 w 3413"/>
                  <a:gd name="T53" fmla="*/ 1458 h 1489"/>
                  <a:gd name="T54" fmla="*/ 2596 w 3413"/>
                  <a:gd name="T55" fmla="*/ 1429 h 1489"/>
                  <a:gd name="T56" fmla="*/ 2713 w 3413"/>
                  <a:gd name="T57" fmla="*/ 1429 h 1489"/>
                  <a:gd name="T58" fmla="*/ 2567 w 3413"/>
                  <a:gd name="T59" fmla="*/ 1195 h 1489"/>
                  <a:gd name="T60" fmla="*/ 2713 w 3413"/>
                  <a:gd name="T61" fmla="*/ 1283 h 1489"/>
                  <a:gd name="T62" fmla="*/ 2800 w 3413"/>
                  <a:gd name="T63" fmla="*/ 1400 h 1489"/>
                  <a:gd name="T64" fmla="*/ 2859 w 3413"/>
                  <a:gd name="T65" fmla="*/ 1224 h 1489"/>
                  <a:gd name="T66" fmla="*/ 2859 w 3413"/>
                  <a:gd name="T67" fmla="*/ 1166 h 1489"/>
                  <a:gd name="T68" fmla="*/ 2888 w 3413"/>
                  <a:gd name="T69" fmla="*/ 1138 h 1489"/>
                  <a:gd name="T70" fmla="*/ 3005 w 3413"/>
                  <a:gd name="T71" fmla="*/ 962 h 1489"/>
                  <a:gd name="T72" fmla="*/ 3092 w 3413"/>
                  <a:gd name="T73" fmla="*/ 933 h 1489"/>
                  <a:gd name="T74" fmla="*/ 3267 w 3413"/>
                  <a:gd name="T75" fmla="*/ 874 h 1489"/>
                  <a:gd name="T76" fmla="*/ 3355 w 3413"/>
                  <a:gd name="T77" fmla="*/ 758 h 1489"/>
                  <a:gd name="T78" fmla="*/ 3179 w 3413"/>
                  <a:gd name="T79" fmla="*/ 845 h 1489"/>
                  <a:gd name="T80" fmla="*/ 3034 w 3413"/>
                  <a:gd name="T81" fmla="*/ 729 h 1489"/>
                  <a:gd name="T82" fmla="*/ 3121 w 3413"/>
                  <a:gd name="T83" fmla="*/ 583 h 1489"/>
                  <a:gd name="T84" fmla="*/ 3179 w 3413"/>
                  <a:gd name="T85" fmla="*/ 524 h 1489"/>
                  <a:gd name="T86" fmla="*/ 3326 w 3413"/>
                  <a:gd name="T87" fmla="*/ 612 h 1489"/>
                  <a:gd name="T88" fmla="*/ 3355 w 3413"/>
                  <a:gd name="T89" fmla="*/ 583 h 1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13" h="1489">
                    <a:moveTo>
                      <a:pt x="3412" y="524"/>
                    </a:moveTo>
                    <a:lnTo>
                      <a:pt x="3412" y="524"/>
                    </a:lnTo>
                    <a:cubicBezTo>
                      <a:pt x="3412" y="524"/>
                      <a:pt x="3412" y="524"/>
                      <a:pt x="3384" y="524"/>
                    </a:cubicBezTo>
                    <a:cubicBezTo>
                      <a:pt x="3384" y="524"/>
                      <a:pt x="3355" y="524"/>
                      <a:pt x="3326" y="524"/>
                    </a:cubicBezTo>
                    <a:cubicBezTo>
                      <a:pt x="3326" y="524"/>
                      <a:pt x="3296" y="524"/>
                      <a:pt x="3267" y="495"/>
                    </a:cubicBezTo>
                    <a:lnTo>
                      <a:pt x="3267" y="495"/>
                    </a:lnTo>
                    <a:cubicBezTo>
                      <a:pt x="3267" y="466"/>
                      <a:pt x="3267" y="466"/>
                      <a:pt x="3267" y="466"/>
                    </a:cubicBezTo>
                    <a:cubicBezTo>
                      <a:pt x="3296" y="438"/>
                      <a:pt x="3326" y="438"/>
                      <a:pt x="3355" y="438"/>
                    </a:cubicBezTo>
                    <a:lnTo>
                      <a:pt x="3384" y="438"/>
                    </a:lnTo>
                    <a:cubicBezTo>
                      <a:pt x="3384" y="438"/>
                      <a:pt x="3384" y="438"/>
                      <a:pt x="3355" y="408"/>
                    </a:cubicBezTo>
                    <a:cubicBezTo>
                      <a:pt x="3355" y="408"/>
                      <a:pt x="3355" y="379"/>
                      <a:pt x="3355" y="350"/>
                    </a:cubicBezTo>
                    <a:cubicBezTo>
                      <a:pt x="3355" y="350"/>
                      <a:pt x="3355" y="350"/>
                      <a:pt x="3355" y="321"/>
                    </a:cubicBezTo>
                    <a:lnTo>
                      <a:pt x="3355" y="321"/>
                    </a:lnTo>
                    <a:cubicBezTo>
                      <a:pt x="3384" y="291"/>
                      <a:pt x="3355" y="291"/>
                      <a:pt x="3355" y="291"/>
                    </a:cubicBezTo>
                    <a:lnTo>
                      <a:pt x="3355" y="291"/>
                    </a:lnTo>
                    <a:cubicBezTo>
                      <a:pt x="3355" y="321"/>
                      <a:pt x="3326" y="350"/>
                      <a:pt x="3296" y="350"/>
                    </a:cubicBezTo>
                    <a:lnTo>
                      <a:pt x="3296" y="350"/>
                    </a:lnTo>
                    <a:lnTo>
                      <a:pt x="3296" y="350"/>
                    </a:lnTo>
                    <a:cubicBezTo>
                      <a:pt x="3238" y="321"/>
                      <a:pt x="3209" y="350"/>
                      <a:pt x="3150" y="379"/>
                    </a:cubicBezTo>
                    <a:lnTo>
                      <a:pt x="3121" y="408"/>
                    </a:lnTo>
                    <a:cubicBezTo>
                      <a:pt x="3092" y="408"/>
                      <a:pt x="3092" y="408"/>
                      <a:pt x="3092" y="408"/>
                    </a:cubicBezTo>
                    <a:lnTo>
                      <a:pt x="3092" y="408"/>
                    </a:lnTo>
                    <a:cubicBezTo>
                      <a:pt x="3062" y="379"/>
                      <a:pt x="3062" y="321"/>
                      <a:pt x="3062" y="291"/>
                    </a:cubicBezTo>
                    <a:cubicBezTo>
                      <a:pt x="3092" y="262"/>
                      <a:pt x="3121" y="262"/>
                      <a:pt x="3150" y="262"/>
                    </a:cubicBezTo>
                    <a:cubicBezTo>
                      <a:pt x="3179" y="233"/>
                      <a:pt x="3209" y="233"/>
                      <a:pt x="3209" y="233"/>
                    </a:cubicBezTo>
                    <a:cubicBezTo>
                      <a:pt x="3179" y="233"/>
                      <a:pt x="3179" y="204"/>
                      <a:pt x="3179" y="174"/>
                    </a:cubicBezTo>
                    <a:cubicBezTo>
                      <a:pt x="3179" y="174"/>
                      <a:pt x="3209" y="145"/>
                      <a:pt x="3238" y="145"/>
                    </a:cubicBezTo>
                    <a:lnTo>
                      <a:pt x="3238" y="145"/>
                    </a:lnTo>
                    <a:cubicBezTo>
                      <a:pt x="3267" y="145"/>
                      <a:pt x="3296" y="145"/>
                      <a:pt x="3326" y="174"/>
                    </a:cubicBezTo>
                    <a:lnTo>
                      <a:pt x="3355" y="174"/>
                    </a:lnTo>
                    <a:lnTo>
                      <a:pt x="3384" y="174"/>
                    </a:lnTo>
                    <a:cubicBezTo>
                      <a:pt x="3384" y="145"/>
                      <a:pt x="3384" y="145"/>
                      <a:pt x="3384" y="117"/>
                    </a:cubicBezTo>
                    <a:cubicBezTo>
                      <a:pt x="3355" y="117"/>
                      <a:pt x="3355" y="117"/>
                      <a:pt x="3355" y="117"/>
                    </a:cubicBezTo>
                    <a:cubicBezTo>
                      <a:pt x="3326" y="117"/>
                      <a:pt x="3326" y="88"/>
                      <a:pt x="3296" y="88"/>
                    </a:cubicBezTo>
                    <a:lnTo>
                      <a:pt x="3296" y="88"/>
                    </a:lnTo>
                    <a:cubicBezTo>
                      <a:pt x="3296" y="58"/>
                      <a:pt x="3296" y="58"/>
                      <a:pt x="3296" y="58"/>
                    </a:cubicBezTo>
                    <a:cubicBezTo>
                      <a:pt x="3326" y="58"/>
                      <a:pt x="3326" y="58"/>
                      <a:pt x="3326" y="29"/>
                    </a:cubicBezTo>
                    <a:cubicBezTo>
                      <a:pt x="3326" y="29"/>
                      <a:pt x="3326" y="29"/>
                      <a:pt x="3326" y="0"/>
                    </a:cubicBezTo>
                    <a:cubicBezTo>
                      <a:pt x="2655" y="117"/>
                      <a:pt x="1926" y="233"/>
                      <a:pt x="1255" y="350"/>
                    </a:cubicBezTo>
                    <a:cubicBezTo>
                      <a:pt x="1255" y="350"/>
                      <a:pt x="1226" y="350"/>
                      <a:pt x="1196" y="350"/>
                    </a:cubicBezTo>
                    <a:cubicBezTo>
                      <a:pt x="1167" y="350"/>
                      <a:pt x="1138" y="350"/>
                      <a:pt x="1109" y="350"/>
                    </a:cubicBezTo>
                    <a:cubicBezTo>
                      <a:pt x="1109" y="379"/>
                      <a:pt x="1079" y="379"/>
                      <a:pt x="1079" y="408"/>
                    </a:cubicBezTo>
                    <a:cubicBezTo>
                      <a:pt x="1079" y="438"/>
                      <a:pt x="1050" y="466"/>
                      <a:pt x="1050" y="466"/>
                    </a:cubicBezTo>
                    <a:cubicBezTo>
                      <a:pt x="1021" y="524"/>
                      <a:pt x="992" y="524"/>
                      <a:pt x="963" y="554"/>
                    </a:cubicBezTo>
                    <a:cubicBezTo>
                      <a:pt x="934" y="554"/>
                      <a:pt x="934" y="554"/>
                      <a:pt x="934" y="554"/>
                    </a:cubicBezTo>
                    <a:cubicBezTo>
                      <a:pt x="905" y="641"/>
                      <a:pt x="846" y="670"/>
                      <a:pt x="788" y="700"/>
                    </a:cubicBezTo>
                    <a:cubicBezTo>
                      <a:pt x="759" y="729"/>
                      <a:pt x="729" y="729"/>
                      <a:pt x="700" y="788"/>
                    </a:cubicBezTo>
                    <a:lnTo>
                      <a:pt x="700" y="788"/>
                    </a:lnTo>
                    <a:cubicBezTo>
                      <a:pt x="671" y="788"/>
                      <a:pt x="671" y="788"/>
                      <a:pt x="671" y="788"/>
                    </a:cubicBezTo>
                    <a:cubicBezTo>
                      <a:pt x="613" y="816"/>
                      <a:pt x="584" y="845"/>
                      <a:pt x="555" y="874"/>
                    </a:cubicBezTo>
                    <a:cubicBezTo>
                      <a:pt x="526" y="904"/>
                      <a:pt x="526" y="904"/>
                      <a:pt x="496" y="933"/>
                    </a:cubicBezTo>
                    <a:cubicBezTo>
                      <a:pt x="409" y="1021"/>
                      <a:pt x="350" y="1079"/>
                      <a:pt x="263" y="1079"/>
                    </a:cubicBezTo>
                    <a:lnTo>
                      <a:pt x="234" y="1108"/>
                    </a:lnTo>
                    <a:cubicBezTo>
                      <a:pt x="205" y="1108"/>
                      <a:pt x="176" y="1108"/>
                      <a:pt x="176" y="1108"/>
                    </a:cubicBezTo>
                    <a:lnTo>
                      <a:pt x="146" y="1138"/>
                    </a:lnTo>
                    <a:lnTo>
                      <a:pt x="117" y="1166"/>
                    </a:lnTo>
                    <a:cubicBezTo>
                      <a:pt x="88" y="1166"/>
                      <a:pt x="88" y="1166"/>
                      <a:pt x="88" y="1195"/>
                    </a:cubicBezTo>
                    <a:cubicBezTo>
                      <a:pt x="29" y="1195"/>
                      <a:pt x="0" y="1224"/>
                      <a:pt x="0" y="1254"/>
                    </a:cubicBezTo>
                    <a:lnTo>
                      <a:pt x="0" y="1254"/>
                    </a:lnTo>
                    <a:cubicBezTo>
                      <a:pt x="59" y="1254"/>
                      <a:pt x="117" y="1254"/>
                      <a:pt x="176" y="1224"/>
                    </a:cubicBezTo>
                    <a:cubicBezTo>
                      <a:pt x="205" y="1224"/>
                      <a:pt x="234" y="1224"/>
                      <a:pt x="263" y="1224"/>
                    </a:cubicBezTo>
                    <a:cubicBezTo>
                      <a:pt x="293" y="1224"/>
                      <a:pt x="321" y="1224"/>
                      <a:pt x="379" y="1224"/>
                    </a:cubicBezTo>
                    <a:cubicBezTo>
                      <a:pt x="438" y="1195"/>
                      <a:pt x="526" y="1195"/>
                      <a:pt x="555" y="1195"/>
                    </a:cubicBezTo>
                    <a:cubicBezTo>
                      <a:pt x="613" y="1166"/>
                      <a:pt x="643" y="1138"/>
                      <a:pt x="700" y="1138"/>
                    </a:cubicBezTo>
                    <a:cubicBezTo>
                      <a:pt x="729" y="1108"/>
                      <a:pt x="788" y="1079"/>
                      <a:pt x="817" y="1050"/>
                    </a:cubicBezTo>
                    <a:cubicBezTo>
                      <a:pt x="876" y="1050"/>
                      <a:pt x="934" y="1050"/>
                      <a:pt x="992" y="1050"/>
                    </a:cubicBezTo>
                    <a:cubicBezTo>
                      <a:pt x="1021" y="1050"/>
                      <a:pt x="1050" y="1050"/>
                      <a:pt x="1079" y="1050"/>
                    </a:cubicBezTo>
                    <a:cubicBezTo>
                      <a:pt x="1109" y="1021"/>
                      <a:pt x="1138" y="1021"/>
                      <a:pt x="1167" y="1021"/>
                    </a:cubicBezTo>
                    <a:cubicBezTo>
                      <a:pt x="1226" y="1021"/>
                      <a:pt x="1313" y="991"/>
                      <a:pt x="1342" y="1021"/>
                    </a:cubicBezTo>
                    <a:cubicBezTo>
                      <a:pt x="1371" y="1021"/>
                      <a:pt x="1400" y="1050"/>
                      <a:pt x="1459" y="1050"/>
                    </a:cubicBezTo>
                    <a:cubicBezTo>
                      <a:pt x="1459" y="1050"/>
                      <a:pt x="1459" y="1079"/>
                      <a:pt x="1488" y="1079"/>
                    </a:cubicBezTo>
                    <a:lnTo>
                      <a:pt x="1517" y="1108"/>
                    </a:lnTo>
                    <a:cubicBezTo>
                      <a:pt x="1546" y="1108"/>
                      <a:pt x="1576" y="1138"/>
                      <a:pt x="1605" y="1138"/>
                    </a:cubicBezTo>
                    <a:cubicBezTo>
                      <a:pt x="1634" y="1138"/>
                      <a:pt x="1663" y="1138"/>
                      <a:pt x="1721" y="1138"/>
                    </a:cubicBezTo>
                    <a:cubicBezTo>
                      <a:pt x="1721" y="1108"/>
                      <a:pt x="1750" y="1108"/>
                      <a:pt x="1779" y="1108"/>
                    </a:cubicBezTo>
                    <a:lnTo>
                      <a:pt x="1779" y="1108"/>
                    </a:lnTo>
                    <a:cubicBezTo>
                      <a:pt x="1867" y="1108"/>
                      <a:pt x="1926" y="1079"/>
                      <a:pt x="1984" y="1079"/>
                    </a:cubicBezTo>
                    <a:lnTo>
                      <a:pt x="1984" y="1079"/>
                    </a:lnTo>
                    <a:lnTo>
                      <a:pt x="1984" y="1079"/>
                    </a:lnTo>
                    <a:cubicBezTo>
                      <a:pt x="2071" y="1138"/>
                      <a:pt x="2159" y="1195"/>
                      <a:pt x="2246" y="1283"/>
                    </a:cubicBezTo>
                    <a:cubicBezTo>
                      <a:pt x="2334" y="1341"/>
                      <a:pt x="2421" y="1400"/>
                      <a:pt x="2509" y="1458"/>
                    </a:cubicBezTo>
                    <a:cubicBezTo>
                      <a:pt x="2538" y="1488"/>
                      <a:pt x="2567" y="1488"/>
                      <a:pt x="2567" y="1488"/>
                    </a:cubicBezTo>
                    <a:cubicBezTo>
                      <a:pt x="2567" y="1488"/>
                      <a:pt x="2596" y="1488"/>
                      <a:pt x="2596" y="1458"/>
                    </a:cubicBezTo>
                    <a:cubicBezTo>
                      <a:pt x="2596" y="1429"/>
                      <a:pt x="2596" y="1429"/>
                      <a:pt x="2596" y="1429"/>
                    </a:cubicBezTo>
                    <a:lnTo>
                      <a:pt x="2596" y="1429"/>
                    </a:lnTo>
                    <a:cubicBezTo>
                      <a:pt x="2626" y="1400"/>
                      <a:pt x="2655" y="1429"/>
                      <a:pt x="2713" y="1429"/>
                    </a:cubicBezTo>
                    <a:lnTo>
                      <a:pt x="2713" y="1429"/>
                    </a:lnTo>
                    <a:cubicBezTo>
                      <a:pt x="2684" y="1400"/>
                      <a:pt x="2684" y="1371"/>
                      <a:pt x="2684" y="1371"/>
                    </a:cubicBezTo>
                    <a:cubicBezTo>
                      <a:pt x="2655" y="1312"/>
                      <a:pt x="2626" y="1254"/>
                      <a:pt x="2596" y="1224"/>
                    </a:cubicBezTo>
                    <a:cubicBezTo>
                      <a:pt x="2567" y="1195"/>
                      <a:pt x="2567" y="1195"/>
                      <a:pt x="2567" y="1195"/>
                    </a:cubicBezTo>
                    <a:cubicBezTo>
                      <a:pt x="2596" y="1195"/>
                      <a:pt x="2596" y="1195"/>
                      <a:pt x="2596" y="1195"/>
                    </a:cubicBezTo>
                    <a:cubicBezTo>
                      <a:pt x="2626" y="1195"/>
                      <a:pt x="2626" y="1195"/>
                      <a:pt x="2626" y="1195"/>
                    </a:cubicBezTo>
                    <a:cubicBezTo>
                      <a:pt x="2684" y="1195"/>
                      <a:pt x="2713" y="1224"/>
                      <a:pt x="2713" y="1283"/>
                    </a:cubicBezTo>
                    <a:cubicBezTo>
                      <a:pt x="2713" y="1283"/>
                      <a:pt x="2713" y="1283"/>
                      <a:pt x="2713" y="1312"/>
                    </a:cubicBezTo>
                    <a:cubicBezTo>
                      <a:pt x="2742" y="1341"/>
                      <a:pt x="2771" y="1371"/>
                      <a:pt x="2800" y="1400"/>
                    </a:cubicBezTo>
                    <a:lnTo>
                      <a:pt x="2800" y="1400"/>
                    </a:lnTo>
                    <a:cubicBezTo>
                      <a:pt x="2800" y="1371"/>
                      <a:pt x="2800" y="1341"/>
                      <a:pt x="2800" y="1312"/>
                    </a:cubicBezTo>
                    <a:cubicBezTo>
                      <a:pt x="2800" y="1283"/>
                      <a:pt x="2829" y="1283"/>
                      <a:pt x="2829" y="1254"/>
                    </a:cubicBezTo>
                    <a:cubicBezTo>
                      <a:pt x="2859" y="1254"/>
                      <a:pt x="2859" y="1254"/>
                      <a:pt x="2859" y="1224"/>
                    </a:cubicBezTo>
                    <a:lnTo>
                      <a:pt x="2859" y="1224"/>
                    </a:lnTo>
                    <a:cubicBezTo>
                      <a:pt x="2859" y="1195"/>
                      <a:pt x="2859" y="1195"/>
                      <a:pt x="2859" y="1166"/>
                    </a:cubicBezTo>
                    <a:lnTo>
                      <a:pt x="2859" y="1166"/>
                    </a:lnTo>
                    <a:lnTo>
                      <a:pt x="2859" y="1166"/>
                    </a:lnTo>
                    <a:cubicBezTo>
                      <a:pt x="2888" y="1166"/>
                      <a:pt x="2888" y="1166"/>
                      <a:pt x="2888" y="1138"/>
                    </a:cubicBezTo>
                    <a:lnTo>
                      <a:pt x="2888" y="1138"/>
                    </a:lnTo>
                    <a:lnTo>
                      <a:pt x="2888" y="1138"/>
                    </a:lnTo>
                    <a:cubicBezTo>
                      <a:pt x="2859" y="1108"/>
                      <a:pt x="2859" y="1108"/>
                      <a:pt x="2859" y="1079"/>
                    </a:cubicBezTo>
                    <a:cubicBezTo>
                      <a:pt x="2888" y="1021"/>
                      <a:pt x="2946" y="962"/>
                      <a:pt x="3005" y="962"/>
                    </a:cubicBezTo>
                    <a:cubicBezTo>
                      <a:pt x="3034" y="933"/>
                      <a:pt x="3034" y="933"/>
                      <a:pt x="3062" y="933"/>
                    </a:cubicBezTo>
                    <a:cubicBezTo>
                      <a:pt x="3092" y="933"/>
                      <a:pt x="3092" y="933"/>
                      <a:pt x="3092" y="933"/>
                    </a:cubicBezTo>
                    <a:lnTo>
                      <a:pt x="3092" y="933"/>
                    </a:lnTo>
                    <a:cubicBezTo>
                      <a:pt x="3121" y="933"/>
                      <a:pt x="3121" y="933"/>
                      <a:pt x="3150" y="904"/>
                    </a:cubicBezTo>
                    <a:cubicBezTo>
                      <a:pt x="3150" y="904"/>
                      <a:pt x="3179" y="874"/>
                      <a:pt x="3209" y="874"/>
                    </a:cubicBezTo>
                    <a:cubicBezTo>
                      <a:pt x="3238" y="874"/>
                      <a:pt x="3238" y="874"/>
                      <a:pt x="3267" y="874"/>
                    </a:cubicBezTo>
                    <a:cubicBezTo>
                      <a:pt x="3267" y="874"/>
                      <a:pt x="3296" y="904"/>
                      <a:pt x="3296" y="874"/>
                    </a:cubicBezTo>
                    <a:cubicBezTo>
                      <a:pt x="3355" y="874"/>
                      <a:pt x="3384" y="816"/>
                      <a:pt x="3384" y="758"/>
                    </a:cubicBezTo>
                    <a:lnTo>
                      <a:pt x="3355" y="758"/>
                    </a:lnTo>
                    <a:cubicBezTo>
                      <a:pt x="3355" y="758"/>
                      <a:pt x="3326" y="758"/>
                      <a:pt x="3326" y="788"/>
                    </a:cubicBezTo>
                    <a:cubicBezTo>
                      <a:pt x="3296" y="816"/>
                      <a:pt x="3267" y="816"/>
                      <a:pt x="3267" y="845"/>
                    </a:cubicBezTo>
                    <a:cubicBezTo>
                      <a:pt x="3238" y="845"/>
                      <a:pt x="3209" y="845"/>
                      <a:pt x="3179" y="845"/>
                    </a:cubicBezTo>
                    <a:cubicBezTo>
                      <a:pt x="3121" y="845"/>
                      <a:pt x="3034" y="816"/>
                      <a:pt x="3034" y="758"/>
                    </a:cubicBezTo>
                    <a:cubicBezTo>
                      <a:pt x="3034" y="729"/>
                      <a:pt x="3034" y="729"/>
                      <a:pt x="3034" y="729"/>
                    </a:cubicBezTo>
                    <a:lnTo>
                      <a:pt x="3034" y="729"/>
                    </a:lnTo>
                    <a:cubicBezTo>
                      <a:pt x="3034" y="700"/>
                      <a:pt x="3005" y="670"/>
                      <a:pt x="3034" y="641"/>
                    </a:cubicBezTo>
                    <a:cubicBezTo>
                      <a:pt x="3034" y="612"/>
                      <a:pt x="3062" y="583"/>
                      <a:pt x="3121" y="583"/>
                    </a:cubicBezTo>
                    <a:lnTo>
                      <a:pt x="3121" y="583"/>
                    </a:lnTo>
                    <a:lnTo>
                      <a:pt x="3150" y="583"/>
                    </a:lnTo>
                    <a:cubicBezTo>
                      <a:pt x="3150" y="583"/>
                      <a:pt x="3150" y="554"/>
                      <a:pt x="3179" y="524"/>
                    </a:cubicBezTo>
                    <a:lnTo>
                      <a:pt x="3179" y="524"/>
                    </a:lnTo>
                    <a:lnTo>
                      <a:pt x="3179" y="524"/>
                    </a:lnTo>
                    <a:cubicBezTo>
                      <a:pt x="3238" y="524"/>
                      <a:pt x="3267" y="554"/>
                      <a:pt x="3267" y="583"/>
                    </a:cubicBezTo>
                    <a:cubicBezTo>
                      <a:pt x="3296" y="612"/>
                      <a:pt x="3296" y="641"/>
                      <a:pt x="3326" y="612"/>
                    </a:cubicBezTo>
                    <a:lnTo>
                      <a:pt x="3326" y="612"/>
                    </a:lnTo>
                    <a:lnTo>
                      <a:pt x="3326" y="583"/>
                    </a:lnTo>
                    <a:cubicBezTo>
                      <a:pt x="3355" y="583"/>
                      <a:pt x="3355" y="583"/>
                      <a:pt x="3355" y="583"/>
                    </a:cubicBezTo>
                    <a:lnTo>
                      <a:pt x="3355" y="583"/>
                    </a:lnTo>
                    <a:cubicBezTo>
                      <a:pt x="3384" y="554"/>
                      <a:pt x="3412" y="554"/>
                      <a:pt x="3412" y="524"/>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25" name="Freeform 276">
                <a:extLst>
                  <a:ext uri="{FF2B5EF4-FFF2-40B4-BE49-F238E27FC236}">
                    <a16:creationId xmlns:a16="http://schemas.microsoft.com/office/drawing/2014/main" id="{58C3EC6A-F8E1-4CE9-913B-6EFD61FCC60A}"/>
                  </a:ext>
                </a:extLst>
              </p:cNvPr>
              <p:cNvSpPr>
                <a:spLocks noChangeArrowheads="1"/>
              </p:cNvSpPr>
              <p:nvPr/>
            </p:nvSpPr>
            <p:spPr bwMode="auto">
              <a:xfrm>
                <a:off x="10682103" y="3778837"/>
                <a:ext cx="11415" cy="11328"/>
              </a:xfrm>
              <a:custGeom>
                <a:avLst/>
                <a:gdLst>
                  <a:gd name="T0" fmla="*/ 0 w 31"/>
                  <a:gd name="T1" fmla="*/ 29 h 30"/>
                  <a:gd name="T2" fmla="*/ 0 w 31"/>
                  <a:gd name="T3" fmla="*/ 29 h 30"/>
                  <a:gd name="T4" fmla="*/ 0 w 31"/>
                  <a:gd name="T5" fmla="*/ 29 h 30"/>
                  <a:gd name="T6" fmla="*/ 30 w 31"/>
                  <a:gd name="T7" fmla="*/ 0 h 30"/>
                  <a:gd name="T8" fmla="*/ 0 w 31"/>
                  <a:gd name="T9" fmla="*/ 29 h 30"/>
                </a:gdLst>
                <a:ahLst/>
                <a:cxnLst>
                  <a:cxn ang="0">
                    <a:pos x="T0" y="T1"/>
                  </a:cxn>
                  <a:cxn ang="0">
                    <a:pos x="T2" y="T3"/>
                  </a:cxn>
                  <a:cxn ang="0">
                    <a:pos x="T4" y="T5"/>
                  </a:cxn>
                  <a:cxn ang="0">
                    <a:pos x="T6" y="T7"/>
                  </a:cxn>
                  <a:cxn ang="0">
                    <a:pos x="T8" y="T9"/>
                  </a:cxn>
                </a:cxnLst>
                <a:rect l="0" t="0" r="r" b="b"/>
                <a:pathLst>
                  <a:path w="31" h="30">
                    <a:moveTo>
                      <a:pt x="0" y="29"/>
                    </a:moveTo>
                    <a:lnTo>
                      <a:pt x="0" y="29"/>
                    </a:lnTo>
                    <a:lnTo>
                      <a:pt x="0" y="29"/>
                    </a:lnTo>
                    <a:cubicBezTo>
                      <a:pt x="0" y="29"/>
                      <a:pt x="0" y="0"/>
                      <a:pt x="30" y="0"/>
                    </a:cubicBezTo>
                    <a:cubicBezTo>
                      <a:pt x="0"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26" name="Freeform 277">
                <a:extLst>
                  <a:ext uri="{FF2B5EF4-FFF2-40B4-BE49-F238E27FC236}">
                    <a16:creationId xmlns:a16="http://schemas.microsoft.com/office/drawing/2014/main" id="{90F7524A-44D2-4868-A9CE-9A1D72D7A048}"/>
                  </a:ext>
                </a:extLst>
              </p:cNvPr>
              <p:cNvSpPr>
                <a:spLocks noChangeArrowheads="1"/>
              </p:cNvSpPr>
              <p:nvPr/>
            </p:nvSpPr>
            <p:spPr bwMode="auto">
              <a:xfrm>
                <a:off x="10541851" y="3906684"/>
                <a:ext cx="1630" cy="11329"/>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27" name="Freeform 278">
                <a:extLst>
                  <a:ext uri="{FF2B5EF4-FFF2-40B4-BE49-F238E27FC236}">
                    <a16:creationId xmlns:a16="http://schemas.microsoft.com/office/drawing/2014/main" id="{724357B3-6CF8-4FF0-98C2-E03306E653CD}"/>
                  </a:ext>
                </a:extLst>
              </p:cNvPr>
              <p:cNvSpPr>
                <a:spLocks noChangeArrowheads="1"/>
              </p:cNvSpPr>
              <p:nvPr/>
            </p:nvSpPr>
            <p:spPr bwMode="auto">
              <a:xfrm>
                <a:off x="10541851" y="3918013"/>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28" name="Freeform 279">
                <a:extLst>
                  <a:ext uri="{FF2B5EF4-FFF2-40B4-BE49-F238E27FC236}">
                    <a16:creationId xmlns:a16="http://schemas.microsoft.com/office/drawing/2014/main" id="{4B8E8D8B-15BA-42B5-8296-7B677ED1D14D}"/>
                  </a:ext>
                </a:extLst>
              </p:cNvPr>
              <p:cNvSpPr>
                <a:spLocks noChangeArrowheads="1"/>
              </p:cNvSpPr>
              <p:nvPr/>
            </p:nvSpPr>
            <p:spPr bwMode="auto">
              <a:xfrm>
                <a:off x="10639701" y="3767509"/>
                <a:ext cx="11415" cy="1619"/>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29" name="Freeform 280">
                <a:extLst>
                  <a:ext uri="{FF2B5EF4-FFF2-40B4-BE49-F238E27FC236}">
                    <a16:creationId xmlns:a16="http://schemas.microsoft.com/office/drawing/2014/main" id="{F4B738DD-16A3-44E3-83AE-76E87DC90537}"/>
                  </a:ext>
                </a:extLst>
              </p:cNvPr>
              <p:cNvSpPr>
                <a:spLocks noChangeArrowheads="1"/>
              </p:cNvSpPr>
              <p:nvPr/>
            </p:nvSpPr>
            <p:spPr bwMode="auto">
              <a:xfrm>
                <a:off x="10607085" y="3778837"/>
                <a:ext cx="65234" cy="22656"/>
              </a:xfrm>
              <a:custGeom>
                <a:avLst/>
                <a:gdLst>
                  <a:gd name="T0" fmla="*/ 175 w 176"/>
                  <a:gd name="T1" fmla="*/ 0 h 60"/>
                  <a:gd name="T2" fmla="*/ 175 w 176"/>
                  <a:gd name="T3" fmla="*/ 0 h 60"/>
                  <a:gd name="T4" fmla="*/ 146 w 176"/>
                  <a:gd name="T5" fmla="*/ 29 h 60"/>
                  <a:gd name="T6" fmla="*/ 0 w 176"/>
                  <a:gd name="T7" fmla="*/ 0 h 60"/>
                  <a:gd name="T8" fmla="*/ 0 w 176"/>
                  <a:gd name="T9" fmla="*/ 0 h 60"/>
                  <a:gd name="T10" fmla="*/ 58 w 176"/>
                  <a:gd name="T11" fmla="*/ 29 h 60"/>
                  <a:gd name="T12" fmla="*/ 87 w 176"/>
                  <a:gd name="T13" fmla="*/ 59 h 60"/>
                  <a:gd name="T14" fmla="*/ 175 w 176"/>
                  <a:gd name="T15" fmla="*/ 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60">
                    <a:moveTo>
                      <a:pt x="175" y="0"/>
                    </a:moveTo>
                    <a:lnTo>
                      <a:pt x="175" y="0"/>
                    </a:lnTo>
                    <a:cubicBezTo>
                      <a:pt x="146" y="0"/>
                      <a:pt x="146" y="29"/>
                      <a:pt x="146" y="29"/>
                    </a:cubicBezTo>
                    <a:cubicBezTo>
                      <a:pt x="87" y="29"/>
                      <a:pt x="58" y="29"/>
                      <a:pt x="0" y="0"/>
                    </a:cubicBezTo>
                    <a:lnTo>
                      <a:pt x="0" y="0"/>
                    </a:lnTo>
                    <a:cubicBezTo>
                      <a:pt x="29" y="0"/>
                      <a:pt x="29" y="29"/>
                      <a:pt x="58" y="29"/>
                    </a:cubicBezTo>
                    <a:lnTo>
                      <a:pt x="87" y="59"/>
                    </a:lnTo>
                    <a:cubicBezTo>
                      <a:pt x="117" y="59"/>
                      <a:pt x="146" y="29"/>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30" name="Freeform 281">
                <a:extLst>
                  <a:ext uri="{FF2B5EF4-FFF2-40B4-BE49-F238E27FC236}">
                    <a16:creationId xmlns:a16="http://schemas.microsoft.com/office/drawing/2014/main" id="{9559ECF6-F5F7-494F-A808-8F2D8A039BC0}"/>
                  </a:ext>
                </a:extLst>
              </p:cNvPr>
              <p:cNvSpPr>
                <a:spLocks noChangeArrowheads="1"/>
              </p:cNvSpPr>
              <p:nvPr/>
            </p:nvSpPr>
            <p:spPr bwMode="auto">
              <a:xfrm>
                <a:off x="10651117" y="3756181"/>
                <a:ext cx="21202" cy="11328"/>
              </a:xfrm>
              <a:custGeom>
                <a:avLst/>
                <a:gdLst>
                  <a:gd name="T0" fmla="*/ 58 w 59"/>
                  <a:gd name="T1" fmla="*/ 30 h 31"/>
                  <a:gd name="T2" fmla="*/ 58 w 59"/>
                  <a:gd name="T3" fmla="*/ 30 h 31"/>
                  <a:gd name="T4" fmla="*/ 0 w 59"/>
                  <a:gd name="T5" fmla="*/ 30 h 31"/>
                  <a:gd name="T6" fmla="*/ 58 w 59"/>
                  <a:gd name="T7" fmla="*/ 30 h 31"/>
                  <a:gd name="T8" fmla="*/ 58 w 59"/>
                  <a:gd name="T9" fmla="*/ 0 h 31"/>
                  <a:gd name="T10" fmla="*/ 58 w 59"/>
                  <a:gd name="T11" fmla="*/ 30 h 31"/>
                </a:gdLst>
                <a:ahLst/>
                <a:cxnLst>
                  <a:cxn ang="0">
                    <a:pos x="T0" y="T1"/>
                  </a:cxn>
                  <a:cxn ang="0">
                    <a:pos x="T2" y="T3"/>
                  </a:cxn>
                  <a:cxn ang="0">
                    <a:pos x="T4" y="T5"/>
                  </a:cxn>
                  <a:cxn ang="0">
                    <a:pos x="T6" y="T7"/>
                  </a:cxn>
                  <a:cxn ang="0">
                    <a:pos x="T8" y="T9"/>
                  </a:cxn>
                  <a:cxn ang="0">
                    <a:pos x="T10" y="T11"/>
                  </a:cxn>
                </a:cxnLst>
                <a:rect l="0" t="0" r="r" b="b"/>
                <a:pathLst>
                  <a:path w="59" h="31">
                    <a:moveTo>
                      <a:pt x="58" y="30"/>
                    </a:moveTo>
                    <a:lnTo>
                      <a:pt x="58" y="30"/>
                    </a:lnTo>
                    <a:cubicBezTo>
                      <a:pt x="29" y="30"/>
                      <a:pt x="29" y="30"/>
                      <a:pt x="0" y="30"/>
                    </a:cubicBezTo>
                    <a:cubicBezTo>
                      <a:pt x="29" y="30"/>
                      <a:pt x="29" y="30"/>
                      <a:pt x="58" y="30"/>
                    </a:cubicBezTo>
                    <a:cubicBezTo>
                      <a:pt x="58" y="0"/>
                      <a:pt x="58" y="0"/>
                      <a:pt x="58" y="0"/>
                    </a:cubicBezTo>
                    <a:cubicBezTo>
                      <a:pt x="58" y="0"/>
                      <a:pt x="58" y="0"/>
                      <a:pt x="58"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31" name="Freeform 282">
                <a:extLst>
                  <a:ext uri="{FF2B5EF4-FFF2-40B4-BE49-F238E27FC236}">
                    <a16:creationId xmlns:a16="http://schemas.microsoft.com/office/drawing/2014/main" id="{4B95BDD4-2106-4FC3-A8B2-F97D88FB7B85}"/>
                  </a:ext>
                </a:extLst>
              </p:cNvPr>
              <p:cNvSpPr>
                <a:spLocks noChangeArrowheads="1"/>
              </p:cNvSpPr>
              <p:nvPr/>
            </p:nvSpPr>
            <p:spPr bwMode="auto">
              <a:xfrm>
                <a:off x="10207527" y="5748332"/>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32" name="Freeform 283">
                <a:extLst>
                  <a:ext uri="{FF2B5EF4-FFF2-40B4-BE49-F238E27FC236}">
                    <a16:creationId xmlns:a16="http://schemas.microsoft.com/office/drawing/2014/main" id="{286A1EC5-D7FF-4301-84EA-8C6DF59216CF}"/>
                  </a:ext>
                </a:extLst>
              </p:cNvPr>
              <p:cNvSpPr>
                <a:spLocks noChangeArrowheads="1"/>
              </p:cNvSpPr>
              <p:nvPr/>
            </p:nvSpPr>
            <p:spPr bwMode="auto">
              <a:xfrm>
                <a:off x="10553266" y="3906684"/>
                <a:ext cx="1631" cy="11329"/>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29"/>
                      <a:pt x="0" y="29"/>
                      <a:pt x="0"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33" name="Freeform 284">
                <a:extLst>
                  <a:ext uri="{FF2B5EF4-FFF2-40B4-BE49-F238E27FC236}">
                    <a16:creationId xmlns:a16="http://schemas.microsoft.com/office/drawing/2014/main" id="{8D63E99E-2D1E-4571-954F-6505E65CA6E5}"/>
                  </a:ext>
                </a:extLst>
              </p:cNvPr>
              <p:cNvSpPr>
                <a:spLocks noChangeArrowheads="1"/>
              </p:cNvSpPr>
              <p:nvPr/>
            </p:nvSpPr>
            <p:spPr bwMode="auto">
              <a:xfrm>
                <a:off x="10186326" y="5694928"/>
                <a:ext cx="11415" cy="11328"/>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0" y="29"/>
                      <a:pt x="0" y="0"/>
                      <a:pt x="29" y="0"/>
                    </a:cubicBezTo>
                    <a:cubicBezTo>
                      <a:pt x="0"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34" name="Freeform 285">
                <a:extLst>
                  <a:ext uri="{FF2B5EF4-FFF2-40B4-BE49-F238E27FC236}">
                    <a16:creationId xmlns:a16="http://schemas.microsoft.com/office/drawing/2014/main" id="{E2B81350-3CDC-4BC9-BABF-990FCC374675}"/>
                  </a:ext>
                </a:extLst>
              </p:cNvPr>
              <p:cNvSpPr>
                <a:spLocks noChangeArrowheads="1"/>
              </p:cNvSpPr>
              <p:nvPr/>
            </p:nvSpPr>
            <p:spPr bwMode="auto">
              <a:xfrm>
                <a:off x="10165125" y="5683599"/>
                <a:ext cx="11416" cy="1619"/>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35" name="Freeform 286">
                <a:extLst>
                  <a:ext uri="{FF2B5EF4-FFF2-40B4-BE49-F238E27FC236}">
                    <a16:creationId xmlns:a16="http://schemas.microsoft.com/office/drawing/2014/main" id="{C5FD20E4-A1FF-4724-89DF-3FFB22CA97C5}"/>
                  </a:ext>
                </a:extLst>
              </p:cNvPr>
              <p:cNvSpPr>
                <a:spLocks noChangeArrowheads="1"/>
              </p:cNvSpPr>
              <p:nvPr/>
            </p:nvSpPr>
            <p:spPr bwMode="auto">
              <a:xfrm>
                <a:off x="10197742" y="5694928"/>
                <a:ext cx="11416" cy="11328"/>
              </a:xfrm>
              <a:custGeom>
                <a:avLst/>
                <a:gdLst>
                  <a:gd name="T0" fmla="*/ 29 w 30"/>
                  <a:gd name="T1" fmla="*/ 29 h 30"/>
                  <a:gd name="T2" fmla="*/ 29 w 30"/>
                  <a:gd name="T3" fmla="*/ 29 h 30"/>
                  <a:gd name="T4" fmla="*/ 0 w 30"/>
                  <a:gd name="T5" fmla="*/ 29 h 30"/>
                  <a:gd name="T6" fmla="*/ 0 w 30"/>
                  <a:gd name="T7" fmla="*/ 0 h 30"/>
                  <a:gd name="T8" fmla="*/ 0 w 30"/>
                  <a:gd name="T9" fmla="*/ 29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29" y="29"/>
                      <a:pt x="29" y="29"/>
                      <a:pt x="0" y="29"/>
                    </a:cubicBezTo>
                    <a:cubicBezTo>
                      <a:pt x="0" y="0"/>
                      <a:pt x="0" y="0"/>
                      <a:pt x="0" y="0"/>
                    </a:cubicBezTo>
                    <a:cubicBezTo>
                      <a:pt x="0" y="0"/>
                      <a:pt x="0" y="0"/>
                      <a:pt x="0" y="29"/>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36" name="Freeform 287">
                <a:extLst>
                  <a:ext uri="{FF2B5EF4-FFF2-40B4-BE49-F238E27FC236}">
                    <a16:creationId xmlns:a16="http://schemas.microsoft.com/office/drawing/2014/main" id="{E4430D4A-254A-412F-A51C-B24F87544BD1}"/>
                  </a:ext>
                </a:extLst>
              </p:cNvPr>
              <p:cNvSpPr>
                <a:spLocks noChangeArrowheads="1"/>
              </p:cNvSpPr>
              <p:nvPr/>
            </p:nvSpPr>
            <p:spPr bwMode="auto">
              <a:xfrm>
                <a:off x="9043103" y="4730409"/>
                <a:ext cx="1273691" cy="1017923"/>
              </a:xfrm>
              <a:custGeom>
                <a:avLst/>
                <a:gdLst>
                  <a:gd name="T0" fmla="*/ 3413 w 3443"/>
                  <a:gd name="T1" fmla="*/ 2247 h 2772"/>
                  <a:gd name="T2" fmla="*/ 3383 w 3443"/>
                  <a:gd name="T3" fmla="*/ 2042 h 2772"/>
                  <a:gd name="T4" fmla="*/ 3383 w 3443"/>
                  <a:gd name="T5" fmla="*/ 1926 h 2772"/>
                  <a:gd name="T6" fmla="*/ 3354 w 3443"/>
                  <a:gd name="T7" fmla="*/ 1926 h 2772"/>
                  <a:gd name="T8" fmla="*/ 3266 w 3443"/>
                  <a:gd name="T9" fmla="*/ 1692 h 2772"/>
                  <a:gd name="T10" fmla="*/ 3033 w 3443"/>
                  <a:gd name="T11" fmla="*/ 1226 h 2772"/>
                  <a:gd name="T12" fmla="*/ 2916 w 3443"/>
                  <a:gd name="T13" fmla="*/ 934 h 2772"/>
                  <a:gd name="T14" fmla="*/ 2858 w 3443"/>
                  <a:gd name="T15" fmla="*/ 817 h 2772"/>
                  <a:gd name="T16" fmla="*/ 2829 w 3443"/>
                  <a:gd name="T17" fmla="*/ 671 h 2772"/>
                  <a:gd name="T18" fmla="*/ 2683 w 3443"/>
                  <a:gd name="T19" fmla="*/ 350 h 2772"/>
                  <a:gd name="T20" fmla="*/ 2625 w 3443"/>
                  <a:gd name="T21" fmla="*/ 147 h 2772"/>
                  <a:gd name="T22" fmla="*/ 2566 w 3443"/>
                  <a:gd name="T23" fmla="*/ 30 h 2772"/>
                  <a:gd name="T24" fmla="*/ 2392 w 3443"/>
                  <a:gd name="T25" fmla="*/ 59 h 2772"/>
                  <a:gd name="T26" fmla="*/ 1692 w 3443"/>
                  <a:gd name="T27" fmla="*/ 147 h 2772"/>
                  <a:gd name="T28" fmla="*/ 1021 w 3443"/>
                  <a:gd name="T29" fmla="*/ 30 h 2772"/>
                  <a:gd name="T30" fmla="*/ 0 w 3443"/>
                  <a:gd name="T31" fmla="*/ 234 h 2772"/>
                  <a:gd name="T32" fmla="*/ 30 w 3443"/>
                  <a:gd name="T33" fmla="*/ 380 h 2772"/>
                  <a:gd name="T34" fmla="*/ 87 w 3443"/>
                  <a:gd name="T35" fmla="*/ 380 h 2772"/>
                  <a:gd name="T36" fmla="*/ 116 w 3443"/>
                  <a:gd name="T37" fmla="*/ 263 h 2772"/>
                  <a:gd name="T38" fmla="*/ 204 w 3443"/>
                  <a:gd name="T39" fmla="*/ 234 h 2772"/>
                  <a:gd name="T40" fmla="*/ 350 w 3443"/>
                  <a:gd name="T41" fmla="*/ 321 h 2772"/>
                  <a:gd name="T42" fmla="*/ 466 w 3443"/>
                  <a:gd name="T43" fmla="*/ 263 h 2772"/>
                  <a:gd name="T44" fmla="*/ 642 w 3443"/>
                  <a:gd name="T45" fmla="*/ 321 h 2772"/>
                  <a:gd name="T46" fmla="*/ 730 w 3443"/>
                  <a:gd name="T47" fmla="*/ 350 h 2772"/>
                  <a:gd name="T48" fmla="*/ 875 w 3443"/>
                  <a:gd name="T49" fmla="*/ 380 h 2772"/>
                  <a:gd name="T50" fmla="*/ 933 w 3443"/>
                  <a:gd name="T51" fmla="*/ 467 h 2772"/>
                  <a:gd name="T52" fmla="*/ 963 w 3443"/>
                  <a:gd name="T53" fmla="*/ 584 h 2772"/>
                  <a:gd name="T54" fmla="*/ 1080 w 3443"/>
                  <a:gd name="T55" fmla="*/ 613 h 2772"/>
                  <a:gd name="T56" fmla="*/ 1108 w 3443"/>
                  <a:gd name="T57" fmla="*/ 613 h 2772"/>
                  <a:gd name="T58" fmla="*/ 1254 w 3443"/>
                  <a:gd name="T59" fmla="*/ 526 h 2772"/>
                  <a:gd name="T60" fmla="*/ 1371 w 3443"/>
                  <a:gd name="T61" fmla="*/ 438 h 2772"/>
                  <a:gd name="T62" fmla="*/ 1546 w 3443"/>
                  <a:gd name="T63" fmla="*/ 380 h 2772"/>
                  <a:gd name="T64" fmla="*/ 1663 w 3443"/>
                  <a:gd name="T65" fmla="*/ 467 h 2772"/>
                  <a:gd name="T66" fmla="*/ 1750 w 3443"/>
                  <a:gd name="T67" fmla="*/ 526 h 2772"/>
                  <a:gd name="T68" fmla="*/ 1837 w 3443"/>
                  <a:gd name="T69" fmla="*/ 613 h 2772"/>
                  <a:gd name="T70" fmla="*/ 1983 w 3443"/>
                  <a:gd name="T71" fmla="*/ 788 h 2772"/>
                  <a:gd name="T72" fmla="*/ 2071 w 3443"/>
                  <a:gd name="T73" fmla="*/ 788 h 2772"/>
                  <a:gd name="T74" fmla="*/ 2187 w 3443"/>
                  <a:gd name="T75" fmla="*/ 934 h 2772"/>
                  <a:gd name="T76" fmla="*/ 2158 w 3443"/>
                  <a:gd name="T77" fmla="*/ 1459 h 2772"/>
                  <a:gd name="T78" fmla="*/ 2158 w 3443"/>
                  <a:gd name="T79" fmla="*/ 1342 h 2772"/>
                  <a:gd name="T80" fmla="*/ 2275 w 3443"/>
                  <a:gd name="T81" fmla="*/ 1400 h 2772"/>
                  <a:gd name="T82" fmla="*/ 2392 w 3443"/>
                  <a:gd name="T83" fmla="*/ 1633 h 2772"/>
                  <a:gd name="T84" fmla="*/ 2275 w 3443"/>
                  <a:gd name="T85" fmla="*/ 1692 h 2772"/>
                  <a:gd name="T86" fmla="*/ 2363 w 3443"/>
                  <a:gd name="T87" fmla="*/ 1897 h 2772"/>
                  <a:gd name="T88" fmla="*/ 2596 w 3443"/>
                  <a:gd name="T89" fmla="*/ 1867 h 2772"/>
                  <a:gd name="T90" fmla="*/ 2566 w 3443"/>
                  <a:gd name="T91" fmla="*/ 1955 h 2772"/>
                  <a:gd name="T92" fmla="*/ 2479 w 3443"/>
                  <a:gd name="T93" fmla="*/ 2071 h 2772"/>
                  <a:gd name="T94" fmla="*/ 2508 w 3443"/>
                  <a:gd name="T95" fmla="*/ 2100 h 2772"/>
                  <a:gd name="T96" fmla="*/ 2537 w 3443"/>
                  <a:gd name="T97" fmla="*/ 2159 h 2772"/>
                  <a:gd name="T98" fmla="*/ 2713 w 3443"/>
                  <a:gd name="T99" fmla="*/ 2100 h 2772"/>
                  <a:gd name="T100" fmla="*/ 2829 w 3443"/>
                  <a:gd name="T101" fmla="*/ 2363 h 2772"/>
                  <a:gd name="T102" fmla="*/ 2887 w 3443"/>
                  <a:gd name="T103" fmla="*/ 2333 h 2772"/>
                  <a:gd name="T104" fmla="*/ 2975 w 3443"/>
                  <a:gd name="T105" fmla="*/ 2392 h 2772"/>
                  <a:gd name="T106" fmla="*/ 3063 w 3443"/>
                  <a:gd name="T107" fmla="*/ 2480 h 2772"/>
                  <a:gd name="T108" fmla="*/ 3063 w 3443"/>
                  <a:gd name="T109" fmla="*/ 2538 h 2772"/>
                  <a:gd name="T110" fmla="*/ 3092 w 3443"/>
                  <a:gd name="T111" fmla="*/ 2597 h 2772"/>
                  <a:gd name="T112" fmla="*/ 3150 w 3443"/>
                  <a:gd name="T113" fmla="*/ 2597 h 2772"/>
                  <a:gd name="T114" fmla="*/ 3004 w 3443"/>
                  <a:gd name="T115" fmla="*/ 2742 h 2772"/>
                  <a:gd name="T116" fmla="*/ 3179 w 3443"/>
                  <a:gd name="T117" fmla="*/ 2742 h 2772"/>
                  <a:gd name="T118" fmla="*/ 3208 w 3443"/>
                  <a:gd name="T119" fmla="*/ 2713 h 2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43" h="2772">
                    <a:moveTo>
                      <a:pt x="3296" y="2509"/>
                    </a:moveTo>
                    <a:lnTo>
                      <a:pt x="3296" y="2509"/>
                    </a:lnTo>
                    <a:cubicBezTo>
                      <a:pt x="3296" y="2421"/>
                      <a:pt x="3354" y="2305"/>
                      <a:pt x="3413" y="2247"/>
                    </a:cubicBezTo>
                    <a:lnTo>
                      <a:pt x="3413" y="2247"/>
                    </a:lnTo>
                    <a:lnTo>
                      <a:pt x="3442" y="2247"/>
                    </a:lnTo>
                    <a:cubicBezTo>
                      <a:pt x="3442" y="2247"/>
                      <a:pt x="3442" y="2217"/>
                      <a:pt x="3413" y="2188"/>
                    </a:cubicBezTo>
                    <a:cubicBezTo>
                      <a:pt x="3413" y="2159"/>
                      <a:pt x="3413" y="2100"/>
                      <a:pt x="3413" y="2071"/>
                    </a:cubicBezTo>
                    <a:cubicBezTo>
                      <a:pt x="3413" y="2071"/>
                      <a:pt x="3383" y="2071"/>
                      <a:pt x="3383" y="2042"/>
                    </a:cubicBezTo>
                    <a:lnTo>
                      <a:pt x="3383" y="2042"/>
                    </a:lnTo>
                    <a:lnTo>
                      <a:pt x="3383" y="2042"/>
                    </a:lnTo>
                    <a:cubicBezTo>
                      <a:pt x="3383" y="2013"/>
                      <a:pt x="3383" y="2013"/>
                      <a:pt x="3383" y="1983"/>
                    </a:cubicBezTo>
                    <a:cubicBezTo>
                      <a:pt x="3383" y="1955"/>
                      <a:pt x="3383" y="1955"/>
                      <a:pt x="3383" y="1926"/>
                    </a:cubicBezTo>
                    <a:lnTo>
                      <a:pt x="3383" y="1926"/>
                    </a:lnTo>
                    <a:lnTo>
                      <a:pt x="3383" y="1926"/>
                    </a:lnTo>
                    <a:lnTo>
                      <a:pt x="3383" y="1926"/>
                    </a:lnTo>
                    <a:cubicBezTo>
                      <a:pt x="3354" y="1926"/>
                      <a:pt x="3354" y="1926"/>
                      <a:pt x="3354" y="1926"/>
                    </a:cubicBezTo>
                    <a:lnTo>
                      <a:pt x="3354" y="1926"/>
                    </a:lnTo>
                    <a:cubicBezTo>
                      <a:pt x="3325" y="1897"/>
                      <a:pt x="3325" y="1838"/>
                      <a:pt x="3325" y="1809"/>
                    </a:cubicBezTo>
                    <a:cubicBezTo>
                      <a:pt x="3325" y="1780"/>
                      <a:pt x="3296" y="1750"/>
                      <a:pt x="3296" y="1750"/>
                    </a:cubicBezTo>
                    <a:cubicBezTo>
                      <a:pt x="3296" y="1721"/>
                      <a:pt x="3296" y="1692"/>
                      <a:pt x="3266" y="1692"/>
                    </a:cubicBezTo>
                    <a:cubicBezTo>
                      <a:pt x="3266" y="1663"/>
                      <a:pt x="3237" y="1605"/>
                      <a:pt x="3237" y="1576"/>
                    </a:cubicBezTo>
                    <a:cubicBezTo>
                      <a:pt x="3179" y="1488"/>
                      <a:pt x="3150" y="1430"/>
                      <a:pt x="3121" y="1342"/>
                    </a:cubicBezTo>
                    <a:cubicBezTo>
                      <a:pt x="3092" y="1313"/>
                      <a:pt x="3092" y="1313"/>
                      <a:pt x="3063" y="1284"/>
                    </a:cubicBezTo>
                    <a:cubicBezTo>
                      <a:pt x="3063" y="1255"/>
                      <a:pt x="3033" y="1255"/>
                      <a:pt x="3033" y="1226"/>
                    </a:cubicBezTo>
                    <a:cubicBezTo>
                      <a:pt x="3033" y="1226"/>
                      <a:pt x="3033" y="1197"/>
                      <a:pt x="3004" y="1197"/>
                    </a:cubicBezTo>
                    <a:cubicBezTo>
                      <a:pt x="3004" y="1167"/>
                      <a:pt x="2975" y="1138"/>
                      <a:pt x="2975" y="1109"/>
                    </a:cubicBezTo>
                    <a:cubicBezTo>
                      <a:pt x="2975" y="1080"/>
                      <a:pt x="2946" y="1080"/>
                      <a:pt x="2946" y="1080"/>
                    </a:cubicBezTo>
                    <a:cubicBezTo>
                      <a:pt x="2916" y="1050"/>
                      <a:pt x="2887" y="992"/>
                      <a:pt x="2916" y="934"/>
                    </a:cubicBezTo>
                    <a:cubicBezTo>
                      <a:pt x="2946" y="934"/>
                      <a:pt x="2946" y="934"/>
                      <a:pt x="2946" y="934"/>
                    </a:cubicBezTo>
                    <a:lnTo>
                      <a:pt x="2946" y="934"/>
                    </a:lnTo>
                    <a:cubicBezTo>
                      <a:pt x="2916" y="905"/>
                      <a:pt x="2916" y="905"/>
                      <a:pt x="2887" y="876"/>
                    </a:cubicBezTo>
                    <a:cubicBezTo>
                      <a:pt x="2887" y="847"/>
                      <a:pt x="2887" y="847"/>
                      <a:pt x="2858" y="817"/>
                    </a:cubicBezTo>
                    <a:cubicBezTo>
                      <a:pt x="2829" y="817"/>
                      <a:pt x="2800" y="788"/>
                      <a:pt x="2800" y="759"/>
                    </a:cubicBezTo>
                    <a:cubicBezTo>
                      <a:pt x="2771" y="730"/>
                      <a:pt x="2800" y="700"/>
                      <a:pt x="2829" y="700"/>
                    </a:cubicBezTo>
                    <a:lnTo>
                      <a:pt x="2829" y="700"/>
                    </a:lnTo>
                    <a:cubicBezTo>
                      <a:pt x="2829" y="700"/>
                      <a:pt x="2829" y="700"/>
                      <a:pt x="2829" y="671"/>
                    </a:cubicBezTo>
                    <a:cubicBezTo>
                      <a:pt x="2771" y="642"/>
                      <a:pt x="2742" y="584"/>
                      <a:pt x="2713" y="526"/>
                    </a:cubicBezTo>
                    <a:cubicBezTo>
                      <a:pt x="2713" y="497"/>
                      <a:pt x="2713" y="467"/>
                      <a:pt x="2713" y="467"/>
                    </a:cubicBezTo>
                    <a:cubicBezTo>
                      <a:pt x="2713" y="438"/>
                      <a:pt x="2713" y="409"/>
                      <a:pt x="2713" y="380"/>
                    </a:cubicBezTo>
                    <a:cubicBezTo>
                      <a:pt x="2683" y="380"/>
                      <a:pt x="2683" y="380"/>
                      <a:pt x="2683" y="350"/>
                    </a:cubicBezTo>
                    <a:cubicBezTo>
                      <a:pt x="2683" y="350"/>
                      <a:pt x="2654" y="350"/>
                      <a:pt x="2654" y="321"/>
                    </a:cubicBezTo>
                    <a:cubicBezTo>
                      <a:pt x="2654" y="292"/>
                      <a:pt x="2654" y="292"/>
                      <a:pt x="2654" y="263"/>
                    </a:cubicBezTo>
                    <a:cubicBezTo>
                      <a:pt x="2654" y="234"/>
                      <a:pt x="2654" y="205"/>
                      <a:pt x="2625" y="176"/>
                    </a:cubicBezTo>
                    <a:lnTo>
                      <a:pt x="2625" y="147"/>
                    </a:lnTo>
                    <a:cubicBezTo>
                      <a:pt x="2625" y="117"/>
                      <a:pt x="2596" y="88"/>
                      <a:pt x="2596" y="88"/>
                    </a:cubicBezTo>
                    <a:cubicBezTo>
                      <a:pt x="2596" y="59"/>
                      <a:pt x="2596" y="59"/>
                      <a:pt x="2596" y="30"/>
                    </a:cubicBezTo>
                    <a:cubicBezTo>
                      <a:pt x="2596" y="30"/>
                      <a:pt x="2596" y="30"/>
                      <a:pt x="2596" y="0"/>
                    </a:cubicBezTo>
                    <a:cubicBezTo>
                      <a:pt x="2596" y="30"/>
                      <a:pt x="2596" y="30"/>
                      <a:pt x="2566" y="30"/>
                    </a:cubicBezTo>
                    <a:cubicBezTo>
                      <a:pt x="2566" y="30"/>
                      <a:pt x="2537" y="30"/>
                      <a:pt x="2508" y="30"/>
                    </a:cubicBezTo>
                    <a:cubicBezTo>
                      <a:pt x="2479" y="30"/>
                      <a:pt x="2479" y="30"/>
                      <a:pt x="2479" y="0"/>
                    </a:cubicBezTo>
                    <a:cubicBezTo>
                      <a:pt x="2450" y="0"/>
                      <a:pt x="2450" y="0"/>
                      <a:pt x="2421" y="0"/>
                    </a:cubicBezTo>
                    <a:cubicBezTo>
                      <a:pt x="2421" y="0"/>
                      <a:pt x="2421" y="59"/>
                      <a:pt x="2392" y="59"/>
                    </a:cubicBezTo>
                    <a:cubicBezTo>
                      <a:pt x="2392" y="117"/>
                      <a:pt x="2392" y="147"/>
                      <a:pt x="2392" y="147"/>
                    </a:cubicBezTo>
                    <a:cubicBezTo>
                      <a:pt x="2363" y="176"/>
                      <a:pt x="2333" y="176"/>
                      <a:pt x="2333" y="176"/>
                    </a:cubicBezTo>
                    <a:cubicBezTo>
                      <a:pt x="2304" y="176"/>
                      <a:pt x="2275" y="147"/>
                      <a:pt x="2246" y="88"/>
                    </a:cubicBezTo>
                    <a:cubicBezTo>
                      <a:pt x="2071" y="117"/>
                      <a:pt x="1866" y="117"/>
                      <a:pt x="1692" y="147"/>
                    </a:cubicBezTo>
                    <a:cubicBezTo>
                      <a:pt x="1487" y="147"/>
                      <a:pt x="1313" y="147"/>
                      <a:pt x="1108" y="176"/>
                    </a:cubicBezTo>
                    <a:lnTo>
                      <a:pt x="1108" y="176"/>
                    </a:lnTo>
                    <a:cubicBezTo>
                      <a:pt x="1108" y="147"/>
                      <a:pt x="1108" y="147"/>
                      <a:pt x="1108" y="147"/>
                    </a:cubicBezTo>
                    <a:cubicBezTo>
                      <a:pt x="1080" y="117"/>
                      <a:pt x="1050" y="59"/>
                      <a:pt x="1021" y="30"/>
                    </a:cubicBezTo>
                    <a:cubicBezTo>
                      <a:pt x="816" y="59"/>
                      <a:pt x="613" y="59"/>
                      <a:pt x="409" y="88"/>
                    </a:cubicBezTo>
                    <a:cubicBezTo>
                      <a:pt x="292" y="88"/>
                      <a:pt x="146" y="88"/>
                      <a:pt x="0" y="117"/>
                    </a:cubicBezTo>
                    <a:cubicBezTo>
                      <a:pt x="0" y="147"/>
                      <a:pt x="0" y="147"/>
                      <a:pt x="0" y="176"/>
                    </a:cubicBezTo>
                    <a:cubicBezTo>
                      <a:pt x="0" y="205"/>
                      <a:pt x="0" y="234"/>
                      <a:pt x="0" y="234"/>
                    </a:cubicBezTo>
                    <a:cubicBezTo>
                      <a:pt x="0" y="263"/>
                      <a:pt x="30" y="263"/>
                      <a:pt x="30" y="292"/>
                    </a:cubicBezTo>
                    <a:cubicBezTo>
                      <a:pt x="30" y="292"/>
                      <a:pt x="59" y="321"/>
                      <a:pt x="30" y="380"/>
                    </a:cubicBezTo>
                    <a:lnTo>
                      <a:pt x="30" y="380"/>
                    </a:lnTo>
                    <a:lnTo>
                      <a:pt x="30" y="380"/>
                    </a:lnTo>
                    <a:lnTo>
                      <a:pt x="0" y="380"/>
                    </a:lnTo>
                    <a:lnTo>
                      <a:pt x="0" y="380"/>
                    </a:lnTo>
                    <a:cubicBezTo>
                      <a:pt x="0" y="380"/>
                      <a:pt x="0" y="380"/>
                      <a:pt x="30" y="409"/>
                    </a:cubicBezTo>
                    <a:cubicBezTo>
                      <a:pt x="30" y="380"/>
                      <a:pt x="59" y="380"/>
                      <a:pt x="87" y="380"/>
                    </a:cubicBezTo>
                    <a:lnTo>
                      <a:pt x="59" y="350"/>
                    </a:lnTo>
                    <a:cubicBezTo>
                      <a:pt x="59" y="321"/>
                      <a:pt x="59" y="292"/>
                      <a:pt x="87" y="292"/>
                    </a:cubicBezTo>
                    <a:cubicBezTo>
                      <a:pt x="87" y="263"/>
                      <a:pt x="87" y="263"/>
                      <a:pt x="116" y="263"/>
                    </a:cubicBezTo>
                    <a:lnTo>
                      <a:pt x="116" y="263"/>
                    </a:lnTo>
                    <a:lnTo>
                      <a:pt x="116" y="263"/>
                    </a:lnTo>
                    <a:cubicBezTo>
                      <a:pt x="116" y="263"/>
                      <a:pt x="116" y="263"/>
                      <a:pt x="116" y="292"/>
                    </a:cubicBezTo>
                    <a:cubicBezTo>
                      <a:pt x="146" y="263"/>
                      <a:pt x="146" y="263"/>
                      <a:pt x="146" y="234"/>
                    </a:cubicBezTo>
                    <a:cubicBezTo>
                      <a:pt x="175" y="234"/>
                      <a:pt x="175" y="234"/>
                      <a:pt x="204" y="234"/>
                    </a:cubicBezTo>
                    <a:cubicBezTo>
                      <a:pt x="204" y="234"/>
                      <a:pt x="233" y="234"/>
                      <a:pt x="233" y="263"/>
                    </a:cubicBezTo>
                    <a:cubicBezTo>
                      <a:pt x="233" y="292"/>
                      <a:pt x="233" y="321"/>
                      <a:pt x="204" y="350"/>
                    </a:cubicBezTo>
                    <a:cubicBezTo>
                      <a:pt x="233" y="321"/>
                      <a:pt x="292" y="321"/>
                      <a:pt x="321" y="321"/>
                    </a:cubicBezTo>
                    <a:cubicBezTo>
                      <a:pt x="350" y="321"/>
                      <a:pt x="350" y="321"/>
                      <a:pt x="350" y="321"/>
                    </a:cubicBezTo>
                    <a:lnTo>
                      <a:pt x="350" y="321"/>
                    </a:lnTo>
                    <a:lnTo>
                      <a:pt x="350" y="321"/>
                    </a:lnTo>
                    <a:cubicBezTo>
                      <a:pt x="350" y="292"/>
                      <a:pt x="350" y="292"/>
                      <a:pt x="380" y="292"/>
                    </a:cubicBezTo>
                    <a:cubicBezTo>
                      <a:pt x="380" y="263"/>
                      <a:pt x="437" y="263"/>
                      <a:pt x="466" y="263"/>
                    </a:cubicBezTo>
                    <a:cubicBezTo>
                      <a:pt x="496" y="263"/>
                      <a:pt x="554" y="263"/>
                      <a:pt x="583" y="292"/>
                    </a:cubicBezTo>
                    <a:lnTo>
                      <a:pt x="583" y="321"/>
                    </a:lnTo>
                    <a:cubicBezTo>
                      <a:pt x="583" y="321"/>
                      <a:pt x="583" y="321"/>
                      <a:pt x="583" y="350"/>
                    </a:cubicBezTo>
                    <a:cubicBezTo>
                      <a:pt x="613" y="321"/>
                      <a:pt x="613" y="321"/>
                      <a:pt x="642" y="321"/>
                    </a:cubicBezTo>
                    <a:cubicBezTo>
                      <a:pt x="671" y="350"/>
                      <a:pt x="700" y="350"/>
                      <a:pt x="700" y="380"/>
                    </a:cubicBezTo>
                    <a:cubicBezTo>
                      <a:pt x="730" y="380"/>
                      <a:pt x="730" y="409"/>
                      <a:pt x="730" y="409"/>
                    </a:cubicBezTo>
                    <a:lnTo>
                      <a:pt x="730" y="409"/>
                    </a:lnTo>
                    <a:cubicBezTo>
                      <a:pt x="730" y="380"/>
                      <a:pt x="730" y="380"/>
                      <a:pt x="730" y="350"/>
                    </a:cubicBezTo>
                    <a:cubicBezTo>
                      <a:pt x="730" y="321"/>
                      <a:pt x="759" y="292"/>
                      <a:pt x="816" y="292"/>
                    </a:cubicBezTo>
                    <a:cubicBezTo>
                      <a:pt x="846" y="292"/>
                      <a:pt x="846" y="321"/>
                      <a:pt x="875" y="321"/>
                    </a:cubicBezTo>
                    <a:cubicBezTo>
                      <a:pt x="875" y="350"/>
                      <a:pt x="875" y="350"/>
                      <a:pt x="875" y="350"/>
                    </a:cubicBezTo>
                    <a:lnTo>
                      <a:pt x="875" y="380"/>
                    </a:lnTo>
                    <a:cubicBezTo>
                      <a:pt x="875" y="380"/>
                      <a:pt x="875" y="380"/>
                      <a:pt x="875" y="409"/>
                    </a:cubicBezTo>
                    <a:cubicBezTo>
                      <a:pt x="875" y="380"/>
                      <a:pt x="875" y="380"/>
                      <a:pt x="904" y="380"/>
                    </a:cubicBezTo>
                    <a:cubicBezTo>
                      <a:pt x="904" y="409"/>
                      <a:pt x="904" y="409"/>
                      <a:pt x="904" y="409"/>
                    </a:cubicBezTo>
                    <a:cubicBezTo>
                      <a:pt x="933" y="409"/>
                      <a:pt x="963" y="438"/>
                      <a:pt x="933" y="467"/>
                    </a:cubicBezTo>
                    <a:cubicBezTo>
                      <a:pt x="933" y="497"/>
                      <a:pt x="933" y="497"/>
                      <a:pt x="933" y="497"/>
                    </a:cubicBezTo>
                    <a:lnTo>
                      <a:pt x="933" y="497"/>
                    </a:lnTo>
                    <a:cubicBezTo>
                      <a:pt x="933" y="497"/>
                      <a:pt x="904" y="497"/>
                      <a:pt x="875" y="497"/>
                    </a:cubicBezTo>
                    <a:cubicBezTo>
                      <a:pt x="904" y="526"/>
                      <a:pt x="933" y="526"/>
                      <a:pt x="963" y="584"/>
                    </a:cubicBezTo>
                    <a:lnTo>
                      <a:pt x="963" y="613"/>
                    </a:lnTo>
                    <a:cubicBezTo>
                      <a:pt x="963" y="642"/>
                      <a:pt x="963" y="642"/>
                      <a:pt x="963" y="642"/>
                    </a:cubicBezTo>
                    <a:lnTo>
                      <a:pt x="992" y="642"/>
                    </a:lnTo>
                    <a:cubicBezTo>
                      <a:pt x="1021" y="642"/>
                      <a:pt x="1050" y="613"/>
                      <a:pt x="1080" y="613"/>
                    </a:cubicBezTo>
                    <a:lnTo>
                      <a:pt x="1080" y="613"/>
                    </a:lnTo>
                    <a:lnTo>
                      <a:pt x="1080" y="613"/>
                    </a:lnTo>
                    <a:cubicBezTo>
                      <a:pt x="1080" y="584"/>
                      <a:pt x="1108" y="613"/>
                      <a:pt x="1108" y="613"/>
                    </a:cubicBezTo>
                    <a:lnTo>
                      <a:pt x="1108" y="613"/>
                    </a:lnTo>
                    <a:cubicBezTo>
                      <a:pt x="1137" y="584"/>
                      <a:pt x="1166" y="584"/>
                      <a:pt x="1196" y="555"/>
                    </a:cubicBezTo>
                    <a:cubicBezTo>
                      <a:pt x="1225" y="555"/>
                      <a:pt x="1225" y="555"/>
                      <a:pt x="1225" y="555"/>
                    </a:cubicBezTo>
                    <a:lnTo>
                      <a:pt x="1225" y="555"/>
                    </a:lnTo>
                    <a:cubicBezTo>
                      <a:pt x="1254" y="526"/>
                      <a:pt x="1254" y="526"/>
                      <a:pt x="1254" y="526"/>
                    </a:cubicBezTo>
                    <a:lnTo>
                      <a:pt x="1254" y="526"/>
                    </a:lnTo>
                    <a:cubicBezTo>
                      <a:pt x="1283" y="526"/>
                      <a:pt x="1313" y="497"/>
                      <a:pt x="1342" y="497"/>
                    </a:cubicBezTo>
                    <a:cubicBezTo>
                      <a:pt x="1342" y="497"/>
                      <a:pt x="1342" y="497"/>
                      <a:pt x="1371" y="497"/>
                    </a:cubicBezTo>
                    <a:cubicBezTo>
                      <a:pt x="1371" y="467"/>
                      <a:pt x="1371" y="438"/>
                      <a:pt x="1371" y="438"/>
                    </a:cubicBezTo>
                    <a:cubicBezTo>
                      <a:pt x="1371" y="409"/>
                      <a:pt x="1400" y="409"/>
                      <a:pt x="1430" y="409"/>
                    </a:cubicBezTo>
                    <a:cubicBezTo>
                      <a:pt x="1430" y="380"/>
                      <a:pt x="1430" y="380"/>
                      <a:pt x="1458" y="380"/>
                    </a:cubicBezTo>
                    <a:cubicBezTo>
                      <a:pt x="1458" y="380"/>
                      <a:pt x="1458" y="380"/>
                      <a:pt x="1487" y="380"/>
                    </a:cubicBezTo>
                    <a:cubicBezTo>
                      <a:pt x="1516" y="380"/>
                      <a:pt x="1546" y="380"/>
                      <a:pt x="1546" y="380"/>
                    </a:cubicBezTo>
                    <a:cubicBezTo>
                      <a:pt x="1575" y="380"/>
                      <a:pt x="1604" y="409"/>
                      <a:pt x="1633" y="409"/>
                    </a:cubicBezTo>
                    <a:cubicBezTo>
                      <a:pt x="1633" y="380"/>
                      <a:pt x="1633" y="380"/>
                      <a:pt x="1633" y="380"/>
                    </a:cubicBezTo>
                    <a:cubicBezTo>
                      <a:pt x="1633" y="409"/>
                      <a:pt x="1633" y="409"/>
                      <a:pt x="1633" y="409"/>
                    </a:cubicBezTo>
                    <a:cubicBezTo>
                      <a:pt x="1663" y="409"/>
                      <a:pt x="1663" y="438"/>
                      <a:pt x="1663" y="467"/>
                    </a:cubicBezTo>
                    <a:cubicBezTo>
                      <a:pt x="1663" y="497"/>
                      <a:pt x="1663" y="497"/>
                      <a:pt x="1663" y="526"/>
                    </a:cubicBezTo>
                    <a:cubicBezTo>
                      <a:pt x="1692" y="526"/>
                      <a:pt x="1721" y="526"/>
                      <a:pt x="1750" y="526"/>
                    </a:cubicBezTo>
                    <a:lnTo>
                      <a:pt x="1750" y="526"/>
                    </a:lnTo>
                    <a:lnTo>
                      <a:pt x="1750" y="526"/>
                    </a:lnTo>
                    <a:cubicBezTo>
                      <a:pt x="1780" y="526"/>
                      <a:pt x="1780" y="526"/>
                      <a:pt x="1808" y="526"/>
                    </a:cubicBezTo>
                    <a:lnTo>
                      <a:pt x="1837" y="555"/>
                    </a:lnTo>
                    <a:lnTo>
                      <a:pt x="1837" y="555"/>
                    </a:lnTo>
                    <a:cubicBezTo>
                      <a:pt x="1837" y="584"/>
                      <a:pt x="1837" y="584"/>
                      <a:pt x="1837" y="613"/>
                    </a:cubicBezTo>
                    <a:lnTo>
                      <a:pt x="1837" y="642"/>
                    </a:lnTo>
                    <a:cubicBezTo>
                      <a:pt x="1837" y="642"/>
                      <a:pt x="1866" y="671"/>
                      <a:pt x="1896" y="671"/>
                    </a:cubicBezTo>
                    <a:cubicBezTo>
                      <a:pt x="1925" y="671"/>
                      <a:pt x="1954" y="700"/>
                      <a:pt x="1954" y="730"/>
                    </a:cubicBezTo>
                    <a:cubicBezTo>
                      <a:pt x="1983" y="759"/>
                      <a:pt x="1983" y="759"/>
                      <a:pt x="1983" y="788"/>
                    </a:cubicBezTo>
                    <a:cubicBezTo>
                      <a:pt x="1983" y="817"/>
                      <a:pt x="1983" y="817"/>
                      <a:pt x="1983" y="847"/>
                    </a:cubicBezTo>
                    <a:cubicBezTo>
                      <a:pt x="2013" y="847"/>
                      <a:pt x="2042" y="817"/>
                      <a:pt x="2071" y="788"/>
                    </a:cubicBezTo>
                    <a:lnTo>
                      <a:pt x="2071" y="788"/>
                    </a:lnTo>
                    <a:lnTo>
                      <a:pt x="2071" y="788"/>
                    </a:lnTo>
                    <a:cubicBezTo>
                      <a:pt x="2100" y="788"/>
                      <a:pt x="2129" y="788"/>
                      <a:pt x="2129" y="788"/>
                    </a:cubicBezTo>
                    <a:cubicBezTo>
                      <a:pt x="2158" y="817"/>
                      <a:pt x="2158" y="847"/>
                      <a:pt x="2129" y="876"/>
                    </a:cubicBezTo>
                    <a:cubicBezTo>
                      <a:pt x="2158" y="905"/>
                      <a:pt x="2158" y="905"/>
                      <a:pt x="2158" y="905"/>
                    </a:cubicBezTo>
                    <a:cubicBezTo>
                      <a:pt x="2187" y="905"/>
                      <a:pt x="2187" y="934"/>
                      <a:pt x="2187" y="934"/>
                    </a:cubicBezTo>
                    <a:cubicBezTo>
                      <a:pt x="2216" y="992"/>
                      <a:pt x="2246" y="1080"/>
                      <a:pt x="2216" y="1167"/>
                    </a:cubicBezTo>
                    <a:cubicBezTo>
                      <a:pt x="2216" y="1226"/>
                      <a:pt x="2187" y="1284"/>
                      <a:pt x="2158" y="1313"/>
                    </a:cubicBezTo>
                    <a:lnTo>
                      <a:pt x="2158" y="1313"/>
                    </a:lnTo>
                    <a:cubicBezTo>
                      <a:pt x="2158" y="1342"/>
                      <a:pt x="2129" y="1400"/>
                      <a:pt x="2158" y="1459"/>
                    </a:cubicBezTo>
                    <a:cubicBezTo>
                      <a:pt x="2187" y="1459"/>
                      <a:pt x="2216" y="1488"/>
                      <a:pt x="2216" y="1517"/>
                    </a:cubicBezTo>
                    <a:cubicBezTo>
                      <a:pt x="2216" y="1517"/>
                      <a:pt x="2216" y="1488"/>
                      <a:pt x="2187" y="1459"/>
                    </a:cubicBezTo>
                    <a:cubicBezTo>
                      <a:pt x="2187" y="1430"/>
                      <a:pt x="2158" y="1400"/>
                      <a:pt x="2158" y="1371"/>
                    </a:cubicBezTo>
                    <a:cubicBezTo>
                      <a:pt x="2158" y="1342"/>
                      <a:pt x="2158" y="1342"/>
                      <a:pt x="2158" y="1342"/>
                    </a:cubicBezTo>
                    <a:cubicBezTo>
                      <a:pt x="2187" y="1342"/>
                      <a:pt x="2187" y="1342"/>
                      <a:pt x="2187" y="1342"/>
                    </a:cubicBezTo>
                    <a:lnTo>
                      <a:pt x="2216" y="1342"/>
                    </a:lnTo>
                    <a:cubicBezTo>
                      <a:pt x="2246" y="1342"/>
                      <a:pt x="2275" y="1371"/>
                      <a:pt x="2275" y="1400"/>
                    </a:cubicBezTo>
                    <a:lnTo>
                      <a:pt x="2275" y="1400"/>
                    </a:lnTo>
                    <a:lnTo>
                      <a:pt x="2304" y="1400"/>
                    </a:lnTo>
                    <a:cubicBezTo>
                      <a:pt x="2333" y="1400"/>
                      <a:pt x="2363" y="1400"/>
                      <a:pt x="2363" y="1400"/>
                    </a:cubicBezTo>
                    <a:cubicBezTo>
                      <a:pt x="2392" y="1459"/>
                      <a:pt x="2363" y="1547"/>
                      <a:pt x="2363" y="1576"/>
                    </a:cubicBezTo>
                    <a:cubicBezTo>
                      <a:pt x="2392" y="1605"/>
                      <a:pt x="2392" y="1605"/>
                      <a:pt x="2392" y="1633"/>
                    </a:cubicBezTo>
                    <a:cubicBezTo>
                      <a:pt x="2392" y="1663"/>
                      <a:pt x="2363" y="1692"/>
                      <a:pt x="2333" y="1663"/>
                    </a:cubicBezTo>
                    <a:cubicBezTo>
                      <a:pt x="2333" y="1692"/>
                      <a:pt x="2333" y="1692"/>
                      <a:pt x="2304" y="1692"/>
                    </a:cubicBezTo>
                    <a:lnTo>
                      <a:pt x="2304" y="1692"/>
                    </a:lnTo>
                    <a:lnTo>
                      <a:pt x="2275" y="1692"/>
                    </a:lnTo>
                    <a:cubicBezTo>
                      <a:pt x="2275" y="1721"/>
                      <a:pt x="2304" y="1780"/>
                      <a:pt x="2275" y="1809"/>
                    </a:cubicBezTo>
                    <a:cubicBezTo>
                      <a:pt x="2275" y="1809"/>
                      <a:pt x="2304" y="1838"/>
                      <a:pt x="2333" y="1838"/>
                    </a:cubicBezTo>
                    <a:cubicBezTo>
                      <a:pt x="2333" y="1867"/>
                      <a:pt x="2363" y="1867"/>
                      <a:pt x="2363" y="1897"/>
                    </a:cubicBezTo>
                    <a:lnTo>
                      <a:pt x="2363" y="1897"/>
                    </a:lnTo>
                    <a:cubicBezTo>
                      <a:pt x="2392" y="1897"/>
                      <a:pt x="2392" y="1867"/>
                      <a:pt x="2421" y="1897"/>
                    </a:cubicBezTo>
                    <a:cubicBezTo>
                      <a:pt x="2421" y="1897"/>
                      <a:pt x="2450" y="1897"/>
                      <a:pt x="2450" y="1926"/>
                    </a:cubicBezTo>
                    <a:cubicBezTo>
                      <a:pt x="2450" y="1897"/>
                      <a:pt x="2450" y="1897"/>
                      <a:pt x="2479" y="1867"/>
                    </a:cubicBezTo>
                    <a:cubicBezTo>
                      <a:pt x="2508" y="1838"/>
                      <a:pt x="2566" y="1838"/>
                      <a:pt x="2596" y="1867"/>
                    </a:cubicBezTo>
                    <a:lnTo>
                      <a:pt x="2596" y="1867"/>
                    </a:lnTo>
                    <a:cubicBezTo>
                      <a:pt x="2596" y="1897"/>
                      <a:pt x="2596" y="1897"/>
                      <a:pt x="2596" y="1897"/>
                    </a:cubicBezTo>
                    <a:cubicBezTo>
                      <a:pt x="2596" y="1926"/>
                      <a:pt x="2596" y="1955"/>
                      <a:pt x="2566" y="1955"/>
                    </a:cubicBezTo>
                    <a:lnTo>
                      <a:pt x="2566" y="1955"/>
                    </a:lnTo>
                    <a:cubicBezTo>
                      <a:pt x="2596" y="1983"/>
                      <a:pt x="2596" y="2013"/>
                      <a:pt x="2596" y="2042"/>
                    </a:cubicBezTo>
                    <a:cubicBezTo>
                      <a:pt x="2596" y="2071"/>
                      <a:pt x="2596" y="2071"/>
                      <a:pt x="2566" y="2100"/>
                    </a:cubicBezTo>
                    <a:lnTo>
                      <a:pt x="2537" y="2100"/>
                    </a:lnTo>
                    <a:cubicBezTo>
                      <a:pt x="2508" y="2100"/>
                      <a:pt x="2479" y="2071"/>
                      <a:pt x="2479" y="2071"/>
                    </a:cubicBezTo>
                    <a:lnTo>
                      <a:pt x="2450" y="2042"/>
                    </a:lnTo>
                    <a:cubicBezTo>
                      <a:pt x="2450" y="2071"/>
                      <a:pt x="2479" y="2071"/>
                      <a:pt x="2479" y="2071"/>
                    </a:cubicBezTo>
                    <a:cubicBezTo>
                      <a:pt x="2479" y="2071"/>
                      <a:pt x="2479" y="2100"/>
                      <a:pt x="2508" y="2100"/>
                    </a:cubicBezTo>
                    <a:lnTo>
                      <a:pt x="2508" y="2100"/>
                    </a:lnTo>
                    <a:cubicBezTo>
                      <a:pt x="2508" y="2130"/>
                      <a:pt x="2508" y="2130"/>
                      <a:pt x="2508" y="2130"/>
                    </a:cubicBezTo>
                    <a:lnTo>
                      <a:pt x="2479" y="2130"/>
                    </a:lnTo>
                    <a:cubicBezTo>
                      <a:pt x="2479" y="2159"/>
                      <a:pt x="2508" y="2159"/>
                      <a:pt x="2508" y="2159"/>
                    </a:cubicBezTo>
                    <a:cubicBezTo>
                      <a:pt x="2537" y="2159"/>
                      <a:pt x="2537" y="2159"/>
                      <a:pt x="2537" y="2159"/>
                    </a:cubicBezTo>
                    <a:cubicBezTo>
                      <a:pt x="2566" y="2159"/>
                      <a:pt x="2566" y="2159"/>
                      <a:pt x="2596" y="2159"/>
                    </a:cubicBezTo>
                    <a:cubicBezTo>
                      <a:pt x="2596" y="2130"/>
                      <a:pt x="2625" y="2071"/>
                      <a:pt x="2713" y="2071"/>
                    </a:cubicBezTo>
                    <a:lnTo>
                      <a:pt x="2713" y="2071"/>
                    </a:lnTo>
                    <a:cubicBezTo>
                      <a:pt x="2713" y="2100"/>
                      <a:pt x="2713" y="2100"/>
                      <a:pt x="2713" y="2100"/>
                    </a:cubicBezTo>
                    <a:cubicBezTo>
                      <a:pt x="2713" y="2130"/>
                      <a:pt x="2742" y="2159"/>
                      <a:pt x="2742" y="2188"/>
                    </a:cubicBezTo>
                    <a:cubicBezTo>
                      <a:pt x="2742" y="2247"/>
                      <a:pt x="2742" y="2305"/>
                      <a:pt x="2771" y="2333"/>
                    </a:cubicBezTo>
                    <a:cubicBezTo>
                      <a:pt x="2829" y="2333"/>
                      <a:pt x="2829" y="2333"/>
                      <a:pt x="2829" y="2333"/>
                    </a:cubicBezTo>
                    <a:cubicBezTo>
                      <a:pt x="2829" y="2363"/>
                      <a:pt x="2829" y="2363"/>
                      <a:pt x="2829" y="2363"/>
                    </a:cubicBezTo>
                    <a:lnTo>
                      <a:pt x="2829" y="2363"/>
                    </a:lnTo>
                    <a:lnTo>
                      <a:pt x="2829" y="2363"/>
                    </a:lnTo>
                    <a:lnTo>
                      <a:pt x="2858" y="2333"/>
                    </a:lnTo>
                    <a:cubicBezTo>
                      <a:pt x="2887" y="2333"/>
                      <a:pt x="2887" y="2333"/>
                      <a:pt x="2887" y="2333"/>
                    </a:cubicBezTo>
                    <a:cubicBezTo>
                      <a:pt x="2887" y="2363"/>
                      <a:pt x="2887" y="2363"/>
                      <a:pt x="2887" y="2363"/>
                    </a:cubicBezTo>
                    <a:cubicBezTo>
                      <a:pt x="2916" y="2363"/>
                      <a:pt x="2887" y="2392"/>
                      <a:pt x="2887" y="2421"/>
                    </a:cubicBezTo>
                    <a:lnTo>
                      <a:pt x="2887" y="2421"/>
                    </a:lnTo>
                    <a:cubicBezTo>
                      <a:pt x="2916" y="2421"/>
                      <a:pt x="2946" y="2421"/>
                      <a:pt x="2975" y="2392"/>
                    </a:cubicBezTo>
                    <a:cubicBezTo>
                      <a:pt x="3004" y="2392"/>
                      <a:pt x="3004" y="2392"/>
                      <a:pt x="3033" y="2392"/>
                    </a:cubicBezTo>
                    <a:cubicBezTo>
                      <a:pt x="3063" y="2392"/>
                      <a:pt x="3063" y="2392"/>
                      <a:pt x="3063" y="2392"/>
                    </a:cubicBezTo>
                    <a:lnTo>
                      <a:pt x="3063" y="2392"/>
                    </a:lnTo>
                    <a:cubicBezTo>
                      <a:pt x="3063" y="2421"/>
                      <a:pt x="3063" y="2450"/>
                      <a:pt x="3063" y="2480"/>
                    </a:cubicBezTo>
                    <a:cubicBezTo>
                      <a:pt x="3063" y="2509"/>
                      <a:pt x="3063" y="2509"/>
                      <a:pt x="3063" y="2509"/>
                    </a:cubicBezTo>
                    <a:cubicBezTo>
                      <a:pt x="3092" y="2538"/>
                      <a:pt x="3092" y="2538"/>
                      <a:pt x="3092" y="2538"/>
                    </a:cubicBezTo>
                    <a:cubicBezTo>
                      <a:pt x="3063" y="2538"/>
                      <a:pt x="3063" y="2538"/>
                      <a:pt x="3063" y="2538"/>
                    </a:cubicBezTo>
                    <a:lnTo>
                      <a:pt x="3063" y="2538"/>
                    </a:lnTo>
                    <a:cubicBezTo>
                      <a:pt x="3063" y="2538"/>
                      <a:pt x="3063" y="2538"/>
                      <a:pt x="3092" y="2567"/>
                    </a:cubicBezTo>
                    <a:lnTo>
                      <a:pt x="3092" y="2567"/>
                    </a:lnTo>
                    <a:lnTo>
                      <a:pt x="3092" y="2567"/>
                    </a:lnTo>
                    <a:cubicBezTo>
                      <a:pt x="3092" y="2597"/>
                      <a:pt x="3092" y="2597"/>
                      <a:pt x="3092" y="2597"/>
                    </a:cubicBezTo>
                    <a:cubicBezTo>
                      <a:pt x="3092" y="2597"/>
                      <a:pt x="3092" y="2597"/>
                      <a:pt x="3121" y="2597"/>
                    </a:cubicBezTo>
                    <a:lnTo>
                      <a:pt x="3121" y="2597"/>
                    </a:lnTo>
                    <a:lnTo>
                      <a:pt x="3121" y="2597"/>
                    </a:lnTo>
                    <a:lnTo>
                      <a:pt x="3150" y="2597"/>
                    </a:lnTo>
                    <a:lnTo>
                      <a:pt x="3179" y="2626"/>
                    </a:lnTo>
                    <a:cubicBezTo>
                      <a:pt x="3208" y="2655"/>
                      <a:pt x="3208" y="2683"/>
                      <a:pt x="3179" y="2683"/>
                    </a:cubicBezTo>
                    <a:cubicBezTo>
                      <a:pt x="3179" y="2713"/>
                      <a:pt x="3121" y="2713"/>
                      <a:pt x="3092" y="2742"/>
                    </a:cubicBezTo>
                    <a:cubicBezTo>
                      <a:pt x="3063" y="2742"/>
                      <a:pt x="3033" y="2742"/>
                      <a:pt x="3004" y="2742"/>
                    </a:cubicBezTo>
                    <a:cubicBezTo>
                      <a:pt x="3033" y="2771"/>
                      <a:pt x="3063" y="2771"/>
                      <a:pt x="3092" y="2771"/>
                    </a:cubicBezTo>
                    <a:cubicBezTo>
                      <a:pt x="3092" y="2771"/>
                      <a:pt x="3092" y="2771"/>
                      <a:pt x="3092" y="2742"/>
                    </a:cubicBezTo>
                    <a:cubicBezTo>
                      <a:pt x="3121" y="2742"/>
                      <a:pt x="3121" y="2742"/>
                      <a:pt x="3150" y="2742"/>
                    </a:cubicBezTo>
                    <a:cubicBezTo>
                      <a:pt x="3179" y="2742"/>
                      <a:pt x="3179" y="2742"/>
                      <a:pt x="3179" y="2742"/>
                    </a:cubicBezTo>
                    <a:cubicBezTo>
                      <a:pt x="3208" y="2742"/>
                      <a:pt x="3208" y="2742"/>
                      <a:pt x="3208" y="2742"/>
                    </a:cubicBezTo>
                    <a:cubicBezTo>
                      <a:pt x="3208" y="2742"/>
                      <a:pt x="3208" y="2742"/>
                      <a:pt x="3208" y="2713"/>
                    </a:cubicBezTo>
                    <a:lnTo>
                      <a:pt x="3208" y="2713"/>
                    </a:lnTo>
                    <a:lnTo>
                      <a:pt x="3208" y="2713"/>
                    </a:lnTo>
                    <a:cubicBezTo>
                      <a:pt x="3237" y="2683"/>
                      <a:pt x="3237" y="2683"/>
                      <a:pt x="3266" y="2683"/>
                    </a:cubicBezTo>
                    <a:cubicBezTo>
                      <a:pt x="3296" y="2655"/>
                      <a:pt x="3325" y="2655"/>
                      <a:pt x="3354" y="2626"/>
                    </a:cubicBezTo>
                    <a:cubicBezTo>
                      <a:pt x="3325" y="2597"/>
                      <a:pt x="3296" y="2567"/>
                      <a:pt x="3296" y="250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37" name="Freeform 288">
                <a:extLst>
                  <a:ext uri="{FF2B5EF4-FFF2-40B4-BE49-F238E27FC236}">
                    <a16:creationId xmlns:a16="http://schemas.microsoft.com/office/drawing/2014/main" id="{73AA045E-1FCA-48DA-9CD1-4B184A6D87AB}"/>
                  </a:ext>
                </a:extLst>
              </p:cNvPr>
              <p:cNvSpPr>
                <a:spLocks noChangeArrowheads="1"/>
              </p:cNvSpPr>
              <p:nvPr/>
            </p:nvSpPr>
            <p:spPr bwMode="auto">
              <a:xfrm>
                <a:off x="9819386" y="5233706"/>
                <a:ext cx="1631" cy="11329"/>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38" name="Freeform 289">
                <a:extLst>
                  <a:ext uri="{FF2B5EF4-FFF2-40B4-BE49-F238E27FC236}">
                    <a16:creationId xmlns:a16="http://schemas.microsoft.com/office/drawing/2014/main" id="{0A43E208-7F94-4911-B3E4-2AFED6ED765D}"/>
                  </a:ext>
                </a:extLst>
              </p:cNvPr>
              <p:cNvSpPr>
                <a:spLocks noChangeArrowheads="1"/>
              </p:cNvSpPr>
              <p:nvPr/>
            </p:nvSpPr>
            <p:spPr bwMode="auto">
              <a:xfrm>
                <a:off x="10595668" y="3756181"/>
                <a:ext cx="22832" cy="11328"/>
              </a:xfrm>
              <a:custGeom>
                <a:avLst/>
                <a:gdLst>
                  <a:gd name="T0" fmla="*/ 30 w 60"/>
                  <a:gd name="T1" fmla="*/ 0 h 31"/>
                  <a:gd name="T2" fmla="*/ 30 w 60"/>
                  <a:gd name="T3" fmla="*/ 0 h 31"/>
                  <a:gd name="T4" fmla="*/ 30 w 60"/>
                  <a:gd name="T5" fmla="*/ 0 h 31"/>
                  <a:gd name="T6" fmla="*/ 59 w 60"/>
                  <a:gd name="T7" fmla="*/ 0 h 31"/>
                  <a:gd name="T8" fmla="*/ 59 w 60"/>
                  <a:gd name="T9" fmla="*/ 30 h 31"/>
                  <a:gd name="T10" fmla="*/ 59 w 60"/>
                  <a:gd name="T11" fmla="*/ 0 h 31"/>
                  <a:gd name="T12" fmla="*/ 30 w 60"/>
                  <a:gd name="T13" fmla="*/ 0 h 31"/>
                  <a:gd name="T14" fmla="*/ 30 w 60"/>
                  <a:gd name="T15" fmla="*/ 0 h 31"/>
                  <a:gd name="T16" fmla="*/ 0 w 60"/>
                  <a:gd name="T17" fmla="*/ 30 h 31"/>
                  <a:gd name="T18" fmla="*/ 0 w 60"/>
                  <a:gd name="T19" fmla="*/ 30 h 31"/>
                  <a:gd name="T20" fmla="*/ 0 w 60"/>
                  <a:gd name="T21" fmla="*/ 30 h 31"/>
                  <a:gd name="T22" fmla="*/ 30 w 60"/>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1">
                    <a:moveTo>
                      <a:pt x="30" y="0"/>
                    </a:moveTo>
                    <a:lnTo>
                      <a:pt x="30" y="0"/>
                    </a:lnTo>
                    <a:lnTo>
                      <a:pt x="30" y="0"/>
                    </a:lnTo>
                    <a:cubicBezTo>
                      <a:pt x="59" y="0"/>
                      <a:pt x="59" y="0"/>
                      <a:pt x="59" y="0"/>
                    </a:cubicBezTo>
                    <a:cubicBezTo>
                      <a:pt x="59" y="30"/>
                      <a:pt x="59" y="30"/>
                      <a:pt x="59" y="30"/>
                    </a:cubicBezTo>
                    <a:cubicBezTo>
                      <a:pt x="59" y="30"/>
                      <a:pt x="59" y="30"/>
                      <a:pt x="59" y="0"/>
                    </a:cubicBezTo>
                    <a:cubicBezTo>
                      <a:pt x="30" y="0"/>
                      <a:pt x="30" y="0"/>
                      <a:pt x="30" y="0"/>
                    </a:cubicBezTo>
                    <a:lnTo>
                      <a:pt x="30" y="0"/>
                    </a:lnTo>
                    <a:lnTo>
                      <a:pt x="0" y="30"/>
                    </a:lnTo>
                    <a:lnTo>
                      <a:pt x="0" y="30"/>
                    </a:lnTo>
                    <a:lnTo>
                      <a:pt x="0" y="30"/>
                    </a:lnTo>
                    <a:lnTo>
                      <a:pt x="3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39" name="Freeform 290">
                <a:extLst>
                  <a:ext uri="{FF2B5EF4-FFF2-40B4-BE49-F238E27FC236}">
                    <a16:creationId xmlns:a16="http://schemas.microsoft.com/office/drawing/2014/main" id="{44B3B502-35E4-4CB9-9362-F3BB732D1A50}"/>
                  </a:ext>
                </a:extLst>
              </p:cNvPr>
              <p:cNvSpPr>
                <a:spLocks noChangeArrowheads="1"/>
              </p:cNvSpPr>
              <p:nvPr/>
            </p:nvSpPr>
            <p:spPr bwMode="auto">
              <a:xfrm>
                <a:off x="10812571" y="2183174"/>
                <a:ext cx="453375" cy="236275"/>
              </a:xfrm>
              <a:custGeom>
                <a:avLst/>
                <a:gdLst>
                  <a:gd name="T0" fmla="*/ 1166 w 1226"/>
                  <a:gd name="T1" fmla="*/ 554 h 642"/>
                  <a:gd name="T2" fmla="*/ 1166 w 1226"/>
                  <a:gd name="T3" fmla="*/ 554 h 642"/>
                  <a:gd name="T4" fmla="*/ 1166 w 1226"/>
                  <a:gd name="T5" fmla="*/ 583 h 642"/>
                  <a:gd name="T6" fmla="*/ 1225 w 1226"/>
                  <a:gd name="T7" fmla="*/ 524 h 642"/>
                  <a:gd name="T8" fmla="*/ 1225 w 1226"/>
                  <a:gd name="T9" fmla="*/ 524 h 642"/>
                  <a:gd name="T10" fmla="*/ 1108 w 1226"/>
                  <a:gd name="T11" fmla="*/ 437 h 642"/>
                  <a:gd name="T12" fmla="*/ 1021 w 1226"/>
                  <a:gd name="T13" fmla="*/ 378 h 642"/>
                  <a:gd name="T14" fmla="*/ 1050 w 1226"/>
                  <a:gd name="T15" fmla="*/ 349 h 642"/>
                  <a:gd name="T16" fmla="*/ 1021 w 1226"/>
                  <a:gd name="T17" fmla="*/ 349 h 642"/>
                  <a:gd name="T18" fmla="*/ 963 w 1226"/>
                  <a:gd name="T19" fmla="*/ 292 h 642"/>
                  <a:gd name="T20" fmla="*/ 963 w 1226"/>
                  <a:gd name="T21" fmla="*/ 292 h 642"/>
                  <a:gd name="T22" fmla="*/ 933 w 1226"/>
                  <a:gd name="T23" fmla="*/ 320 h 642"/>
                  <a:gd name="T24" fmla="*/ 875 w 1226"/>
                  <a:gd name="T25" fmla="*/ 292 h 642"/>
                  <a:gd name="T26" fmla="*/ 846 w 1226"/>
                  <a:gd name="T27" fmla="*/ 205 h 642"/>
                  <a:gd name="T28" fmla="*/ 875 w 1226"/>
                  <a:gd name="T29" fmla="*/ 175 h 642"/>
                  <a:gd name="T30" fmla="*/ 875 w 1226"/>
                  <a:gd name="T31" fmla="*/ 175 h 642"/>
                  <a:gd name="T32" fmla="*/ 904 w 1226"/>
                  <a:gd name="T33" fmla="*/ 146 h 642"/>
                  <a:gd name="T34" fmla="*/ 904 w 1226"/>
                  <a:gd name="T35" fmla="*/ 146 h 642"/>
                  <a:gd name="T36" fmla="*/ 875 w 1226"/>
                  <a:gd name="T37" fmla="*/ 117 h 642"/>
                  <a:gd name="T38" fmla="*/ 875 w 1226"/>
                  <a:gd name="T39" fmla="*/ 117 h 642"/>
                  <a:gd name="T40" fmla="*/ 933 w 1226"/>
                  <a:gd name="T41" fmla="*/ 88 h 642"/>
                  <a:gd name="T42" fmla="*/ 933 w 1226"/>
                  <a:gd name="T43" fmla="*/ 88 h 642"/>
                  <a:gd name="T44" fmla="*/ 904 w 1226"/>
                  <a:gd name="T45" fmla="*/ 88 h 642"/>
                  <a:gd name="T46" fmla="*/ 875 w 1226"/>
                  <a:gd name="T47" fmla="*/ 58 h 642"/>
                  <a:gd name="T48" fmla="*/ 875 w 1226"/>
                  <a:gd name="T49" fmla="*/ 58 h 642"/>
                  <a:gd name="T50" fmla="*/ 846 w 1226"/>
                  <a:gd name="T51" fmla="*/ 0 h 642"/>
                  <a:gd name="T52" fmla="*/ 787 w 1226"/>
                  <a:gd name="T53" fmla="*/ 29 h 642"/>
                  <a:gd name="T54" fmla="*/ 787 w 1226"/>
                  <a:gd name="T55" fmla="*/ 58 h 642"/>
                  <a:gd name="T56" fmla="*/ 787 w 1226"/>
                  <a:gd name="T57" fmla="*/ 58 h 642"/>
                  <a:gd name="T58" fmla="*/ 759 w 1226"/>
                  <a:gd name="T59" fmla="*/ 58 h 642"/>
                  <a:gd name="T60" fmla="*/ 759 w 1226"/>
                  <a:gd name="T61" fmla="*/ 88 h 642"/>
                  <a:gd name="T62" fmla="*/ 759 w 1226"/>
                  <a:gd name="T63" fmla="*/ 88 h 642"/>
                  <a:gd name="T64" fmla="*/ 263 w 1226"/>
                  <a:gd name="T65" fmla="*/ 205 h 642"/>
                  <a:gd name="T66" fmla="*/ 0 w 1226"/>
                  <a:gd name="T67" fmla="*/ 263 h 642"/>
                  <a:gd name="T68" fmla="*/ 0 w 1226"/>
                  <a:gd name="T69" fmla="*/ 466 h 642"/>
                  <a:gd name="T70" fmla="*/ 0 w 1226"/>
                  <a:gd name="T71" fmla="*/ 612 h 642"/>
                  <a:gd name="T72" fmla="*/ 88 w 1226"/>
                  <a:gd name="T73" fmla="*/ 612 h 642"/>
                  <a:gd name="T74" fmla="*/ 233 w 1226"/>
                  <a:gd name="T75" fmla="*/ 583 h 642"/>
                  <a:gd name="T76" fmla="*/ 263 w 1226"/>
                  <a:gd name="T77" fmla="*/ 554 h 642"/>
                  <a:gd name="T78" fmla="*/ 437 w 1226"/>
                  <a:gd name="T79" fmla="*/ 524 h 642"/>
                  <a:gd name="T80" fmla="*/ 613 w 1226"/>
                  <a:gd name="T81" fmla="*/ 466 h 642"/>
                  <a:gd name="T82" fmla="*/ 642 w 1226"/>
                  <a:gd name="T83" fmla="*/ 466 h 642"/>
                  <a:gd name="T84" fmla="*/ 642 w 1226"/>
                  <a:gd name="T85" fmla="*/ 466 h 642"/>
                  <a:gd name="T86" fmla="*/ 642 w 1226"/>
                  <a:gd name="T87" fmla="*/ 466 h 642"/>
                  <a:gd name="T88" fmla="*/ 787 w 1226"/>
                  <a:gd name="T89" fmla="*/ 407 h 642"/>
                  <a:gd name="T90" fmla="*/ 816 w 1226"/>
                  <a:gd name="T91" fmla="*/ 407 h 642"/>
                  <a:gd name="T92" fmla="*/ 816 w 1226"/>
                  <a:gd name="T93" fmla="*/ 437 h 642"/>
                  <a:gd name="T94" fmla="*/ 846 w 1226"/>
                  <a:gd name="T95" fmla="*/ 495 h 642"/>
                  <a:gd name="T96" fmla="*/ 875 w 1226"/>
                  <a:gd name="T97" fmla="*/ 554 h 642"/>
                  <a:gd name="T98" fmla="*/ 875 w 1226"/>
                  <a:gd name="T99" fmla="*/ 554 h 642"/>
                  <a:gd name="T100" fmla="*/ 933 w 1226"/>
                  <a:gd name="T101" fmla="*/ 554 h 642"/>
                  <a:gd name="T102" fmla="*/ 933 w 1226"/>
                  <a:gd name="T103" fmla="*/ 554 h 642"/>
                  <a:gd name="T104" fmla="*/ 933 w 1226"/>
                  <a:gd name="T105" fmla="*/ 554 h 642"/>
                  <a:gd name="T106" fmla="*/ 963 w 1226"/>
                  <a:gd name="T107" fmla="*/ 583 h 642"/>
                  <a:gd name="T108" fmla="*/ 992 w 1226"/>
                  <a:gd name="T109" fmla="*/ 641 h 642"/>
                  <a:gd name="T110" fmla="*/ 992 w 1226"/>
                  <a:gd name="T111" fmla="*/ 641 h 642"/>
                  <a:gd name="T112" fmla="*/ 1050 w 1226"/>
                  <a:gd name="T113" fmla="*/ 583 h 642"/>
                  <a:gd name="T114" fmla="*/ 1108 w 1226"/>
                  <a:gd name="T115" fmla="*/ 495 h 642"/>
                  <a:gd name="T116" fmla="*/ 1166 w 1226"/>
                  <a:gd name="T117" fmla="*/ 554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6" h="642">
                    <a:moveTo>
                      <a:pt x="1166" y="554"/>
                    </a:moveTo>
                    <a:lnTo>
                      <a:pt x="1166" y="554"/>
                    </a:lnTo>
                    <a:lnTo>
                      <a:pt x="1166" y="583"/>
                    </a:lnTo>
                    <a:cubicBezTo>
                      <a:pt x="1196" y="583"/>
                      <a:pt x="1196" y="554"/>
                      <a:pt x="1225" y="524"/>
                    </a:cubicBezTo>
                    <a:lnTo>
                      <a:pt x="1225" y="524"/>
                    </a:lnTo>
                    <a:cubicBezTo>
                      <a:pt x="1166" y="524"/>
                      <a:pt x="1108" y="466"/>
                      <a:pt x="1108" y="437"/>
                    </a:cubicBezTo>
                    <a:cubicBezTo>
                      <a:pt x="1080" y="437"/>
                      <a:pt x="1050" y="407"/>
                      <a:pt x="1021" y="378"/>
                    </a:cubicBezTo>
                    <a:cubicBezTo>
                      <a:pt x="1050" y="378"/>
                      <a:pt x="1050" y="378"/>
                      <a:pt x="1050" y="349"/>
                    </a:cubicBezTo>
                    <a:cubicBezTo>
                      <a:pt x="1050" y="349"/>
                      <a:pt x="1050" y="349"/>
                      <a:pt x="1021" y="349"/>
                    </a:cubicBezTo>
                    <a:cubicBezTo>
                      <a:pt x="1021" y="320"/>
                      <a:pt x="992" y="320"/>
                      <a:pt x="963" y="292"/>
                    </a:cubicBezTo>
                    <a:lnTo>
                      <a:pt x="963" y="292"/>
                    </a:lnTo>
                    <a:cubicBezTo>
                      <a:pt x="963" y="320"/>
                      <a:pt x="963" y="320"/>
                      <a:pt x="933" y="320"/>
                    </a:cubicBezTo>
                    <a:cubicBezTo>
                      <a:pt x="904" y="320"/>
                      <a:pt x="875" y="320"/>
                      <a:pt x="875" y="292"/>
                    </a:cubicBezTo>
                    <a:cubicBezTo>
                      <a:pt x="846" y="263"/>
                      <a:pt x="846" y="234"/>
                      <a:pt x="846" y="205"/>
                    </a:cubicBezTo>
                    <a:cubicBezTo>
                      <a:pt x="875" y="175"/>
                      <a:pt x="875" y="175"/>
                      <a:pt x="875" y="175"/>
                    </a:cubicBezTo>
                    <a:lnTo>
                      <a:pt x="875" y="175"/>
                    </a:lnTo>
                    <a:cubicBezTo>
                      <a:pt x="875" y="175"/>
                      <a:pt x="875" y="175"/>
                      <a:pt x="904" y="146"/>
                    </a:cubicBezTo>
                    <a:lnTo>
                      <a:pt x="904" y="146"/>
                    </a:lnTo>
                    <a:cubicBezTo>
                      <a:pt x="904" y="146"/>
                      <a:pt x="875" y="146"/>
                      <a:pt x="875" y="117"/>
                    </a:cubicBezTo>
                    <a:lnTo>
                      <a:pt x="875" y="117"/>
                    </a:lnTo>
                    <a:cubicBezTo>
                      <a:pt x="904" y="117"/>
                      <a:pt x="904" y="88"/>
                      <a:pt x="933" y="88"/>
                    </a:cubicBezTo>
                    <a:lnTo>
                      <a:pt x="933" y="88"/>
                    </a:lnTo>
                    <a:cubicBezTo>
                      <a:pt x="904" y="88"/>
                      <a:pt x="904" y="88"/>
                      <a:pt x="904" y="88"/>
                    </a:cubicBezTo>
                    <a:cubicBezTo>
                      <a:pt x="875" y="58"/>
                      <a:pt x="875" y="58"/>
                      <a:pt x="875" y="58"/>
                    </a:cubicBezTo>
                    <a:lnTo>
                      <a:pt x="875" y="58"/>
                    </a:lnTo>
                    <a:cubicBezTo>
                      <a:pt x="875" y="29"/>
                      <a:pt x="846" y="0"/>
                      <a:pt x="846" y="0"/>
                    </a:cubicBezTo>
                    <a:cubicBezTo>
                      <a:pt x="816" y="0"/>
                      <a:pt x="816" y="29"/>
                      <a:pt x="787" y="29"/>
                    </a:cubicBezTo>
                    <a:cubicBezTo>
                      <a:pt x="787" y="58"/>
                      <a:pt x="787" y="58"/>
                      <a:pt x="787" y="58"/>
                    </a:cubicBezTo>
                    <a:lnTo>
                      <a:pt x="787" y="58"/>
                    </a:lnTo>
                    <a:cubicBezTo>
                      <a:pt x="759" y="58"/>
                      <a:pt x="759" y="58"/>
                      <a:pt x="759" y="58"/>
                    </a:cubicBezTo>
                    <a:cubicBezTo>
                      <a:pt x="759" y="88"/>
                      <a:pt x="759" y="88"/>
                      <a:pt x="759" y="88"/>
                    </a:cubicBezTo>
                    <a:lnTo>
                      <a:pt x="759" y="88"/>
                    </a:lnTo>
                    <a:cubicBezTo>
                      <a:pt x="613" y="146"/>
                      <a:pt x="437" y="175"/>
                      <a:pt x="263" y="205"/>
                    </a:cubicBezTo>
                    <a:cubicBezTo>
                      <a:pt x="175" y="234"/>
                      <a:pt x="88" y="234"/>
                      <a:pt x="0" y="263"/>
                    </a:cubicBezTo>
                    <a:cubicBezTo>
                      <a:pt x="0" y="320"/>
                      <a:pt x="0" y="378"/>
                      <a:pt x="0" y="466"/>
                    </a:cubicBezTo>
                    <a:cubicBezTo>
                      <a:pt x="0" y="524"/>
                      <a:pt x="0" y="583"/>
                      <a:pt x="0" y="612"/>
                    </a:cubicBezTo>
                    <a:cubicBezTo>
                      <a:pt x="30" y="612"/>
                      <a:pt x="59" y="612"/>
                      <a:pt x="88" y="612"/>
                    </a:cubicBezTo>
                    <a:cubicBezTo>
                      <a:pt x="146" y="583"/>
                      <a:pt x="204" y="583"/>
                      <a:pt x="233" y="583"/>
                    </a:cubicBezTo>
                    <a:cubicBezTo>
                      <a:pt x="263" y="554"/>
                      <a:pt x="263" y="554"/>
                      <a:pt x="263" y="554"/>
                    </a:cubicBezTo>
                    <a:cubicBezTo>
                      <a:pt x="321" y="554"/>
                      <a:pt x="380" y="524"/>
                      <a:pt x="437" y="524"/>
                    </a:cubicBezTo>
                    <a:cubicBezTo>
                      <a:pt x="496" y="495"/>
                      <a:pt x="554" y="495"/>
                      <a:pt x="613" y="466"/>
                    </a:cubicBezTo>
                    <a:cubicBezTo>
                      <a:pt x="642" y="466"/>
                      <a:pt x="642" y="466"/>
                      <a:pt x="642" y="466"/>
                    </a:cubicBezTo>
                    <a:lnTo>
                      <a:pt x="642" y="466"/>
                    </a:lnTo>
                    <a:lnTo>
                      <a:pt x="642" y="466"/>
                    </a:lnTo>
                    <a:cubicBezTo>
                      <a:pt x="700" y="437"/>
                      <a:pt x="759" y="437"/>
                      <a:pt x="787" y="407"/>
                    </a:cubicBezTo>
                    <a:cubicBezTo>
                      <a:pt x="816" y="407"/>
                      <a:pt x="816" y="407"/>
                      <a:pt x="816" y="407"/>
                    </a:cubicBezTo>
                    <a:cubicBezTo>
                      <a:pt x="816" y="437"/>
                      <a:pt x="816" y="437"/>
                      <a:pt x="816" y="437"/>
                    </a:cubicBezTo>
                    <a:cubicBezTo>
                      <a:pt x="816" y="466"/>
                      <a:pt x="846" y="466"/>
                      <a:pt x="846" y="495"/>
                    </a:cubicBezTo>
                    <a:cubicBezTo>
                      <a:pt x="846" y="524"/>
                      <a:pt x="875" y="524"/>
                      <a:pt x="875" y="554"/>
                    </a:cubicBezTo>
                    <a:lnTo>
                      <a:pt x="875" y="554"/>
                    </a:lnTo>
                    <a:cubicBezTo>
                      <a:pt x="904" y="554"/>
                      <a:pt x="904" y="554"/>
                      <a:pt x="933" y="554"/>
                    </a:cubicBezTo>
                    <a:lnTo>
                      <a:pt x="933" y="554"/>
                    </a:lnTo>
                    <a:lnTo>
                      <a:pt x="933" y="554"/>
                    </a:lnTo>
                    <a:cubicBezTo>
                      <a:pt x="963" y="554"/>
                      <a:pt x="963" y="583"/>
                      <a:pt x="963" y="583"/>
                    </a:cubicBezTo>
                    <a:cubicBezTo>
                      <a:pt x="963" y="612"/>
                      <a:pt x="992" y="641"/>
                      <a:pt x="992" y="641"/>
                    </a:cubicBezTo>
                    <a:lnTo>
                      <a:pt x="992" y="641"/>
                    </a:lnTo>
                    <a:cubicBezTo>
                      <a:pt x="992" y="612"/>
                      <a:pt x="1021" y="583"/>
                      <a:pt x="1050" y="583"/>
                    </a:cubicBezTo>
                    <a:cubicBezTo>
                      <a:pt x="1050" y="554"/>
                      <a:pt x="1080" y="495"/>
                      <a:pt x="1108" y="495"/>
                    </a:cubicBezTo>
                    <a:cubicBezTo>
                      <a:pt x="1166" y="495"/>
                      <a:pt x="1166" y="524"/>
                      <a:pt x="1166" y="554"/>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40" name="Freeform 291">
                <a:extLst>
                  <a:ext uri="{FF2B5EF4-FFF2-40B4-BE49-F238E27FC236}">
                    <a16:creationId xmlns:a16="http://schemas.microsoft.com/office/drawing/2014/main" id="{6FC03E36-7E7E-4D8A-8894-A9B776027FA7}"/>
                  </a:ext>
                </a:extLst>
              </p:cNvPr>
              <p:cNvSpPr>
                <a:spLocks noChangeArrowheads="1"/>
              </p:cNvSpPr>
              <p:nvPr/>
            </p:nvSpPr>
            <p:spPr bwMode="auto">
              <a:xfrm>
                <a:off x="11135478" y="2408120"/>
                <a:ext cx="21200" cy="21039"/>
              </a:xfrm>
              <a:custGeom>
                <a:avLst/>
                <a:gdLst>
                  <a:gd name="T0" fmla="*/ 29 w 59"/>
                  <a:gd name="T1" fmla="*/ 0 h 59"/>
                  <a:gd name="T2" fmla="*/ 29 w 59"/>
                  <a:gd name="T3" fmla="*/ 0 h 59"/>
                  <a:gd name="T4" fmla="*/ 0 w 59"/>
                  <a:gd name="T5" fmla="*/ 0 h 59"/>
                  <a:gd name="T6" fmla="*/ 29 w 59"/>
                  <a:gd name="T7" fmla="*/ 58 h 59"/>
                  <a:gd name="T8" fmla="*/ 58 w 59"/>
                  <a:gd name="T9" fmla="*/ 58 h 59"/>
                  <a:gd name="T10" fmla="*/ 29 w 59"/>
                  <a:gd name="T11" fmla="*/ 0 h 59"/>
                </a:gdLst>
                <a:ahLst/>
                <a:cxnLst>
                  <a:cxn ang="0">
                    <a:pos x="T0" y="T1"/>
                  </a:cxn>
                  <a:cxn ang="0">
                    <a:pos x="T2" y="T3"/>
                  </a:cxn>
                  <a:cxn ang="0">
                    <a:pos x="T4" y="T5"/>
                  </a:cxn>
                  <a:cxn ang="0">
                    <a:pos x="T6" y="T7"/>
                  </a:cxn>
                  <a:cxn ang="0">
                    <a:pos x="T8" y="T9"/>
                  </a:cxn>
                  <a:cxn ang="0">
                    <a:pos x="T10" y="T11"/>
                  </a:cxn>
                </a:cxnLst>
                <a:rect l="0" t="0" r="r" b="b"/>
                <a:pathLst>
                  <a:path w="59" h="59">
                    <a:moveTo>
                      <a:pt x="29" y="0"/>
                    </a:moveTo>
                    <a:lnTo>
                      <a:pt x="29" y="0"/>
                    </a:lnTo>
                    <a:cubicBezTo>
                      <a:pt x="29" y="0"/>
                      <a:pt x="29" y="0"/>
                      <a:pt x="0" y="0"/>
                    </a:cubicBezTo>
                    <a:cubicBezTo>
                      <a:pt x="29" y="0"/>
                      <a:pt x="29" y="29"/>
                      <a:pt x="29" y="58"/>
                    </a:cubicBezTo>
                    <a:cubicBezTo>
                      <a:pt x="58" y="58"/>
                      <a:pt x="58" y="58"/>
                      <a:pt x="58" y="58"/>
                    </a:cubicBezTo>
                    <a:cubicBezTo>
                      <a:pt x="58" y="29"/>
                      <a:pt x="58"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41" name="Freeform 292">
                <a:extLst>
                  <a:ext uri="{FF2B5EF4-FFF2-40B4-BE49-F238E27FC236}">
                    <a16:creationId xmlns:a16="http://schemas.microsoft.com/office/drawing/2014/main" id="{CF1BEB3D-E610-4C9F-8D2F-634AB83CE9FE}"/>
                  </a:ext>
                </a:extLst>
              </p:cNvPr>
              <p:cNvSpPr>
                <a:spLocks noChangeArrowheads="1"/>
              </p:cNvSpPr>
              <p:nvPr/>
            </p:nvSpPr>
            <p:spPr bwMode="auto">
              <a:xfrm>
                <a:off x="11448601" y="1776975"/>
                <a:ext cx="11415" cy="1619"/>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42" name="Freeform 293">
                <a:extLst>
                  <a:ext uri="{FF2B5EF4-FFF2-40B4-BE49-F238E27FC236}">
                    <a16:creationId xmlns:a16="http://schemas.microsoft.com/office/drawing/2014/main" id="{197944DE-1A86-4E18-841F-25AEBCB717B4}"/>
                  </a:ext>
                </a:extLst>
              </p:cNvPr>
              <p:cNvSpPr>
                <a:spLocks noChangeArrowheads="1"/>
              </p:cNvSpPr>
              <p:nvPr/>
            </p:nvSpPr>
            <p:spPr bwMode="auto">
              <a:xfrm>
                <a:off x="10983809" y="1317372"/>
                <a:ext cx="539810" cy="835053"/>
              </a:xfrm>
              <a:custGeom>
                <a:avLst/>
                <a:gdLst>
                  <a:gd name="T0" fmla="*/ 1459 w 1460"/>
                  <a:gd name="T1" fmla="*/ 1050 h 2276"/>
                  <a:gd name="T2" fmla="*/ 1284 w 1460"/>
                  <a:gd name="T3" fmla="*/ 817 h 2276"/>
                  <a:gd name="T4" fmla="*/ 1138 w 1460"/>
                  <a:gd name="T5" fmla="*/ 758 h 2276"/>
                  <a:gd name="T6" fmla="*/ 1021 w 1460"/>
                  <a:gd name="T7" fmla="*/ 758 h 2276"/>
                  <a:gd name="T8" fmla="*/ 847 w 1460"/>
                  <a:gd name="T9" fmla="*/ 291 h 2276"/>
                  <a:gd name="T10" fmla="*/ 730 w 1460"/>
                  <a:gd name="T11" fmla="*/ 58 h 2276"/>
                  <a:gd name="T12" fmla="*/ 642 w 1460"/>
                  <a:gd name="T13" fmla="*/ 58 h 2276"/>
                  <a:gd name="T14" fmla="*/ 584 w 1460"/>
                  <a:gd name="T15" fmla="*/ 29 h 2276"/>
                  <a:gd name="T16" fmla="*/ 497 w 1460"/>
                  <a:gd name="T17" fmla="*/ 29 h 2276"/>
                  <a:gd name="T18" fmla="*/ 321 w 1460"/>
                  <a:gd name="T19" fmla="*/ 87 h 2276"/>
                  <a:gd name="T20" fmla="*/ 293 w 1460"/>
                  <a:gd name="T21" fmla="*/ 87 h 2276"/>
                  <a:gd name="T22" fmla="*/ 234 w 1460"/>
                  <a:gd name="T23" fmla="*/ 29 h 2276"/>
                  <a:gd name="T24" fmla="*/ 117 w 1460"/>
                  <a:gd name="T25" fmla="*/ 379 h 2276"/>
                  <a:gd name="T26" fmla="*/ 59 w 1460"/>
                  <a:gd name="T27" fmla="*/ 496 h 2276"/>
                  <a:gd name="T28" fmla="*/ 117 w 1460"/>
                  <a:gd name="T29" fmla="*/ 670 h 2276"/>
                  <a:gd name="T30" fmla="*/ 147 w 1460"/>
                  <a:gd name="T31" fmla="*/ 787 h 2276"/>
                  <a:gd name="T32" fmla="*/ 117 w 1460"/>
                  <a:gd name="T33" fmla="*/ 904 h 2276"/>
                  <a:gd name="T34" fmla="*/ 147 w 1460"/>
                  <a:gd name="T35" fmla="*/ 962 h 2276"/>
                  <a:gd name="T36" fmla="*/ 88 w 1460"/>
                  <a:gd name="T37" fmla="*/ 1050 h 2276"/>
                  <a:gd name="T38" fmla="*/ 0 w 1460"/>
                  <a:gd name="T39" fmla="*/ 1225 h 2276"/>
                  <a:gd name="T40" fmla="*/ 380 w 1460"/>
                  <a:gd name="T41" fmla="*/ 2246 h 2276"/>
                  <a:gd name="T42" fmla="*/ 438 w 1460"/>
                  <a:gd name="T43" fmla="*/ 2275 h 2276"/>
                  <a:gd name="T44" fmla="*/ 467 w 1460"/>
                  <a:gd name="T45" fmla="*/ 2129 h 2276"/>
                  <a:gd name="T46" fmla="*/ 526 w 1460"/>
                  <a:gd name="T47" fmla="*/ 2100 h 2276"/>
                  <a:gd name="T48" fmla="*/ 497 w 1460"/>
                  <a:gd name="T49" fmla="*/ 2012 h 2276"/>
                  <a:gd name="T50" fmla="*/ 497 w 1460"/>
                  <a:gd name="T51" fmla="*/ 2012 h 2276"/>
                  <a:gd name="T52" fmla="*/ 584 w 1460"/>
                  <a:gd name="T53" fmla="*/ 1954 h 2276"/>
                  <a:gd name="T54" fmla="*/ 526 w 1460"/>
                  <a:gd name="T55" fmla="*/ 1867 h 2276"/>
                  <a:gd name="T56" fmla="*/ 526 w 1460"/>
                  <a:gd name="T57" fmla="*/ 1837 h 2276"/>
                  <a:gd name="T58" fmla="*/ 642 w 1460"/>
                  <a:gd name="T59" fmla="*/ 1779 h 2276"/>
                  <a:gd name="T60" fmla="*/ 671 w 1460"/>
                  <a:gd name="T61" fmla="*/ 1808 h 2276"/>
                  <a:gd name="T62" fmla="*/ 730 w 1460"/>
                  <a:gd name="T63" fmla="*/ 1633 h 2276"/>
                  <a:gd name="T64" fmla="*/ 730 w 1460"/>
                  <a:gd name="T65" fmla="*/ 1633 h 2276"/>
                  <a:gd name="T66" fmla="*/ 847 w 1460"/>
                  <a:gd name="T67" fmla="*/ 1633 h 2276"/>
                  <a:gd name="T68" fmla="*/ 847 w 1460"/>
                  <a:gd name="T69" fmla="*/ 1575 h 2276"/>
                  <a:gd name="T70" fmla="*/ 847 w 1460"/>
                  <a:gd name="T71" fmla="*/ 1458 h 2276"/>
                  <a:gd name="T72" fmla="*/ 876 w 1460"/>
                  <a:gd name="T73" fmla="*/ 1283 h 2276"/>
                  <a:gd name="T74" fmla="*/ 934 w 1460"/>
                  <a:gd name="T75" fmla="*/ 1400 h 2276"/>
                  <a:gd name="T76" fmla="*/ 992 w 1460"/>
                  <a:gd name="T77" fmla="*/ 1341 h 2276"/>
                  <a:gd name="T78" fmla="*/ 1080 w 1460"/>
                  <a:gd name="T79" fmla="*/ 1370 h 2276"/>
                  <a:gd name="T80" fmla="*/ 1109 w 1460"/>
                  <a:gd name="T81" fmla="*/ 1283 h 2276"/>
                  <a:gd name="T82" fmla="*/ 1138 w 1460"/>
                  <a:gd name="T83" fmla="*/ 1283 h 2276"/>
                  <a:gd name="T84" fmla="*/ 1167 w 1460"/>
                  <a:gd name="T85" fmla="*/ 1312 h 2276"/>
                  <a:gd name="T86" fmla="*/ 1167 w 1460"/>
                  <a:gd name="T87" fmla="*/ 1283 h 2276"/>
                  <a:gd name="T88" fmla="*/ 1197 w 1460"/>
                  <a:gd name="T89" fmla="*/ 1225 h 2276"/>
                  <a:gd name="T90" fmla="*/ 1255 w 1460"/>
                  <a:gd name="T91" fmla="*/ 1196 h 2276"/>
                  <a:gd name="T92" fmla="*/ 1255 w 1460"/>
                  <a:gd name="T93" fmla="*/ 1196 h 2276"/>
                  <a:gd name="T94" fmla="*/ 1314 w 1460"/>
                  <a:gd name="T95" fmla="*/ 1196 h 2276"/>
                  <a:gd name="T96" fmla="*/ 1314 w 1460"/>
                  <a:gd name="T97" fmla="*/ 1137 h 2276"/>
                  <a:gd name="T98" fmla="*/ 1459 w 1460"/>
                  <a:gd name="T99" fmla="*/ 1050 h 2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0" h="2276">
                    <a:moveTo>
                      <a:pt x="1459" y="1050"/>
                    </a:moveTo>
                    <a:lnTo>
                      <a:pt x="1459" y="1050"/>
                    </a:lnTo>
                    <a:cubicBezTo>
                      <a:pt x="1400" y="1020"/>
                      <a:pt x="1371" y="962"/>
                      <a:pt x="1371" y="904"/>
                    </a:cubicBezTo>
                    <a:cubicBezTo>
                      <a:pt x="1342" y="875"/>
                      <a:pt x="1314" y="846"/>
                      <a:pt x="1284" y="817"/>
                    </a:cubicBezTo>
                    <a:cubicBezTo>
                      <a:pt x="1284" y="787"/>
                      <a:pt x="1284" y="787"/>
                      <a:pt x="1284" y="787"/>
                    </a:cubicBezTo>
                    <a:cubicBezTo>
                      <a:pt x="1226" y="787"/>
                      <a:pt x="1167" y="787"/>
                      <a:pt x="1138" y="758"/>
                    </a:cubicBezTo>
                    <a:cubicBezTo>
                      <a:pt x="1109" y="787"/>
                      <a:pt x="1080" y="787"/>
                      <a:pt x="1050" y="758"/>
                    </a:cubicBezTo>
                    <a:cubicBezTo>
                      <a:pt x="1021" y="758"/>
                      <a:pt x="1021" y="758"/>
                      <a:pt x="1021" y="758"/>
                    </a:cubicBezTo>
                    <a:lnTo>
                      <a:pt x="1021" y="758"/>
                    </a:lnTo>
                    <a:cubicBezTo>
                      <a:pt x="964" y="612"/>
                      <a:pt x="905" y="437"/>
                      <a:pt x="847" y="291"/>
                    </a:cubicBezTo>
                    <a:cubicBezTo>
                      <a:pt x="817" y="234"/>
                      <a:pt x="788" y="146"/>
                      <a:pt x="759" y="87"/>
                    </a:cubicBezTo>
                    <a:cubicBezTo>
                      <a:pt x="759" y="58"/>
                      <a:pt x="730" y="58"/>
                      <a:pt x="730" y="58"/>
                    </a:cubicBezTo>
                    <a:cubicBezTo>
                      <a:pt x="700" y="58"/>
                      <a:pt x="700" y="58"/>
                      <a:pt x="700" y="58"/>
                    </a:cubicBezTo>
                    <a:cubicBezTo>
                      <a:pt x="671" y="58"/>
                      <a:pt x="642" y="58"/>
                      <a:pt x="642" y="58"/>
                    </a:cubicBezTo>
                    <a:cubicBezTo>
                      <a:pt x="614" y="29"/>
                      <a:pt x="614" y="29"/>
                      <a:pt x="614" y="29"/>
                    </a:cubicBezTo>
                    <a:cubicBezTo>
                      <a:pt x="584" y="29"/>
                      <a:pt x="584" y="29"/>
                      <a:pt x="584" y="29"/>
                    </a:cubicBezTo>
                    <a:lnTo>
                      <a:pt x="555" y="29"/>
                    </a:lnTo>
                    <a:cubicBezTo>
                      <a:pt x="526" y="29"/>
                      <a:pt x="497" y="29"/>
                      <a:pt x="497" y="29"/>
                    </a:cubicBezTo>
                    <a:cubicBezTo>
                      <a:pt x="467" y="0"/>
                      <a:pt x="467" y="0"/>
                      <a:pt x="467" y="0"/>
                    </a:cubicBezTo>
                    <a:cubicBezTo>
                      <a:pt x="438" y="58"/>
                      <a:pt x="380" y="87"/>
                      <a:pt x="321" y="87"/>
                    </a:cubicBezTo>
                    <a:cubicBezTo>
                      <a:pt x="293" y="87"/>
                      <a:pt x="293" y="87"/>
                      <a:pt x="293" y="87"/>
                    </a:cubicBezTo>
                    <a:lnTo>
                      <a:pt x="293" y="87"/>
                    </a:lnTo>
                    <a:cubicBezTo>
                      <a:pt x="264" y="87"/>
                      <a:pt x="264" y="58"/>
                      <a:pt x="264" y="29"/>
                    </a:cubicBezTo>
                    <a:cubicBezTo>
                      <a:pt x="264" y="29"/>
                      <a:pt x="264" y="29"/>
                      <a:pt x="234" y="29"/>
                    </a:cubicBezTo>
                    <a:cubicBezTo>
                      <a:pt x="205" y="117"/>
                      <a:pt x="176" y="204"/>
                      <a:pt x="147" y="291"/>
                    </a:cubicBezTo>
                    <a:cubicBezTo>
                      <a:pt x="147" y="320"/>
                      <a:pt x="117" y="350"/>
                      <a:pt x="117" y="379"/>
                    </a:cubicBezTo>
                    <a:cubicBezTo>
                      <a:pt x="117" y="408"/>
                      <a:pt x="117" y="408"/>
                      <a:pt x="88" y="437"/>
                    </a:cubicBezTo>
                    <a:cubicBezTo>
                      <a:pt x="88" y="467"/>
                      <a:pt x="88" y="496"/>
                      <a:pt x="59" y="496"/>
                    </a:cubicBezTo>
                    <a:cubicBezTo>
                      <a:pt x="59" y="554"/>
                      <a:pt x="88" y="583"/>
                      <a:pt x="88" y="641"/>
                    </a:cubicBezTo>
                    <a:cubicBezTo>
                      <a:pt x="88" y="641"/>
                      <a:pt x="117" y="641"/>
                      <a:pt x="117" y="670"/>
                    </a:cubicBezTo>
                    <a:lnTo>
                      <a:pt x="117" y="700"/>
                    </a:lnTo>
                    <a:cubicBezTo>
                      <a:pt x="147" y="729"/>
                      <a:pt x="147" y="758"/>
                      <a:pt x="147" y="787"/>
                    </a:cubicBezTo>
                    <a:cubicBezTo>
                      <a:pt x="176" y="846"/>
                      <a:pt x="147" y="846"/>
                      <a:pt x="147" y="875"/>
                    </a:cubicBezTo>
                    <a:cubicBezTo>
                      <a:pt x="117" y="875"/>
                      <a:pt x="117" y="904"/>
                      <a:pt x="117" y="904"/>
                    </a:cubicBezTo>
                    <a:cubicBezTo>
                      <a:pt x="117" y="904"/>
                      <a:pt x="117" y="904"/>
                      <a:pt x="147" y="933"/>
                    </a:cubicBezTo>
                    <a:lnTo>
                      <a:pt x="147" y="962"/>
                    </a:lnTo>
                    <a:cubicBezTo>
                      <a:pt x="147" y="991"/>
                      <a:pt x="117" y="1020"/>
                      <a:pt x="88" y="1020"/>
                    </a:cubicBezTo>
                    <a:lnTo>
                      <a:pt x="88" y="1050"/>
                    </a:lnTo>
                    <a:cubicBezTo>
                      <a:pt x="88" y="1108"/>
                      <a:pt x="88" y="1137"/>
                      <a:pt x="59" y="1196"/>
                    </a:cubicBezTo>
                    <a:cubicBezTo>
                      <a:pt x="59" y="1196"/>
                      <a:pt x="30" y="1225"/>
                      <a:pt x="0" y="1225"/>
                    </a:cubicBezTo>
                    <a:cubicBezTo>
                      <a:pt x="59" y="1400"/>
                      <a:pt x="117" y="1575"/>
                      <a:pt x="176" y="1720"/>
                    </a:cubicBezTo>
                    <a:cubicBezTo>
                      <a:pt x="264" y="1896"/>
                      <a:pt x="321" y="2070"/>
                      <a:pt x="380" y="2246"/>
                    </a:cubicBezTo>
                    <a:cubicBezTo>
                      <a:pt x="380" y="2246"/>
                      <a:pt x="380" y="2246"/>
                      <a:pt x="409" y="2275"/>
                    </a:cubicBezTo>
                    <a:cubicBezTo>
                      <a:pt x="409" y="2275"/>
                      <a:pt x="409" y="2275"/>
                      <a:pt x="438" y="2275"/>
                    </a:cubicBezTo>
                    <a:cubicBezTo>
                      <a:pt x="438" y="2246"/>
                      <a:pt x="497" y="2187"/>
                      <a:pt x="467" y="2129"/>
                    </a:cubicBezTo>
                    <a:lnTo>
                      <a:pt x="467" y="2129"/>
                    </a:lnTo>
                    <a:cubicBezTo>
                      <a:pt x="467" y="2100"/>
                      <a:pt x="467" y="2100"/>
                      <a:pt x="467" y="2100"/>
                    </a:cubicBezTo>
                    <a:cubicBezTo>
                      <a:pt x="497" y="2100"/>
                      <a:pt x="497" y="2100"/>
                      <a:pt x="526" y="2100"/>
                    </a:cubicBezTo>
                    <a:lnTo>
                      <a:pt x="555" y="2070"/>
                    </a:lnTo>
                    <a:cubicBezTo>
                      <a:pt x="526" y="2070"/>
                      <a:pt x="497" y="2041"/>
                      <a:pt x="497" y="2012"/>
                    </a:cubicBezTo>
                    <a:lnTo>
                      <a:pt x="497" y="2012"/>
                    </a:lnTo>
                    <a:lnTo>
                      <a:pt x="497" y="2012"/>
                    </a:lnTo>
                    <a:cubicBezTo>
                      <a:pt x="526" y="1983"/>
                      <a:pt x="526" y="1983"/>
                      <a:pt x="555" y="1983"/>
                    </a:cubicBezTo>
                    <a:cubicBezTo>
                      <a:pt x="584" y="1954"/>
                      <a:pt x="584" y="1954"/>
                      <a:pt x="584" y="1954"/>
                    </a:cubicBezTo>
                    <a:cubicBezTo>
                      <a:pt x="584" y="1925"/>
                      <a:pt x="584" y="1925"/>
                      <a:pt x="584" y="1925"/>
                    </a:cubicBezTo>
                    <a:cubicBezTo>
                      <a:pt x="555" y="1896"/>
                      <a:pt x="526" y="1896"/>
                      <a:pt x="526" y="1867"/>
                    </a:cubicBezTo>
                    <a:cubicBezTo>
                      <a:pt x="526" y="1837"/>
                      <a:pt x="526" y="1837"/>
                      <a:pt x="526" y="1837"/>
                    </a:cubicBezTo>
                    <a:lnTo>
                      <a:pt x="526" y="1837"/>
                    </a:lnTo>
                    <a:cubicBezTo>
                      <a:pt x="555" y="1808"/>
                      <a:pt x="584" y="1779"/>
                      <a:pt x="642" y="1779"/>
                    </a:cubicBezTo>
                    <a:lnTo>
                      <a:pt x="642" y="1779"/>
                    </a:lnTo>
                    <a:lnTo>
                      <a:pt x="642" y="1779"/>
                    </a:lnTo>
                    <a:cubicBezTo>
                      <a:pt x="671" y="1779"/>
                      <a:pt x="671" y="1779"/>
                      <a:pt x="671" y="1808"/>
                    </a:cubicBezTo>
                    <a:cubicBezTo>
                      <a:pt x="671" y="1779"/>
                      <a:pt x="700" y="1750"/>
                      <a:pt x="700" y="1720"/>
                    </a:cubicBezTo>
                    <a:cubicBezTo>
                      <a:pt x="730" y="1691"/>
                      <a:pt x="730" y="1662"/>
                      <a:pt x="730" y="1633"/>
                    </a:cubicBezTo>
                    <a:lnTo>
                      <a:pt x="730" y="1633"/>
                    </a:lnTo>
                    <a:lnTo>
                      <a:pt x="730" y="1633"/>
                    </a:lnTo>
                    <a:cubicBezTo>
                      <a:pt x="759" y="1604"/>
                      <a:pt x="759" y="1604"/>
                      <a:pt x="788" y="1604"/>
                    </a:cubicBezTo>
                    <a:cubicBezTo>
                      <a:pt x="817" y="1604"/>
                      <a:pt x="817" y="1633"/>
                      <a:pt x="847" y="1633"/>
                    </a:cubicBezTo>
                    <a:cubicBezTo>
                      <a:pt x="847" y="1633"/>
                      <a:pt x="817" y="1633"/>
                      <a:pt x="817" y="1604"/>
                    </a:cubicBezTo>
                    <a:cubicBezTo>
                      <a:pt x="817" y="1604"/>
                      <a:pt x="847" y="1604"/>
                      <a:pt x="847" y="1575"/>
                    </a:cubicBezTo>
                    <a:lnTo>
                      <a:pt x="847" y="1575"/>
                    </a:lnTo>
                    <a:cubicBezTo>
                      <a:pt x="847" y="1546"/>
                      <a:pt x="847" y="1487"/>
                      <a:pt x="847" y="1458"/>
                    </a:cubicBezTo>
                    <a:cubicBezTo>
                      <a:pt x="817" y="1400"/>
                      <a:pt x="817" y="1341"/>
                      <a:pt x="847" y="1283"/>
                    </a:cubicBezTo>
                    <a:cubicBezTo>
                      <a:pt x="876" y="1283"/>
                      <a:pt x="876" y="1283"/>
                      <a:pt x="876" y="1283"/>
                    </a:cubicBezTo>
                    <a:lnTo>
                      <a:pt x="876" y="1283"/>
                    </a:lnTo>
                    <a:cubicBezTo>
                      <a:pt x="905" y="1312"/>
                      <a:pt x="934" y="1341"/>
                      <a:pt x="934" y="1400"/>
                    </a:cubicBezTo>
                    <a:cubicBezTo>
                      <a:pt x="934" y="1400"/>
                      <a:pt x="934" y="1400"/>
                      <a:pt x="964" y="1400"/>
                    </a:cubicBezTo>
                    <a:cubicBezTo>
                      <a:pt x="964" y="1370"/>
                      <a:pt x="964" y="1341"/>
                      <a:pt x="992" y="1341"/>
                    </a:cubicBezTo>
                    <a:cubicBezTo>
                      <a:pt x="1050" y="1312"/>
                      <a:pt x="1050" y="1341"/>
                      <a:pt x="1080" y="1370"/>
                    </a:cubicBezTo>
                    <a:lnTo>
                      <a:pt x="1080" y="1370"/>
                    </a:lnTo>
                    <a:cubicBezTo>
                      <a:pt x="1080" y="1341"/>
                      <a:pt x="1080" y="1341"/>
                      <a:pt x="1080" y="1312"/>
                    </a:cubicBezTo>
                    <a:cubicBezTo>
                      <a:pt x="1080" y="1312"/>
                      <a:pt x="1080" y="1283"/>
                      <a:pt x="1109" y="1283"/>
                    </a:cubicBezTo>
                    <a:lnTo>
                      <a:pt x="1109" y="1283"/>
                    </a:lnTo>
                    <a:cubicBezTo>
                      <a:pt x="1138" y="1283"/>
                      <a:pt x="1138" y="1283"/>
                      <a:pt x="1138" y="1283"/>
                    </a:cubicBezTo>
                    <a:cubicBezTo>
                      <a:pt x="1138" y="1283"/>
                      <a:pt x="1138" y="1312"/>
                      <a:pt x="1167" y="1312"/>
                    </a:cubicBezTo>
                    <a:lnTo>
                      <a:pt x="1167" y="1312"/>
                    </a:lnTo>
                    <a:lnTo>
                      <a:pt x="1167" y="1312"/>
                    </a:lnTo>
                    <a:cubicBezTo>
                      <a:pt x="1167" y="1283"/>
                      <a:pt x="1167" y="1283"/>
                      <a:pt x="1167" y="1283"/>
                    </a:cubicBezTo>
                    <a:lnTo>
                      <a:pt x="1197" y="1283"/>
                    </a:lnTo>
                    <a:cubicBezTo>
                      <a:pt x="1197" y="1254"/>
                      <a:pt x="1197" y="1254"/>
                      <a:pt x="1197" y="1225"/>
                    </a:cubicBezTo>
                    <a:lnTo>
                      <a:pt x="1197" y="1225"/>
                    </a:lnTo>
                    <a:cubicBezTo>
                      <a:pt x="1197" y="1196"/>
                      <a:pt x="1226" y="1196"/>
                      <a:pt x="1255" y="1196"/>
                    </a:cubicBezTo>
                    <a:lnTo>
                      <a:pt x="1255" y="1196"/>
                    </a:lnTo>
                    <a:lnTo>
                      <a:pt x="1255" y="1196"/>
                    </a:lnTo>
                    <a:cubicBezTo>
                      <a:pt x="1284" y="1196"/>
                      <a:pt x="1284" y="1196"/>
                      <a:pt x="1284" y="1196"/>
                    </a:cubicBezTo>
                    <a:cubicBezTo>
                      <a:pt x="1314" y="1196"/>
                      <a:pt x="1314" y="1196"/>
                      <a:pt x="1314" y="1196"/>
                    </a:cubicBezTo>
                    <a:lnTo>
                      <a:pt x="1314" y="1167"/>
                    </a:lnTo>
                    <a:cubicBezTo>
                      <a:pt x="1314" y="1137"/>
                      <a:pt x="1314" y="1137"/>
                      <a:pt x="1314" y="1137"/>
                    </a:cubicBezTo>
                    <a:cubicBezTo>
                      <a:pt x="1342" y="1137"/>
                      <a:pt x="1342" y="1137"/>
                      <a:pt x="1342" y="1137"/>
                    </a:cubicBezTo>
                    <a:cubicBezTo>
                      <a:pt x="1400" y="1137"/>
                      <a:pt x="1430" y="1108"/>
                      <a:pt x="1459" y="1050"/>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43" name="Freeform 294">
                <a:extLst>
                  <a:ext uri="{FF2B5EF4-FFF2-40B4-BE49-F238E27FC236}">
                    <a16:creationId xmlns:a16="http://schemas.microsoft.com/office/drawing/2014/main" id="{E1AF289E-1BB1-481A-A651-1037F197D875}"/>
                  </a:ext>
                </a:extLst>
              </p:cNvPr>
              <p:cNvSpPr>
                <a:spLocks noChangeArrowheads="1"/>
              </p:cNvSpPr>
              <p:nvPr/>
            </p:nvSpPr>
            <p:spPr bwMode="auto">
              <a:xfrm>
                <a:off x="10639701" y="3811204"/>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44" name="Freeform 295">
                <a:extLst>
                  <a:ext uri="{FF2B5EF4-FFF2-40B4-BE49-F238E27FC236}">
                    <a16:creationId xmlns:a16="http://schemas.microsoft.com/office/drawing/2014/main" id="{23138A4C-2742-4E4B-B584-05D719C71035}"/>
                  </a:ext>
                </a:extLst>
              </p:cNvPr>
              <p:cNvSpPr>
                <a:spLocks noChangeArrowheads="1"/>
              </p:cNvSpPr>
              <p:nvPr/>
            </p:nvSpPr>
            <p:spPr bwMode="auto">
              <a:xfrm>
                <a:off x="11394782" y="1809341"/>
                <a:ext cx="11416" cy="22656"/>
              </a:xfrm>
              <a:custGeom>
                <a:avLst/>
                <a:gdLst>
                  <a:gd name="T0" fmla="*/ 29 w 30"/>
                  <a:gd name="T1" fmla="*/ 59 h 60"/>
                  <a:gd name="T2" fmla="*/ 29 w 30"/>
                  <a:gd name="T3" fmla="*/ 59 h 60"/>
                  <a:gd name="T4" fmla="*/ 0 w 30"/>
                  <a:gd name="T5" fmla="*/ 29 h 60"/>
                  <a:gd name="T6" fmla="*/ 0 w 30"/>
                  <a:gd name="T7" fmla="*/ 0 h 60"/>
                  <a:gd name="T8" fmla="*/ 0 w 30"/>
                  <a:gd name="T9" fmla="*/ 29 h 60"/>
                  <a:gd name="T10" fmla="*/ 29 w 30"/>
                  <a:gd name="T11" fmla="*/ 59 h 60"/>
                </a:gdLst>
                <a:ahLst/>
                <a:cxnLst>
                  <a:cxn ang="0">
                    <a:pos x="T0" y="T1"/>
                  </a:cxn>
                  <a:cxn ang="0">
                    <a:pos x="T2" y="T3"/>
                  </a:cxn>
                  <a:cxn ang="0">
                    <a:pos x="T4" y="T5"/>
                  </a:cxn>
                  <a:cxn ang="0">
                    <a:pos x="T6" y="T7"/>
                  </a:cxn>
                  <a:cxn ang="0">
                    <a:pos x="T8" y="T9"/>
                  </a:cxn>
                  <a:cxn ang="0">
                    <a:pos x="T10" y="T11"/>
                  </a:cxn>
                </a:cxnLst>
                <a:rect l="0" t="0" r="r" b="b"/>
                <a:pathLst>
                  <a:path w="30" h="60">
                    <a:moveTo>
                      <a:pt x="29" y="59"/>
                    </a:moveTo>
                    <a:lnTo>
                      <a:pt x="29" y="59"/>
                    </a:lnTo>
                    <a:cubicBezTo>
                      <a:pt x="29" y="29"/>
                      <a:pt x="29" y="29"/>
                      <a:pt x="0" y="29"/>
                    </a:cubicBezTo>
                    <a:cubicBezTo>
                      <a:pt x="0" y="0"/>
                      <a:pt x="0" y="0"/>
                      <a:pt x="0" y="0"/>
                    </a:cubicBezTo>
                    <a:cubicBezTo>
                      <a:pt x="0" y="0"/>
                      <a:pt x="0" y="0"/>
                      <a:pt x="0" y="29"/>
                    </a:cubicBezTo>
                    <a:cubicBezTo>
                      <a:pt x="29" y="29"/>
                      <a:pt x="29" y="29"/>
                      <a:pt x="2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45" name="Freeform 296">
                <a:extLst>
                  <a:ext uri="{FF2B5EF4-FFF2-40B4-BE49-F238E27FC236}">
                    <a16:creationId xmlns:a16="http://schemas.microsoft.com/office/drawing/2014/main" id="{9099A075-98CD-4FA3-A828-52CAC0B40A27}"/>
                  </a:ext>
                </a:extLst>
              </p:cNvPr>
              <p:cNvSpPr>
                <a:spLocks noChangeArrowheads="1"/>
              </p:cNvSpPr>
              <p:nvPr/>
            </p:nvSpPr>
            <p:spPr bwMode="auto">
              <a:xfrm>
                <a:off x="10639701" y="3756181"/>
                <a:ext cx="11415" cy="161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46" name="Freeform 297">
                <a:extLst>
                  <a:ext uri="{FF2B5EF4-FFF2-40B4-BE49-F238E27FC236}">
                    <a16:creationId xmlns:a16="http://schemas.microsoft.com/office/drawing/2014/main" id="{266FE69C-D7C8-4701-A276-BEB4AF6DD7EE}"/>
                  </a:ext>
                </a:extLst>
              </p:cNvPr>
              <p:cNvSpPr>
                <a:spLocks noChangeArrowheads="1"/>
              </p:cNvSpPr>
              <p:nvPr/>
            </p:nvSpPr>
            <p:spPr bwMode="auto">
              <a:xfrm>
                <a:off x="10595668" y="3756181"/>
                <a:ext cx="1631" cy="11328"/>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47" name="Freeform 298">
                <a:extLst>
                  <a:ext uri="{FF2B5EF4-FFF2-40B4-BE49-F238E27FC236}">
                    <a16:creationId xmlns:a16="http://schemas.microsoft.com/office/drawing/2014/main" id="{1C31ECDA-FCA6-49FF-9EC3-648EBFBB20EA}"/>
                  </a:ext>
                </a:extLst>
              </p:cNvPr>
              <p:cNvSpPr>
                <a:spLocks noChangeArrowheads="1"/>
              </p:cNvSpPr>
              <p:nvPr/>
            </p:nvSpPr>
            <p:spPr bwMode="auto">
              <a:xfrm>
                <a:off x="10595668" y="3735142"/>
                <a:ext cx="11416" cy="11329"/>
              </a:xfrm>
              <a:custGeom>
                <a:avLst/>
                <a:gdLst>
                  <a:gd name="T0" fmla="*/ 0 w 31"/>
                  <a:gd name="T1" fmla="*/ 29 h 30"/>
                  <a:gd name="T2" fmla="*/ 0 w 31"/>
                  <a:gd name="T3" fmla="*/ 29 h 30"/>
                  <a:gd name="T4" fmla="*/ 30 w 31"/>
                  <a:gd name="T5" fmla="*/ 0 h 30"/>
                  <a:gd name="T6" fmla="*/ 0 w 31"/>
                  <a:gd name="T7" fmla="*/ 29 h 30"/>
                </a:gdLst>
                <a:ahLst/>
                <a:cxnLst>
                  <a:cxn ang="0">
                    <a:pos x="T0" y="T1"/>
                  </a:cxn>
                  <a:cxn ang="0">
                    <a:pos x="T2" y="T3"/>
                  </a:cxn>
                  <a:cxn ang="0">
                    <a:pos x="T4" y="T5"/>
                  </a:cxn>
                  <a:cxn ang="0">
                    <a:pos x="T6" y="T7"/>
                  </a:cxn>
                </a:cxnLst>
                <a:rect l="0" t="0" r="r" b="b"/>
                <a:pathLst>
                  <a:path w="31" h="30">
                    <a:moveTo>
                      <a:pt x="0" y="29"/>
                    </a:moveTo>
                    <a:lnTo>
                      <a:pt x="0" y="29"/>
                    </a:lnTo>
                    <a:lnTo>
                      <a:pt x="3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48" name="Freeform 299">
                <a:extLst>
                  <a:ext uri="{FF2B5EF4-FFF2-40B4-BE49-F238E27FC236}">
                    <a16:creationId xmlns:a16="http://schemas.microsoft.com/office/drawing/2014/main" id="{86435405-002E-44A2-96D3-365E0159BDCE}"/>
                  </a:ext>
                </a:extLst>
              </p:cNvPr>
              <p:cNvSpPr>
                <a:spLocks noChangeArrowheads="1"/>
              </p:cNvSpPr>
              <p:nvPr/>
            </p:nvSpPr>
            <p:spPr bwMode="auto">
              <a:xfrm>
                <a:off x="10639701" y="3714104"/>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49" name="Freeform 300">
                <a:extLst>
                  <a:ext uri="{FF2B5EF4-FFF2-40B4-BE49-F238E27FC236}">
                    <a16:creationId xmlns:a16="http://schemas.microsoft.com/office/drawing/2014/main" id="{38E12C0C-8D7C-4D78-B24D-750EE3202BD8}"/>
                  </a:ext>
                </a:extLst>
              </p:cNvPr>
              <p:cNvSpPr>
                <a:spLocks noChangeArrowheads="1"/>
              </p:cNvSpPr>
              <p:nvPr/>
            </p:nvSpPr>
            <p:spPr bwMode="auto">
              <a:xfrm>
                <a:off x="10693519" y="3767509"/>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50" name="Freeform 301">
                <a:extLst>
                  <a:ext uri="{FF2B5EF4-FFF2-40B4-BE49-F238E27FC236}">
                    <a16:creationId xmlns:a16="http://schemas.microsoft.com/office/drawing/2014/main" id="{E5C75266-78AF-44CD-A4CD-AD7649682750}"/>
                  </a:ext>
                </a:extLst>
              </p:cNvPr>
              <p:cNvSpPr>
                <a:spLocks noChangeArrowheads="1"/>
              </p:cNvSpPr>
              <p:nvPr/>
            </p:nvSpPr>
            <p:spPr bwMode="auto">
              <a:xfrm>
                <a:off x="10660902" y="3735142"/>
                <a:ext cx="32617" cy="21039"/>
              </a:xfrm>
              <a:custGeom>
                <a:avLst/>
                <a:gdLst>
                  <a:gd name="T0" fmla="*/ 88 w 89"/>
                  <a:gd name="T1" fmla="*/ 58 h 59"/>
                  <a:gd name="T2" fmla="*/ 88 w 89"/>
                  <a:gd name="T3" fmla="*/ 58 h 59"/>
                  <a:gd name="T4" fmla="*/ 0 w 89"/>
                  <a:gd name="T5" fmla="*/ 0 h 59"/>
                  <a:gd name="T6" fmla="*/ 88 w 89"/>
                  <a:gd name="T7" fmla="*/ 58 h 59"/>
                </a:gdLst>
                <a:ahLst/>
                <a:cxnLst>
                  <a:cxn ang="0">
                    <a:pos x="T0" y="T1"/>
                  </a:cxn>
                  <a:cxn ang="0">
                    <a:pos x="T2" y="T3"/>
                  </a:cxn>
                  <a:cxn ang="0">
                    <a:pos x="T4" y="T5"/>
                  </a:cxn>
                  <a:cxn ang="0">
                    <a:pos x="T6" y="T7"/>
                  </a:cxn>
                </a:cxnLst>
                <a:rect l="0" t="0" r="r" b="b"/>
                <a:pathLst>
                  <a:path w="89" h="59">
                    <a:moveTo>
                      <a:pt x="88" y="58"/>
                    </a:moveTo>
                    <a:lnTo>
                      <a:pt x="88" y="58"/>
                    </a:lnTo>
                    <a:cubicBezTo>
                      <a:pt x="29" y="58"/>
                      <a:pt x="29" y="29"/>
                      <a:pt x="0" y="0"/>
                    </a:cubicBezTo>
                    <a:cubicBezTo>
                      <a:pt x="29" y="29"/>
                      <a:pt x="29" y="58"/>
                      <a:pt x="8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51" name="Freeform 302">
                <a:extLst>
                  <a:ext uri="{FF2B5EF4-FFF2-40B4-BE49-F238E27FC236}">
                    <a16:creationId xmlns:a16="http://schemas.microsoft.com/office/drawing/2014/main" id="{04E56523-2360-4A92-A719-2F081EA4DFEB}"/>
                  </a:ext>
                </a:extLst>
              </p:cNvPr>
              <p:cNvSpPr>
                <a:spLocks noChangeArrowheads="1"/>
              </p:cNvSpPr>
              <p:nvPr/>
            </p:nvSpPr>
            <p:spPr bwMode="auto">
              <a:xfrm>
                <a:off x="9344810" y="2333677"/>
                <a:ext cx="11415" cy="32366"/>
              </a:xfrm>
              <a:custGeom>
                <a:avLst/>
                <a:gdLst>
                  <a:gd name="T0" fmla="*/ 30 w 31"/>
                  <a:gd name="T1" fmla="*/ 59 h 89"/>
                  <a:gd name="T2" fmla="*/ 30 w 31"/>
                  <a:gd name="T3" fmla="*/ 59 h 89"/>
                  <a:gd name="T4" fmla="*/ 30 w 31"/>
                  <a:gd name="T5" fmla="*/ 88 h 89"/>
                  <a:gd name="T6" fmla="*/ 30 w 31"/>
                  <a:gd name="T7" fmla="*/ 59 h 89"/>
                  <a:gd name="T8" fmla="*/ 0 w 31"/>
                  <a:gd name="T9" fmla="*/ 0 h 89"/>
                  <a:gd name="T10" fmla="*/ 30 w 31"/>
                  <a:gd name="T11" fmla="*/ 59 h 89"/>
                </a:gdLst>
                <a:ahLst/>
                <a:cxnLst>
                  <a:cxn ang="0">
                    <a:pos x="T0" y="T1"/>
                  </a:cxn>
                  <a:cxn ang="0">
                    <a:pos x="T2" y="T3"/>
                  </a:cxn>
                  <a:cxn ang="0">
                    <a:pos x="T4" y="T5"/>
                  </a:cxn>
                  <a:cxn ang="0">
                    <a:pos x="T6" y="T7"/>
                  </a:cxn>
                  <a:cxn ang="0">
                    <a:pos x="T8" y="T9"/>
                  </a:cxn>
                  <a:cxn ang="0">
                    <a:pos x="T10" y="T11"/>
                  </a:cxn>
                </a:cxnLst>
                <a:rect l="0" t="0" r="r" b="b"/>
                <a:pathLst>
                  <a:path w="31" h="89">
                    <a:moveTo>
                      <a:pt x="30" y="59"/>
                    </a:moveTo>
                    <a:lnTo>
                      <a:pt x="30" y="59"/>
                    </a:lnTo>
                    <a:cubicBezTo>
                      <a:pt x="30" y="88"/>
                      <a:pt x="30" y="88"/>
                      <a:pt x="30" y="88"/>
                    </a:cubicBezTo>
                    <a:cubicBezTo>
                      <a:pt x="30" y="88"/>
                      <a:pt x="30" y="88"/>
                      <a:pt x="30" y="59"/>
                    </a:cubicBezTo>
                    <a:cubicBezTo>
                      <a:pt x="0" y="59"/>
                      <a:pt x="0" y="30"/>
                      <a:pt x="0" y="0"/>
                    </a:cubicBezTo>
                    <a:cubicBezTo>
                      <a:pt x="0" y="30"/>
                      <a:pt x="0" y="59"/>
                      <a:pt x="3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52" name="Freeform 303">
                <a:extLst>
                  <a:ext uri="{FF2B5EF4-FFF2-40B4-BE49-F238E27FC236}">
                    <a16:creationId xmlns:a16="http://schemas.microsoft.com/office/drawing/2014/main" id="{FD1E9655-6C8C-44D4-A235-5E62D0C8A6A9}"/>
                  </a:ext>
                </a:extLst>
              </p:cNvPr>
              <p:cNvSpPr>
                <a:spLocks noChangeArrowheads="1"/>
              </p:cNvSpPr>
              <p:nvPr/>
            </p:nvSpPr>
            <p:spPr bwMode="auto">
              <a:xfrm>
                <a:off x="9863419" y="5233706"/>
                <a:ext cx="1630" cy="11329"/>
              </a:xfrm>
              <a:custGeom>
                <a:avLst/>
                <a:gdLst>
                  <a:gd name="T0" fmla="*/ 0 w 1"/>
                  <a:gd name="T1" fmla="*/ 29 h 30"/>
                  <a:gd name="T2" fmla="*/ 0 w 1"/>
                  <a:gd name="T3" fmla="*/ 29 h 30"/>
                  <a:gd name="T4" fmla="*/ 0 w 1"/>
                  <a:gd name="T5" fmla="*/ 0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0"/>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53" name="Freeform 304">
                <a:extLst>
                  <a:ext uri="{FF2B5EF4-FFF2-40B4-BE49-F238E27FC236}">
                    <a16:creationId xmlns:a16="http://schemas.microsoft.com/office/drawing/2014/main" id="{6F080BB0-607D-4848-A907-9698367468F9}"/>
                  </a:ext>
                </a:extLst>
              </p:cNvPr>
              <p:cNvSpPr>
                <a:spLocks noChangeArrowheads="1"/>
              </p:cNvSpPr>
              <p:nvPr/>
            </p:nvSpPr>
            <p:spPr bwMode="auto">
              <a:xfrm>
                <a:off x="9819386" y="5031417"/>
                <a:ext cx="1631" cy="22656"/>
              </a:xfrm>
              <a:custGeom>
                <a:avLst/>
                <a:gdLst>
                  <a:gd name="T0" fmla="*/ 0 w 1"/>
                  <a:gd name="T1" fmla="*/ 0 h 60"/>
                  <a:gd name="T2" fmla="*/ 0 w 1"/>
                  <a:gd name="T3" fmla="*/ 0 h 60"/>
                  <a:gd name="T4" fmla="*/ 0 w 1"/>
                  <a:gd name="T5" fmla="*/ 59 h 60"/>
                  <a:gd name="T6" fmla="*/ 0 w 1"/>
                  <a:gd name="T7" fmla="*/ 59 h 60"/>
                  <a:gd name="T8" fmla="*/ 0 w 1"/>
                  <a:gd name="T9" fmla="*/ 59 h 60"/>
                  <a:gd name="T10" fmla="*/ 0 w 1"/>
                  <a:gd name="T11" fmla="*/ 59 h 60"/>
                  <a:gd name="T12" fmla="*/ 0 w 1"/>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1" h="60">
                    <a:moveTo>
                      <a:pt x="0" y="0"/>
                    </a:moveTo>
                    <a:lnTo>
                      <a:pt x="0" y="0"/>
                    </a:lnTo>
                    <a:cubicBezTo>
                      <a:pt x="0" y="30"/>
                      <a:pt x="0" y="30"/>
                      <a:pt x="0" y="59"/>
                    </a:cubicBezTo>
                    <a:lnTo>
                      <a:pt x="0" y="59"/>
                    </a:lnTo>
                    <a:lnTo>
                      <a:pt x="0" y="59"/>
                    </a:lnTo>
                    <a:lnTo>
                      <a:pt x="0" y="59"/>
                    </a:ln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54" name="Freeform 305">
                <a:extLst>
                  <a:ext uri="{FF2B5EF4-FFF2-40B4-BE49-F238E27FC236}">
                    <a16:creationId xmlns:a16="http://schemas.microsoft.com/office/drawing/2014/main" id="{073CD1D8-B40D-4A6A-AC57-97BD601B5932}"/>
                  </a:ext>
                </a:extLst>
              </p:cNvPr>
              <p:cNvSpPr>
                <a:spLocks noChangeArrowheads="1"/>
              </p:cNvSpPr>
              <p:nvPr/>
            </p:nvSpPr>
            <p:spPr bwMode="auto">
              <a:xfrm>
                <a:off x="9905821" y="5277402"/>
                <a:ext cx="1630" cy="32366"/>
              </a:xfrm>
              <a:custGeom>
                <a:avLst/>
                <a:gdLst>
                  <a:gd name="T0" fmla="*/ 0 w 1"/>
                  <a:gd name="T1" fmla="*/ 88 h 89"/>
                  <a:gd name="T2" fmla="*/ 0 w 1"/>
                  <a:gd name="T3" fmla="*/ 88 h 89"/>
                  <a:gd name="T4" fmla="*/ 0 w 1"/>
                  <a:gd name="T5" fmla="*/ 0 h 89"/>
                  <a:gd name="T6" fmla="*/ 0 w 1"/>
                  <a:gd name="T7" fmla="*/ 88 h 89"/>
                </a:gdLst>
                <a:ahLst/>
                <a:cxnLst>
                  <a:cxn ang="0">
                    <a:pos x="T0" y="T1"/>
                  </a:cxn>
                  <a:cxn ang="0">
                    <a:pos x="T2" y="T3"/>
                  </a:cxn>
                  <a:cxn ang="0">
                    <a:pos x="T4" y="T5"/>
                  </a:cxn>
                  <a:cxn ang="0">
                    <a:pos x="T6" y="T7"/>
                  </a:cxn>
                </a:cxnLst>
                <a:rect l="0" t="0" r="r" b="b"/>
                <a:pathLst>
                  <a:path w="1" h="89">
                    <a:moveTo>
                      <a:pt x="0" y="88"/>
                    </a:moveTo>
                    <a:lnTo>
                      <a:pt x="0" y="88"/>
                    </a:lnTo>
                    <a:cubicBezTo>
                      <a:pt x="0" y="59"/>
                      <a:pt x="0" y="29"/>
                      <a:pt x="0" y="0"/>
                    </a:cubicBezTo>
                    <a:cubicBezTo>
                      <a:pt x="0" y="29"/>
                      <a:pt x="0" y="59"/>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55" name="Freeform 306">
                <a:extLst>
                  <a:ext uri="{FF2B5EF4-FFF2-40B4-BE49-F238E27FC236}">
                    <a16:creationId xmlns:a16="http://schemas.microsoft.com/office/drawing/2014/main" id="{4230365A-5A97-4A4B-832C-306C37C2701F}"/>
                  </a:ext>
                </a:extLst>
              </p:cNvPr>
              <p:cNvSpPr>
                <a:spLocks noChangeArrowheads="1"/>
              </p:cNvSpPr>
              <p:nvPr/>
            </p:nvSpPr>
            <p:spPr bwMode="auto">
              <a:xfrm>
                <a:off x="9873204" y="5287112"/>
                <a:ext cx="11415" cy="22656"/>
              </a:xfrm>
              <a:custGeom>
                <a:avLst/>
                <a:gdLst>
                  <a:gd name="T0" fmla="*/ 29 w 30"/>
                  <a:gd name="T1" fmla="*/ 0 h 60"/>
                  <a:gd name="T2" fmla="*/ 29 w 30"/>
                  <a:gd name="T3" fmla="*/ 0 h 60"/>
                  <a:gd name="T4" fmla="*/ 0 w 30"/>
                  <a:gd name="T5" fmla="*/ 59 h 60"/>
                  <a:gd name="T6" fmla="*/ 29 w 30"/>
                  <a:gd name="T7" fmla="*/ 0 h 60"/>
                </a:gdLst>
                <a:ahLst/>
                <a:cxnLst>
                  <a:cxn ang="0">
                    <a:pos x="T0" y="T1"/>
                  </a:cxn>
                  <a:cxn ang="0">
                    <a:pos x="T2" y="T3"/>
                  </a:cxn>
                  <a:cxn ang="0">
                    <a:pos x="T4" y="T5"/>
                  </a:cxn>
                  <a:cxn ang="0">
                    <a:pos x="T6" y="T7"/>
                  </a:cxn>
                </a:cxnLst>
                <a:rect l="0" t="0" r="r" b="b"/>
                <a:pathLst>
                  <a:path w="30" h="60">
                    <a:moveTo>
                      <a:pt x="29" y="0"/>
                    </a:moveTo>
                    <a:lnTo>
                      <a:pt x="29" y="0"/>
                    </a:lnTo>
                    <a:cubicBezTo>
                      <a:pt x="29" y="30"/>
                      <a:pt x="0" y="30"/>
                      <a:pt x="0" y="59"/>
                    </a:cubicBezTo>
                    <a:cubicBezTo>
                      <a:pt x="0" y="30"/>
                      <a:pt x="29" y="3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56" name="Freeform 307">
                <a:extLst>
                  <a:ext uri="{FF2B5EF4-FFF2-40B4-BE49-F238E27FC236}">
                    <a16:creationId xmlns:a16="http://schemas.microsoft.com/office/drawing/2014/main" id="{C170110D-7DB7-4323-80E6-2F9035C14261}"/>
                  </a:ext>
                </a:extLst>
              </p:cNvPr>
              <p:cNvSpPr>
                <a:spLocks noChangeArrowheads="1"/>
              </p:cNvSpPr>
              <p:nvPr/>
            </p:nvSpPr>
            <p:spPr bwMode="auto">
              <a:xfrm>
                <a:off x="9896036" y="5330806"/>
                <a:ext cx="1630" cy="11329"/>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57" name="Freeform 308">
                <a:extLst>
                  <a:ext uri="{FF2B5EF4-FFF2-40B4-BE49-F238E27FC236}">
                    <a16:creationId xmlns:a16="http://schemas.microsoft.com/office/drawing/2014/main" id="{84B8A9CC-89F3-41C2-A07D-404807095204}"/>
                  </a:ext>
                </a:extLst>
              </p:cNvPr>
              <p:cNvSpPr>
                <a:spLocks noChangeArrowheads="1"/>
              </p:cNvSpPr>
              <p:nvPr/>
            </p:nvSpPr>
            <p:spPr bwMode="auto">
              <a:xfrm>
                <a:off x="9884620" y="5277402"/>
                <a:ext cx="11416" cy="11328"/>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58" name="Freeform 309">
                <a:extLst>
                  <a:ext uri="{FF2B5EF4-FFF2-40B4-BE49-F238E27FC236}">
                    <a16:creationId xmlns:a16="http://schemas.microsoft.com/office/drawing/2014/main" id="{0540056B-207D-4EA4-BEC4-9F6F3DF4243D}"/>
                  </a:ext>
                </a:extLst>
              </p:cNvPr>
              <p:cNvSpPr>
                <a:spLocks noChangeArrowheads="1"/>
              </p:cNvSpPr>
              <p:nvPr/>
            </p:nvSpPr>
            <p:spPr bwMode="auto">
              <a:xfrm>
                <a:off x="8115153" y="4966684"/>
                <a:ext cx="1630" cy="21038"/>
              </a:xfrm>
              <a:custGeom>
                <a:avLst/>
                <a:gdLst>
                  <a:gd name="T0" fmla="*/ 0 w 1"/>
                  <a:gd name="T1" fmla="*/ 29 h 59"/>
                  <a:gd name="T2" fmla="*/ 0 w 1"/>
                  <a:gd name="T3" fmla="*/ 29 h 59"/>
                  <a:gd name="T4" fmla="*/ 0 w 1"/>
                  <a:gd name="T5" fmla="*/ 58 h 59"/>
                  <a:gd name="T6" fmla="*/ 0 w 1"/>
                  <a:gd name="T7" fmla="*/ 0 h 59"/>
                  <a:gd name="T8" fmla="*/ 0 w 1"/>
                  <a:gd name="T9" fmla="*/ 29 h 59"/>
                </a:gdLst>
                <a:ahLst/>
                <a:cxnLst>
                  <a:cxn ang="0">
                    <a:pos x="T0" y="T1"/>
                  </a:cxn>
                  <a:cxn ang="0">
                    <a:pos x="T2" y="T3"/>
                  </a:cxn>
                  <a:cxn ang="0">
                    <a:pos x="T4" y="T5"/>
                  </a:cxn>
                  <a:cxn ang="0">
                    <a:pos x="T6" y="T7"/>
                  </a:cxn>
                  <a:cxn ang="0">
                    <a:pos x="T8" y="T9"/>
                  </a:cxn>
                </a:cxnLst>
                <a:rect l="0" t="0" r="r" b="b"/>
                <a:pathLst>
                  <a:path w="1" h="59">
                    <a:moveTo>
                      <a:pt x="0" y="29"/>
                    </a:moveTo>
                    <a:lnTo>
                      <a:pt x="0" y="29"/>
                    </a:lnTo>
                    <a:lnTo>
                      <a:pt x="0" y="58"/>
                    </a:lnTo>
                    <a:cubicBezTo>
                      <a:pt x="0" y="29"/>
                      <a:pt x="0" y="0"/>
                      <a:pt x="0" y="0"/>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59" name="Freeform 310">
                <a:extLst>
                  <a:ext uri="{FF2B5EF4-FFF2-40B4-BE49-F238E27FC236}">
                    <a16:creationId xmlns:a16="http://schemas.microsoft.com/office/drawing/2014/main" id="{9CB0F846-D090-4E85-B085-5D178C44163C}"/>
                  </a:ext>
                </a:extLst>
              </p:cNvPr>
              <p:cNvSpPr>
                <a:spLocks noChangeArrowheads="1"/>
              </p:cNvSpPr>
              <p:nvPr/>
            </p:nvSpPr>
            <p:spPr bwMode="auto">
              <a:xfrm>
                <a:off x="9819386" y="5223997"/>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60" name="Freeform 311">
                <a:extLst>
                  <a:ext uri="{FF2B5EF4-FFF2-40B4-BE49-F238E27FC236}">
                    <a16:creationId xmlns:a16="http://schemas.microsoft.com/office/drawing/2014/main" id="{B2A37F0F-4A4F-4A9D-BE00-528DACFF8236}"/>
                  </a:ext>
                </a:extLst>
              </p:cNvPr>
              <p:cNvSpPr>
                <a:spLocks noChangeArrowheads="1"/>
              </p:cNvSpPr>
              <p:nvPr/>
            </p:nvSpPr>
            <p:spPr bwMode="auto">
              <a:xfrm>
                <a:off x="9840587" y="5138226"/>
                <a:ext cx="11415" cy="43694"/>
              </a:xfrm>
              <a:custGeom>
                <a:avLst/>
                <a:gdLst>
                  <a:gd name="T0" fmla="*/ 0 w 30"/>
                  <a:gd name="T1" fmla="*/ 117 h 118"/>
                  <a:gd name="T2" fmla="*/ 0 w 30"/>
                  <a:gd name="T3" fmla="*/ 117 h 118"/>
                  <a:gd name="T4" fmla="*/ 29 w 30"/>
                  <a:gd name="T5" fmla="*/ 58 h 118"/>
                  <a:gd name="T6" fmla="*/ 29 w 30"/>
                  <a:gd name="T7" fmla="*/ 0 h 118"/>
                  <a:gd name="T8" fmla="*/ 29 w 30"/>
                  <a:gd name="T9" fmla="*/ 58 h 118"/>
                  <a:gd name="T10" fmla="*/ 0 w 30"/>
                  <a:gd name="T11" fmla="*/ 117 h 118"/>
                </a:gdLst>
                <a:ahLst/>
                <a:cxnLst>
                  <a:cxn ang="0">
                    <a:pos x="T0" y="T1"/>
                  </a:cxn>
                  <a:cxn ang="0">
                    <a:pos x="T2" y="T3"/>
                  </a:cxn>
                  <a:cxn ang="0">
                    <a:pos x="T4" y="T5"/>
                  </a:cxn>
                  <a:cxn ang="0">
                    <a:pos x="T6" y="T7"/>
                  </a:cxn>
                  <a:cxn ang="0">
                    <a:pos x="T8" y="T9"/>
                  </a:cxn>
                  <a:cxn ang="0">
                    <a:pos x="T10" y="T11"/>
                  </a:cxn>
                </a:cxnLst>
                <a:rect l="0" t="0" r="r" b="b"/>
                <a:pathLst>
                  <a:path w="30" h="118">
                    <a:moveTo>
                      <a:pt x="0" y="117"/>
                    </a:moveTo>
                    <a:lnTo>
                      <a:pt x="0" y="117"/>
                    </a:lnTo>
                    <a:cubicBezTo>
                      <a:pt x="29" y="88"/>
                      <a:pt x="29" y="88"/>
                      <a:pt x="29" y="58"/>
                    </a:cubicBezTo>
                    <a:cubicBezTo>
                      <a:pt x="29" y="29"/>
                      <a:pt x="29" y="29"/>
                      <a:pt x="29" y="0"/>
                    </a:cubicBezTo>
                    <a:cubicBezTo>
                      <a:pt x="29" y="29"/>
                      <a:pt x="29" y="29"/>
                      <a:pt x="29" y="58"/>
                    </a:cubicBezTo>
                    <a:cubicBezTo>
                      <a:pt x="29" y="88"/>
                      <a:pt x="29"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61" name="Freeform 312">
                <a:extLst>
                  <a:ext uri="{FF2B5EF4-FFF2-40B4-BE49-F238E27FC236}">
                    <a16:creationId xmlns:a16="http://schemas.microsoft.com/office/drawing/2014/main" id="{435912AC-FF57-4A4E-BD84-96428BDC9F19}"/>
                  </a:ext>
                </a:extLst>
              </p:cNvPr>
              <p:cNvSpPr>
                <a:spLocks noChangeArrowheads="1"/>
              </p:cNvSpPr>
              <p:nvPr/>
            </p:nvSpPr>
            <p:spPr bwMode="auto">
              <a:xfrm>
                <a:off x="9830802" y="5212669"/>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62" name="Freeform 313">
                <a:extLst>
                  <a:ext uri="{FF2B5EF4-FFF2-40B4-BE49-F238E27FC236}">
                    <a16:creationId xmlns:a16="http://schemas.microsoft.com/office/drawing/2014/main" id="{5F14B591-BCF8-4034-A6BF-423271AD87C5}"/>
                  </a:ext>
                </a:extLst>
              </p:cNvPr>
              <p:cNvSpPr>
                <a:spLocks noChangeArrowheads="1"/>
              </p:cNvSpPr>
              <p:nvPr/>
            </p:nvSpPr>
            <p:spPr bwMode="auto">
              <a:xfrm>
                <a:off x="9819386" y="5233706"/>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63" name="Freeform 314">
                <a:extLst>
                  <a:ext uri="{FF2B5EF4-FFF2-40B4-BE49-F238E27FC236}">
                    <a16:creationId xmlns:a16="http://schemas.microsoft.com/office/drawing/2014/main" id="{FB385D34-1C20-48A0-B4A8-5D70FF6C6B61}"/>
                  </a:ext>
                </a:extLst>
              </p:cNvPr>
              <p:cNvSpPr>
                <a:spLocks noChangeArrowheads="1"/>
              </p:cNvSpPr>
              <p:nvPr/>
            </p:nvSpPr>
            <p:spPr bwMode="auto">
              <a:xfrm>
                <a:off x="9830802" y="5212669"/>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64" name="Freeform 315">
                <a:extLst>
                  <a:ext uri="{FF2B5EF4-FFF2-40B4-BE49-F238E27FC236}">
                    <a16:creationId xmlns:a16="http://schemas.microsoft.com/office/drawing/2014/main" id="{A585DD6C-846A-4A03-AC3B-D3E4BC3EB285}"/>
                  </a:ext>
                </a:extLst>
              </p:cNvPr>
              <p:cNvSpPr>
                <a:spLocks noChangeArrowheads="1"/>
              </p:cNvSpPr>
              <p:nvPr/>
            </p:nvSpPr>
            <p:spPr bwMode="auto">
              <a:xfrm>
                <a:off x="9840587" y="5084821"/>
                <a:ext cx="11415" cy="32366"/>
              </a:xfrm>
              <a:custGeom>
                <a:avLst/>
                <a:gdLst>
                  <a:gd name="T0" fmla="*/ 0 w 30"/>
                  <a:gd name="T1" fmla="*/ 0 h 88"/>
                  <a:gd name="T2" fmla="*/ 0 w 30"/>
                  <a:gd name="T3" fmla="*/ 0 h 88"/>
                  <a:gd name="T4" fmla="*/ 0 w 30"/>
                  <a:gd name="T5" fmla="*/ 0 h 88"/>
                  <a:gd name="T6" fmla="*/ 29 w 30"/>
                  <a:gd name="T7" fmla="*/ 87 h 88"/>
                  <a:gd name="T8" fmla="*/ 0 w 30"/>
                  <a:gd name="T9" fmla="*/ 0 h 88"/>
                </a:gdLst>
                <a:ahLst/>
                <a:cxnLst>
                  <a:cxn ang="0">
                    <a:pos x="T0" y="T1"/>
                  </a:cxn>
                  <a:cxn ang="0">
                    <a:pos x="T2" y="T3"/>
                  </a:cxn>
                  <a:cxn ang="0">
                    <a:pos x="T4" y="T5"/>
                  </a:cxn>
                  <a:cxn ang="0">
                    <a:pos x="T6" y="T7"/>
                  </a:cxn>
                  <a:cxn ang="0">
                    <a:pos x="T8" y="T9"/>
                  </a:cxn>
                </a:cxnLst>
                <a:rect l="0" t="0" r="r" b="b"/>
                <a:pathLst>
                  <a:path w="30" h="88">
                    <a:moveTo>
                      <a:pt x="0" y="0"/>
                    </a:moveTo>
                    <a:lnTo>
                      <a:pt x="0" y="0"/>
                    </a:lnTo>
                    <a:lnTo>
                      <a:pt x="0" y="0"/>
                    </a:lnTo>
                    <a:cubicBezTo>
                      <a:pt x="29" y="29"/>
                      <a:pt x="29" y="58"/>
                      <a:pt x="29" y="87"/>
                    </a:cubicBezTo>
                    <a:cubicBezTo>
                      <a:pt x="29" y="58"/>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65" name="Freeform 316">
                <a:extLst>
                  <a:ext uri="{FF2B5EF4-FFF2-40B4-BE49-F238E27FC236}">
                    <a16:creationId xmlns:a16="http://schemas.microsoft.com/office/drawing/2014/main" id="{D1462DA9-A93E-44C9-81D5-F96DB16071E1}"/>
                  </a:ext>
                </a:extLst>
              </p:cNvPr>
              <p:cNvSpPr>
                <a:spLocks noChangeArrowheads="1"/>
              </p:cNvSpPr>
              <p:nvPr/>
            </p:nvSpPr>
            <p:spPr bwMode="auto">
              <a:xfrm>
                <a:off x="9971055" y="5426287"/>
                <a:ext cx="21200" cy="1618"/>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66" name="Freeform 317">
                <a:extLst>
                  <a:ext uri="{FF2B5EF4-FFF2-40B4-BE49-F238E27FC236}">
                    <a16:creationId xmlns:a16="http://schemas.microsoft.com/office/drawing/2014/main" id="{200535B2-5AAE-4F1C-8114-A4ECA7ACE3A8}"/>
                  </a:ext>
                </a:extLst>
              </p:cNvPr>
              <p:cNvSpPr>
                <a:spLocks noChangeArrowheads="1"/>
              </p:cNvSpPr>
              <p:nvPr/>
            </p:nvSpPr>
            <p:spPr bwMode="auto">
              <a:xfrm>
                <a:off x="9971055" y="5479691"/>
                <a:ext cx="11415"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67" name="Freeform 318">
                <a:extLst>
                  <a:ext uri="{FF2B5EF4-FFF2-40B4-BE49-F238E27FC236}">
                    <a16:creationId xmlns:a16="http://schemas.microsoft.com/office/drawing/2014/main" id="{813CEAC6-45BB-4E19-BDC8-E30063450E4A}"/>
                  </a:ext>
                </a:extLst>
              </p:cNvPr>
              <p:cNvSpPr>
                <a:spLocks noChangeArrowheads="1"/>
              </p:cNvSpPr>
              <p:nvPr/>
            </p:nvSpPr>
            <p:spPr bwMode="auto">
              <a:xfrm>
                <a:off x="9971055" y="5426287"/>
                <a:ext cx="21200" cy="32366"/>
              </a:xfrm>
              <a:custGeom>
                <a:avLst/>
                <a:gdLst>
                  <a:gd name="T0" fmla="*/ 0 w 59"/>
                  <a:gd name="T1" fmla="*/ 86 h 87"/>
                  <a:gd name="T2" fmla="*/ 0 w 59"/>
                  <a:gd name="T3" fmla="*/ 86 h 87"/>
                  <a:gd name="T4" fmla="*/ 0 w 59"/>
                  <a:gd name="T5" fmla="*/ 86 h 87"/>
                  <a:gd name="T6" fmla="*/ 0 w 59"/>
                  <a:gd name="T7" fmla="*/ 86 h 87"/>
                  <a:gd name="T8" fmla="*/ 0 w 59"/>
                  <a:gd name="T9" fmla="*/ 86 h 87"/>
                  <a:gd name="T10" fmla="*/ 29 w 59"/>
                  <a:gd name="T11" fmla="*/ 29 h 87"/>
                  <a:gd name="T12" fmla="*/ 58 w 59"/>
                  <a:gd name="T13" fmla="*/ 0 h 87"/>
                  <a:gd name="T14" fmla="*/ 58 w 59"/>
                  <a:gd name="T15" fmla="*/ 0 h 87"/>
                  <a:gd name="T16" fmla="*/ 29 w 59"/>
                  <a:gd name="T17" fmla="*/ 29 h 87"/>
                  <a:gd name="T18" fmla="*/ 0 w 59"/>
                  <a:gd name="T19"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87">
                    <a:moveTo>
                      <a:pt x="0" y="86"/>
                    </a:moveTo>
                    <a:lnTo>
                      <a:pt x="0" y="86"/>
                    </a:lnTo>
                    <a:lnTo>
                      <a:pt x="0" y="86"/>
                    </a:lnTo>
                    <a:lnTo>
                      <a:pt x="0" y="86"/>
                    </a:lnTo>
                    <a:lnTo>
                      <a:pt x="0" y="86"/>
                    </a:lnTo>
                    <a:cubicBezTo>
                      <a:pt x="0" y="58"/>
                      <a:pt x="29" y="58"/>
                      <a:pt x="29" y="29"/>
                    </a:cubicBezTo>
                    <a:cubicBezTo>
                      <a:pt x="58" y="29"/>
                      <a:pt x="58" y="29"/>
                      <a:pt x="58" y="0"/>
                    </a:cubicBezTo>
                    <a:lnTo>
                      <a:pt x="58" y="0"/>
                    </a:lnTo>
                    <a:cubicBezTo>
                      <a:pt x="58" y="29"/>
                      <a:pt x="58" y="29"/>
                      <a:pt x="29" y="29"/>
                    </a:cubicBezTo>
                    <a:cubicBezTo>
                      <a:pt x="29" y="58"/>
                      <a:pt x="0" y="58"/>
                      <a:pt x="0"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68" name="Freeform 319">
                <a:extLst>
                  <a:ext uri="{FF2B5EF4-FFF2-40B4-BE49-F238E27FC236}">
                    <a16:creationId xmlns:a16="http://schemas.microsoft.com/office/drawing/2014/main" id="{7E686DCD-A4F9-4E5A-B616-B31E99341B91}"/>
                  </a:ext>
                </a:extLst>
              </p:cNvPr>
              <p:cNvSpPr>
                <a:spLocks noChangeArrowheads="1"/>
              </p:cNvSpPr>
              <p:nvPr/>
            </p:nvSpPr>
            <p:spPr bwMode="auto">
              <a:xfrm>
                <a:off x="9992255" y="5469981"/>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69" name="Freeform 320">
                <a:extLst>
                  <a:ext uri="{FF2B5EF4-FFF2-40B4-BE49-F238E27FC236}">
                    <a16:creationId xmlns:a16="http://schemas.microsoft.com/office/drawing/2014/main" id="{B878483F-0F9A-4EC4-BB87-FA653277AE06}"/>
                  </a:ext>
                </a:extLst>
              </p:cNvPr>
              <p:cNvSpPr>
                <a:spLocks noChangeArrowheads="1"/>
              </p:cNvSpPr>
              <p:nvPr/>
            </p:nvSpPr>
            <p:spPr bwMode="auto">
              <a:xfrm>
                <a:off x="9959638" y="5437615"/>
                <a:ext cx="1631" cy="11329"/>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70" name="Freeform 321">
                <a:extLst>
                  <a:ext uri="{FF2B5EF4-FFF2-40B4-BE49-F238E27FC236}">
                    <a16:creationId xmlns:a16="http://schemas.microsoft.com/office/drawing/2014/main" id="{E5C611F2-7B3E-4BAE-9137-ED70CA39668B}"/>
                  </a:ext>
                </a:extLst>
              </p:cNvPr>
              <p:cNvSpPr>
                <a:spLocks noChangeArrowheads="1"/>
              </p:cNvSpPr>
              <p:nvPr/>
            </p:nvSpPr>
            <p:spPr bwMode="auto">
              <a:xfrm>
                <a:off x="9938438" y="5458653"/>
                <a:ext cx="11415" cy="11328"/>
              </a:xfrm>
              <a:custGeom>
                <a:avLst/>
                <a:gdLst>
                  <a:gd name="T0" fmla="*/ 0 w 30"/>
                  <a:gd name="T1" fmla="*/ 30 h 31"/>
                  <a:gd name="T2" fmla="*/ 0 w 30"/>
                  <a:gd name="T3" fmla="*/ 0 h 31"/>
                  <a:gd name="T4" fmla="*/ 29 w 30"/>
                  <a:gd name="T5" fmla="*/ 30 h 31"/>
                  <a:gd name="T6" fmla="*/ 0 w 30"/>
                  <a:gd name="T7" fmla="*/ 0 h 31"/>
                  <a:gd name="T8" fmla="*/ 0 w 30"/>
                  <a:gd name="T9" fmla="*/ 30 h 31"/>
                </a:gdLst>
                <a:ahLst/>
                <a:cxnLst>
                  <a:cxn ang="0">
                    <a:pos x="T0" y="T1"/>
                  </a:cxn>
                  <a:cxn ang="0">
                    <a:pos x="T2" y="T3"/>
                  </a:cxn>
                  <a:cxn ang="0">
                    <a:pos x="T4" y="T5"/>
                  </a:cxn>
                  <a:cxn ang="0">
                    <a:pos x="T6" y="T7"/>
                  </a:cxn>
                  <a:cxn ang="0">
                    <a:pos x="T8" y="T9"/>
                  </a:cxn>
                </a:cxnLst>
                <a:rect l="0" t="0" r="r" b="b"/>
                <a:pathLst>
                  <a:path w="30" h="31">
                    <a:moveTo>
                      <a:pt x="0" y="30"/>
                    </a:moveTo>
                    <a:lnTo>
                      <a:pt x="0" y="0"/>
                    </a:lnTo>
                    <a:lnTo>
                      <a:pt x="29"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71" name="Freeform 322">
                <a:extLst>
                  <a:ext uri="{FF2B5EF4-FFF2-40B4-BE49-F238E27FC236}">
                    <a16:creationId xmlns:a16="http://schemas.microsoft.com/office/drawing/2014/main" id="{6E56709F-9604-4850-8EF7-0C8E3682838B}"/>
                  </a:ext>
                </a:extLst>
              </p:cNvPr>
              <p:cNvSpPr>
                <a:spLocks noChangeArrowheads="1"/>
              </p:cNvSpPr>
              <p:nvPr/>
            </p:nvSpPr>
            <p:spPr bwMode="auto">
              <a:xfrm>
                <a:off x="10143924" y="5683599"/>
                <a:ext cx="44032" cy="32366"/>
              </a:xfrm>
              <a:custGeom>
                <a:avLst/>
                <a:gdLst>
                  <a:gd name="T0" fmla="*/ 0 w 118"/>
                  <a:gd name="T1" fmla="*/ 86 h 87"/>
                  <a:gd name="T2" fmla="*/ 0 w 118"/>
                  <a:gd name="T3" fmla="*/ 86 h 87"/>
                  <a:gd name="T4" fmla="*/ 29 w 118"/>
                  <a:gd name="T5" fmla="*/ 86 h 87"/>
                  <a:gd name="T6" fmla="*/ 117 w 118"/>
                  <a:gd name="T7" fmla="*/ 58 h 87"/>
                  <a:gd name="T8" fmla="*/ 29 w 118"/>
                  <a:gd name="T9" fmla="*/ 86 h 87"/>
                  <a:gd name="T10" fmla="*/ 0 w 118"/>
                  <a:gd name="T11" fmla="*/ 86 h 87"/>
                  <a:gd name="T12" fmla="*/ 0 w 118"/>
                  <a:gd name="T13" fmla="*/ 58 h 87"/>
                  <a:gd name="T14" fmla="*/ 58 w 118"/>
                  <a:gd name="T15" fmla="*/ 0 h 87"/>
                  <a:gd name="T16" fmla="*/ 88 w 118"/>
                  <a:gd name="T17" fmla="*/ 0 h 87"/>
                  <a:gd name="T18" fmla="*/ 88 w 118"/>
                  <a:gd name="T19" fmla="*/ 0 h 87"/>
                  <a:gd name="T20" fmla="*/ 58 w 118"/>
                  <a:gd name="T21" fmla="*/ 0 h 87"/>
                  <a:gd name="T22" fmla="*/ 0 w 118"/>
                  <a:gd name="T23" fmla="*/ 58 h 87"/>
                  <a:gd name="T24" fmla="*/ 0 w 118"/>
                  <a:gd name="T25"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87">
                    <a:moveTo>
                      <a:pt x="0" y="86"/>
                    </a:moveTo>
                    <a:lnTo>
                      <a:pt x="0" y="86"/>
                    </a:lnTo>
                    <a:cubicBezTo>
                      <a:pt x="29" y="86"/>
                      <a:pt x="29" y="86"/>
                      <a:pt x="29" y="86"/>
                    </a:cubicBezTo>
                    <a:cubicBezTo>
                      <a:pt x="88" y="86"/>
                      <a:pt x="88" y="58"/>
                      <a:pt x="117" y="58"/>
                    </a:cubicBezTo>
                    <a:cubicBezTo>
                      <a:pt x="88" y="58"/>
                      <a:pt x="88" y="86"/>
                      <a:pt x="29" y="86"/>
                    </a:cubicBezTo>
                    <a:cubicBezTo>
                      <a:pt x="0" y="86"/>
                      <a:pt x="0" y="86"/>
                      <a:pt x="0" y="86"/>
                    </a:cubicBezTo>
                    <a:cubicBezTo>
                      <a:pt x="0" y="58"/>
                      <a:pt x="0" y="58"/>
                      <a:pt x="0" y="58"/>
                    </a:cubicBezTo>
                    <a:cubicBezTo>
                      <a:pt x="29" y="29"/>
                      <a:pt x="29" y="29"/>
                      <a:pt x="58" y="0"/>
                    </a:cubicBezTo>
                    <a:lnTo>
                      <a:pt x="88" y="0"/>
                    </a:lnTo>
                    <a:lnTo>
                      <a:pt x="88" y="0"/>
                    </a:lnTo>
                    <a:lnTo>
                      <a:pt x="58" y="0"/>
                    </a:lnTo>
                    <a:cubicBezTo>
                      <a:pt x="29" y="29"/>
                      <a:pt x="29" y="29"/>
                      <a:pt x="0" y="58"/>
                    </a:cubicBezTo>
                    <a:lnTo>
                      <a:pt x="0" y="8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72" name="Freeform 323">
                <a:extLst>
                  <a:ext uri="{FF2B5EF4-FFF2-40B4-BE49-F238E27FC236}">
                    <a16:creationId xmlns:a16="http://schemas.microsoft.com/office/drawing/2014/main" id="{1AD5E88F-4B38-47D4-9411-A713CC45CAB2}"/>
                  </a:ext>
                </a:extLst>
              </p:cNvPr>
              <p:cNvSpPr>
                <a:spLocks noChangeArrowheads="1"/>
              </p:cNvSpPr>
              <p:nvPr/>
            </p:nvSpPr>
            <p:spPr bwMode="auto">
              <a:xfrm>
                <a:off x="9938438" y="5458653"/>
                <a:ext cx="21200" cy="1618"/>
              </a:xfrm>
              <a:custGeom>
                <a:avLst/>
                <a:gdLst>
                  <a:gd name="T0" fmla="*/ 0 w 59"/>
                  <a:gd name="T1" fmla="*/ 0 h 1"/>
                  <a:gd name="T2" fmla="*/ 0 w 59"/>
                  <a:gd name="T3" fmla="*/ 0 h 1"/>
                  <a:gd name="T4" fmla="*/ 29 w 59"/>
                  <a:gd name="T5" fmla="*/ 0 h 1"/>
                  <a:gd name="T6" fmla="*/ 58 w 59"/>
                  <a:gd name="T7" fmla="*/ 0 h 1"/>
                  <a:gd name="T8" fmla="*/ 58 w 59"/>
                  <a:gd name="T9" fmla="*/ 0 h 1"/>
                  <a:gd name="T10" fmla="*/ 29 w 59"/>
                  <a:gd name="T11" fmla="*/ 0 h 1"/>
                  <a:gd name="T12" fmla="*/ 0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0" y="0"/>
                    </a:moveTo>
                    <a:lnTo>
                      <a:pt x="0" y="0"/>
                    </a:lnTo>
                    <a:cubicBezTo>
                      <a:pt x="29" y="0"/>
                      <a:pt x="29" y="0"/>
                      <a:pt x="29" y="0"/>
                    </a:cubicBezTo>
                    <a:cubicBezTo>
                      <a:pt x="58" y="0"/>
                      <a:pt x="58" y="0"/>
                      <a:pt x="58" y="0"/>
                    </a:cubicBezTo>
                    <a:lnTo>
                      <a:pt x="58"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73" name="Freeform 324">
                <a:extLst>
                  <a:ext uri="{FF2B5EF4-FFF2-40B4-BE49-F238E27FC236}">
                    <a16:creationId xmlns:a16="http://schemas.microsoft.com/office/drawing/2014/main" id="{08995FCF-12EE-4EE3-8FC6-81023AA28613}"/>
                  </a:ext>
                </a:extLst>
              </p:cNvPr>
              <p:cNvSpPr>
                <a:spLocks noChangeArrowheads="1"/>
              </p:cNvSpPr>
              <p:nvPr/>
            </p:nvSpPr>
            <p:spPr bwMode="auto">
              <a:xfrm>
                <a:off x="9905821" y="5319478"/>
                <a:ext cx="11415" cy="11328"/>
              </a:xfrm>
              <a:custGeom>
                <a:avLst/>
                <a:gdLst>
                  <a:gd name="T0" fmla="*/ 0 w 31"/>
                  <a:gd name="T1" fmla="*/ 0 h 29"/>
                  <a:gd name="T2" fmla="*/ 0 w 31"/>
                  <a:gd name="T3" fmla="*/ 0 h 29"/>
                  <a:gd name="T4" fmla="*/ 30 w 31"/>
                  <a:gd name="T5" fmla="*/ 28 h 29"/>
                  <a:gd name="T6" fmla="*/ 0 w 31"/>
                  <a:gd name="T7" fmla="*/ 0 h 29"/>
                </a:gdLst>
                <a:ahLst/>
                <a:cxnLst>
                  <a:cxn ang="0">
                    <a:pos x="T0" y="T1"/>
                  </a:cxn>
                  <a:cxn ang="0">
                    <a:pos x="T2" y="T3"/>
                  </a:cxn>
                  <a:cxn ang="0">
                    <a:pos x="T4" y="T5"/>
                  </a:cxn>
                  <a:cxn ang="0">
                    <a:pos x="T6" y="T7"/>
                  </a:cxn>
                </a:cxnLst>
                <a:rect l="0" t="0" r="r" b="b"/>
                <a:pathLst>
                  <a:path w="31" h="29">
                    <a:moveTo>
                      <a:pt x="0" y="0"/>
                    </a:moveTo>
                    <a:lnTo>
                      <a:pt x="0" y="0"/>
                    </a:lnTo>
                    <a:cubicBezTo>
                      <a:pt x="30" y="0"/>
                      <a:pt x="30" y="28"/>
                      <a:pt x="30" y="28"/>
                    </a:cubicBezTo>
                    <a:cubicBezTo>
                      <a:pt x="30" y="28"/>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74" name="Freeform 325">
                <a:extLst>
                  <a:ext uri="{FF2B5EF4-FFF2-40B4-BE49-F238E27FC236}">
                    <a16:creationId xmlns:a16="http://schemas.microsoft.com/office/drawing/2014/main" id="{9B47EB1F-CFC3-4655-B19B-CF26191BC5BF}"/>
                  </a:ext>
                </a:extLst>
              </p:cNvPr>
              <p:cNvSpPr>
                <a:spLocks noChangeArrowheads="1"/>
              </p:cNvSpPr>
              <p:nvPr/>
            </p:nvSpPr>
            <p:spPr bwMode="auto">
              <a:xfrm>
                <a:off x="9896036" y="5256363"/>
                <a:ext cx="11415" cy="11329"/>
              </a:xfrm>
              <a:custGeom>
                <a:avLst/>
                <a:gdLst>
                  <a:gd name="T0" fmla="*/ 29 w 30"/>
                  <a:gd name="T1" fmla="*/ 0 h 30"/>
                  <a:gd name="T2" fmla="*/ 29 w 30"/>
                  <a:gd name="T3" fmla="*/ 0 h 30"/>
                  <a:gd name="T4" fmla="*/ 29 w 30"/>
                  <a:gd name="T5" fmla="*/ 0 h 30"/>
                  <a:gd name="T6" fmla="*/ 29 w 30"/>
                  <a:gd name="T7" fmla="*/ 0 h 30"/>
                  <a:gd name="T8" fmla="*/ 29 w 30"/>
                  <a:gd name="T9" fmla="*/ 0 h 30"/>
                  <a:gd name="T10" fmla="*/ 0 w 30"/>
                  <a:gd name="T11" fmla="*/ 29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lnTo>
                      <a:pt x="29" y="0"/>
                    </a:lnTo>
                    <a:lnTo>
                      <a:pt x="29" y="0"/>
                    </a:lnTo>
                    <a:lnTo>
                      <a:pt x="29" y="0"/>
                    </a:lnTo>
                    <a:cubicBezTo>
                      <a:pt x="0" y="0"/>
                      <a:pt x="0" y="0"/>
                      <a:pt x="0" y="29"/>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75" name="Freeform 326">
                <a:extLst>
                  <a:ext uri="{FF2B5EF4-FFF2-40B4-BE49-F238E27FC236}">
                    <a16:creationId xmlns:a16="http://schemas.microsoft.com/office/drawing/2014/main" id="{EC1A4DEF-8C69-4C86-950E-37D8D0E95C11}"/>
                  </a:ext>
                </a:extLst>
              </p:cNvPr>
              <p:cNvSpPr>
                <a:spLocks noChangeArrowheads="1"/>
              </p:cNvSpPr>
              <p:nvPr/>
            </p:nvSpPr>
            <p:spPr bwMode="auto">
              <a:xfrm>
                <a:off x="9917236" y="5330806"/>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76" name="Freeform 327">
                <a:extLst>
                  <a:ext uri="{FF2B5EF4-FFF2-40B4-BE49-F238E27FC236}">
                    <a16:creationId xmlns:a16="http://schemas.microsoft.com/office/drawing/2014/main" id="{5AADB075-BB6D-4318-980B-BD94B86D1DA0}"/>
                  </a:ext>
                </a:extLst>
              </p:cNvPr>
              <p:cNvSpPr>
                <a:spLocks noChangeArrowheads="1"/>
              </p:cNvSpPr>
              <p:nvPr/>
            </p:nvSpPr>
            <p:spPr bwMode="auto">
              <a:xfrm>
                <a:off x="9938438" y="5448944"/>
                <a:ext cx="1630" cy="11328"/>
              </a:xfrm>
              <a:custGeom>
                <a:avLst/>
                <a:gdLst>
                  <a:gd name="T0" fmla="*/ 0 w 1"/>
                  <a:gd name="T1" fmla="*/ 0 h 29"/>
                  <a:gd name="T2" fmla="*/ 0 w 1"/>
                  <a:gd name="T3" fmla="*/ 0 h 29"/>
                  <a:gd name="T4" fmla="*/ 0 w 1"/>
                  <a:gd name="T5" fmla="*/ 28 h 29"/>
                  <a:gd name="T6" fmla="*/ 0 w 1"/>
                  <a:gd name="T7" fmla="*/ 0 h 29"/>
                </a:gdLst>
                <a:ahLst/>
                <a:cxnLst>
                  <a:cxn ang="0">
                    <a:pos x="T0" y="T1"/>
                  </a:cxn>
                  <a:cxn ang="0">
                    <a:pos x="T2" y="T3"/>
                  </a:cxn>
                  <a:cxn ang="0">
                    <a:pos x="T4" y="T5"/>
                  </a:cxn>
                  <a:cxn ang="0">
                    <a:pos x="T6" y="T7"/>
                  </a:cxn>
                </a:cxnLst>
                <a:rect l="0" t="0" r="r" b="b"/>
                <a:pathLst>
                  <a:path w="1" h="29">
                    <a:moveTo>
                      <a:pt x="0" y="0"/>
                    </a:moveTo>
                    <a:lnTo>
                      <a:pt x="0" y="0"/>
                    </a:lnTo>
                    <a:lnTo>
                      <a:pt x="0" y="2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77" name="Freeform 328">
                <a:extLst>
                  <a:ext uri="{FF2B5EF4-FFF2-40B4-BE49-F238E27FC236}">
                    <a16:creationId xmlns:a16="http://schemas.microsoft.com/office/drawing/2014/main" id="{3DDF830A-02D5-4D79-A441-9DA8EE7884A5}"/>
                  </a:ext>
                </a:extLst>
              </p:cNvPr>
              <p:cNvSpPr>
                <a:spLocks noChangeArrowheads="1"/>
              </p:cNvSpPr>
              <p:nvPr/>
            </p:nvSpPr>
            <p:spPr bwMode="auto">
              <a:xfrm>
                <a:off x="9938438" y="5448944"/>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78" name="Freeform 329">
                <a:extLst>
                  <a:ext uri="{FF2B5EF4-FFF2-40B4-BE49-F238E27FC236}">
                    <a16:creationId xmlns:a16="http://schemas.microsoft.com/office/drawing/2014/main" id="{F256825A-CDE9-48E3-A665-B8075E300E54}"/>
                  </a:ext>
                </a:extLst>
              </p:cNvPr>
              <p:cNvSpPr>
                <a:spLocks noChangeArrowheads="1"/>
              </p:cNvSpPr>
              <p:nvPr/>
            </p:nvSpPr>
            <p:spPr bwMode="auto">
              <a:xfrm>
                <a:off x="10207527" y="5748332"/>
                <a:ext cx="11416"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79" name="Freeform 330">
                <a:extLst>
                  <a:ext uri="{FF2B5EF4-FFF2-40B4-BE49-F238E27FC236}">
                    <a16:creationId xmlns:a16="http://schemas.microsoft.com/office/drawing/2014/main" id="{82167612-63F5-4F52-824A-25270504AEEE}"/>
                  </a:ext>
                </a:extLst>
              </p:cNvPr>
              <p:cNvSpPr>
                <a:spLocks noChangeArrowheads="1"/>
              </p:cNvSpPr>
              <p:nvPr/>
            </p:nvSpPr>
            <p:spPr bwMode="auto">
              <a:xfrm>
                <a:off x="3834183" y="2869341"/>
                <a:ext cx="32617" cy="11328"/>
              </a:xfrm>
              <a:custGeom>
                <a:avLst/>
                <a:gdLst>
                  <a:gd name="T0" fmla="*/ 87 w 88"/>
                  <a:gd name="T1" fmla="*/ 0 h 30"/>
                  <a:gd name="T2" fmla="*/ 87 w 88"/>
                  <a:gd name="T3" fmla="*/ 0 h 30"/>
                  <a:gd name="T4" fmla="*/ 58 w 88"/>
                  <a:gd name="T5" fmla="*/ 0 h 30"/>
                  <a:gd name="T6" fmla="*/ 58 w 88"/>
                  <a:gd name="T7" fmla="*/ 0 h 30"/>
                  <a:gd name="T8" fmla="*/ 58 w 88"/>
                  <a:gd name="T9" fmla="*/ 0 h 30"/>
                  <a:gd name="T10" fmla="*/ 87 w 88"/>
                  <a:gd name="T11" fmla="*/ 0 h 30"/>
                  <a:gd name="T12" fmla="*/ 29 w 88"/>
                  <a:gd name="T13" fmla="*/ 0 h 30"/>
                  <a:gd name="T14" fmla="*/ 0 w 88"/>
                  <a:gd name="T15" fmla="*/ 0 h 30"/>
                  <a:gd name="T16" fmla="*/ 0 w 88"/>
                  <a:gd name="T17" fmla="*/ 0 h 30"/>
                  <a:gd name="T18" fmla="*/ 0 w 88"/>
                  <a:gd name="T19" fmla="*/ 29 h 30"/>
                  <a:gd name="T20" fmla="*/ 0 w 88"/>
                  <a:gd name="T21" fmla="*/ 29 h 30"/>
                  <a:gd name="T22" fmla="*/ 0 w 88"/>
                  <a:gd name="T23" fmla="*/ 29 h 30"/>
                  <a:gd name="T24" fmla="*/ 0 w 88"/>
                  <a:gd name="T25" fmla="*/ 0 h 30"/>
                  <a:gd name="T26" fmla="*/ 0 w 88"/>
                  <a:gd name="T27" fmla="*/ 0 h 30"/>
                  <a:gd name="T28" fmla="*/ 29 w 88"/>
                  <a:gd name="T29" fmla="*/ 0 h 30"/>
                  <a:gd name="T30" fmla="*/ 87 w 88"/>
                  <a:gd name="T3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30">
                    <a:moveTo>
                      <a:pt x="87" y="0"/>
                    </a:moveTo>
                    <a:lnTo>
                      <a:pt x="87" y="0"/>
                    </a:lnTo>
                    <a:cubicBezTo>
                      <a:pt x="87" y="0"/>
                      <a:pt x="87" y="0"/>
                      <a:pt x="58" y="0"/>
                    </a:cubicBezTo>
                    <a:lnTo>
                      <a:pt x="58" y="0"/>
                    </a:lnTo>
                    <a:lnTo>
                      <a:pt x="58" y="0"/>
                    </a:lnTo>
                    <a:cubicBezTo>
                      <a:pt x="87" y="0"/>
                      <a:pt x="87" y="0"/>
                      <a:pt x="87" y="0"/>
                    </a:cubicBezTo>
                    <a:cubicBezTo>
                      <a:pt x="58" y="0"/>
                      <a:pt x="58" y="0"/>
                      <a:pt x="29" y="0"/>
                    </a:cubicBezTo>
                    <a:cubicBezTo>
                      <a:pt x="29" y="0"/>
                      <a:pt x="29" y="0"/>
                      <a:pt x="0" y="0"/>
                    </a:cubicBezTo>
                    <a:lnTo>
                      <a:pt x="0" y="0"/>
                    </a:lnTo>
                    <a:cubicBezTo>
                      <a:pt x="0" y="29"/>
                      <a:pt x="0" y="29"/>
                      <a:pt x="0" y="29"/>
                    </a:cubicBezTo>
                    <a:lnTo>
                      <a:pt x="0" y="29"/>
                    </a:lnTo>
                    <a:lnTo>
                      <a:pt x="0" y="29"/>
                    </a:lnTo>
                    <a:cubicBezTo>
                      <a:pt x="0" y="0"/>
                      <a:pt x="0" y="0"/>
                      <a:pt x="0" y="0"/>
                    </a:cubicBezTo>
                    <a:lnTo>
                      <a:pt x="0" y="0"/>
                    </a:lnTo>
                    <a:cubicBezTo>
                      <a:pt x="29" y="0"/>
                      <a:pt x="29" y="0"/>
                      <a:pt x="29" y="0"/>
                    </a:cubicBezTo>
                    <a:cubicBezTo>
                      <a:pt x="58" y="0"/>
                      <a:pt x="87"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80" name="Freeform 331">
                <a:extLst>
                  <a:ext uri="{FF2B5EF4-FFF2-40B4-BE49-F238E27FC236}">
                    <a16:creationId xmlns:a16="http://schemas.microsoft.com/office/drawing/2014/main" id="{9DEA1884-989F-434E-82F3-8BC31BDAC483}"/>
                  </a:ext>
                </a:extLst>
              </p:cNvPr>
              <p:cNvSpPr>
                <a:spLocks noChangeArrowheads="1"/>
              </p:cNvSpPr>
              <p:nvPr/>
            </p:nvSpPr>
            <p:spPr bwMode="auto">
              <a:xfrm>
                <a:off x="3780366" y="2911418"/>
                <a:ext cx="55449" cy="43694"/>
              </a:xfrm>
              <a:custGeom>
                <a:avLst/>
                <a:gdLst>
                  <a:gd name="T0" fmla="*/ 117 w 148"/>
                  <a:gd name="T1" fmla="*/ 0 h 117"/>
                  <a:gd name="T2" fmla="*/ 117 w 148"/>
                  <a:gd name="T3" fmla="*/ 0 h 117"/>
                  <a:gd name="T4" fmla="*/ 88 w 148"/>
                  <a:gd name="T5" fmla="*/ 0 h 117"/>
                  <a:gd name="T6" fmla="*/ 0 w 148"/>
                  <a:gd name="T7" fmla="*/ 57 h 117"/>
                  <a:gd name="T8" fmla="*/ 0 w 148"/>
                  <a:gd name="T9" fmla="*/ 57 h 117"/>
                  <a:gd name="T10" fmla="*/ 0 w 148"/>
                  <a:gd name="T11" fmla="*/ 87 h 117"/>
                  <a:gd name="T12" fmla="*/ 0 w 148"/>
                  <a:gd name="T13" fmla="*/ 116 h 117"/>
                  <a:gd name="T14" fmla="*/ 0 w 148"/>
                  <a:gd name="T15" fmla="*/ 87 h 117"/>
                  <a:gd name="T16" fmla="*/ 0 w 148"/>
                  <a:gd name="T17" fmla="*/ 57 h 117"/>
                  <a:gd name="T18" fmla="*/ 0 w 148"/>
                  <a:gd name="T19" fmla="*/ 57 h 117"/>
                  <a:gd name="T20" fmla="*/ 88 w 148"/>
                  <a:gd name="T21" fmla="*/ 0 h 117"/>
                  <a:gd name="T22" fmla="*/ 117 w 148"/>
                  <a:gd name="T23" fmla="*/ 0 h 117"/>
                  <a:gd name="T24" fmla="*/ 117 w 148"/>
                  <a:gd name="T25" fmla="*/ 29 h 117"/>
                  <a:gd name="T26" fmla="*/ 147 w 148"/>
                  <a:gd name="T27" fmla="*/ 57 h 117"/>
                  <a:gd name="T28" fmla="*/ 117 w 148"/>
                  <a:gd name="T29" fmla="*/ 29 h 117"/>
                  <a:gd name="T30" fmla="*/ 117 w 148"/>
                  <a:gd name="T3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8" h="117">
                    <a:moveTo>
                      <a:pt x="117" y="0"/>
                    </a:moveTo>
                    <a:lnTo>
                      <a:pt x="117" y="0"/>
                    </a:lnTo>
                    <a:cubicBezTo>
                      <a:pt x="88" y="0"/>
                      <a:pt x="88" y="0"/>
                      <a:pt x="88" y="0"/>
                    </a:cubicBezTo>
                    <a:cubicBezTo>
                      <a:pt x="59" y="29"/>
                      <a:pt x="30" y="29"/>
                      <a:pt x="0" y="57"/>
                    </a:cubicBezTo>
                    <a:lnTo>
                      <a:pt x="0" y="57"/>
                    </a:lnTo>
                    <a:cubicBezTo>
                      <a:pt x="0" y="87"/>
                      <a:pt x="0" y="87"/>
                      <a:pt x="0" y="87"/>
                    </a:cubicBezTo>
                    <a:cubicBezTo>
                      <a:pt x="0" y="87"/>
                      <a:pt x="0" y="87"/>
                      <a:pt x="0" y="116"/>
                    </a:cubicBezTo>
                    <a:cubicBezTo>
                      <a:pt x="0" y="87"/>
                      <a:pt x="0" y="87"/>
                      <a:pt x="0" y="87"/>
                    </a:cubicBezTo>
                    <a:cubicBezTo>
                      <a:pt x="0" y="57"/>
                      <a:pt x="0" y="57"/>
                      <a:pt x="0" y="57"/>
                    </a:cubicBezTo>
                    <a:lnTo>
                      <a:pt x="0" y="57"/>
                    </a:lnTo>
                    <a:cubicBezTo>
                      <a:pt x="30" y="29"/>
                      <a:pt x="59" y="29"/>
                      <a:pt x="88" y="0"/>
                    </a:cubicBezTo>
                    <a:cubicBezTo>
                      <a:pt x="117" y="0"/>
                      <a:pt x="117" y="0"/>
                      <a:pt x="117" y="0"/>
                    </a:cubicBezTo>
                    <a:cubicBezTo>
                      <a:pt x="117" y="29"/>
                      <a:pt x="117" y="29"/>
                      <a:pt x="117" y="29"/>
                    </a:cubicBezTo>
                    <a:cubicBezTo>
                      <a:pt x="117" y="29"/>
                      <a:pt x="117" y="29"/>
                      <a:pt x="147" y="57"/>
                    </a:cubicBezTo>
                    <a:cubicBezTo>
                      <a:pt x="117" y="29"/>
                      <a:pt x="117" y="29"/>
                      <a:pt x="117" y="29"/>
                    </a:cubicBezTo>
                    <a:lnTo>
                      <a:pt x="11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81" name="Freeform 332">
                <a:extLst>
                  <a:ext uri="{FF2B5EF4-FFF2-40B4-BE49-F238E27FC236}">
                    <a16:creationId xmlns:a16="http://schemas.microsoft.com/office/drawing/2014/main" id="{CD7FCD2A-3C98-4AA9-91F7-727E8D2ABA2A}"/>
                  </a:ext>
                </a:extLst>
              </p:cNvPr>
              <p:cNvSpPr>
                <a:spLocks noChangeArrowheads="1"/>
              </p:cNvSpPr>
              <p:nvPr/>
            </p:nvSpPr>
            <p:spPr bwMode="auto">
              <a:xfrm>
                <a:off x="6024409" y="3725432"/>
                <a:ext cx="2038557" cy="2001862"/>
              </a:xfrm>
              <a:custGeom>
                <a:avLst/>
                <a:gdLst>
                  <a:gd name="T0" fmla="*/ 5453 w 5512"/>
                  <a:gd name="T1" fmla="*/ 3354 h 5455"/>
                  <a:gd name="T2" fmla="*/ 5453 w 5512"/>
                  <a:gd name="T3" fmla="*/ 2858 h 5455"/>
                  <a:gd name="T4" fmla="*/ 5395 w 5512"/>
                  <a:gd name="T5" fmla="*/ 2596 h 5455"/>
                  <a:gd name="T6" fmla="*/ 5249 w 5512"/>
                  <a:gd name="T7" fmla="*/ 2100 h 5455"/>
                  <a:gd name="T8" fmla="*/ 5104 w 5512"/>
                  <a:gd name="T9" fmla="*/ 1633 h 5455"/>
                  <a:gd name="T10" fmla="*/ 4666 w 5512"/>
                  <a:gd name="T11" fmla="*/ 1517 h 5455"/>
                  <a:gd name="T12" fmla="*/ 4463 w 5512"/>
                  <a:gd name="T13" fmla="*/ 1546 h 5455"/>
                  <a:gd name="T14" fmla="*/ 4258 w 5512"/>
                  <a:gd name="T15" fmla="*/ 1488 h 5455"/>
                  <a:gd name="T16" fmla="*/ 4054 w 5512"/>
                  <a:gd name="T17" fmla="*/ 1546 h 5455"/>
                  <a:gd name="T18" fmla="*/ 3996 w 5512"/>
                  <a:gd name="T19" fmla="*/ 1517 h 5455"/>
                  <a:gd name="T20" fmla="*/ 3820 w 5512"/>
                  <a:gd name="T21" fmla="*/ 1517 h 5455"/>
                  <a:gd name="T22" fmla="*/ 3558 w 5512"/>
                  <a:gd name="T23" fmla="*/ 1400 h 5455"/>
                  <a:gd name="T24" fmla="*/ 3499 w 5512"/>
                  <a:gd name="T25" fmla="*/ 1429 h 5455"/>
                  <a:gd name="T26" fmla="*/ 3354 w 5512"/>
                  <a:gd name="T27" fmla="*/ 1341 h 5455"/>
                  <a:gd name="T28" fmla="*/ 3149 w 5512"/>
                  <a:gd name="T29" fmla="*/ 1225 h 5455"/>
                  <a:gd name="T30" fmla="*/ 2771 w 5512"/>
                  <a:gd name="T31" fmla="*/ 1079 h 5455"/>
                  <a:gd name="T32" fmla="*/ 1633 w 5512"/>
                  <a:gd name="T33" fmla="*/ 321 h 5455"/>
                  <a:gd name="T34" fmla="*/ 1458 w 5512"/>
                  <a:gd name="T35" fmla="*/ 2275 h 5455"/>
                  <a:gd name="T36" fmla="*/ 0 w 5512"/>
                  <a:gd name="T37" fmla="*/ 2188 h 5455"/>
                  <a:gd name="T38" fmla="*/ 292 w 5512"/>
                  <a:gd name="T39" fmla="*/ 2596 h 5455"/>
                  <a:gd name="T40" fmla="*/ 437 w 5512"/>
                  <a:gd name="T41" fmla="*/ 2712 h 5455"/>
                  <a:gd name="T42" fmla="*/ 642 w 5512"/>
                  <a:gd name="T43" fmla="*/ 3121 h 5455"/>
                  <a:gd name="T44" fmla="*/ 933 w 5512"/>
                  <a:gd name="T45" fmla="*/ 3529 h 5455"/>
                  <a:gd name="T46" fmla="*/ 1021 w 5512"/>
                  <a:gd name="T47" fmla="*/ 3588 h 5455"/>
                  <a:gd name="T48" fmla="*/ 1166 w 5512"/>
                  <a:gd name="T49" fmla="*/ 3704 h 5455"/>
                  <a:gd name="T50" fmla="*/ 1400 w 5512"/>
                  <a:gd name="T51" fmla="*/ 3471 h 5455"/>
                  <a:gd name="T52" fmla="*/ 1575 w 5512"/>
                  <a:gd name="T53" fmla="*/ 3325 h 5455"/>
                  <a:gd name="T54" fmla="*/ 1721 w 5512"/>
                  <a:gd name="T55" fmla="*/ 3354 h 5455"/>
                  <a:gd name="T56" fmla="*/ 2100 w 5512"/>
                  <a:gd name="T57" fmla="*/ 3471 h 5455"/>
                  <a:gd name="T58" fmla="*/ 2392 w 5512"/>
                  <a:gd name="T59" fmla="*/ 3733 h 5455"/>
                  <a:gd name="T60" fmla="*/ 2421 w 5512"/>
                  <a:gd name="T61" fmla="*/ 3791 h 5455"/>
                  <a:gd name="T62" fmla="*/ 2654 w 5512"/>
                  <a:gd name="T63" fmla="*/ 4229 h 5455"/>
                  <a:gd name="T64" fmla="*/ 2916 w 5512"/>
                  <a:gd name="T65" fmla="*/ 4638 h 5455"/>
                  <a:gd name="T66" fmla="*/ 3004 w 5512"/>
                  <a:gd name="T67" fmla="*/ 4988 h 5455"/>
                  <a:gd name="T68" fmla="*/ 3179 w 5512"/>
                  <a:gd name="T69" fmla="*/ 5191 h 5455"/>
                  <a:gd name="T70" fmla="*/ 3266 w 5512"/>
                  <a:gd name="T71" fmla="*/ 5279 h 5455"/>
                  <a:gd name="T72" fmla="*/ 3733 w 5512"/>
                  <a:gd name="T73" fmla="*/ 5338 h 5455"/>
                  <a:gd name="T74" fmla="*/ 3849 w 5512"/>
                  <a:gd name="T75" fmla="*/ 5367 h 5455"/>
                  <a:gd name="T76" fmla="*/ 3763 w 5512"/>
                  <a:gd name="T77" fmla="*/ 5017 h 5455"/>
                  <a:gd name="T78" fmla="*/ 3675 w 5512"/>
                  <a:gd name="T79" fmla="*/ 4812 h 5455"/>
                  <a:gd name="T80" fmla="*/ 3704 w 5512"/>
                  <a:gd name="T81" fmla="*/ 4667 h 5455"/>
                  <a:gd name="T82" fmla="*/ 3820 w 5512"/>
                  <a:gd name="T83" fmla="*/ 4638 h 5455"/>
                  <a:gd name="T84" fmla="*/ 3733 w 5512"/>
                  <a:gd name="T85" fmla="*/ 4433 h 5455"/>
                  <a:gd name="T86" fmla="*/ 3996 w 5512"/>
                  <a:gd name="T87" fmla="*/ 4258 h 5455"/>
                  <a:gd name="T88" fmla="*/ 4199 w 5512"/>
                  <a:gd name="T89" fmla="*/ 4171 h 5455"/>
                  <a:gd name="T90" fmla="*/ 4170 w 5512"/>
                  <a:gd name="T91" fmla="*/ 3996 h 5455"/>
                  <a:gd name="T92" fmla="*/ 4316 w 5512"/>
                  <a:gd name="T93" fmla="*/ 3996 h 5455"/>
                  <a:gd name="T94" fmla="*/ 4375 w 5512"/>
                  <a:gd name="T95" fmla="*/ 3996 h 5455"/>
                  <a:gd name="T96" fmla="*/ 4549 w 5512"/>
                  <a:gd name="T97" fmla="*/ 4025 h 5455"/>
                  <a:gd name="T98" fmla="*/ 4696 w 5512"/>
                  <a:gd name="T99" fmla="*/ 3967 h 5455"/>
                  <a:gd name="T100" fmla="*/ 4813 w 5512"/>
                  <a:gd name="T101" fmla="*/ 3850 h 5455"/>
                  <a:gd name="T102" fmla="*/ 4841 w 5512"/>
                  <a:gd name="T103" fmla="*/ 3617 h 5455"/>
                  <a:gd name="T104" fmla="*/ 5046 w 5512"/>
                  <a:gd name="T105" fmla="*/ 3471 h 5455"/>
                  <a:gd name="T106" fmla="*/ 5075 w 5512"/>
                  <a:gd name="T107" fmla="*/ 3617 h 5455"/>
                  <a:gd name="T108" fmla="*/ 5133 w 5512"/>
                  <a:gd name="T109" fmla="*/ 3646 h 5455"/>
                  <a:gd name="T110" fmla="*/ 5424 w 5512"/>
                  <a:gd name="T111" fmla="*/ 3471 h 5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12" h="5455">
                    <a:moveTo>
                      <a:pt x="5453" y="3412"/>
                    </a:moveTo>
                    <a:lnTo>
                      <a:pt x="5453" y="3412"/>
                    </a:lnTo>
                    <a:cubicBezTo>
                      <a:pt x="5395" y="3354"/>
                      <a:pt x="5395" y="3354"/>
                      <a:pt x="5395" y="3354"/>
                    </a:cubicBezTo>
                    <a:cubicBezTo>
                      <a:pt x="5453" y="3354"/>
                      <a:pt x="5453" y="3354"/>
                      <a:pt x="5453" y="3354"/>
                    </a:cubicBezTo>
                    <a:lnTo>
                      <a:pt x="5453" y="3354"/>
                    </a:lnTo>
                    <a:cubicBezTo>
                      <a:pt x="5482" y="3325"/>
                      <a:pt x="5482" y="3267"/>
                      <a:pt x="5482" y="3208"/>
                    </a:cubicBezTo>
                    <a:cubicBezTo>
                      <a:pt x="5453" y="3179"/>
                      <a:pt x="5453" y="3179"/>
                      <a:pt x="5453" y="3150"/>
                    </a:cubicBezTo>
                    <a:cubicBezTo>
                      <a:pt x="5453" y="3091"/>
                      <a:pt x="5453" y="3033"/>
                      <a:pt x="5482" y="3004"/>
                    </a:cubicBezTo>
                    <a:cubicBezTo>
                      <a:pt x="5482" y="2975"/>
                      <a:pt x="5511" y="2946"/>
                      <a:pt x="5511" y="2917"/>
                    </a:cubicBezTo>
                    <a:cubicBezTo>
                      <a:pt x="5511" y="2888"/>
                      <a:pt x="5482" y="2888"/>
                      <a:pt x="5453" y="2858"/>
                    </a:cubicBezTo>
                    <a:cubicBezTo>
                      <a:pt x="5453" y="2858"/>
                      <a:pt x="5424" y="2829"/>
                      <a:pt x="5424" y="2800"/>
                    </a:cubicBezTo>
                    <a:cubicBezTo>
                      <a:pt x="5424" y="2771"/>
                      <a:pt x="5424" y="2771"/>
                      <a:pt x="5424" y="2741"/>
                    </a:cubicBezTo>
                    <a:lnTo>
                      <a:pt x="5424" y="2741"/>
                    </a:lnTo>
                    <a:cubicBezTo>
                      <a:pt x="5424" y="2712"/>
                      <a:pt x="5395" y="2683"/>
                      <a:pt x="5395" y="2654"/>
                    </a:cubicBezTo>
                    <a:cubicBezTo>
                      <a:pt x="5395" y="2625"/>
                      <a:pt x="5395" y="2625"/>
                      <a:pt x="5395" y="2596"/>
                    </a:cubicBezTo>
                    <a:cubicBezTo>
                      <a:pt x="5337" y="2567"/>
                      <a:pt x="5337" y="2508"/>
                      <a:pt x="5308" y="2450"/>
                    </a:cubicBezTo>
                    <a:cubicBezTo>
                      <a:pt x="5308" y="2391"/>
                      <a:pt x="5279" y="2362"/>
                      <a:pt x="5249" y="2333"/>
                    </a:cubicBezTo>
                    <a:lnTo>
                      <a:pt x="5249" y="2333"/>
                    </a:lnTo>
                    <a:cubicBezTo>
                      <a:pt x="5249" y="2304"/>
                      <a:pt x="5249" y="2304"/>
                      <a:pt x="5249" y="2304"/>
                    </a:cubicBezTo>
                    <a:cubicBezTo>
                      <a:pt x="5249" y="2246"/>
                      <a:pt x="5249" y="2188"/>
                      <a:pt x="5249" y="2100"/>
                    </a:cubicBezTo>
                    <a:cubicBezTo>
                      <a:pt x="5249" y="1954"/>
                      <a:pt x="5249" y="1808"/>
                      <a:pt x="5249" y="1662"/>
                    </a:cubicBezTo>
                    <a:cubicBezTo>
                      <a:pt x="5220" y="1662"/>
                      <a:pt x="5220" y="1662"/>
                      <a:pt x="5191" y="1633"/>
                    </a:cubicBezTo>
                    <a:lnTo>
                      <a:pt x="5163" y="1633"/>
                    </a:lnTo>
                    <a:lnTo>
                      <a:pt x="5163" y="1633"/>
                    </a:lnTo>
                    <a:cubicBezTo>
                      <a:pt x="5133" y="1633"/>
                      <a:pt x="5133" y="1633"/>
                      <a:pt x="5104" y="1633"/>
                    </a:cubicBezTo>
                    <a:cubicBezTo>
                      <a:pt x="5046" y="1633"/>
                      <a:pt x="5016" y="1604"/>
                      <a:pt x="4958" y="1575"/>
                    </a:cubicBezTo>
                    <a:cubicBezTo>
                      <a:pt x="4929" y="1546"/>
                      <a:pt x="4899" y="1517"/>
                      <a:pt x="4870" y="1517"/>
                    </a:cubicBezTo>
                    <a:cubicBezTo>
                      <a:pt x="4841" y="1488"/>
                      <a:pt x="4813" y="1488"/>
                      <a:pt x="4783" y="1517"/>
                    </a:cubicBezTo>
                    <a:cubicBezTo>
                      <a:pt x="4754" y="1517"/>
                      <a:pt x="4725" y="1517"/>
                      <a:pt x="4666" y="1517"/>
                    </a:cubicBezTo>
                    <a:lnTo>
                      <a:pt x="4666" y="1517"/>
                    </a:lnTo>
                    <a:cubicBezTo>
                      <a:pt x="4666" y="1517"/>
                      <a:pt x="4666" y="1517"/>
                      <a:pt x="4637" y="1517"/>
                    </a:cubicBezTo>
                    <a:lnTo>
                      <a:pt x="4637" y="1517"/>
                    </a:lnTo>
                    <a:lnTo>
                      <a:pt x="4637" y="1517"/>
                    </a:lnTo>
                    <a:cubicBezTo>
                      <a:pt x="4608" y="1517"/>
                      <a:pt x="4579" y="1517"/>
                      <a:pt x="4549" y="1517"/>
                    </a:cubicBezTo>
                    <a:cubicBezTo>
                      <a:pt x="4520" y="1517"/>
                      <a:pt x="4491" y="1517"/>
                      <a:pt x="4463" y="1546"/>
                    </a:cubicBezTo>
                    <a:cubicBezTo>
                      <a:pt x="4433" y="1546"/>
                      <a:pt x="4433" y="1546"/>
                      <a:pt x="4404" y="1546"/>
                    </a:cubicBezTo>
                    <a:cubicBezTo>
                      <a:pt x="4404" y="1575"/>
                      <a:pt x="4375" y="1575"/>
                      <a:pt x="4375" y="1575"/>
                    </a:cubicBezTo>
                    <a:cubicBezTo>
                      <a:pt x="4316" y="1575"/>
                      <a:pt x="4316" y="1546"/>
                      <a:pt x="4287" y="1517"/>
                    </a:cubicBezTo>
                    <a:cubicBezTo>
                      <a:pt x="4287" y="1488"/>
                      <a:pt x="4287" y="1488"/>
                      <a:pt x="4287" y="1488"/>
                    </a:cubicBezTo>
                    <a:lnTo>
                      <a:pt x="4258" y="1488"/>
                    </a:lnTo>
                    <a:cubicBezTo>
                      <a:pt x="4229" y="1488"/>
                      <a:pt x="4170" y="1458"/>
                      <a:pt x="4170" y="1458"/>
                    </a:cubicBezTo>
                    <a:lnTo>
                      <a:pt x="4142" y="1458"/>
                    </a:lnTo>
                    <a:lnTo>
                      <a:pt x="4142" y="1429"/>
                    </a:lnTo>
                    <a:cubicBezTo>
                      <a:pt x="4142" y="1458"/>
                      <a:pt x="4142" y="1458"/>
                      <a:pt x="4113" y="1488"/>
                    </a:cubicBezTo>
                    <a:cubicBezTo>
                      <a:pt x="4113" y="1517"/>
                      <a:pt x="4113" y="1546"/>
                      <a:pt x="4054" y="1546"/>
                    </a:cubicBezTo>
                    <a:lnTo>
                      <a:pt x="4054" y="1546"/>
                    </a:lnTo>
                    <a:cubicBezTo>
                      <a:pt x="4025" y="1517"/>
                      <a:pt x="4025" y="1517"/>
                      <a:pt x="4025" y="1488"/>
                    </a:cubicBezTo>
                    <a:lnTo>
                      <a:pt x="4025" y="1488"/>
                    </a:lnTo>
                    <a:lnTo>
                      <a:pt x="4025" y="1488"/>
                    </a:lnTo>
                    <a:cubicBezTo>
                      <a:pt x="4025" y="1517"/>
                      <a:pt x="3996" y="1517"/>
                      <a:pt x="3996" y="1517"/>
                    </a:cubicBezTo>
                    <a:cubicBezTo>
                      <a:pt x="3996" y="1546"/>
                      <a:pt x="3996" y="1546"/>
                      <a:pt x="3996" y="1546"/>
                    </a:cubicBezTo>
                    <a:lnTo>
                      <a:pt x="3996" y="1546"/>
                    </a:lnTo>
                    <a:cubicBezTo>
                      <a:pt x="3937" y="1546"/>
                      <a:pt x="3908" y="1517"/>
                      <a:pt x="3908" y="1517"/>
                    </a:cubicBezTo>
                    <a:cubicBezTo>
                      <a:pt x="3879" y="1488"/>
                      <a:pt x="3879" y="1488"/>
                      <a:pt x="3849" y="1488"/>
                    </a:cubicBezTo>
                    <a:cubicBezTo>
                      <a:pt x="3849" y="1488"/>
                      <a:pt x="3849" y="1517"/>
                      <a:pt x="3820" y="1517"/>
                    </a:cubicBezTo>
                    <a:cubicBezTo>
                      <a:pt x="3820" y="1517"/>
                      <a:pt x="3792" y="1546"/>
                      <a:pt x="3763" y="1546"/>
                    </a:cubicBezTo>
                    <a:cubicBezTo>
                      <a:pt x="3704" y="1546"/>
                      <a:pt x="3675" y="1488"/>
                      <a:pt x="3646" y="1429"/>
                    </a:cubicBezTo>
                    <a:cubicBezTo>
                      <a:pt x="3616" y="1371"/>
                      <a:pt x="3616" y="1341"/>
                      <a:pt x="3558" y="1341"/>
                    </a:cubicBezTo>
                    <a:cubicBezTo>
                      <a:pt x="3558" y="1341"/>
                      <a:pt x="3558" y="1341"/>
                      <a:pt x="3558" y="1371"/>
                    </a:cubicBezTo>
                    <a:cubicBezTo>
                      <a:pt x="3558" y="1371"/>
                      <a:pt x="3558" y="1371"/>
                      <a:pt x="3558" y="1400"/>
                    </a:cubicBezTo>
                    <a:lnTo>
                      <a:pt x="3558" y="1400"/>
                    </a:lnTo>
                    <a:cubicBezTo>
                      <a:pt x="3529" y="1400"/>
                      <a:pt x="3529" y="1400"/>
                      <a:pt x="3529" y="1400"/>
                    </a:cubicBezTo>
                    <a:lnTo>
                      <a:pt x="3529" y="1400"/>
                    </a:lnTo>
                    <a:lnTo>
                      <a:pt x="3529" y="1429"/>
                    </a:lnTo>
                    <a:cubicBezTo>
                      <a:pt x="3499" y="1429"/>
                      <a:pt x="3499" y="1429"/>
                      <a:pt x="3499" y="1429"/>
                    </a:cubicBezTo>
                    <a:lnTo>
                      <a:pt x="3499" y="1429"/>
                    </a:lnTo>
                    <a:cubicBezTo>
                      <a:pt x="3470" y="1400"/>
                      <a:pt x="3470" y="1400"/>
                      <a:pt x="3470" y="1400"/>
                    </a:cubicBezTo>
                    <a:cubicBezTo>
                      <a:pt x="3470" y="1371"/>
                      <a:pt x="3442" y="1371"/>
                      <a:pt x="3442" y="1371"/>
                    </a:cubicBezTo>
                    <a:cubicBezTo>
                      <a:pt x="3442" y="1371"/>
                      <a:pt x="3413" y="1341"/>
                      <a:pt x="3383" y="1341"/>
                    </a:cubicBezTo>
                    <a:lnTo>
                      <a:pt x="3354" y="1341"/>
                    </a:lnTo>
                    <a:cubicBezTo>
                      <a:pt x="3325" y="1341"/>
                      <a:pt x="3325" y="1341"/>
                      <a:pt x="3325" y="1341"/>
                    </a:cubicBezTo>
                    <a:cubicBezTo>
                      <a:pt x="3325" y="1312"/>
                      <a:pt x="3325" y="1312"/>
                      <a:pt x="3296" y="1312"/>
                    </a:cubicBezTo>
                    <a:lnTo>
                      <a:pt x="3266" y="1312"/>
                    </a:lnTo>
                    <a:cubicBezTo>
                      <a:pt x="3237" y="1312"/>
                      <a:pt x="3208" y="1312"/>
                      <a:pt x="3179" y="1255"/>
                    </a:cubicBezTo>
                    <a:cubicBezTo>
                      <a:pt x="3179" y="1255"/>
                      <a:pt x="3179" y="1255"/>
                      <a:pt x="3149" y="1225"/>
                    </a:cubicBezTo>
                    <a:lnTo>
                      <a:pt x="3149" y="1225"/>
                    </a:lnTo>
                    <a:cubicBezTo>
                      <a:pt x="3092" y="1138"/>
                      <a:pt x="3033" y="1138"/>
                      <a:pt x="2946" y="1138"/>
                    </a:cubicBezTo>
                    <a:cubicBezTo>
                      <a:pt x="2887" y="1108"/>
                      <a:pt x="2829" y="1108"/>
                      <a:pt x="2771" y="1108"/>
                    </a:cubicBezTo>
                    <a:lnTo>
                      <a:pt x="2771" y="1108"/>
                    </a:lnTo>
                    <a:cubicBezTo>
                      <a:pt x="2771" y="1079"/>
                      <a:pt x="2771" y="1079"/>
                      <a:pt x="2771" y="1079"/>
                    </a:cubicBezTo>
                    <a:cubicBezTo>
                      <a:pt x="2771" y="875"/>
                      <a:pt x="2771" y="671"/>
                      <a:pt x="2799" y="496"/>
                    </a:cubicBezTo>
                    <a:cubicBezTo>
                      <a:pt x="2799" y="350"/>
                      <a:pt x="2799" y="233"/>
                      <a:pt x="2799" y="117"/>
                    </a:cubicBezTo>
                    <a:cubicBezTo>
                      <a:pt x="2596" y="87"/>
                      <a:pt x="2363" y="58"/>
                      <a:pt x="2158" y="58"/>
                    </a:cubicBezTo>
                    <a:cubicBezTo>
                      <a:pt x="1983" y="29"/>
                      <a:pt x="1837" y="29"/>
                      <a:pt x="1663" y="0"/>
                    </a:cubicBezTo>
                    <a:cubicBezTo>
                      <a:pt x="1633" y="117"/>
                      <a:pt x="1633" y="205"/>
                      <a:pt x="1633" y="321"/>
                    </a:cubicBezTo>
                    <a:cubicBezTo>
                      <a:pt x="1633" y="350"/>
                      <a:pt x="1633" y="379"/>
                      <a:pt x="1633" y="408"/>
                    </a:cubicBezTo>
                    <a:cubicBezTo>
                      <a:pt x="1604" y="700"/>
                      <a:pt x="1575" y="1021"/>
                      <a:pt x="1546" y="1312"/>
                    </a:cubicBezTo>
                    <a:cubicBezTo>
                      <a:pt x="1516" y="1633"/>
                      <a:pt x="1487" y="1925"/>
                      <a:pt x="1458" y="2246"/>
                    </a:cubicBezTo>
                    <a:cubicBezTo>
                      <a:pt x="1458" y="2275"/>
                      <a:pt x="1458" y="2275"/>
                      <a:pt x="1458" y="2275"/>
                    </a:cubicBezTo>
                    <a:lnTo>
                      <a:pt x="1458" y="2275"/>
                    </a:lnTo>
                    <a:cubicBezTo>
                      <a:pt x="1196" y="2246"/>
                      <a:pt x="933" y="2217"/>
                      <a:pt x="671" y="2188"/>
                    </a:cubicBezTo>
                    <a:cubicBezTo>
                      <a:pt x="437" y="2158"/>
                      <a:pt x="233" y="2158"/>
                      <a:pt x="0" y="2129"/>
                    </a:cubicBezTo>
                    <a:cubicBezTo>
                      <a:pt x="0" y="2129"/>
                      <a:pt x="0" y="2129"/>
                      <a:pt x="0" y="2158"/>
                    </a:cubicBezTo>
                    <a:lnTo>
                      <a:pt x="0" y="2188"/>
                    </a:lnTo>
                    <a:lnTo>
                      <a:pt x="0" y="2188"/>
                    </a:lnTo>
                    <a:cubicBezTo>
                      <a:pt x="0" y="2217"/>
                      <a:pt x="30" y="2217"/>
                      <a:pt x="30" y="2246"/>
                    </a:cubicBezTo>
                    <a:cubicBezTo>
                      <a:pt x="30" y="2304"/>
                      <a:pt x="87" y="2362"/>
                      <a:pt x="146" y="2391"/>
                    </a:cubicBezTo>
                    <a:cubicBezTo>
                      <a:pt x="175" y="2421"/>
                      <a:pt x="204" y="2450"/>
                      <a:pt x="233" y="2479"/>
                    </a:cubicBezTo>
                    <a:cubicBezTo>
                      <a:pt x="233" y="2479"/>
                      <a:pt x="263" y="2508"/>
                      <a:pt x="263" y="2538"/>
                    </a:cubicBezTo>
                    <a:cubicBezTo>
                      <a:pt x="263" y="2538"/>
                      <a:pt x="292" y="2567"/>
                      <a:pt x="292" y="2596"/>
                    </a:cubicBezTo>
                    <a:cubicBezTo>
                      <a:pt x="321" y="2596"/>
                      <a:pt x="321" y="2625"/>
                      <a:pt x="350" y="2654"/>
                    </a:cubicBezTo>
                    <a:cubicBezTo>
                      <a:pt x="350" y="2654"/>
                      <a:pt x="380" y="2683"/>
                      <a:pt x="408" y="2712"/>
                    </a:cubicBezTo>
                    <a:lnTo>
                      <a:pt x="408" y="2712"/>
                    </a:lnTo>
                    <a:lnTo>
                      <a:pt x="437" y="2712"/>
                    </a:lnTo>
                    <a:lnTo>
                      <a:pt x="437" y="2712"/>
                    </a:lnTo>
                    <a:lnTo>
                      <a:pt x="437" y="2712"/>
                    </a:lnTo>
                    <a:cubicBezTo>
                      <a:pt x="437" y="2771"/>
                      <a:pt x="466" y="2771"/>
                      <a:pt x="525" y="2800"/>
                    </a:cubicBezTo>
                    <a:cubicBezTo>
                      <a:pt x="554" y="2829"/>
                      <a:pt x="583" y="2858"/>
                      <a:pt x="583" y="2888"/>
                    </a:cubicBezTo>
                    <a:cubicBezTo>
                      <a:pt x="613" y="2946"/>
                      <a:pt x="613" y="2975"/>
                      <a:pt x="613" y="3033"/>
                    </a:cubicBezTo>
                    <a:cubicBezTo>
                      <a:pt x="642" y="3062"/>
                      <a:pt x="642" y="3091"/>
                      <a:pt x="642" y="3121"/>
                    </a:cubicBezTo>
                    <a:cubicBezTo>
                      <a:pt x="642" y="3150"/>
                      <a:pt x="671" y="3179"/>
                      <a:pt x="671" y="3208"/>
                    </a:cubicBezTo>
                    <a:cubicBezTo>
                      <a:pt x="671" y="3238"/>
                      <a:pt x="700" y="3296"/>
                      <a:pt x="700" y="3354"/>
                    </a:cubicBezTo>
                    <a:cubicBezTo>
                      <a:pt x="758" y="3412"/>
                      <a:pt x="787" y="3500"/>
                      <a:pt x="875" y="3529"/>
                    </a:cubicBezTo>
                    <a:cubicBezTo>
                      <a:pt x="904" y="3529"/>
                      <a:pt x="904" y="3529"/>
                      <a:pt x="904" y="3529"/>
                    </a:cubicBezTo>
                    <a:cubicBezTo>
                      <a:pt x="933" y="3529"/>
                      <a:pt x="933" y="3529"/>
                      <a:pt x="933" y="3529"/>
                    </a:cubicBezTo>
                    <a:lnTo>
                      <a:pt x="933" y="3558"/>
                    </a:lnTo>
                    <a:cubicBezTo>
                      <a:pt x="963" y="3558"/>
                      <a:pt x="963" y="3588"/>
                      <a:pt x="992" y="3588"/>
                    </a:cubicBezTo>
                    <a:lnTo>
                      <a:pt x="992" y="3588"/>
                    </a:lnTo>
                    <a:cubicBezTo>
                      <a:pt x="1021" y="3588"/>
                      <a:pt x="1021" y="3588"/>
                      <a:pt x="1021" y="3588"/>
                    </a:cubicBezTo>
                    <a:lnTo>
                      <a:pt x="1021" y="3588"/>
                    </a:lnTo>
                    <a:lnTo>
                      <a:pt x="1021" y="3588"/>
                    </a:lnTo>
                    <a:cubicBezTo>
                      <a:pt x="1050" y="3588"/>
                      <a:pt x="1050" y="3588"/>
                      <a:pt x="1050" y="3588"/>
                    </a:cubicBezTo>
                    <a:lnTo>
                      <a:pt x="1050" y="3617"/>
                    </a:lnTo>
                    <a:cubicBezTo>
                      <a:pt x="1050" y="3617"/>
                      <a:pt x="1050" y="3617"/>
                      <a:pt x="1079" y="3617"/>
                    </a:cubicBezTo>
                    <a:cubicBezTo>
                      <a:pt x="1108" y="3617"/>
                      <a:pt x="1137" y="3675"/>
                      <a:pt x="1166" y="3704"/>
                    </a:cubicBezTo>
                    <a:cubicBezTo>
                      <a:pt x="1196" y="3733"/>
                      <a:pt x="1225" y="3762"/>
                      <a:pt x="1254" y="3762"/>
                    </a:cubicBezTo>
                    <a:cubicBezTo>
                      <a:pt x="1283" y="3762"/>
                      <a:pt x="1283" y="3733"/>
                      <a:pt x="1313" y="3704"/>
                    </a:cubicBezTo>
                    <a:lnTo>
                      <a:pt x="1313" y="3704"/>
                    </a:lnTo>
                    <a:cubicBezTo>
                      <a:pt x="1342" y="3617"/>
                      <a:pt x="1400" y="3558"/>
                      <a:pt x="1400" y="3471"/>
                    </a:cubicBezTo>
                    <a:lnTo>
                      <a:pt x="1400" y="3471"/>
                    </a:lnTo>
                    <a:lnTo>
                      <a:pt x="1400" y="3471"/>
                    </a:lnTo>
                    <a:cubicBezTo>
                      <a:pt x="1429" y="3441"/>
                      <a:pt x="1429" y="3441"/>
                      <a:pt x="1429" y="3441"/>
                    </a:cubicBezTo>
                    <a:cubicBezTo>
                      <a:pt x="1458" y="3441"/>
                      <a:pt x="1458" y="3412"/>
                      <a:pt x="1458" y="3412"/>
                    </a:cubicBezTo>
                    <a:cubicBezTo>
                      <a:pt x="1487" y="3412"/>
                      <a:pt x="1487" y="3383"/>
                      <a:pt x="1487" y="3383"/>
                    </a:cubicBezTo>
                    <a:cubicBezTo>
                      <a:pt x="1516" y="3354"/>
                      <a:pt x="1546" y="3325"/>
                      <a:pt x="1575" y="3325"/>
                    </a:cubicBezTo>
                    <a:cubicBezTo>
                      <a:pt x="1604" y="3296"/>
                      <a:pt x="1633" y="3325"/>
                      <a:pt x="1663" y="3354"/>
                    </a:cubicBezTo>
                    <a:lnTo>
                      <a:pt x="1692" y="3354"/>
                    </a:lnTo>
                    <a:lnTo>
                      <a:pt x="1692" y="3354"/>
                    </a:lnTo>
                    <a:lnTo>
                      <a:pt x="1721" y="3354"/>
                    </a:lnTo>
                    <a:lnTo>
                      <a:pt x="1721" y="3354"/>
                    </a:lnTo>
                    <a:cubicBezTo>
                      <a:pt x="1750" y="3354"/>
                      <a:pt x="1750" y="3354"/>
                      <a:pt x="1750" y="3354"/>
                    </a:cubicBezTo>
                    <a:cubicBezTo>
                      <a:pt x="1750" y="3383"/>
                      <a:pt x="1808" y="3383"/>
                      <a:pt x="1837" y="3383"/>
                    </a:cubicBezTo>
                    <a:cubicBezTo>
                      <a:pt x="1866" y="3383"/>
                      <a:pt x="1925" y="3383"/>
                      <a:pt x="1954" y="3412"/>
                    </a:cubicBezTo>
                    <a:cubicBezTo>
                      <a:pt x="1954" y="3412"/>
                      <a:pt x="1954" y="3412"/>
                      <a:pt x="1983" y="3412"/>
                    </a:cubicBezTo>
                    <a:cubicBezTo>
                      <a:pt x="2013" y="3412"/>
                      <a:pt x="2071" y="3441"/>
                      <a:pt x="2100" y="3471"/>
                    </a:cubicBezTo>
                    <a:cubicBezTo>
                      <a:pt x="2158" y="3500"/>
                      <a:pt x="2187" y="3500"/>
                      <a:pt x="2216" y="3529"/>
                    </a:cubicBezTo>
                    <a:lnTo>
                      <a:pt x="2216" y="3529"/>
                    </a:lnTo>
                    <a:lnTo>
                      <a:pt x="2216" y="3529"/>
                    </a:lnTo>
                    <a:cubicBezTo>
                      <a:pt x="2246" y="3588"/>
                      <a:pt x="2275" y="3617"/>
                      <a:pt x="2333" y="3646"/>
                    </a:cubicBezTo>
                    <a:cubicBezTo>
                      <a:pt x="2333" y="3675"/>
                      <a:pt x="2363" y="3704"/>
                      <a:pt x="2392" y="3733"/>
                    </a:cubicBezTo>
                    <a:lnTo>
                      <a:pt x="2392" y="3733"/>
                    </a:lnTo>
                    <a:lnTo>
                      <a:pt x="2392" y="3733"/>
                    </a:lnTo>
                    <a:cubicBezTo>
                      <a:pt x="2392" y="3762"/>
                      <a:pt x="2392" y="3762"/>
                      <a:pt x="2392" y="3762"/>
                    </a:cubicBezTo>
                    <a:lnTo>
                      <a:pt x="2392" y="3762"/>
                    </a:lnTo>
                    <a:cubicBezTo>
                      <a:pt x="2392" y="3762"/>
                      <a:pt x="2392" y="3791"/>
                      <a:pt x="2421" y="3791"/>
                    </a:cubicBezTo>
                    <a:cubicBezTo>
                      <a:pt x="2449" y="3821"/>
                      <a:pt x="2508" y="3850"/>
                      <a:pt x="2479" y="3938"/>
                    </a:cubicBezTo>
                    <a:cubicBezTo>
                      <a:pt x="2508" y="3967"/>
                      <a:pt x="2537" y="3996"/>
                      <a:pt x="2537" y="4054"/>
                    </a:cubicBezTo>
                    <a:cubicBezTo>
                      <a:pt x="2566" y="4083"/>
                      <a:pt x="2596" y="4141"/>
                      <a:pt x="2625" y="4171"/>
                    </a:cubicBezTo>
                    <a:cubicBezTo>
                      <a:pt x="2654" y="4171"/>
                      <a:pt x="2654" y="4171"/>
                      <a:pt x="2654" y="4171"/>
                    </a:cubicBezTo>
                    <a:cubicBezTo>
                      <a:pt x="2654" y="4229"/>
                      <a:pt x="2654" y="4229"/>
                      <a:pt x="2654" y="4229"/>
                    </a:cubicBezTo>
                    <a:cubicBezTo>
                      <a:pt x="2683" y="4258"/>
                      <a:pt x="2683" y="4288"/>
                      <a:pt x="2713" y="4346"/>
                    </a:cubicBezTo>
                    <a:cubicBezTo>
                      <a:pt x="2713" y="4374"/>
                      <a:pt x="2742" y="4404"/>
                      <a:pt x="2771" y="4462"/>
                    </a:cubicBezTo>
                    <a:cubicBezTo>
                      <a:pt x="2771" y="4462"/>
                      <a:pt x="2799" y="4491"/>
                      <a:pt x="2829" y="4491"/>
                    </a:cubicBezTo>
                    <a:cubicBezTo>
                      <a:pt x="2858" y="4521"/>
                      <a:pt x="2887" y="4521"/>
                      <a:pt x="2916" y="4608"/>
                    </a:cubicBezTo>
                    <a:lnTo>
                      <a:pt x="2916" y="4638"/>
                    </a:lnTo>
                    <a:cubicBezTo>
                      <a:pt x="2916" y="4667"/>
                      <a:pt x="2916" y="4667"/>
                      <a:pt x="2916" y="4667"/>
                    </a:cubicBezTo>
                    <a:cubicBezTo>
                      <a:pt x="2916" y="4696"/>
                      <a:pt x="2916" y="4724"/>
                      <a:pt x="2946" y="4754"/>
                    </a:cubicBezTo>
                    <a:cubicBezTo>
                      <a:pt x="2946" y="4783"/>
                      <a:pt x="2975" y="4841"/>
                      <a:pt x="2946" y="4871"/>
                    </a:cubicBezTo>
                    <a:cubicBezTo>
                      <a:pt x="2975" y="4900"/>
                      <a:pt x="2975" y="4900"/>
                      <a:pt x="2975" y="4929"/>
                    </a:cubicBezTo>
                    <a:cubicBezTo>
                      <a:pt x="2975" y="4958"/>
                      <a:pt x="3004" y="4958"/>
                      <a:pt x="3004" y="4988"/>
                    </a:cubicBezTo>
                    <a:cubicBezTo>
                      <a:pt x="3033" y="4988"/>
                      <a:pt x="3033" y="4988"/>
                      <a:pt x="3033" y="4988"/>
                    </a:cubicBezTo>
                    <a:cubicBezTo>
                      <a:pt x="3063" y="5017"/>
                      <a:pt x="3092" y="5046"/>
                      <a:pt x="3121" y="5074"/>
                    </a:cubicBezTo>
                    <a:lnTo>
                      <a:pt x="3121" y="5104"/>
                    </a:lnTo>
                    <a:lnTo>
                      <a:pt x="3121" y="5133"/>
                    </a:lnTo>
                    <a:cubicBezTo>
                      <a:pt x="3121" y="5162"/>
                      <a:pt x="3149" y="5162"/>
                      <a:pt x="3179" y="5191"/>
                    </a:cubicBezTo>
                    <a:cubicBezTo>
                      <a:pt x="3208" y="5191"/>
                      <a:pt x="3208" y="5221"/>
                      <a:pt x="3237" y="5221"/>
                    </a:cubicBezTo>
                    <a:lnTo>
                      <a:pt x="3237" y="5221"/>
                    </a:lnTo>
                    <a:lnTo>
                      <a:pt x="3237" y="5221"/>
                    </a:lnTo>
                    <a:cubicBezTo>
                      <a:pt x="3237" y="5221"/>
                      <a:pt x="3237" y="5250"/>
                      <a:pt x="3266" y="5250"/>
                    </a:cubicBezTo>
                    <a:cubicBezTo>
                      <a:pt x="3266" y="5279"/>
                      <a:pt x="3266" y="5279"/>
                      <a:pt x="3266" y="5279"/>
                    </a:cubicBezTo>
                    <a:cubicBezTo>
                      <a:pt x="3266" y="5279"/>
                      <a:pt x="3266" y="5279"/>
                      <a:pt x="3296" y="5279"/>
                    </a:cubicBezTo>
                    <a:cubicBezTo>
                      <a:pt x="3325" y="5279"/>
                      <a:pt x="3354" y="5308"/>
                      <a:pt x="3383" y="5308"/>
                    </a:cubicBezTo>
                    <a:cubicBezTo>
                      <a:pt x="3413" y="5338"/>
                      <a:pt x="3470" y="5308"/>
                      <a:pt x="3499" y="5308"/>
                    </a:cubicBezTo>
                    <a:cubicBezTo>
                      <a:pt x="3529" y="5308"/>
                      <a:pt x="3558" y="5308"/>
                      <a:pt x="3587" y="5308"/>
                    </a:cubicBezTo>
                    <a:cubicBezTo>
                      <a:pt x="3646" y="5308"/>
                      <a:pt x="3704" y="5308"/>
                      <a:pt x="3733" y="5338"/>
                    </a:cubicBezTo>
                    <a:lnTo>
                      <a:pt x="3733" y="5338"/>
                    </a:lnTo>
                    <a:lnTo>
                      <a:pt x="3733" y="5338"/>
                    </a:lnTo>
                    <a:cubicBezTo>
                      <a:pt x="3763" y="5396"/>
                      <a:pt x="3792" y="5454"/>
                      <a:pt x="3820" y="5454"/>
                    </a:cubicBezTo>
                    <a:cubicBezTo>
                      <a:pt x="3849" y="5454"/>
                      <a:pt x="3849" y="5454"/>
                      <a:pt x="3849" y="5454"/>
                    </a:cubicBezTo>
                    <a:cubicBezTo>
                      <a:pt x="3849" y="5424"/>
                      <a:pt x="3849" y="5396"/>
                      <a:pt x="3849" y="5367"/>
                    </a:cubicBezTo>
                    <a:cubicBezTo>
                      <a:pt x="3849" y="5338"/>
                      <a:pt x="3849" y="5308"/>
                      <a:pt x="3849" y="5279"/>
                    </a:cubicBezTo>
                    <a:lnTo>
                      <a:pt x="3820" y="5250"/>
                    </a:lnTo>
                    <a:cubicBezTo>
                      <a:pt x="3792" y="5221"/>
                      <a:pt x="3763" y="5191"/>
                      <a:pt x="3763" y="5162"/>
                    </a:cubicBezTo>
                    <a:cubicBezTo>
                      <a:pt x="3763" y="5133"/>
                      <a:pt x="3763" y="5133"/>
                      <a:pt x="3763" y="5104"/>
                    </a:cubicBezTo>
                    <a:cubicBezTo>
                      <a:pt x="3763" y="5074"/>
                      <a:pt x="3792" y="5046"/>
                      <a:pt x="3763" y="5017"/>
                    </a:cubicBezTo>
                    <a:cubicBezTo>
                      <a:pt x="3763" y="5017"/>
                      <a:pt x="3763" y="4988"/>
                      <a:pt x="3733" y="4988"/>
                    </a:cubicBezTo>
                    <a:cubicBezTo>
                      <a:pt x="3733" y="4958"/>
                      <a:pt x="3704" y="4929"/>
                      <a:pt x="3704" y="4900"/>
                    </a:cubicBezTo>
                    <a:cubicBezTo>
                      <a:pt x="3704" y="4900"/>
                      <a:pt x="3704" y="4900"/>
                      <a:pt x="3704" y="4871"/>
                    </a:cubicBezTo>
                    <a:cubicBezTo>
                      <a:pt x="3704" y="4871"/>
                      <a:pt x="3704" y="4871"/>
                      <a:pt x="3704" y="4841"/>
                    </a:cubicBezTo>
                    <a:cubicBezTo>
                      <a:pt x="3704" y="4841"/>
                      <a:pt x="3675" y="4841"/>
                      <a:pt x="3675" y="4812"/>
                    </a:cubicBezTo>
                    <a:cubicBezTo>
                      <a:pt x="3646" y="4783"/>
                      <a:pt x="3616" y="4783"/>
                      <a:pt x="3616" y="4724"/>
                    </a:cubicBezTo>
                    <a:cubicBezTo>
                      <a:pt x="3616" y="4724"/>
                      <a:pt x="3616" y="4696"/>
                      <a:pt x="3646" y="4696"/>
                    </a:cubicBezTo>
                    <a:cubicBezTo>
                      <a:pt x="3675" y="4667"/>
                      <a:pt x="3675" y="4667"/>
                      <a:pt x="3675" y="4667"/>
                    </a:cubicBezTo>
                    <a:cubicBezTo>
                      <a:pt x="3675" y="4667"/>
                      <a:pt x="3675" y="4696"/>
                      <a:pt x="3704" y="4696"/>
                    </a:cubicBezTo>
                    <a:lnTo>
                      <a:pt x="3704" y="4667"/>
                    </a:lnTo>
                    <a:cubicBezTo>
                      <a:pt x="3704" y="4638"/>
                      <a:pt x="3704" y="4608"/>
                      <a:pt x="3763" y="4608"/>
                    </a:cubicBezTo>
                    <a:cubicBezTo>
                      <a:pt x="3763" y="4608"/>
                      <a:pt x="3792" y="4608"/>
                      <a:pt x="3792" y="4638"/>
                    </a:cubicBezTo>
                    <a:lnTo>
                      <a:pt x="3792" y="4667"/>
                    </a:lnTo>
                    <a:lnTo>
                      <a:pt x="3792" y="4667"/>
                    </a:lnTo>
                    <a:cubicBezTo>
                      <a:pt x="3820" y="4667"/>
                      <a:pt x="3820" y="4638"/>
                      <a:pt x="3820" y="4638"/>
                    </a:cubicBezTo>
                    <a:cubicBezTo>
                      <a:pt x="3849" y="4579"/>
                      <a:pt x="3849" y="4550"/>
                      <a:pt x="3820" y="4521"/>
                    </a:cubicBezTo>
                    <a:lnTo>
                      <a:pt x="3792" y="4521"/>
                    </a:lnTo>
                    <a:cubicBezTo>
                      <a:pt x="3763" y="4491"/>
                      <a:pt x="3704" y="4491"/>
                      <a:pt x="3704" y="4433"/>
                    </a:cubicBezTo>
                    <a:cubicBezTo>
                      <a:pt x="3704" y="4404"/>
                      <a:pt x="3704" y="4404"/>
                      <a:pt x="3704" y="4404"/>
                    </a:cubicBezTo>
                    <a:cubicBezTo>
                      <a:pt x="3733" y="4433"/>
                      <a:pt x="3733" y="4433"/>
                      <a:pt x="3733" y="4433"/>
                    </a:cubicBezTo>
                    <a:cubicBezTo>
                      <a:pt x="3733" y="4433"/>
                      <a:pt x="3763" y="4433"/>
                      <a:pt x="3792" y="4404"/>
                    </a:cubicBezTo>
                    <a:cubicBezTo>
                      <a:pt x="3820" y="4404"/>
                      <a:pt x="3849" y="4404"/>
                      <a:pt x="3849" y="4404"/>
                    </a:cubicBezTo>
                    <a:cubicBezTo>
                      <a:pt x="3879" y="4404"/>
                      <a:pt x="3908" y="4404"/>
                      <a:pt x="3937" y="4433"/>
                    </a:cubicBezTo>
                    <a:cubicBezTo>
                      <a:pt x="3937" y="4404"/>
                      <a:pt x="3966" y="4374"/>
                      <a:pt x="3966" y="4317"/>
                    </a:cubicBezTo>
                    <a:cubicBezTo>
                      <a:pt x="3966" y="4288"/>
                      <a:pt x="3996" y="4258"/>
                      <a:pt x="3996" y="4258"/>
                    </a:cubicBezTo>
                    <a:cubicBezTo>
                      <a:pt x="3996" y="4229"/>
                      <a:pt x="3996" y="4229"/>
                      <a:pt x="3996" y="4229"/>
                    </a:cubicBezTo>
                    <a:cubicBezTo>
                      <a:pt x="4054" y="4229"/>
                      <a:pt x="4054" y="4229"/>
                      <a:pt x="4054" y="4229"/>
                    </a:cubicBezTo>
                    <a:cubicBezTo>
                      <a:pt x="4054" y="4229"/>
                      <a:pt x="4083" y="4229"/>
                      <a:pt x="4083" y="4200"/>
                    </a:cubicBezTo>
                    <a:cubicBezTo>
                      <a:pt x="4083" y="4171"/>
                      <a:pt x="4083" y="4141"/>
                      <a:pt x="4113" y="4141"/>
                    </a:cubicBezTo>
                    <a:cubicBezTo>
                      <a:pt x="4142" y="4141"/>
                      <a:pt x="4170" y="4171"/>
                      <a:pt x="4199" y="4171"/>
                    </a:cubicBezTo>
                    <a:lnTo>
                      <a:pt x="4199" y="4171"/>
                    </a:lnTo>
                    <a:lnTo>
                      <a:pt x="4199" y="4141"/>
                    </a:lnTo>
                    <a:cubicBezTo>
                      <a:pt x="4170" y="4112"/>
                      <a:pt x="4142" y="4083"/>
                      <a:pt x="4142" y="4025"/>
                    </a:cubicBezTo>
                    <a:cubicBezTo>
                      <a:pt x="4142" y="3996"/>
                      <a:pt x="4142" y="3996"/>
                      <a:pt x="4142" y="3996"/>
                    </a:cubicBezTo>
                    <a:cubicBezTo>
                      <a:pt x="4170" y="3996"/>
                      <a:pt x="4170" y="3996"/>
                      <a:pt x="4170" y="3996"/>
                    </a:cubicBezTo>
                    <a:cubicBezTo>
                      <a:pt x="4199" y="3996"/>
                      <a:pt x="4229" y="3996"/>
                      <a:pt x="4229" y="4025"/>
                    </a:cubicBezTo>
                    <a:lnTo>
                      <a:pt x="4229" y="4025"/>
                    </a:lnTo>
                    <a:cubicBezTo>
                      <a:pt x="4229" y="3996"/>
                      <a:pt x="4229" y="3996"/>
                      <a:pt x="4258" y="3996"/>
                    </a:cubicBezTo>
                    <a:lnTo>
                      <a:pt x="4258" y="3996"/>
                    </a:lnTo>
                    <a:cubicBezTo>
                      <a:pt x="4287" y="3996"/>
                      <a:pt x="4287" y="3996"/>
                      <a:pt x="4316" y="3996"/>
                    </a:cubicBezTo>
                    <a:lnTo>
                      <a:pt x="4316" y="3996"/>
                    </a:lnTo>
                    <a:lnTo>
                      <a:pt x="4346" y="3967"/>
                    </a:lnTo>
                    <a:cubicBezTo>
                      <a:pt x="4375" y="3967"/>
                      <a:pt x="4375" y="3967"/>
                      <a:pt x="4375" y="3996"/>
                    </a:cubicBezTo>
                    <a:lnTo>
                      <a:pt x="4375" y="3996"/>
                    </a:lnTo>
                    <a:lnTo>
                      <a:pt x="4375" y="3996"/>
                    </a:lnTo>
                    <a:cubicBezTo>
                      <a:pt x="4404" y="4025"/>
                      <a:pt x="4404" y="4025"/>
                      <a:pt x="4375" y="4054"/>
                    </a:cubicBezTo>
                    <a:cubicBezTo>
                      <a:pt x="4404" y="4025"/>
                      <a:pt x="4463" y="4025"/>
                      <a:pt x="4491" y="4025"/>
                    </a:cubicBezTo>
                    <a:cubicBezTo>
                      <a:pt x="4520" y="4025"/>
                      <a:pt x="4520" y="4025"/>
                      <a:pt x="4520" y="4025"/>
                    </a:cubicBezTo>
                    <a:cubicBezTo>
                      <a:pt x="4549" y="4025"/>
                      <a:pt x="4549" y="4025"/>
                      <a:pt x="4549" y="4025"/>
                    </a:cubicBezTo>
                    <a:lnTo>
                      <a:pt x="4549" y="4025"/>
                    </a:lnTo>
                    <a:lnTo>
                      <a:pt x="4549" y="4025"/>
                    </a:lnTo>
                    <a:lnTo>
                      <a:pt x="4549" y="4025"/>
                    </a:lnTo>
                    <a:cubicBezTo>
                      <a:pt x="4579" y="3996"/>
                      <a:pt x="4608" y="3967"/>
                      <a:pt x="4637" y="3967"/>
                    </a:cubicBezTo>
                    <a:lnTo>
                      <a:pt x="4666" y="3967"/>
                    </a:lnTo>
                    <a:cubicBezTo>
                      <a:pt x="4696" y="3967"/>
                      <a:pt x="4696" y="3967"/>
                      <a:pt x="4696" y="3967"/>
                    </a:cubicBezTo>
                    <a:cubicBezTo>
                      <a:pt x="4696" y="3967"/>
                      <a:pt x="4696" y="3967"/>
                      <a:pt x="4725" y="3938"/>
                    </a:cubicBezTo>
                    <a:cubicBezTo>
                      <a:pt x="4725" y="3938"/>
                      <a:pt x="4725" y="3938"/>
                      <a:pt x="4754" y="3938"/>
                    </a:cubicBezTo>
                    <a:cubicBezTo>
                      <a:pt x="4754" y="3938"/>
                      <a:pt x="4783" y="3938"/>
                      <a:pt x="4783" y="3908"/>
                    </a:cubicBezTo>
                    <a:cubicBezTo>
                      <a:pt x="4813" y="3908"/>
                      <a:pt x="4841" y="3908"/>
                      <a:pt x="4813" y="3879"/>
                    </a:cubicBezTo>
                    <a:cubicBezTo>
                      <a:pt x="4813" y="3850"/>
                      <a:pt x="4813" y="3850"/>
                      <a:pt x="4813" y="3850"/>
                    </a:cubicBezTo>
                    <a:cubicBezTo>
                      <a:pt x="4841" y="3850"/>
                      <a:pt x="4841" y="3850"/>
                      <a:pt x="4841" y="3850"/>
                    </a:cubicBezTo>
                    <a:cubicBezTo>
                      <a:pt x="4870" y="3850"/>
                      <a:pt x="4899" y="3821"/>
                      <a:pt x="4899" y="3821"/>
                    </a:cubicBezTo>
                    <a:cubicBezTo>
                      <a:pt x="4899" y="3791"/>
                      <a:pt x="4899" y="3791"/>
                      <a:pt x="4899" y="3791"/>
                    </a:cubicBezTo>
                    <a:cubicBezTo>
                      <a:pt x="4899" y="3733"/>
                      <a:pt x="4899" y="3646"/>
                      <a:pt x="4870" y="3617"/>
                    </a:cubicBezTo>
                    <a:cubicBezTo>
                      <a:pt x="4841" y="3617"/>
                      <a:pt x="4841" y="3617"/>
                      <a:pt x="4841" y="3617"/>
                    </a:cubicBezTo>
                    <a:cubicBezTo>
                      <a:pt x="4841" y="3588"/>
                      <a:pt x="4841" y="3588"/>
                      <a:pt x="4841" y="3588"/>
                    </a:cubicBezTo>
                    <a:cubicBezTo>
                      <a:pt x="4870" y="3558"/>
                      <a:pt x="4899" y="3558"/>
                      <a:pt x="4929" y="3529"/>
                    </a:cubicBezTo>
                    <a:cubicBezTo>
                      <a:pt x="4929" y="3529"/>
                      <a:pt x="4929" y="3529"/>
                      <a:pt x="4958" y="3529"/>
                    </a:cubicBezTo>
                    <a:cubicBezTo>
                      <a:pt x="4958" y="3529"/>
                      <a:pt x="4958" y="3529"/>
                      <a:pt x="4987" y="3500"/>
                    </a:cubicBezTo>
                    <a:cubicBezTo>
                      <a:pt x="4987" y="3500"/>
                      <a:pt x="5016" y="3471"/>
                      <a:pt x="5046" y="3471"/>
                    </a:cubicBezTo>
                    <a:cubicBezTo>
                      <a:pt x="5046" y="3471"/>
                      <a:pt x="5046" y="3471"/>
                      <a:pt x="5075" y="3471"/>
                    </a:cubicBezTo>
                    <a:lnTo>
                      <a:pt x="5075" y="3471"/>
                    </a:lnTo>
                    <a:cubicBezTo>
                      <a:pt x="5075" y="3500"/>
                      <a:pt x="5075" y="3500"/>
                      <a:pt x="5075" y="3500"/>
                    </a:cubicBezTo>
                    <a:cubicBezTo>
                      <a:pt x="5104" y="3529"/>
                      <a:pt x="5075" y="3558"/>
                      <a:pt x="5075" y="3588"/>
                    </a:cubicBezTo>
                    <a:cubicBezTo>
                      <a:pt x="5075" y="3617"/>
                      <a:pt x="5075" y="3617"/>
                      <a:pt x="5075" y="3617"/>
                    </a:cubicBezTo>
                    <a:lnTo>
                      <a:pt x="5075" y="3617"/>
                    </a:lnTo>
                    <a:cubicBezTo>
                      <a:pt x="5104" y="3617"/>
                      <a:pt x="5104" y="3617"/>
                      <a:pt x="5133" y="3617"/>
                    </a:cubicBezTo>
                    <a:cubicBezTo>
                      <a:pt x="5133" y="3646"/>
                      <a:pt x="5133" y="3646"/>
                      <a:pt x="5133" y="3646"/>
                    </a:cubicBezTo>
                    <a:cubicBezTo>
                      <a:pt x="5133" y="3646"/>
                      <a:pt x="5133" y="3646"/>
                      <a:pt x="5133" y="3675"/>
                    </a:cubicBezTo>
                    <a:lnTo>
                      <a:pt x="5133" y="3646"/>
                    </a:lnTo>
                    <a:cubicBezTo>
                      <a:pt x="5163" y="3646"/>
                      <a:pt x="5163" y="3646"/>
                      <a:pt x="5191" y="3617"/>
                    </a:cubicBezTo>
                    <a:cubicBezTo>
                      <a:pt x="5220" y="3588"/>
                      <a:pt x="5249" y="3558"/>
                      <a:pt x="5279" y="3558"/>
                    </a:cubicBezTo>
                    <a:cubicBezTo>
                      <a:pt x="5308" y="3558"/>
                      <a:pt x="5308" y="3558"/>
                      <a:pt x="5337" y="3558"/>
                    </a:cubicBezTo>
                    <a:cubicBezTo>
                      <a:pt x="5365" y="3558"/>
                      <a:pt x="5395" y="3588"/>
                      <a:pt x="5395" y="3558"/>
                    </a:cubicBezTo>
                    <a:cubicBezTo>
                      <a:pt x="5395" y="3529"/>
                      <a:pt x="5424" y="3471"/>
                      <a:pt x="5424" y="3471"/>
                    </a:cubicBezTo>
                    <a:cubicBezTo>
                      <a:pt x="5453" y="3412"/>
                      <a:pt x="5453" y="3412"/>
                      <a:pt x="5453" y="34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82" name="Freeform 333">
                <a:extLst>
                  <a:ext uri="{FF2B5EF4-FFF2-40B4-BE49-F238E27FC236}">
                    <a16:creationId xmlns:a16="http://schemas.microsoft.com/office/drawing/2014/main" id="{E09E2B11-AAAB-44C2-BEE9-B979D287D38E}"/>
                  </a:ext>
                </a:extLst>
              </p:cNvPr>
              <p:cNvSpPr>
                <a:spLocks noChangeArrowheads="1"/>
              </p:cNvSpPr>
              <p:nvPr/>
            </p:nvSpPr>
            <p:spPr bwMode="auto">
              <a:xfrm>
                <a:off x="3834183" y="2953494"/>
                <a:ext cx="1631" cy="11328"/>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83" name="Freeform 334">
                <a:extLst>
                  <a:ext uri="{FF2B5EF4-FFF2-40B4-BE49-F238E27FC236}">
                    <a16:creationId xmlns:a16="http://schemas.microsoft.com/office/drawing/2014/main" id="{D4D63032-17FE-4569-A0D9-7C33CD24FBF5}"/>
                  </a:ext>
                </a:extLst>
              </p:cNvPr>
              <p:cNvSpPr>
                <a:spLocks noChangeArrowheads="1"/>
              </p:cNvSpPr>
              <p:nvPr/>
            </p:nvSpPr>
            <p:spPr bwMode="auto">
              <a:xfrm>
                <a:off x="3845599" y="2976151"/>
                <a:ext cx="11415" cy="22656"/>
              </a:xfrm>
              <a:custGeom>
                <a:avLst/>
                <a:gdLst>
                  <a:gd name="T0" fmla="*/ 0 w 30"/>
                  <a:gd name="T1" fmla="*/ 0 h 60"/>
                  <a:gd name="T2" fmla="*/ 0 w 30"/>
                  <a:gd name="T3" fmla="*/ 0 h 60"/>
                  <a:gd name="T4" fmla="*/ 0 w 30"/>
                  <a:gd name="T5" fmla="*/ 30 h 60"/>
                  <a:gd name="T6" fmla="*/ 29 w 30"/>
                  <a:gd name="T7" fmla="*/ 59 h 60"/>
                  <a:gd name="T8" fmla="*/ 0 w 30"/>
                  <a:gd name="T9" fmla="*/ 30 h 60"/>
                  <a:gd name="T10" fmla="*/ 0 w 30"/>
                  <a:gd name="T11" fmla="*/ 0 h 60"/>
                </a:gdLst>
                <a:ahLst/>
                <a:cxnLst>
                  <a:cxn ang="0">
                    <a:pos x="T0" y="T1"/>
                  </a:cxn>
                  <a:cxn ang="0">
                    <a:pos x="T2" y="T3"/>
                  </a:cxn>
                  <a:cxn ang="0">
                    <a:pos x="T4" y="T5"/>
                  </a:cxn>
                  <a:cxn ang="0">
                    <a:pos x="T6" y="T7"/>
                  </a:cxn>
                  <a:cxn ang="0">
                    <a:pos x="T8" y="T9"/>
                  </a:cxn>
                  <a:cxn ang="0">
                    <a:pos x="T10" y="T11"/>
                  </a:cxn>
                </a:cxnLst>
                <a:rect l="0" t="0" r="r" b="b"/>
                <a:pathLst>
                  <a:path w="30" h="60">
                    <a:moveTo>
                      <a:pt x="0" y="0"/>
                    </a:moveTo>
                    <a:lnTo>
                      <a:pt x="0" y="0"/>
                    </a:lnTo>
                    <a:lnTo>
                      <a:pt x="0" y="30"/>
                    </a:lnTo>
                    <a:cubicBezTo>
                      <a:pt x="0" y="30"/>
                      <a:pt x="29" y="30"/>
                      <a:pt x="29" y="59"/>
                    </a:cubicBezTo>
                    <a:cubicBezTo>
                      <a:pt x="29" y="30"/>
                      <a:pt x="0" y="30"/>
                      <a:pt x="0" y="3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84" name="Freeform 335">
                <a:extLst>
                  <a:ext uri="{FF2B5EF4-FFF2-40B4-BE49-F238E27FC236}">
                    <a16:creationId xmlns:a16="http://schemas.microsoft.com/office/drawing/2014/main" id="{CBABBA4D-F95A-4CDF-9548-79D546EA70A0}"/>
                  </a:ext>
                </a:extLst>
              </p:cNvPr>
              <p:cNvSpPr>
                <a:spLocks noChangeArrowheads="1"/>
              </p:cNvSpPr>
              <p:nvPr/>
            </p:nvSpPr>
            <p:spPr bwMode="auto">
              <a:xfrm>
                <a:off x="3878216" y="2869341"/>
                <a:ext cx="75019" cy="21038"/>
              </a:xfrm>
              <a:custGeom>
                <a:avLst/>
                <a:gdLst>
                  <a:gd name="T0" fmla="*/ 0 w 204"/>
                  <a:gd name="T1" fmla="*/ 0 h 59"/>
                  <a:gd name="T2" fmla="*/ 0 w 204"/>
                  <a:gd name="T3" fmla="*/ 0 h 59"/>
                  <a:gd name="T4" fmla="*/ 29 w 204"/>
                  <a:gd name="T5" fmla="*/ 0 h 59"/>
                  <a:gd name="T6" fmla="*/ 116 w 204"/>
                  <a:gd name="T7" fmla="*/ 58 h 59"/>
                  <a:gd name="T8" fmla="*/ 145 w 204"/>
                  <a:gd name="T9" fmla="*/ 58 h 59"/>
                  <a:gd name="T10" fmla="*/ 203 w 204"/>
                  <a:gd name="T11" fmla="*/ 29 h 59"/>
                  <a:gd name="T12" fmla="*/ 145 w 204"/>
                  <a:gd name="T13" fmla="*/ 58 h 59"/>
                  <a:gd name="T14" fmla="*/ 116 w 204"/>
                  <a:gd name="T15" fmla="*/ 58 h 59"/>
                  <a:gd name="T16" fmla="*/ 29 w 204"/>
                  <a:gd name="T17" fmla="*/ 0 h 59"/>
                  <a:gd name="T18" fmla="*/ 0 w 204"/>
                  <a:gd name="T19" fmla="*/ 0 h 59"/>
                  <a:gd name="T20" fmla="*/ 29 w 204"/>
                  <a:gd name="T21" fmla="*/ 0 h 59"/>
                  <a:gd name="T22" fmla="*/ 0 w 204"/>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59">
                    <a:moveTo>
                      <a:pt x="0" y="0"/>
                    </a:moveTo>
                    <a:lnTo>
                      <a:pt x="0" y="0"/>
                    </a:lnTo>
                    <a:cubicBezTo>
                      <a:pt x="29" y="0"/>
                      <a:pt x="29" y="0"/>
                      <a:pt x="29" y="0"/>
                    </a:cubicBezTo>
                    <a:cubicBezTo>
                      <a:pt x="57" y="29"/>
                      <a:pt x="86" y="29"/>
                      <a:pt x="116" y="58"/>
                    </a:cubicBezTo>
                    <a:cubicBezTo>
                      <a:pt x="116" y="58"/>
                      <a:pt x="116" y="58"/>
                      <a:pt x="145" y="58"/>
                    </a:cubicBezTo>
                    <a:cubicBezTo>
                      <a:pt x="174" y="58"/>
                      <a:pt x="174" y="58"/>
                      <a:pt x="203" y="29"/>
                    </a:cubicBezTo>
                    <a:cubicBezTo>
                      <a:pt x="174" y="58"/>
                      <a:pt x="174" y="58"/>
                      <a:pt x="145" y="58"/>
                    </a:cubicBezTo>
                    <a:cubicBezTo>
                      <a:pt x="116" y="58"/>
                      <a:pt x="116" y="58"/>
                      <a:pt x="116" y="58"/>
                    </a:cubicBezTo>
                    <a:cubicBezTo>
                      <a:pt x="86" y="29"/>
                      <a:pt x="57" y="29"/>
                      <a:pt x="29" y="0"/>
                    </a:cubicBezTo>
                    <a:cubicBezTo>
                      <a:pt x="29" y="0"/>
                      <a:pt x="29" y="0"/>
                      <a:pt x="0" y="0"/>
                    </a:cubicBez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85" name="Freeform 336">
                <a:extLst>
                  <a:ext uri="{FF2B5EF4-FFF2-40B4-BE49-F238E27FC236}">
                    <a16:creationId xmlns:a16="http://schemas.microsoft.com/office/drawing/2014/main" id="{3F24A1D8-19EB-4E6E-AA8F-EB6F92273586}"/>
                  </a:ext>
                </a:extLst>
              </p:cNvPr>
              <p:cNvSpPr>
                <a:spLocks noChangeArrowheads="1"/>
              </p:cNvSpPr>
              <p:nvPr/>
            </p:nvSpPr>
            <p:spPr bwMode="auto">
              <a:xfrm>
                <a:off x="3822768" y="2858013"/>
                <a:ext cx="22832" cy="11329"/>
              </a:xfrm>
              <a:custGeom>
                <a:avLst/>
                <a:gdLst>
                  <a:gd name="T0" fmla="*/ 30 w 60"/>
                  <a:gd name="T1" fmla="*/ 0 h 30"/>
                  <a:gd name="T2" fmla="*/ 30 w 60"/>
                  <a:gd name="T3" fmla="*/ 0 h 30"/>
                  <a:gd name="T4" fmla="*/ 0 w 60"/>
                  <a:gd name="T5" fmla="*/ 29 h 30"/>
                  <a:gd name="T6" fmla="*/ 30 w 60"/>
                  <a:gd name="T7" fmla="*/ 0 h 30"/>
                  <a:gd name="T8" fmla="*/ 59 w 60"/>
                  <a:gd name="T9" fmla="*/ 0 h 30"/>
                  <a:gd name="T10" fmla="*/ 30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30" y="0"/>
                    </a:moveTo>
                    <a:lnTo>
                      <a:pt x="30" y="0"/>
                    </a:lnTo>
                    <a:cubicBezTo>
                      <a:pt x="30" y="0"/>
                      <a:pt x="30" y="0"/>
                      <a:pt x="0" y="29"/>
                    </a:cubicBezTo>
                    <a:cubicBezTo>
                      <a:pt x="30" y="0"/>
                      <a:pt x="30" y="0"/>
                      <a:pt x="30" y="0"/>
                    </a:cubicBezTo>
                    <a:cubicBezTo>
                      <a:pt x="30" y="0"/>
                      <a:pt x="30" y="0"/>
                      <a:pt x="59"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86" name="Freeform 337">
                <a:extLst>
                  <a:ext uri="{FF2B5EF4-FFF2-40B4-BE49-F238E27FC236}">
                    <a16:creationId xmlns:a16="http://schemas.microsoft.com/office/drawing/2014/main" id="{AF4B8295-BD32-42E7-9A5B-BEA655427866}"/>
                  </a:ext>
                </a:extLst>
              </p:cNvPr>
              <p:cNvSpPr>
                <a:spLocks noChangeArrowheads="1"/>
              </p:cNvSpPr>
              <p:nvPr/>
            </p:nvSpPr>
            <p:spPr bwMode="auto">
              <a:xfrm>
                <a:off x="3747749" y="2772242"/>
                <a:ext cx="11415" cy="43694"/>
              </a:xfrm>
              <a:custGeom>
                <a:avLst/>
                <a:gdLst>
                  <a:gd name="T0" fmla="*/ 29 w 30"/>
                  <a:gd name="T1" fmla="*/ 58 h 117"/>
                  <a:gd name="T2" fmla="*/ 29 w 30"/>
                  <a:gd name="T3" fmla="*/ 58 h 117"/>
                  <a:gd name="T4" fmla="*/ 0 w 30"/>
                  <a:gd name="T5" fmla="*/ 0 h 117"/>
                  <a:gd name="T6" fmla="*/ 0 w 30"/>
                  <a:gd name="T7" fmla="*/ 0 h 117"/>
                  <a:gd name="T8" fmla="*/ 0 w 30"/>
                  <a:gd name="T9" fmla="*/ 0 h 117"/>
                  <a:gd name="T10" fmla="*/ 29 w 30"/>
                  <a:gd name="T11" fmla="*/ 58 h 117"/>
                  <a:gd name="T12" fmla="*/ 29 w 30"/>
                  <a:gd name="T13" fmla="*/ 116 h 117"/>
                  <a:gd name="T14" fmla="*/ 29 w 30"/>
                  <a:gd name="T15" fmla="*/ 116 h 117"/>
                  <a:gd name="T16" fmla="*/ 29 w 30"/>
                  <a:gd name="T17"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7">
                    <a:moveTo>
                      <a:pt x="29" y="58"/>
                    </a:moveTo>
                    <a:lnTo>
                      <a:pt x="29" y="58"/>
                    </a:lnTo>
                    <a:cubicBezTo>
                      <a:pt x="29" y="29"/>
                      <a:pt x="0" y="29"/>
                      <a:pt x="0" y="0"/>
                    </a:cubicBezTo>
                    <a:lnTo>
                      <a:pt x="0" y="0"/>
                    </a:lnTo>
                    <a:lnTo>
                      <a:pt x="0" y="0"/>
                    </a:lnTo>
                    <a:cubicBezTo>
                      <a:pt x="0" y="29"/>
                      <a:pt x="29" y="29"/>
                      <a:pt x="29" y="58"/>
                    </a:cubicBezTo>
                    <a:cubicBezTo>
                      <a:pt x="29" y="86"/>
                      <a:pt x="29" y="86"/>
                      <a:pt x="29" y="116"/>
                    </a:cubicBezTo>
                    <a:lnTo>
                      <a:pt x="29" y="116"/>
                    </a:lnTo>
                    <a:cubicBezTo>
                      <a:pt x="29" y="86"/>
                      <a:pt x="29" y="86"/>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87" name="Freeform 338">
                <a:extLst>
                  <a:ext uri="{FF2B5EF4-FFF2-40B4-BE49-F238E27FC236}">
                    <a16:creationId xmlns:a16="http://schemas.microsoft.com/office/drawing/2014/main" id="{C54469AB-EC17-4632-8D98-F5FAE5BF0358}"/>
                  </a:ext>
                </a:extLst>
              </p:cNvPr>
              <p:cNvSpPr>
                <a:spLocks noChangeArrowheads="1"/>
              </p:cNvSpPr>
              <p:nvPr/>
            </p:nvSpPr>
            <p:spPr bwMode="auto">
              <a:xfrm>
                <a:off x="3693930" y="2612028"/>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88" name="Freeform 339">
                <a:extLst>
                  <a:ext uri="{FF2B5EF4-FFF2-40B4-BE49-F238E27FC236}">
                    <a16:creationId xmlns:a16="http://schemas.microsoft.com/office/drawing/2014/main" id="{49BC16B6-4573-4A65-9B60-7A3A4C2D93CC}"/>
                  </a:ext>
                </a:extLst>
              </p:cNvPr>
              <p:cNvSpPr>
                <a:spLocks noChangeArrowheads="1"/>
              </p:cNvSpPr>
              <p:nvPr/>
            </p:nvSpPr>
            <p:spPr bwMode="auto">
              <a:xfrm>
                <a:off x="3791781" y="1382105"/>
                <a:ext cx="1262274" cy="983939"/>
              </a:xfrm>
              <a:custGeom>
                <a:avLst/>
                <a:gdLst>
                  <a:gd name="T0" fmla="*/ 175 w 3413"/>
                  <a:gd name="T1" fmla="*/ 1487 h 2683"/>
                  <a:gd name="T2" fmla="*/ 29 w 3413"/>
                  <a:gd name="T3" fmla="*/ 1516 h 2683"/>
                  <a:gd name="T4" fmla="*/ 87 w 3413"/>
                  <a:gd name="T5" fmla="*/ 1633 h 2683"/>
                  <a:gd name="T6" fmla="*/ 87 w 3413"/>
                  <a:gd name="T7" fmla="*/ 1750 h 2683"/>
                  <a:gd name="T8" fmla="*/ 87 w 3413"/>
                  <a:gd name="T9" fmla="*/ 1779 h 2683"/>
                  <a:gd name="T10" fmla="*/ 87 w 3413"/>
                  <a:gd name="T11" fmla="*/ 1925 h 2683"/>
                  <a:gd name="T12" fmla="*/ 2917 w 3413"/>
                  <a:gd name="T13" fmla="*/ 2245 h 2683"/>
                  <a:gd name="T14" fmla="*/ 3120 w 3413"/>
                  <a:gd name="T15" fmla="*/ 1545 h 2683"/>
                  <a:gd name="T16" fmla="*/ 3237 w 3413"/>
                  <a:gd name="T17" fmla="*/ 1195 h 2683"/>
                  <a:gd name="T18" fmla="*/ 3237 w 3413"/>
                  <a:gd name="T19" fmla="*/ 1195 h 2683"/>
                  <a:gd name="T20" fmla="*/ 3325 w 3413"/>
                  <a:gd name="T21" fmla="*/ 1108 h 2683"/>
                  <a:gd name="T22" fmla="*/ 3354 w 3413"/>
                  <a:gd name="T23" fmla="*/ 1108 h 2683"/>
                  <a:gd name="T24" fmla="*/ 3325 w 3413"/>
                  <a:gd name="T25" fmla="*/ 992 h 2683"/>
                  <a:gd name="T26" fmla="*/ 3325 w 3413"/>
                  <a:gd name="T27" fmla="*/ 962 h 2683"/>
                  <a:gd name="T28" fmla="*/ 3296 w 3413"/>
                  <a:gd name="T29" fmla="*/ 875 h 2683"/>
                  <a:gd name="T30" fmla="*/ 2946 w 3413"/>
                  <a:gd name="T31" fmla="*/ 700 h 2683"/>
                  <a:gd name="T32" fmla="*/ 2537 w 3413"/>
                  <a:gd name="T33" fmla="*/ 612 h 2683"/>
                  <a:gd name="T34" fmla="*/ 2420 w 3413"/>
                  <a:gd name="T35" fmla="*/ 642 h 2683"/>
                  <a:gd name="T36" fmla="*/ 2362 w 3413"/>
                  <a:gd name="T37" fmla="*/ 612 h 2683"/>
                  <a:gd name="T38" fmla="*/ 2304 w 3413"/>
                  <a:gd name="T39" fmla="*/ 642 h 2683"/>
                  <a:gd name="T40" fmla="*/ 2012 w 3413"/>
                  <a:gd name="T41" fmla="*/ 612 h 2683"/>
                  <a:gd name="T42" fmla="*/ 1896 w 3413"/>
                  <a:gd name="T43" fmla="*/ 583 h 2683"/>
                  <a:gd name="T44" fmla="*/ 1837 w 3413"/>
                  <a:gd name="T45" fmla="*/ 583 h 2683"/>
                  <a:gd name="T46" fmla="*/ 1691 w 3413"/>
                  <a:gd name="T47" fmla="*/ 525 h 2683"/>
                  <a:gd name="T48" fmla="*/ 1634 w 3413"/>
                  <a:gd name="T49" fmla="*/ 495 h 2683"/>
                  <a:gd name="T50" fmla="*/ 1400 w 3413"/>
                  <a:gd name="T51" fmla="*/ 466 h 2683"/>
                  <a:gd name="T52" fmla="*/ 1254 w 3413"/>
                  <a:gd name="T53" fmla="*/ 292 h 2683"/>
                  <a:gd name="T54" fmla="*/ 1254 w 3413"/>
                  <a:gd name="T55" fmla="*/ 262 h 2683"/>
                  <a:gd name="T56" fmla="*/ 1050 w 3413"/>
                  <a:gd name="T57" fmla="*/ 87 h 2683"/>
                  <a:gd name="T58" fmla="*/ 904 w 3413"/>
                  <a:gd name="T59" fmla="*/ 59 h 2683"/>
                  <a:gd name="T60" fmla="*/ 787 w 3413"/>
                  <a:gd name="T61" fmla="*/ 321 h 2683"/>
                  <a:gd name="T62" fmla="*/ 729 w 3413"/>
                  <a:gd name="T63" fmla="*/ 408 h 2683"/>
                  <a:gd name="T64" fmla="*/ 729 w 3413"/>
                  <a:gd name="T65" fmla="*/ 437 h 2683"/>
                  <a:gd name="T66" fmla="*/ 641 w 3413"/>
                  <a:gd name="T67" fmla="*/ 583 h 2683"/>
                  <a:gd name="T68" fmla="*/ 613 w 3413"/>
                  <a:gd name="T69" fmla="*/ 700 h 2683"/>
                  <a:gd name="T70" fmla="*/ 525 w 3413"/>
                  <a:gd name="T71" fmla="*/ 933 h 2683"/>
                  <a:gd name="T72" fmla="*/ 496 w 3413"/>
                  <a:gd name="T73" fmla="*/ 1021 h 2683"/>
                  <a:gd name="T74" fmla="*/ 350 w 3413"/>
                  <a:gd name="T75" fmla="*/ 1166 h 2683"/>
                  <a:gd name="T76" fmla="*/ 350 w 3413"/>
                  <a:gd name="T77" fmla="*/ 1195 h 2683"/>
                  <a:gd name="T78" fmla="*/ 320 w 3413"/>
                  <a:gd name="T79" fmla="*/ 1195 h 2683"/>
                  <a:gd name="T80" fmla="*/ 291 w 3413"/>
                  <a:gd name="T81" fmla="*/ 1283 h 2683"/>
                  <a:gd name="T82" fmla="*/ 234 w 3413"/>
                  <a:gd name="T83" fmla="*/ 1312 h 2683"/>
                  <a:gd name="T84" fmla="*/ 234 w 3413"/>
                  <a:gd name="T85" fmla="*/ 1429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13" h="2683">
                    <a:moveTo>
                      <a:pt x="175" y="1487"/>
                    </a:moveTo>
                    <a:lnTo>
                      <a:pt x="175" y="1487"/>
                    </a:lnTo>
                    <a:cubicBezTo>
                      <a:pt x="146" y="1516"/>
                      <a:pt x="117" y="1516"/>
                      <a:pt x="87" y="1516"/>
                    </a:cubicBezTo>
                    <a:cubicBezTo>
                      <a:pt x="58" y="1487"/>
                      <a:pt x="29" y="1487"/>
                      <a:pt x="29" y="1516"/>
                    </a:cubicBezTo>
                    <a:cubicBezTo>
                      <a:pt x="0" y="1545"/>
                      <a:pt x="29" y="1545"/>
                      <a:pt x="58" y="1575"/>
                    </a:cubicBezTo>
                    <a:cubicBezTo>
                      <a:pt x="58" y="1575"/>
                      <a:pt x="87" y="1604"/>
                      <a:pt x="87" y="1633"/>
                    </a:cubicBezTo>
                    <a:cubicBezTo>
                      <a:pt x="117" y="1662"/>
                      <a:pt x="87" y="1692"/>
                      <a:pt x="87" y="1692"/>
                    </a:cubicBezTo>
                    <a:cubicBezTo>
                      <a:pt x="87" y="1721"/>
                      <a:pt x="87" y="1750"/>
                      <a:pt x="87" y="1750"/>
                    </a:cubicBezTo>
                    <a:cubicBezTo>
                      <a:pt x="87" y="1779"/>
                      <a:pt x="87" y="1779"/>
                      <a:pt x="87" y="1779"/>
                    </a:cubicBezTo>
                    <a:lnTo>
                      <a:pt x="87" y="1779"/>
                    </a:lnTo>
                    <a:cubicBezTo>
                      <a:pt x="58" y="1808"/>
                      <a:pt x="58" y="1837"/>
                      <a:pt x="58" y="1895"/>
                    </a:cubicBezTo>
                    <a:cubicBezTo>
                      <a:pt x="58" y="1895"/>
                      <a:pt x="87" y="1895"/>
                      <a:pt x="87" y="1925"/>
                    </a:cubicBezTo>
                    <a:cubicBezTo>
                      <a:pt x="1079" y="2245"/>
                      <a:pt x="1954" y="2479"/>
                      <a:pt x="2770" y="2682"/>
                    </a:cubicBezTo>
                    <a:cubicBezTo>
                      <a:pt x="2829" y="2536"/>
                      <a:pt x="2858" y="2392"/>
                      <a:pt x="2917" y="2245"/>
                    </a:cubicBezTo>
                    <a:cubicBezTo>
                      <a:pt x="2946" y="2100"/>
                      <a:pt x="2975" y="1925"/>
                      <a:pt x="3033" y="1779"/>
                    </a:cubicBezTo>
                    <a:cubicBezTo>
                      <a:pt x="3004" y="1692"/>
                      <a:pt x="3062" y="1604"/>
                      <a:pt x="3120" y="1545"/>
                    </a:cubicBezTo>
                    <a:cubicBezTo>
                      <a:pt x="3120" y="1458"/>
                      <a:pt x="3150" y="1400"/>
                      <a:pt x="3179" y="1342"/>
                    </a:cubicBezTo>
                    <a:cubicBezTo>
                      <a:pt x="3208" y="1312"/>
                      <a:pt x="3208" y="1254"/>
                      <a:pt x="3237" y="1195"/>
                    </a:cubicBezTo>
                    <a:lnTo>
                      <a:pt x="3237" y="1195"/>
                    </a:lnTo>
                    <a:lnTo>
                      <a:pt x="3237" y="1195"/>
                    </a:lnTo>
                    <a:lnTo>
                      <a:pt x="3267" y="1166"/>
                    </a:lnTo>
                    <a:cubicBezTo>
                      <a:pt x="3296" y="1166"/>
                      <a:pt x="3325" y="1137"/>
                      <a:pt x="3325" y="1108"/>
                    </a:cubicBezTo>
                    <a:cubicBezTo>
                      <a:pt x="3354" y="1108"/>
                      <a:pt x="3354" y="1108"/>
                      <a:pt x="3354" y="1108"/>
                    </a:cubicBezTo>
                    <a:lnTo>
                      <a:pt x="3354" y="1108"/>
                    </a:lnTo>
                    <a:cubicBezTo>
                      <a:pt x="3383" y="1108"/>
                      <a:pt x="3383" y="1108"/>
                      <a:pt x="3383" y="1079"/>
                    </a:cubicBezTo>
                    <a:cubicBezTo>
                      <a:pt x="3412" y="1050"/>
                      <a:pt x="3354" y="992"/>
                      <a:pt x="3325" y="992"/>
                    </a:cubicBezTo>
                    <a:cubicBezTo>
                      <a:pt x="3325" y="962"/>
                      <a:pt x="3325" y="962"/>
                      <a:pt x="3325" y="962"/>
                    </a:cubicBezTo>
                    <a:lnTo>
                      <a:pt x="3325" y="962"/>
                    </a:lnTo>
                    <a:lnTo>
                      <a:pt x="3325" y="962"/>
                    </a:lnTo>
                    <a:cubicBezTo>
                      <a:pt x="3325" y="933"/>
                      <a:pt x="3296" y="904"/>
                      <a:pt x="3296" y="875"/>
                    </a:cubicBezTo>
                    <a:cubicBezTo>
                      <a:pt x="3267" y="845"/>
                      <a:pt x="3267" y="816"/>
                      <a:pt x="3237" y="787"/>
                    </a:cubicBezTo>
                    <a:cubicBezTo>
                      <a:pt x="3150" y="758"/>
                      <a:pt x="3062" y="729"/>
                      <a:pt x="2946" y="700"/>
                    </a:cubicBezTo>
                    <a:cubicBezTo>
                      <a:pt x="2829" y="671"/>
                      <a:pt x="2712" y="642"/>
                      <a:pt x="2567" y="612"/>
                    </a:cubicBezTo>
                    <a:cubicBezTo>
                      <a:pt x="2567" y="612"/>
                      <a:pt x="2567" y="612"/>
                      <a:pt x="2537" y="612"/>
                    </a:cubicBezTo>
                    <a:cubicBezTo>
                      <a:pt x="2537" y="612"/>
                      <a:pt x="2508" y="612"/>
                      <a:pt x="2479" y="612"/>
                    </a:cubicBezTo>
                    <a:cubicBezTo>
                      <a:pt x="2479" y="612"/>
                      <a:pt x="2450" y="642"/>
                      <a:pt x="2420" y="642"/>
                    </a:cubicBezTo>
                    <a:cubicBezTo>
                      <a:pt x="2420" y="642"/>
                      <a:pt x="2391" y="642"/>
                      <a:pt x="2391" y="612"/>
                    </a:cubicBezTo>
                    <a:cubicBezTo>
                      <a:pt x="2362" y="612"/>
                      <a:pt x="2362" y="612"/>
                      <a:pt x="2362" y="612"/>
                    </a:cubicBezTo>
                    <a:lnTo>
                      <a:pt x="2333" y="612"/>
                    </a:lnTo>
                    <a:cubicBezTo>
                      <a:pt x="2333" y="642"/>
                      <a:pt x="2333" y="642"/>
                      <a:pt x="2304" y="642"/>
                    </a:cubicBezTo>
                    <a:cubicBezTo>
                      <a:pt x="2246" y="642"/>
                      <a:pt x="2187" y="642"/>
                      <a:pt x="2100" y="642"/>
                    </a:cubicBezTo>
                    <a:cubicBezTo>
                      <a:pt x="2070" y="642"/>
                      <a:pt x="2041" y="612"/>
                      <a:pt x="2012" y="612"/>
                    </a:cubicBezTo>
                    <a:cubicBezTo>
                      <a:pt x="1983" y="612"/>
                      <a:pt x="1983" y="583"/>
                      <a:pt x="1983" y="583"/>
                    </a:cubicBezTo>
                    <a:cubicBezTo>
                      <a:pt x="1954" y="583"/>
                      <a:pt x="1925" y="583"/>
                      <a:pt x="1896" y="583"/>
                    </a:cubicBezTo>
                    <a:lnTo>
                      <a:pt x="1867" y="583"/>
                    </a:lnTo>
                    <a:cubicBezTo>
                      <a:pt x="1837" y="583"/>
                      <a:pt x="1837" y="583"/>
                      <a:pt x="1837" y="583"/>
                    </a:cubicBezTo>
                    <a:cubicBezTo>
                      <a:pt x="1808" y="583"/>
                      <a:pt x="1779" y="583"/>
                      <a:pt x="1750" y="583"/>
                    </a:cubicBezTo>
                    <a:cubicBezTo>
                      <a:pt x="1720" y="554"/>
                      <a:pt x="1720" y="554"/>
                      <a:pt x="1691" y="525"/>
                    </a:cubicBezTo>
                    <a:cubicBezTo>
                      <a:pt x="1691" y="495"/>
                      <a:pt x="1691" y="495"/>
                      <a:pt x="1691" y="495"/>
                    </a:cubicBezTo>
                    <a:cubicBezTo>
                      <a:pt x="1662" y="495"/>
                      <a:pt x="1634" y="495"/>
                      <a:pt x="1634" y="495"/>
                    </a:cubicBezTo>
                    <a:cubicBezTo>
                      <a:pt x="1604" y="495"/>
                      <a:pt x="1575" y="495"/>
                      <a:pt x="1575" y="495"/>
                    </a:cubicBezTo>
                    <a:cubicBezTo>
                      <a:pt x="1517" y="495"/>
                      <a:pt x="1429" y="495"/>
                      <a:pt x="1400" y="466"/>
                    </a:cubicBezTo>
                    <a:cubicBezTo>
                      <a:pt x="1370" y="466"/>
                      <a:pt x="1254" y="379"/>
                      <a:pt x="1254" y="350"/>
                    </a:cubicBezTo>
                    <a:cubicBezTo>
                      <a:pt x="1254" y="321"/>
                      <a:pt x="1254" y="321"/>
                      <a:pt x="1254" y="292"/>
                    </a:cubicBezTo>
                    <a:cubicBezTo>
                      <a:pt x="1284" y="292"/>
                      <a:pt x="1284" y="292"/>
                      <a:pt x="1284" y="292"/>
                    </a:cubicBezTo>
                    <a:lnTo>
                      <a:pt x="1254" y="262"/>
                    </a:lnTo>
                    <a:cubicBezTo>
                      <a:pt x="1254" y="233"/>
                      <a:pt x="1225" y="204"/>
                      <a:pt x="1225" y="175"/>
                    </a:cubicBezTo>
                    <a:cubicBezTo>
                      <a:pt x="1196" y="116"/>
                      <a:pt x="1137" y="87"/>
                      <a:pt x="1050" y="87"/>
                    </a:cubicBezTo>
                    <a:cubicBezTo>
                      <a:pt x="991" y="59"/>
                      <a:pt x="934" y="29"/>
                      <a:pt x="904" y="0"/>
                    </a:cubicBezTo>
                    <a:cubicBezTo>
                      <a:pt x="875" y="29"/>
                      <a:pt x="875" y="29"/>
                      <a:pt x="904" y="59"/>
                    </a:cubicBezTo>
                    <a:cubicBezTo>
                      <a:pt x="904" y="87"/>
                      <a:pt x="904" y="116"/>
                      <a:pt x="904" y="116"/>
                    </a:cubicBezTo>
                    <a:cubicBezTo>
                      <a:pt x="904" y="204"/>
                      <a:pt x="846" y="262"/>
                      <a:pt x="787" y="321"/>
                    </a:cubicBezTo>
                    <a:cubicBezTo>
                      <a:pt x="758" y="350"/>
                      <a:pt x="758" y="350"/>
                      <a:pt x="729" y="379"/>
                    </a:cubicBezTo>
                    <a:cubicBezTo>
                      <a:pt x="729" y="379"/>
                      <a:pt x="729" y="379"/>
                      <a:pt x="729" y="408"/>
                    </a:cubicBezTo>
                    <a:cubicBezTo>
                      <a:pt x="729" y="408"/>
                      <a:pt x="729" y="408"/>
                      <a:pt x="729" y="437"/>
                    </a:cubicBezTo>
                    <a:lnTo>
                      <a:pt x="729" y="437"/>
                    </a:lnTo>
                    <a:lnTo>
                      <a:pt x="729" y="437"/>
                    </a:lnTo>
                    <a:cubicBezTo>
                      <a:pt x="670" y="466"/>
                      <a:pt x="670" y="525"/>
                      <a:pt x="641" y="583"/>
                    </a:cubicBezTo>
                    <a:cubicBezTo>
                      <a:pt x="641" y="612"/>
                      <a:pt x="641" y="642"/>
                      <a:pt x="613" y="642"/>
                    </a:cubicBezTo>
                    <a:cubicBezTo>
                      <a:pt x="613" y="671"/>
                      <a:pt x="613" y="671"/>
                      <a:pt x="613" y="700"/>
                    </a:cubicBezTo>
                    <a:cubicBezTo>
                      <a:pt x="584" y="729"/>
                      <a:pt x="554" y="787"/>
                      <a:pt x="525" y="816"/>
                    </a:cubicBezTo>
                    <a:cubicBezTo>
                      <a:pt x="584" y="875"/>
                      <a:pt x="525" y="904"/>
                      <a:pt x="525" y="933"/>
                    </a:cubicBezTo>
                    <a:cubicBezTo>
                      <a:pt x="496" y="962"/>
                      <a:pt x="467" y="962"/>
                      <a:pt x="467" y="1021"/>
                    </a:cubicBezTo>
                    <a:cubicBezTo>
                      <a:pt x="496" y="1021"/>
                      <a:pt x="496" y="1021"/>
                      <a:pt x="496" y="1021"/>
                    </a:cubicBezTo>
                    <a:cubicBezTo>
                      <a:pt x="467" y="1021"/>
                      <a:pt x="467" y="1021"/>
                      <a:pt x="467" y="1021"/>
                    </a:cubicBezTo>
                    <a:cubicBezTo>
                      <a:pt x="408" y="1050"/>
                      <a:pt x="379" y="1108"/>
                      <a:pt x="350" y="1166"/>
                    </a:cubicBezTo>
                    <a:cubicBezTo>
                      <a:pt x="350" y="1195"/>
                      <a:pt x="350" y="1195"/>
                      <a:pt x="350" y="1195"/>
                    </a:cubicBezTo>
                    <a:lnTo>
                      <a:pt x="350" y="1195"/>
                    </a:lnTo>
                    <a:cubicBezTo>
                      <a:pt x="320" y="1195"/>
                      <a:pt x="320" y="1195"/>
                      <a:pt x="320" y="1195"/>
                    </a:cubicBezTo>
                    <a:lnTo>
                      <a:pt x="320" y="1195"/>
                    </a:lnTo>
                    <a:cubicBezTo>
                      <a:pt x="320" y="1225"/>
                      <a:pt x="320" y="1225"/>
                      <a:pt x="320" y="1225"/>
                    </a:cubicBezTo>
                    <a:cubicBezTo>
                      <a:pt x="320" y="1254"/>
                      <a:pt x="320" y="1254"/>
                      <a:pt x="291" y="1283"/>
                    </a:cubicBezTo>
                    <a:cubicBezTo>
                      <a:pt x="291" y="1283"/>
                      <a:pt x="291" y="1312"/>
                      <a:pt x="263" y="1312"/>
                    </a:cubicBezTo>
                    <a:cubicBezTo>
                      <a:pt x="263" y="1312"/>
                      <a:pt x="263" y="1312"/>
                      <a:pt x="234" y="1312"/>
                    </a:cubicBezTo>
                    <a:cubicBezTo>
                      <a:pt x="234" y="1342"/>
                      <a:pt x="234" y="1342"/>
                      <a:pt x="234" y="1371"/>
                    </a:cubicBezTo>
                    <a:cubicBezTo>
                      <a:pt x="234" y="1371"/>
                      <a:pt x="234" y="1400"/>
                      <a:pt x="234" y="1429"/>
                    </a:cubicBezTo>
                    <a:lnTo>
                      <a:pt x="175" y="148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89" name="Freeform 340">
                <a:extLst>
                  <a:ext uri="{FF2B5EF4-FFF2-40B4-BE49-F238E27FC236}">
                    <a16:creationId xmlns:a16="http://schemas.microsoft.com/office/drawing/2014/main" id="{C372B560-8BA5-4F6A-8AAB-874E5B463268}"/>
                  </a:ext>
                </a:extLst>
              </p:cNvPr>
              <p:cNvSpPr>
                <a:spLocks noChangeArrowheads="1"/>
              </p:cNvSpPr>
              <p:nvPr/>
            </p:nvSpPr>
            <p:spPr bwMode="auto">
              <a:xfrm>
                <a:off x="3693930" y="2675143"/>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90" name="Freeform 341">
                <a:extLst>
                  <a:ext uri="{FF2B5EF4-FFF2-40B4-BE49-F238E27FC236}">
                    <a16:creationId xmlns:a16="http://schemas.microsoft.com/office/drawing/2014/main" id="{3A6F9B4C-B32E-478A-A15D-4009929C0DDA}"/>
                  </a:ext>
                </a:extLst>
              </p:cNvPr>
              <p:cNvSpPr>
                <a:spLocks noChangeArrowheads="1"/>
              </p:cNvSpPr>
              <p:nvPr/>
            </p:nvSpPr>
            <p:spPr bwMode="auto">
              <a:xfrm>
                <a:off x="3736332" y="2772242"/>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91" name="Freeform 342">
                <a:extLst>
                  <a:ext uri="{FF2B5EF4-FFF2-40B4-BE49-F238E27FC236}">
                    <a16:creationId xmlns:a16="http://schemas.microsoft.com/office/drawing/2014/main" id="{C8F139B6-AA99-4D6B-A28D-7FDC083CC515}"/>
                  </a:ext>
                </a:extLst>
              </p:cNvPr>
              <p:cNvSpPr>
                <a:spLocks noChangeArrowheads="1"/>
              </p:cNvSpPr>
              <p:nvPr/>
            </p:nvSpPr>
            <p:spPr bwMode="auto">
              <a:xfrm>
                <a:off x="3736332" y="2804609"/>
                <a:ext cx="22832" cy="11328"/>
              </a:xfrm>
              <a:custGeom>
                <a:avLst/>
                <a:gdLst>
                  <a:gd name="T0" fmla="*/ 0 w 60"/>
                  <a:gd name="T1" fmla="*/ 30 h 31"/>
                  <a:gd name="T2" fmla="*/ 0 w 60"/>
                  <a:gd name="T3" fmla="*/ 30 h 31"/>
                  <a:gd name="T4" fmla="*/ 59 w 60"/>
                  <a:gd name="T5" fmla="*/ 30 h 31"/>
                  <a:gd name="T6" fmla="*/ 0 w 60"/>
                  <a:gd name="T7" fmla="*/ 30 h 31"/>
                </a:gdLst>
                <a:ahLst/>
                <a:cxnLst>
                  <a:cxn ang="0">
                    <a:pos x="T0" y="T1"/>
                  </a:cxn>
                  <a:cxn ang="0">
                    <a:pos x="T2" y="T3"/>
                  </a:cxn>
                  <a:cxn ang="0">
                    <a:pos x="T4" y="T5"/>
                  </a:cxn>
                  <a:cxn ang="0">
                    <a:pos x="T6" y="T7"/>
                  </a:cxn>
                </a:cxnLst>
                <a:rect l="0" t="0" r="r" b="b"/>
                <a:pathLst>
                  <a:path w="60" h="31">
                    <a:moveTo>
                      <a:pt x="0" y="30"/>
                    </a:moveTo>
                    <a:lnTo>
                      <a:pt x="0" y="30"/>
                    </a:lnTo>
                    <a:cubicBezTo>
                      <a:pt x="0" y="30"/>
                      <a:pt x="30" y="0"/>
                      <a:pt x="59" y="30"/>
                    </a:cubicBezTo>
                    <a:cubicBezTo>
                      <a:pt x="30" y="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92" name="Freeform 343">
                <a:extLst>
                  <a:ext uri="{FF2B5EF4-FFF2-40B4-BE49-F238E27FC236}">
                    <a16:creationId xmlns:a16="http://schemas.microsoft.com/office/drawing/2014/main" id="{5CE841B3-2128-4591-B209-89EA633805E6}"/>
                  </a:ext>
                </a:extLst>
              </p:cNvPr>
              <p:cNvSpPr>
                <a:spLocks noChangeArrowheads="1"/>
              </p:cNvSpPr>
              <p:nvPr/>
            </p:nvSpPr>
            <p:spPr bwMode="auto">
              <a:xfrm>
                <a:off x="3897787" y="3456791"/>
                <a:ext cx="22832" cy="21039"/>
              </a:xfrm>
              <a:custGeom>
                <a:avLst/>
                <a:gdLst>
                  <a:gd name="T0" fmla="*/ 0 w 60"/>
                  <a:gd name="T1" fmla="*/ 0 h 59"/>
                  <a:gd name="T2" fmla="*/ 0 w 60"/>
                  <a:gd name="T3" fmla="*/ 0 h 59"/>
                  <a:gd name="T4" fmla="*/ 0 w 60"/>
                  <a:gd name="T5" fmla="*/ 0 h 59"/>
                  <a:gd name="T6" fmla="*/ 0 w 60"/>
                  <a:gd name="T7" fmla="*/ 0 h 59"/>
                  <a:gd name="T8" fmla="*/ 0 w 60"/>
                  <a:gd name="T9" fmla="*/ 0 h 59"/>
                  <a:gd name="T10" fmla="*/ 59 w 60"/>
                  <a:gd name="T11" fmla="*/ 58 h 59"/>
                  <a:gd name="T12" fmla="*/ 0 w 60"/>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0" h="59">
                    <a:moveTo>
                      <a:pt x="0" y="0"/>
                    </a:moveTo>
                    <a:lnTo>
                      <a:pt x="0" y="0"/>
                    </a:lnTo>
                    <a:lnTo>
                      <a:pt x="0" y="0"/>
                    </a:lnTo>
                    <a:lnTo>
                      <a:pt x="0" y="0"/>
                    </a:lnTo>
                    <a:lnTo>
                      <a:pt x="0" y="0"/>
                    </a:lnTo>
                    <a:cubicBezTo>
                      <a:pt x="59" y="0"/>
                      <a:pt x="59" y="29"/>
                      <a:pt x="59" y="58"/>
                    </a:cubicBezTo>
                    <a:cubicBezTo>
                      <a:pt x="59" y="29"/>
                      <a:pt x="5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93" name="Freeform 344">
                <a:extLst>
                  <a:ext uri="{FF2B5EF4-FFF2-40B4-BE49-F238E27FC236}">
                    <a16:creationId xmlns:a16="http://schemas.microsoft.com/office/drawing/2014/main" id="{4EBC3FB0-2AC5-42DD-88AE-FFA25104C830}"/>
                  </a:ext>
                </a:extLst>
              </p:cNvPr>
              <p:cNvSpPr>
                <a:spLocks noChangeArrowheads="1"/>
              </p:cNvSpPr>
              <p:nvPr/>
            </p:nvSpPr>
            <p:spPr bwMode="auto">
              <a:xfrm>
                <a:off x="3909202" y="3479448"/>
                <a:ext cx="11416" cy="53405"/>
              </a:xfrm>
              <a:custGeom>
                <a:avLst/>
                <a:gdLst>
                  <a:gd name="T0" fmla="*/ 30 w 31"/>
                  <a:gd name="T1" fmla="*/ 0 h 147"/>
                  <a:gd name="T2" fmla="*/ 30 w 31"/>
                  <a:gd name="T3" fmla="*/ 0 h 147"/>
                  <a:gd name="T4" fmla="*/ 0 w 31"/>
                  <a:gd name="T5" fmla="*/ 58 h 147"/>
                  <a:gd name="T6" fmla="*/ 0 w 31"/>
                  <a:gd name="T7" fmla="*/ 146 h 147"/>
                  <a:gd name="T8" fmla="*/ 0 w 31"/>
                  <a:gd name="T9" fmla="*/ 58 h 147"/>
                  <a:gd name="T10" fmla="*/ 30 w 31"/>
                  <a:gd name="T11" fmla="*/ 0 h 147"/>
                </a:gdLst>
                <a:ahLst/>
                <a:cxnLst>
                  <a:cxn ang="0">
                    <a:pos x="T0" y="T1"/>
                  </a:cxn>
                  <a:cxn ang="0">
                    <a:pos x="T2" y="T3"/>
                  </a:cxn>
                  <a:cxn ang="0">
                    <a:pos x="T4" y="T5"/>
                  </a:cxn>
                  <a:cxn ang="0">
                    <a:pos x="T6" y="T7"/>
                  </a:cxn>
                  <a:cxn ang="0">
                    <a:pos x="T8" y="T9"/>
                  </a:cxn>
                  <a:cxn ang="0">
                    <a:pos x="T10" y="T11"/>
                  </a:cxn>
                </a:cxnLst>
                <a:rect l="0" t="0" r="r" b="b"/>
                <a:pathLst>
                  <a:path w="31" h="147">
                    <a:moveTo>
                      <a:pt x="30" y="0"/>
                    </a:moveTo>
                    <a:lnTo>
                      <a:pt x="30" y="0"/>
                    </a:lnTo>
                    <a:cubicBezTo>
                      <a:pt x="30" y="29"/>
                      <a:pt x="30" y="29"/>
                      <a:pt x="0" y="58"/>
                    </a:cubicBezTo>
                    <a:cubicBezTo>
                      <a:pt x="0" y="88"/>
                      <a:pt x="0" y="117"/>
                      <a:pt x="0" y="146"/>
                    </a:cubicBezTo>
                    <a:cubicBezTo>
                      <a:pt x="0" y="117"/>
                      <a:pt x="0" y="88"/>
                      <a:pt x="0" y="58"/>
                    </a:cubicBezTo>
                    <a:cubicBezTo>
                      <a:pt x="3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94" name="Freeform 345">
                <a:extLst>
                  <a:ext uri="{FF2B5EF4-FFF2-40B4-BE49-F238E27FC236}">
                    <a16:creationId xmlns:a16="http://schemas.microsoft.com/office/drawing/2014/main" id="{AEAAB5D6-D47C-40E4-85C3-2D33C2220100}"/>
                  </a:ext>
                </a:extLst>
              </p:cNvPr>
              <p:cNvSpPr>
                <a:spLocks noChangeArrowheads="1"/>
              </p:cNvSpPr>
              <p:nvPr/>
            </p:nvSpPr>
            <p:spPr bwMode="auto">
              <a:xfrm>
                <a:off x="4147305" y="974288"/>
                <a:ext cx="1014386" cy="674840"/>
              </a:xfrm>
              <a:custGeom>
                <a:avLst/>
                <a:gdLst>
                  <a:gd name="T0" fmla="*/ 88 w 2742"/>
                  <a:gd name="T1" fmla="*/ 203 h 1838"/>
                  <a:gd name="T2" fmla="*/ 146 w 2742"/>
                  <a:gd name="T3" fmla="*/ 291 h 1838"/>
                  <a:gd name="T4" fmla="*/ 117 w 2742"/>
                  <a:gd name="T5" fmla="*/ 379 h 1838"/>
                  <a:gd name="T6" fmla="*/ 88 w 2742"/>
                  <a:gd name="T7" fmla="*/ 641 h 1838"/>
                  <a:gd name="T8" fmla="*/ 58 w 2742"/>
                  <a:gd name="T9" fmla="*/ 670 h 1838"/>
                  <a:gd name="T10" fmla="*/ 88 w 2742"/>
                  <a:gd name="T11" fmla="*/ 700 h 1838"/>
                  <a:gd name="T12" fmla="*/ 146 w 2742"/>
                  <a:gd name="T13" fmla="*/ 758 h 1838"/>
                  <a:gd name="T14" fmla="*/ 117 w 2742"/>
                  <a:gd name="T15" fmla="*/ 874 h 1838"/>
                  <a:gd name="T16" fmla="*/ 29 w 2742"/>
                  <a:gd name="T17" fmla="*/ 1020 h 1838"/>
                  <a:gd name="T18" fmla="*/ 58 w 2742"/>
                  <a:gd name="T19" fmla="*/ 1020 h 1838"/>
                  <a:gd name="T20" fmla="*/ 205 w 2742"/>
                  <a:gd name="T21" fmla="*/ 1137 h 1838"/>
                  <a:gd name="T22" fmla="*/ 350 w 2742"/>
                  <a:gd name="T23" fmla="*/ 1400 h 1838"/>
                  <a:gd name="T24" fmla="*/ 350 w 2742"/>
                  <a:gd name="T25" fmla="*/ 1429 h 1838"/>
                  <a:gd name="T26" fmla="*/ 729 w 2742"/>
                  <a:gd name="T27" fmla="*/ 1545 h 1838"/>
                  <a:gd name="T28" fmla="*/ 817 w 2742"/>
                  <a:gd name="T29" fmla="*/ 1633 h 1838"/>
                  <a:gd name="T30" fmla="*/ 963 w 2742"/>
                  <a:gd name="T31" fmla="*/ 1633 h 1838"/>
                  <a:gd name="T32" fmla="*/ 1255 w 2742"/>
                  <a:gd name="T33" fmla="*/ 1691 h 1838"/>
                  <a:gd name="T34" fmla="*/ 1458 w 2742"/>
                  <a:gd name="T35" fmla="*/ 1691 h 1838"/>
                  <a:gd name="T36" fmla="*/ 1605 w 2742"/>
                  <a:gd name="T37" fmla="*/ 1662 h 1838"/>
                  <a:gd name="T38" fmla="*/ 1955 w 2742"/>
                  <a:gd name="T39" fmla="*/ 1750 h 1838"/>
                  <a:gd name="T40" fmla="*/ 2741 w 2742"/>
                  <a:gd name="T41" fmla="*/ 467 h 1838"/>
                  <a:gd name="T42" fmla="*/ 934 w 2742"/>
                  <a:gd name="T43" fmla="*/ 29 h 1838"/>
                  <a:gd name="T44" fmla="*/ 963 w 2742"/>
                  <a:gd name="T45" fmla="*/ 58 h 1838"/>
                  <a:gd name="T46" fmla="*/ 934 w 2742"/>
                  <a:gd name="T47" fmla="*/ 145 h 1838"/>
                  <a:gd name="T48" fmla="*/ 934 w 2742"/>
                  <a:gd name="T49" fmla="*/ 203 h 1838"/>
                  <a:gd name="T50" fmla="*/ 934 w 2742"/>
                  <a:gd name="T51" fmla="*/ 262 h 1838"/>
                  <a:gd name="T52" fmla="*/ 905 w 2742"/>
                  <a:gd name="T53" fmla="*/ 291 h 1838"/>
                  <a:gd name="T54" fmla="*/ 905 w 2742"/>
                  <a:gd name="T55" fmla="*/ 291 h 1838"/>
                  <a:gd name="T56" fmla="*/ 934 w 2742"/>
                  <a:gd name="T57" fmla="*/ 408 h 1838"/>
                  <a:gd name="T58" fmla="*/ 905 w 2742"/>
                  <a:gd name="T59" fmla="*/ 583 h 1838"/>
                  <a:gd name="T60" fmla="*/ 875 w 2742"/>
                  <a:gd name="T61" fmla="*/ 524 h 1838"/>
                  <a:gd name="T62" fmla="*/ 846 w 2742"/>
                  <a:gd name="T63" fmla="*/ 583 h 1838"/>
                  <a:gd name="T64" fmla="*/ 788 w 2742"/>
                  <a:gd name="T65" fmla="*/ 700 h 1838"/>
                  <a:gd name="T66" fmla="*/ 729 w 2742"/>
                  <a:gd name="T67" fmla="*/ 787 h 1838"/>
                  <a:gd name="T68" fmla="*/ 700 w 2742"/>
                  <a:gd name="T69" fmla="*/ 787 h 1838"/>
                  <a:gd name="T70" fmla="*/ 672 w 2742"/>
                  <a:gd name="T71" fmla="*/ 583 h 1838"/>
                  <a:gd name="T72" fmla="*/ 642 w 2742"/>
                  <a:gd name="T73" fmla="*/ 612 h 1838"/>
                  <a:gd name="T74" fmla="*/ 672 w 2742"/>
                  <a:gd name="T75" fmla="*/ 408 h 1838"/>
                  <a:gd name="T76" fmla="*/ 642 w 2742"/>
                  <a:gd name="T77" fmla="*/ 350 h 1838"/>
                  <a:gd name="T78" fmla="*/ 408 w 2742"/>
                  <a:gd name="T79" fmla="*/ 262 h 1838"/>
                  <a:gd name="T80" fmla="*/ 379 w 2742"/>
                  <a:gd name="T81" fmla="*/ 233 h 1838"/>
                  <a:gd name="T82" fmla="*/ 263 w 2742"/>
                  <a:gd name="T83" fmla="*/ 174 h 1838"/>
                  <a:gd name="T84" fmla="*/ 117 w 2742"/>
                  <a:gd name="T85" fmla="*/ 58 h 1838"/>
                  <a:gd name="T86" fmla="*/ 88 w 2742"/>
                  <a:gd name="T87" fmla="*/ 17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42" h="1838">
                    <a:moveTo>
                      <a:pt x="88" y="174"/>
                    </a:moveTo>
                    <a:lnTo>
                      <a:pt x="88" y="174"/>
                    </a:lnTo>
                    <a:lnTo>
                      <a:pt x="88" y="203"/>
                    </a:lnTo>
                    <a:cubicBezTo>
                      <a:pt x="88" y="203"/>
                      <a:pt x="88" y="203"/>
                      <a:pt x="88" y="233"/>
                    </a:cubicBezTo>
                    <a:cubicBezTo>
                      <a:pt x="117" y="233"/>
                      <a:pt x="117" y="233"/>
                      <a:pt x="117" y="233"/>
                    </a:cubicBezTo>
                    <a:cubicBezTo>
                      <a:pt x="117" y="262"/>
                      <a:pt x="146" y="262"/>
                      <a:pt x="146" y="291"/>
                    </a:cubicBezTo>
                    <a:cubicBezTo>
                      <a:pt x="146" y="320"/>
                      <a:pt x="146" y="320"/>
                      <a:pt x="146" y="350"/>
                    </a:cubicBezTo>
                    <a:lnTo>
                      <a:pt x="146" y="350"/>
                    </a:lnTo>
                    <a:cubicBezTo>
                      <a:pt x="117" y="379"/>
                      <a:pt x="117" y="379"/>
                      <a:pt x="117" y="379"/>
                    </a:cubicBezTo>
                    <a:cubicBezTo>
                      <a:pt x="146" y="408"/>
                      <a:pt x="146" y="437"/>
                      <a:pt x="117" y="467"/>
                    </a:cubicBezTo>
                    <a:cubicBezTo>
                      <a:pt x="117" y="495"/>
                      <a:pt x="117" y="495"/>
                      <a:pt x="117" y="524"/>
                    </a:cubicBezTo>
                    <a:cubicBezTo>
                      <a:pt x="88" y="553"/>
                      <a:pt x="88" y="583"/>
                      <a:pt x="88" y="641"/>
                    </a:cubicBezTo>
                    <a:lnTo>
                      <a:pt x="88" y="641"/>
                    </a:lnTo>
                    <a:lnTo>
                      <a:pt x="88" y="641"/>
                    </a:lnTo>
                    <a:cubicBezTo>
                      <a:pt x="88" y="641"/>
                      <a:pt x="88" y="670"/>
                      <a:pt x="58" y="670"/>
                    </a:cubicBezTo>
                    <a:lnTo>
                      <a:pt x="58" y="670"/>
                    </a:lnTo>
                    <a:cubicBezTo>
                      <a:pt x="88" y="670"/>
                      <a:pt x="88" y="670"/>
                      <a:pt x="88" y="670"/>
                    </a:cubicBezTo>
                    <a:cubicBezTo>
                      <a:pt x="88" y="670"/>
                      <a:pt x="88" y="670"/>
                      <a:pt x="88" y="700"/>
                    </a:cubicBezTo>
                    <a:cubicBezTo>
                      <a:pt x="117" y="700"/>
                      <a:pt x="146" y="729"/>
                      <a:pt x="146" y="758"/>
                    </a:cubicBezTo>
                    <a:lnTo>
                      <a:pt x="146" y="758"/>
                    </a:lnTo>
                    <a:lnTo>
                      <a:pt x="146" y="758"/>
                    </a:lnTo>
                    <a:cubicBezTo>
                      <a:pt x="146" y="817"/>
                      <a:pt x="117" y="817"/>
                      <a:pt x="88" y="817"/>
                    </a:cubicBezTo>
                    <a:lnTo>
                      <a:pt x="88" y="817"/>
                    </a:lnTo>
                    <a:cubicBezTo>
                      <a:pt x="117" y="817"/>
                      <a:pt x="117" y="845"/>
                      <a:pt x="117" y="874"/>
                    </a:cubicBezTo>
                    <a:cubicBezTo>
                      <a:pt x="117" y="903"/>
                      <a:pt x="88" y="933"/>
                      <a:pt x="58" y="933"/>
                    </a:cubicBezTo>
                    <a:cubicBezTo>
                      <a:pt x="58" y="933"/>
                      <a:pt x="58" y="933"/>
                      <a:pt x="29" y="962"/>
                    </a:cubicBezTo>
                    <a:cubicBezTo>
                      <a:pt x="29" y="962"/>
                      <a:pt x="29" y="991"/>
                      <a:pt x="29" y="1020"/>
                    </a:cubicBezTo>
                    <a:cubicBezTo>
                      <a:pt x="0" y="1020"/>
                      <a:pt x="0" y="1020"/>
                      <a:pt x="0" y="1020"/>
                    </a:cubicBezTo>
                    <a:cubicBezTo>
                      <a:pt x="29" y="1020"/>
                      <a:pt x="29" y="1020"/>
                      <a:pt x="58" y="1020"/>
                    </a:cubicBezTo>
                    <a:lnTo>
                      <a:pt x="58" y="1020"/>
                    </a:lnTo>
                    <a:cubicBezTo>
                      <a:pt x="88" y="1050"/>
                      <a:pt x="88" y="1050"/>
                      <a:pt x="117" y="1079"/>
                    </a:cubicBezTo>
                    <a:lnTo>
                      <a:pt x="117" y="1079"/>
                    </a:lnTo>
                    <a:cubicBezTo>
                      <a:pt x="146" y="1108"/>
                      <a:pt x="175" y="1108"/>
                      <a:pt x="205" y="1137"/>
                    </a:cubicBezTo>
                    <a:cubicBezTo>
                      <a:pt x="263" y="1137"/>
                      <a:pt x="322" y="1167"/>
                      <a:pt x="350" y="1195"/>
                    </a:cubicBezTo>
                    <a:cubicBezTo>
                      <a:pt x="350" y="1253"/>
                      <a:pt x="350" y="1283"/>
                      <a:pt x="350" y="1312"/>
                    </a:cubicBezTo>
                    <a:cubicBezTo>
                      <a:pt x="350" y="1341"/>
                      <a:pt x="350" y="1370"/>
                      <a:pt x="350" y="1400"/>
                    </a:cubicBezTo>
                    <a:cubicBezTo>
                      <a:pt x="379" y="1400"/>
                      <a:pt x="379" y="1400"/>
                      <a:pt x="379" y="1400"/>
                    </a:cubicBezTo>
                    <a:cubicBezTo>
                      <a:pt x="350" y="1400"/>
                      <a:pt x="350" y="1400"/>
                      <a:pt x="350" y="1400"/>
                    </a:cubicBezTo>
                    <a:cubicBezTo>
                      <a:pt x="350" y="1429"/>
                      <a:pt x="350" y="1429"/>
                      <a:pt x="350" y="1429"/>
                    </a:cubicBezTo>
                    <a:lnTo>
                      <a:pt x="350" y="1429"/>
                    </a:lnTo>
                    <a:cubicBezTo>
                      <a:pt x="438" y="1545"/>
                      <a:pt x="584" y="1574"/>
                      <a:pt x="729" y="1545"/>
                    </a:cubicBezTo>
                    <a:lnTo>
                      <a:pt x="729" y="1545"/>
                    </a:lnTo>
                    <a:lnTo>
                      <a:pt x="729" y="1545"/>
                    </a:lnTo>
                    <a:cubicBezTo>
                      <a:pt x="758" y="1574"/>
                      <a:pt x="788" y="1603"/>
                      <a:pt x="788" y="1603"/>
                    </a:cubicBezTo>
                    <a:cubicBezTo>
                      <a:pt x="788" y="1633"/>
                      <a:pt x="788" y="1633"/>
                      <a:pt x="817" y="1633"/>
                    </a:cubicBezTo>
                    <a:cubicBezTo>
                      <a:pt x="846" y="1633"/>
                      <a:pt x="846" y="1633"/>
                      <a:pt x="875" y="1633"/>
                    </a:cubicBezTo>
                    <a:cubicBezTo>
                      <a:pt x="905" y="1633"/>
                      <a:pt x="905" y="1633"/>
                      <a:pt x="905" y="1633"/>
                    </a:cubicBezTo>
                    <a:cubicBezTo>
                      <a:pt x="934" y="1633"/>
                      <a:pt x="963" y="1633"/>
                      <a:pt x="963" y="1633"/>
                    </a:cubicBezTo>
                    <a:cubicBezTo>
                      <a:pt x="992" y="1633"/>
                      <a:pt x="1021" y="1662"/>
                      <a:pt x="1050" y="1662"/>
                    </a:cubicBezTo>
                    <a:cubicBezTo>
                      <a:pt x="1079" y="1662"/>
                      <a:pt x="1108" y="1691"/>
                      <a:pt x="1138" y="1691"/>
                    </a:cubicBezTo>
                    <a:cubicBezTo>
                      <a:pt x="1167" y="1691"/>
                      <a:pt x="1225" y="1691"/>
                      <a:pt x="1255" y="1691"/>
                    </a:cubicBezTo>
                    <a:cubicBezTo>
                      <a:pt x="1313" y="1691"/>
                      <a:pt x="1371" y="1691"/>
                      <a:pt x="1429" y="1662"/>
                    </a:cubicBezTo>
                    <a:lnTo>
                      <a:pt x="1429" y="1662"/>
                    </a:lnTo>
                    <a:cubicBezTo>
                      <a:pt x="1458" y="1691"/>
                      <a:pt x="1458" y="1691"/>
                      <a:pt x="1458" y="1691"/>
                    </a:cubicBezTo>
                    <a:cubicBezTo>
                      <a:pt x="1458" y="1691"/>
                      <a:pt x="1488" y="1691"/>
                      <a:pt x="1488" y="1662"/>
                    </a:cubicBezTo>
                    <a:cubicBezTo>
                      <a:pt x="1517" y="1662"/>
                      <a:pt x="1546" y="1662"/>
                      <a:pt x="1605" y="1662"/>
                    </a:cubicBezTo>
                    <a:lnTo>
                      <a:pt x="1605" y="1662"/>
                    </a:lnTo>
                    <a:cubicBezTo>
                      <a:pt x="1663" y="1662"/>
                      <a:pt x="1692" y="1662"/>
                      <a:pt x="1750" y="1691"/>
                    </a:cubicBezTo>
                    <a:lnTo>
                      <a:pt x="1779" y="1691"/>
                    </a:lnTo>
                    <a:cubicBezTo>
                      <a:pt x="1838" y="1720"/>
                      <a:pt x="1896" y="1720"/>
                      <a:pt x="1955" y="1750"/>
                    </a:cubicBezTo>
                    <a:cubicBezTo>
                      <a:pt x="2071" y="1779"/>
                      <a:pt x="2188" y="1808"/>
                      <a:pt x="2305" y="1837"/>
                    </a:cubicBezTo>
                    <a:cubicBezTo>
                      <a:pt x="2392" y="1545"/>
                      <a:pt x="2479" y="1253"/>
                      <a:pt x="2567" y="991"/>
                    </a:cubicBezTo>
                    <a:cubicBezTo>
                      <a:pt x="2625" y="817"/>
                      <a:pt x="2684" y="641"/>
                      <a:pt x="2741" y="467"/>
                    </a:cubicBezTo>
                    <a:cubicBezTo>
                      <a:pt x="2538" y="408"/>
                      <a:pt x="2334" y="350"/>
                      <a:pt x="2129" y="320"/>
                    </a:cubicBezTo>
                    <a:cubicBezTo>
                      <a:pt x="1721" y="203"/>
                      <a:pt x="1313" y="117"/>
                      <a:pt x="934" y="0"/>
                    </a:cubicBezTo>
                    <a:lnTo>
                      <a:pt x="934" y="29"/>
                    </a:lnTo>
                    <a:cubicBezTo>
                      <a:pt x="934" y="58"/>
                      <a:pt x="934" y="58"/>
                      <a:pt x="934" y="58"/>
                    </a:cubicBezTo>
                    <a:lnTo>
                      <a:pt x="934" y="58"/>
                    </a:lnTo>
                    <a:cubicBezTo>
                      <a:pt x="934" y="58"/>
                      <a:pt x="934" y="58"/>
                      <a:pt x="963" y="58"/>
                    </a:cubicBezTo>
                    <a:lnTo>
                      <a:pt x="963" y="58"/>
                    </a:lnTo>
                    <a:lnTo>
                      <a:pt x="963" y="58"/>
                    </a:lnTo>
                    <a:cubicBezTo>
                      <a:pt x="992" y="117"/>
                      <a:pt x="963" y="117"/>
                      <a:pt x="934" y="145"/>
                    </a:cubicBezTo>
                    <a:lnTo>
                      <a:pt x="934" y="145"/>
                    </a:lnTo>
                    <a:lnTo>
                      <a:pt x="934" y="145"/>
                    </a:lnTo>
                    <a:cubicBezTo>
                      <a:pt x="934" y="174"/>
                      <a:pt x="934" y="174"/>
                      <a:pt x="934" y="203"/>
                    </a:cubicBezTo>
                    <a:lnTo>
                      <a:pt x="934" y="203"/>
                    </a:lnTo>
                    <a:lnTo>
                      <a:pt x="934" y="203"/>
                    </a:lnTo>
                    <a:cubicBezTo>
                      <a:pt x="905" y="233"/>
                      <a:pt x="905" y="233"/>
                      <a:pt x="934" y="262"/>
                    </a:cubicBezTo>
                    <a:lnTo>
                      <a:pt x="934" y="262"/>
                    </a:lnTo>
                    <a:cubicBezTo>
                      <a:pt x="905" y="262"/>
                      <a:pt x="905" y="262"/>
                      <a:pt x="905" y="262"/>
                    </a:cubicBezTo>
                    <a:lnTo>
                      <a:pt x="905" y="291"/>
                    </a:lnTo>
                    <a:cubicBezTo>
                      <a:pt x="875" y="291"/>
                      <a:pt x="875" y="291"/>
                      <a:pt x="875" y="320"/>
                    </a:cubicBezTo>
                    <a:cubicBezTo>
                      <a:pt x="875" y="291"/>
                      <a:pt x="875" y="291"/>
                      <a:pt x="905" y="291"/>
                    </a:cubicBezTo>
                    <a:lnTo>
                      <a:pt x="905" y="291"/>
                    </a:lnTo>
                    <a:cubicBezTo>
                      <a:pt x="905" y="320"/>
                      <a:pt x="905" y="320"/>
                      <a:pt x="905" y="320"/>
                    </a:cubicBezTo>
                    <a:cubicBezTo>
                      <a:pt x="934" y="320"/>
                      <a:pt x="934" y="350"/>
                      <a:pt x="934" y="379"/>
                    </a:cubicBezTo>
                    <a:lnTo>
                      <a:pt x="934" y="408"/>
                    </a:lnTo>
                    <a:cubicBezTo>
                      <a:pt x="934" y="437"/>
                      <a:pt x="934" y="437"/>
                      <a:pt x="934" y="467"/>
                    </a:cubicBezTo>
                    <a:cubicBezTo>
                      <a:pt x="963" y="495"/>
                      <a:pt x="963" y="524"/>
                      <a:pt x="963" y="553"/>
                    </a:cubicBezTo>
                    <a:cubicBezTo>
                      <a:pt x="963" y="583"/>
                      <a:pt x="934" y="583"/>
                      <a:pt x="905" y="583"/>
                    </a:cubicBezTo>
                    <a:lnTo>
                      <a:pt x="905" y="583"/>
                    </a:lnTo>
                    <a:lnTo>
                      <a:pt x="905" y="583"/>
                    </a:lnTo>
                    <a:cubicBezTo>
                      <a:pt x="875" y="583"/>
                      <a:pt x="875" y="553"/>
                      <a:pt x="875" y="524"/>
                    </a:cubicBezTo>
                    <a:cubicBezTo>
                      <a:pt x="875" y="524"/>
                      <a:pt x="875" y="495"/>
                      <a:pt x="846" y="495"/>
                    </a:cubicBezTo>
                    <a:cubicBezTo>
                      <a:pt x="817" y="524"/>
                      <a:pt x="817" y="524"/>
                      <a:pt x="817" y="553"/>
                    </a:cubicBezTo>
                    <a:cubicBezTo>
                      <a:pt x="846" y="583"/>
                      <a:pt x="846" y="583"/>
                      <a:pt x="846" y="583"/>
                    </a:cubicBezTo>
                    <a:cubicBezTo>
                      <a:pt x="817" y="583"/>
                      <a:pt x="817" y="583"/>
                      <a:pt x="817" y="583"/>
                    </a:cubicBezTo>
                    <a:cubicBezTo>
                      <a:pt x="788" y="583"/>
                      <a:pt x="788" y="612"/>
                      <a:pt x="788" y="670"/>
                    </a:cubicBezTo>
                    <a:cubicBezTo>
                      <a:pt x="788" y="700"/>
                      <a:pt x="788" y="700"/>
                      <a:pt x="788" y="700"/>
                    </a:cubicBezTo>
                    <a:lnTo>
                      <a:pt x="788" y="700"/>
                    </a:lnTo>
                    <a:cubicBezTo>
                      <a:pt x="758" y="729"/>
                      <a:pt x="758" y="729"/>
                      <a:pt x="729" y="729"/>
                    </a:cubicBezTo>
                    <a:cubicBezTo>
                      <a:pt x="729" y="758"/>
                      <a:pt x="729" y="787"/>
                      <a:pt x="729" y="787"/>
                    </a:cubicBezTo>
                    <a:cubicBezTo>
                      <a:pt x="729" y="817"/>
                      <a:pt x="729" y="817"/>
                      <a:pt x="729" y="817"/>
                    </a:cubicBezTo>
                    <a:cubicBezTo>
                      <a:pt x="700" y="817"/>
                      <a:pt x="700" y="817"/>
                      <a:pt x="700" y="817"/>
                    </a:cubicBezTo>
                    <a:lnTo>
                      <a:pt x="700" y="787"/>
                    </a:lnTo>
                    <a:cubicBezTo>
                      <a:pt x="672" y="787"/>
                      <a:pt x="642" y="787"/>
                      <a:pt x="642" y="758"/>
                    </a:cubicBezTo>
                    <a:cubicBezTo>
                      <a:pt x="642" y="729"/>
                      <a:pt x="642" y="670"/>
                      <a:pt x="672" y="641"/>
                    </a:cubicBezTo>
                    <a:cubicBezTo>
                      <a:pt x="672" y="641"/>
                      <a:pt x="672" y="612"/>
                      <a:pt x="672" y="583"/>
                    </a:cubicBezTo>
                    <a:lnTo>
                      <a:pt x="672" y="612"/>
                    </a:lnTo>
                    <a:cubicBezTo>
                      <a:pt x="642" y="612"/>
                      <a:pt x="642" y="612"/>
                      <a:pt x="642" y="612"/>
                    </a:cubicBezTo>
                    <a:lnTo>
                      <a:pt x="642" y="612"/>
                    </a:lnTo>
                    <a:cubicBezTo>
                      <a:pt x="642" y="612"/>
                      <a:pt x="613" y="583"/>
                      <a:pt x="613" y="553"/>
                    </a:cubicBezTo>
                    <a:cubicBezTo>
                      <a:pt x="613" y="524"/>
                      <a:pt x="613" y="467"/>
                      <a:pt x="642" y="437"/>
                    </a:cubicBezTo>
                    <a:lnTo>
                      <a:pt x="672" y="408"/>
                    </a:lnTo>
                    <a:lnTo>
                      <a:pt x="700" y="408"/>
                    </a:lnTo>
                    <a:cubicBezTo>
                      <a:pt x="672" y="379"/>
                      <a:pt x="672" y="379"/>
                      <a:pt x="672" y="350"/>
                    </a:cubicBezTo>
                    <a:lnTo>
                      <a:pt x="642" y="350"/>
                    </a:lnTo>
                    <a:cubicBezTo>
                      <a:pt x="613" y="350"/>
                      <a:pt x="584" y="320"/>
                      <a:pt x="584" y="291"/>
                    </a:cubicBezTo>
                    <a:cubicBezTo>
                      <a:pt x="555" y="291"/>
                      <a:pt x="525" y="291"/>
                      <a:pt x="496" y="262"/>
                    </a:cubicBezTo>
                    <a:cubicBezTo>
                      <a:pt x="467" y="262"/>
                      <a:pt x="438" y="262"/>
                      <a:pt x="408" y="262"/>
                    </a:cubicBezTo>
                    <a:lnTo>
                      <a:pt x="408" y="262"/>
                    </a:lnTo>
                    <a:lnTo>
                      <a:pt x="408" y="262"/>
                    </a:lnTo>
                    <a:cubicBezTo>
                      <a:pt x="379" y="262"/>
                      <a:pt x="379" y="233"/>
                      <a:pt x="379" y="233"/>
                    </a:cubicBezTo>
                    <a:cubicBezTo>
                      <a:pt x="379" y="203"/>
                      <a:pt x="379" y="203"/>
                      <a:pt x="350" y="203"/>
                    </a:cubicBezTo>
                    <a:cubicBezTo>
                      <a:pt x="350" y="203"/>
                      <a:pt x="350" y="203"/>
                      <a:pt x="322" y="203"/>
                    </a:cubicBezTo>
                    <a:cubicBezTo>
                      <a:pt x="292" y="203"/>
                      <a:pt x="292" y="203"/>
                      <a:pt x="263" y="174"/>
                    </a:cubicBezTo>
                    <a:lnTo>
                      <a:pt x="263" y="174"/>
                    </a:lnTo>
                    <a:cubicBezTo>
                      <a:pt x="234" y="174"/>
                      <a:pt x="205" y="117"/>
                      <a:pt x="175" y="87"/>
                    </a:cubicBezTo>
                    <a:cubicBezTo>
                      <a:pt x="146" y="87"/>
                      <a:pt x="146" y="58"/>
                      <a:pt x="117" y="58"/>
                    </a:cubicBezTo>
                    <a:lnTo>
                      <a:pt x="117" y="58"/>
                    </a:lnTo>
                    <a:cubicBezTo>
                      <a:pt x="117" y="87"/>
                      <a:pt x="117" y="117"/>
                      <a:pt x="117" y="145"/>
                    </a:cubicBezTo>
                    <a:lnTo>
                      <a:pt x="88" y="17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95" name="Freeform 346">
                <a:extLst>
                  <a:ext uri="{FF2B5EF4-FFF2-40B4-BE49-F238E27FC236}">
                    <a16:creationId xmlns:a16="http://schemas.microsoft.com/office/drawing/2014/main" id="{C90AE4A6-8EF6-4F26-B61F-6E1D436F83BB}"/>
                  </a:ext>
                </a:extLst>
              </p:cNvPr>
              <p:cNvSpPr>
                <a:spLocks noChangeArrowheads="1"/>
              </p:cNvSpPr>
              <p:nvPr/>
            </p:nvSpPr>
            <p:spPr bwMode="auto">
              <a:xfrm>
                <a:off x="3909202" y="3403387"/>
                <a:ext cx="1631" cy="11328"/>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0"/>
                      <a:pt x="0" y="0"/>
                      <a:pt x="0" y="3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96" name="Freeform 347">
                <a:extLst>
                  <a:ext uri="{FF2B5EF4-FFF2-40B4-BE49-F238E27FC236}">
                    <a16:creationId xmlns:a16="http://schemas.microsoft.com/office/drawing/2014/main" id="{B92ED8CB-B7F4-4CB4-BAD2-47B2333B96E6}"/>
                  </a:ext>
                </a:extLst>
              </p:cNvPr>
              <p:cNvSpPr>
                <a:spLocks noChangeArrowheads="1"/>
              </p:cNvSpPr>
              <p:nvPr/>
            </p:nvSpPr>
            <p:spPr bwMode="auto">
              <a:xfrm>
                <a:off x="3888001" y="3393677"/>
                <a:ext cx="11415" cy="11328"/>
              </a:xfrm>
              <a:custGeom>
                <a:avLst/>
                <a:gdLst>
                  <a:gd name="T0" fmla="*/ 0 w 29"/>
                  <a:gd name="T1" fmla="*/ 0 h 30"/>
                  <a:gd name="T2" fmla="*/ 0 w 29"/>
                  <a:gd name="T3" fmla="*/ 0 h 30"/>
                  <a:gd name="T4" fmla="*/ 28 w 29"/>
                  <a:gd name="T5" fmla="*/ 0 h 30"/>
                  <a:gd name="T6" fmla="*/ 28 w 29"/>
                  <a:gd name="T7" fmla="*/ 29 h 30"/>
                  <a:gd name="T8" fmla="*/ 28 w 29"/>
                  <a:gd name="T9" fmla="*/ 0 h 30"/>
                  <a:gd name="T10" fmla="*/ 0 w 29"/>
                  <a:gd name="T11" fmla="*/ 0 h 30"/>
                </a:gdLst>
                <a:ahLst/>
                <a:cxnLst>
                  <a:cxn ang="0">
                    <a:pos x="T0" y="T1"/>
                  </a:cxn>
                  <a:cxn ang="0">
                    <a:pos x="T2" y="T3"/>
                  </a:cxn>
                  <a:cxn ang="0">
                    <a:pos x="T4" y="T5"/>
                  </a:cxn>
                  <a:cxn ang="0">
                    <a:pos x="T6" y="T7"/>
                  </a:cxn>
                  <a:cxn ang="0">
                    <a:pos x="T8" y="T9"/>
                  </a:cxn>
                  <a:cxn ang="0">
                    <a:pos x="T10" y="T11"/>
                  </a:cxn>
                </a:cxnLst>
                <a:rect l="0" t="0" r="r" b="b"/>
                <a:pathLst>
                  <a:path w="29" h="30">
                    <a:moveTo>
                      <a:pt x="0" y="0"/>
                    </a:moveTo>
                    <a:lnTo>
                      <a:pt x="0" y="0"/>
                    </a:lnTo>
                    <a:cubicBezTo>
                      <a:pt x="0" y="0"/>
                      <a:pt x="0" y="0"/>
                      <a:pt x="28" y="0"/>
                    </a:cubicBezTo>
                    <a:cubicBezTo>
                      <a:pt x="28" y="0"/>
                      <a:pt x="28" y="0"/>
                      <a:pt x="28" y="29"/>
                    </a:cubicBezTo>
                    <a:cubicBezTo>
                      <a:pt x="28" y="0"/>
                      <a:pt x="28" y="0"/>
                      <a:pt x="28"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97" name="Freeform 348">
                <a:extLst>
                  <a:ext uri="{FF2B5EF4-FFF2-40B4-BE49-F238E27FC236}">
                    <a16:creationId xmlns:a16="http://schemas.microsoft.com/office/drawing/2014/main" id="{910A19C2-C273-4549-B07B-45816BF55D82}"/>
                  </a:ext>
                </a:extLst>
              </p:cNvPr>
              <p:cNvSpPr>
                <a:spLocks noChangeArrowheads="1"/>
              </p:cNvSpPr>
              <p:nvPr/>
            </p:nvSpPr>
            <p:spPr bwMode="auto">
              <a:xfrm>
                <a:off x="3897787" y="3563600"/>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98" name="Freeform 349">
                <a:extLst>
                  <a:ext uri="{FF2B5EF4-FFF2-40B4-BE49-F238E27FC236}">
                    <a16:creationId xmlns:a16="http://schemas.microsoft.com/office/drawing/2014/main" id="{687D1FFB-5CB9-4990-8BF3-A1864557DA9C}"/>
                  </a:ext>
                </a:extLst>
              </p:cNvPr>
              <p:cNvSpPr>
                <a:spLocks noChangeArrowheads="1"/>
              </p:cNvSpPr>
              <p:nvPr/>
            </p:nvSpPr>
            <p:spPr bwMode="auto">
              <a:xfrm>
                <a:off x="3897787" y="3542563"/>
                <a:ext cx="11415" cy="21038"/>
              </a:xfrm>
              <a:custGeom>
                <a:avLst/>
                <a:gdLst>
                  <a:gd name="T0" fmla="*/ 0 w 30"/>
                  <a:gd name="T1" fmla="*/ 57 h 58"/>
                  <a:gd name="T2" fmla="*/ 0 w 30"/>
                  <a:gd name="T3" fmla="*/ 57 h 58"/>
                  <a:gd name="T4" fmla="*/ 0 w 30"/>
                  <a:gd name="T5" fmla="*/ 57 h 58"/>
                  <a:gd name="T6" fmla="*/ 29 w 30"/>
                  <a:gd name="T7" fmla="*/ 0 h 58"/>
                  <a:gd name="T8" fmla="*/ 29 w 30"/>
                  <a:gd name="T9" fmla="*/ 0 h 58"/>
                  <a:gd name="T10" fmla="*/ 0 w 30"/>
                  <a:gd name="T11" fmla="*/ 57 h 58"/>
                </a:gdLst>
                <a:ahLst/>
                <a:cxnLst>
                  <a:cxn ang="0">
                    <a:pos x="T0" y="T1"/>
                  </a:cxn>
                  <a:cxn ang="0">
                    <a:pos x="T2" y="T3"/>
                  </a:cxn>
                  <a:cxn ang="0">
                    <a:pos x="T4" y="T5"/>
                  </a:cxn>
                  <a:cxn ang="0">
                    <a:pos x="T6" y="T7"/>
                  </a:cxn>
                  <a:cxn ang="0">
                    <a:pos x="T8" y="T9"/>
                  </a:cxn>
                  <a:cxn ang="0">
                    <a:pos x="T10" y="T11"/>
                  </a:cxn>
                </a:cxnLst>
                <a:rect l="0" t="0" r="r" b="b"/>
                <a:pathLst>
                  <a:path w="30" h="58">
                    <a:moveTo>
                      <a:pt x="0" y="57"/>
                    </a:moveTo>
                    <a:lnTo>
                      <a:pt x="0" y="57"/>
                    </a:lnTo>
                    <a:lnTo>
                      <a:pt x="0" y="57"/>
                    </a:lnTo>
                    <a:cubicBezTo>
                      <a:pt x="0" y="29"/>
                      <a:pt x="0" y="29"/>
                      <a:pt x="29" y="0"/>
                    </a:cubicBezTo>
                    <a:lnTo>
                      <a:pt x="29" y="0"/>
                    </a:lnTo>
                    <a:cubicBezTo>
                      <a:pt x="0" y="29"/>
                      <a:pt x="0" y="29"/>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399" name="Freeform 350">
                <a:extLst>
                  <a:ext uri="{FF2B5EF4-FFF2-40B4-BE49-F238E27FC236}">
                    <a16:creationId xmlns:a16="http://schemas.microsoft.com/office/drawing/2014/main" id="{E510565A-76FE-405A-8C92-8D9BE7A15803}"/>
                  </a:ext>
                </a:extLst>
              </p:cNvPr>
              <p:cNvSpPr>
                <a:spLocks noChangeArrowheads="1"/>
              </p:cNvSpPr>
              <p:nvPr/>
            </p:nvSpPr>
            <p:spPr bwMode="auto">
              <a:xfrm>
                <a:off x="3845599" y="3008517"/>
                <a:ext cx="11415" cy="11328"/>
              </a:xfrm>
              <a:custGeom>
                <a:avLst/>
                <a:gdLst>
                  <a:gd name="T0" fmla="*/ 0 w 30"/>
                  <a:gd name="T1" fmla="*/ 29 h 30"/>
                  <a:gd name="T2" fmla="*/ 0 w 30"/>
                  <a:gd name="T3" fmla="*/ 29 h 30"/>
                  <a:gd name="T4" fmla="*/ 0 w 30"/>
                  <a:gd name="T5" fmla="*/ 0 h 30"/>
                  <a:gd name="T6" fmla="*/ 0 w 30"/>
                  <a:gd name="T7" fmla="*/ 29 h 30"/>
                  <a:gd name="T8" fmla="*/ 29 w 30"/>
                  <a:gd name="T9" fmla="*/ 29 h 30"/>
                  <a:gd name="T10" fmla="*/ 29 w 30"/>
                  <a:gd name="T11" fmla="*/ 0 h 30"/>
                  <a:gd name="T12" fmla="*/ 29 w 30"/>
                  <a:gd name="T13" fmla="*/ 29 h 30"/>
                  <a:gd name="T14" fmla="*/ 0 w 30"/>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29"/>
                    </a:moveTo>
                    <a:lnTo>
                      <a:pt x="0" y="29"/>
                    </a:lnTo>
                    <a:cubicBezTo>
                      <a:pt x="0" y="0"/>
                      <a:pt x="0" y="0"/>
                      <a:pt x="0" y="0"/>
                    </a:cubicBezTo>
                    <a:cubicBezTo>
                      <a:pt x="0" y="0"/>
                      <a:pt x="0" y="0"/>
                      <a:pt x="0" y="29"/>
                    </a:cubicBezTo>
                    <a:cubicBezTo>
                      <a:pt x="29" y="29"/>
                      <a:pt x="29" y="29"/>
                      <a:pt x="29" y="29"/>
                    </a:cubicBezTo>
                    <a:lnTo>
                      <a:pt x="29" y="0"/>
                    </a:lnTo>
                    <a:lnTo>
                      <a:pt x="29" y="29"/>
                    </a:ln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00" name="Freeform 351">
                <a:extLst>
                  <a:ext uri="{FF2B5EF4-FFF2-40B4-BE49-F238E27FC236}">
                    <a16:creationId xmlns:a16="http://schemas.microsoft.com/office/drawing/2014/main" id="{9BA3BA9D-54FE-41CA-85AF-E0EA3D31A7AF}"/>
                  </a:ext>
                </a:extLst>
              </p:cNvPr>
              <p:cNvSpPr>
                <a:spLocks noChangeArrowheads="1"/>
              </p:cNvSpPr>
              <p:nvPr/>
            </p:nvSpPr>
            <p:spPr bwMode="auto">
              <a:xfrm>
                <a:off x="3866800" y="3349982"/>
                <a:ext cx="11416" cy="1619"/>
              </a:xfrm>
              <a:custGeom>
                <a:avLst/>
                <a:gdLst>
                  <a:gd name="T0" fmla="*/ 0 w 31"/>
                  <a:gd name="T1" fmla="*/ 0 h 1"/>
                  <a:gd name="T2" fmla="*/ 0 w 31"/>
                  <a:gd name="T3" fmla="*/ 0 h 1"/>
                  <a:gd name="T4" fmla="*/ 30 w 31"/>
                  <a:gd name="T5" fmla="*/ 0 h 1"/>
                  <a:gd name="T6" fmla="*/ 3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cubicBezTo>
                      <a:pt x="30" y="0"/>
                      <a:pt x="30" y="0"/>
                      <a:pt x="30" y="0"/>
                    </a:cubicBezTo>
                    <a:lnTo>
                      <a:pt x="30" y="0"/>
                    </a:lnTo>
                    <a:lnTo>
                      <a:pt x="30" y="0"/>
                    </a:ln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01" name="Freeform 352">
                <a:extLst>
                  <a:ext uri="{FF2B5EF4-FFF2-40B4-BE49-F238E27FC236}">
                    <a16:creationId xmlns:a16="http://schemas.microsoft.com/office/drawing/2014/main" id="{25AE240C-E744-40DC-A3A0-2A92FDE35CD8}"/>
                  </a:ext>
                </a:extLst>
              </p:cNvPr>
              <p:cNvSpPr>
                <a:spLocks noChangeArrowheads="1"/>
              </p:cNvSpPr>
              <p:nvPr/>
            </p:nvSpPr>
            <p:spPr bwMode="auto">
              <a:xfrm>
                <a:off x="3759164" y="2964822"/>
                <a:ext cx="21202" cy="64733"/>
              </a:xfrm>
              <a:custGeom>
                <a:avLst/>
                <a:gdLst>
                  <a:gd name="T0" fmla="*/ 57 w 58"/>
                  <a:gd name="T1" fmla="*/ 29 h 176"/>
                  <a:gd name="T2" fmla="*/ 57 w 58"/>
                  <a:gd name="T3" fmla="*/ 29 h 176"/>
                  <a:gd name="T4" fmla="*/ 57 w 58"/>
                  <a:gd name="T5" fmla="*/ 0 h 176"/>
                  <a:gd name="T6" fmla="*/ 57 w 58"/>
                  <a:gd name="T7" fmla="*/ 29 h 176"/>
                  <a:gd name="T8" fmla="*/ 28 w 58"/>
                  <a:gd name="T9" fmla="*/ 175 h 176"/>
                  <a:gd name="T10" fmla="*/ 0 w 58"/>
                  <a:gd name="T11" fmla="*/ 175 h 176"/>
                  <a:gd name="T12" fmla="*/ 0 w 58"/>
                  <a:gd name="T13" fmla="*/ 175 h 176"/>
                  <a:gd name="T14" fmla="*/ 28 w 58"/>
                  <a:gd name="T15" fmla="*/ 175 h 176"/>
                  <a:gd name="T16" fmla="*/ 57 w 58"/>
                  <a:gd name="T17" fmla="*/ 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76">
                    <a:moveTo>
                      <a:pt x="57" y="29"/>
                    </a:moveTo>
                    <a:lnTo>
                      <a:pt x="57" y="29"/>
                    </a:lnTo>
                    <a:cubicBezTo>
                      <a:pt x="57" y="0"/>
                      <a:pt x="57" y="0"/>
                      <a:pt x="57" y="0"/>
                    </a:cubicBezTo>
                    <a:cubicBezTo>
                      <a:pt x="57" y="0"/>
                      <a:pt x="57" y="0"/>
                      <a:pt x="57" y="29"/>
                    </a:cubicBezTo>
                    <a:cubicBezTo>
                      <a:pt x="57" y="88"/>
                      <a:pt x="28" y="146"/>
                      <a:pt x="28" y="175"/>
                    </a:cubicBezTo>
                    <a:cubicBezTo>
                      <a:pt x="0" y="175"/>
                      <a:pt x="0" y="175"/>
                      <a:pt x="0" y="175"/>
                    </a:cubicBezTo>
                    <a:lnTo>
                      <a:pt x="0" y="175"/>
                    </a:lnTo>
                    <a:cubicBezTo>
                      <a:pt x="28" y="175"/>
                      <a:pt x="28" y="175"/>
                      <a:pt x="28" y="175"/>
                    </a:cubicBezTo>
                    <a:cubicBezTo>
                      <a:pt x="28" y="146"/>
                      <a:pt x="57" y="88"/>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02" name="Freeform 353">
                <a:extLst>
                  <a:ext uri="{FF2B5EF4-FFF2-40B4-BE49-F238E27FC236}">
                    <a16:creationId xmlns:a16="http://schemas.microsoft.com/office/drawing/2014/main" id="{EF13CEA6-A06A-4A44-B631-942C4BE92F1D}"/>
                  </a:ext>
                </a:extLst>
              </p:cNvPr>
              <p:cNvSpPr>
                <a:spLocks noChangeArrowheads="1"/>
              </p:cNvSpPr>
              <p:nvPr/>
            </p:nvSpPr>
            <p:spPr bwMode="auto">
              <a:xfrm>
                <a:off x="3834183" y="2901708"/>
                <a:ext cx="1631" cy="11328"/>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03" name="Freeform 354">
                <a:extLst>
                  <a:ext uri="{FF2B5EF4-FFF2-40B4-BE49-F238E27FC236}">
                    <a16:creationId xmlns:a16="http://schemas.microsoft.com/office/drawing/2014/main" id="{FD343688-DD54-4612-A44C-BD2808B21E80}"/>
                  </a:ext>
                </a:extLst>
              </p:cNvPr>
              <p:cNvSpPr>
                <a:spLocks noChangeArrowheads="1"/>
              </p:cNvSpPr>
              <p:nvPr/>
            </p:nvSpPr>
            <p:spPr bwMode="auto">
              <a:xfrm>
                <a:off x="3834183" y="2922745"/>
                <a:ext cx="1631" cy="11329"/>
              </a:xfrm>
              <a:custGeom>
                <a:avLst/>
                <a:gdLst>
                  <a:gd name="T0" fmla="*/ 0 w 1"/>
                  <a:gd name="T1" fmla="*/ 28 h 29"/>
                  <a:gd name="T2" fmla="*/ 0 w 1"/>
                  <a:gd name="T3" fmla="*/ 28 h 29"/>
                  <a:gd name="T4" fmla="*/ 0 w 1"/>
                  <a:gd name="T5" fmla="*/ 28 h 29"/>
                  <a:gd name="T6" fmla="*/ 0 w 1"/>
                  <a:gd name="T7" fmla="*/ 0 h 29"/>
                  <a:gd name="T8" fmla="*/ 0 w 1"/>
                  <a:gd name="T9" fmla="*/ 28 h 29"/>
                </a:gdLst>
                <a:ahLst/>
                <a:cxnLst>
                  <a:cxn ang="0">
                    <a:pos x="T0" y="T1"/>
                  </a:cxn>
                  <a:cxn ang="0">
                    <a:pos x="T2" y="T3"/>
                  </a:cxn>
                  <a:cxn ang="0">
                    <a:pos x="T4" y="T5"/>
                  </a:cxn>
                  <a:cxn ang="0">
                    <a:pos x="T6" y="T7"/>
                  </a:cxn>
                  <a:cxn ang="0">
                    <a:pos x="T8" y="T9"/>
                  </a:cxn>
                </a:cxnLst>
                <a:rect l="0" t="0" r="r" b="b"/>
                <a:pathLst>
                  <a:path w="1" h="29">
                    <a:moveTo>
                      <a:pt x="0" y="28"/>
                    </a:moveTo>
                    <a:lnTo>
                      <a:pt x="0" y="28"/>
                    </a:lnTo>
                    <a:lnTo>
                      <a:pt x="0" y="28"/>
                    </a:lnTo>
                    <a:lnTo>
                      <a:pt x="0" y="0"/>
                    </a:lnTo>
                    <a:lnTo>
                      <a:pt x="0" y="2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04" name="Freeform 355">
                <a:extLst>
                  <a:ext uri="{FF2B5EF4-FFF2-40B4-BE49-F238E27FC236}">
                    <a16:creationId xmlns:a16="http://schemas.microsoft.com/office/drawing/2014/main" id="{0C32DEE4-21D6-4325-9618-BD91197E92E9}"/>
                  </a:ext>
                </a:extLst>
              </p:cNvPr>
              <p:cNvSpPr>
                <a:spLocks noChangeArrowheads="1"/>
              </p:cNvSpPr>
              <p:nvPr/>
            </p:nvSpPr>
            <p:spPr bwMode="auto">
              <a:xfrm>
                <a:off x="3791781" y="3157402"/>
                <a:ext cx="11416" cy="21038"/>
              </a:xfrm>
              <a:custGeom>
                <a:avLst/>
                <a:gdLst>
                  <a:gd name="T0" fmla="*/ 29 w 30"/>
                  <a:gd name="T1" fmla="*/ 0 h 58"/>
                  <a:gd name="T2" fmla="*/ 29 w 30"/>
                  <a:gd name="T3" fmla="*/ 0 h 58"/>
                  <a:gd name="T4" fmla="*/ 0 w 30"/>
                  <a:gd name="T5" fmla="*/ 57 h 58"/>
                  <a:gd name="T6" fmla="*/ 29 w 30"/>
                  <a:gd name="T7" fmla="*/ 0 h 58"/>
                </a:gdLst>
                <a:ahLst/>
                <a:cxnLst>
                  <a:cxn ang="0">
                    <a:pos x="T0" y="T1"/>
                  </a:cxn>
                  <a:cxn ang="0">
                    <a:pos x="T2" y="T3"/>
                  </a:cxn>
                  <a:cxn ang="0">
                    <a:pos x="T4" y="T5"/>
                  </a:cxn>
                  <a:cxn ang="0">
                    <a:pos x="T6" y="T7"/>
                  </a:cxn>
                </a:cxnLst>
                <a:rect l="0" t="0" r="r" b="b"/>
                <a:pathLst>
                  <a:path w="30" h="58">
                    <a:moveTo>
                      <a:pt x="29" y="0"/>
                    </a:moveTo>
                    <a:lnTo>
                      <a:pt x="29" y="0"/>
                    </a:lnTo>
                    <a:cubicBezTo>
                      <a:pt x="0" y="29"/>
                      <a:pt x="0" y="29"/>
                      <a:pt x="0" y="57"/>
                    </a:cubicBezTo>
                    <a:cubicBezTo>
                      <a:pt x="0" y="29"/>
                      <a:pt x="0"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05" name="Freeform 356">
                <a:extLst>
                  <a:ext uri="{FF2B5EF4-FFF2-40B4-BE49-F238E27FC236}">
                    <a16:creationId xmlns:a16="http://schemas.microsoft.com/office/drawing/2014/main" id="{38B68AAC-3A77-4B58-B822-5646E8CE547E}"/>
                  </a:ext>
                </a:extLst>
              </p:cNvPr>
              <p:cNvSpPr>
                <a:spLocks noChangeArrowheads="1"/>
              </p:cNvSpPr>
              <p:nvPr/>
            </p:nvSpPr>
            <p:spPr bwMode="auto">
              <a:xfrm>
                <a:off x="3834183" y="2976151"/>
                <a:ext cx="11416" cy="32366"/>
              </a:xfrm>
              <a:custGeom>
                <a:avLst/>
                <a:gdLst>
                  <a:gd name="T0" fmla="*/ 0 w 30"/>
                  <a:gd name="T1" fmla="*/ 0 h 89"/>
                  <a:gd name="T2" fmla="*/ 0 w 30"/>
                  <a:gd name="T3" fmla="*/ 0 h 89"/>
                  <a:gd name="T4" fmla="*/ 0 w 30"/>
                  <a:gd name="T5" fmla="*/ 30 h 89"/>
                  <a:gd name="T6" fmla="*/ 29 w 30"/>
                  <a:gd name="T7" fmla="*/ 88 h 89"/>
                  <a:gd name="T8" fmla="*/ 0 w 30"/>
                  <a:gd name="T9" fmla="*/ 30 h 89"/>
                  <a:gd name="T10" fmla="*/ 0 w 30"/>
                  <a:gd name="T11" fmla="*/ 0 h 89"/>
                </a:gdLst>
                <a:ahLst/>
                <a:cxnLst>
                  <a:cxn ang="0">
                    <a:pos x="T0" y="T1"/>
                  </a:cxn>
                  <a:cxn ang="0">
                    <a:pos x="T2" y="T3"/>
                  </a:cxn>
                  <a:cxn ang="0">
                    <a:pos x="T4" y="T5"/>
                  </a:cxn>
                  <a:cxn ang="0">
                    <a:pos x="T6" y="T7"/>
                  </a:cxn>
                  <a:cxn ang="0">
                    <a:pos x="T8" y="T9"/>
                  </a:cxn>
                  <a:cxn ang="0">
                    <a:pos x="T10" y="T11"/>
                  </a:cxn>
                </a:cxnLst>
                <a:rect l="0" t="0" r="r" b="b"/>
                <a:pathLst>
                  <a:path w="30" h="89">
                    <a:moveTo>
                      <a:pt x="0" y="0"/>
                    </a:moveTo>
                    <a:lnTo>
                      <a:pt x="0" y="0"/>
                    </a:lnTo>
                    <a:lnTo>
                      <a:pt x="0" y="30"/>
                    </a:lnTo>
                    <a:cubicBezTo>
                      <a:pt x="0" y="59"/>
                      <a:pt x="0" y="59"/>
                      <a:pt x="29" y="88"/>
                    </a:cubicBezTo>
                    <a:cubicBezTo>
                      <a:pt x="0" y="59"/>
                      <a:pt x="0" y="59"/>
                      <a:pt x="0" y="3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06" name="Freeform 357">
                <a:extLst>
                  <a:ext uri="{FF2B5EF4-FFF2-40B4-BE49-F238E27FC236}">
                    <a16:creationId xmlns:a16="http://schemas.microsoft.com/office/drawing/2014/main" id="{87854176-ED25-4199-A414-BC4F68C05E39}"/>
                  </a:ext>
                </a:extLst>
              </p:cNvPr>
              <p:cNvSpPr>
                <a:spLocks noChangeArrowheads="1"/>
              </p:cNvSpPr>
              <p:nvPr/>
            </p:nvSpPr>
            <p:spPr bwMode="auto">
              <a:xfrm>
                <a:off x="9313824" y="1927479"/>
                <a:ext cx="11416" cy="11328"/>
              </a:xfrm>
              <a:custGeom>
                <a:avLst/>
                <a:gdLst>
                  <a:gd name="T0" fmla="*/ 29 w 30"/>
                  <a:gd name="T1" fmla="*/ 29 h 30"/>
                  <a:gd name="T2" fmla="*/ 29 w 30"/>
                  <a:gd name="T3" fmla="*/ 29 h 30"/>
                  <a:gd name="T4" fmla="*/ 29 w 30"/>
                  <a:gd name="T5" fmla="*/ 29 h 30"/>
                  <a:gd name="T6" fmla="*/ 29 w 30"/>
                  <a:gd name="T7" fmla="*/ 0 h 30"/>
                  <a:gd name="T8" fmla="*/ 29 w 30"/>
                  <a:gd name="T9" fmla="*/ 0 h 30"/>
                  <a:gd name="T10" fmla="*/ 0 w 30"/>
                  <a:gd name="T11" fmla="*/ 29 h 30"/>
                  <a:gd name="T12" fmla="*/ 29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29"/>
                    </a:moveTo>
                    <a:lnTo>
                      <a:pt x="29" y="29"/>
                    </a:lnTo>
                    <a:lnTo>
                      <a:pt x="29" y="29"/>
                    </a:lnTo>
                    <a:cubicBezTo>
                      <a:pt x="29" y="29"/>
                      <a:pt x="29" y="29"/>
                      <a:pt x="29" y="0"/>
                    </a:cubicBezTo>
                    <a:lnTo>
                      <a:pt x="29" y="0"/>
                    </a:lnTo>
                    <a:cubicBezTo>
                      <a:pt x="29" y="0"/>
                      <a:pt x="0" y="0"/>
                      <a:pt x="0" y="2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07" name="Freeform 358">
                <a:extLst>
                  <a:ext uri="{FF2B5EF4-FFF2-40B4-BE49-F238E27FC236}">
                    <a16:creationId xmlns:a16="http://schemas.microsoft.com/office/drawing/2014/main" id="{0522BE60-6694-46C0-8489-028591EA141E}"/>
                  </a:ext>
                </a:extLst>
              </p:cNvPr>
              <p:cNvSpPr>
                <a:spLocks noChangeArrowheads="1"/>
              </p:cNvSpPr>
              <p:nvPr/>
            </p:nvSpPr>
            <p:spPr bwMode="auto">
              <a:xfrm>
                <a:off x="8762598" y="1841708"/>
                <a:ext cx="11416"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08" name="Freeform 359">
                <a:extLst>
                  <a:ext uri="{FF2B5EF4-FFF2-40B4-BE49-F238E27FC236}">
                    <a16:creationId xmlns:a16="http://schemas.microsoft.com/office/drawing/2014/main" id="{BFFC1281-3A90-4A97-B80C-87260F307C49}"/>
                  </a:ext>
                </a:extLst>
              </p:cNvPr>
              <p:cNvSpPr>
                <a:spLocks noChangeArrowheads="1"/>
              </p:cNvSpPr>
              <p:nvPr/>
            </p:nvSpPr>
            <p:spPr bwMode="auto">
              <a:xfrm>
                <a:off x="8774014" y="1851418"/>
                <a:ext cx="11415"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09" name="Freeform 360">
                <a:extLst>
                  <a:ext uri="{FF2B5EF4-FFF2-40B4-BE49-F238E27FC236}">
                    <a16:creationId xmlns:a16="http://schemas.microsoft.com/office/drawing/2014/main" id="{959DD851-8FFF-4F14-8E9F-B6A31073E337}"/>
                  </a:ext>
                </a:extLst>
              </p:cNvPr>
              <p:cNvSpPr>
                <a:spLocks noChangeArrowheads="1"/>
              </p:cNvSpPr>
              <p:nvPr/>
            </p:nvSpPr>
            <p:spPr bwMode="auto">
              <a:xfrm>
                <a:off x="8741397" y="1830380"/>
                <a:ext cx="11415" cy="161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10" name="Freeform 361">
                <a:extLst>
                  <a:ext uri="{FF2B5EF4-FFF2-40B4-BE49-F238E27FC236}">
                    <a16:creationId xmlns:a16="http://schemas.microsoft.com/office/drawing/2014/main" id="{F4C24097-2E98-438F-B9AA-9604DD934102}"/>
                  </a:ext>
                </a:extLst>
              </p:cNvPr>
              <p:cNvSpPr>
                <a:spLocks noChangeArrowheads="1"/>
              </p:cNvSpPr>
              <p:nvPr/>
            </p:nvSpPr>
            <p:spPr bwMode="auto">
              <a:xfrm>
                <a:off x="8729981" y="1830380"/>
                <a:ext cx="11416" cy="161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11" name="Freeform 362">
                <a:extLst>
                  <a:ext uri="{FF2B5EF4-FFF2-40B4-BE49-F238E27FC236}">
                    <a16:creationId xmlns:a16="http://schemas.microsoft.com/office/drawing/2014/main" id="{0588CB42-BB93-4B38-8BCA-D7D45B72AE71}"/>
                  </a:ext>
                </a:extLst>
              </p:cNvPr>
              <p:cNvSpPr>
                <a:spLocks noChangeArrowheads="1"/>
              </p:cNvSpPr>
              <p:nvPr/>
            </p:nvSpPr>
            <p:spPr bwMode="auto">
              <a:xfrm>
                <a:off x="8783799" y="1851418"/>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12" name="Freeform 363">
                <a:extLst>
                  <a:ext uri="{FF2B5EF4-FFF2-40B4-BE49-F238E27FC236}">
                    <a16:creationId xmlns:a16="http://schemas.microsoft.com/office/drawing/2014/main" id="{F0E92D10-6E7E-458C-97C0-811DF8C89F5B}"/>
                  </a:ext>
                </a:extLst>
              </p:cNvPr>
              <p:cNvSpPr>
                <a:spLocks noChangeArrowheads="1"/>
              </p:cNvSpPr>
              <p:nvPr/>
            </p:nvSpPr>
            <p:spPr bwMode="auto">
              <a:xfrm>
                <a:off x="8752813" y="1841708"/>
                <a:ext cx="11416"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13" name="Freeform 364">
                <a:extLst>
                  <a:ext uri="{FF2B5EF4-FFF2-40B4-BE49-F238E27FC236}">
                    <a16:creationId xmlns:a16="http://schemas.microsoft.com/office/drawing/2014/main" id="{04C6AD71-CF5C-4CB0-8612-99A166F48B4C}"/>
                  </a:ext>
                </a:extLst>
              </p:cNvPr>
              <p:cNvSpPr>
                <a:spLocks noChangeArrowheads="1"/>
              </p:cNvSpPr>
              <p:nvPr/>
            </p:nvSpPr>
            <p:spPr bwMode="auto">
              <a:xfrm>
                <a:off x="9064305" y="1798014"/>
                <a:ext cx="32617" cy="21038"/>
              </a:xfrm>
              <a:custGeom>
                <a:avLst/>
                <a:gdLst>
                  <a:gd name="T0" fmla="*/ 57 w 88"/>
                  <a:gd name="T1" fmla="*/ 29 h 59"/>
                  <a:gd name="T2" fmla="*/ 57 w 88"/>
                  <a:gd name="T3" fmla="*/ 29 h 59"/>
                  <a:gd name="T4" fmla="*/ 87 w 88"/>
                  <a:gd name="T5" fmla="*/ 0 h 59"/>
                  <a:gd name="T6" fmla="*/ 57 w 88"/>
                  <a:gd name="T7" fmla="*/ 29 h 59"/>
                  <a:gd name="T8" fmla="*/ 28 w 88"/>
                  <a:gd name="T9" fmla="*/ 58 h 59"/>
                  <a:gd name="T10" fmla="*/ 0 w 88"/>
                  <a:gd name="T11" fmla="*/ 58 h 59"/>
                  <a:gd name="T12" fmla="*/ 28 w 88"/>
                  <a:gd name="T13" fmla="*/ 58 h 59"/>
                  <a:gd name="T14" fmla="*/ 57 w 88"/>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59">
                    <a:moveTo>
                      <a:pt x="57" y="29"/>
                    </a:moveTo>
                    <a:lnTo>
                      <a:pt x="57" y="29"/>
                    </a:lnTo>
                    <a:lnTo>
                      <a:pt x="87" y="0"/>
                    </a:lnTo>
                    <a:lnTo>
                      <a:pt x="57" y="29"/>
                    </a:lnTo>
                    <a:cubicBezTo>
                      <a:pt x="57" y="29"/>
                      <a:pt x="28" y="29"/>
                      <a:pt x="28" y="58"/>
                    </a:cubicBezTo>
                    <a:lnTo>
                      <a:pt x="0" y="58"/>
                    </a:lnTo>
                    <a:lnTo>
                      <a:pt x="28" y="58"/>
                    </a:lnTo>
                    <a:cubicBezTo>
                      <a:pt x="28" y="29"/>
                      <a:pt x="57"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14" name="Freeform 365">
                <a:extLst>
                  <a:ext uri="{FF2B5EF4-FFF2-40B4-BE49-F238E27FC236}">
                    <a16:creationId xmlns:a16="http://schemas.microsoft.com/office/drawing/2014/main" id="{2B314611-C1FF-4250-B18C-9DBF63EC87E6}"/>
                  </a:ext>
                </a:extLst>
              </p:cNvPr>
              <p:cNvSpPr>
                <a:spLocks noChangeArrowheads="1"/>
              </p:cNvSpPr>
              <p:nvPr/>
            </p:nvSpPr>
            <p:spPr bwMode="auto">
              <a:xfrm>
                <a:off x="8720196" y="1830380"/>
                <a:ext cx="11416" cy="161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15" name="Freeform 366">
                <a:extLst>
                  <a:ext uri="{FF2B5EF4-FFF2-40B4-BE49-F238E27FC236}">
                    <a16:creationId xmlns:a16="http://schemas.microsoft.com/office/drawing/2014/main" id="{8D4185A9-CF81-4649-AA99-806F172A6679}"/>
                  </a:ext>
                </a:extLst>
              </p:cNvPr>
              <p:cNvSpPr>
                <a:spLocks noChangeArrowheads="1"/>
              </p:cNvSpPr>
              <p:nvPr/>
            </p:nvSpPr>
            <p:spPr bwMode="auto">
              <a:xfrm>
                <a:off x="9398628" y="2270563"/>
                <a:ext cx="1631"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16" name="Freeform 367">
                <a:extLst>
                  <a:ext uri="{FF2B5EF4-FFF2-40B4-BE49-F238E27FC236}">
                    <a16:creationId xmlns:a16="http://schemas.microsoft.com/office/drawing/2014/main" id="{D4DBF206-D372-4DAD-B3EF-C8A6E4B8E57F}"/>
                  </a:ext>
                </a:extLst>
              </p:cNvPr>
              <p:cNvSpPr>
                <a:spLocks noChangeArrowheads="1"/>
              </p:cNvSpPr>
              <p:nvPr/>
            </p:nvSpPr>
            <p:spPr bwMode="auto">
              <a:xfrm>
                <a:off x="4201124" y="3767509"/>
                <a:ext cx="11415" cy="11329"/>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29" y="0"/>
                      <a:pt x="29" y="29"/>
                      <a:pt x="29" y="29"/>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17" name="Freeform 368">
                <a:extLst>
                  <a:ext uri="{FF2B5EF4-FFF2-40B4-BE49-F238E27FC236}">
                    <a16:creationId xmlns:a16="http://schemas.microsoft.com/office/drawing/2014/main" id="{8CEB3312-3ED7-41E0-AFDD-C772D8299452}"/>
                  </a:ext>
                </a:extLst>
              </p:cNvPr>
              <p:cNvSpPr>
                <a:spLocks noChangeArrowheads="1"/>
              </p:cNvSpPr>
              <p:nvPr/>
            </p:nvSpPr>
            <p:spPr bwMode="auto">
              <a:xfrm>
                <a:off x="8989286" y="1990593"/>
                <a:ext cx="593628" cy="760610"/>
              </a:xfrm>
              <a:custGeom>
                <a:avLst/>
                <a:gdLst>
                  <a:gd name="T0" fmla="*/ 962 w 1605"/>
                  <a:gd name="T1" fmla="*/ 175 h 2071"/>
                  <a:gd name="T2" fmla="*/ 905 w 1605"/>
                  <a:gd name="T3" fmla="*/ 146 h 2071"/>
                  <a:gd name="T4" fmla="*/ 788 w 1605"/>
                  <a:gd name="T5" fmla="*/ 117 h 2071"/>
                  <a:gd name="T6" fmla="*/ 642 w 1605"/>
                  <a:gd name="T7" fmla="*/ 59 h 2071"/>
                  <a:gd name="T8" fmla="*/ 526 w 1605"/>
                  <a:gd name="T9" fmla="*/ 30 h 2071"/>
                  <a:gd name="T10" fmla="*/ 496 w 1605"/>
                  <a:gd name="T11" fmla="*/ 88 h 2071"/>
                  <a:gd name="T12" fmla="*/ 526 w 1605"/>
                  <a:gd name="T13" fmla="*/ 175 h 2071"/>
                  <a:gd name="T14" fmla="*/ 409 w 1605"/>
                  <a:gd name="T15" fmla="*/ 292 h 2071"/>
                  <a:gd name="T16" fmla="*/ 438 w 1605"/>
                  <a:gd name="T17" fmla="*/ 380 h 2071"/>
                  <a:gd name="T18" fmla="*/ 350 w 1605"/>
                  <a:gd name="T19" fmla="*/ 554 h 2071"/>
                  <a:gd name="T20" fmla="*/ 321 w 1605"/>
                  <a:gd name="T21" fmla="*/ 525 h 2071"/>
                  <a:gd name="T22" fmla="*/ 262 w 1605"/>
                  <a:gd name="T23" fmla="*/ 496 h 2071"/>
                  <a:gd name="T24" fmla="*/ 262 w 1605"/>
                  <a:gd name="T25" fmla="*/ 409 h 2071"/>
                  <a:gd name="T26" fmla="*/ 205 w 1605"/>
                  <a:gd name="T27" fmla="*/ 467 h 2071"/>
                  <a:gd name="T28" fmla="*/ 88 w 1605"/>
                  <a:gd name="T29" fmla="*/ 583 h 2071"/>
                  <a:gd name="T30" fmla="*/ 59 w 1605"/>
                  <a:gd name="T31" fmla="*/ 700 h 2071"/>
                  <a:gd name="T32" fmla="*/ 29 w 1605"/>
                  <a:gd name="T33" fmla="*/ 903 h 2071"/>
                  <a:gd name="T34" fmla="*/ 29 w 1605"/>
                  <a:gd name="T35" fmla="*/ 1020 h 2071"/>
                  <a:gd name="T36" fmla="*/ 29 w 1605"/>
                  <a:gd name="T37" fmla="*/ 1079 h 2071"/>
                  <a:gd name="T38" fmla="*/ 117 w 1605"/>
                  <a:gd name="T39" fmla="*/ 1282 h 2071"/>
                  <a:gd name="T40" fmla="*/ 176 w 1605"/>
                  <a:gd name="T41" fmla="*/ 1399 h 2071"/>
                  <a:gd name="T42" fmla="*/ 176 w 1605"/>
                  <a:gd name="T43" fmla="*/ 1545 h 2071"/>
                  <a:gd name="T44" fmla="*/ 29 w 1605"/>
                  <a:gd name="T45" fmla="*/ 2012 h 2071"/>
                  <a:gd name="T46" fmla="*/ 759 w 1605"/>
                  <a:gd name="T47" fmla="*/ 2012 h 2071"/>
                  <a:gd name="T48" fmla="*/ 846 w 1605"/>
                  <a:gd name="T49" fmla="*/ 2012 h 2071"/>
                  <a:gd name="T50" fmla="*/ 1400 w 1605"/>
                  <a:gd name="T51" fmla="*/ 1924 h 2071"/>
                  <a:gd name="T52" fmla="*/ 1459 w 1605"/>
                  <a:gd name="T53" fmla="*/ 1837 h 2071"/>
                  <a:gd name="T54" fmla="*/ 1488 w 1605"/>
                  <a:gd name="T55" fmla="*/ 1720 h 2071"/>
                  <a:gd name="T56" fmla="*/ 1488 w 1605"/>
                  <a:gd name="T57" fmla="*/ 1603 h 2071"/>
                  <a:gd name="T58" fmla="*/ 1517 w 1605"/>
                  <a:gd name="T59" fmla="*/ 1516 h 2071"/>
                  <a:gd name="T60" fmla="*/ 1576 w 1605"/>
                  <a:gd name="T61" fmla="*/ 1516 h 2071"/>
                  <a:gd name="T62" fmla="*/ 1576 w 1605"/>
                  <a:gd name="T63" fmla="*/ 1341 h 2071"/>
                  <a:gd name="T64" fmla="*/ 1546 w 1605"/>
                  <a:gd name="T65" fmla="*/ 1282 h 2071"/>
                  <a:gd name="T66" fmla="*/ 1546 w 1605"/>
                  <a:gd name="T67" fmla="*/ 1224 h 2071"/>
                  <a:gd name="T68" fmla="*/ 1342 w 1605"/>
                  <a:gd name="T69" fmla="*/ 817 h 2071"/>
                  <a:gd name="T70" fmla="*/ 1254 w 1605"/>
                  <a:gd name="T71" fmla="*/ 903 h 2071"/>
                  <a:gd name="T72" fmla="*/ 1196 w 1605"/>
                  <a:gd name="T73" fmla="*/ 874 h 2071"/>
                  <a:gd name="T74" fmla="*/ 1138 w 1605"/>
                  <a:gd name="T75" fmla="*/ 1020 h 2071"/>
                  <a:gd name="T76" fmla="*/ 1079 w 1605"/>
                  <a:gd name="T77" fmla="*/ 1079 h 2071"/>
                  <a:gd name="T78" fmla="*/ 933 w 1605"/>
                  <a:gd name="T79" fmla="*/ 903 h 2071"/>
                  <a:gd name="T80" fmla="*/ 1021 w 1605"/>
                  <a:gd name="T81" fmla="*/ 817 h 2071"/>
                  <a:gd name="T82" fmla="*/ 1050 w 1605"/>
                  <a:gd name="T83" fmla="*/ 788 h 2071"/>
                  <a:gd name="T84" fmla="*/ 1079 w 1605"/>
                  <a:gd name="T85" fmla="*/ 671 h 2071"/>
                  <a:gd name="T86" fmla="*/ 1079 w 1605"/>
                  <a:gd name="T87" fmla="*/ 438 h 2071"/>
                  <a:gd name="T88" fmla="*/ 1050 w 1605"/>
                  <a:gd name="T89" fmla="*/ 292 h 2071"/>
                  <a:gd name="T90" fmla="*/ 1050 w 1605"/>
                  <a:gd name="T91" fmla="*/ 263 h 2071"/>
                  <a:gd name="T92" fmla="*/ 1079 w 1605"/>
                  <a:gd name="T93" fmla="*/ 263 h 2071"/>
                  <a:gd name="T94" fmla="*/ 962 w 1605"/>
                  <a:gd name="T95" fmla="*/ 175 h 2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5" h="2071">
                    <a:moveTo>
                      <a:pt x="962" y="175"/>
                    </a:moveTo>
                    <a:lnTo>
                      <a:pt x="962" y="175"/>
                    </a:lnTo>
                    <a:lnTo>
                      <a:pt x="962" y="175"/>
                    </a:lnTo>
                    <a:cubicBezTo>
                      <a:pt x="933" y="175"/>
                      <a:pt x="905" y="175"/>
                      <a:pt x="905" y="146"/>
                    </a:cubicBezTo>
                    <a:cubicBezTo>
                      <a:pt x="876" y="146"/>
                      <a:pt x="876" y="146"/>
                      <a:pt x="846" y="117"/>
                    </a:cubicBezTo>
                    <a:cubicBezTo>
                      <a:pt x="846" y="117"/>
                      <a:pt x="817" y="117"/>
                      <a:pt x="788" y="117"/>
                    </a:cubicBezTo>
                    <a:cubicBezTo>
                      <a:pt x="759" y="117"/>
                      <a:pt x="729" y="117"/>
                      <a:pt x="700" y="117"/>
                    </a:cubicBezTo>
                    <a:cubicBezTo>
                      <a:pt x="671" y="88"/>
                      <a:pt x="671" y="59"/>
                      <a:pt x="642" y="59"/>
                    </a:cubicBezTo>
                    <a:cubicBezTo>
                      <a:pt x="642" y="30"/>
                      <a:pt x="612" y="30"/>
                      <a:pt x="583" y="0"/>
                    </a:cubicBezTo>
                    <a:cubicBezTo>
                      <a:pt x="583" y="30"/>
                      <a:pt x="555" y="30"/>
                      <a:pt x="526" y="30"/>
                    </a:cubicBezTo>
                    <a:lnTo>
                      <a:pt x="526" y="59"/>
                    </a:lnTo>
                    <a:cubicBezTo>
                      <a:pt x="496" y="88"/>
                      <a:pt x="496" y="88"/>
                      <a:pt x="496" y="88"/>
                    </a:cubicBezTo>
                    <a:cubicBezTo>
                      <a:pt x="496" y="117"/>
                      <a:pt x="496" y="117"/>
                      <a:pt x="526" y="117"/>
                    </a:cubicBezTo>
                    <a:cubicBezTo>
                      <a:pt x="526" y="146"/>
                      <a:pt x="526" y="146"/>
                      <a:pt x="526" y="175"/>
                    </a:cubicBezTo>
                    <a:cubicBezTo>
                      <a:pt x="526" y="204"/>
                      <a:pt x="496" y="233"/>
                      <a:pt x="467" y="233"/>
                    </a:cubicBezTo>
                    <a:cubicBezTo>
                      <a:pt x="438" y="263"/>
                      <a:pt x="409" y="263"/>
                      <a:pt x="409" y="292"/>
                    </a:cubicBezTo>
                    <a:cubicBezTo>
                      <a:pt x="409" y="292"/>
                      <a:pt x="409" y="321"/>
                      <a:pt x="409" y="350"/>
                    </a:cubicBezTo>
                    <a:lnTo>
                      <a:pt x="438" y="380"/>
                    </a:lnTo>
                    <a:cubicBezTo>
                      <a:pt x="438" y="467"/>
                      <a:pt x="409" y="496"/>
                      <a:pt x="350" y="525"/>
                    </a:cubicBezTo>
                    <a:cubicBezTo>
                      <a:pt x="350" y="554"/>
                      <a:pt x="350" y="554"/>
                      <a:pt x="350" y="554"/>
                    </a:cubicBezTo>
                    <a:cubicBezTo>
                      <a:pt x="321" y="525"/>
                      <a:pt x="321" y="525"/>
                      <a:pt x="321" y="525"/>
                    </a:cubicBezTo>
                    <a:lnTo>
                      <a:pt x="321" y="525"/>
                    </a:lnTo>
                    <a:cubicBezTo>
                      <a:pt x="292" y="525"/>
                      <a:pt x="292" y="496"/>
                      <a:pt x="262" y="496"/>
                    </a:cubicBezTo>
                    <a:lnTo>
                      <a:pt x="262" y="496"/>
                    </a:lnTo>
                    <a:lnTo>
                      <a:pt x="262" y="496"/>
                    </a:lnTo>
                    <a:cubicBezTo>
                      <a:pt x="262" y="467"/>
                      <a:pt x="262" y="438"/>
                      <a:pt x="262" y="409"/>
                    </a:cubicBezTo>
                    <a:lnTo>
                      <a:pt x="262" y="409"/>
                    </a:lnTo>
                    <a:cubicBezTo>
                      <a:pt x="233" y="438"/>
                      <a:pt x="233" y="438"/>
                      <a:pt x="205" y="467"/>
                    </a:cubicBezTo>
                    <a:cubicBezTo>
                      <a:pt x="205" y="496"/>
                      <a:pt x="176" y="525"/>
                      <a:pt x="146" y="554"/>
                    </a:cubicBezTo>
                    <a:cubicBezTo>
                      <a:pt x="117" y="583"/>
                      <a:pt x="117" y="583"/>
                      <a:pt x="88" y="583"/>
                    </a:cubicBezTo>
                    <a:cubicBezTo>
                      <a:pt x="88" y="583"/>
                      <a:pt x="29" y="613"/>
                      <a:pt x="29" y="642"/>
                    </a:cubicBezTo>
                    <a:cubicBezTo>
                      <a:pt x="29" y="642"/>
                      <a:pt x="29" y="671"/>
                      <a:pt x="59" y="700"/>
                    </a:cubicBezTo>
                    <a:lnTo>
                      <a:pt x="59" y="730"/>
                    </a:lnTo>
                    <a:cubicBezTo>
                      <a:pt x="88" y="817"/>
                      <a:pt x="59" y="874"/>
                      <a:pt x="29" y="903"/>
                    </a:cubicBezTo>
                    <a:cubicBezTo>
                      <a:pt x="29" y="932"/>
                      <a:pt x="29" y="962"/>
                      <a:pt x="29" y="991"/>
                    </a:cubicBezTo>
                    <a:lnTo>
                      <a:pt x="29" y="1020"/>
                    </a:lnTo>
                    <a:lnTo>
                      <a:pt x="29" y="1049"/>
                    </a:lnTo>
                    <a:cubicBezTo>
                      <a:pt x="29" y="1079"/>
                      <a:pt x="29" y="1079"/>
                      <a:pt x="29" y="1079"/>
                    </a:cubicBezTo>
                    <a:cubicBezTo>
                      <a:pt x="29" y="1108"/>
                      <a:pt x="29" y="1108"/>
                      <a:pt x="29" y="1108"/>
                    </a:cubicBezTo>
                    <a:cubicBezTo>
                      <a:pt x="29" y="1195"/>
                      <a:pt x="88" y="1224"/>
                      <a:pt x="117" y="1282"/>
                    </a:cubicBezTo>
                    <a:cubicBezTo>
                      <a:pt x="146" y="1312"/>
                      <a:pt x="176" y="1341"/>
                      <a:pt x="176" y="1399"/>
                    </a:cubicBezTo>
                    <a:lnTo>
                      <a:pt x="176" y="1399"/>
                    </a:lnTo>
                    <a:lnTo>
                      <a:pt x="176" y="1399"/>
                    </a:lnTo>
                    <a:cubicBezTo>
                      <a:pt x="176" y="1458"/>
                      <a:pt x="176" y="1487"/>
                      <a:pt x="176" y="1545"/>
                    </a:cubicBezTo>
                    <a:cubicBezTo>
                      <a:pt x="176" y="1662"/>
                      <a:pt x="176" y="1779"/>
                      <a:pt x="117" y="1895"/>
                    </a:cubicBezTo>
                    <a:cubicBezTo>
                      <a:pt x="117" y="1953"/>
                      <a:pt x="59" y="1982"/>
                      <a:pt x="29" y="2012"/>
                    </a:cubicBezTo>
                    <a:cubicBezTo>
                      <a:pt x="29" y="2041"/>
                      <a:pt x="0" y="2041"/>
                      <a:pt x="0" y="2070"/>
                    </a:cubicBezTo>
                    <a:cubicBezTo>
                      <a:pt x="233" y="2041"/>
                      <a:pt x="496" y="2012"/>
                      <a:pt x="759" y="2012"/>
                    </a:cubicBezTo>
                    <a:cubicBezTo>
                      <a:pt x="759" y="2012"/>
                      <a:pt x="788" y="2012"/>
                      <a:pt x="788" y="2041"/>
                    </a:cubicBezTo>
                    <a:cubicBezTo>
                      <a:pt x="846" y="2012"/>
                      <a:pt x="846" y="2012"/>
                      <a:pt x="846" y="2012"/>
                    </a:cubicBezTo>
                    <a:cubicBezTo>
                      <a:pt x="1021" y="2012"/>
                      <a:pt x="1196" y="1982"/>
                      <a:pt x="1371" y="1982"/>
                    </a:cubicBezTo>
                    <a:cubicBezTo>
                      <a:pt x="1371" y="1953"/>
                      <a:pt x="1400" y="1924"/>
                      <a:pt x="1400" y="1924"/>
                    </a:cubicBezTo>
                    <a:cubicBezTo>
                      <a:pt x="1429" y="1895"/>
                      <a:pt x="1429" y="1865"/>
                      <a:pt x="1429" y="1865"/>
                    </a:cubicBezTo>
                    <a:cubicBezTo>
                      <a:pt x="1459" y="1837"/>
                      <a:pt x="1459" y="1837"/>
                      <a:pt x="1459" y="1837"/>
                    </a:cubicBezTo>
                    <a:cubicBezTo>
                      <a:pt x="1459" y="1808"/>
                      <a:pt x="1459" y="1808"/>
                      <a:pt x="1459" y="1779"/>
                    </a:cubicBezTo>
                    <a:cubicBezTo>
                      <a:pt x="1459" y="1779"/>
                      <a:pt x="1459" y="1749"/>
                      <a:pt x="1488" y="1720"/>
                    </a:cubicBezTo>
                    <a:cubicBezTo>
                      <a:pt x="1488" y="1691"/>
                      <a:pt x="1488" y="1662"/>
                      <a:pt x="1488" y="1632"/>
                    </a:cubicBezTo>
                    <a:cubicBezTo>
                      <a:pt x="1488" y="1632"/>
                      <a:pt x="1488" y="1632"/>
                      <a:pt x="1488" y="1603"/>
                    </a:cubicBezTo>
                    <a:cubicBezTo>
                      <a:pt x="1459" y="1574"/>
                      <a:pt x="1459" y="1545"/>
                      <a:pt x="1517" y="1516"/>
                    </a:cubicBezTo>
                    <a:lnTo>
                      <a:pt x="1517" y="1516"/>
                    </a:lnTo>
                    <a:cubicBezTo>
                      <a:pt x="1546" y="1516"/>
                      <a:pt x="1546" y="1516"/>
                      <a:pt x="1546" y="1516"/>
                    </a:cubicBezTo>
                    <a:cubicBezTo>
                      <a:pt x="1546" y="1516"/>
                      <a:pt x="1546" y="1516"/>
                      <a:pt x="1576" y="1516"/>
                    </a:cubicBezTo>
                    <a:lnTo>
                      <a:pt x="1576" y="1516"/>
                    </a:lnTo>
                    <a:cubicBezTo>
                      <a:pt x="1576" y="1458"/>
                      <a:pt x="1604" y="1399"/>
                      <a:pt x="1576" y="1341"/>
                    </a:cubicBezTo>
                    <a:lnTo>
                      <a:pt x="1576" y="1341"/>
                    </a:lnTo>
                    <a:cubicBezTo>
                      <a:pt x="1546" y="1312"/>
                      <a:pt x="1546" y="1312"/>
                      <a:pt x="1546" y="1282"/>
                    </a:cubicBezTo>
                    <a:lnTo>
                      <a:pt x="1546" y="1253"/>
                    </a:lnTo>
                    <a:cubicBezTo>
                      <a:pt x="1546" y="1253"/>
                      <a:pt x="1546" y="1253"/>
                      <a:pt x="1546" y="1224"/>
                    </a:cubicBezTo>
                    <a:cubicBezTo>
                      <a:pt x="1546" y="1137"/>
                      <a:pt x="1459" y="903"/>
                      <a:pt x="1400" y="845"/>
                    </a:cubicBezTo>
                    <a:cubicBezTo>
                      <a:pt x="1371" y="845"/>
                      <a:pt x="1342" y="817"/>
                      <a:pt x="1342" y="817"/>
                    </a:cubicBezTo>
                    <a:cubicBezTo>
                      <a:pt x="1312" y="817"/>
                      <a:pt x="1312" y="845"/>
                      <a:pt x="1283" y="845"/>
                    </a:cubicBezTo>
                    <a:cubicBezTo>
                      <a:pt x="1283" y="874"/>
                      <a:pt x="1254" y="874"/>
                      <a:pt x="1254" y="903"/>
                    </a:cubicBezTo>
                    <a:cubicBezTo>
                      <a:pt x="1226" y="903"/>
                      <a:pt x="1226" y="903"/>
                      <a:pt x="1226" y="903"/>
                    </a:cubicBezTo>
                    <a:cubicBezTo>
                      <a:pt x="1196" y="903"/>
                      <a:pt x="1196" y="874"/>
                      <a:pt x="1196" y="874"/>
                    </a:cubicBezTo>
                    <a:cubicBezTo>
                      <a:pt x="1226" y="932"/>
                      <a:pt x="1196" y="962"/>
                      <a:pt x="1167" y="991"/>
                    </a:cubicBezTo>
                    <a:cubicBezTo>
                      <a:pt x="1138" y="1020"/>
                      <a:pt x="1138" y="1020"/>
                      <a:pt x="1138" y="1020"/>
                    </a:cubicBezTo>
                    <a:cubicBezTo>
                      <a:pt x="1138" y="1020"/>
                      <a:pt x="1138" y="1049"/>
                      <a:pt x="1109" y="1049"/>
                    </a:cubicBezTo>
                    <a:cubicBezTo>
                      <a:pt x="1109" y="1049"/>
                      <a:pt x="1109" y="1079"/>
                      <a:pt x="1079" y="1079"/>
                    </a:cubicBezTo>
                    <a:cubicBezTo>
                      <a:pt x="1050" y="1108"/>
                      <a:pt x="962" y="1049"/>
                      <a:pt x="962" y="1020"/>
                    </a:cubicBezTo>
                    <a:cubicBezTo>
                      <a:pt x="933" y="991"/>
                      <a:pt x="933" y="962"/>
                      <a:pt x="933" y="903"/>
                    </a:cubicBezTo>
                    <a:cubicBezTo>
                      <a:pt x="933" y="874"/>
                      <a:pt x="962" y="845"/>
                      <a:pt x="1021" y="817"/>
                    </a:cubicBezTo>
                    <a:lnTo>
                      <a:pt x="1021" y="817"/>
                    </a:lnTo>
                    <a:cubicBezTo>
                      <a:pt x="1050" y="817"/>
                      <a:pt x="1050" y="817"/>
                      <a:pt x="1050" y="817"/>
                    </a:cubicBezTo>
                    <a:lnTo>
                      <a:pt x="1050" y="788"/>
                    </a:lnTo>
                    <a:cubicBezTo>
                      <a:pt x="1050" y="759"/>
                      <a:pt x="1050" y="759"/>
                      <a:pt x="1079" y="759"/>
                    </a:cubicBezTo>
                    <a:cubicBezTo>
                      <a:pt x="1079" y="730"/>
                      <a:pt x="1079" y="700"/>
                      <a:pt x="1079" y="671"/>
                    </a:cubicBezTo>
                    <a:cubicBezTo>
                      <a:pt x="1109" y="642"/>
                      <a:pt x="1109" y="613"/>
                      <a:pt x="1109" y="583"/>
                    </a:cubicBezTo>
                    <a:cubicBezTo>
                      <a:pt x="1109" y="554"/>
                      <a:pt x="1079" y="467"/>
                      <a:pt x="1079" y="438"/>
                    </a:cubicBezTo>
                    <a:cubicBezTo>
                      <a:pt x="1079" y="438"/>
                      <a:pt x="1079" y="409"/>
                      <a:pt x="1050" y="409"/>
                    </a:cubicBezTo>
                    <a:cubicBezTo>
                      <a:pt x="1050" y="380"/>
                      <a:pt x="1021" y="321"/>
                      <a:pt x="1050" y="292"/>
                    </a:cubicBezTo>
                    <a:cubicBezTo>
                      <a:pt x="1050" y="263"/>
                      <a:pt x="1050" y="263"/>
                      <a:pt x="1050" y="263"/>
                    </a:cubicBezTo>
                    <a:lnTo>
                      <a:pt x="1050" y="263"/>
                    </a:lnTo>
                    <a:lnTo>
                      <a:pt x="1050" y="263"/>
                    </a:lnTo>
                    <a:cubicBezTo>
                      <a:pt x="1079" y="263"/>
                      <a:pt x="1079" y="263"/>
                      <a:pt x="1079" y="263"/>
                    </a:cubicBezTo>
                    <a:cubicBezTo>
                      <a:pt x="1050" y="233"/>
                      <a:pt x="1050" y="175"/>
                      <a:pt x="992" y="175"/>
                    </a:cubicBezTo>
                    <a:cubicBezTo>
                      <a:pt x="992" y="175"/>
                      <a:pt x="992" y="175"/>
                      <a:pt x="962" y="175"/>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18" name="Freeform 369">
                <a:extLst>
                  <a:ext uri="{FF2B5EF4-FFF2-40B4-BE49-F238E27FC236}">
                    <a16:creationId xmlns:a16="http://schemas.microsoft.com/office/drawing/2014/main" id="{33932017-555A-4794-A1BB-75720538589E}"/>
                  </a:ext>
                </a:extLst>
              </p:cNvPr>
              <p:cNvSpPr>
                <a:spLocks noChangeArrowheads="1"/>
              </p:cNvSpPr>
              <p:nvPr/>
            </p:nvSpPr>
            <p:spPr bwMode="auto">
              <a:xfrm>
                <a:off x="10726136" y="2997188"/>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19" name="Freeform 370">
                <a:extLst>
                  <a:ext uri="{FF2B5EF4-FFF2-40B4-BE49-F238E27FC236}">
                    <a16:creationId xmlns:a16="http://schemas.microsoft.com/office/drawing/2014/main" id="{F3F98AA5-E454-4D0C-A944-80099F870339}"/>
                  </a:ext>
                </a:extLst>
              </p:cNvPr>
              <p:cNvSpPr>
                <a:spLocks noChangeArrowheads="1"/>
              </p:cNvSpPr>
              <p:nvPr/>
            </p:nvSpPr>
            <p:spPr bwMode="auto">
              <a:xfrm>
                <a:off x="9129539" y="1809341"/>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20" name="Freeform 371">
                <a:extLst>
                  <a:ext uri="{FF2B5EF4-FFF2-40B4-BE49-F238E27FC236}">
                    <a16:creationId xmlns:a16="http://schemas.microsoft.com/office/drawing/2014/main" id="{A9D48DCF-A0E3-4E8A-BE90-BBFCAC48B560}"/>
                  </a:ext>
                </a:extLst>
              </p:cNvPr>
              <p:cNvSpPr>
                <a:spLocks noChangeArrowheads="1"/>
              </p:cNvSpPr>
              <p:nvPr/>
            </p:nvSpPr>
            <p:spPr bwMode="auto">
              <a:xfrm>
                <a:off x="8147770" y="1574685"/>
                <a:ext cx="11415" cy="21038"/>
              </a:xfrm>
              <a:custGeom>
                <a:avLst/>
                <a:gdLst>
                  <a:gd name="T0" fmla="*/ 0 w 31"/>
                  <a:gd name="T1" fmla="*/ 58 h 59"/>
                  <a:gd name="T2" fmla="*/ 0 w 31"/>
                  <a:gd name="T3" fmla="*/ 58 h 59"/>
                  <a:gd name="T4" fmla="*/ 0 w 31"/>
                  <a:gd name="T5" fmla="*/ 58 h 59"/>
                  <a:gd name="T6" fmla="*/ 0 w 31"/>
                  <a:gd name="T7" fmla="*/ 58 h 59"/>
                  <a:gd name="T8" fmla="*/ 30 w 31"/>
                  <a:gd name="T9" fmla="*/ 0 h 59"/>
                  <a:gd name="T10" fmla="*/ 30 w 31"/>
                  <a:gd name="T11" fmla="*/ 0 h 59"/>
                  <a:gd name="T12" fmla="*/ 0 w 31"/>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31" h="59">
                    <a:moveTo>
                      <a:pt x="0" y="58"/>
                    </a:moveTo>
                    <a:lnTo>
                      <a:pt x="0" y="58"/>
                    </a:lnTo>
                    <a:lnTo>
                      <a:pt x="0" y="58"/>
                    </a:lnTo>
                    <a:lnTo>
                      <a:pt x="0" y="58"/>
                    </a:lnTo>
                    <a:cubicBezTo>
                      <a:pt x="30" y="29"/>
                      <a:pt x="30" y="29"/>
                      <a:pt x="30" y="0"/>
                    </a:cubicBezTo>
                    <a:lnTo>
                      <a:pt x="30" y="0"/>
                    </a:lnTo>
                    <a:cubicBezTo>
                      <a:pt x="30" y="29"/>
                      <a:pt x="3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21" name="Freeform 372">
                <a:extLst>
                  <a:ext uri="{FF2B5EF4-FFF2-40B4-BE49-F238E27FC236}">
                    <a16:creationId xmlns:a16="http://schemas.microsoft.com/office/drawing/2014/main" id="{5CE3A887-420B-4C37-8CEC-E39E08BF6C7D}"/>
                  </a:ext>
                </a:extLst>
              </p:cNvPr>
              <p:cNvSpPr>
                <a:spLocks noChangeArrowheads="1"/>
              </p:cNvSpPr>
              <p:nvPr/>
            </p:nvSpPr>
            <p:spPr bwMode="auto">
              <a:xfrm>
                <a:off x="6681639" y="1424181"/>
                <a:ext cx="960568" cy="589068"/>
              </a:xfrm>
              <a:custGeom>
                <a:avLst/>
                <a:gdLst>
                  <a:gd name="T0" fmla="*/ 2391 w 2597"/>
                  <a:gd name="T1" fmla="*/ 146 h 1606"/>
                  <a:gd name="T2" fmla="*/ 2391 w 2597"/>
                  <a:gd name="T3" fmla="*/ 146 h 1606"/>
                  <a:gd name="T4" fmla="*/ 1546 w 2597"/>
                  <a:gd name="T5" fmla="*/ 88 h 1606"/>
                  <a:gd name="T6" fmla="*/ 175 w 2597"/>
                  <a:gd name="T7" fmla="*/ 0 h 1606"/>
                  <a:gd name="T8" fmla="*/ 0 w 2597"/>
                  <a:gd name="T9" fmla="*/ 1459 h 1606"/>
                  <a:gd name="T10" fmla="*/ 2567 w 2597"/>
                  <a:gd name="T11" fmla="*/ 1605 h 1606"/>
                  <a:gd name="T12" fmla="*/ 2567 w 2597"/>
                  <a:gd name="T13" fmla="*/ 1400 h 1606"/>
                  <a:gd name="T14" fmla="*/ 2567 w 2597"/>
                  <a:gd name="T15" fmla="*/ 1255 h 1606"/>
                  <a:gd name="T16" fmla="*/ 2567 w 2597"/>
                  <a:gd name="T17" fmla="*/ 1167 h 1606"/>
                  <a:gd name="T18" fmla="*/ 2537 w 2597"/>
                  <a:gd name="T19" fmla="*/ 1021 h 1606"/>
                  <a:gd name="T20" fmla="*/ 2537 w 2597"/>
                  <a:gd name="T21" fmla="*/ 934 h 1606"/>
                  <a:gd name="T22" fmla="*/ 2508 w 2597"/>
                  <a:gd name="T23" fmla="*/ 729 h 1606"/>
                  <a:gd name="T24" fmla="*/ 2479 w 2597"/>
                  <a:gd name="T25" fmla="*/ 700 h 1606"/>
                  <a:gd name="T26" fmla="*/ 2479 w 2597"/>
                  <a:gd name="T27" fmla="*/ 642 h 1606"/>
                  <a:gd name="T28" fmla="*/ 2450 w 2597"/>
                  <a:gd name="T29" fmla="*/ 613 h 1606"/>
                  <a:gd name="T30" fmla="*/ 2450 w 2597"/>
                  <a:gd name="T31" fmla="*/ 584 h 1606"/>
                  <a:gd name="T32" fmla="*/ 2420 w 2597"/>
                  <a:gd name="T33" fmla="*/ 555 h 1606"/>
                  <a:gd name="T34" fmla="*/ 2420 w 2597"/>
                  <a:gd name="T35" fmla="*/ 496 h 1606"/>
                  <a:gd name="T36" fmla="*/ 2391 w 2597"/>
                  <a:gd name="T37" fmla="*/ 496 h 1606"/>
                  <a:gd name="T38" fmla="*/ 2420 w 2597"/>
                  <a:gd name="T39" fmla="*/ 496 h 1606"/>
                  <a:gd name="T40" fmla="*/ 2420 w 2597"/>
                  <a:gd name="T41" fmla="*/ 438 h 1606"/>
                  <a:gd name="T42" fmla="*/ 2420 w 2597"/>
                  <a:gd name="T43" fmla="*/ 409 h 1606"/>
                  <a:gd name="T44" fmla="*/ 2420 w 2597"/>
                  <a:gd name="T45" fmla="*/ 409 h 1606"/>
                  <a:gd name="T46" fmla="*/ 2391 w 2597"/>
                  <a:gd name="T47" fmla="*/ 350 h 1606"/>
                  <a:gd name="T48" fmla="*/ 2391 w 2597"/>
                  <a:gd name="T49" fmla="*/ 321 h 1606"/>
                  <a:gd name="T50" fmla="*/ 2391 w 2597"/>
                  <a:gd name="T51" fmla="*/ 292 h 1606"/>
                  <a:gd name="T52" fmla="*/ 2363 w 2597"/>
                  <a:gd name="T53" fmla="*/ 263 h 1606"/>
                  <a:gd name="T54" fmla="*/ 2363 w 2597"/>
                  <a:gd name="T55" fmla="*/ 234 h 1606"/>
                  <a:gd name="T56" fmla="*/ 2391 w 2597"/>
                  <a:gd name="T57" fmla="*/ 176 h 1606"/>
                  <a:gd name="T58" fmla="*/ 2391 w 2597"/>
                  <a:gd name="T59" fmla="*/ 146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7" h="1606">
                    <a:moveTo>
                      <a:pt x="2391" y="146"/>
                    </a:moveTo>
                    <a:lnTo>
                      <a:pt x="2391" y="146"/>
                    </a:lnTo>
                    <a:cubicBezTo>
                      <a:pt x="2129" y="117"/>
                      <a:pt x="1837" y="117"/>
                      <a:pt x="1546" y="88"/>
                    </a:cubicBezTo>
                    <a:cubicBezTo>
                      <a:pt x="1079" y="59"/>
                      <a:pt x="613" y="29"/>
                      <a:pt x="175" y="0"/>
                    </a:cubicBezTo>
                    <a:cubicBezTo>
                      <a:pt x="117" y="496"/>
                      <a:pt x="58" y="1021"/>
                      <a:pt x="0" y="1459"/>
                    </a:cubicBezTo>
                    <a:cubicBezTo>
                      <a:pt x="817" y="1517"/>
                      <a:pt x="1720" y="1576"/>
                      <a:pt x="2567" y="1605"/>
                    </a:cubicBezTo>
                    <a:cubicBezTo>
                      <a:pt x="2567" y="1546"/>
                      <a:pt x="2567" y="1459"/>
                      <a:pt x="2567" y="1400"/>
                    </a:cubicBezTo>
                    <a:cubicBezTo>
                      <a:pt x="2567" y="1342"/>
                      <a:pt x="2596" y="1284"/>
                      <a:pt x="2567" y="1255"/>
                    </a:cubicBezTo>
                    <a:cubicBezTo>
                      <a:pt x="2567" y="1226"/>
                      <a:pt x="2567" y="1196"/>
                      <a:pt x="2567" y="1167"/>
                    </a:cubicBezTo>
                    <a:cubicBezTo>
                      <a:pt x="2537" y="1109"/>
                      <a:pt x="2537" y="1050"/>
                      <a:pt x="2537" y="1021"/>
                    </a:cubicBezTo>
                    <a:cubicBezTo>
                      <a:pt x="2537" y="992"/>
                      <a:pt x="2537" y="963"/>
                      <a:pt x="2537" y="934"/>
                    </a:cubicBezTo>
                    <a:cubicBezTo>
                      <a:pt x="2508" y="876"/>
                      <a:pt x="2508" y="817"/>
                      <a:pt x="2508" y="729"/>
                    </a:cubicBezTo>
                    <a:cubicBezTo>
                      <a:pt x="2508" y="729"/>
                      <a:pt x="2479" y="729"/>
                      <a:pt x="2479" y="700"/>
                    </a:cubicBezTo>
                    <a:cubicBezTo>
                      <a:pt x="2479" y="700"/>
                      <a:pt x="2479" y="671"/>
                      <a:pt x="2479" y="642"/>
                    </a:cubicBezTo>
                    <a:cubicBezTo>
                      <a:pt x="2450" y="642"/>
                      <a:pt x="2450" y="642"/>
                      <a:pt x="2450" y="613"/>
                    </a:cubicBezTo>
                    <a:cubicBezTo>
                      <a:pt x="2450" y="613"/>
                      <a:pt x="2450" y="613"/>
                      <a:pt x="2450" y="584"/>
                    </a:cubicBezTo>
                    <a:cubicBezTo>
                      <a:pt x="2450" y="584"/>
                      <a:pt x="2450" y="555"/>
                      <a:pt x="2420" y="555"/>
                    </a:cubicBezTo>
                    <a:cubicBezTo>
                      <a:pt x="2420" y="526"/>
                      <a:pt x="2420" y="526"/>
                      <a:pt x="2420" y="496"/>
                    </a:cubicBezTo>
                    <a:cubicBezTo>
                      <a:pt x="2391" y="496"/>
                      <a:pt x="2391" y="496"/>
                      <a:pt x="2391" y="496"/>
                    </a:cubicBezTo>
                    <a:cubicBezTo>
                      <a:pt x="2420" y="496"/>
                      <a:pt x="2420" y="496"/>
                      <a:pt x="2420" y="496"/>
                    </a:cubicBezTo>
                    <a:cubicBezTo>
                      <a:pt x="2420" y="467"/>
                      <a:pt x="2420" y="467"/>
                      <a:pt x="2420" y="438"/>
                    </a:cubicBezTo>
                    <a:cubicBezTo>
                      <a:pt x="2420" y="438"/>
                      <a:pt x="2420" y="438"/>
                      <a:pt x="2420" y="409"/>
                    </a:cubicBezTo>
                    <a:lnTo>
                      <a:pt x="2420" y="409"/>
                    </a:lnTo>
                    <a:cubicBezTo>
                      <a:pt x="2391" y="379"/>
                      <a:pt x="2391" y="379"/>
                      <a:pt x="2391" y="350"/>
                    </a:cubicBezTo>
                    <a:cubicBezTo>
                      <a:pt x="2363" y="321"/>
                      <a:pt x="2391" y="321"/>
                      <a:pt x="2391" y="321"/>
                    </a:cubicBezTo>
                    <a:cubicBezTo>
                      <a:pt x="2391" y="292"/>
                      <a:pt x="2391" y="292"/>
                      <a:pt x="2391" y="292"/>
                    </a:cubicBezTo>
                    <a:cubicBezTo>
                      <a:pt x="2391" y="292"/>
                      <a:pt x="2391" y="292"/>
                      <a:pt x="2363" y="263"/>
                    </a:cubicBezTo>
                    <a:cubicBezTo>
                      <a:pt x="2363" y="263"/>
                      <a:pt x="2363" y="263"/>
                      <a:pt x="2363" y="234"/>
                    </a:cubicBezTo>
                    <a:cubicBezTo>
                      <a:pt x="2363" y="205"/>
                      <a:pt x="2391" y="205"/>
                      <a:pt x="2391" y="176"/>
                    </a:cubicBezTo>
                    <a:lnTo>
                      <a:pt x="2391" y="146"/>
                    </a:ln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22" name="Freeform 373">
                <a:extLst>
                  <a:ext uri="{FF2B5EF4-FFF2-40B4-BE49-F238E27FC236}">
                    <a16:creationId xmlns:a16="http://schemas.microsoft.com/office/drawing/2014/main" id="{F61E5BD3-3001-40EE-8170-F80B2C789B97}"/>
                  </a:ext>
                </a:extLst>
              </p:cNvPr>
              <p:cNvSpPr>
                <a:spLocks noChangeArrowheads="1"/>
              </p:cNvSpPr>
              <p:nvPr/>
            </p:nvSpPr>
            <p:spPr bwMode="auto">
              <a:xfrm>
                <a:off x="7576974" y="1466257"/>
                <a:ext cx="939367" cy="1006595"/>
              </a:xfrm>
              <a:custGeom>
                <a:avLst/>
                <a:gdLst>
                  <a:gd name="T0" fmla="*/ 0 w 2538"/>
                  <a:gd name="T1" fmla="*/ 117 h 2742"/>
                  <a:gd name="T2" fmla="*/ 0 w 2538"/>
                  <a:gd name="T3" fmla="*/ 233 h 2742"/>
                  <a:gd name="T4" fmla="*/ 59 w 2538"/>
                  <a:gd name="T5" fmla="*/ 292 h 2742"/>
                  <a:gd name="T6" fmla="*/ 59 w 2538"/>
                  <a:gd name="T7" fmla="*/ 379 h 2742"/>
                  <a:gd name="T8" fmla="*/ 88 w 2538"/>
                  <a:gd name="T9" fmla="*/ 438 h 2742"/>
                  <a:gd name="T10" fmla="*/ 88 w 2538"/>
                  <a:gd name="T11" fmla="*/ 438 h 2742"/>
                  <a:gd name="T12" fmla="*/ 117 w 2538"/>
                  <a:gd name="T13" fmla="*/ 612 h 2742"/>
                  <a:gd name="T14" fmla="*/ 176 w 2538"/>
                  <a:gd name="T15" fmla="*/ 992 h 2742"/>
                  <a:gd name="T16" fmla="*/ 205 w 2538"/>
                  <a:gd name="T17" fmla="*/ 1138 h 2742"/>
                  <a:gd name="T18" fmla="*/ 205 w 2538"/>
                  <a:gd name="T19" fmla="*/ 1400 h 2742"/>
                  <a:gd name="T20" fmla="*/ 205 w 2538"/>
                  <a:gd name="T21" fmla="*/ 1604 h 2742"/>
                  <a:gd name="T22" fmla="*/ 205 w 2538"/>
                  <a:gd name="T23" fmla="*/ 1721 h 2742"/>
                  <a:gd name="T24" fmla="*/ 234 w 2538"/>
                  <a:gd name="T25" fmla="*/ 1838 h 2742"/>
                  <a:gd name="T26" fmla="*/ 234 w 2538"/>
                  <a:gd name="T27" fmla="*/ 2042 h 2742"/>
                  <a:gd name="T28" fmla="*/ 234 w 2538"/>
                  <a:gd name="T29" fmla="*/ 2741 h 2742"/>
                  <a:gd name="T30" fmla="*/ 1487 w 2538"/>
                  <a:gd name="T31" fmla="*/ 2741 h 2742"/>
                  <a:gd name="T32" fmla="*/ 2070 w 2538"/>
                  <a:gd name="T33" fmla="*/ 2741 h 2742"/>
                  <a:gd name="T34" fmla="*/ 2041 w 2538"/>
                  <a:gd name="T35" fmla="*/ 2624 h 2742"/>
                  <a:gd name="T36" fmla="*/ 1983 w 2538"/>
                  <a:gd name="T37" fmla="*/ 2566 h 2742"/>
                  <a:gd name="T38" fmla="*/ 1983 w 2538"/>
                  <a:gd name="T39" fmla="*/ 2508 h 2742"/>
                  <a:gd name="T40" fmla="*/ 1837 w 2538"/>
                  <a:gd name="T41" fmla="*/ 2449 h 2742"/>
                  <a:gd name="T42" fmla="*/ 1720 w 2538"/>
                  <a:gd name="T43" fmla="*/ 2303 h 2742"/>
                  <a:gd name="T44" fmla="*/ 1662 w 2538"/>
                  <a:gd name="T45" fmla="*/ 2303 h 2742"/>
                  <a:gd name="T46" fmla="*/ 1575 w 2538"/>
                  <a:gd name="T47" fmla="*/ 2188 h 2742"/>
                  <a:gd name="T48" fmla="*/ 1487 w 2538"/>
                  <a:gd name="T49" fmla="*/ 2129 h 2742"/>
                  <a:gd name="T50" fmla="*/ 1516 w 2538"/>
                  <a:gd name="T51" fmla="*/ 1925 h 2742"/>
                  <a:gd name="T52" fmla="*/ 1516 w 2538"/>
                  <a:gd name="T53" fmla="*/ 1838 h 2742"/>
                  <a:gd name="T54" fmla="*/ 1516 w 2538"/>
                  <a:gd name="T55" fmla="*/ 1721 h 2742"/>
                  <a:gd name="T56" fmla="*/ 1487 w 2538"/>
                  <a:gd name="T57" fmla="*/ 1575 h 2742"/>
                  <a:gd name="T58" fmla="*/ 1545 w 2538"/>
                  <a:gd name="T59" fmla="*/ 1575 h 2742"/>
                  <a:gd name="T60" fmla="*/ 1691 w 2538"/>
                  <a:gd name="T61" fmla="*/ 1342 h 2742"/>
                  <a:gd name="T62" fmla="*/ 1691 w 2538"/>
                  <a:gd name="T63" fmla="*/ 1167 h 2742"/>
                  <a:gd name="T64" fmla="*/ 1749 w 2538"/>
                  <a:gd name="T65" fmla="*/ 1079 h 2742"/>
                  <a:gd name="T66" fmla="*/ 1866 w 2538"/>
                  <a:gd name="T67" fmla="*/ 933 h 2742"/>
                  <a:gd name="T68" fmla="*/ 1983 w 2538"/>
                  <a:gd name="T69" fmla="*/ 817 h 2742"/>
                  <a:gd name="T70" fmla="*/ 2129 w 2538"/>
                  <a:gd name="T71" fmla="*/ 671 h 2742"/>
                  <a:gd name="T72" fmla="*/ 2449 w 2538"/>
                  <a:gd name="T73" fmla="*/ 496 h 2742"/>
                  <a:gd name="T74" fmla="*/ 2537 w 2538"/>
                  <a:gd name="T75" fmla="*/ 438 h 2742"/>
                  <a:gd name="T76" fmla="*/ 2216 w 2538"/>
                  <a:gd name="T77" fmla="*/ 438 h 2742"/>
                  <a:gd name="T78" fmla="*/ 1925 w 2538"/>
                  <a:gd name="T79" fmla="*/ 467 h 2742"/>
                  <a:gd name="T80" fmla="*/ 1896 w 2538"/>
                  <a:gd name="T81" fmla="*/ 467 h 2742"/>
                  <a:gd name="T82" fmla="*/ 1808 w 2538"/>
                  <a:gd name="T83" fmla="*/ 438 h 2742"/>
                  <a:gd name="T84" fmla="*/ 1691 w 2538"/>
                  <a:gd name="T85" fmla="*/ 409 h 2742"/>
                  <a:gd name="T86" fmla="*/ 1662 w 2538"/>
                  <a:gd name="T87" fmla="*/ 438 h 2742"/>
                  <a:gd name="T88" fmla="*/ 1604 w 2538"/>
                  <a:gd name="T89" fmla="*/ 409 h 2742"/>
                  <a:gd name="T90" fmla="*/ 1604 w 2538"/>
                  <a:gd name="T91" fmla="*/ 379 h 2742"/>
                  <a:gd name="T92" fmla="*/ 1516 w 2538"/>
                  <a:gd name="T93" fmla="*/ 350 h 2742"/>
                  <a:gd name="T94" fmla="*/ 1545 w 2538"/>
                  <a:gd name="T95" fmla="*/ 292 h 2742"/>
                  <a:gd name="T96" fmla="*/ 1516 w 2538"/>
                  <a:gd name="T97" fmla="*/ 262 h 2742"/>
                  <a:gd name="T98" fmla="*/ 1487 w 2538"/>
                  <a:gd name="T99" fmla="*/ 292 h 2742"/>
                  <a:gd name="T100" fmla="*/ 1399 w 2538"/>
                  <a:gd name="T101" fmla="*/ 321 h 2742"/>
                  <a:gd name="T102" fmla="*/ 1399 w 2538"/>
                  <a:gd name="T103" fmla="*/ 292 h 2742"/>
                  <a:gd name="T104" fmla="*/ 1138 w 2538"/>
                  <a:gd name="T105" fmla="*/ 233 h 2742"/>
                  <a:gd name="T106" fmla="*/ 1050 w 2538"/>
                  <a:gd name="T107" fmla="*/ 204 h 2742"/>
                  <a:gd name="T108" fmla="*/ 905 w 2538"/>
                  <a:gd name="T109" fmla="*/ 204 h 2742"/>
                  <a:gd name="T110" fmla="*/ 730 w 2538"/>
                  <a:gd name="T111" fmla="*/ 88 h 2742"/>
                  <a:gd name="T112" fmla="*/ 730 w 2538"/>
                  <a:gd name="T113" fmla="*/ 59 h 2742"/>
                  <a:gd name="T114" fmla="*/ 700 w 2538"/>
                  <a:gd name="T115" fmla="*/ 117 h 2742"/>
                  <a:gd name="T116" fmla="*/ 642 w 2538"/>
                  <a:gd name="T117" fmla="*/ 59 h 2742"/>
                  <a:gd name="T118" fmla="*/ 526 w 2538"/>
                  <a:gd name="T119" fmla="*/ 0 h 2742"/>
                  <a:gd name="T120" fmla="*/ 321 w 2538"/>
                  <a:gd name="T121" fmla="*/ 29 h 2742"/>
                  <a:gd name="T122" fmla="*/ 205 w 2538"/>
                  <a:gd name="T123" fmla="*/ 29 h 2742"/>
                  <a:gd name="T124" fmla="*/ 0 w 2538"/>
                  <a:gd name="T125" fmla="*/ 117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38" h="2742">
                    <a:moveTo>
                      <a:pt x="0" y="117"/>
                    </a:moveTo>
                    <a:lnTo>
                      <a:pt x="0" y="117"/>
                    </a:lnTo>
                    <a:cubicBezTo>
                      <a:pt x="0" y="146"/>
                      <a:pt x="0" y="175"/>
                      <a:pt x="0" y="175"/>
                    </a:cubicBezTo>
                    <a:cubicBezTo>
                      <a:pt x="0" y="204"/>
                      <a:pt x="0" y="204"/>
                      <a:pt x="0" y="233"/>
                    </a:cubicBezTo>
                    <a:lnTo>
                      <a:pt x="30" y="233"/>
                    </a:lnTo>
                    <a:cubicBezTo>
                      <a:pt x="30" y="262"/>
                      <a:pt x="59" y="262"/>
                      <a:pt x="59" y="292"/>
                    </a:cubicBezTo>
                    <a:cubicBezTo>
                      <a:pt x="59" y="321"/>
                      <a:pt x="59" y="350"/>
                      <a:pt x="59" y="350"/>
                    </a:cubicBezTo>
                    <a:cubicBezTo>
                      <a:pt x="59" y="379"/>
                      <a:pt x="59" y="379"/>
                      <a:pt x="59" y="379"/>
                    </a:cubicBezTo>
                    <a:cubicBezTo>
                      <a:pt x="59" y="379"/>
                      <a:pt x="59" y="409"/>
                      <a:pt x="88" y="409"/>
                    </a:cubicBezTo>
                    <a:cubicBezTo>
                      <a:pt x="88" y="438"/>
                      <a:pt x="88" y="438"/>
                      <a:pt x="88" y="438"/>
                    </a:cubicBezTo>
                    <a:lnTo>
                      <a:pt x="88" y="438"/>
                    </a:lnTo>
                    <a:lnTo>
                      <a:pt x="88" y="438"/>
                    </a:lnTo>
                    <a:cubicBezTo>
                      <a:pt x="88" y="496"/>
                      <a:pt x="117" y="525"/>
                      <a:pt x="117" y="554"/>
                    </a:cubicBezTo>
                    <a:cubicBezTo>
                      <a:pt x="117" y="583"/>
                      <a:pt x="117" y="583"/>
                      <a:pt x="117" y="612"/>
                    </a:cubicBezTo>
                    <a:cubicBezTo>
                      <a:pt x="147" y="671"/>
                      <a:pt x="147" y="759"/>
                      <a:pt x="147" y="846"/>
                    </a:cubicBezTo>
                    <a:cubicBezTo>
                      <a:pt x="176" y="904"/>
                      <a:pt x="176" y="962"/>
                      <a:pt x="176" y="992"/>
                    </a:cubicBezTo>
                    <a:cubicBezTo>
                      <a:pt x="176" y="1021"/>
                      <a:pt x="176" y="1050"/>
                      <a:pt x="176" y="1050"/>
                    </a:cubicBezTo>
                    <a:cubicBezTo>
                      <a:pt x="205" y="1079"/>
                      <a:pt x="205" y="1109"/>
                      <a:pt x="205" y="1138"/>
                    </a:cubicBezTo>
                    <a:cubicBezTo>
                      <a:pt x="205" y="1167"/>
                      <a:pt x="205" y="1225"/>
                      <a:pt x="205" y="1254"/>
                    </a:cubicBezTo>
                    <a:cubicBezTo>
                      <a:pt x="205" y="1312"/>
                      <a:pt x="205" y="1342"/>
                      <a:pt x="205" y="1400"/>
                    </a:cubicBezTo>
                    <a:cubicBezTo>
                      <a:pt x="205" y="1429"/>
                      <a:pt x="205" y="1459"/>
                      <a:pt x="205" y="1488"/>
                    </a:cubicBezTo>
                    <a:cubicBezTo>
                      <a:pt x="205" y="1517"/>
                      <a:pt x="205" y="1575"/>
                      <a:pt x="205" y="1604"/>
                    </a:cubicBezTo>
                    <a:cubicBezTo>
                      <a:pt x="205" y="1633"/>
                      <a:pt x="205" y="1633"/>
                      <a:pt x="205" y="1662"/>
                    </a:cubicBezTo>
                    <a:cubicBezTo>
                      <a:pt x="205" y="1662"/>
                      <a:pt x="205" y="1692"/>
                      <a:pt x="205" y="1721"/>
                    </a:cubicBezTo>
                    <a:cubicBezTo>
                      <a:pt x="205" y="1721"/>
                      <a:pt x="205" y="1750"/>
                      <a:pt x="205" y="1779"/>
                    </a:cubicBezTo>
                    <a:cubicBezTo>
                      <a:pt x="234" y="1779"/>
                      <a:pt x="234" y="1809"/>
                      <a:pt x="234" y="1838"/>
                    </a:cubicBezTo>
                    <a:cubicBezTo>
                      <a:pt x="234" y="1867"/>
                      <a:pt x="234" y="1925"/>
                      <a:pt x="234" y="1954"/>
                    </a:cubicBezTo>
                    <a:cubicBezTo>
                      <a:pt x="234" y="1983"/>
                      <a:pt x="234" y="2012"/>
                      <a:pt x="234" y="2042"/>
                    </a:cubicBezTo>
                    <a:cubicBezTo>
                      <a:pt x="234" y="2246"/>
                      <a:pt x="234" y="2449"/>
                      <a:pt x="234" y="2653"/>
                    </a:cubicBezTo>
                    <a:cubicBezTo>
                      <a:pt x="234" y="2741"/>
                      <a:pt x="234" y="2741"/>
                      <a:pt x="234" y="2741"/>
                    </a:cubicBezTo>
                    <a:cubicBezTo>
                      <a:pt x="350" y="2741"/>
                      <a:pt x="350" y="2741"/>
                      <a:pt x="350" y="2741"/>
                    </a:cubicBezTo>
                    <a:cubicBezTo>
                      <a:pt x="730" y="2741"/>
                      <a:pt x="1109" y="2741"/>
                      <a:pt x="1487" y="2741"/>
                    </a:cubicBezTo>
                    <a:cubicBezTo>
                      <a:pt x="1691" y="2741"/>
                      <a:pt x="1896" y="2741"/>
                      <a:pt x="2070" y="2741"/>
                    </a:cubicBezTo>
                    <a:lnTo>
                      <a:pt x="2070" y="2741"/>
                    </a:lnTo>
                    <a:cubicBezTo>
                      <a:pt x="2070" y="2711"/>
                      <a:pt x="2041" y="2682"/>
                      <a:pt x="2070" y="2624"/>
                    </a:cubicBezTo>
                    <a:lnTo>
                      <a:pt x="2041" y="2624"/>
                    </a:lnTo>
                    <a:cubicBezTo>
                      <a:pt x="2012" y="2595"/>
                      <a:pt x="1983" y="2595"/>
                      <a:pt x="1983" y="2566"/>
                    </a:cubicBezTo>
                    <a:lnTo>
                      <a:pt x="1983" y="2566"/>
                    </a:lnTo>
                    <a:cubicBezTo>
                      <a:pt x="1983" y="2537"/>
                      <a:pt x="1983" y="2537"/>
                      <a:pt x="1983" y="2537"/>
                    </a:cubicBezTo>
                    <a:lnTo>
                      <a:pt x="1983" y="2508"/>
                    </a:lnTo>
                    <a:cubicBezTo>
                      <a:pt x="1983" y="2508"/>
                      <a:pt x="1954" y="2478"/>
                      <a:pt x="1925" y="2478"/>
                    </a:cubicBezTo>
                    <a:cubicBezTo>
                      <a:pt x="1896" y="2478"/>
                      <a:pt x="1866" y="2478"/>
                      <a:pt x="1837" y="2449"/>
                    </a:cubicBezTo>
                    <a:cubicBezTo>
                      <a:pt x="1837" y="2420"/>
                      <a:pt x="1808" y="2420"/>
                      <a:pt x="1808" y="2391"/>
                    </a:cubicBezTo>
                    <a:cubicBezTo>
                      <a:pt x="1779" y="2332"/>
                      <a:pt x="1779" y="2303"/>
                      <a:pt x="1720" y="2303"/>
                    </a:cubicBezTo>
                    <a:lnTo>
                      <a:pt x="1720" y="2303"/>
                    </a:lnTo>
                    <a:cubicBezTo>
                      <a:pt x="1691" y="2303"/>
                      <a:pt x="1691" y="2303"/>
                      <a:pt x="1662" y="2303"/>
                    </a:cubicBezTo>
                    <a:cubicBezTo>
                      <a:pt x="1633" y="2303"/>
                      <a:pt x="1604" y="2274"/>
                      <a:pt x="1575" y="2217"/>
                    </a:cubicBezTo>
                    <a:cubicBezTo>
                      <a:pt x="1575" y="2217"/>
                      <a:pt x="1575" y="2217"/>
                      <a:pt x="1575" y="2188"/>
                    </a:cubicBezTo>
                    <a:lnTo>
                      <a:pt x="1545" y="2188"/>
                    </a:lnTo>
                    <a:cubicBezTo>
                      <a:pt x="1516" y="2159"/>
                      <a:pt x="1516" y="2159"/>
                      <a:pt x="1487" y="2129"/>
                    </a:cubicBezTo>
                    <a:cubicBezTo>
                      <a:pt x="1487" y="2100"/>
                      <a:pt x="1487" y="2042"/>
                      <a:pt x="1487" y="2012"/>
                    </a:cubicBezTo>
                    <a:cubicBezTo>
                      <a:pt x="1487" y="1983"/>
                      <a:pt x="1487" y="1954"/>
                      <a:pt x="1516" y="1925"/>
                    </a:cubicBezTo>
                    <a:cubicBezTo>
                      <a:pt x="1516" y="1925"/>
                      <a:pt x="1545" y="1896"/>
                      <a:pt x="1545" y="1867"/>
                    </a:cubicBezTo>
                    <a:cubicBezTo>
                      <a:pt x="1545" y="1867"/>
                      <a:pt x="1545" y="1838"/>
                      <a:pt x="1516" y="1838"/>
                    </a:cubicBezTo>
                    <a:lnTo>
                      <a:pt x="1516" y="1809"/>
                    </a:lnTo>
                    <a:cubicBezTo>
                      <a:pt x="1516" y="1779"/>
                      <a:pt x="1516" y="1750"/>
                      <a:pt x="1516" y="1721"/>
                    </a:cubicBezTo>
                    <a:cubicBezTo>
                      <a:pt x="1516" y="1662"/>
                      <a:pt x="1487" y="1633"/>
                      <a:pt x="1487" y="1604"/>
                    </a:cubicBezTo>
                    <a:cubicBezTo>
                      <a:pt x="1487" y="1575"/>
                      <a:pt x="1487" y="1575"/>
                      <a:pt x="1487" y="1575"/>
                    </a:cubicBezTo>
                    <a:cubicBezTo>
                      <a:pt x="1516" y="1575"/>
                      <a:pt x="1516" y="1575"/>
                      <a:pt x="1516" y="1575"/>
                    </a:cubicBezTo>
                    <a:cubicBezTo>
                      <a:pt x="1516" y="1575"/>
                      <a:pt x="1516" y="1575"/>
                      <a:pt x="1545" y="1575"/>
                    </a:cubicBezTo>
                    <a:cubicBezTo>
                      <a:pt x="1604" y="1575"/>
                      <a:pt x="1662" y="1517"/>
                      <a:pt x="1691" y="1488"/>
                    </a:cubicBezTo>
                    <a:cubicBezTo>
                      <a:pt x="1691" y="1429"/>
                      <a:pt x="1691" y="1371"/>
                      <a:pt x="1691" y="1342"/>
                    </a:cubicBezTo>
                    <a:cubicBezTo>
                      <a:pt x="1691" y="1283"/>
                      <a:pt x="1691" y="1225"/>
                      <a:pt x="1691" y="1167"/>
                    </a:cubicBezTo>
                    <a:lnTo>
                      <a:pt x="1691" y="1167"/>
                    </a:lnTo>
                    <a:lnTo>
                      <a:pt x="1691" y="1167"/>
                    </a:lnTo>
                    <a:cubicBezTo>
                      <a:pt x="1720" y="1138"/>
                      <a:pt x="1720" y="1109"/>
                      <a:pt x="1749" y="1079"/>
                    </a:cubicBezTo>
                    <a:cubicBezTo>
                      <a:pt x="1749" y="1050"/>
                      <a:pt x="1749" y="1021"/>
                      <a:pt x="1779" y="992"/>
                    </a:cubicBezTo>
                    <a:cubicBezTo>
                      <a:pt x="1808" y="962"/>
                      <a:pt x="1837" y="962"/>
                      <a:pt x="1866" y="933"/>
                    </a:cubicBezTo>
                    <a:cubicBezTo>
                      <a:pt x="1896" y="933"/>
                      <a:pt x="1896" y="933"/>
                      <a:pt x="1925" y="904"/>
                    </a:cubicBezTo>
                    <a:cubicBezTo>
                      <a:pt x="1954" y="904"/>
                      <a:pt x="1983" y="846"/>
                      <a:pt x="1983" y="817"/>
                    </a:cubicBezTo>
                    <a:cubicBezTo>
                      <a:pt x="2012" y="788"/>
                      <a:pt x="2012" y="759"/>
                      <a:pt x="2041" y="729"/>
                    </a:cubicBezTo>
                    <a:cubicBezTo>
                      <a:pt x="2070" y="700"/>
                      <a:pt x="2099" y="671"/>
                      <a:pt x="2129" y="671"/>
                    </a:cubicBezTo>
                    <a:cubicBezTo>
                      <a:pt x="2158" y="642"/>
                      <a:pt x="2158" y="642"/>
                      <a:pt x="2158" y="642"/>
                    </a:cubicBezTo>
                    <a:cubicBezTo>
                      <a:pt x="2246" y="583"/>
                      <a:pt x="2333" y="525"/>
                      <a:pt x="2449" y="496"/>
                    </a:cubicBezTo>
                    <a:cubicBezTo>
                      <a:pt x="2449" y="496"/>
                      <a:pt x="2449" y="496"/>
                      <a:pt x="2479" y="496"/>
                    </a:cubicBezTo>
                    <a:cubicBezTo>
                      <a:pt x="2508" y="467"/>
                      <a:pt x="2537" y="467"/>
                      <a:pt x="2537" y="438"/>
                    </a:cubicBezTo>
                    <a:cubicBezTo>
                      <a:pt x="2508" y="438"/>
                      <a:pt x="2479" y="409"/>
                      <a:pt x="2420" y="409"/>
                    </a:cubicBezTo>
                    <a:cubicBezTo>
                      <a:pt x="2362" y="409"/>
                      <a:pt x="2304" y="438"/>
                      <a:pt x="2216" y="438"/>
                    </a:cubicBezTo>
                    <a:cubicBezTo>
                      <a:pt x="2158" y="467"/>
                      <a:pt x="2099" y="467"/>
                      <a:pt x="2041" y="467"/>
                    </a:cubicBezTo>
                    <a:cubicBezTo>
                      <a:pt x="1983" y="467"/>
                      <a:pt x="1954" y="467"/>
                      <a:pt x="1925" y="467"/>
                    </a:cubicBezTo>
                    <a:lnTo>
                      <a:pt x="1925" y="467"/>
                    </a:lnTo>
                    <a:cubicBezTo>
                      <a:pt x="1925" y="467"/>
                      <a:pt x="1925" y="467"/>
                      <a:pt x="1896" y="467"/>
                    </a:cubicBezTo>
                    <a:lnTo>
                      <a:pt x="1896" y="467"/>
                    </a:lnTo>
                    <a:cubicBezTo>
                      <a:pt x="1866" y="467"/>
                      <a:pt x="1837" y="438"/>
                      <a:pt x="1808" y="438"/>
                    </a:cubicBezTo>
                    <a:cubicBezTo>
                      <a:pt x="1779" y="409"/>
                      <a:pt x="1749" y="379"/>
                      <a:pt x="1720" y="409"/>
                    </a:cubicBezTo>
                    <a:cubicBezTo>
                      <a:pt x="1691" y="409"/>
                      <a:pt x="1691" y="409"/>
                      <a:pt x="1691" y="409"/>
                    </a:cubicBezTo>
                    <a:cubicBezTo>
                      <a:pt x="1691" y="409"/>
                      <a:pt x="1691" y="438"/>
                      <a:pt x="1662" y="438"/>
                    </a:cubicBezTo>
                    <a:lnTo>
                      <a:pt x="1662" y="438"/>
                    </a:lnTo>
                    <a:cubicBezTo>
                      <a:pt x="1633" y="438"/>
                      <a:pt x="1633" y="438"/>
                      <a:pt x="1633" y="438"/>
                    </a:cubicBezTo>
                    <a:lnTo>
                      <a:pt x="1604" y="409"/>
                    </a:lnTo>
                    <a:cubicBezTo>
                      <a:pt x="1604" y="379"/>
                      <a:pt x="1604" y="379"/>
                      <a:pt x="1604" y="379"/>
                    </a:cubicBezTo>
                    <a:lnTo>
                      <a:pt x="1604" y="379"/>
                    </a:lnTo>
                    <a:cubicBezTo>
                      <a:pt x="1575" y="379"/>
                      <a:pt x="1575" y="409"/>
                      <a:pt x="1545" y="409"/>
                    </a:cubicBezTo>
                    <a:cubicBezTo>
                      <a:pt x="1545" y="409"/>
                      <a:pt x="1516" y="379"/>
                      <a:pt x="1516" y="350"/>
                    </a:cubicBezTo>
                    <a:cubicBezTo>
                      <a:pt x="1487" y="321"/>
                      <a:pt x="1516" y="321"/>
                      <a:pt x="1516" y="321"/>
                    </a:cubicBezTo>
                    <a:cubicBezTo>
                      <a:pt x="1545" y="292"/>
                      <a:pt x="1545" y="292"/>
                      <a:pt x="1545" y="292"/>
                    </a:cubicBezTo>
                    <a:cubicBezTo>
                      <a:pt x="1545" y="262"/>
                      <a:pt x="1545" y="262"/>
                      <a:pt x="1516" y="262"/>
                    </a:cubicBezTo>
                    <a:lnTo>
                      <a:pt x="1516" y="262"/>
                    </a:lnTo>
                    <a:cubicBezTo>
                      <a:pt x="1516" y="292"/>
                      <a:pt x="1516" y="292"/>
                      <a:pt x="1516" y="292"/>
                    </a:cubicBezTo>
                    <a:cubicBezTo>
                      <a:pt x="1487" y="292"/>
                      <a:pt x="1487" y="292"/>
                      <a:pt x="1487" y="292"/>
                    </a:cubicBezTo>
                    <a:cubicBezTo>
                      <a:pt x="1487" y="292"/>
                      <a:pt x="1487" y="292"/>
                      <a:pt x="1458" y="292"/>
                    </a:cubicBezTo>
                    <a:cubicBezTo>
                      <a:pt x="1458" y="292"/>
                      <a:pt x="1428" y="321"/>
                      <a:pt x="1399" y="321"/>
                    </a:cubicBezTo>
                    <a:lnTo>
                      <a:pt x="1399" y="321"/>
                    </a:lnTo>
                    <a:cubicBezTo>
                      <a:pt x="1399" y="292"/>
                      <a:pt x="1399" y="292"/>
                      <a:pt x="1399" y="292"/>
                    </a:cubicBezTo>
                    <a:cubicBezTo>
                      <a:pt x="1370" y="262"/>
                      <a:pt x="1283" y="262"/>
                      <a:pt x="1225" y="233"/>
                    </a:cubicBezTo>
                    <a:cubicBezTo>
                      <a:pt x="1196" y="233"/>
                      <a:pt x="1166" y="233"/>
                      <a:pt x="1138" y="233"/>
                    </a:cubicBezTo>
                    <a:cubicBezTo>
                      <a:pt x="1109" y="233"/>
                      <a:pt x="1109" y="233"/>
                      <a:pt x="1080" y="204"/>
                    </a:cubicBezTo>
                    <a:cubicBezTo>
                      <a:pt x="1080" y="204"/>
                      <a:pt x="1080" y="204"/>
                      <a:pt x="1050" y="204"/>
                    </a:cubicBezTo>
                    <a:cubicBezTo>
                      <a:pt x="1050" y="204"/>
                      <a:pt x="1021" y="204"/>
                      <a:pt x="992" y="204"/>
                    </a:cubicBezTo>
                    <a:cubicBezTo>
                      <a:pt x="964" y="204"/>
                      <a:pt x="934" y="204"/>
                      <a:pt x="905" y="204"/>
                    </a:cubicBezTo>
                    <a:cubicBezTo>
                      <a:pt x="847" y="175"/>
                      <a:pt x="817" y="146"/>
                      <a:pt x="788" y="117"/>
                    </a:cubicBezTo>
                    <a:cubicBezTo>
                      <a:pt x="759" y="117"/>
                      <a:pt x="730" y="88"/>
                      <a:pt x="730" y="88"/>
                    </a:cubicBezTo>
                    <a:cubicBezTo>
                      <a:pt x="730" y="59"/>
                      <a:pt x="730" y="59"/>
                      <a:pt x="730" y="59"/>
                    </a:cubicBezTo>
                    <a:lnTo>
                      <a:pt x="730" y="59"/>
                    </a:lnTo>
                    <a:cubicBezTo>
                      <a:pt x="730" y="88"/>
                      <a:pt x="730" y="88"/>
                      <a:pt x="700" y="117"/>
                    </a:cubicBezTo>
                    <a:lnTo>
                      <a:pt x="700" y="117"/>
                    </a:lnTo>
                    <a:cubicBezTo>
                      <a:pt x="671" y="88"/>
                      <a:pt x="671" y="88"/>
                      <a:pt x="671" y="88"/>
                    </a:cubicBezTo>
                    <a:cubicBezTo>
                      <a:pt x="671" y="88"/>
                      <a:pt x="642" y="88"/>
                      <a:pt x="642" y="59"/>
                    </a:cubicBezTo>
                    <a:cubicBezTo>
                      <a:pt x="642" y="29"/>
                      <a:pt x="614" y="29"/>
                      <a:pt x="614" y="29"/>
                    </a:cubicBezTo>
                    <a:cubicBezTo>
                      <a:pt x="584" y="0"/>
                      <a:pt x="555" y="0"/>
                      <a:pt x="526" y="0"/>
                    </a:cubicBezTo>
                    <a:cubicBezTo>
                      <a:pt x="497" y="0"/>
                      <a:pt x="467" y="0"/>
                      <a:pt x="438" y="0"/>
                    </a:cubicBezTo>
                    <a:cubicBezTo>
                      <a:pt x="380" y="29"/>
                      <a:pt x="350" y="29"/>
                      <a:pt x="321" y="29"/>
                    </a:cubicBezTo>
                    <a:cubicBezTo>
                      <a:pt x="292" y="29"/>
                      <a:pt x="292" y="29"/>
                      <a:pt x="292" y="29"/>
                    </a:cubicBezTo>
                    <a:cubicBezTo>
                      <a:pt x="205" y="29"/>
                      <a:pt x="205" y="29"/>
                      <a:pt x="205" y="29"/>
                    </a:cubicBezTo>
                    <a:cubicBezTo>
                      <a:pt x="147" y="29"/>
                      <a:pt x="88" y="29"/>
                      <a:pt x="30" y="29"/>
                    </a:cubicBezTo>
                    <a:cubicBezTo>
                      <a:pt x="30" y="59"/>
                      <a:pt x="30" y="88"/>
                      <a:pt x="0" y="117"/>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23" name="Freeform 374">
                <a:extLst>
                  <a:ext uri="{FF2B5EF4-FFF2-40B4-BE49-F238E27FC236}">
                    <a16:creationId xmlns:a16="http://schemas.microsoft.com/office/drawing/2014/main" id="{B6376EDE-6C02-4BFA-ABE3-96E81DF30823}"/>
                  </a:ext>
                </a:extLst>
              </p:cNvPr>
              <p:cNvSpPr>
                <a:spLocks noChangeArrowheads="1"/>
              </p:cNvSpPr>
              <p:nvPr/>
            </p:nvSpPr>
            <p:spPr bwMode="auto">
              <a:xfrm>
                <a:off x="4297343" y="1060060"/>
                <a:ext cx="11416" cy="161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24" name="Freeform 375">
                <a:extLst>
                  <a:ext uri="{FF2B5EF4-FFF2-40B4-BE49-F238E27FC236}">
                    <a16:creationId xmlns:a16="http://schemas.microsoft.com/office/drawing/2014/main" id="{CBED6A3E-33F7-48DE-B802-9618B9281CA1}"/>
                  </a:ext>
                </a:extLst>
              </p:cNvPr>
              <p:cNvSpPr>
                <a:spLocks noChangeArrowheads="1"/>
              </p:cNvSpPr>
              <p:nvPr/>
            </p:nvSpPr>
            <p:spPr bwMode="auto">
              <a:xfrm>
                <a:off x="4276143" y="1039021"/>
                <a:ext cx="11415"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25" name="Freeform 376">
                <a:extLst>
                  <a:ext uri="{FF2B5EF4-FFF2-40B4-BE49-F238E27FC236}">
                    <a16:creationId xmlns:a16="http://schemas.microsoft.com/office/drawing/2014/main" id="{6693FD7E-8117-41B9-9D6A-10F40A435516}"/>
                  </a:ext>
                </a:extLst>
              </p:cNvPr>
              <p:cNvSpPr>
                <a:spLocks noChangeArrowheads="1"/>
              </p:cNvSpPr>
              <p:nvPr/>
            </p:nvSpPr>
            <p:spPr bwMode="auto">
              <a:xfrm>
                <a:off x="8147770" y="1595723"/>
                <a:ext cx="11415" cy="1619"/>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26" name="Freeform 377">
                <a:extLst>
                  <a:ext uri="{FF2B5EF4-FFF2-40B4-BE49-F238E27FC236}">
                    <a16:creationId xmlns:a16="http://schemas.microsoft.com/office/drawing/2014/main" id="{40D59C91-9596-40B1-8294-F44C956E1B67}"/>
                  </a:ext>
                </a:extLst>
              </p:cNvPr>
              <p:cNvSpPr>
                <a:spLocks noChangeArrowheads="1"/>
              </p:cNvSpPr>
              <p:nvPr/>
            </p:nvSpPr>
            <p:spPr bwMode="auto">
              <a:xfrm>
                <a:off x="4254941" y="1027693"/>
                <a:ext cx="21202" cy="11328"/>
              </a:xfrm>
              <a:custGeom>
                <a:avLst/>
                <a:gdLst>
                  <a:gd name="T0" fmla="*/ 30 w 59"/>
                  <a:gd name="T1" fmla="*/ 29 h 30"/>
                  <a:gd name="T2" fmla="*/ 30 w 59"/>
                  <a:gd name="T3" fmla="*/ 29 h 30"/>
                  <a:gd name="T4" fmla="*/ 58 w 59"/>
                  <a:gd name="T5" fmla="*/ 29 h 30"/>
                  <a:gd name="T6" fmla="*/ 30 w 59"/>
                  <a:gd name="T7" fmla="*/ 29 h 30"/>
                  <a:gd name="T8" fmla="*/ 0 w 59"/>
                  <a:gd name="T9" fmla="*/ 0 h 30"/>
                  <a:gd name="T10" fmla="*/ 30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30" y="29"/>
                    </a:moveTo>
                    <a:lnTo>
                      <a:pt x="30" y="29"/>
                    </a:lnTo>
                    <a:cubicBezTo>
                      <a:pt x="58" y="29"/>
                      <a:pt x="58" y="29"/>
                      <a:pt x="58" y="29"/>
                    </a:cubicBezTo>
                    <a:cubicBezTo>
                      <a:pt x="58" y="29"/>
                      <a:pt x="58" y="29"/>
                      <a:pt x="30" y="29"/>
                    </a:cubicBezTo>
                    <a:cubicBezTo>
                      <a:pt x="30" y="29"/>
                      <a:pt x="30" y="29"/>
                      <a:pt x="0" y="0"/>
                    </a:cubicBezTo>
                    <a:cubicBezTo>
                      <a:pt x="3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27" name="Freeform 378">
                <a:extLst>
                  <a:ext uri="{FF2B5EF4-FFF2-40B4-BE49-F238E27FC236}">
                    <a16:creationId xmlns:a16="http://schemas.microsoft.com/office/drawing/2014/main" id="{63A72B4A-5E41-4109-8F2A-3E72C1036A4C}"/>
                  </a:ext>
                </a:extLst>
              </p:cNvPr>
              <p:cNvSpPr>
                <a:spLocks noChangeArrowheads="1"/>
              </p:cNvSpPr>
              <p:nvPr/>
            </p:nvSpPr>
            <p:spPr bwMode="auto">
              <a:xfrm>
                <a:off x="8610930" y="1798014"/>
                <a:ext cx="1630" cy="11328"/>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28" name="Freeform 379">
                <a:extLst>
                  <a:ext uri="{FF2B5EF4-FFF2-40B4-BE49-F238E27FC236}">
                    <a16:creationId xmlns:a16="http://schemas.microsoft.com/office/drawing/2014/main" id="{023669D3-75E4-4428-B38C-300F95A4B934}"/>
                  </a:ext>
                </a:extLst>
              </p:cNvPr>
              <p:cNvSpPr>
                <a:spLocks noChangeArrowheads="1"/>
              </p:cNvSpPr>
              <p:nvPr/>
            </p:nvSpPr>
            <p:spPr bwMode="auto">
              <a:xfrm>
                <a:off x="8676164" y="1841708"/>
                <a:ext cx="21200" cy="21039"/>
              </a:xfrm>
              <a:custGeom>
                <a:avLst/>
                <a:gdLst>
                  <a:gd name="T0" fmla="*/ 0 w 59"/>
                  <a:gd name="T1" fmla="*/ 58 h 59"/>
                  <a:gd name="T2" fmla="*/ 0 w 59"/>
                  <a:gd name="T3" fmla="*/ 58 h 59"/>
                  <a:gd name="T4" fmla="*/ 0 w 59"/>
                  <a:gd name="T5" fmla="*/ 58 h 59"/>
                  <a:gd name="T6" fmla="*/ 29 w 59"/>
                  <a:gd name="T7" fmla="*/ 29 h 59"/>
                  <a:gd name="T8" fmla="*/ 58 w 59"/>
                  <a:gd name="T9" fmla="*/ 0 h 59"/>
                  <a:gd name="T10" fmla="*/ 58 w 59"/>
                  <a:gd name="T11" fmla="*/ 0 h 59"/>
                  <a:gd name="T12" fmla="*/ 29 w 59"/>
                  <a:gd name="T13" fmla="*/ 29 h 59"/>
                  <a:gd name="T14" fmla="*/ 0 w 59"/>
                  <a:gd name="T15" fmla="*/ 58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0" y="58"/>
                    </a:moveTo>
                    <a:lnTo>
                      <a:pt x="0" y="58"/>
                    </a:lnTo>
                    <a:lnTo>
                      <a:pt x="0" y="58"/>
                    </a:lnTo>
                    <a:cubicBezTo>
                      <a:pt x="29" y="29"/>
                      <a:pt x="29" y="29"/>
                      <a:pt x="29" y="29"/>
                    </a:cubicBezTo>
                    <a:cubicBezTo>
                      <a:pt x="58" y="29"/>
                      <a:pt x="58" y="0"/>
                      <a:pt x="58" y="0"/>
                    </a:cubicBezTo>
                    <a:lnTo>
                      <a:pt x="58" y="0"/>
                    </a:lnTo>
                    <a:cubicBezTo>
                      <a:pt x="58" y="0"/>
                      <a:pt x="58" y="29"/>
                      <a:pt x="29" y="29"/>
                    </a:cubicBezTo>
                    <a:cubicBezTo>
                      <a:pt x="29"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29" name="Freeform 380">
                <a:extLst>
                  <a:ext uri="{FF2B5EF4-FFF2-40B4-BE49-F238E27FC236}">
                    <a16:creationId xmlns:a16="http://schemas.microsoft.com/office/drawing/2014/main" id="{7C95260C-0754-46B1-BEFD-BD8194473AF5}"/>
                  </a:ext>
                </a:extLst>
              </p:cNvPr>
              <p:cNvSpPr>
                <a:spLocks noChangeArrowheads="1"/>
              </p:cNvSpPr>
              <p:nvPr/>
            </p:nvSpPr>
            <p:spPr bwMode="auto">
              <a:xfrm>
                <a:off x="8687579" y="1713861"/>
                <a:ext cx="32617" cy="11328"/>
              </a:xfrm>
              <a:custGeom>
                <a:avLst/>
                <a:gdLst>
                  <a:gd name="T0" fmla="*/ 0 w 88"/>
                  <a:gd name="T1" fmla="*/ 29 h 30"/>
                  <a:gd name="T2" fmla="*/ 0 w 88"/>
                  <a:gd name="T3" fmla="*/ 29 h 30"/>
                  <a:gd name="T4" fmla="*/ 87 w 88"/>
                  <a:gd name="T5" fmla="*/ 0 h 30"/>
                  <a:gd name="T6" fmla="*/ 0 w 88"/>
                  <a:gd name="T7" fmla="*/ 29 h 30"/>
                </a:gdLst>
                <a:ahLst/>
                <a:cxnLst>
                  <a:cxn ang="0">
                    <a:pos x="T0" y="T1"/>
                  </a:cxn>
                  <a:cxn ang="0">
                    <a:pos x="T2" y="T3"/>
                  </a:cxn>
                  <a:cxn ang="0">
                    <a:pos x="T4" y="T5"/>
                  </a:cxn>
                  <a:cxn ang="0">
                    <a:pos x="T6" y="T7"/>
                  </a:cxn>
                </a:cxnLst>
                <a:rect l="0" t="0" r="r" b="b"/>
                <a:pathLst>
                  <a:path w="88" h="30">
                    <a:moveTo>
                      <a:pt x="0" y="29"/>
                    </a:moveTo>
                    <a:lnTo>
                      <a:pt x="0" y="29"/>
                    </a:lnTo>
                    <a:cubicBezTo>
                      <a:pt x="29" y="29"/>
                      <a:pt x="58" y="0"/>
                      <a:pt x="87" y="0"/>
                    </a:cubicBezTo>
                    <a:cubicBezTo>
                      <a:pt x="5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30" name="Freeform 381">
                <a:extLst>
                  <a:ext uri="{FF2B5EF4-FFF2-40B4-BE49-F238E27FC236}">
                    <a16:creationId xmlns:a16="http://schemas.microsoft.com/office/drawing/2014/main" id="{52107B34-73FD-451A-8021-5603D6091AE7}"/>
                  </a:ext>
                </a:extLst>
              </p:cNvPr>
              <p:cNvSpPr>
                <a:spLocks noChangeArrowheads="1"/>
              </p:cNvSpPr>
              <p:nvPr/>
            </p:nvSpPr>
            <p:spPr bwMode="auto">
              <a:xfrm>
                <a:off x="8460892" y="1713861"/>
                <a:ext cx="808899" cy="438564"/>
              </a:xfrm>
              <a:custGeom>
                <a:avLst/>
                <a:gdLst>
                  <a:gd name="T0" fmla="*/ 205 w 2189"/>
                  <a:gd name="T1" fmla="*/ 350 h 1197"/>
                  <a:gd name="T2" fmla="*/ 117 w 2189"/>
                  <a:gd name="T3" fmla="*/ 408 h 1197"/>
                  <a:gd name="T4" fmla="*/ 29 w 2189"/>
                  <a:gd name="T5" fmla="*/ 438 h 1197"/>
                  <a:gd name="T6" fmla="*/ 0 w 2189"/>
                  <a:gd name="T7" fmla="*/ 525 h 1197"/>
                  <a:gd name="T8" fmla="*/ 88 w 2189"/>
                  <a:gd name="T9" fmla="*/ 583 h 1197"/>
                  <a:gd name="T10" fmla="*/ 175 w 2189"/>
                  <a:gd name="T11" fmla="*/ 641 h 1197"/>
                  <a:gd name="T12" fmla="*/ 321 w 2189"/>
                  <a:gd name="T13" fmla="*/ 641 h 1197"/>
                  <a:gd name="T14" fmla="*/ 350 w 2189"/>
                  <a:gd name="T15" fmla="*/ 641 h 1197"/>
                  <a:gd name="T16" fmla="*/ 408 w 2189"/>
                  <a:gd name="T17" fmla="*/ 671 h 1197"/>
                  <a:gd name="T18" fmla="*/ 467 w 2189"/>
                  <a:gd name="T19" fmla="*/ 700 h 1197"/>
                  <a:gd name="T20" fmla="*/ 555 w 2189"/>
                  <a:gd name="T21" fmla="*/ 729 h 1197"/>
                  <a:gd name="T22" fmla="*/ 671 w 2189"/>
                  <a:gd name="T23" fmla="*/ 788 h 1197"/>
                  <a:gd name="T24" fmla="*/ 817 w 2189"/>
                  <a:gd name="T25" fmla="*/ 875 h 1197"/>
                  <a:gd name="T26" fmla="*/ 846 w 2189"/>
                  <a:gd name="T27" fmla="*/ 933 h 1197"/>
                  <a:gd name="T28" fmla="*/ 905 w 2189"/>
                  <a:gd name="T29" fmla="*/ 1079 h 1197"/>
                  <a:gd name="T30" fmla="*/ 963 w 2189"/>
                  <a:gd name="T31" fmla="*/ 1138 h 1197"/>
                  <a:gd name="T32" fmla="*/ 1225 w 2189"/>
                  <a:gd name="T33" fmla="*/ 729 h 1197"/>
                  <a:gd name="T34" fmla="*/ 1313 w 2189"/>
                  <a:gd name="T35" fmla="*/ 846 h 1197"/>
                  <a:gd name="T36" fmla="*/ 1341 w 2189"/>
                  <a:gd name="T37" fmla="*/ 729 h 1197"/>
                  <a:gd name="T38" fmla="*/ 1371 w 2189"/>
                  <a:gd name="T39" fmla="*/ 700 h 1197"/>
                  <a:gd name="T40" fmla="*/ 1575 w 2189"/>
                  <a:gd name="T41" fmla="*/ 612 h 1197"/>
                  <a:gd name="T42" fmla="*/ 1896 w 2189"/>
                  <a:gd name="T43" fmla="*/ 671 h 1197"/>
                  <a:gd name="T44" fmla="*/ 1955 w 2189"/>
                  <a:gd name="T45" fmla="*/ 612 h 1197"/>
                  <a:gd name="T46" fmla="*/ 2012 w 2189"/>
                  <a:gd name="T47" fmla="*/ 612 h 1197"/>
                  <a:gd name="T48" fmla="*/ 2041 w 2189"/>
                  <a:gd name="T49" fmla="*/ 583 h 1197"/>
                  <a:gd name="T50" fmla="*/ 2071 w 2189"/>
                  <a:gd name="T51" fmla="*/ 583 h 1197"/>
                  <a:gd name="T52" fmla="*/ 2188 w 2189"/>
                  <a:gd name="T53" fmla="*/ 612 h 1197"/>
                  <a:gd name="T54" fmla="*/ 2041 w 2189"/>
                  <a:gd name="T55" fmla="*/ 496 h 1197"/>
                  <a:gd name="T56" fmla="*/ 2041 w 2189"/>
                  <a:gd name="T57" fmla="*/ 496 h 1197"/>
                  <a:gd name="T58" fmla="*/ 1867 w 2189"/>
                  <a:gd name="T59" fmla="*/ 467 h 1197"/>
                  <a:gd name="T60" fmla="*/ 1750 w 2189"/>
                  <a:gd name="T61" fmla="*/ 350 h 1197"/>
                  <a:gd name="T62" fmla="*/ 1779 w 2189"/>
                  <a:gd name="T63" fmla="*/ 291 h 1197"/>
                  <a:gd name="T64" fmla="*/ 1750 w 2189"/>
                  <a:gd name="T65" fmla="*/ 262 h 1197"/>
                  <a:gd name="T66" fmla="*/ 1691 w 2189"/>
                  <a:gd name="T67" fmla="*/ 321 h 1197"/>
                  <a:gd name="T68" fmla="*/ 1400 w 2189"/>
                  <a:gd name="T69" fmla="*/ 379 h 1197"/>
                  <a:gd name="T70" fmla="*/ 1284 w 2189"/>
                  <a:gd name="T71" fmla="*/ 467 h 1197"/>
                  <a:gd name="T72" fmla="*/ 1284 w 2189"/>
                  <a:gd name="T73" fmla="*/ 525 h 1197"/>
                  <a:gd name="T74" fmla="*/ 1284 w 2189"/>
                  <a:gd name="T75" fmla="*/ 525 h 1197"/>
                  <a:gd name="T76" fmla="*/ 1167 w 2189"/>
                  <a:gd name="T77" fmla="*/ 525 h 1197"/>
                  <a:gd name="T78" fmla="*/ 1050 w 2189"/>
                  <a:gd name="T79" fmla="*/ 496 h 1197"/>
                  <a:gd name="T80" fmla="*/ 934 w 2189"/>
                  <a:gd name="T81" fmla="*/ 467 h 1197"/>
                  <a:gd name="T82" fmla="*/ 700 w 2189"/>
                  <a:gd name="T83" fmla="*/ 350 h 1197"/>
                  <a:gd name="T84" fmla="*/ 700 w 2189"/>
                  <a:gd name="T85" fmla="*/ 379 h 1197"/>
                  <a:gd name="T86" fmla="*/ 700 w 2189"/>
                  <a:gd name="T87" fmla="*/ 379 h 1197"/>
                  <a:gd name="T88" fmla="*/ 642 w 2189"/>
                  <a:gd name="T89" fmla="*/ 408 h 1197"/>
                  <a:gd name="T90" fmla="*/ 555 w 2189"/>
                  <a:gd name="T91" fmla="*/ 438 h 1197"/>
                  <a:gd name="T92" fmla="*/ 555 w 2189"/>
                  <a:gd name="T93" fmla="*/ 321 h 1197"/>
                  <a:gd name="T94" fmla="*/ 613 w 2189"/>
                  <a:gd name="T95" fmla="*/ 146 h 1197"/>
                  <a:gd name="T96" fmla="*/ 700 w 2189"/>
                  <a:gd name="T97" fmla="*/ 88 h 1197"/>
                  <a:gd name="T98" fmla="*/ 758 w 2189"/>
                  <a:gd name="T99" fmla="*/ 58 h 1197"/>
                  <a:gd name="T100" fmla="*/ 758 w 2189"/>
                  <a:gd name="T101" fmla="*/ 29 h 1197"/>
                  <a:gd name="T102" fmla="*/ 700 w 2189"/>
                  <a:gd name="T103" fmla="*/ 29 h 1197"/>
                  <a:gd name="T104" fmla="*/ 438 w 2189"/>
                  <a:gd name="T105" fmla="*/ 175 h 1197"/>
                  <a:gd name="T106" fmla="*/ 467 w 2189"/>
                  <a:gd name="T107" fmla="*/ 262 h 1197"/>
                  <a:gd name="T108" fmla="*/ 438 w 2189"/>
                  <a:gd name="T109" fmla="*/ 262 h 1197"/>
                  <a:gd name="T110" fmla="*/ 205 w 2189"/>
                  <a:gd name="T111" fmla="*/ 350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9" h="1197">
                    <a:moveTo>
                      <a:pt x="205" y="350"/>
                    </a:moveTo>
                    <a:lnTo>
                      <a:pt x="205" y="350"/>
                    </a:lnTo>
                    <a:cubicBezTo>
                      <a:pt x="205" y="350"/>
                      <a:pt x="205" y="379"/>
                      <a:pt x="175" y="379"/>
                    </a:cubicBezTo>
                    <a:cubicBezTo>
                      <a:pt x="175" y="379"/>
                      <a:pt x="146" y="408"/>
                      <a:pt x="117" y="408"/>
                    </a:cubicBezTo>
                    <a:cubicBezTo>
                      <a:pt x="117" y="438"/>
                      <a:pt x="88" y="438"/>
                      <a:pt x="88" y="438"/>
                    </a:cubicBezTo>
                    <a:cubicBezTo>
                      <a:pt x="58" y="438"/>
                      <a:pt x="58" y="438"/>
                      <a:pt x="29" y="438"/>
                    </a:cubicBezTo>
                    <a:cubicBezTo>
                      <a:pt x="29" y="438"/>
                      <a:pt x="29" y="438"/>
                      <a:pt x="29" y="467"/>
                    </a:cubicBezTo>
                    <a:cubicBezTo>
                      <a:pt x="0" y="496"/>
                      <a:pt x="0" y="496"/>
                      <a:pt x="0" y="525"/>
                    </a:cubicBezTo>
                    <a:cubicBezTo>
                      <a:pt x="0" y="525"/>
                      <a:pt x="29" y="554"/>
                      <a:pt x="58" y="554"/>
                    </a:cubicBezTo>
                    <a:lnTo>
                      <a:pt x="88" y="583"/>
                    </a:lnTo>
                    <a:cubicBezTo>
                      <a:pt x="88" y="583"/>
                      <a:pt x="117" y="583"/>
                      <a:pt x="117" y="612"/>
                    </a:cubicBezTo>
                    <a:cubicBezTo>
                      <a:pt x="146" y="612"/>
                      <a:pt x="175" y="641"/>
                      <a:pt x="175" y="641"/>
                    </a:cubicBezTo>
                    <a:cubicBezTo>
                      <a:pt x="205" y="641"/>
                      <a:pt x="234" y="641"/>
                      <a:pt x="234" y="641"/>
                    </a:cubicBezTo>
                    <a:cubicBezTo>
                      <a:pt x="263" y="641"/>
                      <a:pt x="292" y="641"/>
                      <a:pt x="321" y="641"/>
                    </a:cubicBezTo>
                    <a:lnTo>
                      <a:pt x="321" y="641"/>
                    </a:lnTo>
                    <a:cubicBezTo>
                      <a:pt x="350" y="641"/>
                      <a:pt x="350" y="641"/>
                      <a:pt x="350" y="641"/>
                    </a:cubicBezTo>
                    <a:lnTo>
                      <a:pt x="350" y="641"/>
                    </a:lnTo>
                    <a:cubicBezTo>
                      <a:pt x="379" y="641"/>
                      <a:pt x="408" y="671"/>
                      <a:pt x="408" y="671"/>
                    </a:cubicBezTo>
                    <a:lnTo>
                      <a:pt x="438" y="671"/>
                    </a:lnTo>
                    <a:cubicBezTo>
                      <a:pt x="438" y="700"/>
                      <a:pt x="467" y="700"/>
                      <a:pt x="467" y="700"/>
                    </a:cubicBezTo>
                    <a:cubicBezTo>
                      <a:pt x="496" y="700"/>
                      <a:pt x="496" y="700"/>
                      <a:pt x="525" y="729"/>
                    </a:cubicBezTo>
                    <a:lnTo>
                      <a:pt x="555" y="729"/>
                    </a:lnTo>
                    <a:cubicBezTo>
                      <a:pt x="584" y="758"/>
                      <a:pt x="584" y="758"/>
                      <a:pt x="613" y="758"/>
                    </a:cubicBezTo>
                    <a:cubicBezTo>
                      <a:pt x="613" y="788"/>
                      <a:pt x="642" y="788"/>
                      <a:pt x="671" y="788"/>
                    </a:cubicBezTo>
                    <a:cubicBezTo>
                      <a:pt x="729" y="817"/>
                      <a:pt x="758" y="817"/>
                      <a:pt x="788" y="846"/>
                    </a:cubicBezTo>
                    <a:cubicBezTo>
                      <a:pt x="788" y="846"/>
                      <a:pt x="788" y="875"/>
                      <a:pt x="817" y="875"/>
                    </a:cubicBezTo>
                    <a:lnTo>
                      <a:pt x="817" y="904"/>
                    </a:lnTo>
                    <a:lnTo>
                      <a:pt x="846" y="933"/>
                    </a:lnTo>
                    <a:cubicBezTo>
                      <a:pt x="875" y="933"/>
                      <a:pt x="875" y="962"/>
                      <a:pt x="875" y="962"/>
                    </a:cubicBezTo>
                    <a:cubicBezTo>
                      <a:pt x="905" y="991"/>
                      <a:pt x="905" y="1050"/>
                      <a:pt x="905" y="1079"/>
                    </a:cubicBezTo>
                    <a:cubicBezTo>
                      <a:pt x="934" y="1138"/>
                      <a:pt x="934" y="1167"/>
                      <a:pt x="934" y="1196"/>
                    </a:cubicBezTo>
                    <a:cubicBezTo>
                      <a:pt x="934" y="1167"/>
                      <a:pt x="963" y="1138"/>
                      <a:pt x="963" y="1138"/>
                    </a:cubicBezTo>
                    <a:cubicBezTo>
                      <a:pt x="963" y="1050"/>
                      <a:pt x="991" y="962"/>
                      <a:pt x="1021" y="933"/>
                    </a:cubicBezTo>
                    <a:cubicBezTo>
                      <a:pt x="1050" y="904"/>
                      <a:pt x="1138" y="729"/>
                      <a:pt x="1225" y="729"/>
                    </a:cubicBezTo>
                    <a:cubicBezTo>
                      <a:pt x="1255" y="729"/>
                      <a:pt x="1255" y="758"/>
                      <a:pt x="1255" y="758"/>
                    </a:cubicBezTo>
                    <a:cubicBezTo>
                      <a:pt x="1313" y="758"/>
                      <a:pt x="1313" y="817"/>
                      <a:pt x="1313" y="846"/>
                    </a:cubicBezTo>
                    <a:cubicBezTo>
                      <a:pt x="1284" y="846"/>
                      <a:pt x="1284" y="846"/>
                      <a:pt x="1284" y="846"/>
                    </a:cubicBezTo>
                    <a:cubicBezTo>
                      <a:pt x="1313" y="817"/>
                      <a:pt x="1313" y="788"/>
                      <a:pt x="1341" y="729"/>
                    </a:cubicBezTo>
                    <a:cubicBezTo>
                      <a:pt x="1341" y="700"/>
                      <a:pt x="1341" y="700"/>
                      <a:pt x="1341" y="700"/>
                    </a:cubicBezTo>
                    <a:cubicBezTo>
                      <a:pt x="1371" y="700"/>
                      <a:pt x="1371" y="700"/>
                      <a:pt x="1371" y="700"/>
                    </a:cubicBezTo>
                    <a:cubicBezTo>
                      <a:pt x="1429" y="700"/>
                      <a:pt x="1488" y="700"/>
                      <a:pt x="1546" y="671"/>
                    </a:cubicBezTo>
                    <a:cubicBezTo>
                      <a:pt x="1546" y="641"/>
                      <a:pt x="1575" y="641"/>
                      <a:pt x="1575" y="612"/>
                    </a:cubicBezTo>
                    <a:cubicBezTo>
                      <a:pt x="1605" y="612"/>
                      <a:pt x="1634" y="583"/>
                      <a:pt x="1691" y="583"/>
                    </a:cubicBezTo>
                    <a:cubicBezTo>
                      <a:pt x="1779" y="583"/>
                      <a:pt x="1867" y="612"/>
                      <a:pt x="1896" y="671"/>
                    </a:cubicBezTo>
                    <a:cubicBezTo>
                      <a:pt x="1925" y="671"/>
                      <a:pt x="1925" y="671"/>
                      <a:pt x="1925" y="671"/>
                    </a:cubicBezTo>
                    <a:cubicBezTo>
                      <a:pt x="1925" y="641"/>
                      <a:pt x="1925" y="612"/>
                      <a:pt x="1955" y="612"/>
                    </a:cubicBezTo>
                    <a:cubicBezTo>
                      <a:pt x="1955" y="612"/>
                      <a:pt x="1984" y="612"/>
                      <a:pt x="2012" y="612"/>
                    </a:cubicBezTo>
                    <a:lnTo>
                      <a:pt x="2012" y="612"/>
                    </a:lnTo>
                    <a:cubicBezTo>
                      <a:pt x="2041" y="612"/>
                      <a:pt x="2041" y="612"/>
                      <a:pt x="2041" y="612"/>
                    </a:cubicBezTo>
                    <a:cubicBezTo>
                      <a:pt x="2041" y="583"/>
                      <a:pt x="2041" y="583"/>
                      <a:pt x="2041" y="583"/>
                    </a:cubicBezTo>
                    <a:cubicBezTo>
                      <a:pt x="2071" y="583"/>
                      <a:pt x="2071" y="583"/>
                      <a:pt x="2071" y="583"/>
                    </a:cubicBezTo>
                    <a:lnTo>
                      <a:pt x="2071" y="583"/>
                    </a:lnTo>
                    <a:cubicBezTo>
                      <a:pt x="2100" y="583"/>
                      <a:pt x="2100" y="612"/>
                      <a:pt x="2129" y="612"/>
                    </a:cubicBezTo>
                    <a:cubicBezTo>
                      <a:pt x="2158" y="612"/>
                      <a:pt x="2158" y="612"/>
                      <a:pt x="2188" y="612"/>
                    </a:cubicBezTo>
                    <a:cubicBezTo>
                      <a:pt x="2158" y="583"/>
                      <a:pt x="2129" y="554"/>
                      <a:pt x="2100" y="554"/>
                    </a:cubicBezTo>
                    <a:cubicBezTo>
                      <a:pt x="2071" y="525"/>
                      <a:pt x="2071" y="525"/>
                      <a:pt x="2041" y="496"/>
                    </a:cubicBezTo>
                    <a:lnTo>
                      <a:pt x="2041" y="496"/>
                    </a:lnTo>
                    <a:lnTo>
                      <a:pt x="2041" y="496"/>
                    </a:lnTo>
                    <a:cubicBezTo>
                      <a:pt x="2041" y="467"/>
                      <a:pt x="2041" y="438"/>
                      <a:pt x="1984" y="408"/>
                    </a:cubicBezTo>
                    <a:cubicBezTo>
                      <a:pt x="1955" y="438"/>
                      <a:pt x="1896" y="467"/>
                      <a:pt x="1867" y="467"/>
                    </a:cubicBezTo>
                    <a:cubicBezTo>
                      <a:pt x="1808" y="467"/>
                      <a:pt x="1750" y="408"/>
                      <a:pt x="1750" y="350"/>
                    </a:cubicBezTo>
                    <a:lnTo>
                      <a:pt x="1750" y="350"/>
                    </a:lnTo>
                    <a:lnTo>
                      <a:pt x="1750" y="350"/>
                    </a:lnTo>
                    <a:cubicBezTo>
                      <a:pt x="1750" y="321"/>
                      <a:pt x="1779" y="291"/>
                      <a:pt x="1779" y="291"/>
                    </a:cubicBezTo>
                    <a:cubicBezTo>
                      <a:pt x="1750" y="291"/>
                      <a:pt x="1750" y="291"/>
                      <a:pt x="1750" y="262"/>
                    </a:cubicBezTo>
                    <a:lnTo>
                      <a:pt x="1750" y="262"/>
                    </a:lnTo>
                    <a:cubicBezTo>
                      <a:pt x="1721" y="262"/>
                      <a:pt x="1721" y="291"/>
                      <a:pt x="1721" y="291"/>
                    </a:cubicBezTo>
                    <a:lnTo>
                      <a:pt x="1691" y="321"/>
                    </a:lnTo>
                    <a:lnTo>
                      <a:pt x="1691" y="321"/>
                    </a:lnTo>
                    <a:cubicBezTo>
                      <a:pt x="1605" y="350"/>
                      <a:pt x="1517" y="379"/>
                      <a:pt x="1400" y="379"/>
                    </a:cubicBezTo>
                    <a:cubicBezTo>
                      <a:pt x="1371" y="408"/>
                      <a:pt x="1341" y="408"/>
                      <a:pt x="1313" y="438"/>
                    </a:cubicBezTo>
                    <a:lnTo>
                      <a:pt x="1284" y="467"/>
                    </a:lnTo>
                    <a:lnTo>
                      <a:pt x="1284" y="496"/>
                    </a:lnTo>
                    <a:cubicBezTo>
                      <a:pt x="1284" y="496"/>
                      <a:pt x="1284" y="496"/>
                      <a:pt x="1284" y="525"/>
                    </a:cubicBezTo>
                    <a:lnTo>
                      <a:pt x="1284" y="525"/>
                    </a:lnTo>
                    <a:lnTo>
                      <a:pt x="1284" y="525"/>
                    </a:lnTo>
                    <a:cubicBezTo>
                      <a:pt x="1255" y="554"/>
                      <a:pt x="1255" y="554"/>
                      <a:pt x="1225" y="554"/>
                    </a:cubicBezTo>
                    <a:cubicBezTo>
                      <a:pt x="1196" y="554"/>
                      <a:pt x="1167" y="554"/>
                      <a:pt x="1167" y="525"/>
                    </a:cubicBezTo>
                    <a:cubicBezTo>
                      <a:pt x="1138" y="525"/>
                      <a:pt x="1108" y="496"/>
                      <a:pt x="1108" y="496"/>
                    </a:cubicBezTo>
                    <a:cubicBezTo>
                      <a:pt x="1079" y="496"/>
                      <a:pt x="1079" y="496"/>
                      <a:pt x="1050" y="496"/>
                    </a:cubicBezTo>
                    <a:cubicBezTo>
                      <a:pt x="1021" y="525"/>
                      <a:pt x="991" y="525"/>
                      <a:pt x="991" y="525"/>
                    </a:cubicBezTo>
                    <a:cubicBezTo>
                      <a:pt x="963" y="496"/>
                      <a:pt x="934" y="496"/>
                      <a:pt x="934" y="467"/>
                    </a:cubicBezTo>
                    <a:cubicBezTo>
                      <a:pt x="905" y="467"/>
                      <a:pt x="905" y="438"/>
                      <a:pt x="875" y="438"/>
                    </a:cubicBezTo>
                    <a:cubicBezTo>
                      <a:pt x="817" y="379"/>
                      <a:pt x="758" y="350"/>
                      <a:pt x="700" y="350"/>
                    </a:cubicBezTo>
                    <a:lnTo>
                      <a:pt x="700" y="350"/>
                    </a:lnTo>
                    <a:cubicBezTo>
                      <a:pt x="700" y="379"/>
                      <a:pt x="700" y="379"/>
                      <a:pt x="700" y="379"/>
                    </a:cubicBezTo>
                    <a:lnTo>
                      <a:pt x="700" y="379"/>
                    </a:lnTo>
                    <a:lnTo>
                      <a:pt x="700" y="379"/>
                    </a:lnTo>
                    <a:lnTo>
                      <a:pt x="700" y="379"/>
                    </a:lnTo>
                    <a:cubicBezTo>
                      <a:pt x="671" y="379"/>
                      <a:pt x="671" y="408"/>
                      <a:pt x="642" y="408"/>
                    </a:cubicBezTo>
                    <a:cubicBezTo>
                      <a:pt x="613" y="408"/>
                      <a:pt x="613" y="438"/>
                      <a:pt x="555" y="438"/>
                    </a:cubicBezTo>
                    <a:lnTo>
                      <a:pt x="555" y="438"/>
                    </a:lnTo>
                    <a:cubicBezTo>
                      <a:pt x="555" y="408"/>
                      <a:pt x="555" y="408"/>
                      <a:pt x="555" y="408"/>
                    </a:cubicBezTo>
                    <a:cubicBezTo>
                      <a:pt x="555" y="379"/>
                      <a:pt x="555" y="350"/>
                      <a:pt x="555" y="321"/>
                    </a:cubicBezTo>
                    <a:cubicBezTo>
                      <a:pt x="555" y="262"/>
                      <a:pt x="555" y="204"/>
                      <a:pt x="584" y="175"/>
                    </a:cubicBezTo>
                    <a:cubicBezTo>
                      <a:pt x="613" y="146"/>
                      <a:pt x="613" y="146"/>
                      <a:pt x="613" y="146"/>
                    </a:cubicBezTo>
                    <a:cubicBezTo>
                      <a:pt x="642" y="146"/>
                      <a:pt x="642" y="146"/>
                      <a:pt x="642" y="146"/>
                    </a:cubicBezTo>
                    <a:cubicBezTo>
                      <a:pt x="671" y="117"/>
                      <a:pt x="671" y="117"/>
                      <a:pt x="700" y="88"/>
                    </a:cubicBezTo>
                    <a:lnTo>
                      <a:pt x="729" y="58"/>
                    </a:lnTo>
                    <a:cubicBezTo>
                      <a:pt x="758" y="58"/>
                      <a:pt x="758" y="58"/>
                      <a:pt x="758" y="58"/>
                    </a:cubicBezTo>
                    <a:cubicBezTo>
                      <a:pt x="788" y="58"/>
                      <a:pt x="788" y="58"/>
                      <a:pt x="788" y="29"/>
                    </a:cubicBezTo>
                    <a:cubicBezTo>
                      <a:pt x="788" y="29"/>
                      <a:pt x="788" y="29"/>
                      <a:pt x="758" y="29"/>
                    </a:cubicBezTo>
                    <a:cubicBezTo>
                      <a:pt x="758" y="0"/>
                      <a:pt x="758" y="0"/>
                      <a:pt x="758" y="0"/>
                    </a:cubicBezTo>
                    <a:cubicBezTo>
                      <a:pt x="729" y="0"/>
                      <a:pt x="729" y="29"/>
                      <a:pt x="700" y="29"/>
                    </a:cubicBezTo>
                    <a:cubicBezTo>
                      <a:pt x="671" y="29"/>
                      <a:pt x="642" y="58"/>
                      <a:pt x="613" y="58"/>
                    </a:cubicBezTo>
                    <a:cubicBezTo>
                      <a:pt x="584" y="117"/>
                      <a:pt x="525" y="146"/>
                      <a:pt x="438" y="175"/>
                    </a:cubicBezTo>
                    <a:lnTo>
                      <a:pt x="467" y="204"/>
                    </a:lnTo>
                    <a:cubicBezTo>
                      <a:pt x="467" y="204"/>
                      <a:pt x="467" y="233"/>
                      <a:pt x="467" y="262"/>
                    </a:cubicBezTo>
                    <a:lnTo>
                      <a:pt x="467" y="262"/>
                    </a:lnTo>
                    <a:cubicBezTo>
                      <a:pt x="438" y="262"/>
                      <a:pt x="438" y="262"/>
                      <a:pt x="438" y="262"/>
                    </a:cubicBezTo>
                    <a:cubicBezTo>
                      <a:pt x="408" y="321"/>
                      <a:pt x="350" y="321"/>
                      <a:pt x="292" y="321"/>
                    </a:cubicBezTo>
                    <a:cubicBezTo>
                      <a:pt x="263" y="350"/>
                      <a:pt x="234" y="350"/>
                      <a:pt x="205" y="350"/>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31" name="Freeform 382">
                <a:extLst>
                  <a:ext uri="{FF2B5EF4-FFF2-40B4-BE49-F238E27FC236}">
                    <a16:creationId xmlns:a16="http://schemas.microsoft.com/office/drawing/2014/main" id="{C7FFA0E9-D844-4B29-8535-FA8A38A59D90}"/>
                  </a:ext>
                </a:extLst>
              </p:cNvPr>
              <p:cNvSpPr>
                <a:spLocks noChangeArrowheads="1"/>
              </p:cNvSpPr>
              <p:nvPr/>
            </p:nvSpPr>
            <p:spPr bwMode="auto">
              <a:xfrm>
                <a:off x="8278237" y="1616762"/>
                <a:ext cx="1630" cy="11328"/>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32" name="Freeform 383">
                <a:extLst>
                  <a:ext uri="{FF2B5EF4-FFF2-40B4-BE49-F238E27FC236}">
                    <a16:creationId xmlns:a16="http://schemas.microsoft.com/office/drawing/2014/main" id="{1A8E5A1C-7D92-475D-8A01-6AB8E0035BAE}"/>
                  </a:ext>
                </a:extLst>
              </p:cNvPr>
              <p:cNvSpPr>
                <a:spLocks noChangeArrowheads="1"/>
              </p:cNvSpPr>
              <p:nvPr/>
            </p:nvSpPr>
            <p:spPr bwMode="auto">
              <a:xfrm>
                <a:off x="8687579" y="1776975"/>
                <a:ext cx="11416" cy="11329"/>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0" y="0"/>
                      <a:pt x="0" y="29"/>
                      <a:pt x="0" y="29"/>
                    </a:cubicBezTo>
                    <a:cubicBezTo>
                      <a:pt x="0" y="29"/>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33" name="Freeform 384">
                <a:extLst>
                  <a:ext uri="{FF2B5EF4-FFF2-40B4-BE49-F238E27FC236}">
                    <a16:creationId xmlns:a16="http://schemas.microsoft.com/office/drawing/2014/main" id="{DBE3A3A9-A216-44FC-AEA4-8614F638BC14}"/>
                  </a:ext>
                </a:extLst>
              </p:cNvPr>
              <p:cNvSpPr>
                <a:spLocks noChangeArrowheads="1"/>
              </p:cNvSpPr>
              <p:nvPr/>
            </p:nvSpPr>
            <p:spPr bwMode="auto">
              <a:xfrm>
                <a:off x="3780366" y="2879051"/>
                <a:ext cx="44032" cy="32366"/>
              </a:xfrm>
              <a:custGeom>
                <a:avLst/>
                <a:gdLst>
                  <a:gd name="T0" fmla="*/ 30 w 118"/>
                  <a:gd name="T1" fmla="*/ 88 h 89"/>
                  <a:gd name="T2" fmla="*/ 30 w 118"/>
                  <a:gd name="T3" fmla="*/ 88 h 89"/>
                  <a:gd name="T4" fmla="*/ 0 w 118"/>
                  <a:gd name="T5" fmla="*/ 59 h 89"/>
                  <a:gd name="T6" fmla="*/ 30 w 118"/>
                  <a:gd name="T7" fmla="*/ 88 h 89"/>
                  <a:gd name="T8" fmla="*/ 117 w 118"/>
                  <a:gd name="T9" fmla="*/ 0 h 89"/>
                  <a:gd name="T10" fmla="*/ 30 w 118"/>
                  <a:gd name="T11" fmla="*/ 88 h 89"/>
                </a:gdLst>
                <a:ahLst/>
                <a:cxnLst>
                  <a:cxn ang="0">
                    <a:pos x="T0" y="T1"/>
                  </a:cxn>
                  <a:cxn ang="0">
                    <a:pos x="T2" y="T3"/>
                  </a:cxn>
                  <a:cxn ang="0">
                    <a:pos x="T4" y="T5"/>
                  </a:cxn>
                  <a:cxn ang="0">
                    <a:pos x="T6" y="T7"/>
                  </a:cxn>
                  <a:cxn ang="0">
                    <a:pos x="T8" y="T9"/>
                  </a:cxn>
                  <a:cxn ang="0">
                    <a:pos x="T10" y="T11"/>
                  </a:cxn>
                </a:cxnLst>
                <a:rect l="0" t="0" r="r" b="b"/>
                <a:pathLst>
                  <a:path w="118" h="89">
                    <a:moveTo>
                      <a:pt x="30" y="88"/>
                    </a:moveTo>
                    <a:lnTo>
                      <a:pt x="30" y="88"/>
                    </a:lnTo>
                    <a:lnTo>
                      <a:pt x="0" y="59"/>
                    </a:lnTo>
                    <a:lnTo>
                      <a:pt x="30" y="88"/>
                    </a:lnTo>
                    <a:cubicBezTo>
                      <a:pt x="88" y="88"/>
                      <a:pt x="88" y="29"/>
                      <a:pt x="117" y="0"/>
                    </a:cubicBezTo>
                    <a:cubicBezTo>
                      <a:pt x="88" y="29"/>
                      <a:pt x="88" y="88"/>
                      <a:pt x="3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34" name="Freeform 385">
                <a:extLst>
                  <a:ext uri="{FF2B5EF4-FFF2-40B4-BE49-F238E27FC236}">
                    <a16:creationId xmlns:a16="http://schemas.microsoft.com/office/drawing/2014/main" id="{E30EC8DD-24E8-482C-9B0C-F85CCD9C9222}"/>
                  </a:ext>
                </a:extLst>
              </p:cNvPr>
              <p:cNvSpPr>
                <a:spLocks noChangeArrowheads="1"/>
              </p:cNvSpPr>
              <p:nvPr/>
            </p:nvSpPr>
            <p:spPr bwMode="auto">
              <a:xfrm>
                <a:off x="7371487" y="5469981"/>
                <a:ext cx="32617" cy="21039"/>
              </a:xfrm>
              <a:custGeom>
                <a:avLst/>
                <a:gdLst>
                  <a:gd name="T0" fmla="*/ 29 w 88"/>
                  <a:gd name="T1" fmla="*/ 29 h 59"/>
                  <a:gd name="T2" fmla="*/ 29 w 88"/>
                  <a:gd name="T3" fmla="*/ 29 h 59"/>
                  <a:gd name="T4" fmla="*/ 87 w 88"/>
                  <a:gd name="T5" fmla="*/ 58 h 59"/>
                  <a:gd name="T6" fmla="*/ 29 w 88"/>
                  <a:gd name="T7" fmla="*/ 29 h 59"/>
                  <a:gd name="T8" fmla="*/ 0 w 88"/>
                  <a:gd name="T9" fmla="*/ 0 h 59"/>
                  <a:gd name="T10" fmla="*/ 0 w 88"/>
                  <a:gd name="T11" fmla="*/ 0 h 59"/>
                  <a:gd name="T12" fmla="*/ 29 w 8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88" h="59">
                    <a:moveTo>
                      <a:pt x="29" y="29"/>
                    </a:moveTo>
                    <a:lnTo>
                      <a:pt x="29" y="29"/>
                    </a:lnTo>
                    <a:cubicBezTo>
                      <a:pt x="58" y="29"/>
                      <a:pt x="87" y="58"/>
                      <a:pt x="87" y="58"/>
                    </a:cubicBezTo>
                    <a:cubicBezTo>
                      <a:pt x="87" y="58"/>
                      <a:pt x="58" y="29"/>
                      <a:pt x="29" y="29"/>
                    </a:cubicBezTo>
                    <a:lnTo>
                      <a:pt x="0" y="0"/>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35" name="Freeform 386">
                <a:extLst>
                  <a:ext uri="{FF2B5EF4-FFF2-40B4-BE49-F238E27FC236}">
                    <a16:creationId xmlns:a16="http://schemas.microsoft.com/office/drawing/2014/main" id="{63F8F647-5E15-4315-AF6D-B6C8C570DCA9}"/>
                  </a:ext>
                </a:extLst>
              </p:cNvPr>
              <p:cNvSpPr>
                <a:spLocks noChangeArrowheads="1"/>
              </p:cNvSpPr>
              <p:nvPr/>
            </p:nvSpPr>
            <p:spPr bwMode="auto">
              <a:xfrm>
                <a:off x="7598174" y="5256363"/>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36" name="Freeform 387">
                <a:extLst>
                  <a:ext uri="{FF2B5EF4-FFF2-40B4-BE49-F238E27FC236}">
                    <a16:creationId xmlns:a16="http://schemas.microsoft.com/office/drawing/2014/main" id="{B9DD1123-76D2-4F54-BA51-494C31A15F20}"/>
                  </a:ext>
                </a:extLst>
              </p:cNvPr>
              <p:cNvSpPr>
                <a:spLocks noChangeArrowheads="1"/>
              </p:cNvSpPr>
              <p:nvPr/>
            </p:nvSpPr>
            <p:spPr bwMode="auto">
              <a:xfrm>
                <a:off x="7555772" y="5266073"/>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37" name="Freeform 388">
                <a:extLst>
                  <a:ext uri="{FF2B5EF4-FFF2-40B4-BE49-F238E27FC236}">
                    <a16:creationId xmlns:a16="http://schemas.microsoft.com/office/drawing/2014/main" id="{16F1672A-5213-4C5D-8CE3-960DC6A6DDD1}"/>
                  </a:ext>
                </a:extLst>
              </p:cNvPr>
              <p:cNvSpPr>
                <a:spLocks noChangeArrowheads="1"/>
              </p:cNvSpPr>
              <p:nvPr/>
            </p:nvSpPr>
            <p:spPr bwMode="auto">
              <a:xfrm>
                <a:off x="7382903" y="5458653"/>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38" name="Freeform 389">
                <a:extLst>
                  <a:ext uri="{FF2B5EF4-FFF2-40B4-BE49-F238E27FC236}">
                    <a16:creationId xmlns:a16="http://schemas.microsoft.com/office/drawing/2014/main" id="{5C64D44B-129C-4AC5-9C2F-7AB402D6F590}"/>
                  </a:ext>
                </a:extLst>
              </p:cNvPr>
              <p:cNvSpPr>
                <a:spLocks noChangeArrowheads="1"/>
              </p:cNvSpPr>
              <p:nvPr/>
            </p:nvSpPr>
            <p:spPr bwMode="auto">
              <a:xfrm>
                <a:off x="7382903" y="5458653"/>
                <a:ext cx="11416" cy="11328"/>
              </a:xfrm>
              <a:custGeom>
                <a:avLst/>
                <a:gdLst>
                  <a:gd name="T0" fmla="*/ 29 w 30"/>
                  <a:gd name="T1" fmla="*/ 0 h 31"/>
                  <a:gd name="T2" fmla="*/ 29 w 30"/>
                  <a:gd name="T3" fmla="*/ 0 h 31"/>
                  <a:gd name="T4" fmla="*/ 29 w 30"/>
                  <a:gd name="T5" fmla="*/ 30 h 31"/>
                  <a:gd name="T6" fmla="*/ 0 w 30"/>
                  <a:gd name="T7" fmla="*/ 30 h 31"/>
                  <a:gd name="T8" fmla="*/ 0 w 30"/>
                  <a:gd name="T9" fmla="*/ 30 h 31"/>
                  <a:gd name="T10" fmla="*/ 29 w 30"/>
                  <a:gd name="T11" fmla="*/ 30 h 31"/>
                  <a:gd name="T12" fmla="*/ 29 w 3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9" y="0"/>
                    </a:moveTo>
                    <a:lnTo>
                      <a:pt x="29" y="0"/>
                    </a:lnTo>
                    <a:lnTo>
                      <a:pt x="29" y="30"/>
                    </a:lnTo>
                    <a:cubicBezTo>
                      <a:pt x="0" y="30"/>
                      <a:pt x="0" y="30"/>
                      <a:pt x="0" y="30"/>
                    </a:cubicBezTo>
                    <a:lnTo>
                      <a:pt x="0" y="30"/>
                    </a:lnTo>
                    <a:cubicBezTo>
                      <a:pt x="29" y="30"/>
                      <a:pt x="29" y="30"/>
                      <a:pt x="29" y="3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39" name="Freeform 390">
                <a:extLst>
                  <a:ext uri="{FF2B5EF4-FFF2-40B4-BE49-F238E27FC236}">
                    <a16:creationId xmlns:a16="http://schemas.microsoft.com/office/drawing/2014/main" id="{4E8E4B61-9318-48BF-A25E-64A2183D87DC}"/>
                  </a:ext>
                </a:extLst>
              </p:cNvPr>
              <p:cNvSpPr>
                <a:spLocks noChangeArrowheads="1"/>
              </p:cNvSpPr>
              <p:nvPr/>
            </p:nvSpPr>
            <p:spPr bwMode="auto">
              <a:xfrm>
                <a:off x="7555772" y="5266073"/>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40" name="Freeform 391">
                <a:extLst>
                  <a:ext uri="{FF2B5EF4-FFF2-40B4-BE49-F238E27FC236}">
                    <a16:creationId xmlns:a16="http://schemas.microsoft.com/office/drawing/2014/main" id="{6E50D513-B5B3-449B-8EC9-FE79D3FD489A}"/>
                  </a:ext>
                </a:extLst>
              </p:cNvPr>
              <p:cNvSpPr>
                <a:spLocks noChangeArrowheads="1"/>
              </p:cNvSpPr>
              <p:nvPr/>
            </p:nvSpPr>
            <p:spPr bwMode="auto">
              <a:xfrm>
                <a:off x="7446506" y="5641523"/>
                <a:ext cx="11415" cy="53405"/>
              </a:xfrm>
              <a:custGeom>
                <a:avLst/>
                <a:gdLst>
                  <a:gd name="T0" fmla="*/ 30 w 31"/>
                  <a:gd name="T1" fmla="*/ 146 h 147"/>
                  <a:gd name="T2" fmla="*/ 30 w 31"/>
                  <a:gd name="T3" fmla="*/ 146 h 147"/>
                  <a:gd name="T4" fmla="*/ 30 w 31"/>
                  <a:gd name="T5" fmla="*/ 29 h 147"/>
                  <a:gd name="T6" fmla="*/ 0 w 31"/>
                  <a:gd name="T7" fmla="*/ 0 h 147"/>
                  <a:gd name="T8" fmla="*/ 30 w 31"/>
                  <a:gd name="T9" fmla="*/ 29 h 147"/>
                  <a:gd name="T10" fmla="*/ 30 w 31"/>
                  <a:gd name="T11" fmla="*/ 146 h 147"/>
                </a:gdLst>
                <a:ahLst/>
                <a:cxnLst>
                  <a:cxn ang="0">
                    <a:pos x="T0" y="T1"/>
                  </a:cxn>
                  <a:cxn ang="0">
                    <a:pos x="T2" y="T3"/>
                  </a:cxn>
                  <a:cxn ang="0">
                    <a:pos x="T4" y="T5"/>
                  </a:cxn>
                  <a:cxn ang="0">
                    <a:pos x="T6" y="T7"/>
                  </a:cxn>
                  <a:cxn ang="0">
                    <a:pos x="T8" y="T9"/>
                  </a:cxn>
                  <a:cxn ang="0">
                    <a:pos x="T10" y="T11"/>
                  </a:cxn>
                </a:cxnLst>
                <a:rect l="0" t="0" r="r" b="b"/>
                <a:pathLst>
                  <a:path w="31" h="147">
                    <a:moveTo>
                      <a:pt x="30" y="146"/>
                    </a:moveTo>
                    <a:lnTo>
                      <a:pt x="30" y="146"/>
                    </a:lnTo>
                    <a:cubicBezTo>
                      <a:pt x="30" y="117"/>
                      <a:pt x="30" y="58"/>
                      <a:pt x="30" y="29"/>
                    </a:cubicBezTo>
                    <a:cubicBezTo>
                      <a:pt x="30" y="29"/>
                      <a:pt x="0" y="29"/>
                      <a:pt x="0" y="0"/>
                    </a:cubicBezTo>
                    <a:cubicBezTo>
                      <a:pt x="0" y="29"/>
                      <a:pt x="30" y="29"/>
                      <a:pt x="30" y="29"/>
                    </a:cubicBezTo>
                    <a:cubicBezTo>
                      <a:pt x="30" y="58"/>
                      <a:pt x="30" y="117"/>
                      <a:pt x="30"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41" name="Freeform 392">
                <a:extLst>
                  <a:ext uri="{FF2B5EF4-FFF2-40B4-BE49-F238E27FC236}">
                    <a16:creationId xmlns:a16="http://schemas.microsoft.com/office/drawing/2014/main" id="{DCFE7B67-047A-446B-8A6B-C25B6C75F69C}"/>
                  </a:ext>
                </a:extLst>
              </p:cNvPr>
              <p:cNvSpPr>
                <a:spLocks noChangeArrowheads="1"/>
              </p:cNvSpPr>
              <p:nvPr/>
            </p:nvSpPr>
            <p:spPr bwMode="auto">
              <a:xfrm>
                <a:off x="7544357" y="5256363"/>
                <a:ext cx="11415" cy="1619"/>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42" name="Freeform 393">
                <a:extLst>
                  <a:ext uri="{FF2B5EF4-FFF2-40B4-BE49-F238E27FC236}">
                    <a16:creationId xmlns:a16="http://schemas.microsoft.com/office/drawing/2014/main" id="{16633069-59FB-4A09-91CA-B430FF5DD0C4}"/>
                  </a:ext>
                </a:extLst>
              </p:cNvPr>
              <p:cNvSpPr>
                <a:spLocks noChangeArrowheads="1"/>
              </p:cNvSpPr>
              <p:nvPr/>
            </p:nvSpPr>
            <p:spPr bwMode="auto">
              <a:xfrm>
                <a:off x="7544357" y="5256363"/>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43" name="Freeform 394">
                <a:extLst>
                  <a:ext uri="{FF2B5EF4-FFF2-40B4-BE49-F238E27FC236}">
                    <a16:creationId xmlns:a16="http://schemas.microsoft.com/office/drawing/2014/main" id="{4E53CB21-39CE-4738-88F8-8744DB7123BA}"/>
                  </a:ext>
                </a:extLst>
              </p:cNvPr>
              <p:cNvSpPr>
                <a:spLocks noChangeArrowheads="1"/>
              </p:cNvSpPr>
              <p:nvPr/>
            </p:nvSpPr>
            <p:spPr bwMode="auto">
              <a:xfrm>
                <a:off x="7490538" y="5298439"/>
                <a:ext cx="22832" cy="53405"/>
              </a:xfrm>
              <a:custGeom>
                <a:avLst/>
                <a:gdLst>
                  <a:gd name="T0" fmla="*/ 0 w 60"/>
                  <a:gd name="T1" fmla="*/ 145 h 146"/>
                  <a:gd name="T2" fmla="*/ 0 w 60"/>
                  <a:gd name="T3" fmla="*/ 145 h 146"/>
                  <a:gd name="T4" fmla="*/ 59 w 60"/>
                  <a:gd name="T5" fmla="*/ 58 h 146"/>
                  <a:gd name="T6" fmla="*/ 59 w 60"/>
                  <a:gd name="T7" fmla="*/ 0 h 146"/>
                  <a:gd name="T8" fmla="*/ 59 w 60"/>
                  <a:gd name="T9" fmla="*/ 58 h 146"/>
                  <a:gd name="T10" fmla="*/ 0 w 60"/>
                  <a:gd name="T11" fmla="*/ 145 h 146"/>
                </a:gdLst>
                <a:ahLst/>
                <a:cxnLst>
                  <a:cxn ang="0">
                    <a:pos x="T0" y="T1"/>
                  </a:cxn>
                  <a:cxn ang="0">
                    <a:pos x="T2" y="T3"/>
                  </a:cxn>
                  <a:cxn ang="0">
                    <a:pos x="T4" y="T5"/>
                  </a:cxn>
                  <a:cxn ang="0">
                    <a:pos x="T6" y="T7"/>
                  </a:cxn>
                  <a:cxn ang="0">
                    <a:pos x="T8" y="T9"/>
                  </a:cxn>
                  <a:cxn ang="0">
                    <a:pos x="T10" y="T11"/>
                  </a:cxn>
                </a:cxnLst>
                <a:rect l="0" t="0" r="r" b="b"/>
                <a:pathLst>
                  <a:path w="60" h="146">
                    <a:moveTo>
                      <a:pt x="0" y="145"/>
                    </a:moveTo>
                    <a:lnTo>
                      <a:pt x="0" y="145"/>
                    </a:lnTo>
                    <a:cubicBezTo>
                      <a:pt x="30" y="116"/>
                      <a:pt x="30" y="86"/>
                      <a:pt x="59" y="58"/>
                    </a:cubicBezTo>
                    <a:cubicBezTo>
                      <a:pt x="59" y="29"/>
                      <a:pt x="59" y="0"/>
                      <a:pt x="59" y="0"/>
                    </a:cubicBezTo>
                    <a:cubicBezTo>
                      <a:pt x="59" y="0"/>
                      <a:pt x="59" y="29"/>
                      <a:pt x="59" y="58"/>
                    </a:cubicBezTo>
                    <a:cubicBezTo>
                      <a:pt x="30" y="86"/>
                      <a:pt x="30" y="116"/>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44" name="Freeform 395">
                <a:extLst>
                  <a:ext uri="{FF2B5EF4-FFF2-40B4-BE49-F238E27FC236}">
                    <a16:creationId xmlns:a16="http://schemas.microsoft.com/office/drawing/2014/main" id="{593DC903-CA7B-4514-8882-554019A4822F}"/>
                  </a:ext>
                </a:extLst>
              </p:cNvPr>
              <p:cNvSpPr>
                <a:spLocks noChangeArrowheads="1"/>
              </p:cNvSpPr>
              <p:nvPr/>
            </p:nvSpPr>
            <p:spPr bwMode="auto">
              <a:xfrm>
                <a:off x="7576974" y="5233706"/>
                <a:ext cx="11415" cy="11329"/>
              </a:xfrm>
              <a:custGeom>
                <a:avLst/>
                <a:gdLst>
                  <a:gd name="T0" fmla="*/ 30 w 31"/>
                  <a:gd name="T1" fmla="*/ 29 h 30"/>
                  <a:gd name="T2" fmla="*/ 30 w 31"/>
                  <a:gd name="T3" fmla="*/ 29 h 30"/>
                  <a:gd name="T4" fmla="*/ 30 w 31"/>
                  <a:gd name="T5" fmla="*/ 0 h 30"/>
                  <a:gd name="T6" fmla="*/ 0 w 31"/>
                  <a:gd name="T7" fmla="*/ 0 h 30"/>
                  <a:gd name="T8" fmla="*/ 30 w 31"/>
                  <a:gd name="T9" fmla="*/ 0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lnTo>
                      <a:pt x="30" y="0"/>
                    </a:lnTo>
                    <a:lnTo>
                      <a:pt x="0" y="0"/>
                    </a:lnTo>
                    <a:lnTo>
                      <a:pt x="30" y="0"/>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45" name="Freeform 396">
                <a:extLst>
                  <a:ext uri="{FF2B5EF4-FFF2-40B4-BE49-F238E27FC236}">
                    <a16:creationId xmlns:a16="http://schemas.microsoft.com/office/drawing/2014/main" id="{60F4485C-F69E-4C87-AF27-34853095470A}"/>
                  </a:ext>
                </a:extLst>
              </p:cNvPr>
              <p:cNvSpPr>
                <a:spLocks noChangeArrowheads="1"/>
              </p:cNvSpPr>
              <p:nvPr/>
            </p:nvSpPr>
            <p:spPr bwMode="auto">
              <a:xfrm>
                <a:off x="7555772" y="5266073"/>
                <a:ext cx="11416" cy="21039"/>
              </a:xfrm>
              <a:custGeom>
                <a:avLst/>
                <a:gdLst>
                  <a:gd name="T0" fmla="*/ 0 w 29"/>
                  <a:gd name="T1" fmla="*/ 0 h 59"/>
                  <a:gd name="T2" fmla="*/ 0 w 29"/>
                  <a:gd name="T3" fmla="*/ 0 h 59"/>
                  <a:gd name="T4" fmla="*/ 0 w 29"/>
                  <a:gd name="T5" fmla="*/ 29 h 59"/>
                  <a:gd name="T6" fmla="*/ 28 w 29"/>
                  <a:gd name="T7" fmla="*/ 29 h 59"/>
                  <a:gd name="T8" fmla="*/ 0 w 29"/>
                  <a:gd name="T9" fmla="*/ 58 h 59"/>
                  <a:gd name="T10" fmla="*/ 28 w 29"/>
                  <a:gd name="T11" fmla="*/ 29 h 59"/>
                  <a:gd name="T12" fmla="*/ 0 w 29"/>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29" h="59">
                    <a:moveTo>
                      <a:pt x="0" y="0"/>
                    </a:moveTo>
                    <a:lnTo>
                      <a:pt x="0" y="0"/>
                    </a:lnTo>
                    <a:cubicBezTo>
                      <a:pt x="0" y="29"/>
                      <a:pt x="0" y="29"/>
                      <a:pt x="0" y="29"/>
                    </a:cubicBezTo>
                    <a:cubicBezTo>
                      <a:pt x="0" y="29"/>
                      <a:pt x="0" y="29"/>
                      <a:pt x="28" y="29"/>
                    </a:cubicBezTo>
                    <a:cubicBezTo>
                      <a:pt x="0" y="29"/>
                      <a:pt x="0" y="29"/>
                      <a:pt x="0" y="58"/>
                    </a:cubicBezTo>
                    <a:cubicBezTo>
                      <a:pt x="0" y="29"/>
                      <a:pt x="0" y="29"/>
                      <a:pt x="28"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46" name="Freeform 397">
                <a:extLst>
                  <a:ext uri="{FF2B5EF4-FFF2-40B4-BE49-F238E27FC236}">
                    <a16:creationId xmlns:a16="http://schemas.microsoft.com/office/drawing/2014/main" id="{3A8F11B0-536E-46C5-8298-6ABDD4C2F9BA}"/>
                  </a:ext>
                </a:extLst>
              </p:cNvPr>
              <p:cNvSpPr>
                <a:spLocks noChangeArrowheads="1"/>
              </p:cNvSpPr>
              <p:nvPr/>
            </p:nvSpPr>
            <p:spPr bwMode="auto">
              <a:xfrm>
                <a:off x="7544357" y="5287112"/>
                <a:ext cx="11415" cy="161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47" name="Freeform 398">
                <a:extLst>
                  <a:ext uri="{FF2B5EF4-FFF2-40B4-BE49-F238E27FC236}">
                    <a16:creationId xmlns:a16="http://schemas.microsoft.com/office/drawing/2014/main" id="{56D71E9A-62D0-49C5-95CA-DF159B54518E}"/>
                  </a:ext>
                </a:extLst>
              </p:cNvPr>
              <p:cNvSpPr>
                <a:spLocks noChangeArrowheads="1"/>
              </p:cNvSpPr>
              <p:nvPr/>
            </p:nvSpPr>
            <p:spPr bwMode="auto">
              <a:xfrm>
                <a:off x="7404104" y="5523386"/>
                <a:ext cx="11415" cy="11328"/>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lnTo>
                      <a:pt x="3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48" name="Freeform 399">
                <a:extLst>
                  <a:ext uri="{FF2B5EF4-FFF2-40B4-BE49-F238E27FC236}">
                    <a16:creationId xmlns:a16="http://schemas.microsoft.com/office/drawing/2014/main" id="{1EB2F125-1B8A-42E1-9966-3883EC720AD3}"/>
                  </a:ext>
                </a:extLst>
              </p:cNvPr>
              <p:cNvSpPr>
                <a:spLocks noChangeArrowheads="1"/>
              </p:cNvSpPr>
              <p:nvPr/>
            </p:nvSpPr>
            <p:spPr bwMode="auto">
              <a:xfrm>
                <a:off x="7878680" y="5052455"/>
                <a:ext cx="22832" cy="21039"/>
              </a:xfrm>
              <a:custGeom>
                <a:avLst/>
                <a:gdLst>
                  <a:gd name="T0" fmla="*/ 30 w 60"/>
                  <a:gd name="T1" fmla="*/ 29 h 59"/>
                  <a:gd name="T2" fmla="*/ 30 w 60"/>
                  <a:gd name="T3" fmla="*/ 29 h 59"/>
                  <a:gd name="T4" fmla="*/ 0 w 60"/>
                  <a:gd name="T5" fmla="*/ 0 h 59"/>
                  <a:gd name="T6" fmla="*/ 30 w 60"/>
                  <a:gd name="T7" fmla="*/ 29 h 59"/>
                  <a:gd name="T8" fmla="*/ 59 w 60"/>
                  <a:gd name="T9" fmla="*/ 58 h 59"/>
                  <a:gd name="T10" fmla="*/ 59 w 60"/>
                  <a:gd name="T11" fmla="*/ 58 h 59"/>
                  <a:gd name="T12" fmla="*/ 59 w 60"/>
                  <a:gd name="T13" fmla="*/ 58 h 59"/>
                  <a:gd name="T14" fmla="*/ 59 w 60"/>
                  <a:gd name="T15" fmla="*/ 58 h 59"/>
                  <a:gd name="T16" fmla="*/ 30 w 60"/>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9">
                    <a:moveTo>
                      <a:pt x="30" y="29"/>
                    </a:moveTo>
                    <a:lnTo>
                      <a:pt x="30" y="29"/>
                    </a:lnTo>
                    <a:lnTo>
                      <a:pt x="0" y="0"/>
                    </a:lnTo>
                    <a:lnTo>
                      <a:pt x="30" y="29"/>
                    </a:lnTo>
                    <a:cubicBezTo>
                      <a:pt x="59" y="58"/>
                      <a:pt x="59" y="58"/>
                      <a:pt x="59" y="58"/>
                    </a:cubicBezTo>
                    <a:lnTo>
                      <a:pt x="59" y="58"/>
                    </a:lnTo>
                    <a:lnTo>
                      <a:pt x="59" y="58"/>
                    </a:lnTo>
                    <a:lnTo>
                      <a:pt x="59" y="58"/>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49" name="Freeform 400">
                <a:extLst>
                  <a:ext uri="{FF2B5EF4-FFF2-40B4-BE49-F238E27FC236}">
                    <a16:creationId xmlns:a16="http://schemas.microsoft.com/office/drawing/2014/main" id="{E3B86D94-C51F-448A-802B-0451AD713663}"/>
                  </a:ext>
                </a:extLst>
              </p:cNvPr>
              <p:cNvSpPr>
                <a:spLocks noChangeArrowheads="1"/>
              </p:cNvSpPr>
              <p:nvPr/>
            </p:nvSpPr>
            <p:spPr bwMode="auto">
              <a:xfrm>
                <a:off x="7857479" y="5115570"/>
                <a:ext cx="11415" cy="22656"/>
              </a:xfrm>
              <a:custGeom>
                <a:avLst/>
                <a:gdLst>
                  <a:gd name="T0" fmla="*/ 0 w 30"/>
                  <a:gd name="T1" fmla="*/ 59 h 60"/>
                  <a:gd name="T2" fmla="*/ 0 w 30"/>
                  <a:gd name="T3" fmla="*/ 59 h 60"/>
                  <a:gd name="T4" fmla="*/ 0 w 30"/>
                  <a:gd name="T5" fmla="*/ 59 h 60"/>
                  <a:gd name="T6" fmla="*/ 0 w 30"/>
                  <a:gd name="T7" fmla="*/ 59 h 60"/>
                  <a:gd name="T8" fmla="*/ 0 w 30"/>
                  <a:gd name="T9" fmla="*/ 59 h 60"/>
                  <a:gd name="T10" fmla="*/ 29 w 30"/>
                  <a:gd name="T11" fmla="*/ 0 h 60"/>
                  <a:gd name="T12" fmla="*/ 0 w 30"/>
                  <a:gd name="T13" fmla="*/ 30 h 60"/>
                  <a:gd name="T14" fmla="*/ 0 w 30"/>
                  <a:gd name="T15" fmla="*/ 5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60">
                    <a:moveTo>
                      <a:pt x="0" y="59"/>
                    </a:moveTo>
                    <a:lnTo>
                      <a:pt x="0" y="59"/>
                    </a:lnTo>
                    <a:lnTo>
                      <a:pt x="0" y="59"/>
                    </a:lnTo>
                    <a:lnTo>
                      <a:pt x="0" y="59"/>
                    </a:lnTo>
                    <a:lnTo>
                      <a:pt x="0" y="59"/>
                    </a:lnTo>
                    <a:cubicBezTo>
                      <a:pt x="0" y="59"/>
                      <a:pt x="29" y="30"/>
                      <a:pt x="29" y="0"/>
                    </a:cubicBezTo>
                    <a:cubicBezTo>
                      <a:pt x="29" y="30"/>
                      <a:pt x="0" y="30"/>
                      <a:pt x="0" y="30"/>
                    </a:cubicBezTo>
                    <a:cubicBezTo>
                      <a:pt x="0" y="59"/>
                      <a:pt x="0"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50" name="Freeform 401">
                <a:extLst>
                  <a:ext uri="{FF2B5EF4-FFF2-40B4-BE49-F238E27FC236}">
                    <a16:creationId xmlns:a16="http://schemas.microsoft.com/office/drawing/2014/main" id="{7BB78D27-7793-42F1-B6EC-DDFF62B1751C}"/>
                  </a:ext>
                </a:extLst>
              </p:cNvPr>
              <p:cNvSpPr>
                <a:spLocks noChangeArrowheads="1"/>
              </p:cNvSpPr>
              <p:nvPr/>
            </p:nvSpPr>
            <p:spPr bwMode="auto">
              <a:xfrm>
                <a:off x="7867264" y="5073493"/>
                <a:ext cx="32617" cy="21038"/>
              </a:xfrm>
              <a:custGeom>
                <a:avLst/>
                <a:gdLst>
                  <a:gd name="T0" fmla="*/ 29 w 89"/>
                  <a:gd name="T1" fmla="*/ 29 h 59"/>
                  <a:gd name="T2" fmla="*/ 29 w 89"/>
                  <a:gd name="T3" fmla="*/ 29 h 59"/>
                  <a:gd name="T4" fmla="*/ 0 w 89"/>
                  <a:gd name="T5" fmla="*/ 58 h 59"/>
                  <a:gd name="T6" fmla="*/ 0 w 89"/>
                  <a:gd name="T7" fmla="*/ 58 h 59"/>
                  <a:gd name="T8" fmla="*/ 29 w 89"/>
                  <a:gd name="T9" fmla="*/ 29 h 59"/>
                  <a:gd name="T10" fmla="*/ 88 w 89"/>
                  <a:gd name="T11" fmla="*/ 0 h 59"/>
                  <a:gd name="T12" fmla="*/ 88 w 89"/>
                  <a:gd name="T13" fmla="*/ 0 h 59"/>
                  <a:gd name="T14" fmla="*/ 29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29" y="29"/>
                    </a:moveTo>
                    <a:lnTo>
                      <a:pt x="29" y="29"/>
                    </a:lnTo>
                    <a:cubicBezTo>
                      <a:pt x="0" y="58"/>
                      <a:pt x="0" y="58"/>
                      <a:pt x="0" y="58"/>
                    </a:cubicBezTo>
                    <a:lnTo>
                      <a:pt x="0" y="58"/>
                    </a:lnTo>
                    <a:cubicBezTo>
                      <a:pt x="29" y="29"/>
                      <a:pt x="29" y="29"/>
                      <a:pt x="29" y="29"/>
                    </a:cubicBezTo>
                    <a:cubicBezTo>
                      <a:pt x="29" y="0"/>
                      <a:pt x="59" y="0"/>
                      <a:pt x="88" y="0"/>
                    </a:cubicBezTo>
                    <a:lnTo>
                      <a:pt x="88" y="0"/>
                    </a:lnTo>
                    <a:cubicBezTo>
                      <a:pt x="59" y="0"/>
                      <a:pt x="29" y="0"/>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51" name="Freeform 402">
                <a:extLst>
                  <a:ext uri="{FF2B5EF4-FFF2-40B4-BE49-F238E27FC236}">
                    <a16:creationId xmlns:a16="http://schemas.microsoft.com/office/drawing/2014/main" id="{0A0DE2DE-CFAC-40A3-B9A2-178468D0E6EB}"/>
                  </a:ext>
                </a:extLst>
              </p:cNvPr>
              <p:cNvSpPr>
                <a:spLocks noChangeArrowheads="1"/>
              </p:cNvSpPr>
              <p:nvPr/>
            </p:nvSpPr>
            <p:spPr bwMode="auto">
              <a:xfrm>
                <a:off x="7415520" y="5491020"/>
                <a:ext cx="11416" cy="11328"/>
              </a:xfrm>
              <a:custGeom>
                <a:avLst/>
                <a:gdLst>
                  <a:gd name="T0" fmla="*/ 29 w 30"/>
                  <a:gd name="T1" fmla="*/ 29 h 30"/>
                  <a:gd name="T2" fmla="*/ 0 w 30"/>
                  <a:gd name="T3" fmla="*/ 0 h 30"/>
                  <a:gd name="T4" fmla="*/ 29 w 30"/>
                  <a:gd name="T5" fmla="*/ 29 h 30"/>
                  <a:gd name="T6" fmla="*/ 29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0" y="0"/>
                    </a:lnTo>
                    <a:lnTo>
                      <a:pt x="29" y="29"/>
                    </a:lnTo>
                    <a:lnTo>
                      <a:pt x="29"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52" name="Freeform 403">
                <a:extLst>
                  <a:ext uri="{FF2B5EF4-FFF2-40B4-BE49-F238E27FC236}">
                    <a16:creationId xmlns:a16="http://schemas.microsoft.com/office/drawing/2014/main" id="{9F00C4CE-3737-4DAB-BDFD-68543BB7E3AE}"/>
                  </a:ext>
                </a:extLst>
              </p:cNvPr>
              <p:cNvSpPr>
                <a:spLocks noChangeArrowheads="1"/>
              </p:cNvSpPr>
              <p:nvPr/>
            </p:nvSpPr>
            <p:spPr bwMode="auto">
              <a:xfrm>
                <a:off x="7857479" y="5105860"/>
                <a:ext cx="21200" cy="11328"/>
              </a:xfrm>
              <a:custGeom>
                <a:avLst/>
                <a:gdLst>
                  <a:gd name="T0" fmla="*/ 0 w 59"/>
                  <a:gd name="T1" fmla="*/ 29 h 30"/>
                  <a:gd name="T2" fmla="*/ 0 w 59"/>
                  <a:gd name="T3" fmla="*/ 29 h 30"/>
                  <a:gd name="T4" fmla="*/ 0 w 59"/>
                  <a:gd name="T5" fmla="*/ 29 h 30"/>
                  <a:gd name="T6" fmla="*/ 0 w 59"/>
                  <a:gd name="T7" fmla="*/ 29 h 30"/>
                  <a:gd name="T8" fmla="*/ 58 w 59"/>
                  <a:gd name="T9" fmla="*/ 0 h 30"/>
                  <a:gd name="T10" fmla="*/ 0 w 59"/>
                  <a:gd name="T11" fmla="*/ 29 h 30"/>
                </a:gdLst>
                <a:ahLst/>
                <a:cxnLst>
                  <a:cxn ang="0">
                    <a:pos x="T0" y="T1"/>
                  </a:cxn>
                  <a:cxn ang="0">
                    <a:pos x="T2" y="T3"/>
                  </a:cxn>
                  <a:cxn ang="0">
                    <a:pos x="T4" y="T5"/>
                  </a:cxn>
                  <a:cxn ang="0">
                    <a:pos x="T6" y="T7"/>
                  </a:cxn>
                  <a:cxn ang="0">
                    <a:pos x="T8" y="T9"/>
                  </a:cxn>
                  <a:cxn ang="0">
                    <a:pos x="T10" y="T11"/>
                  </a:cxn>
                </a:cxnLst>
                <a:rect l="0" t="0" r="r" b="b"/>
                <a:pathLst>
                  <a:path w="59" h="30">
                    <a:moveTo>
                      <a:pt x="0" y="29"/>
                    </a:moveTo>
                    <a:lnTo>
                      <a:pt x="0" y="29"/>
                    </a:lnTo>
                    <a:lnTo>
                      <a:pt x="0" y="29"/>
                    </a:lnTo>
                    <a:lnTo>
                      <a:pt x="0" y="29"/>
                    </a:lnTo>
                    <a:cubicBezTo>
                      <a:pt x="0" y="0"/>
                      <a:pt x="29" y="0"/>
                      <a:pt x="58" y="0"/>
                    </a:cubicBezTo>
                    <a:cubicBezTo>
                      <a:pt x="29"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53" name="Freeform 404">
                <a:extLst>
                  <a:ext uri="{FF2B5EF4-FFF2-40B4-BE49-F238E27FC236}">
                    <a16:creationId xmlns:a16="http://schemas.microsoft.com/office/drawing/2014/main" id="{3C6FCDC5-609D-4D55-823F-07703AE007C5}"/>
                  </a:ext>
                </a:extLst>
              </p:cNvPr>
              <p:cNvSpPr>
                <a:spLocks noChangeArrowheads="1"/>
              </p:cNvSpPr>
              <p:nvPr/>
            </p:nvSpPr>
            <p:spPr bwMode="auto">
              <a:xfrm>
                <a:off x="7834647" y="5041127"/>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54" name="Freeform 405">
                <a:extLst>
                  <a:ext uri="{FF2B5EF4-FFF2-40B4-BE49-F238E27FC236}">
                    <a16:creationId xmlns:a16="http://schemas.microsoft.com/office/drawing/2014/main" id="{8C76A198-F48F-4C33-9503-D380440BF472}"/>
                  </a:ext>
                </a:extLst>
              </p:cNvPr>
              <p:cNvSpPr>
                <a:spLocks noChangeArrowheads="1"/>
              </p:cNvSpPr>
              <p:nvPr/>
            </p:nvSpPr>
            <p:spPr bwMode="auto">
              <a:xfrm>
                <a:off x="8018932" y="5052455"/>
                <a:ext cx="11416"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55" name="Freeform 406">
                <a:extLst>
                  <a:ext uri="{FF2B5EF4-FFF2-40B4-BE49-F238E27FC236}">
                    <a16:creationId xmlns:a16="http://schemas.microsoft.com/office/drawing/2014/main" id="{12959545-314C-4B74-B75A-035A6AEDB1A3}"/>
                  </a:ext>
                </a:extLst>
              </p:cNvPr>
              <p:cNvSpPr>
                <a:spLocks noChangeArrowheads="1"/>
              </p:cNvSpPr>
              <p:nvPr/>
            </p:nvSpPr>
            <p:spPr bwMode="auto">
              <a:xfrm>
                <a:off x="4210909" y="3778837"/>
                <a:ext cx="1630" cy="11328"/>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cubicBezTo>
                      <a:pt x="0" y="0"/>
                      <a:pt x="0" y="0"/>
                      <a:pt x="0" y="29"/>
                    </a:cubicBezTo>
                    <a:lnTo>
                      <a:pt x="0" y="29"/>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56" name="Freeform 407">
                <a:extLst>
                  <a:ext uri="{FF2B5EF4-FFF2-40B4-BE49-F238E27FC236}">
                    <a16:creationId xmlns:a16="http://schemas.microsoft.com/office/drawing/2014/main" id="{52D5A975-2A0F-4A48-9387-BEFAD62AB305}"/>
                  </a:ext>
                </a:extLst>
              </p:cNvPr>
              <p:cNvSpPr>
                <a:spLocks noChangeArrowheads="1"/>
              </p:cNvSpPr>
              <p:nvPr/>
            </p:nvSpPr>
            <p:spPr bwMode="auto">
              <a:xfrm>
                <a:off x="7425305" y="5351844"/>
                <a:ext cx="21202" cy="11328"/>
              </a:xfrm>
              <a:custGeom>
                <a:avLst/>
                <a:gdLst>
                  <a:gd name="T0" fmla="*/ 57 w 58"/>
                  <a:gd name="T1" fmla="*/ 0 h 30"/>
                  <a:gd name="T2" fmla="*/ 57 w 58"/>
                  <a:gd name="T3" fmla="*/ 0 h 30"/>
                  <a:gd name="T4" fmla="*/ 57 w 58"/>
                  <a:gd name="T5" fmla="*/ 0 h 30"/>
                  <a:gd name="T6" fmla="*/ 0 w 58"/>
                  <a:gd name="T7" fmla="*/ 29 h 30"/>
                  <a:gd name="T8" fmla="*/ 0 w 58"/>
                  <a:gd name="T9" fmla="*/ 29 h 30"/>
                  <a:gd name="T10" fmla="*/ 0 w 58"/>
                  <a:gd name="T11" fmla="*/ 29 h 30"/>
                  <a:gd name="T12" fmla="*/ 57 w 5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8" h="30">
                    <a:moveTo>
                      <a:pt x="57" y="0"/>
                    </a:moveTo>
                    <a:lnTo>
                      <a:pt x="57" y="0"/>
                    </a:lnTo>
                    <a:lnTo>
                      <a:pt x="57" y="0"/>
                    </a:lnTo>
                    <a:cubicBezTo>
                      <a:pt x="57" y="0"/>
                      <a:pt x="28" y="29"/>
                      <a:pt x="0" y="29"/>
                    </a:cubicBezTo>
                    <a:lnTo>
                      <a:pt x="0" y="29"/>
                    </a:lnTo>
                    <a:lnTo>
                      <a:pt x="0" y="29"/>
                    </a:lnTo>
                    <a:cubicBezTo>
                      <a:pt x="28" y="29"/>
                      <a:pt x="57"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57" name="Freeform 408">
                <a:extLst>
                  <a:ext uri="{FF2B5EF4-FFF2-40B4-BE49-F238E27FC236}">
                    <a16:creationId xmlns:a16="http://schemas.microsoft.com/office/drawing/2014/main" id="{2CFC1187-6ACD-4D16-8E86-AA196A240869}"/>
                  </a:ext>
                </a:extLst>
              </p:cNvPr>
              <p:cNvSpPr>
                <a:spLocks noChangeArrowheads="1"/>
              </p:cNvSpPr>
              <p:nvPr/>
            </p:nvSpPr>
            <p:spPr bwMode="auto">
              <a:xfrm>
                <a:off x="7878680" y="5020088"/>
                <a:ext cx="11416" cy="1619"/>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58" name="Freeform 409">
                <a:extLst>
                  <a:ext uri="{FF2B5EF4-FFF2-40B4-BE49-F238E27FC236}">
                    <a16:creationId xmlns:a16="http://schemas.microsoft.com/office/drawing/2014/main" id="{8A1248D6-7B14-465E-9F85-5F0380742B84}"/>
                  </a:ext>
                </a:extLst>
              </p:cNvPr>
              <p:cNvSpPr>
                <a:spLocks noChangeArrowheads="1"/>
              </p:cNvSpPr>
              <p:nvPr/>
            </p:nvSpPr>
            <p:spPr bwMode="auto">
              <a:xfrm>
                <a:off x="7846063" y="5094531"/>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59" name="Freeform 410">
                <a:extLst>
                  <a:ext uri="{FF2B5EF4-FFF2-40B4-BE49-F238E27FC236}">
                    <a16:creationId xmlns:a16="http://schemas.microsoft.com/office/drawing/2014/main" id="{766591F9-CDD0-4FBB-9965-B87448C30168}"/>
                  </a:ext>
                </a:extLst>
              </p:cNvPr>
              <p:cNvSpPr>
                <a:spLocks noChangeArrowheads="1"/>
              </p:cNvSpPr>
              <p:nvPr/>
            </p:nvSpPr>
            <p:spPr bwMode="auto">
              <a:xfrm>
                <a:off x="7857479" y="5105860"/>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60" name="Freeform 411">
                <a:extLst>
                  <a:ext uri="{FF2B5EF4-FFF2-40B4-BE49-F238E27FC236}">
                    <a16:creationId xmlns:a16="http://schemas.microsoft.com/office/drawing/2014/main" id="{A30D7620-E0B1-4327-BE17-81A12A59B604}"/>
                  </a:ext>
                </a:extLst>
              </p:cNvPr>
              <p:cNvSpPr>
                <a:spLocks noChangeArrowheads="1"/>
              </p:cNvSpPr>
              <p:nvPr/>
            </p:nvSpPr>
            <p:spPr bwMode="auto">
              <a:xfrm>
                <a:off x="7425305" y="5363172"/>
                <a:ext cx="44033" cy="85771"/>
              </a:xfrm>
              <a:custGeom>
                <a:avLst/>
                <a:gdLst>
                  <a:gd name="T0" fmla="*/ 57 w 117"/>
                  <a:gd name="T1" fmla="*/ 234 h 235"/>
                  <a:gd name="T2" fmla="*/ 57 w 117"/>
                  <a:gd name="T3" fmla="*/ 234 h 235"/>
                  <a:gd name="T4" fmla="*/ 57 w 117"/>
                  <a:gd name="T5" fmla="*/ 205 h 235"/>
                  <a:gd name="T6" fmla="*/ 57 w 117"/>
                  <a:gd name="T7" fmla="*/ 29 h 235"/>
                  <a:gd name="T8" fmla="*/ 57 w 117"/>
                  <a:gd name="T9" fmla="*/ 29 h 235"/>
                  <a:gd name="T10" fmla="*/ 57 w 117"/>
                  <a:gd name="T11" fmla="*/ 29 h 235"/>
                  <a:gd name="T12" fmla="*/ 0 w 117"/>
                  <a:gd name="T13" fmla="*/ 0 h 235"/>
                  <a:gd name="T14" fmla="*/ 0 w 117"/>
                  <a:gd name="T15" fmla="*/ 0 h 235"/>
                  <a:gd name="T16" fmla="*/ 0 w 117"/>
                  <a:gd name="T17" fmla="*/ 0 h 235"/>
                  <a:gd name="T18" fmla="*/ 57 w 117"/>
                  <a:gd name="T19" fmla="*/ 29 h 235"/>
                  <a:gd name="T20" fmla="*/ 57 w 117"/>
                  <a:gd name="T21" fmla="*/ 29 h 235"/>
                  <a:gd name="T22" fmla="*/ 57 w 117"/>
                  <a:gd name="T23" fmla="*/ 29 h 235"/>
                  <a:gd name="T24" fmla="*/ 57 w 117"/>
                  <a:gd name="T25" fmla="*/ 205 h 235"/>
                  <a:gd name="T26" fmla="*/ 57 w 117"/>
                  <a:gd name="T27" fmla="*/ 23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235">
                    <a:moveTo>
                      <a:pt x="57" y="234"/>
                    </a:moveTo>
                    <a:lnTo>
                      <a:pt x="57" y="234"/>
                    </a:lnTo>
                    <a:cubicBezTo>
                      <a:pt x="57" y="205"/>
                      <a:pt x="57" y="205"/>
                      <a:pt x="57" y="205"/>
                    </a:cubicBezTo>
                    <a:cubicBezTo>
                      <a:pt x="87" y="146"/>
                      <a:pt x="116" y="88"/>
                      <a:pt x="57" y="29"/>
                    </a:cubicBezTo>
                    <a:lnTo>
                      <a:pt x="57" y="29"/>
                    </a:lnTo>
                    <a:lnTo>
                      <a:pt x="57" y="29"/>
                    </a:lnTo>
                    <a:cubicBezTo>
                      <a:pt x="28" y="0"/>
                      <a:pt x="28" y="0"/>
                      <a:pt x="0" y="0"/>
                    </a:cubicBezTo>
                    <a:lnTo>
                      <a:pt x="0" y="0"/>
                    </a:lnTo>
                    <a:lnTo>
                      <a:pt x="0" y="0"/>
                    </a:lnTo>
                    <a:cubicBezTo>
                      <a:pt x="28" y="0"/>
                      <a:pt x="28" y="0"/>
                      <a:pt x="57" y="29"/>
                    </a:cubicBezTo>
                    <a:lnTo>
                      <a:pt x="57" y="29"/>
                    </a:lnTo>
                    <a:lnTo>
                      <a:pt x="57" y="29"/>
                    </a:lnTo>
                    <a:cubicBezTo>
                      <a:pt x="116" y="88"/>
                      <a:pt x="87" y="146"/>
                      <a:pt x="57" y="205"/>
                    </a:cubicBezTo>
                    <a:cubicBezTo>
                      <a:pt x="57" y="205"/>
                      <a:pt x="57" y="205"/>
                      <a:pt x="57" y="23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61" name="Freeform 412">
                <a:extLst>
                  <a:ext uri="{FF2B5EF4-FFF2-40B4-BE49-F238E27FC236}">
                    <a16:creationId xmlns:a16="http://schemas.microsoft.com/office/drawing/2014/main" id="{8DCCDAB3-F761-4B62-AAF1-E344B1563F61}"/>
                  </a:ext>
                </a:extLst>
              </p:cNvPr>
              <p:cNvSpPr>
                <a:spLocks noChangeArrowheads="1"/>
              </p:cNvSpPr>
              <p:nvPr/>
            </p:nvSpPr>
            <p:spPr bwMode="auto">
              <a:xfrm>
                <a:off x="4297343" y="3853280"/>
                <a:ext cx="1631"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62" name="Freeform 413">
                <a:extLst>
                  <a:ext uri="{FF2B5EF4-FFF2-40B4-BE49-F238E27FC236}">
                    <a16:creationId xmlns:a16="http://schemas.microsoft.com/office/drawing/2014/main" id="{2B2CB283-159F-4D0A-AE7B-074DA01D30E1}"/>
                  </a:ext>
                </a:extLst>
              </p:cNvPr>
              <p:cNvSpPr>
                <a:spLocks noChangeArrowheads="1"/>
              </p:cNvSpPr>
              <p:nvPr/>
            </p:nvSpPr>
            <p:spPr bwMode="auto">
              <a:xfrm>
                <a:off x="4329960" y="4045860"/>
                <a:ext cx="11416" cy="11329"/>
              </a:xfrm>
              <a:custGeom>
                <a:avLst/>
                <a:gdLst>
                  <a:gd name="T0" fmla="*/ 29 w 30"/>
                  <a:gd name="T1" fmla="*/ 0 h 31"/>
                  <a:gd name="T2" fmla="*/ 29 w 30"/>
                  <a:gd name="T3" fmla="*/ 0 h 31"/>
                  <a:gd name="T4" fmla="*/ 29 w 30"/>
                  <a:gd name="T5" fmla="*/ 0 h 31"/>
                  <a:gd name="T6" fmla="*/ 0 w 30"/>
                  <a:gd name="T7" fmla="*/ 30 h 31"/>
                  <a:gd name="T8" fmla="*/ 0 w 30"/>
                  <a:gd name="T9" fmla="*/ 30 h 31"/>
                  <a:gd name="T10" fmla="*/ 29 w 30"/>
                  <a:gd name="T11" fmla="*/ 0 h 31"/>
                </a:gdLst>
                <a:ahLst/>
                <a:cxnLst>
                  <a:cxn ang="0">
                    <a:pos x="T0" y="T1"/>
                  </a:cxn>
                  <a:cxn ang="0">
                    <a:pos x="T2" y="T3"/>
                  </a:cxn>
                  <a:cxn ang="0">
                    <a:pos x="T4" y="T5"/>
                  </a:cxn>
                  <a:cxn ang="0">
                    <a:pos x="T6" y="T7"/>
                  </a:cxn>
                  <a:cxn ang="0">
                    <a:pos x="T8" y="T9"/>
                  </a:cxn>
                  <a:cxn ang="0">
                    <a:pos x="T10" y="T11"/>
                  </a:cxn>
                </a:cxnLst>
                <a:rect l="0" t="0" r="r" b="b"/>
                <a:pathLst>
                  <a:path w="30" h="31">
                    <a:moveTo>
                      <a:pt x="29" y="0"/>
                    </a:moveTo>
                    <a:lnTo>
                      <a:pt x="29" y="0"/>
                    </a:lnTo>
                    <a:lnTo>
                      <a:pt x="29" y="0"/>
                    </a:lnTo>
                    <a:cubicBezTo>
                      <a:pt x="29" y="0"/>
                      <a:pt x="0" y="0"/>
                      <a:pt x="0" y="30"/>
                    </a:cubicBezTo>
                    <a:lnTo>
                      <a:pt x="0" y="30"/>
                    </a:ln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63" name="Freeform 414">
                <a:extLst>
                  <a:ext uri="{FF2B5EF4-FFF2-40B4-BE49-F238E27FC236}">
                    <a16:creationId xmlns:a16="http://schemas.microsoft.com/office/drawing/2014/main" id="{3961D9D7-0C28-403C-9A3F-3B4BE937113B}"/>
                  </a:ext>
                </a:extLst>
              </p:cNvPr>
              <p:cNvSpPr>
                <a:spLocks noChangeArrowheads="1"/>
              </p:cNvSpPr>
              <p:nvPr/>
            </p:nvSpPr>
            <p:spPr bwMode="auto">
              <a:xfrm>
                <a:off x="4352792" y="3981127"/>
                <a:ext cx="11416" cy="1619"/>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29"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64" name="Freeform 415">
                <a:extLst>
                  <a:ext uri="{FF2B5EF4-FFF2-40B4-BE49-F238E27FC236}">
                    <a16:creationId xmlns:a16="http://schemas.microsoft.com/office/drawing/2014/main" id="{41C7DD89-CE4E-454F-A834-2452A7ED1E17}"/>
                  </a:ext>
                </a:extLst>
              </p:cNvPr>
              <p:cNvSpPr>
                <a:spLocks noChangeArrowheads="1"/>
              </p:cNvSpPr>
              <p:nvPr/>
            </p:nvSpPr>
            <p:spPr bwMode="auto">
              <a:xfrm>
                <a:off x="4287558" y="3885646"/>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65" name="Freeform 416">
                <a:extLst>
                  <a:ext uri="{FF2B5EF4-FFF2-40B4-BE49-F238E27FC236}">
                    <a16:creationId xmlns:a16="http://schemas.microsoft.com/office/drawing/2014/main" id="{0DCCF259-7107-4F0E-B78A-0B9878DEE9F9}"/>
                  </a:ext>
                </a:extLst>
              </p:cNvPr>
              <p:cNvSpPr>
                <a:spLocks noChangeArrowheads="1"/>
              </p:cNvSpPr>
              <p:nvPr/>
            </p:nvSpPr>
            <p:spPr bwMode="auto">
              <a:xfrm>
                <a:off x="4320175" y="4045860"/>
                <a:ext cx="1631" cy="11329"/>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66" name="Freeform 417">
                <a:extLst>
                  <a:ext uri="{FF2B5EF4-FFF2-40B4-BE49-F238E27FC236}">
                    <a16:creationId xmlns:a16="http://schemas.microsoft.com/office/drawing/2014/main" id="{D6CEC396-4289-4AD2-93BA-909672263DD4}"/>
                  </a:ext>
                </a:extLst>
              </p:cNvPr>
              <p:cNvSpPr>
                <a:spLocks noChangeArrowheads="1"/>
              </p:cNvSpPr>
              <p:nvPr/>
            </p:nvSpPr>
            <p:spPr bwMode="auto">
              <a:xfrm>
                <a:off x="7598174" y="5201340"/>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67" name="Freeform 418">
                <a:extLst>
                  <a:ext uri="{FF2B5EF4-FFF2-40B4-BE49-F238E27FC236}">
                    <a16:creationId xmlns:a16="http://schemas.microsoft.com/office/drawing/2014/main" id="{64D54C21-3DD8-4ADE-80BE-9BFF94EB11FD}"/>
                  </a:ext>
                </a:extLst>
              </p:cNvPr>
              <p:cNvSpPr>
                <a:spLocks noChangeArrowheads="1"/>
              </p:cNvSpPr>
              <p:nvPr/>
            </p:nvSpPr>
            <p:spPr bwMode="auto">
              <a:xfrm>
                <a:off x="4329960" y="3939050"/>
                <a:ext cx="22832" cy="21039"/>
              </a:xfrm>
              <a:custGeom>
                <a:avLst/>
                <a:gdLst>
                  <a:gd name="T0" fmla="*/ 0 w 60"/>
                  <a:gd name="T1" fmla="*/ 29 h 59"/>
                  <a:gd name="T2" fmla="*/ 0 w 60"/>
                  <a:gd name="T3" fmla="*/ 29 h 59"/>
                  <a:gd name="T4" fmla="*/ 0 w 60"/>
                  <a:gd name="T5" fmla="*/ 0 h 59"/>
                  <a:gd name="T6" fmla="*/ 0 w 60"/>
                  <a:gd name="T7" fmla="*/ 29 h 59"/>
                  <a:gd name="T8" fmla="*/ 29 w 60"/>
                  <a:gd name="T9" fmla="*/ 58 h 59"/>
                  <a:gd name="T10" fmla="*/ 59 w 60"/>
                  <a:gd name="T11" fmla="*/ 58 h 59"/>
                  <a:gd name="T12" fmla="*/ 29 w 60"/>
                  <a:gd name="T13" fmla="*/ 58 h 59"/>
                  <a:gd name="T14" fmla="*/ 0 w 60"/>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0" y="29"/>
                    </a:moveTo>
                    <a:lnTo>
                      <a:pt x="0" y="29"/>
                    </a:lnTo>
                    <a:cubicBezTo>
                      <a:pt x="0" y="0"/>
                      <a:pt x="0" y="0"/>
                      <a:pt x="0" y="0"/>
                    </a:cubicBezTo>
                    <a:cubicBezTo>
                      <a:pt x="0" y="0"/>
                      <a:pt x="0" y="0"/>
                      <a:pt x="0" y="29"/>
                    </a:cubicBezTo>
                    <a:cubicBezTo>
                      <a:pt x="29" y="29"/>
                      <a:pt x="29" y="29"/>
                      <a:pt x="29" y="58"/>
                    </a:cubicBezTo>
                    <a:cubicBezTo>
                      <a:pt x="59" y="58"/>
                      <a:pt x="59" y="58"/>
                      <a:pt x="59" y="58"/>
                    </a:cubicBezTo>
                    <a:cubicBezTo>
                      <a:pt x="59" y="58"/>
                      <a:pt x="59" y="58"/>
                      <a:pt x="29" y="58"/>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68" name="Freeform 419">
                <a:extLst>
                  <a:ext uri="{FF2B5EF4-FFF2-40B4-BE49-F238E27FC236}">
                    <a16:creationId xmlns:a16="http://schemas.microsoft.com/office/drawing/2014/main" id="{C424039F-743E-49C1-A2B2-09E4D609C3D1}"/>
                  </a:ext>
                </a:extLst>
              </p:cNvPr>
              <p:cNvSpPr>
                <a:spLocks noChangeArrowheads="1"/>
              </p:cNvSpPr>
              <p:nvPr/>
            </p:nvSpPr>
            <p:spPr bwMode="auto">
              <a:xfrm>
                <a:off x="4362577" y="4057188"/>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69" name="Freeform 420">
                <a:extLst>
                  <a:ext uri="{FF2B5EF4-FFF2-40B4-BE49-F238E27FC236}">
                    <a16:creationId xmlns:a16="http://schemas.microsoft.com/office/drawing/2014/main" id="{210386E7-B97C-4CCF-9FCA-FD1B946590E8}"/>
                  </a:ext>
                </a:extLst>
              </p:cNvPr>
              <p:cNvSpPr>
                <a:spLocks noChangeArrowheads="1"/>
              </p:cNvSpPr>
              <p:nvPr/>
            </p:nvSpPr>
            <p:spPr bwMode="auto">
              <a:xfrm>
                <a:off x="5236710" y="4474715"/>
                <a:ext cx="44033" cy="22656"/>
              </a:xfrm>
              <a:custGeom>
                <a:avLst/>
                <a:gdLst>
                  <a:gd name="T0" fmla="*/ 117 w 118"/>
                  <a:gd name="T1" fmla="*/ 59 h 60"/>
                  <a:gd name="T2" fmla="*/ 117 w 118"/>
                  <a:gd name="T3" fmla="*/ 59 h 60"/>
                  <a:gd name="T4" fmla="*/ 0 w 118"/>
                  <a:gd name="T5" fmla="*/ 0 h 60"/>
                  <a:gd name="T6" fmla="*/ 117 w 118"/>
                  <a:gd name="T7" fmla="*/ 59 h 60"/>
                </a:gdLst>
                <a:ahLst/>
                <a:cxnLst>
                  <a:cxn ang="0">
                    <a:pos x="T0" y="T1"/>
                  </a:cxn>
                  <a:cxn ang="0">
                    <a:pos x="T2" y="T3"/>
                  </a:cxn>
                  <a:cxn ang="0">
                    <a:pos x="T4" y="T5"/>
                  </a:cxn>
                  <a:cxn ang="0">
                    <a:pos x="T6" y="T7"/>
                  </a:cxn>
                </a:cxnLst>
                <a:rect l="0" t="0" r="r" b="b"/>
                <a:pathLst>
                  <a:path w="118" h="60">
                    <a:moveTo>
                      <a:pt x="117" y="59"/>
                    </a:moveTo>
                    <a:lnTo>
                      <a:pt x="117" y="59"/>
                    </a:lnTo>
                    <a:cubicBezTo>
                      <a:pt x="88" y="59"/>
                      <a:pt x="29" y="30"/>
                      <a:pt x="0" y="0"/>
                    </a:cubicBezTo>
                    <a:cubicBezTo>
                      <a:pt x="29" y="30"/>
                      <a:pt x="88" y="59"/>
                      <a:pt x="117"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70" name="Freeform 421">
                <a:extLst>
                  <a:ext uri="{FF2B5EF4-FFF2-40B4-BE49-F238E27FC236}">
                    <a16:creationId xmlns:a16="http://schemas.microsoft.com/office/drawing/2014/main" id="{9CFF4E23-1E06-4D69-B2F0-ED4D9FCBB8E9}"/>
                  </a:ext>
                </a:extLst>
              </p:cNvPr>
              <p:cNvSpPr>
                <a:spLocks noChangeArrowheads="1"/>
              </p:cNvSpPr>
              <p:nvPr/>
            </p:nvSpPr>
            <p:spPr bwMode="auto">
              <a:xfrm>
                <a:off x="4329960" y="3939050"/>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71" name="Freeform 422">
                <a:extLst>
                  <a:ext uri="{FF2B5EF4-FFF2-40B4-BE49-F238E27FC236}">
                    <a16:creationId xmlns:a16="http://schemas.microsoft.com/office/drawing/2014/main" id="{98382D86-83BB-494E-AD3B-E028ECED2FCC}"/>
                  </a:ext>
                </a:extLst>
              </p:cNvPr>
              <p:cNvSpPr>
                <a:spLocks noChangeArrowheads="1"/>
              </p:cNvSpPr>
              <p:nvPr/>
            </p:nvSpPr>
            <p:spPr bwMode="auto">
              <a:xfrm>
                <a:off x="3661313" y="2108731"/>
                <a:ext cx="1208457" cy="2011571"/>
              </a:xfrm>
              <a:custGeom>
                <a:avLst/>
                <a:gdLst>
                  <a:gd name="T0" fmla="*/ 2362 w 3268"/>
                  <a:gd name="T1" fmla="*/ 5424 h 5483"/>
                  <a:gd name="T2" fmla="*/ 3004 w 3268"/>
                  <a:gd name="T3" fmla="*/ 5482 h 5483"/>
                  <a:gd name="T4" fmla="*/ 3004 w 3268"/>
                  <a:gd name="T5" fmla="*/ 5394 h 5483"/>
                  <a:gd name="T6" fmla="*/ 3033 w 3268"/>
                  <a:gd name="T7" fmla="*/ 5015 h 5483"/>
                  <a:gd name="T8" fmla="*/ 3091 w 3268"/>
                  <a:gd name="T9" fmla="*/ 4986 h 5483"/>
                  <a:gd name="T10" fmla="*/ 3237 w 3268"/>
                  <a:gd name="T11" fmla="*/ 4811 h 5483"/>
                  <a:gd name="T12" fmla="*/ 3208 w 3268"/>
                  <a:gd name="T13" fmla="*/ 4665 h 5483"/>
                  <a:gd name="T14" fmla="*/ 3179 w 3268"/>
                  <a:gd name="T15" fmla="*/ 4549 h 5483"/>
                  <a:gd name="T16" fmla="*/ 3120 w 3268"/>
                  <a:gd name="T17" fmla="*/ 4403 h 5483"/>
                  <a:gd name="T18" fmla="*/ 1984 w 3268"/>
                  <a:gd name="T19" fmla="*/ 2653 h 5483"/>
                  <a:gd name="T20" fmla="*/ 1517 w 3268"/>
                  <a:gd name="T21" fmla="*/ 1924 h 5483"/>
                  <a:gd name="T22" fmla="*/ 1575 w 3268"/>
                  <a:gd name="T23" fmla="*/ 1574 h 5483"/>
                  <a:gd name="T24" fmla="*/ 1925 w 3268"/>
                  <a:gd name="T25" fmla="*/ 467 h 5483"/>
                  <a:gd name="T26" fmla="*/ 350 w 3268"/>
                  <a:gd name="T27" fmla="*/ 0 h 5483"/>
                  <a:gd name="T28" fmla="*/ 408 w 3268"/>
                  <a:gd name="T29" fmla="*/ 117 h 5483"/>
                  <a:gd name="T30" fmla="*/ 263 w 3268"/>
                  <a:gd name="T31" fmla="*/ 524 h 5483"/>
                  <a:gd name="T32" fmla="*/ 87 w 3268"/>
                  <a:gd name="T33" fmla="*/ 758 h 5483"/>
                  <a:gd name="T34" fmla="*/ 146 w 3268"/>
                  <a:gd name="T35" fmla="*/ 903 h 5483"/>
                  <a:gd name="T36" fmla="*/ 175 w 3268"/>
                  <a:gd name="T37" fmla="*/ 961 h 5483"/>
                  <a:gd name="T38" fmla="*/ 117 w 3268"/>
                  <a:gd name="T39" fmla="*/ 1399 h 5483"/>
                  <a:gd name="T40" fmla="*/ 87 w 3268"/>
                  <a:gd name="T41" fmla="*/ 1428 h 5483"/>
                  <a:gd name="T42" fmla="*/ 0 w 3268"/>
                  <a:gd name="T43" fmla="*/ 1516 h 5483"/>
                  <a:gd name="T44" fmla="*/ 117 w 3268"/>
                  <a:gd name="T45" fmla="*/ 1516 h 5483"/>
                  <a:gd name="T46" fmla="*/ 175 w 3268"/>
                  <a:gd name="T47" fmla="*/ 1691 h 5483"/>
                  <a:gd name="T48" fmla="*/ 263 w 3268"/>
                  <a:gd name="T49" fmla="*/ 1808 h 5483"/>
                  <a:gd name="T50" fmla="*/ 350 w 3268"/>
                  <a:gd name="T51" fmla="*/ 1982 h 5483"/>
                  <a:gd name="T52" fmla="*/ 204 w 3268"/>
                  <a:gd name="T53" fmla="*/ 2041 h 5483"/>
                  <a:gd name="T54" fmla="*/ 263 w 3268"/>
                  <a:gd name="T55" fmla="*/ 2011 h 5483"/>
                  <a:gd name="T56" fmla="*/ 350 w 3268"/>
                  <a:gd name="T57" fmla="*/ 2128 h 5483"/>
                  <a:gd name="T58" fmla="*/ 525 w 3268"/>
                  <a:gd name="T59" fmla="*/ 2011 h 5483"/>
                  <a:gd name="T60" fmla="*/ 787 w 3268"/>
                  <a:gd name="T61" fmla="*/ 2011 h 5483"/>
                  <a:gd name="T62" fmla="*/ 817 w 3268"/>
                  <a:gd name="T63" fmla="*/ 2099 h 5483"/>
                  <a:gd name="T64" fmla="*/ 613 w 3268"/>
                  <a:gd name="T65" fmla="*/ 2128 h 5483"/>
                  <a:gd name="T66" fmla="*/ 496 w 3268"/>
                  <a:gd name="T67" fmla="*/ 2128 h 5483"/>
                  <a:gd name="T68" fmla="*/ 496 w 3268"/>
                  <a:gd name="T69" fmla="*/ 2244 h 5483"/>
                  <a:gd name="T70" fmla="*/ 554 w 3268"/>
                  <a:gd name="T71" fmla="*/ 2391 h 5483"/>
                  <a:gd name="T72" fmla="*/ 496 w 3268"/>
                  <a:gd name="T73" fmla="*/ 2507 h 5483"/>
                  <a:gd name="T74" fmla="*/ 408 w 3268"/>
                  <a:gd name="T75" fmla="*/ 2391 h 5483"/>
                  <a:gd name="T76" fmla="*/ 350 w 3268"/>
                  <a:gd name="T77" fmla="*/ 2274 h 5483"/>
                  <a:gd name="T78" fmla="*/ 291 w 3268"/>
                  <a:gd name="T79" fmla="*/ 2711 h 5483"/>
                  <a:gd name="T80" fmla="*/ 408 w 3268"/>
                  <a:gd name="T81" fmla="*/ 2887 h 5483"/>
                  <a:gd name="T82" fmla="*/ 437 w 3268"/>
                  <a:gd name="T83" fmla="*/ 2974 h 5483"/>
                  <a:gd name="T84" fmla="*/ 584 w 3268"/>
                  <a:gd name="T85" fmla="*/ 3324 h 5483"/>
                  <a:gd name="T86" fmla="*/ 613 w 3268"/>
                  <a:gd name="T87" fmla="*/ 3353 h 5483"/>
                  <a:gd name="T88" fmla="*/ 729 w 3268"/>
                  <a:gd name="T89" fmla="*/ 3528 h 5483"/>
                  <a:gd name="T90" fmla="*/ 700 w 3268"/>
                  <a:gd name="T91" fmla="*/ 3587 h 5483"/>
                  <a:gd name="T92" fmla="*/ 700 w 3268"/>
                  <a:gd name="T93" fmla="*/ 3937 h 5483"/>
                  <a:gd name="T94" fmla="*/ 670 w 3268"/>
                  <a:gd name="T95" fmla="*/ 3965 h 5483"/>
                  <a:gd name="T96" fmla="*/ 787 w 3268"/>
                  <a:gd name="T97" fmla="*/ 4082 h 5483"/>
                  <a:gd name="T98" fmla="*/ 991 w 3268"/>
                  <a:gd name="T99" fmla="*/ 4141 h 5483"/>
                  <a:gd name="T100" fmla="*/ 1137 w 3268"/>
                  <a:gd name="T101" fmla="*/ 4228 h 5483"/>
                  <a:gd name="T102" fmla="*/ 1341 w 3268"/>
                  <a:gd name="T103" fmla="*/ 4403 h 5483"/>
                  <a:gd name="T104" fmla="*/ 1341 w 3268"/>
                  <a:gd name="T105" fmla="*/ 4432 h 5483"/>
                  <a:gd name="T106" fmla="*/ 1400 w 3268"/>
                  <a:gd name="T107" fmla="*/ 4403 h 5483"/>
                  <a:gd name="T108" fmla="*/ 1487 w 3268"/>
                  <a:gd name="T109" fmla="*/ 4694 h 5483"/>
                  <a:gd name="T110" fmla="*/ 1575 w 3268"/>
                  <a:gd name="T111" fmla="*/ 4694 h 5483"/>
                  <a:gd name="T112" fmla="*/ 1662 w 3268"/>
                  <a:gd name="T113" fmla="*/ 4724 h 5483"/>
                  <a:gd name="T114" fmla="*/ 1750 w 3268"/>
                  <a:gd name="T115" fmla="*/ 4841 h 5483"/>
                  <a:gd name="T116" fmla="*/ 1896 w 3268"/>
                  <a:gd name="T117" fmla="*/ 5015 h 5483"/>
                  <a:gd name="T118" fmla="*/ 1925 w 3268"/>
                  <a:gd name="T119" fmla="*/ 5103 h 5483"/>
                  <a:gd name="T120" fmla="*/ 1867 w 3268"/>
                  <a:gd name="T121" fmla="*/ 5249 h 5483"/>
                  <a:gd name="T122" fmla="*/ 1984 w 3268"/>
                  <a:gd name="T123" fmla="*/ 5394 h 5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68" h="5483">
                    <a:moveTo>
                      <a:pt x="1984" y="5394"/>
                    </a:moveTo>
                    <a:lnTo>
                      <a:pt x="1984" y="5394"/>
                    </a:lnTo>
                    <a:cubicBezTo>
                      <a:pt x="2100" y="5394"/>
                      <a:pt x="2246" y="5424"/>
                      <a:pt x="2362" y="5424"/>
                    </a:cubicBezTo>
                    <a:cubicBezTo>
                      <a:pt x="2450" y="5424"/>
                      <a:pt x="2537" y="5424"/>
                      <a:pt x="2654" y="5453"/>
                    </a:cubicBezTo>
                    <a:cubicBezTo>
                      <a:pt x="2683" y="5453"/>
                      <a:pt x="2683" y="5453"/>
                      <a:pt x="2712" y="5453"/>
                    </a:cubicBezTo>
                    <a:cubicBezTo>
                      <a:pt x="2829" y="5453"/>
                      <a:pt x="2917" y="5453"/>
                      <a:pt x="3004" y="5482"/>
                    </a:cubicBezTo>
                    <a:lnTo>
                      <a:pt x="3033" y="5482"/>
                    </a:lnTo>
                    <a:lnTo>
                      <a:pt x="3033" y="5482"/>
                    </a:lnTo>
                    <a:cubicBezTo>
                      <a:pt x="3033" y="5453"/>
                      <a:pt x="3004" y="5424"/>
                      <a:pt x="3004" y="5394"/>
                    </a:cubicBezTo>
                    <a:cubicBezTo>
                      <a:pt x="2975" y="5365"/>
                      <a:pt x="2946" y="5308"/>
                      <a:pt x="2946" y="5249"/>
                    </a:cubicBezTo>
                    <a:cubicBezTo>
                      <a:pt x="2946" y="5191"/>
                      <a:pt x="2975" y="5161"/>
                      <a:pt x="3004" y="5132"/>
                    </a:cubicBezTo>
                    <a:cubicBezTo>
                      <a:pt x="3033" y="5074"/>
                      <a:pt x="3033" y="5044"/>
                      <a:pt x="3033" y="5015"/>
                    </a:cubicBezTo>
                    <a:cubicBezTo>
                      <a:pt x="3033" y="4986"/>
                      <a:pt x="3033" y="4986"/>
                      <a:pt x="3033" y="4986"/>
                    </a:cubicBezTo>
                    <a:cubicBezTo>
                      <a:pt x="3062" y="4986"/>
                      <a:pt x="3062" y="4986"/>
                      <a:pt x="3062" y="4986"/>
                    </a:cubicBezTo>
                    <a:cubicBezTo>
                      <a:pt x="3091" y="4986"/>
                      <a:pt x="3091" y="4986"/>
                      <a:pt x="3091" y="4986"/>
                    </a:cubicBezTo>
                    <a:cubicBezTo>
                      <a:pt x="3120" y="4928"/>
                      <a:pt x="3150" y="4870"/>
                      <a:pt x="3179" y="4841"/>
                    </a:cubicBezTo>
                    <a:cubicBezTo>
                      <a:pt x="3208" y="4841"/>
                      <a:pt x="3208" y="4841"/>
                      <a:pt x="3208" y="4841"/>
                    </a:cubicBezTo>
                    <a:cubicBezTo>
                      <a:pt x="3208" y="4811"/>
                      <a:pt x="3208" y="4811"/>
                      <a:pt x="3237" y="4811"/>
                    </a:cubicBezTo>
                    <a:cubicBezTo>
                      <a:pt x="3237" y="4782"/>
                      <a:pt x="3267" y="4753"/>
                      <a:pt x="3267" y="4753"/>
                    </a:cubicBezTo>
                    <a:cubicBezTo>
                      <a:pt x="3267" y="4724"/>
                      <a:pt x="3267" y="4724"/>
                      <a:pt x="3237" y="4694"/>
                    </a:cubicBezTo>
                    <a:lnTo>
                      <a:pt x="3208" y="4665"/>
                    </a:lnTo>
                    <a:cubicBezTo>
                      <a:pt x="3208" y="4636"/>
                      <a:pt x="3208" y="4636"/>
                      <a:pt x="3208" y="4636"/>
                    </a:cubicBezTo>
                    <a:cubicBezTo>
                      <a:pt x="3208" y="4608"/>
                      <a:pt x="3208" y="4608"/>
                      <a:pt x="3208" y="4608"/>
                    </a:cubicBezTo>
                    <a:cubicBezTo>
                      <a:pt x="3208" y="4578"/>
                      <a:pt x="3208" y="4578"/>
                      <a:pt x="3179" y="4549"/>
                    </a:cubicBezTo>
                    <a:cubicBezTo>
                      <a:pt x="3179" y="4549"/>
                      <a:pt x="3179" y="4520"/>
                      <a:pt x="3150" y="4520"/>
                    </a:cubicBezTo>
                    <a:cubicBezTo>
                      <a:pt x="3150" y="4490"/>
                      <a:pt x="3150" y="4490"/>
                      <a:pt x="3150" y="4461"/>
                    </a:cubicBezTo>
                    <a:cubicBezTo>
                      <a:pt x="3150" y="4432"/>
                      <a:pt x="3150" y="4432"/>
                      <a:pt x="3120" y="4403"/>
                    </a:cubicBezTo>
                    <a:lnTo>
                      <a:pt x="3120" y="4403"/>
                    </a:lnTo>
                    <a:lnTo>
                      <a:pt x="3120" y="4403"/>
                    </a:lnTo>
                    <a:cubicBezTo>
                      <a:pt x="2741" y="3820"/>
                      <a:pt x="2362" y="3208"/>
                      <a:pt x="1984" y="2653"/>
                    </a:cubicBezTo>
                    <a:cubicBezTo>
                      <a:pt x="1808" y="2420"/>
                      <a:pt x="1662" y="2158"/>
                      <a:pt x="1517" y="1924"/>
                    </a:cubicBezTo>
                    <a:lnTo>
                      <a:pt x="1517" y="1924"/>
                    </a:lnTo>
                    <a:lnTo>
                      <a:pt x="1517" y="1924"/>
                    </a:lnTo>
                    <a:cubicBezTo>
                      <a:pt x="1517" y="1837"/>
                      <a:pt x="1546" y="1778"/>
                      <a:pt x="1575" y="1720"/>
                    </a:cubicBezTo>
                    <a:lnTo>
                      <a:pt x="1575" y="1720"/>
                    </a:lnTo>
                    <a:cubicBezTo>
                      <a:pt x="1546" y="1661"/>
                      <a:pt x="1575" y="1632"/>
                      <a:pt x="1575" y="1574"/>
                    </a:cubicBezTo>
                    <a:cubicBezTo>
                      <a:pt x="1604" y="1544"/>
                      <a:pt x="1604" y="1544"/>
                      <a:pt x="1604" y="1516"/>
                    </a:cubicBezTo>
                    <a:cubicBezTo>
                      <a:pt x="1662" y="1311"/>
                      <a:pt x="1750" y="1078"/>
                      <a:pt x="1808" y="845"/>
                    </a:cubicBezTo>
                    <a:cubicBezTo>
                      <a:pt x="1837" y="699"/>
                      <a:pt x="1896" y="582"/>
                      <a:pt x="1925" y="467"/>
                    </a:cubicBezTo>
                    <a:cubicBezTo>
                      <a:pt x="1575" y="350"/>
                      <a:pt x="1225" y="233"/>
                      <a:pt x="875" y="146"/>
                    </a:cubicBezTo>
                    <a:cubicBezTo>
                      <a:pt x="729" y="88"/>
                      <a:pt x="584" y="59"/>
                      <a:pt x="408" y="0"/>
                    </a:cubicBezTo>
                    <a:cubicBezTo>
                      <a:pt x="408" y="0"/>
                      <a:pt x="379" y="0"/>
                      <a:pt x="350" y="0"/>
                    </a:cubicBezTo>
                    <a:lnTo>
                      <a:pt x="350" y="0"/>
                    </a:lnTo>
                    <a:cubicBezTo>
                      <a:pt x="350" y="29"/>
                      <a:pt x="350" y="29"/>
                      <a:pt x="379" y="29"/>
                    </a:cubicBezTo>
                    <a:cubicBezTo>
                      <a:pt x="379" y="59"/>
                      <a:pt x="408" y="88"/>
                      <a:pt x="408" y="117"/>
                    </a:cubicBezTo>
                    <a:cubicBezTo>
                      <a:pt x="408" y="175"/>
                      <a:pt x="350" y="350"/>
                      <a:pt x="291" y="379"/>
                    </a:cubicBezTo>
                    <a:cubicBezTo>
                      <a:pt x="291" y="438"/>
                      <a:pt x="291" y="467"/>
                      <a:pt x="291" y="524"/>
                    </a:cubicBezTo>
                    <a:cubicBezTo>
                      <a:pt x="263" y="524"/>
                      <a:pt x="263" y="524"/>
                      <a:pt x="263" y="524"/>
                    </a:cubicBezTo>
                    <a:lnTo>
                      <a:pt x="263" y="524"/>
                    </a:lnTo>
                    <a:cubicBezTo>
                      <a:pt x="263" y="524"/>
                      <a:pt x="234" y="553"/>
                      <a:pt x="204" y="582"/>
                    </a:cubicBezTo>
                    <a:cubicBezTo>
                      <a:pt x="146" y="641"/>
                      <a:pt x="87" y="670"/>
                      <a:pt x="87" y="758"/>
                    </a:cubicBezTo>
                    <a:cubicBezTo>
                      <a:pt x="87" y="787"/>
                      <a:pt x="117" y="816"/>
                      <a:pt x="117" y="845"/>
                    </a:cubicBezTo>
                    <a:cubicBezTo>
                      <a:pt x="146" y="874"/>
                      <a:pt x="146" y="874"/>
                      <a:pt x="146" y="903"/>
                    </a:cubicBezTo>
                    <a:lnTo>
                      <a:pt x="146" y="903"/>
                    </a:lnTo>
                    <a:cubicBezTo>
                      <a:pt x="146" y="932"/>
                      <a:pt x="146" y="932"/>
                      <a:pt x="146" y="932"/>
                    </a:cubicBezTo>
                    <a:lnTo>
                      <a:pt x="146" y="932"/>
                    </a:lnTo>
                    <a:cubicBezTo>
                      <a:pt x="175" y="961"/>
                      <a:pt x="175" y="961"/>
                      <a:pt x="175" y="961"/>
                    </a:cubicBezTo>
                    <a:cubicBezTo>
                      <a:pt x="204" y="1078"/>
                      <a:pt x="175" y="1224"/>
                      <a:pt x="117" y="1311"/>
                    </a:cubicBezTo>
                    <a:lnTo>
                      <a:pt x="117" y="1311"/>
                    </a:lnTo>
                    <a:cubicBezTo>
                      <a:pt x="117" y="1341"/>
                      <a:pt x="146" y="1370"/>
                      <a:pt x="117" y="1399"/>
                    </a:cubicBezTo>
                    <a:lnTo>
                      <a:pt x="117" y="1399"/>
                    </a:lnTo>
                    <a:lnTo>
                      <a:pt x="117" y="1399"/>
                    </a:lnTo>
                    <a:cubicBezTo>
                      <a:pt x="117" y="1428"/>
                      <a:pt x="87" y="1428"/>
                      <a:pt x="87" y="1428"/>
                    </a:cubicBezTo>
                    <a:lnTo>
                      <a:pt x="87" y="1428"/>
                    </a:lnTo>
                    <a:cubicBezTo>
                      <a:pt x="87" y="1458"/>
                      <a:pt x="58" y="1487"/>
                      <a:pt x="29" y="1487"/>
                    </a:cubicBezTo>
                    <a:lnTo>
                      <a:pt x="0" y="1516"/>
                    </a:lnTo>
                    <a:cubicBezTo>
                      <a:pt x="29" y="1516"/>
                      <a:pt x="58" y="1516"/>
                      <a:pt x="87" y="1516"/>
                    </a:cubicBezTo>
                    <a:lnTo>
                      <a:pt x="87" y="1516"/>
                    </a:lnTo>
                    <a:cubicBezTo>
                      <a:pt x="117" y="1516"/>
                      <a:pt x="117" y="1516"/>
                      <a:pt x="117" y="1516"/>
                    </a:cubicBezTo>
                    <a:cubicBezTo>
                      <a:pt x="146" y="1544"/>
                      <a:pt x="146" y="1574"/>
                      <a:pt x="146" y="1603"/>
                    </a:cubicBezTo>
                    <a:lnTo>
                      <a:pt x="146" y="1632"/>
                    </a:lnTo>
                    <a:cubicBezTo>
                      <a:pt x="146" y="1661"/>
                      <a:pt x="175" y="1661"/>
                      <a:pt x="175" y="1691"/>
                    </a:cubicBezTo>
                    <a:cubicBezTo>
                      <a:pt x="204" y="1720"/>
                      <a:pt x="234" y="1749"/>
                      <a:pt x="234" y="1778"/>
                    </a:cubicBezTo>
                    <a:cubicBezTo>
                      <a:pt x="263" y="1778"/>
                      <a:pt x="263" y="1778"/>
                      <a:pt x="263" y="1808"/>
                    </a:cubicBezTo>
                    <a:lnTo>
                      <a:pt x="263" y="1808"/>
                    </a:lnTo>
                    <a:cubicBezTo>
                      <a:pt x="291" y="1808"/>
                      <a:pt x="291" y="1837"/>
                      <a:pt x="291" y="1866"/>
                    </a:cubicBezTo>
                    <a:cubicBezTo>
                      <a:pt x="291" y="1894"/>
                      <a:pt x="320" y="1924"/>
                      <a:pt x="320" y="1924"/>
                    </a:cubicBezTo>
                    <a:cubicBezTo>
                      <a:pt x="350" y="1982"/>
                      <a:pt x="350" y="1982"/>
                      <a:pt x="350" y="1982"/>
                    </a:cubicBezTo>
                    <a:cubicBezTo>
                      <a:pt x="291" y="1953"/>
                      <a:pt x="291" y="1953"/>
                      <a:pt x="291" y="1953"/>
                    </a:cubicBezTo>
                    <a:cubicBezTo>
                      <a:pt x="263" y="1953"/>
                      <a:pt x="234" y="1953"/>
                      <a:pt x="204" y="1953"/>
                    </a:cubicBezTo>
                    <a:cubicBezTo>
                      <a:pt x="204" y="1982"/>
                      <a:pt x="204" y="2011"/>
                      <a:pt x="204" y="2041"/>
                    </a:cubicBezTo>
                    <a:cubicBezTo>
                      <a:pt x="204" y="2041"/>
                      <a:pt x="204" y="2041"/>
                      <a:pt x="234" y="2041"/>
                    </a:cubicBezTo>
                    <a:lnTo>
                      <a:pt x="234" y="2041"/>
                    </a:lnTo>
                    <a:cubicBezTo>
                      <a:pt x="234" y="2041"/>
                      <a:pt x="234" y="2011"/>
                      <a:pt x="263" y="2011"/>
                    </a:cubicBezTo>
                    <a:cubicBezTo>
                      <a:pt x="320" y="2011"/>
                      <a:pt x="320" y="2070"/>
                      <a:pt x="320" y="2070"/>
                    </a:cubicBezTo>
                    <a:cubicBezTo>
                      <a:pt x="320" y="2099"/>
                      <a:pt x="320" y="2128"/>
                      <a:pt x="350" y="2128"/>
                    </a:cubicBezTo>
                    <a:lnTo>
                      <a:pt x="350" y="2128"/>
                    </a:lnTo>
                    <a:cubicBezTo>
                      <a:pt x="379" y="2128"/>
                      <a:pt x="379" y="2099"/>
                      <a:pt x="408" y="2070"/>
                    </a:cubicBezTo>
                    <a:cubicBezTo>
                      <a:pt x="408" y="2041"/>
                      <a:pt x="437" y="2011"/>
                      <a:pt x="467" y="2011"/>
                    </a:cubicBezTo>
                    <a:cubicBezTo>
                      <a:pt x="496" y="1982"/>
                      <a:pt x="496" y="2011"/>
                      <a:pt x="525" y="2011"/>
                    </a:cubicBezTo>
                    <a:cubicBezTo>
                      <a:pt x="525" y="2011"/>
                      <a:pt x="525" y="2041"/>
                      <a:pt x="554" y="2041"/>
                    </a:cubicBezTo>
                    <a:cubicBezTo>
                      <a:pt x="584" y="2041"/>
                      <a:pt x="641" y="2041"/>
                      <a:pt x="670" y="2011"/>
                    </a:cubicBezTo>
                    <a:cubicBezTo>
                      <a:pt x="729" y="2011"/>
                      <a:pt x="758" y="2011"/>
                      <a:pt x="787" y="2011"/>
                    </a:cubicBezTo>
                    <a:cubicBezTo>
                      <a:pt x="817" y="2011"/>
                      <a:pt x="817" y="2011"/>
                      <a:pt x="817" y="2011"/>
                    </a:cubicBezTo>
                    <a:lnTo>
                      <a:pt x="817" y="2011"/>
                    </a:lnTo>
                    <a:cubicBezTo>
                      <a:pt x="846" y="2041"/>
                      <a:pt x="846" y="2070"/>
                      <a:pt x="817" y="2099"/>
                    </a:cubicBezTo>
                    <a:cubicBezTo>
                      <a:pt x="817" y="2128"/>
                      <a:pt x="787" y="2158"/>
                      <a:pt x="729" y="2187"/>
                    </a:cubicBezTo>
                    <a:cubicBezTo>
                      <a:pt x="700" y="2187"/>
                      <a:pt x="670" y="2158"/>
                      <a:pt x="670" y="2158"/>
                    </a:cubicBezTo>
                    <a:cubicBezTo>
                      <a:pt x="641" y="2128"/>
                      <a:pt x="641" y="2128"/>
                      <a:pt x="613" y="2128"/>
                    </a:cubicBezTo>
                    <a:cubicBezTo>
                      <a:pt x="584" y="2099"/>
                      <a:pt x="554" y="2099"/>
                      <a:pt x="496" y="2099"/>
                    </a:cubicBezTo>
                    <a:lnTo>
                      <a:pt x="496" y="2099"/>
                    </a:lnTo>
                    <a:cubicBezTo>
                      <a:pt x="496" y="2128"/>
                      <a:pt x="496" y="2128"/>
                      <a:pt x="496" y="2128"/>
                    </a:cubicBezTo>
                    <a:lnTo>
                      <a:pt x="525" y="2158"/>
                    </a:lnTo>
                    <a:cubicBezTo>
                      <a:pt x="525" y="2187"/>
                      <a:pt x="525" y="2187"/>
                      <a:pt x="525" y="2216"/>
                    </a:cubicBezTo>
                    <a:cubicBezTo>
                      <a:pt x="496" y="2216"/>
                      <a:pt x="496" y="2216"/>
                      <a:pt x="496" y="2244"/>
                    </a:cubicBezTo>
                    <a:cubicBezTo>
                      <a:pt x="496" y="2244"/>
                      <a:pt x="525" y="2244"/>
                      <a:pt x="525" y="2274"/>
                    </a:cubicBezTo>
                    <a:lnTo>
                      <a:pt x="525" y="2303"/>
                    </a:lnTo>
                    <a:cubicBezTo>
                      <a:pt x="525" y="2332"/>
                      <a:pt x="525" y="2361"/>
                      <a:pt x="554" y="2391"/>
                    </a:cubicBezTo>
                    <a:cubicBezTo>
                      <a:pt x="554" y="2420"/>
                      <a:pt x="584" y="2449"/>
                      <a:pt x="554" y="2478"/>
                    </a:cubicBezTo>
                    <a:cubicBezTo>
                      <a:pt x="554" y="2507"/>
                      <a:pt x="525" y="2507"/>
                      <a:pt x="496" y="2507"/>
                    </a:cubicBezTo>
                    <a:lnTo>
                      <a:pt x="496" y="2507"/>
                    </a:lnTo>
                    <a:cubicBezTo>
                      <a:pt x="467" y="2507"/>
                      <a:pt x="467" y="2507"/>
                      <a:pt x="467" y="2507"/>
                    </a:cubicBezTo>
                    <a:cubicBezTo>
                      <a:pt x="467" y="2478"/>
                      <a:pt x="467" y="2478"/>
                      <a:pt x="467" y="2478"/>
                    </a:cubicBezTo>
                    <a:cubicBezTo>
                      <a:pt x="437" y="2449"/>
                      <a:pt x="437" y="2420"/>
                      <a:pt x="408" y="2391"/>
                    </a:cubicBezTo>
                    <a:cubicBezTo>
                      <a:pt x="408" y="2391"/>
                      <a:pt x="408" y="2361"/>
                      <a:pt x="408" y="2332"/>
                    </a:cubicBezTo>
                    <a:cubicBezTo>
                      <a:pt x="437" y="2303"/>
                      <a:pt x="437" y="2274"/>
                      <a:pt x="408" y="2244"/>
                    </a:cubicBezTo>
                    <a:cubicBezTo>
                      <a:pt x="408" y="2244"/>
                      <a:pt x="379" y="2274"/>
                      <a:pt x="350" y="2274"/>
                    </a:cubicBezTo>
                    <a:cubicBezTo>
                      <a:pt x="350" y="2303"/>
                      <a:pt x="350" y="2332"/>
                      <a:pt x="350" y="2361"/>
                    </a:cubicBezTo>
                    <a:cubicBezTo>
                      <a:pt x="350" y="2420"/>
                      <a:pt x="350" y="2478"/>
                      <a:pt x="320" y="2507"/>
                    </a:cubicBezTo>
                    <a:cubicBezTo>
                      <a:pt x="350" y="2566"/>
                      <a:pt x="320" y="2653"/>
                      <a:pt x="291" y="2711"/>
                    </a:cubicBezTo>
                    <a:lnTo>
                      <a:pt x="291" y="2711"/>
                    </a:lnTo>
                    <a:cubicBezTo>
                      <a:pt x="379" y="2741"/>
                      <a:pt x="408" y="2799"/>
                      <a:pt x="408" y="2887"/>
                    </a:cubicBezTo>
                    <a:lnTo>
                      <a:pt x="408" y="2887"/>
                    </a:lnTo>
                    <a:lnTo>
                      <a:pt x="408" y="2887"/>
                    </a:lnTo>
                    <a:cubicBezTo>
                      <a:pt x="379" y="2887"/>
                      <a:pt x="379" y="2915"/>
                      <a:pt x="379" y="2915"/>
                    </a:cubicBezTo>
                    <a:cubicBezTo>
                      <a:pt x="379" y="2915"/>
                      <a:pt x="408" y="2974"/>
                      <a:pt x="437" y="2974"/>
                    </a:cubicBezTo>
                    <a:cubicBezTo>
                      <a:pt x="437" y="3003"/>
                      <a:pt x="437" y="3003"/>
                      <a:pt x="467" y="3032"/>
                    </a:cubicBezTo>
                    <a:cubicBezTo>
                      <a:pt x="525" y="3120"/>
                      <a:pt x="554" y="3208"/>
                      <a:pt x="554" y="3324"/>
                    </a:cubicBezTo>
                    <a:cubicBezTo>
                      <a:pt x="554" y="3324"/>
                      <a:pt x="554" y="3324"/>
                      <a:pt x="584" y="3324"/>
                    </a:cubicBezTo>
                    <a:cubicBezTo>
                      <a:pt x="584" y="3324"/>
                      <a:pt x="584" y="3324"/>
                      <a:pt x="613" y="3353"/>
                    </a:cubicBezTo>
                    <a:lnTo>
                      <a:pt x="613" y="3353"/>
                    </a:lnTo>
                    <a:lnTo>
                      <a:pt x="613" y="3353"/>
                    </a:lnTo>
                    <a:cubicBezTo>
                      <a:pt x="613" y="3382"/>
                      <a:pt x="641" y="3411"/>
                      <a:pt x="613" y="3441"/>
                    </a:cubicBezTo>
                    <a:cubicBezTo>
                      <a:pt x="641" y="3441"/>
                      <a:pt x="641" y="3470"/>
                      <a:pt x="641" y="3470"/>
                    </a:cubicBezTo>
                    <a:cubicBezTo>
                      <a:pt x="670" y="3499"/>
                      <a:pt x="700" y="3499"/>
                      <a:pt x="729" y="3528"/>
                    </a:cubicBezTo>
                    <a:lnTo>
                      <a:pt x="729" y="3528"/>
                    </a:lnTo>
                    <a:cubicBezTo>
                      <a:pt x="729" y="3558"/>
                      <a:pt x="729" y="3558"/>
                      <a:pt x="729" y="3558"/>
                    </a:cubicBezTo>
                    <a:lnTo>
                      <a:pt x="700" y="3587"/>
                    </a:lnTo>
                    <a:cubicBezTo>
                      <a:pt x="700" y="3615"/>
                      <a:pt x="700" y="3615"/>
                      <a:pt x="670" y="3644"/>
                    </a:cubicBezTo>
                    <a:cubicBezTo>
                      <a:pt x="758" y="3674"/>
                      <a:pt x="729" y="3732"/>
                      <a:pt x="729" y="3790"/>
                    </a:cubicBezTo>
                    <a:cubicBezTo>
                      <a:pt x="700" y="3849"/>
                      <a:pt x="700" y="3878"/>
                      <a:pt x="700" y="3937"/>
                    </a:cubicBezTo>
                    <a:cubicBezTo>
                      <a:pt x="729" y="3965"/>
                      <a:pt x="729" y="3965"/>
                      <a:pt x="729" y="3965"/>
                    </a:cubicBezTo>
                    <a:cubicBezTo>
                      <a:pt x="700" y="3965"/>
                      <a:pt x="700" y="3965"/>
                      <a:pt x="700" y="3965"/>
                    </a:cubicBezTo>
                    <a:cubicBezTo>
                      <a:pt x="670" y="3965"/>
                      <a:pt x="670" y="3965"/>
                      <a:pt x="670" y="3965"/>
                    </a:cubicBezTo>
                    <a:cubicBezTo>
                      <a:pt x="670" y="3994"/>
                      <a:pt x="700" y="4053"/>
                      <a:pt x="700" y="4053"/>
                    </a:cubicBezTo>
                    <a:cubicBezTo>
                      <a:pt x="729" y="4053"/>
                      <a:pt x="729" y="4082"/>
                      <a:pt x="758" y="4082"/>
                    </a:cubicBezTo>
                    <a:lnTo>
                      <a:pt x="787" y="4082"/>
                    </a:lnTo>
                    <a:cubicBezTo>
                      <a:pt x="817" y="4082"/>
                      <a:pt x="846" y="4111"/>
                      <a:pt x="875" y="4111"/>
                    </a:cubicBezTo>
                    <a:cubicBezTo>
                      <a:pt x="904" y="4141"/>
                      <a:pt x="934" y="4141"/>
                      <a:pt x="963" y="4170"/>
                    </a:cubicBezTo>
                    <a:cubicBezTo>
                      <a:pt x="963" y="4170"/>
                      <a:pt x="991" y="4170"/>
                      <a:pt x="991" y="4141"/>
                    </a:cubicBezTo>
                    <a:cubicBezTo>
                      <a:pt x="1020" y="4141"/>
                      <a:pt x="1020" y="4141"/>
                      <a:pt x="1050" y="4170"/>
                    </a:cubicBezTo>
                    <a:cubicBezTo>
                      <a:pt x="1079" y="4170"/>
                      <a:pt x="1079" y="4199"/>
                      <a:pt x="1108" y="4199"/>
                    </a:cubicBezTo>
                    <a:cubicBezTo>
                      <a:pt x="1108" y="4228"/>
                      <a:pt x="1108" y="4228"/>
                      <a:pt x="1137" y="4228"/>
                    </a:cubicBezTo>
                    <a:cubicBezTo>
                      <a:pt x="1167" y="4228"/>
                      <a:pt x="1196" y="4286"/>
                      <a:pt x="1225" y="4315"/>
                    </a:cubicBezTo>
                    <a:cubicBezTo>
                      <a:pt x="1254" y="4344"/>
                      <a:pt x="1284" y="4374"/>
                      <a:pt x="1312" y="4374"/>
                    </a:cubicBezTo>
                    <a:cubicBezTo>
                      <a:pt x="1341" y="4403"/>
                      <a:pt x="1341" y="4403"/>
                      <a:pt x="1341" y="4403"/>
                    </a:cubicBezTo>
                    <a:cubicBezTo>
                      <a:pt x="1312" y="4403"/>
                      <a:pt x="1312" y="4403"/>
                      <a:pt x="1312" y="4403"/>
                    </a:cubicBezTo>
                    <a:lnTo>
                      <a:pt x="1312" y="4403"/>
                    </a:lnTo>
                    <a:cubicBezTo>
                      <a:pt x="1341" y="4432"/>
                      <a:pt x="1341" y="4432"/>
                      <a:pt x="1341" y="4432"/>
                    </a:cubicBezTo>
                    <a:lnTo>
                      <a:pt x="1341" y="4432"/>
                    </a:lnTo>
                    <a:lnTo>
                      <a:pt x="1370" y="4403"/>
                    </a:lnTo>
                    <a:cubicBezTo>
                      <a:pt x="1400" y="4403"/>
                      <a:pt x="1400" y="4403"/>
                      <a:pt x="1400" y="4403"/>
                    </a:cubicBezTo>
                    <a:cubicBezTo>
                      <a:pt x="1429" y="4432"/>
                      <a:pt x="1546" y="4490"/>
                      <a:pt x="1546" y="4578"/>
                    </a:cubicBezTo>
                    <a:cubicBezTo>
                      <a:pt x="1546" y="4578"/>
                      <a:pt x="1546" y="4608"/>
                      <a:pt x="1487" y="4636"/>
                    </a:cubicBezTo>
                    <a:cubicBezTo>
                      <a:pt x="1487" y="4665"/>
                      <a:pt x="1487" y="4665"/>
                      <a:pt x="1487" y="4694"/>
                    </a:cubicBezTo>
                    <a:lnTo>
                      <a:pt x="1487" y="4694"/>
                    </a:lnTo>
                    <a:lnTo>
                      <a:pt x="1517" y="4694"/>
                    </a:lnTo>
                    <a:cubicBezTo>
                      <a:pt x="1546" y="4694"/>
                      <a:pt x="1546" y="4694"/>
                      <a:pt x="1575" y="4694"/>
                    </a:cubicBezTo>
                    <a:cubicBezTo>
                      <a:pt x="1604" y="4694"/>
                      <a:pt x="1604" y="4694"/>
                      <a:pt x="1604" y="4694"/>
                    </a:cubicBezTo>
                    <a:cubicBezTo>
                      <a:pt x="1634" y="4694"/>
                      <a:pt x="1634" y="4694"/>
                      <a:pt x="1634" y="4694"/>
                    </a:cubicBezTo>
                    <a:cubicBezTo>
                      <a:pt x="1662" y="4694"/>
                      <a:pt x="1662" y="4694"/>
                      <a:pt x="1662" y="4724"/>
                    </a:cubicBezTo>
                    <a:cubicBezTo>
                      <a:pt x="1720" y="4724"/>
                      <a:pt x="1750" y="4724"/>
                      <a:pt x="1750" y="4753"/>
                    </a:cubicBezTo>
                    <a:cubicBezTo>
                      <a:pt x="1750" y="4782"/>
                      <a:pt x="1750" y="4811"/>
                      <a:pt x="1750" y="4811"/>
                    </a:cubicBezTo>
                    <a:cubicBezTo>
                      <a:pt x="1750" y="4841"/>
                      <a:pt x="1720" y="4841"/>
                      <a:pt x="1750" y="4841"/>
                    </a:cubicBezTo>
                    <a:cubicBezTo>
                      <a:pt x="1750" y="4899"/>
                      <a:pt x="1808" y="4928"/>
                      <a:pt x="1837" y="4986"/>
                    </a:cubicBezTo>
                    <a:cubicBezTo>
                      <a:pt x="1867" y="4986"/>
                      <a:pt x="1867" y="4986"/>
                      <a:pt x="1896" y="5015"/>
                    </a:cubicBezTo>
                    <a:lnTo>
                      <a:pt x="1896" y="5015"/>
                    </a:lnTo>
                    <a:lnTo>
                      <a:pt x="1896" y="5015"/>
                    </a:lnTo>
                    <a:cubicBezTo>
                      <a:pt x="1896" y="5044"/>
                      <a:pt x="1896" y="5044"/>
                      <a:pt x="1896" y="5074"/>
                    </a:cubicBezTo>
                    <a:cubicBezTo>
                      <a:pt x="1925" y="5074"/>
                      <a:pt x="1925" y="5103"/>
                      <a:pt x="1925" y="5103"/>
                    </a:cubicBezTo>
                    <a:cubicBezTo>
                      <a:pt x="1925" y="5161"/>
                      <a:pt x="1896" y="5220"/>
                      <a:pt x="1867" y="5249"/>
                    </a:cubicBezTo>
                    <a:lnTo>
                      <a:pt x="1867" y="5249"/>
                    </a:lnTo>
                    <a:lnTo>
                      <a:pt x="1867" y="5249"/>
                    </a:lnTo>
                    <a:cubicBezTo>
                      <a:pt x="1896" y="5249"/>
                      <a:pt x="1925" y="5278"/>
                      <a:pt x="1925" y="5308"/>
                    </a:cubicBezTo>
                    <a:cubicBezTo>
                      <a:pt x="1925" y="5336"/>
                      <a:pt x="1896" y="5365"/>
                      <a:pt x="1896" y="5394"/>
                    </a:cubicBezTo>
                    <a:cubicBezTo>
                      <a:pt x="1925" y="5394"/>
                      <a:pt x="1954" y="5394"/>
                      <a:pt x="1984" y="53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72" name="Freeform 423">
                <a:extLst>
                  <a:ext uri="{FF2B5EF4-FFF2-40B4-BE49-F238E27FC236}">
                    <a16:creationId xmlns:a16="http://schemas.microsoft.com/office/drawing/2014/main" id="{DDDC4D73-C4F2-472E-9812-1A68BBB71B8C}"/>
                  </a:ext>
                </a:extLst>
              </p:cNvPr>
              <p:cNvSpPr>
                <a:spLocks noChangeArrowheads="1"/>
              </p:cNvSpPr>
              <p:nvPr/>
            </p:nvSpPr>
            <p:spPr bwMode="auto">
              <a:xfrm>
                <a:off x="4320175" y="4036150"/>
                <a:ext cx="11416" cy="11329"/>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lnTo>
                      <a:pt x="29"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73" name="Freeform 424">
                <a:extLst>
                  <a:ext uri="{FF2B5EF4-FFF2-40B4-BE49-F238E27FC236}">
                    <a16:creationId xmlns:a16="http://schemas.microsoft.com/office/drawing/2014/main" id="{0FDE9F4E-6338-44E8-A6FA-45CFBE78063A}"/>
                  </a:ext>
                </a:extLst>
              </p:cNvPr>
              <p:cNvSpPr>
                <a:spLocks noChangeArrowheads="1"/>
              </p:cNvSpPr>
              <p:nvPr/>
            </p:nvSpPr>
            <p:spPr bwMode="auto">
              <a:xfrm>
                <a:off x="4352792" y="3971417"/>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74" name="Freeform 425">
                <a:extLst>
                  <a:ext uri="{FF2B5EF4-FFF2-40B4-BE49-F238E27FC236}">
                    <a16:creationId xmlns:a16="http://schemas.microsoft.com/office/drawing/2014/main" id="{F6EC9EB7-4F5D-4BFB-81A7-21AA9ADF26FE}"/>
                  </a:ext>
                </a:extLst>
              </p:cNvPr>
              <p:cNvSpPr>
                <a:spLocks noChangeArrowheads="1"/>
              </p:cNvSpPr>
              <p:nvPr/>
            </p:nvSpPr>
            <p:spPr bwMode="auto">
              <a:xfrm>
                <a:off x="4708316" y="4173707"/>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75" name="Freeform 426">
                <a:extLst>
                  <a:ext uri="{FF2B5EF4-FFF2-40B4-BE49-F238E27FC236}">
                    <a16:creationId xmlns:a16="http://schemas.microsoft.com/office/drawing/2014/main" id="{5540A50E-F732-4C39-B592-4AC41C79F7C2}"/>
                  </a:ext>
                </a:extLst>
              </p:cNvPr>
              <p:cNvSpPr>
                <a:spLocks noChangeArrowheads="1"/>
              </p:cNvSpPr>
              <p:nvPr/>
            </p:nvSpPr>
            <p:spPr bwMode="auto">
              <a:xfrm>
                <a:off x="7630791" y="5201340"/>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76" name="Freeform 427">
                <a:extLst>
                  <a:ext uri="{FF2B5EF4-FFF2-40B4-BE49-F238E27FC236}">
                    <a16:creationId xmlns:a16="http://schemas.microsoft.com/office/drawing/2014/main" id="{F5029F77-B21C-451E-852D-6F74708380EB}"/>
                  </a:ext>
                </a:extLst>
              </p:cNvPr>
              <p:cNvSpPr>
                <a:spLocks noChangeArrowheads="1"/>
              </p:cNvSpPr>
              <p:nvPr/>
            </p:nvSpPr>
            <p:spPr bwMode="auto">
              <a:xfrm>
                <a:off x="7156216" y="5597829"/>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77" name="Freeform 428">
                <a:extLst>
                  <a:ext uri="{FF2B5EF4-FFF2-40B4-BE49-F238E27FC236}">
                    <a16:creationId xmlns:a16="http://schemas.microsoft.com/office/drawing/2014/main" id="{BE4A1582-5336-48E2-9521-2015202C92C8}"/>
                  </a:ext>
                </a:extLst>
              </p:cNvPr>
              <p:cNvSpPr>
                <a:spLocks noChangeArrowheads="1"/>
              </p:cNvSpPr>
              <p:nvPr/>
            </p:nvSpPr>
            <p:spPr bwMode="auto">
              <a:xfrm>
                <a:off x="7609591" y="5201340"/>
                <a:ext cx="22832" cy="11329"/>
              </a:xfrm>
              <a:custGeom>
                <a:avLst/>
                <a:gdLst>
                  <a:gd name="T0" fmla="*/ 59 w 60"/>
                  <a:gd name="T1" fmla="*/ 0 h 30"/>
                  <a:gd name="T2" fmla="*/ 59 w 60"/>
                  <a:gd name="T3" fmla="*/ 0 h 30"/>
                  <a:gd name="T4" fmla="*/ 29 w 60"/>
                  <a:gd name="T5" fmla="*/ 29 h 30"/>
                  <a:gd name="T6" fmla="*/ 0 w 60"/>
                  <a:gd name="T7" fmla="*/ 29 h 30"/>
                  <a:gd name="T8" fmla="*/ 29 w 60"/>
                  <a:gd name="T9" fmla="*/ 29 h 30"/>
                  <a:gd name="T10" fmla="*/ 5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59" y="0"/>
                    </a:moveTo>
                    <a:lnTo>
                      <a:pt x="59" y="0"/>
                    </a:lnTo>
                    <a:cubicBezTo>
                      <a:pt x="29" y="0"/>
                      <a:pt x="29" y="29"/>
                      <a:pt x="29" y="29"/>
                    </a:cubicBezTo>
                    <a:cubicBezTo>
                      <a:pt x="0" y="29"/>
                      <a:pt x="0" y="29"/>
                      <a:pt x="0" y="29"/>
                    </a:cubicBezTo>
                    <a:cubicBezTo>
                      <a:pt x="29" y="29"/>
                      <a:pt x="29" y="29"/>
                      <a:pt x="29" y="29"/>
                    </a:cubicBezTo>
                    <a:cubicBezTo>
                      <a:pt x="29" y="29"/>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78" name="Freeform 429">
                <a:extLst>
                  <a:ext uri="{FF2B5EF4-FFF2-40B4-BE49-F238E27FC236}">
                    <a16:creationId xmlns:a16="http://schemas.microsoft.com/office/drawing/2014/main" id="{043E7C13-2353-45AC-AD7E-EC73DB1384D9}"/>
                  </a:ext>
                </a:extLst>
              </p:cNvPr>
              <p:cNvSpPr>
                <a:spLocks noChangeArrowheads="1"/>
              </p:cNvSpPr>
              <p:nvPr/>
            </p:nvSpPr>
            <p:spPr bwMode="auto">
              <a:xfrm>
                <a:off x="7598174" y="5212669"/>
                <a:ext cx="32617" cy="43694"/>
              </a:xfrm>
              <a:custGeom>
                <a:avLst/>
                <a:gdLst>
                  <a:gd name="T0" fmla="*/ 58 w 89"/>
                  <a:gd name="T1" fmla="*/ 58 h 118"/>
                  <a:gd name="T2" fmla="*/ 58 w 89"/>
                  <a:gd name="T3" fmla="*/ 58 h 118"/>
                  <a:gd name="T4" fmla="*/ 58 w 89"/>
                  <a:gd name="T5" fmla="*/ 58 h 118"/>
                  <a:gd name="T6" fmla="*/ 88 w 89"/>
                  <a:gd name="T7" fmla="*/ 0 h 118"/>
                  <a:gd name="T8" fmla="*/ 58 w 89"/>
                  <a:gd name="T9" fmla="*/ 58 h 118"/>
                  <a:gd name="T10" fmla="*/ 58 w 89"/>
                  <a:gd name="T11" fmla="*/ 58 h 118"/>
                  <a:gd name="T12" fmla="*/ 0 w 89"/>
                  <a:gd name="T13" fmla="*/ 117 h 118"/>
                  <a:gd name="T14" fmla="*/ 58 w 89"/>
                  <a:gd name="T15" fmla="*/ 58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18">
                    <a:moveTo>
                      <a:pt x="58" y="58"/>
                    </a:moveTo>
                    <a:lnTo>
                      <a:pt x="58" y="58"/>
                    </a:lnTo>
                    <a:lnTo>
                      <a:pt x="58" y="58"/>
                    </a:lnTo>
                    <a:cubicBezTo>
                      <a:pt x="58" y="29"/>
                      <a:pt x="58" y="29"/>
                      <a:pt x="88" y="0"/>
                    </a:cubicBezTo>
                    <a:cubicBezTo>
                      <a:pt x="58" y="29"/>
                      <a:pt x="58" y="29"/>
                      <a:pt x="58" y="58"/>
                    </a:cubicBezTo>
                    <a:lnTo>
                      <a:pt x="58" y="58"/>
                    </a:lnTo>
                    <a:cubicBezTo>
                      <a:pt x="29" y="87"/>
                      <a:pt x="29" y="87"/>
                      <a:pt x="0" y="117"/>
                    </a:cubicBezTo>
                    <a:cubicBezTo>
                      <a:pt x="29" y="87"/>
                      <a:pt x="29" y="87"/>
                      <a:pt x="5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79" name="Freeform 430">
                <a:extLst>
                  <a:ext uri="{FF2B5EF4-FFF2-40B4-BE49-F238E27FC236}">
                    <a16:creationId xmlns:a16="http://schemas.microsoft.com/office/drawing/2014/main" id="{B4FD1C27-FE8A-4331-A6E1-B975228BE734}"/>
                  </a:ext>
                </a:extLst>
              </p:cNvPr>
              <p:cNvSpPr>
                <a:spLocks noChangeArrowheads="1"/>
              </p:cNvSpPr>
              <p:nvPr/>
            </p:nvSpPr>
            <p:spPr bwMode="auto">
              <a:xfrm>
                <a:off x="7609591" y="5201340"/>
                <a:ext cx="1630" cy="11329"/>
              </a:xfrm>
              <a:custGeom>
                <a:avLst/>
                <a:gdLst>
                  <a:gd name="T0" fmla="*/ 0 w 1"/>
                  <a:gd name="T1" fmla="*/ 0 h 30"/>
                  <a:gd name="T2" fmla="*/ 0 w 1"/>
                  <a:gd name="T3" fmla="*/ 0 h 30"/>
                  <a:gd name="T4" fmla="*/ 0 w 1"/>
                  <a:gd name="T5" fmla="*/ 0 h 30"/>
                  <a:gd name="T6" fmla="*/ 0 w 1"/>
                  <a:gd name="T7" fmla="*/ 0 h 30"/>
                  <a:gd name="T8" fmla="*/ 0 w 1"/>
                  <a:gd name="T9" fmla="*/ 29 h 30"/>
                  <a:gd name="T10" fmla="*/ 0 w 1"/>
                  <a:gd name="T11" fmla="*/ 0 h 30"/>
                </a:gdLst>
                <a:ahLst/>
                <a:cxnLst>
                  <a:cxn ang="0">
                    <a:pos x="T0" y="T1"/>
                  </a:cxn>
                  <a:cxn ang="0">
                    <a:pos x="T2" y="T3"/>
                  </a:cxn>
                  <a:cxn ang="0">
                    <a:pos x="T4" y="T5"/>
                  </a:cxn>
                  <a:cxn ang="0">
                    <a:pos x="T6" y="T7"/>
                  </a:cxn>
                  <a:cxn ang="0">
                    <a:pos x="T8" y="T9"/>
                  </a:cxn>
                  <a:cxn ang="0">
                    <a:pos x="T10" y="T11"/>
                  </a:cxn>
                </a:cxnLst>
                <a:rect l="0" t="0" r="r" b="b"/>
                <a:pathLst>
                  <a:path w="1" h="30">
                    <a:moveTo>
                      <a:pt x="0" y="0"/>
                    </a:moveTo>
                    <a:lnTo>
                      <a:pt x="0" y="0"/>
                    </a:lnTo>
                    <a:lnTo>
                      <a:pt x="0" y="0"/>
                    </a:lnTo>
                    <a:lnTo>
                      <a:pt x="0" y="0"/>
                    </a:lnTo>
                    <a:cubicBezTo>
                      <a:pt x="0" y="29"/>
                      <a:pt x="0" y="29"/>
                      <a:pt x="0"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80" name="Freeform 431">
                <a:extLst>
                  <a:ext uri="{FF2B5EF4-FFF2-40B4-BE49-F238E27FC236}">
                    <a16:creationId xmlns:a16="http://schemas.microsoft.com/office/drawing/2014/main" id="{ABA67DE9-85E1-4994-9265-FB185F4BCC9C}"/>
                  </a:ext>
                </a:extLst>
              </p:cNvPr>
              <p:cNvSpPr>
                <a:spLocks noChangeArrowheads="1"/>
              </p:cNvSpPr>
              <p:nvPr/>
            </p:nvSpPr>
            <p:spPr bwMode="auto">
              <a:xfrm>
                <a:off x="7102397" y="5500730"/>
                <a:ext cx="1631" cy="11328"/>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81" name="Freeform 432">
                <a:extLst>
                  <a:ext uri="{FF2B5EF4-FFF2-40B4-BE49-F238E27FC236}">
                    <a16:creationId xmlns:a16="http://schemas.microsoft.com/office/drawing/2014/main" id="{F0B1B583-CE16-4ACF-B416-2FBBCBF04604}"/>
                  </a:ext>
                </a:extLst>
              </p:cNvPr>
              <p:cNvSpPr>
                <a:spLocks noChangeArrowheads="1"/>
              </p:cNvSpPr>
              <p:nvPr/>
            </p:nvSpPr>
            <p:spPr bwMode="auto">
              <a:xfrm>
                <a:off x="5624851" y="3521524"/>
                <a:ext cx="993185" cy="1038961"/>
              </a:xfrm>
              <a:custGeom>
                <a:avLst/>
                <a:gdLst>
                  <a:gd name="T0" fmla="*/ 1604 w 2684"/>
                  <a:gd name="T1" fmla="*/ 2683 h 2830"/>
                  <a:gd name="T2" fmla="*/ 1604 w 2684"/>
                  <a:gd name="T3" fmla="*/ 2683 h 2830"/>
                  <a:gd name="T4" fmla="*/ 2508 w 2684"/>
                  <a:gd name="T5" fmla="*/ 2771 h 2830"/>
                  <a:gd name="T6" fmla="*/ 2683 w 2684"/>
                  <a:gd name="T7" fmla="*/ 321 h 2830"/>
                  <a:gd name="T8" fmla="*/ 2071 w 2684"/>
                  <a:gd name="T9" fmla="*/ 233 h 2830"/>
                  <a:gd name="T10" fmla="*/ 379 w 2684"/>
                  <a:gd name="T11" fmla="*/ 0 h 2830"/>
                  <a:gd name="T12" fmla="*/ 0 w 2684"/>
                  <a:gd name="T13" fmla="*/ 2771 h 2830"/>
                  <a:gd name="T14" fmla="*/ 262 w 2684"/>
                  <a:gd name="T15" fmla="*/ 2829 h 2830"/>
                  <a:gd name="T16" fmla="*/ 292 w 2684"/>
                  <a:gd name="T17" fmla="*/ 2625 h 2830"/>
                  <a:gd name="T18" fmla="*/ 292 w 2684"/>
                  <a:gd name="T19" fmla="*/ 2595 h 2830"/>
                  <a:gd name="T20" fmla="*/ 409 w 2684"/>
                  <a:gd name="T21" fmla="*/ 2625 h 2830"/>
                  <a:gd name="T22" fmla="*/ 1021 w 2684"/>
                  <a:gd name="T23" fmla="*/ 2712 h 2830"/>
                  <a:gd name="T24" fmla="*/ 1021 w 2684"/>
                  <a:gd name="T25" fmla="*/ 2712 h 2830"/>
                  <a:gd name="T26" fmla="*/ 1050 w 2684"/>
                  <a:gd name="T27" fmla="*/ 2625 h 2830"/>
                  <a:gd name="T28" fmla="*/ 1050 w 2684"/>
                  <a:gd name="T29" fmla="*/ 2625 h 2830"/>
                  <a:gd name="T30" fmla="*/ 1050 w 2684"/>
                  <a:gd name="T31" fmla="*/ 2625 h 2830"/>
                  <a:gd name="T32" fmla="*/ 1604 w 2684"/>
                  <a:gd name="T33" fmla="*/ 268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4" h="2830">
                    <a:moveTo>
                      <a:pt x="1604" y="2683"/>
                    </a:moveTo>
                    <a:lnTo>
                      <a:pt x="1604" y="2683"/>
                    </a:lnTo>
                    <a:cubicBezTo>
                      <a:pt x="1895" y="2712"/>
                      <a:pt x="2187" y="2742"/>
                      <a:pt x="2508" y="2771"/>
                    </a:cubicBezTo>
                    <a:cubicBezTo>
                      <a:pt x="2566" y="2042"/>
                      <a:pt x="2625" y="1225"/>
                      <a:pt x="2683" y="321"/>
                    </a:cubicBezTo>
                    <a:cubicBezTo>
                      <a:pt x="2508" y="292"/>
                      <a:pt x="2275" y="262"/>
                      <a:pt x="2071" y="233"/>
                    </a:cubicBezTo>
                    <a:cubicBezTo>
                      <a:pt x="1516" y="175"/>
                      <a:pt x="933" y="88"/>
                      <a:pt x="379" y="0"/>
                    </a:cubicBezTo>
                    <a:cubicBezTo>
                      <a:pt x="292" y="759"/>
                      <a:pt x="145" y="1750"/>
                      <a:pt x="0" y="2771"/>
                    </a:cubicBezTo>
                    <a:cubicBezTo>
                      <a:pt x="88" y="2800"/>
                      <a:pt x="175" y="2800"/>
                      <a:pt x="262" y="2829"/>
                    </a:cubicBezTo>
                    <a:cubicBezTo>
                      <a:pt x="262" y="2742"/>
                      <a:pt x="262" y="2683"/>
                      <a:pt x="292" y="2625"/>
                    </a:cubicBezTo>
                    <a:cubicBezTo>
                      <a:pt x="292" y="2595"/>
                      <a:pt x="292" y="2595"/>
                      <a:pt x="292" y="2595"/>
                    </a:cubicBezTo>
                    <a:cubicBezTo>
                      <a:pt x="409" y="2625"/>
                      <a:pt x="409" y="2625"/>
                      <a:pt x="409" y="2625"/>
                    </a:cubicBezTo>
                    <a:cubicBezTo>
                      <a:pt x="612" y="2654"/>
                      <a:pt x="816" y="2683"/>
                      <a:pt x="1021" y="2712"/>
                    </a:cubicBezTo>
                    <a:lnTo>
                      <a:pt x="1021" y="2712"/>
                    </a:lnTo>
                    <a:cubicBezTo>
                      <a:pt x="1021" y="2683"/>
                      <a:pt x="1021" y="2654"/>
                      <a:pt x="1050" y="2625"/>
                    </a:cubicBezTo>
                    <a:lnTo>
                      <a:pt x="1050" y="2625"/>
                    </a:lnTo>
                    <a:lnTo>
                      <a:pt x="1050" y="2625"/>
                    </a:lnTo>
                    <a:cubicBezTo>
                      <a:pt x="1254" y="2625"/>
                      <a:pt x="1429" y="2654"/>
                      <a:pt x="1604" y="26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82" name="Freeform 433">
                <a:extLst>
                  <a:ext uri="{FF2B5EF4-FFF2-40B4-BE49-F238E27FC236}">
                    <a16:creationId xmlns:a16="http://schemas.microsoft.com/office/drawing/2014/main" id="{2D070DF9-54F5-420B-9601-136225213081}"/>
                  </a:ext>
                </a:extLst>
              </p:cNvPr>
              <p:cNvSpPr>
                <a:spLocks noChangeArrowheads="1"/>
              </p:cNvSpPr>
              <p:nvPr/>
            </p:nvSpPr>
            <p:spPr bwMode="auto">
              <a:xfrm>
                <a:off x="5494384" y="4537829"/>
                <a:ext cx="107636" cy="11329"/>
              </a:xfrm>
              <a:custGeom>
                <a:avLst/>
                <a:gdLst>
                  <a:gd name="T0" fmla="*/ 292 w 293"/>
                  <a:gd name="T1" fmla="*/ 29 h 30"/>
                  <a:gd name="T2" fmla="*/ 292 w 293"/>
                  <a:gd name="T3" fmla="*/ 29 h 30"/>
                  <a:gd name="T4" fmla="*/ 0 w 293"/>
                  <a:gd name="T5" fmla="*/ 0 h 30"/>
                  <a:gd name="T6" fmla="*/ 292 w 293"/>
                  <a:gd name="T7" fmla="*/ 29 h 30"/>
                </a:gdLst>
                <a:ahLst/>
                <a:cxnLst>
                  <a:cxn ang="0">
                    <a:pos x="T0" y="T1"/>
                  </a:cxn>
                  <a:cxn ang="0">
                    <a:pos x="T2" y="T3"/>
                  </a:cxn>
                  <a:cxn ang="0">
                    <a:pos x="T4" y="T5"/>
                  </a:cxn>
                  <a:cxn ang="0">
                    <a:pos x="T6" y="T7"/>
                  </a:cxn>
                </a:cxnLst>
                <a:rect l="0" t="0" r="r" b="b"/>
                <a:pathLst>
                  <a:path w="293" h="30">
                    <a:moveTo>
                      <a:pt x="292" y="29"/>
                    </a:moveTo>
                    <a:lnTo>
                      <a:pt x="292" y="29"/>
                    </a:lnTo>
                    <a:cubicBezTo>
                      <a:pt x="204" y="29"/>
                      <a:pt x="88" y="0"/>
                      <a:pt x="0" y="0"/>
                    </a:cubicBezTo>
                    <a:cubicBezTo>
                      <a:pt x="88" y="0"/>
                      <a:pt x="204" y="29"/>
                      <a:pt x="292"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83" name="Freeform 434">
                <a:extLst>
                  <a:ext uri="{FF2B5EF4-FFF2-40B4-BE49-F238E27FC236}">
                    <a16:creationId xmlns:a16="http://schemas.microsoft.com/office/drawing/2014/main" id="{D732E53D-6711-4198-8EF6-2C629FE8B86D}"/>
                  </a:ext>
                </a:extLst>
              </p:cNvPr>
              <p:cNvSpPr>
                <a:spLocks noChangeArrowheads="1"/>
              </p:cNvSpPr>
              <p:nvPr/>
            </p:nvSpPr>
            <p:spPr bwMode="auto">
              <a:xfrm>
                <a:off x="4729518" y="3393677"/>
                <a:ext cx="1014386" cy="1145771"/>
              </a:xfrm>
              <a:custGeom>
                <a:avLst/>
                <a:gdLst>
                  <a:gd name="T0" fmla="*/ 2742 w 2743"/>
                  <a:gd name="T1" fmla="*/ 350 h 3122"/>
                  <a:gd name="T2" fmla="*/ 2742 w 2743"/>
                  <a:gd name="T3" fmla="*/ 350 h 3122"/>
                  <a:gd name="T4" fmla="*/ 788 w 2743"/>
                  <a:gd name="T5" fmla="*/ 0 h 3122"/>
                  <a:gd name="T6" fmla="*/ 671 w 2743"/>
                  <a:gd name="T7" fmla="*/ 409 h 3122"/>
                  <a:gd name="T8" fmla="*/ 671 w 2743"/>
                  <a:gd name="T9" fmla="*/ 438 h 3122"/>
                  <a:gd name="T10" fmla="*/ 642 w 2743"/>
                  <a:gd name="T11" fmla="*/ 438 h 3122"/>
                  <a:gd name="T12" fmla="*/ 554 w 2743"/>
                  <a:gd name="T13" fmla="*/ 321 h 3122"/>
                  <a:gd name="T14" fmla="*/ 496 w 2743"/>
                  <a:gd name="T15" fmla="*/ 291 h 3122"/>
                  <a:gd name="T16" fmla="*/ 409 w 2743"/>
                  <a:gd name="T17" fmla="*/ 291 h 3122"/>
                  <a:gd name="T18" fmla="*/ 380 w 2743"/>
                  <a:gd name="T19" fmla="*/ 379 h 3122"/>
                  <a:gd name="T20" fmla="*/ 380 w 2743"/>
                  <a:gd name="T21" fmla="*/ 466 h 3122"/>
                  <a:gd name="T22" fmla="*/ 350 w 2743"/>
                  <a:gd name="T23" fmla="*/ 525 h 3122"/>
                  <a:gd name="T24" fmla="*/ 321 w 2743"/>
                  <a:gd name="T25" fmla="*/ 612 h 3122"/>
                  <a:gd name="T26" fmla="*/ 350 w 2743"/>
                  <a:gd name="T27" fmla="*/ 700 h 3122"/>
                  <a:gd name="T28" fmla="*/ 350 w 2743"/>
                  <a:gd name="T29" fmla="*/ 845 h 3122"/>
                  <a:gd name="T30" fmla="*/ 321 w 2743"/>
                  <a:gd name="T31" fmla="*/ 904 h 3122"/>
                  <a:gd name="T32" fmla="*/ 321 w 2743"/>
                  <a:gd name="T33" fmla="*/ 904 h 3122"/>
                  <a:gd name="T34" fmla="*/ 321 w 2743"/>
                  <a:gd name="T35" fmla="*/ 962 h 3122"/>
                  <a:gd name="T36" fmla="*/ 321 w 2743"/>
                  <a:gd name="T37" fmla="*/ 991 h 3122"/>
                  <a:gd name="T38" fmla="*/ 350 w 2743"/>
                  <a:gd name="T39" fmla="*/ 1021 h 3122"/>
                  <a:gd name="T40" fmla="*/ 380 w 2743"/>
                  <a:gd name="T41" fmla="*/ 1079 h 3122"/>
                  <a:gd name="T42" fmla="*/ 380 w 2743"/>
                  <a:gd name="T43" fmla="*/ 1109 h 3122"/>
                  <a:gd name="T44" fmla="*/ 380 w 2743"/>
                  <a:gd name="T45" fmla="*/ 1137 h 3122"/>
                  <a:gd name="T46" fmla="*/ 409 w 2743"/>
                  <a:gd name="T47" fmla="*/ 1166 h 3122"/>
                  <a:gd name="T48" fmla="*/ 438 w 2743"/>
                  <a:gd name="T49" fmla="*/ 1254 h 3122"/>
                  <a:gd name="T50" fmla="*/ 380 w 2743"/>
                  <a:gd name="T51" fmla="*/ 1312 h 3122"/>
                  <a:gd name="T52" fmla="*/ 350 w 2743"/>
                  <a:gd name="T53" fmla="*/ 1342 h 3122"/>
                  <a:gd name="T54" fmla="*/ 321 w 2743"/>
                  <a:gd name="T55" fmla="*/ 1400 h 3122"/>
                  <a:gd name="T56" fmla="*/ 321 w 2743"/>
                  <a:gd name="T57" fmla="*/ 1429 h 3122"/>
                  <a:gd name="T58" fmla="*/ 292 w 2743"/>
                  <a:gd name="T59" fmla="*/ 1459 h 3122"/>
                  <a:gd name="T60" fmla="*/ 204 w 2743"/>
                  <a:gd name="T61" fmla="*/ 1545 h 3122"/>
                  <a:gd name="T62" fmla="*/ 146 w 2743"/>
                  <a:gd name="T63" fmla="*/ 1662 h 3122"/>
                  <a:gd name="T64" fmla="*/ 117 w 2743"/>
                  <a:gd name="T65" fmla="*/ 1779 h 3122"/>
                  <a:gd name="T66" fmla="*/ 146 w 2743"/>
                  <a:gd name="T67" fmla="*/ 1866 h 3122"/>
                  <a:gd name="T68" fmla="*/ 175 w 2743"/>
                  <a:gd name="T69" fmla="*/ 1895 h 3122"/>
                  <a:gd name="T70" fmla="*/ 175 w 2743"/>
                  <a:gd name="T71" fmla="*/ 1925 h 3122"/>
                  <a:gd name="T72" fmla="*/ 204 w 2743"/>
                  <a:gd name="T73" fmla="*/ 2012 h 3122"/>
                  <a:gd name="T74" fmla="*/ 204 w 2743"/>
                  <a:gd name="T75" fmla="*/ 2012 h 3122"/>
                  <a:gd name="T76" fmla="*/ 204 w 2743"/>
                  <a:gd name="T77" fmla="*/ 2012 h 3122"/>
                  <a:gd name="T78" fmla="*/ 59 w 2743"/>
                  <a:gd name="T79" fmla="*/ 2042 h 3122"/>
                  <a:gd name="T80" fmla="*/ 59 w 2743"/>
                  <a:gd name="T81" fmla="*/ 2042 h 3122"/>
                  <a:gd name="T82" fmla="*/ 0 w 2743"/>
                  <a:gd name="T83" fmla="*/ 2129 h 3122"/>
                  <a:gd name="T84" fmla="*/ 788 w 2743"/>
                  <a:gd name="T85" fmla="*/ 2566 h 3122"/>
                  <a:gd name="T86" fmla="*/ 1342 w 2743"/>
                  <a:gd name="T87" fmla="*/ 2887 h 3122"/>
                  <a:gd name="T88" fmla="*/ 1400 w 2743"/>
                  <a:gd name="T89" fmla="*/ 2916 h 3122"/>
                  <a:gd name="T90" fmla="*/ 1516 w 2743"/>
                  <a:gd name="T91" fmla="*/ 2975 h 3122"/>
                  <a:gd name="T92" fmla="*/ 1663 w 2743"/>
                  <a:gd name="T93" fmla="*/ 3004 h 3122"/>
                  <a:gd name="T94" fmla="*/ 1721 w 2743"/>
                  <a:gd name="T95" fmla="*/ 3004 h 3122"/>
                  <a:gd name="T96" fmla="*/ 1954 w 2743"/>
                  <a:gd name="T97" fmla="*/ 3062 h 3122"/>
                  <a:gd name="T98" fmla="*/ 2363 w 2743"/>
                  <a:gd name="T99" fmla="*/ 3121 h 3122"/>
                  <a:gd name="T100" fmla="*/ 2537 w 2743"/>
                  <a:gd name="T101" fmla="*/ 1837 h 3122"/>
                  <a:gd name="T102" fmla="*/ 2742 w 2743"/>
                  <a:gd name="T103" fmla="*/ 350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3" h="3122">
                    <a:moveTo>
                      <a:pt x="2742" y="350"/>
                    </a:moveTo>
                    <a:lnTo>
                      <a:pt x="2742" y="350"/>
                    </a:lnTo>
                    <a:cubicBezTo>
                      <a:pt x="2012" y="233"/>
                      <a:pt x="1400" y="116"/>
                      <a:pt x="788" y="0"/>
                    </a:cubicBezTo>
                    <a:cubicBezTo>
                      <a:pt x="730" y="145"/>
                      <a:pt x="700" y="291"/>
                      <a:pt x="671" y="409"/>
                    </a:cubicBezTo>
                    <a:cubicBezTo>
                      <a:pt x="671" y="438"/>
                      <a:pt x="671" y="438"/>
                      <a:pt x="671" y="438"/>
                    </a:cubicBezTo>
                    <a:cubicBezTo>
                      <a:pt x="642" y="438"/>
                      <a:pt x="642" y="438"/>
                      <a:pt x="642" y="438"/>
                    </a:cubicBezTo>
                    <a:cubicBezTo>
                      <a:pt x="613" y="409"/>
                      <a:pt x="583" y="350"/>
                      <a:pt x="554" y="321"/>
                    </a:cubicBezTo>
                    <a:cubicBezTo>
                      <a:pt x="525" y="321"/>
                      <a:pt x="525" y="291"/>
                      <a:pt x="496" y="291"/>
                    </a:cubicBezTo>
                    <a:cubicBezTo>
                      <a:pt x="467" y="291"/>
                      <a:pt x="438" y="291"/>
                      <a:pt x="409" y="291"/>
                    </a:cubicBezTo>
                    <a:cubicBezTo>
                      <a:pt x="380" y="321"/>
                      <a:pt x="380" y="350"/>
                      <a:pt x="380" y="379"/>
                    </a:cubicBezTo>
                    <a:cubicBezTo>
                      <a:pt x="380" y="409"/>
                      <a:pt x="380" y="438"/>
                      <a:pt x="380" y="466"/>
                    </a:cubicBezTo>
                    <a:cubicBezTo>
                      <a:pt x="380" y="495"/>
                      <a:pt x="350" y="525"/>
                      <a:pt x="350" y="525"/>
                    </a:cubicBezTo>
                    <a:cubicBezTo>
                      <a:pt x="321" y="554"/>
                      <a:pt x="321" y="583"/>
                      <a:pt x="321" y="612"/>
                    </a:cubicBezTo>
                    <a:cubicBezTo>
                      <a:pt x="321" y="642"/>
                      <a:pt x="321" y="671"/>
                      <a:pt x="350" y="700"/>
                    </a:cubicBezTo>
                    <a:cubicBezTo>
                      <a:pt x="350" y="759"/>
                      <a:pt x="350" y="787"/>
                      <a:pt x="350" y="845"/>
                    </a:cubicBezTo>
                    <a:cubicBezTo>
                      <a:pt x="350" y="875"/>
                      <a:pt x="321" y="875"/>
                      <a:pt x="321" y="904"/>
                    </a:cubicBezTo>
                    <a:lnTo>
                      <a:pt x="321" y="904"/>
                    </a:lnTo>
                    <a:cubicBezTo>
                      <a:pt x="321" y="933"/>
                      <a:pt x="321" y="933"/>
                      <a:pt x="321" y="962"/>
                    </a:cubicBezTo>
                    <a:lnTo>
                      <a:pt x="321" y="991"/>
                    </a:lnTo>
                    <a:lnTo>
                      <a:pt x="350" y="1021"/>
                    </a:lnTo>
                    <a:cubicBezTo>
                      <a:pt x="350" y="1050"/>
                      <a:pt x="380" y="1079"/>
                      <a:pt x="380" y="1079"/>
                    </a:cubicBezTo>
                    <a:cubicBezTo>
                      <a:pt x="380" y="1109"/>
                      <a:pt x="380" y="1109"/>
                      <a:pt x="380" y="1109"/>
                    </a:cubicBezTo>
                    <a:cubicBezTo>
                      <a:pt x="380" y="1137"/>
                      <a:pt x="380" y="1137"/>
                      <a:pt x="380" y="1137"/>
                    </a:cubicBezTo>
                    <a:cubicBezTo>
                      <a:pt x="380" y="1137"/>
                      <a:pt x="380" y="1166"/>
                      <a:pt x="409" y="1166"/>
                    </a:cubicBezTo>
                    <a:cubicBezTo>
                      <a:pt x="409" y="1195"/>
                      <a:pt x="438" y="1195"/>
                      <a:pt x="438" y="1254"/>
                    </a:cubicBezTo>
                    <a:cubicBezTo>
                      <a:pt x="438" y="1283"/>
                      <a:pt x="409" y="1312"/>
                      <a:pt x="380" y="1312"/>
                    </a:cubicBezTo>
                    <a:cubicBezTo>
                      <a:pt x="380" y="1342"/>
                      <a:pt x="380" y="1342"/>
                      <a:pt x="350" y="1342"/>
                    </a:cubicBezTo>
                    <a:cubicBezTo>
                      <a:pt x="350" y="1371"/>
                      <a:pt x="350" y="1371"/>
                      <a:pt x="321" y="1400"/>
                    </a:cubicBezTo>
                    <a:lnTo>
                      <a:pt x="321" y="1429"/>
                    </a:lnTo>
                    <a:cubicBezTo>
                      <a:pt x="292" y="1429"/>
                      <a:pt x="292" y="1459"/>
                      <a:pt x="292" y="1459"/>
                    </a:cubicBezTo>
                    <a:cubicBezTo>
                      <a:pt x="263" y="1487"/>
                      <a:pt x="263" y="1545"/>
                      <a:pt x="204" y="1545"/>
                    </a:cubicBezTo>
                    <a:cubicBezTo>
                      <a:pt x="204" y="1604"/>
                      <a:pt x="175" y="1633"/>
                      <a:pt x="146" y="1662"/>
                    </a:cubicBezTo>
                    <a:cubicBezTo>
                      <a:pt x="117" y="1692"/>
                      <a:pt x="117" y="1750"/>
                      <a:pt x="117" y="1779"/>
                    </a:cubicBezTo>
                    <a:cubicBezTo>
                      <a:pt x="117" y="1809"/>
                      <a:pt x="117" y="1837"/>
                      <a:pt x="146" y="1866"/>
                    </a:cubicBezTo>
                    <a:cubicBezTo>
                      <a:pt x="146" y="1866"/>
                      <a:pt x="146" y="1866"/>
                      <a:pt x="175" y="1895"/>
                    </a:cubicBezTo>
                    <a:cubicBezTo>
                      <a:pt x="175" y="1895"/>
                      <a:pt x="175" y="1895"/>
                      <a:pt x="175" y="1925"/>
                    </a:cubicBezTo>
                    <a:cubicBezTo>
                      <a:pt x="204" y="1925"/>
                      <a:pt x="204" y="1954"/>
                      <a:pt x="204" y="2012"/>
                    </a:cubicBezTo>
                    <a:lnTo>
                      <a:pt x="204" y="2012"/>
                    </a:lnTo>
                    <a:lnTo>
                      <a:pt x="204" y="2012"/>
                    </a:lnTo>
                    <a:cubicBezTo>
                      <a:pt x="175" y="2042"/>
                      <a:pt x="117" y="2042"/>
                      <a:pt x="59" y="2042"/>
                    </a:cubicBezTo>
                    <a:lnTo>
                      <a:pt x="59" y="2042"/>
                    </a:lnTo>
                    <a:cubicBezTo>
                      <a:pt x="30" y="2071"/>
                      <a:pt x="0" y="2100"/>
                      <a:pt x="0" y="2129"/>
                    </a:cubicBezTo>
                    <a:cubicBezTo>
                      <a:pt x="263" y="2275"/>
                      <a:pt x="525" y="2421"/>
                      <a:pt x="788" y="2566"/>
                    </a:cubicBezTo>
                    <a:cubicBezTo>
                      <a:pt x="963" y="2654"/>
                      <a:pt x="1138" y="2771"/>
                      <a:pt x="1342" y="2887"/>
                    </a:cubicBezTo>
                    <a:cubicBezTo>
                      <a:pt x="1342" y="2887"/>
                      <a:pt x="1371" y="2887"/>
                      <a:pt x="1400" y="2916"/>
                    </a:cubicBezTo>
                    <a:cubicBezTo>
                      <a:pt x="1430" y="2945"/>
                      <a:pt x="1488" y="2975"/>
                      <a:pt x="1516" y="2975"/>
                    </a:cubicBezTo>
                    <a:cubicBezTo>
                      <a:pt x="1546" y="3004"/>
                      <a:pt x="1604" y="3004"/>
                      <a:pt x="1663" y="3004"/>
                    </a:cubicBezTo>
                    <a:cubicBezTo>
                      <a:pt x="1692" y="3004"/>
                      <a:pt x="1721" y="3004"/>
                      <a:pt x="1721" y="3004"/>
                    </a:cubicBezTo>
                    <a:cubicBezTo>
                      <a:pt x="1809" y="3033"/>
                      <a:pt x="1866" y="3033"/>
                      <a:pt x="1954" y="3062"/>
                    </a:cubicBezTo>
                    <a:cubicBezTo>
                      <a:pt x="2071" y="3062"/>
                      <a:pt x="2216" y="3092"/>
                      <a:pt x="2363" y="3121"/>
                    </a:cubicBezTo>
                    <a:cubicBezTo>
                      <a:pt x="2421" y="2683"/>
                      <a:pt x="2480" y="2275"/>
                      <a:pt x="2537" y="1837"/>
                    </a:cubicBezTo>
                    <a:cubicBezTo>
                      <a:pt x="2625" y="1342"/>
                      <a:pt x="2683" y="845"/>
                      <a:pt x="2742" y="35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84" name="Freeform 435">
                <a:extLst>
                  <a:ext uri="{FF2B5EF4-FFF2-40B4-BE49-F238E27FC236}">
                    <a16:creationId xmlns:a16="http://schemas.microsoft.com/office/drawing/2014/main" id="{708F0414-0A93-4291-9FB5-E939401EC947}"/>
                  </a:ext>
                </a:extLst>
              </p:cNvPr>
              <p:cNvSpPr>
                <a:spLocks noChangeArrowheads="1"/>
              </p:cNvSpPr>
              <p:nvPr/>
            </p:nvSpPr>
            <p:spPr bwMode="auto">
              <a:xfrm>
                <a:off x="7081197" y="5426287"/>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85" name="Freeform 436">
                <a:extLst>
                  <a:ext uri="{FF2B5EF4-FFF2-40B4-BE49-F238E27FC236}">
                    <a16:creationId xmlns:a16="http://schemas.microsoft.com/office/drawing/2014/main" id="{9AE6800A-B1C8-4D1A-B72C-2EE2A23C82CA}"/>
                  </a:ext>
                </a:extLst>
              </p:cNvPr>
              <p:cNvSpPr>
                <a:spLocks noChangeArrowheads="1"/>
              </p:cNvSpPr>
              <p:nvPr/>
            </p:nvSpPr>
            <p:spPr bwMode="auto">
              <a:xfrm>
                <a:off x="6012992" y="4549158"/>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86" name="Freeform 437">
                <a:extLst>
                  <a:ext uri="{FF2B5EF4-FFF2-40B4-BE49-F238E27FC236}">
                    <a16:creationId xmlns:a16="http://schemas.microsoft.com/office/drawing/2014/main" id="{9B3E4A20-23E6-4D70-99A2-A30F152A116C}"/>
                  </a:ext>
                </a:extLst>
              </p:cNvPr>
              <p:cNvSpPr>
                <a:spLocks noChangeArrowheads="1"/>
              </p:cNvSpPr>
              <p:nvPr/>
            </p:nvSpPr>
            <p:spPr bwMode="auto">
              <a:xfrm>
                <a:off x="7081197" y="5416577"/>
                <a:ext cx="1630" cy="11328"/>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cubicBezTo>
                      <a:pt x="0" y="30"/>
                      <a:pt x="0"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87" name="Freeform 438">
                <a:extLst>
                  <a:ext uri="{FF2B5EF4-FFF2-40B4-BE49-F238E27FC236}">
                    <a16:creationId xmlns:a16="http://schemas.microsoft.com/office/drawing/2014/main" id="{B3210D7C-FE78-4560-85EC-D8CF31879805}"/>
                  </a:ext>
                </a:extLst>
              </p:cNvPr>
              <p:cNvSpPr>
                <a:spLocks noChangeArrowheads="1"/>
              </p:cNvSpPr>
              <p:nvPr/>
            </p:nvSpPr>
            <p:spPr bwMode="auto">
              <a:xfrm>
                <a:off x="11373582" y="1584395"/>
                <a:ext cx="32617" cy="1618"/>
              </a:xfrm>
              <a:custGeom>
                <a:avLst/>
                <a:gdLst>
                  <a:gd name="T0" fmla="*/ 88 w 89"/>
                  <a:gd name="T1" fmla="*/ 0 h 1"/>
                  <a:gd name="T2" fmla="*/ 88 w 89"/>
                  <a:gd name="T3" fmla="*/ 0 h 1"/>
                  <a:gd name="T4" fmla="*/ 88 w 89"/>
                  <a:gd name="T5" fmla="*/ 0 h 1"/>
                  <a:gd name="T6" fmla="*/ 88 w 89"/>
                  <a:gd name="T7" fmla="*/ 0 h 1"/>
                  <a:gd name="T8" fmla="*/ 88 w 89"/>
                  <a:gd name="T9" fmla="*/ 0 h 1"/>
                  <a:gd name="T10" fmla="*/ 0 w 89"/>
                  <a:gd name="T11" fmla="*/ 0 h 1"/>
                  <a:gd name="T12" fmla="*/ 88 w 8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9" h="1">
                    <a:moveTo>
                      <a:pt x="88" y="0"/>
                    </a:moveTo>
                    <a:lnTo>
                      <a:pt x="88" y="0"/>
                    </a:lnTo>
                    <a:lnTo>
                      <a:pt x="88" y="0"/>
                    </a:lnTo>
                    <a:lnTo>
                      <a:pt x="88" y="0"/>
                    </a:lnTo>
                    <a:lnTo>
                      <a:pt x="88" y="0"/>
                    </a:lnTo>
                    <a:cubicBezTo>
                      <a:pt x="59" y="0"/>
                      <a:pt x="30" y="0"/>
                      <a:pt x="0" y="0"/>
                    </a:cubicBezTo>
                    <a:cubicBezTo>
                      <a:pt x="30" y="0"/>
                      <a:pt x="59"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88" name="Freeform 439">
                <a:extLst>
                  <a:ext uri="{FF2B5EF4-FFF2-40B4-BE49-F238E27FC236}">
                    <a16:creationId xmlns:a16="http://schemas.microsoft.com/office/drawing/2014/main" id="{46CA1619-D2E4-4B27-992C-B09FA8EE0857}"/>
                  </a:ext>
                </a:extLst>
              </p:cNvPr>
              <p:cNvSpPr>
                <a:spLocks noChangeArrowheads="1"/>
              </p:cNvSpPr>
              <p:nvPr/>
            </p:nvSpPr>
            <p:spPr bwMode="auto">
              <a:xfrm>
                <a:off x="6401134" y="5052455"/>
                <a:ext cx="1631" cy="11329"/>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89" name="Freeform 440">
                <a:extLst>
                  <a:ext uri="{FF2B5EF4-FFF2-40B4-BE49-F238E27FC236}">
                    <a16:creationId xmlns:a16="http://schemas.microsoft.com/office/drawing/2014/main" id="{51F6FEB1-F699-45C3-875D-BEB485FC7F94}"/>
                  </a:ext>
                </a:extLst>
              </p:cNvPr>
              <p:cNvSpPr>
                <a:spLocks noChangeArrowheads="1"/>
              </p:cNvSpPr>
              <p:nvPr/>
            </p:nvSpPr>
            <p:spPr bwMode="auto">
              <a:xfrm>
                <a:off x="6303283" y="5008761"/>
                <a:ext cx="53818" cy="21038"/>
              </a:xfrm>
              <a:custGeom>
                <a:avLst/>
                <a:gdLst>
                  <a:gd name="T0" fmla="*/ 88 w 147"/>
                  <a:gd name="T1" fmla="*/ 58 h 59"/>
                  <a:gd name="T2" fmla="*/ 88 w 147"/>
                  <a:gd name="T3" fmla="*/ 58 h 59"/>
                  <a:gd name="T4" fmla="*/ 0 w 147"/>
                  <a:gd name="T5" fmla="*/ 0 h 59"/>
                  <a:gd name="T6" fmla="*/ 88 w 147"/>
                  <a:gd name="T7" fmla="*/ 58 h 59"/>
                  <a:gd name="T8" fmla="*/ 88 w 147"/>
                  <a:gd name="T9" fmla="*/ 58 h 59"/>
                  <a:gd name="T10" fmla="*/ 146 w 147"/>
                  <a:gd name="T11" fmla="*/ 58 h 59"/>
                  <a:gd name="T12" fmla="*/ 88 w 147"/>
                  <a:gd name="T13" fmla="*/ 58 h 59"/>
                </a:gdLst>
                <a:ahLst/>
                <a:cxnLst>
                  <a:cxn ang="0">
                    <a:pos x="T0" y="T1"/>
                  </a:cxn>
                  <a:cxn ang="0">
                    <a:pos x="T2" y="T3"/>
                  </a:cxn>
                  <a:cxn ang="0">
                    <a:pos x="T4" y="T5"/>
                  </a:cxn>
                  <a:cxn ang="0">
                    <a:pos x="T6" y="T7"/>
                  </a:cxn>
                  <a:cxn ang="0">
                    <a:pos x="T8" y="T9"/>
                  </a:cxn>
                  <a:cxn ang="0">
                    <a:pos x="T10" y="T11"/>
                  </a:cxn>
                  <a:cxn ang="0">
                    <a:pos x="T12" y="T13"/>
                  </a:cxn>
                </a:cxnLst>
                <a:rect l="0" t="0" r="r" b="b"/>
                <a:pathLst>
                  <a:path w="147" h="59">
                    <a:moveTo>
                      <a:pt x="88" y="58"/>
                    </a:moveTo>
                    <a:lnTo>
                      <a:pt x="88" y="58"/>
                    </a:lnTo>
                    <a:cubicBezTo>
                      <a:pt x="58" y="58"/>
                      <a:pt x="29" y="29"/>
                      <a:pt x="0" y="0"/>
                    </a:cubicBezTo>
                    <a:cubicBezTo>
                      <a:pt x="29" y="29"/>
                      <a:pt x="58" y="58"/>
                      <a:pt x="88" y="58"/>
                    </a:cubicBezTo>
                    <a:lnTo>
                      <a:pt x="88" y="58"/>
                    </a:lnTo>
                    <a:cubicBezTo>
                      <a:pt x="146" y="58"/>
                      <a:pt x="146" y="58"/>
                      <a:pt x="146" y="58"/>
                    </a:cubicBezTo>
                    <a:cubicBezTo>
                      <a:pt x="88" y="58"/>
                      <a:pt x="88" y="58"/>
                      <a:pt x="8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90" name="Freeform 441">
                <a:extLst>
                  <a:ext uri="{FF2B5EF4-FFF2-40B4-BE49-F238E27FC236}">
                    <a16:creationId xmlns:a16="http://schemas.microsoft.com/office/drawing/2014/main" id="{C5B0EFEB-4637-4FC3-AF4B-9B92FD95227A}"/>
                  </a:ext>
                </a:extLst>
              </p:cNvPr>
              <p:cNvSpPr>
                <a:spLocks noChangeArrowheads="1"/>
              </p:cNvSpPr>
              <p:nvPr/>
            </p:nvSpPr>
            <p:spPr bwMode="auto">
              <a:xfrm>
                <a:off x="6358732" y="5031417"/>
                <a:ext cx="22832" cy="22656"/>
              </a:xfrm>
              <a:custGeom>
                <a:avLst/>
                <a:gdLst>
                  <a:gd name="T0" fmla="*/ 0 w 60"/>
                  <a:gd name="T1" fmla="*/ 0 h 60"/>
                  <a:gd name="T2" fmla="*/ 0 w 60"/>
                  <a:gd name="T3" fmla="*/ 0 h 60"/>
                  <a:gd name="T4" fmla="*/ 0 w 60"/>
                  <a:gd name="T5" fmla="*/ 30 h 60"/>
                  <a:gd name="T6" fmla="*/ 59 w 60"/>
                  <a:gd name="T7" fmla="*/ 59 h 60"/>
                  <a:gd name="T8" fmla="*/ 0 w 60"/>
                  <a:gd name="T9" fmla="*/ 30 h 60"/>
                  <a:gd name="T10" fmla="*/ 0 w 60"/>
                  <a:gd name="T11" fmla="*/ 0 h 60"/>
                </a:gdLst>
                <a:ahLst/>
                <a:cxnLst>
                  <a:cxn ang="0">
                    <a:pos x="T0" y="T1"/>
                  </a:cxn>
                  <a:cxn ang="0">
                    <a:pos x="T2" y="T3"/>
                  </a:cxn>
                  <a:cxn ang="0">
                    <a:pos x="T4" y="T5"/>
                  </a:cxn>
                  <a:cxn ang="0">
                    <a:pos x="T6" y="T7"/>
                  </a:cxn>
                  <a:cxn ang="0">
                    <a:pos x="T8" y="T9"/>
                  </a:cxn>
                  <a:cxn ang="0">
                    <a:pos x="T10" y="T11"/>
                  </a:cxn>
                </a:cxnLst>
                <a:rect l="0" t="0" r="r" b="b"/>
                <a:pathLst>
                  <a:path w="60" h="60">
                    <a:moveTo>
                      <a:pt x="0" y="0"/>
                    </a:moveTo>
                    <a:lnTo>
                      <a:pt x="0" y="0"/>
                    </a:lnTo>
                    <a:cubicBezTo>
                      <a:pt x="0" y="30"/>
                      <a:pt x="0" y="30"/>
                      <a:pt x="0" y="30"/>
                    </a:cubicBezTo>
                    <a:cubicBezTo>
                      <a:pt x="29" y="30"/>
                      <a:pt x="59" y="59"/>
                      <a:pt x="59" y="59"/>
                    </a:cubicBezTo>
                    <a:cubicBezTo>
                      <a:pt x="59" y="59"/>
                      <a:pt x="29" y="30"/>
                      <a:pt x="0" y="30"/>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91" name="Freeform 442">
                <a:extLst>
                  <a:ext uri="{FF2B5EF4-FFF2-40B4-BE49-F238E27FC236}">
                    <a16:creationId xmlns:a16="http://schemas.microsoft.com/office/drawing/2014/main" id="{92A45CDC-61C0-468C-BFBF-DB4465721BB1}"/>
                  </a:ext>
                </a:extLst>
              </p:cNvPr>
              <p:cNvSpPr>
                <a:spLocks noChangeArrowheads="1"/>
              </p:cNvSpPr>
              <p:nvPr/>
            </p:nvSpPr>
            <p:spPr bwMode="auto">
              <a:xfrm>
                <a:off x="6251096" y="4880913"/>
                <a:ext cx="53818" cy="118138"/>
              </a:xfrm>
              <a:custGeom>
                <a:avLst/>
                <a:gdLst>
                  <a:gd name="T0" fmla="*/ 58 w 146"/>
                  <a:gd name="T1" fmla="*/ 204 h 322"/>
                  <a:gd name="T2" fmla="*/ 58 w 146"/>
                  <a:gd name="T3" fmla="*/ 204 h 322"/>
                  <a:gd name="T4" fmla="*/ 58 w 146"/>
                  <a:gd name="T5" fmla="*/ 204 h 322"/>
                  <a:gd name="T6" fmla="*/ 29 w 146"/>
                  <a:gd name="T7" fmla="*/ 58 h 322"/>
                  <a:gd name="T8" fmla="*/ 0 w 146"/>
                  <a:gd name="T9" fmla="*/ 0 h 322"/>
                  <a:gd name="T10" fmla="*/ 29 w 146"/>
                  <a:gd name="T11" fmla="*/ 58 h 322"/>
                  <a:gd name="T12" fmla="*/ 58 w 146"/>
                  <a:gd name="T13" fmla="*/ 204 h 322"/>
                  <a:gd name="T14" fmla="*/ 58 w 146"/>
                  <a:gd name="T15" fmla="*/ 204 h 322"/>
                  <a:gd name="T16" fmla="*/ 145 w 146"/>
                  <a:gd name="T17" fmla="*/ 321 h 322"/>
                  <a:gd name="T18" fmla="*/ 58 w 146"/>
                  <a:gd name="T19" fmla="*/ 20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322">
                    <a:moveTo>
                      <a:pt x="58" y="204"/>
                    </a:moveTo>
                    <a:lnTo>
                      <a:pt x="58" y="204"/>
                    </a:lnTo>
                    <a:lnTo>
                      <a:pt x="58" y="204"/>
                    </a:lnTo>
                    <a:cubicBezTo>
                      <a:pt x="58" y="146"/>
                      <a:pt x="29" y="117"/>
                      <a:pt x="29" y="58"/>
                    </a:cubicBezTo>
                    <a:cubicBezTo>
                      <a:pt x="0" y="29"/>
                      <a:pt x="0" y="29"/>
                      <a:pt x="0" y="0"/>
                    </a:cubicBezTo>
                    <a:cubicBezTo>
                      <a:pt x="0" y="29"/>
                      <a:pt x="0" y="29"/>
                      <a:pt x="29" y="58"/>
                    </a:cubicBezTo>
                    <a:cubicBezTo>
                      <a:pt x="29" y="117"/>
                      <a:pt x="58" y="146"/>
                      <a:pt x="58" y="204"/>
                    </a:cubicBezTo>
                    <a:lnTo>
                      <a:pt x="58" y="204"/>
                    </a:lnTo>
                    <a:cubicBezTo>
                      <a:pt x="87" y="262"/>
                      <a:pt x="116" y="291"/>
                      <a:pt x="145" y="321"/>
                    </a:cubicBezTo>
                    <a:cubicBezTo>
                      <a:pt x="116" y="291"/>
                      <a:pt x="87" y="262"/>
                      <a:pt x="58"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92" name="Freeform 443">
                <a:extLst>
                  <a:ext uri="{FF2B5EF4-FFF2-40B4-BE49-F238E27FC236}">
                    <a16:creationId xmlns:a16="http://schemas.microsoft.com/office/drawing/2014/main" id="{F32CA8C4-F878-4BE1-8648-D819D3D4B912}"/>
                  </a:ext>
                </a:extLst>
              </p:cNvPr>
              <p:cNvSpPr>
                <a:spLocks noChangeArrowheads="1"/>
              </p:cNvSpPr>
              <p:nvPr/>
            </p:nvSpPr>
            <p:spPr bwMode="auto">
              <a:xfrm>
                <a:off x="6228264" y="4785432"/>
                <a:ext cx="22832" cy="97099"/>
              </a:xfrm>
              <a:custGeom>
                <a:avLst/>
                <a:gdLst>
                  <a:gd name="T0" fmla="*/ 0 w 60"/>
                  <a:gd name="T1" fmla="*/ 29 h 263"/>
                  <a:gd name="T2" fmla="*/ 0 w 60"/>
                  <a:gd name="T3" fmla="*/ 29 h 263"/>
                  <a:gd name="T4" fmla="*/ 0 w 60"/>
                  <a:gd name="T5" fmla="*/ 0 h 263"/>
                  <a:gd name="T6" fmla="*/ 0 w 60"/>
                  <a:gd name="T7" fmla="*/ 29 h 263"/>
                  <a:gd name="T8" fmla="*/ 29 w 60"/>
                  <a:gd name="T9" fmla="*/ 145 h 263"/>
                  <a:gd name="T10" fmla="*/ 59 w 60"/>
                  <a:gd name="T11" fmla="*/ 262 h 263"/>
                  <a:gd name="T12" fmla="*/ 29 w 60"/>
                  <a:gd name="T13" fmla="*/ 145 h 263"/>
                  <a:gd name="T14" fmla="*/ 0 w 60"/>
                  <a:gd name="T15" fmla="*/ 29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63">
                    <a:moveTo>
                      <a:pt x="0" y="29"/>
                    </a:moveTo>
                    <a:lnTo>
                      <a:pt x="0" y="29"/>
                    </a:lnTo>
                    <a:lnTo>
                      <a:pt x="0" y="0"/>
                    </a:lnTo>
                    <a:lnTo>
                      <a:pt x="0" y="29"/>
                    </a:lnTo>
                    <a:cubicBezTo>
                      <a:pt x="29" y="58"/>
                      <a:pt x="29" y="87"/>
                      <a:pt x="29" y="145"/>
                    </a:cubicBezTo>
                    <a:cubicBezTo>
                      <a:pt x="29" y="174"/>
                      <a:pt x="59" y="203"/>
                      <a:pt x="59" y="262"/>
                    </a:cubicBezTo>
                    <a:cubicBezTo>
                      <a:pt x="59" y="203"/>
                      <a:pt x="29" y="174"/>
                      <a:pt x="29" y="145"/>
                    </a:cubicBezTo>
                    <a:cubicBezTo>
                      <a:pt x="29" y="87"/>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93" name="Freeform 444">
                <a:extLst>
                  <a:ext uri="{FF2B5EF4-FFF2-40B4-BE49-F238E27FC236}">
                    <a16:creationId xmlns:a16="http://schemas.microsoft.com/office/drawing/2014/main" id="{11FE8923-2BE0-43DA-8C4F-6A2652C80D9A}"/>
                  </a:ext>
                </a:extLst>
              </p:cNvPr>
              <p:cNvSpPr>
                <a:spLocks noChangeArrowheads="1"/>
              </p:cNvSpPr>
              <p:nvPr/>
            </p:nvSpPr>
            <p:spPr bwMode="auto">
              <a:xfrm>
                <a:off x="6109213" y="4667294"/>
                <a:ext cx="44032" cy="53405"/>
              </a:xfrm>
              <a:custGeom>
                <a:avLst/>
                <a:gdLst>
                  <a:gd name="T0" fmla="*/ 88 w 118"/>
                  <a:gd name="T1" fmla="*/ 116 h 146"/>
                  <a:gd name="T2" fmla="*/ 88 w 118"/>
                  <a:gd name="T3" fmla="*/ 116 h 146"/>
                  <a:gd name="T4" fmla="*/ 30 w 118"/>
                  <a:gd name="T5" fmla="*/ 29 h 146"/>
                  <a:gd name="T6" fmla="*/ 0 w 118"/>
                  <a:gd name="T7" fmla="*/ 0 h 146"/>
                  <a:gd name="T8" fmla="*/ 30 w 118"/>
                  <a:gd name="T9" fmla="*/ 29 h 146"/>
                  <a:gd name="T10" fmla="*/ 88 w 118"/>
                  <a:gd name="T11" fmla="*/ 116 h 146"/>
                  <a:gd name="T12" fmla="*/ 117 w 118"/>
                  <a:gd name="T13" fmla="*/ 145 h 146"/>
                  <a:gd name="T14" fmla="*/ 88 w 118"/>
                  <a:gd name="T15" fmla="*/ 11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46">
                    <a:moveTo>
                      <a:pt x="88" y="116"/>
                    </a:moveTo>
                    <a:lnTo>
                      <a:pt x="88" y="116"/>
                    </a:lnTo>
                    <a:cubicBezTo>
                      <a:pt x="59" y="87"/>
                      <a:pt x="30" y="58"/>
                      <a:pt x="30" y="29"/>
                    </a:cubicBezTo>
                    <a:cubicBezTo>
                      <a:pt x="30" y="29"/>
                      <a:pt x="30" y="29"/>
                      <a:pt x="0" y="0"/>
                    </a:cubicBezTo>
                    <a:cubicBezTo>
                      <a:pt x="30" y="29"/>
                      <a:pt x="30" y="29"/>
                      <a:pt x="30" y="29"/>
                    </a:cubicBezTo>
                    <a:cubicBezTo>
                      <a:pt x="30" y="58"/>
                      <a:pt x="59" y="87"/>
                      <a:pt x="88" y="116"/>
                    </a:cubicBezTo>
                    <a:cubicBezTo>
                      <a:pt x="88" y="116"/>
                      <a:pt x="117" y="116"/>
                      <a:pt x="117" y="145"/>
                    </a:cubicBezTo>
                    <a:cubicBezTo>
                      <a:pt x="117" y="116"/>
                      <a:pt x="88" y="116"/>
                      <a:pt x="88"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94" name="Freeform 445">
                <a:extLst>
                  <a:ext uri="{FF2B5EF4-FFF2-40B4-BE49-F238E27FC236}">
                    <a16:creationId xmlns:a16="http://schemas.microsoft.com/office/drawing/2014/main" id="{01C14B20-B706-420C-A3DD-993A92E31D14}"/>
                  </a:ext>
                </a:extLst>
              </p:cNvPr>
              <p:cNvSpPr>
                <a:spLocks noChangeArrowheads="1"/>
              </p:cNvSpPr>
              <p:nvPr/>
            </p:nvSpPr>
            <p:spPr bwMode="auto">
              <a:xfrm>
                <a:off x="6702841" y="4976394"/>
                <a:ext cx="44032" cy="22656"/>
              </a:xfrm>
              <a:custGeom>
                <a:avLst/>
                <a:gdLst>
                  <a:gd name="T0" fmla="*/ 88 w 118"/>
                  <a:gd name="T1" fmla="*/ 59 h 60"/>
                  <a:gd name="T2" fmla="*/ 88 w 118"/>
                  <a:gd name="T3" fmla="*/ 59 h 60"/>
                  <a:gd name="T4" fmla="*/ 88 w 118"/>
                  <a:gd name="T5" fmla="*/ 29 h 60"/>
                  <a:gd name="T6" fmla="*/ 0 w 118"/>
                  <a:gd name="T7" fmla="*/ 0 h 60"/>
                  <a:gd name="T8" fmla="*/ 0 w 118"/>
                  <a:gd name="T9" fmla="*/ 0 h 60"/>
                  <a:gd name="T10" fmla="*/ 0 w 118"/>
                  <a:gd name="T11" fmla="*/ 0 h 60"/>
                  <a:gd name="T12" fmla="*/ 88 w 118"/>
                  <a:gd name="T13" fmla="*/ 29 h 60"/>
                  <a:gd name="T14" fmla="*/ 88 w 118"/>
                  <a:gd name="T15" fmla="*/ 59 h 60"/>
                  <a:gd name="T16" fmla="*/ 117 w 118"/>
                  <a:gd name="T17" fmla="*/ 59 h 60"/>
                  <a:gd name="T18" fmla="*/ 117 w 118"/>
                  <a:gd name="T19" fmla="*/ 59 h 60"/>
                  <a:gd name="T20" fmla="*/ 88 w 118"/>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60">
                    <a:moveTo>
                      <a:pt x="88" y="59"/>
                    </a:moveTo>
                    <a:lnTo>
                      <a:pt x="88" y="59"/>
                    </a:lnTo>
                    <a:cubicBezTo>
                      <a:pt x="88" y="29"/>
                      <a:pt x="88" y="29"/>
                      <a:pt x="88" y="29"/>
                    </a:cubicBezTo>
                    <a:cubicBezTo>
                      <a:pt x="59" y="29"/>
                      <a:pt x="29" y="29"/>
                      <a:pt x="0" y="0"/>
                    </a:cubicBezTo>
                    <a:lnTo>
                      <a:pt x="0" y="0"/>
                    </a:lnTo>
                    <a:lnTo>
                      <a:pt x="0" y="0"/>
                    </a:lnTo>
                    <a:cubicBezTo>
                      <a:pt x="29" y="29"/>
                      <a:pt x="59" y="29"/>
                      <a:pt x="88" y="29"/>
                    </a:cubicBezTo>
                    <a:cubicBezTo>
                      <a:pt x="88" y="59"/>
                      <a:pt x="88" y="59"/>
                      <a:pt x="88" y="59"/>
                    </a:cubicBezTo>
                    <a:cubicBezTo>
                      <a:pt x="117" y="59"/>
                      <a:pt x="117" y="59"/>
                      <a:pt x="117" y="59"/>
                    </a:cubicBezTo>
                    <a:lnTo>
                      <a:pt x="117" y="59"/>
                    </a:lnTo>
                    <a:lnTo>
                      <a:pt x="88"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95" name="Freeform 446">
                <a:extLst>
                  <a:ext uri="{FF2B5EF4-FFF2-40B4-BE49-F238E27FC236}">
                    <a16:creationId xmlns:a16="http://schemas.microsoft.com/office/drawing/2014/main" id="{00D85EE9-F0FE-494D-9602-1AE4935E193A}"/>
                  </a:ext>
                </a:extLst>
              </p:cNvPr>
              <p:cNvSpPr>
                <a:spLocks noChangeArrowheads="1"/>
              </p:cNvSpPr>
              <p:nvPr/>
            </p:nvSpPr>
            <p:spPr bwMode="auto">
              <a:xfrm>
                <a:off x="6639237" y="4966684"/>
                <a:ext cx="11416" cy="1618"/>
              </a:xfrm>
              <a:custGeom>
                <a:avLst/>
                <a:gdLst>
                  <a:gd name="T0" fmla="*/ 0 w 30"/>
                  <a:gd name="T1" fmla="*/ 0 h 1"/>
                  <a:gd name="T2" fmla="*/ 0 w 30"/>
                  <a:gd name="T3" fmla="*/ 0 h 1"/>
                  <a:gd name="T4" fmla="*/ 0 w 30"/>
                  <a:gd name="T5" fmla="*/ 0 h 1"/>
                  <a:gd name="T6" fmla="*/ 0 w 30"/>
                  <a:gd name="T7" fmla="*/ 0 h 1"/>
                  <a:gd name="T8" fmla="*/ 0 w 30"/>
                  <a:gd name="T9" fmla="*/ 0 h 1"/>
                  <a:gd name="T10" fmla="*/ 0 w 30"/>
                  <a:gd name="T11" fmla="*/ 0 h 1"/>
                  <a:gd name="T12" fmla="*/ 29 w 30"/>
                  <a:gd name="T13" fmla="*/ 0 h 1"/>
                  <a:gd name="T14" fmla="*/ 0 w 3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
                    <a:moveTo>
                      <a:pt x="0" y="0"/>
                    </a:moveTo>
                    <a:lnTo>
                      <a:pt x="0" y="0"/>
                    </a:lnTo>
                    <a:lnTo>
                      <a:pt x="0" y="0"/>
                    </a:lnTo>
                    <a:lnTo>
                      <a:pt x="0" y="0"/>
                    </a:lnTo>
                    <a:lnTo>
                      <a:pt x="0" y="0"/>
                    </a:lnTo>
                    <a:lnTo>
                      <a:pt x="0" y="0"/>
                    </a:lnTo>
                    <a:cubicBezTo>
                      <a:pt x="29" y="0"/>
                      <a:pt x="29" y="0"/>
                      <a:pt x="2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96" name="Freeform 447">
                <a:extLst>
                  <a:ext uri="{FF2B5EF4-FFF2-40B4-BE49-F238E27FC236}">
                    <a16:creationId xmlns:a16="http://schemas.microsoft.com/office/drawing/2014/main" id="{4615F26F-7563-4DCD-94E1-DFF2153EF59F}"/>
                  </a:ext>
                </a:extLst>
              </p:cNvPr>
              <p:cNvSpPr>
                <a:spLocks noChangeArrowheads="1"/>
              </p:cNvSpPr>
              <p:nvPr/>
            </p:nvSpPr>
            <p:spPr bwMode="auto">
              <a:xfrm>
                <a:off x="6487569" y="5115570"/>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97" name="Freeform 448">
                <a:extLst>
                  <a:ext uri="{FF2B5EF4-FFF2-40B4-BE49-F238E27FC236}">
                    <a16:creationId xmlns:a16="http://schemas.microsoft.com/office/drawing/2014/main" id="{C4C50C1B-1DC8-4BD5-A950-CA2245178C3A}"/>
                  </a:ext>
                </a:extLst>
              </p:cNvPr>
              <p:cNvSpPr>
                <a:spLocks noChangeArrowheads="1"/>
              </p:cNvSpPr>
              <p:nvPr/>
            </p:nvSpPr>
            <p:spPr bwMode="auto">
              <a:xfrm>
                <a:off x="6649022" y="4966684"/>
                <a:ext cx="11416" cy="1618"/>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98" name="Freeform 449">
                <a:extLst>
                  <a:ext uri="{FF2B5EF4-FFF2-40B4-BE49-F238E27FC236}">
                    <a16:creationId xmlns:a16="http://schemas.microsoft.com/office/drawing/2014/main" id="{4CA857A8-450D-4AE3-8D62-4355E6F7B032}"/>
                  </a:ext>
                </a:extLst>
              </p:cNvPr>
              <p:cNvSpPr>
                <a:spLocks noChangeArrowheads="1"/>
              </p:cNvSpPr>
              <p:nvPr/>
            </p:nvSpPr>
            <p:spPr bwMode="auto">
              <a:xfrm>
                <a:off x="6595205" y="4955355"/>
                <a:ext cx="11415" cy="11329"/>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499" name="Freeform 450">
                <a:extLst>
                  <a:ext uri="{FF2B5EF4-FFF2-40B4-BE49-F238E27FC236}">
                    <a16:creationId xmlns:a16="http://schemas.microsoft.com/office/drawing/2014/main" id="{9F788B90-C8EF-4374-BAA3-903D06335DCD}"/>
                  </a:ext>
                </a:extLst>
              </p:cNvPr>
              <p:cNvSpPr>
                <a:spLocks noChangeArrowheads="1"/>
              </p:cNvSpPr>
              <p:nvPr/>
            </p:nvSpPr>
            <p:spPr bwMode="auto">
              <a:xfrm>
                <a:off x="6529971" y="4987722"/>
                <a:ext cx="44032" cy="85771"/>
              </a:xfrm>
              <a:custGeom>
                <a:avLst/>
                <a:gdLst>
                  <a:gd name="T0" fmla="*/ 58 w 117"/>
                  <a:gd name="T1" fmla="*/ 30 h 235"/>
                  <a:gd name="T2" fmla="*/ 58 w 117"/>
                  <a:gd name="T3" fmla="*/ 30 h 235"/>
                  <a:gd name="T4" fmla="*/ 0 w 117"/>
                  <a:gd name="T5" fmla="*/ 234 h 235"/>
                  <a:gd name="T6" fmla="*/ 58 w 117"/>
                  <a:gd name="T7" fmla="*/ 30 h 235"/>
                  <a:gd name="T8" fmla="*/ 87 w 117"/>
                  <a:gd name="T9" fmla="*/ 30 h 235"/>
                  <a:gd name="T10" fmla="*/ 116 w 117"/>
                  <a:gd name="T11" fmla="*/ 0 h 235"/>
                  <a:gd name="T12" fmla="*/ 87 w 117"/>
                  <a:gd name="T13" fmla="*/ 30 h 235"/>
                  <a:gd name="T14" fmla="*/ 58 w 117"/>
                  <a:gd name="T15" fmla="*/ 3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35">
                    <a:moveTo>
                      <a:pt x="58" y="30"/>
                    </a:moveTo>
                    <a:lnTo>
                      <a:pt x="58" y="30"/>
                    </a:lnTo>
                    <a:cubicBezTo>
                      <a:pt x="58" y="117"/>
                      <a:pt x="29" y="176"/>
                      <a:pt x="0" y="234"/>
                    </a:cubicBezTo>
                    <a:cubicBezTo>
                      <a:pt x="29" y="176"/>
                      <a:pt x="58" y="117"/>
                      <a:pt x="58" y="30"/>
                    </a:cubicBezTo>
                    <a:lnTo>
                      <a:pt x="87" y="30"/>
                    </a:lnTo>
                    <a:cubicBezTo>
                      <a:pt x="87" y="30"/>
                      <a:pt x="116" y="30"/>
                      <a:pt x="116" y="0"/>
                    </a:cubicBezTo>
                    <a:cubicBezTo>
                      <a:pt x="116" y="30"/>
                      <a:pt x="87" y="30"/>
                      <a:pt x="87" y="30"/>
                    </a:cubicBezTo>
                    <a:lnTo>
                      <a:pt x="58"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00" name="Freeform 451">
                <a:extLst>
                  <a:ext uri="{FF2B5EF4-FFF2-40B4-BE49-F238E27FC236}">
                    <a16:creationId xmlns:a16="http://schemas.microsoft.com/office/drawing/2014/main" id="{ECFF3AC4-6C7C-48C4-A956-77DF52AD0FAB}"/>
                  </a:ext>
                </a:extLst>
              </p:cNvPr>
              <p:cNvSpPr>
                <a:spLocks noChangeArrowheads="1"/>
              </p:cNvSpPr>
              <p:nvPr/>
            </p:nvSpPr>
            <p:spPr bwMode="auto">
              <a:xfrm>
                <a:off x="6497354" y="5094531"/>
                <a:ext cx="22832" cy="21039"/>
              </a:xfrm>
              <a:custGeom>
                <a:avLst/>
                <a:gdLst>
                  <a:gd name="T0" fmla="*/ 0 w 60"/>
                  <a:gd name="T1" fmla="*/ 58 h 59"/>
                  <a:gd name="T2" fmla="*/ 0 w 60"/>
                  <a:gd name="T3" fmla="*/ 58 h 59"/>
                  <a:gd name="T4" fmla="*/ 59 w 60"/>
                  <a:gd name="T5" fmla="*/ 0 h 59"/>
                  <a:gd name="T6" fmla="*/ 0 w 60"/>
                  <a:gd name="T7" fmla="*/ 58 h 59"/>
                </a:gdLst>
                <a:ahLst/>
                <a:cxnLst>
                  <a:cxn ang="0">
                    <a:pos x="T0" y="T1"/>
                  </a:cxn>
                  <a:cxn ang="0">
                    <a:pos x="T2" y="T3"/>
                  </a:cxn>
                  <a:cxn ang="0">
                    <a:pos x="T4" y="T5"/>
                  </a:cxn>
                  <a:cxn ang="0">
                    <a:pos x="T6" y="T7"/>
                  </a:cxn>
                </a:cxnLst>
                <a:rect l="0" t="0" r="r" b="b"/>
                <a:pathLst>
                  <a:path w="60" h="59">
                    <a:moveTo>
                      <a:pt x="0" y="58"/>
                    </a:moveTo>
                    <a:lnTo>
                      <a:pt x="0" y="58"/>
                    </a:lnTo>
                    <a:cubicBezTo>
                      <a:pt x="30" y="58"/>
                      <a:pt x="30" y="29"/>
                      <a:pt x="59" y="0"/>
                    </a:cubicBezTo>
                    <a:cubicBezTo>
                      <a:pt x="30" y="29"/>
                      <a:pt x="3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01" name="Freeform 452">
                <a:extLst>
                  <a:ext uri="{FF2B5EF4-FFF2-40B4-BE49-F238E27FC236}">
                    <a16:creationId xmlns:a16="http://schemas.microsoft.com/office/drawing/2014/main" id="{893871FA-32FB-4D17-8A44-914034B817F6}"/>
                  </a:ext>
                </a:extLst>
              </p:cNvPr>
              <p:cNvSpPr>
                <a:spLocks noChangeArrowheads="1"/>
              </p:cNvSpPr>
              <p:nvPr/>
            </p:nvSpPr>
            <p:spPr bwMode="auto">
              <a:xfrm>
                <a:off x="6164662" y="4730409"/>
                <a:ext cx="11415" cy="1618"/>
              </a:xfrm>
              <a:custGeom>
                <a:avLst/>
                <a:gdLst>
                  <a:gd name="T0" fmla="*/ 0 w 29"/>
                  <a:gd name="T1" fmla="*/ 0 h 1"/>
                  <a:gd name="T2" fmla="*/ 0 w 29"/>
                  <a:gd name="T3" fmla="*/ 0 h 1"/>
                  <a:gd name="T4" fmla="*/ 0 w 29"/>
                  <a:gd name="T5" fmla="*/ 0 h 1"/>
                  <a:gd name="T6" fmla="*/ 28 w 29"/>
                  <a:gd name="T7" fmla="*/ 0 h 1"/>
                  <a:gd name="T8" fmla="*/ 28 w 29"/>
                  <a:gd name="T9" fmla="*/ 0 h 1"/>
                  <a:gd name="T10" fmla="*/ 0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0" y="0"/>
                    </a:moveTo>
                    <a:lnTo>
                      <a:pt x="0" y="0"/>
                    </a:lnTo>
                    <a:lnTo>
                      <a:pt x="0" y="0"/>
                    </a:lnTo>
                    <a:cubicBezTo>
                      <a:pt x="28" y="0"/>
                      <a:pt x="28" y="0"/>
                      <a:pt x="28" y="0"/>
                    </a:cubicBez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02" name="Freeform 453">
                <a:extLst>
                  <a:ext uri="{FF2B5EF4-FFF2-40B4-BE49-F238E27FC236}">
                    <a16:creationId xmlns:a16="http://schemas.microsoft.com/office/drawing/2014/main" id="{3772BC84-976C-4F75-ACEC-D621BF770267}"/>
                  </a:ext>
                </a:extLst>
              </p:cNvPr>
              <p:cNvSpPr>
                <a:spLocks noChangeArrowheads="1"/>
              </p:cNvSpPr>
              <p:nvPr/>
            </p:nvSpPr>
            <p:spPr bwMode="auto">
              <a:xfrm>
                <a:off x="4060871" y="3660699"/>
                <a:ext cx="11415" cy="11329"/>
              </a:xfrm>
              <a:custGeom>
                <a:avLst/>
                <a:gdLst>
                  <a:gd name="T0" fmla="*/ 0 w 30"/>
                  <a:gd name="T1" fmla="*/ 0 h 31"/>
                  <a:gd name="T2" fmla="*/ 0 w 30"/>
                  <a:gd name="T3" fmla="*/ 0 h 31"/>
                  <a:gd name="T4" fmla="*/ 29 w 30"/>
                  <a:gd name="T5" fmla="*/ 30 h 31"/>
                  <a:gd name="T6" fmla="*/ 0 w 30"/>
                  <a:gd name="T7" fmla="*/ 0 h 31"/>
                </a:gdLst>
                <a:ahLst/>
                <a:cxnLst>
                  <a:cxn ang="0">
                    <a:pos x="T0" y="T1"/>
                  </a:cxn>
                  <a:cxn ang="0">
                    <a:pos x="T2" y="T3"/>
                  </a:cxn>
                  <a:cxn ang="0">
                    <a:pos x="T4" y="T5"/>
                  </a:cxn>
                  <a:cxn ang="0">
                    <a:pos x="T6" y="T7"/>
                  </a:cxn>
                </a:cxnLst>
                <a:rect l="0" t="0" r="r" b="b"/>
                <a:pathLst>
                  <a:path w="30" h="31">
                    <a:moveTo>
                      <a:pt x="0" y="0"/>
                    </a:moveTo>
                    <a:lnTo>
                      <a:pt x="0" y="0"/>
                    </a:lnTo>
                    <a:cubicBezTo>
                      <a:pt x="0" y="0"/>
                      <a:pt x="0" y="30"/>
                      <a:pt x="29" y="30"/>
                    </a:cubicBezTo>
                    <a:cubicBezTo>
                      <a:pt x="0" y="3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03" name="Freeform 454">
                <a:extLst>
                  <a:ext uri="{FF2B5EF4-FFF2-40B4-BE49-F238E27FC236}">
                    <a16:creationId xmlns:a16="http://schemas.microsoft.com/office/drawing/2014/main" id="{A7C4C468-A90B-44C4-9A41-99D1602D791C}"/>
                  </a:ext>
                </a:extLst>
              </p:cNvPr>
              <p:cNvSpPr>
                <a:spLocks noChangeArrowheads="1"/>
              </p:cNvSpPr>
              <p:nvPr/>
            </p:nvSpPr>
            <p:spPr bwMode="auto">
              <a:xfrm>
                <a:off x="4135890" y="3735142"/>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04" name="Freeform 455">
                <a:extLst>
                  <a:ext uri="{FF2B5EF4-FFF2-40B4-BE49-F238E27FC236}">
                    <a16:creationId xmlns:a16="http://schemas.microsoft.com/office/drawing/2014/main" id="{EEECD42F-4477-48ED-8A17-F87A5CEEC973}"/>
                  </a:ext>
                </a:extLst>
              </p:cNvPr>
              <p:cNvSpPr>
                <a:spLocks noChangeArrowheads="1"/>
              </p:cNvSpPr>
              <p:nvPr/>
            </p:nvSpPr>
            <p:spPr bwMode="auto">
              <a:xfrm>
                <a:off x="4038039" y="3649372"/>
                <a:ext cx="11415" cy="11328"/>
              </a:xfrm>
              <a:custGeom>
                <a:avLst/>
                <a:gdLst>
                  <a:gd name="T0" fmla="*/ 0 w 31"/>
                  <a:gd name="T1" fmla="*/ 0 h 30"/>
                  <a:gd name="T2" fmla="*/ 0 w 31"/>
                  <a:gd name="T3" fmla="*/ 0 h 30"/>
                  <a:gd name="T4" fmla="*/ 0 w 31"/>
                  <a:gd name="T5" fmla="*/ 0 h 30"/>
                  <a:gd name="T6" fmla="*/ 0 w 31"/>
                  <a:gd name="T7" fmla="*/ 0 h 30"/>
                  <a:gd name="T8" fmla="*/ 30 w 31"/>
                  <a:gd name="T9" fmla="*/ 29 h 30"/>
                  <a:gd name="T10" fmla="*/ 0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0" y="0"/>
                    </a:moveTo>
                    <a:lnTo>
                      <a:pt x="0" y="0"/>
                    </a:lnTo>
                    <a:lnTo>
                      <a:pt x="0" y="0"/>
                    </a:lnTo>
                    <a:lnTo>
                      <a:pt x="0" y="0"/>
                    </a:lnTo>
                    <a:cubicBezTo>
                      <a:pt x="30" y="0"/>
                      <a:pt x="30" y="0"/>
                      <a:pt x="30" y="29"/>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05" name="Freeform 456">
                <a:extLst>
                  <a:ext uri="{FF2B5EF4-FFF2-40B4-BE49-F238E27FC236}">
                    <a16:creationId xmlns:a16="http://schemas.microsoft.com/office/drawing/2014/main" id="{F6B239A2-2498-4C32-9E85-67ADBD230894}"/>
                  </a:ext>
                </a:extLst>
              </p:cNvPr>
              <p:cNvSpPr>
                <a:spLocks noChangeArrowheads="1"/>
              </p:cNvSpPr>
              <p:nvPr/>
            </p:nvSpPr>
            <p:spPr bwMode="auto">
              <a:xfrm>
                <a:off x="4201124" y="3841951"/>
                <a:ext cx="11415"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06" name="Freeform 457">
                <a:extLst>
                  <a:ext uri="{FF2B5EF4-FFF2-40B4-BE49-F238E27FC236}">
                    <a16:creationId xmlns:a16="http://schemas.microsoft.com/office/drawing/2014/main" id="{BF2F51EC-8932-4A3B-8603-F522F1DD2A37}"/>
                  </a:ext>
                </a:extLst>
              </p:cNvPr>
              <p:cNvSpPr>
                <a:spLocks noChangeArrowheads="1"/>
              </p:cNvSpPr>
              <p:nvPr/>
            </p:nvSpPr>
            <p:spPr bwMode="auto">
              <a:xfrm>
                <a:off x="6109213" y="4655967"/>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07" name="Freeform 458">
                <a:extLst>
                  <a:ext uri="{FF2B5EF4-FFF2-40B4-BE49-F238E27FC236}">
                    <a16:creationId xmlns:a16="http://schemas.microsoft.com/office/drawing/2014/main" id="{F104DA5F-60EB-4A7C-AF9D-DFAF4C917ED2}"/>
                  </a:ext>
                </a:extLst>
              </p:cNvPr>
              <p:cNvSpPr>
                <a:spLocks noChangeArrowheads="1"/>
              </p:cNvSpPr>
              <p:nvPr/>
            </p:nvSpPr>
            <p:spPr bwMode="auto">
              <a:xfrm>
                <a:off x="3909202" y="3607295"/>
                <a:ext cx="44033" cy="11328"/>
              </a:xfrm>
              <a:custGeom>
                <a:avLst/>
                <a:gdLst>
                  <a:gd name="T0" fmla="*/ 88 w 118"/>
                  <a:gd name="T1" fmla="*/ 29 h 30"/>
                  <a:gd name="T2" fmla="*/ 88 w 118"/>
                  <a:gd name="T3" fmla="*/ 29 h 30"/>
                  <a:gd name="T4" fmla="*/ 30 w 118"/>
                  <a:gd name="T5" fmla="*/ 0 h 30"/>
                  <a:gd name="T6" fmla="*/ 0 w 118"/>
                  <a:gd name="T7" fmla="*/ 0 h 30"/>
                  <a:gd name="T8" fmla="*/ 30 w 118"/>
                  <a:gd name="T9" fmla="*/ 0 h 30"/>
                  <a:gd name="T10" fmla="*/ 88 w 118"/>
                  <a:gd name="T11" fmla="*/ 29 h 30"/>
                  <a:gd name="T12" fmla="*/ 117 w 118"/>
                  <a:gd name="T13" fmla="*/ 29 h 30"/>
                  <a:gd name="T14" fmla="*/ 88 w 118"/>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30">
                    <a:moveTo>
                      <a:pt x="88" y="29"/>
                    </a:moveTo>
                    <a:lnTo>
                      <a:pt x="88" y="29"/>
                    </a:lnTo>
                    <a:cubicBezTo>
                      <a:pt x="59" y="29"/>
                      <a:pt x="30" y="29"/>
                      <a:pt x="30" y="0"/>
                    </a:cubicBezTo>
                    <a:lnTo>
                      <a:pt x="0" y="0"/>
                    </a:lnTo>
                    <a:lnTo>
                      <a:pt x="30" y="0"/>
                    </a:lnTo>
                    <a:cubicBezTo>
                      <a:pt x="30" y="29"/>
                      <a:pt x="59" y="29"/>
                      <a:pt x="88" y="29"/>
                    </a:cubicBezTo>
                    <a:cubicBezTo>
                      <a:pt x="88" y="29"/>
                      <a:pt x="88" y="29"/>
                      <a:pt x="117" y="29"/>
                    </a:cubicBezTo>
                    <a:cubicBezTo>
                      <a:pt x="88" y="29"/>
                      <a:pt x="88" y="29"/>
                      <a:pt x="8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08" name="Freeform 459">
                <a:extLst>
                  <a:ext uri="{FF2B5EF4-FFF2-40B4-BE49-F238E27FC236}">
                    <a16:creationId xmlns:a16="http://schemas.microsoft.com/office/drawing/2014/main" id="{3614B465-8C66-4E45-A8C9-FD59BBF9D326}"/>
                  </a:ext>
                </a:extLst>
              </p:cNvPr>
              <p:cNvSpPr>
                <a:spLocks noChangeArrowheads="1"/>
              </p:cNvSpPr>
              <p:nvPr/>
            </p:nvSpPr>
            <p:spPr bwMode="auto">
              <a:xfrm>
                <a:off x="4018469" y="3649372"/>
                <a:ext cx="11415" cy="1618"/>
              </a:xfrm>
              <a:custGeom>
                <a:avLst/>
                <a:gdLst>
                  <a:gd name="T0" fmla="*/ 0 w 29"/>
                  <a:gd name="T1" fmla="*/ 0 h 1"/>
                  <a:gd name="T2" fmla="*/ 0 w 29"/>
                  <a:gd name="T3" fmla="*/ 0 h 1"/>
                  <a:gd name="T4" fmla="*/ 28 w 29"/>
                  <a:gd name="T5" fmla="*/ 0 h 1"/>
                  <a:gd name="T6" fmla="*/ 0 w 29"/>
                  <a:gd name="T7" fmla="*/ 0 h 1"/>
                </a:gdLst>
                <a:ahLst/>
                <a:cxnLst>
                  <a:cxn ang="0">
                    <a:pos x="T0" y="T1"/>
                  </a:cxn>
                  <a:cxn ang="0">
                    <a:pos x="T2" y="T3"/>
                  </a:cxn>
                  <a:cxn ang="0">
                    <a:pos x="T4" y="T5"/>
                  </a:cxn>
                  <a:cxn ang="0">
                    <a:pos x="T6" y="T7"/>
                  </a:cxn>
                </a:cxnLst>
                <a:rect l="0" t="0" r="r" b="b"/>
                <a:pathLst>
                  <a:path w="29" h="1">
                    <a:moveTo>
                      <a:pt x="0" y="0"/>
                    </a:moveTo>
                    <a:lnTo>
                      <a:pt x="0" y="0"/>
                    </a:ln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09" name="Freeform 460">
                <a:extLst>
                  <a:ext uri="{FF2B5EF4-FFF2-40B4-BE49-F238E27FC236}">
                    <a16:creationId xmlns:a16="http://schemas.microsoft.com/office/drawing/2014/main" id="{B4041A96-A511-4D4A-BC89-2692DEC284BA}"/>
                  </a:ext>
                </a:extLst>
              </p:cNvPr>
              <p:cNvSpPr>
                <a:spLocks noChangeArrowheads="1"/>
              </p:cNvSpPr>
              <p:nvPr/>
            </p:nvSpPr>
            <p:spPr bwMode="auto">
              <a:xfrm>
                <a:off x="5861324" y="4505462"/>
                <a:ext cx="151668" cy="22656"/>
              </a:xfrm>
              <a:custGeom>
                <a:avLst/>
                <a:gdLst>
                  <a:gd name="T0" fmla="*/ 0 w 409"/>
                  <a:gd name="T1" fmla="*/ 0 h 60"/>
                  <a:gd name="T2" fmla="*/ 0 w 409"/>
                  <a:gd name="T3" fmla="*/ 0 h 60"/>
                  <a:gd name="T4" fmla="*/ 408 w 409"/>
                  <a:gd name="T5" fmla="*/ 59 h 60"/>
                  <a:gd name="T6" fmla="*/ 408 w 409"/>
                  <a:gd name="T7" fmla="*/ 59 h 60"/>
                  <a:gd name="T8" fmla="*/ 408 w 409"/>
                  <a:gd name="T9" fmla="*/ 59 h 60"/>
                  <a:gd name="T10" fmla="*/ 0 w 409"/>
                  <a:gd name="T11" fmla="*/ 0 h 60"/>
                </a:gdLst>
                <a:ahLst/>
                <a:cxnLst>
                  <a:cxn ang="0">
                    <a:pos x="T0" y="T1"/>
                  </a:cxn>
                  <a:cxn ang="0">
                    <a:pos x="T2" y="T3"/>
                  </a:cxn>
                  <a:cxn ang="0">
                    <a:pos x="T4" y="T5"/>
                  </a:cxn>
                  <a:cxn ang="0">
                    <a:pos x="T6" y="T7"/>
                  </a:cxn>
                  <a:cxn ang="0">
                    <a:pos x="T8" y="T9"/>
                  </a:cxn>
                  <a:cxn ang="0">
                    <a:pos x="T10" y="T11"/>
                  </a:cxn>
                </a:cxnLst>
                <a:rect l="0" t="0" r="r" b="b"/>
                <a:pathLst>
                  <a:path w="409" h="60">
                    <a:moveTo>
                      <a:pt x="0" y="0"/>
                    </a:moveTo>
                    <a:lnTo>
                      <a:pt x="0" y="0"/>
                    </a:lnTo>
                    <a:cubicBezTo>
                      <a:pt x="145" y="29"/>
                      <a:pt x="262" y="59"/>
                      <a:pt x="408" y="59"/>
                    </a:cubicBezTo>
                    <a:lnTo>
                      <a:pt x="408" y="59"/>
                    </a:lnTo>
                    <a:lnTo>
                      <a:pt x="408" y="59"/>
                    </a:lnTo>
                    <a:cubicBezTo>
                      <a:pt x="262" y="59"/>
                      <a:pt x="145"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10" name="Freeform 461">
                <a:extLst>
                  <a:ext uri="{FF2B5EF4-FFF2-40B4-BE49-F238E27FC236}">
                    <a16:creationId xmlns:a16="http://schemas.microsoft.com/office/drawing/2014/main" id="{07C8D775-4762-4776-84F0-7D7329820A7C}"/>
                  </a:ext>
                </a:extLst>
              </p:cNvPr>
              <p:cNvSpPr>
                <a:spLocks noChangeArrowheads="1"/>
              </p:cNvSpPr>
              <p:nvPr/>
            </p:nvSpPr>
            <p:spPr bwMode="auto">
              <a:xfrm>
                <a:off x="6012992" y="4560485"/>
                <a:ext cx="86435" cy="85771"/>
              </a:xfrm>
              <a:custGeom>
                <a:avLst/>
                <a:gdLst>
                  <a:gd name="T0" fmla="*/ 233 w 234"/>
                  <a:gd name="T1" fmla="*/ 204 h 234"/>
                  <a:gd name="T2" fmla="*/ 233 w 234"/>
                  <a:gd name="T3" fmla="*/ 204 h 234"/>
                  <a:gd name="T4" fmla="*/ 145 w 234"/>
                  <a:gd name="T5" fmla="*/ 146 h 234"/>
                  <a:gd name="T6" fmla="*/ 0 w 234"/>
                  <a:gd name="T7" fmla="*/ 0 h 234"/>
                  <a:gd name="T8" fmla="*/ 145 w 234"/>
                  <a:gd name="T9" fmla="*/ 146 h 234"/>
                  <a:gd name="T10" fmla="*/ 233 w 234"/>
                  <a:gd name="T11" fmla="*/ 204 h 234"/>
                  <a:gd name="T12" fmla="*/ 233 w 234"/>
                  <a:gd name="T13" fmla="*/ 233 h 234"/>
                  <a:gd name="T14" fmla="*/ 233 w 234"/>
                  <a:gd name="T15" fmla="*/ 204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34">
                    <a:moveTo>
                      <a:pt x="233" y="204"/>
                    </a:moveTo>
                    <a:lnTo>
                      <a:pt x="233" y="204"/>
                    </a:lnTo>
                    <a:cubicBezTo>
                      <a:pt x="204" y="204"/>
                      <a:pt x="175" y="175"/>
                      <a:pt x="145" y="146"/>
                    </a:cubicBezTo>
                    <a:cubicBezTo>
                      <a:pt x="87" y="87"/>
                      <a:pt x="29" y="58"/>
                      <a:pt x="0" y="0"/>
                    </a:cubicBezTo>
                    <a:cubicBezTo>
                      <a:pt x="29" y="58"/>
                      <a:pt x="87" y="87"/>
                      <a:pt x="145" y="146"/>
                    </a:cubicBezTo>
                    <a:cubicBezTo>
                      <a:pt x="175" y="175"/>
                      <a:pt x="204" y="204"/>
                      <a:pt x="233" y="204"/>
                    </a:cubicBezTo>
                    <a:cubicBezTo>
                      <a:pt x="233" y="233"/>
                      <a:pt x="233" y="233"/>
                      <a:pt x="233" y="233"/>
                    </a:cubicBezTo>
                    <a:cubicBezTo>
                      <a:pt x="233" y="233"/>
                      <a:pt x="233" y="233"/>
                      <a:pt x="233"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11" name="Freeform 462">
                <a:extLst>
                  <a:ext uri="{FF2B5EF4-FFF2-40B4-BE49-F238E27FC236}">
                    <a16:creationId xmlns:a16="http://schemas.microsoft.com/office/drawing/2014/main" id="{C5AA5BAB-C5E0-47A1-9EC2-CDB5A270203B}"/>
                  </a:ext>
                </a:extLst>
              </p:cNvPr>
              <p:cNvSpPr>
                <a:spLocks noChangeArrowheads="1"/>
              </p:cNvSpPr>
              <p:nvPr/>
            </p:nvSpPr>
            <p:spPr bwMode="auto">
              <a:xfrm>
                <a:off x="5215510" y="4463386"/>
                <a:ext cx="21200" cy="11329"/>
              </a:xfrm>
              <a:custGeom>
                <a:avLst/>
                <a:gdLst>
                  <a:gd name="T0" fmla="*/ 0 w 59"/>
                  <a:gd name="T1" fmla="*/ 0 h 30"/>
                  <a:gd name="T2" fmla="*/ 0 w 59"/>
                  <a:gd name="T3" fmla="*/ 0 h 30"/>
                  <a:gd name="T4" fmla="*/ 58 w 59"/>
                  <a:gd name="T5" fmla="*/ 29 h 30"/>
                  <a:gd name="T6" fmla="*/ 0 w 59"/>
                  <a:gd name="T7" fmla="*/ 0 h 30"/>
                </a:gdLst>
                <a:ahLst/>
                <a:cxnLst>
                  <a:cxn ang="0">
                    <a:pos x="T0" y="T1"/>
                  </a:cxn>
                  <a:cxn ang="0">
                    <a:pos x="T2" y="T3"/>
                  </a:cxn>
                  <a:cxn ang="0">
                    <a:pos x="T4" y="T5"/>
                  </a:cxn>
                  <a:cxn ang="0">
                    <a:pos x="T6" y="T7"/>
                  </a:cxn>
                </a:cxnLst>
                <a:rect l="0" t="0" r="r" b="b"/>
                <a:pathLst>
                  <a:path w="59" h="30">
                    <a:moveTo>
                      <a:pt x="0" y="0"/>
                    </a:moveTo>
                    <a:lnTo>
                      <a:pt x="0" y="0"/>
                    </a:lnTo>
                    <a:cubicBezTo>
                      <a:pt x="0" y="0"/>
                      <a:pt x="29" y="0"/>
                      <a:pt x="58" y="29"/>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12" name="Freeform 463">
                <a:extLst>
                  <a:ext uri="{FF2B5EF4-FFF2-40B4-BE49-F238E27FC236}">
                    <a16:creationId xmlns:a16="http://schemas.microsoft.com/office/drawing/2014/main" id="{F5FF4A89-B984-4FE8-9CD1-F2138A35D3D5}"/>
                  </a:ext>
                </a:extLst>
              </p:cNvPr>
              <p:cNvSpPr>
                <a:spLocks noChangeArrowheads="1"/>
              </p:cNvSpPr>
              <p:nvPr/>
            </p:nvSpPr>
            <p:spPr bwMode="auto">
              <a:xfrm>
                <a:off x="4243526" y="3841951"/>
                <a:ext cx="22832" cy="11329"/>
              </a:xfrm>
              <a:custGeom>
                <a:avLst/>
                <a:gdLst>
                  <a:gd name="T0" fmla="*/ 59 w 60"/>
                  <a:gd name="T1" fmla="*/ 29 h 30"/>
                  <a:gd name="T2" fmla="*/ 59 w 60"/>
                  <a:gd name="T3" fmla="*/ 29 h 30"/>
                  <a:gd name="T4" fmla="*/ 29 w 60"/>
                  <a:gd name="T5" fmla="*/ 0 h 30"/>
                  <a:gd name="T6" fmla="*/ 0 w 60"/>
                  <a:gd name="T7" fmla="*/ 0 h 30"/>
                  <a:gd name="T8" fmla="*/ 29 w 60"/>
                  <a:gd name="T9" fmla="*/ 0 h 30"/>
                  <a:gd name="T10" fmla="*/ 5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59" y="29"/>
                    </a:moveTo>
                    <a:lnTo>
                      <a:pt x="59" y="29"/>
                    </a:lnTo>
                    <a:lnTo>
                      <a:pt x="29" y="0"/>
                    </a:lnTo>
                    <a:lnTo>
                      <a:pt x="0" y="0"/>
                    </a:lnTo>
                    <a:lnTo>
                      <a:pt x="29" y="0"/>
                    </a:lnTo>
                    <a:lnTo>
                      <a:pt x="5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13" name="Freeform 464">
                <a:extLst>
                  <a:ext uri="{FF2B5EF4-FFF2-40B4-BE49-F238E27FC236}">
                    <a16:creationId xmlns:a16="http://schemas.microsoft.com/office/drawing/2014/main" id="{77C9551C-A119-43D4-8141-85ED8A7EC02C}"/>
                  </a:ext>
                </a:extLst>
              </p:cNvPr>
              <p:cNvSpPr>
                <a:spLocks noChangeArrowheads="1"/>
              </p:cNvSpPr>
              <p:nvPr/>
            </p:nvSpPr>
            <p:spPr bwMode="auto">
              <a:xfrm>
                <a:off x="3878216" y="3372638"/>
                <a:ext cx="11415" cy="11329"/>
              </a:xfrm>
              <a:custGeom>
                <a:avLst/>
                <a:gdLst>
                  <a:gd name="T0" fmla="*/ 0 w 30"/>
                  <a:gd name="T1" fmla="*/ 29 h 30"/>
                  <a:gd name="T2" fmla="*/ 0 w 30"/>
                  <a:gd name="T3" fmla="*/ 29 h 30"/>
                  <a:gd name="T4" fmla="*/ 0 w 30"/>
                  <a:gd name="T5" fmla="*/ 0 h 30"/>
                  <a:gd name="T6" fmla="*/ 0 w 30"/>
                  <a:gd name="T7" fmla="*/ 0 h 30"/>
                  <a:gd name="T8" fmla="*/ 0 w 30"/>
                  <a:gd name="T9" fmla="*/ 29 h 30"/>
                  <a:gd name="T10" fmla="*/ 29 w 30"/>
                  <a:gd name="T11" fmla="*/ 29 h 30"/>
                  <a:gd name="T12" fmla="*/ 0 w 30"/>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29"/>
                    </a:moveTo>
                    <a:lnTo>
                      <a:pt x="0" y="29"/>
                    </a:lnTo>
                    <a:cubicBezTo>
                      <a:pt x="0" y="0"/>
                      <a:pt x="0" y="0"/>
                      <a:pt x="0" y="0"/>
                    </a:cubicBezTo>
                    <a:lnTo>
                      <a:pt x="0" y="0"/>
                    </a:lnTo>
                    <a:cubicBezTo>
                      <a:pt x="0" y="29"/>
                      <a:pt x="0" y="29"/>
                      <a:pt x="0" y="29"/>
                    </a:cubicBezTo>
                    <a:lnTo>
                      <a:pt x="29" y="29"/>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14" name="Freeform 465">
                <a:extLst>
                  <a:ext uri="{FF2B5EF4-FFF2-40B4-BE49-F238E27FC236}">
                    <a16:creationId xmlns:a16="http://schemas.microsoft.com/office/drawing/2014/main" id="{8B2C6382-0C76-4276-8983-C1789885E036}"/>
                  </a:ext>
                </a:extLst>
              </p:cNvPr>
              <p:cNvSpPr>
                <a:spLocks noChangeArrowheads="1"/>
              </p:cNvSpPr>
              <p:nvPr/>
            </p:nvSpPr>
            <p:spPr bwMode="auto">
              <a:xfrm>
                <a:off x="4341376" y="4066898"/>
                <a:ext cx="11415" cy="21038"/>
              </a:xfrm>
              <a:custGeom>
                <a:avLst/>
                <a:gdLst>
                  <a:gd name="T0" fmla="*/ 30 w 31"/>
                  <a:gd name="T1" fmla="*/ 0 h 59"/>
                  <a:gd name="T2" fmla="*/ 30 w 31"/>
                  <a:gd name="T3" fmla="*/ 0 h 59"/>
                  <a:gd name="T4" fmla="*/ 0 w 31"/>
                  <a:gd name="T5" fmla="*/ 29 h 59"/>
                  <a:gd name="T6" fmla="*/ 0 w 31"/>
                  <a:gd name="T7" fmla="*/ 58 h 59"/>
                  <a:gd name="T8" fmla="*/ 0 w 31"/>
                  <a:gd name="T9" fmla="*/ 29 h 59"/>
                  <a:gd name="T10" fmla="*/ 30 w 31"/>
                  <a:gd name="T11" fmla="*/ 0 h 59"/>
                </a:gdLst>
                <a:ahLst/>
                <a:cxnLst>
                  <a:cxn ang="0">
                    <a:pos x="T0" y="T1"/>
                  </a:cxn>
                  <a:cxn ang="0">
                    <a:pos x="T2" y="T3"/>
                  </a:cxn>
                  <a:cxn ang="0">
                    <a:pos x="T4" y="T5"/>
                  </a:cxn>
                  <a:cxn ang="0">
                    <a:pos x="T6" y="T7"/>
                  </a:cxn>
                  <a:cxn ang="0">
                    <a:pos x="T8" y="T9"/>
                  </a:cxn>
                  <a:cxn ang="0">
                    <a:pos x="T10" y="T11"/>
                  </a:cxn>
                </a:cxnLst>
                <a:rect l="0" t="0" r="r" b="b"/>
                <a:pathLst>
                  <a:path w="31" h="59">
                    <a:moveTo>
                      <a:pt x="30" y="0"/>
                    </a:moveTo>
                    <a:lnTo>
                      <a:pt x="30" y="0"/>
                    </a:lnTo>
                    <a:cubicBezTo>
                      <a:pt x="30" y="29"/>
                      <a:pt x="30" y="29"/>
                      <a:pt x="0" y="29"/>
                    </a:cubicBezTo>
                    <a:cubicBezTo>
                      <a:pt x="0" y="58"/>
                      <a:pt x="0" y="58"/>
                      <a:pt x="0" y="58"/>
                    </a:cubicBezTo>
                    <a:cubicBezTo>
                      <a:pt x="0" y="29"/>
                      <a:pt x="0" y="29"/>
                      <a:pt x="0" y="29"/>
                    </a:cubicBezTo>
                    <a:cubicBezTo>
                      <a:pt x="30" y="29"/>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15" name="Freeform 466">
                <a:extLst>
                  <a:ext uri="{FF2B5EF4-FFF2-40B4-BE49-F238E27FC236}">
                    <a16:creationId xmlns:a16="http://schemas.microsoft.com/office/drawing/2014/main" id="{EF81AA87-F406-4ED5-AE9F-C891C34282B4}"/>
                  </a:ext>
                </a:extLst>
              </p:cNvPr>
              <p:cNvSpPr>
                <a:spLocks noChangeArrowheads="1"/>
              </p:cNvSpPr>
              <p:nvPr/>
            </p:nvSpPr>
            <p:spPr bwMode="auto">
              <a:xfrm>
                <a:off x="4502830" y="4110592"/>
                <a:ext cx="86435" cy="11329"/>
              </a:xfrm>
              <a:custGeom>
                <a:avLst/>
                <a:gdLst>
                  <a:gd name="T0" fmla="*/ 87 w 234"/>
                  <a:gd name="T1" fmla="*/ 0 h 30"/>
                  <a:gd name="T2" fmla="*/ 87 w 234"/>
                  <a:gd name="T3" fmla="*/ 0 h 30"/>
                  <a:gd name="T4" fmla="*/ 0 w 234"/>
                  <a:gd name="T5" fmla="*/ 0 h 30"/>
                  <a:gd name="T6" fmla="*/ 87 w 234"/>
                  <a:gd name="T7" fmla="*/ 0 h 30"/>
                  <a:gd name="T8" fmla="*/ 233 w 234"/>
                  <a:gd name="T9" fmla="*/ 29 h 30"/>
                  <a:gd name="T10" fmla="*/ 87 w 234"/>
                  <a:gd name="T11" fmla="*/ 0 h 30"/>
                </a:gdLst>
                <a:ahLst/>
                <a:cxnLst>
                  <a:cxn ang="0">
                    <a:pos x="T0" y="T1"/>
                  </a:cxn>
                  <a:cxn ang="0">
                    <a:pos x="T2" y="T3"/>
                  </a:cxn>
                  <a:cxn ang="0">
                    <a:pos x="T4" y="T5"/>
                  </a:cxn>
                  <a:cxn ang="0">
                    <a:pos x="T6" y="T7"/>
                  </a:cxn>
                  <a:cxn ang="0">
                    <a:pos x="T8" y="T9"/>
                  </a:cxn>
                  <a:cxn ang="0">
                    <a:pos x="T10" y="T11"/>
                  </a:cxn>
                </a:cxnLst>
                <a:rect l="0" t="0" r="r" b="b"/>
                <a:pathLst>
                  <a:path w="234" h="30">
                    <a:moveTo>
                      <a:pt x="87" y="0"/>
                    </a:moveTo>
                    <a:lnTo>
                      <a:pt x="87" y="0"/>
                    </a:lnTo>
                    <a:cubicBezTo>
                      <a:pt x="58" y="0"/>
                      <a:pt x="29" y="0"/>
                      <a:pt x="0" y="0"/>
                    </a:cubicBezTo>
                    <a:cubicBezTo>
                      <a:pt x="29" y="0"/>
                      <a:pt x="58" y="0"/>
                      <a:pt x="87" y="0"/>
                    </a:cubicBezTo>
                    <a:cubicBezTo>
                      <a:pt x="145" y="0"/>
                      <a:pt x="175" y="29"/>
                      <a:pt x="233" y="29"/>
                    </a:cubicBezTo>
                    <a:cubicBezTo>
                      <a:pt x="175" y="29"/>
                      <a:pt x="116"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16" name="Freeform 467">
                <a:extLst>
                  <a:ext uri="{FF2B5EF4-FFF2-40B4-BE49-F238E27FC236}">
                    <a16:creationId xmlns:a16="http://schemas.microsoft.com/office/drawing/2014/main" id="{DAC334A8-E9D6-471B-BD87-712AB4F6CA28}"/>
                  </a:ext>
                </a:extLst>
              </p:cNvPr>
              <p:cNvSpPr>
                <a:spLocks noChangeArrowheads="1"/>
              </p:cNvSpPr>
              <p:nvPr/>
            </p:nvSpPr>
            <p:spPr bwMode="auto">
              <a:xfrm>
                <a:off x="7436721" y="5725676"/>
                <a:ext cx="32617" cy="11329"/>
              </a:xfrm>
              <a:custGeom>
                <a:avLst/>
                <a:gdLst>
                  <a:gd name="T0" fmla="*/ 88 w 89"/>
                  <a:gd name="T1" fmla="*/ 0 h 30"/>
                  <a:gd name="T2" fmla="*/ 88 w 89"/>
                  <a:gd name="T3" fmla="*/ 0 h 30"/>
                  <a:gd name="T4" fmla="*/ 59 w 89"/>
                  <a:gd name="T5" fmla="*/ 0 h 30"/>
                  <a:gd name="T6" fmla="*/ 0 w 89"/>
                  <a:gd name="T7" fmla="*/ 29 h 30"/>
                  <a:gd name="T8" fmla="*/ 0 w 89"/>
                  <a:gd name="T9" fmla="*/ 29 h 30"/>
                  <a:gd name="T10" fmla="*/ 59 w 89"/>
                  <a:gd name="T11" fmla="*/ 0 h 30"/>
                  <a:gd name="T12" fmla="*/ 88 w 8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9" h="30">
                    <a:moveTo>
                      <a:pt x="88" y="0"/>
                    </a:moveTo>
                    <a:lnTo>
                      <a:pt x="88" y="0"/>
                    </a:lnTo>
                    <a:cubicBezTo>
                      <a:pt x="59" y="0"/>
                      <a:pt x="59" y="0"/>
                      <a:pt x="59" y="0"/>
                    </a:cubicBezTo>
                    <a:cubicBezTo>
                      <a:pt x="59" y="29"/>
                      <a:pt x="29" y="29"/>
                      <a:pt x="0" y="29"/>
                    </a:cubicBezTo>
                    <a:lnTo>
                      <a:pt x="0" y="29"/>
                    </a:lnTo>
                    <a:cubicBezTo>
                      <a:pt x="29" y="29"/>
                      <a:pt x="59" y="29"/>
                      <a:pt x="59" y="0"/>
                    </a:cubicBezTo>
                    <a:cubicBezTo>
                      <a:pt x="88" y="0"/>
                      <a:pt x="8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17" name="Freeform 468">
                <a:extLst>
                  <a:ext uri="{FF2B5EF4-FFF2-40B4-BE49-F238E27FC236}">
                    <a16:creationId xmlns:a16="http://schemas.microsoft.com/office/drawing/2014/main" id="{69380DD4-B837-4F14-BD38-12224FE0D9D6}"/>
                  </a:ext>
                </a:extLst>
              </p:cNvPr>
              <p:cNvSpPr>
                <a:spLocks noChangeArrowheads="1"/>
              </p:cNvSpPr>
              <p:nvPr/>
            </p:nvSpPr>
            <p:spPr bwMode="auto">
              <a:xfrm>
                <a:off x="7598174" y="5266073"/>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18" name="Freeform 469">
                <a:extLst>
                  <a:ext uri="{FF2B5EF4-FFF2-40B4-BE49-F238E27FC236}">
                    <a16:creationId xmlns:a16="http://schemas.microsoft.com/office/drawing/2014/main" id="{BD41BD39-2819-47D9-92B8-88C083E9219B}"/>
                  </a:ext>
                </a:extLst>
              </p:cNvPr>
              <p:cNvSpPr>
                <a:spLocks noChangeArrowheads="1"/>
              </p:cNvSpPr>
              <p:nvPr/>
            </p:nvSpPr>
            <p:spPr bwMode="auto">
              <a:xfrm>
                <a:off x="7663408" y="5233706"/>
                <a:ext cx="11416" cy="1619"/>
              </a:xfrm>
              <a:custGeom>
                <a:avLst/>
                <a:gdLst>
                  <a:gd name="T0" fmla="*/ 30 w 31"/>
                  <a:gd name="T1" fmla="*/ 0 h 1"/>
                  <a:gd name="T2" fmla="*/ 30 w 31"/>
                  <a:gd name="T3" fmla="*/ 0 h 1"/>
                  <a:gd name="T4" fmla="*/ 0 w 31"/>
                  <a:gd name="T5" fmla="*/ 0 h 1"/>
                  <a:gd name="T6" fmla="*/ 0 w 31"/>
                  <a:gd name="T7" fmla="*/ 0 h 1"/>
                  <a:gd name="T8" fmla="*/ 0 w 31"/>
                  <a:gd name="T9" fmla="*/ 0 h 1"/>
                  <a:gd name="T10" fmla="*/ 0 w 31"/>
                  <a:gd name="T11" fmla="*/ 0 h 1"/>
                  <a:gd name="T12" fmla="*/ 3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30" y="0"/>
                    </a:moveTo>
                    <a:lnTo>
                      <a:pt x="30" y="0"/>
                    </a:lnTo>
                    <a:cubicBezTo>
                      <a:pt x="30" y="0"/>
                      <a:pt x="30" y="0"/>
                      <a:pt x="0" y="0"/>
                    </a:cubicBezTo>
                    <a:lnTo>
                      <a:pt x="0" y="0"/>
                    </a:lnTo>
                    <a:lnTo>
                      <a:pt x="0" y="0"/>
                    </a:lnTo>
                    <a:lnTo>
                      <a:pt x="0" y="0"/>
                    </a:ln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19" name="Freeform 470">
                <a:extLst>
                  <a:ext uri="{FF2B5EF4-FFF2-40B4-BE49-F238E27FC236}">
                    <a16:creationId xmlns:a16="http://schemas.microsoft.com/office/drawing/2014/main" id="{42A90FF9-F5BD-4825-AD04-8B8C32EE27F5}"/>
                  </a:ext>
                </a:extLst>
              </p:cNvPr>
              <p:cNvSpPr>
                <a:spLocks noChangeArrowheads="1"/>
              </p:cNvSpPr>
              <p:nvPr/>
            </p:nvSpPr>
            <p:spPr bwMode="auto">
              <a:xfrm>
                <a:off x="7598174" y="5233706"/>
                <a:ext cx="65234" cy="43695"/>
              </a:xfrm>
              <a:custGeom>
                <a:avLst/>
                <a:gdLst>
                  <a:gd name="T0" fmla="*/ 175 w 176"/>
                  <a:gd name="T1" fmla="*/ 29 h 118"/>
                  <a:gd name="T2" fmla="*/ 175 w 176"/>
                  <a:gd name="T3" fmla="*/ 29 h 118"/>
                  <a:gd name="T4" fmla="*/ 117 w 176"/>
                  <a:gd name="T5" fmla="*/ 59 h 118"/>
                  <a:gd name="T6" fmla="*/ 29 w 176"/>
                  <a:gd name="T7" fmla="*/ 88 h 118"/>
                  <a:gd name="T8" fmla="*/ 0 w 176"/>
                  <a:gd name="T9" fmla="*/ 117 h 118"/>
                  <a:gd name="T10" fmla="*/ 0 w 176"/>
                  <a:gd name="T11" fmla="*/ 117 h 118"/>
                  <a:gd name="T12" fmla="*/ 29 w 176"/>
                  <a:gd name="T13" fmla="*/ 88 h 118"/>
                  <a:gd name="T14" fmla="*/ 117 w 176"/>
                  <a:gd name="T15" fmla="*/ 59 h 118"/>
                  <a:gd name="T16" fmla="*/ 175 w 176"/>
                  <a:gd name="T17" fmla="*/ 29 h 118"/>
                  <a:gd name="T18" fmla="*/ 175 w 176"/>
                  <a:gd name="T19" fmla="*/ 29 h 118"/>
                  <a:gd name="T20" fmla="*/ 175 w 176"/>
                  <a:gd name="T21" fmla="*/ 0 h 118"/>
                  <a:gd name="T22" fmla="*/ 175 w 176"/>
                  <a:gd name="T23"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8">
                    <a:moveTo>
                      <a:pt x="175" y="29"/>
                    </a:moveTo>
                    <a:lnTo>
                      <a:pt x="175" y="29"/>
                    </a:lnTo>
                    <a:cubicBezTo>
                      <a:pt x="146" y="29"/>
                      <a:pt x="146" y="29"/>
                      <a:pt x="117" y="59"/>
                    </a:cubicBezTo>
                    <a:cubicBezTo>
                      <a:pt x="88" y="59"/>
                      <a:pt x="58" y="88"/>
                      <a:pt x="29" y="88"/>
                    </a:cubicBezTo>
                    <a:cubicBezTo>
                      <a:pt x="0" y="117"/>
                      <a:pt x="0" y="117"/>
                      <a:pt x="0" y="117"/>
                    </a:cubicBezTo>
                    <a:lnTo>
                      <a:pt x="0" y="117"/>
                    </a:lnTo>
                    <a:cubicBezTo>
                      <a:pt x="29" y="88"/>
                      <a:pt x="29" y="88"/>
                      <a:pt x="29" y="88"/>
                    </a:cubicBezTo>
                    <a:cubicBezTo>
                      <a:pt x="58" y="88"/>
                      <a:pt x="88" y="59"/>
                      <a:pt x="117" y="59"/>
                    </a:cubicBezTo>
                    <a:cubicBezTo>
                      <a:pt x="146" y="29"/>
                      <a:pt x="146" y="29"/>
                      <a:pt x="175" y="29"/>
                    </a:cubicBezTo>
                    <a:lnTo>
                      <a:pt x="175" y="29"/>
                    </a:lnTo>
                    <a:cubicBezTo>
                      <a:pt x="175" y="0"/>
                      <a:pt x="175" y="0"/>
                      <a:pt x="175" y="0"/>
                    </a:cubicBezTo>
                    <a:cubicBezTo>
                      <a:pt x="175" y="29"/>
                      <a:pt x="175" y="29"/>
                      <a:pt x="175"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0" name="Freeform 471">
                <a:extLst>
                  <a:ext uri="{FF2B5EF4-FFF2-40B4-BE49-F238E27FC236}">
                    <a16:creationId xmlns:a16="http://schemas.microsoft.com/office/drawing/2014/main" id="{06A37E1A-06EB-4930-9A66-0B6704198E8C}"/>
                  </a:ext>
                </a:extLst>
              </p:cNvPr>
              <p:cNvSpPr>
                <a:spLocks noChangeArrowheads="1"/>
              </p:cNvSpPr>
              <p:nvPr/>
            </p:nvSpPr>
            <p:spPr bwMode="auto">
              <a:xfrm>
                <a:off x="7501955" y="5363172"/>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1" name="Freeform 472">
                <a:extLst>
                  <a:ext uri="{FF2B5EF4-FFF2-40B4-BE49-F238E27FC236}">
                    <a16:creationId xmlns:a16="http://schemas.microsoft.com/office/drawing/2014/main" id="{AF81130F-2F37-4B68-B37C-C9EE582C7318}"/>
                  </a:ext>
                </a:extLst>
              </p:cNvPr>
              <p:cNvSpPr>
                <a:spLocks noChangeArrowheads="1"/>
              </p:cNvSpPr>
              <p:nvPr/>
            </p:nvSpPr>
            <p:spPr bwMode="auto">
              <a:xfrm>
                <a:off x="7588389" y="5277402"/>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2" name="Freeform 473">
                <a:extLst>
                  <a:ext uri="{FF2B5EF4-FFF2-40B4-BE49-F238E27FC236}">
                    <a16:creationId xmlns:a16="http://schemas.microsoft.com/office/drawing/2014/main" id="{D40ECA3A-44E0-4AA6-8BA6-C34FDE8B078D}"/>
                  </a:ext>
                </a:extLst>
              </p:cNvPr>
              <p:cNvSpPr>
                <a:spLocks noChangeArrowheads="1"/>
              </p:cNvSpPr>
              <p:nvPr/>
            </p:nvSpPr>
            <p:spPr bwMode="auto">
              <a:xfrm>
                <a:off x="7674824" y="5223997"/>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3" name="Freeform 474">
                <a:extLst>
                  <a:ext uri="{FF2B5EF4-FFF2-40B4-BE49-F238E27FC236}">
                    <a16:creationId xmlns:a16="http://schemas.microsoft.com/office/drawing/2014/main" id="{FFB6D8B7-92E4-4DDB-9F7B-DEBCB785ED01}"/>
                  </a:ext>
                </a:extLst>
              </p:cNvPr>
              <p:cNvSpPr>
                <a:spLocks noChangeArrowheads="1"/>
              </p:cNvSpPr>
              <p:nvPr/>
            </p:nvSpPr>
            <p:spPr bwMode="auto">
              <a:xfrm>
                <a:off x="7738427" y="5191630"/>
                <a:ext cx="11416" cy="1619"/>
              </a:xfrm>
              <a:custGeom>
                <a:avLst/>
                <a:gdLst>
                  <a:gd name="T0" fmla="*/ 29 w 30"/>
                  <a:gd name="T1" fmla="*/ 0 h 1"/>
                  <a:gd name="T2" fmla="*/ 29 w 30"/>
                  <a:gd name="T3" fmla="*/ 0 h 1"/>
                  <a:gd name="T4" fmla="*/ 0 w 30"/>
                  <a:gd name="T5" fmla="*/ 0 h 1"/>
                  <a:gd name="T6" fmla="*/ 0 w 30"/>
                  <a:gd name="T7" fmla="*/ 0 h 1"/>
                  <a:gd name="T8" fmla="*/ 29 w 30"/>
                  <a:gd name="T9" fmla="*/ 0 h 1"/>
                </a:gdLst>
                <a:ahLst/>
                <a:cxnLst>
                  <a:cxn ang="0">
                    <a:pos x="T0" y="T1"/>
                  </a:cxn>
                  <a:cxn ang="0">
                    <a:pos x="T2" y="T3"/>
                  </a:cxn>
                  <a:cxn ang="0">
                    <a:pos x="T4" y="T5"/>
                  </a:cxn>
                  <a:cxn ang="0">
                    <a:pos x="T6" y="T7"/>
                  </a:cxn>
                  <a:cxn ang="0">
                    <a:pos x="T8" y="T9"/>
                  </a:cxn>
                </a:cxnLst>
                <a:rect l="0" t="0" r="r" b="b"/>
                <a:pathLst>
                  <a:path w="30" h="1">
                    <a:moveTo>
                      <a:pt x="29" y="0"/>
                    </a:moveTo>
                    <a:lnTo>
                      <a:pt x="29" y="0"/>
                    </a:lnTo>
                    <a:cubicBezTo>
                      <a:pt x="29" y="0"/>
                      <a:pt x="29" y="0"/>
                      <a:pt x="0" y="0"/>
                    </a:cubicBezTo>
                    <a:lnTo>
                      <a:pt x="0" y="0"/>
                    </a:ln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4" name="Freeform 475">
                <a:extLst>
                  <a:ext uri="{FF2B5EF4-FFF2-40B4-BE49-F238E27FC236}">
                    <a16:creationId xmlns:a16="http://schemas.microsoft.com/office/drawing/2014/main" id="{5D17A4F7-2E3D-4402-BF2C-063AE149702D}"/>
                  </a:ext>
                </a:extLst>
              </p:cNvPr>
              <p:cNvSpPr>
                <a:spLocks noChangeArrowheads="1"/>
              </p:cNvSpPr>
              <p:nvPr/>
            </p:nvSpPr>
            <p:spPr bwMode="auto">
              <a:xfrm>
                <a:off x="7878680" y="5105860"/>
                <a:ext cx="11416" cy="22656"/>
              </a:xfrm>
              <a:custGeom>
                <a:avLst/>
                <a:gdLst>
                  <a:gd name="T0" fmla="*/ 30 w 31"/>
                  <a:gd name="T1" fmla="*/ 29 h 60"/>
                  <a:gd name="T2" fmla="*/ 30 w 31"/>
                  <a:gd name="T3" fmla="*/ 29 h 60"/>
                  <a:gd name="T4" fmla="*/ 0 w 31"/>
                  <a:gd name="T5" fmla="*/ 59 h 60"/>
                  <a:gd name="T6" fmla="*/ 30 w 31"/>
                  <a:gd name="T7" fmla="*/ 29 h 60"/>
                  <a:gd name="T8" fmla="*/ 30 w 31"/>
                  <a:gd name="T9" fmla="*/ 0 h 60"/>
                  <a:gd name="T10" fmla="*/ 30 w 31"/>
                  <a:gd name="T11" fmla="*/ 0 h 60"/>
                  <a:gd name="T12" fmla="*/ 30 w 31"/>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31" h="60">
                    <a:moveTo>
                      <a:pt x="30" y="29"/>
                    </a:moveTo>
                    <a:lnTo>
                      <a:pt x="30" y="29"/>
                    </a:lnTo>
                    <a:cubicBezTo>
                      <a:pt x="30" y="29"/>
                      <a:pt x="30" y="29"/>
                      <a:pt x="0" y="59"/>
                    </a:cubicBezTo>
                    <a:cubicBezTo>
                      <a:pt x="30" y="29"/>
                      <a:pt x="30" y="29"/>
                      <a:pt x="30" y="29"/>
                    </a:cubicBezTo>
                    <a:cubicBezTo>
                      <a:pt x="30" y="0"/>
                      <a:pt x="30" y="0"/>
                      <a:pt x="30" y="0"/>
                    </a:cubicBezTo>
                    <a:lnTo>
                      <a:pt x="30" y="0"/>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5" name="Freeform 476">
                <a:extLst>
                  <a:ext uri="{FF2B5EF4-FFF2-40B4-BE49-F238E27FC236}">
                    <a16:creationId xmlns:a16="http://schemas.microsoft.com/office/drawing/2014/main" id="{0579DC76-0783-47CB-B15E-50A5056E65D0}"/>
                  </a:ext>
                </a:extLst>
              </p:cNvPr>
              <p:cNvSpPr>
                <a:spLocks noChangeArrowheads="1"/>
              </p:cNvSpPr>
              <p:nvPr/>
            </p:nvSpPr>
            <p:spPr bwMode="auto">
              <a:xfrm>
                <a:off x="7824862" y="5147936"/>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6" name="Freeform 477">
                <a:extLst>
                  <a:ext uri="{FF2B5EF4-FFF2-40B4-BE49-F238E27FC236}">
                    <a16:creationId xmlns:a16="http://schemas.microsoft.com/office/drawing/2014/main" id="{0544CF8F-6CD3-4BE2-8DC8-EBAF582D7A23}"/>
                  </a:ext>
                </a:extLst>
              </p:cNvPr>
              <p:cNvSpPr>
                <a:spLocks noChangeArrowheads="1"/>
              </p:cNvSpPr>
              <p:nvPr/>
            </p:nvSpPr>
            <p:spPr bwMode="auto">
              <a:xfrm>
                <a:off x="7953699" y="5041127"/>
                <a:ext cx="32617" cy="21038"/>
              </a:xfrm>
              <a:custGeom>
                <a:avLst/>
                <a:gdLst>
                  <a:gd name="T0" fmla="*/ 59 w 89"/>
                  <a:gd name="T1" fmla="*/ 29 h 59"/>
                  <a:gd name="T2" fmla="*/ 59 w 89"/>
                  <a:gd name="T3" fmla="*/ 29 h 59"/>
                  <a:gd name="T4" fmla="*/ 0 w 89"/>
                  <a:gd name="T5" fmla="*/ 58 h 59"/>
                  <a:gd name="T6" fmla="*/ 59 w 89"/>
                  <a:gd name="T7" fmla="*/ 29 h 59"/>
                  <a:gd name="T8" fmla="*/ 88 w 89"/>
                  <a:gd name="T9" fmla="*/ 29 h 59"/>
                  <a:gd name="T10" fmla="*/ 59 w 89"/>
                  <a:gd name="T11" fmla="*/ 29 h 59"/>
                </a:gdLst>
                <a:ahLst/>
                <a:cxnLst>
                  <a:cxn ang="0">
                    <a:pos x="T0" y="T1"/>
                  </a:cxn>
                  <a:cxn ang="0">
                    <a:pos x="T2" y="T3"/>
                  </a:cxn>
                  <a:cxn ang="0">
                    <a:pos x="T4" y="T5"/>
                  </a:cxn>
                  <a:cxn ang="0">
                    <a:pos x="T6" y="T7"/>
                  </a:cxn>
                  <a:cxn ang="0">
                    <a:pos x="T8" y="T9"/>
                  </a:cxn>
                  <a:cxn ang="0">
                    <a:pos x="T10" y="T11"/>
                  </a:cxn>
                </a:cxnLst>
                <a:rect l="0" t="0" r="r" b="b"/>
                <a:pathLst>
                  <a:path w="89" h="59">
                    <a:moveTo>
                      <a:pt x="59" y="29"/>
                    </a:moveTo>
                    <a:lnTo>
                      <a:pt x="59" y="29"/>
                    </a:lnTo>
                    <a:cubicBezTo>
                      <a:pt x="29" y="29"/>
                      <a:pt x="29" y="29"/>
                      <a:pt x="0" y="58"/>
                    </a:cubicBezTo>
                    <a:cubicBezTo>
                      <a:pt x="29" y="29"/>
                      <a:pt x="29" y="29"/>
                      <a:pt x="59" y="29"/>
                    </a:cubicBezTo>
                    <a:cubicBezTo>
                      <a:pt x="88" y="0"/>
                      <a:pt x="88" y="29"/>
                      <a:pt x="88" y="29"/>
                    </a:cubicBezTo>
                    <a:cubicBezTo>
                      <a:pt x="88" y="29"/>
                      <a:pt x="88" y="0"/>
                      <a:pt x="5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7" name="Freeform 478">
                <a:extLst>
                  <a:ext uri="{FF2B5EF4-FFF2-40B4-BE49-F238E27FC236}">
                    <a16:creationId xmlns:a16="http://schemas.microsoft.com/office/drawing/2014/main" id="{06861D63-3163-49AB-AF28-88A279366B80}"/>
                  </a:ext>
                </a:extLst>
              </p:cNvPr>
              <p:cNvSpPr>
                <a:spLocks noChangeArrowheads="1"/>
              </p:cNvSpPr>
              <p:nvPr/>
            </p:nvSpPr>
            <p:spPr bwMode="auto">
              <a:xfrm>
                <a:off x="7782460" y="5180302"/>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8" name="Freeform 479">
                <a:extLst>
                  <a:ext uri="{FF2B5EF4-FFF2-40B4-BE49-F238E27FC236}">
                    <a16:creationId xmlns:a16="http://schemas.microsoft.com/office/drawing/2014/main" id="{3DD56419-A8DF-4D83-B99D-DEE3CABF3945}"/>
                  </a:ext>
                </a:extLst>
              </p:cNvPr>
              <p:cNvSpPr>
                <a:spLocks noChangeArrowheads="1"/>
              </p:cNvSpPr>
              <p:nvPr/>
            </p:nvSpPr>
            <p:spPr bwMode="auto">
              <a:xfrm>
                <a:off x="7792245" y="5159264"/>
                <a:ext cx="32617" cy="22656"/>
              </a:xfrm>
              <a:custGeom>
                <a:avLst/>
                <a:gdLst>
                  <a:gd name="T0" fmla="*/ 0 w 88"/>
                  <a:gd name="T1" fmla="*/ 59 h 60"/>
                  <a:gd name="T2" fmla="*/ 0 w 88"/>
                  <a:gd name="T3" fmla="*/ 59 h 60"/>
                  <a:gd name="T4" fmla="*/ 87 w 88"/>
                  <a:gd name="T5" fmla="*/ 0 h 60"/>
                  <a:gd name="T6" fmla="*/ 0 w 88"/>
                  <a:gd name="T7" fmla="*/ 59 h 60"/>
                </a:gdLst>
                <a:ahLst/>
                <a:cxnLst>
                  <a:cxn ang="0">
                    <a:pos x="T0" y="T1"/>
                  </a:cxn>
                  <a:cxn ang="0">
                    <a:pos x="T2" y="T3"/>
                  </a:cxn>
                  <a:cxn ang="0">
                    <a:pos x="T4" y="T5"/>
                  </a:cxn>
                  <a:cxn ang="0">
                    <a:pos x="T6" y="T7"/>
                  </a:cxn>
                </a:cxnLst>
                <a:rect l="0" t="0" r="r" b="b"/>
                <a:pathLst>
                  <a:path w="88" h="60">
                    <a:moveTo>
                      <a:pt x="0" y="59"/>
                    </a:moveTo>
                    <a:lnTo>
                      <a:pt x="0" y="59"/>
                    </a:lnTo>
                    <a:cubicBezTo>
                      <a:pt x="30" y="30"/>
                      <a:pt x="58" y="30"/>
                      <a:pt x="87" y="0"/>
                    </a:cubicBezTo>
                    <a:cubicBezTo>
                      <a:pt x="58" y="30"/>
                      <a:pt x="3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29" name="Freeform 480">
                <a:extLst>
                  <a:ext uri="{FF2B5EF4-FFF2-40B4-BE49-F238E27FC236}">
                    <a16:creationId xmlns:a16="http://schemas.microsoft.com/office/drawing/2014/main" id="{79E2A0A4-ABDA-40CB-AF3F-0A8181B72E35}"/>
                  </a:ext>
                </a:extLst>
              </p:cNvPr>
              <p:cNvSpPr>
                <a:spLocks noChangeArrowheads="1"/>
              </p:cNvSpPr>
              <p:nvPr/>
            </p:nvSpPr>
            <p:spPr bwMode="auto">
              <a:xfrm>
                <a:off x="6746873" y="4987722"/>
                <a:ext cx="1631" cy="11329"/>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0" name="Freeform 481">
                <a:extLst>
                  <a:ext uri="{FF2B5EF4-FFF2-40B4-BE49-F238E27FC236}">
                    <a16:creationId xmlns:a16="http://schemas.microsoft.com/office/drawing/2014/main" id="{792D50C9-1FEB-4458-92C5-048F1CAEF6F2}"/>
                  </a:ext>
                </a:extLst>
              </p:cNvPr>
              <p:cNvSpPr>
                <a:spLocks noChangeArrowheads="1"/>
              </p:cNvSpPr>
              <p:nvPr/>
            </p:nvSpPr>
            <p:spPr bwMode="auto">
              <a:xfrm>
                <a:off x="6929528" y="5170593"/>
                <a:ext cx="44033" cy="85770"/>
              </a:xfrm>
              <a:custGeom>
                <a:avLst/>
                <a:gdLst>
                  <a:gd name="T0" fmla="*/ 59 w 118"/>
                  <a:gd name="T1" fmla="*/ 116 h 234"/>
                  <a:gd name="T2" fmla="*/ 59 w 118"/>
                  <a:gd name="T3" fmla="*/ 116 h 234"/>
                  <a:gd name="T4" fmla="*/ 0 w 118"/>
                  <a:gd name="T5" fmla="*/ 0 h 234"/>
                  <a:gd name="T6" fmla="*/ 59 w 118"/>
                  <a:gd name="T7" fmla="*/ 116 h 234"/>
                  <a:gd name="T8" fmla="*/ 117 w 118"/>
                  <a:gd name="T9" fmla="*/ 233 h 234"/>
                  <a:gd name="T10" fmla="*/ 59 w 118"/>
                  <a:gd name="T11" fmla="*/ 116 h 234"/>
                </a:gdLst>
                <a:ahLst/>
                <a:cxnLst>
                  <a:cxn ang="0">
                    <a:pos x="T0" y="T1"/>
                  </a:cxn>
                  <a:cxn ang="0">
                    <a:pos x="T2" y="T3"/>
                  </a:cxn>
                  <a:cxn ang="0">
                    <a:pos x="T4" y="T5"/>
                  </a:cxn>
                  <a:cxn ang="0">
                    <a:pos x="T6" y="T7"/>
                  </a:cxn>
                  <a:cxn ang="0">
                    <a:pos x="T8" y="T9"/>
                  </a:cxn>
                  <a:cxn ang="0">
                    <a:pos x="T10" y="T11"/>
                  </a:cxn>
                </a:cxnLst>
                <a:rect l="0" t="0" r="r" b="b"/>
                <a:pathLst>
                  <a:path w="118" h="234">
                    <a:moveTo>
                      <a:pt x="59" y="116"/>
                    </a:moveTo>
                    <a:lnTo>
                      <a:pt x="59" y="116"/>
                    </a:lnTo>
                    <a:cubicBezTo>
                      <a:pt x="30" y="87"/>
                      <a:pt x="30" y="29"/>
                      <a:pt x="0" y="0"/>
                    </a:cubicBezTo>
                    <a:cubicBezTo>
                      <a:pt x="30" y="29"/>
                      <a:pt x="30" y="87"/>
                      <a:pt x="59" y="116"/>
                    </a:cubicBezTo>
                    <a:cubicBezTo>
                      <a:pt x="88" y="145"/>
                      <a:pt x="88" y="203"/>
                      <a:pt x="117" y="233"/>
                    </a:cubicBezTo>
                    <a:cubicBezTo>
                      <a:pt x="88" y="203"/>
                      <a:pt x="88" y="145"/>
                      <a:pt x="59"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1" name="Freeform 482">
                <a:extLst>
                  <a:ext uri="{FF2B5EF4-FFF2-40B4-BE49-F238E27FC236}">
                    <a16:creationId xmlns:a16="http://schemas.microsoft.com/office/drawing/2014/main" id="{4B4FC8C3-F1F9-4FF4-AEA9-A8F4A9B2CAA5}"/>
                  </a:ext>
                </a:extLst>
              </p:cNvPr>
              <p:cNvSpPr>
                <a:spLocks noChangeArrowheads="1"/>
              </p:cNvSpPr>
              <p:nvPr/>
            </p:nvSpPr>
            <p:spPr bwMode="auto">
              <a:xfrm>
                <a:off x="6919743" y="5138226"/>
                <a:ext cx="11416" cy="32366"/>
              </a:xfrm>
              <a:custGeom>
                <a:avLst/>
                <a:gdLst>
                  <a:gd name="T0" fmla="*/ 28 w 29"/>
                  <a:gd name="T1" fmla="*/ 88 h 89"/>
                  <a:gd name="T2" fmla="*/ 28 w 29"/>
                  <a:gd name="T3" fmla="*/ 88 h 89"/>
                  <a:gd name="T4" fmla="*/ 28 w 29"/>
                  <a:gd name="T5" fmla="*/ 88 h 89"/>
                  <a:gd name="T6" fmla="*/ 0 w 29"/>
                  <a:gd name="T7" fmla="*/ 0 h 89"/>
                  <a:gd name="T8" fmla="*/ 28 w 29"/>
                  <a:gd name="T9" fmla="*/ 88 h 89"/>
                </a:gdLst>
                <a:ahLst/>
                <a:cxnLst>
                  <a:cxn ang="0">
                    <a:pos x="T0" y="T1"/>
                  </a:cxn>
                  <a:cxn ang="0">
                    <a:pos x="T2" y="T3"/>
                  </a:cxn>
                  <a:cxn ang="0">
                    <a:pos x="T4" y="T5"/>
                  </a:cxn>
                  <a:cxn ang="0">
                    <a:pos x="T6" y="T7"/>
                  </a:cxn>
                  <a:cxn ang="0">
                    <a:pos x="T8" y="T9"/>
                  </a:cxn>
                </a:cxnLst>
                <a:rect l="0" t="0" r="r" b="b"/>
                <a:pathLst>
                  <a:path w="29" h="89">
                    <a:moveTo>
                      <a:pt x="28" y="88"/>
                    </a:moveTo>
                    <a:lnTo>
                      <a:pt x="28" y="88"/>
                    </a:lnTo>
                    <a:lnTo>
                      <a:pt x="28" y="88"/>
                    </a:lnTo>
                    <a:cubicBezTo>
                      <a:pt x="28" y="58"/>
                      <a:pt x="28" y="29"/>
                      <a:pt x="0" y="0"/>
                    </a:cubicBezTo>
                    <a:cubicBezTo>
                      <a:pt x="28" y="29"/>
                      <a:pt x="28" y="58"/>
                      <a:pt x="28"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2" name="Freeform 483">
                <a:extLst>
                  <a:ext uri="{FF2B5EF4-FFF2-40B4-BE49-F238E27FC236}">
                    <a16:creationId xmlns:a16="http://schemas.microsoft.com/office/drawing/2014/main" id="{A801921C-C829-4B10-B6B4-7A1CED86426E}"/>
                  </a:ext>
                </a:extLst>
              </p:cNvPr>
              <p:cNvSpPr>
                <a:spLocks noChangeArrowheads="1"/>
              </p:cNvSpPr>
              <p:nvPr/>
            </p:nvSpPr>
            <p:spPr bwMode="auto">
              <a:xfrm>
                <a:off x="7090982" y="5469981"/>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3" name="Freeform 484">
                <a:extLst>
                  <a:ext uri="{FF2B5EF4-FFF2-40B4-BE49-F238E27FC236}">
                    <a16:creationId xmlns:a16="http://schemas.microsoft.com/office/drawing/2014/main" id="{EE17DA9D-AB5C-4080-9315-8019FA9EE9E8}"/>
                  </a:ext>
                </a:extLst>
              </p:cNvPr>
              <p:cNvSpPr>
                <a:spLocks noChangeArrowheads="1"/>
              </p:cNvSpPr>
              <p:nvPr/>
            </p:nvSpPr>
            <p:spPr bwMode="auto">
              <a:xfrm>
                <a:off x="7090982" y="5469981"/>
                <a:ext cx="1630" cy="11329"/>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4" name="Freeform 485">
                <a:extLst>
                  <a:ext uri="{FF2B5EF4-FFF2-40B4-BE49-F238E27FC236}">
                    <a16:creationId xmlns:a16="http://schemas.microsoft.com/office/drawing/2014/main" id="{ABE292C4-6D9F-4864-AF9D-388405267FC6}"/>
                  </a:ext>
                </a:extLst>
              </p:cNvPr>
              <p:cNvSpPr>
                <a:spLocks noChangeArrowheads="1"/>
              </p:cNvSpPr>
              <p:nvPr/>
            </p:nvSpPr>
            <p:spPr bwMode="auto">
              <a:xfrm>
                <a:off x="6887126" y="5094531"/>
                <a:ext cx="11416" cy="11329"/>
              </a:xfrm>
              <a:custGeom>
                <a:avLst/>
                <a:gdLst>
                  <a:gd name="T0" fmla="*/ 30 w 31"/>
                  <a:gd name="T1" fmla="*/ 0 h 30"/>
                  <a:gd name="T2" fmla="*/ 30 w 31"/>
                  <a:gd name="T3" fmla="*/ 0 h 30"/>
                  <a:gd name="T4" fmla="*/ 0 w 31"/>
                  <a:gd name="T5" fmla="*/ 29 h 30"/>
                  <a:gd name="T6" fmla="*/ 0 w 31"/>
                  <a:gd name="T7" fmla="*/ 29 h 30"/>
                  <a:gd name="T8" fmla="*/ 0 w 31"/>
                  <a:gd name="T9" fmla="*/ 29 h 30"/>
                  <a:gd name="T10" fmla="*/ 30 w 31"/>
                  <a:gd name="T11" fmla="*/ 0 h 30"/>
                </a:gdLst>
                <a:ahLst/>
                <a:cxnLst>
                  <a:cxn ang="0">
                    <a:pos x="T0" y="T1"/>
                  </a:cxn>
                  <a:cxn ang="0">
                    <a:pos x="T2" y="T3"/>
                  </a:cxn>
                  <a:cxn ang="0">
                    <a:pos x="T4" y="T5"/>
                  </a:cxn>
                  <a:cxn ang="0">
                    <a:pos x="T6" y="T7"/>
                  </a:cxn>
                  <a:cxn ang="0">
                    <a:pos x="T8" y="T9"/>
                  </a:cxn>
                  <a:cxn ang="0">
                    <a:pos x="T10" y="T11"/>
                  </a:cxn>
                </a:cxnLst>
                <a:rect l="0" t="0" r="r" b="b"/>
                <a:pathLst>
                  <a:path w="31" h="30">
                    <a:moveTo>
                      <a:pt x="30" y="0"/>
                    </a:moveTo>
                    <a:lnTo>
                      <a:pt x="30" y="0"/>
                    </a:lnTo>
                    <a:cubicBezTo>
                      <a:pt x="0" y="0"/>
                      <a:pt x="0" y="29"/>
                      <a:pt x="0" y="29"/>
                    </a:cubicBezTo>
                    <a:lnTo>
                      <a:pt x="0" y="29"/>
                    </a:lnTo>
                    <a:lnTo>
                      <a:pt x="0" y="29"/>
                    </a:lnTo>
                    <a:cubicBezTo>
                      <a:pt x="0" y="29"/>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5" name="Freeform 486">
                <a:extLst>
                  <a:ext uri="{FF2B5EF4-FFF2-40B4-BE49-F238E27FC236}">
                    <a16:creationId xmlns:a16="http://schemas.microsoft.com/office/drawing/2014/main" id="{03C98ED2-C47C-4A1D-A7E7-AB2313E59C3E}"/>
                  </a:ext>
                </a:extLst>
              </p:cNvPr>
              <p:cNvSpPr>
                <a:spLocks noChangeArrowheads="1"/>
              </p:cNvSpPr>
              <p:nvPr/>
            </p:nvSpPr>
            <p:spPr bwMode="auto">
              <a:xfrm>
                <a:off x="6746873" y="4999051"/>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6" name="Freeform 487">
                <a:extLst>
                  <a:ext uri="{FF2B5EF4-FFF2-40B4-BE49-F238E27FC236}">
                    <a16:creationId xmlns:a16="http://schemas.microsoft.com/office/drawing/2014/main" id="{BB5E3D98-7AA1-4A78-87FA-99ADCFC4A005}"/>
                  </a:ext>
                </a:extLst>
              </p:cNvPr>
              <p:cNvSpPr>
                <a:spLocks noChangeArrowheads="1"/>
              </p:cNvSpPr>
              <p:nvPr/>
            </p:nvSpPr>
            <p:spPr bwMode="auto">
              <a:xfrm>
                <a:off x="7123599" y="5555753"/>
                <a:ext cx="32617" cy="21038"/>
              </a:xfrm>
              <a:custGeom>
                <a:avLst/>
                <a:gdLst>
                  <a:gd name="T0" fmla="*/ 58 w 89"/>
                  <a:gd name="T1" fmla="*/ 29 h 59"/>
                  <a:gd name="T2" fmla="*/ 58 w 89"/>
                  <a:gd name="T3" fmla="*/ 29 h 59"/>
                  <a:gd name="T4" fmla="*/ 0 w 89"/>
                  <a:gd name="T5" fmla="*/ 29 h 59"/>
                  <a:gd name="T6" fmla="*/ 0 w 89"/>
                  <a:gd name="T7" fmla="*/ 0 h 59"/>
                  <a:gd name="T8" fmla="*/ 0 w 89"/>
                  <a:gd name="T9" fmla="*/ 29 h 59"/>
                  <a:gd name="T10" fmla="*/ 58 w 89"/>
                  <a:gd name="T11" fmla="*/ 29 h 59"/>
                  <a:gd name="T12" fmla="*/ 88 w 89"/>
                  <a:gd name="T13" fmla="*/ 58 h 59"/>
                  <a:gd name="T14" fmla="*/ 58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58" y="29"/>
                    </a:moveTo>
                    <a:lnTo>
                      <a:pt x="58" y="29"/>
                    </a:lnTo>
                    <a:cubicBezTo>
                      <a:pt x="29" y="29"/>
                      <a:pt x="29" y="29"/>
                      <a:pt x="0" y="29"/>
                    </a:cubicBezTo>
                    <a:cubicBezTo>
                      <a:pt x="0" y="0"/>
                      <a:pt x="0" y="0"/>
                      <a:pt x="0" y="0"/>
                    </a:cubicBezTo>
                    <a:cubicBezTo>
                      <a:pt x="0" y="0"/>
                      <a:pt x="0" y="0"/>
                      <a:pt x="0" y="29"/>
                    </a:cubicBezTo>
                    <a:cubicBezTo>
                      <a:pt x="29" y="29"/>
                      <a:pt x="29" y="29"/>
                      <a:pt x="58" y="29"/>
                    </a:cubicBezTo>
                    <a:cubicBezTo>
                      <a:pt x="58" y="58"/>
                      <a:pt x="88" y="58"/>
                      <a:pt x="88" y="58"/>
                    </a:cubicBezTo>
                    <a:cubicBezTo>
                      <a:pt x="88" y="58"/>
                      <a:pt x="58" y="58"/>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7" name="Freeform 488">
                <a:extLst>
                  <a:ext uri="{FF2B5EF4-FFF2-40B4-BE49-F238E27FC236}">
                    <a16:creationId xmlns:a16="http://schemas.microsoft.com/office/drawing/2014/main" id="{DA2DD3E6-13C1-4AD9-A49A-C3705F93DEB0}"/>
                  </a:ext>
                </a:extLst>
              </p:cNvPr>
              <p:cNvSpPr>
                <a:spLocks noChangeArrowheads="1"/>
              </p:cNvSpPr>
              <p:nvPr/>
            </p:nvSpPr>
            <p:spPr bwMode="auto">
              <a:xfrm>
                <a:off x="7296468" y="5694928"/>
                <a:ext cx="53817" cy="1618"/>
              </a:xfrm>
              <a:custGeom>
                <a:avLst/>
                <a:gdLst>
                  <a:gd name="T0" fmla="*/ 145 w 146"/>
                  <a:gd name="T1" fmla="*/ 0 h 1"/>
                  <a:gd name="T2" fmla="*/ 145 w 146"/>
                  <a:gd name="T3" fmla="*/ 0 h 1"/>
                  <a:gd name="T4" fmla="*/ 57 w 146"/>
                  <a:gd name="T5" fmla="*/ 0 h 1"/>
                  <a:gd name="T6" fmla="*/ 0 w 146"/>
                  <a:gd name="T7" fmla="*/ 0 h 1"/>
                  <a:gd name="T8" fmla="*/ 57 w 146"/>
                  <a:gd name="T9" fmla="*/ 0 h 1"/>
                  <a:gd name="T10" fmla="*/ 145 w 146"/>
                  <a:gd name="T11" fmla="*/ 0 h 1"/>
                </a:gdLst>
                <a:ahLst/>
                <a:cxnLst>
                  <a:cxn ang="0">
                    <a:pos x="T0" y="T1"/>
                  </a:cxn>
                  <a:cxn ang="0">
                    <a:pos x="T2" y="T3"/>
                  </a:cxn>
                  <a:cxn ang="0">
                    <a:pos x="T4" y="T5"/>
                  </a:cxn>
                  <a:cxn ang="0">
                    <a:pos x="T6" y="T7"/>
                  </a:cxn>
                  <a:cxn ang="0">
                    <a:pos x="T8" y="T9"/>
                  </a:cxn>
                  <a:cxn ang="0">
                    <a:pos x="T10" y="T11"/>
                  </a:cxn>
                </a:cxnLst>
                <a:rect l="0" t="0" r="r" b="b"/>
                <a:pathLst>
                  <a:path w="146" h="1">
                    <a:moveTo>
                      <a:pt x="145" y="0"/>
                    </a:moveTo>
                    <a:lnTo>
                      <a:pt x="145" y="0"/>
                    </a:lnTo>
                    <a:cubicBezTo>
                      <a:pt x="116" y="0"/>
                      <a:pt x="87" y="0"/>
                      <a:pt x="57" y="0"/>
                    </a:cubicBezTo>
                    <a:cubicBezTo>
                      <a:pt x="28" y="0"/>
                      <a:pt x="28" y="0"/>
                      <a:pt x="0" y="0"/>
                    </a:cubicBezTo>
                    <a:cubicBezTo>
                      <a:pt x="28" y="0"/>
                      <a:pt x="28" y="0"/>
                      <a:pt x="57" y="0"/>
                    </a:cubicBezTo>
                    <a:cubicBezTo>
                      <a:pt x="87" y="0"/>
                      <a:pt x="116" y="0"/>
                      <a:pt x="14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8" name="Freeform 489">
                <a:extLst>
                  <a:ext uri="{FF2B5EF4-FFF2-40B4-BE49-F238E27FC236}">
                    <a16:creationId xmlns:a16="http://schemas.microsoft.com/office/drawing/2014/main" id="{854CAB49-1924-483F-AE55-DE7C8E9A227F}"/>
                  </a:ext>
                </a:extLst>
              </p:cNvPr>
              <p:cNvSpPr>
                <a:spLocks noChangeArrowheads="1"/>
              </p:cNvSpPr>
              <p:nvPr/>
            </p:nvSpPr>
            <p:spPr bwMode="auto">
              <a:xfrm>
                <a:off x="7242650" y="5672272"/>
                <a:ext cx="21202" cy="11328"/>
              </a:xfrm>
              <a:custGeom>
                <a:avLst/>
                <a:gdLst>
                  <a:gd name="T0" fmla="*/ 0 w 59"/>
                  <a:gd name="T1" fmla="*/ 0 h 31"/>
                  <a:gd name="T2" fmla="*/ 0 w 59"/>
                  <a:gd name="T3" fmla="*/ 0 h 31"/>
                  <a:gd name="T4" fmla="*/ 58 w 59"/>
                  <a:gd name="T5" fmla="*/ 30 h 31"/>
                  <a:gd name="T6" fmla="*/ 0 w 59"/>
                  <a:gd name="T7" fmla="*/ 0 h 31"/>
                </a:gdLst>
                <a:ahLst/>
                <a:cxnLst>
                  <a:cxn ang="0">
                    <a:pos x="T0" y="T1"/>
                  </a:cxn>
                  <a:cxn ang="0">
                    <a:pos x="T2" y="T3"/>
                  </a:cxn>
                  <a:cxn ang="0">
                    <a:pos x="T4" y="T5"/>
                  </a:cxn>
                  <a:cxn ang="0">
                    <a:pos x="T6" y="T7"/>
                  </a:cxn>
                </a:cxnLst>
                <a:rect l="0" t="0" r="r" b="b"/>
                <a:pathLst>
                  <a:path w="59" h="31">
                    <a:moveTo>
                      <a:pt x="0" y="0"/>
                    </a:moveTo>
                    <a:lnTo>
                      <a:pt x="0" y="0"/>
                    </a:lnTo>
                    <a:cubicBezTo>
                      <a:pt x="0" y="0"/>
                      <a:pt x="29" y="30"/>
                      <a:pt x="58" y="30"/>
                    </a:cubicBezTo>
                    <a:cubicBezTo>
                      <a:pt x="29" y="3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39" name="Freeform 490">
                <a:extLst>
                  <a:ext uri="{FF2B5EF4-FFF2-40B4-BE49-F238E27FC236}">
                    <a16:creationId xmlns:a16="http://schemas.microsoft.com/office/drawing/2014/main" id="{DB493C3D-867E-4529-9D98-EC1A74DB7370}"/>
                  </a:ext>
                </a:extLst>
              </p:cNvPr>
              <p:cNvSpPr>
                <a:spLocks noChangeArrowheads="1"/>
              </p:cNvSpPr>
              <p:nvPr/>
            </p:nvSpPr>
            <p:spPr bwMode="auto">
              <a:xfrm>
                <a:off x="7231235" y="5672272"/>
                <a:ext cx="11415" cy="161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0" name="Freeform 491">
                <a:extLst>
                  <a:ext uri="{FF2B5EF4-FFF2-40B4-BE49-F238E27FC236}">
                    <a16:creationId xmlns:a16="http://schemas.microsoft.com/office/drawing/2014/main" id="{6E12744E-911D-4727-BCE5-8F7BC0DCEB53}"/>
                  </a:ext>
                </a:extLst>
              </p:cNvPr>
              <p:cNvSpPr>
                <a:spLocks noChangeArrowheads="1"/>
              </p:cNvSpPr>
              <p:nvPr/>
            </p:nvSpPr>
            <p:spPr bwMode="auto">
              <a:xfrm>
                <a:off x="7221449" y="5672272"/>
                <a:ext cx="1630" cy="11328"/>
              </a:xfrm>
              <a:custGeom>
                <a:avLst/>
                <a:gdLst>
                  <a:gd name="T0" fmla="*/ 0 w 1"/>
                  <a:gd name="T1" fmla="*/ 0 h 31"/>
                  <a:gd name="T2" fmla="*/ 0 w 1"/>
                  <a:gd name="T3" fmla="*/ 0 h 31"/>
                  <a:gd name="T4" fmla="*/ 0 w 1"/>
                  <a:gd name="T5" fmla="*/ 0 h 31"/>
                  <a:gd name="T6" fmla="*/ 0 w 1"/>
                  <a:gd name="T7" fmla="*/ 0 h 31"/>
                  <a:gd name="T8" fmla="*/ 0 w 1"/>
                  <a:gd name="T9" fmla="*/ 30 h 31"/>
                  <a:gd name="T10" fmla="*/ 0 w 1"/>
                  <a:gd name="T11" fmla="*/ 30 h 31"/>
                  <a:gd name="T12" fmla="*/ 0 w 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 h="31">
                    <a:moveTo>
                      <a:pt x="0" y="0"/>
                    </a:moveTo>
                    <a:lnTo>
                      <a:pt x="0" y="0"/>
                    </a:lnTo>
                    <a:lnTo>
                      <a:pt x="0" y="0"/>
                    </a:lnTo>
                    <a:lnTo>
                      <a:pt x="0" y="0"/>
                    </a:lnTo>
                    <a:cubicBezTo>
                      <a:pt x="0" y="30"/>
                      <a:pt x="0" y="30"/>
                      <a:pt x="0" y="30"/>
                    </a:cubicBez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1" name="Freeform 492">
                <a:extLst>
                  <a:ext uri="{FF2B5EF4-FFF2-40B4-BE49-F238E27FC236}">
                    <a16:creationId xmlns:a16="http://schemas.microsoft.com/office/drawing/2014/main" id="{9CBBE792-9307-4127-A777-19904A29BEBA}"/>
                  </a:ext>
                </a:extLst>
              </p:cNvPr>
              <p:cNvSpPr>
                <a:spLocks noChangeArrowheads="1"/>
              </p:cNvSpPr>
              <p:nvPr/>
            </p:nvSpPr>
            <p:spPr bwMode="auto">
              <a:xfrm>
                <a:off x="7156216" y="5609157"/>
                <a:ext cx="53817" cy="43695"/>
              </a:xfrm>
              <a:custGeom>
                <a:avLst/>
                <a:gdLst>
                  <a:gd name="T0" fmla="*/ 145 w 146"/>
                  <a:gd name="T1" fmla="*/ 117 h 118"/>
                  <a:gd name="T2" fmla="*/ 145 w 146"/>
                  <a:gd name="T3" fmla="*/ 117 h 118"/>
                  <a:gd name="T4" fmla="*/ 116 w 146"/>
                  <a:gd name="T5" fmla="*/ 88 h 118"/>
                  <a:gd name="T6" fmla="*/ 0 w 146"/>
                  <a:gd name="T7" fmla="*/ 0 h 118"/>
                  <a:gd name="T8" fmla="*/ 116 w 146"/>
                  <a:gd name="T9" fmla="*/ 88 h 118"/>
                  <a:gd name="T10" fmla="*/ 145 w 146"/>
                  <a:gd name="T11" fmla="*/ 117 h 118"/>
                </a:gdLst>
                <a:ahLst/>
                <a:cxnLst>
                  <a:cxn ang="0">
                    <a:pos x="T0" y="T1"/>
                  </a:cxn>
                  <a:cxn ang="0">
                    <a:pos x="T2" y="T3"/>
                  </a:cxn>
                  <a:cxn ang="0">
                    <a:pos x="T4" y="T5"/>
                  </a:cxn>
                  <a:cxn ang="0">
                    <a:pos x="T6" y="T7"/>
                  </a:cxn>
                  <a:cxn ang="0">
                    <a:pos x="T8" y="T9"/>
                  </a:cxn>
                  <a:cxn ang="0">
                    <a:pos x="T10" y="T11"/>
                  </a:cxn>
                </a:cxnLst>
                <a:rect l="0" t="0" r="r" b="b"/>
                <a:pathLst>
                  <a:path w="146" h="118">
                    <a:moveTo>
                      <a:pt x="145" y="117"/>
                    </a:moveTo>
                    <a:lnTo>
                      <a:pt x="145" y="117"/>
                    </a:lnTo>
                    <a:cubicBezTo>
                      <a:pt x="145" y="117"/>
                      <a:pt x="116" y="117"/>
                      <a:pt x="116" y="88"/>
                    </a:cubicBezTo>
                    <a:cubicBezTo>
                      <a:pt x="58" y="88"/>
                      <a:pt x="29" y="58"/>
                      <a:pt x="0" y="0"/>
                    </a:cubicBezTo>
                    <a:cubicBezTo>
                      <a:pt x="29" y="58"/>
                      <a:pt x="58" y="88"/>
                      <a:pt x="116" y="88"/>
                    </a:cubicBezTo>
                    <a:cubicBezTo>
                      <a:pt x="116" y="117"/>
                      <a:pt x="145" y="117"/>
                      <a:pt x="145"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2" name="Freeform 493">
                <a:extLst>
                  <a:ext uri="{FF2B5EF4-FFF2-40B4-BE49-F238E27FC236}">
                    <a16:creationId xmlns:a16="http://schemas.microsoft.com/office/drawing/2014/main" id="{4DDFE805-6370-46AC-8488-DBB77762D02E}"/>
                  </a:ext>
                </a:extLst>
              </p:cNvPr>
              <p:cNvSpPr>
                <a:spLocks noChangeArrowheads="1"/>
              </p:cNvSpPr>
              <p:nvPr/>
            </p:nvSpPr>
            <p:spPr bwMode="auto">
              <a:xfrm>
                <a:off x="7846063" y="5138226"/>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3" name="Freeform 494">
                <a:extLst>
                  <a:ext uri="{FF2B5EF4-FFF2-40B4-BE49-F238E27FC236}">
                    <a16:creationId xmlns:a16="http://schemas.microsoft.com/office/drawing/2014/main" id="{B5BB076B-72EB-41A3-AD2B-A4F7BF2AE0DC}"/>
                  </a:ext>
                </a:extLst>
              </p:cNvPr>
              <p:cNvSpPr>
                <a:spLocks noChangeArrowheads="1"/>
              </p:cNvSpPr>
              <p:nvPr/>
            </p:nvSpPr>
            <p:spPr bwMode="auto">
              <a:xfrm>
                <a:off x="8752813" y="1713861"/>
                <a:ext cx="11416" cy="21038"/>
              </a:xfrm>
              <a:custGeom>
                <a:avLst/>
                <a:gdLst>
                  <a:gd name="T0" fmla="*/ 0 w 30"/>
                  <a:gd name="T1" fmla="*/ 0 h 59"/>
                  <a:gd name="T2" fmla="*/ 0 w 30"/>
                  <a:gd name="T3" fmla="*/ 0 h 59"/>
                  <a:gd name="T4" fmla="*/ 29 w 30"/>
                  <a:gd name="T5" fmla="*/ 58 h 59"/>
                  <a:gd name="T6" fmla="*/ 0 w 30"/>
                  <a:gd name="T7" fmla="*/ 0 h 59"/>
                </a:gdLst>
                <a:ahLst/>
                <a:cxnLst>
                  <a:cxn ang="0">
                    <a:pos x="T0" y="T1"/>
                  </a:cxn>
                  <a:cxn ang="0">
                    <a:pos x="T2" y="T3"/>
                  </a:cxn>
                  <a:cxn ang="0">
                    <a:pos x="T4" y="T5"/>
                  </a:cxn>
                  <a:cxn ang="0">
                    <a:pos x="T6" y="T7"/>
                  </a:cxn>
                </a:cxnLst>
                <a:rect l="0" t="0" r="r" b="b"/>
                <a:pathLst>
                  <a:path w="30" h="59">
                    <a:moveTo>
                      <a:pt x="0" y="0"/>
                    </a:moveTo>
                    <a:lnTo>
                      <a:pt x="0" y="0"/>
                    </a:lnTo>
                    <a:cubicBezTo>
                      <a:pt x="29" y="0"/>
                      <a:pt x="29" y="29"/>
                      <a:pt x="29" y="58"/>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4" name="Freeform 495">
                <a:extLst>
                  <a:ext uri="{FF2B5EF4-FFF2-40B4-BE49-F238E27FC236}">
                    <a16:creationId xmlns:a16="http://schemas.microsoft.com/office/drawing/2014/main" id="{E963F247-7953-48DE-BD7C-FA26764AFD4E}"/>
                  </a:ext>
                </a:extLst>
              </p:cNvPr>
              <p:cNvSpPr>
                <a:spLocks noChangeArrowheads="1"/>
              </p:cNvSpPr>
              <p:nvPr/>
            </p:nvSpPr>
            <p:spPr bwMode="auto">
              <a:xfrm>
                <a:off x="7867264" y="1488914"/>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5" name="Freeform 496">
                <a:extLst>
                  <a:ext uri="{FF2B5EF4-FFF2-40B4-BE49-F238E27FC236}">
                    <a16:creationId xmlns:a16="http://schemas.microsoft.com/office/drawing/2014/main" id="{F8251F3A-CC51-49B4-80AF-94A6B2D76C7C}"/>
                  </a:ext>
                </a:extLst>
              </p:cNvPr>
              <p:cNvSpPr>
                <a:spLocks noChangeArrowheads="1"/>
              </p:cNvSpPr>
              <p:nvPr/>
            </p:nvSpPr>
            <p:spPr bwMode="auto">
              <a:xfrm>
                <a:off x="8526126" y="1820670"/>
                <a:ext cx="53817" cy="22656"/>
              </a:xfrm>
              <a:custGeom>
                <a:avLst/>
                <a:gdLst>
                  <a:gd name="T0" fmla="*/ 0 w 147"/>
                  <a:gd name="T1" fmla="*/ 59 h 60"/>
                  <a:gd name="T2" fmla="*/ 0 w 147"/>
                  <a:gd name="T3" fmla="*/ 59 h 60"/>
                  <a:gd name="T4" fmla="*/ 30 w 147"/>
                  <a:gd name="T5" fmla="*/ 30 h 60"/>
                  <a:gd name="T6" fmla="*/ 117 w 147"/>
                  <a:gd name="T7" fmla="*/ 0 h 60"/>
                  <a:gd name="T8" fmla="*/ 146 w 147"/>
                  <a:gd name="T9" fmla="*/ 0 h 60"/>
                  <a:gd name="T10" fmla="*/ 117 w 147"/>
                  <a:gd name="T11" fmla="*/ 0 h 60"/>
                  <a:gd name="T12" fmla="*/ 30 w 147"/>
                  <a:gd name="T13" fmla="*/ 30 h 60"/>
                  <a:gd name="T14" fmla="*/ 0 w 147"/>
                  <a:gd name="T15" fmla="*/ 5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60">
                    <a:moveTo>
                      <a:pt x="0" y="59"/>
                    </a:moveTo>
                    <a:lnTo>
                      <a:pt x="0" y="59"/>
                    </a:lnTo>
                    <a:cubicBezTo>
                      <a:pt x="0" y="30"/>
                      <a:pt x="0" y="30"/>
                      <a:pt x="30" y="30"/>
                    </a:cubicBezTo>
                    <a:cubicBezTo>
                      <a:pt x="59" y="0"/>
                      <a:pt x="88" y="0"/>
                      <a:pt x="117" y="0"/>
                    </a:cubicBezTo>
                    <a:lnTo>
                      <a:pt x="146" y="0"/>
                    </a:lnTo>
                    <a:lnTo>
                      <a:pt x="117" y="0"/>
                    </a:lnTo>
                    <a:cubicBezTo>
                      <a:pt x="88" y="0"/>
                      <a:pt x="59" y="0"/>
                      <a:pt x="30" y="30"/>
                    </a:cubicBez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6" name="Freeform 497">
                <a:extLst>
                  <a:ext uri="{FF2B5EF4-FFF2-40B4-BE49-F238E27FC236}">
                    <a16:creationId xmlns:a16="http://schemas.microsoft.com/office/drawing/2014/main" id="{6BF793EF-D4B6-470A-85EC-3709A80419B4}"/>
                  </a:ext>
                </a:extLst>
              </p:cNvPr>
              <p:cNvSpPr>
                <a:spLocks noChangeArrowheads="1"/>
              </p:cNvSpPr>
              <p:nvPr/>
            </p:nvSpPr>
            <p:spPr bwMode="auto">
              <a:xfrm>
                <a:off x="8610930" y="1723571"/>
                <a:ext cx="65234" cy="64733"/>
              </a:xfrm>
              <a:custGeom>
                <a:avLst/>
                <a:gdLst>
                  <a:gd name="T0" fmla="*/ 0 w 177"/>
                  <a:gd name="T1" fmla="*/ 117 h 176"/>
                  <a:gd name="T2" fmla="*/ 0 w 177"/>
                  <a:gd name="T3" fmla="*/ 117 h 176"/>
                  <a:gd name="T4" fmla="*/ 0 w 177"/>
                  <a:gd name="T5" fmla="*/ 117 h 176"/>
                  <a:gd name="T6" fmla="*/ 30 w 177"/>
                  <a:gd name="T7" fmla="*/ 117 h 176"/>
                  <a:gd name="T8" fmla="*/ 176 w 177"/>
                  <a:gd name="T9" fmla="*/ 0 h 176"/>
                  <a:gd name="T10" fmla="*/ 176 w 177"/>
                  <a:gd name="T11" fmla="*/ 0 h 176"/>
                  <a:gd name="T12" fmla="*/ 176 w 177"/>
                  <a:gd name="T13" fmla="*/ 0 h 176"/>
                  <a:gd name="T14" fmla="*/ 176 w 177"/>
                  <a:gd name="T15" fmla="*/ 0 h 176"/>
                  <a:gd name="T16" fmla="*/ 30 w 177"/>
                  <a:gd name="T17" fmla="*/ 117 h 176"/>
                  <a:gd name="T18" fmla="*/ 0 w 177"/>
                  <a:gd name="T19" fmla="*/ 117 h 176"/>
                  <a:gd name="T20" fmla="*/ 0 w 177"/>
                  <a:gd name="T21" fmla="*/ 117 h 176"/>
                  <a:gd name="T22" fmla="*/ 0 w 177"/>
                  <a:gd name="T23" fmla="*/ 175 h 176"/>
                  <a:gd name="T24" fmla="*/ 0 w 177"/>
                  <a:gd name="T25" fmla="*/ 11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6">
                    <a:moveTo>
                      <a:pt x="0" y="117"/>
                    </a:moveTo>
                    <a:lnTo>
                      <a:pt x="0" y="117"/>
                    </a:lnTo>
                    <a:lnTo>
                      <a:pt x="0" y="117"/>
                    </a:lnTo>
                    <a:cubicBezTo>
                      <a:pt x="30" y="117"/>
                      <a:pt x="30" y="117"/>
                      <a:pt x="30" y="117"/>
                    </a:cubicBezTo>
                    <a:cubicBezTo>
                      <a:pt x="88" y="88"/>
                      <a:pt x="147" y="59"/>
                      <a:pt x="176" y="0"/>
                    </a:cubicBezTo>
                    <a:lnTo>
                      <a:pt x="176" y="0"/>
                    </a:lnTo>
                    <a:lnTo>
                      <a:pt x="176" y="0"/>
                    </a:lnTo>
                    <a:lnTo>
                      <a:pt x="176" y="0"/>
                    </a:lnTo>
                    <a:cubicBezTo>
                      <a:pt x="147" y="59"/>
                      <a:pt x="88" y="88"/>
                      <a:pt x="30" y="117"/>
                    </a:cubicBezTo>
                    <a:cubicBezTo>
                      <a:pt x="0" y="117"/>
                      <a:pt x="0" y="117"/>
                      <a:pt x="0" y="117"/>
                    </a:cubicBezTo>
                    <a:lnTo>
                      <a:pt x="0" y="117"/>
                    </a:lnTo>
                    <a:cubicBezTo>
                      <a:pt x="0" y="146"/>
                      <a:pt x="0" y="146"/>
                      <a:pt x="0" y="175"/>
                    </a:cubicBezTo>
                    <a:cubicBezTo>
                      <a:pt x="0" y="146"/>
                      <a:pt x="0" y="146"/>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7" name="Freeform 498">
                <a:extLst>
                  <a:ext uri="{FF2B5EF4-FFF2-40B4-BE49-F238E27FC236}">
                    <a16:creationId xmlns:a16="http://schemas.microsoft.com/office/drawing/2014/main" id="{6C946E8F-887B-4920-A43E-B931053228C1}"/>
                  </a:ext>
                </a:extLst>
              </p:cNvPr>
              <p:cNvSpPr>
                <a:spLocks noChangeArrowheads="1"/>
              </p:cNvSpPr>
              <p:nvPr/>
            </p:nvSpPr>
            <p:spPr bwMode="auto">
              <a:xfrm>
                <a:off x="8222789" y="1595723"/>
                <a:ext cx="55449" cy="32366"/>
              </a:xfrm>
              <a:custGeom>
                <a:avLst/>
                <a:gdLst>
                  <a:gd name="T0" fmla="*/ 147 w 148"/>
                  <a:gd name="T1" fmla="*/ 88 h 89"/>
                  <a:gd name="T2" fmla="*/ 147 w 148"/>
                  <a:gd name="T3" fmla="*/ 88 h 89"/>
                  <a:gd name="T4" fmla="*/ 88 w 148"/>
                  <a:gd name="T5" fmla="*/ 59 h 89"/>
                  <a:gd name="T6" fmla="*/ 0 w 148"/>
                  <a:gd name="T7" fmla="*/ 0 h 89"/>
                  <a:gd name="T8" fmla="*/ 88 w 148"/>
                  <a:gd name="T9" fmla="*/ 59 h 89"/>
                  <a:gd name="T10" fmla="*/ 147 w 148"/>
                  <a:gd name="T11" fmla="*/ 88 h 89"/>
                </a:gdLst>
                <a:ahLst/>
                <a:cxnLst>
                  <a:cxn ang="0">
                    <a:pos x="T0" y="T1"/>
                  </a:cxn>
                  <a:cxn ang="0">
                    <a:pos x="T2" y="T3"/>
                  </a:cxn>
                  <a:cxn ang="0">
                    <a:pos x="T4" y="T5"/>
                  </a:cxn>
                  <a:cxn ang="0">
                    <a:pos x="T6" y="T7"/>
                  </a:cxn>
                  <a:cxn ang="0">
                    <a:pos x="T8" y="T9"/>
                  </a:cxn>
                  <a:cxn ang="0">
                    <a:pos x="T10" y="T11"/>
                  </a:cxn>
                </a:cxnLst>
                <a:rect l="0" t="0" r="r" b="b"/>
                <a:pathLst>
                  <a:path w="148" h="89">
                    <a:moveTo>
                      <a:pt x="147" y="88"/>
                    </a:moveTo>
                    <a:lnTo>
                      <a:pt x="147" y="88"/>
                    </a:lnTo>
                    <a:cubicBezTo>
                      <a:pt x="117" y="88"/>
                      <a:pt x="88" y="59"/>
                      <a:pt x="88" y="59"/>
                    </a:cubicBezTo>
                    <a:cubicBezTo>
                      <a:pt x="59" y="29"/>
                      <a:pt x="30" y="0"/>
                      <a:pt x="0" y="0"/>
                    </a:cubicBezTo>
                    <a:cubicBezTo>
                      <a:pt x="30" y="0"/>
                      <a:pt x="59" y="29"/>
                      <a:pt x="88" y="59"/>
                    </a:cubicBezTo>
                    <a:cubicBezTo>
                      <a:pt x="88" y="59"/>
                      <a:pt x="117" y="88"/>
                      <a:pt x="147"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8" name="Freeform 499">
                <a:extLst>
                  <a:ext uri="{FF2B5EF4-FFF2-40B4-BE49-F238E27FC236}">
                    <a16:creationId xmlns:a16="http://schemas.microsoft.com/office/drawing/2014/main" id="{31AC6BE7-019F-49CC-A0AD-4FC096C17318}"/>
                  </a:ext>
                </a:extLst>
              </p:cNvPr>
              <p:cNvSpPr>
                <a:spLocks noChangeArrowheads="1"/>
              </p:cNvSpPr>
              <p:nvPr/>
            </p:nvSpPr>
            <p:spPr bwMode="auto">
              <a:xfrm>
                <a:off x="8720196" y="1702532"/>
                <a:ext cx="11416"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49" name="Freeform 500">
                <a:extLst>
                  <a:ext uri="{FF2B5EF4-FFF2-40B4-BE49-F238E27FC236}">
                    <a16:creationId xmlns:a16="http://schemas.microsoft.com/office/drawing/2014/main" id="{C4E44458-DAD1-45D7-8D96-144D9C95FE22}"/>
                  </a:ext>
                </a:extLst>
              </p:cNvPr>
              <p:cNvSpPr>
                <a:spLocks noChangeArrowheads="1"/>
              </p:cNvSpPr>
              <p:nvPr/>
            </p:nvSpPr>
            <p:spPr bwMode="auto">
              <a:xfrm>
                <a:off x="8288022" y="1616762"/>
                <a:ext cx="107636" cy="11328"/>
              </a:xfrm>
              <a:custGeom>
                <a:avLst/>
                <a:gdLst>
                  <a:gd name="T0" fmla="*/ 0 w 292"/>
                  <a:gd name="T1" fmla="*/ 0 h 30"/>
                  <a:gd name="T2" fmla="*/ 0 w 292"/>
                  <a:gd name="T3" fmla="*/ 0 h 30"/>
                  <a:gd name="T4" fmla="*/ 116 w 292"/>
                  <a:gd name="T5" fmla="*/ 29 h 30"/>
                  <a:gd name="T6" fmla="*/ 291 w 292"/>
                  <a:gd name="T7" fmla="*/ 0 h 30"/>
                  <a:gd name="T8" fmla="*/ 116 w 292"/>
                  <a:gd name="T9" fmla="*/ 29 h 30"/>
                  <a:gd name="T10" fmla="*/ 0 w 292"/>
                  <a:gd name="T11" fmla="*/ 0 h 30"/>
                </a:gdLst>
                <a:ahLst/>
                <a:cxnLst>
                  <a:cxn ang="0">
                    <a:pos x="T0" y="T1"/>
                  </a:cxn>
                  <a:cxn ang="0">
                    <a:pos x="T2" y="T3"/>
                  </a:cxn>
                  <a:cxn ang="0">
                    <a:pos x="T4" y="T5"/>
                  </a:cxn>
                  <a:cxn ang="0">
                    <a:pos x="T6" y="T7"/>
                  </a:cxn>
                  <a:cxn ang="0">
                    <a:pos x="T8" y="T9"/>
                  </a:cxn>
                  <a:cxn ang="0">
                    <a:pos x="T10" y="T11"/>
                  </a:cxn>
                </a:cxnLst>
                <a:rect l="0" t="0" r="r" b="b"/>
                <a:pathLst>
                  <a:path w="292" h="30">
                    <a:moveTo>
                      <a:pt x="0" y="0"/>
                    </a:moveTo>
                    <a:lnTo>
                      <a:pt x="0" y="0"/>
                    </a:lnTo>
                    <a:cubicBezTo>
                      <a:pt x="29" y="29"/>
                      <a:pt x="58" y="29"/>
                      <a:pt x="116" y="29"/>
                    </a:cubicBezTo>
                    <a:cubicBezTo>
                      <a:pt x="174" y="29"/>
                      <a:pt x="233" y="0"/>
                      <a:pt x="291" y="0"/>
                    </a:cubicBezTo>
                    <a:cubicBezTo>
                      <a:pt x="233" y="0"/>
                      <a:pt x="174" y="29"/>
                      <a:pt x="116" y="29"/>
                    </a:cubicBezTo>
                    <a:cubicBezTo>
                      <a:pt x="58" y="2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0" name="Freeform 501">
                <a:extLst>
                  <a:ext uri="{FF2B5EF4-FFF2-40B4-BE49-F238E27FC236}">
                    <a16:creationId xmlns:a16="http://schemas.microsoft.com/office/drawing/2014/main" id="{D9C4F1F4-2234-4E3B-9D9D-87C96115EF3E}"/>
                  </a:ext>
                </a:extLst>
              </p:cNvPr>
              <p:cNvSpPr>
                <a:spLocks noChangeArrowheads="1"/>
              </p:cNvSpPr>
              <p:nvPr/>
            </p:nvSpPr>
            <p:spPr bwMode="auto">
              <a:xfrm>
                <a:off x="8159185" y="1595723"/>
                <a:ext cx="11416" cy="1619"/>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1" name="Freeform 502">
                <a:extLst>
                  <a:ext uri="{FF2B5EF4-FFF2-40B4-BE49-F238E27FC236}">
                    <a16:creationId xmlns:a16="http://schemas.microsoft.com/office/drawing/2014/main" id="{BD4E4D77-3E76-459C-9E28-FB9157E02EE0}"/>
                  </a:ext>
                </a:extLst>
              </p:cNvPr>
              <p:cNvSpPr>
                <a:spLocks noChangeArrowheads="1"/>
              </p:cNvSpPr>
              <p:nvPr/>
            </p:nvSpPr>
            <p:spPr bwMode="auto">
              <a:xfrm>
                <a:off x="7997732" y="1542319"/>
                <a:ext cx="21200" cy="1618"/>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8" y="0"/>
                      <a:pt x="28" y="0"/>
                      <a:pt x="58" y="0"/>
                    </a:cubicBez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2" name="Freeform 503">
                <a:extLst>
                  <a:ext uri="{FF2B5EF4-FFF2-40B4-BE49-F238E27FC236}">
                    <a16:creationId xmlns:a16="http://schemas.microsoft.com/office/drawing/2014/main" id="{3FF4D6B1-F17B-4FF5-9057-873F0051F3BC}"/>
                  </a:ext>
                </a:extLst>
              </p:cNvPr>
              <p:cNvSpPr>
                <a:spLocks noChangeArrowheads="1"/>
              </p:cNvSpPr>
              <p:nvPr/>
            </p:nvSpPr>
            <p:spPr bwMode="auto">
              <a:xfrm>
                <a:off x="8201587" y="1595723"/>
                <a:ext cx="1631"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3" name="Freeform 504">
                <a:extLst>
                  <a:ext uri="{FF2B5EF4-FFF2-40B4-BE49-F238E27FC236}">
                    <a16:creationId xmlns:a16="http://schemas.microsoft.com/office/drawing/2014/main" id="{0340FF50-FFB5-4C92-BF7E-F25644A20523}"/>
                  </a:ext>
                </a:extLst>
              </p:cNvPr>
              <p:cNvSpPr>
                <a:spLocks noChangeArrowheads="1"/>
              </p:cNvSpPr>
              <p:nvPr/>
            </p:nvSpPr>
            <p:spPr bwMode="auto">
              <a:xfrm>
                <a:off x="7922713" y="1519663"/>
                <a:ext cx="32617" cy="1618"/>
              </a:xfrm>
              <a:custGeom>
                <a:avLst/>
                <a:gdLst>
                  <a:gd name="T0" fmla="*/ 58 w 88"/>
                  <a:gd name="T1" fmla="*/ 0 h 1"/>
                  <a:gd name="T2" fmla="*/ 58 w 88"/>
                  <a:gd name="T3" fmla="*/ 0 h 1"/>
                  <a:gd name="T4" fmla="*/ 87 w 88"/>
                  <a:gd name="T5" fmla="*/ 0 h 1"/>
                  <a:gd name="T6" fmla="*/ 58 w 88"/>
                  <a:gd name="T7" fmla="*/ 0 h 1"/>
                  <a:gd name="T8" fmla="*/ 0 w 88"/>
                  <a:gd name="T9" fmla="*/ 0 h 1"/>
                  <a:gd name="T10" fmla="*/ 58 w 88"/>
                  <a:gd name="T11" fmla="*/ 0 h 1"/>
                </a:gdLst>
                <a:ahLst/>
                <a:cxnLst>
                  <a:cxn ang="0">
                    <a:pos x="T0" y="T1"/>
                  </a:cxn>
                  <a:cxn ang="0">
                    <a:pos x="T2" y="T3"/>
                  </a:cxn>
                  <a:cxn ang="0">
                    <a:pos x="T4" y="T5"/>
                  </a:cxn>
                  <a:cxn ang="0">
                    <a:pos x="T6" y="T7"/>
                  </a:cxn>
                  <a:cxn ang="0">
                    <a:pos x="T8" y="T9"/>
                  </a:cxn>
                  <a:cxn ang="0">
                    <a:pos x="T10" y="T11"/>
                  </a:cxn>
                </a:cxnLst>
                <a:rect l="0" t="0" r="r" b="b"/>
                <a:pathLst>
                  <a:path w="88" h="1">
                    <a:moveTo>
                      <a:pt x="58" y="0"/>
                    </a:moveTo>
                    <a:lnTo>
                      <a:pt x="58" y="0"/>
                    </a:lnTo>
                    <a:lnTo>
                      <a:pt x="87" y="0"/>
                    </a:lnTo>
                    <a:lnTo>
                      <a:pt x="58" y="0"/>
                    </a:lnTo>
                    <a:cubicBezTo>
                      <a:pt x="30" y="0"/>
                      <a:pt x="30" y="0"/>
                      <a:pt x="0" y="0"/>
                    </a:cubicBezTo>
                    <a:cubicBezTo>
                      <a:pt x="30" y="0"/>
                      <a:pt x="30"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4" name="Freeform 505">
                <a:extLst>
                  <a:ext uri="{FF2B5EF4-FFF2-40B4-BE49-F238E27FC236}">
                    <a16:creationId xmlns:a16="http://schemas.microsoft.com/office/drawing/2014/main" id="{8948188E-EBDD-4814-8545-F610D8C70D0D}"/>
                  </a:ext>
                </a:extLst>
              </p:cNvPr>
              <p:cNvSpPr>
                <a:spLocks noChangeArrowheads="1"/>
              </p:cNvSpPr>
              <p:nvPr/>
            </p:nvSpPr>
            <p:spPr bwMode="auto">
              <a:xfrm>
                <a:off x="8191802" y="1605433"/>
                <a:ext cx="1631" cy="11329"/>
              </a:xfrm>
              <a:custGeom>
                <a:avLst/>
                <a:gdLst>
                  <a:gd name="T0" fmla="*/ 0 w 1"/>
                  <a:gd name="T1" fmla="*/ 30 h 31"/>
                  <a:gd name="T2" fmla="*/ 0 w 1"/>
                  <a:gd name="T3" fmla="*/ 30 h 31"/>
                  <a:gd name="T4" fmla="*/ 0 w 1"/>
                  <a:gd name="T5" fmla="*/ 0 h 31"/>
                  <a:gd name="T6" fmla="*/ 0 w 1"/>
                  <a:gd name="T7" fmla="*/ 3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cubicBezTo>
                      <a:pt x="0" y="0"/>
                      <a:pt x="0" y="0"/>
                      <a:pt x="0" y="0"/>
                    </a:cubicBezTo>
                    <a:cubicBezTo>
                      <a:pt x="0" y="0"/>
                      <a:pt x="0" y="0"/>
                      <a:pt x="0" y="30"/>
                    </a:cubicBez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5" name="Freeform 506">
                <a:extLst>
                  <a:ext uri="{FF2B5EF4-FFF2-40B4-BE49-F238E27FC236}">
                    <a16:creationId xmlns:a16="http://schemas.microsoft.com/office/drawing/2014/main" id="{546C202A-5A2C-4824-89AF-0CC15D0E66DA}"/>
                  </a:ext>
                </a:extLst>
              </p:cNvPr>
              <p:cNvSpPr>
                <a:spLocks noChangeArrowheads="1"/>
              </p:cNvSpPr>
              <p:nvPr/>
            </p:nvSpPr>
            <p:spPr bwMode="auto">
              <a:xfrm>
                <a:off x="8180387" y="1595723"/>
                <a:ext cx="11415" cy="11329"/>
              </a:xfrm>
              <a:custGeom>
                <a:avLst/>
                <a:gdLst>
                  <a:gd name="T0" fmla="*/ 29 w 30"/>
                  <a:gd name="T1" fmla="*/ 29 h 30"/>
                  <a:gd name="T2" fmla="*/ 29 w 30"/>
                  <a:gd name="T3" fmla="*/ 29 h 30"/>
                  <a:gd name="T4" fmla="*/ 0 w 30"/>
                  <a:gd name="T5" fmla="*/ 29 h 30"/>
                  <a:gd name="T6" fmla="*/ 0 w 30"/>
                  <a:gd name="T7" fmla="*/ 0 h 30"/>
                  <a:gd name="T8" fmla="*/ 0 w 30"/>
                  <a:gd name="T9" fmla="*/ 29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cubicBezTo>
                      <a:pt x="0" y="29"/>
                      <a:pt x="0" y="29"/>
                      <a:pt x="0" y="29"/>
                    </a:cubicBezTo>
                    <a:lnTo>
                      <a:pt x="0" y="0"/>
                    </a:lnTo>
                    <a:lnTo>
                      <a:pt x="0" y="29"/>
                    </a:ln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6" name="Freeform 507">
                <a:extLst>
                  <a:ext uri="{FF2B5EF4-FFF2-40B4-BE49-F238E27FC236}">
                    <a16:creationId xmlns:a16="http://schemas.microsoft.com/office/drawing/2014/main" id="{AADB056A-D182-4EC1-82FF-11F838EE6CB7}"/>
                  </a:ext>
                </a:extLst>
              </p:cNvPr>
              <p:cNvSpPr>
                <a:spLocks noChangeArrowheads="1"/>
              </p:cNvSpPr>
              <p:nvPr/>
            </p:nvSpPr>
            <p:spPr bwMode="auto">
              <a:xfrm>
                <a:off x="8288022" y="1616762"/>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7" name="Freeform 508">
                <a:extLst>
                  <a:ext uri="{FF2B5EF4-FFF2-40B4-BE49-F238E27FC236}">
                    <a16:creationId xmlns:a16="http://schemas.microsoft.com/office/drawing/2014/main" id="{B8778C20-BF7C-4C2D-9779-4A3A63121CB0}"/>
                  </a:ext>
                </a:extLst>
              </p:cNvPr>
              <p:cNvSpPr>
                <a:spLocks noChangeArrowheads="1"/>
              </p:cNvSpPr>
              <p:nvPr/>
            </p:nvSpPr>
            <p:spPr bwMode="auto">
              <a:xfrm>
                <a:off x="8795215" y="1862746"/>
                <a:ext cx="11416" cy="11328"/>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cubicBezTo>
                      <a:pt x="29" y="30"/>
                      <a:pt x="29" y="0"/>
                      <a:pt x="0" y="0"/>
                    </a:cubicBezTo>
                    <a:cubicBezTo>
                      <a:pt x="29" y="0"/>
                      <a:pt x="29"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8" name="Freeform 509">
                <a:extLst>
                  <a:ext uri="{FF2B5EF4-FFF2-40B4-BE49-F238E27FC236}">
                    <a16:creationId xmlns:a16="http://schemas.microsoft.com/office/drawing/2014/main" id="{56838F6E-E584-4E17-8DD0-786F1C989DBB}"/>
                  </a:ext>
                </a:extLst>
              </p:cNvPr>
              <p:cNvSpPr>
                <a:spLocks noChangeArrowheads="1"/>
              </p:cNvSpPr>
              <p:nvPr/>
            </p:nvSpPr>
            <p:spPr bwMode="auto">
              <a:xfrm>
                <a:off x="8946884" y="1841708"/>
                <a:ext cx="21200" cy="21039"/>
              </a:xfrm>
              <a:custGeom>
                <a:avLst/>
                <a:gdLst>
                  <a:gd name="T0" fmla="*/ 58 w 59"/>
                  <a:gd name="T1" fmla="*/ 0 h 59"/>
                  <a:gd name="T2" fmla="*/ 58 w 59"/>
                  <a:gd name="T3" fmla="*/ 0 h 59"/>
                  <a:gd name="T4" fmla="*/ 0 w 59"/>
                  <a:gd name="T5" fmla="*/ 58 h 59"/>
                  <a:gd name="T6" fmla="*/ 58 w 59"/>
                  <a:gd name="T7" fmla="*/ 0 h 59"/>
                </a:gdLst>
                <a:ahLst/>
                <a:cxnLst>
                  <a:cxn ang="0">
                    <a:pos x="T0" y="T1"/>
                  </a:cxn>
                  <a:cxn ang="0">
                    <a:pos x="T2" y="T3"/>
                  </a:cxn>
                  <a:cxn ang="0">
                    <a:pos x="T4" y="T5"/>
                  </a:cxn>
                  <a:cxn ang="0">
                    <a:pos x="T6" y="T7"/>
                  </a:cxn>
                </a:cxnLst>
                <a:rect l="0" t="0" r="r" b="b"/>
                <a:pathLst>
                  <a:path w="59" h="59">
                    <a:moveTo>
                      <a:pt x="58" y="0"/>
                    </a:moveTo>
                    <a:lnTo>
                      <a:pt x="58" y="0"/>
                    </a:lnTo>
                    <a:cubicBezTo>
                      <a:pt x="28" y="29"/>
                      <a:pt x="28" y="29"/>
                      <a:pt x="0" y="58"/>
                    </a:cubicBezTo>
                    <a:cubicBezTo>
                      <a:pt x="28" y="29"/>
                      <a:pt x="2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59" name="Freeform 510">
                <a:extLst>
                  <a:ext uri="{FF2B5EF4-FFF2-40B4-BE49-F238E27FC236}">
                    <a16:creationId xmlns:a16="http://schemas.microsoft.com/office/drawing/2014/main" id="{0C967516-5B47-46FD-B77A-88B2FA99C58F}"/>
                  </a:ext>
                </a:extLst>
              </p:cNvPr>
              <p:cNvSpPr>
                <a:spLocks noChangeArrowheads="1"/>
              </p:cNvSpPr>
              <p:nvPr/>
            </p:nvSpPr>
            <p:spPr bwMode="auto">
              <a:xfrm>
                <a:off x="9118122" y="1841708"/>
                <a:ext cx="22832" cy="21039"/>
              </a:xfrm>
              <a:custGeom>
                <a:avLst/>
                <a:gdLst>
                  <a:gd name="T0" fmla="*/ 0 w 60"/>
                  <a:gd name="T1" fmla="*/ 0 h 59"/>
                  <a:gd name="T2" fmla="*/ 0 w 60"/>
                  <a:gd name="T3" fmla="*/ 0 h 59"/>
                  <a:gd name="T4" fmla="*/ 59 w 60"/>
                  <a:gd name="T5" fmla="*/ 58 h 59"/>
                  <a:gd name="T6" fmla="*/ 0 w 60"/>
                  <a:gd name="T7" fmla="*/ 0 h 59"/>
                </a:gdLst>
                <a:ahLst/>
                <a:cxnLst>
                  <a:cxn ang="0">
                    <a:pos x="T0" y="T1"/>
                  </a:cxn>
                  <a:cxn ang="0">
                    <a:pos x="T2" y="T3"/>
                  </a:cxn>
                  <a:cxn ang="0">
                    <a:pos x="T4" y="T5"/>
                  </a:cxn>
                  <a:cxn ang="0">
                    <a:pos x="T6" y="T7"/>
                  </a:cxn>
                </a:cxnLst>
                <a:rect l="0" t="0" r="r" b="b"/>
                <a:pathLst>
                  <a:path w="60" h="59">
                    <a:moveTo>
                      <a:pt x="0" y="0"/>
                    </a:moveTo>
                    <a:lnTo>
                      <a:pt x="0" y="0"/>
                    </a:lnTo>
                    <a:cubicBezTo>
                      <a:pt x="29" y="29"/>
                      <a:pt x="29" y="58"/>
                      <a:pt x="59" y="58"/>
                    </a:cubicBezTo>
                    <a:cubicBezTo>
                      <a:pt x="29" y="58"/>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0" name="Freeform 511">
                <a:extLst>
                  <a:ext uri="{FF2B5EF4-FFF2-40B4-BE49-F238E27FC236}">
                    <a16:creationId xmlns:a16="http://schemas.microsoft.com/office/drawing/2014/main" id="{CFE6D650-1133-470C-905C-46F392C6EF34}"/>
                  </a:ext>
                </a:extLst>
              </p:cNvPr>
              <p:cNvSpPr>
                <a:spLocks noChangeArrowheads="1"/>
              </p:cNvSpPr>
              <p:nvPr/>
            </p:nvSpPr>
            <p:spPr bwMode="auto">
              <a:xfrm>
                <a:off x="9335025" y="1916150"/>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1" name="Freeform 512">
                <a:extLst>
                  <a:ext uri="{FF2B5EF4-FFF2-40B4-BE49-F238E27FC236}">
                    <a16:creationId xmlns:a16="http://schemas.microsoft.com/office/drawing/2014/main" id="{B1CC5810-6ADB-4652-9CAB-9ABF012C4313}"/>
                  </a:ext>
                </a:extLst>
              </p:cNvPr>
              <p:cNvSpPr>
                <a:spLocks noChangeArrowheads="1"/>
              </p:cNvSpPr>
              <p:nvPr/>
            </p:nvSpPr>
            <p:spPr bwMode="auto">
              <a:xfrm>
                <a:off x="9344810" y="1927479"/>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2" name="Freeform 513">
                <a:extLst>
                  <a:ext uri="{FF2B5EF4-FFF2-40B4-BE49-F238E27FC236}">
                    <a16:creationId xmlns:a16="http://schemas.microsoft.com/office/drawing/2014/main" id="{BD098239-F929-4BB4-BB52-F588D4D96106}"/>
                  </a:ext>
                </a:extLst>
              </p:cNvPr>
              <p:cNvSpPr>
                <a:spLocks noChangeArrowheads="1"/>
              </p:cNvSpPr>
              <p:nvPr/>
            </p:nvSpPr>
            <p:spPr bwMode="auto">
              <a:xfrm>
                <a:off x="9335025" y="1916150"/>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3" name="Freeform 514">
                <a:extLst>
                  <a:ext uri="{FF2B5EF4-FFF2-40B4-BE49-F238E27FC236}">
                    <a16:creationId xmlns:a16="http://schemas.microsoft.com/office/drawing/2014/main" id="{2B6EFFE3-F373-4F04-A6ED-4FAFA074588F}"/>
                  </a:ext>
                </a:extLst>
              </p:cNvPr>
              <p:cNvSpPr>
                <a:spLocks noChangeArrowheads="1"/>
              </p:cNvSpPr>
              <p:nvPr/>
            </p:nvSpPr>
            <p:spPr bwMode="auto">
              <a:xfrm>
                <a:off x="9302408" y="1916150"/>
                <a:ext cx="11415" cy="21039"/>
              </a:xfrm>
              <a:custGeom>
                <a:avLst/>
                <a:gdLst>
                  <a:gd name="T0" fmla="*/ 30 w 31"/>
                  <a:gd name="T1" fmla="*/ 0 h 59"/>
                  <a:gd name="T2" fmla="*/ 30 w 31"/>
                  <a:gd name="T3" fmla="*/ 0 h 59"/>
                  <a:gd name="T4" fmla="*/ 0 w 31"/>
                  <a:gd name="T5" fmla="*/ 58 h 59"/>
                  <a:gd name="T6" fmla="*/ 30 w 31"/>
                  <a:gd name="T7" fmla="*/ 0 h 59"/>
                </a:gdLst>
                <a:ahLst/>
                <a:cxnLst>
                  <a:cxn ang="0">
                    <a:pos x="T0" y="T1"/>
                  </a:cxn>
                  <a:cxn ang="0">
                    <a:pos x="T2" y="T3"/>
                  </a:cxn>
                  <a:cxn ang="0">
                    <a:pos x="T4" y="T5"/>
                  </a:cxn>
                  <a:cxn ang="0">
                    <a:pos x="T6" y="T7"/>
                  </a:cxn>
                </a:cxnLst>
                <a:rect l="0" t="0" r="r" b="b"/>
                <a:pathLst>
                  <a:path w="31" h="59">
                    <a:moveTo>
                      <a:pt x="30" y="0"/>
                    </a:moveTo>
                    <a:lnTo>
                      <a:pt x="30" y="0"/>
                    </a:lnTo>
                    <a:cubicBezTo>
                      <a:pt x="0" y="0"/>
                      <a:pt x="0" y="29"/>
                      <a:pt x="0" y="58"/>
                    </a:cubicBezTo>
                    <a:cubicBezTo>
                      <a:pt x="0" y="29"/>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4" name="Freeform 515">
                <a:extLst>
                  <a:ext uri="{FF2B5EF4-FFF2-40B4-BE49-F238E27FC236}">
                    <a16:creationId xmlns:a16="http://schemas.microsoft.com/office/drawing/2014/main" id="{74DCCA11-47BA-456B-814D-7333D8001C6C}"/>
                  </a:ext>
                </a:extLst>
              </p:cNvPr>
              <p:cNvSpPr>
                <a:spLocks noChangeArrowheads="1"/>
              </p:cNvSpPr>
              <p:nvPr/>
            </p:nvSpPr>
            <p:spPr bwMode="auto">
              <a:xfrm>
                <a:off x="8860449" y="1883784"/>
                <a:ext cx="11416"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5" name="Freeform 516">
                <a:extLst>
                  <a:ext uri="{FF2B5EF4-FFF2-40B4-BE49-F238E27FC236}">
                    <a16:creationId xmlns:a16="http://schemas.microsoft.com/office/drawing/2014/main" id="{E857B6FE-3786-4FF1-AB79-E5946D844EC4}"/>
                  </a:ext>
                </a:extLst>
              </p:cNvPr>
              <p:cNvSpPr>
                <a:spLocks noChangeArrowheads="1"/>
              </p:cNvSpPr>
              <p:nvPr/>
            </p:nvSpPr>
            <p:spPr bwMode="auto">
              <a:xfrm>
                <a:off x="8827832" y="1883784"/>
                <a:ext cx="32617" cy="1619"/>
              </a:xfrm>
              <a:custGeom>
                <a:avLst/>
                <a:gdLst>
                  <a:gd name="T0" fmla="*/ 0 w 89"/>
                  <a:gd name="T1" fmla="*/ 0 h 1"/>
                  <a:gd name="T2" fmla="*/ 0 w 89"/>
                  <a:gd name="T3" fmla="*/ 0 h 1"/>
                  <a:gd name="T4" fmla="*/ 59 w 89"/>
                  <a:gd name="T5" fmla="*/ 0 h 1"/>
                  <a:gd name="T6" fmla="*/ 88 w 89"/>
                  <a:gd name="T7" fmla="*/ 0 h 1"/>
                  <a:gd name="T8" fmla="*/ 59 w 89"/>
                  <a:gd name="T9" fmla="*/ 0 h 1"/>
                  <a:gd name="T10" fmla="*/ 0 w 89"/>
                  <a:gd name="T11" fmla="*/ 0 h 1"/>
                </a:gdLst>
                <a:ahLst/>
                <a:cxnLst>
                  <a:cxn ang="0">
                    <a:pos x="T0" y="T1"/>
                  </a:cxn>
                  <a:cxn ang="0">
                    <a:pos x="T2" y="T3"/>
                  </a:cxn>
                  <a:cxn ang="0">
                    <a:pos x="T4" y="T5"/>
                  </a:cxn>
                  <a:cxn ang="0">
                    <a:pos x="T6" y="T7"/>
                  </a:cxn>
                  <a:cxn ang="0">
                    <a:pos x="T8" y="T9"/>
                  </a:cxn>
                  <a:cxn ang="0">
                    <a:pos x="T10" y="T11"/>
                  </a:cxn>
                </a:cxnLst>
                <a:rect l="0" t="0" r="r" b="b"/>
                <a:pathLst>
                  <a:path w="89" h="1">
                    <a:moveTo>
                      <a:pt x="0" y="0"/>
                    </a:moveTo>
                    <a:lnTo>
                      <a:pt x="0" y="0"/>
                    </a:lnTo>
                    <a:cubicBezTo>
                      <a:pt x="0" y="0"/>
                      <a:pt x="30" y="0"/>
                      <a:pt x="59" y="0"/>
                    </a:cubicBezTo>
                    <a:cubicBezTo>
                      <a:pt x="59" y="0"/>
                      <a:pt x="59" y="0"/>
                      <a:pt x="88" y="0"/>
                    </a:cubicBezTo>
                    <a:cubicBezTo>
                      <a:pt x="59" y="0"/>
                      <a:pt x="59" y="0"/>
                      <a:pt x="59" y="0"/>
                    </a:cubicBezTo>
                    <a:cubicBezTo>
                      <a:pt x="3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6" name="Freeform 517">
                <a:extLst>
                  <a:ext uri="{FF2B5EF4-FFF2-40B4-BE49-F238E27FC236}">
                    <a16:creationId xmlns:a16="http://schemas.microsoft.com/office/drawing/2014/main" id="{A718CC42-7A03-4A1C-BDC9-A3CBE3A6CD21}"/>
                  </a:ext>
                </a:extLst>
              </p:cNvPr>
              <p:cNvSpPr>
                <a:spLocks noChangeArrowheads="1"/>
              </p:cNvSpPr>
              <p:nvPr/>
            </p:nvSpPr>
            <p:spPr bwMode="auto">
              <a:xfrm>
                <a:off x="8925682" y="1883784"/>
                <a:ext cx="1631"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7" name="Freeform 518">
                <a:extLst>
                  <a:ext uri="{FF2B5EF4-FFF2-40B4-BE49-F238E27FC236}">
                    <a16:creationId xmlns:a16="http://schemas.microsoft.com/office/drawing/2014/main" id="{709C15E2-8E51-412A-987C-AC642DA449CA}"/>
                  </a:ext>
                </a:extLst>
              </p:cNvPr>
              <p:cNvSpPr>
                <a:spLocks noChangeArrowheads="1"/>
              </p:cNvSpPr>
              <p:nvPr/>
            </p:nvSpPr>
            <p:spPr bwMode="auto">
              <a:xfrm>
                <a:off x="8925682" y="1895113"/>
                <a:ext cx="1631" cy="11328"/>
              </a:xfrm>
              <a:custGeom>
                <a:avLst/>
                <a:gdLst>
                  <a:gd name="T0" fmla="*/ 0 w 1"/>
                  <a:gd name="T1" fmla="*/ 0 h 30"/>
                  <a:gd name="T2" fmla="*/ 0 w 1"/>
                  <a:gd name="T3" fmla="*/ 0 h 30"/>
                  <a:gd name="T4" fmla="*/ 0 w 1"/>
                  <a:gd name="T5" fmla="*/ 0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8" name="Freeform 519">
                <a:extLst>
                  <a:ext uri="{FF2B5EF4-FFF2-40B4-BE49-F238E27FC236}">
                    <a16:creationId xmlns:a16="http://schemas.microsoft.com/office/drawing/2014/main" id="{238A4D56-583B-415E-A2F4-C753D19CEA8D}"/>
                  </a:ext>
                </a:extLst>
              </p:cNvPr>
              <p:cNvSpPr>
                <a:spLocks noChangeArrowheads="1"/>
              </p:cNvSpPr>
              <p:nvPr/>
            </p:nvSpPr>
            <p:spPr bwMode="auto">
              <a:xfrm>
                <a:off x="8902851" y="1895113"/>
                <a:ext cx="22832" cy="11328"/>
              </a:xfrm>
              <a:custGeom>
                <a:avLst/>
                <a:gdLst>
                  <a:gd name="T0" fmla="*/ 29 w 60"/>
                  <a:gd name="T1" fmla="*/ 29 h 30"/>
                  <a:gd name="T2" fmla="*/ 29 w 60"/>
                  <a:gd name="T3" fmla="*/ 29 h 30"/>
                  <a:gd name="T4" fmla="*/ 59 w 60"/>
                  <a:gd name="T5" fmla="*/ 29 h 30"/>
                  <a:gd name="T6" fmla="*/ 29 w 60"/>
                  <a:gd name="T7" fmla="*/ 29 h 30"/>
                  <a:gd name="T8" fmla="*/ 0 w 60"/>
                  <a:gd name="T9" fmla="*/ 0 h 30"/>
                  <a:gd name="T10" fmla="*/ 2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29" y="29"/>
                    </a:moveTo>
                    <a:lnTo>
                      <a:pt x="29" y="29"/>
                    </a:lnTo>
                    <a:cubicBezTo>
                      <a:pt x="29" y="29"/>
                      <a:pt x="29" y="29"/>
                      <a:pt x="59" y="29"/>
                    </a:cubicBezTo>
                    <a:cubicBezTo>
                      <a:pt x="29" y="29"/>
                      <a:pt x="29" y="29"/>
                      <a:pt x="29" y="29"/>
                    </a:cubicBez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69" name="Freeform 520">
                <a:extLst>
                  <a:ext uri="{FF2B5EF4-FFF2-40B4-BE49-F238E27FC236}">
                    <a16:creationId xmlns:a16="http://schemas.microsoft.com/office/drawing/2014/main" id="{2CFD956A-B755-4654-8C70-A2308041CF6B}"/>
                  </a:ext>
                </a:extLst>
              </p:cNvPr>
              <p:cNvSpPr>
                <a:spLocks noChangeArrowheads="1"/>
              </p:cNvSpPr>
              <p:nvPr/>
            </p:nvSpPr>
            <p:spPr bwMode="auto">
              <a:xfrm>
                <a:off x="3649898" y="2675143"/>
                <a:ext cx="11415" cy="161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0" name="Freeform 521">
                <a:extLst>
                  <a:ext uri="{FF2B5EF4-FFF2-40B4-BE49-F238E27FC236}">
                    <a16:creationId xmlns:a16="http://schemas.microsoft.com/office/drawing/2014/main" id="{0B5897A6-81F7-43A3-966D-728B552B971F}"/>
                  </a:ext>
                </a:extLst>
              </p:cNvPr>
              <p:cNvSpPr>
                <a:spLocks noChangeArrowheads="1"/>
              </p:cNvSpPr>
              <p:nvPr/>
            </p:nvSpPr>
            <p:spPr bwMode="auto">
              <a:xfrm>
                <a:off x="3682515" y="2312639"/>
                <a:ext cx="44032" cy="76061"/>
              </a:xfrm>
              <a:custGeom>
                <a:avLst/>
                <a:gdLst>
                  <a:gd name="T0" fmla="*/ 117 w 118"/>
                  <a:gd name="T1" fmla="*/ 0 h 206"/>
                  <a:gd name="T2" fmla="*/ 117 w 118"/>
                  <a:gd name="T3" fmla="*/ 0 h 206"/>
                  <a:gd name="T4" fmla="*/ 117 w 118"/>
                  <a:gd name="T5" fmla="*/ 0 h 206"/>
                  <a:gd name="T6" fmla="*/ 117 w 118"/>
                  <a:gd name="T7" fmla="*/ 0 h 206"/>
                  <a:gd name="T8" fmla="*/ 0 w 118"/>
                  <a:gd name="T9" fmla="*/ 205 h 206"/>
                  <a:gd name="T10" fmla="*/ 117 w 118"/>
                  <a:gd name="T11" fmla="*/ 0 h 206"/>
                </a:gdLst>
                <a:ahLst/>
                <a:cxnLst>
                  <a:cxn ang="0">
                    <a:pos x="T0" y="T1"/>
                  </a:cxn>
                  <a:cxn ang="0">
                    <a:pos x="T2" y="T3"/>
                  </a:cxn>
                  <a:cxn ang="0">
                    <a:pos x="T4" y="T5"/>
                  </a:cxn>
                  <a:cxn ang="0">
                    <a:pos x="T6" y="T7"/>
                  </a:cxn>
                  <a:cxn ang="0">
                    <a:pos x="T8" y="T9"/>
                  </a:cxn>
                  <a:cxn ang="0">
                    <a:pos x="T10" y="T11"/>
                  </a:cxn>
                </a:cxnLst>
                <a:rect l="0" t="0" r="r" b="b"/>
                <a:pathLst>
                  <a:path w="118" h="206">
                    <a:moveTo>
                      <a:pt x="117" y="0"/>
                    </a:moveTo>
                    <a:lnTo>
                      <a:pt x="117" y="0"/>
                    </a:lnTo>
                    <a:lnTo>
                      <a:pt x="117" y="0"/>
                    </a:lnTo>
                    <a:lnTo>
                      <a:pt x="117" y="0"/>
                    </a:lnTo>
                    <a:cubicBezTo>
                      <a:pt x="88" y="58"/>
                      <a:pt x="0" y="117"/>
                      <a:pt x="0" y="205"/>
                    </a:cubicBezTo>
                    <a:cubicBezTo>
                      <a:pt x="0" y="117"/>
                      <a:pt x="88" y="58"/>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1" name="Freeform 522">
                <a:extLst>
                  <a:ext uri="{FF2B5EF4-FFF2-40B4-BE49-F238E27FC236}">
                    <a16:creationId xmlns:a16="http://schemas.microsoft.com/office/drawing/2014/main" id="{A5AA6741-DC18-4DDE-A4DA-2AF7A92AFAB5}"/>
                  </a:ext>
                </a:extLst>
              </p:cNvPr>
              <p:cNvSpPr>
                <a:spLocks noChangeArrowheads="1"/>
              </p:cNvSpPr>
              <p:nvPr/>
            </p:nvSpPr>
            <p:spPr bwMode="auto">
              <a:xfrm>
                <a:off x="3682515" y="2387082"/>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2" name="Freeform 523">
                <a:extLst>
                  <a:ext uri="{FF2B5EF4-FFF2-40B4-BE49-F238E27FC236}">
                    <a16:creationId xmlns:a16="http://schemas.microsoft.com/office/drawing/2014/main" id="{1647D295-1881-4213-B80C-2345FFDA04D5}"/>
                  </a:ext>
                </a:extLst>
              </p:cNvPr>
              <p:cNvSpPr>
                <a:spLocks noChangeArrowheads="1"/>
              </p:cNvSpPr>
              <p:nvPr/>
            </p:nvSpPr>
            <p:spPr bwMode="auto">
              <a:xfrm>
                <a:off x="3780366" y="1916150"/>
                <a:ext cx="44032" cy="21039"/>
              </a:xfrm>
              <a:custGeom>
                <a:avLst/>
                <a:gdLst>
                  <a:gd name="T0" fmla="*/ 0 w 118"/>
                  <a:gd name="T1" fmla="*/ 29 h 59"/>
                  <a:gd name="T2" fmla="*/ 0 w 118"/>
                  <a:gd name="T3" fmla="*/ 29 h 59"/>
                  <a:gd name="T4" fmla="*/ 0 w 118"/>
                  <a:gd name="T5" fmla="*/ 29 h 59"/>
                  <a:gd name="T6" fmla="*/ 0 w 118"/>
                  <a:gd name="T7" fmla="*/ 29 h 59"/>
                  <a:gd name="T8" fmla="*/ 59 w 118"/>
                  <a:gd name="T9" fmla="*/ 0 h 59"/>
                  <a:gd name="T10" fmla="*/ 117 w 118"/>
                  <a:gd name="T11" fmla="*/ 0 h 59"/>
                  <a:gd name="T12" fmla="*/ 59 w 118"/>
                  <a:gd name="T13" fmla="*/ 0 h 59"/>
                  <a:gd name="T14" fmla="*/ 0 w 118"/>
                  <a:gd name="T15" fmla="*/ 29 h 59"/>
                  <a:gd name="T16" fmla="*/ 0 w 118"/>
                  <a:gd name="T17" fmla="*/ 29 h 59"/>
                  <a:gd name="T18" fmla="*/ 0 w 118"/>
                  <a:gd name="T19" fmla="*/ 29 h 59"/>
                  <a:gd name="T20" fmla="*/ 0 w 118"/>
                  <a:gd name="T21" fmla="*/ 58 h 59"/>
                  <a:gd name="T22" fmla="*/ 0 w 118"/>
                  <a:gd name="T23"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59">
                    <a:moveTo>
                      <a:pt x="0" y="29"/>
                    </a:moveTo>
                    <a:lnTo>
                      <a:pt x="0" y="29"/>
                    </a:lnTo>
                    <a:lnTo>
                      <a:pt x="0" y="29"/>
                    </a:lnTo>
                    <a:lnTo>
                      <a:pt x="0" y="29"/>
                    </a:lnTo>
                    <a:cubicBezTo>
                      <a:pt x="30" y="0"/>
                      <a:pt x="59" y="0"/>
                      <a:pt x="59" y="0"/>
                    </a:cubicBezTo>
                    <a:cubicBezTo>
                      <a:pt x="88" y="0"/>
                      <a:pt x="88" y="0"/>
                      <a:pt x="117" y="0"/>
                    </a:cubicBezTo>
                    <a:cubicBezTo>
                      <a:pt x="88" y="0"/>
                      <a:pt x="88" y="0"/>
                      <a:pt x="59" y="0"/>
                    </a:cubicBezTo>
                    <a:cubicBezTo>
                      <a:pt x="59" y="0"/>
                      <a:pt x="30" y="0"/>
                      <a:pt x="0" y="29"/>
                    </a:cubicBezTo>
                    <a:lnTo>
                      <a:pt x="0" y="29"/>
                    </a:lnTo>
                    <a:lnTo>
                      <a:pt x="0" y="29"/>
                    </a:lnTo>
                    <a:lnTo>
                      <a:pt x="0" y="58"/>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3" name="Freeform 524">
                <a:extLst>
                  <a:ext uri="{FF2B5EF4-FFF2-40B4-BE49-F238E27FC236}">
                    <a16:creationId xmlns:a16="http://schemas.microsoft.com/office/drawing/2014/main" id="{0E226AB8-192E-41AC-AC91-A0FBB491948F}"/>
                  </a:ext>
                </a:extLst>
              </p:cNvPr>
              <p:cNvSpPr>
                <a:spLocks noChangeArrowheads="1"/>
              </p:cNvSpPr>
              <p:nvPr/>
            </p:nvSpPr>
            <p:spPr bwMode="auto">
              <a:xfrm>
                <a:off x="3866800" y="1883784"/>
                <a:ext cx="1631" cy="11329"/>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4" name="Freeform 525">
                <a:extLst>
                  <a:ext uri="{FF2B5EF4-FFF2-40B4-BE49-F238E27FC236}">
                    <a16:creationId xmlns:a16="http://schemas.microsoft.com/office/drawing/2014/main" id="{AF30503D-095F-4463-95DB-E521856726FC}"/>
                  </a:ext>
                </a:extLst>
              </p:cNvPr>
              <p:cNvSpPr>
                <a:spLocks noChangeArrowheads="1"/>
              </p:cNvSpPr>
              <p:nvPr/>
            </p:nvSpPr>
            <p:spPr bwMode="auto">
              <a:xfrm>
                <a:off x="3682515" y="2398410"/>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5" name="Freeform 526">
                <a:extLst>
                  <a:ext uri="{FF2B5EF4-FFF2-40B4-BE49-F238E27FC236}">
                    <a16:creationId xmlns:a16="http://schemas.microsoft.com/office/drawing/2014/main" id="{AF10D194-AF9D-4C8D-9547-31385261319B}"/>
                  </a:ext>
                </a:extLst>
              </p:cNvPr>
              <p:cNvSpPr>
                <a:spLocks noChangeArrowheads="1"/>
              </p:cNvSpPr>
              <p:nvPr/>
            </p:nvSpPr>
            <p:spPr bwMode="auto">
              <a:xfrm>
                <a:off x="3822768" y="1895113"/>
                <a:ext cx="44032" cy="32366"/>
              </a:xfrm>
              <a:custGeom>
                <a:avLst/>
                <a:gdLst>
                  <a:gd name="T0" fmla="*/ 59 w 118"/>
                  <a:gd name="T1" fmla="*/ 58 h 88"/>
                  <a:gd name="T2" fmla="*/ 59 w 118"/>
                  <a:gd name="T3" fmla="*/ 58 h 88"/>
                  <a:gd name="T4" fmla="*/ 117 w 118"/>
                  <a:gd name="T5" fmla="*/ 0 h 88"/>
                  <a:gd name="T6" fmla="*/ 59 w 118"/>
                  <a:gd name="T7" fmla="*/ 58 h 88"/>
                  <a:gd name="T8" fmla="*/ 0 w 118"/>
                  <a:gd name="T9" fmla="*/ 58 h 88"/>
                  <a:gd name="T10" fmla="*/ 59 w 118"/>
                  <a:gd name="T11" fmla="*/ 58 h 88"/>
                </a:gdLst>
                <a:ahLst/>
                <a:cxnLst>
                  <a:cxn ang="0">
                    <a:pos x="T0" y="T1"/>
                  </a:cxn>
                  <a:cxn ang="0">
                    <a:pos x="T2" y="T3"/>
                  </a:cxn>
                  <a:cxn ang="0">
                    <a:pos x="T4" y="T5"/>
                  </a:cxn>
                  <a:cxn ang="0">
                    <a:pos x="T6" y="T7"/>
                  </a:cxn>
                  <a:cxn ang="0">
                    <a:pos x="T8" y="T9"/>
                  </a:cxn>
                  <a:cxn ang="0">
                    <a:pos x="T10" y="T11"/>
                  </a:cxn>
                </a:cxnLst>
                <a:rect l="0" t="0" r="r" b="b"/>
                <a:pathLst>
                  <a:path w="118" h="88">
                    <a:moveTo>
                      <a:pt x="59" y="58"/>
                    </a:moveTo>
                    <a:lnTo>
                      <a:pt x="59" y="58"/>
                    </a:lnTo>
                    <a:cubicBezTo>
                      <a:pt x="59" y="58"/>
                      <a:pt x="88" y="29"/>
                      <a:pt x="117" y="0"/>
                    </a:cubicBezTo>
                    <a:cubicBezTo>
                      <a:pt x="88" y="29"/>
                      <a:pt x="59" y="58"/>
                      <a:pt x="59" y="58"/>
                    </a:cubicBezTo>
                    <a:cubicBezTo>
                      <a:pt x="59" y="87"/>
                      <a:pt x="30" y="87"/>
                      <a:pt x="0" y="58"/>
                    </a:cubicBezTo>
                    <a:cubicBezTo>
                      <a:pt x="30" y="87"/>
                      <a:pt x="59" y="87"/>
                      <a:pt x="5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6" name="Freeform 527">
                <a:extLst>
                  <a:ext uri="{FF2B5EF4-FFF2-40B4-BE49-F238E27FC236}">
                    <a16:creationId xmlns:a16="http://schemas.microsoft.com/office/drawing/2014/main" id="{E6F6D37E-59E9-41F2-AE86-C4E03116F919}"/>
                  </a:ext>
                </a:extLst>
              </p:cNvPr>
              <p:cNvSpPr>
                <a:spLocks noChangeArrowheads="1"/>
              </p:cNvSpPr>
              <p:nvPr/>
            </p:nvSpPr>
            <p:spPr bwMode="auto">
              <a:xfrm>
                <a:off x="3759164" y="3060303"/>
                <a:ext cx="11416" cy="55023"/>
              </a:xfrm>
              <a:custGeom>
                <a:avLst/>
                <a:gdLst>
                  <a:gd name="T0" fmla="*/ 28 w 29"/>
                  <a:gd name="T1" fmla="*/ 0 h 148"/>
                  <a:gd name="T2" fmla="*/ 28 w 29"/>
                  <a:gd name="T3" fmla="*/ 0 h 148"/>
                  <a:gd name="T4" fmla="*/ 0 w 29"/>
                  <a:gd name="T5" fmla="*/ 117 h 148"/>
                  <a:gd name="T6" fmla="*/ 0 w 29"/>
                  <a:gd name="T7" fmla="*/ 147 h 148"/>
                  <a:gd name="T8" fmla="*/ 0 w 29"/>
                  <a:gd name="T9" fmla="*/ 117 h 148"/>
                  <a:gd name="T10" fmla="*/ 28 w 29"/>
                  <a:gd name="T11" fmla="*/ 0 h 148"/>
                </a:gdLst>
                <a:ahLst/>
                <a:cxnLst>
                  <a:cxn ang="0">
                    <a:pos x="T0" y="T1"/>
                  </a:cxn>
                  <a:cxn ang="0">
                    <a:pos x="T2" y="T3"/>
                  </a:cxn>
                  <a:cxn ang="0">
                    <a:pos x="T4" y="T5"/>
                  </a:cxn>
                  <a:cxn ang="0">
                    <a:pos x="T6" y="T7"/>
                  </a:cxn>
                  <a:cxn ang="0">
                    <a:pos x="T8" y="T9"/>
                  </a:cxn>
                  <a:cxn ang="0">
                    <a:pos x="T10" y="T11"/>
                  </a:cxn>
                </a:cxnLst>
                <a:rect l="0" t="0" r="r" b="b"/>
                <a:pathLst>
                  <a:path w="29" h="148">
                    <a:moveTo>
                      <a:pt x="28" y="0"/>
                    </a:moveTo>
                    <a:lnTo>
                      <a:pt x="28" y="0"/>
                    </a:lnTo>
                    <a:cubicBezTo>
                      <a:pt x="28" y="30"/>
                      <a:pt x="28" y="88"/>
                      <a:pt x="0" y="117"/>
                    </a:cubicBezTo>
                    <a:cubicBezTo>
                      <a:pt x="0" y="147"/>
                      <a:pt x="0" y="147"/>
                      <a:pt x="0" y="147"/>
                    </a:cubicBezTo>
                    <a:cubicBezTo>
                      <a:pt x="0" y="117"/>
                      <a:pt x="0" y="117"/>
                      <a:pt x="0" y="117"/>
                    </a:cubicBezTo>
                    <a:cubicBezTo>
                      <a:pt x="28" y="88"/>
                      <a:pt x="28" y="30"/>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7" name="Freeform 528">
                <a:extLst>
                  <a:ext uri="{FF2B5EF4-FFF2-40B4-BE49-F238E27FC236}">
                    <a16:creationId xmlns:a16="http://schemas.microsoft.com/office/drawing/2014/main" id="{30330639-1491-4223-AB3C-9482045BA7CE}"/>
                  </a:ext>
                </a:extLst>
              </p:cNvPr>
              <p:cNvSpPr>
                <a:spLocks noChangeArrowheads="1"/>
              </p:cNvSpPr>
              <p:nvPr/>
            </p:nvSpPr>
            <p:spPr bwMode="auto">
              <a:xfrm>
                <a:off x="3726547" y="2815936"/>
                <a:ext cx="1631" cy="32366"/>
              </a:xfrm>
              <a:custGeom>
                <a:avLst/>
                <a:gdLst>
                  <a:gd name="T0" fmla="*/ 0 w 1"/>
                  <a:gd name="T1" fmla="*/ 0 h 88"/>
                  <a:gd name="T2" fmla="*/ 0 w 1"/>
                  <a:gd name="T3" fmla="*/ 0 h 88"/>
                  <a:gd name="T4" fmla="*/ 0 w 1"/>
                  <a:gd name="T5" fmla="*/ 87 h 88"/>
                  <a:gd name="T6" fmla="*/ 0 w 1"/>
                  <a:gd name="T7" fmla="*/ 0 h 88"/>
                </a:gdLst>
                <a:ahLst/>
                <a:cxnLst>
                  <a:cxn ang="0">
                    <a:pos x="T0" y="T1"/>
                  </a:cxn>
                  <a:cxn ang="0">
                    <a:pos x="T2" y="T3"/>
                  </a:cxn>
                  <a:cxn ang="0">
                    <a:pos x="T4" y="T5"/>
                  </a:cxn>
                  <a:cxn ang="0">
                    <a:pos x="T6" y="T7"/>
                  </a:cxn>
                </a:cxnLst>
                <a:rect l="0" t="0" r="r" b="b"/>
                <a:pathLst>
                  <a:path w="1" h="88">
                    <a:moveTo>
                      <a:pt x="0" y="0"/>
                    </a:moveTo>
                    <a:lnTo>
                      <a:pt x="0" y="0"/>
                    </a:lnTo>
                    <a:cubicBezTo>
                      <a:pt x="0" y="29"/>
                      <a:pt x="0" y="58"/>
                      <a:pt x="0" y="87"/>
                    </a:cubicBezTo>
                    <a:cubicBezTo>
                      <a:pt x="0"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8" name="Freeform 529">
                <a:extLst>
                  <a:ext uri="{FF2B5EF4-FFF2-40B4-BE49-F238E27FC236}">
                    <a16:creationId xmlns:a16="http://schemas.microsoft.com/office/drawing/2014/main" id="{524FD4C8-099D-4B41-BE49-7409A195670A}"/>
                  </a:ext>
                </a:extLst>
              </p:cNvPr>
              <p:cNvSpPr>
                <a:spLocks noChangeArrowheads="1"/>
              </p:cNvSpPr>
              <p:nvPr/>
            </p:nvSpPr>
            <p:spPr bwMode="auto">
              <a:xfrm>
                <a:off x="3705347" y="2718837"/>
                <a:ext cx="21200" cy="22656"/>
              </a:xfrm>
              <a:custGeom>
                <a:avLst/>
                <a:gdLst>
                  <a:gd name="T0" fmla="*/ 29 w 59"/>
                  <a:gd name="T1" fmla="*/ 59 h 60"/>
                  <a:gd name="T2" fmla="*/ 29 w 59"/>
                  <a:gd name="T3" fmla="*/ 59 h 60"/>
                  <a:gd name="T4" fmla="*/ 0 w 59"/>
                  <a:gd name="T5" fmla="*/ 0 h 60"/>
                  <a:gd name="T6" fmla="*/ 29 w 59"/>
                  <a:gd name="T7" fmla="*/ 59 h 60"/>
                  <a:gd name="T8" fmla="*/ 58 w 59"/>
                  <a:gd name="T9" fmla="*/ 59 h 60"/>
                  <a:gd name="T10" fmla="*/ 29 w 59"/>
                  <a:gd name="T11" fmla="*/ 59 h 60"/>
                </a:gdLst>
                <a:ahLst/>
                <a:cxnLst>
                  <a:cxn ang="0">
                    <a:pos x="T0" y="T1"/>
                  </a:cxn>
                  <a:cxn ang="0">
                    <a:pos x="T2" y="T3"/>
                  </a:cxn>
                  <a:cxn ang="0">
                    <a:pos x="T4" y="T5"/>
                  </a:cxn>
                  <a:cxn ang="0">
                    <a:pos x="T6" y="T7"/>
                  </a:cxn>
                  <a:cxn ang="0">
                    <a:pos x="T8" y="T9"/>
                  </a:cxn>
                  <a:cxn ang="0">
                    <a:pos x="T10" y="T11"/>
                  </a:cxn>
                </a:cxnLst>
                <a:rect l="0" t="0" r="r" b="b"/>
                <a:pathLst>
                  <a:path w="59" h="60">
                    <a:moveTo>
                      <a:pt x="29" y="59"/>
                    </a:moveTo>
                    <a:lnTo>
                      <a:pt x="29" y="59"/>
                    </a:lnTo>
                    <a:cubicBezTo>
                      <a:pt x="29" y="30"/>
                      <a:pt x="0" y="30"/>
                      <a:pt x="0" y="0"/>
                    </a:cubicBezTo>
                    <a:cubicBezTo>
                      <a:pt x="0" y="30"/>
                      <a:pt x="29" y="30"/>
                      <a:pt x="29" y="59"/>
                    </a:cubicBezTo>
                    <a:cubicBezTo>
                      <a:pt x="58" y="59"/>
                      <a:pt x="58" y="59"/>
                      <a:pt x="58" y="59"/>
                    </a:cubicBezTo>
                    <a:cubicBezTo>
                      <a:pt x="58" y="59"/>
                      <a:pt x="58" y="59"/>
                      <a:pt x="2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79" name="Freeform 530">
                <a:extLst>
                  <a:ext uri="{FF2B5EF4-FFF2-40B4-BE49-F238E27FC236}">
                    <a16:creationId xmlns:a16="http://schemas.microsoft.com/office/drawing/2014/main" id="{B7F68E60-5035-42DA-B38F-2BF63BD061C5}"/>
                  </a:ext>
                </a:extLst>
              </p:cNvPr>
              <p:cNvSpPr>
                <a:spLocks noChangeArrowheads="1"/>
              </p:cNvSpPr>
              <p:nvPr/>
            </p:nvSpPr>
            <p:spPr bwMode="auto">
              <a:xfrm>
                <a:off x="3888001" y="1830380"/>
                <a:ext cx="1630" cy="11328"/>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0" name="Freeform 531">
                <a:extLst>
                  <a:ext uri="{FF2B5EF4-FFF2-40B4-BE49-F238E27FC236}">
                    <a16:creationId xmlns:a16="http://schemas.microsoft.com/office/drawing/2014/main" id="{0A39A1D0-7CD4-4700-A7BB-F592EBCB211B}"/>
                  </a:ext>
                </a:extLst>
              </p:cNvPr>
              <p:cNvSpPr>
                <a:spLocks noChangeArrowheads="1"/>
              </p:cNvSpPr>
              <p:nvPr/>
            </p:nvSpPr>
            <p:spPr bwMode="auto">
              <a:xfrm>
                <a:off x="3855385" y="3340272"/>
                <a:ext cx="11415" cy="11329"/>
              </a:xfrm>
              <a:custGeom>
                <a:avLst/>
                <a:gdLst>
                  <a:gd name="T0" fmla="*/ 0 w 30"/>
                  <a:gd name="T1" fmla="*/ 0 h 30"/>
                  <a:gd name="T2" fmla="*/ 0 w 30"/>
                  <a:gd name="T3" fmla="*/ 0 h 30"/>
                  <a:gd name="T4" fmla="*/ 0 w 30"/>
                  <a:gd name="T5" fmla="*/ 0 h 30"/>
                  <a:gd name="T6" fmla="*/ 0 w 30"/>
                  <a:gd name="T7" fmla="*/ 0 h 30"/>
                  <a:gd name="T8" fmla="*/ 0 w 30"/>
                  <a:gd name="T9" fmla="*/ 0 h 30"/>
                  <a:gd name="T10" fmla="*/ 0 w 30"/>
                  <a:gd name="T11" fmla="*/ 0 h 30"/>
                  <a:gd name="T12" fmla="*/ 29 w 30"/>
                  <a:gd name="T13" fmla="*/ 29 h 30"/>
                  <a:gd name="T14" fmla="*/ 0 w 30"/>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0" y="0"/>
                    </a:moveTo>
                    <a:lnTo>
                      <a:pt x="0" y="0"/>
                    </a:lnTo>
                    <a:lnTo>
                      <a:pt x="0" y="0"/>
                    </a:lnTo>
                    <a:lnTo>
                      <a:pt x="0" y="0"/>
                    </a:lnTo>
                    <a:lnTo>
                      <a:pt x="0" y="0"/>
                    </a:lnTo>
                    <a:lnTo>
                      <a:pt x="0" y="0"/>
                    </a:lnTo>
                    <a:cubicBezTo>
                      <a:pt x="29" y="0"/>
                      <a:pt x="29" y="0"/>
                      <a:pt x="29" y="29"/>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1" name="Freeform 532">
                <a:extLst>
                  <a:ext uri="{FF2B5EF4-FFF2-40B4-BE49-F238E27FC236}">
                    <a16:creationId xmlns:a16="http://schemas.microsoft.com/office/drawing/2014/main" id="{195E2587-726E-43BA-84D8-4854935429C9}"/>
                  </a:ext>
                </a:extLst>
              </p:cNvPr>
              <p:cNvSpPr>
                <a:spLocks noChangeArrowheads="1"/>
              </p:cNvSpPr>
              <p:nvPr/>
            </p:nvSpPr>
            <p:spPr bwMode="auto">
              <a:xfrm>
                <a:off x="3672730" y="2621738"/>
                <a:ext cx="11415" cy="1619"/>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29" y="0"/>
                      <a:pt x="29" y="0"/>
                      <a:pt x="29" y="0"/>
                    </a:cubicBezTo>
                    <a:lnTo>
                      <a:pt x="29" y="0"/>
                    </a:ln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2" name="Freeform 533">
                <a:extLst>
                  <a:ext uri="{FF2B5EF4-FFF2-40B4-BE49-F238E27FC236}">
                    <a16:creationId xmlns:a16="http://schemas.microsoft.com/office/drawing/2014/main" id="{4DEAA2A2-7ED1-4547-B971-A0683827D2C9}"/>
                  </a:ext>
                </a:extLst>
              </p:cNvPr>
              <p:cNvSpPr>
                <a:spLocks noChangeArrowheads="1"/>
              </p:cNvSpPr>
              <p:nvPr/>
            </p:nvSpPr>
            <p:spPr bwMode="auto">
              <a:xfrm>
                <a:off x="3649898" y="2633067"/>
                <a:ext cx="22832" cy="32366"/>
              </a:xfrm>
              <a:custGeom>
                <a:avLst/>
                <a:gdLst>
                  <a:gd name="T0" fmla="*/ 30 w 60"/>
                  <a:gd name="T1" fmla="*/ 30 h 89"/>
                  <a:gd name="T2" fmla="*/ 30 w 60"/>
                  <a:gd name="T3" fmla="*/ 30 h 89"/>
                  <a:gd name="T4" fmla="*/ 59 w 60"/>
                  <a:gd name="T5" fmla="*/ 0 h 89"/>
                  <a:gd name="T6" fmla="*/ 59 w 60"/>
                  <a:gd name="T7" fmla="*/ 0 h 89"/>
                  <a:gd name="T8" fmla="*/ 30 w 60"/>
                  <a:gd name="T9" fmla="*/ 30 h 89"/>
                  <a:gd name="T10" fmla="*/ 0 w 60"/>
                  <a:gd name="T11" fmla="*/ 88 h 89"/>
                  <a:gd name="T12" fmla="*/ 30 w 60"/>
                  <a:gd name="T13" fmla="*/ 30 h 89"/>
                </a:gdLst>
                <a:ahLst/>
                <a:cxnLst>
                  <a:cxn ang="0">
                    <a:pos x="T0" y="T1"/>
                  </a:cxn>
                  <a:cxn ang="0">
                    <a:pos x="T2" y="T3"/>
                  </a:cxn>
                  <a:cxn ang="0">
                    <a:pos x="T4" y="T5"/>
                  </a:cxn>
                  <a:cxn ang="0">
                    <a:pos x="T6" y="T7"/>
                  </a:cxn>
                  <a:cxn ang="0">
                    <a:pos x="T8" y="T9"/>
                  </a:cxn>
                  <a:cxn ang="0">
                    <a:pos x="T10" y="T11"/>
                  </a:cxn>
                  <a:cxn ang="0">
                    <a:pos x="T12" y="T13"/>
                  </a:cxn>
                </a:cxnLst>
                <a:rect l="0" t="0" r="r" b="b"/>
                <a:pathLst>
                  <a:path w="60" h="89">
                    <a:moveTo>
                      <a:pt x="30" y="30"/>
                    </a:moveTo>
                    <a:lnTo>
                      <a:pt x="30" y="30"/>
                    </a:lnTo>
                    <a:cubicBezTo>
                      <a:pt x="59" y="30"/>
                      <a:pt x="59" y="0"/>
                      <a:pt x="59" y="0"/>
                    </a:cubicBezTo>
                    <a:lnTo>
                      <a:pt x="59" y="0"/>
                    </a:lnTo>
                    <a:cubicBezTo>
                      <a:pt x="59" y="0"/>
                      <a:pt x="59" y="30"/>
                      <a:pt x="30" y="30"/>
                    </a:cubicBezTo>
                    <a:cubicBezTo>
                      <a:pt x="0" y="59"/>
                      <a:pt x="0" y="59"/>
                      <a:pt x="0" y="88"/>
                    </a:cubicBezTo>
                    <a:cubicBezTo>
                      <a:pt x="0" y="59"/>
                      <a:pt x="0" y="59"/>
                      <a:pt x="3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3" name="Freeform 534">
                <a:extLst>
                  <a:ext uri="{FF2B5EF4-FFF2-40B4-BE49-F238E27FC236}">
                    <a16:creationId xmlns:a16="http://schemas.microsoft.com/office/drawing/2014/main" id="{CA32EEAE-567F-4C0A-8516-1CA0AE4B9A0E}"/>
                  </a:ext>
                </a:extLst>
              </p:cNvPr>
              <p:cNvSpPr>
                <a:spLocks noChangeArrowheads="1"/>
              </p:cNvSpPr>
              <p:nvPr/>
            </p:nvSpPr>
            <p:spPr bwMode="auto">
              <a:xfrm>
                <a:off x="7771044" y="1456548"/>
                <a:ext cx="53818" cy="21039"/>
              </a:xfrm>
              <a:custGeom>
                <a:avLst/>
                <a:gdLst>
                  <a:gd name="T0" fmla="*/ 88 w 146"/>
                  <a:gd name="T1" fmla="*/ 0 h 59"/>
                  <a:gd name="T2" fmla="*/ 88 w 146"/>
                  <a:gd name="T3" fmla="*/ 0 h 59"/>
                  <a:gd name="T4" fmla="*/ 145 w 146"/>
                  <a:gd name="T5" fmla="*/ 58 h 59"/>
                  <a:gd name="T6" fmla="*/ 88 w 146"/>
                  <a:gd name="T7" fmla="*/ 0 h 59"/>
                  <a:gd name="T8" fmla="*/ 0 w 146"/>
                  <a:gd name="T9" fmla="*/ 0 h 59"/>
                  <a:gd name="T10" fmla="*/ 0 w 146"/>
                  <a:gd name="T11" fmla="*/ 0 h 59"/>
                  <a:gd name="T12" fmla="*/ 88 w 14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146" h="59">
                    <a:moveTo>
                      <a:pt x="88" y="0"/>
                    </a:moveTo>
                    <a:lnTo>
                      <a:pt x="88" y="0"/>
                    </a:lnTo>
                    <a:cubicBezTo>
                      <a:pt x="116" y="29"/>
                      <a:pt x="145" y="58"/>
                      <a:pt x="145" y="58"/>
                    </a:cubicBezTo>
                    <a:cubicBezTo>
                      <a:pt x="145" y="58"/>
                      <a:pt x="116" y="29"/>
                      <a:pt x="88" y="0"/>
                    </a:cubicBezTo>
                    <a:cubicBezTo>
                      <a:pt x="58" y="0"/>
                      <a:pt x="29" y="0"/>
                      <a:pt x="0" y="0"/>
                    </a:cubicBezTo>
                    <a:lnTo>
                      <a:pt x="0" y="0"/>
                    </a:lnTo>
                    <a:cubicBezTo>
                      <a:pt x="29" y="0"/>
                      <a:pt x="5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4" name="Freeform 535">
                <a:extLst>
                  <a:ext uri="{FF2B5EF4-FFF2-40B4-BE49-F238E27FC236}">
                    <a16:creationId xmlns:a16="http://schemas.microsoft.com/office/drawing/2014/main" id="{5A6691EA-D916-443D-9A0D-C589117B6C35}"/>
                  </a:ext>
                </a:extLst>
              </p:cNvPr>
              <p:cNvSpPr>
                <a:spLocks noChangeArrowheads="1"/>
              </p:cNvSpPr>
              <p:nvPr/>
            </p:nvSpPr>
            <p:spPr bwMode="auto">
              <a:xfrm>
                <a:off x="3888001" y="1809341"/>
                <a:ext cx="11415" cy="22656"/>
              </a:xfrm>
              <a:custGeom>
                <a:avLst/>
                <a:gdLst>
                  <a:gd name="T0" fmla="*/ 28 w 29"/>
                  <a:gd name="T1" fmla="*/ 29 h 60"/>
                  <a:gd name="T2" fmla="*/ 28 w 29"/>
                  <a:gd name="T3" fmla="*/ 29 h 60"/>
                  <a:gd name="T4" fmla="*/ 28 w 29"/>
                  <a:gd name="T5" fmla="*/ 0 h 60"/>
                  <a:gd name="T6" fmla="*/ 28 w 29"/>
                  <a:gd name="T7" fmla="*/ 0 h 60"/>
                  <a:gd name="T8" fmla="*/ 28 w 29"/>
                  <a:gd name="T9" fmla="*/ 0 h 60"/>
                  <a:gd name="T10" fmla="*/ 28 w 29"/>
                  <a:gd name="T11" fmla="*/ 29 h 60"/>
                  <a:gd name="T12" fmla="*/ 0 w 29"/>
                  <a:gd name="T13" fmla="*/ 59 h 60"/>
                  <a:gd name="T14" fmla="*/ 28 w 29"/>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60">
                    <a:moveTo>
                      <a:pt x="28" y="29"/>
                    </a:moveTo>
                    <a:lnTo>
                      <a:pt x="28" y="29"/>
                    </a:lnTo>
                    <a:cubicBezTo>
                      <a:pt x="28" y="0"/>
                      <a:pt x="28" y="0"/>
                      <a:pt x="28" y="0"/>
                    </a:cubicBezTo>
                    <a:lnTo>
                      <a:pt x="28" y="0"/>
                    </a:lnTo>
                    <a:lnTo>
                      <a:pt x="28" y="0"/>
                    </a:lnTo>
                    <a:cubicBezTo>
                      <a:pt x="28" y="29"/>
                      <a:pt x="28" y="29"/>
                      <a:pt x="28" y="29"/>
                    </a:cubicBezTo>
                    <a:cubicBezTo>
                      <a:pt x="0" y="29"/>
                      <a:pt x="0" y="29"/>
                      <a:pt x="0" y="59"/>
                    </a:cubicBezTo>
                    <a:cubicBezTo>
                      <a:pt x="0" y="29"/>
                      <a:pt x="0" y="29"/>
                      <a:pt x="2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5" name="Freeform 536">
                <a:extLst>
                  <a:ext uri="{FF2B5EF4-FFF2-40B4-BE49-F238E27FC236}">
                    <a16:creationId xmlns:a16="http://schemas.microsoft.com/office/drawing/2014/main" id="{0824CC11-6EEF-4290-A35A-2D95EDE26B44}"/>
                  </a:ext>
                </a:extLst>
              </p:cNvPr>
              <p:cNvSpPr>
                <a:spLocks noChangeArrowheads="1"/>
              </p:cNvSpPr>
              <p:nvPr/>
            </p:nvSpPr>
            <p:spPr bwMode="auto">
              <a:xfrm>
                <a:off x="6864294" y="1424181"/>
                <a:ext cx="712680" cy="43695"/>
              </a:xfrm>
              <a:custGeom>
                <a:avLst/>
                <a:gdLst>
                  <a:gd name="T0" fmla="*/ 1050 w 1925"/>
                  <a:gd name="T1" fmla="*/ 59 h 118"/>
                  <a:gd name="T2" fmla="*/ 1050 w 1925"/>
                  <a:gd name="T3" fmla="*/ 59 h 118"/>
                  <a:gd name="T4" fmla="*/ 1924 w 1925"/>
                  <a:gd name="T5" fmla="*/ 117 h 118"/>
                  <a:gd name="T6" fmla="*/ 1924 w 1925"/>
                  <a:gd name="T7" fmla="*/ 117 h 118"/>
                  <a:gd name="T8" fmla="*/ 1050 w 1925"/>
                  <a:gd name="T9" fmla="*/ 59 h 118"/>
                  <a:gd name="T10" fmla="*/ 0 w 1925"/>
                  <a:gd name="T11" fmla="*/ 0 h 118"/>
                  <a:gd name="T12" fmla="*/ 1050 w 1925"/>
                  <a:gd name="T13" fmla="*/ 59 h 118"/>
                </a:gdLst>
                <a:ahLst/>
                <a:cxnLst>
                  <a:cxn ang="0">
                    <a:pos x="T0" y="T1"/>
                  </a:cxn>
                  <a:cxn ang="0">
                    <a:pos x="T2" y="T3"/>
                  </a:cxn>
                  <a:cxn ang="0">
                    <a:pos x="T4" y="T5"/>
                  </a:cxn>
                  <a:cxn ang="0">
                    <a:pos x="T6" y="T7"/>
                  </a:cxn>
                  <a:cxn ang="0">
                    <a:pos x="T8" y="T9"/>
                  </a:cxn>
                  <a:cxn ang="0">
                    <a:pos x="T10" y="T11"/>
                  </a:cxn>
                  <a:cxn ang="0">
                    <a:pos x="T12" y="T13"/>
                  </a:cxn>
                </a:cxnLst>
                <a:rect l="0" t="0" r="r" b="b"/>
                <a:pathLst>
                  <a:path w="1925" h="118">
                    <a:moveTo>
                      <a:pt x="1050" y="59"/>
                    </a:moveTo>
                    <a:lnTo>
                      <a:pt x="1050" y="59"/>
                    </a:lnTo>
                    <a:cubicBezTo>
                      <a:pt x="1341" y="59"/>
                      <a:pt x="1633" y="88"/>
                      <a:pt x="1924" y="117"/>
                    </a:cubicBezTo>
                    <a:lnTo>
                      <a:pt x="1924" y="117"/>
                    </a:lnTo>
                    <a:cubicBezTo>
                      <a:pt x="1633" y="88"/>
                      <a:pt x="1341" y="59"/>
                      <a:pt x="1050" y="59"/>
                    </a:cubicBezTo>
                    <a:cubicBezTo>
                      <a:pt x="700" y="29"/>
                      <a:pt x="350" y="29"/>
                      <a:pt x="0" y="0"/>
                    </a:cubicBezTo>
                    <a:cubicBezTo>
                      <a:pt x="350" y="29"/>
                      <a:pt x="700" y="29"/>
                      <a:pt x="105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6" name="Freeform 537">
                <a:extLst>
                  <a:ext uri="{FF2B5EF4-FFF2-40B4-BE49-F238E27FC236}">
                    <a16:creationId xmlns:a16="http://schemas.microsoft.com/office/drawing/2014/main" id="{F3BBB5AD-8AD2-46B3-8265-5588004CB864}"/>
                  </a:ext>
                </a:extLst>
              </p:cNvPr>
              <p:cNvSpPr>
                <a:spLocks noChangeArrowheads="1"/>
              </p:cNvSpPr>
              <p:nvPr/>
            </p:nvSpPr>
            <p:spPr bwMode="auto">
              <a:xfrm>
                <a:off x="4179922" y="985617"/>
                <a:ext cx="1631" cy="21038"/>
              </a:xfrm>
              <a:custGeom>
                <a:avLst/>
                <a:gdLst>
                  <a:gd name="T0" fmla="*/ 0 w 1"/>
                  <a:gd name="T1" fmla="*/ 58 h 59"/>
                  <a:gd name="T2" fmla="*/ 0 w 1"/>
                  <a:gd name="T3" fmla="*/ 58 h 59"/>
                  <a:gd name="T4" fmla="*/ 0 w 1"/>
                  <a:gd name="T5" fmla="*/ 29 h 59"/>
                  <a:gd name="T6" fmla="*/ 0 w 1"/>
                  <a:gd name="T7" fmla="*/ 0 h 59"/>
                  <a:gd name="T8" fmla="*/ 0 w 1"/>
                  <a:gd name="T9" fmla="*/ 29 h 59"/>
                  <a:gd name="T10" fmla="*/ 0 w 1"/>
                  <a:gd name="T11" fmla="*/ 58 h 59"/>
                </a:gdLst>
                <a:ahLst/>
                <a:cxnLst>
                  <a:cxn ang="0">
                    <a:pos x="T0" y="T1"/>
                  </a:cxn>
                  <a:cxn ang="0">
                    <a:pos x="T2" y="T3"/>
                  </a:cxn>
                  <a:cxn ang="0">
                    <a:pos x="T4" y="T5"/>
                  </a:cxn>
                  <a:cxn ang="0">
                    <a:pos x="T6" y="T7"/>
                  </a:cxn>
                  <a:cxn ang="0">
                    <a:pos x="T8" y="T9"/>
                  </a:cxn>
                  <a:cxn ang="0">
                    <a:pos x="T10" y="T11"/>
                  </a:cxn>
                </a:cxnLst>
                <a:rect l="0" t="0" r="r" b="b"/>
                <a:pathLst>
                  <a:path w="1" h="59">
                    <a:moveTo>
                      <a:pt x="0" y="58"/>
                    </a:moveTo>
                    <a:lnTo>
                      <a:pt x="0" y="58"/>
                    </a:lnTo>
                    <a:lnTo>
                      <a:pt x="0" y="29"/>
                    </a:lnTo>
                    <a:cubicBezTo>
                      <a:pt x="0" y="29"/>
                      <a:pt x="0" y="29"/>
                      <a:pt x="0" y="0"/>
                    </a:cubicBezTo>
                    <a:cubicBezTo>
                      <a:pt x="0" y="29"/>
                      <a:pt x="0" y="29"/>
                      <a:pt x="0" y="29"/>
                    </a:cubicBezTo>
                    <a:lnTo>
                      <a:pt x="0"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7" name="Freeform 538">
                <a:extLst>
                  <a:ext uri="{FF2B5EF4-FFF2-40B4-BE49-F238E27FC236}">
                    <a16:creationId xmlns:a16="http://schemas.microsoft.com/office/drawing/2014/main" id="{722B4FFA-755B-45E3-AFDF-DEB518E041C0}"/>
                  </a:ext>
                </a:extLst>
              </p:cNvPr>
              <p:cNvSpPr>
                <a:spLocks noChangeArrowheads="1"/>
              </p:cNvSpPr>
              <p:nvPr/>
            </p:nvSpPr>
            <p:spPr bwMode="auto">
              <a:xfrm>
                <a:off x="4168507" y="1017983"/>
                <a:ext cx="11415" cy="11328"/>
              </a:xfrm>
              <a:custGeom>
                <a:avLst/>
                <a:gdLst>
                  <a:gd name="T0" fmla="*/ 0 w 31"/>
                  <a:gd name="T1" fmla="*/ 28 h 29"/>
                  <a:gd name="T2" fmla="*/ 0 w 31"/>
                  <a:gd name="T3" fmla="*/ 28 h 29"/>
                  <a:gd name="T4" fmla="*/ 30 w 31"/>
                  <a:gd name="T5" fmla="*/ 0 h 29"/>
                  <a:gd name="T6" fmla="*/ 0 w 31"/>
                  <a:gd name="T7" fmla="*/ 28 h 29"/>
                </a:gdLst>
                <a:ahLst/>
                <a:cxnLst>
                  <a:cxn ang="0">
                    <a:pos x="T0" y="T1"/>
                  </a:cxn>
                  <a:cxn ang="0">
                    <a:pos x="T2" y="T3"/>
                  </a:cxn>
                  <a:cxn ang="0">
                    <a:pos x="T4" y="T5"/>
                  </a:cxn>
                  <a:cxn ang="0">
                    <a:pos x="T6" y="T7"/>
                  </a:cxn>
                </a:cxnLst>
                <a:rect l="0" t="0" r="r" b="b"/>
                <a:pathLst>
                  <a:path w="31" h="29">
                    <a:moveTo>
                      <a:pt x="0" y="28"/>
                    </a:moveTo>
                    <a:lnTo>
                      <a:pt x="0" y="28"/>
                    </a:lnTo>
                    <a:cubicBezTo>
                      <a:pt x="30" y="28"/>
                      <a:pt x="30" y="28"/>
                      <a:pt x="30" y="0"/>
                    </a:cubicBezTo>
                    <a:cubicBezTo>
                      <a:pt x="30" y="28"/>
                      <a:pt x="30" y="28"/>
                      <a:pt x="0"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8" name="Freeform 539">
                <a:extLst>
                  <a:ext uri="{FF2B5EF4-FFF2-40B4-BE49-F238E27FC236}">
                    <a16:creationId xmlns:a16="http://schemas.microsoft.com/office/drawing/2014/main" id="{79A2BC77-2ECC-499B-A7B0-C2AF2120FA4D}"/>
                  </a:ext>
                </a:extLst>
              </p:cNvPr>
              <p:cNvSpPr>
                <a:spLocks noChangeArrowheads="1"/>
              </p:cNvSpPr>
              <p:nvPr/>
            </p:nvSpPr>
            <p:spPr bwMode="auto">
              <a:xfrm>
                <a:off x="7696025" y="1456548"/>
                <a:ext cx="76650" cy="1619"/>
              </a:xfrm>
              <a:custGeom>
                <a:avLst/>
                <a:gdLst>
                  <a:gd name="T0" fmla="*/ 205 w 206"/>
                  <a:gd name="T1" fmla="*/ 0 h 1"/>
                  <a:gd name="T2" fmla="*/ 205 w 206"/>
                  <a:gd name="T3" fmla="*/ 0 h 1"/>
                  <a:gd name="T4" fmla="*/ 117 w 206"/>
                  <a:gd name="T5" fmla="*/ 0 h 1"/>
                  <a:gd name="T6" fmla="*/ 0 w 206"/>
                  <a:gd name="T7" fmla="*/ 0 h 1"/>
                  <a:gd name="T8" fmla="*/ 117 w 206"/>
                  <a:gd name="T9" fmla="*/ 0 h 1"/>
                  <a:gd name="T10" fmla="*/ 205 w 206"/>
                  <a:gd name="T11" fmla="*/ 0 h 1"/>
                </a:gdLst>
                <a:ahLst/>
                <a:cxnLst>
                  <a:cxn ang="0">
                    <a:pos x="T0" y="T1"/>
                  </a:cxn>
                  <a:cxn ang="0">
                    <a:pos x="T2" y="T3"/>
                  </a:cxn>
                  <a:cxn ang="0">
                    <a:pos x="T4" y="T5"/>
                  </a:cxn>
                  <a:cxn ang="0">
                    <a:pos x="T6" y="T7"/>
                  </a:cxn>
                  <a:cxn ang="0">
                    <a:pos x="T8" y="T9"/>
                  </a:cxn>
                  <a:cxn ang="0">
                    <a:pos x="T10" y="T11"/>
                  </a:cxn>
                </a:cxnLst>
                <a:rect l="0" t="0" r="r" b="b"/>
                <a:pathLst>
                  <a:path w="206" h="1">
                    <a:moveTo>
                      <a:pt x="205" y="0"/>
                    </a:moveTo>
                    <a:lnTo>
                      <a:pt x="205" y="0"/>
                    </a:lnTo>
                    <a:cubicBezTo>
                      <a:pt x="176" y="0"/>
                      <a:pt x="146" y="0"/>
                      <a:pt x="117" y="0"/>
                    </a:cubicBezTo>
                    <a:cubicBezTo>
                      <a:pt x="59" y="0"/>
                      <a:pt x="29" y="0"/>
                      <a:pt x="0" y="0"/>
                    </a:cubicBezTo>
                    <a:cubicBezTo>
                      <a:pt x="29" y="0"/>
                      <a:pt x="59" y="0"/>
                      <a:pt x="117" y="0"/>
                    </a:cubicBezTo>
                    <a:cubicBezTo>
                      <a:pt x="146" y="0"/>
                      <a:pt x="176" y="0"/>
                      <a:pt x="2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89" name="Freeform 540">
                <a:extLst>
                  <a:ext uri="{FF2B5EF4-FFF2-40B4-BE49-F238E27FC236}">
                    <a16:creationId xmlns:a16="http://schemas.microsoft.com/office/drawing/2014/main" id="{18419775-7106-49D7-BE51-F4EF9F4BA1B2}"/>
                  </a:ext>
                </a:extLst>
              </p:cNvPr>
              <p:cNvSpPr>
                <a:spLocks noChangeArrowheads="1"/>
              </p:cNvSpPr>
              <p:nvPr/>
            </p:nvSpPr>
            <p:spPr bwMode="auto">
              <a:xfrm>
                <a:off x="7674824" y="1456548"/>
                <a:ext cx="21200" cy="1619"/>
              </a:xfrm>
              <a:custGeom>
                <a:avLst/>
                <a:gdLst>
                  <a:gd name="T0" fmla="*/ 28 w 58"/>
                  <a:gd name="T1" fmla="*/ 0 h 1"/>
                  <a:gd name="T2" fmla="*/ 57 w 58"/>
                  <a:gd name="T3" fmla="*/ 0 h 1"/>
                  <a:gd name="T4" fmla="*/ 0 w 58"/>
                  <a:gd name="T5" fmla="*/ 0 h 1"/>
                  <a:gd name="T6" fmla="*/ 28 w 58"/>
                  <a:gd name="T7" fmla="*/ 0 h 1"/>
                </a:gdLst>
                <a:ahLst/>
                <a:cxnLst>
                  <a:cxn ang="0">
                    <a:pos x="T0" y="T1"/>
                  </a:cxn>
                  <a:cxn ang="0">
                    <a:pos x="T2" y="T3"/>
                  </a:cxn>
                  <a:cxn ang="0">
                    <a:pos x="T4" y="T5"/>
                  </a:cxn>
                  <a:cxn ang="0">
                    <a:pos x="T6" y="T7"/>
                  </a:cxn>
                </a:cxnLst>
                <a:rect l="0" t="0" r="r" b="b"/>
                <a:pathLst>
                  <a:path w="58" h="1">
                    <a:moveTo>
                      <a:pt x="28" y="0"/>
                    </a:moveTo>
                    <a:lnTo>
                      <a:pt x="57" y="0"/>
                    </a:lnTo>
                    <a:lnTo>
                      <a:pt x="0" y="0"/>
                    </a:lnTo>
                    <a:lnTo>
                      <a:pt x="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0" name="Freeform 541">
                <a:extLst>
                  <a:ext uri="{FF2B5EF4-FFF2-40B4-BE49-F238E27FC236}">
                    <a16:creationId xmlns:a16="http://schemas.microsoft.com/office/drawing/2014/main" id="{A5CDF15D-3935-4B7E-9831-1DDD8977E7FA}"/>
                  </a:ext>
                </a:extLst>
              </p:cNvPr>
              <p:cNvSpPr>
                <a:spLocks noChangeArrowheads="1"/>
              </p:cNvSpPr>
              <p:nvPr/>
            </p:nvSpPr>
            <p:spPr bwMode="auto">
              <a:xfrm>
                <a:off x="4341376" y="1060060"/>
                <a:ext cx="22832" cy="11328"/>
              </a:xfrm>
              <a:custGeom>
                <a:avLst/>
                <a:gdLst>
                  <a:gd name="T0" fmla="*/ 59 w 60"/>
                  <a:gd name="T1" fmla="*/ 0 h 30"/>
                  <a:gd name="T2" fmla="*/ 59 w 60"/>
                  <a:gd name="T3" fmla="*/ 0 h 30"/>
                  <a:gd name="T4" fmla="*/ 0 w 60"/>
                  <a:gd name="T5" fmla="*/ 0 h 30"/>
                  <a:gd name="T6" fmla="*/ 59 w 60"/>
                  <a:gd name="T7" fmla="*/ 0 h 30"/>
                </a:gdLst>
                <a:ahLst/>
                <a:cxnLst>
                  <a:cxn ang="0">
                    <a:pos x="T0" y="T1"/>
                  </a:cxn>
                  <a:cxn ang="0">
                    <a:pos x="T2" y="T3"/>
                  </a:cxn>
                  <a:cxn ang="0">
                    <a:pos x="T4" y="T5"/>
                  </a:cxn>
                  <a:cxn ang="0">
                    <a:pos x="T6" y="T7"/>
                  </a:cxn>
                </a:cxnLst>
                <a:rect l="0" t="0" r="r" b="b"/>
                <a:pathLst>
                  <a:path w="60" h="30">
                    <a:moveTo>
                      <a:pt x="59" y="0"/>
                    </a:moveTo>
                    <a:lnTo>
                      <a:pt x="59" y="0"/>
                    </a:lnTo>
                    <a:cubicBezTo>
                      <a:pt x="30" y="29"/>
                      <a:pt x="30" y="0"/>
                      <a:pt x="0" y="0"/>
                    </a:cubicBezTo>
                    <a:cubicBezTo>
                      <a:pt x="30" y="0"/>
                      <a:pt x="30"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1" name="Freeform 542">
                <a:extLst>
                  <a:ext uri="{FF2B5EF4-FFF2-40B4-BE49-F238E27FC236}">
                    <a16:creationId xmlns:a16="http://schemas.microsoft.com/office/drawing/2014/main" id="{B991442F-4FAD-47CC-AD06-491BD49701C5}"/>
                  </a:ext>
                </a:extLst>
              </p:cNvPr>
              <p:cNvSpPr>
                <a:spLocks noChangeArrowheads="1"/>
              </p:cNvSpPr>
              <p:nvPr/>
            </p:nvSpPr>
            <p:spPr bwMode="auto">
              <a:xfrm>
                <a:off x="3953235" y="1713861"/>
                <a:ext cx="11415" cy="32366"/>
              </a:xfrm>
              <a:custGeom>
                <a:avLst/>
                <a:gdLst>
                  <a:gd name="T0" fmla="*/ 30 w 31"/>
                  <a:gd name="T1" fmla="*/ 0 h 89"/>
                  <a:gd name="T2" fmla="*/ 30 w 31"/>
                  <a:gd name="T3" fmla="*/ 0 h 89"/>
                  <a:gd name="T4" fmla="*/ 0 w 31"/>
                  <a:gd name="T5" fmla="*/ 88 h 89"/>
                  <a:gd name="T6" fmla="*/ 30 w 31"/>
                  <a:gd name="T7" fmla="*/ 0 h 89"/>
                </a:gdLst>
                <a:ahLst/>
                <a:cxnLst>
                  <a:cxn ang="0">
                    <a:pos x="T0" y="T1"/>
                  </a:cxn>
                  <a:cxn ang="0">
                    <a:pos x="T2" y="T3"/>
                  </a:cxn>
                  <a:cxn ang="0">
                    <a:pos x="T4" y="T5"/>
                  </a:cxn>
                  <a:cxn ang="0">
                    <a:pos x="T6" y="T7"/>
                  </a:cxn>
                </a:cxnLst>
                <a:rect l="0" t="0" r="r" b="b"/>
                <a:pathLst>
                  <a:path w="31" h="89">
                    <a:moveTo>
                      <a:pt x="30" y="0"/>
                    </a:moveTo>
                    <a:lnTo>
                      <a:pt x="30" y="0"/>
                    </a:lnTo>
                    <a:cubicBezTo>
                      <a:pt x="30" y="29"/>
                      <a:pt x="0" y="58"/>
                      <a:pt x="0" y="88"/>
                    </a:cubicBezTo>
                    <a:cubicBezTo>
                      <a:pt x="0" y="58"/>
                      <a:pt x="30" y="29"/>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2" name="Freeform 543">
                <a:extLst>
                  <a:ext uri="{FF2B5EF4-FFF2-40B4-BE49-F238E27FC236}">
                    <a16:creationId xmlns:a16="http://schemas.microsoft.com/office/drawing/2014/main" id="{EAB97404-9C4B-4715-B550-8BA1E3FDBD82}"/>
                  </a:ext>
                </a:extLst>
              </p:cNvPr>
              <p:cNvSpPr>
                <a:spLocks noChangeArrowheads="1"/>
              </p:cNvSpPr>
              <p:nvPr/>
            </p:nvSpPr>
            <p:spPr bwMode="auto">
              <a:xfrm>
                <a:off x="4135890" y="1210563"/>
                <a:ext cx="32617" cy="32366"/>
              </a:xfrm>
              <a:custGeom>
                <a:avLst/>
                <a:gdLst>
                  <a:gd name="T0" fmla="*/ 57 w 87"/>
                  <a:gd name="T1" fmla="*/ 29 h 89"/>
                  <a:gd name="T2" fmla="*/ 57 w 87"/>
                  <a:gd name="T3" fmla="*/ 29 h 89"/>
                  <a:gd name="T4" fmla="*/ 86 w 87"/>
                  <a:gd name="T5" fmla="*/ 0 h 89"/>
                  <a:gd name="T6" fmla="*/ 57 w 87"/>
                  <a:gd name="T7" fmla="*/ 29 h 89"/>
                  <a:gd name="T8" fmla="*/ 0 w 87"/>
                  <a:gd name="T9" fmla="*/ 88 h 89"/>
                  <a:gd name="T10" fmla="*/ 57 w 87"/>
                  <a:gd name="T11" fmla="*/ 29 h 89"/>
                </a:gdLst>
                <a:ahLst/>
                <a:cxnLst>
                  <a:cxn ang="0">
                    <a:pos x="T0" y="T1"/>
                  </a:cxn>
                  <a:cxn ang="0">
                    <a:pos x="T2" y="T3"/>
                  </a:cxn>
                  <a:cxn ang="0">
                    <a:pos x="T4" y="T5"/>
                  </a:cxn>
                  <a:cxn ang="0">
                    <a:pos x="T6" y="T7"/>
                  </a:cxn>
                  <a:cxn ang="0">
                    <a:pos x="T8" y="T9"/>
                  </a:cxn>
                  <a:cxn ang="0">
                    <a:pos x="T10" y="T11"/>
                  </a:cxn>
                </a:cxnLst>
                <a:rect l="0" t="0" r="r" b="b"/>
                <a:pathLst>
                  <a:path w="87" h="89">
                    <a:moveTo>
                      <a:pt x="57" y="29"/>
                    </a:moveTo>
                    <a:lnTo>
                      <a:pt x="57" y="29"/>
                    </a:lnTo>
                    <a:cubicBezTo>
                      <a:pt x="57" y="0"/>
                      <a:pt x="86" y="0"/>
                      <a:pt x="86" y="0"/>
                    </a:cubicBezTo>
                    <a:cubicBezTo>
                      <a:pt x="86" y="0"/>
                      <a:pt x="57" y="0"/>
                      <a:pt x="57" y="29"/>
                    </a:cubicBezTo>
                    <a:cubicBezTo>
                      <a:pt x="28" y="29"/>
                      <a:pt x="28" y="59"/>
                      <a:pt x="0" y="88"/>
                    </a:cubicBezTo>
                    <a:cubicBezTo>
                      <a:pt x="28" y="59"/>
                      <a:pt x="28"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3" name="Freeform 544">
                <a:extLst>
                  <a:ext uri="{FF2B5EF4-FFF2-40B4-BE49-F238E27FC236}">
                    <a16:creationId xmlns:a16="http://schemas.microsoft.com/office/drawing/2014/main" id="{7EE5FD3B-2E96-404B-BE6F-0B4762945634}"/>
                  </a:ext>
                </a:extLst>
              </p:cNvPr>
              <p:cNvSpPr>
                <a:spLocks noChangeArrowheads="1"/>
              </p:cNvSpPr>
              <p:nvPr/>
            </p:nvSpPr>
            <p:spPr bwMode="auto">
              <a:xfrm>
                <a:off x="3920618" y="1744608"/>
                <a:ext cx="32617" cy="43695"/>
              </a:xfrm>
              <a:custGeom>
                <a:avLst/>
                <a:gdLst>
                  <a:gd name="T0" fmla="*/ 87 w 88"/>
                  <a:gd name="T1" fmla="*/ 0 h 117"/>
                  <a:gd name="T2" fmla="*/ 87 w 88"/>
                  <a:gd name="T3" fmla="*/ 0 h 117"/>
                  <a:gd name="T4" fmla="*/ 0 w 88"/>
                  <a:gd name="T5" fmla="*/ 116 h 117"/>
                  <a:gd name="T6" fmla="*/ 87 w 88"/>
                  <a:gd name="T7" fmla="*/ 0 h 117"/>
                </a:gdLst>
                <a:ahLst/>
                <a:cxnLst>
                  <a:cxn ang="0">
                    <a:pos x="T0" y="T1"/>
                  </a:cxn>
                  <a:cxn ang="0">
                    <a:pos x="T2" y="T3"/>
                  </a:cxn>
                  <a:cxn ang="0">
                    <a:pos x="T4" y="T5"/>
                  </a:cxn>
                  <a:cxn ang="0">
                    <a:pos x="T6" y="T7"/>
                  </a:cxn>
                </a:cxnLst>
                <a:rect l="0" t="0" r="r" b="b"/>
                <a:pathLst>
                  <a:path w="88" h="117">
                    <a:moveTo>
                      <a:pt x="87" y="0"/>
                    </a:moveTo>
                    <a:lnTo>
                      <a:pt x="87" y="0"/>
                    </a:lnTo>
                    <a:cubicBezTo>
                      <a:pt x="29" y="29"/>
                      <a:pt x="0" y="58"/>
                      <a:pt x="0" y="116"/>
                    </a:cubicBezTo>
                    <a:cubicBezTo>
                      <a:pt x="0" y="58"/>
                      <a:pt x="29" y="29"/>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4" name="Freeform 545">
                <a:extLst>
                  <a:ext uri="{FF2B5EF4-FFF2-40B4-BE49-F238E27FC236}">
                    <a16:creationId xmlns:a16="http://schemas.microsoft.com/office/drawing/2014/main" id="{A21EAD4F-6D0B-45B5-A13F-8B3AC0F9393B}"/>
                  </a:ext>
                </a:extLst>
              </p:cNvPr>
              <p:cNvSpPr>
                <a:spLocks noChangeArrowheads="1"/>
              </p:cNvSpPr>
              <p:nvPr/>
            </p:nvSpPr>
            <p:spPr bwMode="auto">
              <a:xfrm>
                <a:off x="4049455" y="1519663"/>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5" name="Freeform 546">
                <a:extLst>
                  <a:ext uri="{FF2B5EF4-FFF2-40B4-BE49-F238E27FC236}">
                    <a16:creationId xmlns:a16="http://schemas.microsoft.com/office/drawing/2014/main" id="{688BF8FF-A2C5-40E6-8B0A-117D99353EB3}"/>
                  </a:ext>
                </a:extLst>
              </p:cNvPr>
              <p:cNvSpPr>
                <a:spLocks noChangeArrowheads="1"/>
              </p:cNvSpPr>
              <p:nvPr/>
            </p:nvSpPr>
            <p:spPr bwMode="auto">
              <a:xfrm>
                <a:off x="4018469" y="1530990"/>
                <a:ext cx="32617" cy="32366"/>
              </a:xfrm>
              <a:custGeom>
                <a:avLst/>
                <a:gdLst>
                  <a:gd name="T0" fmla="*/ 87 w 88"/>
                  <a:gd name="T1" fmla="*/ 0 h 88"/>
                  <a:gd name="T2" fmla="*/ 87 w 88"/>
                  <a:gd name="T3" fmla="*/ 0 h 88"/>
                  <a:gd name="T4" fmla="*/ 0 w 88"/>
                  <a:gd name="T5" fmla="*/ 87 h 88"/>
                  <a:gd name="T6" fmla="*/ 87 w 88"/>
                  <a:gd name="T7" fmla="*/ 0 h 88"/>
                </a:gdLst>
                <a:ahLst/>
                <a:cxnLst>
                  <a:cxn ang="0">
                    <a:pos x="T0" y="T1"/>
                  </a:cxn>
                  <a:cxn ang="0">
                    <a:pos x="T2" y="T3"/>
                  </a:cxn>
                  <a:cxn ang="0">
                    <a:pos x="T4" y="T5"/>
                  </a:cxn>
                  <a:cxn ang="0">
                    <a:pos x="T6" y="T7"/>
                  </a:cxn>
                </a:cxnLst>
                <a:rect l="0" t="0" r="r" b="b"/>
                <a:pathLst>
                  <a:path w="88" h="88">
                    <a:moveTo>
                      <a:pt x="87" y="0"/>
                    </a:moveTo>
                    <a:lnTo>
                      <a:pt x="87" y="0"/>
                    </a:lnTo>
                    <a:cubicBezTo>
                      <a:pt x="57" y="29"/>
                      <a:pt x="28" y="58"/>
                      <a:pt x="0" y="87"/>
                    </a:cubicBezTo>
                    <a:cubicBezTo>
                      <a:pt x="28" y="58"/>
                      <a:pt x="57" y="29"/>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6" name="Freeform 547">
                <a:extLst>
                  <a:ext uri="{FF2B5EF4-FFF2-40B4-BE49-F238E27FC236}">
                    <a16:creationId xmlns:a16="http://schemas.microsoft.com/office/drawing/2014/main" id="{AC1F1416-A9CB-4382-AE02-D5C19D40929E}"/>
                  </a:ext>
                </a:extLst>
              </p:cNvPr>
              <p:cNvSpPr>
                <a:spLocks noChangeArrowheads="1"/>
              </p:cNvSpPr>
              <p:nvPr/>
            </p:nvSpPr>
            <p:spPr bwMode="auto">
              <a:xfrm>
                <a:off x="10013457" y="5523386"/>
                <a:ext cx="1630" cy="11328"/>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7" name="Freeform 548">
                <a:extLst>
                  <a:ext uri="{FF2B5EF4-FFF2-40B4-BE49-F238E27FC236}">
                    <a16:creationId xmlns:a16="http://schemas.microsoft.com/office/drawing/2014/main" id="{C4F9319A-CEC3-4239-9A6C-BE7B5E1C98EA}"/>
                  </a:ext>
                </a:extLst>
              </p:cNvPr>
              <p:cNvSpPr>
                <a:spLocks noChangeArrowheads="1"/>
              </p:cNvSpPr>
              <p:nvPr/>
            </p:nvSpPr>
            <p:spPr bwMode="auto">
              <a:xfrm>
                <a:off x="10143924" y="5694928"/>
                <a:ext cx="11415" cy="161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8" name="Freeform 549">
                <a:extLst>
                  <a:ext uri="{FF2B5EF4-FFF2-40B4-BE49-F238E27FC236}">
                    <a16:creationId xmlns:a16="http://schemas.microsoft.com/office/drawing/2014/main" id="{51A20D06-FC20-4D7C-ACDA-2D5A43271341}"/>
                  </a:ext>
                </a:extLst>
              </p:cNvPr>
              <p:cNvSpPr>
                <a:spLocks noChangeArrowheads="1"/>
              </p:cNvSpPr>
              <p:nvPr/>
            </p:nvSpPr>
            <p:spPr bwMode="auto">
              <a:xfrm>
                <a:off x="10078691" y="5609157"/>
                <a:ext cx="21200" cy="1619"/>
              </a:xfrm>
              <a:custGeom>
                <a:avLst/>
                <a:gdLst>
                  <a:gd name="T0" fmla="*/ 0 w 59"/>
                  <a:gd name="T1" fmla="*/ 0 h 1"/>
                  <a:gd name="T2" fmla="*/ 0 w 59"/>
                  <a:gd name="T3" fmla="*/ 0 h 1"/>
                  <a:gd name="T4" fmla="*/ 0 w 59"/>
                  <a:gd name="T5" fmla="*/ 0 h 1"/>
                  <a:gd name="T6" fmla="*/ 0 w 59"/>
                  <a:gd name="T7" fmla="*/ 0 h 1"/>
                  <a:gd name="T8" fmla="*/ 0 w 59"/>
                  <a:gd name="T9" fmla="*/ 0 h 1"/>
                  <a:gd name="T10" fmla="*/ 0 w 59"/>
                  <a:gd name="T11" fmla="*/ 0 h 1"/>
                  <a:gd name="T12" fmla="*/ 58 w 59"/>
                  <a:gd name="T13" fmla="*/ 0 h 1"/>
                  <a:gd name="T14" fmla="*/ 58 w 59"/>
                  <a:gd name="T15" fmla="*/ 0 h 1"/>
                  <a:gd name="T16" fmla="*/ 58 w 59"/>
                  <a:gd name="T17" fmla="*/ 0 h 1"/>
                  <a:gd name="T18" fmla="*/ 0 w 59"/>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
                    <a:moveTo>
                      <a:pt x="0" y="0"/>
                    </a:moveTo>
                    <a:lnTo>
                      <a:pt x="0" y="0"/>
                    </a:lnTo>
                    <a:lnTo>
                      <a:pt x="0" y="0"/>
                    </a:lnTo>
                    <a:lnTo>
                      <a:pt x="0" y="0"/>
                    </a:lnTo>
                    <a:lnTo>
                      <a:pt x="0" y="0"/>
                    </a:lnTo>
                    <a:lnTo>
                      <a:pt x="0" y="0"/>
                    </a:lnTo>
                    <a:cubicBezTo>
                      <a:pt x="29" y="0"/>
                      <a:pt x="58" y="0"/>
                      <a:pt x="58" y="0"/>
                    </a:cubicBezTo>
                    <a:lnTo>
                      <a:pt x="58" y="0"/>
                    </a:lnTo>
                    <a:lnTo>
                      <a:pt x="58" y="0"/>
                    </a:lnTo>
                    <a:cubicBezTo>
                      <a:pt x="58"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599" name="Freeform 550">
                <a:extLst>
                  <a:ext uri="{FF2B5EF4-FFF2-40B4-BE49-F238E27FC236}">
                    <a16:creationId xmlns:a16="http://schemas.microsoft.com/office/drawing/2014/main" id="{BC2FD27A-E77C-431C-8359-7433B8669C07}"/>
                  </a:ext>
                </a:extLst>
              </p:cNvPr>
              <p:cNvSpPr>
                <a:spLocks noChangeArrowheads="1"/>
              </p:cNvSpPr>
              <p:nvPr/>
            </p:nvSpPr>
            <p:spPr bwMode="auto">
              <a:xfrm>
                <a:off x="10132508" y="5683599"/>
                <a:ext cx="1631" cy="11329"/>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0" name="Freeform 551">
                <a:extLst>
                  <a:ext uri="{FF2B5EF4-FFF2-40B4-BE49-F238E27FC236}">
                    <a16:creationId xmlns:a16="http://schemas.microsoft.com/office/drawing/2014/main" id="{F61821F0-7C31-4CFB-A317-E078E1A26261}"/>
                  </a:ext>
                </a:extLst>
              </p:cNvPr>
              <p:cNvSpPr>
                <a:spLocks noChangeArrowheads="1"/>
              </p:cNvSpPr>
              <p:nvPr/>
            </p:nvSpPr>
            <p:spPr bwMode="auto">
              <a:xfrm>
                <a:off x="10090106" y="5609157"/>
                <a:ext cx="21202" cy="21039"/>
              </a:xfrm>
              <a:custGeom>
                <a:avLst/>
                <a:gdLst>
                  <a:gd name="T0" fmla="*/ 29 w 59"/>
                  <a:gd name="T1" fmla="*/ 58 h 59"/>
                  <a:gd name="T2" fmla="*/ 29 w 59"/>
                  <a:gd name="T3" fmla="*/ 58 h 59"/>
                  <a:gd name="T4" fmla="*/ 29 w 59"/>
                  <a:gd name="T5" fmla="*/ 58 h 59"/>
                  <a:gd name="T6" fmla="*/ 29 w 59"/>
                  <a:gd name="T7" fmla="*/ 58 h 59"/>
                  <a:gd name="T8" fmla="*/ 29 w 59"/>
                  <a:gd name="T9" fmla="*/ 0 h 59"/>
                  <a:gd name="T10" fmla="*/ 29 w 59"/>
                  <a:gd name="T11" fmla="*/ 58 h 59"/>
                  <a:gd name="T12" fmla="*/ 29 w 59"/>
                  <a:gd name="T13" fmla="*/ 58 h 59"/>
                  <a:gd name="T14" fmla="*/ 29 w 59"/>
                  <a:gd name="T15" fmla="*/ 58 h 59"/>
                  <a:gd name="T16" fmla="*/ 58 w 59"/>
                  <a:gd name="T17" fmla="*/ 58 h 59"/>
                  <a:gd name="T18" fmla="*/ 58 w 59"/>
                  <a:gd name="T19" fmla="*/ 58 h 59"/>
                  <a:gd name="T20" fmla="*/ 29 w 59"/>
                  <a:gd name="T21"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29" y="58"/>
                    </a:moveTo>
                    <a:lnTo>
                      <a:pt x="29" y="58"/>
                    </a:lnTo>
                    <a:lnTo>
                      <a:pt x="29" y="58"/>
                    </a:lnTo>
                    <a:lnTo>
                      <a:pt x="29" y="58"/>
                    </a:lnTo>
                    <a:cubicBezTo>
                      <a:pt x="0" y="29"/>
                      <a:pt x="29" y="29"/>
                      <a:pt x="29" y="0"/>
                    </a:cubicBezTo>
                    <a:cubicBezTo>
                      <a:pt x="29" y="29"/>
                      <a:pt x="0" y="29"/>
                      <a:pt x="29" y="58"/>
                    </a:cubicBezTo>
                    <a:lnTo>
                      <a:pt x="29" y="58"/>
                    </a:lnTo>
                    <a:lnTo>
                      <a:pt x="29" y="58"/>
                    </a:lnTo>
                    <a:lnTo>
                      <a:pt x="58" y="58"/>
                    </a:lnTo>
                    <a:lnTo>
                      <a:pt x="58" y="58"/>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1" name="Freeform 552">
                <a:extLst>
                  <a:ext uri="{FF2B5EF4-FFF2-40B4-BE49-F238E27FC236}">
                    <a16:creationId xmlns:a16="http://schemas.microsoft.com/office/drawing/2014/main" id="{7E8A6BC0-7DED-43D6-9073-6D046C19654F}"/>
                  </a:ext>
                </a:extLst>
              </p:cNvPr>
              <p:cNvSpPr>
                <a:spLocks noChangeArrowheads="1"/>
              </p:cNvSpPr>
              <p:nvPr/>
            </p:nvSpPr>
            <p:spPr bwMode="auto">
              <a:xfrm>
                <a:off x="9344810" y="2034288"/>
                <a:ext cx="11415" cy="11328"/>
              </a:xfrm>
              <a:custGeom>
                <a:avLst/>
                <a:gdLst>
                  <a:gd name="T0" fmla="*/ 0 w 31"/>
                  <a:gd name="T1" fmla="*/ 29 h 30"/>
                  <a:gd name="T2" fmla="*/ 0 w 31"/>
                  <a:gd name="T3" fmla="*/ 29 h 30"/>
                  <a:gd name="T4" fmla="*/ 30 w 31"/>
                  <a:gd name="T5" fmla="*/ 0 h 30"/>
                  <a:gd name="T6" fmla="*/ 0 w 31"/>
                  <a:gd name="T7" fmla="*/ 29 h 30"/>
                </a:gdLst>
                <a:ahLst/>
                <a:cxnLst>
                  <a:cxn ang="0">
                    <a:pos x="T0" y="T1"/>
                  </a:cxn>
                  <a:cxn ang="0">
                    <a:pos x="T2" y="T3"/>
                  </a:cxn>
                  <a:cxn ang="0">
                    <a:pos x="T4" y="T5"/>
                  </a:cxn>
                  <a:cxn ang="0">
                    <a:pos x="T6" y="T7"/>
                  </a:cxn>
                </a:cxnLst>
                <a:rect l="0" t="0" r="r" b="b"/>
                <a:pathLst>
                  <a:path w="31" h="30">
                    <a:moveTo>
                      <a:pt x="0" y="29"/>
                    </a:moveTo>
                    <a:lnTo>
                      <a:pt x="0" y="29"/>
                    </a:lnTo>
                    <a:lnTo>
                      <a:pt x="3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2" name="Freeform 553">
                <a:extLst>
                  <a:ext uri="{FF2B5EF4-FFF2-40B4-BE49-F238E27FC236}">
                    <a16:creationId xmlns:a16="http://schemas.microsoft.com/office/drawing/2014/main" id="{52409B6F-AE68-4AC0-9F30-483E1886CBA4}"/>
                  </a:ext>
                </a:extLst>
              </p:cNvPr>
              <p:cNvSpPr>
                <a:spLocks noChangeArrowheads="1"/>
              </p:cNvSpPr>
              <p:nvPr/>
            </p:nvSpPr>
            <p:spPr bwMode="auto">
              <a:xfrm>
                <a:off x="10078691" y="5609157"/>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3" name="Freeform 554">
                <a:extLst>
                  <a:ext uri="{FF2B5EF4-FFF2-40B4-BE49-F238E27FC236}">
                    <a16:creationId xmlns:a16="http://schemas.microsoft.com/office/drawing/2014/main" id="{FD0D9CFF-F5A6-4891-946B-CF17AE4DB0EE}"/>
                  </a:ext>
                </a:extLst>
              </p:cNvPr>
              <p:cNvSpPr>
                <a:spLocks noChangeArrowheads="1"/>
              </p:cNvSpPr>
              <p:nvPr/>
            </p:nvSpPr>
            <p:spPr bwMode="auto">
              <a:xfrm>
                <a:off x="10218943" y="5748332"/>
                <a:ext cx="21200" cy="11329"/>
              </a:xfrm>
              <a:custGeom>
                <a:avLst/>
                <a:gdLst>
                  <a:gd name="T0" fmla="*/ 58 w 59"/>
                  <a:gd name="T1" fmla="*/ 0 h 30"/>
                  <a:gd name="T2" fmla="*/ 58 w 59"/>
                  <a:gd name="T3" fmla="*/ 0 h 30"/>
                  <a:gd name="T4" fmla="*/ 29 w 59"/>
                  <a:gd name="T5" fmla="*/ 29 h 30"/>
                  <a:gd name="T6" fmla="*/ 29 w 59"/>
                  <a:gd name="T7" fmla="*/ 29 h 30"/>
                  <a:gd name="T8" fmla="*/ 0 w 59"/>
                  <a:gd name="T9" fmla="*/ 29 h 30"/>
                  <a:gd name="T10" fmla="*/ 29 w 59"/>
                  <a:gd name="T11" fmla="*/ 29 h 30"/>
                  <a:gd name="T12" fmla="*/ 29 w 59"/>
                  <a:gd name="T13" fmla="*/ 29 h 30"/>
                  <a:gd name="T14" fmla="*/ 58 w 59"/>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0">
                    <a:moveTo>
                      <a:pt x="58" y="0"/>
                    </a:moveTo>
                    <a:lnTo>
                      <a:pt x="58" y="0"/>
                    </a:lnTo>
                    <a:cubicBezTo>
                      <a:pt x="29" y="29"/>
                      <a:pt x="29" y="29"/>
                      <a:pt x="29" y="29"/>
                    </a:cubicBezTo>
                    <a:lnTo>
                      <a:pt x="29" y="29"/>
                    </a:lnTo>
                    <a:lnTo>
                      <a:pt x="0" y="29"/>
                    </a:lnTo>
                    <a:lnTo>
                      <a:pt x="29" y="29"/>
                    </a:lnTo>
                    <a:lnTo>
                      <a:pt x="29" y="29"/>
                    </a:lnTo>
                    <a:cubicBezTo>
                      <a:pt x="58" y="0"/>
                      <a:pt x="58"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4" name="Freeform 555">
                <a:extLst>
                  <a:ext uri="{FF2B5EF4-FFF2-40B4-BE49-F238E27FC236}">
                    <a16:creationId xmlns:a16="http://schemas.microsoft.com/office/drawing/2014/main" id="{D2A9222C-9CE4-40D0-936E-2FC76BE411F0}"/>
                  </a:ext>
                </a:extLst>
              </p:cNvPr>
              <p:cNvSpPr>
                <a:spLocks noChangeArrowheads="1"/>
              </p:cNvSpPr>
              <p:nvPr/>
            </p:nvSpPr>
            <p:spPr bwMode="auto">
              <a:xfrm>
                <a:off x="10207527" y="5704638"/>
                <a:ext cx="1631" cy="11328"/>
              </a:xfrm>
              <a:custGeom>
                <a:avLst/>
                <a:gdLst>
                  <a:gd name="T0" fmla="*/ 0 w 1"/>
                  <a:gd name="T1" fmla="*/ 0 h 29"/>
                  <a:gd name="T2" fmla="*/ 0 w 1"/>
                  <a:gd name="T3" fmla="*/ 0 h 29"/>
                  <a:gd name="T4" fmla="*/ 0 w 1"/>
                  <a:gd name="T5" fmla="*/ 28 h 29"/>
                  <a:gd name="T6" fmla="*/ 0 w 1"/>
                  <a:gd name="T7" fmla="*/ 0 h 29"/>
                </a:gdLst>
                <a:ahLst/>
                <a:cxnLst>
                  <a:cxn ang="0">
                    <a:pos x="T0" y="T1"/>
                  </a:cxn>
                  <a:cxn ang="0">
                    <a:pos x="T2" y="T3"/>
                  </a:cxn>
                  <a:cxn ang="0">
                    <a:pos x="T4" y="T5"/>
                  </a:cxn>
                  <a:cxn ang="0">
                    <a:pos x="T6" y="T7"/>
                  </a:cxn>
                </a:cxnLst>
                <a:rect l="0" t="0" r="r" b="b"/>
                <a:pathLst>
                  <a:path w="1" h="29">
                    <a:moveTo>
                      <a:pt x="0" y="0"/>
                    </a:moveTo>
                    <a:lnTo>
                      <a:pt x="0" y="0"/>
                    </a:lnTo>
                    <a:lnTo>
                      <a:pt x="0" y="28"/>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5" name="Freeform 556">
                <a:extLst>
                  <a:ext uri="{FF2B5EF4-FFF2-40B4-BE49-F238E27FC236}">
                    <a16:creationId xmlns:a16="http://schemas.microsoft.com/office/drawing/2014/main" id="{7AC22819-593F-4004-8134-E4DFC02879AC}"/>
                  </a:ext>
                </a:extLst>
              </p:cNvPr>
              <p:cNvSpPr>
                <a:spLocks noChangeArrowheads="1"/>
              </p:cNvSpPr>
              <p:nvPr/>
            </p:nvSpPr>
            <p:spPr bwMode="auto">
              <a:xfrm>
                <a:off x="10284177" y="5683599"/>
                <a:ext cx="22832" cy="32366"/>
              </a:xfrm>
              <a:custGeom>
                <a:avLst/>
                <a:gdLst>
                  <a:gd name="T0" fmla="*/ 59 w 60"/>
                  <a:gd name="T1" fmla="*/ 29 h 87"/>
                  <a:gd name="T2" fmla="*/ 59 w 60"/>
                  <a:gd name="T3" fmla="*/ 29 h 87"/>
                  <a:gd name="T4" fmla="*/ 0 w 60"/>
                  <a:gd name="T5" fmla="*/ 86 h 87"/>
                  <a:gd name="T6" fmla="*/ 59 w 60"/>
                  <a:gd name="T7" fmla="*/ 29 h 87"/>
                  <a:gd name="T8" fmla="*/ 59 w 60"/>
                  <a:gd name="T9" fmla="*/ 0 h 87"/>
                  <a:gd name="T10" fmla="*/ 59 w 60"/>
                  <a:gd name="T11" fmla="*/ 0 h 87"/>
                  <a:gd name="T12" fmla="*/ 59 w 60"/>
                  <a:gd name="T13" fmla="*/ 29 h 87"/>
                </a:gdLst>
                <a:ahLst/>
                <a:cxnLst>
                  <a:cxn ang="0">
                    <a:pos x="T0" y="T1"/>
                  </a:cxn>
                  <a:cxn ang="0">
                    <a:pos x="T2" y="T3"/>
                  </a:cxn>
                  <a:cxn ang="0">
                    <a:pos x="T4" y="T5"/>
                  </a:cxn>
                  <a:cxn ang="0">
                    <a:pos x="T6" y="T7"/>
                  </a:cxn>
                  <a:cxn ang="0">
                    <a:pos x="T8" y="T9"/>
                  </a:cxn>
                  <a:cxn ang="0">
                    <a:pos x="T10" y="T11"/>
                  </a:cxn>
                  <a:cxn ang="0">
                    <a:pos x="T12" y="T13"/>
                  </a:cxn>
                </a:cxnLst>
                <a:rect l="0" t="0" r="r" b="b"/>
                <a:pathLst>
                  <a:path w="60" h="87">
                    <a:moveTo>
                      <a:pt x="59" y="29"/>
                    </a:moveTo>
                    <a:lnTo>
                      <a:pt x="59" y="29"/>
                    </a:lnTo>
                    <a:cubicBezTo>
                      <a:pt x="29" y="58"/>
                      <a:pt x="29" y="58"/>
                      <a:pt x="0" y="86"/>
                    </a:cubicBezTo>
                    <a:cubicBezTo>
                      <a:pt x="29" y="58"/>
                      <a:pt x="29" y="58"/>
                      <a:pt x="59" y="29"/>
                    </a:cubicBezTo>
                    <a:cubicBezTo>
                      <a:pt x="59" y="0"/>
                      <a:pt x="59" y="0"/>
                      <a:pt x="59" y="0"/>
                    </a:cubicBezTo>
                    <a:lnTo>
                      <a:pt x="59" y="0"/>
                    </a:lnTo>
                    <a:lnTo>
                      <a:pt x="5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6" name="Freeform 557">
                <a:extLst>
                  <a:ext uri="{FF2B5EF4-FFF2-40B4-BE49-F238E27FC236}">
                    <a16:creationId xmlns:a16="http://schemas.microsoft.com/office/drawing/2014/main" id="{8ACCBA36-5F72-4D6B-AF45-1C011A352C37}"/>
                  </a:ext>
                </a:extLst>
              </p:cNvPr>
              <p:cNvSpPr>
                <a:spLocks noChangeArrowheads="1"/>
              </p:cNvSpPr>
              <p:nvPr/>
            </p:nvSpPr>
            <p:spPr bwMode="auto">
              <a:xfrm>
                <a:off x="10326579" y="5533096"/>
                <a:ext cx="1630" cy="22656"/>
              </a:xfrm>
              <a:custGeom>
                <a:avLst/>
                <a:gdLst>
                  <a:gd name="T0" fmla="*/ 0 w 1"/>
                  <a:gd name="T1" fmla="*/ 59 h 60"/>
                  <a:gd name="T2" fmla="*/ 0 w 1"/>
                  <a:gd name="T3" fmla="*/ 59 h 60"/>
                  <a:gd name="T4" fmla="*/ 0 w 1"/>
                  <a:gd name="T5" fmla="*/ 0 h 60"/>
                  <a:gd name="T6" fmla="*/ 0 w 1"/>
                  <a:gd name="T7" fmla="*/ 59 h 60"/>
                </a:gdLst>
                <a:ahLst/>
                <a:cxnLst>
                  <a:cxn ang="0">
                    <a:pos x="T0" y="T1"/>
                  </a:cxn>
                  <a:cxn ang="0">
                    <a:pos x="T2" y="T3"/>
                  </a:cxn>
                  <a:cxn ang="0">
                    <a:pos x="T4" y="T5"/>
                  </a:cxn>
                  <a:cxn ang="0">
                    <a:pos x="T6" y="T7"/>
                  </a:cxn>
                </a:cxnLst>
                <a:rect l="0" t="0" r="r" b="b"/>
                <a:pathLst>
                  <a:path w="1" h="60">
                    <a:moveTo>
                      <a:pt x="0" y="59"/>
                    </a:moveTo>
                    <a:lnTo>
                      <a:pt x="0" y="59"/>
                    </a:lnTo>
                    <a:cubicBezTo>
                      <a:pt x="0" y="59"/>
                      <a:pt x="0" y="29"/>
                      <a:pt x="0" y="0"/>
                    </a:cubicBezTo>
                    <a:cubicBezTo>
                      <a:pt x="0" y="29"/>
                      <a:pt x="0"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7" name="Freeform 558">
                <a:extLst>
                  <a:ext uri="{FF2B5EF4-FFF2-40B4-BE49-F238E27FC236}">
                    <a16:creationId xmlns:a16="http://schemas.microsoft.com/office/drawing/2014/main" id="{6EE78B71-6063-47FE-885D-2F7218127EDB}"/>
                  </a:ext>
                </a:extLst>
              </p:cNvPr>
              <p:cNvSpPr>
                <a:spLocks noChangeArrowheads="1"/>
              </p:cNvSpPr>
              <p:nvPr/>
            </p:nvSpPr>
            <p:spPr bwMode="auto">
              <a:xfrm>
                <a:off x="10240144" y="5725676"/>
                <a:ext cx="11416" cy="11329"/>
              </a:xfrm>
              <a:custGeom>
                <a:avLst/>
                <a:gdLst>
                  <a:gd name="T0" fmla="*/ 0 w 30"/>
                  <a:gd name="T1" fmla="*/ 29 h 30"/>
                  <a:gd name="T2" fmla="*/ 0 w 30"/>
                  <a:gd name="T3" fmla="*/ 29 h 30"/>
                  <a:gd name="T4" fmla="*/ 0 w 30"/>
                  <a:gd name="T5" fmla="*/ 29 h 30"/>
                  <a:gd name="T6" fmla="*/ 0 w 30"/>
                  <a:gd name="T7" fmla="*/ 29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29"/>
                    </a:lnTo>
                    <a:lnTo>
                      <a:pt x="0" y="29"/>
                    </a:lnTo>
                    <a:cubicBezTo>
                      <a:pt x="0" y="29"/>
                      <a:pt x="0" y="29"/>
                      <a:pt x="29"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8" name="Freeform 559">
                <a:extLst>
                  <a:ext uri="{FF2B5EF4-FFF2-40B4-BE49-F238E27FC236}">
                    <a16:creationId xmlns:a16="http://schemas.microsoft.com/office/drawing/2014/main" id="{8967131E-7836-4CB0-AA2D-CEB0BE063904}"/>
                  </a:ext>
                </a:extLst>
              </p:cNvPr>
              <p:cNvSpPr>
                <a:spLocks noChangeArrowheads="1"/>
              </p:cNvSpPr>
              <p:nvPr/>
            </p:nvSpPr>
            <p:spPr bwMode="auto">
              <a:xfrm>
                <a:off x="10326579" y="4142959"/>
                <a:ext cx="11415" cy="32366"/>
              </a:xfrm>
              <a:custGeom>
                <a:avLst/>
                <a:gdLst>
                  <a:gd name="T0" fmla="*/ 0 w 30"/>
                  <a:gd name="T1" fmla="*/ 29 h 88"/>
                  <a:gd name="T2" fmla="*/ 0 w 30"/>
                  <a:gd name="T3" fmla="*/ 29 h 88"/>
                  <a:gd name="T4" fmla="*/ 0 w 30"/>
                  <a:gd name="T5" fmla="*/ 87 h 88"/>
                  <a:gd name="T6" fmla="*/ 0 w 30"/>
                  <a:gd name="T7" fmla="*/ 29 h 88"/>
                  <a:gd name="T8" fmla="*/ 29 w 30"/>
                  <a:gd name="T9" fmla="*/ 0 h 88"/>
                  <a:gd name="T10" fmla="*/ 0 w 30"/>
                  <a:gd name="T11" fmla="*/ 29 h 88"/>
                </a:gdLst>
                <a:ahLst/>
                <a:cxnLst>
                  <a:cxn ang="0">
                    <a:pos x="T0" y="T1"/>
                  </a:cxn>
                  <a:cxn ang="0">
                    <a:pos x="T2" y="T3"/>
                  </a:cxn>
                  <a:cxn ang="0">
                    <a:pos x="T4" y="T5"/>
                  </a:cxn>
                  <a:cxn ang="0">
                    <a:pos x="T6" y="T7"/>
                  </a:cxn>
                  <a:cxn ang="0">
                    <a:pos x="T8" y="T9"/>
                  </a:cxn>
                  <a:cxn ang="0">
                    <a:pos x="T10" y="T11"/>
                  </a:cxn>
                </a:cxnLst>
                <a:rect l="0" t="0" r="r" b="b"/>
                <a:pathLst>
                  <a:path w="30" h="88">
                    <a:moveTo>
                      <a:pt x="0" y="29"/>
                    </a:moveTo>
                    <a:lnTo>
                      <a:pt x="0" y="29"/>
                    </a:lnTo>
                    <a:cubicBezTo>
                      <a:pt x="0" y="58"/>
                      <a:pt x="0" y="58"/>
                      <a:pt x="0" y="87"/>
                    </a:cubicBezTo>
                    <a:cubicBezTo>
                      <a:pt x="0" y="58"/>
                      <a:pt x="0" y="58"/>
                      <a:pt x="0" y="29"/>
                    </a:cubicBezTo>
                    <a:cubicBezTo>
                      <a:pt x="29" y="29"/>
                      <a:pt x="29" y="29"/>
                      <a:pt x="29" y="0"/>
                    </a:cubicBezTo>
                    <a:cubicBezTo>
                      <a:pt x="29" y="29"/>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09" name="Freeform 560">
                <a:extLst>
                  <a:ext uri="{FF2B5EF4-FFF2-40B4-BE49-F238E27FC236}">
                    <a16:creationId xmlns:a16="http://schemas.microsoft.com/office/drawing/2014/main" id="{AEDB366B-9ABF-407E-AAFF-BE460B346EC0}"/>
                  </a:ext>
                </a:extLst>
              </p:cNvPr>
              <p:cNvSpPr>
                <a:spLocks noChangeArrowheads="1"/>
              </p:cNvSpPr>
              <p:nvPr/>
            </p:nvSpPr>
            <p:spPr bwMode="auto">
              <a:xfrm>
                <a:off x="10143924" y="5715966"/>
                <a:ext cx="65234" cy="43695"/>
              </a:xfrm>
              <a:custGeom>
                <a:avLst/>
                <a:gdLst>
                  <a:gd name="T0" fmla="*/ 0 w 176"/>
                  <a:gd name="T1" fmla="*/ 59 h 118"/>
                  <a:gd name="T2" fmla="*/ 0 w 176"/>
                  <a:gd name="T3" fmla="*/ 59 h 118"/>
                  <a:gd name="T4" fmla="*/ 0 w 176"/>
                  <a:gd name="T5" fmla="*/ 59 h 118"/>
                  <a:gd name="T6" fmla="*/ 0 w 176"/>
                  <a:gd name="T7" fmla="*/ 59 h 118"/>
                  <a:gd name="T8" fmla="*/ 88 w 176"/>
                  <a:gd name="T9" fmla="*/ 0 h 118"/>
                  <a:gd name="T10" fmla="*/ 175 w 176"/>
                  <a:gd name="T11" fmla="*/ 0 h 118"/>
                  <a:gd name="T12" fmla="*/ 88 w 176"/>
                  <a:gd name="T13" fmla="*/ 0 h 118"/>
                  <a:gd name="T14" fmla="*/ 0 w 176"/>
                  <a:gd name="T15" fmla="*/ 59 h 118"/>
                  <a:gd name="T16" fmla="*/ 0 w 176"/>
                  <a:gd name="T17" fmla="*/ 59 h 118"/>
                  <a:gd name="T18" fmla="*/ 0 w 176"/>
                  <a:gd name="T19" fmla="*/ 59 h 118"/>
                  <a:gd name="T20" fmla="*/ 88 w 176"/>
                  <a:gd name="T21" fmla="*/ 117 h 118"/>
                  <a:gd name="T22" fmla="*/ 88 w 176"/>
                  <a:gd name="T23" fmla="*/ 117 h 118"/>
                  <a:gd name="T24" fmla="*/ 0 w 176"/>
                  <a:gd name="T25"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18">
                    <a:moveTo>
                      <a:pt x="0" y="59"/>
                    </a:moveTo>
                    <a:lnTo>
                      <a:pt x="0" y="59"/>
                    </a:lnTo>
                    <a:lnTo>
                      <a:pt x="0" y="59"/>
                    </a:lnTo>
                    <a:lnTo>
                      <a:pt x="0" y="59"/>
                    </a:lnTo>
                    <a:cubicBezTo>
                      <a:pt x="0" y="30"/>
                      <a:pt x="58" y="0"/>
                      <a:pt x="88" y="0"/>
                    </a:cubicBezTo>
                    <a:cubicBezTo>
                      <a:pt x="146" y="0"/>
                      <a:pt x="175" y="0"/>
                      <a:pt x="175" y="0"/>
                    </a:cubicBezTo>
                    <a:cubicBezTo>
                      <a:pt x="175" y="0"/>
                      <a:pt x="146" y="0"/>
                      <a:pt x="88" y="0"/>
                    </a:cubicBezTo>
                    <a:cubicBezTo>
                      <a:pt x="58" y="0"/>
                      <a:pt x="0" y="30"/>
                      <a:pt x="0" y="59"/>
                    </a:cubicBezTo>
                    <a:lnTo>
                      <a:pt x="0" y="59"/>
                    </a:lnTo>
                    <a:lnTo>
                      <a:pt x="0" y="59"/>
                    </a:lnTo>
                    <a:cubicBezTo>
                      <a:pt x="29" y="88"/>
                      <a:pt x="58" y="117"/>
                      <a:pt x="88" y="117"/>
                    </a:cubicBezTo>
                    <a:lnTo>
                      <a:pt x="88" y="117"/>
                    </a:lnTo>
                    <a:cubicBezTo>
                      <a:pt x="58" y="117"/>
                      <a:pt x="29" y="88"/>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0" name="Freeform 561">
                <a:extLst>
                  <a:ext uri="{FF2B5EF4-FFF2-40B4-BE49-F238E27FC236}">
                    <a16:creationId xmlns:a16="http://schemas.microsoft.com/office/drawing/2014/main" id="{48939F31-A782-4F37-ACD8-64DECBA05C80}"/>
                  </a:ext>
                </a:extLst>
              </p:cNvPr>
              <p:cNvSpPr>
                <a:spLocks noChangeArrowheads="1"/>
              </p:cNvSpPr>
              <p:nvPr/>
            </p:nvSpPr>
            <p:spPr bwMode="auto">
              <a:xfrm>
                <a:off x="10013457" y="5544424"/>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1" name="Freeform 562">
                <a:extLst>
                  <a:ext uri="{FF2B5EF4-FFF2-40B4-BE49-F238E27FC236}">
                    <a16:creationId xmlns:a16="http://schemas.microsoft.com/office/drawing/2014/main" id="{EE96D29B-B8AE-4F59-8C17-BBD38BE01D9E}"/>
                  </a:ext>
                </a:extLst>
              </p:cNvPr>
              <p:cNvSpPr>
                <a:spLocks noChangeArrowheads="1"/>
              </p:cNvSpPr>
              <p:nvPr/>
            </p:nvSpPr>
            <p:spPr bwMode="auto">
              <a:xfrm>
                <a:off x="9819386" y="5277402"/>
                <a:ext cx="44033" cy="32366"/>
              </a:xfrm>
              <a:custGeom>
                <a:avLst/>
                <a:gdLst>
                  <a:gd name="T0" fmla="*/ 116 w 117"/>
                  <a:gd name="T1" fmla="*/ 88 h 89"/>
                  <a:gd name="T2" fmla="*/ 116 w 117"/>
                  <a:gd name="T3" fmla="*/ 88 h 89"/>
                  <a:gd name="T4" fmla="*/ 87 w 117"/>
                  <a:gd name="T5" fmla="*/ 59 h 89"/>
                  <a:gd name="T6" fmla="*/ 29 w 117"/>
                  <a:gd name="T7" fmla="*/ 0 h 89"/>
                  <a:gd name="T8" fmla="*/ 0 w 117"/>
                  <a:gd name="T9" fmla="*/ 0 h 89"/>
                  <a:gd name="T10" fmla="*/ 29 w 117"/>
                  <a:gd name="T11" fmla="*/ 0 h 89"/>
                  <a:gd name="T12" fmla="*/ 87 w 117"/>
                  <a:gd name="T13" fmla="*/ 59 h 89"/>
                  <a:gd name="T14" fmla="*/ 116 w 117"/>
                  <a:gd name="T15" fmla="*/ 88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89">
                    <a:moveTo>
                      <a:pt x="116" y="88"/>
                    </a:moveTo>
                    <a:lnTo>
                      <a:pt x="116" y="88"/>
                    </a:lnTo>
                    <a:lnTo>
                      <a:pt x="87" y="59"/>
                    </a:lnTo>
                    <a:cubicBezTo>
                      <a:pt x="87" y="29"/>
                      <a:pt x="58" y="0"/>
                      <a:pt x="29" y="0"/>
                    </a:cubicBezTo>
                    <a:cubicBezTo>
                      <a:pt x="0" y="0"/>
                      <a:pt x="0" y="0"/>
                      <a:pt x="0" y="0"/>
                    </a:cubicBezTo>
                    <a:cubicBezTo>
                      <a:pt x="29" y="0"/>
                      <a:pt x="29" y="0"/>
                      <a:pt x="29" y="0"/>
                    </a:cubicBezTo>
                    <a:cubicBezTo>
                      <a:pt x="58" y="0"/>
                      <a:pt x="87" y="29"/>
                      <a:pt x="87" y="59"/>
                    </a:cubicBezTo>
                    <a:lnTo>
                      <a:pt x="116"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2" name="Freeform 563">
                <a:extLst>
                  <a:ext uri="{FF2B5EF4-FFF2-40B4-BE49-F238E27FC236}">
                    <a16:creationId xmlns:a16="http://schemas.microsoft.com/office/drawing/2014/main" id="{A8AB7456-5EE4-42CC-B0A4-3CA0BEA7B111}"/>
                  </a:ext>
                </a:extLst>
              </p:cNvPr>
              <p:cNvSpPr>
                <a:spLocks noChangeArrowheads="1"/>
              </p:cNvSpPr>
              <p:nvPr/>
            </p:nvSpPr>
            <p:spPr bwMode="auto">
              <a:xfrm>
                <a:off x="9819386" y="5256363"/>
                <a:ext cx="1631" cy="21039"/>
              </a:xfrm>
              <a:custGeom>
                <a:avLst/>
                <a:gdLst>
                  <a:gd name="T0" fmla="*/ 0 w 1"/>
                  <a:gd name="T1" fmla="*/ 58 h 59"/>
                  <a:gd name="T2" fmla="*/ 0 w 1"/>
                  <a:gd name="T3" fmla="*/ 58 h 59"/>
                  <a:gd name="T4" fmla="*/ 0 w 1"/>
                  <a:gd name="T5" fmla="*/ 0 h 59"/>
                  <a:gd name="T6" fmla="*/ 0 w 1"/>
                  <a:gd name="T7" fmla="*/ 58 h 59"/>
                </a:gdLst>
                <a:ahLst/>
                <a:cxnLst>
                  <a:cxn ang="0">
                    <a:pos x="T0" y="T1"/>
                  </a:cxn>
                  <a:cxn ang="0">
                    <a:pos x="T2" y="T3"/>
                  </a:cxn>
                  <a:cxn ang="0">
                    <a:pos x="T4" y="T5"/>
                  </a:cxn>
                  <a:cxn ang="0">
                    <a:pos x="T6" y="T7"/>
                  </a:cxn>
                </a:cxnLst>
                <a:rect l="0" t="0" r="r" b="b"/>
                <a:pathLst>
                  <a:path w="1" h="59">
                    <a:moveTo>
                      <a:pt x="0" y="58"/>
                    </a:moveTo>
                    <a:lnTo>
                      <a:pt x="0" y="58"/>
                    </a:lnTo>
                    <a:cubicBezTo>
                      <a:pt x="0" y="29"/>
                      <a:pt x="0" y="29"/>
                      <a:pt x="0" y="0"/>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3" name="Freeform 564">
                <a:extLst>
                  <a:ext uri="{FF2B5EF4-FFF2-40B4-BE49-F238E27FC236}">
                    <a16:creationId xmlns:a16="http://schemas.microsoft.com/office/drawing/2014/main" id="{2C862DBF-D88B-4854-9FEA-BAE0D0F512F5}"/>
                  </a:ext>
                </a:extLst>
              </p:cNvPr>
              <p:cNvSpPr>
                <a:spLocks noChangeArrowheads="1"/>
              </p:cNvSpPr>
              <p:nvPr/>
            </p:nvSpPr>
            <p:spPr bwMode="auto">
              <a:xfrm>
                <a:off x="9852003" y="5340516"/>
                <a:ext cx="22832" cy="21039"/>
              </a:xfrm>
              <a:custGeom>
                <a:avLst/>
                <a:gdLst>
                  <a:gd name="T0" fmla="*/ 29 w 60"/>
                  <a:gd name="T1" fmla="*/ 29 h 59"/>
                  <a:gd name="T2" fmla="*/ 29 w 60"/>
                  <a:gd name="T3" fmla="*/ 29 h 59"/>
                  <a:gd name="T4" fmla="*/ 0 w 60"/>
                  <a:gd name="T5" fmla="*/ 0 h 59"/>
                  <a:gd name="T6" fmla="*/ 59 w 60"/>
                  <a:gd name="T7" fmla="*/ 0 h 59"/>
                  <a:gd name="T8" fmla="*/ 59 w 60"/>
                  <a:gd name="T9" fmla="*/ 0 h 59"/>
                  <a:gd name="T10" fmla="*/ 59 w 60"/>
                  <a:gd name="T11" fmla="*/ 0 h 59"/>
                  <a:gd name="T12" fmla="*/ 0 w 60"/>
                  <a:gd name="T13" fmla="*/ 0 h 59"/>
                  <a:gd name="T14" fmla="*/ 29 w 60"/>
                  <a:gd name="T15" fmla="*/ 29 h 59"/>
                  <a:gd name="T16" fmla="*/ 59 w 60"/>
                  <a:gd name="T17" fmla="*/ 58 h 59"/>
                  <a:gd name="T18" fmla="*/ 29 w 60"/>
                  <a:gd name="T19"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9">
                    <a:moveTo>
                      <a:pt x="29" y="29"/>
                    </a:moveTo>
                    <a:lnTo>
                      <a:pt x="29" y="29"/>
                    </a:lnTo>
                    <a:cubicBezTo>
                      <a:pt x="0" y="0"/>
                      <a:pt x="0" y="0"/>
                      <a:pt x="0" y="0"/>
                    </a:cubicBezTo>
                    <a:cubicBezTo>
                      <a:pt x="59" y="0"/>
                      <a:pt x="59" y="0"/>
                      <a:pt x="59" y="0"/>
                    </a:cubicBezTo>
                    <a:lnTo>
                      <a:pt x="59" y="0"/>
                    </a:lnTo>
                    <a:lnTo>
                      <a:pt x="59" y="0"/>
                    </a:lnTo>
                    <a:cubicBezTo>
                      <a:pt x="0" y="0"/>
                      <a:pt x="0" y="0"/>
                      <a:pt x="0" y="0"/>
                    </a:cubicBezTo>
                    <a:cubicBezTo>
                      <a:pt x="29" y="29"/>
                      <a:pt x="29" y="29"/>
                      <a:pt x="29" y="29"/>
                    </a:cubicBezTo>
                    <a:lnTo>
                      <a:pt x="59" y="58"/>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4" name="Freeform 565">
                <a:extLst>
                  <a:ext uri="{FF2B5EF4-FFF2-40B4-BE49-F238E27FC236}">
                    <a16:creationId xmlns:a16="http://schemas.microsoft.com/office/drawing/2014/main" id="{5DC451E2-EA34-439F-86D6-77E1C2A2B4AC}"/>
                  </a:ext>
                </a:extLst>
              </p:cNvPr>
              <p:cNvSpPr>
                <a:spLocks noChangeArrowheads="1"/>
              </p:cNvSpPr>
              <p:nvPr/>
            </p:nvSpPr>
            <p:spPr bwMode="auto">
              <a:xfrm>
                <a:off x="10726136" y="2997188"/>
                <a:ext cx="11416" cy="32366"/>
              </a:xfrm>
              <a:custGeom>
                <a:avLst/>
                <a:gdLst>
                  <a:gd name="T0" fmla="*/ 30 w 31"/>
                  <a:gd name="T1" fmla="*/ 87 h 88"/>
                  <a:gd name="T2" fmla="*/ 30 w 31"/>
                  <a:gd name="T3" fmla="*/ 87 h 88"/>
                  <a:gd name="T4" fmla="*/ 30 w 31"/>
                  <a:gd name="T5" fmla="*/ 87 h 88"/>
                  <a:gd name="T6" fmla="*/ 0 w 31"/>
                  <a:gd name="T7" fmla="*/ 0 h 88"/>
                  <a:gd name="T8" fmla="*/ 30 w 31"/>
                  <a:gd name="T9" fmla="*/ 87 h 88"/>
                </a:gdLst>
                <a:ahLst/>
                <a:cxnLst>
                  <a:cxn ang="0">
                    <a:pos x="T0" y="T1"/>
                  </a:cxn>
                  <a:cxn ang="0">
                    <a:pos x="T2" y="T3"/>
                  </a:cxn>
                  <a:cxn ang="0">
                    <a:pos x="T4" y="T5"/>
                  </a:cxn>
                  <a:cxn ang="0">
                    <a:pos x="T6" y="T7"/>
                  </a:cxn>
                  <a:cxn ang="0">
                    <a:pos x="T8" y="T9"/>
                  </a:cxn>
                </a:cxnLst>
                <a:rect l="0" t="0" r="r" b="b"/>
                <a:pathLst>
                  <a:path w="31" h="88">
                    <a:moveTo>
                      <a:pt x="30" y="87"/>
                    </a:moveTo>
                    <a:lnTo>
                      <a:pt x="30" y="87"/>
                    </a:lnTo>
                    <a:lnTo>
                      <a:pt x="30" y="87"/>
                    </a:lnTo>
                    <a:cubicBezTo>
                      <a:pt x="30" y="58"/>
                      <a:pt x="30" y="29"/>
                      <a:pt x="0" y="0"/>
                    </a:cubicBezTo>
                    <a:cubicBezTo>
                      <a:pt x="30" y="29"/>
                      <a:pt x="30" y="58"/>
                      <a:pt x="30"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5" name="Freeform 566">
                <a:extLst>
                  <a:ext uri="{FF2B5EF4-FFF2-40B4-BE49-F238E27FC236}">
                    <a16:creationId xmlns:a16="http://schemas.microsoft.com/office/drawing/2014/main" id="{6FD82842-89AE-4059-BA9E-E8B7784E20DE}"/>
                  </a:ext>
                </a:extLst>
              </p:cNvPr>
              <p:cNvSpPr>
                <a:spLocks noChangeArrowheads="1"/>
              </p:cNvSpPr>
              <p:nvPr/>
            </p:nvSpPr>
            <p:spPr bwMode="auto">
              <a:xfrm>
                <a:off x="9873204" y="5363172"/>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6" name="Freeform 567">
                <a:extLst>
                  <a:ext uri="{FF2B5EF4-FFF2-40B4-BE49-F238E27FC236}">
                    <a16:creationId xmlns:a16="http://schemas.microsoft.com/office/drawing/2014/main" id="{7A1ECF78-41E3-455C-8A1D-19B61FC0C8D8}"/>
                  </a:ext>
                </a:extLst>
              </p:cNvPr>
              <p:cNvSpPr>
                <a:spLocks noChangeArrowheads="1"/>
              </p:cNvSpPr>
              <p:nvPr/>
            </p:nvSpPr>
            <p:spPr bwMode="auto">
              <a:xfrm>
                <a:off x="9755783" y="4999051"/>
                <a:ext cx="11415" cy="32366"/>
              </a:xfrm>
              <a:custGeom>
                <a:avLst/>
                <a:gdLst>
                  <a:gd name="T0" fmla="*/ 0 w 30"/>
                  <a:gd name="T1" fmla="*/ 58 h 88"/>
                  <a:gd name="T2" fmla="*/ 0 w 30"/>
                  <a:gd name="T3" fmla="*/ 58 h 88"/>
                  <a:gd name="T4" fmla="*/ 0 w 30"/>
                  <a:gd name="T5" fmla="*/ 87 h 88"/>
                  <a:gd name="T6" fmla="*/ 0 w 30"/>
                  <a:gd name="T7" fmla="*/ 58 h 88"/>
                  <a:gd name="T8" fmla="*/ 0 w 30"/>
                  <a:gd name="T9" fmla="*/ 0 h 88"/>
                  <a:gd name="T10" fmla="*/ 0 w 30"/>
                  <a:gd name="T11" fmla="*/ 0 h 88"/>
                  <a:gd name="T12" fmla="*/ 0 w 30"/>
                  <a:gd name="T13" fmla="*/ 0 h 88"/>
                  <a:gd name="T14" fmla="*/ 0 w 30"/>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88">
                    <a:moveTo>
                      <a:pt x="0" y="58"/>
                    </a:moveTo>
                    <a:lnTo>
                      <a:pt x="0" y="58"/>
                    </a:lnTo>
                    <a:lnTo>
                      <a:pt x="0" y="87"/>
                    </a:lnTo>
                    <a:lnTo>
                      <a:pt x="0" y="58"/>
                    </a:lnTo>
                    <a:cubicBezTo>
                      <a:pt x="0" y="29"/>
                      <a:pt x="29" y="29"/>
                      <a:pt x="0" y="0"/>
                    </a:cubicBezTo>
                    <a:lnTo>
                      <a:pt x="0" y="0"/>
                    </a:lnTo>
                    <a:lnTo>
                      <a:pt x="0" y="0"/>
                    </a:lnTo>
                    <a:cubicBezTo>
                      <a:pt x="29"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7" name="Freeform 568">
                <a:extLst>
                  <a:ext uri="{FF2B5EF4-FFF2-40B4-BE49-F238E27FC236}">
                    <a16:creationId xmlns:a16="http://schemas.microsoft.com/office/drawing/2014/main" id="{6EE59FBB-F05A-4A53-8BE6-4BE240EB5191}"/>
                  </a:ext>
                </a:extLst>
              </p:cNvPr>
              <p:cNvSpPr>
                <a:spLocks noChangeArrowheads="1"/>
              </p:cNvSpPr>
              <p:nvPr/>
            </p:nvSpPr>
            <p:spPr bwMode="auto">
              <a:xfrm>
                <a:off x="9938438" y="5437615"/>
                <a:ext cx="1630"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8" name="Freeform 569">
                <a:extLst>
                  <a:ext uri="{FF2B5EF4-FFF2-40B4-BE49-F238E27FC236}">
                    <a16:creationId xmlns:a16="http://schemas.microsoft.com/office/drawing/2014/main" id="{039E4FEC-AC17-44AF-B9D3-F7E0E73F0AE0}"/>
                  </a:ext>
                </a:extLst>
              </p:cNvPr>
              <p:cNvSpPr>
                <a:spLocks noChangeArrowheads="1"/>
              </p:cNvSpPr>
              <p:nvPr/>
            </p:nvSpPr>
            <p:spPr bwMode="auto">
              <a:xfrm>
                <a:off x="9949853" y="5523386"/>
                <a:ext cx="1631" cy="11328"/>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19" name="Freeform 570">
                <a:extLst>
                  <a:ext uri="{FF2B5EF4-FFF2-40B4-BE49-F238E27FC236}">
                    <a16:creationId xmlns:a16="http://schemas.microsoft.com/office/drawing/2014/main" id="{D2EF6C78-9E42-40A4-A364-A6B19ACFD07B}"/>
                  </a:ext>
                </a:extLst>
              </p:cNvPr>
              <p:cNvSpPr>
                <a:spLocks noChangeArrowheads="1"/>
              </p:cNvSpPr>
              <p:nvPr/>
            </p:nvSpPr>
            <p:spPr bwMode="auto">
              <a:xfrm>
                <a:off x="9873204" y="5393921"/>
                <a:ext cx="21200" cy="21038"/>
              </a:xfrm>
              <a:custGeom>
                <a:avLst/>
                <a:gdLst>
                  <a:gd name="T0" fmla="*/ 0 w 59"/>
                  <a:gd name="T1" fmla="*/ 0 h 59"/>
                  <a:gd name="T2" fmla="*/ 0 w 59"/>
                  <a:gd name="T3" fmla="*/ 0 h 59"/>
                  <a:gd name="T4" fmla="*/ 58 w 59"/>
                  <a:gd name="T5" fmla="*/ 58 h 59"/>
                  <a:gd name="T6" fmla="*/ 0 w 59"/>
                  <a:gd name="T7" fmla="*/ 0 h 59"/>
                </a:gdLst>
                <a:ahLst/>
                <a:cxnLst>
                  <a:cxn ang="0">
                    <a:pos x="T0" y="T1"/>
                  </a:cxn>
                  <a:cxn ang="0">
                    <a:pos x="T2" y="T3"/>
                  </a:cxn>
                  <a:cxn ang="0">
                    <a:pos x="T4" y="T5"/>
                  </a:cxn>
                  <a:cxn ang="0">
                    <a:pos x="T6" y="T7"/>
                  </a:cxn>
                </a:cxnLst>
                <a:rect l="0" t="0" r="r" b="b"/>
                <a:pathLst>
                  <a:path w="59" h="59">
                    <a:moveTo>
                      <a:pt x="0" y="0"/>
                    </a:moveTo>
                    <a:lnTo>
                      <a:pt x="0" y="0"/>
                    </a:lnTo>
                    <a:cubicBezTo>
                      <a:pt x="0" y="29"/>
                      <a:pt x="29" y="58"/>
                      <a:pt x="58" y="58"/>
                    </a:cubicBezTo>
                    <a:cubicBezTo>
                      <a:pt x="29" y="58"/>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0" name="Freeform 571">
                <a:extLst>
                  <a:ext uri="{FF2B5EF4-FFF2-40B4-BE49-F238E27FC236}">
                    <a16:creationId xmlns:a16="http://schemas.microsoft.com/office/drawing/2014/main" id="{FF65C1E9-0F80-4866-AA1B-CD59AC65494D}"/>
                  </a:ext>
                </a:extLst>
              </p:cNvPr>
              <p:cNvSpPr>
                <a:spLocks noChangeArrowheads="1"/>
              </p:cNvSpPr>
              <p:nvPr/>
            </p:nvSpPr>
            <p:spPr bwMode="auto">
              <a:xfrm>
                <a:off x="9949853" y="5500730"/>
                <a:ext cx="1631" cy="11328"/>
              </a:xfrm>
              <a:custGeom>
                <a:avLst/>
                <a:gdLst>
                  <a:gd name="T0" fmla="*/ 0 w 1"/>
                  <a:gd name="T1" fmla="*/ 30 h 31"/>
                  <a:gd name="T2" fmla="*/ 0 w 1"/>
                  <a:gd name="T3" fmla="*/ 30 h 31"/>
                  <a:gd name="T4" fmla="*/ 0 w 1"/>
                  <a:gd name="T5" fmla="*/ 0 h 31"/>
                  <a:gd name="T6" fmla="*/ 0 w 1"/>
                  <a:gd name="T7" fmla="*/ 0 h 31"/>
                  <a:gd name="T8" fmla="*/ 0 w 1"/>
                  <a:gd name="T9" fmla="*/ 0 h 31"/>
                  <a:gd name="T10" fmla="*/ 0 w 1"/>
                  <a:gd name="T11" fmla="*/ 30 h 31"/>
                </a:gdLst>
                <a:ahLst/>
                <a:cxnLst>
                  <a:cxn ang="0">
                    <a:pos x="T0" y="T1"/>
                  </a:cxn>
                  <a:cxn ang="0">
                    <a:pos x="T2" y="T3"/>
                  </a:cxn>
                  <a:cxn ang="0">
                    <a:pos x="T4" y="T5"/>
                  </a:cxn>
                  <a:cxn ang="0">
                    <a:pos x="T6" y="T7"/>
                  </a:cxn>
                  <a:cxn ang="0">
                    <a:pos x="T8" y="T9"/>
                  </a:cxn>
                  <a:cxn ang="0">
                    <a:pos x="T10" y="T11"/>
                  </a:cxn>
                </a:cxnLst>
                <a:rect l="0" t="0" r="r" b="b"/>
                <a:pathLst>
                  <a:path w="1" h="31">
                    <a:moveTo>
                      <a:pt x="0" y="30"/>
                    </a:moveTo>
                    <a:lnTo>
                      <a:pt x="0" y="30"/>
                    </a:lnTo>
                    <a:lnTo>
                      <a:pt x="0" y="0"/>
                    </a:lnTo>
                    <a:lnTo>
                      <a:pt x="0" y="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1" name="Freeform 572">
                <a:extLst>
                  <a:ext uri="{FF2B5EF4-FFF2-40B4-BE49-F238E27FC236}">
                    <a16:creationId xmlns:a16="http://schemas.microsoft.com/office/drawing/2014/main" id="{9F194FE2-FB49-4E8E-962D-12AC30690848}"/>
                  </a:ext>
                </a:extLst>
              </p:cNvPr>
              <p:cNvSpPr>
                <a:spLocks noChangeArrowheads="1"/>
              </p:cNvSpPr>
              <p:nvPr/>
            </p:nvSpPr>
            <p:spPr bwMode="auto">
              <a:xfrm>
                <a:off x="9959638" y="5533096"/>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2" name="Freeform 573">
                <a:extLst>
                  <a:ext uri="{FF2B5EF4-FFF2-40B4-BE49-F238E27FC236}">
                    <a16:creationId xmlns:a16="http://schemas.microsoft.com/office/drawing/2014/main" id="{5C038E2B-5436-447B-A05F-EF1C1B70213B}"/>
                  </a:ext>
                </a:extLst>
              </p:cNvPr>
              <p:cNvSpPr>
                <a:spLocks noChangeArrowheads="1"/>
              </p:cNvSpPr>
              <p:nvPr/>
            </p:nvSpPr>
            <p:spPr bwMode="auto">
              <a:xfrm>
                <a:off x="9959638" y="5533096"/>
                <a:ext cx="32617" cy="1618"/>
              </a:xfrm>
              <a:custGeom>
                <a:avLst/>
                <a:gdLst>
                  <a:gd name="T0" fmla="*/ 29 w 88"/>
                  <a:gd name="T1" fmla="*/ 0 h 1"/>
                  <a:gd name="T2" fmla="*/ 29 w 88"/>
                  <a:gd name="T3" fmla="*/ 0 h 1"/>
                  <a:gd name="T4" fmla="*/ 29 w 88"/>
                  <a:gd name="T5" fmla="*/ 0 h 1"/>
                  <a:gd name="T6" fmla="*/ 0 w 88"/>
                  <a:gd name="T7" fmla="*/ 0 h 1"/>
                  <a:gd name="T8" fmla="*/ 29 w 88"/>
                  <a:gd name="T9" fmla="*/ 0 h 1"/>
                  <a:gd name="T10" fmla="*/ 58 w 88"/>
                  <a:gd name="T11" fmla="*/ 0 h 1"/>
                  <a:gd name="T12" fmla="*/ 87 w 88"/>
                  <a:gd name="T13" fmla="*/ 0 h 1"/>
                  <a:gd name="T14" fmla="*/ 58 w 88"/>
                  <a:gd name="T15" fmla="*/ 0 h 1"/>
                  <a:gd name="T16" fmla="*/ 29 w 88"/>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
                    <a:moveTo>
                      <a:pt x="29" y="0"/>
                    </a:moveTo>
                    <a:lnTo>
                      <a:pt x="29" y="0"/>
                    </a:lnTo>
                    <a:lnTo>
                      <a:pt x="29" y="0"/>
                    </a:lnTo>
                    <a:cubicBezTo>
                      <a:pt x="29" y="0"/>
                      <a:pt x="29" y="0"/>
                      <a:pt x="0" y="0"/>
                    </a:cubicBezTo>
                    <a:cubicBezTo>
                      <a:pt x="29" y="0"/>
                      <a:pt x="29" y="0"/>
                      <a:pt x="29" y="0"/>
                    </a:cubicBezTo>
                    <a:cubicBezTo>
                      <a:pt x="58" y="0"/>
                      <a:pt x="58" y="0"/>
                      <a:pt x="58" y="0"/>
                    </a:cubicBezTo>
                    <a:lnTo>
                      <a:pt x="87" y="0"/>
                    </a:lnTo>
                    <a:lnTo>
                      <a:pt x="58" y="0"/>
                    </a:lnTo>
                    <a:cubicBezTo>
                      <a:pt x="58" y="0"/>
                      <a:pt x="58"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3" name="Freeform 574">
                <a:extLst>
                  <a:ext uri="{FF2B5EF4-FFF2-40B4-BE49-F238E27FC236}">
                    <a16:creationId xmlns:a16="http://schemas.microsoft.com/office/drawing/2014/main" id="{F0C5D648-CB3D-4105-B1F1-322BB0361277}"/>
                  </a:ext>
                </a:extLst>
              </p:cNvPr>
              <p:cNvSpPr>
                <a:spLocks noChangeArrowheads="1"/>
              </p:cNvSpPr>
              <p:nvPr/>
            </p:nvSpPr>
            <p:spPr bwMode="auto">
              <a:xfrm>
                <a:off x="9905821" y="5426287"/>
                <a:ext cx="22832" cy="11328"/>
              </a:xfrm>
              <a:custGeom>
                <a:avLst/>
                <a:gdLst>
                  <a:gd name="T0" fmla="*/ 30 w 60"/>
                  <a:gd name="T1" fmla="*/ 29 h 30"/>
                  <a:gd name="T2" fmla="*/ 30 w 60"/>
                  <a:gd name="T3" fmla="*/ 29 h 30"/>
                  <a:gd name="T4" fmla="*/ 30 w 60"/>
                  <a:gd name="T5" fmla="*/ 29 h 30"/>
                  <a:gd name="T6" fmla="*/ 0 w 60"/>
                  <a:gd name="T7" fmla="*/ 29 h 30"/>
                  <a:gd name="T8" fmla="*/ 0 w 60"/>
                  <a:gd name="T9" fmla="*/ 0 h 30"/>
                  <a:gd name="T10" fmla="*/ 0 w 60"/>
                  <a:gd name="T11" fmla="*/ 29 h 30"/>
                  <a:gd name="T12" fmla="*/ 30 w 60"/>
                  <a:gd name="T13" fmla="*/ 29 h 30"/>
                  <a:gd name="T14" fmla="*/ 30 w 60"/>
                  <a:gd name="T15" fmla="*/ 29 h 30"/>
                  <a:gd name="T16" fmla="*/ 59 w 60"/>
                  <a:gd name="T17" fmla="*/ 29 h 30"/>
                  <a:gd name="T18" fmla="*/ 30 w 60"/>
                  <a:gd name="T1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0">
                    <a:moveTo>
                      <a:pt x="30" y="29"/>
                    </a:moveTo>
                    <a:lnTo>
                      <a:pt x="30" y="29"/>
                    </a:lnTo>
                    <a:lnTo>
                      <a:pt x="30" y="29"/>
                    </a:lnTo>
                    <a:cubicBezTo>
                      <a:pt x="0" y="29"/>
                      <a:pt x="0" y="29"/>
                      <a:pt x="0" y="29"/>
                    </a:cubicBezTo>
                    <a:cubicBezTo>
                      <a:pt x="0" y="29"/>
                      <a:pt x="0" y="29"/>
                      <a:pt x="0" y="0"/>
                    </a:cubicBezTo>
                    <a:cubicBezTo>
                      <a:pt x="0" y="29"/>
                      <a:pt x="0" y="29"/>
                      <a:pt x="0" y="29"/>
                    </a:cubicBezTo>
                    <a:cubicBezTo>
                      <a:pt x="30" y="29"/>
                      <a:pt x="30" y="29"/>
                      <a:pt x="30" y="29"/>
                    </a:cubicBezTo>
                    <a:lnTo>
                      <a:pt x="30" y="29"/>
                    </a:lnTo>
                    <a:lnTo>
                      <a:pt x="59" y="29"/>
                    </a:ln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4" name="Freeform 575">
                <a:extLst>
                  <a:ext uri="{FF2B5EF4-FFF2-40B4-BE49-F238E27FC236}">
                    <a16:creationId xmlns:a16="http://schemas.microsoft.com/office/drawing/2014/main" id="{8F0DE355-F470-4B8A-99A1-3DEBE057F10B}"/>
                  </a:ext>
                </a:extLst>
              </p:cNvPr>
              <p:cNvSpPr>
                <a:spLocks noChangeArrowheads="1"/>
              </p:cNvSpPr>
              <p:nvPr/>
            </p:nvSpPr>
            <p:spPr bwMode="auto">
              <a:xfrm>
                <a:off x="11481218" y="1767265"/>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5" name="Freeform 576">
                <a:extLst>
                  <a:ext uri="{FF2B5EF4-FFF2-40B4-BE49-F238E27FC236}">
                    <a16:creationId xmlns:a16="http://schemas.microsoft.com/office/drawing/2014/main" id="{2D7E9109-D509-4985-8D12-D85B6701DC60}"/>
                  </a:ext>
                </a:extLst>
              </p:cNvPr>
              <p:cNvSpPr>
                <a:spLocks noChangeArrowheads="1"/>
              </p:cNvSpPr>
              <p:nvPr/>
            </p:nvSpPr>
            <p:spPr bwMode="auto">
              <a:xfrm>
                <a:off x="10391813" y="4066898"/>
                <a:ext cx="11415" cy="21038"/>
              </a:xfrm>
              <a:custGeom>
                <a:avLst/>
                <a:gdLst>
                  <a:gd name="T0" fmla="*/ 29 w 30"/>
                  <a:gd name="T1" fmla="*/ 0 h 59"/>
                  <a:gd name="T2" fmla="*/ 29 w 30"/>
                  <a:gd name="T3" fmla="*/ 0 h 59"/>
                  <a:gd name="T4" fmla="*/ 0 w 30"/>
                  <a:gd name="T5" fmla="*/ 58 h 59"/>
                  <a:gd name="T6" fmla="*/ 29 w 30"/>
                  <a:gd name="T7" fmla="*/ 0 h 59"/>
                </a:gdLst>
                <a:ahLst/>
                <a:cxnLst>
                  <a:cxn ang="0">
                    <a:pos x="T0" y="T1"/>
                  </a:cxn>
                  <a:cxn ang="0">
                    <a:pos x="T2" y="T3"/>
                  </a:cxn>
                  <a:cxn ang="0">
                    <a:pos x="T4" y="T5"/>
                  </a:cxn>
                  <a:cxn ang="0">
                    <a:pos x="T6" y="T7"/>
                  </a:cxn>
                </a:cxnLst>
                <a:rect l="0" t="0" r="r" b="b"/>
                <a:pathLst>
                  <a:path w="30" h="59">
                    <a:moveTo>
                      <a:pt x="29" y="0"/>
                    </a:moveTo>
                    <a:lnTo>
                      <a:pt x="29" y="0"/>
                    </a:lnTo>
                    <a:cubicBezTo>
                      <a:pt x="29" y="29"/>
                      <a:pt x="0" y="29"/>
                      <a:pt x="0" y="58"/>
                    </a:cubicBezTo>
                    <a:cubicBezTo>
                      <a:pt x="0"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6" name="Freeform 577">
                <a:extLst>
                  <a:ext uri="{FF2B5EF4-FFF2-40B4-BE49-F238E27FC236}">
                    <a16:creationId xmlns:a16="http://schemas.microsoft.com/office/drawing/2014/main" id="{3364E1DD-40FF-4549-B4DA-CB842FDF83E6}"/>
                  </a:ext>
                </a:extLst>
              </p:cNvPr>
              <p:cNvSpPr>
                <a:spLocks noChangeArrowheads="1"/>
              </p:cNvSpPr>
              <p:nvPr/>
            </p:nvSpPr>
            <p:spPr bwMode="auto">
              <a:xfrm>
                <a:off x="11221913" y="2375753"/>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7" name="Freeform 578">
                <a:extLst>
                  <a:ext uri="{FF2B5EF4-FFF2-40B4-BE49-F238E27FC236}">
                    <a16:creationId xmlns:a16="http://schemas.microsoft.com/office/drawing/2014/main" id="{337F9900-F880-413D-9056-DF0D9A5EA5D0}"/>
                  </a:ext>
                </a:extLst>
              </p:cNvPr>
              <p:cNvSpPr>
                <a:spLocks noChangeArrowheads="1"/>
              </p:cNvSpPr>
              <p:nvPr/>
            </p:nvSpPr>
            <p:spPr bwMode="auto">
              <a:xfrm>
                <a:off x="11275731" y="2366043"/>
                <a:ext cx="32617" cy="22656"/>
              </a:xfrm>
              <a:custGeom>
                <a:avLst/>
                <a:gdLst>
                  <a:gd name="T0" fmla="*/ 88 w 89"/>
                  <a:gd name="T1" fmla="*/ 0 h 60"/>
                  <a:gd name="T2" fmla="*/ 88 w 89"/>
                  <a:gd name="T3" fmla="*/ 0 h 60"/>
                  <a:gd name="T4" fmla="*/ 0 w 89"/>
                  <a:gd name="T5" fmla="*/ 59 h 60"/>
                  <a:gd name="T6" fmla="*/ 88 w 89"/>
                  <a:gd name="T7" fmla="*/ 0 h 60"/>
                </a:gdLst>
                <a:ahLst/>
                <a:cxnLst>
                  <a:cxn ang="0">
                    <a:pos x="T0" y="T1"/>
                  </a:cxn>
                  <a:cxn ang="0">
                    <a:pos x="T2" y="T3"/>
                  </a:cxn>
                  <a:cxn ang="0">
                    <a:pos x="T4" y="T5"/>
                  </a:cxn>
                  <a:cxn ang="0">
                    <a:pos x="T6" y="T7"/>
                  </a:cxn>
                </a:cxnLst>
                <a:rect l="0" t="0" r="r" b="b"/>
                <a:pathLst>
                  <a:path w="89" h="60">
                    <a:moveTo>
                      <a:pt x="88" y="0"/>
                    </a:moveTo>
                    <a:lnTo>
                      <a:pt x="88" y="0"/>
                    </a:lnTo>
                    <a:cubicBezTo>
                      <a:pt x="59" y="0"/>
                      <a:pt x="29" y="29"/>
                      <a:pt x="0" y="59"/>
                    </a:cubicBezTo>
                    <a:cubicBezTo>
                      <a:pt x="29" y="29"/>
                      <a:pt x="59"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8" name="Freeform 579">
                <a:extLst>
                  <a:ext uri="{FF2B5EF4-FFF2-40B4-BE49-F238E27FC236}">
                    <a16:creationId xmlns:a16="http://schemas.microsoft.com/office/drawing/2014/main" id="{72D8F230-5754-456A-95C3-E8B2B598546C}"/>
                  </a:ext>
                </a:extLst>
              </p:cNvPr>
              <p:cNvSpPr>
                <a:spLocks noChangeArrowheads="1"/>
              </p:cNvSpPr>
              <p:nvPr/>
            </p:nvSpPr>
            <p:spPr bwMode="auto">
              <a:xfrm>
                <a:off x="11233329" y="2387082"/>
                <a:ext cx="44032" cy="21038"/>
              </a:xfrm>
              <a:custGeom>
                <a:avLst/>
                <a:gdLst>
                  <a:gd name="T0" fmla="*/ 117 w 118"/>
                  <a:gd name="T1" fmla="*/ 0 h 59"/>
                  <a:gd name="T2" fmla="*/ 117 w 118"/>
                  <a:gd name="T3" fmla="*/ 0 h 59"/>
                  <a:gd name="T4" fmla="*/ 0 w 118"/>
                  <a:gd name="T5" fmla="*/ 58 h 59"/>
                  <a:gd name="T6" fmla="*/ 117 w 118"/>
                  <a:gd name="T7" fmla="*/ 0 h 59"/>
                </a:gdLst>
                <a:ahLst/>
                <a:cxnLst>
                  <a:cxn ang="0">
                    <a:pos x="T0" y="T1"/>
                  </a:cxn>
                  <a:cxn ang="0">
                    <a:pos x="T2" y="T3"/>
                  </a:cxn>
                  <a:cxn ang="0">
                    <a:pos x="T4" y="T5"/>
                  </a:cxn>
                  <a:cxn ang="0">
                    <a:pos x="T6" y="T7"/>
                  </a:cxn>
                </a:cxnLst>
                <a:rect l="0" t="0" r="r" b="b"/>
                <a:pathLst>
                  <a:path w="118" h="59">
                    <a:moveTo>
                      <a:pt x="117" y="0"/>
                    </a:moveTo>
                    <a:lnTo>
                      <a:pt x="117" y="0"/>
                    </a:lnTo>
                    <a:cubicBezTo>
                      <a:pt x="88" y="29"/>
                      <a:pt x="59" y="58"/>
                      <a:pt x="0" y="58"/>
                    </a:cubicBezTo>
                    <a:cubicBezTo>
                      <a:pt x="59" y="58"/>
                      <a:pt x="88" y="29"/>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29" name="Freeform 580">
                <a:extLst>
                  <a:ext uri="{FF2B5EF4-FFF2-40B4-BE49-F238E27FC236}">
                    <a16:creationId xmlns:a16="http://schemas.microsoft.com/office/drawing/2014/main" id="{F3FD22CB-B851-4E6E-A40D-F828CC8F335E}"/>
                  </a:ext>
                </a:extLst>
              </p:cNvPr>
              <p:cNvSpPr>
                <a:spLocks noChangeArrowheads="1"/>
              </p:cNvSpPr>
              <p:nvPr/>
            </p:nvSpPr>
            <p:spPr bwMode="auto">
              <a:xfrm>
                <a:off x="11135478" y="2429158"/>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0" name="Freeform 581">
                <a:extLst>
                  <a:ext uri="{FF2B5EF4-FFF2-40B4-BE49-F238E27FC236}">
                    <a16:creationId xmlns:a16="http://schemas.microsoft.com/office/drawing/2014/main" id="{181AEFC6-1901-45CD-B5B8-D4B45A041754}"/>
                  </a:ext>
                </a:extLst>
              </p:cNvPr>
              <p:cNvSpPr>
                <a:spLocks noChangeArrowheads="1"/>
              </p:cNvSpPr>
              <p:nvPr/>
            </p:nvSpPr>
            <p:spPr bwMode="auto">
              <a:xfrm>
                <a:off x="11135478" y="2429158"/>
                <a:ext cx="32617" cy="32366"/>
              </a:xfrm>
              <a:custGeom>
                <a:avLst/>
                <a:gdLst>
                  <a:gd name="T0" fmla="*/ 29 w 89"/>
                  <a:gd name="T1" fmla="*/ 58 h 88"/>
                  <a:gd name="T2" fmla="*/ 29 w 89"/>
                  <a:gd name="T3" fmla="*/ 58 h 88"/>
                  <a:gd name="T4" fmla="*/ 0 w 89"/>
                  <a:gd name="T5" fmla="*/ 0 h 88"/>
                  <a:gd name="T6" fmla="*/ 29 w 89"/>
                  <a:gd name="T7" fmla="*/ 58 h 88"/>
                  <a:gd name="T8" fmla="*/ 88 w 89"/>
                  <a:gd name="T9" fmla="*/ 87 h 88"/>
                  <a:gd name="T10" fmla="*/ 88 w 89"/>
                  <a:gd name="T11" fmla="*/ 87 h 88"/>
                  <a:gd name="T12" fmla="*/ 29 w 89"/>
                  <a:gd name="T13" fmla="*/ 58 h 88"/>
                </a:gdLst>
                <a:ahLst/>
                <a:cxnLst>
                  <a:cxn ang="0">
                    <a:pos x="T0" y="T1"/>
                  </a:cxn>
                  <a:cxn ang="0">
                    <a:pos x="T2" y="T3"/>
                  </a:cxn>
                  <a:cxn ang="0">
                    <a:pos x="T4" y="T5"/>
                  </a:cxn>
                  <a:cxn ang="0">
                    <a:pos x="T6" y="T7"/>
                  </a:cxn>
                  <a:cxn ang="0">
                    <a:pos x="T8" y="T9"/>
                  </a:cxn>
                  <a:cxn ang="0">
                    <a:pos x="T10" y="T11"/>
                  </a:cxn>
                  <a:cxn ang="0">
                    <a:pos x="T12" y="T13"/>
                  </a:cxn>
                </a:cxnLst>
                <a:rect l="0" t="0" r="r" b="b"/>
                <a:pathLst>
                  <a:path w="89" h="88">
                    <a:moveTo>
                      <a:pt x="29" y="58"/>
                    </a:moveTo>
                    <a:lnTo>
                      <a:pt x="29" y="58"/>
                    </a:lnTo>
                    <a:cubicBezTo>
                      <a:pt x="0" y="58"/>
                      <a:pt x="0" y="29"/>
                      <a:pt x="0" y="0"/>
                    </a:cubicBezTo>
                    <a:cubicBezTo>
                      <a:pt x="0" y="29"/>
                      <a:pt x="0" y="58"/>
                      <a:pt x="29" y="58"/>
                    </a:cubicBezTo>
                    <a:cubicBezTo>
                      <a:pt x="88" y="87"/>
                      <a:pt x="88" y="87"/>
                      <a:pt x="88" y="87"/>
                    </a:cubicBezTo>
                    <a:lnTo>
                      <a:pt x="88" y="87"/>
                    </a:lnTo>
                    <a:lnTo>
                      <a:pt x="29" y="5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1" name="Freeform 582">
                <a:extLst>
                  <a:ext uri="{FF2B5EF4-FFF2-40B4-BE49-F238E27FC236}">
                    <a16:creationId xmlns:a16="http://schemas.microsoft.com/office/drawing/2014/main" id="{4CF6D443-D258-4B60-9F88-187E77B3B3E5}"/>
                  </a:ext>
                </a:extLst>
              </p:cNvPr>
              <p:cNvSpPr>
                <a:spLocks noChangeArrowheads="1"/>
              </p:cNvSpPr>
              <p:nvPr/>
            </p:nvSpPr>
            <p:spPr bwMode="auto">
              <a:xfrm>
                <a:off x="11308348" y="2354716"/>
                <a:ext cx="11415" cy="161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2" name="Freeform 583">
                <a:extLst>
                  <a:ext uri="{FF2B5EF4-FFF2-40B4-BE49-F238E27FC236}">
                    <a16:creationId xmlns:a16="http://schemas.microsoft.com/office/drawing/2014/main" id="{29B7DA3C-5087-4EB3-8E38-3A2767C721A3}"/>
                  </a:ext>
                </a:extLst>
              </p:cNvPr>
              <p:cNvSpPr>
                <a:spLocks noChangeArrowheads="1"/>
              </p:cNvSpPr>
              <p:nvPr/>
            </p:nvSpPr>
            <p:spPr bwMode="auto">
              <a:xfrm>
                <a:off x="11469801" y="1776975"/>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3" name="Freeform 584">
                <a:extLst>
                  <a:ext uri="{FF2B5EF4-FFF2-40B4-BE49-F238E27FC236}">
                    <a16:creationId xmlns:a16="http://schemas.microsoft.com/office/drawing/2014/main" id="{9473E5B5-BF8F-4AE0-A5CA-654928D818EE}"/>
                  </a:ext>
                </a:extLst>
              </p:cNvPr>
              <p:cNvSpPr>
                <a:spLocks noChangeArrowheads="1"/>
              </p:cNvSpPr>
              <p:nvPr/>
            </p:nvSpPr>
            <p:spPr bwMode="auto">
              <a:xfrm>
                <a:off x="9711750" y="4976394"/>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4" name="Freeform 585">
                <a:extLst>
                  <a:ext uri="{FF2B5EF4-FFF2-40B4-BE49-F238E27FC236}">
                    <a16:creationId xmlns:a16="http://schemas.microsoft.com/office/drawing/2014/main" id="{4CF61512-E00A-44AB-A1E0-C24D3DD47E7A}"/>
                  </a:ext>
                </a:extLst>
              </p:cNvPr>
              <p:cNvSpPr>
                <a:spLocks noChangeArrowheads="1"/>
              </p:cNvSpPr>
              <p:nvPr/>
            </p:nvSpPr>
            <p:spPr bwMode="auto">
              <a:xfrm>
                <a:off x="11308348" y="2366043"/>
                <a:ext cx="1630"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5" name="Freeform 586">
                <a:extLst>
                  <a:ext uri="{FF2B5EF4-FFF2-40B4-BE49-F238E27FC236}">
                    <a16:creationId xmlns:a16="http://schemas.microsoft.com/office/drawing/2014/main" id="{5C77B535-1D2A-4AEA-9A06-A8D26C418A99}"/>
                  </a:ext>
                </a:extLst>
              </p:cNvPr>
              <p:cNvSpPr>
                <a:spLocks noChangeArrowheads="1"/>
              </p:cNvSpPr>
              <p:nvPr/>
            </p:nvSpPr>
            <p:spPr bwMode="auto">
              <a:xfrm>
                <a:off x="11394782" y="1841708"/>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6" name="Freeform 587">
                <a:extLst>
                  <a:ext uri="{FF2B5EF4-FFF2-40B4-BE49-F238E27FC236}">
                    <a16:creationId xmlns:a16="http://schemas.microsoft.com/office/drawing/2014/main" id="{B58A21C6-8226-484B-BC9B-120119D037F7}"/>
                  </a:ext>
                </a:extLst>
              </p:cNvPr>
              <p:cNvSpPr>
                <a:spLocks noChangeArrowheads="1"/>
              </p:cNvSpPr>
              <p:nvPr/>
            </p:nvSpPr>
            <p:spPr bwMode="auto">
              <a:xfrm>
                <a:off x="11275731" y="2280273"/>
                <a:ext cx="53817" cy="106809"/>
              </a:xfrm>
              <a:custGeom>
                <a:avLst/>
                <a:gdLst>
                  <a:gd name="T0" fmla="*/ 29 w 147"/>
                  <a:gd name="T1" fmla="*/ 29 h 292"/>
                  <a:gd name="T2" fmla="*/ 29 w 147"/>
                  <a:gd name="T3" fmla="*/ 29 h 292"/>
                  <a:gd name="T4" fmla="*/ 0 w 147"/>
                  <a:gd name="T5" fmla="*/ 0 h 292"/>
                  <a:gd name="T6" fmla="*/ 29 w 147"/>
                  <a:gd name="T7" fmla="*/ 29 h 292"/>
                  <a:gd name="T8" fmla="*/ 146 w 147"/>
                  <a:gd name="T9" fmla="*/ 261 h 292"/>
                  <a:gd name="T10" fmla="*/ 146 w 147"/>
                  <a:gd name="T11" fmla="*/ 291 h 292"/>
                  <a:gd name="T12" fmla="*/ 146 w 147"/>
                  <a:gd name="T13" fmla="*/ 291 h 292"/>
                  <a:gd name="T14" fmla="*/ 146 w 147"/>
                  <a:gd name="T15" fmla="*/ 261 h 292"/>
                  <a:gd name="T16" fmla="*/ 29 w 147"/>
                  <a:gd name="T17" fmla="*/ 2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292">
                    <a:moveTo>
                      <a:pt x="29" y="29"/>
                    </a:moveTo>
                    <a:lnTo>
                      <a:pt x="29" y="29"/>
                    </a:lnTo>
                    <a:cubicBezTo>
                      <a:pt x="29" y="29"/>
                      <a:pt x="29" y="0"/>
                      <a:pt x="0" y="0"/>
                    </a:cubicBezTo>
                    <a:cubicBezTo>
                      <a:pt x="29" y="0"/>
                      <a:pt x="29" y="29"/>
                      <a:pt x="29" y="29"/>
                    </a:cubicBezTo>
                    <a:cubicBezTo>
                      <a:pt x="117" y="57"/>
                      <a:pt x="146" y="232"/>
                      <a:pt x="146" y="261"/>
                    </a:cubicBezTo>
                    <a:cubicBezTo>
                      <a:pt x="146" y="291"/>
                      <a:pt x="146" y="291"/>
                      <a:pt x="146" y="291"/>
                    </a:cubicBezTo>
                    <a:lnTo>
                      <a:pt x="146" y="291"/>
                    </a:lnTo>
                    <a:cubicBezTo>
                      <a:pt x="146" y="261"/>
                      <a:pt x="146" y="261"/>
                      <a:pt x="146" y="261"/>
                    </a:cubicBezTo>
                    <a:cubicBezTo>
                      <a:pt x="146" y="232"/>
                      <a:pt x="117" y="57"/>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7" name="Freeform 588">
                <a:extLst>
                  <a:ext uri="{FF2B5EF4-FFF2-40B4-BE49-F238E27FC236}">
                    <a16:creationId xmlns:a16="http://schemas.microsoft.com/office/drawing/2014/main" id="{5919315D-1E00-4C2E-A9B7-20B87F2C936B}"/>
                  </a:ext>
                </a:extLst>
              </p:cNvPr>
              <p:cNvSpPr>
                <a:spLocks noChangeArrowheads="1"/>
              </p:cNvSpPr>
              <p:nvPr/>
            </p:nvSpPr>
            <p:spPr bwMode="auto">
              <a:xfrm>
                <a:off x="11362165" y="1820670"/>
                <a:ext cx="11416" cy="11328"/>
              </a:xfrm>
              <a:custGeom>
                <a:avLst/>
                <a:gdLst>
                  <a:gd name="T0" fmla="*/ 29 w 30"/>
                  <a:gd name="T1" fmla="*/ 30 h 31"/>
                  <a:gd name="T2" fmla="*/ 29 w 30"/>
                  <a:gd name="T3" fmla="*/ 30 h 31"/>
                  <a:gd name="T4" fmla="*/ 0 w 30"/>
                  <a:gd name="T5" fmla="*/ 0 h 31"/>
                  <a:gd name="T6" fmla="*/ 29 w 30"/>
                  <a:gd name="T7" fmla="*/ 30 h 31"/>
                </a:gdLst>
                <a:ahLst/>
                <a:cxnLst>
                  <a:cxn ang="0">
                    <a:pos x="T0" y="T1"/>
                  </a:cxn>
                  <a:cxn ang="0">
                    <a:pos x="T2" y="T3"/>
                  </a:cxn>
                  <a:cxn ang="0">
                    <a:pos x="T4" y="T5"/>
                  </a:cxn>
                  <a:cxn ang="0">
                    <a:pos x="T6" y="T7"/>
                  </a:cxn>
                </a:cxnLst>
                <a:rect l="0" t="0" r="r" b="b"/>
                <a:pathLst>
                  <a:path w="30" h="31">
                    <a:moveTo>
                      <a:pt x="29" y="30"/>
                    </a:moveTo>
                    <a:lnTo>
                      <a:pt x="29" y="30"/>
                    </a:lnTo>
                    <a:cubicBezTo>
                      <a:pt x="0" y="0"/>
                      <a:pt x="0" y="0"/>
                      <a:pt x="0" y="0"/>
                    </a:cubicBezTo>
                    <a:cubicBezTo>
                      <a:pt x="0" y="0"/>
                      <a:pt x="0" y="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8" name="Freeform 589">
                <a:extLst>
                  <a:ext uri="{FF2B5EF4-FFF2-40B4-BE49-F238E27FC236}">
                    <a16:creationId xmlns:a16="http://schemas.microsoft.com/office/drawing/2014/main" id="{C5E01DFB-EDD8-4F53-BFD8-907F425570DD}"/>
                  </a:ext>
                </a:extLst>
              </p:cNvPr>
              <p:cNvSpPr>
                <a:spLocks noChangeArrowheads="1"/>
              </p:cNvSpPr>
              <p:nvPr/>
            </p:nvSpPr>
            <p:spPr bwMode="auto">
              <a:xfrm>
                <a:off x="10823986" y="3168730"/>
                <a:ext cx="1631" cy="53405"/>
              </a:xfrm>
              <a:custGeom>
                <a:avLst/>
                <a:gdLst>
                  <a:gd name="T0" fmla="*/ 0 w 1"/>
                  <a:gd name="T1" fmla="*/ 0 h 146"/>
                  <a:gd name="T2" fmla="*/ 0 w 1"/>
                  <a:gd name="T3" fmla="*/ 0 h 146"/>
                  <a:gd name="T4" fmla="*/ 0 w 1"/>
                  <a:gd name="T5" fmla="*/ 0 h 146"/>
                  <a:gd name="T6" fmla="*/ 0 w 1"/>
                  <a:gd name="T7" fmla="*/ 145 h 146"/>
                  <a:gd name="T8" fmla="*/ 0 w 1"/>
                  <a:gd name="T9" fmla="*/ 0 h 146"/>
                </a:gdLst>
                <a:ahLst/>
                <a:cxnLst>
                  <a:cxn ang="0">
                    <a:pos x="T0" y="T1"/>
                  </a:cxn>
                  <a:cxn ang="0">
                    <a:pos x="T2" y="T3"/>
                  </a:cxn>
                  <a:cxn ang="0">
                    <a:pos x="T4" y="T5"/>
                  </a:cxn>
                  <a:cxn ang="0">
                    <a:pos x="T6" y="T7"/>
                  </a:cxn>
                  <a:cxn ang="0">
                    <a:pos x="T8" y="T9"/>
                  </a:cxn>
                </a:cxnLst>
                <a:rect l="0" t="0" r="r" b="b"/>
                <a:pathLst>
                  <a:path w="1" h="146">
                    <a:moveTo>
                      <a:pt x="0" y="0"/>
                    </a:moveTo>
                    <a:lnTo>
                      <a:pt x="0" y="0"/>
                    </a:lnTo>
                    <a:lnTo>
                      <a:pt x="0" y="0"/>
                    </a:lnTo>
                    <a:cubicBezTo>
                      <a:pt x="0" y="28"/>
                      <a:pt x="0" y="87"/>
                      <a:pt x="0" y="145"/>
                    </a:cubicBezTo>
                    <a:cubicBezTo>
                      <a:pt x="0" y="87"/>
                      <a:pt x="0" y="2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39" name="Freeform 590">
                <a:extLst>
                  <a:ext uri="{FF2B5EF4-FFF2-40B4-BE49-F238E27FC236}">
                    <a16:creationId xmlns:a16="http://schemas.microsoft.com/office/drawing/2014/main" id="{77B81B53-C5DC-429D-9A9F-926CFE4EB17B}"/>
                  </a:ext>
                </a:extLst>
              </p:cNvPr>
              <p:cNvSpPr>
                <a:spLocks noChangeArrowheads="1"/>
              </p:cNvSpPr>
              <p:nvPr/>
            </p:nvSpPr>
            <p:spPr bwMode="auto">
              <a:xfrm>
                <a:off x="10520649" y="3960089"/>
                <a:ext cx="21202" cy="32366"/>
              </a:xfrm>
              <a:custGeom>
                <a:avLst/>
                <a:gdLst>
                  <a:gd name="T0" fmla="*/ 0 w 59"/>
                  <a:gd name="T1" fmla="*/ 59 h 89"/>
                  <a:gd name="T2" fmla="*/ 0 w 59"/>
                  <a:gd name="T3" fmla="*/ 59 h 89"/>
                  <a:gd name="T4" fmla="*/ 0 w 59"/>
                  <a:gd name="T5" fmla="*/ 88 h 89"/>
                  <a:gd name="T6" fmla="*/ 0 w 59"/>
                  <a:gd name="T7" fmla="*/ 59 h 89"/>
                  <a:gd name="T8" fmla="*/ 58 w 59"/>
                  <a:gd name="T9" fmla="*/ 0 h 89"/>
                  <a:gd name="T10" fmla="*/ 58 w 59"/>
                  <a:gd name="T11" fmla="*/ 0 h 89"/>
                  <a:gd name="T12" fmla="*/ 0 w 59"/>
                  <a:gd name="T13" fmla="*/ 59 h 89"/>
                </a:gdLst>
                <a:ahLst/>
                <a:cxnLst>
                  <a:cxn ang="0">
                    <a:pos x="T0" y="T1"/>
                  </a:cxn>
                  <a:cxn ang="0">
                    <a:pos x="T2" y="T3"/>
                  </a:cxn>
                  <a:cxn ang="0">
                    <a:pos x="T4" y="T5"/>
                  </a:cxn>
                  <a:cxn ang="0">
                    <a:pos x="T6" y="T7"/>
                  </a:cxn>
                  <a:cxn ang="0">
                    <a:pos x="T8" y="T9"/>
                  </a:cxn>
                  <a:cxn ang="0">
                    <a:pos x="T10" y="T11"/>
                  </a:cxn>
                  <a:cxn ang="0">
                    <a:pos x="T12" y="T13"/>
                  </a:cxn>
                </a:cxnLst>
                <a:rect l="0" t="0" r="r" b="b"/>
                <a:pathLst>
                  <a:path w="59" h="89">
                    <a:moveTo>
                      <a:pt x="0" y="59"/>
                    </a:moveTo>
                    <a:lnTo>
                      <a:pt x="0" y="59"/>
                    </a:lnTo>
                    <a:cubicBezTo>
                      <a:pt x="0" y="88"/>
                      <a:pt x="0" y="88"/>
                      <a:pt x="0" y="88"/>
                    </a:cubicBezTo>
                    <a:cubicBezTo>
                      <a:pt x="0" y="88"/>
                      <a:pt x="0" y="88"/>
                      <a:pt x="0" y="59"/>
                    </a:cubicBezTo>
                    <a:cubicBezTo>
                      <a:pt x="29" y="59"/>
                      <a:pt x="58" y="30"/>
                      <a:pt x="58" y="0"/>
                    </a:cubicBezTo>
                    <a:lnTo>
                      <a:pt x="58" y="0"/>
                    </a:lnTo>
                    <a:cubicBezTo>
                      <a:pt x="58" y="30"/>
                      <a:pt x="29" y="59"/>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0" name="Freeform 591">
                <a:extLst>
                  <a:ext uri="{FF2B5EF4-FFF2-40B4-BE49-F238E27FC236}">
                    <a16:creationId xmlns:a16="http://schemas.microsoft.com/office/drawing/2014/main" id="{472F0EA6-4D22-49DB-AADD-85FD10137D32}"/>
                  </a:ext>
                </a:extLst>
              </p:cNvPr>
              <p:cNvSpPr>
                <a:spLocks noChangeArrowheads="1"/>
              </p:cNvSpPr>
              <p:nvPr/>
            </p:nvSpPr>
            <p:spPr bwMode="auto">
              <a:xfrm>
                <a:off x="10532066" y="3948760"/>
                <a:ext cx="11415" cy="11329"/>
              </a:xfrm>
              <a:custGeom>
                <a:avLst/>
                <a:gdLst>
                  <a:gd name="T0" fmla="*/ 29 w 30"/>
                  <a:gd name="T1" fmla="*/ 29 h 30"/>
                  <a:gd name="T2" fmla="*/ 29 w 30"/>
                  <a:gd name="T3" fmla="*/ 29 h 30"/>
                  <a:gd name="T4" fmla="*/ 0 w 30"/>
                  <a:gd name="T5" fmla="*/ 0 h 30"/>
                  <a:gd name="T6" fmla="*/ 0 w 30"/>
                  <a:gd name="T7" fmla="*/ 0 h 30"/>
                  <a:gd name="T8" fmla="*/ 0 w 30"/>
                  <a:gd name="T9" fmla="*/ 0 h 30"/>
                  <a:gd name="T10" fmla="*/ 29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29" y="29"/>
                    </a:moveTo>
                    <a:lnTo>
                      <a:pt x="29" y="29"/>
                    </a:lnTo>
                    <a:lnTo>
                      <a:pt x="0" y="0"/>
                    </a:lnTo>
                    <a:lnTo>
                      <a:pt x="0" y="0"/>
                    </a:ln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1" name="Freeform 592">
                <a:extLst>
                  <a:ext uri="{FF2B5EF4-FFF2-40B4-BE49-F238E27FC236}">
                    <a16:creationId xmlns:a16="http://schemas.microsoft.com/office/drawing/2014/main" id="{C170CF00-D048-47B9-B637-6A75D889A00A}"/>
                  </a:ext>
                </a:extLst>
              </p:cNvPr>
              <p:cNvSpPr>
                <a:spLocks noChangeArrowheads="1"/>
              </p:cNvSpPr>
              <p:nvPr/>
            </p:nvSpPr>
            <p:spPr bwMode="auto">
              <a:xfrm>
                <a:off x="10509234" y="4013493"/>
                <a:ext cx="22832" cy="32366"/>
              </a:xfrm>
              <a:custGeom>
                <a:avLst/>
                <a:gdLst>
                  <a:gd name="T0" fmla="*/ 59 w 60"/>
                  <a:gd name="T1" fmla="*/ 87 h 88"/>
                  <a:gd name="T2" fmla="*/ 59 w 60"/>
                  <a:gd name="T3" fmla="*/ 87 h 88"/>
                  <a:gd name="T4" fmla="*/ 30 w 60"/>
                  <a:gd name="T5" fmla="*/ 29 h 88"/>
                  <a:gd name="T6" fmla="*/ 0 w 60"/>
                  <a:gd name="T7" fmla="*/ 0 h 88"/>
                  <a:gd name="T8" fmla="*/ 30 w 60"/>
                  <a:gd name="T9" fmla="*/ 29 h 88"/>
                  <a:gd name="T10" fmla="*/ 59 w 60"/>
                  <a:gd name="T11" fmla="*/ 87 h 88"/>
                </a:gdLst>
                <a:ahLst/>
                <a:cxnLst>
                  <a:cxn ang="0">
                    <a:pos x="T0" y="T1"/>
                  </a:cxn>
                  <a:cxn ang="0">
                    <a:pos x="T2" y="T3"/>
                  </a:cxn>
                  <a:cxn ang="0">
                    <a:pos x="T4" y="T5"/>
                  </a:cxn>
                  <a:cxn ang="0">
                    <a:pos x="T6" y="T7"/>
                  </a:cxn>
                  <a:cxn ang="0">
                    <a:pos x="T8" y="T9"/>
                  </a:cxn>
                  <a:cxn ang="0">
                    <a:pos x="T10" y="T11"/>
                  </a:cxn>
                </a:cxnLst>
                <a:rect l="0" t="0" r="r" b="b"/>
                <a:pathLst>
                  <a:path w="60" h="88">
                    <a:moveTo>
                      <a:pt x="59" y="87"/>
                    </a:moveTo>
                    <a:lnTo>
                      <a:pt x="59" y="87"/>
                    </a:lnTo>
                    <a:cubicBezTo>
                      <a:pt x="30" y="58"/>
                      <a:pt x="30" y="58"/>
                      <a:pt x="30" y="29"/>
                    </a:cubicBezTo>
                    <a:lnTo>
                      <a:pt x="0" y="0"/>
                    </a:lnTo>
                    <a:lnTo>
                      <a:pt x="30" y="29"/>
                    </a:lnTo>
                    <a:cubicBezTo>
                      <a:pt x="30" y="58"/>
                      <a:pt x="30"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2" name="Freeform 593">
                <a:extLst>
                  <a:ext uri="{FF2B5EF4-FFF2-40B4-BE49-F238E27FC236}">
                    <a16:creationId xmlns:a16="http://schemas.microsoft.com/office/drawing/2014/main" id="{0901B19E-0C92-47DF-A185-DC264CF96D72}"/>
                  </a:ext>
                </a:extLst>
              </p:cNvPr>
              <p:cNvSpPr>
                <a:spLocks noChangeArrowheads="1"/>
              </p:cNvSpPr>
              <p:nvPr/>
            </p:nvSpPr>
            <p:spPr bwMode="auto">
              <a:xfrm>
                <a:off x="10445630" y="4045860"/>
                <a:ext cx="32617" cy="11329"/>
              </a:xfrm>
              <a:custGeom>
                <a:avLst/>
                <a:gdLst>
                  <a:gd name="T0" fmla="*/ 0 w 88"/>
                  <a:gd name="T1" fmla="*/ 0 h 31"/>
                  <a:gd name="T2" fmla="*/ 0 w 88"/>
                  <a:gd name="T3" fmla="*/ 0 h 31"/>
                  <a:gd name="T4" fmla="*/ 29 w 88"/>
                  <a:gd name="T5" fmla="*/ 0 h 31"/>
                  <a:gd name="T6" fmla="*/ 87 w 88"/>
                  <a:gd name="T7" fmla="*/ 30 h 31"/>
                  <a:gd name="T8" fmla="*/ 29 w 88"/>
                  <a:gd name="T9" fmla="*/ 0 h 31"/>
                  <a:gd name="T10" fmla="*/ 0 w 88"/>
                  <a:gd name="T11" fmla="*/ 0 h 31"/>
                </a:gdLst>
                <a:ahLst/>
                <a:cxnLst>
                  <a:cxn ang="0">
                    <a:pos x="T0" y="T1"/>
                  </a:cxn>
                  <a:cxn ang="0">
                    <a:pos x="T2" y="T3"/>
                  </a:cxn>
                  <a:cxn ang="0">
                    <a:pos x="T4" y="T5"/>
                  </a:cxn>
                  <a:cxn ang="0">
                    <a:pos x="T6" y="T7"/>
                  </a:cxn>
                  <a:cxn ang="0">
                    <a:pos x="T8" y="T9"/>
                  </a:cxn>
                  <a:cxn ang="0">
                    <a:pos x="T10" y="T11"/>
                  </a:cxn>
                </a:cxnLst>
                <a:rect l="0" t="0" r="r" b="b"/>
                <a:pathLst>
                  <a:path w="88" h="31">
                    <a:moveTo>
                      <a:pt x="0" y="0"/>
                    </a:moveTo>
                    <a:lnTo>
                      <a:pt x="0" y="0"/>
                    </a:lnTo>
                    <a:cubicBezTo>
                      <a:pt x="29" y="0"/>
                      <a:pt x="29" y="0"/>
                      <a:pt x="29" y="0"/>
                    </a:cubicBezTo>
                    <a:cubicBezTo>
                      <a:pt x="58" y="30"/>
                      <a:pt x="58" y="30"/>
                      <a:pt x="87" y="30"/>
                    </a:cubicBezTo>
                    <a:cubicBezTo>
                      <a:pt x="58" y="30"/>
                      <a:pt x="58" y="3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3" name="Freeform 594">
                <a:extLst>
                  <a:ext uri="{FF2B5EF4-FFF2-40B4-BE49-F238E27FC236}">
                    <a16:creationId xmlns:a16="http://schemas.microsoft.com/office/drawing/2014/main" id="{6D726F65-47C3-4221-81AD-8650BFC1EEAE}"/>
                  </a:ext>
                </a:extLst>
              </p:cNvPr>
              <p:cNvSpPr>
                <a:spLocks noChangeArrowheads="1"/>
              </p:cNvSpPr>
              <p:nvPr/>
            </p:nvSpPr>
            <p:spPr bwMode="auto">
              <a:xfrm>
                <a:off x="10509234" y="4057188"/>
                <a:ext cx="22832" cy="21038"/>
              </a:xfrm>
              <a:custGeom>
                <a:avLst/>
                <a:gdLst>
                  <a:gd name="T0" fmla="*/ 0 w 60"/>
                  <a:gd name="T1" fmla="*/ 0 h 58"/>
                  <a:gd name="T2" fmla="*/ 59 w 60"/>
                  <a:gd name="T3" fmla="*/ 57 h 58"/>
                  <a:gd name="T4" fmla="*/ 59 w 60"/>
                  <a:gd name="T5" fmla="*/ 57 h 58"/>
                  <a:gd name="T6" fmla="*/ 0 w 60"/>
                  <a:gd name="T7" fmla="*/ 0 h 58"/>
                </a:gdLst>
                <a:ahLst/>
                <a:cxnLst>
                  <a:cxn ang="0">
                    <a:pos x="T0" y="T1"/>
                  </a:cxn>
                  <a:cxn ang="0">
                    <a:pos x="T2" y="T3"/>
                  </a:cxn>
                  <a:cxn ang="0">
                    <a:pos x="T4" y="T5"/>
                  </a:cxn>
                  <a:cxn ang="0">
                    <a:pos x="T6" y="T7"/>
                  </a:cxn>
                </a:cxnLst>
                <a:rect l="0" t="0" r="r" b="b"/>
                <a:pathLst>
                  <a:path w="60" h="58">
                    <a:moveTo>
                      <a:pt x="0" y="0"/>
                    </a:moveTo>
                    <a:lnTo>
                      <a:pt x="59" y="57"/>
                    </a:lnTo>
                    <a:lnTo>
                      <a:pt x="59" y="57"/>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4" name="Freeform 595">
                <a:extLst>
                  <a:ext uri="{FF2B5EF4-FFF2-40B4-BE49-F238E27FC236}">
                    <a16:creationId xmlns:a16="http://schemas.microsoft.com/office/drawing/2014/main" id="{446DF5DC-2D2F-4268-8209-F83907C392CB}"/>
                  </a:ext>
                </a:extLst>
              </p:cNvPr>
              <p:cNvSpPr>
                <a:spLocks noChangeArrowheads="1"/>
              </p:cNvSpPr>
              <p:nvPr/>
            </p:nvSpPr>
            <p:spPr bwMode="auto">
              <a:xfrm>
                <a:off x="10532066" y="3929341"/>
                <a:ext cx="21200" cy="21039"/>
              </a:xfrm>
              <a:custGeom>
                <a:avLst/>
                <a:gdLst>
                  <a:gd name="T0" fmla="*/ 0 w 59"/>
                  <a:gd name="T1" fmla="*/ 57 h 58"/>
                  <a:gd name="T2" fmla="*/ 0 w 59"/>
                  <a:gd name="T3" fmla="*/ 57 h 58"/>
                  <a:gd name="T4" fmla="*/ 58 w 59"/>
                  <a:gd name="T5" fmla="*/ 0 h 58"/>
                  <a:gd name="T6" fmla="*/ 0 w 59"/>
                  <a:gd name="T7" fmla="*/ 57 h 58"/>
                </a:gdLst>
                <a:ahLst/>
                <a:cxnLst>
                  <a:cxn ang="0">
                    <a:pos x="T0" y="T1"/>
                  </a:cxn>
                  <a:cxn ang="0">
                    <a:pos x="T2" y="T3"/>
                  </a:cxn>
                  <a:cxn ang="0">
                    <a:pos x="T4" y="T5"/>
                  </a:cxn>
                  <a:cxn ang="0">
                    <a:pos x="T6" y="T7"/>
                  </a:cxn>
                </a:cxnLst>
                <a:rect l="0" t="0" r="r" b="b"/>
                <a:pathLst>
                  <a:path w="59" h="58">
                    <a:moveTo>
                      <a:pt x="0" y="57"/>
                    </a:moveTo>
                    <a:lnTo>
                      <a:pt x="0" y="57"/>
                    </a:lnTo>
                    <a:cubicBezTo>
                      <a:pt x="29" y="57"/>
                      <a:pt x="58" y="28"/>
                      <a:pt x="58" y="0"/>
                    </a:cubicBezTo>
                    <a:cubicBezTo>
                      <a:pt x="58" y="28"/>
                      <a:pt x="29" y="57"/>
                      <a:pt x="0" y="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5" name="Freeform 596">
                <a:extLst>
                  <a:ext uri="{FF2B5EF4-FFF2-40B4-BE49-F238E27FC236}">
                    <a16:creationId xmlns:a16="http://schemas.microsoft.com/office/drawing/2014/main" id="{39D470DD-2F3B-48FF-BCA9-C59590D5ED12}"/>
                  </a:ext>
                </a:extLst>
              </p:cNvPr>
              <p:cNvSpPr>
                <a:spLocks noChangeArrowheads="1"/>
              </p:cNvSpPr>
              <p:nvPr/>
            </p:nvSpPr>
            <p:spPr bwMode="auto">
              <a:xfrm>
                <a:off x="10660902" y="3841951"/>
                <a:ext cx="44033" cy="11329"/>
              </a:xfrm>
              <a:custGeom>
                <a:avLst/>
                <a:gdLst>
                  <a:gd name="T0" fmla="*/ 58 w 118"/>
                  <a:gd name="T1" fmla="*/ 29 h 30"/>
                  <a:gd name="T2" fmla="*/ 58 w 118"/>
                  <a:gd name="T3" fmla="*/ 29 h 30"/>
                  <a:gd name="T4" fmla="*/ 0 w 118"/>
                  <a:gd name="T5" fmla="*/ 29 h 30"/>
                  <a:gd name="T6" fmla="*/ 58 w 118"/>
                  <a:gd name="T7" fmla="*/ 29 h 30"/>
                  <a:gd name="T8" fmla="*/ 117 w 118"/>
                  <a:gd name="T9" fmla="*/ 0 h 30"/>
                  <a:gd name="T10" fmla="*/ 58 w 118"/>
                  <a:gd name="T11" fmla="*/ 29 h 30"/>
                </a:gdLst>
                <a:ahLst/>
                <a:cxnLst>
                  <a:cxn ang="0">
                    <a:pos x="T0" y="T1"/>
                  </a:cxn>
                  <a:cxn ang="0">
                    <a:pos x="T2" y="T3"/>
                  </a:cxn>
                  <a:cxn ang="0">
                    <a:pos x="T4" y="T5"/>
                  </a:cxn>
                  <a:cxn ang="0">
                    <a:pos x="T6" y="T7"/>
                  </a:cxn>
                  <a:cxn ang="0">
                    <a:pos x="T8" y="T9"/>
                  </a:cxn>
                  <a:cxn ang="0">
                    <a:pos x="T10" y="T11"/>
                  </a:cxn>
                </a:cxnLst>
                <a:rect l="0" t="0" r="r" b="b"/>
                <a:pathLst>
                  <a:path w="118" h="30">
                    <a:moveTo>
                      <a:pt x="58" y="29"/>
                    </a:moveTo>
                    <a:lnTo>
                      <a:pt x="58" y="29"/>
                    </a:lnTo>
                    <a:cubicBezTo>
                      <a:pt x="58" y="29"/>
                      <a:pt x="29" y="29"/>
                      <a:pt x="0" y="29"/>
                    </a:cubicBezTo>
                    <a:cubicBezTo>
                      <a:pt x="29" y="29"/>
                      <a:pt x="58" y="29"/>
                      <a:pt x="58" y="29"/>
                    </a:cubicBezTo>
                    <a:cubicBezTo>
                      <a:pt x="88" y="29"/>
                      <a:pt x="117" y="0"/>
                      <a:pt x="117" y="0"/>
                    </a:cubicBezTo>
                    <a:cubicBezTo>
                      <a:pt x="117" y="0"/>
                      <a:pt x="8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6" name="Freeform 597">
                <a:extLst>
                  <a:ext uri="{FF2B5EF4-FFF2-40B4-BE49-F238E27FC236}">
                    <a16:creationId xmlns:a16="http://schemas.microsoft.com/office/drawing/2014/main" id="{3FF3EDF3-1E0F-4573-A959-1ED287677CEF}"/>
                  </a:ext>
                </a:extLst>
              </p:cNvPr>
              <p:cNvSpPr>
                <a:spLocks noChangeArrowheads="1"/>
              </p:cNvSpPr>
              <p:nvPr/>
            </p:nvSpPr>
            <p:spPr bwMode="auto">
              <a:xfrm>
                <a:off x="10768538" y="3617005"/>
                <a:ext cx="1631" cy="22656"/>
              </a:xfrm>
              <a:custGeom>
                <a:avLst/>
                <a:gdLst>
                  <a:gd name="T0" fmla="*/ 0 w 1"/>
                  <a:gd name="T1" fmla="*/ 59 h 60"/>
                  <a:gd name="T2" fmla="*/ 0 w 1"/>
                  <a:gd name="T3" fmla="*/ 59 h 60"/>
                  <a:gd name="T4" fmla="*/ 0 w 1"/>
                  <a:gd name="T5" fmla="*/ 0 h 60"/>
                  <a:gd name="T6" fmla="*/ 0 w 1"/>
                  <a:gd name="T7" fmla="*/ 59 h 60"/>
                </a:gdLst>
                <a:ahLst/>
                <a:cxnLst>
                  <a:cxn ang="0">
                    <a:pos x="T0" y="T1"/>
                  </a:cxn>
                  <a:cxn ang="0">
                    <a:pos x="T2" y="T3"/>
                  </a:cxn>
                  <a:cxn ang="0">
                    <a:pos x="T4" y="T5"/>
                  </a:cxn>
                  <a:cxn ang="0">
                    <a:pos x="T6" y="T7"/>
                  </a:cxn>
                </a:cxnLst>
                <a:rect l="0" t="0" r="r" b="b"/>
                <a:pathLst>
                  <a:path w="1" h="60">
                    <a:moveTo>
                      <a:pt x="0" y="59"/>
                    </a:moveTo>
                    <a:lnTo>
                      <a:pt x="0" y="59"/>
                    </a:lnTo>
                    <a:cubicBezTo>
                      <a:pt x="0" y="30"/>
                      <a:pt x="0" y="30"/>
                      <a:pt x="0" y="0"/>
                    </a:cubicBez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7" name="Freeform 598">
                <a:extLst>
                  <a:ext uri="{FF2B5EF4-FFF2-40B4-BE49-F238E27FC236}">
                    <a16:creationId xmlns:a16="http://schemas.microsoft.com/office/drawing/2014/main" id="{AB7B277E-9011-43A7-93AA-058F49FED84F}"/>
                  </a:ext>
                </a:extLst>
              </p:cNvPr>
              <p:cNvSpPr>
                <a:spLocks noChangeArrowheads="1"/>
              </p:cNvSpPr>
              <p:nvPr/>
            </p:nvSpPr>
            <p:spPr bwMode="auto">
              <a:xfrm>
                <a:off x="10704935" y="3702776"/>
                <a:ext cx="44032" cy="53405"/>
              </a:xfrm>
              <a:custGeom>
                <a:avLst/>
                <a:gdLst>
                  <a:gd name="T0" fmla="*/ 0 w 117"/>
                  <a:gd name="T1" fmla="*/ 88 h 147"/>
                  <a:gd name="T2" fmla="*/ 0 w 117"/>
                  <a:gd name="T3" fmla="*/ 88 h 147"/>
                  <a:gd name="T4" fmla="*/ 0 w 117"/>
                  <a:gd name="T5" fmla="*/ 88 h 147"/>
                  <a:gd name="T6" fmla="*/ 0 w 117"/>
                  <a:gd name="T7" fmla="*/ 88 h 147"/>
                  <a:gd name="T8" fmla="*/ 0 w 117"/>
                  <a:gd name="T9" fmla="*/ 117 h 147"/>
                  <a:gd name="T10" fmla="*/ 0 w 117"/>
                  <a:gd name="T11" fmla="*/ 146 h 147"/>
                  <a:gd name="T12" fmla="*/ 0 w 117"/>
                  <a:gd name="T13" fmla="*/ 117 h 147"/>
                  <a:gd name="T14" fmla="*/ 0 w 117"/>
                  <a:gd name="T15" fmla="*/ 88 h 147"/>
                  <a:gd name="T16" fmla="*/ 0 w 117"/>
                  <a:gd name="T17" fmla="*/ 88 h 147"/>
                  <a:gd name="T18" fmla="*/ 0 w 117"/>
                  <a:gd name="T19" fmla="*/ 88 h 147"/>
                  <a:gd name="T20" fmla="*/ 116 w 117"/>
                  <a:gd name="T21" fmla="*/ 0 h 147"/>
                  <a:gd name="T22" fmla="*/ 0 w 117"/>
                  <a:gd name="T23" fmla="*/ 8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47">
                    <a:moveTo>
                      <a:pt x="0" y="88"/>
                    </a:moveTo>
                    <a:lnTo>
                      <a:pt x="0" y="88"/>
                    </a:lnTo>
                    <a:lnTo>
                      <a:pt x="0" y="88"/>
                    </a:lnTo>
                    <a:lnTo>
                      <a:pt x="0" y="88"/>
                    </a:lnTo>
                    <a:lnTo>
                      <a:pt x="0" y="117"/>
                    </a:lnTo>
                    <a:cubicBezTo>
                      <a:pt x="0" y="146"/>
                      <a:pt x="0" y="146"/>
                      <a:pt x="0" y="146"/>
                    </a:cubicBezTo>
                    <a:cubicBezTo>
                      <a:pt x="0" y="117"/>
                      <a:pt x="0" y="117"/>
                      <a:pt x="0" y="117"/>
                    </a:cubicBezTo>
                    <a:lnTo>
                      <a:pt x="0" y="88"/>
                    </a:lnTo>
                    <a:lnTo>
                      <a:pt x="0" y="88"/>
                    </a:lnTo>
                    <a:lnTo>
                      <a:pt x="0" y="88"/>
                    </a:lnTo>
                    <a:cubicBezTo>
                      <a:pt x="57" y="88"/>
                      <a:pt x="87" y="59"/>
                      <a:pt x="116" y="0"/>
                    </a:cubicBezTo>
                    <a:cubicBezTo>
                      <a:pt x="87" y="59"/>
                      <a:pt x="57"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8" name="Freeform 599">
                <a:extLst>
                  <a:ext uri="{FF2B5EF4-FFF2-40B4-BE49-F238E27FC236}">
                    <a16:creationId xmlns:a16="http://schemas.microsoft.com/office/drawing/2014/main" id="{510E5E32-DC29-485C-9591-056F98A7570D}"/>
                  </a:ext>
                </a:extLst>
              </p:cNvPr>
              <p:cNvSpPr>
                <a:spLocks noChangeArrowheads="1"/>
              </p:cNvSpPr>
              <p:nvPr/>
            </p:nvSpPr>
            <p:spPr bwMode="auto">
              <a:xfrm>
                <a:off x="10651117" y="3841951"/>
                <a:ext cx="11416" cy="11329"/>
              </a:xfrm>
              <a:custGeom>
                <a:avLst/>
                <a:gdLst>
                  <a:gd name="T0" fmla="*/ 29 w 30"/>
                  <a:gd name="T1" fmla="*/ 29 h 30"/>
                  <a:gd name="T2" fmla="*/ 29 w 30"/>
                  <a:gd name="T3" fmla="*/ 29 h 30"/>
                  <a:gd name="T4" fmla="*/ 0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29" y="0"/>
                      <a:pt x="0" y="0"/>
                    </a:cubicBezTo>
                    <a:cubicBezTo>
                      <a:pt x="29" y="0"/>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49" name="Freeform 600">
                <a:extLst>
                  <a:ext uri="{FF2B5EF4-FFF2-40B4-BE49-F238E27FC236}">
                    <a16:creationId xmlns:a16="http://schemas.microsoft.com/office/drawing/2014/main" id="{ECA84290-7720-438C-8848-5249870434E6}"/>
                  </a:ext>
                </a:extLst>
              </p:cNvPr>
              <p:cNvSpPr>
                <a:spLocks noChangeArrowheads="1"/>
              </p:cNvSpPr>
              <p:nvPr/>
            </p:nvSpPr>
            <p:spPr bwMode="auto">
              <a:xfrm>
                <a:off x="10595668" y="3864608"/>
                <a:ext cx="22832" cy="11329"/>
              </a:xfrm>
              <a:custGeom>
                <a:avLst/>
                <a:gdLst>
                  <a:gd name="T0" fmla="*/ 30 w 60"/>
                  <a:gd name="T1" fmla="*/ 29 h 30"/>
                  <a:gd name="T2" fmla="*/ 30 w 60"/>
                  <a:gd name="T3" fmla="*/ 29 h 30"/>
                  <a:gd name="T4" fmla="*/ 30 w 60"/>
                  <a:gd name="T5" fmla="*/ 29 h 30"/>
                  <a:gd name="T6" fmla="*/ 0 w 60"/>
                  <a:gd name="T7" fmla="*/ 29 h 30"/>
                  <a:gd name="T8" fmla="*/ 0 w 60"/>
                  <a:gd name="T9" fmla="*/ 29 h 30"/>
                  <a:gd name="T10" fmla="*/ 30 w 60"/>
                  <a:gd name="T11" fmla="*/ 29 h 30"/>
                  <a:gd name="T12" fmla="*/ 30 w 60"/>
                  <a:gd name="T13" fmla="*/ 29 h 30"/>
                  <a:gd name="T14" fmla="*/ 59 w 60"/>
                  <a:gd name="T15" fmla="*/ 0 h 30"/>
                  <a:gd name="T16" fmla="*/ 30 w 60"/>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0">
                    <a:moveTo>
                      <a:pt x="30" y="29"/>
                    </a:moveTo>
                    <a:lnTo>
                      <a:pt x="30" y="29"/>
                    </a:lnTo>
                    <a:lnTo>
                      <a:pt x="30" y="29"/>
                    </a:lnTo>
                    <a:cubicBezTo>
                      <a:pt x="0" y="29"/>
                      <a:pt x="0" y="29"/>
                      <a:pt x="0" y="29"/>
                    </a:cubicBezTo>
                    <a:lnTo>
                      <a:pt x="0" y="29"/>
                    </a:lnTo>
                    <a:cubicBezTo>
                      <a:pt x="30" y="29"/>
                      <a:pt x="30" y="29"/>
                      <a:pt x="30" y="29"/>
                    </a:cubicBezTo>
                    <a:lnTo>
                      <a:pt x="30" y="29"/>
                    </a:lnTo>
                    <a:cubicBezTo>
                      <a:pt x="59" y="29"/>
                      <a:pt x="59" y="29"/>
                      <a:pt x="59" y="0"/>
                    </a:cubicBezTo>
                    <a:cubicBezTo>
                      <a:pt x="59" y="29"/>
                      <a:pt x="59"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0" name="Freeform 601">
                <a:extLst>
                  <a:ext uri="{FF2B5EF4-FFF2-40B4-BE49-F238E27FC236}">
                    <a16:creationId xmlns:a16="http://schemas.microsoft.com/office/drawing/2014/main" id="{59DDAFE0-6F44-4027-A1F7-CE847D37909D}"/>
                  </a:ext>
                </a:extLst>
              </p:cNvPr>
              <p:cNvSpPr>
                <a:spLocks noChangeArrowheads="1"/>
              </p:cNvSpPr>
              <p:nvPr/>
            </p:nvSpPr>
            <p:spPr bwMode="auto">
              <a:xfrm>
                <a:off x="10553266" y="3929341"/>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1" name="Freeform 602">
                <a:extLst>
                  <a:ext uri="{FF2B5EF4-FFF2-40B4-BE49-F238E27FC236}">
                    <a16:creationId xmlns:a16="http://schemas.microsoft.com/office/drawing/2014/main" id="{A1C1692B-CD67-4027-8012-F2D8A5F7B341}"/>
                  </a:ext>
                </a:extLst>
              </p:cNvPr>
              <p:cNvSpPr>
                <a:spLocks noChangeArrowheads="1"/>
              </p:cNvSpPr>
              <p:nvPr/>
            </p:nvSpPr>
            <p:spPr bwMode="auto">
              <a:xfrm>
                <a:off x="8428275" y="5105860"/>
                <a:ext cx="11415" cy="161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2" name="Freeform 603">
                <a:extLst>
                  <a:ext uri="{FF2B5EF4-FFF2-40B4-BE49-F238E27FC236}">
                    <a16:creationId xmlns:a16="http://schemas.microsoft.com/office/drawing/2014/main" id="{0DF92C18-411E-4F42-88AA-1CA7A855F37B}"/>
                  </a:ext>
                </a:extLst>
              </p:cNvPr>
              <p:cNvSpPr>
                <a:spLocks noChangeArrowheads="1"/>
              </p:cNvSpPr>
              <p:nvPr/>
            </p:nvSpPr>
            <p:spPr bwMode="auto">
              <a:xfrm>
                <a:off x="8503294" y="5126897"/>
                <a:ext cx="44032" cy="11329"/>
              </a:xfrm>
              <a:custGeom>
                <a:avLst/>
                <a:gdLst>
                  <a:gd name="T0" fmla="*/ 58 w 118"/>
                  <a:gd name="T1" fmla="*/ 29 h 30"/>
                  <a:gd name="T2" fmla="*/ 58 w 118"/>
                  <a:gd name="T3" fmla="*/ 29 h 30"/>
                  <a:gd name="T4" fmla="*/ 0 w 118"/>
                  <a:gd name="T5" fmla="*/ 0 h 30"/>
                  <a:gd name="T6" fmla="*/ 58 w 118"/>
                  <a:gd name="T7" fmla="*/ 29 h 30"/>
                  <a:gd name="T8" fmla="*/ 117 w 118"/>
                  <a:gd name="T9" fmla="*/ 29 h 30"/>
                  <a:gd name="T10" fmla="*/ 58 w 118"/>
                  <a:gd name="T11" fmla="*/ 29 h 30"/>
                </a:gdLst>
                <a:ahLst/>
                <a:cxnLst>
                  <a:cxn ang="0">
                    <a:pos x="T0" y="T1"/>
                  </a:cxn>
                  <a:cxn ang="0">
                    <a:pos x="T2" y="T3"/>
                  </a:cxn>
                  <a:cxn ang="0">
                    <a:pos x="T4" y="T5"/>
                  </a:cxn>
                  <a:cxn ang="0">
                    <a:pos x="T6" y="T7"/>
                  </a:cxn>
                  <a:cxn ang="0">
                    <a:pos x="T8" y="T9"/>
                  </a:cxn>
                  <a:cxn ang="0">
                    <a:pos x="T10" y="T11"/>
                  </a:cxn>
                </a:cxnLst>
                <a:rect l="0" t="0" r="r" b="b"/>
                <a:pathLst>
                  <a:path w="118" h="30">
                    <a:moveTo>
                      <a:pt x="58" y="29"/>
                    </a:moveTo>
                    <a:lnTo>
                      <a:pt x="58" y="29"/>
                    </a:lnTo>
                    <a:cubicBezTo>
                      <a:pt x="29" y="0"/>
                      <a:pt x="29" y="0"/>
                      <a:pt x="0" y="0"/>
                    </a:cubicBezTo>
                    <a:cubicBezTo>
                      <a:pt x="29" y="0"/>
                      <a:pt x="29" y="0"/>
                      <a:pt x="58" y="29"/>
                    </a:cubicBezTo>
                    <a:cubicBezTo>
                      <a:pt x="58" y="29"/>
                      <a:pt x="88" y="29"/>
                      <a:pt x="117" y="29"/>
                    </a:cubicBezTo>
                    <a:cubicBezTo>
                      <a:pt x="88"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3" name="Freeform 604">
                <a:extLst>
                  <a:ext uri="{FF2B5EF4-FFF2-40B4-BE49-F238E27FC236}">
                    <a16:creationId xmlns:a16="http://schemas.microsoft.com/office/drawing/2014/main" id="{E0DEB485-7617-4869-ADC4-57469E5F7DE4}"/>
                  </a:ext>
                </a:extLst>
              </p:cNvPr>
              <p:cNvSpPr>
                <a:spLocks noChangeArrowheads="1"/>
              </p:cNvSpPr>
              <p:nvPr/>
            </p:nvSpPr>
            <p:spPr bwMode="auto">
              <a:xfrm>
                <a:off x="7997732" y="5052455"/>
                <a:ext cx="11415" cy="1619"/>
              </a:xfrm>
              <a:custGeom>
                <a:avLst/>
                <a:gdLst>
                  <a:gd name="T0" fmla="*/ 0 w 29"/>
                  <a:gd name="T1" fmla="*/ 0 h 1"/>
                  <a:gd name="T2" fmla="*/ 0 w 29"/>
                  <a:gd name="T3" fmla="*/ 0 h 1"/>
                  <a:gd name="T4" fmla="*/ 28 w 29"/>
                  <a:gd name="T5" fmla="*/ 0 h 1"/>
                  <a:gd name="T6" fmla="*/ 28 w 29"/>
                  <a:gd name="T7" fmla="*/ 0 h 1"/>
                  <a:gd name="T8" fmla="*/ 0 w 29"/>
                  <a:gd name="T9" fmla="*/ 0 h 1"/>
                </a:gdLst>
                <a:ahLst/>
                <a:cxnLst>
                  <a:cxn ang="0">
                    <a:pos x="T0" y="T1"/>
                  </a:cxn>
                  <a:cxn ang="0">
                    <a:pos x="T2" y="T3"/>
                  </a:cxn>
                  <a:cxn ang="0">
                    <a:pos x="T4" y="T5"/>
                  </a:cxn>
                  <a:cxn ang="0">
                    <a:pos x="T6" y="T7"/>
                  </a:cxn>
                  <a:cxn ang="0">
                    <a:pos x="T8" y="T9"/>
                  </a:cxn>
                </a:cxnLst>
                <a:rect l="0" t="0" r="r" b="b"/>
                <a:pathLst>
                  <a:path w="29" h="1">
                    <a:moveTo>
                      <a:pt x="0" y="0"/>
                    </a:moveTo>
                    <a:lnTo>
                      <a:pt x="0" y="0"/>
                    </a:lnTo>
                    <a:lnTo>
                      <a:pt x="28" y="0"/>
                    </a:ln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4" name="Freeform 605">
                <a:extLst>
                  <a:ext uri="{FF2B5EF4-FFF2-40B4-BE49-F238E27FC236}">
                    <a16:creationId xmlns:a16="http://schemas.microsoft.com/office/drawing/2014/main" id="{F8BFA020-2D73-41D3-85EE-595B236605F5}"/>
                  </a:ext>
                </a:extLst>
              </p:cNvPr>
              <p:cNvSpPr>
                <a:spLocks noChangeArrowheads="1"/>
              </p:cNvSpPr>
              <p:nvPr/>
            </p:nvSpPr>
            <p:spPr bwMode="auto">
              <a:xfrm>
                <a:off x="8439690" y="5094531"/>
                <a:ext cx="53818" cy="21039"/>
              </a:xfrm>
              <a:custGeom>
                <a:avLst/>
                <a:gdLst>
                  <a:gd name="T0" fmla="*/ 0 w 147"/>
                  <a:gd name="T1" fmla="*/ 29 h 59"/>
                  <a:gd name="T2" fmla="*/ 0 w 147"/>
                  <a:gd name="T3" fmla="*/ 29 h 59"/>
                  <a:gd name="T4" fmla="*/ 87 w 147"/>
                  <a:gd name="T5" fmla="*/ 29 h 59"/>
                  <a:gd name="T6" fmla="*/ 146 w 147"/>
                  <a:gd name="T7" fmla="*/ 0 h 59"/>
                  <a:gd name="T8" fmla="*/ 87 w 147"/>
                  <a:gd name="T9" fmla="*/ 29 h 59"/>
                  <a:gd name="T10" fmla="*/ 0 w 147"/>
                  <a:gd name="T11" fmla="*/ 29 h 59"/>
                </a:gdLst>
                <a:ahLst/>
                <a:cxnLst>
                  <a:cxn ang="0">
                    <a:pos x="T0" y="T1"/>
                  </a:cxn>
                  <a:cxn ang="0">
                    <a:pos x="T2" y="T3"/>
                  </a:cxn>
                  <a:cxn ang="0">
                    <a:pos x="T4" y="T5"/>
                  </a:cxn>
                  <a:cxn ang="0">
                    <a:pos x="T6" y="T7"/>
                  </a:cxn>
                  <a:cxn ang="0">
                    <a:pos x="T8" y="T9"/>
                  </a:cxn>
                  <a:cxn ang="0">
                    <a:pos x="T10" y="T11"/>
                  </a:cxn>
                </a:cxnLst>
                <a:rect l="0" t="0" r="r" b="b"/>
                <a:pathLst>
                  <a:path w="147" h="59">
                    <a:moveTo>
                      <a:pt x="0" y="29"/>
                    </a:moveTo>
                    <a:lnTo>
                      <a:pt x="0" y="29"/>
                    </a:lnTo>
                    <a:cubicBezTo>
                      <a:pt x="29" y="58"/>
                      <a:pt x="58" y="29"/>
                      <a:pt x="87" y="29"/>
                    </a:cubicBezTo>
                    <a:cubicBezTo>
                      <a:pt x="116" y="29"/>
                      <a:pt x="116" y="0"/>
                      <a:pt x="146" y="0"/>
                    </a:cubicBezTo>
                    <a:cubicBezTo>
                      <a:pt x="116" y="0"/>
                      <a:pt x="116" y="29"/>
                      <a:pt x="87" y="29"/>
                    </a:cubicBezTo>
                    <a:cubicBezTo>
                      <a:pt x="58" y="29"/>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5" name="Freeform 606">
                <a:extLst>
                  <a:ext uri="{FF2B5EF4-FFF2-40B4-BE49-F238E27FC236}">
                    <a16:creationId xmlns:a16="http://schemas.microsoft.com/office/drawing/2014/main" id="{A62226A8-792B-4E59-9F65-6CE0B8B47B14}"/>
                  </a:ext>
                </a:extLst>
              </p:cNvPr>
              <p:cNvSpPr>
                <a:spLocks noChangeArrowheads="1"/>
              </p:cNvSpPr>
              <p:nvPr/>
            </p:nvSpPr>
            <p:spPr bwMode="auto">
              <a:xfrm>
                <a:off x="8374457" y="5008761"/>
                <a:ext cx="11416" cy="11328"/>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lnTo>
                      <a:pt x="29"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6" name="Freeform 607">
                <a:extLst>
                  <a:ext uri="{FF2B5EF4-FFF2-40B4-BE49-F238E27FC236}">
                    <a16:creationId xmlns:a16="http://schemas.microsoft.com/office/drawing/2014/main" id="{87C4A7AB-0211-4470-A7E5-37CC6E6FB3A6}"/>
                  </a:ext>
                </a:extLst>
              </p:cNvPr>
              <p:cNvSpPr>
                <a:spLocks noChangeArrowheads="1"/>
              </p:cNvSpPr>
              <p:nvPr/>
            </p:nvSpPr>
            <p:spPr bwMode="auto">
              <a:xfrm>
                <a:off x="8407074" y="5052455"/>
                <a:ext cx="21202" cy="1619"/>
              </a:xfrm>
              <a:custGeom>
                <a:avLst/>
                <a:gdLst>
                  <a:gd name="T0" fmla="*/ 58 w 59"/>
                  <a:gd name="T1" fmla="*/ 0 h 1"/>
                  <a:gd name="T2" fmla="*/ 58 w 59"/>
                  <a:gd name="T3" fmla="*/ 0 h 1"/>
                  <a:gd name="T4" fmla="*/ 58 w 59"/>
                  <a:gd name="T5" fmla="*/ 0 h 1"/>
                  <a:gd name="T6" fmla="*/ 29 w 59"/>
                  <a:gd name="T7" fmla="*/ 0 h 1"/>
                  <a:gd name="T8" fmla="*/ 0 w 59"/>
                  <a:gd name="T9" fmla="*/ 0 h 1"/>
                  <a:gd name="T10" fmla="*/ 29 w 59"/>
                  <a:gd name="T11" fmla="*/ 0 h 1"/>
                  <a:gd name="T12" fmla="*/ 58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58" y="0"/>
                    </a:moveTo>
                    <a:lnTo>
                      <a:pt x="58" y="0"/>
                    </a:lnTo>
                    <a:lnTo>
                      <a:pt x="58" y="0"/>
                    </a:lnTo>
                    <a:cubicBezTo>
                      <a:pt x="29" y="0"/>
                      <a:pt x="29" y="0"/>
                      <a:pt x="29" y="0"/>
                    </a:cubicBezTo>
                    <a:lnTo>
                      <a:pt x="0" y="0"/>
                    </a:lnTo>
                    <a:lnTo>
                      <a:pt x="29" y="0"/>
                    </a:lnTo>
                    <a:cubicBezTo>
                      <a:pt x="58" y="0"/>
                      <a:pt x="58"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7" name="Freeform 608">
                <a:extLst>
                  <a:ext uri="{FF2B5EF4-FFF2-40B4-BE49-F238E27FC236}">
                    <a16:creationId xmlns:a16="http://schemas.microsoft.com/office/drawing/2014/main" id="{D0530C68-0430-4DBC-8E70-2DF5026F317E}"/>
                  </a:ext>
                </a:extLst>
              </p:cNvPr>
              <p:cNvSpPr>
                <a:spLocks noChangeArrowheads="1"/>
              </p:cNvSpPr>
              <p:nvPr/>
            </p:nvSpPr>
            <p:spPr bwMode="auto">
              <a:xfrm>
                <a:off x="8385873" y="4999051"/>
                <a:ext cx="11415" cy="53404"/>
              </a:xfrm>
              <a:custGeom>
                <a:avLst/>
                <a:gdLst>
                  <a:gd name="T0" fmla="*/ 0 w 30"/>
                  <a:gd name="T1" fmla="*/ 117 h 147"/>
                  <a:gd name="T2" fmla="*/ 0 w 30"/>
                  <a:gd name="T3" fmla="*/ 117 h 147"/>
                  <a:gd name="T4" fmla="*/ 29 w 30"/>
                  <a:gd name="T5" fmla="*/ 0 h 147"/>
                  <a:gd name="T6" fmla="*/ 29 w 30"/>
                  <a:gd name="T7" fmla="*/ 0 h 147"/>
                  <a:gd name="T8" fmla="*/ 29 w 30"/>
                  <a:gd name="T9" fmla="*/ 0 h 147"/>
                  <a:gd name="T10" fmla="*/ 0 w 30"/>
                  <a:gd name="T11" fmla="*/ 117 h 147"/>
                  <a:gd name="T12" fmla="*/ 0 w 30"/>
                  <a:gd name="T13" fmla="*/ 146 h 147"/>
                  <a:gd name="T14" fmla="*/ 0 w 30"/>
                  <a:gd name="T15" fmla="*/ 146 h 147"/>
                  <a:gd name="T16" fmla="*/ 0 w 30"/>
                  <a:gd name="T17" fmla="*/ 1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47">
                    <a:moveTo>
                      <a:pt x="0" y="117"/>
                    </a:moveTo>
                    <a:lnTo>
                      <a:pt x="0" y="117"/>
                    </a:lnTo>
                    <a:cubicBezTo>
                      <a:pt x="29" y="87"/>
                      <a:pt x="29" y="29"/>
                      <a:pt x="29" y="0"/>
                    </a:cubicBezTo>
                    <a:lnTo>
                      <a:pt x="29" y="0"/>
                    </a:lnTo>
                    <a:lnTo>
                      <a:pt x="29" y="0"/>
                    </a:lnTo>
                    <a:cubicBezTo>
                      <a:pt x="29" y="29"/>
                      <a:pt x="29" y="87"/>
                      <a:pt x="0" y="117"/>
                    </a:cubicBezTo>
                    <a:cubicBezTo>
                      <a:pt x="0" y="146"/>
                      <a:pt x="0" y="146"/>
                      <a:pt x="0" y="146"/>
                    </a:cubicBezTo>
                    <a:lnTo>
                      <a:pt x="0" y="146"/>
                    </a:lnTo>
                    <a:lnTo>
                      <a:pt x="0" y="11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8" name="Freeform 609">
                <a:extLst>
                  <a:ext uri="{FF2B5EF4-FFF2-40B4-BE49-F238E27FC236}">
                    <a16:creationId xmlns:a16="http://schemas.microsoft.com/office/drawing/2014/main" id="{9190A668-DFC1-4739-A9B7-9D4A2BBA8FC0}"/>
                  </a:ext>
                </a:extLst>
              </p:cNvPr>
              <p:cNvSpPr>
                <a:spLocks noChangeArrowheads="1"/>
              </p:cNvSpPr>
              <p:nvPr/>
            </p:nvSpPr>
            <p:spPr bwMode="auto">
              <a:xfrm>
                <a:off x="8428275" y="5073493"/>
                <a:ext cx="21200" cy="32366"/>
              </a:xfrm>
              <a:custGeom>
                <a:avLst/>
                <a:gdLst>
                  <a:gd name="T0" fmla="*/ 0 w 59"/>
                  <a:gd name="T1" fmla="*/ 58 h 88"/>
                  <a:gd name="T2" fmla="*/ 0 w 59"/>
                  <a:gd name="T3" fmla="*/ 58 h 88"/>
                  <a:gd name="T4" fmla="*/ 58 w 59"/>
                  <a:gd name="T5" fmla="*/ 0 h 88"/>
                  <a:gd name="T6" fmla="*/ 58 w 59"/>
                  <a:gd name="T7" fmla="*/ 0 h 88"/>
                  <a:gd name="T8" fmla="*/ 58 w 59"/>
                  <a:gd name="T9" fmla="*/ 0 h 88"/>
                  <a:gd name="T10" fmla="*/ 0 w 59"/>
                  <a:gd name="T11" fmla="*/ 58 h 88"/>
                  <a:gd name="T12" fmla="*/ 0 w 59"/>
                  <a:gd name="T13" fmla="*/ 87 h 88"/>
                  <a:gd name="T14" fmla="*/ 0 w 59"/>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8">
                    <a:moveTo>
                      <a:pt x="0" y="58"/>
                    </a:moveTo>
                    <a:lnTo>
                      <a:pt x="0" y="58"/>
                    </a:lnTo>
                    <a:cubicBezTo>
                      <a:pt x="0" y="29"/>
                      <a:pt x="29" y="29"/>
                      <a:pt x="58" y="0"/>
                    </a:cubicBezTo>
                    <a:lnTo>
                      <a:pt x="58" y="0"/>
                    </a:lnTo>
                    <a:lnTo>
                      <a:pt x="58" y="0"/>
                    </a:lnTo>
                    <a:cubicBezTo>
                      <a:pt x="29" y="29"/>
                      <a:pt x="0" y="29"/>
                      <a:pt x="0" y="58"/>
                    </a:cubicBezTo>
                    <a:cubicBezTo>
                      <a:pt x="0" y="58"/>
                      <a:pt x="0" y="58"/>
                      <a:pt x="0" y="87"/>
                    </a:cubicBezTo>
                    <a:cubicBezTo>
                      <a:pt x="0" y="58"/>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59" name="Freeform 610">
                <a:extLst>
                  <a:ext uri="{FF2B5EF4-FFF2-40B4-BE49-F238E27FC236}">
                    <a16:creationId xmlns:a16="http://schemas.microsoft.com/office/drawing/2014/main" id="{0960D92B-3355-4AE6-8D99-5C09D944BDDB}"/>
                  </a:ext>
                </a:extLst>
              </p:cNvPr>
              <p:cNvSpPr>
                <a:spLocks noChangeArrowheads="1"/>
              </p:cNvSpPr>
              <p:nvPr/>
            </p:nvSpPr>
            <p:spPr bwMode="auto">
              <a:xfrm>
                <a:off x="8643547" y="5115570"/>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0" name="Freeform 611">
                <a:extLst>
                  <a:ext uri="{FF2B5EF4-FFF2-40B4-BE49-F238E27FC236}">
                    <a16:creationId xmlns:a16="http://schemas.microsoft.com/office/drawing/2014/main" id="{8C98D3E6-8B1E-4B78-8B3D-DDA9FB3CE68A}"/>
                  </a:ext>
                </a:extLst>
              </p:cNvPr>
              <p:cNvSpPr>
                <a:spLocks noChangeArrowheads="1"/>
              </p:cNvSpPr>
              <p:nvPr/>
            </p:nvSpPr>
            <p:spPr bwMode="auto">
              <a:xfrm>
                <a:off x="8558743" y="5138226"/>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1" name="Freeform 612">
                <a:extLst>
                  <a:ext uri="{FF2B5EF4-FFF2-40B4-BE49-F238E27FC236}">
                    <a16:creationId xmlns:a16="http://schemas.microsoft.com/office/drawing/2014/main" id="{B5B8B061-11AD-4BF4-94B5-26E29279EE72}"/>
                  </a:ext>
                </a:extLst>
              </p:cNvPr>
              <p:cNvSpPr>
                <a:spLocks noChangeArrowheads="1"/>
              </p:cNvSpPr>
              <p:nvPr/>
            </p:nvSpPr>
            <p:spPr bwMode="auto">
              <a:xfrm>
                <a:off x="8654962" y="5062165"/>
                <a:ext cx="32617" cy="21039"/>
              </a:xfrm>
              <a:custGeom>
                <a:avLst/>
                <a:gdLst>
                  <a:gd name="T0" fmla="*/ 30 w 89"/>
                  <a:gd name="T1" fmla="*/ 29 h 59"/>
                  <a:gd name="T2" fmla="*/ 30 w 89"/>
                  <a:gd name="T3" fmla="*/ 29 h 59"/>
                  <a:gd name="T4" fmla="*/ 0 w 89"/>
                  <a:gd name="T5" fmla="*/ 0 h 59"/>
                  <a:gd name="T6" fmla="*/ 30 w 89"/>
                  <a:gd name="T7" fmla="*/ 29 h 59"/>
                  <a:gd name="T8" fmla="*/ 59 w 89"/>
                  <a:gd name="T9" fmla="*/ 29 h 59"/>
                  <a:gd name="T10" fmla="*/ 88 w 89"/>
                  <a:gd name="T11" fmla="*/ 58 h 59"/>
                  <a:gd name="T12" fmla="*/ 59 w 89"/>
                  <a:gd name="T13" fmla="*/ 29 h 59"/>
                  <a:gd name="T14" fmla="*/ 30 w 89"/>
                  <a:gd name="T15" fmla="*/ 2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59">
                    <a:moveTo>
                      <a:pt x="30" y="29"/>
                    </a:moveTo>
                    <a:lnTo>
                      <a:pt x="30" y="29"/>
                    </a:lnTo>
                    <a:cubicBezTo>
                      <a:pt x="30" y="0"/>
                      <a:pt x="0" y="0"/>
                      <a:pt x="0" y="0"/>
                    </a:cubicBezTo>
                    <a:cubicBezTo>
                      <a:pt x="0" y="0"/>
                      <a:pt x="30" y="0"/>
                      <a:pt x="30" y="29"/>
                    </a:cubicBezTo>
                    <a:lnTo>
                      <a:pt x="59" y="29"/>
                    </a:lnTo>
                    <a:cubicBezTo>
                      <a:pt x="88" y="58"/>
                      <a:pt x="88" y="58"/>
                      <a:pt x="88" y="58"/>
                    </a:cubicBezTo>
                    <a:cubicBezTo>
                      <a:pt x="88" y="58"/>
                      <a:pt x="88" y="58"/>
                      <a:pt x="59" y="29"/>
                    </a:cubicBezTo>
                    <a:lnTo>
                      <a:pt x="3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2" name="Freeform 613">
                <a:extLst>
                  <a:ext uri="{FF2B5EF4-FFF2-40B4-BE49-F238E27FC236}">
                    <a16:creationId xmlns:a16="http://schemas.microsoft.com/office/drawing/2014/main" id="{C141F393-B533-4BF4-B57F-19570B1CE7CB}"/>
                  </a:ext>
                </a:extLst>
              </p:cNvPr>
              <p:cNvSpPr>
                <a:spLocks noChangeArrowheads="1"/>
              </p:cNvSpPr>
              <p:nvPr/>
            </p:nvSpPr>
            <p:spPr bwMode="auto">
              <a:xfrm>
                <a:off x="8643547" y="5105860"/>
                <a:ext cx="11415" cy="11328"/>
              </a:xfrm>
              <a:custGeom>
                <a:avLst/>
                <a:gdLst>
                  <a:gd name="T0" fmla="*/ 29 w 30"/>
                  <a:gd name="T1" fmla="*/ 0 h 30"/>
                  <a:gd name="T2" fmla="*/ 29 w 30"/>
                  <a:gd name="T3" fmla="*/ 0 h 30"/>
                  <a:gd name="T4" fmla="*/ 29 w 30"/>
                  <a:gd name="T5" fmla="*/ 0 h 30"/>
                  <a:gd name="T6" fmla="*/ 0 w 30"/>
                  <a:gd name="T7" fmla="*/ 29 h 30"/>
                  <a:gd name="T8" fmla="*/ 29 w 30"/>
                  <a:gd name="T9" fmla="*/ 0 h 30"/>
                </a:gdLst>
                <a:ahLst/>
                <a:cxnLst>
                  <a:cxn ang="0">
                    <a:pos x="T0" y="T1"/>
                  </a:cxn>
                  <a:cxn ang="0">
                    <a:pos x="T2" y="T3"/>
                  </a:cxn>
                  <a:cxn ang="0">
                    <a:pos x="T4" y="T5"/>
                  </a:cxn>
                  <a:cxn ang="0">
                    <a:pos x="T6" y="T7"/>
                  </a:cxn>
                  <a:cxn ang="0">
                    <a:pos x="T8" y="T9"/>
                  </a:cxn>
                </a:cxnLst>
                <a:rect l="0" t="0" r="r" b="b"/>
                <a:pathLst>
                  <a:path w="30" h="30">
                    <a:moveTo>
                      <a:pt x="29" y="0"/>
                    </a:moveTo>
                    <a:lnTo>
                      <a:pt x="29" y="0"/>
                    </a:lnTo>
                    <a:lnTo>
                      <a:pt x="29" y="0"/>
                    </a:lnTo>
                    <a:cubicBezTo>
                      <a:pt x="29" y="29"/>
                      <a:pt x="29"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3" name="Freeform 614">
                <a:extLst>
                  <a:ext uri="{FF2B5EF4-FFF2-40B4-BE49-F238E27FC236}">
                    <a16:creationId xmlns:a16="http://schemas.microsoft.com/office/drawing/2014/main" id="{E3C371C6-094E-42EC-98A9-6B66B0B5E26C}"/>
                  </a:ext>
                </a:extLst>
              </p:cNvPr>
              <p:cNvSpPr>
                <a:spLocks noChangeArrowheads="1"/>
              </p:cNvSpPr>
              <p:nvPr/>
            </p:nvSpPr>
            <p:spPr bwMode="auto">
              <a:xfrm>
                <a:off x="8687579" y="5084821"/>
                <a:ext cx="11416"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4" name="Freeform 615">
                <a:extLst>
                  <a:ext uri="{FF2B5EF4-FFF2-40B4-BE49-F238E27FC236}">
                    <a16:creationId xmlns:a16="http://schemas.microsoft.com/office/drawing/2014/main" id="{9D5A6643-E670-4E5F-A65D-19C171023B7C}"/>
                  </a:ext>
                </a:extLst>
              </p:cNvPr>
              <p:cNvSpPr>
                <a:spLocks noChangeArrowheads="1"/>
              </p:cNvSpPr>
              <p:nvPr/>
            </p:nvSpPr>
            <p:spPr bwMode="auto">
              <a:xfrm>
                <a:off x="8601145" y="5105860"/>
                <a:ext cx="22832" cy="22656"/>
              </a:xfrm>
              <a:custGeom>
                <a:avLst/>
                <a:gdLst>
                  <a:gd name="T0" fmla="*/ 0 w 60"/>
                  <a:gd name="T1" fmla="*/ 29 h 60"/>
                  <a:gd name="T2" fmla="*/ 0 w 60"/>
                  <a:gd name="T3" fmla="*/ 29 h 60"/>
                  <a:gd name="T4" fmla="*/ 0 w 60"/>
                  <a:gd name="T5" fmla="*/ 0 h 60"/>
                  <a:gd name="T6" fmla="*/ 0 w 60"/>
                  <a:gd name="T7" fmla="*/ 0 h 60"/>
                  <a:gd name="T8" fmla="*/ 0 w 60"/>
                  <a:gd name="T9" fmla="*/ 29 h 60"/>
                  <a:gd name="T10" fmla="*/ 59 w 60"/>
                  <a:gd name="T11" fmla="*/ 59 h 60"/>
                  <a:gd name="T12" fmla="*/ 59 w 60"/>
                  <a:gd name="T13" fmla="*/ 59 h 60"/>
                  <a:gd name="T14" fmla="*/ 0 w 60"/>
                  <a:gd name="T15" fmla="*/ 2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0" y="29"/>
                    </a:moveTo>
                    <a:lnTo>
                      <a:pt x="0" y="29"/>
                    </a:lnTo>
                    <a:cubicBezTo>
                      <a:pt x="0" y="0"/>
                      <a:pt x="0" y="0"/>
                      <a:pt x="0" y="0"/>
                    </a:cubicBezTo>
                    <a:lnTo>
                      <a:pt x="0" y="0"/>
                    </a:lnTo>
                    <a:cubicBezTo>
                      <a:pt x="0" y="29"/>
                      <a:pt x="0" y="29"/>
                      <a:pt x="0" y="29"/>
                    </a:cubicBezTo>
                    <a:cubicBezTo>
                      <a:pt x="0" y="59"/>
                      <a:pt x="29" y="59"/>
                      <a:pt x="59" y="59"/>
                    </a:cubicBezTo>
                    <a:lnTo>
                      <a:pt x="59" y="59"/>
                    </a:lnTo>
                    <a:cubicBezTo>
                      <a:pt x="29" y="59"/>
                      <a:pt x="0" y="5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5" name="Freeform 616">
                <a:extLst>
                  <a:ext uri="{FF2B5EF4-FFF2-40B4-BE49-F238E27FC236}">
                    <a16:creationId xmlns:a16="http://schemas.microsoft.com/office/drawing/2014/main" id="{19AF16DF-9CA6-4ACD-8901-99D0B9436CB0}"/>
                  </a:ext>
                </a:extLst>
              </p:cNvPr>
              <p:cNvSpPr>
                <a:spLocks noChangeArrowheads="1"/>
              </p:cNvSpPr>
              <p:nvPr/>
            </p:nvSpPr>
            <p:spPr bwMode="auto">
              <a:xfrm>
                <a:off x="8579943" y="5094531"/>
                <a:ext cx="11416" cy="21039"/>
              </a:xfrm>
              <a:custGeom>
                <a:avLst/>
                <a:gdLst>
                  <a:gd name="T0" fmla="*/ 0 w 30"/>
                  <a:gd name="T1" fmla="*/ 0 h 59"/>
                  <a:gd name="T2" fmla="*/ 0 w 30"/>
                  <a:gd name="T3" fmla="*/ 0 h 59"/>
                  <a:gd name="T4" fmla="*/ 29 w 30"/>
                  <a:gd name="T5" fmla="*/ 58 h 59"/>
                  <a:gd name="T6" fmla="*/ 29 w 30"/>
                  <a:gd name="T7" fmla="*/ 58 h 59"/>
                  <a:gd name="T8" fmla="*/ 0 w 30"/>
                  <a:gd name="T9" fmla="*/ 0 h 59"/>
                </a:gdLst>
                <a:ahLst/>
                <a:cxnLst>
                  <a:cxn ang="0">
                    <a:pos x="T0" y="T1"/>
                  </a:cxn>
                  <a:cxn ang="0">
                    <a:pos x="T2" y="T3"/>
                  </a:cxn>
                  <a:cxn ang="0">
                    <a:pos x="T4" y="T5"/>
                  </a:cxn>
                  <a:cxn ang="0">
                    <a:pos x="T6" y="T7"/>
                  </a:cxn>
                  <a:cxn ang="0">
                    <a:pos x="T8" y="T9"/>
                  </a:cxn>
                </a:cxnLst>
                <a:rect l="0" t="0" r="r" b="b"/>
                <a:pathLst>
                  <a:path w="30" h="59">
                    <a:moveTo>
                      <a:pt x="0" y="0"/>
                    </a:moveTo>
                    <a:lnTo>
                      <a:pt x="0" y="0"/>
                    </a:lnTo>
                    <a:cubicBezTo>
                      <a:pt x="0" y="0"/>
                      <a:pt x="29" y="29"/>
                      <a:pt x="29" y="58"/>
                    </a:cubicBezTo>
                    <a:lnTo>
                      <a:pt x="29" y="58"/>
                    </a:lnTo>
                    <a:cubicBezTo>
                      <a:pt x="29"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6" name="Freeform 617">
                <a:extLst>
                  <a:ext uri="{FF2B5EF4-FFF2-40B4-BE49-F238E27FC236}">
                    <a16:creationId xmlns:a16="http://schemas.microsoft.com/office/drawing/2014/main" id="{0DEFC933-D46E-492A-A810-221239B141E6}"/>
                  </a:ext>
                </a:extLst>
              </p:cNvPr>
              <p:cNvSpPr>
                <a:spLocks noChangeArrowheads="1"/>
              </p:cNvSpPr>
              <p:nvPr/>
            </p:nvSpPr>
            <p:spPr bwMode="auto">
              <a:xfrm>
                <a:off x="8222789" y="5041127"/>
                <a:ext cx="44032" cy="11328"/>
              </a:xfrm>
              <a:custGeom>
                <a:avLst/>
                <a:gdLst>
                  <a:gd name="T0" fmla="*/ 0 w 118"/>
                  <a:gd name="T1" fmla="*/ 29 h 30"/>
                  <a:gd name="T2" fmla="*/ 0 w 118"/>
                  <a:gd name="T3" fmla="*/ 29 h 30"/>
                  <a:gd name="T4" fmla="*/ 117 w 118"/>
                  <a:gd name="T5" fmla="*/ 29 h 30"/>
                  <a:gd name="T6" fmla="*/ 0 w 118"/>
                  <a:gd name="T7" fmla="*/ 29 h 30"/>
                </a:gdLst>
                <a:ahLst/>
                <a:cxnLst>
                  <a:cxn ang="0">
                    <a:pos x="T0" y="T1"/>
                  </a:cxn>
                  <a:cxn ang="0">
                    <a:pos x="T2" y="T3"/>
                  </a:cxn>
                  <a:cxn ang="0">
                    <a:pos x="T4" y="T5"/>
                  </a:cxn>
                  <a:cxn ang="0">
                    <a:pos x="T6" y="T7"/>
                  </a:cxn>
                </a:cxnLst>
                <a:rect l="0" t="0" r="r" b="b"/>
                <a:pathLst>
                  <a:path w="118" h="30">
                    <a:moveTo>
                      <a:pt x="0" y="29"/>
                    </a:moveTo>
                    <a:lnTo>
                      <a:pt x="0" y="29"/>
                    </a:lnTo>
                    <a:cubicBezTo>
                      <a:pt x="30" y="0"/>
                      <a:pt x="59" y="0"/>
                      <a:pt x="117" y="29"/>
                    </a:cubicBezTo>
                    <a:cubicBezTo>
                      <a:pt x="59" y="0"/>
                      <a:pt x="3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7" name="Freeform 618">
                <a:extLst>
                  <a:ext uri="{FF2B5EF4-FFF2-40B4-BE49-F238E27FC236}">
                    <a16:creationId xmlns:a16="http://schemas.microsoft.com/office/drawing/2014/main" id="{93690087-B48E-498B-9681-C083B276B95A}"/>
                  </a:ext>
                </a:extLst>
              </p:cNvPr>
              <p:cNvSpPr>
                <a:spLocks noChangeArrowheads="1"/>
              </p:cNvSpPr>
              <p:nvPr/>
            </p:nvSpPr>
            <p:spPr bwMode="auto">
              <a:xfrm>
                <a:off x="8147770" y="5020088"/>
                <a:ext cx="65234" cy="32366"/>
              </a:xfrm>
              <a:custGeom>
                <a:avLst/>
                <a:gdLst>
                  <a:gd name="T0" fmla="*/ 0 w 176"/>
                  <a:gd name="T1" fmla="*/ 0 h 89"/>
                  <a:gd name="T2" fmla="*/ 0 w 176"/>
                  <a:gd name="T3" fmla="*/ 0 h 89"/>
                  <a:gd name="T4" fmla="*/ 175 w 176"/>
                  <a:gd name="T5" fmla="*/ 88 h 89"/>
                  <a:gd name="T6" fmla="*/ 0 w 176"/>
                  <a:gd name="T7" fmla="*/ 0 h 89"/>
                </a:gdLst>
                <a:ahLst/>
                <a:cxnLst>
                  <a:cxn ang="0">
                    <a:pos x="T0" y="T1"/>
                  </a:cxn>
                  <a:cxn ang="0">
                    <a:pos x="T2" y="T3"/>
                  </a:cxn>
                  <a:cxn ang="0">
                    <a:pos x="T4" y="T5"/>
                  </a:cxn>
                  <a:cxn ang="0">
                    <a:pos x="T6" y="T7"/>
                  </a:cxn>
                </a:cxnLst>
                <a:rect l="0" t="0" r="r" b="b"/>
                <a:pathLst>
                  <a:path w="176" h="89">
                    <a:moveTo>
                      <a:pt x="0" y="0"/>
                    </a:moveTo>
                    <a:lnTo>
                      <a:pt x="0" y="0"/>
                    </a:lnTo>
                    <a:cubicBezTo>
                      <a:pt x="59" y="59"/>
                      <a:pt x="117" y="88"/>
                      <a:pt x="175" y="88"/>
                    </a:cubicBezTo>
                    <a:cubicBezTo>
                      <a:pt x="117" y="88"/>
                      <a:pt x="59" y="5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8" name="Freeform 619">
                <a:extLst>
                  <a:ext uri="{FF2B5EF4-FFF2-40B4-BE49-F238E27FC236}">
                    <a16:creationId xmlns:a16="http://schemas.microsoft.com/office/drawing/2014/main" id="{236437A9-F4D4-4C9B-ACF5-9A2162D048CC}"/>
                  </a:ext>
                </a:extLst>
              </p:cNvPr>
              <p:cNvSpPr>
                <a:spLocks noChangeArrowheads="1"/>
              </p:cNvSpPr>
              <p:nvPr/>
            </p:nvSpPr>
            <p:spPr bwMode="auto">
              <a:xfrm>
                <a:off x="8072751" y="5020088"/>
                <a:ext cx="21200" cy="11329"/>
              </a:xfrm>
              <a:custGeom>
                <a:avLst/>
                <a:gdLst>
                  <a:gd name="T0" fmla="*/ 0 w 59"/>
                  <a:gd name="T1" fmla="*/ 29 h 30"/>
                  <a:gd name="T2" fmla="*/ 0 w 59"/>
                  <a:gd name="T3" fmla="*/ 29 h 30"/>
                  <a:gd name="T4" fmla="*/ 58 w 59"/>
                  <a:gd name="T5" fmla="*/ 0 h 30"/>
                  <a:gd name="T6" fmla="*/ 0 w 59"/>
                  <a:gd name="T7" fmla="*/ 29 h 30"/>
                </a:gdLst>
                <a:ahLst/>
                <a:cxnLst>
                  <a:cxn ang="0">
                    <a:pos x="T0" y="T1"/>
                  </a:cxn>
                  <a:cxn ang="0">
                    <a:pos x="T2" y="T3"/>
                  </a:cxn>
                  <a:cxn ang="0">
                    <a:pos x="T4" y="T5"/>
                  </a:cxn>
                  <a:cxn ang="0">
                    <a:pos x="T6" y="T7"/>
                  </a:cxn>
                </a:cxnLst>
                <a:rect l="0" t="0" r="r" b="b"/>
                <a:pathLst>
                  <a:path w="59" h="30">
                    <a:moveTo>
                      <a:pt x="0" y="29"/>
                    </a:moveTo>
                    <a:lnTo>
                      <a:pt x="0" y="29"/>
                    </a:lnTo>
                    <a:cubicBezTo>
                      <a:pt x="29" y="29"/>
                      <a:pt x="29" y="0"/>
                      <a:pt x="58" y="0"/>
                    </a:cubicBezTo>
                    <a:cubicBezTo>
                      <a:pt x="29"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69" name="Freeform 620">
                <a:extLst>
                  <a:ext uri="{FF2B5EF4-FFF2-40B4-BE49-F238E27FC236}">
                    <a16:creationId xmlns:a16="http://schemas.microsoft.com/office/drawing/2014/main" id="{DCFDA597-1186-4C1A-B78E-2A92D4F27DEC}"/>
                  </a:ext>
                </a:extLst>
              </p:cNvPr>
              <p:cNvSpPr>
                <a:spLocks noChangeArrowheads="1"/>
              </p:cNvSpPr>
              <p:nvPr/>
            </p:nvSpPr>
            <p:spPr bwMode="auto">
              <a:xfrm>
                <a:off x="8126568" y="5008761"/>
                <a:ext cx="21202" cy="11328"/>
              </a:xfrm>
              <a:custGeom>
                <a:avLst/>
                <a:gdLst>
                  <a:gd name="T0" fmla="*/ 0 w 59"/>
                  <a:gd name="T1" fmla="*/ 0 h 30"/>
                  <a:gd name="T2" fmla="*/ 0 w 59"/>
                  <a:gd name="T3" fmla="*/ 0 h 30"/>
                  <a:gd name="T4" fmla="*/ 58 w 59"/>
                  <a:gd name="T5" fmla="*/ 29 h 30"/>
                  <a:gd name="T6" fmla="*/ 58 w 59"/>
                  <a:gd name="T7" fmla="*/ 29 h 30"/>
                  <a:gd name="T8" fmla="*/ 58 w 59"/>
                  <a:gd name="T9" fmla="*/ 29 h 30"/>
                  <a:gd name="T10" fmla="*/ 0 w 59"/>
                  <a:gd name="T11" fmla="*/ 0 h 30"/>
                </a:gdLst>
                <a:ahLst/>
                <a:cxnLst>
                  <a:cxn ang="0">
                    <a:pos x="T0" y="T1"/>
                  </a:cxn>
                  <a:cxn ang="0">
                    <a:pos x="T2" y="T3"/>
                  </a:cxn>
                  <a:cxn ang="0">
                    <a:pos x="T4" y="T5"/>
                  </a:cxn>
                  <a:cxn ang="0">
                    <a:pos x="T6" y="T7"/>
                  </a:cxn>
                  <a:cxn ang="0">
                    <a:pos x="T8" y="T9"/>
                  </a:cxn>
                  <a:cxn ang="0">
                    <a:pos x="T10" y="T11"/>
                  </a:cxn>
                </a:cxnLst>
                <a:rect l="0" t="0" r="r" b="b"/>
                <a:pathLst>
                  <a:path w="59" h="30">
                    <a:moveTo>
                      <a:pt x="0" y="0"/>
                    </a:moveTo>
                    <a:lnTo>
                      <a:pt x="0" y="0"/>
                    </a:lnTo>
                    <a:cubicBezTo>
                      <a:pt x="29" y="0"/>
                      <a:pt x="58" y="29"/>
                      <a:pt x="58" y="29"/>
                    </a:cubicBezTo>
                    <a:lnTo>
                      <a:pt x="58" y="29"/>
                    </a:lnTo>
                    <a:lnTo>
                      <a:pt x="58" y="29"/>
                    </a:lnTo>
                    <a:cubicBezTo>
                      <a:pt x="58"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0" name="Freeform 621">
                <a:extLst>
                  <a:ext uri="{FF2B5EF4-FFF2-40B4-BE49-F238E27FC236}">
                    <a16:creationId xmlns:a16="http://schemas.microsoft.com/office/drawing/2014/main" id="{6BCB0200-2D74-4362-8D71-B03D44E7459E}"/>
                  </a:ext>
                </a:extLst>
              </p:cNvPr>
              <p:cNvSpPr>
                <a:spLocks noChangeArrowheads="1"/>
              </p:cNvSpPr>
              <p:nvPr/>
            </p:nvSpPr>
            <p:spPr bwMode="auto">
              <a:xfrm>
                <a:off x="8040134" y="5031417"/>
                <a:ext cx="32617" cy="11328"/>
              </a:xfrm>
              <a:custGeom>
                <a:avLst/>
                <a:gdLst>
                  <a:gd name="T0" fmla="*/ 0 w 88"/>
                  <a:gd name="T1" fmla="*/ 30 h 31"/>
                  <a:gd name="T2" fmla="*/ 0 w 88"/>
                  <a:gd name="T3" fmla="*/ 30 h 31"/>
                  <a:gd name="T4" fmla="*/ 29 w 88"/>
                  <a:gd name="T5" fmla="*/ 30 h 31"/>
                  <a:gd name="T6" fmla="*/ 87 w 88"/>
                  <a:gd name="T7" fmla="*/ 0 h 31"/>
                  <a:gd name="T8" fmla="*/ 29 w 88"/>
                  <a:gd name="T9" fmla="*/ 30 h 31"/>
                  <a:gd name="T10" fmla="*/ 0 w 88"/>
                  <a:gd name="T11" fmla="*/ 30 h 31"/>
                </a:gdLst>
                <a:ahLst/>
                <a:cxnLst>
                  <a:cxn ang="0">
                    <a:pos x="T0" y="T1"/>
                  </a:cxn>
                  <a:cxn ang="0">
                    <a:pos x="T2" y="T3"/>
                  </a:cxn>
                  <a:cxn ang="0">
                    <a:pos x="T4" y="T5"/>
                  </a:cxn>
                  <a:cxn ang="0">
                    <a:pos x="T6" y="T7"/>
                  </a:cxn>
                  <a:cxn ang="0">
                    <a:pos x="T8" y="T9"/>
                  </a:cxn>
                  <a:cxn ang="0">
                    <a:pos x="T10" y="T11"/>
                  </a:cxn>
                </a:cxnLst>
                <a:rect l="0" t="0" r="r" b="b"/>
                <a:pathLst>
                  <a:path w="88" h="31">
                    <a:moveTo>
                      <a:pt x="0" y="30"/>
                    </a:moveTo>
                    <a:lnTo>
                      <a:pt x="0" y="30"/>
                    </a:lnTo>
                    <a:cubicBezTo>
                      <a:pt x="0" y="30"/>
                      <a:pt x="0" y="30"/>
                      <a:pt x="29" y="30"/>
                    </a:cubicBezTo>
                    <a:cubicBezTo>
                      <a:pt x="58" y="30"/>
                      <a:pt x="58" y="0"/>
                      <a:pt x="87" y="0"/>
                    </a:cubicBezTo>
                    <a:cubicBezTo>
                      <a:pt x="58" y="0"/>
                      <a:pt x="58" y="30"/>
                      <a:pt x="29" y="3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1" name="Freeform 622">
                <a:extLst>
                  <a:ext uri="{FF2B5EF4-FFF2-40B4-BE49-F238E27FC236}">
                    <a16:creationId xmlns:a16="http://schemas.microsoft.com/office/drawing/2014/main" id="{EE8B17F2-6B71-4472-AFCF-E9713EF118B9}"/>
                  </a:ext>
                </a:extLst>
              </p:cNvPr>
              <p:cNvSpPr>
                <a:spLocks noChangeArrowheads="1"/>
              </p:cNvSpPr>
              <p:nvPr/>
            </p:nvSpPr>
            <p:spPr bwMode="auto">
              <a:xfrm>
                <a:off x="8040134" y="5031417"/>
                <a:ext cx="1630" cy="11328"/>
              </a:xfrm>
              <a:custGeom>
                <a:avLst/>
                <a:gdLst>
                  <a:gd name="T0" fmla="*/ 0 w 1"/>
                  <a:gd name="T1" fmla="*/ 0 h 31"/>
                  <a:gd name="T2" fmla="*/ 0 w 1"/>
                  <a:gd name="T3" fmla="*/ 0 h 31"/>
                  <a:gd name="T4" fmla="*/ 0 w 1"/>
                  <a:gd name="T5" fmla="*/ 30 h 31"/>
                  <a:gd name="T6" fmla="*/ 0 w 1"/>
                  <a:gd name="T7" fmla="*/ 30 h 31"/>
                  <a:gd name="T8" fmla="*/ 0 w 1"/>
                  <a:gd name="T9" fmla="*/ 0 h 31"/>
                </a:gdLst>
                <a:ahLst/>
                <a:cxnLst>
                  <a:cxn ang="0">
                    <a:pos x="T0" y="T1"/>
                  </a:cxn>
                  <a:cxn ang="0">
                    <a:pos x="T2" y="T3"/>
                  </a:cxn>
                  <a:cxn ang="0">
                    <a:pos x="T4" y="T5"/>
                  </a:cxn>
                  <a:cxn ang="0">
                    <a:pos x="T6" y="T7"/>
                  </a:cxn>
                  <a:cxn ang="0">
                    <a:pos x="T8" y="T9"/>
                  </a:cxn>
                </a:cxnLst>
                <a:rect l="0" t="0" r="r" b="b"/>
                <a:pathLst>
                  <a:path w="1" h="31">
                    <a:moveTo>
                      <a:pt x="0" y="0"/>
                    </a:moveTo>
                    <a:lnTo>
                      <a:pt x="0" y="0"/>
                    </a:lnTo>
                    <a:cubicBezTo>
                      <a:pt x="0" y="30"/>
                      <a:pt x="0" y="30"/>
                      <a:pt x="0" y="30"/>
                    </a:cubicBezTo>
                    <a:lnTo>
                      <a:pt x="0" y="3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2" name="Freeform 623">
                <a:extLst>
                  <a:ext uri="{FF2B5EF4-FFF2-40B4-BE49-F238E27FC236}">
                    <a16:creationId xmlns:a16="http://schemas.microsoft.com/office/drawing/2014/main" id="{22EE02AB-A729-41E9-B7D6-768571DBA681}"/>
                  </a:ext>
                </a:extLst>
              </p:cNvPr>
              <p:cNvSpPr>
                <a:spLocks noChangeArrowheads="1"/>
              </p:cNvSpPr>
              <p:nvPr/>
            </p:nvSpPr>
            <p:spPr bwMode="auto">
              <a:xfrm>
                <a:off x="8353256" y="5073493"/>
                <a:ext cx="22832" cy="11328"/>
              </a:xfrm>
              <a:custGeom>
                <a:avLst/>
                <a:gdLst>
                  <a:gd name="T0" fmla="*/ 59 w 60"/>
                  <a:gd name="T1" fmla="*/ 0 h 30"/>
                  <a:gd name="T2" fmla="*/ 59 w 60"/>
                  <a:gd name="T3" fmla="*/ 0 h 30"/>
                  <a:gd name="T4" fmla="*/ 0 w 60"/>
                  <a:gd name="T5" fmla="*/ 29 h 30"/>
                  <a:gd name="T6" fmla="*/ 0 w 60"/>
                  <a:gd name="T7" fmla="*/ 29 h 30"/>
                  <a:gd name="T8" fmla="*/ 59 w 60"/>
                  <a:gd name="T9" fmla="*/ 0 h 30"/>
                </a:gdLst>
                <a:ahLst/>
                <a:cxnLst>
                  <a:cxn ang="0">
                    <a:pos x="T0" y="T1"/>
                  </a:cxn>
                  <a:cxn ang="0">
                    <a:pos x="T2" y="T3"/>
                  </a:cxn>
                  <a:cxn ang="0">
                    <a:pos x="T4" y="T5"/>
                  </a:cxn>
                  <a:cxn ang="0">
                    <a:pos x="T6" y="T7"/>
                  </a:cxn>
                  <a:cxn ang="0">
                    <a:pos x="T8" y="T9"/>
                  </a:cxn>
                </a:cxnLst>
                <a:rect l="0" t="0" r="r" b="b"/>
                <a:pathLst>
                  <a:path w="60" h="30">
                    <a:moveTo>
                      <a:pt x="59" y="0"/>
                    </a:moveTo>
                    <a:lnTo>
                      <a:pt x="59" y="0"/>
                    </a:lnTo>
                    <a:cubicBezTo>
                      <a:pt x="59" y="29"/>
                      <a:pt x="30" y="29"/>
                      <a:pt x="0" y="29"/>
                    </a:cubicBezTo>
                    <a:lnTo>
                      <a:pt x="0" y="29"/>
                    </a:lnTo>
                    <a:cubicBezTo>
                      <a:pt x="30" y="29"/>
                      <a:pt x="59" y="29"/>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3" name="Freeform 624">
                <a:extLst>
                  <a:ext uri="{FF2B5EF4-FFF2-40B4-BE49-F238E27FC236}">
                    <a16:creationId xmlns:a16="http://schemas.microsoft.com/office/drawing/2014/main" id="{FE5A6D63-0311-4AC6-9557-5331D5CA4EB1}"/>
                  </a:ext>
                </a:extLst>
              </p:cNvPr>
              <p:cNvSpPr>
                <a:spLocks noChangeArrowheads="1"/>
              </p:cNvSpPr>
              <p:nvPr/>
            </p:nvSpPr>
            <p:spPr bwMode="auto">
              <a:xfrm>
                <a:off x="8278237" y="5052455"/>
                <a:ext cx="44032" cy="11329"/>
              </a:xfrm>
              <a:custGeom>
                <a:avLst/>
                <a:gdLst>
                  <a:gd name="T0" fmla="*/ 58 w 117"/>
                  <a:gd name="T1" fmla="*/ 29 h 30"/>
                  <a:gd name="T2" fmla="*/ 58 w 117"/>
                  <a:gd name="T3" fmla="*/ 29 h 30"/>
                  <a:gd name="T4" fmla="*/ 0 w 117"/>
                  <a:gd name="T5" fmla="*/ 29 h 30"/>
                  <a:gd name="T6" fmla="*/ 58 w 117"/>
                  <a:gd name="T7" fmla="*/ 29 h 30"/>
                  <a:gd name="T8" fmla="*/ 58 w 117"/>
                  <a:gd name="T9" fmla="*/ 29 h 30"/>
                  <a:gd name="T10" fmla="*/ 116 w 117"/>
                  <a:gd name="T11" fmla="*/ 0 h 30"/>
                  <a:gd name="T12" fmla="*/ 58 w 117"/>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117" h="30">
                    <a:moveTo>
                      <a:pt x="58" y="29"/>
                    </a:moveTo>
                    <a:lnTo>
                      <a:pt x="58" y="29"/>
                    </a:lnTo>
                    <a:cubicBezTo>
                      <a:pt x="58" y="29"/>
                      <a:pt x="29" y="29"/>
                      <a:pt x="0" y="29"/>
                    </a:cubicBezTo>
                    <a:cubicBezTo>
                      <a:pt x="29" y="29"/>
                      <a:pt x="58" y="29"/>
                      <a:pt x="58" y="29"/>
                    </a:cubicBezTo>
                    <a:lnTo>
                      <a:pt x="58" y="29"/>
                    </a:lnTo>
                    <a:cubicBezTo>
                      <a:pt x="87" y="29"/>
                      <a:pt x="87" y="29"/>
                      <a:pt x="116" y="0"/>
                    </a:cubicBezTo>
                    <a:cubicBezTo>
                      <a:pt x="87" y="29"/>
                      <a:pt x="87"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4" name="Freeform 625">
                <a:extLst>
                  <a:ext uri="{FF2B5EF4-FFF2-40B4-BE49-F238E27FC236}">
                    <a16:creationId xmlns:a16="http://schemas.microsoft.com/office/drawing/2014/main" id="{128FB4D4-3158-4940-AFAD-836F0F79AE85}"/>
                  </a:ext>
                </a:extLst>
              </p:cNvPr>
              <p:cNvSpPr>
                <a:spLocks noChangeArrowheads="1"/>
              </p:cNvSpPr>
              <p:nvPr/>
            </p:nvSpPr>
            <p:spPr bwMode="auto">
              <a:xfrm>
                <a:off x="8341840" y="5084821"/>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5" name="Freeform 626">
                <a:extLst>
                  <a:ext uri="{FF2B5EF4-FFF2-40B4-BE49-F238E27FC236}">
                    <a16:creationId xmlns:a16="http://schemas.microsoft.com/office/drawing/2014/main" id="{36061A6D-644A-4CE1-8CE3-8873B38016C0}"/>
                  </a:ext>
                </a:extLst>
              </p:cNvPr>
              <p:cNvSpPr>
                <a:spLocks noChangeArrowheads="1"/>
              </p:cNvSpPr>
              <p:nvPr/>
            </p:nvSpPr>
            <p:spPr bwMode="auto">
              <a:xfrm>
                <a:off x="8320639" y="5073493"/>
                <a:ext cx="21200" cy="11328"/>
              </a:xfrm>
              <a:custGeom>
                <a:avLst/>
                <a:gdLst>
                  <a:gd name="T0" fmla="*/ 0 w 59"/>
                  <a:gd name="T1" fmla="*/ 0 h 30"/>
                  <a:gd name="T2" fmla="*/ 0 w 59"/>
                  <a:gd name="T3" fmla="*/ 0 h 30"/>
                  <a:gd name="T4" fmla="*/ 29 w 59"/>
                  <a:gd name="T5" fmla="*/ 0 h 30"/>
                  <a:gd name="T6" fmla="*/ 58 w 59"/>
                  <a:gd name="T7" fmla="*/ 29 h 30"/>
                  <a:gd name="T8" fmla="*/ 0 w 59"/>
                  <a:gd name="T9" fmla="*/ 0 h 30"/>
                </a:gdLst>
                <a:ahLst/>
                <a:cxnLst>
                  <a:cxn ang="0">
                    <a:pos x="T0" y="T1"/>
                  </a:cxn>
                  <a:cxn ang="0">
                    <a:pos x="T2" y="T3"/>
                  </a:cxn>
                  <a:cxn ang="0">
                    <a:pos x="T4" y="T5"/>
                  </a:cxn>
                  <a:cxn ang="0">
                    <a:pos x="T6" y="T7"/>
                  </a:cxn>
                  <a:cxn ang="0">
                    <a:pos x="T8" y="T9"/>
                  </a:cxn>
                </a:cxnLst>
                <a:rect l="0" t="0" r="r" b="b"/>
                <a:pathLst>
                  <a:path w="59" h="30">
                    <a:moveTo>
                      <a:pt x="0" y="0"/>
                    </a:moveTo>
                    <a:lnTo>
                      <a:pt x="0" y="0"/>
                    </a:lnTo>
                    <a:cubicBezTo>
                      <a:pt x="29" y="0"/>
                      <a:pt x="29" y="0"/>
                      <a:pt x="29" y="0"/>
                    </a:cubicBezTo>
                    <a:cubicBezTo>
                      <a:pt x="29" y="0"/>
                      <a:pt x="29" y="29"/>
                      <a:pt x="58" y="29"/>
                    </a:cubicBezTo>
                    <a:cubicBezTo>
                      <a:pt x="29" y="29"/>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6" name="Freeform 627">
                <a:extLst>
                  <a:ext uri="{FF2B5EF4-FFF2-40B4-BE49-F238E27FC236}">
                    <a16:creationId xmlns:a16="http://schemas.microsoft.com/office/drawing/2014/main" id="{D7AEE393-FE21-48E3-B380-A10874B4716C}"/>
                  </a:ext>
                </a:extLst>
              </p:cNvPr>
              <p:cNvSpPr>
                <a:spLocks noChangeArrowheads="1"/>
              </p:cNvSpPr>
              <p:nvPr/>
            </p:nvSpPr>
            <p:spPr bwMode="auto">
              <a:xfrm>
                <a:off x="8320639" y="5052455"/>
                <a:ext cx="11415"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7" name="Freeform 628">
                <a:extLst>
                  <a:ext uri="{FF2B5EF4-FFF2-40B4-BE49-F238E27FC236}">
                    <a16:creationId xmlns:a16="http://schemas.microsoft.com/office/drawing/2014/main" id="{32E58472-D74F-4DF3-957A-C087C3AD33B7}"/>
                  </a:ext>
                </a:extLst>
              </p:cNvPr>
              <p:cNvSpPr>
                <a:spLocks noChangeArrowheads="1"/>
              </p:cNvSpPr>
              <p:nvPr/>
            </p:nvSpPr>
            <p:spPr bwMode="auto">
              <a:xfrm>
                <a:off x="8320639" y="5073493"/>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8" name="Freeform 629">
                <a:extLst>
                  <a:ext uri="{FF2B5EF4-FFF2-40B4-BE49-F238E27FC236}">
                    <a16:creationId xmlns:a16="http://schemas.microsoft.com/office/drawing/2014/main" id="{D38C5D92-D73B-4BA1-B6FB-51538A98FBFB}"/>
                  </a:ext>
                </a:extLst>
              </p:cNvPr>
              <p:cNvSpPr>
                <a:spLocks noChangeArrowheads="1"/>
              </p:cNvSpPr>
              <p:nvPr/>
            </p:nvSpPr>
            <p:spPr bwMode="auto">
              <a:xfrm>
                <a:off x="9204557" y="4869585"/>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79" name="Freeform 630">
                <a:extLst>
                  <a:ext uri="{FF2B5EF4-FFF2-40B4-BE49-F238E27FC236}">
                    <a16:creationId xmlns:a16="http://schemas.microsoft.com/office/drawing/2014/main" id="{3FCC3353-4435-4700-85A0-2029ECC2707F}"/>
                  </a:ext>
                </a:extLst>
              </p:cNvPr>
              <p:cNvSpPr>
                <a:spLocks noChangeArrowheads="1"/>
              </p:cNvSpPr>
              <p:nvPr/>
            </p:nvSpPr>
            <p:spPr bwMode="auto">
              <a:xfrm>
                <a:off x="9410044" y="4976394"/>
                <a:ext cx="11415" cy="1618"/>
              </a:xfrm>
              <a:custGeom>
                <a:avLst/>
                <a:gdLst>
                  <a:gd name="T0" fmla="*/ 0 w 30"/>
                  <a:gd name="T1" fmla="*/ 0 h 1"/>
                  <a:gd name="T2" fmla="*/ 0 w 30"/>
                  <a:gd name="T3" fmla="*/ 0 h 1"/>
                  <a:gd name="T4" fmla="*/ 0 w 30"/>
                  <a:gd name="T5" fmla="*/ 0 h 1"/>
                  <a:gd name="T6" fmla="*/ 0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0" name="Freeform 631">
                <a:extLst>
                  <a:ext uri="{FF2B5EF4-FFF2-40B4-BE49-F238E27FC236}">
                    <a16:creationId xmlns:a16="http://schemas.microsoft.com/office/drawing/2014/main" id="{CC128C6C-7626-401F-A82A-6790F3F2DAE2}"/>
                  </a:ext>
                </a:extLst>
              </p:cNvPr>
              <p:cNvSpPr>
                <a:spLocks noChangeArrowheads="1"/>
              </p:cNvSpPr>
              <p:nvPr/>
            </p:nvSpPr>
            <p:spPr bwMode="auto">
              <a:xfrm>
                <a:off x="9356226" y="4913279"/>
                <a:ext cx="21202" cy="32366"/>
              </a:xfrm>
              <a:custGeom>
                <a:avLst/>
                <a:gdLst>
                  <a:gd name="T0" fmla="*/ 0 w 59"/>
                  <a:gd name="T1" fmla="*/ 29 h 88"/>
                  <a:gd name="T2" fmla="*/ 0 w 59"/>
                  <a:gd name="T3" fmla="*/ 29 h 88"/>
                  <a:gd name="T4" fmla="*/ 0 w 59"/>
                  <a:gd name="T5" fmla="*/ 0 h 88"/>
                  <a:gd name="T6" fmla="*/ 0 w 59"/>
                  <a:gd name="T7" fmla="*/ 29 h 88"/>
                  <a:gd name="T8" fmla="*/ 58 w 59"/>
                  <a:gd name="T9" fmla="*/ 87 h 88"/>
                  <a:gd name="T10" fmla="*/ 0 w 59"/>
                  <a:gd name="T11" fmla="*/ 29 h 88"/>
                </a:gdLst>
                <a:ahLst/>
                <a:cxnLst>
                  <a:cxn ang="0">
                    <a:pos x="T0" y="T1"/>
                  </a:cxn>
                  <a:cxn ang="0">
                    <a:pos x="T2" y="T3"/>
                  </a:cxn>
                  <a:cxn ang="0">
                    <a:pos x="T4" y="T5"/>
                  </a:cxn>
                  <a:cxn ang="0">
                    <a:pos x="T6" y="T7"/>
                  </a:cxn>
                  <a:cxn ang="0">
                    <a:pos x="T8" y="T9"/>
                  </a:cxn>
                  <a:cxn ang="0">
                    <a:pos x="T10" y="T11"/>
                  </a:cxn>
                </a:cxnLst>
                <a:rect l="0" t="0" r="r" b="b"/>
                <a:pathLst>
                  <a:path w="59" h="88">
                    <a:moveTo>
                      <a:pt x="0" y="29"/>
                    </a:moveTo>
                    <a:lnTo>
                      <a:pt x="0" y="29"/>
                    </a:lnTo>
                    <a:cubicBezTo>
                      <a:pt x="0" y="29"/>
                      <a:pt x="0" y="29"/>
                      <a:pt x="0" y="0"/>
                    </a:cubicBezTo>
                    <a:cubicBezTo>
                      <a:pt x="0" y="29"/>
                      <a:pt x="0" y="29"/>
                      <a:pt x="0" y="29"/>
                    </a:cubicBezTo>
                    <a:cubicBezTo>
                      <a:pt x="29" y="58"/>
                      <a:pt x="58" y="58"/>
                      <a:pt x="58" y="87"/>
                    </a:cubicBezTo>
                    <a:cubicBezTo>
                      <a:pt x="58" y="58"/>
                      <a:pt x="29" y="58"/>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1" name="Freeform 632">
                <a:extLst>
                  <a:ext uri="{FF2B5EF4-FFF2-40B4-BE49-F238E27FC236}">
                    <a16:creationId xmlns:a16="http://schemas.microsoft.com/office/drawing/2014/main" id="{54486A29-4C8E-4ACF-9535-320B98340DB1}"/>
                  </a:ext>
                </a:extLst>
              </p:cNvPr>
              <p:cNvSpPr>
                <a:spLocks noChangeArrowheads="1"/>
              </p:cNvSpPr>
              <p:nvPr/>
            </p:nvSpPr>
            <p:spPr bwMode="auto">
              <a:xfrm>
                <a:off x="9463861" y="4966684"/>
                <a:ext cx="11416" cy="11328"/>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0" y="0"/>
                      <a:pt x="0" y="29"/>
                      <a:pt x="0" y="29"/>
                    </a:cubicBezTo>
                    <a:cubicBezTo>
                      <a:pt x="0" y="29"/>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2" name="Freeform 633">
                <a:extLst>
                  <a:ext uri="{FF2B5EF4-FFF2-40B4-BE49-F238E27FC236}">
                    <a16:creationId xmlns:a16="http://schemas.microsoft.com/office/drawing/2014/main" id="{FCD15162-2BDD-40AD-B14B-6C001B3AD9D4}"/>
                  </a:ext>
                </a:extLst>
              </p:cNvPr>
              <p:cNvSpPr>
                <a:spLocks noChangeArrowheads="1"/>
              </p:cNvSpPr>
              <p:nvPr/>
            </p:nvSpPr>
            <p:spPr bwMode="auto">
              <a:xfrm>
                <a:off x="9442661" y="4966684"/>
                <a:ext cx="21200" cy="1618"/>
              </a:xfrm>
              <a:custGeom>
                <a:avLst/>
                <a:gdLst>
                  <a:gd name="T0" fmla="*/ 57 w 58"/>
                  <a:gd name="T1" fmla="*/ 0 h 1"/>
                  <a:gd name="T2" fmla="*/ 57 w 58"/>
                  <a:gd name="T3" fmla="*/ 0 h 1"/>
                  <a:gd name="T4" fmla="*/ 28 w 58"/>
                  <a:gd name="T5" fmla="*/ 0 h 1"/>
                  <a:gd name="T6" fmla="*/ 0 w 58"/>
                  <a:gd name="T7" fmla="*/ 0 h 1"/>
                  <a:gd name="T8" fmla="*/ 0 w 58"/>
                  <a:gd name="T9" fmla="*/ 0 h 1"/>
                  <a:gd name="T10" fmla="*/ 28 w 58"/>
                  <a:gd name="T11" fmla="*/ 0 h 1"/>
                  <a:gd name="T12" fmla="*/ 57 w 5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8" h="1">
                    <a:moveTo>
                      <a:pt x="57" y="0"/>
                    </a:moveTo>
                    <a:lnTo>
                      <a:pt x="57" y="0"/>
                    </a:lnTo>
                    <a:cubicBezTo>
                      <a:pt x="28" y="0"/>
                      <a:pt x="28" y="0"/>
                      <a:pt x="28" y="0"/>
                    </a:cubicBezTo>
                    <a:cubicBezTo>
                      <a:pt x="0" y="0"/>
                      <a:pt x="0" y="0"/>
                      <a:pt x="0" y="0"/>
                    </a:cubicBezTo>
                    <a:lnTo>
                      <a:pt x="0" y="0"/>
                    </a:lnTo>
                    <a:cubicBezTo>
                      <a:pt x="0" y="0"/>
                      <a:pt x="0" y="0"/>
                      <a:pt x="28" y="0"/>
                    </a:cubicBezTo>
                    <a:cubicBezTo>
                      <a:pt x="28" y="0"/>
                      <a:pt x="28" y="0"/>
                      <a:pt x="5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3" name="Freeform 634">
                <a:extLst>
                  <a:ext uri="{FF2B5EF4-FFF2-40B4-BE49-F238E27FC236}">
                    <a16:creationId xmlns:a16="http://schemas.microsoft.com/office/drawing/2014/main" id="{DE30FA80-ED9C-4BA3-921B-A1323D8F8E52}"/>
                  </a:ext>
                </a:extLst>
              </p:cNvPr>
              <p:cNvSpPr>
                <a:spLocks noChangeArrowheads="1"/>
              </p:cNvSpPr>
              <p:nvPr/>
            </p:nvSpPr>
            <p:spPr bwMode="auto">
              <a:xfrm>
                <a:off x="9711750" y="4976394"/>
                <a:ext cx="32617" cy="11328"/>
              </a:xfrm>
              <a:custGeom>
                <a:avLst/>
                <a:gdLst>
                  <a:gd name="T0" fmla="*/ 58 w 89"/>
                  <a:gd name="T1" fmla="*/ 29 h 30"/>
                  <a:gd name="T2" fmla="*/ 58 w 89"/>
                  <a:gd name="T3" fmla="*/ 29 h 30"/>
                  <a:gd name="T4" fmla="*/ 0 w 89"/>
                  <a:gd name="T5" fmla="*/ 0 h 30"/>
                  <a:gd name="T6" fmla="*/ 58 w 89"/>
                  <a:gd name="T7" fmla="*/ 29 h 30"/>
                  <a:gd name="T8" fmla="*/ 88 w 89"/>
                  <a:gd name="T9" fmla="*/ 29 h 30"/>
                  <a:gd name="T10" fmla="*/ 58 w 89"/>
                  <a:gd name="T11" fmla="*/ 29 h 30"/>
                </a:gdLst>
                <a:ahLst/>
                <a:cxnLst>
                  <a:cxn ang="0">
                    <a:pos x="T0" y="T1"/>
                  </a:cxn>
                  <a:cxn ang="0">
                    <a:pos x="T2" y="T3"/>
                  </a:cxn>
                  <a:cxn ang="0">
                    <a:pos x="T4" y="T5"/>
                  </a:cxn>
                  <a:cxn ang="0">
                    <a:pos x="T6" y="T7"/>
                  </a:cxn>
                  <a:cxn ang="0">
                    <a:pos x="T8" y="T9"/>
                  </a:cxn>
                  <a:cxn ang="0">
                    <a:pos x="T10" y="T11"/>
                  </a:cxn>
                </a:cxnLst>
                <a:rect l="0" t="0" r="r" b="b"/>
                <a:pathLst>
                  <a:path w="89" h="30">
                    <a:moveTo>
                      <a:pt x="58" y="29"/>
                    </a:moveTo>
                    <a:lnTo>
                      <a:pt x="58" y="29"/>
                    </a:lnTo>
                    <a:cubicBezTo>
                      <a:pt x="29" y="29"/>
                      <a:pt x="0" y="29"/>
                      <a:pt x="0" y="0"/>
                    </a:cubicBezTo>
                    <a:cubicBezTo>
                      <a:pt x="0" y="29"/>
                      <a:pt x="29" y="29"/>
                      <a:pt x="58" y="29"/>
                    </a:cubicBezTo>
                    <a:lnTo>
                      <a:pt x="88" y="29"/>
                    </a:lnTo>
                    <a:lnTo>
                      <a:pt x="58"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4" name="Freeform 635">
                <a:extLst>
                  <a:ext uri="{FF2B5EF4-FFF2-40B4-BE49-F238E27FC236}">
                    <a16:creationId xmlns:a16="http://schemas.microsoft.com/office/drawing/2014/main" id="{95E237A4-7C85-4892-84ED-CED794CCB375}"/>
                  </a:ext>
                </a:extLst>
              </p:cNvPr>
              <p:cNvSpPr>
                <a:spLocks noChangeArrowheads="1"/>
              </p:cNvSpPr>
              <p:nvPr/>
            </p:nvSpPr>
            <p:spPr bwMode="auto">
              <a:xfrm>
                <a:off x="9281207" y="4869585"/>
                <a:ext cx="44033" cy="32366"/>
              </a:xfrm>
              <a:custGeom>
                <a:avLst/>
                <a:gdLst>
                  <a:gd name="T0" fmla="*/ 117 w 118"/>
                  <a:gd name="T1" fmla="*/ 87 h 88"/>
                  <a:gd name="T2" fmla="*/ 117 w 118"/>
                  <a:gd name="T3" fmla="*/ 87 h 88"/>
                  <a:gd name="T4" fmla="*/ 29 w 118"/>
                  <a:gd name="T5" fmla="*/ 29 h 88"/>
                  <a:gd name="T6" fmla="*/ 0 w 118"/>
                  <a:gd name="T7" fmla="*/ 0 h 88"/>
                  <a:gd name="T8" fmla="*/ 0 w 118"/>
                  <a:gd name="T9" fmla="*/ 0 h 88"/>
                  <a:gd name="T10" fmla="*/ 0 w 118"/>
                  <a:gd name="T11" fmla="*/ 0 h 88"/>
                  <a:gd name="T12" fmla="*/ 29 w 118"/>
                  <a:gd name="T13" fmla="*/ 29 h 88"/>
                  <a:gd name="T14" fmla="*/ 117 w 118"/>
                  <a:gd name="T15" fmla="*/ 87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88">
                    <a:moveTo>
                      <a:pt x="117" y="87"/>
                    </a:moveTo>
                    <a:lnTo>
                      <a:pt x="117" y="87"/>
                    </a:lnTo>
                    <a:cubicBezTo>
                      <a:pt x="88" y="58"/>
                      <a:pt x="58" y="58"/>
                      <a:pt x="29" y="29"/>
                    </a:cubicBezTo>
                    <a:cubicBezTo>
                      <a:pt x="29" y="0"/>
                      <a:pt x="29" y="0"/>
                      <a:pt x="0" y="0"/>
                    </a:cubicBezTo>
                    <a:lnTo>
                      <a:pt x="0" y="0"/>
                    </a:lnTo>
                    <a:lnTo>
                      <a:pt x="0" y="0"/>
                    </a:lnTo>
                    <a:cubicBezTo>
                      <a:pt x="29" y="0"/>
                      <a:pt x="29" y="0"/>
                      <a:pt x="29" y="29"/>
                    </a:cubicBezTo>
                    <a:cubicBezTo>
                      <a:pt x="58" y="58"/>
                      <a:pt x="88" y="58"/>
                      <a:pt x="117"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5" name="Freeform 636">
                <a:extLst>
                  <a:ext uri="{FF2B5EF4-FFF2-40B4-BE49-F238E27FC236}">
                    <a16:creationId xmlns:a16="http://schemas.microsoft.com/office/drawing/2014/main" id="{6D259038-5299-4FC5-BB0B-AA33E7EA308E}"/>
                  </a:ext>
                </a:extLst>
              </p:cNvPr>
              <p:cNvSpPr>
                <a:spLocks noChangeArrowheads="1"/>
              </p:cNvSpPr>
              <p:nvPr/>
            </p:nvSpPr>
            <p:spPr bwMode="auto">
              <a:xfrm>
                <a:off x="9183356" y="4837219"/>
                <a:ext cx="65234" cy="11328"/>
              </a:xfrm>
              <a:custGeom>
                <a:avLst/>
                <a:gdLst>
                  <a:gd name="T0" fmla="*/ 174 w 175"/>
                  <a:gd name="T1" fmla="*/ 29 h 30"/>
                  <a:gd name="T2" fmla="*/ 174 w 175"/>
                  <a:gd name="T3" fmla="*/ 29 h 30"/>
                  <a:gd name="T4" fmla="*/ 174 w 175"/>
                  <a:gd name="T5" fmla="*/ 29 h 30"/>
                  <a:gd name="T6" fmla="*/ 174 w 175"/>
                  <a:gd name="T7" fmla="*/ 29 h 30"/>
                  <a:gd name="T8" fmla="*/ 174 w 175"/>
                  <a:gd name="T9" fmla="*/ 29 h 30"/>
                  <a:gd name="T10" fmla="*/ 86 w 175"/>
                  <a:gd name="T11" fmla="*/ 0 h 30"/>
                  <a:gd name="T12" fmla="*/ 29 w 175"/>
                  <a:gd name="T13" fmla="*/ 29 h 30"/>
                  <a:gd name="T14" fmla="*/ 0 w 175"/>
                  <a:gd name="T15" fmla="*/ 29 h 30"/>
                  <a:gd name="T16" fmla="*/ 0 w 175"/>
                  <a:gd name="T17" fmla="*/ 29 h 30"/>
                  <a:gd name="T18" fmla="*/ 0 w 175"/>
                  <a:gd name="T19" fmla="*/ 29 h 30"/>
                  <a:gd name="T20" fmla="*/ 29 w 175"/>
                  <a:gd name="T21" fmla="*/ 29 h 30"/>
                  <a:gd name="T22" fmla="*/ 86 w 175"/>
                  <a:gd name="T23" fmla="*/ 0 h 30"/>
                  <a:gd name="T24" fmla="*/ 174 w 175"/>
                  <a:gd name="T2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30">
                    <a:moveTo>
                      <a:pt x="174" y="29"/>
                    </a:moveTo>
                    <a:lnTo>
                      <a:pt x="174" y="29"/>
                    </a:lnTo>
                    <a:lnTo>
                      <a:pt x="174" y="29"/>
                    </a:lnTo>
                    <a:lnTo>
                      <a:pt x="174" y="29"/>
                    </a:lnTo>
                    <a:lnTo>
                      <a:pt x="174" y="29"/>
                    </a:lnTo>
                    <a:cubicBezTo>
                      <a:pt x="145" y="0"/>
                      <a:pt x="116" y="0"/>
                      <a:pt x="86" y="0"/>
                    </a:cubicBezTo>
                    <a:cubicBezTo>
                      <a:pt x="57" y="0"/>
                      <a:pt x="29" y="0"/>
                      <a:pt x="29" y="29"/>
                    </a:cubicBezTo>
                    <a:lnTo>
                      <a:pt x="0" y="29"/>
                    </a:lnTo>
                    <a:lnTo>
                      <a:pt x="0" y="29"/>
                    </a:lnTo>
                    <a:lnTo>
                      <a:pt x="0" y="29"/>
                    </a:lnTo>
                    <a:lnTo>
                      <a:pt x="29" y="29"/>
                    </a:lnTo>
                    <a:cubicBezTo>
                      <a:pt x="29" y="0"/>
                      <a:pt x="57" y="0"/>
                      <a:pt x="86" y="0"/>
                    </a:cubicBezTo>
                    <a:cubicBezTo>
                      <a:pt x="116" y="0"/>
                      <a:pt x="145" y="0"/>
                      <a:pt x="174"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6" name="Freeform 637">
                <a:extLst>
                  <a:ext uri="{FF2B5EF4-FFF2-40B4-BE49-F238E27FC236}">
                    <a16:creationId xmlns:a16="http://schemas.microsoft.com/office/drawing/2014/main" id="{34EA924C-1C3C-4055-8919-253D6FEB2D45}"/>
                  </a:ext>
                </a:extLst>
              </p:cNvPr>
              <p:cNvSpPr>
                <a:spLocks noChangeArrowheads="1"/>
              </p:cNvSpPr>
              <p:nvPr/>
            </p:nvSpPr>
            <p:spPr bwMode="auto">
              <a:xfrm>
                <a:off x="9582914" y="4892241"/>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7" name="Freeform 638">
                <a:extLst>
                  <a:ext uri="{FF2B5EF4-FFF2-40B4-BE49-F238E27FC236}">
                    <a16:creationId xmlns:a16="http://schemas.microsoft.com/office/drawing/2014/main" id="{5E4613BB-A5E7-490F-8A9D-8994E256F8F9}"/>
                  </a:ext>
                </a:extLst>
              </p:cNvPr>
              <p:cNvSpPr>
                <a:spLocks noChangeArrowheads="1"/>
              </p:cNvSpPr>
              <p:nvPr/>
            </p:nvSpPr>
            <p:spPr bwMode="auto">
              <a:xfrm>
                <a:off x="9582914" y="4892241"/>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8" name="Freeform 639">
                <a:extLst>
                  <a:ext uri="{FF2B5EF4-FFF2-40B4-BE49-F238E27FC236}">
                    <a16:creationId xmlns:a16="http://schemas.microsoft.com/office/drawing/2014/main" id="{0DD0E0A3-A004-4905-8329-80BF7DE0361C}"/>
                  </a:ext>
                </a:extLst>
              </p:cNvPr>
              <p:cNvSpPr>
                <a:spLocks noChangeArrowheads="1"/>
              </p:cNvSpPr>
              <p:nvPr/>
            </p:nvSpPr>
            <p:spPr bwMode="auto">
              <a:xfrm>
                <a:off x="9657933" y="4934318"/>
                <a:ext cx="21200" cy="1618"/>
              </a:xfrm>
              <a:custGeom>
                <a:avLst/>
                <a:gdLst>
                  <a:gd name="T0" fmla="*/ 0 w 59"/>
                  <a:gd name="T1" fmla="*/ 0 h 1"/>
                  <a:gd name="T2" fmla="*/ 0 w 59"/>
                  <a:gd name="T3" fmla="*/ 0 h 1"/>
                  <a:gd name="T4" fmla="*/ 58 w 59"/>
                  <a:gd name="T5" fmla="*/ 0 h 1"/>
                  <a:gd name="T6" fmla="*/ 0 w 59"/>
                  <a:gd name="T7" fmla="*/ 0 h 1"/>
                </a:gdLst>
                <a:ahLst/>
                <a:cxnLst>
                  <a:cxn ang="0">
                    <a:pos x="T0" y="T1"/>
                  </a:cxn>
                  <a:cxn ang="0">
                    <a:pos x="T2" y="T3"/>
                  </a:cxn>
                  <a:cxn ang="0">
                    <a:pos x="T4" y="T5"/>
                  </a:cxn>
                  <a:cxn ang="0">
                    <a:pos x="T6" y="T7"/>
                  </a:cxn>
                </a:cxnLst>
                <a:rect l="0" t="0" r="r" b="b"/>
                <a:pathLst>
                  <a:path w="59" h="1">
                    <a:moveTo>
                      <a:pt x="0" y="0"/>
                    </a:moveTo>
                    <a:lnTo>
                      <a:pt x="0" y="0"/>
                    </a:lnTo>
                    <a:cubicBezTo>
                      <a:pt x="29" y="0"/>
                      <a:pt x="29" y="0"/>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89" name="Freeform 640">
                <a:extLst>
                  <a:ext uri="{FF2B5EF4-FFF2-40B4-BE49-F238E27FC236}">
                    <a16:creationId xmlns:a16="http://schemas.microsoft.com/office/drawing/2014/main" id="{D5D07B80-58E2-47C3-AEA3-31DB19B33336}"/>
                  </a:ext>
                </a:extLst>
              </p:cNvPr>
              <p:cNvSpPr>
                <a:spLocks noChangeArrowheads="1"/>
              </p:cNvSpPr>
              <p:nvPr/>
            </p:nvSpPr>
            <p:spPr bwMode="auto">
              <a:xfrm>
                <a:off x="9582914" y="4892241"/>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0" name="Freeform 641">
                <a:extLst>
                  <a:ext uri="{FF2B5EF4-FFF2-40B4-BE49-F238E27FC236}">
                    <a16:creationId xmlns:a16="http://schemas.microsoft.com/office/drawing/2014/main" id="{F418D18F-51EF-4D51-8CA0-34062A1903E5}"/>
                  </a:ext>
                </a:extLst>
              </p:cNvPr>
              <p:cNvSpPr>
                <a:spLocks noChangeArrowheads="1"/>
              </p:cNvSpPr>
              <p:nvPr/>
            </p:nvSpPr>
            <p:spPr bwMode="auto">
              <a:xfrm>
                <a:off x="8687579" y="5084821"/>
                <a:ext cx="11416" cy="21039"/>
              </a:xfrm>
              <a:custGeom>
                <a:avLst/>
                <a:gdLst>
                  <a:gd name="T0" fmla="*/ 0 w 30"/>
                  <a:gd name="T1" fmla="*/ 58 h 59"/>
                  <a:gd name="T2" fmla="*/ 0 w 30"/>
                  <a:gd name="T3" fmla="*/ 58 h 59"/>
                  <a:gd name="T4" fmla="*/ 29 w 30"/>
                  <a:gd name="T5" fmla="*/ 0 h 59"/>
                  <a:gd name="T6" fmla="*/ 29 w 30"/>
                  <a:gd name="T7" fmla="*/ 0 h 59"/>
                  <a:gd name="T8" fmla="*/ 0 w 30"/>
                  <a:gd name="T9" fmla="*/ 58 h 59"/>
                </a:gdLst>
                <a:ahLst/>
                <a:cxnLst>
                  <a:cxn ang="0">
                    <a:pos x="T0" y="T1"/>
                  </a:cxn>
                  <a:cxn ang="0">
                    <a:pos x="T2" y="T3"/>
                  </a:cxn>
                  <a:cxn ang="0">
                    <a:pos x="T4" y="T5"/>
                  </a:cxn>
                  <a:cxn ang="0">
                    <a:pos x="T6" y="T7"/>
                  </a:cxn>
                  <a:cxn ang="0">
                    <a:pos x="T8" y="T9"/>
                  </a:cxn>
                </a:cxnLst>
                <a:rect l="0" t="0" r="r" b="b"/>
                <a:pathLst>
                  <a:path w="30" h="59">
                    <a:moveTo>
                      <a:pt x="0" y="58"/>
                    </a:moveTo>
                    <a:lnTo>
                      <a:pt x="0" y="58"/>
                    </a:lnTo>
                    <a:cubicBezTo>
                      <a:pt x="0" y="29"/>
                      <a:pt x="29" y="0"/>
                      <a:pt x="29" y="0"/>
                    </a:cubicBezTo>
                    <a:lnTo>
                      <a:pt x="29" y="0"/>
                    </a:lnTo>
                    <a:cubicBezTo>
                      <a:pt x="29" y="0"/>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1" name="Freeform 642">
                <a:extLst>
                  <a:ext uri="{FF2B5EF4-FFF2-40B4-BE49-F238E27FC236}">
                    <a16:creationId xmlns:a16="http://schemas.microsoft.com/office/drawing/2014/main" id="{33C6C013-EA7C-44DF-AF22-860409638879}"/>
                  </a:ext>
                </a:extLst>
              </p:cNvPr>
              <p:cNvSpPr>
                <a:spLocks noChangeArrowheads="1"/>
              </p:cNvSpPr>
              <p:nvPr/>
            </p:nvSpPr>
            <p:spPr bwMode="auto">
              <a:xfrm>
                <a:off x="9475278" y="4966684"/>
                <a:ext cx="32617" cy="21038"/>
              </a:xfrm>
              <a:custGeom>
                <a:avLst/>
                <a:gdLst>
                  <a:gd name="T0" fmla="*/ 0 w 89"/>
                  <a:gd name="T1" fmla="*/ 58 h 59"/>
                  <a:gd name="T2" fmla="*/ 0 w 89"/>
                  <a:gd name="T3" fmla="*/ 58 h 59"/>
                  <a:gd name="T4" fmla="*/ 88 w 89"/>
                  <a:gd name="T5" fmla="*/ 0 h 59"/>
                  <a:gd name="T6" fmla="*/ 0 w 89"/>
                  <a:gd name="T7" fmla="*/ 58 h 59"/>
                </a:gdLst>
                <a:ahLst/>
                <a:cxnLst>
                  <a:cxn ang="0">
                    <a:pos x="T0" y="T1"/>
                  </a:cxn>
                  <a:cxn ang="0">
                    <a:pos x="T2" y="T3"/>
                  </a:cxn>
                  <a:cxn ang="0">
                    <a:pos x="T4" y="T5"/>
                  </a:cxn>
                  <a:cxn ang="0">
                    <a:pos x="T6" y="T7"/>
                  </a:cxn>
                </a:cxnLst>
                <a:rect l="0" t="0" r="r" b="b"/>
                <a:pathLst>
                  <a:path w="89" h="59">
                    <a:moveTo>
                      <a:pt x="0" y="58"/>
                    </a:moveTo>
                    <a:lnTo>
                      <a:pt x="0" y="58"/>
                    </a:lnTo>
                    <a:cubicBezTo>
                      <a:pt x="59" y="58"/>
                      <a:pt x="88" y="29"/>
                      <a:pt x="88" y="0"/>
                    </a:cubicBezTo>
                    <a:cubicBezTo>
                      <a:pt x="88" y="29"/>
                      <a:pt x="59"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2" name="Freeform 643">
                <a:extLst>
                  <a:ext uri="{FF2B5EF4-FFF2-40B4-BE49-F238E27FC236}">
                    <a16:creationId xmlns:a16="http://schemas.microsoft.com/office/drawing/2014/main" id="{7AB09C59-9937-45C2-A49D-C683B7F13888}"/>
                  </a:ext>
                </a:extLst>
              </p:cNvPr>
              <p:cNvSpPr>
                <a:spLocks noChangeArrowheads="1"/>
              </p:cNvSpPr>
              <p:nvPr/>
            </p:nvSpPr>
            <p:spPr bwMode="auto">
              <a:xfrm>
                <a:off x="9571497" y="4892241"/>
                <a:ext cx="11416" cy="1618"/>
              </a:xfrm>
              <a:custGeom>
                <a:avLst/>
                <a:gdLst>
                  <a:gd name="T0" fmla="*/ 0 w 29"/>
                  <a:gd name="T1" fmla="*/ 0 h 1"/>
                  <a:gd name="T2" fmla="*/ 0 w 29"/>
                  <a:gd name="T3" fmla="*/ 0 h 1"/>
                  <a:gd name="T4" fmla="*/ 0 w 29"/>
                  <a:gd name="T5" fmla="*/ 0 h 1"/>
                  <a:gd name="T6" fmla="*/ 0 w 29"/>
                  <a:gd name="T7" fmla="*/ 0 h 1"/>
                  <a:gd name="T8" fmla="*/ 28 w 29"/>
                  <a:gd name="T9" fmla="*/ 0 h 1"/>
                  <a:gd name="T10" fmla="*/ 28 w 29"/>
                  <a:gd name="T11" fmla="*/ 0 h 1"/>
                  <a:gd name="T12" fmla="*/ 0 w 2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9" h="1">
                    <a:moveTo>
                      <a:pt x="0" y="0"/>
                    </a:moveTo>
                    <a:lnTo>
                      <a:pt x="0" y="0"/>
                    </a:lnTo>
                    <a:lnTo>
                      <a:pt x="0" y="0"/>
                    </a:lnTo>
                    <a:lnTo>
                      <a:pt x="0" y="0"/>
                    </a:lnTo>
                    <a:cubicBezTo>
                      <a:pt x="28" y="0"/>
                      <a:pt x="28" y="0"/>
                      <a:pt x="28" y="0"/>
                    </a:cubicBezTo>
                    <a:lnTo>
                      <a:pt x="28"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3" name="Freeform 644">
                <a:extLst>
                  <a:ext uri="{FF2B5EF4-FFF2-40B4-BE49-F238E27FC236}">
                    <a16:creationId xmlns:a16="http://schemas.microsoft.com/office/drawing/2014/main" id="{EF159C73-5986-4627-B878-75B2C1DE494E}"/>
                  </a:ext>
                </a:extLst>
              </p:cNvPr>
              <p:cNvSpPr>
                <a:spLocks noChangeArrowheads="1"/>
              </p:cNvSpPr>
              <p:nvPr/>
            </p:nvSpPr>
            <p:spPr bwMode="auto">
              <a:xfrm>
                <a:off x="8870234" y="4892241"/>
                <a:ext cx="11416" cy="11328"/>
              </a:xfrm>
              <a:custGeom>
                <a:avLst/>
                <a:gdLst>
                  <a:gd name="T0" fmla="*/ 0 w 31"/>
                  <a:gd name="T1" fmla="*/ 0 h 30"/>
                  <a:gd name="T2" fmla="*/ 0 w 31"/>
                  <a:gd name="T3" fmla="*/ 0 h 30"/>
                  <a:gd name="T4" fmla="*/ 30 w 31"/>
                  <a:gd name="T5" fmla="*/ 29 h 30"/>
                  <a:gd name="T6" fmla="*/ 0 w 31"/>
                  <a:gd name="T7" fmla="*/ 0 h 30"/>
                </a:gdLst>
                <a:ahLst/>
                <a:cxnLst>
                  <a:cxn ang="0">
                    <a:pos x="T0" y="T1"/>
                  </a:cxn>
                  <a:cxn ang="0">
                    <a:pos x="T2" y="T3"/>
                  </a:cxn>
                  <a:cxn ang="0">
                    <a:pos x="T4" y="T5"/>
                  </a:cxn>
                  <a:cxn ang="0">
                    <a:pos x="T6" y="T7"/>
                  </a:cxn>
                </a:cxnLst>
                <a:rect l="0" t="0" r="r" b="b"/>
                <a:pathLst>
                  <a:path w="31" h="30">
                    <a:moveTo>
                      <a:pt x="0" y="0"/>
                    </a:moveTo>
                    <a:lnTo>
                      <a:pt x="0" y="0"/>
                    </a:lnTo>
                    <a:cubicBezTo>
                      <a:pt x="30" y="29"/>
                      <a:pt x="30" y="29"/>
                      <a:pt x="30" y="29"/>
                    </a:cubicBezTo>
                    <a:cubicBezTo>
                      <a:pt x="30" y="29"/>
                      <a:pt x="3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4" name="Freeform 645">
                <a:extLst>
                  <a:ext uri="{FF2B5EF4-FFF2-40B4-BE49-F238E27FC236}">
                    <a16:creationId xmlns:a16="http://schemas.microsoft.com/office/drawing/2014/main" id="{019D0DC2-A260-4155-A872-AEA2C1F44E1E}"/>
                  </a:ext>
                </a:extLst>
              </p:cNvPr>
              <p:cNvSpPr>
                <a:spLocks noChangeArrowheads="1"/>
              </p:cNvSpPr>
              <p:nvPr/>
            </p:nvSpPr>
            <p:spPr bwMode="auto">
              <a:xfrm>
                <a:off x="8902851" y="4901951"/>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5" name="Freeform 646">
                <a:extLst>
                  <a:ext uri="{FF2B5EF4-FFF2-40B4-BE49-F238E27FC236}">
                    <a16:creationId xmlns:a16="http://schemas.microsoft.com/office/drawing/2014/main" id="{D3A2D51E-7256-41F4-9D11-7A49A603A27F}"/>
                  </a:ext>
                </a:extLst>
              </p:cNvPr>
              <p:cNvSpPr>
                <a:spLocks noChangeArrowheads="1"/>
              </p:cNvSpPr>
              <p:nvPr/>
            </p:nvSpPr>
            <p:spPr bwMode="auto">
              <a:xfrm>
                <a:off x="8762598" y="5115570"/>
                <a:ext cx="32617" cy="11328"/>
              </a:xfrm>
              <a:custGeom>
                <a:avLst/>
                <a:gdLst>
                  <a:gd name="T0" fmla="*/ 58 w 89"/>
                  <a:gd name="T1" fmla="*/ 0 h 31"/>
                  <a:gd name="T2" fmla="*/ 58 w 89"/>
                  <a:gd name="T3" fmla="*/ 0 h 31"/>
                  <a:gd name="T4" fmla="*/ 0 w 89"/>
                  <a:gd name="T5" fmla="*/ 0 h 31"/>
                  <a:gd name="T6" fmla="*/ 0 w 89"/>
                  <a:gd name="T7" fmla="*/ 0 h 31"/>
                  <a:gd name="T8" fmla="*/ 58 w 89"/>
                  <a:gd name="T9" fmla="*/ 0 h 31"/>
                  <a:gd name="T10" fmla="*/ 88 w 89"/>
                  <a:gd name="T11" fmla="*/ 0 h 31"/>
                  <a:gd name="T12" fmla="*/ 88 w 89"/>
                  <a:gd name="T13" fmla="*/ 30 h 31"/>
                  <a:gd name="T14" fmla="*/ 88 w 89"/>
                  <a:gd name="T15" fmla="*/ 30 h 31"/>
                  <a:gd name="T16" fmla="*/ 88 w 89"/>
                  <a:gd name="T17" fmla="*/ 0 h 31"/>
                  <a:gd name="T18" fmla="*/ 58 w 8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31">
                    <a:moveTo>
                      <a:pt x="58" y="0"/>
                    </a:moveTo>
                    <a:lnTo>
                      <a:pt x="58" y="0"/>
                    </a:lnTo>
                    <a:cubicBezTo>
                      <a:pt x="58" y="0"/>
                      <a:pt x="29" y="0"/>
                      <a:pt x="0" y="0"/>
                    </a:cubicBezTo>
                    <a:lnTo>
                      <a:pt x="0" y="0"/>
                    </a:lnTo>
                    <a:cubicBezTo>
                      <a:pt x="29" y="0"/>
                      <a:pt x="58" y="0"/>
                      <a:pt x="58" y="0"/>
                    </a:cubicBezTo>
                    <a:cubicBezTo>
                      <a:pt x="88" y="0"/>
                      <a:pt x="88" y="0"/>
                      <a:pt x="88" y="0"/>
                    </a:cubicBezTo>
                    <a:cubicBezTo>
                      <a:pt x="88" y="30"/>
                      <a:pt x="88" y="30"/>
                      <a:pt x="88" y="30"/>
                    </a:cubicBezTo>
                    <a:lnTo>
                      <a:pt x="88" y="30"/>
                    </a:lnTo>
                    <a:cubicBezTo>
                      <a:pt x="88" y="0"/>
                      <a:pt x="88" y="0"/>
                      <a:pt x="88" y="0"/>
                    </a:cubicBezTo>
                    <a:lnTo>
                      <a:pt x="5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6" name="Freeform 647">
                <a:extLst>
                  <a:ext uri="{FF2B5EF4-FFF2-40B4-BE49-F238E27FC236}">
                    <a16:creationId xmlns:a16="http://schemas.microsoft.com/office/drawing/2014/main" id="{1D90C633-ABDD-4F40-ACF1-8F24A4C406D9}"/>
                  </a:ext>
                </a:extLst>
              </p:cNvPr>
              <p:cNvSpPr>
                <a:spLocks noChangeArrowheads="1"/>
              </p:cNvSpPr>
              <p:nvPr/>
            </p:nvSpPr>
            <p:spPr bwMode="auto">
              <a:xfrm>
                <a:off x="8698995" y="5138226"/>
                <a:ext cx="32617" cy="21038"/>
              </a:xfrm>
              <a:custGeom>
                <a:avLst/>
                <a:gdLst>
                  <a:gd name="T0" fmla="*/ 58 w 88"/>
                  <a:gd name="T1" fmla="*/ 29 h 59"/>
                  <a:gd name="T2" fmla="*/ 58 w 88"/>
                  <a:gd name="T3" fmla="*/ 29 h 59"/>
                  <a:gd name="T4" fmla="*/ 0 w 88"/>
                  <a:gd name="T5" fmla="*/ 58 h 59"/>
                  <a:gd name="T6" fmla="*/ 0 w 88"/>
                  <a:gd name="T7" fmla="*/ 58 h 59"/>
                  <a:gd name="T8" fmla="*/ 58 w 88"/>
                  <a:gd name="T9" fmla="*/ 29 h 59"/>
                  <a:gd name="T10" fmla="*/ 87 w 88"/>
                  <a:gd name="T11" fmla="*/ 0 h 59"/>
                  <a:gd name="T12" fmla="*/ 58 w 88"/>
                  <a:gd name="T13" fmla="*/ 29 h 59"/>
                </a:gdLst>
                <a:ahLst/>
                <a:cxnLst>
                  <a:cxn ang="0">
                    <a:pos x="T0" y="T1"/>
                  </a:cxn>
                  <a:cxn ang="0">
                    <a:pos x="T2" y="T3"/>
                  </a:cxn>
                  <a:cxn ang="0">
                    <a:pos x="T4" y="T5"/>
                  </a:cxn>
                  <a:cxn ang="0">
                    <a:pos x="T6" y="T7"/>
                  </a:cxn>
                  <a:cxn ang="0">
                    <a:pos x="T8" y="T9"/>
                  </a:cxn>
                  <a:cxn ang="0">
                    <a:pos x="T10" y="T11"/>
                  </a:cxn>
                  <a:cxn ang="0">
                    <a:pos x="T12" y="T13"/>
                  </a:cxn>
                </a:cxnLst>
                <a:rect l="0" t="0" r="r" b="b"/>
                <a:pathLst>
                  <a:path w="88" h="59">
                    <a:moveTo>
                      <a:pt x="58" y="29"/>
                    </a:moveTo>
                    <a:lnTo>
                      <a:pt x="58" y="29"/>
                    </a:lnTo>
                    <a:cubicBezTo>
                      <a:pt x="0" y="58"/>
                      <a:pt x="0" y="58"/>
                      <a:pt x="0" y="58"/>
                    </a:cubicBezTo>
                    <a:lnTo>
                      <a:pt x="0" y="58"/>
                    </a:lnTo>
                    <a:cubicBezTo>
                      <a:pt x="58" y="29"/>
                      <a:pt x="58" y="29"/>
                      <a:pt x="58" y="29"/>
                    </a:cubicBezTo>
                    <a:cubicBezTo>
                      <a:pt x="58" y="29"/>
                      <a:pt x="87" y="29"/>
                      <a:pt x="87" y="0"/>
                    </a:cubicBezTo>
                    <a:cubicBezTo>
                      <a:pt x="87"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7" name="Freeform 648">
                <a:extLst>
                  <a:ext uri="{FF2B5EF4-FFF2-40B4-BE49-F238E27FC236}">
                    <a16:creationId xmlns:a16="http://schemas.microsoft.com/office/drawing/2014/main" id="{6B23CA7E-B16F-456F-81D4-7337EBA2901C}"/>
                  </a:ext>
                </a:extLst>
              </p:cNvPr>
              <p:cNvSpPr>
                <a:spLocks noChangeArrowheads="1"/>
              </p:cNvSpPr>
              <p:nvPr/>
            </p:nvSpPr>
            <p:spPr bwMode="auto">
              <a:xfrm>
                <a:off x="8902851" y="4901951"/>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8" name="Freeform 649">
                <a:extLst>
                  <a:ext uri="{FF2B5EF4-FFF2-40B4-BE49-F238E27FC236}">
                    <a16:creationId xmlns:a16="http://schemas.microsoft.com/office/drawing/2014/main" id="{9262FAD9-C097-4B1D-8FA4-B99DC6F0ECAB}"/>
                  </a:ext>
                </a:extLst>
              </p:cNvPr>
              <p:cNvSpPr>
                <a:spLocks noChangeArrowheads="1"/>
              </p:cNvSpPr>
              <p:nvPr/>
            </p:nvSpPr>
            <p:spPr bwMode="auto">
              <a:xfrm>
                <a:off x="8762598" y="5147936"/>
                <a:ext cx="11416" cy="1618"/>
              </a:xfrm>
              <a:custGeom>
                <a:avLst/>
                <a:gdLst>
                  <a:gd name="T0" fmla="*/ 29 w 30"/>
                  <a:gd name="T1" fmla="*/ 0 h 1"/>
                  <a:gd name="T2" fmla="*/ 29 w 30"/>
                  <a:gd name="T3" fmla="*/ 0 h 1"/>
                  <a:gd name="T4" fmla="*/ 0 w 30"/>
                  <a:gd name="T5" fmla="*/ 0 h 1"/>
                  <a:gd name="T6" fmla="*/ 0 w 30"/>
                  <a:gd name="T7" fmla="*/ 0 h 1"/>
                  <a:gd name="T8" fmla="*/ 0 w 30"/>
                  <a:gd name="T9" fmla="*/ 0 h 1"/>
                  <a:gd name="T10" fmla="*/ 0 w 30"/>
                  <a:gd name="T11" fmla="*/ 0 h 1"/>
                  <a:gd name="T12" fmla="*/ 0 w 30"/>
                  <a:gd name="T13" fmla="*/ 0 h 1"/>
                  <a:gd name="T14" fmla="*/ 0 w 30"/>
                  <a:gd name="T15" fmla="*/ 0 h 1"/>
                  <a:gd name="T16" fmla="*/ 29 w 30"/>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
                    <a:moveTo>
                      <a:pt x="29" y="0"/>
                    </a:moveTo>
                    <a:lnTo>
                      <a:pt x="29" y="0"/>
                    </a:lnTo>
                    <a:cubicBezTo>
                      <a:pt x="0" y="0"/>
                      <a:pt x="0" y="0"/>
                      <a:pt x="0" y="0"/>
                    </a:cubicBezTo>
                    <a:lnTo>
                      <a:pt x="0" y="0"/>
                    </a:lnTo>
                    <a:lnTo>
                      <a:pt x="0" y="0"/>
                    </a:lnTo>
                    <a:lnTo>
                      <a:pt x="0" y="0"/>
                    </a:ln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699" name="Freeform 650">
                <a:extLst>
                  <a:ext uri="{FF2B5EF4-FFF2-40B4-BE49-F238E27FC236}">
                    <a16:creationId xmlns:a16="http://schemas.microsoft.com/office/drawing/2014/main" id="{DD7E1CA9-6589-484A-82B3-3D1D5F936EC2}"/>
                  </a:ext>
                </a:extLst>
              </p:cNvPr>
              <p:cNvSpPr>
                <a:spLocks noChangeArrowheads="1"/>
              </p:cNvSpPr>
              <p:nvPr/>
            </p:nvSpPr>
            <p:spPr bwMode="auto">
              <a:xfrm>
                <a:off x="8925682" y="4892241"/>
                <a:ext cx="21202" cy="1618"/>
              </a:xfrm>
              <a:custGeom>
                <a:avLst/>
                <a:gdLst>
                  <a:gd name="T0" fmla="*/ 58 w 59"/>
                  <a:gd name="T1" fmla="*/ 0 h 1"/>
                  <a:gd name="T2" fmla="*/ 58 w 59"/>
                  <a:gd name="T3" fmla="*/ 0 h 1"/>
                  <a:gd name="T4" fmla="*/ 58 w 59"/>
                  <a:gd name="T5" fmla="*/ 0 h 1"/>
                  <a:gd name="T6" fmla="*/ 0 w 59"/>
                  <a:gd name="T7" fmla="*/ 0 h 1"/>
                  <a:gd name="T8" fmla="*/ 58 w 59"/>
                  <a:gd name="T9" fmla="*/ 0 h 1"/>
                </a:gdLst>
                <a:ahLst/>
                <a:cxnLst>
                  <a:cxn ang="0">
                    <a:pos x="T0" y="T1"/>
                  </a:cxn>
                  <a:cxn ang="0">
                    <a:pos x="T2" y="T3"/>
                  </a:cxn>
                  <a:cxn ang="0">
                    <a:pos x="T4" y="T5"/>
                  </a:cxn>
                  <a:cxn ang="0">
                    <a:pos x="T6" y="T7"/>
                  </a:cxn>
                  <a:cxn ang="0">
                    <a:pos x="T8" y="T9"/>
                  </a:cxn>
                </a:cxnLst>
                <a:rect l="0" t="0" r="r" b="b"/>
                <a:pathLst>
                  <a:path w="59" h="1">
                    <a:moveTo>
                      <a:pt x="58" y="0"/>
                    </a:moveTo>
                    <a:lnTo>
                      <a:pt x="58" y="0"/>
                    </a:lnTo>
                    <a:lnTo>
                      <a:pt x="58" y="0"/>
                    </a:lnTo>
                    <a:cubicBezTo>
                      <a:pt x="29" y="0"/>
                      <a:pt x="0" y="0"/>
                      <a:pt x="0" y="0"/>
                    </a:cubicBezTo>
                    <a:cubicBezTo>
                      <a:pt x="0" y="0"/>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0" name="Freeform 651">
                <a:extLst>
                  <a:ext uri="{FF2B5EF4-FFF2-40B4-BE49-F238E27FC236}">
                    <a16:creationId xmlns:a16="http://schemas.microsoft.com/office/drawing/2014/main" id="{73AD4A9B-EB4E-4B6E-8A31-F7359DAF50C6}"/>
                  </a:ext>
                </a:extLst>
              </p:cNvPr>
              <p:cNvSpPr>
                <a:spLocks noChangeArrowheads="1"/>
              </p:cNvSpPr>
              <p:nvPr/>
            </p:nvSpPr>
            <p:spPr bwMode="auto">
              <a:xfrm>
                <a:off x="9129539" y="4901951"/>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1" name="Freeform 652">
                <a:extLst>
                  <a:ext uri="{FF2B5EF4-FFF2-40B4-BE49-F238E27FC236}">
                    <a16:creationId xmlns:a16="http://schemas.microsoft.com/office/drawing/2014/main" id="{70FE5D65-7900-40F0-8EE6-817ABD5B79DE}"/>
                  </a:ext>
                </a:extLst>
              </p:cNvPr>
              <p:cNvSpPr>
                <a:spLocks noChangeArrowheads="1"/>
              </p:cNvSpPr>
              <p:nvPr/>
            </p:nvSpPr>
            <p:spPr bwMode="auto">
              <a:xfrm>
                <a:off x="9085505" y="4859875"/>
                <a:ext cx="1631" cy="11328"/>
              </a:xfrm>
              <a:custGeom>
                <a:avLst/>
                <a:gdLst>
                  <a:gd name="T0" fmla="*/ 0 w 1"/>
                  <a:gd name="T1" fmla="*/ 0 h 31"/>
                  <a:gd name="T2" fmla="*/ 0 w 1"/>
                  <a:gd name="T3" fmla="*/ 0 h 31"/>
                  <a:gd name="T4" fmla="*/ 0 w 1"/>
                  <a:gd name="T5" fmla="*/ 30 h 31"/>
                  <a:gd name="T6" fmla="*/ 0 w 1"/>
                  <a:gd name="T7" fmla="*/ 30 h 31"/>
                  <a:gd name="T8" fmla="*/ 0 w 1"/>
                  <a:gd name="T9" fmla="*/ 30 h 31"/>
                  <a:gd name="T10" fmla="*/ 0 w 1"/>
                  <a:gd name="T11" fmla="*/ 30 h 31"/>
                  <a:gd name="T12" fmla="*/ 0 w 1"/>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 h="31">
                    <a:moveTo>
                      <a:pt x="0" y="0"/>
                    </a:moveTo>
                    <a:lnTo>
                      <a:pt x="0" y="0"/>
                    </a:lnTo>
                    <a:lnTo>
                      <a:pt x="0" y="30"/>
                    </a:lnTo>
                    <a:lnTo>
                      <a:pt x="0" y="30"/>
                    </a:lnTo>
                    <a:lnTo>
                      <a:pt x="0" y="3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2" name="Freeform 653">
                <a:extLst>
                  <a:ext uri="{FF2B5EF4-FFF2-40B4-BE49-F238E27FC236}">
                    <a16:creationId xmlns:a16="http://schemas.microsoft.com/office/drawing/2014/main" id="{38B39396-5F90-4BF3-8A0A-0118EC384848}"/>
                  </a:ext>
                </a:extLst>
              </p:cNvPr>
              <p:cNvSpPr>
                <a:spLocks noChangeArrowheads="1"/>
              </p:cNvSpPr>
              <p:nvPr/>
            </p:nvSpPr>
            <p:spPr bwMode="auto">
              <a:xfrm>
                <a:off x="9085505" y="4848546"/>
                <a:ext cx="11416" cy="11329"/>
              </a:xfrm>
              <a:custGeom>
                <a:avLst/>
                <a:gdLst>
                  <a:gd name="T0" fmla="*/ 0 w 31"/>
                  <a:gd name="T1" fmla="*/ 0 h 30"/>
                  <a:gd name="T2" fmla="*/ 0 w 31"/>
                  <a:gd name="T3" fmla="*/ 0 h 30"/>
                  <a:gd name="T4" fmla="*/ 0 w 31"/>
                  <a:gd name="T5" fmla="*/ 0 h 30"/>
                  <a:gd name="T6" fmla="*/ 30 w 31"/>
                  <a:gd name="T7" fmla="*/ 29 h 30"/>
                  <a:gd name="T8" fmla="*/ 0 w 31"/>
                  <a:gd name="T9" fmla="*/ 0 h 30"/>
                </a:gdLst>
                <a:ahLst/>
                <a:cxnLst>
                  <a:cxn ang="0">
                    <a:pos x="T0" y="T1"/>
                  </a:cxn>
                  <a:cxn ang="0">
                    <a:pos x="T2" y="T3"/>
                  </a:cxn>
                  <a:cxn ang="0">
                    <a:pos x="T4" y="T5"/>
                  </a:cxn>
                  <a:cxn ang="0">
                    <a:pos x="T6" y="T7"/>
                  </a:cxn>
                  <a:cxn ang="0">
                    <a:pos x="T8" y="T9"/>
                  </a:cxn>
                </a:cxnLst>
                <a:rect l="0" t="0" r="r" b="b"/>
                <a:pathLst>
                  <a:path w="31" h="30">
                    <a:moveTo>
                      <a:pt x="0" y="0"/>
                    </a:moveTo>
                    <a:lnTo>
                      <a:pt x="0" y="0"/>
                    </a:lnTo>
                    <a:lnTo>
                      <a:pt x="0" y="0"/>
                    </a:lnTo>
                    <a:cubicBezTo>
                      <a:pt x="0" y="0"/>
                      <a:pt x="0" y="29"/>
                      <a:pt x="30" y="29"/>
                    </a:cubicBezTo>
                    <a:cubicBezTo>
                      <a:pt x="0" y="29"/>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3" name="Freeform 654">
                <a:extLst>
                  <a:ext uri="{FF2B5EF4-FFF2-40B4-BE49-F238E27FC236}">
                    <a16:creationId xmlns:a16="http://schemas.microsoft.com/office/drawing/2014/main" id="{7AD342CD-B32A-4CB1-9E9B-9DEDED010926}"/>
                  </a:ext>
                </a:extLst>
              </p:cNvPr>
              <p:cNvSpPr>
                <a:spLocks noChangeArrowheads="1"/>
              </p:cNvSpPr>
              <p:nvPr/>
            </p:nvSpPr>
            <p:spPr bwMode="auto">
              <a:xfrm>
                <a:off x="9054520" y="4880913"/>
                <a:ext cx="21200" cy="11329"/>
              </a:xfrm>
              <a:custGeom>
                <a:avLst/>
                <a:gdLst>
                  <a:gd name="T0" fmla="*/ 0 w 58"/>
                  <a:gd name="T1" fmla="*/ 29 h 30"/>
                  <a:gd name="T2" fmla="*/ 0 w 58"/>
                  <a:gd name="T3" fmla="*/ 29 h 30"/>
                  <a:gd name="T4" fmla="*/ 57 w 58"/>
                  <a:gd name="T5" fmla="*/ 0 h 30"/>
                  <a:gd name="T6" fmla="*/ 0 w 58"/>
                  <a:gd name="T7" fmla="*/ 29 h 30"/>
                </a:gdLst>
                <a:ahLst/>
                <a:cxnLst>
                  <a:cxn ang="0">
                    <a:pos x="T0" y="T1"/>
                  </a:cxn>
                  <a:cxn ang="0">
                    <a:pos x="T2" y="T3"/>
                  </a:cxn>
                  <a:cxn ang="0">
                    <a:pos x="T4" y="T5"/>
                  </a:cxn>
                  <a:cxn ang="0">
                    <a:pos x="T6" y="T7"/>
                  </a:cxn>
                </a:cxnLst>
                <a:rect l="0" t="0" r="r" b="b"/>
                <a:pathLst>
                  <a:path w="58" h="30">
                    <a:moveTo>
                      <a:pt x="0" y="29"/>
                    </a:moveTo>
                    <a:lnTo>
                      <a:pt x="0" y="29"/>
                    </a:lnTo>
                    <a:cubicBezTo>
                      <a:pt x="0" y="29"/>
                      <a:pt x="29" y="29"/>
                      <a:pt x="57" y="0"/>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4" name="Freeform 655">
                <a:extLst>
                  <a:ext uri="{FF2B5EF4-FFF2-40B4-BE49-F238E27FC236}">
                    <a16:creationId xmlns:a16="http://schemas.microsoft.com/office/drawing/2014/main" id="{343D8BCE-70F8-4055-88BE-9D64C03B565E}"/>
                  </a:ext>
                </a:extLst>
              </p:cNvPr>
              <p:cNvSpPr>
                <a:spLocks noChangeArrowheads="1"/>
              </p:cNvSpPr>
              <p:nvPr/>
            </p:nvSpPr>
            <p:spPr bwMode="auto">
              <a:xfrm>
                <a:off x="8946884" y="4892241"/>
                <a:ext cx="97851" cy="32366"/>
              </a:xfrm>
              <a:custGeom>
                <a:avLst/>
                <a:gdLst>
                  <a:gd name="T0" fmla="*/ 0 w 263"/>
                  <a:gd name="T1" fmla="*/ 88 h 89"/>
                  <a:gd name="T2" fmla="*/ 0 w 263"/>
                  <a:gd name="T3" fmla="*/ 88 h 89"/>
                  <a:gd name="T4" fmla="*/ 58 w 263"/>
                  <a:gd name="T5" fmla="*/ 88 h 89"/>
                  <a:gd name="T6" fmla="*/ 262 w 263"/>
                  <a:gd name="T7" fmla="*/ 0 h 89"/>
                  <a:gd name="T8" fmla="*/ 58 w 263"/>
                  <a:gd name="T9" fmla="*/ 88 h 89"/>
                  <a:gd name="T10" fmla="*/ 0 w 263"/>
                  <a:gd name="T11" fmla="*/ 88 h 89"/>
                </a:gdLst>
                <a:ahLst/>
                <a:cxnLst>
                  <a:cxn ang="0">
                    <a:pos x="T0" y="T1"/>
                  </a:cxn>
                  <a:cxn ang="0">
                    <a:pos x="T2" y="T3"/>
                  </a:cxn>
                  <a:cxn ang="0">
                    <a:pos x="T4" y="T5"/>
                  </a:cxn>
                  <a:cxn ang="0">
                    <a:pos x="T6" y="T7"/>
                  </a:cxn>
                  <a:cxn ang="0">
                    <a:pos x="T8" y="T9"/>
                  </a:cxn>
                  <a:cxn ang="0">
                    <a:pos x="T10" y="T11"/>
                  </a:cxn>
                </a:cxnLst>
                <a:rect l="0" t="0" r="r" b="b"/>
                <a:pathLst>
                  <a:path w="263" h="89">
                    <a:moveTo>
                      <a:pt x="0" y="88"/>
                    </a:moveTo>
                    <a:lnTo>
                      <a:pt x="0" y="88"/>
                    </a:lnTo>
                    <a:cubicBezTo>
                      <a:pt x="58" y="88"/>
                      <a:pt x="58" y="88"/>
                      <a:pt x="58" y="88"/>
                    </a:cubicBezTo>
                    <a:cubicBezTo>
                      <a:pt x="116" y="59"/>
                      <a:pt x="204" y="59"/>
                      <a:pt x="262" y="0"/>
                    </a:cubicBezTo>
                    <a:cubicBezTo>
                      <a:pt x="204" y="59"/>
                      <a:pt x="116" y="59"/>
                      <a:pt x="58" y="88"/>
                    </a:cubicBezTo>
                    <a:lnTo>
                      <a:pt x="0" y="8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5" name="Freeform 656">
                <a:extLst>
                  <a:ext uri="{FF2B5EF4-FFF2-40B4-BE49-F238E27FC236}">
                    <a16:creationId xmlns:a16="http://schemas.microsoft.com/office/drawing/2014/main" id="{A600C98D-2E54-4F7E-A90A-218374338728}"/>
                  </a:ext>
                </a:extLst>
              </p:cNvPr>
              <p:cNvSpPr>
                <a:spLocks noChangeArrowheads="1"/>
              </p:cNvSpPr>
              <p:nvPr/>
            </p:nvSpPr>
            <p:spPr bwMode="auto">
              <a:xfrm>
                <a:off x="9765568" y="5052455"/>
                <a:ext cx="22832" cy="1619"/>
              </a:xfrm>
              <a:custGeom>
                <a:avLst/>
                <a:gdLst>
                  <a:gd name="T0" fmla="*/ 0 w 60"/>
                  <a:gd name="T1" fmla="*/ 0 h 1"/>
                  <a:gd name="T2" fmla="*/ 0 w 60"/>
                  <a:gd name="T3" fmla="*/ 0 h 1"/>
                  <a:gd name="T4" fmla="*/ 59 w 60"/>
                  <a:gd name="T5" fmla="*/ 0 h 1"/>
                  <a:gd name="T6" fmla="*/ 0 w 60"/>
                  <a:gd name="T7" fmla="*/ 0 h 1"/>
                </a:gdLst>
                <a:ahLst/>
                <a:cxnLst>
                  <a:cxn ang="0">
                    <a:pos x="T0" y="T1"/>
                  </a:cxn>
                  <a:cxn ang="0">
                    <a:pos x="T2" y="T3"/>
                  </a:cxn>
                  <a:cxn ang="0">
                    <a:pos x="T4" y="T5"/>
                  </a:cxn>
                  <a:cxn ang="0">
                    <a:pos x="T6" y="T7"/>
                  </a:cxn>
                </a:cxnLst>
                <a:rect l="0" t="0" r="r" b="b"/>
                <a:pathLst>
                  <a:path w="60" h="1">
                    <a:moveTo>
                      <a:pt x="0" y="0"/>
                    </a:moveTo>
                    <a:lnTo>
                      <a:pt x="0" y="0"/>
                    </a:lnTo>
                    <a:cubicBezTo>
                      <a:pt x="29" y="0"/>
                      <a:pt x="29" y="0"/>
                      <a:pt x="5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6" name="Freeform 657">
                <a:extLst>
                  <a:ext uri="{FF2B5EF4-FFF2-40B4-BE49-F238E27FC236}">
                    <a16:creationId xmlns:a16="http://schemas.microsoft.com/office/drawing/2014/main" id="{9F5147FA-131E-4CE5-81C0-D3C32B408E87}"/>
                  </a:ext>
                </a:extLst>
              </p:cNvPr>
              <p:cNvSpPr>
                <a:spLocks noChangeArrowheads="1"/>
              </p:cNvSpPr>
              <p:nvPr/>
            </p:nvSpPr>
            <p:spPr bwMode="auto">
              <a:xfrm>
                <a:off x="8720196" y="5031417"/>
                <a:ext cx="11416" cy="11328"/>
              </a:xfrm>
              <a:custGeom>
                <a:avLst/>
                <a:gdLst>
                  <a:gd name="T0" fmla="*/ 29 w 30"/>
                  <a:gd name="T1" fmla="*/ 0 h 31"/>
                  <a:gd name="T2" fmla="*/ 29 w 30"/>
                  <a:gd name="T3" fmla="*/ 0 h 31"/>
                  <a:gd name="T4" fmla="*/ 0 w 30"/>
                  <a:gd name="T5" fmla="*/ 30 h 31"/>
                  <a:gd name="T6" fmla="*/ 29 w 30"/>
                  <a:gd name="T7" fmla="*/ 0 h 31"/>
                </a:gdLst>
                <a:ahLst/>
                <a:cxnLst>
                  <a:cxn ang="0">
                    <a:pos x="T0" y="T1"/>
                  </a:cxn>
                  <a:cxn ang="0">
                    <a:pos x="T2" y="T3"/>
                  </a:cxn>
                  <a:cxn ang="0">
                    <a:pos x="T4" y="T5"/>
                  </a:cxn>
                  <a:cxn ang="0">
                    <a:pos x="T6" y="T7"/>
                  </a:cxn>
                </a:cxnLst>
                <a:rect l="0" t="0" r="r" b="b"/>
                <a:pathLst>
                  <a:path w="30" h="31">
                    <a:moveTo>
                      <a:pt x="29" y="0"/>
                    </a:moveTo>
                    <a:lnTo>
                      <a:pt x="29" y="0"/>
                    </a:lnTo>
                    <a:cubicBezTo>
                      <a:pt x="29" y="0"/>
                      <a:pt x="29" y="30"/>
                      <a:pt x="0" y="30"/>
                    </a:cubicBezTo>
                    <a:cubicBezTo>
                      <a:pt x="29" y="3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7" name="Freeform 658">
                <a:extLst>
                  <a:ext uri="{FF2B5EF4-FFF2-40B4-BE49-F238E27FC236}">
                    <a16:creationId xmlns:a16="http://schemas.microsoft.com/office/drawing/2014/main" id="{72355C50-CEAB-4690-BA98-C08451ADAD9D}"/>
                  </a:ext>
                </a:extLst>
              </p:cNvPr>
              <p:cNvSpPr>
                <a:spLocks noChangeArrowheads="1"/>
              </p:cNvSpPr>
              <p:nvPr/>
            </p:nvSpPr>
            <p:spPr bwMode="auto">
              <a:xfrm>
                <a:off x="4126105" y="1275296"/>
                <a:ext cx="11415" cy="11329"/>
              </a:xfrm>
              <a:custGeom>
                <a:avLst/>
                <a:gdLst>
                  <a:gd name="T0" fmla="*/ 30 w 31"/>
                  <a:gd name="T1" fmla="*/ 28 h 29"/>
                  <a:gd name="T2" fmla="*/ 30 w 31"/>
                  <a:gd name="T3" fmla="*/ 28 h 29"/>
                  <a:gd name="T4" fmla="*/ 30 w 31"/>
                  <a:gd name="T5" fmla="*/ 28 h 29"/>
                  <a:gd name="T6" fmla="*/ 0 w 31"/>
                  <a:gd name="T7" fmla="*/ 0 h 29"/>
                  <a:gd name="T8" fmla="*/ 0 w 31"/>
                  <a:gd name="T9" fmla="*/ 28 h 29"/>
                  <a:gd name="T10" fmla="*/ 0 w 31"/>
                  <a:gd name="T11" fmla="*/ 28 h 29"/>
                  <a:gd name="T12" fmla="*/ 30 w 31"/>
                  <a:gd name="T13" fmla="*/ 28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30" y="28"/>
                    </a:moveTo>
                    <a:lnTo>
                      <a:pt x="30" y="28"/>
                    </a:lnTo>
                    <a:lnTo>
                      <a:pt x="30" y="28"/>
                    </a:lnTo>
                    <a:cubicBezTo>
                      <a:pt x="30" y="0"/>
                      <a:pt x="0" y="0"/>
                      <a:pt x="0" y="0"/>
                    </a:cubicBezTo>
                    <a:cubicBezTo>
                      <a:pt x="0" y="28"/>
                      <a:pt x="0" y="28"/>
                      <a:pt x="0" y="28"/>
                    </a:cubicBezTo>
                    <a:lnTo>
                      <a:pt x="0" y="28"/>
                    </a:lnTo>
                    <a:cubicBezTo>
                      <a:pt x="0" y="28"/>
                      <a:pt x="0" y="28"/>
                      <a:pt x="30"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8" name="Freeform 659">
                <a:extLst>
                  <a:ext uri="{FF2B5EF4-FFF2-40B4-BE49-F238E27FC236}">
                    <a16:creationId xmlns:a16="http://schemas.microsoft.com/office/drawing/2014/main" id="{F31E8A14-11FA-4174-B51D-5CAF5CB073EE}"/>
                  </a:ext>
                </a:extLst>
              </p:cNvPr>
              <p:cNvSpPr>
                <a:spLocks noChangeArrowheads="1"/>
              </p:cNvSpPr>
              <p:nvPr/>
            </p:nvSpPr>
            <p:spPr bwMode="auto">
              <a:xfrm>
                <a:off x="3801566" y="2099021"/>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09" name="Freeform 660">
                <a:extLst>
                  <a:ext uri="{FF2B5EF4-FFF2-40B4-BE49-F238E27FC236}">
                    <a16:creationId xmlns:a16="http://schemas.microsoft.com/office/drawing/2014/main" id="{3E7E7C03-D49C-4EB1-B9E9-7014C3A2DF7D}"/>
                  </a:ext>
                </a:extLst>
              </p:cNvPr>
              <p:cNvSpPr>
                <a:spLocks noChangeArrowheads="1"/>
              </p:cNvSpPr>
              <p:nvPr/>
            </p:nvSpPr>
            <p:spPr bwMode="auto">
              <a:xfrm>
                <a:off x="8720196" y="4934318"/>
                <a:ext cx="11416" cy="1618"/>
              </a:xfrm>
              <a:custGeom>
                <a:avLst/>
                <a:gdLst>
                  <a:gd name="T0" fmla="*/ 29 w 30"/>
                  <a:gd name="T1" fmla="*/ 0 h 1"/>
                  <a:gd name="T2" fmla="*/ 0 w 30"/>
                  <a:gd name="T3" fmla="*/ 0 h 1"/>
                  <a:gd name="T4" fmla="*/ 29 w 30"/>
                  <a:gd name="T5" fmla="*/ 0 h 1"/>
                </a:gdLst>
                <a:ahLst/>
                <a:cxnLst>
                  <a:cxn ang="0">
                    <a:pos x="T0" y="T1"/>
                  </a:cxn>
                  <a:cxn ang="0">
                    <a:pos x="T2" y="T3"/>
                  </a:cxn>
                  <a:cxn ang="0">
                    <a:pos x="T4" y="T5"/>
                  </a:cxn>
                </a:cxnLst>
                <a:rect l="0" t="0" r="r" b="b"/>
                <a:pathLst>
                  <a:path w="30" h="1">
                    <a:moveTo>
                      <a:pt x="29" y="0"/>
                    </a:move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0" name="Freeform 661">
                <a:extLst>
                  <a:ext uri="{FF2B5EF4-FFF2-40B4-BE49-F238E27FC236}">
                    <a16:creationId xmlns:a16="http://schemas.microsoft.com/office/drawing/2014/main" id="{8308F38B-8194-4327-86FE-0D8681311627}"/>
                  </a:ext>
                </a:extLst>
              </p:cNvPr>
              <p:cNvSpPr>
                <a:spLocks noChangeArrowheads="1"/>
              </p:cNvSpPr>
              <p:nvPr/>
            </p:nvSpPr>
            <p:spPr bwMode="auto">
              <a:xfrm>
                <a:off x="3812983" y="1980883"/>
                <a:ext cx="1630"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1" name="Freeform 662">
                <a:extLst>
                  <a:ext uri="{FF2B5EF4-FFF2-40B4-BE49-F238E27FC236}">
                    <a16:creationId xmlns:a16="http://schemas.microsoft.com/office/drawing/2014/main" id="{BB2855D8-8F1A-44BC-835E-E8C85C1E5B94}"/>
                  </a:ext>
                </a:extLst>
              </p:cNvPr>
              <p:cNvSpPr>
                <a:spLocks noChangeArrowheads="1"/>
              </p:cNvSpPr>
              <p:nvPr/>
            </p:nvSpPr>
            <p:spPr bwMode="auto">
              <a:xfrm>
                <a:off x="3780366" y="2152425"/>
                <a:ext cx="11415" cy="53405"/>
              </a:xfrm>
              <a:custGeom>
                <a:avLst/>
                <a:gdLst>
                  <a:gd name="T0" fmla="*/ 30 w 31"/>
                  <a:gd name="T1" fmla="*/ 0 h 146"/>
                  <a:gd name="T2" fmla="*/ 30 w 31"/>
                  <a:gd name="T3" fmla="*/ 0 h 146"/>
                  <a:gd name="T4" fmla="*/ 0 w 31"/>
                  <a:gd name="T5" fmla="*/ 145 h 146"/>
                  <a:gd name="T6" fmla="*/ 30 w 31"/>
                  <a:gd name="T7" fmla="*/ 0 h 146"/>
                </a:gdLst>
                <a:ahLst/>
                <a:cxnLst>
                  <a:cxn ang="0">
                    <a:pos x="T0" y="T1"/>
                  </a:cxn>
                  <a:cxn ang="0">
                    <a:pos x="T2" y="T3"/>
                  </a:cxn>
                  <a:cxn ang="0">
                    <a:pos x="T4" y="T5"/>
                  </a:cxn>
                  <a:cxn ang="0">
                    <a:pos x="T6" y="T7"/>
                  </a:cxn>
                </a:cxnLst>
                <a:rect l="0" t="0" r="r" b="b"/>
                <a:pathLst>
                  <a:path w="31" h="146">
                    <a:moveTo>
                      <a:pt x="30" y="0"/>
                    </a:moveTo>
                    <a:lnTo>
                      <a:pt x="30" y="0"/>
                    </a:lnTo>
                    <a:cubicBezTo>
                      <a:pt x="30" y="58"/>
                      <a:pt x="30" y="87"/>
                      <a:pt x="0" y="145"/>
                    </a:cubicBezTo>
                    <a:cubicBezTo>
                      <a:pt x="30" y="87"/>
                      <a:pt x="30" y="58"/>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2" name="Freeform 663">
                <a:extLst>
                  <a:ext uri="{FF2B5EF4-FFF2-40B4-BE49-F238E27FC236}">
                    <a16:creationId xmlns:a16="http://schemas.microsoft.com/office/drawing/2014/main" id="{3F64BD1A-C56C-48C1-8DE8-27934680080A}"/>
                  </a:ext>
                </a:extLst>
              </p:cNvPr>
              <p:cNvSpPr>
                <a:spLocks noChangeArrowheads="1"/>
              </p:cNvSpPr>
              <p:nvPr/>
            </p:nvSpPr>
            <p:spPr bwMode="auto">
              <a:xfrm>
                <a:off x="8729981" y="5094531"/>
                <a:ext cx="11416" cy="1619"/>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3" name="Freeform 664">
                <a:extLst>
                  <a:ext uri="{FF2B5EF4-FFF2-40B4-BE49-F238E27FC236}">
                    <a16:creationId xmlns:a16="http://schemas.microsoft.com/office/drawing/2014/main" id="{BDB8536A-143B-401A-AF19-8724C18725B6}"/>
                  </a:ext>
                </a:extLst>
              </p:cNvPr>
              <p:cNvSpPr>
                <a:spLocks noChangeArrowheads="1"/>
              </p:cNvSpPr>
              <p:nvPr/>
            </p:nvSpPr>
            <p:spPr bwMode="auto">
              <a:xfrm>
                <a:off x="8708780" y="5008761"/>
                <a:ext cx="32617" cy="11328"/>
              </a:xfrm>
              <a:custGeom>
                <a:avLst/>
                <a:gdLst>
                  <a:gd name="T0" fmla="*/ 0 w 88"/>
                  <a:gd name="T1" fmla="*/ 0 h 30"/>
                  <a:gd name="T2" fmla="*/ 0 w 88"/>
                  <a:gd name="T3" fmla="*/ 0 h 30"/>
                  <a:gd name="T4" fmla="*/ 58 w 88"/>
                  <a:gd name="T5" fmla="*/ 0 h 30"/>
                  <a:gd name="T6" fmla="*/ 87 w 88"/>
                  <a:gd name="T7" fmla="*/ 29 h 30"/>
                  <a:gd name="T8" fmla="*/ 58 w 88"/>
                  <a:gd name="T9" fmla="*/ 0 h 30"/>
                  <a:gd name="T10" fmla="*/ 0 w 88"/>
                  <a:gd name="T11" fmla="*/ 0 h 30"/>
                </a:gdLst>
                <a:ahLst/>
                <a:cxnLst>
                  <a:cxn ang="0">
                    <a:pos x="T0" y="T1"/>
                  </a:cxn>
                  <a:cxn ang="0">
                    <a:pos x="T2" y="T3"/>
                  </a:cxn>
                  <a:cxn ang="0">
                    <a:pos x="T4" y="T5"/>
                  </a:cxn>
                  <a:cxn ang="0">
                    <a:pos x="T6" y="T7"/>
                  </a:cxn>
                  <a:cxn ang="0">
                    <a:pos x="T8" y="T9"/>
                  </a:cxn>
                  <a:cxn ang="0">
                    <a:pos x="T10" y="T11"/>
                  </a:cxn>
                </a:cxnLst>
                <a:rect l="0" t="0" r="r" b="b"/>
                <a:pathLst>
                  <a:path w="88" h="30">
                    <a:moveTo>
                      <a:pt x="0" y="0"/>
                    </a:moveTo>
                    <a:lnTo>
                      <a:pt x="0" y="0"/>
                    </a:lnTo>
                    <a:cubicBezTo>
                      <a:pt x="29" y="0"/>
                      <a:pt x="29" y="0"/>
                      <a:pt x="58" y="0"/>
                    </a:cubicBezTo>
                    <a:cubicBezTo>
                      <a:pt x="58" y="29"/>
                      <a:pt x="58" y="29"/>
                      <a:pt x="87" y="29"/>
                    </a:cubicBezTo>
                    <a:cubicBezTo>
                      <a:pt x="58" y="29"/>
                      <a:pt x="58" y="29"/>
                      <a:pt x="58"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4" name="Freeform 665">
                <a:extLst>
                  <a:ext uri="{FF2B5EF4-FFF2-40B4-BE49-F238E27FC236}">
                    <a16:creationId xmlns:a16="http://schemas.microsoft.com/office/drawing/2014/main" id="{4FB8C8C1-F057-4B67-8ACB-2C80E5C79E91}"/>
                  </a:ext>
                </a:extLst>
              </p:cNvPr>
              <p:cNvSpPr>
                <a:spLocks noChangeArrowheads="1"/>
              </p:cNvSpPr>
              <p:nvPr/>
            </p:nvSpPr>
            <p:spPr bwMode="auto">
              <a:xfrm>
                <a:off x="8579943" y="4901951"/>
                <a:ext cx="32617" cy="1618"/>
              </a:xfrm>
              <a:custGeom>
                <a:avLst/>
                <a:gdLst>
                  <a:gd name="T0" fmla="*/ 0 w 88"/>
                  <a:gd name="T1" fmla="*/ 0 h 1"/>
                  <a:gd name="T2" fmla="*/ 0 w 88"/>
                  <a:gd name="T3" fmla="*/ 0 h 1"/>
                  <a:gd name="T4" fmla="*/ 29 w 88"/>
                  <a:gd name="T5" fmla="*/ 0 h 1"/>
                  <a:gd name="T6" fmla="*/ 87 w 88"/>
                  <a:gd name="T7" fmla="*/ 0 h 1"/>
                  <a:gd name="T8" fmla="*/ 29 w 88"/>
                  <a:gd name="T9" fmla="*/ 0 h 1"/>
                  <a:gd name="T10" fmla="*/ 0 w 88"/>
                  <a:gd name="T11" fmla="*/ 0 h 1"/>
                </a:gdLst>
                <a:ahLst/>
                <a:cxnLst>
                  <a:cxn ang="0">
                    <a:pos x="T0" y="T1"/>
                  </a:cxn>
                  <a:cxn ang="0">
                    <a:pos x="T2" y="T3"/>
                  </a:cxn>
                  <a:cxn ang="0">
                    <a:pos x="T4" y="T5"/>
                  </a:cxn>
                  <a:cxn ang="0">
                    <a:pos x="T6" y="T7"/>
                  </a:cxn>
                  <a:cxn ang="0">
                    <a:pos x="T8" y="T9"/>
                  </a:cxn>
                  <a:cxn ang="0">
                    <a:pos x="T10" y="T11"/>
                  </a:cxn>
                </a:cxnLst>
                <a:rect l="0" t="0" r="r" b="b"/>
                <a:pathLst>
                  <a:path w="88" h="1">
                    <a:moveTo>
                      <a:pt x="0" y="0"/>
                    </a:moveTo>
                    <a:lnTo>
                      <a:pt x="0" y="0"/>
                    </a:lnTo>
                    <a:cubicBezTo>
                      <a:pt x="29" y="0"/>
                      <a:pt x="29" y="0"/>
                      <a:pt x="29" y="0"/>
                    </a:cubicBezTo>
                    <a:cubicBezTo>
                      <a:pt x="58" y="0"/>
                      <a:pt x="58" y="0"/>
                      <a:pt x="87" y="0"/>
                    </a:cubicBezTo>
                    <a:cubicBezTo>
                      <a:pt x="58" y="0"/>
                      <a:pt x="58"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5" name="Freeform 666">
                <a:extLst>
                  <a:ext uri="{FF2B5EF4-FFF2-40B4-BE49-F238E27FC236}">
                    <a16:creationId xmlns:a16="http://schemas.microsoft.com/office/drawing/2014/main" id="{74771BB8-1AF3-4AE6-BAD3-7DB5C134C178}"/>
                  </a:ext>
                </a:extLst>
              </p:cNvPr>
              <p:cNvSpPr>
                <a:spLocks noChangeArrowheads="1"/>
              </p:cNvSpPr>
              <p:nvPr/>
            </p:nvSpPr>
            <p:spPr bwMode="auto">
              <a:xfrm>
                <a:off x="8720196" y="4955355"/>
                <a:ext cx="21202" cy="43695"/>
              </a:xfrm>
              <a:custGeom>
                <a:avLst/>
                <a:gdLst>
                  <a:gd name="T0" fmla="*/ 58 w 59"/>
                  <a:gd name="T1" fmla="*/ 0 h 118"/>
                  <a:gd name="T2" fmla="*/ 58 w 59"/>
                  <a:gd name="T3" fmla="*/ 0 h 118"/>
                  <a:gd name="T4" fmla="*/ 29 w 59"/>
                  <a:gd name="T5" fmla="*/ 0 h 118"/>
                  <a:gd name="T6" fmla="*/ 29 w 59"/>
                  <a:gd name="T7" fmla="*/ 58 h 118"/>
                  <a:gd name="T8" fmla="*/ 0 w 59"/>
                  <a:gd name="T9" fmla="*/ 117 h 118"/>
                  <a:gd name="T10" fmla="*/ 29 w 59"/>
                  <a:gd name="T11" fmla="*/ 117 h 118"/>
                  <a:gd name="T12" fmla="*/ 58 w 59"/>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59" h="118">
                    <a:moveTo>
                      <a:pt x="58" y="0"/>
                    </a:moveTo>
                    <a:lnTo>
                      <a:pt x="58" y="0"/>
                    </a:lnTo>
                    <a:lnTo>
                      <a:pt x="29" y="0"/>
                    </a:lnTo>
                    <a:cubicBezTo>
                      <a:pt x="29" y="0"/>
                      <a:pt x="29" y="29"/>
                      <a:pt x="29" y="58"/>
                    </a:cubicBezTo>
                    <a:cubicBezTo>
                      <a:pt x="29" y="58"/>
                      <a:pt x="29" y="87"/>
                      <a:pt x="0" y="117"/>
                    </a:cubicBezTo>
                    <a:lnTo>
                      <a:pt x="29" y="117"/>
                    </a:lnTo>
                    <a:cubicBezTo>
                      <a:pt x="29" y="58"/>
                      <a:pt x="29"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6" name="Freeform 667">
                <a:extLst>
                  <a:ext uri="{FF2B5EF4-FFF2-40B4-BE49-F238E27FC236}">
                    <a16:creationId xmlns:a16="http://schemas.microsoft.com/office/drawing/2014/main" id="{F4E40603-0463-4EAD-8580-F72E6ECE63C1}"/>
                  </a:ext>
                </a:extLst>
              </p:cNvPr>
              <p:cNvSpPr>
                <a:spLocks noChangeArrowheads="1"/>
              </p:cNvSpPr>
              <p:nvPr/>
            </p:nvSpPr>
            <p:spPr bwMode="auto">
              <a:xfrm>
                <a:off x="8633762" y="4934318"/>
                <a:ext cx="32617" cy="11328"/>
              </a:xfrm>
              <a:custGeom>
                <a:avLst/>
                <a:gdLst>
                  <a:gd name="T0" fmla="*/ 88 w 89"/>
                  <a:gd name="T1" fmla="*/ 0 h 30"/>
                  <a:gd name="T2" fmla="*/ 88 w 89"/>
                  <a:gd name="T3" fmla="*/ 0 h 30"/>
                  <a:gd name="T4" fmla="*/ 88 w 89"/>
                  <a:gd name="T5" fmla="*/ 0 h 30"/>
                  <a:gd name="T6" fmla="*/ 0 w 89"/>
                  <a:gd name="T7" fmla="*/ 29 h 30"/>
                  <a:gd name="T8" fmla="*/ 88 w 89"/>
                  <a:gd name="T9" fmla="*/ 0 h 30"/>
                </a:gdLst>
                <a:ahLst/>
                <a:cxnLst>
                  <a:cxn ang="0">
                    <a:pos x="T0" y="T1"/>
                  </a:cxn>
                  <a:cxn ang="0">
                    <a:pos x="T2" y="T3"/>
                  </a:cxn>
                  <a:cxn ang="0">
                    <a:pos x="T4" y="T5"/>
                  </a:cxn>
                  <a:cxn ang="0">
                    <a:pos x="T6" y="T7"/>
                  </a:cxn>
                  <a:cxn ang="0">
                    <a:pos x="T8" y="T9"/>
                  </a:cxn>
                </a:cxnLst>
                <a:rect l="0" t="0" r="r" b="b"/>
                <a:pathLst>
                  <a:path w="89" h="30">
                    <a:moveTo>
                      <a:pt x="88" y="0"/>
                    </a:moveTo>
                    <a:lnTo>
                      <a:pt x="88" y="0"/>
                    </a:lnTo>
                    <a:lnTo>
                      <a:pt x="88" y="0"/>
                    </a:lnTo>
                    <a:cubicBezTo>
                      <a:pt x="58" y="0"/>
                      <a:pt x="29" y="0"/>
                      <a:pt x="0" y="29"/>
                    </a:cubicBezTo>
                    <a:cubicBezTo>
                      <a:pt x="29" y="0"/>
                      <a:pt x="58" y="0"/>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7" name="Freeform 668">
                <a:extLst>
                  <a:ext uri="{FF2B5EF4-FFF2-40B4-BE49-F238E27FC236}">
                    <a16:creationId xmlns:a16="http://schemas.microsoft.com/office/drawing/2014/main" id="{62F155C1-B9CA-4094-BB5D-91AC42349A97}"/>
                  </a:ext>
                </a:extLst>
              </p:cNvPr>
              <p:cNvSpPr>
                <a:spLocks noChangeArrowheads="1"/>
              </p:cNvSpPr>
              <p:nvPr/>
            </p:nvSpPr>
            <p:spPr bwMode="auto">
              <a:xfrm>
                <a:off x="8535911" y="4934318"/>
                <a:ext cx="53817" cy="21038"/>
              </a:xfrm>
              <a:custGeom>
                <a:avLst/>
                <a:gdLst>
                  <a:gd name="T0" fmla="*/ 29 w 146"/>
                  <a:gd name="T1" fmla="*/ 29 h 59"/>
                  <a:gd name="T2" fmla="*/ 29 w 146"/>
                  <a:gd name="T3" fmla="*/ 29 h 59"/>
                  <a:gd name="T4" fmla="*/ 58 w 146"/>
                  <a:gd name="T5" fmla="*/ 0 h 59"/>
                  <a:gd name="T6" fmla="*/ 145 w 146"/>
                  <a:gd name="T7" fmla="*/ 58 h 59"/>
                  <a:gd name="T8" fmla="*/ 58 w 146"/>
                  <a:gd name="T9" fmla="*/ 0 h 59"/>
                  <a:gd name="T10" fmla="*/ 29 w 146"/>
                  <a:gd name="T11" fmla="*/ 29 h 59"/>
                  <a:gd name="T12" fmla="*/ 0 w 146"/>
                  <a:gd name="T13" fmla="*/ 29 h 59"/>
                  <a:gd name="T14" fmla="*/ 0 w 146"/>
                  <a:gd name="T15" fmla="*/ 29 h 59"/>
                  <a:gd name="T16" fmla="*/ 29 w 146"/>
                  <a:gd name="T17" fmla="*/ 2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9">
                    <a:moveTo>
                      <a:pt x="29" y="29"/>
                    </a:moveTo>
                    <a:lnTo>
                      <a:pt x="29" y="29"/>
                    </a:lnTo>
                    <a:cubicBezTo>
                      <a:pt x="58" y="0"/>
                      <a:pt x="58" y="0"/>
                      <a:pt x="58" y="0"/>
                    </a:cubicBezTo>
                    <a:cubicBezTo>
                      <a:pt x="116" y="0"/>
                      <a:pt x="116" y="29"/>
                      <a:pt x="145" y="58"/>
                    </a:cubicBezTo>
                    <a:cubicBezTo>
                      <a:pt x="116" y="29"/>
                      <a:pt x="116" y="0"/>
                      <a:pt x="58" y="0"/>
                    </a:cubicBezTo>
                    <a:cubicBezTo>
                      <a:pt x="58" y="0"/>
                      <a:pt x="58" y="0"/>
                      <a:pt x="29" y="29"/>
                    </a:cubicBezTo>
                    <a:lnTo>
                      <a:pt x="0" y="29"/>
                    </a:lnTo>
                    <a:lnTo>
                      <a:pt x="0" y="29"/>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8" name="Freeform 669">
                <a:extLst>
                  <a:ext uri="{FF2B5EF4-FFF2-40B4-BE49-F238E27FC236}">
                    <a16:creationId xmlns:a16="http://schemas.microsoft.com/office/drawing/2014/main" id="{015C3422-A056-4A13-BACE-A204AC379FCD}"/>
                  </a:ext>
                </a:extLst>
              </p:cNvPr>
              <p:cNvSpPr>
                <a:spLocks noChangeArrowheads="1"/>
              </p:cNvSpPr>
              <p:nvPr/>
            </p:nvSpPr>
            <p:spPr bwMode="auto">
              <a:xfrm>
                <a:off x="8589728" y="4955355"/>
                <a:ext cx="32617" cy="11329"/>
              </a:xfrm>
              <a:custGeom>
                <a:avLst/>
                <a:gdLst>
                  <a:gd name="T0" fmla="*/ 29 w 89"/>
                  <a:gd name="T1" fmla="*/ 29 h 30"/>
                  <a:gd name="T2" fmla="*/ 29 w 89"/>
                  <a:gd name="T3" fmla="*/ 29 h 30"/>
                  <a:gd name="T4" fmla="*/ 88 w 89"/>
                  <a:gd name="T5" fmla="*/ 0 h 30"/>
                  <a:gd name="T6" fmla="*/ 29 w 89"/>
                  <a:gd name="T7" fmla="*/ 29 h 30"/>
                  <a:gd name="T8" fmla="*/ 0 w 89"/>
                  <a:gd name="T9" fmla="*/ 0 h 30"/>
                  <a:gd name="T10" fmla="*/ 29 w 89"/>
                  <a:gd name="T11" fmla="*/ 29 h 30"/>
                </a:gdLst>
                <a:ahLst/>
                <a:cxnLst>
                  <a:cxn ang="0">
                    <a:pos x="T0" y="T1"/>
                  </a:cxn>
                  <a:cxn ang="0">
                    <a:pos x="T2" y="T3"/>
                  </a:cxn>
                  <a:cxn ang="0">
                    <a:pos x="T4" y="T5"/>
                  </a:cxn>
                  <a:cxn ang="0">
                    <a:pos x="T6" y="T7"/>
                  </a:cxn>
                  <a:cxn ang="0">
                    <a:pos x="T8" y="T9"/>
                  </a:cxn>
                  <a:cxn ang="0">
                    <a:pos x="T10" y="T11"/>
                  </a:cxn>
                </a:cxnLst>
                <a:rect l="0" t="0" r="r" b="b"/>
                <a:pathLst>
                  <a:path w="89" h="30">
                    <a:moveTo>
                      <a:pt x="29" y="29"/>
                    </a:moveTo>
                    <a:lnTo>
                      <a:pt x="29" y="29"/>
                    </a:lnTo>
                    <a:cubicBezTo>
                      <a:pt x="58" y="29"/>
                      <a:pt x="58" y="0"/>
                      <a:pt x="88" y="0"/>
                    </a:cubicBezTo>
                    <a:cubicBezTo>
                      <a:pt x="58" y="0"/>
                      <a:pt x="58" y="29"/>
                      <a:pt x="29" y="29"/>
                    </a:cubicBez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19" name="Freeform 670">
                <a:extLst>
                  <a:ext uri="{FF2B5EF4-FFF2-40B4-BE49-F238E27FC236}">
                    <a16:creationId xmlns:a16="http://schemas.microsoft.com/office/drawing/2014/main" id="{1BBCD891-3E3F-4A49-9120-6BB85769130E}"/>
                  </a:ext>
                </a:extLst>
              </p:cNvPr>
              <p:cNvSpPr>
                <a:spLocks noChangeArrowheads="1"/>
              </p:cNvSpPr>
              <p:nvPr/>
            </p:nvSpPr>
            <p:spPr bwMode="auto">
              <a:xfrm>
                <a:off x="4675699" y="4120302"/>
                <a:ext cx="65234" cy="22656"/>
              </a:xfrm>
              <a:custGeom>
                <a:avLst/>
                <a:gdLst>
                  <a:gd name="T0" fmla="*/ 176 w 177"/>
                  <a:gd name="T1" fmla="*/ 29 h 60"/>
                  <a:gd name="T2" fmla="*/ 176 w 177"/>
                  <a:gd name="T3" fmla="*/ 29 h 60"/>
                  <a:gd name="T4" fmla="*/ 176 w 177"/>
                  <a:gd name="T5" fmla="*/ 59 h 60"/>
                  <a:gd name="T6" fmla="*/ 176 w 177"/>
                  <a:gd name="T7" fmla="*/ 29 h 60"/>
                  <a:gd name="T8" fmla="*/ 176 w 177"/>
                  <a:gd name="T9" fmla="*/ 29 h 60"/>
                  <a:gd name="T10" fmla="*/ 0 w 177"/>
                  <a:gd name="T11" fmla="*/ 0 h 60"/>
                  <a:gd name="T12" fmla="*/ 176 w 177"/>
                  <a:gd name="T13" fmla="*/ 29 h 60"/>
                </a:gdLst>
                <a:ahLst/>
                <a:cxnLst>
                  <a:cxn ang="0">
                    <a:pos x="T0" y="T1"/>
                  </a:cxn>
                  <a:cxn ang="0">
                    <a:pos x="T2" y="T3"/>
                  </a:cxn>
                  <a:cxn ang="0">
                    <a:pos x="T4" y="T5"/>
                  </a:cxn>
                  <a:cxn ang="0">
                    <a:pos x="T6" y="T7"/>
                  </a:cxn>
                  <a:cxn ang="0">
                    <a:pos x="T8" y="T9"/>
                  </a:cxn>
                  <a:cxn ang="0">
                    <a:pos x="T10" y="T11"/>
                  </a:cxn>
                  <a:cxn ang="0">
                    <a:pos x="T12" y="T13"/>
                  </a:cxn>
                </a:cxnLst>
                <a:rect l="0" t="0" r="r" b="b"/>
                <a:pathLst>
                  <a:path w="177" h="60">
                    <a:moveTo>
                      <a:pt x="176" y="29"/>
                    </a:moveTo>
                    <a:lnTo>
                      <a:pt x="176" y="29"/>
                    </a:lnTo>
                    <a:cubicBezTo>
                      <a:pt x="176" y="29"/>
                      <a:pt x="176" y="29"/>
                      <a:pt x="176" y="59"/>
                    </a:cubicBezTo>
                    <a:cubicBezTo>
                      <a:pt x="176" y="29"/>
                      <a:pt x="176" y="29"/>
                      <a:pt x="176" y="29"/>
                    </a:cubicBezTo>
                    <a:lnTo>
                      <a:pt x="176" y="29"/>
                    </a:lnTo>
                    <a:cubicBezTo>
                      <a:pt x="117" y="29"/>
                      <a:pt x="59" y="0"/>
                      <a:pt x="0" y="0"/>
                    </a:cubicBezTo>
                    <a:cubicBezTo>
                      <a:pt x="59" y="0"/>
                      <a:pt x="117" y="29"/>
                      <a:pt x="176"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0" name="Freeform 671">
                <a:extLst>
                  <a:ext uri="{FF2B5EF4-FFF2-40B4-BE49-F238E27FC236}">
                    <a16:creationId xmlns:a16="http://schemas.microsoft.com/office/drawing/2014/main" id="{EED3535E-5CB4-4B87-950A-48B2A1F9AC7C}"/>
                  </a:ext>
                </a:extLst>
              </p:cNvPr>
              <p:cNvSpPr>
                <a:spLocks noChangeArrowheads="1"/>
              </p:cNvSpPr>
              <p:nvPr/>
            </p:nvSpPr>
            <p:spPr bwMode="auto">
              <a:xfrm>
                <a:off x="4157090" y="1252639"/>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1" name="Freeform 672">
                <a:extLst>
                  <a:ext uri="{FF2B5EF4-FFF2-40B4-BE49-F238E27FC236}">
                    <a16:creationId xmlns:a16="http://schemas.microsoft.com/office/drawing/2014/main" id="{00F42D2F-1958-4BC0-9B0E-ABE7378FFF8B}"/>
                  </a:ext>
                </a:extLst>
              </p:cNvPr>
              <p:cNvSpPr>
                <a:spLocks noChangeArrowheads="1"/>
              </p:cNvSpPr>
              <p:nvPr/>
            </p:nvSpPr>
            <p:spPr bwMode="auto">
              <a:xfrm>
                <a:off x="4168507" y="1060060"/>
                <a:ext cx="11415" cy="11328"/>
              </a:xfrm>
              <a:custGeom>
                <a:avLst/>
                <a:gdLst>
                  <a:gd name="T0" fmla="*/ 30 w 31"/>
                  <a:gd name="T1" fmla="*/ 29 h 30"/>
                  <a:gd name="T2" fmla="*/ 30 w 31"/>
                  <a:gd name="T3" fmla="*/ 29 h 30"/>
                  <a:gd name="T4" fmla="*/ 0 w 31"/>
                  <a:gd name="T5" fmla="*/ 0 h 30"/>
                  <a:gd name="T6" fmla="*/ 30 w 31"/>
                  <a:gd name="T7" fmla="*/ 29 h 30"/>
                </a:gdLst>
                <a:ahLst/>
                <a:cxnLst>
                  <a:cxn ang="0">
                    <a:pos x="T0" y="T1"/>
                  </a:cxn>
                  <a:cxn ang="0">
                    <a:pos x="T2" y="T3"/>
                  </a:cxn>
                  <a:cxn ang="0">
                    <a:pos x="T4" y="T5"/>
                  </a:cxn>
                  <a:cxn ang="0">
                    <a:pos x="T6" y="T7"/>
                  </a:cxn>
                </a:cxnLst>
                <a:rect l="0" t="0" r="r" b="b"/>
                <a:pathLst>
                  <a:path w="31" h="30">
                    <a:moveTo>
                      <a:pt x="30" y="29"/>
                    </a:moveTo>
                    <a:lnTo>
                      <a:pt x="30" y="29"/>
                    </a:lnTo>
                    <a:cubicBezTo>
                      <a:pt x="30" y="29"/>
                      <a:pt x="0" y="29"/>
                      <a:pt x="0" y="0"/>
                    </a:cubicBezTo>
                    <a:cubicBezTo>
                      <a:pt x="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2" name="Freeform 673">
                <a:extLst>
                  <a:ext uri="{FF2B5EF4-FFF2-40B4-BE49-F238E27FC236}">
                    <a16:creationId xmlns:a16="http://schemas.microsoft.com/office/drawing/2014/main" id="{06872576-3682-4C96-BF33-ED9D3A0D9133}"/>
                  </a:ext>
                </a:extLst>
              </p:cNvPr>
              <p:cNvSpPr>
                <a:spLocks noChangeArrowheads="1"/>
              </p:cNvSpPr>
              <p:nvPr/>
            </p:nvSpPr>
            <p:spPr bwMode="auto">
              <a:xfrm>
                <a:off x="4114688" y="1294716"/>
                <a:ext cx="1631" cy="11329"/>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3" name="Freeform 674">
                <a:extLst>
                  <a:ext uri="{FF2B5EF4-FFF2-40B4-BE49-F238E27FC236}">
                    <a16:creationId xmlns:a16="http://schemas.microsoft.com/office/drawing/2014/main" id="{A76ACA54-21E5-4515-9A8B-1ED3FFBF879B}"/>
                  </a:ext>
                </a:extLst>
              </p:cNvPr>
              <p:cNvSpPr>
                <a:spLocks noChangeArrowheads="1"/>
              </p:cNvSpPr>
              <p:nvPr/>
            </p:nvSpPr>
            <p:spPr bwMode="auto">
              <a:xfrm>
                <a:off x="4179922" y="1113464"/>
                <a:ext cx="1631" cy="21039"/>
              </a:xfrm>
              <a:custGeom>
                <a:avLst/>
                <a:gdLst>
                  <a:gd name="T0" fmla="*/ 0 w 1"/>
                  <a:gd name="T1" fmla="*/ 0 h 59"/>
                  <a:gd name="T2" fmla="*/ 0 w 1"/>
                  <a:gd name="T3" fmla="*/ 0 h 59"/>
                  <a:gd name="T4" fmla="*/ 0 w 1"/>
                  <a:gd name="T5" fmla="*/ 58 h 59"/>
                  <a:gd name="T6" fmla="*/ 0 w 1"/>
                  <a:gd name="T7" fmla="*/ 0 h 59"/>
                </a:gdLst>
                <a:ahLst/>
                <a:cxnLst>
                  <a:cxn ang="0">
                    <a:pos x="T0" y="T1"/>
                  </a:cxn>
                  <a:cxn ang="0">
                    <a:pos x="T2" y="T3"/>
                  </a:cxn>
                  <a:cxn ang="0">
                    <a:pos x="T4" y="T5"/>
                  </a:cxn>
                  <a:cxn ang="0">
                    <a:pos x="T6" y="T7"/>
                  </a:cxn>
                </a:cxnLst>
                <a:rect l="0" t="0" r="r" b="b"/>
                <a:pathLst>
                  <a:path w="1" h="59">
                    <a:moveTo>
                      <a:pt x="0" y="0"/>
                    </a:moveTo>
                    <a:lnTo>
                      <a:pt x="0" y="0"/>
                    </a:lnTo>
                    <a:cubicBezTo>
                      <a:pt x="0" y="29"/>
                      <a:pt x="0" y="29"/>
                      <a:pt x="0" y="58"/>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4" name="Freeform 675">
                <a:extLst>
                  <a:ext uri="{FF2B5EF4-FFF2-40B4-BE49-F238E27FC236}">
                    <a16:creationId xmlns:a16="http://schemas.microsoft.com/office/drawing/2014/main" id="{8D8F7DB9-FBFD-4BBD-96EE-7180A9EE5960}"/>
                  </a:ext>
                </a:extLst>
              </p:cNvPr>
              <p:cNvSpPr>
                <a:spLocks noChangeArrowheads="1"/>
              </p:cNvSpPr>
              <p:nvPr/>
            </p:nvSpPr>
            <p:spPr bwMode="auto">
              <a:xfrm>
                <a:off x="4103273" y="1370777"/>
                <a:ext cx="11415" cy="43694"/>
              </a:xfrm>
              <a:custGeom>
                <a:avLst/>
                <a:gdLst>
                  <a:gd name="T0" fmla="*/ 0 w 30"/>
                  <a:gd name="T1" fmla="*/ 116 h 117"/>
                  <a:gd name="T2" fmla="*/ 0 w 30"/>
                  <a:gd name="T3" fmla="*/ 116 h 117"/>
                  <a:gd name="T4" fmla="*/ 0 w 30"/>
                  <a:gd name="T5" fmla="*/ 116 h 117"/>
                  <a:gd name="T6" fmla="*/ 29 w 30"/>
                  <a:gd name="T7" fmla="*/ 0 h 117"/>
                  <a:gd name="T8" fmla="*/ 29 w 30"/>
                  <a:gd name="T9" fmla="*/ 0 h 117"/>
                  <a:gd name="T10" fmla="*/ 29 w 30"/>
                  <a:gd name="T11" fmla="*/ 0 h 117"/>
                  <a:gd name="T12" fmla="*/ 0 w 30"/>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30" h="117">
                    <a:moveTo>
                      <a:pt x="0" y="116"/>
                    </a:moveTo>
                    <a:lnTo>
                      <a:pt x="0" y="116"/>
                    </a:lnTo>
                    <a:lnTo>
                      <a:pt x="0" y="116"/>
                    </a:lnTo>
                    <a:cubicBezTo>
                      <a:pt x="0" y="88"/>
                      <a:pt x="0" y="29"/>
                      <a:pt x="29" y="0"/>
                    </a:cubicBezTo>
                    <a:lnTo>
                      <a:pt x="29" y="0"/>
                    </a:lnTo>
                    <a:lnTo>
                      <a:pt x="29" y="0"/>
                    </a:lnTo>
                    <a:cubicBezTo>
                      <a:pt x="0" y="29"/>
                      <a:pt x="0" y="88"/>
                      <a:pt x="0"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5" name="Freeform 676">
                <a:extLst>
                  <a:ext uri="{FF2B5EF4-FFF2-40B4-BE49-F238E27FC236}">
                    <a16:creationId xmlns:a16="http://schemas.microsoft.com/office/drawing/2014/main" id="{CEBB49BC-C93D-4191-B7C4-F3589DD7B076}"/>
                  </a:ext>
                </a:extLst>
              </p:cNvPr>
              <p:cNvSpPr>
                <a:spLocks noChangeArrowheads="1"/>
              </p:cNvSpPr>
              <p:nvPr/>
            </p:nvSpPr>
            <p:spPr bwMode="auto">
              <a:xfrm>
                <a:off x="3812983" y="2001922"/>
                <a:ext cx="1630" cy="21038"/>
              </a:xfrm>
              <a:custGeom>
                <a:avLst/>
                <a:gdLst>
                  <a:gd name="T0" fmla="*/ 0 w 1"/>
                  <a:gd name="T1" fmla="*/ 58 h 59"/>
                  <a:gd name="T2" fmla="*/ 0 w 1"/>
                  <a:gd name="T3" fmla="*/ 58 h 59"/>
                  <a:gd name="T4" fmla="*/ 0 w 1"/>
                  <a:gd name="T5" fmla="*/ 0 h 59"/>
                  <a:gd name="T6" fmla="*/ 0 w 1"/>
                  <a:gd name="T7" fmla="*/ 58 h 59"/>
                </a:gdLst>
                <a:ahLst/>
                <a:cxnLst>
                  <a:cxn ang="0">
                    <a:pos x="T0" y="T1"/>
                  </a:cxn>
                  <a:cxn ang="0">
                    <a:pos x="T2" y="T3"/>
                  </a:cxn>
                  <a:cxn ang="0">
                    <a:pos x="T4" y="T5"/>
                  </a:cxn>
                  <a:cxn ang="0">
                    <a:pos x="T6" y="T7"/>
                  </a:cxn>
                </a:cxnLst>
                <a:rect l="0" t="0" r="r" b="b"/>
                <a:pathLst>
                  <a:path w="1" h="59">
                    <a:moveTo>
                      <a:pt x="0" y="58"/>
                    </a:moveTo>
                    <a:lnTo>
                      <a:pt x="0" y="58"/>
                    </a:lnTo>
                    <a:cubicBezTo>
                      <a:pt x="0" y="58"/>
                      <a:pt x="0" y="29"/>
                      <a:pt x="0" y="0"/>
                    </a:cubicBezTo>
                    <a:cubicBezTo>
                      <a:pt x="0" y="29"/>
                      <a:pt x="0" y="58"/>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6" name="Freeform 677">
                <a:extLst>
                  <a:ext uri="{FF2B5EF4-FFF2-40B4-BE49-F238E27FC236}">
                    <a16:creationId xmlns:a16="http://schemas.microsoft.com/office/drawing/2014/main" id="{994F4B82-DEAD-4092-8602-0AAE4029DF2B}"/>
                  </a:ext>
                </a:extLst>
              </p:cNvPr>
              <p:cNvSpPr>
                <a:spLocks noChangeArrowheads="1"/>
              </p:cNvSpPr>
              <p:nvPr/>
            </p:nvSpPr>
            <p:spPr bwMode="auto">
              <a:xfrm>
                <a:off x="4210909" y="1403143"/>
                <a:ext cx="55449" cy="32366"/>
              </a:xfrm>
              <a:custGeom>
                <a:avLst/>
                <a:gdLst>
                  <a:gd name="T0" fmla="*/ 0 w 148"/>
                  <a:gd name="T1" fmla="*/ 0 h 87"/>
                  <a:gd name="T2" fmla="*/ 0 w 148"/>
                  <a:gd name="T3" fmla="*/ 0 h 87"/>
                  <a:gd name="T4" fmla="*/ 147 w 148"/>
                  <a:gd name="T5" fmla="*/ 86 h 87"/>
                  <a:gd name="T6" fmla="*/ 0 w 148"/>
                  <a:gd name="T7" fmla="*/ 0 h 87"/>
                </a:gdLst>
                <a:ahLst/>
                <a:cxnLst>
                  <a:cxn ang="0">
                    <a:pos x="T0" y="T1"/>
                  </a:cxn>
                  <a:cxn ang="0">
                    <a:pos x="T2" y="T3"/>
                  </a:cxn>
                  <a:cxn ang="0">
                    <a:pos x="T4" y="T5"/>
                  </a:cxn>
                  <a:cxn ang="0">
                    <a:pos x="T6" y="T7"/>
                  </a:cxn>
                </a:cxnLst>
                <a:rect l="0" t="0" r="r" b="b"/>
                <a:pathLst>
                  <a:path w="148" h="87">
                    <a:moveTo>
                      <a:pt x="0" y="0"/>
                    </a:moveTo>
                    <a:lnTo>
                      <a:pt x="0" y="0"/>
                    </a:lnTo>
                    <a:cubicBezTo>
                      <a:pt x="59" y="28"/>
                      <a:pt x="88" y="57"/>
                      <a:pt x="147" y="86"/>
                    </a:cubicBezTo>
                    <a:cubicBezTo>
                      <a:pt x="88" y="57"/>
                      <a:pt x="59" y="2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7" name="Freeform 678">
                <a:extLst>
                  <a:ext uri="{FF2B5EF4-FFF2-40B4-BE49-F238E27FC236}">
                    <a16:creationId xmlns:a16="http://schemas.microsoft.com/office/drawing/2014/main" id="{B6EEEB13-A303-4CF0-83AB-6296EEA9A1FF}"/>
                  </a:ext>
                </a:extLst>
              </p:cNvPr>
              <p:cNvSpPr>
                <a:spLocks noChangeArrowheads="1"/>
              </p:cNvSpPr>
              <p:nvPr/>
            </p:nvSpPr>
            <p:spPr bwMode="auto">
              <a:xfrm>
                <a:off x="3801566" y="2099021"/>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8" name="Freeform 679">
                <a:extLst>
                  <a:ext uri="{FF2B5EF4-FFF2-40B4-BE49-F238E27FC236}">
                    <a16:creationId xmlns:a16="http://schemas.microsoft.com/office/drawing/2014/main" id="{98D9FD65-66B1-4573-B561-9134346EC0B3}"/>
                  </a:ext>
                </a:extLst>
              </p:cNvPr>
              <p:cNvSpPr>
                <a:spLocks noChangeArrowheads="1"/>
              </p:cNvSpPr>
              <p:nvPr/>
            </p:nvSpPr>
            <p:spPr bwMode="auto">
              <a:xfrm>
                <a:off x="3801566" y="2022960"/>
                <a:ext cx="11416" cy="53405"/>
              </a:xfrm>
              <a:custGeom>
                <a:avLst/>
                <a:gdLst>
                  <a:gd name="T0" fmla="*/ 0 w 30"/>
                  <a:gd name="T1" fmla="*/ 145 h 146"/>
                  <a:gd name="T2" fmla="*/ 0 w 30"/>
                  <a:gd name="T3" fmla="*/ 145 h 146"/>
                  <a:gd name="T4" fmla="*/ 29 w 30"/>
                  <a:gd name="T5" fmla="*/ 0 h 146"/>
                  <a:gd name="T6" fmla="*/ 0 w 30"/>
                  <a:gd name="T7" fmla="*/ 145 h 146"/>
                </a:gdLst>
                <a:ahLst/>
                <a:cxnLst>
                  <a:cxn ang="0">
                    <a:pos x="T0" y="T1"/>
                  </a:cxn>
                  <a:cxn ang="0">
                    <a:pos x="T2" y="T3"/>
                  </a:cxn>
                  <a:cxn ang="0">
                    <a:pos x="T4" y="T5"/>
                  </a:cxn>
                  <a:cxn ang="0">
                    <a:pos x="T6" y="T7"/>
                  </a:cxn>
                </a:cxnLst>
                <a:rect l="0" t="0" r="r" b="b"/>
                <a:pathLst>
                  <a:path w="30" h="146">
                    <a:moveTo>
                      <a:pt x="0" y="145"/>
                    </a:moveTo>
                    <a:lnTo>
                      <a:pt x="0" y="145"/>
                    </a:lnTo>
                    <a:cubicBezTo>
                      <a:pt x="0" y="87"/>
                      <a:pt x="0" y="29"/>
                      <a:pt x="29" y="0"/>
                    </a:cubicBezTo>
                    <a:cubicBezTo>
                      <a:pt x="0" y="29"/>
                      <a:pt x="0" y="87"/>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29" name="Freeform 680">
                <a:extLst>
                  <a:ext uri="{FF2B5EF4-FFF2-40B4-BE49-F238E27FC236}">
                    <a16:creationId xmlns:a16="http://schemas.microsoft.com/office/drawing/2014/main" id="{13E60212-0866-4877-8319-96F51D9E7472}"/>
                  </a:ext>
                </a:extLst>
              </p:cNvPr>
              <p:cNvSpPr>
                <a:spLocks noChangeArrowheads="1"/>
              </p:cNvSpPr>
              <p:nvPr/>
            </p:nvSpPr>
            <p:spPr bwMode="auto">
              <a:xfrm>
                <a:off x="4114688" y="1370777"/>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0" name="Freeform 681">
                <a:extLst>
                  <a:ext uri="{FF2B5EF4-FFF2-40B4-BE49-F238E27FC236}">
                    <a16:creationId xmlns:a16="http://schemas.microsoft.com/office/drawing/2014/main" id="{6FCB73BF-8C79-4369-A404-588D4AB07D9E}"/>
                  </a:ext>
                </a:extLst>
              </p:cNvPr>
              <p:cNvSpPr>
                <a:spLocks noChangeArrowheads="1"/>
              </p:cNvSpPr>
              <p:nvPr/>
            </p:nvSpPr>
            <p:spPr bwMode="auto">
              <a:xfrm>
                <a:off x="3812983" y="2099021"/>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1" name="Freeform 682">
                <a:extLst>
                  <a:ext uri="{FF2B5EF4-FFF2-40B4-BE49-F238E27FC236}">
                    <a16:creationId xmlns:a16="http://schemas.microsoft.com/office/drawing/2014/main" id="{7ADF3246-AC45-4442-AB27-1370901EA58F}"/>
                  </a:ext>
                </a:extLst>
              </p:cNvPr>
              <p:cNvSpPr>
                <a:spLocks noChangeArrowheads="1"/>
              </p:cNvSpPr>
              <p:nvPr/>
            </p:nvSpPr>
            <p:spPr bwMode="auto">
              <a:xfrm>
                <a:off x="4103273" y="1433891"/>
                <a:ext cx="1630" cy="11329"/>
              </a:xfrm>
              <a:custGeom>
                <a:avLst/>
                <a:gdLst>
                  <a:gd name="T0" fmla="*/ 0 w 1"/>
                  <a:gd name="T1" fmla="*/ 30 h 31"/>
                  <a:gd name="T2" fmla="*/ 0 w 1"/>
                  <a:gd name="T3" fmla="*/ 30 h 31"/>
                  <a:gd name="T4" fmla="*/ 0 w 1"/>
                  <a:gd name="T5" fmla="*/ 0 h 31"/>
                  <a:gd name="T6" fmla="*/ 0 w 1"/>
                  <a:gd name="T7" fmla="*/ 30 h 31"/>
                </a:gdLst>
                <a:ahLst/>
                <a:cxnLst>
                  <a:cxn ang="0">
                    <a:pos x="T0" y="T1"/>
                  </a:cxn>
                  <a:cxn ang="0">
                    <a:pos x="T2" y="T3"/>
                  </a:cxn>
                  <a:cxn ang="0">
                    <a:pos x="T4" y="T5"/>
                  </a:cxn>
                  <a:cxn ang="0">
                    <a:pos x="T6" y="T7"/>
                  </a:cxn>
                </a:cxnLst>
                <a:rect l="0" t="0" r="r" b="b"/>
                <a:pathLst>
                  <a:path w="1" h="31">
                    <a:moveTo>
                      <a:pt x="0" y="30"/>
                    </a:moveTo>
                    <a:lnTo>
                      <a:pt x="0" y="30"/>
                    </a:lnTo>
                    <a:cubicBezTo>
                      <a:pt x="0" y="0"/>
                      <a:pt x="0" y="0"/>
                      <a:pt x="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2" name="Freeform 683">
                <a:extLst>
                  <a:ext uri="{FF2B5EF4-FFF2-40B4-BE49-F238E27FC236}">
                    <a16:creationId xmlns:a16="http://schemas.microsoft.com/office/drawing/2014/main" id="{B46F1770-7774-44FD-A049-D31277A3C0E0}"/>
                  </a:ext>
                </a:extLst>
              </p:cNvPr>
              <p:cNvSpPr>
                <a:spLocks noChangeArrowheads="1"/>
              </p:cNvSpPr>
              <p:nvPr/>
            </p:nvSpPr>
            <p:spPr bwMode="auto">
              <a:xfrm>
                <a:off x="4103273" y="1412853"/>
                <a:ext cx="1630" cy="11328"/>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3" name="Freeform 684">
                <a:extLst>
                  <a:ext uri="{FF2B5EF4-FFF2-40B4-BE49-F238E27FC236}">
                    <a16:creationId xmlns:a16="http://schemas.microsoft.com/office/drawing/2014/main" id="{3DCD5292-0CE0-4168-93C5-1BE63FB770EF}"/>
                  </a:ext>
                </a:extLst>
              </p:cNvPr>
              <p:cNvSpPr>
                <a:spLocks noChangeArrowheads="1"/>
              </p:cNvSpPr>
              <p:nvPr/>
            </p:nvSpPr>
            <p:spPr bwMode="auto">
              <a:xfrm>
                <a:off x="9323609" y="2034288"/>
                <a:ext cx="21202" cy="11328"/>
              </a:xfrm>
              <a:custGeom>
                <a:avLst/>
                <a:gdLst>
                  <a:gd name="T0" fmla="*/ 57 w 58"/>
                  <a:gd name="T1" fmla="*/ 29 h 30"/>
                  <a:gd name="T2" fmla="*/ 57 w 58"/>
                  <a:gd name="T3" fmla="*/ 29 h 30"/>
                  <a:gd name="T4" fmla="*/ 57 w 58"/>
                  <a:gd name="T5" fmla="*/ 29 h 30"/>
                  <a:gd name="T6" fmla="*/ 0 w 58"/>
                  <a:gd name="T7" fmla="*/ 0 h 30"/>
                  <a:gd name="T8" fmla="*/ 57 w 58"/>
                  <a:gd name="T9" fmla="*/ 29 h 30"/>
                </a:gdLst>
                <a:ahLst/>
                <a:cxnLst>
                  <a:cxn ang="0">
                    <a:pos x="T0" y="T1"/>
                  </a:cxn>
                  <a:cxn ang="0">
                    <a:pos x="T2" y="T3"/>
                  </a:cxn>
                  <a:cxn ang="0">
                    <a:pos x="T4" y="T5"/>
                  </a:cxn>
                  <a:cxn ang="0">
                    <a:pos x="T6" y="T7"/>
                  </a:cxn>
                  <a:cxn ang="0">
                    <a:pos x="T8" y="T9"/>
                  </a:cxn>
                </a:cxnLst>
                <a:rect l="0" t="0" r="r" b="b"/>
                <a:pathLst>
                  <a:path w="58" h="30">
                    <a:moveTo>
                      <a:pt x="57" y="29"/>
                    </a:moveTo>
                    <a:lnTo>
                      <a:pt x="57" y="29"/>
                    </a:lnTo>
                    <a:lnTo>
                      <a:pt x="57" y="29"/>
                    </a:lnTo>
                    <a:cubicBezTo>
                      <a:pt x="57" y="29"/>
                      <a:pt x="28" y="0"/>
                      <a:pt x="0" y="0"/>
                    </a:cubicBezTo>
                    <a:cubicBezTo>
                      <a:pt x="28" y="0"/>
                      <a:pt x="28" y="29"/>
                      <a:pt x="57"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4" name="Freeform 685">
                <a:extLst>
                  <a:ext uri="{FF2B5EF4-FFF2-40B4-BE49-F238E27FC236}">
                    <a16:creationId xmlns:a16="http://schemas.microsoft.com/office/drawing/2014/main" id="{CD550749-1FE7-4AF9-B53B-11601356290F}"/>
                  </a:ext>
                </a:extLst>
              </p:cNvPr>
              <p:cNvSpPr>
                <a:spLocks noChangeArrowheads="1"/>
              </p:cNvSpPr>
              <p:nvPr/>
            </p:nvSpPr>
            <p:spPr bwMode="auto">
              <a:xfrm>
                <a:off x="10003672" y="4688333"/>
                <a:ext cx="21200" cy="32366"/>
              </a:xfrm>
              <a:custGeom>
                <a:avLst/>
                <a:gdLst>
                  <a:gd name="T0" fmla="*/ 29 w 59"/>
                  <a:gd name="T1" fmla="*/ 58 h 88"/>
                  <a:gd name="T2" fmla="*/ 29 w 59"/>
                  <a:gd name="T3" fmla="*/ 58 h 88"/>
                  <a:gd name="T4" fmla="*/ 58 w 59"/>
                  <a:gd name="T5" fmla="*/ 87 h 88"/>
                  <a:gd name="T6" fmla="*/ 58 w 59"/>
                  <a:gd name="T7" fmla="*/ 87 h 88"/>
                  <a:gd name="T8" fmla="*/ 29 w 59"/>
                  <a:gd name="T9" fmla="*/ 58 h 88"/>
                  <a:gd name="T10" fmla="*/ 0 w 59"/>
                  <a:gd name="T11" fmla="*/ 0 h 88"/>
                  <a:gd name="T12" fmla="*/ 0 w 59"/>
                  <a:gd name="T13" fmla="*/ 0 h 88"/>
                  <a:gd name="T14" fmla="*/ 29 w 59"/>
                  <a:gd name="T15" fmla="*/ 5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8">
                    <a:moveTo>
                      <a:pt x="29" y="58"/>
                    </a:moveTo>
                    <a:lnTo>
                      <a:pt x="29" y="58"/>
                    </a:lnTo>
                    <a:cubicBezTo>
                      <a:pt x="58" y="87"/>
                      <a:pt x="58" y="87"/>
                      <a:pt x="58" y="87"/>
                    </a:cubicBezTo>
                    <a:lnTo>
                      <a:pt x="58" y="87"/>
                    </a:lnTo>
                    <a:cubicBezTo>
                      <a:pt x="29" y="58"/>
                      <a:pt x="29" y="58"/>
                      <a:pt x="29" y="58"/>
                    </a:cubicBezTo>
                    <a:cubicBezTo>
                      <a:pt x="0" y="58"/>
                      <a:pt x="0" y="29"/>
                      <a:pt x="0" y="0"/>
                    </a:cubicBezTo>
                    <a:lnTo>
                      <a:pt x="0" y="0"/>
                    </a:lnTo>
                    <a:cubicBezTo>
                      <a:pt x="0" y="29"/>
                      <a:pt x="0" y="58"/>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5" name="Freeform 686">
                <a:extLst>
                  <a:ext uri="{FF2B5EF4-FFF2-40B4-BE49-F238E27FC236}">
                    <a16:creationId xmlns:a16="http://schemas.microsoft.com/office/drawing/2014/main" id="{D7EE6F22-DE7A-4C69-AC64-14C49F42A898}"/>
                  </a:ext>
                </a:extLst>
              </p:cNvPr>
              <p:cNvSpPr>
                <a:spLocks noChangeArrowheads="1"/>
              </p:cNvSpPr>
              <p:nvPr/>
            </p:nvSpPr>
            <p:spPr bwMode="auto">
              <a:xfrm>
                <a:off x="10013457" y="4634928"/>
                <a:ext cx="11415" cy="22656"/>
              </a:xfrm>
              <a:custGeom>
                <a:avLst/>
                <a:gdLst>
                  <a:gd name="T0" fmla="*/ 29 w 30"/>
                  <a:gd name="T1" fmla="*/ 0 h 60"/>
                  <a:gd name="T2" fmla="*/ 29 w 30"/>
                  <a:gd name="T3" fmla="*/ 0 h 60"/>
                  <a:gd name="T4" fmla="*/ 29 w 30"/>
                  <a:gd name="T5" fmla="*/ 0 h 60"/>
                  <a:gd name="T6" fmla="*/ 0 w 30"/>
                  <a:gd name="T7" fmla="*/ 29 h 60"/>
                  <a:gd name="T8" fmla="*/ 0 w 30"/>
                  <a:gd name="T9" fmla="*/ 59 h 60"/>
                  <a:gd name="T10" fmla="*/ 0 w 30"/>
                  <a:gd name="T11" fmla="*/ 29 h 60"/>
                  <a:gd name="T12" fmla="*/ 29 w 3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29" y="0"/>
                    </a:moveTo>
                    <a:lnTo>
                      <a:pt x="29" y="0"/>
                    </a:lnTo>
                    <a:lnTo>
                      <a:pt x="29" y="0"/>
                    </a:lnTo>
                    <a:cubicBezTo>
                      <a:pt x="0" y="29"/>
                      <a:pt x="0" y="29"/>
                      <a:pt x="0" y="29"/>
                    </a:cubicBezTo>
                    <a:lnTo>
                      <a:pt x="0" y="59"/>
                    </a:lnTo>
                    <a:lnTo>
                      <a:pt x="0" y="29"/>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6" name="Freeform 687">
                <a:extLst>
                  <a:ext uri="{FF2B5EF4-FFF2-40B4-BE49-F238E27FC236}">
                    <a16:creationId xmlns:a16="http://schemas.microsoft.com/office/drawing/2014/main" id="{9747B7E1-2C03-4CC3-9BDC-C0398E66B8FB}"/>
                  </a:ext>
                </a:extLst>
              </p:cNvPr>
              <p:cNvSpPr>
                <a:spLocks noChangeArrowheads="1"/>
              </p:cNvSpPr>
              <p:nvPr/>
            </p:nvSpPr>
            <p:spPr bwMode="auto">
              <a:xfrm>
                <a:off x="10024872" y="4560485"/>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7" name="Freeform 688">
                <a:extLst>
                  <a:ext uri="{FF2B5EF4-FFF2-40B4-BE49-F238E27FC236}">
                    <a16:creationId xmlns:a16="http://schemas.microsoft.com/office/drawing/2014/main" id="{94A75103-2213-4C77-B78E-64E57E437E77}"/>
                  </a:ext>
                </a:extLst>
              </p:cNvPr>
              <p:cNvSpPr>
                <a:spLocks noChangeArrowheads="1"/>
              </p:cNvSpPr>
              <p:nvPr/>
            </p:nvSpPr>
            <p:spPr bwMode="auto">
              <a:xfrm>
                <a:off x="10013457" y="4720700"/>
                <a:ext cx="11415" cy="11328"/>
              </a:xfrm>
              <a:custGeom>
                <a:avLst/>
                <a:gdLst>
                  <a:gd name="T0" fmla="*/ 29 w 30"/>
                  <a:gd name="T1" fmla="*/ 0 h 30"/>
                  <a:gd name="T2" fmla="*/ 29 w 30"/>
                  <a:gd name="T3" fmla="*/ 0 h 30"/>
                  <a:gd name="T4" fmla="*/ 29 w 30"/>
                  <a:gd name="T5" fmla="*/ 29 h 30"/>
                  <a:gd name="T6" fmla="*/ 29 w 30"/>
                  <a:gd name="T7" fmla="*/ 0 h 30"/>
                  <a:gd name="T8" fmla="*/ 29 w 30"/>
                  <a:gd name="T9" fmla="*/ 0 h 30"/>
                  <a:gd name="T10" fmla="*/ 0 w 30"/>
                  <a:gd name="T11" fmla="*/ 0 h 30"/>
                  <a:gd name="T12" fmla="*/ 29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9" y="0"/>
                    </a:moveTo>
                    <a:lnTo>
                      <a:pt x="29" y="0"/>
                    </a:lnTo>
                    <a:cubicBezTo>
                      <a:pt x="29" y="29"/>
                      <a:pt x="29" y="29"/>
                      <a:pt x="29" y="29"/>
                    </a:cubicBezTo>
                    <a:cubicBezTo>
                      <a:pt x="29" y="29"/>
                      <a:pt x="29" y="29"/>
                      <a:pt x="29" y="0"/>
                    </a:cubicBezTo>
                    <a:lnTo>
                      <a:pt x="29" y="0"/>
                    </a:lnTo>
                    <a:cubicBezTo>
                      <a:pt x="0" y="0"/>
                      <a:pt x="0" y="0"/>
                      <a:pt x="0" y="0"/>
                    </a:cubicBez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8" name="Freeform 689">
                <a:extLst>
                  <a:ext uri="{FF2B5EF4-FFF2-40B4-BE49-F238E27FC236}">
                    <a16:creationId xmlns:a16="http://schemas.microsoft.com/office/drawing/2014/main" id="{0B977222-7452-4428-8365-9013662ABECD}"/>
                  </a:ext>
                </a:extLst>
              </p:cNvPr>
              <p:cNvSpPr>
                <a:spLocks noChangeArrowheads="1"/>
              </p:cNvSpPr>
              <p:nvPr/>
            </p:nvSpPr>
            <p:spPr bwMode="auto">
              <a:xfrm>
                <a:off x="10046074" y="4516791"/>
                <a:ext cx="11415" cy="11328"/>
              </a:xfrm>
              <a:custGeom>
                <a:avLst/>
                <a:gdLst>
                  <a:gd name="T0" fmla="*/ 29 w 30"/>
                  <a:gd name="T1" fmla="*/ 30 h 31"/>
                  <a:gd name="T2" fmla="*/ 29 w 30"/>
                  <a:gd name="T3" fmla="*/ 30 h 31"/>
                  <a:gd name="T4" fmla="*/ 29 w 30"/>
                  <a:gd name="T5" fmla="*/ 30 h 31"/>
                  <a:gd name="T6" fmla="*/ 0 w 30"/>
                  <a:gd name="T7" fmla="*/ 0 h 31"/>
                  <a:gd name="T8" fmla="*/ 29 w 30"/>
                  <a:gd name="T9" fmla="*/ 30 h 31"/>
                </a:gdLst>
                <a:ahLst/>
                <a:cxnLst>
                  <a:cxn ang="0">
                    <a:pos x="T0" y="T1"/>
                  </a:cxn>
                  <a:cxn ang="0">
                    <a:pos x="T2" y="T3"/>
                  </a:cxn>
                  <a:cxn ang="0">
                    <a:pos x="T4" y="T5"/>
                  </a:cxn>
                  <a:cxn ang="0">
                    <a:pos x="T6" y="T7"/>
                  </a:cxn>
                  <a:cxn ang="0">
                    <a:pos x="T8" y="T9"/>
                  </a:cxn>
                </a:cxnLst>
                <a:rect l="0" t="0" r="r" b="b"/>
                <a:pathLst>
                  <a:path w="30" h="31">
                    <a:moveTo>
                      <a:pt x="29" y="30"/>
                    </a:moveTo>
                    <a:lnTo>
                      <a:pt x="29" y="30"/>
                    </a:lnTo>
                    <a:lnTo>
                      <a:pt x="29" y="30"/>
                    </a:lnTo>
                    <a:cubicBezTo>
                      <a:pt x="0" y="30"/>
                      <a:pt x="0" y="30"/>
                      <a:pt x="0" y="0"/>
                    </a:cubicBezTo>
                    <a:cubicBezTo>
                      <a:pt x="0" y="30"/>
                      <a:pt x="0"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39" name="Freeform 690">
                <a:extLst>
                  <a:ext uri="{FF2B5EF4-FFF2-40B4-BE49-F238E27FC236}">
                    <a16:creationId xmlns:a16="http://schemas.microsoft.com/office/drawing/2014/main" id="{ECE75206-A31A-4E46-9ED5-EA52B0A145AC}"/>
                  </a:ext>
                </a:extLst>
              </p:cNvPr>
              <p:cNvSpPr>
                <a:spLocks noChangeArrowheads="1"/>
              </p:cNvSpPr>
              <p:nvPr/>
            </p:nvSpPr>
            <p:spPr bwMode="auto">
              <a:xfrm>
                <a:off x="10013457" y="4570195"/>
                <a:ext cx="11415" cy="32366"/>
              </a:xfrm>
              <a:custGeom>
                <a:avLst/>
                <a:gdLst>
                  <a:gd name="T0" fmla="*/ 29 w 30"/>
                  <a:gd name="T1" fmla="*/ 87 h 88"/>
                  <a:gd name="T2" fmla="*/ 29 w 30"/>
                  <a:gd name="T3" fmla="*/ 87 h 88"/>
                  <a:gd name="T4" fmla="*/ 29 w 30"/>
                  <a:gd name="T5" fmla="*/ 87 h 88"/>
                  <a:gd name="T6" fmla="*/ 29 w 30"/>
                  <a:gd name="T7" fmla="*/ 87 h 88"/>
                  <a:gd name="T8" fmla="*/ 29 w 30"/>
                  <a:gd name="T9" fmla="*/ 87 h 88"/>
                  <a:gd name="T10" fmla="*/ 0 w 30"/>
                  <a:gd name="T11" fmla="*/ 0 h 88"/>
                  <a:gd name="T12" fmla="*/ 29 w 30"/>
                  <a:gd name="T13" fmla="*/ 87 h 88"/>
                </a:gdLst>
                <a:ahLst/>
                <a:cxnLst>
                  <a:cxn ang="0">
                    <a:pos x="T0" y="T1"/>
                  </a:cxn>
                  <a:cxn ang="0">
                    <a:pos x="T2" y="T3"/>
                  </a:cxn>
                  <a:cxn ang="0">
                    <a:pos x="T4" y="T5"/>
                  </a:cxn>
                  <a:cxn ang="0">
                    <a:pos x="T6" y="T7"/>
                  </a:cxn>
                  <a:cxn ang="0">
                    <a:pos x="T8" y="T9"/>
                  </a:cxn>
                  <a:cxn ang="0">
                    <a:pos x="T10" y="T11"/>
                  </a:cxn>
                  <a:cxn ang="0">
                    <a:pos x="T12" y="T13"/>
                  </a:cxn>
                </a:cxnLst>
                <a:rect l="0" t="0" r="r" b="b"/>
                <a:pathLst>
                  <a:path w="30" h="88">
                    <a:moveTo>
                      <a:pt x="29" y="87"/>
                    </a:moveTo>
                    <a:lnTo>
                      <a:pt x="29" y="87"/>
                    </a:lnTo>
                    <a:lnTo>
                      <a:pt x="29" y="87"/>
                    </a:lnTo>
                    <a:lnTo>
                      <a:pt x="29" y="87"/>
                    </a:lnTo>
                    <a:lnTo>
                      <a:pt x="29" y="87"/>
                    </a:lnTo>
                    <a:cubicBezTo>
                      <a:pt x="29" y="58"/>
                      <a:pt x="0" y="29"/>
                      <a:pt x="0" y="0"/>
                    </a:cubicBezTo>
                    <a:cubicBezTo>
                      <a:pt x="0" y="29"/>
                      <a:pt x="29" y="58"/>
                      <a:pt x="2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0" name="Freeform 691">
                <a:extLst>
                  <a:ext uri="{FF2B5EF4-FFF2-40B4-BE49-F238E27FC236}">
                    <a16:creationId xmlns:a16="http://schemas.microsoft.com/office/drawing/2014/main" id="{D075E45D-7E85-4AB8-804F-D195E77E532B}"/>
                  </a:ext>
                </a:extLst>
              </p:cNvPr>
              <p:cNvSpPr>
                <a:spLocks noChangeArrowheads="1"/>
              </p:cNvSpPr>
              <p:nvPr/>
            </p:nvSpPr>
            <p:spPr bwMode="auto">
              <a:xfrm>
                <a:off x="10099891" y="4999051"/>
                <a:ext cx="21202" cy="11328"/>
              </a:xfrm>
              <a:custGeom>
                <a:avLst/>
                <a:gdLst>
                  <a:gd name="T0" fmla="*/ 29 w 59"/>
                  <a:gd name="T1" fmla="*/ 29 h 30"/>
                  <a:gd name="T2" fmla="*/ 29 w 59"/>
                  <a:gd name="T3" fmla="*/ 29 h 30"/>
                  <a:gd name="T4" fmla="*/ 58 w 59"/>
                  <a:gd name="T5" fmla="*/ 29 h 30"/>
                  <a:gd name="T6" fmla="*/ 58 w 59"/>
                  <a:gd name="T7" fmla="*/ 29 h 30"/>
                  <a:gd name="T8" fmla="*/ 29 w 59"/>
                  <a:gd name="T9" fmla="*/ 29 h 30"/>
                  <a:gd name="T10" fmla="*/ 0 w 59"/>
                  <a:gd name="T11" fmla="*/ 0 h 30"/>
                  <a:gd name="T12" fmla="*/ 29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29"/>
                    </a:moveTo>
                    <a:lnTo>
                      <a:pt x="29" y="29"/>
                    </a:lnTo>
                    <a:cubicBezTo>
                      <a:pt x="58" y="29"/>
                      <a:pt x="58" y="29"/>
                      <a:pt x="58" y="29"/>
                    </a:cubicBezTo>
                    <a:lnTo>
                      <a:pt x="58" y="29"/>
                    </a:lnTo>
                    <a:cubicBezTo>
                      <a:pt x="29" y="29"/>
                      <a:pt x="29" y="29"/>
                      <a:pt x="29" y="29"/>
                    </a:cubicBez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1" name="Freeform 692">
                <a:extLst>
                  <a:ext uri="{FF2B5EF4-FFF2-40B4-BE49-F238E27FC236}">
                    <a16:creationId xmlns:a16="http://schemas.microsoft.com/office/drawing/2014/main" id="{5FD3E7C8-3BF3-4FB4-93B6-F0A2914EE819}"/>
                  </a:ext>
                </a:extLst>
              </p:cNvPr>
              <p:cNvSpPr>
                <a:spLocks noChangeArrowheads="1"/>
              </p:cNvSpPr>
              <p:nvPr/>
            </p:nvSpPr>
            <p:spPr bwMode="auto">
              <a:xfrm>
                <a:off x="10036289" y="4848546"/>
                <a:ext cx="11415" cy="1619"/>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2" name="Freeform 693">
                <a:extLst>
                  <a:ext uri="{FF2B5EF4-FFF2-40B4-BE49-F238E27FC236}">
                    <a16:creationId xmlns:a16="http://schemas.microsoft.com/office/drawing/2014/main" id="{4C0513BE-338C-4F4F-9D7D-1D61DC28BAA7}"/>
                  </a:ext>
                </a:extLst>
              </p:cNvPr>
              <p:cNvSpPr>
                <a:spLocks noChangeArrowheads="1"/>
              </p:cNvSpPr>
              <p:nvPr/>
            </p:nvSpPr>
            <p:spPr bwMode="auto">
              <a:xfrm>
                <a:off x="10090106" y="5008761"/>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3" name="Freeform 694">
                <a:extLst>
                  <a:ext uri="{FF2B5EF4-FFF2-40B4-BE49-F238E27FC236}">
                    <a16:creationId xmlns:a16="http://schemas.microsoft.com/office/drawing/2014/main" id="{0BC7D637-B3AB-40C1-9A3E-2B10AFFF93A5}"/>
                  </a:ext>
                </a:extLst>
              </p:cNvPr>
              <p:cNvSpPr>
                <a:spLocks noChangeArrowheads="1"/>
              </p:cNvSpPr>
              <p:nvPr/>
            </p:nvSpPr>
            <p:spPr bwMode="auto">
              <a:xfrm>
                <a:off x="8741397" y="5020088"/>
                <a:ext cx="11415" cy="1619"/>
              </a:xfrm>
              <a:custGeom>
                <a:avLst/>
                <a:gdLst>
                  <a:gd name="T0" fmla="*/ 0 w 31"/>
                  <a:gd name="T1" fmla="*/ 0 h 1"/>
                  <a:gd name="T2" fmla="*/ 0 w 31"/>
                  <a:gd name="T3" fmla="*/ 0 h 1"/>
                  <a:gd name="T4" fmla="*/ 0 w 31"/>
                  <a:gd name="T5" fmla="*/ 0 h 1"/>
                  <a:gd name="T6" fmla="*/ 30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lnTo>
                      <a:pt x="0" y="0"/>
                    </a:lnTo>
                    <a:cubicBezTo>
                      <a:pt x="30" y="0"/>
                      <a:pt x="30" y="0"/>
                      <a:pt x="30" y="0"/>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4" name="Freeform 695">
                <a:extLst>
                  <a:ext uri="{FF2B5EF4-FFF2-40B4-BE49-F238E27FC236}">
                    <a16:creationId xmlns:a16="http://schemas.microsoft.com/office/drawing/2014/main" id="{CF7C61E6-57B0-489A-B26B-3A77FDC3E8A2}"/>
                  </a:ext>
                </a:extLst>
              </p:cNvPr>
              <p:cNvSpPr>
                <a:spLocks noChangeArrowheads="1"/>
              </p:cNvSpPr>
              <p:nvPr/>
            </p:nvSpPr>
            <p:spPr bwMode="auto">
              <a:xfrm>
                <a:off x="10090106" y="4999051"/>
                <a:ext cx="11416" cy="1618"/>
              </a:xfrm>
              <a:custGeom>
                <a:avLst/>
                <a:gdLst>
                  <a:gd name="T0" fmla="*/ 0 w 30"/>
                  <a:gd name="T1" fmla="*/ 0 h 1"/>
                  <a:gd name="T2" fmla="*/ 0 w 30"/>
                  <a:gd name="T3" fmla="*/ 0 h 1"/>
                  <a:gd name="T4" fmla="*/ 0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5" name="Freeform 696">
                <a:extLst>
                  <a:ext uri="{FF2B5EF4-FFF2-40B4-BE49-F238E27FC236}">
                    <a16:creationId xmlns:a16="http://schemas.microsoft.com/office/drawing/2014/main" id="{0503C46E-AA1E-435F-8287-C8169AA842F3}"/>
                  </a:ext>
                </a:extLst>
              </p:cNvPr>
              <p:cNvSpPr>
                <a:spLocks noChangeArrowheads="1"/>
              </p:cNvSpPr>
              <p:nvPr/>
            </p:nvSpPr>
            <p:spPr bwMode="auto">
              <a:xfrm>
                <a:off x="10067274" y="4913279"/>
                <a:ext cx="32617" cy="64733"/>
              </a:xfrm>
              <a:custGeom>
                <a:avLst/>
                <a:gdLst>
                  <a:gd name="T0" fmla="*/ 0 w 88"/>
                  <a:gd name="T1" fmla="*/ 0 h 175"/>
                  <a:gd name="T2" fmla="*/ 0 w 88"/>
                  <a:gd name="T3" fmla="*/ 0 h 175"/>
                  <a:gd name="T4" fmla="*/ 87 w 88"/>
                  <a:gd name="T5" fmla="*/ 174 h 175"/>
                  <a:gd name="T6" fmla="*/ 0 w 88"/>
                  <a:gd name="T7" fmla="*/ 0 h 175"/>
                </a:gdLst>
                <a:ahLst/>
                <a:cxnLst>
                  <a:cxn ang="0">
                    <a:pos x="T0" y="T1"/>
                  </a:cxn>
                  <a:cxn ang="0">
                    <a:pos x="T2" y="T3"/>
                  </a:cxn>
                  <a:cxn ang="0">
                    <a:pos x="T4" y="T5"/>
                  </a:cxn>
                  <a:cxn ang="0">
                    <a:pos x="T6" y="T7"/>
                  </a:cxn>
                </a:cxnLst>
                <a:rect l="0" t="0" r="r" b="b"/>
                <a:pathLst>
                  <a:path w="88" h="175">
                    <a:moveTo>
                      <a:pt x="0" y="0"/>
                    </a:moveTo>
                    <a:lnTo>
                      <a:pt x="0" y="0"/>
                    </a:lnTo>
                    <a:cubicBezTo>
                      <a:pt x="0" y="58"/>
                      <a:pt x="58" y="116"/>
                      <a:pt x="87" y="174"/>
                    </a:cubicBezTo>
                    <a:cubicBezTo>
                      <a:pt x="58" y="116"/>
                      <a:pt x="0" y="5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6" name="Freeform 697">
                <a:extLst>
                  <a:ext uri="{FF2B5EF4-FFF2-40B4-BE49-F238E27FC236}">
                    <a16:creationId xmlns:a16="http://schemas.microsoft.com/office/drawing/2014/main" id="{3A40E41F-0B3C-415F-BE0F-2F0593E42D22}"/>
                  </a:ext>
                </a:extLst>
              </p:cNvPr>
              <p:cNvSpPr>
                <a:spLocks noChangeArrowheads="1"/>
              </p:cNvSpPr>
              <p:nvPr/>
            </p:nvSpPr>
            <p:spPr bwMode="auto">
              <a:xfrm>
                <a:off x="10046074" y="4859875"/>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7" name="Freeform 698">
                <a:extLst>
                  <a:ext uri="{FF2B5EF4-FFF2-40B4-BE49-F238E27FC236}">
                    <a16:creationId xmlns:a16="http://schemas.microsoft.com/office/drawing/2014/main" id="{0B93FBC4-B3D9-42F8-9821-FB918EAF3612}"/>
                  </a:ext>
                </a:extLst>
              </p:cNvPr>
              <p:cNvSpPr>
                <a:spLocks noChangeArrowheads="1"/>
              </p:cNvSpPr>
              <p:nvPr/>
            </p:nvSpPr>
            <p:spPr bwMode="auto">
              <a:xfrm>
                <a:off x="9313824" y="3971417"/>
                <a:ext cx="755082" cy="814015"/>
              </a:xfrm>
              <a:custGeom>
                <a:avLst/>
                <a:gdLst>
                  <a:gd name="T0" fmla="*/ 933 w 2042"/>
                  <a:gd name="T1" fmla="*/ 0 h 2218"/>
                  <a:gd name="T2" fmla="*/ 933 w 2042"/>
                  <a:gd name="T3" fmla="*/ 0 h 2218"/>
                  <a:gd name="T4" fmla="*/ 933 w 2042"/>
                  <a:gd name="T5" fmla="*/ 0 h 2218"/>
                  <a:gd name="T6" fmla="*/ 350 w 2042"/>
                  <a:gd name="T7" fmla="*/ 58 h 2218"/>
                  <a:gd name="T8" fmla="*/ 0 w 2042"/>
                  <a:gd name="T9" fmla="*/ 87 h 2218"/>
                  <a:gd name="T10" fmla="*/ 86 w 2042"/>
                  <a:gd name="T11" fmla="*/ 584 h 2218"/>
                  <a:gd name="T12" fmla="*/ 145 w 2042"/>
                  <a:gd name="T13" fmla="*/ 817 h 2218"/>
                  <a:gd name="T14" fmla="*/ 145 w 2042"/>
                  <a:gd name="T15" fmla="*/ 904 h 2218"/>
                  <a:gd name="T16" fmla="*/ 203 w 2042"/>
                  <a:gd name="T17" fmla="*/ 1079 h 2218"/>
                  <a:gd name="T18" fmla="*/ 262 w 2042"/>
                  <a:gd name="T19" fmla="*/ 1167 h 2218"/>
                  <a:gd name="T20" fmla="*/ 291 w 2042"/>
                  <a:gd name="T21" fmla="*/ 1225 h 2218"/>
                  <a:gd name="T22" fmla="*/ 291 w 2042"/>
                  <a:gd name="T23" fmla="*/ 1254 h 2218"/>
                  <a:gd name="T24" fmla="*/ 350 w 2042"/>
                  <a:gd name="T25" fmla="*/ 1400 h 2218"/>
                  <a:gd name="T26" fmla="*/ 320 w 2042"/>
                  <a:gd name="T27" fmla="*/ 1458 h 2218"/>
                  <a:gd name="T28" fmla="*/ 320 w 2042"/>
                  <a:gd name="T29" fmla="*/ 1487 h 2218"/>
                  <a:gd name="T30" fmla="*/ 291 w 2042"/>
                  <a:gd name="T31" fmla="*/ 1633 h 2218"/>
                  <a:gd name="T32" fmla="*/ 320 w 2042"/>
                  <a:gd name="T33" fmla="*/ 1896 h 2218"/>
                  <a:gd name="T34" fmla="*/ 350 w 2042"/>
                  <a:gd name="T35" fmla="*/ 2070 h 2218"/>
                  <a:gd name="T36" fmla="*/ 350 w 2042"/>
                  <a:gd name="T37" fmla="*/ 2100 h 2218"/>
                  <a:gd name="T38" fmla="*/ 407 w 2042"/>
                  <a:gd name="T39" fmla="*/ 2187 h 2218"/>
                  <a:gd name="T40" fmla="*/ 874 w 2042"/>
                  <a:gd name="T41" fmla="*/ 2158 h 2218"/>
                  <a:gd name="T42" fmla="*/ 1545 w 2042"/>
                  <a:gd name="T43" fmla="*/ 2129 h 2218"/>
                  <a:gd name="T44" fmla="*/ 1574 w 2042"/>
                  <a:gd name="T45" fmla="*/ 2129 h 2218"/>
                  <a:gd name="T46" fmla="*/ 1574 w 2042"/>
                  <a:gd name="T47" fmla="*/ 2129 h 2218"/>
                  <a:gd name="T48" fmla="*/ 1603 w 2042"/>
                  <a:gd name="T49" fmla="*/ 2187 h 2218"/>
                  <a:gd name="T50" fmla="*/ 1603 w 2042"/>
                  <a:gd name="T51" fmla="*/ 2217 h 2218"/>
                  <a:gd name="T52" fmla="*/ 1603 w 2042"/>
                  <a:gd name="T53" fmla="*/ 2217 h 2218"/>
                  <a:gd name="T54" fmla="*/ 1603 w 2042"/>
                  <a:gd name="T55" fmla="*/ 2187 h 2218"/>
                  <a:gd name="T56" fmla="*/ 1633 w 2042"/>
                  <a:gd name="T57" fmla="*/ 2129 h 2218"/>
                  <a:gd name="T58" fmla="*/ 1691 w 2042"/>
                  <a:gd name="T59" fmla="*/ 2012 h 2218"/>
                  <a:gd name="T60" fmla="*/ 1778 w 2042"/>
                  <a:gd name="T61" fmla="*/ 2012 h 2218"/>
                  <a:gd name="T62" fmla="*/ 1807 w 2042"/>
                  <a:gd name="T63" fmla="*/ 2041 h 2218"/>
                  <a:gd name="T64" fmla="*/ 1866 w 2042"/>
                  <a:gd name="T65" fmla="*/ 2041 h 2218"/>
                  <a:gd name="T66" fmla="*/ 1807 w 2042"/>
                  <a:gd name="T67" fmla="*/ 1954 h 2218"/>
                  <a:gd name="T68" fmla="*/ 1866 w 2042"/>
                  <a:gd name="T69" fmla="*/ 1808 h 2218"/>
                  <a:gd name="T70" fmla="*/ 1836 w 2042"/>
                  <a:gd name="T71" fmla="*/ 1750 h 2218"/>
                  <a:gd name="T72" fmla="*/ 1866 w 2042"/>
                  <a:gd name="T73" fmla="*/ 1691 h 2218"/>
                  <a:gd name="T74" fmla="*/ 1866 w 2042"/>
                  <a:gd name="T75" fmla="*/ 1604 h 2218"/>
                  <a:gd name="T76" fmla="*/ 1895 w 2042"/>
                  <a:gd name="T77" fmla="*/ 1575 h 2218"/>
                  <a:gd name="T78" fmla="*/ 1924 w 2042"/>
                  <a:gd name="T79" fmla="*/ 1575 h 2218"/>
                  <a:gd name="T80" fmla="*/ 1983 w 2042"/>
                  <a:gd name="T81" fmla="*/ 1546 h 2218"/>
                  <a:gd name="T82" fmla="*/ 1953 w 2042"/>
                  <a:gd name="T83" fmla="*/ 1546 h 2218"/>
                  <a:gd name="T84" fmla="*/ 1953 w 2042"/>
                  <a:gd name="T85" fmla="*/ 1487 h 2218"/>
                  <a:gd name="T86" fmla="*/ 2012 w 2042"/>
                  <a:gd name="T87" fmla="*/ 1400 h 2218"/>
                  <a:gd name="T88" fmla="*/ 2041 w 2042"/>
                  <a:gd name="T89" fmla="*/ 1341 h 2218"/>
                  <a:gd name="T90" fmla="*/ 1983 w 2042"/>
                  <a:gd name="T91" fmla="*/ 1312 h 2218"/>
                  <a:gd name="T92" fmla="*/ 1924 w 2042"/>
                  <a:gd name="T93" fmla="*/ 1312 h 2218"/>
                  <a:gd name="T94" fmla="*/ 1895 w 2042"/>
                  <a:gd name="T95" fmla="*/ 1312 h 2218"/>
                  <a:gd name="T96" fmla="*/ 1895 w 2042"/>
                  <a:gd name="T97" fmla="*/ 1312 h 2218"/>
                  <a:gd name="T98" fmla="*/ 1866 w 2042"/>
                  <a:gd name="T99" fmla="*/ 1196 h 2218"/>
                  <a:gd name="T100" fmla="*/ 1866 w 2042"/>
                  <a:gd name="T101" fmla="*/ 1108 h 2218"/>
                  <a:gd name="T102" fmla="*/ 1836 w 2042"/>
                  <a:gd name="T103" fmla="*/ 1079 h 2218"/>
                  <a:gd name="T104" fmla="*/ 1778 w 2042"/>
                  <a:gd name="T105" fmla="*/ 1020 h 2218"/>
                  <a:gd name="T106" fmla="*/ 1749 w 2042"/>
                  <a:gd name="T107" fmla="*/ 991 h 2218"/>
                  <a:gd name="T108" fmla="*/ 1720 w 2042"/>
                  <a:gd name="T109" fmla="*/ 904 h 2218"/>
                  <a:gd name="T110" fmla="*/ 1662 w 2042"/>
                  <a:gd name="T111" fmla="*/ 875 h 2218"/>
                  <a:gd name="T112" fmla="*/ 1603 w 2042"/>
                  <a:gd name="T113" fmla="*/ 817 h 2218"/>
                  <a:gd name="T114" fmla="*/ 1486 w 2042"/>
                  <a:gd name="T115" fmla="*/ 700 h 2218"/>
                  <a:gd name="T116" fmla="*/ 1224 w 2042"/>
                  <a:gd name="T117" fmla="*/ 467 h 2218"/>
                  <a:gd name="T118" fmla="*/ 1078 w 2042"/>
                  <a:gd name="T119" fmla="*/ 291 h 2218"/>
                  <a:gd name="T120" fmla="*/ 1050 w 2042"/>
                  <a:gd name="T121" fmla="*/ 262 h 2218"/>
                  <a:gd name="T122" fmla="*/ 874 w 2042"/>
                  <a:gd name="T123" fmla="*/ 58 h 2218"/>
                  <a:gd name="T124" fmla="*/ 933 w 2042"/>
                  <a:gd name="T125" fmla="*/ 0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42" h="2218">
                    <a:moveTo>
                      <a:pt x="933" y="0"/>
                    </a:moveTo>
                    <a:lnTo>
                      <a:pt x="933" y="0"/>
                    </a:lnTo>
                    <a:lnTo>
                      <a:pt x="933" y="0"/>
                    </a:lnTo>
                    <a:cubicBezTo>
                      <a:pt x="728" y="29"/>
                      <a:pt x="553" y="29"/>
                      <a:pt x="350" y="58"/>
                    </a:cubicBezTo>
                    <a:cubicBezTo>
                      <a:pt x="233" y="58"/>
                      <a:pt x="116" y="87"/>
                      <a:pt x="0" y="87"/>
                    </a:cubicBezTo>
                    <a:cubicBezTo>
                      <a:pt x="29" y="262"/>
                      <a:pt x="57" y="437"/>
                      <a:pt x="86" y="584"/>
                    </a:cubicBezTo>
                    <a:cubicBezTo>
                      <a:pt x="116" y="670"/>
                      <a:pt x="116" y="758"/>
                      <a:pt x="145" y="817"/>
                    </a:cubicBezTo>
                    <a:cubicBezTo>
                      <a:pt x="145" y="846"/>
                      <a:pt x="145" y="875"/>
                      <a:pt x="145" y="904"/>
                    </a:cubicBezTo>
                    <a:cubicBezTo>
                      <a:pt x="174" y="962"/>
                      <a:pt x="174" y="1020"/>
                      <a:pt x="203" y="1079"/>
                    </a:cubicBezTo>
                    <a:cubicBezTo>
                      <a:pt x="203" y="1108"/>
                      <a:pt x="233" y="1137"/>
                      <a:pt x="262" y="1167"/>
                    </a:cubicBezTo>
                    <a:cubicBezTo>
                      <a:pt x="262" y="1196"/>
                      <a:pt x="262" y="1196"/>
                      <a:pt x="291" y="1225"/>
                    </a:cubicBezTo>
                    <a:lnTo>
                      <a:pt x="291" y="1254"/>
                    </a:lnTo>
                    <a:cubicBezTo>
                      <a:pt x="320" y="1312"/>
                      <a:pt x="350" y="1341"/>
                      <a:pt x="350" y="1400"/>
                    </a:cubicBezTo>
                    <a:cubicBezTo>
                      <a:pt x="350" y="1429"/>
                      <a:pt x="350" y="1429"/>
                      <a:pt x="320" y="1458"/>
                    </a:cubicBezTo>
                    <a:cubicBezTo>
                      <a:pt x="320" y="1458"/>
                      <a:pt x="320" y="1458"/>
                      <a:pt x="320" y="1487"/>
                    </a:cubicBezTo>
                    <a:cubicBezTo>
                      <a:pt x="291" y="1517"/>
                      <a:pt x="291" y="1575"/>
                      <a:pt x="291" y="1633"/>
                    </a:cubicBezTo>
                    <a:cubicBezTo>
                      <a:pt x="262" y="1720"/>
                      <a:pt x="291" y="1808"/>
                      <a:pt x="320" y="1896"/>
                    </a:cubicBezTo>
                    <a:cubicBezTo>
                      <a:pt x="320" y="1954"/>
                      <a:pt x="350" y="2012"/>
                      <a:pt x="350" y="2070"/>
                    </a:cubicBezTo>
                    <a:lnTo>
                      <a:pt x="350" y="2100"/>
                    </a:lnTo>
                    <a:cubicBezTo>
                      <a:pt x="378" y="2129"/>
                      <a:pt x="407" y="2158"/>
                      <a:pt x="407" y="2187"/>
                    </a:cubicBezTo>
                    <a:cubicBezTo>
                      <a:pt x="583" y="2158"/>
                      <a:pt x="728" y="2158"/>
                      <a:pt x="874" y="2158"/>
                    </a:cubicBezTo>
                    <a:cubicBezTo>
                      <a:pt x="1107" y="2129"/>
                      <a:pt x="1312" y="2129"/>
                      <a:pt x="1545" y="2129"/>
                    </a:cubicBezTo>
                    <a:cubicBezTo>
                      <a:pt x="1574" y="2129"/>
                      <a:pt x="1574" y="2129"/>
                      <a:pt x="1574" y="2129"/>
                    </a:cubicBezTo>
                    <a:lnTo>
                      <a:pt x="1574" y="2129"/>
                    </a:lnTo>
                    <a:cubicBezTo>
                      <a:pt x="1574" y="2158"/>
                      <a:pt x="1574" y="2187"/>
                      <a:pt x="1603" y="2187"/>
                    </a:cubicBezTo>
                    <a:cubicBezTo>
                      <a:pt x="1603" y="2217"/>
                      <a:pt x="1603" y="2217"/>
                      <a:pt x="1603" y="2217"/>
                    </a:cubicBezTo>
                    <a:lnTo>
                      <a:pt x="1603" y="2217"/>
                    </a:lnTo>
                    <a:cubicBezTo>
                      <a:pt x="1603" y="2187"/>
                      <a:pt x="1603" y="2187"/>
                      <a:pt x="1603" y="2187"/>
                    </a:cubicBezTo>
                    <a:cubicBezTo>
                      <a:pt x="1603" y="2187"/>
                      <a:pt x="1633" y="2158"/>
                      <a:pt x="1633" y="2129"/>
                    </a:cubicBezTo>
                    <a:cubicBezTo>
                      <a:pt x="1633" y="2070"/>
                      <a:pt x="1633" y="2012"/>
                      <a:pt x="1691" y="2012"/>
                    </a:cubicBezTo>
                    <a:cubicBezTo>
                      <a:pt x="1691" y="1983"/>
                      <a:pt x="1749" y="2012"/>
                      <a:pt x="1778" y="2012"/>
                    </a:cubicBezTo>
                    <a:cubicBezTo>
                      <a:pt x="1778" y="2041"/>
                      <a:pt x="1778" y="2041"/>
                      <a:pt x="1807" y="2041"/>
                    </a:cubicBezTo>
                    <a:cubicBezTo>
                      <a:pt x="1807" y="2041"/>
                      <a:pt x="1836" y="2041"/>
                      <a:pt x="1866" y="2041"/>
                    </a:cubicBezTo>
                    <a:cubicBezTo>
                      <a:pt x="1836" y="2012"/>
                      <a:pt x="1807" y="1983"/>
                      <a:pt x="1807" y="1954"/>
                    </a:cubicBezTo>
                    <a:cubicBezTo>
                      <a:pt x="1807" y="1925"/>
                      <a:pt x="1836" y="1867"/>
                      <a:pt x="1866" y="1808"/>
                    </a:cubicBezTo>
                    <a:cubicBezTo>
                      <a:pt x="1836" y="1808"/>
                      <a:pt x="1836" y="1779"/>
                      <a:pt x="1836" y="1750"/>
                    </a:cubicBezTo>
                    <a:cubicBezTo>
                      <a:pt x="1836" y="1720"/>
                      <a:pt x="1866" y="1720"/>
                      <a:pt x="1866" y="1691"/>
                    </a:cubicBezTo>
                    <a:cubicBezTo>
                      <a:pt x="1866" y="1691"/>
                      <a:pt x="1866" y="1633"/>
                      <a:pt x="1866" y="1604"/>
                    </a:cubicBezTo>
                    <a:cubicBezTo>
                      <a:pt x="1895" y="1575"/>
                      <a:pt x="1895" y="1575"/>
                      <a:pt x="1895" y="1575"/>
                    </a:cubicBezTo>
                    <a:lnTo>
                      <a:pt x="1924" y="1575"/>
                    </a:lnTo>
                    <a:cubicBezTo>
                      <a:pt x="1953" y="1575"/>
                      <a:pt x="1953" y="1546"/>
                      <a:pt x="1983" y="1546"/>
                    </a:cubicBezTo>
                    <a:cubicBezTo>
                      <a:pt x="1953" y="1546"/>
                      <a:pt x="1953" y="1546"/>
                      <a:pt x="1953" y="1546"/>
                    </a:cubicBezTo>
                    <a:cubicBezTo>
                      <a:pt x="1953" y="1517"/>
                      <a:pt x="1953" y="1487"/>
                      <a:pt x="1953" y="1487"/>
                    </a:cubicBezTo>
                    <a:cubicBezTo>
                      <a:pt x="1953" y="1458"/>
                      <a:pt x="1983" y="1429"/>
                      <a:pt x="2012" y="1400"/>
                    </a:cubicBezTo>
                    <a:cubicBezTo>
                      <a:pt x="2012" y="1370"/>
                      <a:pt x="2041" y="1370"/>
                      <a:pt x="2041" y="1341"/>
                    </a:cubicBezTo>
                    <a:cubicBezTo>
                      <a:pt x="2041" y="1312"/>
                      <a:pt x="2012" y="1312"/>
                      <a:pt x="1983" y="1312"/>
                    </a:cubicBezTo>
                    <a:cubicBezTo>
                      <a:pt x="1983" y="1312"/>
                      <a:pt x="1953" y="1312"/>
                      <a:pt x="1924" y="1312"/>
                    </a:cubicBezTo>
                    <a:cubicBezTo>
                      <a:pt x="1895" y="1312"/>
                      <a:pt x="1895" y="1312"/>
                      <a:pt x="1895" y="1312"/>
                    </a:cubicBezTo>
                    <a:lnTo>
                      <a:pt x="1895" y="1312"/>
                    </a:lnTo>
                    <a:cubicBezTo>
                      <a:pt x="1895" y="1283"/>
                      <a:pt x="1895" y="1225"/>
                      <a:pt x="1866" y="1196"/>
                    </a:cubicBezTo>
                    <a:cubicBezTo>
                      <a:pt x="1866" y="1167"/>
                      <a:pt x="1866" y="1137"/>
                      <a:pt x="1866" y="1108"/>
                    </a:cubicBezTo>
                    <a:cubicBezTo>
                      <a:pt x="1866" y="1079"/>
                      <a:pt x="1836" y="1079"/>
                      <a:pt x="1836" y="1079"/>
                    </a:cubicBezTo>
                    <a:cubicBezTo>
                      <a:pt x="1807" y="1050"/>
                      <a:pt x="1807" y="1050"/>
                      <a:pt x="1778" y="1020"/>
                    </a:cubicBezTo>
                    <a:cubicBezTo>
                      <a:pt x="1778" y="1020"/>
                      <a:pt x="1778" y="991"/>
                      <a:pt x="1749" y="991"/>
                    </a:cubicBezTo>
                    <a:cubicBezTo>
                      <a:pt x="1749" y="962"/>
                      <a:pt x="1720" y="933"/>
                      <a:pt x="1720" y="904"/>
                    </a:cubicBezTo>
                    <a:cubicBezTo>
                      <a:pt x="1691" y="904"/>
                      <a:pt x="1662" y="875"/>
                      <a:pt x="1662" y="875"/>
                    </a:cubicBezTo>
                    <a:cubicBezTo>
                      <a:pt x="1633" y="846"/>
                      <a:pt x="1603" y="846"/>
                      <a:pt x="1603" y="817"/>
                    </a:cubicBezTo>
                    <a:cubicBezTo>
                      <a:pt x="1545" y="787"/>
                      <a:pt x="1516" y="758"/>
                      <a:pt x="1486" y="700"/>
                    </a:cubicBezTo>
                    <a:cubicBezTo>
                      <a:pt x="1399" y="612"/>
                      <a:pt x="1312" y="554"/>
                      <a:pt x="1224" y="467"/>
                    </a:cubicBezTo>
                    <a:cubicBezTo>
                      <a:pt x="1195" y="408"/>
                      <a:pt x="1136" y="350"/>
                      <a:pt x="1078" y="291"/>
                    </a:cubicBezTo>
                    <a:cubicBezTo>
                      <a:pt x="1078" y="291"/>
                      <a:pt x="1050" y="291"/>
                      <a:pt x="1050" y="262"/>
                    </a:cubicBezTo>
                    <a:cubicBezTo>
                      <a:pt x="962" y="175"/>
                      <a:pt x="874" y="117"/>
                      <a:pt x="874" y="58"/>
                    </a:cubicBezTo>
                    <a:cubicBezTo>
                      <a:pt x="874" y="29"/>
                      <a:pt x="903" y="29"/>
                      <a:pt x="9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8" name="Freeform 699">
                <a:extLst>
                  <a:ext uri="{FF2B5EF4-FFF2-40B4-BE49-F238E27FC236}">
                    <a16:creationId xmlns:a16="http://schemas.microsoft.com/office/drawing/2014/main" id="{EAD6F425-E6EC-4DB3-8799-347F1A64675C}"/>
                  </a:ext>
                </a:extLst>
              </p:cNvPr>
              <p:cNvSpPr>
                <a:spLocks noChangeArrowheads="1"/>
              </p:cNvSpPr>
              <p:nvPr/>
            </p:nvSpPr>
            <p:spPr bwMode="auto">
              <a:xfrm>
                <a:off x="8708780" y="5008761"/>
                <a:ext cx="21200" cy="11328"/>
              </a:xfrm>
              <a:custGeom>
                <a:avLst/>
                <a:gdLst>
                  <a:gd name="T0" fmla="*/ 58 w 59"/>
                  <a:gd name="T1" fmla="*/ 29 h 30"/>
                  <a:gd name="T2" fmla="*/ 58 w 59"/>
                  <a:gd name="T3" fmla="*/ 29 h 30"/>
                  <a:gd name="T4" fmla="*/ 29 w 59"/>
                  <a:gd name="T5" fmla="*/ 0 h 30"/>
                  <a:gd name="T6" fmla="*/ 0 w 59"/>
                  <a:gd name="T7" fmla="*/ 0 h 30"/>
                  <a:gd name="T8" fmla="*/ 0 w 59"/>
                  <a:gd name="T9" fmla="*/ 0 h 30"/>
                  <a:gd name="T10" fmla="*/ 29 w 59"/>
                  <a:gd name="T11" fmla="*/ 0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58" y="29"/>
                      <a:pt x="29" y="29"/>
                      <a:pt x="29" y="0"/>
                    </a:cubicBezTo>
                    <a:cubicBezTo>
                      <a:pt x="0" y="0"/>
                      <a:pt x="0" y="0"/>
                      <a:pt x="0" y="0"/>
                    </a:cubicBezTo>
                    <a:lnTo>
                      <a:pt x="0" y="0"/>
                    </a:lnTo>
                    <a:cubicBezTo>
                      <a:pt x="0" y="0"/>
                      <a:pt x="0" y="0"/>
                      <a:pt x="29" y="0"/>
                    </a:cubicBezTo>
                    <a:cubicBezTo>
                      <a:pt x="29" y="29"/>
                      <a:pt x="58"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49" name="Freeform 700">
                <a:extLst>
                  <a:ext uri="{FF2B5EF4-FFF2-40B4-BE49-F238E27FC236}">
                    <a16:creationId xmlns:a16="http://schemas.microsoft.com/office/drawing/2014/main" id="{35BB1241-9BC4-4C07-BB35-48ACAA967EAF}"/>
                  </a:ext>
                </a:extLst>
              </p:cNvPr>
              <p:cNvSpPr>
                <a:spLocks noChangeArrowheads="1"/>
              </p:cNvSpPr>
              <p:nvPr/>
            </p:nvSpPr>
            <p:spPr bwMode="auto">
              <a:xfrm>
                <a:off x="8666378" y="4976394"/>
                <a:ext cx="32617" cy="11328"/>
              </a:xfrm>
              <a:custGeom>
                <a:avLst/>
                <a:gdLst>
                  <a:gd name="T0" fmla="*/ 29 w 88"/>
                  <a:gd name="T1" fmla="*/ 29 h 30"/>
                  <a:gd name="T2" fmla="*/ 29 w 88"/>
                  <a:gd name="T3" fmla="*/ 29 h 30"/>
                  <a:gd name="T4" fmla="*/ 58 w 88"/>
                  <a:gd name="T5" fmla="*/ 0 h 30"/>
                  <a:gd name="T6" fmla="*/ 58 w 88"/>
                  <a:gd name="T7" fmla="*/ 0 h 30"/>
                  <a:gd name="T8" fmla="*/ 87 w 88"/>
                  <a:gd name="T9" fmla="*/ 0 h 30"/>
                  <a:gd name="T10" fmla="*/ 87 w 88"/>
                  <a:gd name="T11" fmla="*/ 0 h 30"/>
                  <a:gd name="T12" fmla="*/ 87 w 88"/>
                  <a:gd name="T13" fmla="*/ 0 h 30"/>
                  <a:gd name="T14" fmla="*/ 58 w 88"/>
                  <a:gd name="T15" fmla="*/ 0 h 30"/>
                  <a:gd name="T16" fmla="*/ 58 w 88"/>
                  <a:gd name="T17" fmla="*/ 0 h 30"/>
                  <a:gd name="T18" fmla="*/ 29 w 88"/>
                  <a:gd name="T19" fmla="*/ 29 h 30"/>
                  <a:gd name="T20" fmla="*/ 0 w 88"/>
                  <a:gd name="T21" fmla="*/ 29 h 30"/>
                  <a:gd name="T22" fmla="*/ 0 w 88"/>
                  <a:gd name="T23" fmla="*/ 0 h 30"/>
                  <a:gd name="T24" fmla="*/ 0 w 88"/>
                  <a:gd name="T25" fmla="*/ 29 h 30"/>
                  <a:gd name="T26" fmla="*/ 29 w 88"/>
                  <a:gd name="T2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30">
                    <a:moveTo>
                      <a:pt x="29" y="29"/>
                    </a:moveTo>
                    <a:lnTo>
                      <a:pt x="29" y="29"/>
                    </a:lnTo>
                    <a:cubicBezTo>
                      <a:pt x="58" y="29"/>
                      <a:pt x="58" y="29"/>
                      <a:pt x="58" y="0"/>
                    </a:cubicBezTo>
                    <a:lnTo>
                      <a:pt x="58" y="0"/>
                    </a:lnTo>
                    <a:cubicBezTo>
                      <a:pt x="87" y="0"/>
                      <a:pt x="87" y="0"/>
                      <a:pt x="87" y="0"/>
                    </a:cubicBezTo>
                    <a:lnTo>
                      <a:pt x="87" y="0"/>
                    </a:lnTo>
                    <a:lnTo>
                      <a:pt x="87" y="0"/>
                    </a:lnTo>
                    <a:cubicBezTo>
                      <a:pt x="58" y="0"/>
                      <a:pt x="58" y="0"/>
                      <a:pt x="58" y="0"/>
                    </a:cubicBezTo>
                    <a:lnTo>
                      <a:pt x="58" y="0"/>
                    </a:lnTo>
                    <a:cubicBezTo>
                      <a:pt x="58" y="29"/>
                      <a:pt x="58" y="29"/>
                      <a:pt x="29" y="29"/>
                    </a:cubicBezTo>
                    <a:lnTo>
                      <a:pt x="0" y="29"/>
                    </a:lnTo>
                    <a:cubicBezTo>
                      <a:pt x="0" y="0"/>
                      <a:pt x="0" y="0"/>
                      <a:pt x="0" y="0"/>
                    </a:cubicBezTo>
                    <a:cubicBezTo>
                      <a:pt x="0" y="0"/>
                      <a:pt x="0" y="0"/>
                      <a:pt x="0" y="29"/>
                    </a:cubicBez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0" name="Freeform 701">
                <a:extLst>
                  <a:ext uri="{FF2B5EF4-FFF2-40B4-BE49-F238E27FC236}">
                    <a16:creationId xmlns:a16="http://schemas.microsoft.com/office/drawing/2014/main" id="{B261D65A-5F56-41D4-9001-A57E52F17826}"/>
                  </a:ext>
                </a:extLst>
              </p:cNvPr>
              <p:cNvSpPr>
                <a:spLocks noChangeArrowheads="1"/>
              </p:cNvSpPr>
              <p:nvPr/>
            </p:nvSpPr>
            <p:spPr bwMode="auto">
              <a:xfrm>
                <a:off x="8666378" y="4913279"/>
                <a:ext cx="53817" cy="21039"/>
              </a:xfrm>
              <a:custGeom>
                <a:avLst/>
                <a:gdLst>
                  <a:gd name="T0" fmla="*/ 0 w 146"/>
                  <a:gd name="T1" fmla="*/ 0 h 59"/>
                  <a:gd name="T2" fmla="*/ 0 w 146"/>
                  <a:gd name="T3" fmla="*/ 0 h 59"/>
                  <a:gd name="T4" fmla="*/ 0 w 146"/>
                  <a:gd name="T5" fmla="*/ 0 h 59"/>
                  <a:gd name="T6" fmla="*/ 145 w 146"/>
                  <a:gd name="T7" fmla="*/ 58 h 59"/>
                  <a:gd name="T8" fmla="*/ 116 w 146"/>
                  <a:gd name="T9" fmla="*/ 58 h 59"/>
                  <a:gd name="T10" fmla="*/ 116 w 146"/>
                  <a:gd name="T11" fmla="*/ 58 h 59"/>
                  <a:gd name="T12" fmla="*/ 116 w 146"/>
                  <a:gd name="T13" fmla="*/ 58 h 59"/>
                  <a:gd name="T14" fmla="*/ 145 w 146"/>
                  <a:gd name="T15" fmla="*/ 58 h 59"/>
                  <a:gd name="T16" fmla="*/ 0 w 146"/>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59">
                    <a:moveTo>
                      <a:pt x="0" y="0"/>
                    </a:moveTo>
                    <a:lnTo>
                      <a:pt x="0" y="0"/>
                    </a:lnTo>
                    <a:lnTo>
                      <a:pt x="0" y="0"/>
                    </a:lnTo>
                    <a:cubicBezTo>
                      <a:pt x="58" y="29"/>
                      <a:pt x="87" y="58"/>
                      <a:pt x="145" y="58"/>
                    </a:cubicBezTo>
                    <a:cubicBezTo>
                      <a:pt x="116" y="58"/>
                      <a:pt x="116" y="58"/>
                      <a:pt x="116" y="58"/>
                    </a:cubicBezTo>
                    <a:lnTo>
                      <a:pt x="116" y="58"/>
                    </a:lnTo>
                    <a:lnTo>
                      <a:pt x="116" y="58"/>
                    </a:lnTo>
                    <a:cubicBezTo>
                      <a:pt x="145" y="58"/>
                      <a:pt x="145" y="58"/>
                      <a:pt x="145" y="58"/>
                    </a:cubicBezTo>
                    <a:cubicBezTo>
                      <a:pt x="87" y="58"/>
                      <a:pt x="58"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1" name="Freeform 702">
                <a:extLst>
                  <a:ext uri="{FF2B5EF4-FFF2-40B4-BE49-F238E27FC236}">
                    <a16:creationId xmlns:a16="http://schemas.microsoft.com/office/drawing/2014/main" id="{01DA7BF8-921C-42EA-AD0F-E99136078898}"/>
                  </a:ext>
                </a:extLst>
              </p:cNvPr>
              <p:cNvSpPr>
                <a:spLocks noChangeArrowheads="1"/>
              </p:cNvSpPr>
              <p:nvPr/>
            </p:nvSpPr>
            <p:spPr bwMode="auto">
              <a:xfrm>
                <a:off x="8687579" y="4934318"/>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2" name="Freeform 703">
                <a:extLst>
                  <a:ext uri="{FF2B5EF4-FFF2-40B4-BE49-F238E27FC236}">
                    <a16:creationId xmlns:a16="http://schemas.microsoft.com/office/drawing/2014/main" id="{1A78549D-0F27-414B-83C8-434A1FE773A0}"/>
                  </a:ext>
                </a:extLst>
              </p:cNvPr>
              <p:cNvSpPr>
                <a:spLocks noChangeArrowheads="1"/>
              </p:cNvSpPr>
              <p:nvPr/>
            </p:nvSpPr>
            <p:spPr bwMode="auto">
              <a:xfrm>
                <a:off x="8708780" y="4945646"/>
                <a:ext cx="44032" cy="43695"/>
              </a:xfrm>
              <a:custGeom>
                <a:avLst/>
                <a:gdLst>
                  <a:gd name="T0" fmla="*/ 0 w 118"/>
                  <a:gd name="T1" fmla="*/ 58 h 117"/>
                  <a:gd name="T2" fmla="*/ 0 w 118"/>
                  <a:gd name="T3" fmla="*/ 58 h 117"/>
                  <a:gd name="T4" fmla="*/ 0 w 118"/>
                  <a:gd name="T5" fmla="*/ 116 h 117"/>
                  <a:gd name="T6" fmla="*/ 0 w 118"/>
                  <a:gd name="T7" fmla="*/ 116 h 117"/>
                  <a:gd name="T8" fmla="*/ 0 w 118"/>
                  <a:gd name="T9" fmla="*/ 58 h 117"/>
                  <a:gd name="T10" fmla="*/ 58 w 118"/>
                  <a:gd name="T11" fmla="*/ 0 h 117"/>
                  <a:gd name="T12" fmla="*/ 58 w 118"/>
                  <a:gd name="T13" fmla="*/ 0 h 117"/>
                  <a:gd name="T14" fmla="*/ 58 w 118"/>
                  <a:gd name="T15" fmla="*/ 0 h 117"/>
                  <a:gd name="T16" fmla="*/ 117 w 118"/>
                  <a:gd name="T17" fmla="*/ 0 h 117"/>
                  <a:gd name="T18" fmla="*/ 58 w 118"/>
                  <a:gd name="T19" fmla="*/ 0 h 117"/>
                  <a:gd name="T20" fmla="*/ 58 w 118"/>
                  <a:gd name="T21" fmla="*/ 0 h 117"/>
                  <a:gd name="T22" fmla="*/ 58 w 118"/>
                  <a:gd name="T23" fmla="*/ 0 h 117"/>
                  <a:gd name="T24" fmla="*/ 0 w 118"/>
                  <a:gd name="T25" fmla="*/ 5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17">
                    <a:moveTo>
                      <a:pt x="0" y="58"/>
                    </a:moveTo>
                    <a:lnTo>
                      <a:pt x="0" y="58"/>
                    </a:lnTo>
                    <a:cubicBezTo>
                      <a:pt x="0" y="87"/>
                      <a:pt x="0" y="87"/>
                      <a:pt x="0" y="116"/>
                    </a:cubicBezTo>
                    <a:lnTo>
                      <a:pt x="0" y="116"/>
                    </a:lnTo>
                    <a:cubicBezTo>
                      <a:pt x="0" y="87"/>
                      <a:pt x="0" y="87"/>
                      <a:pt x="0" y="58"/>
                    </a:cubicBezTo>
                    <a:cubicBezTo>
                      <a:pt x="29" y="29"/>
                      <a:pt x="29" y="0"/>
                      <a:pt x="58" y="0"/>
                    </a:cubicBezTo>
                    <a:lnTo>
                      <a:pt x="58" y="0"/>
                    </a:lnTo>
                    <a:lnTo>
                      <a:pt x="58" y="0"/>
                    </a:lnTo>
                    <a:cubicBezTo>
                      <a:pt x="87" y="0"/>
                      <a:pt x="117" y="0"/>
                      <a:pt x="117" y="0"/>
                    </a:cubicBezTo>
                    <a:cubicBezTo>
                      <a:pt x="117" y="0"/>
                      <a:pt x="87" y="0"/>
                      <a:pt x="58" y="0"/>
                    </a:cubicBezTo>
                    <a:lnTo>
                      <a:pt x="58" y="0"/>
                    </a:lnTo>
                    <a:lnTo>
                      <a:pt x="58" y="0"/>
                    </a:lnTo>
                    <a:cubicBezTo>
                      <a:pt x="29" y="0"/>
                      <a:pt x="29"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3" name="Freeform 704">
                <a:extLst>
                  <a:ext uri="{FF2B5EF4-FFF2-40B4-BE49-F238E27FC236}">
                    <a16:creationId xmlns:a16="http://schemas.microsoft.com/office/drawing/2014/main" id="{33B44372-136C-495F-BE78-DC2A555C4A8A}"/>
                  </a:ext>
                </a:extLst>
              </p:cNvPr>
              <p:cNvSpPr>
                <a:spLocks noChangeArrowheads="1"/>
              </p:cNvSpPr>
              <p:nvPr/>
            </p:nvSpPr>
            <p:spPr bwMode="auto">
              <a:xfrm>
                <a:off x="8610930" y="3649372"/>
                <a:ext cx="1229657" cy="364121"/>
              </a:xfrm>
              <a:custGeom>
                <a:avLst/>
                <a:gdLst>
                  <a:gd name="T0" fmla="*/ 2100 w 3326"/>
                  <a:gd name="T1" fmla="*/ 904 h 993"/>
                  <a:gd name="T2" fmla="*/ 2100 w 3326"/>
                  <a:gd name="T3" fmla="*/ 904 h 993"/>
                  <a:gd name="T4" fmla="*/ 2188 w 3326"/>
                  <a:gd name="T5" fmla="*/ 875 h 993"/>
                  <a:gd name="T6" fmla="*/ 2217 w 3326"/>
                  <a:gd name="T7" fmla="*/ 875 h 993"/>
                  <a:gd name="T8" fmla="*/ 2247 w 3326"/>
                  <a:gd name="T9" fmla="*/ 845 h 993"/>
                  <a:gd name="T10" fmla="*/ 2247 w 3326"/>
                  <a:gd name="T11" fmla="*/ 816 h 993"/>
                  <a:gd name="T12" fmla="*/ 2275 w 3326"/>
                  <a:gd name="T13" fmla="*/ 816 h 993"/>
                  <a:gd name="T14" fmla="*/ 2275 w 3326"/>
                  <a:gd name="T15" fmla="*/ 787 h 993"/>
                  <a:gd name="T16" fmla="*/ 2333 w 3326"/>
                  <a:gd name="T17" fmla="*/ 759 h 993"/>
                  <a:gd name="T18" fmla="*/ 2363 w 3326"/>
                  <a:gd name="T19" fmla="*/ 759 h 993"/>
                  <a:gd name="T20" fmla="*/ 2392 w 3326"/>
                  <a:gd name="T21" fmla="*/ 759 h 993"/>
                  <a:gd name="T22" fmla="*/ 2421 w 3326"/>
                  <a:gd name="T23" fmla="*/ 729 h 993"/>
                  <a:gd name="T24" fmla="*/ 2450 w 3326"/>
                  <a:gd name="T25" fmla="*/ 700 h 993"/>
                  <a:gd name="T26" fmla="*/ 2538 w 3326"/>
                  <a:gd name="T27" fmla="*/ 671 h 993"/>
                  <a:gd name="T28" fmla="*/ 2597 w 3326"/>
                  <a:gd name="T29" fmla="*/ 642 h 993"/>
                  <a:gd name="T30" fmla="*/ 2771 w 3326"/>
                  <a:gd name="T31" fmla="*/ 525 h 993"/>
                  <a:gd name="T32" fmla="*/ 2947 w 3326"/>
                  <a:gd name="T33" fmla="*/ 379 h 993"/>
                  <a:gd name="T34" fmla="*/ 3121 w 3326"/>
                  <a:gd name="T35" fmla="*/ 233 h 993"/>
                  <a:gd name="T36" fmla="*/ 3150 w 3326"/>
                  <a:gd name="T37" fmla="*/ 204 h 993"/>
                  <a:gd name="T38" fmla="*/ 3238 w 3326"/>
                  <a:gd name="T39" fmla="*/ 116 h 993"/>
                  <a:gd name="T40" fmla="*/ 3296 w 3326"/>
                  <a:gd name="T41" fmla="*/ 87 h 993"/>
                  <a:gd name="T42" fmla="*/ 3325 w 3326"/>
                  <a:gd name="T43" fmla="*/ 0 h 993"/>
                  <a:gd name="T44" fmla="*/ 3325 w 3326"/>
                  <a:gd name="T45" fmla="*/ 0 h 993"/>
                  <a:gd name="T46" fmla="*/ 730 w 3326"/>
                  <a:gd name="T47" fmla="*/ 204 h 993"/>
                  <a:gd name="T48" fmla="*/ 730 w 3326"/>
                  <a:gd name="T49" fmla="*/ 233 h 993"/>
                  <a:gd name="T50" fmla="*/ 759 w 3326"/>
                  <a:gd name="T51" fmla="*/ 262 h 993"/>
                  <a:gd name="T52" fmla="*/ 759 w 3326"/>
                  <a:gd name="T53" fmla="*/ 291 h 993"/>
                  <a:gd name="T54" fmla="*/ 730 w 3326"/>
                  <a:gd name="T55" fmla="*/ 291 h 993"/>
                  <a:gd name="T56" fmla="*/ 467 w 3326"/>
                  <a:gd name="T57" fmla="*/ 291 h 993"/>
                  <a:gd name="T58" fmla="*/ 176 w 3326"/>
                  <a:gd name="T59" fmla="*/ 321 h 993"/>
                  <a:gd name="T60" fmla="*/ 176 w 3326"/>
                  <a:gd name="T61" fmla="*/ 350 h 993"/>
                  <a:gd name="T62" fmla="*/ 176 w 3326"/>
                  <a:gd name="T63" fmla="*/ 409 h 993"/>
                  <a:gd name="T64" fmla="*/ 147 w 3326"/>
                  <a:gd name="T65" fmla="*/ 466 h 993"/>
                  <a:gd name="T66" fmla="*/ 147 w 3326"/>
                  <a:gd name="T67" fmla="*/ 525 h 993"/>
                  <a:gd name="T68" fmla="*/ 147 w 3326"/>
                  <a:gd name="T69" fmla="*/ 554 h 993"/>
                  <a:gd name="T70" fmla="*/ 147 w 3326"/>
                  <a:gd name="T71" fmla="*/ 612 h 993"/>
                  <a:gd name="T72" fmla="*/ 117 w 3326"/>
                  <a:gd name="T73" fmla="*/ 642 h 993"/>
                  <a:gd name="T74" fmla="*/ 117 w 3326"/>
                  <a:gd name="T75" fmla="*/ 671 h 993"/>
                  <a:gd name="T76" fmla="*/ 88 w 3326"/>
                  <a:gd name="T77" fmla="*/ 729 h 993"/>
                  <a:gd name="T78" fmla="*/ 88 w 3326"/>
                  <a:gd name="T79" fmla="*/ 729 h 993"/>
                  <a:gd name="T80" fmla="*/ 30 w 3326"/>
                  <a:gd name="T81" fmla="*/ 845 h 993"/>
                  <a:gd name="T82" fmla="*/ 0 w 3326"/>
                  <a:gd name="T83" fmla="*/ 904 h 993"/>
                  <a:gd name="T84" fmla="*/ 0 w 3326"/>
                  <a:gd name="T85" fmla="*/ 933 h 993"/>
                  <a:gd name="T86" fmla="*/ 0 w 3326"/>
                  <a:gd name="T87" fmla="*/ 992 h 993"/>
                  <a:gd name="T88" fmla="*/ 380 w 3326"/>
                  <a:gd name="T89" fmla="*/ 992 h 993"/>
                  <a:gd name="T90" fmla="*/ 2042 w 3326"/>
                  <a:gd name="T91" fmla="*/ 904 h 993"/>
                  <a:gd name="T92" fmla="*/ 2100 w 3326"/>
                  <a:gd name="T93"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26" h="993">
                    <a:moveTo>
                      <a:pt x="2100" y="904"/>
                    </a:moveTo>
                    <a:lnTo>
                      <a:pt x="2100" y="904"/>
                    </a:lnTo>
                    <a:cubicBezTo>
                      <a:pt x="2130" y="904"/>
                      <a:pt x="2188" y="904"/>
                      <a:pt x="2188" y="875"/>
                    </a:cubicBezTo>
                    <a:cubicBezTo>
                      <a:pt x="2217" y="875"/>
                      <a:pt x="2217" y="875"/>
                      <a:pt x="2217" y="875"/>
                    </a:cubicBezTo>
                    <a:cubicBezTo>
                      <a:pt x="2217" y="845"/>
                      <a:pt x="2247" y="845"/>
                      <a:pt x="2247" y="845"/>
                    </a:cubicBezTo>
                    <a:cubicBezTo>
                      <a:pt x="2247" y="845"/>
                      <a:pt x="2247" y="845"/>
                      <a:pt x="2247" y="816"/>
                    </a:cubicBezTo>
                    <a:cubicBezTo>
                      <a:pt x="2275" y="816"/>
                      <a:pt x="2275" y="816"/>
                      <a:pt x="2275" y="816"/>
                    </a:cubicBezTo>
                    <a:cubicBezTo>
                      <a:pt x="2275" y="816"/>
                      <a:pt x="2275" y="816"/>
                      <a:pt x="2275" y="787"/>
                    </a:cubicBezTo>
                    <a:cubicBezTo>
                      <a:pt x="2304" y="787"/>
                      <a:pt x="2304" y="787"/>
                      <a:pt x="2333" y="759"/>
                    </a:cubicBezTo>
                    <a:lnTo>
                      <a:pt x="2363" y="759"/>
                    </a:lnTo>
                    <a:lnTo>
                      <a:pt x="2392" y="759"/>
                    </a:lnTo>
                    <a:cubicBezTo>
                      <a:pt x="2392" y="729"/>
                      <a:pt x="2392" y="729"/>
                      <a:pt x="2421" y="729"/>
                    </a:cubicBezTo>
                    <a:cubicBezTo>
                      <a:pt x="2421" y="700"/>
                      <a:pt x="2450" y="700"/>
                      <a:pt x="2450" y="700"/>
                    </a:cubicBezTo>
                    <a:cubicBezTo>
                      <a:pt x="2480" y="671"/>
                      <a:pt x="2509" y="671"/>
                      <a:pt x="2538" y="671"/>
                    </a:cubicBezTo>
                    <a:cubicBezTo>
                      <a:pt x="2567" y="642"/>
                      <a:pt x="2567" y="642"/>
                      <a:pt x="2597" y="642"/>
                    </a:cubicBezTo>
                    <a:cubicBezTo>
                      <a:pt x="2654" y="612"/>
                      <a:pt x="2713" y="554"/>
                      <a:pt x="2771" y="525"/>
                    </a:cubicBezTo>
                    <a:cubicBezTo>
                      <a:pt x="2830" y="466"/>
                      <a:pt x="2888" y="409"/>
                      <a:pt x="2947" y="379"/>
                    </a:cubicBezTo>
                    <a:cubicBezTo>
                      <a:pt x="3004" y="321"/>
                      <a:pt x="3063" y="291"/>
                      <a:pt x="3121" y="233"/>
                    </a:cubicBezTo>
                    <a:cubicBezTo>
                      <a:pt x="3121" y="233"/>
                      <a:pt x="3150" y="233"/>
                      <a:pt x="3150" y="204"/>
                    </a:cubicBezTo>
                    <a:cubicBezTo>
                      <a:pt x="3180" y="145"/>
                      <a:pt x="3209" y="145"/>
                      <a:pt x="3238" y="116"/>
                    </a:cubicBezTo>
                    <a:cubicBezTo>
                      <a:pt x="3267" y="116"/>
                      <a:pt x="3267" y="87"/>
                      <a:pt x="3296" y="87"/>
                    </a:cubicBezTo>
                    <a:cubicBezTo>
                      <a:pt x="3325" y="59"/>
                      <a:pt x="3325" y="29"/>
                      <a:pt x="3325" y="0"/>
                    </a:cubicBezTo>
                    <a:lnTo>
                      <a:pt x="3325" y="0"/>
                    </a:lnTo>
                    <a:cubicBezTo>
                      <a:pt x="2509" y="87"/>
                      <a:pt x="1692" y="145"/>
                      <a:pt x="730" y="204"/>
                    </a:cubicBezTo>
                    <a:lnTo>
                      <a:pt x="730" y="233"/>
                    </a:lnTo>
                    <a:cubicBezTo>
                      <a:pt x="759" y="233"/>
                      <a:pt x="759" y="262"/>
                      <a:pt x="759" y="262"/>
                    </a:cubicBezTo>
                    <a:cubicBezTo>
                      <a:pt x="759" y="291"/>
                      <a:pt x="759" y="291"/>
                      <a:pt x="759" y="291"/>
                    </a:cubicBezTo>
                    <a:cubicBezTo>
                      <a:pt x="730" y="291"/>
                      <a:pt x="730" y="291"/>
                      <a:pt x="730" y="291"/>
                    </a:cubicBezTo>
                    <a:cubicBezTo>
                      <a:pt x="642" y="291"/>
                      <a:pt x="555" y="291"/>
                      <a:pt x="467" y="291"/>
                    </a:cubicBezTo>
                    <a:cubicBezTo>
                      <a:pt x="350" y="291"/>
                      <a:pt x="263" y="321"/>
                      <a:pt x="176" y="321"/>
                    </a:cubicBezTo>
                    <a:lnTo>
                      <a:pt x="176" y="350"/>
                    </a:lnTo>
                    <a:cubicBezTo>
                      <a:pt x="176" y="379"/>
                      <a:pt x="176" y="409"/>
                      <a:pt x="176" y="409"/>
                    </a:cubicBezTo>
                    <a:cubicBezTo>
                      <a:pt x="176" y="437"/>
                      <a:pt x="147" y="437"/>
                      <a:pt x="147" y="466"/>
                    </a:cubicBezTo>
                    <a:cubicBezTo>
                      <a:pt x="147" y="495"/>
                      <a:pt x="147" y="495"/>
                      <a:pt x="147" y="525"/>
                    </a:cubicBezTo>
                    <a:lnTo>
                      <a:pt x="147" y="554"/>
                    </a:lnTo>
                    <a:cubicBezTo>
                      <a:pt x="147" y="583"/>
                      <a:pt x="147" y="583"/>
                      <a:pt x="147" y="612"/>
                    </a:cubicBezTo>
                    <a:cubicBezTo>
                      <a:pt x="147" y="642"/>
                      <a:pt x="117" y="642"/>
                      <a:pt x="117" y="642"/>
                    </a:cubicBezTo>
                    <a:lnTo>
                      <a:pt x="117" y="671"/>
                    </a:lnTo>
                    <a:cubicBezTo>
                      <a:pt x="117" y="700"/>
                      <a:pt x="117" y="700"/>
                      <a:pt x="88" y="729"/>
                    </a:cubicBezTo>
                    <a:lnTo>
                      <a:pt x="88" y="729"/>
                    </a:lnTo>
                    <a:cubicBezTo>
                      <a:pt x="88" y="787"/>
                      <a:pt x="59" y="816"/>
                      <a:pt x="30" y="845"/>
                    </a:cubicBezTo>
                    <a:cubicBezTo>
                      <a:pt x="30" y="845"/>
                      <a:pt x="0" y="875"/>
                      <a:pt x="0" y="904"/>
                    </a:cubicBezTo>
                    <a:lnTo>
                      <a:pt x="0" y="933"/>
                    </a:lnTo>
                    <a:cubicBezTo>
                      <a:pt x="0" y="962"/>
                      <a:pt x="0" y="962"/>
                      <a:pt x="0" y="992"/>
                    </a:cubicBezTo>
                    <a:cubicBezTo>
                      <a:pt x="117" y="992"/>
                      <a:pt x="263" y="992"/>
                      <a:pt x="380" y="992"/>
                    </a:cubicBezTo>
                    <a:cubicBezTo>
                      <a:pt x="992" y="992"/>
                      <a:pt x="1604" y="933"/>
                      <a:pt x="2042" y="904"/>
                    </a:cubicBezTo>
                    <a:cubicBezTo>
                      <a:pt x="2071" y="904"/>
                      <a:pt x="2071" y="904"/>
                      <a:pt x="2100" y="904"/>
                    </a:cubicBezTo>
                  </a:path>
                </a:pathLst>
              </a:custGeom>
              <a:solidFill>
                <a:schemeClr val="tx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4" name="Freeform 705">
                <a:extLst>
                  <a:ext uri="{FF2B5EF4-FFF2-40B4-BE49-F238E27FC236}">
                    <a16:creationId xmlns:a16="http://schemas.microsoft.com/office/drawing/2014/main" id="{797821D7-55C0-40AE-A46E-9FAD3EDE5EF7}"/>
                  </a:ext>
                </a:extLst>
              </p:cNvPr>
              <p:cNvSpPr>
                <a:spLocks noChangeArrowheads="1"/>
              </p:cNvSpPr>
              <p:nvPr/>
            </p:nvSpPr>
            <p:spPr bwMode="auto">
              <a:xfrm>
                <a:off x="8752813" y="4955355"/>
                <a:ext cx="11416" cy="1619"/>
              </a:xfrm>
              <a:custGeom>
                <a:avLst/>
                <a:gdLst>
                  <a:gd name="T0" fmla="*/ 0 w 30"/>
                  <a:gd name="T1" fmla="*/ 0 h 1"/>
                  <a:gd name="T2" fmla="*/ 0 w 30"/>
                  <a:gd name="T3" fmla="*/ 0 h 1"/>
                  <a:gd name="T4" fmla="*/ 0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lnTo>
                      <a:pt x="0" y="0"/>
                    </a:lnTo>
                    <a:cubicBezTo>
                      <a:pt x="29" y="0"/>
                      <a:pt x="29" y="0"/>
                      <a:pt x="29" y="0"/>
                    </a:cubicBez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5" name="Freeform 706">
                <a:extLst>
                  <a:ext uri="{FF2B5EF4-FFF2-40B4-BE49-F238E27FC236}">
                    <a16:creationId xmlns:a16="http://schemas.microsoft.com/office/drawing/2014/main" id="{74EEB96B-626C-4D93-87E9-15138D2D9821}"/>
                  </a:ext>
                </a:extLst>
              </p:cNvPr>
              <p:cNvSpPr>
                <a:spLocks noChangeArrowheads="1"/>
              </p:cNvSpPr>
              <p:nvPr/>
            </p:nvSpPr>
            <p:spPr bwMode="auto">
              <a:xfrm>
                <a:off x="8752813" y="5105860"/>
                <a:ext cx="11416" cy="11328"/>
              </a:xfrm>
              <a:custGeom>
                <a:avLst/>
                <a:gdLst>
                  <a:gd name="T0" fmla="*/ 29 w 30"/>
                  <a:gd name="T1" fmla="*/ 29 h 30"/>
                  <a:gd name="T2" fmla="*/ 29 w 30"/>
                  <a:gd name="T3" fmla="*/ 29 h 30"/>
                  <a:gd name="T4" fmla="*/ 29 w 30"/>
                  <a:gd name="T5" fmla="*/ 29 h 30"/>
                  <a:gd name="T6" fmla="*/ 0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29" y="29"/>
                    </a:lnTo>
                    <a:lnTo>
                      <a:pt x="29" y="29"/>
                    </a:lnTo>
                    <a:cubicBezTo>
                      <a:pt x="29" y="29"/>
                      <a:pt x="29" y="29"/>
                      <a:pt x="0" y="0"/>
                    </a:cubicBezTo>
                    <a:cubicBezTo>
                      <a:pt x="29"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6" name="Freeform 707">
                <a:extLst>
                  <a:ext uri="{FF2B5EF4-FFF2-40B4-BE49-F238E27FC236}">
                    <a16:creationId xmlns:a16="http://schemas.microsoft.com/office/drawing/2014/main" id="{EF35F43C-FF80-4040-9B2D-E643F76DA659}"/>
                  </a:ext>
                </a:extLst>
              </p:cNvPr>
              <p:cNvSpPr>
                <a:spLocks noChangeArrowheads="1"/>
              </p:cNvSpPr>
              <p:nvPr/>
            </p:nvSpPr>
            <p:spPr bwMode="auto">
              <a:xfrm>
                <a:off x="8774014" y="5084821"/>
                <a:ext cx="22832" cy="11329"/>
              </a:xfrm>
              <a:custGeom>
                <a:avLst/>
                <a:gdLst>
                  <a:gd name="T0" fmla="*/ 0 w 60"/>
                  <a:gd name="T1" fmla="*/ 0 h 30"/>
                  <a:gd name="T2" fmla="*/ 0 w 60"/>
                  <a:gd name="T3" fmla="*/ 0 h 30"/>
                  <a:gd name="T4" fmla="*/ 59 w 60"/>
                  <a:gd name="T5" fmla="*/ 29 h 30"/>
                  <a:gd name="T6" fmla="*/ 0 w 60"/>
                  <a:gd name="T7" fmla="*/ 0 h 30"/>
                </a:gdLst>
                <a:ahLst/>
                <a:cxnLst>
                  <a:cxn ang="0">
                    <a:pos x="T0" y="T1"/>
                  </a:cxn>
                  <a:cxn ang="0">
                    <a:pos x="T2" y="T3"/>
                  </a:cxn>
                  <a:cxn ang="0">
                    <a:pos x="T4" y="T5"/>
                  </a:cxn>
                  <a:cxn ang="0">
                    <a:pos x="T6" y="T7"/>
                  </a:cxn>
                </a:cxnLst>
                <a:rect l="0" t="0" r="r" b="b"/>
                <a:pathLst>
                  <a:path w="60" h="30">
                    <a:moveTo>
                      <a:pt x="0" y="0"/>
                    </a:moveTo>
                    <a:lnTo>
                      <a:pt x="0" y="0"/>
                    </a:lnTo>
                    <a:cubicBezTo>
                      <a:pt x="29" y="0"/>
                      <a:pt x="59" y="0"/>
                      <a:pt x="59" y="29"/>
                    </a:cubicBezTo>
                    <a:cubicBezTo>
                      <a:pt x="5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7" name="Freeform 708">
                <a:extLst>
                  <a:ext uri="{FF2B5EF4-FFF2-40B4-BE49-F238E27FC236}">
                    <a16:creationId xmlns:a16="http://schemas.microsoft.com/office/drawing/2014/main" id="{24E10241-3C66-408A-8142-2C1B95C54236}"/>
                  </a:ext>
                </a:extLst>
              </p:cNvPr>
              <p:cNvSpPr>
                <a:spLocks noChangeArrowheads="1"/>
              </p:cNvSpPr>
              <p:nvPr/>
            </p:nvSpPr>
            <p:spPr bwMode="auto">
              <a:xfrm>
                <a:off x="8729981" y="5138226"/>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8" name="Freeform 709">
                <a:extLst>
                  <a:ext uri="{FF2B5EF4-FFF2-40B4-BE49-F238E27FC236}">
                    <a16:creationId xmlns:a16="http://schemas.microsoft.com/office/drawing/2014/main" id="{EFF64754-E4FB-455D-BFC7-2961DCCA7748}"/>
                  </a:ext>
                </a:extLst>
              </p:cNvPr>
              <p:cNvSpPr>
                <a:spLocks noChangeArrowheads="1"/>
              </p:cNvSpPr>
              <p:nvPr/>
            </p:nvSpPr>
            <p:spPr bwMode="auto">
              <a:xfrm>
                <a:off x="8752813" y="5126897"/>
                <a:ext cx="1631"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0"/>
                      <a:pt x="0" y="0"/>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59" name="Freeform 710">
                <a:extLst>
                  <a:ext uri="{FF2B5EF4-FFF2-40B4-BE49-F238E27FC236}">
                    <a16:creationId xmlns:a16="http://schemas.microsoft.com/office/drawing/2014/main" id="{BDA76FF4-F269-4279-B804-8244E8F02095}"/>
                  </a:ext>
                </a:extLst>
              </p:cNvPr>
              <p:cNvSpPr>
                <a:spLocks noChangeArrowheads="1"/>
              </p:cNvSpPr>
              <p:nvPr/>
            </p:nvSpPr>
            <p:spPr bwMode="auto">
              <a:xfrm>
                <a:off x="8741397" y="5105860"/>
                <a:ext cx="11415" cy="1618"/>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30" y="0"/>
                      <a:pt x="30" y="0"/>
                      <a:pt x="0" y="0"/>
                    </a:cubicBezTo>
                    <a:cubicBezTo>
                      <a:pt x="30" y="0"/>
                      <a:pt x="3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0" name="Freeform 711">
                <a:extLst>
                  <a:ext uri="{FF2B5EF4-FFF2-40B4-BE49-F238E27FC236}">
                    <a16:creationId xmlns:a16="http://schemas.microsoft.com/office/drawing/2014/main" id="{F55847C0-8384-4180-91FD-0C6F7D5F4FA0}"/>
                  </a:ext>
                </a:extLst>
              </p:cNvPr>
              <p:cNvSpPr>
                <a:spLocks noChangeArrowheads="1"/>
              </p:cNvSpPr>
              <p:nvPr/>
            </p:nvSpPr>
            <p:spPr bwMode="auto">
              <a:xfrm>
                <a:off x="4481629" y="1027693"/>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1" name="Freeform 712">
                <a:extLst>
                  <a:ext uri="{FF2B5EF4-FFF2-40B4-BE49-F238E27FC236}">
                    <a16:creationId xmlns:a16="http://schemas.microsoft.com/office/drawing/2014/main" id="{F25FBC06-0F82-4BF5-8A84-AEE16CAC6BA7}"/>
                  </a:ext>
                </a:extLst>
              </p:cNvPr>
              <p:cNvSpPr>
                <a:spLocks noChangeArrowheads="1"/>
              </p:cNvSpPr>
              <p:nvPr/>
            </p:nvSpPr>
            <p:spPr bwMode="auto">
              <a:xfrm>
                <a:off x="9204557" y="1948517"/>
                <a:ext cx="11415"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2" name="Freeform 713">
                <a:extLst>
                  <a:ext uri="{FF2B5EF4-FFF2-40B4-BE49-F238E27FC236}">
                    <a16:creationId xmlns:a16="http://schemas.microsoft.com/office/drawing/2014/main" id="{1A2FCF72-811F-42CD-B481-0F7D715A0B6E}"/>
                  </a:ext>
                </a:extLst>
              </p:cNvPr>
              <p:cNvSpPr>
                <a:spLocks noChangeArrowheads="1"/>
              </p:cNvSpPr>
              <p:nvPr/>
            </p:nvSpPr>
            <p:spPr bwMode="auto">
              <a:xfrm>
                <a:off x="9204557" y="1980883"/>
                <a:ext cx="32617" cy="22656"/>
              </a:xfrm>
              <a:custGeom>
                <a:avLst/>
                <a:gdLst>
                  <a:gd name="T0" fmla="*/ 29 w 89"/>
                  <a:gd name="T1" fmla="*/ 0 h 60"/>
                  <a:gd name="T2" fmla="*/ 29 w 89"/>
                  <a:gd name="T3" fmla="*/ 0 h 60"/>
                  <a:gd name="T4" fmla="*/ 88 w 89"/>
                  <a:gd name="T5" fmla="*/ 59 h 60"/>
                  <a:gd name="T6" fmla="*/ 88 w 89"/>
                  <a:gd name="T7" fmla="*/ 59 h 60"/>
                  <a:gd name="T8" fmla="*/ 88 w 89"/>
                  <a:gd name="T9" fmla="*/ 59 h 60"/>
                  <a:gd name="T10" fmla="*/ 29 w 89"/>
                  <a:gd name="T11" fmla="*/ 0 h 60"/>
                  <a:gd name="T12" fmla="*/ 29 w 89"/>
                  <a:gd name="T13" fmla="*/ 0 h 60"/>
                  <a:gd name="T14" fmla="*/ 0 w 89"/>
                  <a:gd name="T15" fmla="*/ 0 h 60"/>
                  <a:gd name="T16" fmla="*/ 29 w 89"/>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60">
                    <a:moveTo>
                      <a:pt x="29" y="0"/>
                    </a:moveTo>
                    <a:lnTo>
                      <a:pt x="29" y="0"/>
                    </a:lnTo>
                    <a:cubicBezTo>
                      <a:pt x="59" y="29"/>
                      <a:pt x="59" y="29"/>
                      <a:pt x="88" y="59"/>
                    </a:cubicBezTo>
                    <a:lnTo>
                      <a:pt x="88" y="59"/>
                    </a:lnTo>
                    <a:lnTo>
                      <a:pt x="88" y="59"/>
                    </a:lnTo>
                    <a:cubicBezTo>
                      <a:pt x="59" y="29"/>
                      <a:pt x="59" y="29"/>
                      <a:pt x="29" y="0"/>
                    </a:cubicBezTo>
                    <a:lnTo>
                      <a:pt x="29" y="0"/>
                    </a:lnTo>
                    <a:cubicBezTo>
                      <a:pt x="0" y="0"/>
                      <a:pt x="0"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3" name="Freeform 714">
                <a:extLst>
                  <a:ext uri="{FF2B5EF4-FFF2-40B4-BE49-F238E27FC236}">
                    <a16:creationId xmlns:a16="http://schemas.microsoft.com/office/drawing/2014/main" id="{0DA217C1-5CA1-4D38-924E-68E0FFE5EE45}"/>
                  </a:ext>
                </a:extLst>
              </p:cNvPr>
              <p:cNvSpPr>
                <a:spLocks noChangeArrowheads="1"/>
              </p:cNvSpPr>
              <p:nvPr/>
            </p:nvSpPr>
            <p:spPr bwMode="auto">
              <a:xfrm>
                <a:off x="9183356" y="1980883"/>
                <a:ext cx="21202" cy="11329"/>
              </a:xfrm>
              <a:custGeom>
                <a:avLst/>
                <a:gdLst>
                  <a:gd name="T0" fmla="*/ 0 w 58"/>
                  <a:gd name="T1" fmla="*/ 29 h 30"/>
                  <a:gd name="T2" fmla="*/ 0 w 58"/>
                  <a:gd name="T3" fmla="*/ 29 h 30"/>
                  <a:gd name="T4" fmla="*/ 57 w 58"/>
                  <a:gd name="T5" fmla="*/ 0 h 30"/>
                  <a:gd name="T6" fmla="*/ 0 w 58"/>
                  <a:gd name="T7" fmla="*/ 29 h 30"/>
                </a:gdLst>
                <a:ahLst/>
                <a:cxnLst>
                  <a:cxn ang="0">
                    <a:pos x="T0" y="T1"/>
                  </a:cxn>
                  <a:cxn ang="0">
                    <a:pos x="T2" y="T3"/>
                  </a:cxn>
                  <a:cxn ang="0">
                    <a:pos x="T4" y="T5"/>
                  </a:cxn>
                  <a:cxn ang="0">
                    <a:pos x="T6" y="T7"/>
                  </a:cxn>
                </a:cxnLst>
                <a:rect l="0" t="0" r="r" b="b"/>
                <a:pathLst>
                  <a:path w="58" h="30">
                    <a:moveTo>
                      <a:pt x="0" y="29"/>
                    </a:moveTo>
                    <a:lnTo>
                      <a:pt x="0" y="29"/>
                    </a:lnTo>
                    <a:cubicBezTo>
                      <a:pt x="0" y="29"/>
                      <a:pt x="29" y="0"/>
                      <a:pt x="57" y="0"/>
                    </a:cubicBezTo>
                    <a:cubicBezTo>
                      <a:pt x="29" y="0"/>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4" name="Freeform 715">
                <a:extLst>
                  <a:ext uri="{FF2B5EF4-FFF2-40B4-BE49-F238E27FC236}">
                    <a16:creationId xmlns:a16="http://schemas.microsoft.com/office/drawing/2014/main" id="{B8F69700-1545-4A0C-A776-5A3D511DED31}"/>
                  </a:ext>
                </a:extLst>
              </p:cNvPr>
              <p:cNvSpPr>
                <a:spLocks noChangeArrowheads="1"/>
              </p:cNvSpPr>
              <p:nvPr/>
            </p:nvSpPr>
            <p:spPr bwMode="auto">
              <a:xfrm>
                <a:off x="9506263" y="2291601"/>
                <a:ext cx="11416"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5" name="Freeform 716">
                <a:extLst>
                  <a:ext uri="{FF2B5EF4-FFF2-40B4-BE49-F238E27FC236}">
                    <a16:creationId xmlns:a16="http://schemas.microsoft.com/office/drawing/2014/main" id="{1D826E0C-8DC9-4602-8A97-6258091E2837}"/>
                  </a:ext>
                </a:extLst>
              </p:cNvPr>
              <p:cNvSpPr>
                <a:spLocks noChangeArrowheads="1"/>
              </p:cNvSpPr>
              <p:nvPr/>
            </p:nvSpPr>
            <p:spPr bwMode="auto">
              <a:xfrm>
                <a:off x="9485063" y="2280273"/>
                <a:ext cx="11415" cy="1618"/>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6" name="Freeform 717">
                <a:extLst>
                  <a:ext uri="{FF2B5EF4-FFF2-40B4-BE49-F238E27FC236}">
                    <a16:creationId xmlns:a16="http://schemas.microsoft.com/office/drawing/2014/main" id="{D9F3BBC4-96B6-45DF-A805-203AD0DDD4DC}"/>
                  </a:ext>
                </a:extLst>
              </p:cNvPr>
              <p:cNvSpPr>
                <a:spLocks noChangeArrowheads="1"/>
              </p:cNvSpPr>
              <p:nvPr/>
            </p:nvSpPr>
            <p:spPr bwMode="auto">
              <a:xfrm>
                <a:off x="4126105" y="1349738"/>
                <a:ext cx="11415" cy="1619"/>
              </a:xfrm>
              <a:custGeom>
                <a:avLst/>
                <a:gdLst>
                  <a:gd name="T0" fmla="*/ 0 w 31"/>
                  <a:gd name="T1" fmla="*/ 0 h 1"/>
                  <a:gd name="T2" fmla="*/ 0 w 31"/>
                  <a:gd name="T3" fmla="*/ 0 h 1"/>
                  <a:gd name="T4" fmla="*/ 0 w 31"/>
                  <a:gd name="T5" fmla="*/ 0 h 1"/>
                  <a:gd name="T6" fmla="*/ 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lnTo>
                      <a:pt x="0" y="0"/>
                    </a:lnTo>
                    <a:lnTo>
                      <a:pt x="0" y="0"/>
                    </a:lnTo>
                    <a:cubicBezTo>
                      <a:pt x="0" y="0"/>
                      <a:pt x="0" y="0"/>
                      <a:pt x="30"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7" name="Freeform 718">
                <a:extLst>
                  <a:ext uri="{FF2B5EF4-FFF2-40B4-BE49-F238E27FC236}">
                    <a16:creationId xmlns:a16="http://schemas.microsoft.com/office/drawing/2014/main" id="{18031F68-204C-4321-90AA-A160A0BAED75}"/>
                  </a:ext>
                </a:extLst>
              </p:cNvPr>
              <p:cNvSpPr>
                <a:spLocks noChangeArrowheads="1"/>
              </p:cNvSpPr>
              <p:nvPr/>
            </p:nvSpPr>
            <p:spPr bwMode="auto">
              <a:xfrm>
                <a:off x="8503294" y="1851418"/>
                <a:ext cx="11415"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8" name="Freeform 719">
                <a:extLst>
                  <a:ext uri="{FF2B5EF4-FFF2-40B4-BE49-F238E27FC236}">
                    <a16:creationId xmlns:a16="http://schemas.microsoft.com/office/drawing/2014/main" id="{9C4ACAAC-5CF4-4895-B7AF-2A7B0EABDB6A}"/>
                  </a:ext>
                </a:extLst>
              </p:cNvPr>
              <p:cNvSpPr>
                <a:spLocks noChangeArrowheads="1"/>
              </p:cNvSpPr>
              <p:nvPr/>
            </p:nvSpPr>
            <p:spPr bwMode="auto">
              <a:xfrm>
                <a:off x="8472307" y="1851418"/>
                <a:ext cx="11416" cy="11329"/>
              </a:xfrm>
              <a:custGeom>
                <a:avLst/>
                <a:gdLst>
                  <a:gd name="T0" fmla="*/ 0 w 30"/>
                  <a:gd name="T1" fmla="*/ 29 h 30"/>
                  <a:gd name="T2" fmla="*/ 0 w 30"/>
                  <a:gd name="T3" fmla="*/ 29 h 30"/>
                  <a:gd name="T4" fmla="*/ 0 w 30"/>
                  <a:gd name="T5" fmla="*/ 29 h 30"/>
                  <a:gd name="T6" fmla="*/ 0 w 30"/>
                  <a:gd name="T7" fmla="*/ 29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29"/>
                    </a:lnTo>
                    <a:lnTo>
                      <a:pt x="0" y="29"/>
                    </a:lnTo>
                    <a:cubicBezTo>
                      <a:pt x="0" y="0"/>
                      <a:pt x="29" y="0"/>
                      <a:pt x="29" y="0"/>
                    </a:cubicBezTo>
                    <a:cubicBezTo>
                      <a:pt x="29"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69" name="Freeform 720">
                <a:extLst>
                  <a:ext uri="{FF2B5EF4-FFF2-40B4-BE49-F238E27FC236}">
                    <a16:creationId xmlns:a16="http://schemas.microsoft.com/office/drawing/2014/main" id="{6423974B-8549-43E1-8637-97D8EC5113E2}"/>
                  </a:ext>
                </a:extLst>
              </p:cNvPr>
              <p:cNvSpPr>
                <a:spLocks noChangeArrowheads="1"/>
              </p:cNvSpPr>
              <p:nvPr/>
            </p:nvSpPr>
            <p:spPr bwMode="auto">
              <a:xfrm>
                <a:off x="9679133" y="2697799"/>
                <a:ext cx="22832" cy="11328"/>
              </a:xfrm>
              <a:custGeom>
                <a:avLst/>
                <a:gdLst>
                  <a:gd name="T0" fmla="*/ 29 w 60"/>
                  <a:gd name="T1" fmla="*/ 29 h 30"/>
                  <a:gd name="T2" fmla="*/ 29 w 60"/>
                  <a:gd name="T3" fmla="*/ 29 h 30"/>
                  <a:gd name="T4" fmla="*/ 59 w 60"/>
                  <a:gd name="T5" fmla="*/ 29 h 30"/>
                  <a:gd name="T6" fmla="*/ 29 w 60"/>
                  <a:gd name="T7" fmla="*/ 29 h 30"/>
                  <a:gd name="T8" fmla="*/ 0 w 60"/>
                  <a:gd name="T9" fmla="*/ 0 h 30"/>
                  <a:gd name="T10" fmla="*/ 29 w 60"/>
                  <a:gd name="T11" fmla="*/ 29 h 30"/>
                </a:gdLst>
                <a:ahLst/>
                <a:cxnLst>
                  <a:cxn ang="0">
                    <a:pos x="T0" y="T1"/>
                  </a:cxn>
                  <a:cxn ang="0">
                    <a:pos x="T2" y="T3"/>
                  </a:cxn>
                  <a:cxn ang="0">
                    <a:pos x="T4" y="T5"/>
                  </a:cxn>
                  <a:cxn ang="0">
                    <a:pos x="T6" y="T7"/>
                  </a:cxn>
                  <a:cxn ang="0">
                    <a:pos x="T8" y="T9"/>
                  </a:cxn>
                  <a:cxn ang="0">
                    <a:pos x="T10" y="T11"/>
                  </a:cxn>
                </a:cxnLst>
                <a:rect l="0" t="0" r="r" b="b"/>
                <a:pathLst>
                  <a:path w="60" h="30">
                    <a:moveTo>
                      <a:pt x="29" y="29"/>
                    </a:moveTo>
                    <a:lnTo>
                      <a:pt x="29" y="29"/>
                    </a:lnTo>
                    <a:cubicBezTo>
                      <a:pt x="29" y="29"/>
                      <a:pt x="29" y="29"/>
                      <a:pt x="59" y="29"/>
                    </a:cubicBezTo>
                    <a:cubicBezTo>
                      <a:pt x="29" y="29"/>
                      <a:pt x="29" y="29"/>
                      <a:pt x="29" y="29"/>
                    </a:cubicBezTo>
                    <a:lnTo>
                      <a:pt x="0" y="0"/>
                    </a:lnTo>
                    <a:lnTo>
                      <a:pt x="29"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0" name="Freeform 721">
                <a:extLst>
                  <a:ext uri="{FF2B5EF4-FFF2-40B4-BE49-F238E27FC236}">
                    <a16:creationId xmlns:a16="http://schemas.microsoft.com/office/drawing/2014/main" id="{EBC1A6C4-D68D-46F8-B279-68EE1CA76108}"/>
                  </a:ext>
                </a:extLst>
              </p:cNvPr>
              <p:cNvSpPr>
                <a:spLocks noChangeArrowheads="1"/>
              </p:cNvSpPr>
              <p:nvPr/>
            </p:nvSpPr>
            <p:spPr bwMode="auto">
              <a:xfrm>
                <a:off x="9150739" y="1851418"/>
                <a:ext cx="44033" cy="11329"/>
              </a:xfrm>
              <a:custGeom>
                <a:avLst/>
                <a:gdLst>
                  <a:gd name="T0" fmla="*/ 0 w 118"/>
                  <a:gd name="T1" fmla="*/ 29 h 30"/>
                  <a:gd name="T2" fmla="*/ 0 w 118"/>
                  <a:gd name="T3" fmla="*/ 29 h 30"/>
                  <a:gd name="T4" fmla="*/ 117 w 118"/>
                  <a:gd name="T5" fmla="*/ 0 h 30"/>
                  <a:gd name="T6" fmla="*/ 0 w 118"/>
                  <a:gd name="T7" fmla="*/ 29 h 30"/>
                </a:gdLst>
                <a:ahLst/>
                <a:cxnLst>
                  <a:cxn ang="0">
                    <a:pos x="T0" y="T1"/>
                  </a:cxn>
                  <a:cxn ang="0">
                    <a:pos x="T2" y="T3"/>
                  </a:cxn>
                  <a:cxn ang="0">
                    <a:pos x="T4" y="T5"/>
                  </a:cxn>
                  <a:cxn ang="0">
                    <a:pos x="T6" y="T7"/>
                  </a:cxn>
                </a:cxnLst>
                <a:rect l="0" t="0" r="r" b="b"/>
                <a:pathLst>
                  <a:path w="118" h="30">
                    <a:moveTo>
                      <a:pt x="0" y="29"/>
                    </a:moveTo>
                    <a:lnTo>
                      <a:pt x="0" y="29"/>
                    </a:lnTo>
                    <a:cubicBezTo>
                      <a:pt x="29" y="29"/>
                      <a:pt x="88" y="0"/>
                      <a:pt x="117" y="0"/>
                    </a:cubicBezTo>
                    <a:cubicBezTo>
                      <a:pt x="88"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1" name="Freeform 722">
                <a:extLst>
                  <a:ext uri="{FF2B5EF4-FFF2-40B4-BE49-F238E27FC236}">
                    <a16:creationId xmlns:a16="http://schemas.microsoft.com/office/drawing/2014/main" id="{819F572B-209E-4FD2-95BE-5863AC4B6C52}"/>
                  </a:ext>
                </a:extLst>
              </p:cNvPr>
              <p:cNvSpPr>
                <a:spLocks noChangeArrowheads="1"/>
              </p:cNvSpPr>
              <p:nvPr/>
            </p:nvSpPr>
            <p:spPr bwMode="auto">
              <a:xfrm>
                <a:off x="8418490" y="1628089"/>
                <a:ext cx="119051" cy="64733"/>
              </a:xfrm>
              <a:custGeom>
                <a:avLst/>
                <a:gdLst>
                  <a:gd name="T0" fmla="*/ 321 w 322"/>
                  <a:gd name="T1" fmla="*/ 0 h 175"/>
                  <a:gd name="T2" fmla="*/ 321 w 322"/>
                  <a:gd name="T3" fmla="*/ 0 h 175"/>
                  <a:gd name="T4" fmla="*/ 204 w 322"/>
                  <a:gd name="T5" fmla="*/ 87 h 175"/>
                  <a:gd name="T6" fmla="*/ 174 w 322"/>
                  <a:gd name="T7" fmla="*/ 87 h 175"/>
                  <a:gd name="T8" fmla="*/ 0 w 322"/>
                  <a:gd name="T9" fmla="*/ 174 h 175"/>
                  <a:gd name="T10" fmla="*/ 174 w 322"/>
                  <a:gd name="T11" fmla="*/ 87 h 175"/>
                  <a:gd name="T12" fmla="*/ 204 w 322"/>
                  <a:gd name="T13" fmla="*/ 87 h 175"/>
                  <a:gd name="T14" fmla="*/ 321 w 322"/>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 h="175">
                    <a:moveTo>
                      <a:pt x="321" y="0"/>
                    </a:moveTo>
                    <a:lnTo>
                      <a:pt x="321" y="0"/>
                    </a:lnTo>
                    <a:cubicBezTo>
                      <a:pt x="291" y="58"/>
                      <a:pt x="233" y="58"/>
                      <a:pt x="204" y="87"/>
                    </a:cubicBezTo>
                    <a:lnTo>
                      <a:pt x="174" y="87"/>
                    </a:lnTo>
                    <a:cubicBezTo>
                      <a:pt x="116" y="116"/>
                      <a:pt x="58" y="145"/>
                      <a:pt x="0" y="174"/>
                    </a:cubicBezTo>
                    <a:cubicBezTo>
                      <a:pt x="58" y="145"/>
                      <a:pt x="116" y="116"/>
                      <a:pt x="174" y="87"/>
                    </a:cubicBezTo>
                    <a:lnTo>
                      <a:pt x="204" y="87"/>
                    </a:lnTo>
                    <a:cubicBezTo>
                      <a:pt x="233" y="58"/>
                      <a:pt x="291" y="58"/>
                      <a:pt x="3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2" name="Freeform 723">
                <a:extLst>
                  <a:ext uri="{FF2B5EF4-FFF2-40B4-BE49-F238E27FC236}">
                    <a16:creationId xmlns:a16="http://schemas.microsoft.com/office/drawing/2014/main" id="{CB91BEB6-343C-4CD1-86E9-E51C9E0FA8F7}"/>
                  </a:ext>
                </a:extLst>
              </p:cNvPr>
              <p:cNvSpPr>
                <a:spLocks noChangeArrowheads="1"/>
              </p:cNvSpPr>
              <p:nvPr/>
            </p:nvSpPr>
            <p:spPr bwMode="auto">
              <a:xfrm>
                <a:off x="9183356" y="1969555"/>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3" name="Freeform 724">
                <a:extLst>
                  <a:ext uri="{FF2B5EF4-FFF2-40B4-BE49-F238E27FC236}">
                    <a16:creationId xmlns:a16="http://schemas.microsoft.com/office/drawing/2014/main" id="{B4BC5DD9-F763-41CB-846D-C5E7CFB88D3D}"/>
                  </a:ext>
                </a:extLst>
              </p:cNvPr>
              <p:cNvSpPr>
                <a:spLocks noChangeArrowheads="1"/>
              </p:cNvSpPr>
              <p:nvPr/>
            </p:nvSpPr>
            <p:spPr bwMode="auto">
              <a:xfrm>
                <a:off x="9183356" y="1980883"/>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4" name="Freeform 725">
                <a:extLst>
                  <a:ext uri="{FF2B5EF4-FFF2-40B4-BE49-F238E27FC236}">
                    <a16:creationId xmlns:a16="http://schemas.microsoft.com/office/drawing/2014/main" id="{D7E929F9-AB90-458C-A868-2390490FAE7D}"/>
                  </a:ext>
                </a:extLst>
              </p:cNvPr>
              <p:cNvSpPr>
                <a:spLocks noChangeArrowheads="1"/>
              </p:cNvSpPr>
              <p:nvPr/>
            </p:nvSpPr>
            <p:spPr bwMode="auto">
              <a:xfrm>
                <a:off x="9183356" y="1980883"/>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5" name="Freeform 726">
                <a:extLst>
                  <a:ext uri="{FF2B5EF4-FFF2-40B4-BE49-F238E27FC236}">
                    <a16:creationId xmlns:a16="http://schemas.microsoft.com/office/drawing/2014/main" id="{7A9AB98D-85F4-41EA-A8D4-1F5E09813740}"/>
                  </a:ext>
                </a:extLst>
              </p:cNvPr>
              <p:cNvSpPr>
                <a:spLocks noChangeArrowheads="1"/>
              </p:cNvSpPr>
              <p:nvPr/>
            </p:nvSpPr>
            <p:spPr bwMode="auto">
              <a:xfrm>
                <a:off x="10812571" y="3092670"/>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6" name="Freeform 727">
                <a:extLst>
                  <a:ext uri="{FF2B5EF4-FFF2-40B4-BE49-F238E27FC236}">
                    <a16:creationId xmlns:a16="http://schemas.microsoft.com/office/drawing/2014/main" id="{8C96FD3D-2EE7-4678-9E29-56561C12E986}"/>
                  </a:ext>
                </a:extLst>
              </p:cNvPr>
              <p:cNvSpPr>
                <a:spLocks noChangeArrowheads="1"/>
              </p:cNvSpPr>
              <p:nvPr/>
            </p:nvSpPr>
            <p:spPr bwMode="auto">
              <a:xfrm>
                <a:off x="10801155" y="3103997"/>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7" name="Freeform 728">
                <a:extLst>
                  <a:ext uri="{FF2B5EF4-FFF2-40B4-BE49-F238E27FC236}">
                    <a16:creationId xmlns:a16="http://schemas.microsoft.com/office/drawing/2014/main" id="{7451F287-63F5-4F23-903E-09FFF7992E84}"/>
                  </a:ext>
                </a:extLst>
              </p:cNvPr>
              <p:cNvSpPr>
                <a:spLocks noChangeArrowheads="1"/>
              </p:cNvSpPr>
              <p:nvPr/>
            </p:nvSpPr>
            <p:spPr bwMode="auto">
              <a:xfrm>
                <a:off x="10801155" y="3103997"/>
                <a:ext cx="1631" cy="11329"/>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lnTo>
                      <a:pt x="0" y="0"/>
                    </a:lnTo>
                    <a:lnTo>
                      <a:pt x="0" y="3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8" name="Freeform 729">
                <a:extLst>
                  <a:ext uri="{FF2B5EF4-FFF2-40B4-BE49-F238E27FC236}">
                    <a16:creationId xmlns:a16="http://schemas.microsoft.com/office/drawing/2014/main" id="{4587EE23-F48E-4B0F-83D8-1FB2354F148E}"/>
                  </a:ext>
                </a:extLst>
              </p:cNvPr>
              <p:cNvSpPr>
                <a:spLocks noChangeArrowheads="1"/>
              </p:cNvSpPr>
              <p:nvPr/>
            </p:nvSpPr>
            <p:spPr bwMode="auto">
              <a:xfrm>
                <a:off x="10801155" y="3103997"/>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79" name="Freeform 730">
                <a:extLst>
                  <a:ext uri="{FF2B5EF4-FFF2-40B4-BE49-F238E27FC236}">
                    <a16:creationId xmlns:a16="http://schemas.microsoft.com/office/drawing/2014/main" id="{28F76647-D331-4F46-87CD-1F04C81B813C}"/>
                  </a:ext>
                </a:extLst>
              </p:cNvPr>
              <p:cNvSpPr>
                <a:spLocks noChangeArrowheads="1"/>
              </p:cNvSpPr>
              <p:nvPr/>
            </p:nvSpPr>
            <p:spPr bwMode="auto">
              <a:xfrm>
                <a:off x="10768538" y="3060303"/>
                <a:ext cx="32617" cy="22656"/>
              </a:xfrm>
              <a:custGeom>
                <a:avLst/>
                <a:gdLst>
                  <a:gd name="T0" fmla="*/ 59 w 89"/>
                  <a:gd name="T1" fmla="*/ 59 h 60"/>
                  <a:gd name="T2" fmla="*/ 59 w 89"/>
                  <a:gd name="T3" fmla="*/ 59 h 60"/>
                  <a:gd name="T4" fmla="*/ 59 w 89"/>
                  <a:gd name="T5" fmla="*/ 59 h 60"/>
                  <a:gd name="T6" fmla="*/ 88 w 89"/>
                  <a:gd name="T7" fmla="*/ 59 h 60"/>
                  <a:gd name="T8" fmla="*/ 88 w 89"/>
                  <a:gd name="T9" fmla="*/ 59 h 60"/>
                  <a:gd name="T10" fmla="*/ 59 w 89"/>
                  <a:gd name="T11" fmla="*/ 59 h 60"/>
                  <a:gd name="T12" fmla="*/ 59 w 89"/>
                  <a:gd name="T13" fmla="*/ 59 h 60"/>
                  <a:gd name="T14" fmla="*/ 30 w 89"/>
                  <a:gd name="T15" fmla="*/ 30 h 60"/>
                  <a:gd name="T16" fmla="*/ 0 w 89"/>
                  <a:gd name="T17" fmla="*/ 0 h 60"/>
                  <a:gd name="T18" fmla="*/ 30 w 89"/>
                  <a:gd name="T19" fmla="*/ 30 h 60"/>
                  <a:gd name="T20" fmla="*/ 59 w 89"/>
                  <a:gd name="T2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60">
                    <a:moveTo>
                      <a:pt x="59" y="59"/>
                    </a:moveTo>
                    <a:lnTo>
                      <a:pt x="59" y="59"/>
                    </a:lnTo>
                    <a:lnTo>
                      <a:pt x="59" y="59"/>
                    </a:lnTo>
                    <a:lnTo>
                      <a:pt x="88" y="59"/>
                    </a:lnTo>
                    <a:lnTo>
                      <a:pt x="88" y="59"/>
                    </a:lnTo>
                    <a:lnTo>
                      <a:pt x="59" y="59"/>
                    </a:lnTo>
                    <a:lnTo>
                      <a:pt x="59" y="59"/>
                    </a:lnTo>
                    <a:cubicBezTo>
                      <a:pt x="59" y="59"/>
                      <a:pt x="30" y="59"/>
                      <a:pt x="30" y="30"/>
                    </a:cubicBezTo>
                    <a:cubicBezTo>
                      <a:pt x="0" y="30"/>
                      <a:pt x="0" y="30"/>
                      <a:pt x="0" y="0"/>
                    </a:cubicBezTo>
                    <a:cubicBezTo>
                      <a:pt x="0" y="30"/>
                      <a:pt x="0" y="30"/>
                      <a:pt x="30" y="30"/>
                    </a:cubicBezTo>
                    <a:cubicBezTo>
                      <a:pt x="30" y="59"/>
                      <a:pt x="59" y="59"/>
                      <a:pt x="5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0" name="Freeform 731">
                <a:extLst>
                  <a:ext uri="{FF2B5EF4-FFF2-40B4-BE49-F238E27FC236}">
                    <a16:creationId xmlns:a16="http://schemas.microsoft.com/office/drawing/2014/main" id="{71F99003-8D3C-4E91-B650-DCE561DE9823}"/>
                  </a:ext>
                </a:extLst>
              </p:cNvPr>
              <p:cNvSpPr>
                <a:spLocks noChangeArrowheads="1"/>
              </p:cNvSpPr>
              <p:nvPr/>
            </p:nvSpPr>
            <p:spPr bwMode="auto">
              <a:xfrm>
                <a:off x="10758753" y="3050593"/>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1" name="Freeform 732">
                <a:extLst>
                  <a:ext uri="{FF2B5EF4-FFF2-40B4-BE49-F238E27FC236}">
                    <a16:creationId xmlns:a16="http://schemas.microsoft.com/office/drawing/2014/main" id="{CE58BC11-A15E-475F-808B-B7D462A78304}"/>
                  </a:ext>
                </a:extLst>
              </p:cNvPr>
              <p:cNvSpPr>
                <a:spLocks noChangeArrowheads="1"/>
              </p:cNvSpPr>
              <p:nvPr/>
            </p:nvSpPr>
            <p:spPr bwMode="auto">
              <a:xfrm>
                <a:off x="10812571" y="2375753"/>
                <a:ext cx="259304" cy="236275"/>
              </a:xfrm>
              <a:custGeom>
                <a:avLst/>
                <a:gdLst>
                  <a:gd name="T0" fmla="*/ 292 w 701"/>
                  <a:gd name="T1" fmla="*/ 88 h 643"/>
                  <a:gd name="T2" fmla="*/ 292 w 701"/>
                  <a:gd name="T3" fmla="*/ 88 h 643"/>
                  <a:gd name="T4" fmla="*/ 263 w 701"/>
                  <a:gd name="T5" fmla="*/ 117 h 643"/>
                  <a:gd name="T6" fmla="*/ 263 w 701"/>
                  <a:gd name="T7" fmla="*/ 117 h 643"/>
                  <a:gd name="T8" fmla="*/ 233 w 701"/>
                  <a:gd name="T9" fmla="*/ 88 h 643"/>
                  <a:gd name="T10" fmla="*/ 0 w 701"/>
                  <a:gd name="T11" fmla="*/ 146 h 643"/>
                  <a:gd name="T12" fmla="*/ 88 w 701"/>
                  <a:gd name="T13" fmla="*/ 554 h 643"/>
                  <a:gd name="T14" fmla="*/ 116 w 701"/>
                  <a:gd name="T15" fmla="*/ 554 h 643"/>
                  <a:gd name="T16" fmla="*/ 88 w 701"/>
                  <a:gd name="T17" fmla="*/ 554 h 643"/>
                  <a:gd name="T18" fmla="*/ 88 w 701"/>
                  <a:gd name="T19" fmla="*/ 583 h 643"/>
                  <a:gd name="T20" fmla="*/ 59 w 701"/>
                  <a:gd name="T21" fmla="*/ 613 h 643"/>
                  <a:gd name="T22" fmla="*/ 88 w 701"/>
                  <a:gd name="T23" fmla="*/ 642 h 643"/>
                  <a:gd name="T24" fmla="*/ 88 w 701"/>
                  <a:gd name="T25" fmla="*/ 642 h 643"/>
                  <a:gd name="T26" fmla="*/ 116 w 701"/>
                  <a:gd name="T27" fmla="*/ 583 h 643"/>
                  <a:gd name="T28" fmla="*/ 116 w 701"/>
                  <a:gd name="T29" fmla="*/ 583 h 643"/>
                  <a:gd name="T30" fmla="*/ 146 w 701"/>
                  <a:gd name="T31" fmla="*/ 583 h 643"/>
                  <a:gd name="T32" fmla="*/ 292 w 701"/>
                  <a:gd name="T33" fmla="*/ 467 h 643"/>
                  <a:gd name="T34" fmla="*/ 292 w 701"/>
                  <a:gd name="T35" fmla="*/ 438 h 643"/>
                  <a:gd name="T36" fmla="*/ 292 w 701"/>
                  <a:gd name="T37" fmla="*/ 438 h 643"/>
                  <a:gd name="T38" fmla="*/ 409 w 701"/>
                  <a:gd name="T39" fmla="*/ 409 h 643"/>
                  <a:gd name="T40" fmla="*/ 496 w 701"/>
                  <a:gd name="T41" fmla="*/ 409 h 643"/>
                  <a:gd name="T42" fmla="*/ 496 w 701"/>
                  <a:gd name="T43" fmla="*/ 409 h 643"/>
                  <a:gd name="T44" fmla="*/ 496 w 701"/>
                  <a:gd name="T45" fmla="*/ 380 h 643"/>
                  <a:gd name="T46" fmla="*/ 525 w 701"/>
                  <a:gd name="T47" fmla="*/ 350 h 643"/>
                  <a:gd name="T48" fmla="*/ 525 w 701"/>
                  <a:gd name="T49" fmla="*/ 350 h 643"/>
                  <a:gd name="T50" fmla="*/ 554 w 701"/>
                  <a:gd name="T51" fmla="*/ 380 h 643"/>
                  <a:gd name="T52" fmla="*/ 554 w 701"/>
                  <a:gd name="T53" fmla="*/ 380 h 643"/>
                  <a:gd name="T54" fmla="*/ 642 w 701"/>
                  <a:gd name="T55" fmla="*/ 321 h 643"/>
                  <a:gd name="T56" fmla="*/ 700 w 701"/>
                  <a:gd name="T57" fmla="*/ 321 h 643"/>
                  <a:gd name="T58" fmla="*/ 613 w 701"/>
                  <a:gd name="T59" fmla="*/ 0 h 643"/>
                  <a:gd name="T60" fmla="*/ 292 w 701"/>
                  <a:gd name="T61" fmla="*/ 8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1" h="643">
                    <a:moveTo>
                      <a:pt x="292" y="88"/>
                    </a:moveTo>
                    <a:lnTo>
                      <a:pt x="292" y="88"/>
                    </a:lnTo>
                    <a:cubicBezTo>
                      <a:pt x="292" y="88"/>
                      <a:pt x="292" y="117"/>
                      <a:pt x="263" y="117"/>
                    </a:cubicBezTo>
                    <a:lnTo>
                      <a:pt x="263" y="117"/>
                    </a:lnTo>
                    <a:cubicBezTo>
                      <a:pt x="233" y="117"/>
                      <a:pt x="233" y="117"/>
                      <a:pt x="233" y="88"/>
                    </a:cubicBezTo>
                    <a:cubicBezTo>
                      <a:pt x="146" y="117"/>
                      <a:pt x="88" y="117"/>
                      <a:pt x="0" y="146"/>
                    </a:cubicBezTo>
                    <a:cubicBezTo>
                      <a:pt x="30" y="292"/>
                      <a:pt x="59" y="438"/>
                      <a:pt x="88" y="554"/>
                    </a:cubicBezTo>
                    <a:cubicBezTo>
                      <a:pt x="116" y="554"/>
                      <a:pt x="116" y="554"/>
                      <a:pt x="116" y="554"/>
                    </a:cubicBezTo>
                    <a:cubicBezTo>
                      <a:pt x="88" y="554"/>
                      <a:pt x="88" y="554"/>
                      <a:pt x="88" y="554"/>
                    </a:cubicBezTo>
                    <a:cubicBezTo>
                      <a:pt x="88" y="583"/>
                      <a:pt x="88" y="583"/>
                      <a:pt x="88" y="583"/>
                    </a:cubicBezTo>
                    <a:cubicBezTo>
                      <a:pt x="59" y="613"/>
                      <a:pt x="59" y="613"/>
                      <a:pt x="59" y="613"/>
                    </a:cubicBezTo>
                    <a:cubicBezTo>
                      <a:pt x="59" y="613"/>
                      <a:pt x="88" y="613"/>
                      <a:pt x="88" y="642"/>
                    </a:cubicBezTo>
                    <a:lnTo>
                      <a:pt x="88" y="642"/>
                    </a:lnTo>
                    <a:cubicBezTo>
                      <a:pt x="116" y="613"/>
                      <a:pt x="116" y="613"/>
                      <a:pt x="116" y="583"/>
                    </a:cubicBezTo>
                    <a:lnTo>
                      <a:pt x="116" y="583"/>
                    </a:lnTo>
                    <a:cubicBezTo>
                      <a:pt x="146" y="583"/>
                      <a:pt x="146" y="583"/>
                      <a:pt x="146" y="583"/>
                    </a:cubicBezTo>
                    <a:cubicBezTo>
                      <a:pt x="204" y="554"/>
                      <a:pt x="263" y="525"/>
                      <a:pt x="292" y="467"/>
                    </a:cubicBezTo>
                    <a:cubicBezTo>
                      <a:pt x="292" y="438"/>
                      <a:pt x="292" y="438"/>
                      <a:pt x="292" y="438"/>
                    </a:cubicBezTo>
                    <a:lnTo>
                      <a:pt x="292" y="438"/>
                    </a:lnTo>
                    <a:cubicBezTo>
                      <a:pt x="321" y="438"/>
                      <a:pt x="380" y="438"/>
                      <a:pt x="409" y="409"/>
                    </a:cubicBezTo>
                    <a:cubicBezTo>
                      <a:pt x="437" y="409"/>
                      <a:pt x="466" y="409"/>
                      <a:pt x="496" y="409"/>
                    </a:cubicBezTo>
                    <a:lnTo>
                      <a:pt x="496" y="409"/>
                    </a:lnTo>
                    <a:cubicBezTo>
                      <a:pt x="496" y="380"/>
                      <a:pt x="496" y="380"/>
                      <a:pt x="496" y="380"/>
                    </a:cubicBezTo>
                    <a:cubicBezTo>
                      <a:pt x="525" y="350"/>
                      <a:pt x="525" y="350"/>
                      <a:pt x="525" y="350"/>
                    </a:cubicBezTo>
                    <a:lnTo>
                      <a:pt x="525" y="350"/>
                    </a:lnTo>
                    <a:cubicBezTo>
                      <a:pt x="525" y="380"/>
                      <a:pt x="554" y="380"/>
                      <a:pt x="554" y="380"/>
                    </a:cubicBezTo>
                    <a:lnTo>
                      <a:pt x="554" y="380"/>
                    </a:lnTo>
                    <a:cubicBezTo>
                      <a:pt x="583" y="350"/>
                      <a:pt x="613" y="350"/>
                      <a:pt x="642" y="321"/>
                    </a:cubicBezTo>
                    <a:cubicBezTo>
                      <a:pt x="671" y="321"/>
                      <a:pt x="671" y="321"/>
                      <a:pt x="700" y="321"/>
                    </a:cubicBezTo>
                    <a:cubicBezTo>
                      <a:pt x="700" y="204"/>
                      <a:pt x="642" y="88"/>
                      <a:pt x="613" y="0"/>
                    </a:cubicBezTo>
                    <a:cubicBezTo>
                      <a:pt x="525" y="30"/>
                      <a:pt x="409" y="59"/>
                      <a:pt x="292" y="88"/>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2" name="Freeform 733">
                <a:extLst>
                  <a:ext uri="{FF2B5EF4-FFF2-40B4-BE49-F238E27FC236}">
                    <a16:creationId xmlns:a16="http://schemas.microsoft.com/office/drawing/2014/main" id="{A45A6D14-ABA4-4E91-895F-EF25BDAA6990}"/>
                  </a:ext>
                </a:extLst>
              </p:cNvPr>
              <p:cNvSpPr>
                <a:spLocks noChangeArrowheads="1"/>
              </p:cNvSpPr>
              <p:nvPr/>
            </p:nvSpPr>
            <p:spPr bwMode="auto">
              <a:xfrm>
                <a:off x="9744367" y="2665433"/>
                <a:ext cx="32617" cy="11328"/>
              </a:xfrm>
              <a:custGeom>
                <a:avLst/>
                <a:gdLst>
                  <a:gd name="T0" fmla="*/ 87 w 88"/>
                  <a:gd name="T1" fmla="*/ 0 h 29"/>
                  <a:gd name="T2" fmla="*/ 87 w 88"/>
                  <a:gd name="T3" fmla="*/ 0 h 29"/>
                  <a:gd name="T4" fmla="*/ 29 w 88"/>
                  <a:gd name="T5" fmla="*/ 28 h 29"/>
                  <a:gd name="T6" fmla="*/ 0 w 88"/>
                  <a:gd name="T7" fmla="*/ 28 h 29"/>
                  <a:gd name="T8" fmla="*/ 29 w 88"/>
                  <a:gd name="T9" fmla="*/ 28 h 29"/>
                  <a:gd name="T10" fmla="*/ 87 w 88"/>
                  <a:gd name="T11" fmla="*/ 0 h 29"/>
                </a:gdLst>
                <a:ahLst/>
                <a:cxnLst>
                  <a:cxn ang="0">
                    <a:pos x="T0" y="T1"/>
                  </a:cxn>
                  <a:cxn ang="0">
                    <a:pos x="T2" y="T3"/>
                  </a:cxn>
                  <a:cxn ang="0">
                    <a:pos x="T4" y="T5"/>
                  </a:cxn>
                  <a:cxn ang="0">
                    <a:pos x="T6" y="T7"/>
                  </a:cxn>
                  <a:cxn ang="0">
                    <a:pos x="T8" y="T9"/>
                  </a:cxn>
                  <a:cxn ang="0">
                    <a:pos x="T10" y="T11"/>
                  </a:cxn>
                </a:cxnLst>
                <a:rect l="0" t="0" r="r" b="b"/>
                <a:pathLst>
                  <a:path w="88" h="29">
                    <a:moveTo>
                      <a:pt x="87" y="0"/>
                    </a:moveTo>
                    <a:lnTo>
                      <a:pt x="87" y="0"/>
                    </a:lnTo>
                    <a:cubicBezTo>
                      <a:pt x="58" y="0"/>
                      <a:pt x="58" y="28"/>
                      <a:pt x="29" y="28"/>
                    </a:cubicBezTo>
                    <a:lnTo>
                      <a:pt x="0" y="28"/>
                    </a:lnTo>
                    <a:lnTo>
                      <a:pt x="29" y="28"/>
                    </a:lnTo>
                    <a:cubicBezTo>
                      <a:pt x="58" y="28"/>
                      <a:pt x="58" y="0"/>
                      <a:pt x="8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3" name="Freeform 734">
                <a:extLst>
                  <a:ext uri="{FF2B5EF4-FFF2-40B4-BE49-F238E27FC236}">
                    <a16:creationId xmlns:a16="http://schemas.microsoft.com/office/drawing/2014/main" id="{C73AF5E8-9D2D-4147-9C1B-C06F53E5F15F}"/>
                  </a:ext>
                </a:extLst>
              </p:cNvPr>
              <p:cNvSpPr>
                <a:spLocks noChangeArrowheads="1"/>
              </p:cNvSpPr>
              <p:nvPr/>
            </p:nvSpPr>
            <p:spPr bwMode="auto">
              <a:xfrm>
                <a:off x="9701965" y="2675143"/>
                <a:ext cx="44033" cy="32366"/>
              </a:xfrm>
              <a:custGeom>
                <a:avLst/>
                <a:gdLst>
                  <a:gd name="T0" fmla="*/ 116 w 117"/>
                  <a:gd name="T1" fmla="*/ 0 h 89"/>
                  <a:gd name="T2" fmla="*/ 116 w 117"/>
                  <a:gd name="T3" fmla="*/ 0 h 89"/>
                  <a:gd name="T4" fmla="*/ 57 w 117"/>
                  <a:gd name="T5" fmla="*/ 59 h 89"/>
                  <a:gd name="T6" fmla="*/ 0 w 117"/>
                  <a:gd name="T7" fmla="*/ 88 h 89"/>
                  <a:gd name="T8" fmla="*/ 57 w 117"/>
                  <a:gd name="T9" fmla="*/ 59 h 89"/>
                  <a:gd name="T10" fmla="*/ 116 w 117"/>
                  <a:gd name="T11" fmla="*/ 0 h 89"/>
                </a:gdLst>
                <a:ahLst/>
                <a:cxnLst>
                  <a:cxn ang="0">
                    <a:pos x="T0" y="T1"/>
                  </a:cxn>
                  <a:cxn ang="0">
                    <a:pos x="T2" y="T3"/>
                  </a:cxn>
                  <a:cxn ang="0">
                    <a:pos x="T4" y="T5"/>
                  </a:cxn>
                  <a:cxn ang="0">
                    <a:pos x="T6" y="T7"/>
                  </a:cxn>
                  <a:cxn ang="0">
                    <a:pos x="T8" y="T9"/>
                  </a:cxn>
                  <a:cxn ang="0">
                    <a:pos x="T10" y="T11"/>
                  </a:cxn>
                </a:cxnLst>
                <a:rect l="0" t="0" r="r" b="b"/>
                <a:pathLst>
                  <a:path w="117" h="89">
                    <a:moveTo>
                      <a:pt x="116" y="0"/>
                    </a:moveTo>
                    <a:lnTo>
                      <a:pt x="116" y="0"/>
                    </a:lnTo>
                    <a:cubicBezTo>
                      <a:pt x="86" y="30"/>
                      <a:pt x="57" y="30"/>
                      <a:pt x="57" y="59"/>
                    </a:cubicBezTo>
                    <a:cubicBezTo>
                      <a:pt x="28" y="59"/>
                      <a:pt x="28" y="88"/>
                      <a:pt x="0" y="88"/>
                    </a:cubicBezTo>
                    <a:cubicBezTo>
                      <a:pt x="28" y="88"/>
                      <a:pt x="28" y="59"/>
                      <a:pt x="57" y="59"/>
                    </a:cubicBezTo>
                    <a:cubicBezTo>
                      <a:pt x="57" y="30"/>
                      <a:pt x="86" y="3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4" name="Freeform 735">
                <a:extLst>
                  <a:ext uri="{FF2B5EF4-FFF2-40B4-BE49-F238E27FC236}">
                    <a16:creationId xmlns:a16="http://schemas.microsoft.com/office/drawing/2014/main" id="{337DF778-0D92-4D3D-A071-36F4C062E979}"/>
                  </a:ext>
                </a:extLst>
              </p:cNvPr>
              <p:cNvSpPr>
                <a:spLocks noChangeArrowheads="1"/>
              </p:cNvSpPr>
              <p:nvPr/>
            </p:nvSpPr>
            <p:spPr bwMode="auto">
              <a:xfrm>
                <a:off x="10812571" y="3092670"/>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5" name="Freeform 736">
                <a:extLst>
                  <a:ext uri="{FF2B5EF4-FFF2-40B4-BE49-F238E27FC236}">
                    <a16:creationId xmlns:a16="http://schemas.microsoft.com/office/drawing/2014/main" id="{AF5F66F6-6E93-4EDD-8958-7D5360F47A67}"/>
                  </a:ext>
                </a:extLst>
              </p:cNvPr>
              <p:cNvSpPr>
                <a:spLocks noChangeArrowheads="1"/>
              </p:cNvSpPr>
              <p:nvPr/>
            </p:nvSpPr>
            <p:spPr bwMode="auto">
              <a:xfrm>
                <a:off x="10812571" y="2783570"/>
                <a:ext cx="1630" cy="21039"/>
              </a:xfrm>
              <a:custGeom>
                <a:avLst/>
                <a:gdLst>
                  <a:gd name="T0" fmla="*/ 0 w 1"/>
                  <a:gd name="T1" fmla="*/ 29 h 58"/>
                  <a:gd name="T2" fmla="*/ 0 w 1"/>
                  <a:gd name="T3" fmla="*/ 29 h 58"/>
                  <a:gd name="T4" fmla="*/ 0 w 1"/>
                  <a:gd name="T5" fmla="*/ 57 h 58"/>
                  <a:gd name="T6" fmla="*/ 0 w 1"/>
                  <a:gd name="T7" fmla="*/ 29 h 58"/>
                  <a:gd name="T8" fmla="*/ 0 w 1"/>
                  <a:gd name="T9" fmla="*/ 0 h 58"/>
                  <a:gd name="T10" fmla="*/ 0 w 1"/>
                  <a:gd name="T11" fmla="*/ 0 h 58"/>
                  <a:gd name="T12" fmla="*/ 0 w 1"/>
                  <a:gd name="T13" fmla="*/ 29 h 58"/>
                </a:gdLst>
                <a:ahLst/>
                <a:cxnLst>
                  <a:cxn ang="0">
                    <a:pos x="T0" y="T1"/>
                  </a:cxn>
                  <a:cxn ang="0">
                    <a:pos x="T2" y="T3"/>
                  </a:cxn>
                  <a:cxn ang="0">
                    <a:pos x="T4" y="T5"/>
                  </a:cxn>
                  <a:cxn ang="0">
                    <a:pos x="T6" y="T7"/>
                  </a:cxn>
                  <a:cxn ang="0">
                    <a:pos x="T8" y="T9"/>
                  </a:cxn>
                  <a:cxn ang="0">
                    <a:pos x="T10" y="T11"/>
                  </a:cxn>
                  <a:cxn ang="0">
                    <a:pos x="T12" y="T13"/>
                  </a:cxn>
                </a:cxnLst>
                <a:rect l="0" t="0" r="r" b="b"/>
                <a:pathLst>
                  <a:path w="1" h="58">
                    <a:moveTo>
                      <a:pt x="0" y="29"/>
                    </a:moveTo>
                    <a:lnTo>
                      <a:pt x="0" y="29"/>
                    </a:lnTo>
                    <a:cubicBezTo>
                      <a:pt x="0" y="29"/>
                      <a:pt x="0" y="29"/>
                      <a:pt x="0" y="57"/>
                    </a:cubicBezTo>
                    <a:cubicBezTo>
                      <a:pt x="0" y="29"/>
                      <a:pt x="0" y="29"/>
                      <a:pt x="0" y="29"/>
                    </a:cubicBezTo>
                    <a:cubicBezTo>
                      <a:pt x="0" y="0"/>
                      <a:pt x="0" y="0"/>
                      <a:pt x="0" y="0"/>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6" name="Freeform 737">
                <a:extLst>
                  <a:ext uri="{FF2B5EF4-FFF2-40B4-BE49-F238E27FC236}">
                    <a16:creationId xmlns:a16="http://schemas.microsoft.com/office/drawing/2014/main" id="{4B730E17-B17C-4D25-9067-C7C0042C9CC8}"/>
                  </a:ext>
                </a:extLst>
              </p:cNvPr>
              <p:cNvSpPr>
                <a:spLocks noChangeArrowheads="1"/>
              </p:cNvSpPr>
              <p:nvPr/>
            </p:nvSpPr>
            <p:spPr bwMode="auto">
              <a:xfrm>
                <a:off x="11039258" y="2505219"/>
                <a:ext cx="32617" cy="11329"/>
              </a:xfrm>
              <a:custGeom>
                <a:avLst/>
                <a:gdLst>
                  <a:gd name="T0" fmla="*/ 29 w 88"/>
                  <a:gd name="T1" fmla="*/ 30 h 31"/>
                  <a:gd name="T2" fmla="*/ 29 w 88"/>
                  <a:gd name="T3" fmla="*/ 30 h 31"/>
                  <a:gd name="T4" fmla="*/ 0 w 88"/>
                  <a:gd name="T5" fmla="*/ 30 h 31"/>
                  <a:gd name="T6" fmla="*/ 29 w 88"/>
                  <a:gd name="T7" fmla="*/ 30 h 31"/>
                  <a:gd name="T8" fmla="*/ 87 w 88"/>
                  <a:gd name="T9" fmla="*/ 0 h 31"/>
                  <a:gd name="T10" fmla="*/ 29 w 88"/>
                  <a:gd name="T11" fmla="*/ 30 h 31"/>
                </a:gdLst>
                <a:ahLst/>
                <a:cxnLst>
                  <a:cxn ang="0">
                    <a:pos x="T0" y="T1"/>
                  </a:cxn>
                  <a:cxn ang="0">
                    <a:pos x="T2" y="T3"/>
                  </a:cxn>
                  <a:cxn ang="0">
                    <a:pos x="T4" y="T5"/>
                  </a:cxn>
                  <a:cxn ang="0">
                    <a:pos x="T6" y="T7"/>
                  </a:cxn>
                  <a:cxn ang="0">
                    <a:pos x="T8" y="T9"/>
                  </a:cxn>
                  <a:cxn ang="0">
                    <a:pos x="T10" y="T11"/>
                  </a:cxn>
                </a:cxnLst>
                <a:rect l="0" t="0" r="r" b="b"/>
                <a:pathLst>
                  <a:path w="88" h="31">
                    <a:moveTo>
                      <a:pt x="29" y="30"/>
                    </a:moveTo>
                    <a:lnTo>
                      <a:pt x="29" y="30"/>
                    </a:lnTo>
                    <a:cubicBezTo>
                      <a:pt x="29" y="30"/>
                      <a:pt x="29" y="30"/>
                      <a:pt x="0" y="30"/>
                    </a:cubicBezTo>
                    <a:cubicBezTo>
                      <a:pt x="29" y="30"/>
                      <a:pt x="29" y="30"/>
                      <a:pt x="29" y="30"/>
                    </a:cubicBezTo>
                    <a:cubicBezTo>
                      <a:pt x="58" y="30"/>
                      <a:pt x="58" y="0"/>
                      <a:pt x="87" y="0"/>
                    </a:cubicBezTo>
                    <a:cubicBezTo>
                      <a:pt x="58" y="0"/>
                      <a:pt x="58"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7" name="Freeform 738">
                <a:extLst>
                  <a:ext uri="{FF2B5EF4-FFF2-40B4-BE49-F238E27FC236}">
                    <a16:creationId xmlns:a16="http://schemas.microsoft.com/office/drawing/2014/main" id="{FE440677-8490-498A-B04F-7140E4F93D1D}"/>
                  </a:ext>
                </a:extLst>
              </p:cNvPr>
              <p:cNvSpPr>
                <a:spLocks noChangeArrowheads="1"/>
              </p:cNvSpPr>
              <p:nvPr/>
            </p:nvSpPr>
            <p:spPr bwMode="auto">
              <a:xfrm>
                <a:off x="9496478" y="2280273"/>
                <a:ext cx="11416" cy="11328"/>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0" y="0"/>
                      <a:pt x="29" y="0"/>
                      <a:pt x="29" y="29"/>
                    </a:cubicBezTo>
                    <a:cubicBezTo>
                      <a:pt x="29"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8" name="Freeform 739">
                <a:extLst>
                  <a:ext uri="{FF2B5EF4-FFF2-40B4-BE49-F238E27FC236}">
                    <a16:creationId xmlns:a16="http://schemas.microsoft.com/office/drawing/2014/main" id="{BE3E5FE4-2802-4D36-8F63-710B27581F4C}"/>
                  </a:ext>
                </a:extLst>
              </p:cNvPr>
              <p:cNvSpPr>
                <a:spLocks noChangeArrowheads="1"/>
              </p:cNvSpPr>
              <p:nvPr/>
            </p:nvSpPr>
            <p:spPr bwMode="auto">
              <a:xfrm>
                <a:off x="4266358" y="1445220"/>
                <a:ext cx="1630" cy="11328"/>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89" name="Freeform 740">
                <a:extLst>
                  <a:ext uri="{FF2B5EF4-FFF2-40B4-BE49-F238E27FC236}">
                    <a16:creationId xmlns:a16="http://schemas.microsoft.com/office/drawing/2014/main" id="{C01D51AA-7354-4880-A39E-730A803D2EB2}"/>
                  </a:ext>
                </a:extLst>
              </p:cNvPr>
              <p:cNvSpPr>
                <a:spLocks noChangeArrowheads="1"/>
              </p:cNvSpPr>
              <p:nvPr/>
            </p:nvSpPr>
            <p:spPr bwMode="auto">
              <a:xfrm>
                <a:off x="4266358" y="1433891"/>
                <a:ext cx="1630" cy="22656"/>
              </a:xfrm>
              <a:custGeom>
                <a:avLst/>
                <a:gdLst>
                  <a:gd name="T0" fmla="*/ 0 w 1"/>
                  <a:gd name="T1" fmla="*/ 0 h 60"/>
                  <a:gd name="T2" fmla="*/ 0 w 1"/>
                  <a:gd name="T3" fmla="*/ 0 h 60"/>
                  <a:gd name="T4" fmla="*/ 0 w 1"/>
                  <a:gd name="T5" fmla="*/ 59 h 60"/>
                  <a:gd name="T6" fmla="*/ 0 w 1"/>
                  <a:gd name="T7" fmla="*/ 0 h 60"/>
                </a:gdLst>
                <a:ahLst/>
                <a:cxnLst>
                  <a:cxn ang="0">
                    <a:pos x="T0" y="T1"/>
                  </a:cxn>
                  <a:cxn ang="0">
                    <a:pos x="T2" y="T3"/>
                  </a:cxn>
                  <a:cxn ang="0">
                    <a:pos x="T4" y="T5"/>
                  </a:cxn>
                  <a:cxn ang="0">
                    <a:pos x="T6" y="T7"/>
                  </a:cxn>
                </a:cxnLst>
                <a:rect l="0" t="0" r="r" b="b"/>
                <a:pathLst>
                  <a:path w="1" h="60">
                    <a:moveTo>
                      <a:pt x="0" y="0"/>
                    </a:moveTo>
                    <a:lnTo>
                      <a:pt x="0" y="0"/>
                    </a:lnTo>
                    <a:cubicBezTo>
                      <a:pt x="0" y="30"/>
                      <a:pt x="0" y="30"/>
                      <a:pt x="0" y="59"/>
                    </a:cubicBezTo>
                    <a:cubicBezTo>
                      <a:pt x="0" y="30"/>
                      <a:pt x="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0" name="Freeform 741">
                <a:extLst>
                  <a:ext uri="{FF2B5EF4-FFF2-40B4-BE49-F238E27FC236}">
                    <a16:creationId xmlns:a16="http://schemas.microsoft.com/office/drawing/2014/main" id="{FEE2D10D-2A75-4327-8366-5EAE9AC35424}"/>
                  </a:ext>
                </a:extLst>
              </p:cNvPr>
              <p:cNvSpPr>
                <a:spLocks noChangeArrowheads="1"/>
              </p:cNvSpPr>
              <p:nvPr/>
            </p:nvSpPr>
            <p:spPr bwMode="auto">
              <a:xfrm>
                <a:off x="4179922" y="1285006"/>
                <a:ext cx="1631"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1" name="Freeform 742">
                <a:extLst>
                  <a:ext uri="{FF2B5EF4-FFF2-40B4-BE49-F238E27FC236}">
                    <a16:creationId xmlns:a16="http://schemas.microsoft.com/office/drawing/2014/main" id="{322C02D2-1253-40B9-AE3E-B6FDF82D3F05}"/>
                  </a:ext>
                </a:extLst>
              </p:cNvPr>
              <p:cNvSpPr>
                <a:spLocks noChangeArrowheads="1"/>
              </p:cNvSpPr>
              <p:nvPr/>
            </p:nvSpPr>
            <p:spPr bwMode="auto">
              <a:xfrm>
                <a:off x="4404979" y="1145830"/>
                <a:ext cx="11416" cy="32366"/>
              </a:xfrm>
              <a:custGeom>
                <a:avLst/>
                <a:gdLst>
                  <a:gd name="T0" fmla="*/ 0 w 30"/>
                  <a:gd name="T1" fmla="*/ 86 h 87"/>
                  <a:gd name="T2" fmla="*/ 0 w 30"/>
                  <a:gd name="T3" fmla="*/ 86 h 87"/>
                  <a:gd name="T4" fmla="*/ 29 w 30"/>
                  <a:gd name="T5" fmla="*/ 57 h 87"/>
                  <a:gd name="T6" fmla="*/ 29 w 30"/>
                  <a:gd name="T7" fmla="*/ 57 h 87"/>
                  <a:gd name="T8" fmla="*/ 29 w 30"/>
                  <a:gd name="T9" fmla="*/ 28 h 87"/>
                  <a:gd name="T10" fmla="*/ 29 w 30"/>
                  <a:gd name="T11" fmla="*/ 0 h 87"/>
                  <a:gd name="T12" fmla="*/ 0 w 30"/>
                  <a:gd name="T13" fmla="*/ 57 h 87"/>
                  <a:gd name="T14" fmla="*/ 0 w 30"/>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87">
                    <a:moveTo>
                      <a:pt x="0" y="86"/>
                    </a:moveTo>
                    <a:lnTo>
                      <a:pt x="0" y="86"/>
                    </a:lnTo>
                    <a:cubicBezTo>
                      <a:pt x="0" y="57"/>
                      <a:pt x="0" y="57"/>
                      <a:pt x="29" y="57"/>
                    </a:cubicBezTo>
                    <a:lnTo>
                      <a:pt x="29" y="57"/>
                    </a:lnTo>
                    <a:lnTo>
                      <a:pt x="29" y="28"/>
                    </a:lnTo>
                    <a:lnTo>
                      <a:pt x="29" y="0"/>
                    </a:lnTo>
                    <a:cubicBezTo>
                      <a:pt x="0" y="28"/>
                      <a:pt x="0" y="28"/>
                      <a:pt x="0" y="57"/>
                    </a:cubicBezTo>
                    <a:cubicBezTo>
                      <a:pt x="0" y="57"/>
                      <a:pt x="0" y="57"/>
                      <a:pt x="0" y="8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2" name="Freeform 743">
                <a:extLst>
                  <a:ext uri="{FF2B5EF4-FFF2-40B4-BE49-F238E27FC236}">
                    <a16:creationId xmlns:a16="http://schemas.microsoft.com/office/drawing/2014/main" id="{D8DBBA78-AAEA-4402-B5FF-55C04FF1E321}"/>
                  </a:ext>
                </a:extLst>
              </p:cNvPr>
              <p:cNvSpPr>
                <a:spLocks noChangeArrowheads="1"/>
              </p:cNvSpPr>
              <p:nvPr/>
            </p:nvSpPr>
            <p:spPr bwMode="auto">
              <a:xfrm>
                <a:off x="4404979" y="1231602"/>
                <a:ext cx="21202" cy="1618"/>
              </a:xfrm>
              <a:custGeom>
                <a:avLst/>
                <a:gdLst>
                  <a:gd name="T0" fmla="*/ 58 w 59"/>
                  <a:gd name="T1" fmla="*/ 0 h 1"/>
                  <a:gd name="T2" fmla="*/ 58 w 59"/>
                  <a:gd name="T3" fmla="*/ 0 h 1"/>
                  <a:gd name="T4" fmla="*/ 0 w 59"/>
                  <a:gd name="T5" fmla="*/ 0 h 1"/>
                  <a:gd name="T6" fmla="*/ 0 w 59"/>
                  <a:gd name="T7" fmla="*/ 0 h 1"/>
                  <a:gd name="T8" fmla="*/ 0 w 59"/>
                  <a:gd name="T9" fmla="*/ 0 h 1"/>
                  <a:gd name="T10" fmla="*/ 0 w 59"/>
                  <a:gd name="T11" fmla="*/ 0 h 1"/>
                  <a:gd name="T12" fmla="*/ 58 w 59"/>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59" h="1">
                    <a:moveTo>
                      <a:pt x="58" y="0"/>
                    </a:moveTo>
                    <a:lnTo>
                      <a:pt x="58" y="0"/>
                    </a:lnTo>
                    <a:cubicBezTo>
                      <a:pt x="29" y="0"/>
                      <a:pt x="29" y="0"/>
                      <a:pt x="0" y="0"/>
                    </a:cubicBezTo>
                    <a:lnTo>
                      <a:pt x="0" y="0"/>
                    </a:lnTo>
                    <a:lnTo>
                      <a:pt x="0" y="0"/>
                    </a:lnTo>
                    <a:lnTo>
                      <a:pt x="0" y="0"/>
                    </a:lnTo>
                    <a:cubicBezTo>
                      <a:pt x="29" y="0"/>
                      <a:pt x="29"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3" name="Freeform 744">
                <a:extLst>
                  <a:ext uri="{FF2B5EF4-FFF2-40B4-BE49-F238E27FC236}">
                    <a16:creationId xmlns:a16="http://schemas.microsoft.com/office/drawing/2014/main" id="{1C4E834D-8AF9-484F-BD9F-D68908ED5CD4}"/>
                  </a:ext>
                </a:extLst>
              </p:cNvPr>
              <p:cNvSpPr>
                <a:spLocks noChangeArrowheads="1"/>
              </p:cNvSpPr>
              <p:nvPr/>
            </p:nvSpPr>
            <p:spPr bwMode="auto">
              <a:xfrm>
                <a:off x="4168507" y="1242929"/>
                <a:ext cx="11415" cy="1619"/>
              </a:xfrm>
              <a:custGeom>
                <a:avLst/>
                <a:gdLst>
                  <a:gd name="T0" fmla="*/ 0 w 31"/>
                  <a:gd name="T1" fmla="*/ 0 h 1"/>
                  <a:gd name="T2" fmla="*/ 0 w 31"/>
                  <a:gd name="T3" fmla="*/ 0 h 1"/>
                  <a:gd name="T4" fmla="*/ 0 w 31"/>
                  <a:gd name="T5" fmla="*/ 0 h 1"/>
                  <a:gd name="T6" fmla="*/ 0 w 31"/>
                  <a:gd name="T7" fmla="*/ 0 h 1"/>
                  <a:gd name="T8" fmla="*/ 0 w 31"/>
                  <a:gd name="T9" fmla="*/ 0 h 1"/>
                  <a:gd name="T10" fmla="*/ 30 w 31"/>
                  <a:gd name="T11" fmla="*/ 0 h 1"/>
                  <a:gd name="T12" fmla="*/ 0 w 3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1" h="1">
                    <a:moveTo>
                      <a:pt x="0" y="0"/>
                    </a:moveTo>
                    <a:lnTo>
                      <a:pt x="0" y="0"/>
                    </a:lnTo>
                    <a:lnTo>
                      <a:pt x="0" y="0"/>
                    </a:lnTo>
                    <a:lnTo>
                      <a:pt x="0" y="0"/>
                    </a:lnTo>
                    <a:lnTo>
                      <a:pt x="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4" name="Freeform 745">
                <a:extLst>
                  <a:ext uri="{FF2B5EF4-FFF2-40B4-BE49-F238E27FC236}">
                    <a16:creationId xmlns:a16="http://schemas.microsoft.com/office/drawing/2014/main" id="{E9C621C9-62C9-4094-8BED-E013BD1F42DA}"/>
                  </a:ext>
                </a:extLst>
              </p:cNvPr>
              <p:cNvSpPr>
                <a:spLocks noChangeArrowheads="1"/>
              </p:cNvSpPr>
              <p:nvPr/>
            </p:nvSpPr>
            <p:spPr bwMode="auto">
              <a:xfrm>
                <a:off x="4179922" y="1242929"/>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5" name="Freeform 746">
                <a:extLst>
                  <a:ext uri="{FF2B5EF4-FFF2-40B4-BE49-F238E27FC236}">
                    <a16:creationId xmlns:a16="http://schemas.microsoft.com/office/drawing/2014/main" id="{A455A3F8-1202-436C-9C1C-C87B155BDCF3}"/>
                  </a:ext>
                </a:extLst>
              </p:cNvPr>
              <p:cNvSpPr>
                <a:spLocks noChangeArrowheads="1"/>
              </p:cNvSpPr>
              <p:nvPr/>
            </p:nvSpPr>
            <p:spPr bwMode="auto">
              <a:xfrm>
                <a:off x="4135890" y="1338411"/>
                <a:ext cx="11415" cy="11328"/>
              </a:xfrm>
              <a:custGeom>
                <a:avLst/>
                <a:gdLst>
                  <a:gd name="T0" fmla="*/ 28 w 29"/>
                  <a:gd name="T1" fmla="*/ 0 h 30"/>
                  <a:gd name="T2" fmla="*/ 28 w 29"/>
                  <a:gd name="T3" fmla="*/ 0 h 30"/>
                  <a:gd name="T4" fmla="*/ 0 w 29"/>
                  <a:gd name="T5" fmla="*/ 0 h 30"/>
                  <a:gd name="T6" fmla="*/ 0 w 29"/>
                  <a:gd name="T7" fmla="*/ 29 h 30"/>
                  <a:gd name="T8" fmla="*/ 0 w 29"/>
                  <a:gd name="T9" fmla="*/ 0 h 30"/>
                  <a:gd name="T10" fmla="*/ 28 w 29"/>
                  <a:gd name="T11" fmla="*/ 0 h 30"/>
                </a:gdLst>
                <a:ahLst/>
                <a:cxnLst>
                  <a:cxn ang="0">
                    <a:pos x="T0" y="T1"/>
                  </a:cxn>
                  <a:cxn ang="0">
                    <a:pos x="T2" y="T3"/>
                  </a:cxn>
                  <a:cxn ang="0">
                    <a:pos x="T4" y="T5"/>
                  </a:cxn>
                  <a:cxn ang="0">
                    <a:pos x="T6" y="T7"/>
                  </a:cxn>
                  <a:cxn ang="0">
                    <a:pos x="T8" y="T9"/>
                  </a:cxn>
                  <a:cxn ang="0">
                    <a:pos x="T10" y="T11"/>
                  </a:cxn>
                </a:cxnLst>
                <a:rect l="0" t="0" r="r" b="b"/>
                <a:pathLst>
                  <a:path w="29" h="30">
                    <a:moveTo>
                      <a:pt x="28" y="0"/>
                    </a:moveTo>
                    <a:lnTo>
                      <a:pt x="28" y="0"/>
                    </a:lnTo>
                    <a:cubicBezTo>
                      <a:pt x="0" y="0"/>
                      <a:pt x="0" y="0"/>
                      <a:pt x="0" y="0"/>
                    </a:cubicBezTo>
                    <a:cubicBezTo>
                      <a:pt x="0" y="29"/>
                      <a:pt x="0" y="29"/>
                      <a:pt x="0" y="29"/>
                    </a:cubicBezTo>
                    <a:cubicBezTo>
                      <a:pt x="0" y="0"/>
                      <a:pt x="0" y="0"/>
                      <a:pt x="0" y="0"/>
                    </a:cubicBezTo>
                    <a:cubicBezTo>
                      <a:pt x="0" y="0"/>
                      <a:pt x="0" y="0"/>
                      <a:pt x="2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6" name="Freeform 747">
                <a:extLst>
                  <a:ext uri="{FF2B5EF4-FFF2-40B4-BE49-F238E27FC236}">
                    <a16:creationId xmlns:a16="http://schemas.microsoft.com/office/drawing/2014/main" id="{B08EB2D7-0418-49D6-96DC-EC00D6A3D3C3}"/>
                  </a:ext>
                </a:extLst>
              </p:cNvPr>
              <p:cNvSpPr>
                <a:spLocks noChangeArrowheads="1"/>
              </p:cNvSpPr>
              <p:nvPr/>
            </p:nvSpPr>
            <p:spPr bwMode="auto">
              <a:xfrm>
                <a:off x="4135890" y="1370777"/>
                <a:ext cx="11415" cy="1618"/>
              </a:xfrm>
              <a:custGeom>
                <a:avLst/>
                <a:gdLst>
                  <a:gd name="T0" fmla="*/ 28 w 29"/>
                  <a:gd name="T1" fmla="*/ 0 h 1"/>
                  <a:gd name="T2" fmla="*/ 28 w 29"/>
                  <a:gd name="T3" fmla="*/ 0 h 1"/>
                  <a:gd name="T4" fmla="*/ 28 w 29"/>
                  <a:gd name="T5" fmla="*/ 0 h 1"/>
                  <a:gd name="T6" fmla="*/ 28 w 29"/>
                  <a:gd name="T7" fmla="*/ 0 h 1"/>
                  <a:gd name="T8" fmla="*/ 0 w 29"/>
                  <a:gd name="T9" fmla="*/ 0 h 1"/>
                  <a:gd name="T10" fmla="*/ 28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28" y="0"/>
                    </a:moveTo>
                    <a:lnTo>
                      <a:pt x="28" y="0"/>
                    </a:lnTo>
                    <a:lnTo>
                      <a:pt x="28" y="0"/>
                    </a:lnTo>
                    <a:lnTo>
                      <a:pt x="28" y="0"/>
                    </a:lnTo>
                    <a:lnTo>
                      <a:pt x="0" y="0"/>
                    </a:lnTo>
                    <a:lnTo>
                      <a:pt x="2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7" name="Freeform 748">
                <a:extLst>
                  <a:ext uri="{FF2B5EF4-FFF2-40B4-BE49-F238E27FC236}">
                    <a16:creationId xmlns:a16="http://schemas.microsoft.com/office/drawing/2014/main" id="{1A27069D-21C7-4CC4-93C1-BD2BD902D00F}"/>
                  </a:ext>
                </a:extLst>
              </p:cNvPr>
              <p:cNvSpPr>
                <a:spLocks noChangeArrowheads="1"/>
              </p:cNvSpPr>
              <p:nvPr/>
            </p:nvSpPr>
            <p:spPr bwMode="auto">
              <a:xfrm>
                <a:off x="4416395" y="1178196"/>
                <a:ext cx="1630" cy="11329"/>
              </a:xfrm>
              <a:custGeom>
                <a:avLst/>
                <a:gdLst>
                  <a:gd name="T0" fmla="*/ 0 w 1"/>
                  <a:gd name="T1" fmla="*/ 30 h 31"/>
                  <a:gd name="T2" fmla="*/ 0 w 1"/>
                  <a:gd name="T3" fmla="*/ 30 h 31"/>
                  <a:gd name="T4" fmla="*/ 0 w 1"/>
                  <a:gd name="T5" fmla="*/ 30 h 31"/>
                  <a:gd name="T6" fmla="*/ 0 w 1"/>
                  <a:gd name="T7" fmla="*/ 0 h 31"/>
                  <a:gd name="T8" fmla="*/ 0 w 1"/>
                  <a:gd name="T9" fmla="*/ 30 h 31"/>
                </a:gdLst>
                <a:ahLst/>
                <a:cxnLst>
                  <a:cxn ang="0">
                    <a:pos x="T0" y="T1"/>
                  </a:cxn>
                  <a:cxn ang="0">
                    <a:pos x="T2" y="T3"/>
                  </a:cxn>
                  <a:cxn ang="0">
                    <a:pos x="T4" y="T5"/>
                  </a:cxn>
                  <a:cxn ang="0">
                    <a:pos x="T6" y="T7"/>
                  </a:cxn>
                  <a:cxn ang="0">
                    <a:pos x="T8" y="T9"/>
                  </a:cxn>
                </a:cxnLst>
                <a:rect l="0" t="0" r="r" b="b"/>
                <a:pathLst>
                  <a:path w="1" h="31">
                    <a:moveTo>
                      <a:pt x="0" y="30"/>
                    </a:moveTo>
                    <a:lnTo>
                      <a:pt x="0" y="30"/>
                    </a:lnTo>
                    <a:lnTo>
                      <a:pt x="0" y="30"/>
                    </a:lnTo>
                    <a:cubicBezTo>
                      <a:pt x="0" y="30"/>
                      <a:pt x="0" y="30"/>
                      <a:pt x="0"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8" name="Freeform 749">
                <a:extLst>
                  <a:ext uri="{FF2B5EF4-FFF2-40B4-BE49-F238E27FC236}">
                    <a16:creationId xmlns:a16="http://schemas.microsoft.com/office/drawing/2014/main" id="{18DE96EE-B383-4474-ABD0-832BDEBF8DEA}"/>
                  </a:ext>
                </a:extLst>
              </p:cNvPr>
              <p:cNvSpPr>
                <a:spLocks noChangeArrowheads="1"/>
              </p:cNvSpPr>
              <p:nvPr/>
            </p:nvSpPr>
            <p:spPr bwMode="auto">
              <a:xfrm>
                <a:off x="4157090" y="1252639"/>
                <a:ext cx="11416" cy="32366"/>
              </a:xfrm>
              <a:custGeom>
                <a:avLst/>
                <a:gdLst>
                  <a:gd name="T0" fmla="*/ 0 w 30"/>
                  <a:gd name="T1" fmla="*/ 29 h 88"/>
                  <a:gd name="T2" fmla="*/ 0 w 30"/>
                  <a:gd name="T3" fmla="*/ 29 h 88"/>
                  <a:gd name="T4" fmla="*/ 29 w 30"/>
                  <a:gd name="T5" fmla="*/ 59 h 88"/>
                  <a:gd name="T6" fmla="*/ 29 w 30"/>
                  <a:gd name="T7" fmla="*/ 87 h 88"/>
                  <a:gd name="T8" fmla="*/ 29 w 30"/>
                  <a:gd name="T9" fmla="*/ 59 h 88"/>
                  <a:gd name="T10" fmla="*/ 0 w 30"/>
                  <a:gd name="T11" fmla="*/ 29 h 88"/>
                  <a:gd name="T12" fmla="*/ 0 w 30"/>
                  <a:gd name="T13" fmla="*/ 0 h 88"/>
                  <a:gd name="T14" fmla="*/ 0 w 30"/>
                  <a:gd name="T15" fmla="*/ 0 h 88"/>
                  <a:gd name="T16" fmla="*/ 0 w 30"/>
                  <a:gd name="T17"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88">
                    <a:moveTo>
                      <a:pt x="0" y="29"/>
                    </a:moveTo>
                    <a:lnTo>
                      <a:pt x="0" y="29"/>
                    </a:lnTo>
                    <a:cubicBezTo>
                      <a:pt x="0" y="59"/>
                      <a:pt x="0" y="59"/>
                      <a:pt x="29" y="59"/>
                    </a:cubicBezTo>
                    <a:cubicBezTo>
                      <a:pt x="29" y="87"/>
                      <a:pt x="29" y="87"/>
                      <a:pt x="29" y="87"/>
                    </a:cubicBezTo>
                    <a:cubicBezTo>
                      <a:pt x="29" y="87"/>
                      <a:pt x="29" y="87"/>
                      <a:pt x="29" y="59"/>
                    </a:cubicBezTo>
                    <a:cubicBezTo>
                      <a:pt x="0" y="59"/>
                      <a:pt x="0" y="59"/>
                      <a:pt x="0" y="29"/>
                    </a:cubicBezTo>
                    <a:cubicBezTo>
                      <a:pt x="0" y="0"/>
                      <a:pt x="0" y="0"/>
                      <a:pt x="0" y="0"/>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799" name="Freeform 750">
                <a:extLst>
                  <a:ext uri="{FF2B5EF4-FFF2-40B4-BE49-F238E27FC236}">
                    <a16:creationId xmlns:a16="http://schemas.microsoft.com/office/drawing/2014/main" id="{6752179B-9B41-4E9F-8C42-285BDBA66447}"/>
                  </a:ext>
                </a:extLst>
              </p:cNvPr>
              <p:cNvSpPr>
                <a:spLocks noChangeArrowheads="1"/>
              </p:cNvSpPr>
              <p:nvPr/>
            </p:nvSpPr>
            <p:spPr bwMode="auto">
              <a:xfrm>
                <a:off x="4179922" y="1242929"/>
                <a:ext cx="11416" cy="11329"/>
              </a:xfrm>
              <a:custGeom>
                <a:avLst/>
                <a:gdLst>
                  <a:gd name="T0" fmla="*/ 0 w 30"/>
                  <a:gd name="T1" fmla="*/ 0 h 30"/>
                  <a:gd name="T2" fmla="*/ 0 w 30"/>
                  <a:gd name="T3" fmla="*/ 0 h 30"/>
                  <a:gd name="T4" fmla="*/ 29 w 30"/>
                  <a:gd name="T5" fmla="*/ 29 h 30"/>
                  <a:gd name="T6" fmla="*/ 0 w 30"/>
                  <a:gd name="T7" fmla="*/ 0 h 30"/>
                </a:gdLst>
                <a:ahLst/>
                <a:cxnLst>
                  <a:cxn ang="0">
                    <a:pos x="T0" y="T1"/>
                  </a:cxn>
                  <a:cxn ang="0">
                    <a:pos x="T2" y="T3"/>
                  </a:cxn>
                  <a:cxn ang="0">
                    <a:pos x="T4" y="T5"/>
                  </a:cxn>
                  <a:cxn ang="0">
                    <a:pos x="T6" y="T7"/>
                  </a:cxn>
                </a:cxnLst>
                <a:rect l="0" t="0" r="r" b="b"/>
                <a:pathLst>
                  <a:path w="30" h="30">
                    <a:moveTo>
                      <a:pt x="0" y="0"/>
                    </a:moveTo>
                    <a:lnTo>
                      <a:pt x="0" y="0"/>
                    </a:lnTo>
                    <a:cubicBezTo>
                      <a:pt x="29" y="29"/>
                      <a:pt x="29" y="29"/>
                      <a:pt x="29" y="29"/>
                    </a:cubicBezTo>
                    <a:cubicBezTo>
                      <a:pt x="29" y="29"/>
                      <a:pt x="29"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0" name="Freeform 751">
                <a:extLst>
                  <a:ext uri="{FF2B5EF4-FFF2-40B4-BE49-F238E27FC236}">
                    <a16:creationId xmlns:a16="http://schemas.microsoft.com/office/drawing/2014/main" id="{83690707-7622-4C93-B640-6953FABE493A}"/>
                  </a:ext>
                </a:extLst>
              </p:cNvPr>
              <p:cNvSpPr>
                <a:spLocks noChangeArrowheads="1"/>
              </p:cNvSpPr>
              <p:nvPr/>
            </p:nvSpPr>
            <p:spPr bwMode="auto">
              <a:xfrm>
                <a:off x="4179922" y="1252639"/>
                <a:ext cx="11416"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1" name="Freeform 752">
                <a:extLst>
                  <a:ext uri="{FF2B5EF4-FFF2-40B4-BE49-F238E27FC236}">
                    <a16:creationId xmlns:a16="http://schemas.microsoft.com/office/drawing/2014/main" id="{A2EDE6C8-9704-4971-97D9-BAB07F22B90F}"/>
                  </a:ext>
                </a:extLst>
              </p:cNvPr>
              <p:cNvSpPr>
                <a:spLocks noChangeArrowheads="1"/>
              </p:cNvSpPr>
              <p:nvPr/>
            </p:nvSpPr>
            <p:spPr bwMode="auto">
              <a:xfrm>
                <a:off x="4470213" y="1103754"/>
                <a:ext cx="1631" cy="21039"/>
              </a:xfrm>
              <a:custGeom>
                <a:avLst/>
                <a:gdLst>
                  <a:gd name="T0" fmla="*/ 0 w 1"/>
                  <a:gd name="T1" fmla="*/ 29 h 59"/>
                  <a:gd name="T2" fmla="*/ 0 w 1"/>
                  <a:gd name="T3" fmla="*/ 29 h 59"/>
                  <a:gd name="T4" fmla="*/ 0 w 1"/>
                  <a:gd name="T5" fmla="*/ 58 h 59"/>
                  <a:gd name="T6" fmla="*/ 0 w 1"/>
                  <a:gd name="T7" fmla="*/ 29 h 59"/>
                  <a:gd name="T8" fmla="*/ 0 w 1"/>
                  <a:gd name="T9" fmla="*/ 0 h 59"/>
                  <a:gd name="T10" fmla="*/ 0 w 1"/>
                  <a:gd name="T11" fmla="*/ 29 h 59"/>
                </a:gdLst>
                <a:ahLst/>
                <a:cxnLst>
                  <a:cxn ang="0">
                    <a:pos x="T0" y="T1"/>
                  </a:cxn>
                  <a:cxn ang="0">
                    <a:pos x="T2" y="T3"/>
                  </a:cxn>
                  <a:cxn ang="0">
                    <a:pos x="T4" y="T5"/>
                  </a:cxn>
                  <a:cxn ang="0">
                    <a:pos x="T6" y="T7"/>
                  </a:cxn>
                  <a:cxn ang="0">
                    <a:pos x="T8" y="T9"/>
                  </a:cxn>
                  <a:cxn ang="0">
                    <a:pos x="T10" y="T11"/>
                  </a:cxn>
                </a:cxnLst>
                <a:rect l="0" t="0" r="r" b="b"/>
                <a:pathLst>
                  <a:path w="1" h="59">
                    <a:moveTo>
                      <a:pt x="0" y="29"/>
                    </a:moveTo>
                    <a:lnTo>
                      <a:pt x="0" y="29"/>
                    </a:lnTo>
                    <a:cubicBezTo>
                      <a:pt x="0" y="29"/>
                      <a:pt x="0" y="29"/>
                      <a:pt x="0" y="58"/>
                    </a:cubicBezTo>
                    <a:cubicBezTo>
                      <a:pt x="0" y="29"/>
                      <a:pt x="0" y="29"/>
                      <a:pt x="0" y="29"/>
                    </a:cubicBez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2" name="Freeform 753">
                <a:extLst>
                  <a:ext uri="{FF2B5EF4-FFF2-40B4-BE49-F238E27FC236}">
                    <a16:creationId xmlns:a16="http://schemas.microsoft.com/office/drawing/2014/main" id="{5ED62179-5668-4558-B9D1-B349406704BA}"/>
                  </a:ext>
                </a:extLst>
              </p:cNvPr>
              <p:cNvSpPr>
                <a:spLocks noChangeArrowheads="1"/>
              </p:cNvSpPr>
              <p:nvPr/>
            </p:nvSpPr>
            <p:spPr bwMode="auto">
              <a:xfrm>
                <a:off x="4491414" y="1166869"/>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3" name="Freeform 754">
                <a:extLst>
                  <a:ext uri="{FF2B5EF4-FFF2-40B4-BE49-F238E27FC236}">
                    <a16:creationId xmlns:a16="http://schemas.microsoft.com/office/drawing/2014/main" id="{4814F90A-639F-402F-9AF3-A457F006AFD4}"/>
                  </a:ext>
                </a:extLst>
              </p:cNvPr>
              <p:cNvSpPr>
                <a:spLocks noChangeArrowheads="1"/>
              </p:cNvSpPr>
              <p:nvPr/>
            </p:nvSpPr>
            <p:spPr bwMode="auto">
              <a:xfrm>
                <a:off x="4470213" y="953250"/>
                <a:ext cx="172870" cy="53404"/>
              </a:xfrm>
              <a:custGeom>
                <a:avLst/>
                <a:gdLst>
                  <a:gd name="T0" fmla="*/ 467 w 468"/>
                  <a:gd name="T1" fmla="*/ 146 h 147"/>
                  <a:gd name="T2" fmla="*/ 467 w 468"/>
                  <a:gd name="T3" fmla="*/ 146 h 147"/>
                  <a:gd name="T4" fmla="*/ 0 w 468"/>
                  <a:gd name="T5" fmla="*/ 0 h 147"/>
                  <a:gd name="T6" fmla="*/ 467 w 468"/>
                  <a:gd name="T7" fmla="*/ 146 h 147"/>
                </a:gdLst>
                <a:ahLst/>
                <a:cxnLst>
                  <a:cxn ang="0">
                    <a:pos x="T0" y="T1"/>
                  </a:cxn>
                  <a:cxn ang="0">
                    <a:pos x="T2" y="T3"/>
                  </a:cxn>
                  <a:cxn ang="0">
                    <a:pos x="T4" y="T5"/>
                  </a:cxn>
                  <a:cxn ang="0">
                    <a:pos x="T6" y="T7"/>
                  </a:cxn>
                </a:cxnLst>
                <a:rect l="0" t="0" r="r" b="b"/>
                <a:pathLst>
                  <a:path w="468" h="147">
                    <a:moveTo>
                      <a:pt x="467" y="146"/>
                    </a:moveTo>
                    <a:lnTo>
                      <a:pt x="467" y="146"/>
                    </a:lnTo>
                    <a:cubicBezTo>
                      <a:pt x="321" y="88"/>
                      <a:pt x="146" y="59"/>
                      <a:pt x="0" y="0"/>
                    </a:cubicBezTo>
                    <a:cubicBezTo>
                      <a:pt x="146" y="59"/>
                      <a:pt x="321" y="88"/>
                      <a:pt x="46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4" name="Freeform 755">
                <a:extLst>
                  <a:ext uri="{FF2B5EF4-FFF2-40B4-BE49-F238E27FC236}">
                    <a16:creationId xmlns:a16="http://schemas.microsoft.com/office/drawing/2014/main" id="{A9A5E9D9-3615-4F27-87D1-BEEB6552C62C}"/>
                  </a:ext>
                </a:extLst>
              </p:cNvPr>
              <p:cNvSpPr>
                <a:spLocks noChangeArrowheads="1"/>
              </p:cNvSpPr>
              <p:nvPr/>
            </p:nvSpPr>
            <p:spPr bwMode="auto">
              <a:xfrm>
                <a:off x="4395194" y="1199235"/>
                <a:ext cx="21202" cy="43694"/>
              </a:xfrm>
              <a:custGeom>
                <a:avLst/>
                <a:gdLst>
                  <a:gd name="T0" fmla="*/ 0 w 58"/>
                  <a:gd name="T1" fmla="*/ 117 h 118"/>
                  <a:gd name="T2" fmla="*/ 0 w 58"/>
                  <a:gd name="T3" fmla="*/ 117 h 118"/>
                  <a:gd name="T4" fmla="*/ 28 w 58"/>
                  <a:gd name="T5" fmla="*/ 58 h 118"/>
                  <a:gd name="T6" fmla="*/ 57 w 58"/>
                  <a:gd name="T7" fmla="*/ 0 h 118"/>
                  <a:gd name="T8" fmla="*/ 28 w 58"/>
                  <a:gd name="T9" fmla="*/ 58 h 118"/>
                  <a:gd name="T10" fmla="*/ 0 w 58"/>
                  <a:gd name="T11" fmla="*/ 117 h 118"/>
                </a:gdLst>
                <a:ahLst/>
                <a:cxnLst>
                  <a:cxn ang="0">
                    <a:pos x="T0" y="T1"/>
                  </a:cxn>
                  <a:cxn ang="0">
                    <a:pos x="T2" y="T3"/>
                  </a:cxn>
                  <a:cxn ang="0">
                    <a:pos x="T4" y="T5"/>
                  </a:cxn>
                  <a:cxn ang="0">
                    <a:pos x="T6" y="T7"/>
                  </a:cxn>
                  <a:cxn ang="0">
                    <a:pos x="T8" y="T9"/>
                  </a:cxn>
                  <a:cxn ang="0">
                    <a:pos x="T10" y="T11"/>
                  </a:cxn>
                </a:cxnLst>
                <a:rect l="0" t="0" r="r" b="b"/>
                <a:pathLst>
                  <a:path w="58" h="118">
                    <a:moveTo>
                      <a:pt x="0" y="117"/>
                    </a:moveTo>
                    <a:lnTo>
                      <a:pt x="0" y="117"/>
                    </a:lnTo>
                    <a:cubicBezTo>
                      <a:pt x="0" y="88"/>
                      <a:pt x="28" y="88"/>
                      <a:pt x="28" y="58"/>
                    </a:cubicBezTo>
                    <a:cubicBezTo>
                      <a:pt x="28" y="29"/>
                      <a:pt x="57" y="29"/>
                      <a:pt x="57" y="0"/>
                    </a:cubicBezTo>
                    <a:cubicBezTo>
                      <a:pt x="57" y="29"/>
                      <a:pt x="28" y="29"/>
                      <a:pt x="28" y="58"/>
                    </a:cubicBezTo>
                    <a:cubicBezTo>
                      <a:pt x="28" y="88"/>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5" name="Freeform 756">
                <a:extLst>
                  <a:ext uri="{FF2B5EF4-FFF2-40B4-BE49-F238E27FC236}">
                    <a16:creationId xmlns:a16="http://schemas.microsoft.com/office/drawing/2014/main" id="{084FCBEA-4019-4666-877A-626045E6B22C}"/>
                  </a:ext>
                </a:extLst>
              </p:cNvPr>
              <p:cNvSpPr>
                <a:spLocks noChangeArrowheads="1"/>
              </p:cNvSpPr>
              <p:nvPr/>
            </p:nvSpPr>
            <p:spPr bwMode="auto">
              <a:xfrm>
                <a:off x="4481629" y="1166869"/>
                <a:ext cx="11415" cy="11328"/>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0" y="29"/>
                      <a:pt x="29" y="29"/>
                      <a:pt x="29" y="0"/>
                    </a:cubicBezTo>
                    <a:cubicBezTo>
                      <a:pt x="29"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6" name="Freeform 757">
                <a:extLst>
                  <a:ext uri="{FF2B5EF4-FFF2-40B4-BE49-F238E27FC236}">
                    <a16:creationId xmlns:a16="http://schemas.microsoft.com/office/drawing/2014/main" id="{358C0417-C201-487D-BC0C-6683722099AB}"/>
                  </a:ext>
                </a:extLst>
              </p:cNvPr>
              <p:cNvSpPr>
                <a:spLocks noChangeArrowheads="1"/>
              </p:cNvSpPr>
              <p:nvPr/>
            </p:nvSpPr>
            <p:spPr bwMode="auto">
              <a:xfrm>
                <a:off x="4965990" y="1081097"/>
                <a:ext cx="205487" cy="53405"/>
              </a:xfrm>
              <a:custGeom>
                <a:avLst/>
                <a:gdLst>
                  <a:gd name="T0" fmla="*/ 554 w 555"/>
                  <a:gd name="T1" fmla="*/ 146 h 147"/>
                  <a:gd name="T2" fmla="*/ 554 w 555"/>
                  <a:gd name="T3" fmla="*/ 146 h 147"/>
                  <a:gd name="T4" fmla="*/ 554 w 555"/>
                  <a:gd name="T5" fmla="*/ 117 h 147"/>
                  <a:gd name="T6" fmla="*/ 554 w 555"/>
                  <a:gd name="T7" fmla="*/ 146 h 147"/>
                  <a:gd name="T8" fmla="*/ 554 w 555"/>
                  <a:gd name="T9" fmla="*/ 146 h 147"/>
                  <a:gd name="T10" fmla="*/ 0 w 555"/>
                  <a:gd name="T11" fmla="*/ 0 h 147"/>
                  <a:gd name="T12" fmla="*/ 554 w 555"/>
                  <a:gd name="T13" fmla="*/ 146 h 147"/>
                </a:gdLst>
                <a:ahLst/>
                <a:cxnLst>
                  <a:cxn ang="0">
                    <a:pos x="T0" y="T1"/>
                  </a:cxn>
                  <a:cxn ang="0">
                    <a:pos x="T2" y="T3"/>
                  </a:cxn>
                  <a:cxn ang="0">
                    <a:pos x="T4" y="T5"/>
                  </a:cxn>
                  <a:cxn ang="0">
                    <a:pos x="T6" y="T7"/>
                  </a:cxn>
                  <a:cxn ang="0">
                    <a:pos x="T8" y="T9"/>
                  </a:cxn>
                  <a:cxn ang="0">
                    <a:pos x="T10" y="T11"/>
                  </a:cxn>
                  <a:cxn ang="0">
                    <a:pos x="T12" y="T13"/>
                  </a:cxn>
                </a:cxnLst>
                <a:rect l="0" t="0" r="r" b="b"/>
                <a:pathLst>
                  <a:path w="555" h="147">
                    <a:moveTo>
                      <a:pt x="554" y="146"/>
                    </a:moveTo>
                    <a:lnTo>
                      <a:pt x="554" y="146"/>
                    </a:lnTo>
                    <a:cubicBezTo>
                      <a:pt x="554" y="117"/>
                      <a:pt x="554" y="117"/>
                      <a:pt x="554" y="117"/>
                    </a:cubicBezTo>
                    <a:cubicBezTo>
                      <a:pt x="554" y="146"/>
                      <a:pt x="554" y="146"/>
                      <a:pt x="554" y="146"/>
                    </a:cubicBezTo>
                    <a:lnTo>
                      <a:pt x="554" y="146"/>
                    </a:lnTo>
                    <a:cubicBezTo>
                      <a:pt x="350" y="88"/>
                      <a:pt x="175" y="29"/>
                      <a:pt x="0" y="0"/>
                    </a:cubicBezTo>
                    <a:cubicBezTo>
                      <a:pt x="175" y="29"/>
                      <a:pt x="350" y="88"/>
                      <a:pt x="554"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7" name="Freeform 758">
                <a:extLst>
                  <a:ext uri="{FF2B5EF4-FFF2-40B4-BE49-F238E27FC236}">
                    <a16:creationId xmlns:a16="http://schemas.microsoft.com/office/drawing/2014/main" id="{BDE7CC11-64A3-4519-8A2E-3675BD912D7D}"/>
                  </a:ext>
                </a:extLst>
              </p:cNvPr>
              <p:cNvSpPr>
                <a:spLocks noChangeArrowheads="1"/>
              </p:cNvSpPr>
              <p:nvPr/>
            </p:nvSpPr>
            <p:spPr bwMode="auto">
              <a:xfrm>
                <a:off x="4675699" y="1006655"/>
                <a:ext cx="22832" cy="11329"/>
              </a:xfrm>
              <a:custGeom>
                <a:avLst/>
                <a:gdLst>
                  <a:gd name="T0" fmla="*/ 59 w 60"/>
                  <a:gd name="T1" fmla="*/ 30 h 31"/>
                  <a:gd name="T2" fmla="*/ 59 w 60"/>
                  <a:gd name="T3" fmla="*/ 30 h 31"/>
                  <a:gd name="T4" fmla="*/ 0 w 60"/>
                  <a:gd name="T5" fmla="*/ 0 h 31"/>
                  <a:gd name="T6" fmla="*/ 59 w 60"/>
                  <a:gd name="T7" fmla="*/ 30 h 31"/>
                </a:gdLst>
                <a:ahLst/>
                <a:cxnLst>
                  <a:cxn ang="0">
                    <a:pos x="T0" y="T1"/>
                  </a:cxn>
                  <a:cxn ang="0">
                    <a:pos x="T2" y="T3"/>
                  </a:cxn>
                  <a:cxn ang="0">
                    <a:pos x="T4" y="T5"/>
                  </a:cxn>
                  <a:cxn ang="0">
                    <a:pos x="T6" y="T7"/>
                  </a:cxn>
                </a:cxnLst>
                <a:rect l="0" t="0" r="r" b="b"/>
                <a:pathLst>
                  <a:path w="60" h="31">
                    <a:moveTo>
                      <a:pt x="59" y="30"/>
                    </a:moveTo>
                    <a:lnTo>
                      <a:pt x="59" y="30"/>
                    </a:lnTo>
                    <a:cubicBezTo>
                      <a:pt x="59" y="30"/>
                      <a:pt x="29" y="0"/>
                      <a:pt x="0" y="0"/>
                    </a:cubicBezTo>
                    <a:cubicBezTo>
                      <a:pt x="29" y="0"/>
                      <a:pt x="59" y="30"/>
                      <a:pt x="5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8" name="Freeform 759">
                <a:extLst>
                  <a:ext uri="{FF2B5EF4-FFF2-40B4-BE49-F238E27FC236}">
                    <a16:creationId xmlns:a16="http://schemas.microsoft.com/office/drawing/2014/main" id="{E0F9A618-EF31-4E30-99EA-2AF2BF6931F3}"/>
                  </a:ext>
                </a:extLst>
              </p:cNvPr>
              <p:cNvSpPr>
                <a:spLocks noChangeArrowheads="1"/>
              </p:cNvSpPr>
              <p:nvPr/>
            </p:nvSpPr>
            <p:spPr bwMode="auto">
              <a:xfrm>
                <a:off x="4481629" y="1166869"/>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09" name="Freeform 760">
                <a:extLst>
                  <a:ext uri="{FF2B5EF4-FFF2-40B4-BE49-F238E27FC236}">
                    <a16:creationId xmlns:a16="http://schemas.microsoft.com/office/drawing/2014/main" id="{0BFB8CE0-5400-476D-AC79-25AEC18C9A4A}"/>
                  </a:ext>
                </a:extLst>
              </p:cNvPr>
              <p:cNvSpPr>
                <a:spLocks noChangeArrowheads="1"/>
              </p:cNvSpPr>
              <p:nvPr/>
            </p:nvSpPr>
            <p:spPr bwMode="auto">
              <a:xfrm>
                <a:off x="10121093" y="5041127"/>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0" name="Freeform 761">
                <a:extLst>
                  <a:ext uri="{FF2B5EF4-FFF2-40B4-BE49-F238E27FC236}">
                    <a16:creationId xmlns:a16="http://schemas.microsoft.com/office/drawing/2014/main" id="{40FDFBB1-9623-4426-AEB4-AFE034286490}"/>
                  </a:ext>
                </a:extLst>
              </p:cNvPr>
              <p:cNvSpPr>
                <a:spLocks noChangeArrowheads="1"/>
              </p:cNvSpPr>
              <p:nvPr/>
            </p:nvSpPr>
            <p:spPr bwMode="auto">
              <a:xfrm>
                <a:off x="4470213" y="985617"/>
                <a:ext cx="11416" cy="1618"/>
              </a:xfrm>
              <a:custGeom>
                <a:avLst/>
                <a:gdLst>
                  <a:gd name="T0" fmla="*/ 0 w 31"/>
                  <a:gd name="T1" fmla="*/ 0 h 1"/>
                  <a:gd name="T2" fmla="*/ 0 w 31"/>
                  <a:gd name="T3" fmla="*/ 0 h 1"/>
                  <a:gd name="T4" fmla="*/ 30 w 31"/>
                  <a:gd name="T5" fmla="*/ 0 h 1"/>
                  <a:gd name="T6" fmla="*/ 0 w 31"/>
                  <a:gd name="T7" fmla="*/ 0 h 1"/>
                </a:gdLst>
                <a:ahLst/>
                <a:cxnLst>
                  <a:cxn ang="0">
                    <a:pos x="T0" y="T1"/>
                  </a:cxn>
                  <a:cxn ang="0">
                    <a:pos x="T2" y="T3"/>
                  </a:cxn>
                  <a:cxn ang="0">
                    <a:pos x="T4" y="T5"/>
                  </a:cxn>
                  <a:cxn ang="0">
                    <a:pos x="T6" y="T7"/>
                  </a:cxn>
                </a:cxnLst>
                <a:rect l="0" t="0" r="r" b="b"/>
                <a:pathLst>
                  <a:path w="31" h="1">
                    <a:moveTo>
                      <a:pt x="0" y="0"/>
                    </a:moveTo>
                    <a:lnTo>
                      <a:pt x="0" y="0"/>
                    </a:lnTo>
                    <a:cubicBezTo>
                      <a:pt x="30" y="0"/>
                      <a:pt x="30" y="0"/>
                      <a:pt x="30" y="0"/>
                    </a:cubicBezTo>
                    <a:cubicBezTo>
                      <a:pt x="30" y="0"/>
                      <a:pt x="3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1" name="Freeform 762">
                <a:extLst>
                  <a:ext uri="{FF2B5EF4-FFF2-40B4-BE49-F238E27FC236}">
                    <a16:creationId xmlns:a16="http://schemas.microsoft.com/office/drawing/2014/main" id="{DFA5F9C8-60F3-4C02-B3AD-4FB43FD64B53}"/>
                  </a:ext>
                </a:extLst>
              </p:cNvPr>
              <p:cNvSpPr>
                <a:spLocks noChangeArrowheads="1"/>
              </p:cNvSpPr>
              <p:nvPr/>
            </p:nvSpPr>
            <p:spPr bwMode="auto">
              <a:xfrm>
                <a:off x="4460428" y="1103754"/>
                <a:ext cx="11416" cy="11329"/>
              </a:xfrm>
              <a:custGeom>
                <a:avLst/>
                <a:gdLst>
                  <a:gd name="T0" fmla="*/ 0 w 30"/>
                  <a:gd name="T1" fmla="*/ 29 h 30"/>
                  <a:gd name="T2" fmla="*/ 0 w 30"/>
                  <a:gd name="T3" fmla="*/ 29 h 30"/>
                  <a:gd name="T4" fmla="*/ 29 w 30"/>
                  <a:gd name="T5" fmla="*/ 0 h 30"/>
                  <a:gd name="T6" fmla="*/ 0 w 30"/>
                  <a:gd name="T7" fmla="*/ 29 h 30"/>
                </a:gdLst>
                <a:ahLst/>
                <a:cxnLst>
                  <a:cxn ang="0">
                    <a:pos x="T0" y="T1"/>
                  </a:cxn>
                  <a:cxn ang="0">
                    <a:pos x="T2" y="T3"/>
                  </a:cxn>
                  <a:cxn ang="0">
                    <a:pos x="T4" y="T5"/>
                  </a:cxn>
                  <a:cxn ang="0">
                    <a:pos x="T6" y="T7"/>
                  </a:cxn>
                </a:cxnLst>
                <a:rect l="0" t="0" r="r" b="b"/>
                <a:pathLst>
                  <a:path w="30" h="30">
                    <a:moveTo>
                      <a:pt x="0" y="29"/>
                    </a:moveTo>
                    <a:lnTo>
                      <a:pt x="0" y="29"/>
                    </a:lnTo>
                    <a:cubicBezTo>
                      <a:pt x="29" y="29"/>
                      <a:pt x="29" y="0"/>
                      <a:pt x="29" y="0"/>
                    </a:cubicBezTo>
                    <a:cubicBezTo>
                      <a:pt x="29" y="0"/>
                      <a:pt x="29"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2" name="Freeform 763">
                <a:extLst>
                  <a:ext uri="{FF2B5EF4-FFF2-40B4-BE49-F238E27FC236}">
                    <a16:creationId xmlns:a16="http://schemas.microsoft.com/office/drawing/2014/main" id="{F2A3971C-3E5B-49FF-9192-2B68DB0F6A5F}"/>
                  </a:ext>
                </a:extLst>
              </p:cNvPr>
              <p:cNvSpPr>
                <a:spLocks noChangeArrowheads="1"/>
              </p:cNvSpPr>
              <p:nvPr/>
            </p:nvSpPr>
            <p:spPr bwMode="auto">
              <a:xfrm>
                <a:off x="4460428" y="1145830"/>
                <a:ext cx="11416" cy="1619"/>
              </a:xfrm>
              <a:custGeom>
                <a:avLst/>
                <a:gdLst>
                  <a:gd name="T0" fmla="*/ 29 w 30"/>
                  <a:gd name="T1" fmla="*/ 0 h 1"/>
                  <a:gd name="T2" fmla="*/ 29 w 30"/>
                  <a:gd name="T3" fmla="*/ 0 h 1"/>
                  <a:gd name="T4" fmla="*/ 0 w 30"/>
                  <a:gd name="T5" fmla="*/ 0 h 1"/>
                  <a:gd name="T6" fmla="*/ 0 w 30"/>
                  <a:gd name="T7" fmla="*/ 0 h 1"/>
                  <a:gd name="T8" fmla="*/ 0 w 30"/>
                  <a:gd name="T9" fmla="*/ 0 h 1"/>
                  <a:gd name="T10" fmla="*/ 0 w 30"/>
                  <a:gd name="T11" fmla="*/ 0 h 1"/>
                  <a:gd name="T12" fmla="*/ 29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29" y="0"/>
                    </a:moveTo>
                    <a:lnTo>
                      <a:pt x="29" y="0"/>
                    </a:lnTo>
                    <a:lnTo>
                      <a:pt x="0" y="0"/>
                    </a:lnTo>
                    <a:lnTo>
                      <a:pt x="0" y="0"/>
                    </a:lnTo>
                    <a:lnTo>
                      <a:pt x="0"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3" name="Freeform 764">
                <a:extLst>
                  <a:ext uri="{FF2B5EF4-FFF2-40B4-BE49-F238E27FC236}">
                    <a16:creationId xmlns:a16="http://schemas.microsoft.com/office/drawing/2014/main" id="{73E7B683-A441-4525-9F79-9F2AD5052D29}"/>
                  </a:ext>
                </a:extLst>
              </p:cNvPr>
              <p:cNvSpPr>
                <a:spLocks noChangeArrowheads="1"/>
              </p:cNvSpPr>
              <p:nvPr/>
            </p:nvSpPr>
            <p:spPr bwMode="auto">
              <a:xfrm>
                <a:off x="5171476" y="1134502"/>
                <a:ext cx="107636" cy="21038"/>
              </a:xfrm>
              <a:custGeom>
                <a:avLst/>
                <a:gdLst>
                  <a:gd name="T0" fmla="*/ 146 w 293"/>
                  <a:gd name="T1" fmla="*/ 30 h 59"/>
                  <a:gd name="T2" fmla="*/ 146 w 293"/>
                  <a:gd name="T3" fmla="*/ 30 h 59"/>
                  <a:gd name="T4" fmla="*/ 292 w 293"/>
                  <a:gd name="T5" fmla="*/ 58 h 59"/>
                  <a:gd name="T6" fmla="*/ 146 w 293"/>
                  <a:gd name="T7" fmla="*/ 30 h 59"/>
                  <a:gd name="T8" fmla="*/ 0 w 293"/>
                  <a:gd name="T9" fmla="*/ 0 h 59"/>
                  <a:gd name="T10" fmla="*/ 146 w 293"/>
                  <a:gd name="T11" fmla="*/ 30 h 59"/>
                </a:gdLst>
                <a:ahLst/>
                <a:cxnLst>
                  <a:cxn ang="0">
                    <a:pos x="T0" y="T1"/>
                  </a:cxn>
                  <a:cxn ang="0">
                    <a:pos x="T2" y="T3"/>
                  </a:cxn>
                  <a:cxn ang="0">
                    <a:pos x="T4" y="T5"/>
                  </a:cxn>
                  <a:cxn ang="0">
                    <a:pos x="T6" y="T7"/>
                  </a:cxn>
                  <a:cxn ang="0">
                    <a:pos x="T8" y="T9"/>
                  </a:cxn>
                  <a:cxn ang="0">
                    <a:pos x="T10" y="T11"/>
                  </a:cxn>
                </a:cxnLst>
                <a:rect l="0" t="0" r="r" b="b"/>
                <a:pathLst>
                  <a:path w="293" h="59">
                    <a:moveTo>
                      <a:pt x="146" y="30"/>
                    </a:moveTo>
                    <a:lnTo>
                      <a:pt x="146" y="30"/>
                    </a:lnTo>
                    <a:cubicBezTo>
                      <a:pt x="204" y="30"/>
                      <a:pt x="263" y="58"/>
                      <a:pt x="292" y="58"/>
                    </a:cubicBezTo>
                    <a:cubicBezTo>
                      <a:pt x="263" y="58"/>
                      <a:pt x="204" y="30"/>
                      <a:pt x="146" y="30"/>
                    </a:cubicBezTo>
                    <a:cubicBezTo>
                      <a:pt x="117" y="0"/>
                      <a:pt x="58" y="0"/>
                      <a:pt x="0" y="0"/>
                    </a:cubicBezTo>
                    <a:cubicBezTo>
                      <a:pt x="58" y="0"/>
                      <a:pt x="117" y="0"/>
                      <a:pt x="146"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4" name="Freeform 765">
                <a:extLst>
                  <a:ext uri="{FF2B5EF4-FFF2-40B4-BE49-F238E27FC236}">
                    <a16:creationId xmlns:a16="http://schemas.microsoft.com/office/drawing/2014/main" id="{A2EBD02A-876F-4D83-AEA5-F6E76229D5A9}"/>
                  </a:ext>
                </a:extLst>
              </p:cNvPr>
              <p:cNvSpPr>
                <a:spLocks noChangeArrowheads="1"/>
              </p:cNvSpPr>
              <p:nvPr/>
            </p:nvSpPr>
            <p:spPr bwMode="auto">
              <a:xfrm>
                <a:off x="3747749" y="2247907"/>
                <a:ext cx="11415" cy="43694"/>
              </a:xfrm>
              <a:custGeom>
                <a:avLst/>
                <a:gdLst>
                  <a:gd name="T0" fmla="*/ 0 w 30"/>
                  <a:gd name="T1" fmla="*/ 117 h 118"/>
                  <a:gd name="T2" fmla="*/ 0 w 30"/>
                  <a:gd name="T3" fmla="*/ 117 h 118"/>
                  <a:gd name="T4" fmla="*/ 0 w 30"/>
                  <a:gd name="T5" fmla="*/ 117 h 118"/>
                  <a:gd name="T6" fmla="*/ 29 w 30"/>
                  <a:gd name="T7" fmla="*/ 0 h 118"/>
                  <a:gd name="T8" fmla="*/ 0 w 30"/>
                  <a:gd name="T9" fmla="*/ 117 h 118"/>
                </a:gdLst>
                <a:ahLst/>
                <a:cxnLst>
                  <a:cxn ang="0">
                    <a:pos x="T0" y="T1"/>
                  </a:cxn>
                  <a:cxn ang="0">
                    <a:pos x="T2" y="T3"/>
                  </a:cxn>
                  <a:cxn ang="0">
                    <a:pos x="T4" y="T5"/>
                  </a:cxn>
                  <a:cxn ang="0">
                    <a:pos x="T6" y="T7"/>
                  </a:cxn>
                  <a:cxn ang="0">
                    <a:pos x="T8" y="T9"/>
                  </a:cxn>
                </a:cxnLst>
                <a:rect l="0" t="0" r="r" b="b"/>
                <a:pathLst>
                  <a:path w="30" h="118">
                    <a:moveTo>
                      <a:pt x="0" y="117"/>
                    </a:moveTo>
                    <a:lnTo>
                      <a:pt x="0" y="117"/>
                    </a:lnTo>
                    <a:lnTo>
                      <a:pt x="0" y="117"/>
                    </a:lnTo>
                    <a:cubicBezTo>
                      <a:pt x="0" y="88"/>
                      <a:pt x="29" y="30"/>
                      <a:pt x="29" y="0"/>
                    </a:cubicBezTo>
                    <a:cubicBezTo>
                      <a:pt x="29" y="30"/>
                      <a:pt x="0" y="88"/>
                      <a:pt x="0"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5" name="Freeform 766">
                <a:extLst>
                  <a:ext uri="{FF2B5EF4-FFF2-40B4-BE49-F238E27FC236}">
                    <a16:creationId xmlns:a16="http://schemas.microsoft.com/office/drawing/2014/main" id="{782CEF59-90D0-45D1-99E7-2E913269EF85}"/>
                  </a:ext>
                </a:extLst>
              </p:cNvPr>
              <p:cNvSpPr>
                <a:spLocks noChangeArrowheads="1"/>
              </p:cNvSpPr>
              <p:nvPr/>
            </p:nvSpPr>
            <p:spPr bwMode="auto">
              <a:xfrm>
                <a:off x="11265946" y="2366043"/>
                <a:ext cx="11415"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0" y="0"/>
                      <a:pt x="0" y="0"/>
                      <a:pt x="29" y="0"/>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6" name="Freeform 767">
                <a:extLst>
                  <a:ext uri="{FF2B5EF4-FFF2-40B4-BE49-F238E27FC236}">
                    <a16:creationId xmlns:a16="http://schemas.microsoft.com/office/drawing/2014/main" id="{2B39771B-0C59-4E8F-A64C-E10A8BBEED21}"/>
                  </a:ext>
                </a:extLst>
              </p:cNvPr>
              <p:cNvSpPr>
                <a:spLocks noChangeArrowheads="1"/>
              </p:cNvSpPr>
              <p:nvPr/>
            </p:nvSpPr>
            <p:spPr bwMode="auto">
              <a:xfrm>
                <a:off x="11275731" y="2301311"/>
                <a:ext cx="11415" cy="11329"/>
              </a:xfrm>
              <a:custGeom>
                <a:avLst/>
                <a:gdLst>
                  <a:gd name="T0" fmla="*/ 0 w 30"/>
                  <a:gd name="T1" fmla="*/ 29 h 30"/>
                  <a:gd name="T2" fmla="*/ 0 w 30"/>
                  <a:gd name="T3" fmla="*/ 29 h 30"/>
                  <a:gd name="T4" fmla="*/ 0 w 30"/>
                  <a:gd name="T5" fmla="*/ 0 h 30"/>
                  <a:gd name="T6" fmla="*/ 29 w 30"/>
                  <a:gd name="T7" fmla="*/ 29 h 30"/>
                  <a:gd name="T8" fmla="*/ 0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lnTo>
                      <a:pt x="0" y="0"/>
                    </a:lnTo>
                    <a:cubicBezTo>
                      <a:pt x="0" y="29"/>
                      <a:pt x="29" y="29"/>
                      <a:pt x="29" y="29"/>
                    </a:cubicBezTo>
                    <a:cubicBezTo>
                      <a:pt x="29" y="29"/>
                      <a:pt x="0" y="29"/>
                      <a:pt x="0" y="0"/>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7" name="Freeform 768">
                <a:extLst>
                  <a:ext uri="{FF2B5EF4-FFF2-40B4-BE49-F238E27FC236}">
                    <a16:creationId xmlns:a16="http://schemas.microsoft.com/office/drawing/2014/main" id="{2123BADD-7E8F-4991-97D4-A01B29621333}"/>
                  </a:ext>
                </a:extLst>
              </p:cNvPr>
              <p:cNvSpPr>
                <a:spLocks noChangeArrowheads="1"/>
              </p:cNvSpPr>
              <p:nvPr/>
            </p:nvSpPr>
            <p:spPr bwMode="auto">
              <a:xfrm>
                <a:off x="11275731" y="2280273"/>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8" name="Freeform 769">
                <a:extLst>
                  <a:ext uri="{FF2B5EF4-FFF2-40B4-BE49-F238E27FC236}">
                    <a16:creationId xmlns:a16="http://schemas.microsoft.com/office/drawing/2014/main" id="{E7FA4485-139C-43A3-B417-FE91D0BE45A9}"/>
                  </a:ext>
                </a:extLst>
              </p:cNvPr>
              <p:cNvSpPr>
                <a:spLocks noChangeArrowheads="1"/>
              </p:cNvSpPr>
              <p:nvPr/>
            </p:nvSpPr>
            <p:spPr bwMode="auto">
              <a:xfrm>
                <a:off x="11308348" y="1906440"/>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19" name="Freeform 770">
                <a:extLst>
                  <a:ext uri="{FF2B5EF4-FFF2-40B4-BE49-F238E27FC236}">
                    <a16:creationId xmlns:a16="http://schemas.microsoft.com/office/drawing/2014/main" id="{2E4A4386-A201-45F7-B99B-B353969518CC}"/>
                  </a:ext>
                </a:extLst>
              </p:cNvPr>
              <p:cNvSpPr>
                <a:spLocks noChangeArrowheads="1"/>
              </p:cNvSpPr>
              <p:nvPr/>
            </p:nvSpPr>
            <p:spPr bwMode="auto">
              <a:xfrm>
                <a:off x="11200712" y="2001922"/>
                <a:ext cx="11415" cy="11328"/>
              </a:xfrm>
              <a:custGeom>
                <a:avLst/>
                <a:gdLst>
                  <a:gd name="T0" fmla="*/ 30 w 31"/>
                  <a:gd name="T1" fmla="*/ 29 h 30"/>
                  <a:gd name="T2" fmla="*/ 30 w 31"/>
                  <a:gd name="T3" fmla="*/ 29 h 30"/>
                  <a:gd name="T4" fmla="*/ 0 w 31"/>
                  <a:gd name="T5" fmla="*/ 29 h 30"/>
                  <a:gd name="T6" fmla="*/ 0 w 31"/>
                  <a:gd name="T7" fmla="*/ 0 h 30"/>
                  <a:gd name="T8" fmla="*/ 0 w 31"/>
                  <a:gd name="T9" fmla="*/ 29 h 30"/>
                  <a:gd name="T10" fmla="*/ 30 w 31"/>
                  <a:gd name="T11" fmla="*/ 29 h 30"/>
                </a:gdLst>
                <a:ahLst/>
                <a:cxnLst>
                  <a:cxn ang="0">
                    <a:pos x="T0" y="T1"/>
                  </a:cxn>
                  <a:cxn ang="0">
                    <a:pos x="T2" y="T3"/>
                  </a:cxn>
                  <a:cxn ang="0">
                    <a:pos x="T4" y="T5"/>
                  </a:cxn>
                  <a:cxn ang="0">
                    <a:pos x="T6" y="T7"/>
                  </a:cxn>
                  <a:cxn ang="0">
                    <a:pos x="T8" y="T9"/>
                  </a:cxn>
                  <a:cxn ang="0">
                    <a:pos x="T10" y="T11"/>
                  </a:cxn>
                </a:cxnLst>
                <a:rect l="0" t="0" r="r" b="b"/>
                <a:pathLst>
                  <a:path w="31" h="30">
                    <a:moveTo>
                      <a:pt x="30" y="29"/>
                    </a:moveTo>
                    <a:lnTo>
                      <a:pt x="30" y="29"/>
                    </a:lnTo>
                    <a:cubicBezTo>
                      <a:pt x="30" y="29"/>
                      <a:pt x="30" y="29"/>
                      <a:pt x="0" y="29"/>
                    </a:cubicBezTo>
                    <a:lnTo>
                      <a:pt x="0" y="0"/>
                    </a:lnTo>
                    <a:lnTo>
                      <a:pt x="0" y="29"/>
                    </a:lnTo>
                    <a:cubicBezTo>
                      <a:pt x="30" y="29"/>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0" name="Freeform 771">
                <a:extLst>
                  <a:ext uri="{FF2B5EF4-FFF2-40B4-BE49-F238E27FC236}">
                    <a16:creationId xmlns:a16="http://schemas.microsoft.com/office/drawing/2014/main" id="{0C8130B1-D7E2-4211-B4D3-92CA192F236C}"/>
                  </a:ext>
                </a:extLst>
              </p:cNvPr>
              <p:cNvSpPr>
                <a:spLocks noChangeArrowheads="1"/>
              </p:cNvSpPr>
              <p:nvPr/>
            </p:nvSpPr>
            <p:spPr bwMode="auto">
              <a:xfrm>
                <a:off x="11200712" y="2034288"/>
                <a:ext cx="21200" cy="11328"/>
              </a:xfrm>
              <a:custGeom>
                <a:avLst/>
                <a:gdLst>
                  <a:gd name="T0" fmla="*/ 58 w 59"/>
                  <a:gd name="T1" fmla="*/ 0 h 30"/>
                  <a:gd name="T2" fmla="*/ 58 w 59"/>
                  <a:gd name="T3" fmla="*/ 0 h 30"/>
                  <a:gd name="T4" fmla="*/ 58 w 59"/>
                  <a:gd name="T5" fmla="*/ 0 h 30"/>
                  <a:gd name="T6" fmla="*/ 0 w 59"/>
                  <a:gd name="T7" fmla="*/ 29 h 30"/>
                  <a:gd name="T8" fmla="*/ 58 w 59"/>
                  <a:gd name="T9" fmla="*/ 0 h 30"/>
                </a:gdLst>
                <a:ahLst/>
                <a:cxnLst>
                  <a:cxn ang="0">
                    <a:pos x="T0" y="T1"/>
                  </a:cxn>
                  <a:cxn ang="0">
                    <a:pos x="T2" y="T3"/>
                  </a:cxn>
                  <a:cxn ang="0">
                    <a:pos x="T4" y="T5"/>
                  </a:cxn>
                  <a:cxn ang="0">
                    <a:pos x="T6" y="T7"/>
                  </a:cxn>
                  <a:cxn ang="0">
                    <a:pos x="T8" y="T9"/>
                  </a:cxn>
                </a:cxnLst>
                <a:rect l="0" t="0" r="r" b="b"/>
                <a:pathLst>
                  <a:path w="59" h="30">
                    <a:moveTo>
                      <a:pt x="58" y="0"/>
                    </a:moveTo>
                    <a:lnTo>
                      <a:pt x="58" y="0"/>
                    </a:lnTo>
                    <a:lnTo>
                      <a:pt x="58" y="0"/>
                    </a:lnTo>
                    <a:cubicBezTo>
                      <a:pt x="58" y="29"/>
                      <a:pt x="30" y="29"/>
                      <a:pt x="0" y="29"/>
                    </a:cubicBezTo>
                    <a:cubicBezTo>
                      <a:pt x="30" y="29"/>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1" name="Freeform 772">
                <a:extLst>
                  <a:ext uri="{FF2B5EF4-FFF2-40B4-BE49-F238E27FC236}">
                    <a16:creationId xmlns:a16="http://schemas.microsoft.com/office/drawing/2014/main" id="{2D7508A3-8530-4A15-B774-79934748D040}"/>
                  </a:ext>
                </a:extLst>
              </p:cNvPr>
              <p:cNvSpPr>
                <a:spLocks noChangeArrowheads="1"/>
              </p:cNvSpPr>
              <p:nvPr/>
            </p:nvSpPr>
            <p:spPr bwMode="auto">
              <a:xfrm>
                <a:off x="11006641" y="1563357"/>
                <a:ext cx="21202" cy="64733"/>
              </a:xfrm>
              <a:custGeom>
                <a:avLst/>
                <a:gdLst>
                  <a:gd name="T0" fmla="*/ 58 w 59"/>
                  <a:gd name="T1" fmla="*/ 117 h 177"/>
                  <a:gd name="T2" fmla="*/ 58 w 59"/>
                  <a:gd name="T3" fmla="*/ 117 h 177"/>
                  <a:gd name="T4" fmla="*/ 29 w 59"/>
                  <a:gd name="T5" fmla="*/ 59 h 177"/>
                  <a:gd name="T6" fmla="*/ 0 w 59"/>
                  <a:gd name="T7" fmla="*/ 0 h 177"/>
                  <a:gd name="T8" fmla="*/ 29 w 59"/>
                  <a:gd name="T9" fmla="*/ 59 h 177"/>
                  <a:gd name="T10" fmla="*/ 58 w 59"/>
                  <a:gd name="T11" fmla="*/ 117 h 177"/>
                  <a:gd name="T12" fmla="*/ 58 w 59"/>
                  <a:gd name="T13" fmla="*/ 176 h 177"/>
                  <a:gd name="T14" fmla="*/ 58 w 59"/>
                  <a:gd name="T15" fmla="*/ 11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77">
                    <a:moveTo>
                      <a:pt x="58" y="117"/>
                    </a:moveTo>
                    <a:lnTo>
                      <a:pt x="58" y="117"/>
                    </a:lnTo>
                    <a:cubicBezTo>
                      <a:pt x="58" y="117"/>
                      <a:pt x="29" y="88"/>
                      <a:pt x="29" y="59"/>
                    </a:cubicBezTo>
                    <a:cubicBezTo>
                      <a:pt x="29" y="30"/>
                      <a:pt x="29" y="30"/>
                      <a:pt x="0" y="0"/>
                    </a:cubicBezTo>
                    <a:cubicBezTo>
                      <a:pt x="29" y="30"/>
                      <a:pt x="29" y="30"/>
                      <a:pt x="29" y="59"/>
                    </a:cubicBezTo>
                    <a:cubicBezTo>
                      <a:pt x="29" y="88"/>
                      <a:pt x="58" y="117"/>
                      <a:pt x="58" y="117"/>
                    </a:cubicBezTo>
                    <a:cubicBezTo>
                      <a:pt x="58" y="147"/>
                      <a:pt x="58" y="147"/>
                      <a:pt x="58" y="176"/>
                    </a:cubicBezTo>
                    <a:cubicBezTo>
                      <a:pt x="58" y="147"/>
                      <a:pt x="58" y="147"/>
                      <a:pt x="58"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2" name="Freeform 773">
                <a:extLst>
                  <a:ext uri="{FF2B5EF4-FFF2-40B4-BE49-F238E27FC236}">
                    <a16:creationId xmlns:a16="http://schemas.microsoft.com/office/drawing/2014/main" id="{E05414FA-82E7-47BD-AB91-AEC24FFBDE94}"/>
                  </a:ext>
                </a:extLst>
              </p:cNvPr>
              <p:cNvSpPr>
                <a:spLocks noChangeArrowheads="1"/>
              </p:cNvSpPr>
              <p:nvPr/>
            </p:nvSpPr>
            <p:spPr bwMode="auto">
              <a:xfrm>
                <a:off x="11491003" y="1628089"/>
                <a:ext cx="11415" cy="21039"/>
              </a:xfrm>
              <a:custGeom>
                <a:avLst/>
                <a:gdLst>
                  <a:gd name="T0" fmla="*/ 29 w 30"/>
                  <a:gd name="T1" fmla="*/ 58 h 59"/>
                  <a:gd name="T2" fmla="*/ 29 w 30"/>
                  <a:gd name="T3" fmla="*/ 58 h 59"/>
                  <a:gd name="T4" fmla="*/ 0 w 30"/>
                  <a:gd name="T5" fmla="*/ 0 h 59"/>
                  <a:gd name="T6" fmla="*/ 29 w 30"/>
                  <a:gd name="T7" fmla="*/ 58 h 59"/>
                </a:gdLst>
                <a:ahLst/>
                <a:cxnLst>
                  <a:cxn ang="0">
                    <a:pos x="T0" y="T1"/>
                  </a:cxn>
                  <a:cxn ang="0">
                    <a:pos x="T2" y="T3"/>
                  </a:cxn>
                  <a:cxn ang="0">
                    <a:pos x="T4" y="T5"/>
                  </a:cxn>
                  <a:cxn ang="0">
                    <a:pos x="T6" y="T7"/>
                  </a:cxn>
                </a:cxnLst>
                <a:rect l="0" t="0" r="r" b="b"/>
                <a:pathLst>
                  <a:path w="30" h="59">
                    <a:moveTo>
                      <a:pt x="29" y="58"/>
                    </a:moveTo>
                    <a:lnTo>
                      <a:pt x="29" y="58"/>
                    </a:lnTo>
                    <a:cubicBezTo>
                      <a:pt x="29" y="29"/>
                      <a:pt x="0" y="29"/>
                      <a:pt x="0" y="0"/>
                    </a:cubicBezTo>
                    <a:cubicBezTo>
                      <a:pt x="0" y="29"/>
                      <a:pt x="29" y="29"/>
                      <a:pt x="2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3" name="Freeform 774">
                <a:extLst>
                  <a:ext uri="{FF2B5EF4-FFF2-40B4-BE49-F238E27FC236}">
                    <a16:creationId xmlns:a16="http://schemas.microsoft.com/office/drawing/2014/main" id="{FA4F5416-3400-42F4-B7C5-C008B2179EE7}"/>
                  </a:ext>
                </a:extLst>
              </p:cNvPr>
              <p:cNvSpPr>
                <a:spLocks noChangeArrowheads="1"/>
              </p:cNvSpPr>
              <p:nvPr/>
            </p:nvSpPr>
            <p:spPr bwMode="auto">
              <a:xfrm>
                <a:off x="11502418" y="1658838"/>
                <a:ext cx="22832" cy="32366"/>
              </a:xfrm>
              <a:custGeom>
                <a:avLst/>
                <a:gdLst>
                  <a:gd name="T0" fmla="*/ 59 w 60"/>
                  <a:gd name="T1" fmla="*/ 87 h 88"/>
                  <a:gd name="T2" fmla="*/ 59 w 60"/>
                  <a:gd name="T3" fmla="*/ 87 h 88"/>
                  <a:gd name="T4" fmla="*/ 0 w 60"/>
                  <a:gd name="T5" fmla="*/ 0 h 88"/>
                  <a:gd name="T6" fmla="*/ 59 w 60"/>
                  <a:gd name="T7" fmla="*/ 87 h 88"/>
                </a:gdLst>
                <a:ahLst/>
                <a:cxnLst>
                  <a:cxn ang="0">
                    <a:pos x="T0" y="T1"/>
                  </a:cxn>
                  <a:cxn ang="0">
                    <a:pos x="T2" y="T3"/>
                  </a:cxn>
                  <a:cxn ang="0">
                    <a:pos x="T4" y="T5"/>
                  </a:cxn>
                  <a:cxn ang="0">
                    <a:pos x="T6" y="T7"/>
                  </a:cxn>
                </a:cxnLst>
                <a:rect l="0" t="0" r="r" b="b"/>
                <a:pathLst>
                  <a:path w="60" h="88">
                    <a:moveTo>
                      <a:pt x="59" y="87"/>
                    </a:moveTo>
                    <a:lnTo>
                      <a:pt x="59" y="87"/>
                    </a:lnTo>
                    <a:cubicBezTo>
                      <a:pt x="30" y="58"/>
                      <a:pt x="0" y="58"/>
                      <a:pt x="0" y="0"/>
                    </a:cubicBezTo>
                    <a:cubicBezTo>
                      <a:pt x="0" y="58"/>
                      <a:pt x="30"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4" name="Freeform 775">
                <a:extLst>
                  <a:ext uri="{FF2B5EF4-FFF2-40B4-BE49-F238E27FC236}">
                    <a16:creationId xmlns:a16="http://schemas.microsoft.com/office/drawing/2014/main" id="{3E355DED-A1CD-4D5F-847E-8FBCC9900A0C}"/>
                  </a:ext>
                </a:extLst>
              </p:cNvPr>
              <p:cNvSpPr>
                <a:spLocks noChangeArrowheads="1"/>
              </p:cNvSpPr>
              <p:nvPr/>
            </p:nvSpPr>
            <p:spPr bwMode="auto">
              <a:xfrm>
                <a:off x="11275731" y="1338411"/>
                <a:ext cx="75019" cy="182870"/>
              </a:xfrm>
              <a:custGeom>
                <a:avLst/>
                <a:gdLst>
                  <a:gd name="T0" fmla="*/ 0 w 205"/>
                  <a:gd name="T1" fmla="*/ 0 h 497"/>
                  <a:gd name="T2" fmla="*/ 0 w 205"/>
                  <a:gd name="T3" fmla="*/ 0 h 497"/>
                  <a:gd name="T4" fmla="*/ 0 w 205"/>
                  <a:gd name="T5" fmla="*/ 0 h 497"/>
                  <a:gd name="T6" fmla="*/ 88 w 205"/>
                  <a:gd name="T7" fmla="*/ 233 h 497"/>
                  <a:gd name="T8" fmla="*/ 204 w 205"/>
                  <a:gd name="T9" fmla="*/ 496 h 497"/>
                  <a:gd name="T10" fmla="*/ 88 w 205"/>
                  <a:gd name="T11" fmla="*/ 233 h 497"/>
                  <a:gd name="T12" fmla="*/ 0 w 205"/>
                  <a:gd name="T13" fmla="*/ 0 h 497"/>
                </a:gdLst>
                <a:ahLst/>
                <a:cxnLst>
                  <a:cxn ang="0">
                    <a:pos x="T0" y="T1"/>
                  </a:cxn>
                  <a:cxn ang="0">
                    <a:pos x="T2" y="T3"/>
                  </a:cxn>
                  <a:cxn ang="0">
                    <a:pos x="T4" y="T5"/>
                  </a:cxn>
                  <a:cxn ang="0">
                    <a:pos x="T6" y="T7"/>
                  </a:cxn>
                  <a:cxn ang="0">
                    <a:pos x="T8" y="T9"/>
                  </a:cxn>
                  <a:cxn ang="0">
                    <a:pos x="T10" y="T11"/>
                  </a:cxn>
                  <a:cxn ang="0">
                    <a:pos x="T12" y="T13"/>
                  </a:cxn>
                </a:cxnLst>
                <a:rect l="0" t="0" r="r" b="b"/>
                <a:pathLst>
                  <a:path w="205" h="497">
                    <a:moveTo>
                      <a:pt x="0" y="0"/>
                    </a:moveTo>
                    <a:lnTo>
                      <a:pt x="0" y="0"/>
                    </a:lnTo>
                    <a:lnTo>
                      <a:pt x="0" y="0"/>
                    </a:lnTo>
                    <a:cubicBezTo>
                      <a:pt x="29" y="88"/>
                      <a:pt x="59" y="146"/>
                      <a:pt x="88" y="233"/>
                    </a:cubicBezTo>
                    <a:cubicBezTo>
                      <a:pt x="117" y="321"/>
                      <a:pt x="146" y="409"/>
                      <a:pt x="204" y="496"/>
                    </a:cubicBezTo>
                    <a:cubicBezTo>
                      <a:pt x="146" y="409"/>
                      <a:pt x="117" y="321"/>
                      <a:pt x="88" y="233"/>
                    </a:cubicBezTo>
                    <a:cubicBezTo>
                      <a:pt x="59" y="146"/>
                      <a:pt x="29" y="88"/>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5" name="Freeform 776">
                <a:extLst>
                  <a:ext uri="{FF2B5EF4-FFF2-40B4-BE49-F238E27FC236}">
                    <a16:creationId xmlns:a16="http://schemas.microsoft.com/office/drawing/2014/main" id="{72F4E9C4-87A0-4100-822F-7632F2C608AA}"/>
                  </a:ext>
                </a:extLst>
              </p:cNvPr>
              <p:cNvSpPr>
                <a:spLocks noChangeArrowheads="1"/>
              </p:cNvSpPr>
              <p:nvPr/>
            </p:nvSpPr>
            <p:spPr bwMode="auto">
              <a:xfrm>
                <a:off x="11298563" y="1948517"/>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6" name="Freeform 777">
                <a:extLst>
                  <a:ext uri="{FF2B5EF4-FFF2-40B4-BE49-F238E27FC236}">
                    <a16:creationId xmlns:a16="http://schemas.microsoft.com/office/drawing/2014/main" id="{3FFDA75A-21B3-42C4-88FF-B44E643B8362}"/>
                  </a:ext>
                </a:extLst>
              </p:cNvPr>
              <p:cNvSpPr>
                <a:spLocks noChangeArrowheads="1"/>
              </p:cNvSpPr>
              <p:nvPr/>
            </p:nvSpPr>
            <p:spPr bwMode="auto">
              <a:xfrm>
                <a:off x="11243114" y="1990593"/>
                <a:ext cx="11415" cy="11329"/>
              </a:xfrm>
              <a:custGeom>
                <a:avLst/>
                <a:gdLst>
                  <a:gd name="T0" fmla="*/ 0 w 31"/>
                  <a:gd name="T1" fmla="*/ 0 h 31"/>
                  <a:gd name="T2" fmla="*/ 0 w 31"/>
                  <a:gd name="T3" fmla="*/ 0 h 31"/>
                  <a:gd name="T4" fmla="*/ 30 w 31"/>
                  <a:gd name="T5" fmla="*/ 30 h 31"/>
                  <a:gd name="T6" fmla="*/ 30 w 31"/>
                  <a:gd name="T7" fmla="*/ 30 h 31"/>
                  <a:gd name="T8" fmla="*/ 0 w 31"/>
                  <a:gd name="T9" fmla="*/ 0 h 31"/>
                </a:gdLst>
                <a:ahLst/>
                <a:cxnLst>
                  <a:cxn ang="0">
                    <a:pos x="T0" y="T1"/>
                  </a:cxn>
                  <a:cxn ang="0">
                    <a:pos x="T2" y="T3"/>
                  </a:cxn>
                  <a:cxn ang="0">
                    <a:pos x="T4" y="T5"/>
                  </a:cxn>
                  <a:cxn ang="0">
                    <a:pos x="T6" y="T7"/>
                  </a:cxn>
                  <a:cxn ang="0">
                    <a:pos x="T8" y="T9"/>
                  </a:cxn>
                </a:cxnLst>
                <a:rect l="0" t="0" r="r" b="b"/>
                <a:pathLst>
                  <a:path w="31" h="31">
                    <a:moveTo>
                      <a:pt x="0" y="0"/>
                    </a:moveTo>
                    <a:lnTo>
                      <a:pt x="0" y="0"/>
                    </a:lnTo>
                    <a:cubicBezTo>
                      <a:pt x="0" y="30"/>
                      <a:pt x="0" y="30"/>
                      <a:pt x="30" y="30"/>
                    </a:cubicBezTo>
                    <a:lnTo>
                      <a:pt x="3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7" name="Freeform 778">
                <a:extLst>
                  <a:ext uri="{FF2B5EF4-FFF2-40B4-BE49-F238E27FC236}">
                    <a16:creationId xmlns:a16="http://schemas.microsoft.com/office/drawing/2014/main" id="{5AB6FA0A-3B03-41D7-99B0-881F801C5D7F}"/>
                  </a:ext>
                </a:extLst>
              </p:cNvPr>
              <p:cNvSpPr>
                <a:spLocks noChangeArrowheads="1"/>
              </p:cNvSpPr>
              <p:nvPr/>
            </p:nvSpPr>
            <p:spPr bwMode="auto">
              <a:xfrm>
                <a:off x="10995226" y="1649128"/>
                <a:ext cx="32617" cy="53404"/>
              </a:xfrm>
              <a:custGeom>
                <a:avLst/>
                <a:gdLst>
                  <a:gd name="T0" fmla="*/ 0 w 88"/>
                  <a:gd name="T1" fmla="*/ 146 h 147"/>
                  <a:gd name="T2" fmla="*/ 0 w 88"/>
                  <a:gd name="T3" fmla="*/ 146 h 147"/>
                  <a:gd name="T4" fmla="*/ 0 w 88"/>
                  <a:gd name="T5" fmla="*/ 146 h 147"/>
                  <a:gd name="T6" fmla="*/ 58 w 88"/>
                  <a:gd name="T7" fmla="*/ 87 h 147"/>
                  <a:gd name="T8" fmla="*/ 87 w 88"/>
                  <a:gd name="T9" fmla="*/ 58 h 147"/>
                  <a:gd name="T10" fmla="*/ 58 w 88"/>
                  <a:gd name="T11" fmla="*/ 29 h 147"/>
                  <a:gd name="T12" fmla="*/ 58 w 88"/>
                  <a:gd name="T13" fmla="*/ 0 h 147"/>
                  <a:gd name="T14" fmla="*/ 58 w 88"/>
                  <a:gd name="T15" fmla="*/ 0 h 147"/>
                  <a:gd name="T16" fmla="*/ 58 w 88"/>
                  <a:gd name="T17" fmla="*/ 29 h 147"/>
                  <a:gd name="T18" fmla="*/ 87 w 88"/>
                  <a:gd name="T19" fmla="*/ 58 h 147"/>
                  <a:gd name="T20" fmla="*/ 58 w 88"/>
                  <a:gd name="T21" fmla="*/ 87 h 147"/>
                  <a:gd name="T22" fmla="*/ 0 w 88"/>
                  <a:gd name="T2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147">
                    <a:moveTo>
                      <a:pt x="0" y="146"/>
                    </a:moveTo>
                    <a:lnTo>
                      <a:pt x="0" y="146"/>
                    </a:lnTo>
                    <a:lnTo>
                      <a:pt x="0" y="146"/>
                    </a:lnTo>
                    <a:cubicBezTo>
                      <a:pt x="0" y="116"/>
                      <a:pt x="29" y="116"/>
                      <a:pt x="58" y="87"/>
                    </a:cubicBezTo>
                    <a:cubicBezTo>
                      <a:pt x="58" y="87"/>
                      <a:pt x="87" y="87"/>
                      <a:pt x="87" y="58"/>
                    </a:cubicBezTo>
                    <a:cubicBezTo>
                      <a:pt x="87" y="58"/>
                      <a:pt x="87" y="58"/>
                      <a:pt x="58" y="29"/>
                    </a:cubicBezTo>
                    <a:lnTo>
                      <a:pt x="58" y="0"/>
                    </a:lnTo>
                    <a:lnTo>
                      <a:pt x="58" y="0"/>
                    </a:lnTo>
                    <a:lnTo>
                      <a:pt x="58" y="29"/>
                    </a:lnTo>
                    <a:cubicBezTo>
                      <a:pt x="87" y="58"/>
                      <a:pt x="87" y="58"/>
                      <a:pt x="87" y="58"/>
                    </a:cubicBezTo>
                    <a:cubicBezTo>
                      <a:pt x="87" y="87"/>
                      <a:pt x="58" y="87"/>
                      <a:pt x="58" y="87"/>
                    </a:cubicBezTo>
                    <a:cubicBezTo>
                      <a:pt x="29" y="116"/>
                      <a:pt x="0" y="116"/>
                      <a:pt x="0"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8" name="Freeform 779">
                <a:extLst>
                  <a:ext uri="{FF2B5EF4-FFF2-40B4-BE49-F238E27FC236}">
                    <a16:creationId xmlns:a16="http://schemas.microsoft.com/office/drawing/2014/main" id="{77B86EF3-B0CC-408E-BA8B-7A1FEDB4C864}"/>
                  </a:ext>
                </a:extLst>
              </p:cNvPr>
              <p:cNvSpPr>
                <a:spLocks noChangeArrowheads="1"/>
              </p:cNvSpPr>
              <p:nvPr/>
            </p:nvSpPr>
            <p:spPr bwMode="auto">
              <a:xfrm>
                <a:off x="11135478" y="2270563"/>
                <a:ext cx="11415" cy="11328"/>
              </a:xfrm>
              <a:custGeom>
                <a:avLst/>
                <a:gdLst>
                  <a:gd name="T0" fmla="*/ 29 w 30"/>
                  <a:gd name="T1" fmla="*/ 29 h 30"/>
                  <a:gd name="T2" fmla="*/ 29 w 30"/>
                  <a:gd name="T3" fmla="*/ 29 h 30"/>
                  <a:gd name="T4" fmla="*/ 29 w 30"/>
                  <a:gd name="T5" fmla="*/ 0 h 30"/>
                  <a:gd name="T6" fmla="*/ 29 w 30"/>
                  <a:gd name="T7" fmla="*/ 29 h 30"/>
                </a:gdLst>
                <a:ahLst/>
                <a:cxnLst>
                  <a:cxn ang="0">
                    <a:pos x="T0" y="T1"/>
                  </a:cxn>
                  <a:cxn ang="0">
                    <a:pos x="T2" y="T3"/>
                  </a:cxn>
                  <a:cxn ang="0">
                    <a:pos x="T4" y="T5"/>
                  </a:cxn>
                  <a:cxn ang="0">
                    <a:pos x="T6" y="T7"/>
                  </a:cxn>
                </a:cxnLst>
                <a:rect l="0" t="0" r="r" b="b"/>
                <a:pathLst>
                  <a:path w="30" h="30">
                    <a:moveTo>
                      <a:pt x="29" y="29"/>
                    </a:moveTo>
                    <a:lnTo>
                      <a:pt x="29" y="29"/>
                    </a:lnTo>
                    <a:cubicBezTo>
                      <a:pt x="29" y="29"/>
                      <a:pt x="0" y="29"/>
                      <a:pt x="29" y="0"/>
                    </a:cubicBezTo>
                    <a:cubicBezTo>
                      <a:pt x="0" y="29"/>
                      <a:pt x="29"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29" name="Freeform 780">
                <a:extLst>
                  <a:ext uri="{FF2B5EF4-FFF2-40B4-BE49-F238E27FC236}">
                    <a16:creationId xmlns:a16="http://schemas.microsoft.com/office/drawing/2014/main" id="{A999275E-A777-4BBD-AB63-FFD8B05E5D7A}"/>
                  </a:ext>
                </a:extLst>
              </p:cNvPr>
              <p:cNvSpPr>
                <a:spLocks noChangeArrowheads="1"/>
              </p:cNvSpPr>
              <p:nvPr/>
            </p:nvSpPr>
            <p:spPr bwMode="auto">
              <a:xfrm>
                <a:off x="11254530" y="1980883"/>
                <a:ext cx="1631" cy="11329"/>
              </a:xfrm>
              <a:custGeom>
                <a:avLst/>
                <a:gdLst>
                  <a:gd name="T0" fmla="*/ 0 w 1"/>
                  <a:gd name="T1" fmla="*/ 29 h 30"/>
                  <a:gd name="T2" fmla="*/ 0 w 1"/>
                  <a:gd name="T3" fmla="*/ 29 h 30"/>
                  <a:gd name="T4" fmla="*/ 0 w 1"/>
                  <a:gd name="T5" fmla="*/ 0 h 30"/>
                  <a:gd name="T6" fmla="*/ 0 w 1"/>
                  <a:gd name="T7" fmla="*/ 0 h 30"/>
                  <a:gd name="T8" fmla="*/ 0 w 1"/>
                  <a:gd name="T9" fmla="*/ 0 h 30"/>
                  <a:gd name="T10" fmla="*/ 0 w 1"/>
                  <a:gd name="T11" fmla="*/ 29 h 30"/>
                </a:gdLst>
                <a:ahLst/>
                <a:cxnLst>
                  <a:cxn ang="0">
                    <a:pos x="T0" y="T1"/>
                  </a:cxn>
                  <a:cxn ang="0">
                    <a:pos x="T2" y="T3"/>
                  </a:cxn>
                  <a:cxn ang="0">
                    <a:pos x="T4" y="T5"/>
                  </a:cxn>
                  <a:cxn ang="0">
                    <a:pos x="T6" y="T7"/>
                  </a:cxn>
                  <a:cxn ang="0">
                    <a:pos x="T8" y="T9"/>
                  </a:cxn>
                  <a:cxn ang="0">
                    <a:pos x="T10" y="T11"/>
                  </a:cxn>
                </a:cxnLst>
                <a:rect l="0" t="0" r="r" b="b"/>
                <a:pathLst>
                  <a:path w="1" h="30">
                    <a:moveTo>
                      <a:pt x="0" y="29"/>
                    </a:moveTo>
                    <a:lnTo>
                      <a:pt x="0" y="29"/>
                    </a:lnTo>
                    <a:cubicBezTo>
                      <a:pt x="0" y="0"/>
                      <a:pt x="0" y="0"/>
                      <a:pt x="0" y="0"/>
                    </a:cubicBezTo>
                    <a:lnTo>
                      <a:pt x="0" y="0"/>
                    </a:lnTo>
                    <a:lnTo>
                      <a:pt x="0" y="0"/>
                    </a:ln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0" name="Freeform 781">
                <a:extLst>
                  <a:ext uri="{FF2B5EF4-FFF2-40B4-BE49-F238E27FC236}">
                    <a16:creationId xmlns:a16="http://schemas.microsoft.com/office/drawing/2014/main" id="{5967B6BC-B677-457E-979B-970A548B4B4F}"/>
                  </a:ext>
                </a:extLst>
              </p:cNvPr>
              <p:cNvSpPr>
                <a:spLocks noChangeArrowheads="1"/>
              </p:cNvSpPr>
              <p:nvPr/>
            </p:nvSpPr>
            <p:spPr bwMode="auto">
              <a:xfrm>
                <a:off x="11168095" y="2205830"/>
                <a:ext cx="11415" cy="11328"/>
              </a:xfrm>
              <a:custGeom>
                <a:avLst/>
                <a:gdLst>
                  <a:gd name="T0" fmla="*/ 29 w 30"/>
                  <a:gd name="T1" fmla="*/ 0 h 31"/>
                  <a:gd name="T2" fmla="*/ 0 w 30"/>
                  <a:gd name="T3" fmla="*/ 30 h 31"/>
                  <a:gd name="T4" fmla="*/ 29 w 30"/>
                  <a:gd name="T5" fmla="*/ 0 h 31"/>
                </a:gdLst>
                <a:ahLst/>
                <a:cxnLst>
                  <a:cxn ang="0">
                    <a:pos x="T0" y="T1"/>
                  </a:cxn>
                  <a:cxn ang="0">
                    <a:pos x="T2" y="T3"/>
                  </a:cxn>
                  <a:cxn ang="0">
                    <a:pos x="T4" y="T5"/>
                  </a:cxn>
                </a:cxnLst>
                <a:rect l="0" t="0" r="r" b="b"/>
                <a:pathLst>
                  <a:path w="30" h="31">
                    <a:moveTo>
                      <a:pt x="29" y="0"/>
                    </a:moveTo>
                    <a:lnTo>
                      <a:pt x="0" y="3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1" name="Freeform 782">
                <a:extLst>
                  <a:ext uri="{FF2B5EF4-FFF2-40B4-BE49-F238E27FC236}">
                    <a16:creationId xmlns:a16="http://schemas.microsoft.com/office/drawing/2014/main" id="{AE2CD499-F959-47DF-9169-C9EE939DFF6D}"/>
                  </a:ext>
                </a:extLst>
              </p:cNvPr>
              <p:cNvSpPr>
                <a:spLocks noChangeArrowheads="1"/>
              </p:cNvSpPr>
              <p:nvPr/>
            </p:nvSpPr>
            <p:spPr bwMode="auto">
              <a:xfrm>
                <a:off x="11156679" y="2205830"/>
                <a:ext cx="11416" cy="1618"/>
              </a:xfrm>
              <a:custGeom>
                <a:avLst/>
                <a:gdLst>
                  <a:gd name="T0" fmla="*/ 0 w 31"/>
                  <a:gd name="T1" fmla="*/ 0 h 1"/>
                  <a:gd name="T2" fmla="*/ 0 w 31"/>
                  <a:gd name="T3" fmla="*/ 0 h 1"/>
                  <a:gd name="T4" fmla="*/ 30 w 31"/>
                  <a:gd name="T5" fmla="*/ 0 h 1"/>
                  <a:gd name="T6" fmla="*/ 30 w 31"/>
                  <a:gd name="T7" fmla="*/ 0 h 1"/>
                  <a:gd name="T8" fmla="*/ 30 w 31"/>
                  <a:gd name="T9" fmla="*/ 0 h 1"/>
                  <a:gd name="T10" fmla="*/ 0 w 31"/>
                  <a:gd name="T11" fmla="*/ 0 h 1"/>
                </a:gdLst>
                <a:ahLst/>
                <a:cxnLst>
                  <a:cxn ang="0">
                    <a:pos x="T0" y="T1"/>
                  </a:cxn>
                  <a:cxn ang="0">
                    <a:pos x="T2" y="T3"/>
                  </a:cxn>
                  <a:cxn ang="0">
                    <a:pos x="T4" y="T5"/>
                  </a:cxn>
                  <a:cxn ang="0">
                    <a:pos x="T6" y="T7"/>
                  </a:cxn>
                  <a:cxn ang="0">
                    <a:pos x="T8" y="T9"/>
                  </a:cxn>
                  <a:cxn ang="0">
                    <a:pos x="T10" y="T11"/>
                  </a:cxn>
                </a:cxnLst>
                <a:rect l="0" t="0" r="r" b="b"/>
                <a:pathLst>
                  <a:path w="31" h="1">
                    <a:moveTo>
                      <a:pt x="0" y="0"/>
                    </a:moveTo>
                    <a:lnTo>
                      <a:pt x="0" y="0"/>
                    </a:lnTo>
                    <a:lnTo>
                      <a:pt x="30" y="0"/>
                    </a:lnTo>
                    <a:lnTo>
                      <a:pt x="30" y="0"/>
                    </a:lnTo>
                    <a:lnTo>
                      <a:pt x="30"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2" name="Freeform 783">
                <a:extLst>
                  <a:ext uri="{FF2B5EF4-FFF2-40B4-BE49-F238E27FC236}">
                    <a16:creationId xmlns:a16="http://schemas.microsoft.com/office/drawing/2014/main" id="{D4FDDA52-8644-4A0E-8FF0-A6BC1E850D93}"/>
                  </a:ext>
                </a:extLst>
              </p:cNvPr>
              <p:cNvSpPr>
                <a:spLocks noChangeArrowheads="1"/>
              </p:cNvSpPr>
              <p:nvPr/>
            </p:nvSpPr>
            <p:spPr bwMode="auto">
              <a:xfrm>
                <a:off x="11135478" y="2419448"/>
                <a:ext cx="1630"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0"/>
                      <a:pt x="0" y="0"/>
                      <a:pt x="0" y="0"/>
                    </a:cubicBezTo>
                    <a:cubicBezTo>
                      <a:pt x="0" y="0"/>
                      <a:pt x="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3" name="Freeform 784">
                <a:extLst>
                  <a:ext uri="{FF2B5EF4-FFF2-40B4-BE49-F238E27FC236}">
                    <a16:creationId xmlns:a16="http://schemas.microsoft.com/office/drawing/2014/main" id="{908C9105-DCB5-4478-B55D-3FD6EE2974AA}"/>
                  </a:ext>
                </a:extLst>
              </p:cNvPr>
              <p:cNvSpPr>
                <a:spLocks noChangeArrowheads="1"/>
              </p:cNvSpPr>
              <p:nvPr/>
            </p:nvSpPr>
            <p:spPr bwMode="auto">
              <a:xfrm>
                <a:off x="11275731" y="1338411"/>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4" name="Freeform 785">
                <a:extLst>
                  <a:ext uri="{FF2B5EF4-FFF2-40B4-BE49-F238E27FC236}">
                    <a16:creationId xmlns:a16="http://schemas.microsoft.com/office/drawing/2014/main" id="{98C08A7A-0EB4-4BA6-8878-D2330DD21732}"/>
                  </a:ext>
                </a:extLst>
              </p:cNvPr>
              <p:cNvSpPr>
                <a:spLocks noChangeArrowheads="1"/>
              </p:cNvSpPr>
              <p:nvPr/>
            </p:nvSpPr>
            <p:spPr bwMode="auto">
              <a:xfrm>
                <a:off x="11146894" y="2162135"/>
                <a:ext cx="1631" cy="11329"/>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5" name="Freeform 786">
                <a:extLst>
                  <a:ext uri="{FF2B5EF4-FFF2-40B4-BE49-F238E27FC236}">
                    <a16:creationId xmlns:a16="http://schemas.microsoft.com/office/drawing/2014/main" id="{6BA7DD7B-C13D-43E4-BAEF-2E6AB33A8C69}"/>
                  </a:ext>
                </a:extLst>
              </p:cNvPr>
              <p:cNvSpPr>
                <a:spLocks noChangeArrowheads="1"/>
              </p:cNvSpPr>
              <p:nvPr/>
            </p:nvSpPr>
            <p:spPr bwMode="auto">
              <a:xfrm>
                <a:off x="11200712" y="1980883"/>
                <a:ext cx="21200" cy="22656"/>
              </a:xfrm>
              <a:custGeom>
                <a:avLst/>
                <a:gdLst>
                  <a:gd name="T0" fmla="*/ 58 w 59"/>
                  <a:gd name="T1" fmla="*/ 0 h 60"/>
                  <a:gd name="T2" fmla="*/ 58 w 59"/>
                  <a:gd name="T3" fmla="*/ 0 h 60"/>
                  <a:gd name="T4" fmla="*/ 0 w 59"/>
                  <a:gd name="T5" fmla="*/ 59 h 60"/>
                  <a:gd name="T6" fmla="*/ 0 w 59"/>
                  <a:gd name="T7" fmla="*/ 59 h 60"/>
                  <a:gd name="T8" fmla="*/ 58 w 59"/>
                  <a:gd name="T9" fmla="*/ 0 h 60"/>
                </a:gdLst>
                <a:ahLst/>
                <a:cxnLst>
                  <a:cxn ang="0">
                    <a:pos x="T0" y="T1"/>
                  </a:cxn>
                  <a:cxn ang="0">
                    <a:pos x="T2" y="T3"/>
                  </a:cxn>
                  <a:cxn ang="0">
                    <a:pos x="T4" y="T5"/>
                  </a:cxn>
                  <a:cxn ang="0">
                    <a:pos x="T6" y="T7"/>
                  </a:cxn>
                  <a:cxn ang="0">
                    <a:pos x="T8" y="T9"/>
                  </a:cxn>
                </a:cxnLst>
                <a:rect l="0" t="0" r="r" b="b"/>
                <a:pathLst>
                  <a:path w="59" h="60">
                    <a:moveTo>
                      <a:pt x="58" y="0"/>
                    </a:moveTo>
                    <a:lnTo>
                      <a:pt x="58" y="0"/>
                    </a:lnTo>
                    <a:cubicBezTo>
                      <a:pt x="30" y="0"/>
                      <a:pt x="0" y="29"/>
                      <a:pt x="0" y="59"/>
                    </a:cubicBezTo>
                    <a:lnTo>
                      <a:pt x="0" y="59"/>
                    </a:lnTo>
                    <a:cubicBezTo>
                      <a:pt x="0" y="29"/>
                      <a:pt x="30" y="0"/>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6" name="Freeform 787">
                <a:extLst>
                  <a:ext uri="{FF2B5EF4-FFF2-40B4-BE49-F238E27FC236}">
                    <a16:creationId xmlns:a16="http://schemas.microsoft.com/office/drawing/2014/main" id="{5D55DBF1-D997-4E63-83E0-CC1DCBAB1276}"/>
                  </a:ext>
                </a:extLst>
              </p:cNvPr>
              <p:cNvSpPr>
                <a:spLocks noChangeArrowheads="1"/>
              </p:cNvSpPr>
              <p:nvPr/>
            </p:nvSpPr>
            <p:spPr bwMode="auto">
              <a:xfrm>
                <a:off x="11156679" y="2291601"/>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7" name="Freeform 788">
                <a:extLst>
                  <a:ext uri="{FF2B5EF4-FFF2-40B4-BE49-F238E27FC236}">
                    <a16:creationId xmlns:a16="http://schemas.microsoft.com/office/drawing/2014/main" id="{4CFAB929-C9E6-4386-B617-8B643E5FF617}"/>
                  </a:ext>
                </a:extLst>
              </p:cNvPr>
              <p:cNvSpPr>
                <a:spLocks noChangeArrowheads="1"/>
              </p:cNvSpPr>
              <p:nvPr/>
            </p:nvSpPr>
            <p:spPr bwMode="auto">
              <a:xfrm>
                <a:off x="11254530" y="2013250"/>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8" name="Freeform 789">
                <a:extLst>
                  <a:ext uri="{FF2B5EF4-FFF2-40B4-BE49-F238E27FC236}">
                    <a16:creationId xmlns:a16="http://schemas.microsoft.com/office/drawing/2014/main" id="{0AD3ADF5-D732-4571-8E09-A1D93A50805B}"/>
                  </a:ext>
                </a:extLst>
              </p:cNvPr>
              <p:cNvSpPr>
                <a:spLocks noChangeArrowheads="1"/>
              </p:cNvSpPr>
              <p:nvPr/>
            </p:nvSpPr>
            <p:spPr bwMode="auto">
              <a:xfrm>
                <a:off x="11254530" y="2301311"/>
                <a:ext cx="21202" cy="11329"/>
              </a:xfrm>
              <a:custGeom>
                <a:avLst/>
                <a:gdLst>
                  <a:gd name="T0" fmla="*/ 58 w 59"/>
                  <a:gd name="T1" fmla="*/ 29 h 30"/>
                  <a:gd name="T2" fmla="*/ 58 w 59"/>
                  <a:gd name="T3" fmla="*/ 29 h 30"/>
                  <a:gd name="T4" fmla="*/ 29 w 59"/>
                  <a:gd name="T5" fmla="*/ 0 h 30"/>
                  <a:gd name="T6" fmla="*/ 0 w 59"/>
                  <a:gd name="T7" fmla="*/ 0 h 30"/>
                  <a:gd name="T8" fmla="*/ 0 w 59"/>
                  <a:gd name="T9" fmla="*/ 0 h 30"/>
                  <a:gd name="T10" fmla="*/ 29 w 59"/>
                  <a:gd name="T11" fmla="*/ 0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29" y="29"/>
                      <a:pt x="29" y="29"/>
                      <a:pt x="29" y="0"/>
                    </a:cubicBezTo>
                    <a:cubicBezTo>
                      <a:pt x="0" y="0"/>
                      <a:pt x="0" y="0"/>
                      <a:pt x="0" y="0"/>
                    </a:cubicBezTo>
                    <a:lnTo>
                      <a:pt x="0" y="0"/>
                    </a:lnTo>
                    <a:cubicBezTo>
                      <a:pt x="29" y="0"/>
                      <a:pt x="29" y="0"/>
                      <a:pt x="29" y="0"/>
                    </a:cubicBezTo>
                    <a:cubicBezTo>
                      <a:pt x="29" y="29"/>
                      <a:pt x="29"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39" name="Freeform 790">
                <a:extLst>
                  <a:ext uri="{FF2B5EF4-FFF2-40B4-BE49-F238E27FC236}">
                    <a16:creationId xmlns:a16="http://schemas.microsoft.com/office/drawing/2014/main" id="{1F0780B6-9F58-40A3-B55D-0B907674AC0A}"/>
                  </a:ext>
                </a:extLst>
              </p:cNvPr>
              <p:cNvSpPr>
                <a:spLocks noChangeArrowheads="1"/>
              </p:cNvSpPr>
              <p:nvPr/>
            </p:nvSpPr>
            <p:spPr bwMode="auto">
              <a:xfrm>
                <a:off x="11254530" y="2013250"/>
                <a:ext cx="11416" cy="1619"/>
              </a:xfrm>
              <a:custGeom>
                <a:avLst/>
                <a:gdLst>
                  <a:gd name="T0" fmla="*/ 0 w 30"/>
                  <a:gd name="T1" fmla="*/ 0 h 1"/>
                  <a:gd name="T2" fmla="*/ 0 w 30"/>
                  <a:gd name="T3" fmla="*/ 0 h 1"/>
                  <a:gd name="T4" fmla="*/ 29 w 30"/>
                  <a:gd name="T5" fmla="*/ 0 h 1"/>
                  <a:gd name="T6" fmla="*/ 29 w 30"/>
                  <a:gd name="T7" fmla="*/ 0 h 1"/>
                  <a:gd name="T8" fmla="*/ 29 w 30"/>
                  <a:gd name="T9" fmla="*/ 0 h 1"/>
                  <a:gd name="T10" fmla="*/ 29 w 30"/>
                  <a:gd name="T11" fmla="*/ 0 h 1"/>
                  <a:gd name="T12" fmla="*/ 0 w 3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0" h="1">
                    <a:moveTo>
                      <a:pt x="0" y="0"/>
                    </a:moveTo>
                    <a:lnTo>
                      <a:pt x="0" y="0"/>
                    </a:lnTo>
                    <a:cubicBezTo>
                      <a:pt x="29" y="0"/>
                      <a:pt x="29" y="0"/>
                      <a:pt x="29" y="0"/>
                    </a:cubicBezTo>
                    <a:lnTo>
                      <a:pt x="29" y="0"/>
                    </a:lnTo>
                    <a:lnTo>
                      <a:pt x="29" y="0"/>
                    </a:lnTo>
                    <a:lnTo>
                      <a:pt x="29" y="0"/>
                    </a:ln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0" name="Freeform 791">
                <a:extLst>
                  <a:ext uri="{FF2B5EF4-FFF2-40B4-BE49-F238E27FC236}">
                    <a16:creationId xmlns:a16="http://schemas.microsoft.com/office/drawing/2014/main" id="{34F1117F-9884-4053-8C5C-FE0790EBCFCE}"/>
                  </a:ext>
                </a:extLst>
              </p:cNvPr>
              <p:cNvSpPr>
                <a:spLocks noChangeArrowheads="1"/>
              </p:cNvSpPr>
              <p:nvPr/>
            </p:nvSpPr>
            <p:spPr bwMode="auto">
              <a:xfrm>
                <a:off x="11212128" y="2322349"/>
                <a:ext cx="21202" cy="11328"/>
              </a:xfrm>
              <a:custGeom>
                <a:avLst/>
                <a:gdLst>
                  <a:gd name="T0" fmla="*/ 28 w 58"/>
                  <a:gd name="T1" fmla="*/ 29 h 30"/>
                  <a:gd name="T2" fmla="*/ 28 w 58"/>
                  <a:gd name="T3" fmla="*/ 29 h 30"/>
                  <a:gd name="T4" fmla="*/ 28 w 58"/>
                  <a:gd name="T5" fmla="*/ 0 h 30"/>
                  <a:gd name="T6" fmla="*/ 57 w 58"/>
                  <a:gd name="T7" fmla="*/ 29 h 30"/>
                  <a:gd name="T8" fmla="*/ 28 w 58"/>
                  <a:gd name="T9" fmla="*/ 0 h 30"/>
                  <a:gd name="T10" fmla="*/ 28 w 58"/>
                  <a:gd name="T11" fmla="*/ 29 h 30"/>
                  <a:gd name="T12" fmla="*/ 0 w 58"/>
                  <a:gd name="T13" fmla="*/ 0 h 30"/>
                  <a:gd name="T14" fmla="*/ 28 w 58"/>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0">
                    <a:moveTo>
                      <a:pt x="28" y="29"/>
                    </a:moveTo>
                    <a:lnTo>
                      <a:pt x="28" y="29"/>
                    </a:lnTo>
                    <a:cubicBezTo>
                      <a:pt x="28" y="0"/>
                      <a:pt x="28" y="0"/>
                      <a:pt x="28" y="0"/>
                    </a:cubicBezTo>
                    <a:cubicBezTo>
                      <a:pt x="57" y="29"/>
                      <a:pt x="57" y="29"/>
                      <a:pt x="57" y="29"/>
                    </a:cubicBezTo>
                    <a:cubicBezTo>
                      <a:pt x="28" y="0"/>
                      <a:pt x="28" y="0"/>
                      <a:pt x="28" y="0"/>
                    </a:cubicBezTo>
                    <a:cubicBezTo>
                      <a:pt x="28" y="29"/>
                      <a:pt x="28" y="29"/>
                      <a:pt x="28" y="29"/>
                    </a:cubicBezTo>
                    <a:cubicBezTo>
                      <a:pt x="0" y="29"/>
                      <a:pt x="0" y="29"/>
                      <a:pt x="0" y="0"/>
                    </a:cubicBezTo>
                    <a:cubicBezTo>
                      <a:pt x="0" y="29"/>
                      <a:pt x="0" y="29"/>
                      <a:pt x="2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1" name="Freeform 792">
                <a:extLst>
                  <a:ext uri="{FF2B5EF4-FFF2-40B4-BE49-F238E27FC236}">
                    <a16:creationId xmlns:a16="http://schemas.microsoft.com/office/drawing/2014/main" id="{99C73205-9556-40D5-9FAC-C3F2AD065EAD}"/>
                  </a:ext>
                </a:extLst>
              </p:cNvPr>
              <p:cNvSpPr>
                <a:spLocks noChangeArrowheads="1"/>
              </p:cNvSpPr>
              <p:nvPr/>
            </p:nvSpPr>
            <p:spPr bwMode="auto">
              <a:xfrm>
                <a:off x="10121093" y="5031417"/>
                <a:ext cx="22832" cy="1618"/>
              </a:xfrm>
              <a:custGeom>
                <a:avLst/>
                <a:gdLst>
                  <a:gd name="T0" fmla="*/ 59 w 60"/>
                  <a:gd name="T1" fmla="*/ 0 h 1"/>
                  <a:gd name="T2" fmla="*/ 59 w 60"/>
                  <a:gd name="T3" fmla="*/ 0 h 1"/>
                  <a:gd name="T4" fmla="*/ 59 w 60"/>
                  <a:gd name="T5" fmla="*/ 0 h 1"/>
                  <a:gd name="T6" fmla="*/ 30 w 60"/>
                  <a:gd name="T7" fmla="*/ 0 h 1"/>
                  <a:gd name="T8" fmla="*/ 0 w 60"/>
                  <a:gd name="T9" fmla="*/ 0 h 1"/>
                  <a:gd name="T10" fmla="*/ 0 w 60"/>
                  <a:gd name="T11" fmla="*/ 0 h 1"/>
                  <a:gd name="T12" fmla="*/ 30 w 60"/>
                  <a:gd name="T13" fmla="*/ 0 h 1"/>
                  <a:gd name="T14" fmla="*/ 59 w 60"/>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
                    <a:moveTo>
                      <a:pt x="59" y="0"/>
                    </a:moveTo>
                    <a:lnTo>
                      <a:pt x="59" y="0"/>
                    </a:lnTo>
                    <a:lnTo>
                      <a:pt x="59" y="0"/>
                    </a:lnTo>
                    <a:cubicBezTo>
                      <a:pt x="30" y="0"/>
                      <a:pt x="30" y="0"/>
                      <a:pt x="30" y="0"/>
                    </a:cubicBezTo>
                    <a:cubicBezTo>
                      <a:pt x="0" y="0"/>
                      <a:pt x="0" y="0"/>
                      <a:pt x="0" y="0"/>
                    </a:cubicBezTo>
                    <a:lnTo>
                      <a:pt x="0" y="0"/>
                    </a:lnTo>
                    <a:cubicBezTo>
                      <a:pt x="30" y="0"/>
                      <a:pt x="3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2" name="Freeform 793">
                <a:extLst>
                  <a:ext uri="{FF2B5EF4-FFF2-40B4-BE49-F238E27FC236}">
                    <a16:creationId xmlns:a16="http://schemas.microsoft.com/office/drawing/2014/main" id="{D7E95273-077A-4995-923C-6DCC78FBD660}"/>
                  </a:ext>
                </a:extLst>
              </p:cNvPr>
              <p:cNvSpPr>
                <a:spLocks noChangeArrowheads="1"/>
              </p:cNvSpPr>
              <p:nvPr/>
            </p:nvSpPr>
            <p:spPr bwMode="auto">
              <a:xfrm>
                <a:off x="11189296" y="1317372"/>
                <a:ext cx="11416" cy="1619"/>
              </a:xfrm>
              <a:custGeom>
                <a:avLst/>
                <a:gdLst>
                  <a:gd name="T0" fmla="*/ 29 w 30"/>
                  <a:gd name="T1" fmla="*/ 0 h 1"/>
                  <a:gd name="T2" fmla="*/ 29 w 30"/>
                  <a:gd name="T3" fmla="*/ 0 h 1"/>
                  <a:gd name="T4" fmla="*/ 29 w 30"/>
                  <a:gd name="T5" fmla="*/ 0 h 1"/>
                  <a:gd name="T6" fmla="*/ 29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lnTo>
                      <a:pt x="29" y="0"/>
                    </a:ln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3" name="Freeform 794">
                <a:extLst>
                  <a:ext uri="{FF2B5EF4-FFF2-40B4-BE49-F238E27FC236}">
                    <a16:creationId xmlns:a16="http://schemas.microsoft.com/office/drawing/2014/main" id="{DF3212BF-FA25-4547-A724-56794EE2449D}"/>
                  </a:ext>
                </a:extLst>
              </p:cNvPr>
              <p:cNvSpPr>
                <a:spLocks noChangeArrowheads="1"/>
              </p:cNvSpPr>
              <p:nvPr/>
            </p:nvSpPr>
            <p:spPr bwMode="auto">
              <a:xfrm>
                <a:off x="10337995" y="2076365"/>
                <a:ext cx="44033" cy="64733"/>
              </a:xfrm>
              <a:custGeom>
                <a:avLst/>
                <a:gdLst>
                  <a:gd name="T0" fmla="*/ 116 w 117"/>
                  <a:gd name="T1" fmla="*/ 0 h 177"/>
                  <a:gd name="T2" fmla="*/ 116 w 117"/>
                  <a:gd name="T3" fmla="*/ 0 h 177"/>
                  <a:gd name="T4" fmla="*/ 58 w 117"/>
                  <a:gd name="T5" fmla="*/ 59 h 177"/>
                  <a:gd name="T6" fmla="*/ 0 w 117"/>
                  <a:gd name="T7" fmla="*/ 176 h 177"/>
                  <a:gd name="T8" fmla="*/ 58 w 117"/>
                  <a:gd name="T9" fmla="*/ 59 h 177"/>
                  <a:gd name="T10" fmla="*/ 116 w 117"/>
                  <a:gd name="T11" fmla="*/ 0 h 177"/>
                </a:gdLst>
                <a:ahLst/>
                <a:cxnLst>
                  <a:cxn ang="0">
                    <a:pos x="T0" y="T1"/>
                  </a:cxn>
                  <a:cxn ang="0">
                    <a:pos x="T2" y="T3"/>
                  </a:cxn>
                  <a:cxn ang="0">
                    <a:pos x="T4" y="T5"/>
                  </a:cxn>
                  <a:cxn ang="0">
                    <a:pos x="T6" y="T7"/>
                  </a:cxn>
                  <a:cxn ang="0">
                    <a:pos x="T8" y="T9"/>
                  </a:cxn>
                  <a:cxn ang="0">
                    <a:pos x="T10" y="T11"/>
                  </a:cxn>
                </a:cxnLst>
                <a:rect l="0" t="0" r="r" b="b"/>
                <a:pathLst>
                  <a:path w="117" h="177">
                    <a:moveTo>
                      <a:pt x="116" y="0"/>
                    </a:moveTo>
                    <a:lnTo>
                      <a:pt x="116" y="0"/>
                    </a:lnTo>
                    <a:cubicBezTo>
                      <a:pt x="116" y="30"/>
                      <a:pt x="87" y="59"/>
                      <a:pt x="58" y="59"/>
                    </a:cubicBezTo>
                    <a:cubicBezTo>
                      <a:pt x="29" y="88"/>
                      <a:pt x="0" y="117"/>
                      <a:pt x="0" y="176"/>
                    </a:cubicBezTo>
                    <a:cubicBezTo>
                      <a:pt x="0" y="117"/>
                      <a:pt x="29" y="88"/>
                      <a:pt x="58" y="59"/>
                    </a:cubicBezTo>
                    <a:cubicBezTo>
                      <a:pt x="87" y="59"/>
                      <a:pt x="116" y="3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4" name="Freeform 795">
                <a:extLst>
                  <a:ext uri="{FF2B5EF4-FFF2-40B4-BE49-F238E27FC236}">
                    <a16:creationId xmlns:a16="http://schemas.microsoft.com/office/drawing/2014/main" id="{2AFC8562-65BA-4E98-904E-CEB7888F1690}"/>
                  </a:ext>
                </a:extLst>
              </p:cNvPr>
              <p:cNvSpPr>
                <a:spLocks noChangeArrowheads="1"/>
              </p:cNvSpPr>
              <p:nvPr/>
            </p:nvSpPr>
            <p:spPr bwMode="auto">
              <a:xfrm>
                <a:off x="10520649" y="1874074"/>
                <a:ext cx="161454" cy="53405"/>
              </a:xfrm>
              <a:custGeom>
                <a:avLst/>
                <a:gdLst>
                  <a:gd name="T0" fmla="*/ 0 w 438"/>
                  <a:gd name="T1" fmla="*/ 145 h 146"/>
                  <a:gd name="T2" fmla="*/ 0 w 438"/>
                  <a:gd name="T3" fmla="*/ 145 h 146"/>
                  <a:gd name="T4" fmla="*/ 175 w 438"/>
                  <a:gd name="T5" fmla="*/ 87 h 146"/>
                  <a:gd name="T6" fmla="*/ 437 w 438"/>
                  <a:gd name="T7" fmla="*/ 0 h 146"/>
                  <a:gd name="T8" fmla="*/ 437 w 438"/>
                  <a:gd name="T9" fmla="*/ 0 h 146"/>
                  <a:gd name="T10" fmla="*/ 437 w 438"/>
                  <a:gd name="T11" fmla="*/ 0 h 146"/>
                  <a:gd name="T12" fmla="*/ 437 w 438"/>
                  <a:gd name="T13" fmla="*/ 0 h 146"/>
                  <a:gd name="T14" fmla="*/ 437 w 438"/>
                  <a:gd name="T15" fmla="*/ 0 h 146"/>
                  <a:gd name="T16" fmla="*/ 175 w 438"/>
                  <a:gd name="T17" fmla="*/ 87 h 146"/>
                  <a:gd name="T18" fmla="*/ 0 w 438"/>
                  <a:gd name="T19"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146">
                    <a:moveTo>
                      <a:pt x="0" y="145"/>
                    </a:moveTo>
                    <a:lnTo>
                      <a:pt x="0" y="145"/>
                    </a:lnTo>
                    <a:cubicBezTo>
                      <a:pt x="58" y="116"/>
                      <a:pt x="117" y="116"/>
                      <a:pt x="175" y="87"/>
                    </a:cubicBezTo>
                    <a:cubicBezTo>
                      <a:pt x="262" y="58"/>
                      <a:pt x="350" y="29"/>
                      <a:pt x="437" y="0"/>
                    </a:cubicBezTo>
                    <a:lnTo>
                      <a:pt x="437" y="0"/>
                    </a:lnTo>
                    <a:lnTo>
                      <a:pt x="437" y="0"/>
                    </a:lnTo>
                    <a:lnTo>
                      <a:pt x="437" y="0"/>
                    </a:lnTo>
                    <a:lnTo>
                      <a:pt x="437" y="0"/>
                    </a:lnTo>
                    <a:cubicBezTo>
                      <a:pt x="350" y="29"/>
                      <a:pt x="262" y="58"/>
                      <a:pt x="175" y="87"/>
                    </a:cubicBezTo>
                    <a:cubicBezTo>
                      <a:pt x="117" y="116"/>
                      <a:pt x="58" y="116"/>
                      <a:pt x="0"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5" name="Freeform 796">
                <a:extLst>
                  <a:ext uri="{FF2B5EF4-FFF2-40B4-BE49-F238E27FC236}">
                    <a16:creationId xmlns:a16="http://schemas.microsoft.com/office/drawing/2014/main" id="{8839214F-E5BD-4BD5-91C2-E0B14A24F295}"/>
                  </a:ext>
                </a:extLst>
              </p:cNvPr>
              <p:cNvSpPr>
                <a:spLocks noChangeArrowheads="1"/>
              </p:cNvSpPr>
              <p:nvPr/>
            </p:nvSpPr>
            <p:spPr bwMode="auto">
              <a:xfrm>
                <a:off x="10207527" y="2322349"/>
                <a:ext cx="11416" cy="1618"/>
              </a:xfrm>
              <a:custGeom>
                <a:avLst/>
                <a:gdLst>
                  <a:gd name="T0" fmla="*/ 0 w 30"/>
                  <a:gd name="T1" fmla="*/ 0 h 1"/>
                  <a:gd name="T2" fmla="*/ 0 w 30"/>
                  <a:gd name="T3" fmla="*/ 0 h 1"/>
                  <a:gd name="T4" fmla="*/ 29 w 30"/>
                  <a:gd name="T5" fmla="*/ 0 h 1"/>
                  <a:gd name="T6" fmla="*/ 29 w 30"/>
                  <a:gd name="T7" fmla="*/ 0 h 1"/>
                  <a:gd name="T8" fmla="*/ 29 w 30"/>
                  <a:gd name="T9" fmla="*/ 0 h 1"/>
                  <a:gd name="T10" fmla="*/ 0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0" y="0"/>
                    </a:moveTo>
                    <a:lnTo>
                      <a:pt x="0" y="0"/>
                    </a:lnTo>
                    <a:cubicBezTo>
                      <a:pt x="0" y="0"/>
                      <a:pt x="0" y="0"/>
                      <a:pt x="29" y="0"/>
                    </a:cubicBezTo>
                    <a:lnTo>
                      <a:pt x="29" y="0"/>
                    </a:ln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6" name="Freeform 797">
                <a:extLst>
                  <a:ext uri="{FF2B5EF4-FFF2-40B4-BE49-F238E27FC236}">
                    <a16:creationId xmlns:a16="http://schemas.microsoft.com/office/drawing/2014/main" id="{2ACEB928-FE34-460C-AE9B-762089C64C58}"/>
                  </a:ext>
                </a:extLst>
              </p:cNvPr>
              <p:cNvSpPr>
                <a:spLocks noChangeArrowheads="1"/>
              </p:cNvSpPr>
              <p:nvPr/>
            </p:nvSpPr>
            <p:spPr bwMode="auto">
              <a:xfrm>
                <a:off x="11265946" y="1327082"/>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7" name="Freeform 798">
                <a:extLst>
                  <a:ext uri="{FF2B5EF4-FFF2-40B4-BE49-F238E27FC236}">
                    <a16:creationId xmlns:a16="http://schemas.microsoft.com/office/drawing/2014/main" id="{0FF0583B-0012-42D0-BD2B-802E99D7C435}"/>
                  </a:ext>
                </a:extLst>
              </p:cNvPr>
              <p:cNvSpPr>
                <a:spLocks noChangeArrowheads="1"/>
              </p:cNvSpPr>
              <p:nvPr/>
            </p:nvSpPr>
            <p:spPr bwMode="auto">
              <a:xfrm>
                <a:off x="10434215" y="1916150"/>
                <a:ext cx="65234" cy="64733"/>
              </a:xfrm>
              <a:custGeom>
                <a:avLst/>
                <a:gdLst>
                  <a:gd name="T0" fmla="*/ 174 w 175"/>
                  <a:gd name="T1" fmla="*/ 0 h 176"/>
                  <a:gd name="T2" fmla="*/ 174 w 175"/>
                  <a:gd name="T3" fmla="*/ 0 h 176"/>
                  <a:gd name="T4" fmla="*/ 0 w 175"/>
                  <a:gd name="T5" fmla="*/ 175 h 176"/>
                  <a:gd name="T6" fmla="*/ 174 w 175"/>
                  <a:gd name="T7" fmla="*/ 0 h 176"/>
                </a:gdLst>
                <a:ahLst/>
                <a:cxnLst>
                  <a:cxn ang="0">
                    <a:pos x="T0" y="T1"/>
                  </a:cxn>
                  <a:cxn ang="0">
                    <a:pos x="T2" y="T3"/>
                  </a:cxn>
                  <a:cxn ang="0">
                    <a:pos x="T4" y="T5"/>
                  </a:cxn>
                  <a:cxn ang="0">
                    <a:pos x="T6" y="T7"/>
                  </a:cxn>
                </a:cxnLst>
                <a:rect l="0" t="0" r="r" b="b"/>
                <a:pathLst>
                  <a:path w="175" h="176">
                    <a:moveTo>
                      <a:pt x="174" y="0"/>
                    </a:moveTo>
                    <a:lnTo>
                      <a:pt x="174" y="0"/>
                    </a:lnTo>
                    <a:cubicBezTo>
                      <a:pt x="116" y="58"/>
                      <a:pt x="58" y="87"/>
                      <a:pt x="0" y="175"/>
                    </a:cubicBezTo>
                    <a:cubicBezTo>
                      <a:pt x="58" y="87"/>
                      <a:pt x="116" y="58"/>
                      <a:pt x="17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8" name="Freeform 799">
                <a:extLst>
                  <a:ext uri="{FF2B5EF4-FFF2-40B4-BE49-F238E27FC236}">
                    <a16:creationId xmlns:a16="http://schemas.microsoft.com/office/drawing/2014/main" id="{821CDE23-991C-48B7-B198-B592C434E50D}"/>
                  </a:ext>
                </a:extLst>
              </p:cNvPr>
              <p:cNvSpPr>
                <a:spLocks noChangeArrowheads="1"/>
              </p:cNvSpPr>
              <p:nvPr/>
            </p:nvSpPr>
            <p:spPr bwMode="auto">
              <a:xfrm>
                <a:off x="10499449" y="1916150"/>
                <a:ext cx="11415"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29" y="0"/>
                      <a:pt x="29" y="0"/>
                      <a:pt x="0" y="0"/>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49" name="Freeform 800">
                <a:extLst>
                  <a:ext uri="{FF2B5EF4-FFF2-40B4-BE49-F238E27FC236}">
                    <a16:creationId xmlns:a16="http://schemas.microsoft.com/office/drawing/2014/main" id="{748AF371-90D8-4067-964B-BE76ED3054DB}"/>
                  </a:ext>
                </a:extLst>
              </p:cNvPr>
              <p:cNvSpPr>
                <a:spLocks noChangeArrowheads="1"/>
              </p:cNvSpPr>
              <p:nvPr/>
            </p:nvSpPr>
            <p:spPr bwMode="auto">
              <a:xfrm>
                <a:off x="10413013" y="1980883"/>
                <a:ext cx="22832" cy="32366"/>
              </a:xfrm>
              <a:custGeom>
                <a:avLst/>
                <a:gdLst>
                  <a:gd name="T0" fmla="*/ 59 w 60"/>
                  <a:gd name="T1" fmla="*/ 0 h 89"/>
                  <a:gd name="T2" fmla="*/ 59 w 60"/>
                  <a:gd name="T3" fmla="*/ 0 h 89"/>
                  <a:gd name="T4" fmla="*/ 29 w 60"/>
                  <a:gd name="T5" fmla="*/ 29 h 89"/>
                  <a:gd name="T6" fmla="*/ 0 w 60"/>
                  <a:gd name="T7" fmla="*/ 88 h 89"/>
                  <a:gd name="T8" fmla="*/ 29 w 60"/>
                  <a:gd name="T9" fmla="*/ 29 h 89"/>
                  <a:gd name="T10" fmla="*/ 59 w 60"/>
                  <a:gd name="T11" fmla="*/ 0 h 89"/>
                </a:gdLst>
                <a:ahLst/>
                <a:cxnLst>
                  <a:cxn ang="0">
                    <a:pos x="T0" y="T1"/>
                  </a:cxn>
                  <a:cxn ang="0">
                    <a:pos x="T2" y="T3"/>
                  </a:cxn>
                  <a:cxn ang="0">
                    <a:pos x="T4" y="T5"/>
                  </a:cxn>
                  <a:cxn ang="0">
                    <a:pos x="T6" y="T7"/>
                  </a:cxn>
                  <a:cxn ang="0">
                    <a:pos x="T8" y="T9"/>
                  </a:cxn>
                  <a:cxn ang="0">
                    <a:pos x="T10" y="T11"/>
                  </a:cxn>
                </a:cxnLst>
                <a:rect l="0" t="0" r="r" b="b"/>
                <a:pathLst>
                  <a:path w="60" h="89">
                    <a:moveTo>
                      <a:pt x="59" y="0"/>
                    </a:moveTo>
                    <a:lnTo>
                      <a:pt x="59" y="0"/>
                    </a:lnTo>
                    <a:cubicBezTo>
                      <a:pt x="29" y="0"/>
                      <a:pt x="29" y="29"/>
                      <a:pt x="29" y="29"/>
                    </a:cubicBezTo>
                    <a:cubicBezTo>
                      <a:pt x="0" y="59"/>
                      <a:pt x="0" y="59"/>
                      <a:pt x="0" y="88"/>
                    </a:cubicBezTo>
                    <a:cubicBezTo>
                      <a:pt x="0" y="59"/>
                      <a:pt x="0" y="59"/>
                      <a:pt x="29" y="29"/>
                    </a:cubicBezTo>
                    <a:cubicBezTo>
                      <a:pt x="29" y="29"/>
                      <a:pt x="2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0" name="Freeform 801">
                <a:extLst>
                  <a:ext uri="{FF2B5EF4-FFF2-40B4-BE49-F238E27FC236}">
                    <a16:creationId xmlns:a16="http://schemas.microsoft.com/office/drawing/2014/main" id="{A072F1FE-95F4-44E4-A5F0-02ED22DC1BFC}"/>
                  </a:ext>
                </a:extLst>
              </p:cNvPr>
              <p:cNvSpPr>
                <a:spLocks noChangeArrowheads="1"/>
              </p:cNvSpPr>
              <p:nvPr/>
            </p:nvSpPr>
            <p:spPr bwMode="auto">
              <a:xfrm>
                <a:off x="9398628" y="2066655"/>
                <a:ext cx="1631" cy="11328"/>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lnTo>
                      <a:pt x="0" y="0"/>
                    </a:ln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1" name="Freeform 802">
                <a:extLst>
                  <a:ext uri="{FF2B5EF4-FFF2-40B4-BE49-F238E27FC236}">
                    <a16:creationId xmlns:a16="http://schemas.microsoft.com/office/drawing/2014/main" id="{1A78A02C-4376-47E2-9D2E-123BE55B0D7F}"/>
                  </a:ext>
                </a:extLst>
              </p:cNvPr>
              <p:cNvSpPr>
                <a:spLocks noChangeArrowheads="1"/>
              </p:cNvSpPr>
              <p:nvPr/>
            </p:nvSpPr>
            <p:spPr bwMode="auto">
              <a:xfrm>
                <a:off x="10230359" y="2259234"/>
                <a:ext cx="107636" cy="53405"/>
              </a:xfrm>
              <a:custGeom>
                <a:avLst/>
                <a:gdLst>
                  <a:gd name="T0" fmla="*/ 175 w 293"/>
                  <a:gd name="T1" fmla="*/ 115 h 145"/>
                  <a:gd name="T2" fmla="*/ 175 w 293"/>
                  <a:gd name="T3" fmla="*/ 115 h 145"/>
                  <a:gd name="T4" fmla="*/ 117 w 293"/>
                  <a:gd name="T5" fmla="*/ 115 h 145"/>
                  <a:gd name="T6" fmla="*/ 0 w 293"/>
                  <a:gd name="T7" fmla="*/ 144 h 145"/>
                  <a:gd name="T8" fmla="*/ 117 w 293"/>
                  <a:gd name="T9" fmla="*/ 115 h 145"/>
                  <a:gd name="T10" fmla="*/ 175 w 293"/>
                  <a:gd name="T11" fmla="*/ 115 h 145"/>
                  <a:gd name="T12" fmla="*/ 234 w 293"/>
                  <a:gd name="T13" fmla="*/ 58 h 145"/>
                  <a:gd name="T14" fmla="*/ 292 w 293"/>
                  <a:gd name="T15" fmla="*/ 0 h 145"/>
                  <a:gd name="T16" fmla="*/ 292 w 293"/>
                  <a:gd name="T17" fmla="*/ 0 h 145"/>
                  <a:gd name="T18" fmla="*/ 292 w 293"/>
                  <a:gd name="T19" fmla="*/ 0 h 145"/>
                  <a:gd name="T20" fmla="*/ 234 w 293"/>
                  <a:gd name="T21" fmla="*/ 58 h 145"/>
                  <a:gd name="T22" fmla="*/ 175 w 293"/>
                  <a:gd name="T23" fmla="*/ 11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3" h="145">
                    <a:moveTo>
                      <a:pt x="175" y="115"/>
                    </a:moveTo>
                    <a:lnTo>
                      <a:pt x="175" y="115"/>
                    </a:lnTo>
                    <a:cubicBezTo>
                      <a:pt x="146" y="115"/>
                      <a:pt x="146" y="115"/>
                      <a:pt x="117" y="115"/>
                    </a:cubicBezTo>
                    <a:cubicBezTo>
                      <a:pt x="58" y="115"/>
                      <a:pt x="29" y="144"/>
                      <a:pt x="0" y="144"/>
                    </a:cubicBezTo>
                    <a:cubicBezTo>
                      <a:pt x="29" y="144"/>
                      <a:pt x="58" y="115"/>
                      <a:pt x="117" y="115"/>
                    </a:cubicBezTo>
                    <a:cubicBezTo>
                      <a:pt x="146" y="115"/>
                      <a:pt x="146" y="115"/>
                      <a:pt x="175" y="115"/>
                    </a:cubicBezTo>
                    <a:cubicBezTo>
                      <a:pt x="175" y="115"/>
                      <a:pt x="205" y="87"/>
                      <a:pt x="234" y="58"/>
                    </a:cubicBezTo>
                    <a:cubicBezTo>
                      <a:pt x="263" y="58"/>
                      <a:pt x="263" y="29"/>
                      <a:pt x="292" y="0"/>
                    </a:cubicBezTo>
                    <a:lnTo>
                      <a:pt x="292" y="0"/>
                    </a:lnTo>
                    <a:lnTo>
                      <a:pt x="292" y="0"/>
                    </a:lnTo>
                    <a:cubicBezTo>
                      <a:pt x="263" y="29"/>
                      <a:pt x="263" y="58"/>
                      <a:pt x="234" y="58"/>
                    </a:cubicBezTo>
                    <a:cubicBezTo>
                      <a:pt x="205" y="87"/>
                      <a:pt x="175" y="115"/>
                      <a:pt x="175" y="115"/>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2" name="Freeform 803">
                <a:extLst>
                  <a:ext uri="{FF2B5EF4-FFF2-40B4-BE49-F238E27FC236}">
                    <a16:creationId xmlns:a16="http://schemas.microsoft.com/office/drawing/2014/main" id="{D978A8E2-9138-4615-9F7B-CDAF1C906F67}"/>
                  </a:ext>
                </a:extLst>
              </p:cNvPr>
              <p:cNvSpPr>
                <a:spLocks noChangeArrowheads="1"/>
              </p:cNvSpPr>
              <p:nvPr/>
            </p:nvSpPr>
            <p:spPr bwMode="auto">
              <a:xfrm>
                <a:off x="9356226" y="2034288"/>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3" name="Freeform 804">
                <a:extLst>
                  <a:ext uri="{FF2B5EF4-FFF2-40B4-BE49-F238E27FC236}">
                    <a16:creationId xmlns:a16="http://schemas.microsoft.com/office/drawing/2014/main" id="{F6F1F0BD-A0DB-413F-910F-C1D38BAF4E51}"/>
                  </a:ext>
                </a:extLst>
              </p:cNvPr>
              <p:cNvSpPr>
                <a:spLocks noChangeArrowheads="1"/>
              </p:cNvSpPr>
              <p:nvPr/>
            </p:nvSpPr>
            <p:spPr bwMode="auto">
              <a:xfrm>
                <a:off x="9398628" y="2076365"/>
                <a:ext cx="11416" cy="32366"/>
              </a:xfrm>
              <a:custGeom>
                <a:avLst/>
                <a:gdLst>
                  <a:gd name="T0" fmla="*/ 29 w 30"/>
                  <a:gd name="T1" fmla="*/ 88 h 89"/>
                  <a:gd name="T2" fmla="*/ 29 w 30"/>
                  <a:gd name="T3" fmla="*/ 88 h 89"/>
                  <a:gd name="T4" fmla="*/ 29 w 30"/>
                  <a:gd name="T5" fmla="*/ 88 h 89"/>
                  <a:gd name="T6" fmla="*/ 29 w 30"/>
                  <a:gd name="T7" fmla="*/ 88 h 89"/>
                  <a:gd name="T8" fmla="*/ 29 w 30"/>
                  <a:gd name="T9" fmla="*/ 88 h 89"/>
                  <a:gd name="T10" fmla="*/ 0 w 30"/>
                  <a:gd name="T11" fmla="*/ 0 h 89"/>
                  <a:gd name="T12" fmla="*/ 29 w 30"/>
                  <a:gd name="T13" fmla="*/ 88 h 89"/>
                </a:gdLst>
                <a:ahLst/>
                <a:cxnLst>
                  <a:cxn ang="0">
                    <a:pos x="T0" y="T1"/>
                  </a:cxn>
                  <a:cxn ang="0">
                    <a:pos x="T2" y="T3"/>
                  </a:cxn>
                  <a:cxn ang="0">
                    <a:pos x="T4" y="T5"/>
                  </a:cxn>
                  <a:cxn ang="0">
                    <a:pos x="T6" y="T7"/>
                  </a:cxn>
                  <a:cxn ang="0">
                    <a:pos x="T8" y="T9"/>
                  </a:cxn>
                  <a:cxn ang="0">
                    <a:pos x="T10" y="T11"/>
                  </a:cxn>
                  <a:cxn ang="0">
                    <a:pos x="T12" y="T13"/>
                  </a:cxn>
                </a:cxnLst>
                <a:rect l="0" t="0" r="r" b="b"/>
                <a:pathLst>
                  <a:path w="30" h="89">
                    <a:moveTo>
                      <a:pt x="29" y="88"/>
                    </a:moveTo>
                    <a:lnTo>
                      <a:pt x="29" y="88"/>
                    </a:lnTo>
                    <a:lnTo>
                      <a:pt x="29" y="88"/>
                    </a:lnTo>
                    <a:lnTo>
                      <a:pt x="29" y="88"/>
                    </a:lnTo>
                    <a:lnTo>
                      <a:pt x="29" y="88"/>
                    </a:lnTo>
                    <a:cubicBezTo>
                      <a:pt x="29" y="59"/>
                      <a:pt x="0" y="30"/>
                      <a:pt x="0" y="0"/>
                    </a:cubicBezTo>
                    <a:cubicBezTo>
                      <a:pt x="0" y="30"/>
                      <a:pt x="29" y="59"/>
                      <a:pt x="29"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4" name="Freeform 805">
                <a:extLst>
                  <a:ext uri="{FF2B5EF4-FFF2-40B4-BE49-F238E27FC236}">
                    <a16:creationId xmlns:a16="http://schemas.microsoft.com/office/drawing/2014/main" id="{296DF2CC-F093-467F-B49F-39F5590D3B8B}"/>
                  </a:ext>
                </a:extLst>
              </p:cNvPr>
              <p:cNvSpPr>
                <a:spLocks noChangeArrowheads="1"/>
              </p:cNvSpPr>
              <p:nvPr/>
            </p:nvSpPr>
            <p:spPr bwMode="auto">
              <a:xfrm>
                <a:off x="9421459" y="2205830"/>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5" name="Freeform 806">
                <a:extLst>
                  <a:ext uri="{FF2B5EF4-FFF2-40B4-BE49-F238E27FC236}">
                    <a16:creationId xmlns:a16="http://schemas.microsoft.com/office/drawing/2014/main" id="{3733BBC5-8B9D-4F80-9D43-49FBB235B16D}"/>
                  </a:ext>
                </a:extLst>
              </p:cNvPr>
              <p:cNvSpPr>
                <a:spLocks noChangeArrowheads="1"/>
              </p:cNvSpPr>
              <p:nvPr/>
            </p:nvSpPr>
            <p:spPr bwMode="auto">
              <a:xfrm>
                <a:off x="9463861" y="2280273"/>
                <a:ext cx="22832" cy="11328"/>
              </a:xfrm>
              <a:custGeom>
                <a:avLst/>
                <a:gdLst>
                  <a:gd name="T0" fmla="*/ 29 w 60"/>
                  <a:gd name="T1" fmla="*/ 0 h 30"/>
                  <a:gd name="T2" fmla="*/ 29 w 60"/>
                  <a:gd name="T3" fmla="*/ 0 h 30"/>
                  <a:gd name="T4" fmla="*/ 59 w 60"/>
                  <a:gd name="T5" fmla="*/ 0 h 30"/>
                  <a:gd name="T6" fmla="*/ 29 w 60"/>
                  <a:gd name="T7" fmla="*/ 0 h 30"/>
                  <a:gd name="T8" fmla="*/ 0 w 60"/>
                  <a:gd name="T9" fmla="*/ 29 h 30"/>
                  <a:gd name="T10" fmla="*/ 29 w 60"/>
                  <a:gd name="T11" fmla="*/ 0 h 30"/>
                </a:gdLst>
                <a:ahLst/>
                <a:cxnLst>
                  <a:cxn ang="0">
                    <a:pos x="T0" y="T1"/>
                  </a:cxn>
                  <a:cxn ang="0">
                    <a:pos x="T2" y="T3"/>
                  </a:cxn>
                  <a:cxn ang="0">
                    <a:pos x="T4" y="T5"/>
                  </a:cxn>
                  <a:cxn ang="0">
                    <a:pos x="T6" y="T7"/>
                  </a:cxn>
                  <a:cxn ang="0">
                    <a:pos x="T8" y="T9"/>
                  </a:cxn>
                  <a:cxn ang="0">
                    <a:pos x="T10" y="T11"/>
                  </a:cxn>
                </a:cxnLst>
                <a:rect l="0" t="0" r="r" b="b"/>
                <a:pathLst>
                  <a:path w="60" h="30">
                    <a:moveTo>
                      <a:pt x="29" y="0"/>
                    </a:moveTo>
                    <a:lnTo>
                      <a:pt x="29" y="0"/>
                    </a:lnTo>
                    <a:cubicBezTo>
                      <a:pt x="59" y="0"/>
                      <a:pt x="59" y="0"/>
                      <a:pt x="59" y="0"/>
                    </a:cubicBezTo>
                    <a:cubicBezTo>
                      <a:pt x="59" y="0"/>
                      <a:pt x="59" y="0"/>
                      <a:pt x="29" y="0"/>
                    </a:cubicBezTo>
                    <a:cubicBezTo>
                      <a:pt x="29" y="0"/>
                      <a:pt x="29" y="0"/>
                      <a:pt x="0" y="29"/>
                    </a:cubicBezTo>
                    <a:cubicBezTo>
                      <a:pt x="29"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6" name="Freeform 807">
                <a:extLst>
                  <a:ext uri="{FF2B5EF4-FFF2-40B4-BE49-F238E27FC236}">
                    <a16:creationId xmlns:a16="http://schemas.microsoft.com/office/drawing/2014/main" id="{501EA6F6-EE0E-473E-8BA8-804B69450ED5}"/>
                  </a:ext>
                </a:extLst>
              </p:cNvPr>
              <p:cNvSpPr>
                <a:spLocks noChangeArrowheads="1"/>
              </p:cNvSpPr>
              <p:nvPr/>
            </p:nvSpPr>
            <p:spPr bwMode="auto">
              <a:xfrm>
                <a:off x="10218943" y="2312639"/>
                <a:ext cx="11415" cy="11328"/>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0"/>
                      <a:pt x="0" y="0"/>
                      <a:pt x="0" y="29"/>
                    </a:cubicBezTo>
                    <a:cubicBezTo>
                      <a:pt x="0" y="0"/>
                      <a:pt x="29"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7" name="Freeform 808">
                <a:extLst>
                  <a:ext uri="{FF2B5EF4-FFF2-40B4-BE49-F238E27FC236}">
                    <a16:creationId xmlns:a16="http://schemas.microsoft.com/office/drawing/2014/main" id="{0F2861F6-D1D0-4CFE-AF82-9F3601142C9F}"/>
                  </a:ext>
                </a:extLst>
              </p:cNvPr>
              <p:cNvSpPr>
                <a:spLocks noChangeArrowheads="1"/>
              </p:cNvSpPr>
              <p:nvPr/>
            </p:nvSpPr>
            <p:spPr bwMode="auto">
              <a:xfrm>
                <a:off x="11265946" y="1327082"/>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8" name="Freeform 809">
                <a:extLst>
                  <a:ext uri="{FF2B5EF4-FFF2-40B4-BE49-F238E27FC236}">
                    <a16:creationId xmlns:a16="http://schemas.microsoft.com/office/drawing/2014/main" id="{5969BFB9-9A7C-4E74-BD39-A24B308CFCE5}"/>
                  </a:ext>
                </a:extLst>
              </p:cNvPr>
              <p:cNvSpPr>
                <a:spLocks noChangeArrowheads="1"/>
              </p:cNvSpPr>
              <p:nvPr/>
            </p:nvSpPr>
            <p:spPr bwMode="auto">
              <a:xfrm>
                <a:off x="11093076" y="1327082"/>
                <a:ext cx="11415" cy="11329"/>
              </a:xfrm>
              <a:custGeom>
                <a:avLst/>
                <a:gdLst>
                  <a:gd name="T0" fmla="*/ 0 w 29"/>
                  <a:gd name="T1" fmla="*/ 0 h 30"/>
                  <a:gd name="T2" fmla="*/ 0 w 29"/>
                  <a:gd name="T3" fmla="*/ 0 h 30"/>
                  <a:gd name="T4" fmla="*/ 28 w 29"/>
                  <a:gd name="T5" fmla="*/ 29 h 30"/>
                  <a:gd name="T6" fmla="*/ 0 w 29"/>
                  <a:gd name="T7" fmla="*/ 0 h 30"/>
                </a:gdLst>
                <a:ahLst/>
                <a:cxnLst>
                  <a:cxn ang="0">
                    <a:pos x="T0" y="T1"/>
                  </a:cxn>
                  <a:cxn ang="0">
                    <a:pos x="T2" y="T3"/>
                  </a:cxn>
                  <a:cxn ang="0">
                    <a:pos x="T4" y="T5"/>
                  </a:cxn>
                  <a:cxn ang="0">
                    <a:pos x="T6" y="T7"/>
                  </a:cxn>
                </a:cxnLst>
                <a:rect l="0" t="0" r="r" b="b"/>
                <a:pathLst>
                  <a:path w="29" h="30">
                    <a:moveTo>
                      <a:pt x="0" y="0"/>
                    </a:moveTo>
                    <a:lnTo>
                      <a:pt x="0" y="0"/>
                    </a:lnTo>
                    <a:cubicBezTo>
                      <a:pt x="0" y="0"/>
                      <a:pt x="0" y="0"/>
                      <a:pt x="28"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59" name="Freeform 810">
                <a:extLst>
                  <a:ext uri="{FF2B5EF4-FFF2-40B4-BE49-F238E27FC236}">
                    <a16:creationId xmlns:a16="http://schemas.microsoft.com/office/drawing/2014/main" id="{9354A21D-1322-441C-BE90-D0544529CC92}"/>
                  </a:ext>
                </a:extLst>
              </p:cNvPr>
              <p:cNvSpPr>
                <a:spLocks noChangeArrowheads="1"/>
              </p:cNvSpPr>
              <p:nvPr/>
            </p:nvSpPr>
            <p:spPr bwMode="auto">
              <a:xfrm>
                <a:off x="11233329" y="1327082"/>
                <a:ext cx="11415"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0" name="Freeform 811">
                <a:extLst>
                  <a:ext uri="{FF2B5EF4-FFF2-40B4-BE49-F238E27FC236}">
                    <a16:creationId xmlns:a16="http://schemas.microsoft.com/office/drawing/2014/main" id="{B7B135CA-DD5D-4AAA-9F0B-E3D69EF14426}"/>
                  </a:ext>
                </a:extLst>
              </p:cNvPr>
              <p:cNvSpPr>
                <a:spLocks noChangeArrowheads="1"/>
              </p:cNvSpPr>
              <p:nvPr/>
            </p:nvSpPr>
            <p:spPr bwMode="auto">
              <a:xfrm>
                <a:off x="11060460" y="2366043"/>
                <a:ext cx="75019" cy="118138"/>
              </a:xfrm>
              <a:custGeom>
                <a:avLst/>
                <a:gdLst>
                  <a:gd name="T0" fmla="*/ 116 w 205"/>
                  <a:gd name="T1" fmla="*/ 292 h 322"/>
                  <a:gd name="T2" fmla="*/ 116 w 205"/>
                  <a:gd name="T3" fmla="*/ 292 h 322"/>
                  <a:gd name="T4" fmla="*/ 175 w 205"/>
                  <a:gd name="T5" fmla="*/ 262 h 322"/>
                  <a:gd name="T6" fmla="*/ 145 w 205"/>
                  <a:gd name="T7" fmla="*/ 204 h 322"/>
                  <a:gd name="T8" fmla="*/ 145 w 205"/>
                  <a:gd name="T9" fmla="*/ 117 h 322"/>
                  <a:gd name="T10" fmla="*/ 175 w 205"/>
                  <a:gd name="T11" fmla="*/ 117 h 322"/>
                  <a:gd name="T12" fmla="*/ 204 w 205"/>
                  <a:gd name="T13" fmla="*/ 117 h 322"/>
                  <a:gd name="T14" fmla="*/ 116 w 205"/>
                  <a:gd name="T15" fmla="*/ 29 h 322"/>
                  <a:gd name="T16" fmla="*/ 116 w 205"/>
                  <a:gd name="T17" fmla="*/ 0 h 322"/>
                  <a:gd name="T18" fmla="*/ 29 w 205"/>
                  <a:gd name="T19" fmla="*/ 29 h 322"/>
                  <a:gd name="T20" fmla="*/ 0 w 205"/>
                  <a:gd name="T21" fmla="*/ 29 h 322"/>
                  <a:gd name="T22" fmla="*/ 29 w 205"/>
                  <a:gd name="T23" fmla="*/ 88 h 322"/>
                  <a:gd name="T24" fmla="*/ 88 w 205"/>
                  <a:gd name="T25" fmla="*/ 321 h 322"/>
                  <a:gd name="T26" fmla="*/ 116 w 205"/>
                  <a:gd name="T27" fmla="*/ 29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322">
                    <a:moveTo>
                      <a:pt x="116" y="292"/>
                    </a:moveTo>
                    <a:lnTo>
                      <a:pt x="116" y="292"/>
                    </a:lnTo>
                    <a:cubicBezTo>
                      <a:pt x="145" y="262"/>
                      <a:pt x="145" y="262"/>
                      <a:pt x="175" y="262"/>
                    </a:cubicBezTo>
                    <a:cubicBezTo>
                      <a:pt x="175" y="233"/>
                      <a:pt x="145" y="233"/>
                      <a:pt x="145" y="204"/>
                    </a:cubicBezTo>
                    <a:cubicBezTo>
                      <a:pt x="145" y="175"/>
                      <a:pt x="145" y="146"/>
                      <a:pt x="145" y="117"/>
                    </a:cubicBezTo>
                    <a:lnTo>
                      <a:pt x="175" y="117"/>
                    </a:lnTo>
                    <a:cubicBezTo>
                      <a:pt x="204" y="117"/>
                      <a:pt x="204" y="117"/>
                      <a:pt x="204" y="117"/>
                    </a:cubicBezTo>
                    <a:cubicBezTo>
                      <a:pt x="145" y="88"/>
                      <a:pt x="145" y="59"/>
                      <a:pt x="116" y="29"/>
                    </a:cubicBezTo>
                    <a:cubicBezTo>
                      <a:pt x="116" y="0"/>
                      <a:pt x="116" y="0"/>
                      <a:pt x="116" y="0"/>
                    </a:cubicBezTo>
                    <a:cubicBezTo>
                      <a:pt x="88" y="0"/>
                      <a:pt x="59" y="0"/>
                      <a:pt x="29" y="29"/>
                    </a:cubicBezTo>
                    <a:lnTo>
                      <a:pt x="0" y="29"/>
                    </a:lnTo>
                    <a:cubicBezTo>
                      <a:pt x="0" y="29"/>
                      <a:pt x="29" y="59"/>
                      <a:pt x="29" y="88"/>
                    </a:cubicBezTo>
                    <a:cubicBezTo>
                      <a:pt x="59" y="146"/>
                      <a:pt x="88" y="233"/>
                      <a:pt x="88" y="321"/>
                    </a:cubicBezTo>
                    <a:cubicBezTo>
                      <a:pt x="88" y="292"/>
                      <a:pt x="116" y="292"/>
                      <a:pt x="116" y="292"/>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1" name="Freeform 812">
                <a:extLst>
                  <a:ext uri="{FF2B5EF4-FFF2-40B4-BE49-F238E27FC236}">
                    <a16:creationId xmlns:a16="http://schemas.microsoft.com/office/drawing/2014/main" id="{73E3F4CB-87DF-4D0F-80A1-E16802190666}"/>
                  </a:ext>
                </a:extLst>
              </p:cNvPr>
              <p:cNvSpPr>
                <a:spLocks noChangeArrowheads="1"/>
              </p:cNvSpPr>
              <p:nvPr/>
            </p:nvSpPr>
            <p:spPr bwMode="auto">
              <a:xfrm>
                <a:off x="11275731" y="1327082"/>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2" name="Freeform 813">
                <a:extLst>
                  <a:ext uri="{FF2B5EF4-FFF2-40B4-BE49-F238E27FC236}">
                    <a16:creationId xmlns:a16="http://schemas.microsoft.com/office/drawing/2014/main" id="{8F85CEB9-9045-40C3-8462-4A55D7965AC9}"/>
                  </a:ext>
                </a:extLst>
              </p:cNvPr>
              <p:cNvSpPr>
                <a:spLocks noChangeArrowheads="1"/>
              </p:cNvSpPr>
              <p:nvPr/>
            </p:nvSpPr>
            <p:spPr bwMode="auto">
              <a:xfrm>
                <a:off x="11243114" y="1327082"/>
                <a:ext cx="22832" cy="1619"/>
              </a:xfrm>
              <a:custGeom>
                <a:avLst/>
                <a:gdLst>
                  <a:gd name="T0" fmla="*/ 59 w 60"/>
                  <a:gd name="T1" fmla="*/ 0 h 1"/>
                  <a:gd name="T2" fmla="*/ 59 w 60"/>
                  <a:gd name="T3" fmla="*/ 0 h 1"/>
                  <a:gd name="T4" fmla="*/ 30 w 60"/>
                  <a:gd name="T5" fmla="*/ 0 h 1"/>
                  <a:gd name="T6" fmla="*/ 0 w 60"/>
                  <a:gd name="T7" fmla="*/ 0 h 1"/>
                  <a:gd name="T8" fmla="*/ 30 w 60"/>
                  <a:gd name="T9" fmla="*/ 0 h 1"/>
                  <a:gd name="T10" fmla="*/ 59 w 60"/>
                  <a:gd name="T11" fmla="*/ 0 h 1"/>
                </a:gdLst>
                <a:ahLst/>
                <a:cxnLst>
                  <a:cxn ang="0">
                    <a:pos x="T0" y="T1"/>
                  </a:cxn>
                  <a:cxn ang="0">
                    <a:pos x="T2" y="T3"/>
                  </a:cxn>
                  <a:cxn ang="0">
                    <a:pos x="T4" y="T5"/>
                  </a:cxn>
                  <a:cxn ang="0">
                    <a:pos x="T6" y="T7"/>
                  </a:cxn>
                  <a:cxn ang="0">
                    <a:pos x="T8" y="T9"/>
                  </a:cxn>
                  <a:cxn ang="0">
                    <a:pos x="T10" y="T11"/>
                  </a:cxn>
                </a:cxnLst>
                <a:rect l="0" t="0" r="r" b="b"/>
                <a:pathLst>
                  <a:path w="60" h="1">
                    <a:moveTo>
                      <a:pt x="59" y="0"/>
                    </a:moveTo>
                    <a:lnTo>
                      <a:pt x="59" y="0"/>
                    </a:lnTo>
                    <a:cubicBezTo>
                      <a:pt x="30" y="0"/>
                      <a:pt x="30" y="0"/>
                      <a:pt x="30" y="0"/>
                    </a:cubicBezTo>
                    <a:cubicBezTo>
                      <a:pt x="0" y="0"/>
                      <a:pt x="0" y="0"/>
                      <a:pt x="0" y="0"/>
                    </a:cubicBezTo>
                    <a:cubicBezTo>
                      <a:pt x="0" y="0"/>
                      <a:pt x="0" y="0"/>
                      <a:pt x="30" y="0"/>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3" name="Freeform 814">
                <a:extLst>
                  <a:ext uri="{FF2B5EF4-FFF2-40B4-BE49-F238E27FC236}">
                    <a16:creationId xmlns:a16="http://schemas.microsoft.com/office/drawing/2014/main" id="{51AF7F92-240F-4E96-90DB-F86A361E6C18}"/>
                  </a:ext>
                </a:extLst>
              </p:cNvPr>
              <p:cNvSpPr>
                <a:spLocks noChangeArrowheads="1"/>
              </p:cNvSpPr>
              <p:nvPr/>
            </p:nvSpPr>
            <p:spPr bwMode="auto">
              <a:xfrm>
                <a:off x="10682103" y="1798014"/>
                <a:ext cx="247889" cy="76061"/>
              </a:xfrm>
              <a:custGeom>
                <a:avLst/>
                <a:gdLst>
                  <a:gd name="T0" fmla="*/ 175 w 672"/>
                  <a:gd name="T1" fmla="*/ 175 h 206"/>
                  <a:gd name="T2" fmla="*/ 175 w 672"/>
                  <a:gd name="T3" fmla="*/ 175 h 206"/>
                  <a:gd name="T4" fmla="*/ 642 w 672"/>
                  <a:gd name="T5" fmla="*/ 29 h 206"/>
                  <a:gd name="T6" fmla="*/ 671 w 672"/>
                  <a:gd name="T7" fmla="*/ 29 h 206"/>
                  <a:gd name="T8" fmla="*/ 671 w 672"/>
                  <a:gd name="T9" fmla="*/ 29 h 206"/>
                  <a:gd name="T10" fmla="*/ 671 w 672"/>
                  <a:gd name="T11" fmla="*/ 0 h 206"/>
                  <a:gd name="T12" fmla="*/ 671 w 672"/>
                  <a:gd name="T13" fmla="*/ 29 h 206"/>
                  <a:gd name="T14" fmla="*/ 671 w 672"/>
                  <a:gd name="T15" fmla="*/ 29 h 206"/>
                  <a:gd name="T16" fmla="*/ 642 w 672"/>
                  <a:gd name="T17" fmla="*/ 29 h 206"/>
                  <a:gd name="T18" fmla="*/ 146 w 672"/>
                  <a:gd name="T19" fmla="*/ 175 h 206"/>
                  <a:gd name="T20" fmla="*/ 30 w 672"/>
                  <a:gd name="T21" fmla="*/ 205 h 206"/>
                  <a:gd name="T22" fmla="*/ 0 w 672"/>
                  <a:gd name="T23" fmla="*/ 205 h 206"/>
                  <a:gd name="T24" fmla="*/ 30 w 672"/>
                  <a:gd name="T25" fmla="*/ 205 h 206"/>
                  <a:gd name="T26" fmla="*/ 175 w 672"/>
                  <a:gd name="T27" fmla="*/ 17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2" h="206">
                    <a:moveTo>
                      <a:pt x="175" y="175"/>
                    </a:moveTo>
                    <a:lnTo>
                      <a:pt x="175" y="175"/>
                    </a:lnTo>
                    <a:cubicBezTo>
                      <a:pt x="321" y="117"/>
                      <a:pt x="496" y="58"/>
                      <a:pt x="642" y="29"/>
                    </a:cubicBezTo>
                    <a:cubicBezTo>
                      <a:pt x="671" y="29"/>
                      <a:pt x="671" y="29"/>
                      <a:pt x="671" y="29"/>
                    </a:cubicBezTo>
                    <a:lnTo>
                      <a:pt x="671" y="29"/>
                    </a:lnTo>
                    <a:cubicBezTo>
                      <a:pt x="671" y="29"/>
                      <a:pt x="671" y="29"/>
                      <a:pt x="671" y="0"/>
                    </a:cubicBezTo>
                    <a:cubicBezTo>
                      <a:pt x="671" y="29"/>
                      <a:pt x="671" y="29"/>
                      <a:pt x="671" y="29"/>
                    </a:cubicBezTo>
                    <a:lnTo>
                      <a:pt x="671" y="29"/>
                    </a:lnTo>
                    <a:cubicBezTo>
                      <a:pt x="642" y="29"/>
                      <a:pt x="642" y="29"/>
                      <a:pt x="642" y="29"/>
                    </a:cubicBezTo>
                    <a:cubicBezTo>
                      <a:pt x="496" y="58"/>
                      <a:pt x="321" y="117"/>
                      <a:pt x="146" y="175"/>
                    </a:cubicBezTo>
                    <a:cubicBezTo>
                      <a:pt x="116" y="175"/>
                      <a:pt x="59" y="205"/>
                      <a:pt x="30" y="205"/>
                    </a:cubicBezTo>
                    <a:cubicBezTo>
                      <a:pt x="0" y="205"/>
                      <a:pt x="0" y="205"/>
                      <a:pt x="0" y="205"/>
                    </a:cubicBezTo>
                    <a:cubicBezTo>
                      <a:pt x="30" y="205"/>
                      <a:pt x="30" y="205"/>
                      <a:pt x="30" y="205"/>
                    </a:cubicBezTo>
                    <a:cubicBezTo>
                      <a:pt x="59" y="205"/>
                      <a:pt x="116" y="175"/>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4" name="Freeform 815">
                <a:extLst>
                  <a:ext uri="{FF2B5EF4-FFF2-40B4-BE49-F238E27FC236}">
                    <a16:creationId xmlns:a16="http://schemas.microsoft.com/office/drawing/2014/main" id="{DD3D13E5-9F86-49BD-BFCB-0C79310D9C84}"/>
                  </a:ext>
                </a:extLst>
              </p:cNvPr>
              <p:cNvSpPr>
                <a:spLocks noChangeArrowheads="1"/>
              </p:cNvSpPr>
              <p:nvPr/>
            </p:nvSpPr>
            <p:spPr bwMode="auto">
              <a:xfrm>
                <a:off x="10995226" y="1702532"/>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5" name="Freeform 816">
                <a:extLst>
                  <a:ext uri="{FF2B5EF4-FFF2-40B4-BE49-F238E27FC236}">
                    <a16:creationId xmlns:a16="http://schemas.microsoft.com/office/drawing/2014/main" id="{664BD5E6-6F79-4E92-8C0B-CA5133CD0F6B}"/>
                  </a:ext>
                </a:extLst>
              </p:cNvPr>
              <p:cNvSpPr>
                <a:spLocks noChangeArrowheads="1"/>
              </p:cNvSpPr>
              <p:nvPr/>
            </p:nvSpPr>
            <p:spPr bwMode="auto">
              <a:xfrm>
                <a:off x="10964239" y="1702532"/>
                <a:ext cx="44033" cy="53405"/>
              </a:xfrm>
              <a:custGeom>
                <a:avLst/>
                <a:gdLst>
                  <a:gd name="T0" fmla="*/ 28 w 117"/>
                  <a:gd name="T1" fmla="*/ 146 h 147"/>
                  <a:gd name="T2" fmla="*/ 28 w 117"/>
                  <a:gd name="T3" fmla="*/ 146 h 147"/>
                  <a:gd name="T4" fmla="*/ 28 w 117"/>
                  <a:gd name="T5" fmla="*/ 146 h 147"/>
                  <a:gd name="T6" fmla="*/ 87 w 117"/>
                  <a:gd name="T7" fmla="*/ 117 h 147"/>
                  <a:gd name="T8" fmla="*/ 87 w 117"/>
                  <a:gd name="T9" fmla="*/ 0 h 147"/>
                  <a:gd name="T10" fmla="*/ 87 w 117"/>
                  <a:gd name="T11" fmla="*/ 117 h 147"/>
                  <a:gd name="T12" fmla="*/ 28 w 117"/>
                  <a:gd name="T13" fmla="*/ 146 h 147"/>
                  <a:gd name="T14" fmla="*/ 28 w 117"/>
                  <a:gd name="T15" fmla="*/ 146 h 147"/>
                  <a:gd name="T16" fmla="*/ 0 w 117"/>
                  <a:gd name="T17" fmla="*/ 146 h 147"/>
                  <a:gd name="T18" fmla="*/ 0 w 117"/>
                  <a:gd name="T19" fmla="*/ 146 h 147"/>
                  <a:gd name="T20" fmla="*/ 28 w 117"/>
                  <a:gd name="T21"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7">
                    <a:moveTo>
                      <a:pt x="28" y="146"/>
                    </a:moveTo>
                    <a:lnTo>
                      <a:pt x="28" y="146"/>
                    </a:lnTo>
                    <a:lnTo>
                      <a:pt x="28" y="146"/>
                    </a:lnTo>
                    <a:cubicBezTo>
                      <a:pt x="57" y="146"/>
                      <a:pt x="87" y="117"/>
                      <a:pt x="87" y="117"/>
                    </a:cubicBezTo>
                    <a:cubicBezTo>
                      <a:pt x="116" y="87"/>
                      <a:pt x="116" y="29"/>
                      <a:pt x="87" y="0"/>
                    </a:cubicBezTo>
                    <a:cubicBezTo>
                      <a:pt x="116" y="29"/>
                      <a:pt x="116" y="87"/>
                      <a:pt x="87" y="117"/>
                    </a:cubicBezTo>
                    <a:cubicBezTo>
                      <a:pt x="87" y="117"/>
                      <a:pt x="57" y="146"/>
                      <a:pt x="28" y="146"/>
                    </a:cubicBezTo>
                    <a:lnTo>
                      <a:pt x="28" y="146"/>
                    </a:lnTo>
                    <a:cubicBezTo>
                      <a:pt x="0" y="146"/>
                      <a:pt x="0" y="146"/>
                      <a:pt x="0" y="146"/>
                    </a:cubicBezTo>
                    <a:lnTo>
                      <a:pt x="0" y="146"/>
                    </a:lnTo>
                    <a:lnTo>
                      <a:pt x="28" y="1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6" name="Freeform 817">
                <a:extLst>
                  <a:ext uri="{FF2B5EF4-FFF2-40B4-BE49-F238E27FC236}">
                    <a16:creationId xmlns:a16="http://schemas.microsoft.com/office/drawing/2014/main" id="{F05DC839-A612-452E-852C-8126C0D5A809}"/>
                  </a:ext>
                </a:extLst>
              </p:cNvPr>
              <p:cNvSpPr>
                <a:spLocks noChangeArrowheads="1"/>
              </p:cNvSpPr>
              <p:nvPr/>
            </p:nvSpPr>
            <p:spPr bwMode="auto">
              <a:xfrm>
                <a:off x="10995226" y="1488914"/>
                <a:ext cx="1630" cy="53405"/>
              </a:xfrm>
              <a:custGeom>
                <a:avLst/>
                <a:gdLst>
                  <a:gd name="T0" fmla="*/ 0 w 1"/>
                  <a:gd name="T1" fmla="*/ 29 h 146"/>
                  <a:gd name="T2" fmla="*/ 0 w 1"/>
                  <a:gd name="T3" fmla="*/ 29 h 146"/>
                  <a:gd name="T4" fmla="*/ 0 w 1"/>
                  <a:gd name="T5" fmla="*/ 0 h 146"/>
                  <a:gd name="T6" fmla="*/ 0 w 1"/>
                  <a:gd name="T7" fmla="*/ 29 h 146"/>
                  <a:gd name="T8" fmla="*/ 0 w 1"/>
                  <a:gd name="T9" fmla="*/ 145 h 146"/>
                  <a:gd name="T10" fmla="*/ 0 w 1"/>
                  <a:gd name="T11" fmla="*/ 29 h 146"/>
                </a:gdLst>
                <a:ahLst/>
                <a:cxnLst>
                  <a:cxn ang="0">
                    <a:pos x="T0" y="T1"/>
                  </a:cxn>
                  <a:cxn ang="0">
                    <a:pos x="T2" y="T3"/>
                  </a:cxn>
                  <a:cxn ang="0">
                    <a:pos x="T4" y="T5"/>
                  </a:cxn>
                  <a:cxn ang="0">
                    <a:pos x="T6" y="T7"/>
                  </a:cxn>
                  <a:cxn ang="0">
                    <a:pos x="T8" y="T9"/>
                  </a:cxn>
                  <a:cxn ang="0">
                    <a:pos x="T10" y="T11"/>
                  </a:cxn>
                </a:cxnLst>
                <a:rect l="0" t="0" r="r" b="b"/>
                <a:pathLst>
                  <a:path w="1" h="146">
                    <a:moveTo>
                      <a:pt x="0" y="29"/>
                    </a:moveTo>
                    <a:lnTo>
                      <a:pt x="0" y="29"/>
                    </a:lnTo>
                    <a:lnTo>
                      <a:pt x="0" y="0"/>
                    </a:lnTo>
                    <a:lnTo>
                      <a:pt x="0" y="29"/>
                    </a:lnTo>
                    <a:cubicBezTo>
                      <a:pt x="0" y="87"/>
                      <a:pt x="0" y="116"/>
                      <a:pt x="0" y="145"/>
                    </a:cubicBezTo>
                    <a:cubicBezTo>
                      <a:pt x="0" y="116"/>
                      <a:pt x="0" y="87"/>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7" name="Freeform 818">
                <a:extLst>
                  <a:ext uri="{FF2B5EF4-FFF2-40B4-BE49-F238E27FC236}">
                    <a16:creationId xmlns:a16="http://schemas.microsoft.com/office/drawing/2014/main" id="{1ACF75DE-5F7E-47F8-9FF2-BDD2A54DDE2E}"/>
                  </a:ext>
                </a:extLst>
              </p:cNvPr>
              <p:cNvSpPr>
                <a:spLocks noChangeArrowheads="1"/>
              </p:cNvSpPr>
              <p:nvPr/>
            </p:nvSpPr>
            <p:spPr bwMode="auto">
              <a:xfrm>
                <a:off x="11006641" y="1306044"/>
                <a:ext cx="53818" cy="161832"/>
              </a:xfrm>
              <a:custGeom>
                <a:avLst/>
                <a:gdLst>
                  <a:gd name="T0" fmla="*/ 29 w 147"/>
                  <a:gd name="T1" fmla="*/ 409 h 439"/>
                  <a:gd name="T2" fmla="*/ 29 w 147"/>
                  <a:gd name="T3" fmla="*/ 409 h 439"/>
                  <a:gd name="T4" fmla="*/ 58 w 147"/>
                  <a:gd name="T5" fmla="*/ 292 h 439"/>
                  <a:gd name="T6" fmla="*/ 146 w 147"/>
                  <a:gd name="T7" fmla="*/ 0 h 439"/>
                  <a:gd name="T8" fmla="*/ 58 w 147"/>
                  <a:gd name="T9" fmla="*/ 292 h 439"/>
                  <a:gd name="T10" fmla="*/ 29 w 147"/>
                  <a:gd name="T11" fmla="*/ 409 h 439"/>
                  <a:gd name="T12" fmla="*/ 0 w 147"/>
                  <a:gd name="T13" fmla="*/ 438 h 439"/>
                  <a:gd name="T14" fmla="*/ 29 w 147"/>
                  <a:gd name="T15" fmla="*/ 409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439">
                    <a:moveTo>
                      <a:pt x="29" y="409"/>
                    </a:moveTo>
                    <a:lnTo>
                      <a:pt x="29" y="409"/>
                    </a:lnTo>
                    <a:cubicBezTo>
                      <a:pt x="29" y="350"/>
                      <a:pt x="58" y="321"/>
                      <a:pt x="58" y="292"/>
                    </a:cubicBezTo>
                    <a:cubicBezTo>
                      <a:pt x="88" y="205"/>
                      <a:pt x="117" y="117"/>
                      <a:pt x="146" y="0"/>
                    </a:cubicBezTo>
                    <a:cubicBezTo>
                      <a:pt x="117" y="117"/>
                      <a:pt x="88" y="205"/>
                      <a:pt x="58" y="292"/>
                    </a:cubicBezTo>
                    <a:cubicBezTo>
                      <a:pt x="58" y="321"/>
                      <a:pt x="29" y="350"/>
                      <a:pt x="29" y="409"/>
                    </a:cubicBezTo>
                    <a:lnTo>
                      <a:pt x="0" y="438"/>
                    </a:lnTo>
                    <a:lnTo>
                      <a:pt x="29" y="40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8" name="Freeform 819">
                <a:extLst>
                  <a:ext uri="{FF2B5EF4-FFF2-40B4-BE49-F238E27FC236}">
                    <a16:creationId xmlns:a16="http://schemas.microsoft.com/office/drawing/2014/main" id="{90A8E0AD-B73A-4EAD-81B4-301397C4B920}"/>
                  </a:ext>
                </a:extLst>
              </p:cNvPr>
              <p:cNvSpPr>
                <a:spLocks noChangeArrowheads="1"/>
              </p:cNvSpPr>
              <p:nvPr/>
            </p:nvSpPr>
            <p:spPr bwMode="auto">
              <a:xfrm>
                <a:off x="11071875" y="1306044"/>
                <a:ext cx="22832" cy="22656"/>
              </a:xfrm>
              <a:custGeom>
                <a:avLst/>
                <a:gdLst>
                  <a:gd name="T0" fmla="*/ 59 w 60"/>
                  <a:gd name="T1" fmla="*/ 59 h 60"/>
                  <a:gd name="T2" fmla="*/ 59 w 60"/>
                  <a:gd name="T3" fmla="*/ 59 h 60"/>
                  <a:gd name="T4" fmla="*/ 0 w 60"/>
                  <a:gd name="T5" fmla="*/ 0 h 60"/>
                  <a:gd name="T6" fmla="*/ 59 w 60"/>
                  <a:gd name="T7" fmla="*/ 59 h 60"/>
                </a:gdLst>
                <a:ahLst/>
                <a:cxnLst>
                  <a:cxn ang="0">
                    <a:pos x="T0" y="T1"/>
                  </a:cxn>
                  <a:cxn ang="0">
                    <a:pos x="T2" y="T3"/>
                  </a:cxn>
                  <a:cxn ang="0">
                    <a:pos x="T4" y="T5"/>
                  </a:cxn>
                  <a:cxn ang="0">
                    <a:pos x="T6" y="T7"/>
                  </a:cxn>
                </a:cxnLst>
                <a:rect l="0" t="0" r="r" b="b"/>
                <a:pathLst>
                  <a:path w="60" h="60">
                    <a:moveTo>
                      <a:pt x="59" y="59"/>
                    </a:moveTo>
                    <a:lnTo>
                      <a:pt x="59" y="59"/>
                    </a:lnTo>
                    <a:cubicBezTo>
                      <a:pt x="59" y="30"/>
                      <a:pt x="30" y="0"/>
                      <a:pt x="0" y="0"/>
                    </a:cubicBezTo>
                    <a:cubicBezTo>
                      <a:pt x="30" y="0"/>
                      <a:pt x="59" y="30"/>
                      <a:pt x="59"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69" name="Freeform 820">
                <a:extLst>
                  <a:ext uri="{FF2B5EF4-FFF2-40B4-BE49-F238E27FC236}">
                    <a16:creationId xmlns:a16="http://schemas.microsoft.com/office/drawing/2014/main" id="{416115F1-779C-446E-A0DE-CB6AED673B2D}"/>
                  </a:ext>
                </a:extLst>
              </p:cNvPr>
              <p:cNvSpPr>
                <a:spLocks noChangeArrowheads="1"/>
              </p:cNvSpPr>
              <p:nvPr/>
            </p:nvSpPr>
            <p:spPr bwMode="auto">
              <a:xfrm>
                <a:off x="11200712" y="2301311"/>
                <a:ext cx="21200" cy="11329"/>
              </a:xfrm>
              <a:custGeom>
                <a:avLst/>
                <a:gdLst>
                  <a:gd name="T0" fmla="*/ 30 w 59"/>
                  <a:gd name="T1" fmla="*/ 29 h 30"/>
                  <a:gd name="T2" fmla="*/ 30 w 59"/>
                  <a:gd name="T3" fmla="*/ 29 h 30"/>
                  <a:gd name="T4" fmla="*/ 58 w 59"/>
                  <a:gd name="T5" fmla="*/ 29 h 30"/>
                  <a:gd name="T6" fmla="*/ 58 w 59"/>
                  <a:gd name="T7" fmla="*/ 29 h 30"/>
                  <a:gd name="T8" fmla="*/ 58 w 59"/>
                  <a:gd name="T9" fmla="*/ 29 h 30"/>
                  <a:gd name="T10" fmla="*/ 58 w 59"/>
                  <a:gd name="T11" fmla="*/ 29 h 30"/>
                  <a:gd name="T12" fmla="*/ 30 w 59"/>
                  <a:gd name="T13" fmla="*/ 29 h 30"/>
                  <a:gd name="T14" fmla="*/ 0 w 59"/>
                  <a:gd name="T15" fmla="*/ 0 h 30"/>
                  <a:gd name="T16" fmla="*/ 30 w 59"/>
                  <a:gd name="T17"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0">
                    <a:moveTo>
                      <a:pt x="30" y="29"/>
                    </a:moveTo>
                    <a:lnTo>
                      <a:pt x="30" y="29"/>
                    </a:lnTo>
                    <a:cubicBezTo>
                      <a:pt x="58" y="29"/>
                      <a:pt x="58" y="29"/>
                      <a:pt x="58" y="29"/>
                    </a:cubicBezTo>
                    <a:lnTo>
                      <a:pt x="58" y="29"/>
                    </a:lnTo>
                    <a:lnTo>
                      <a:pt x="58" y="29"/>
                    </a:lnTo>
                    <a:lnTo>
                      <a:pt x="58" y="29"/>
                    </a:lnTo>
                    <a:cubicBezTo>
                      <a:pt x="30" y="29"/>
                      <a:pt x="30" y="29"/>
                      <a:pt x="30" y="29"/>
                    </a:cubicBezTo>
                    <a:cubicBezTo>
                      <a:pt x="30" y="29"/>
                      <a:pt x="30" y="0"/>
                      <a:pt x="0" y="0"/>
                    </a:cubicBezTo>
                    <a:cubicBezTo>
                      <a:pt x="30" y="0"/>
                      <a:pt x="30" y="29"/>
                      <a:pt x="3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0" name="Freeform 821">
                <a:extLst>
                  <a:ext uri="{FF2B5EF4-FFF2-40B4-BE49-F238E27FC236}">
                    <a16:creationId xmlns:a16="http://schemas.microsoft.com/office/drawing/2014/main" id="{B3381964-3503-48E8-B4DF-286A41C38C6C}"/>
                  </a:ext>
                </a:extLst>
              </p:cNvPr>
              <p:cNvSpPr>
                <a:spLocks noChangeArrowheads="1"/>
              </p:cNvSpPr>
              <p:nvPr/>
            </p:nvSpPr>
            <p:spPr bwMode="auto">
              <a:xfrm>
                <a:off x="10262976" y="5309768"/>
                <a:ext cx="32617" cy="85770"/>
              </a:xfrm>
              <a:custGeom>
                <a:avLst/>
                <a:gdLst>
                  <a:gd name="T0" fmla="*/ 58 w 88"/>
                  <a:gd name="T1" fmla="*/ 145 h 234"/>
                  <a:gd name="T2" fmla="*/ 58 w 88"/>
                  <a:gd name="T3" fmla="*/ 145 h 234"/>
                  <a:gd name="T4" fmla="*/ 29 w 88"/>
                  <a:gd name="T5" fmla="*/ 116 h 234"/>
                  <a:gd name="T6" fmla="*/ 0 w 88"/>
                  <a:gd name="T7" fmla="*/ 29 h 234"/>
                  <a:gd name="T8" fmla="*/ 0 w 88"/>
                  <a:gd name="T9" fmla="*/ 0 h 234"/>
                  <a:gd name="T10" fmla="*/ 0 w 88"/>
                  <a:gd name="T11" fmla="*/ 29 h 234"/>
                  <a:gd name="T12" fmla="*/ 29 w 88"/>
                  <a:gd name="T13" fmla="*/ 116 h 234"/>
                  <a:gd name="T14" fmla="*/ 58 w 88"/>
                  <a:gd name="T15" fmla="*/ 145 h 234"/>
                  <a:gd name="T16" fmla="*/ 87 w 88"/>
                  <a:gd name="T17" fmla="*/ 233 h 234"/>
                  <a:gd name="T18" fmla="*/ 58 w 88"/>
                  <a:gd name="T19" fmla="*/ 14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234">
                    <a:moveTo>
                      <a:pt x="58" y="145"/>
                    </a:moveTo>
                    <a:lnTo>
                      <a:pt x="58" y="145"/>
                    </a:lnTo>
                    <a:cubicBezTo>
                      <a:pt x="58" y="116"/>
                      <a:pt x="58" y="116"/>
                      <a:pt x="29" y="116"/>
                    </a:cubicBezTo>
                    <a:cubicBezTo>
                      <a:pt x="29" y="87"/>
                      <a:pt x="0" y="57"/>
                      <a:pt x="0" y="29"/>
                    </a:cubicBezTo>
                    <a:lnTo>
                      <a:pt x="0" y="0"/>
                    </a:lnTo>
                    <a:lnTo>
                      <a:pt x="0" y="29"/>
                    </a:lnTo>
                    <a:cubicBezTo>
                      <a:pt x="0" y="57"/>
                      <a:pt x="29" y="87"/>
                      <a:pt x="29" y="116"/>
                    </a:cubicBezTo>
                    <a:cubicBezTo>
                      <a:pt x="58" y="116"/>
                      <a:pt x="58" y="116"/>
                      <a:pt x="58" y="145"/>
                    </a:cubicBezTo>
                    <a:cubicBezTo>
                      <a:pt x="58" y="174"/>
                      <a:pt x="58" y="204"/>
                      <a:pt x="87" y="233"/>
                    </a:cubicBezTo>
                    <a:cubicBezTo>
                      <a:pt x="58" y="204"/>
                      <a:pt x="58" y="174"/>
                      <a:pt x="58" y="14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1" name="Freeform 822">
                <a:extLst>
                  <a:ext uri="{FF2B5EF4-FFF2-40B4-BE49-F238E27FC236}">
                    <a16:creationId xmlns:a16="http://schemas.microsoft.com/office/drawing/2014/main" id="{DCD7B98C-AAE4-4600-9C38-BC0D615557B8}"/>
                  </a:ext>
                </a:extLst>
              </p:cNvPr>
              <p:cNvSpPr>
                <a:spLocks noChangeArrowheads="1"/>
              </p:cNvSpPr>
              <p:nvPr/>
            </p:nvSpPr>
            <p:spPr bwMode="auto">
              <a:xfrm>
                <a:off x="10251560" y="5309768"/>
                <a:ext cx="11415" cy="21038"/>
              </a:xfrm>
              <a:custGeom>
                <a:avLst/>
                <a:gdLst>
                  <a:gd name="T0" fmla="*/ 0 w 31"/>
                  <a:gd name="T1" fmla="*/ 0 h 58"/>
                  <a:gd name="T2" fmla="*/ 0 w 31"/>
                  <a:gd name="T3" fmla="*/ 0 h 58"/>
                  <a:gd name="T4" fmla="*/ 0 w 31"/>
                  <a:gd name="T5" fmla="*/ 0 h 58"/>
                  <a:gd name="T6" fmla="*/ 30 w 31"/>
                  <a:gd name="T7" fmla="*/ 57 h 58"/>
                  <a:gd name="T8" fmla="*/ 0 w 31"/>
                  <a:gd name="T9" fmla="*/ 0 h 58"/>
                </a:gdLst>
                <a:ahLst/>
                <a:cxnLst>
                  <a:cxn ang="0">
                    <a:pos x="T0" y="T1"/>
                  </a:cxn>
                  <a:cxn ang="0">
                    <a:pos x="T2" y="T3"/>
                  </a:cxn>
                  <a:cxn ang="0">
                    <a:pos x="T4" y="T5"/>
                  </a:cxn>
                  <a:cxn ang="0">
                    <a:pos x="T6" y="T7"/>
                  </a:cxn>
                  <a:cxn ang="0">
                    <a:pos x="T8" y="T9"/>
                  </a:cxn>
                </a:cxnLst>
                <a:rect l="0" t="0" r="r" b="b"/>
                <a:pathLst>
                  <a:path w="31" h="58">
                    <a:moveTo>
                      <a:pt x="0" y="0"/>
                    </a:moveTo>
                    <a:lnTo>
                      <a:pt x="0" y="0"/>
                    </a:lnTo>
                    <a:lnTo>
                      <a:pt x="0" y="0"/>
                    </a:lnTo>
                    <a:cubicBezTo>
                      <a:pt x="0" y="29"/>
                      <a:pt x="30" y="57"/>
                      <a:pt x="30" y="57"/>
                    </a:cubicBezTo>
                    <a:cubicBezTo>
                      <a:pt x="30" y="57"/>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2" name="Freeform 823">
                <a:extLst>
                  <a:ext uri="{FF2B5EF4-FFF2-40B4-BE49-F238E27FC236}">
                    <a16:creationId xmlns:a16="http://schemas.microsoft.com/office/drawing/2014/main" id="{F6575ED2-35A2-42B6-8688-77A3F13609DB}"/>
                  </a:ext>
                </a:extLst>
              </p:cNvPr>
              <p:cNvSpPr>
                <a:spLocks noChangeArrowheads="1"/>
              </p:cNvSpPr>
              <p:nvPr/>
            </p:nvSpPr>
            <p:spPr bwMode="auto">
              <a:xfrm>
                <a:off x="10218943" y="5212669"/>
                <a:ext cx="11415" cy="1618"/>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3" name="Freeform 824">
                <a:extLst>
                  <a:ext uri="{FF2B5EF4-FFF2-40B4-BE49-F238E27FC236}">
                    <a16:creationId xmlns:a16="http://schemas.microsoft.com/office/drawing/2014/main" id="{DF675802-C0F7-4766-953B-5CA6F9BC5BF1}"/>
                  </a:ext>
                </a:extLst>
              </p:cNvPr>
              <p:cNvSpPr>
                <a:spLocks noChangeArrowheads="1"/>
              </p:cNvSpPr>
              <p:nvPr/>
            </p:nvSpPr>
            <p:spPr bwMode="auto">
              <a:xfrm>
                <a:off x="10262976" y="5330806"/>
                <a:ext cx="1631" cy="11329"/>
              </a:xfrm>
              <a:custGeom>
                <a:avLst/>
                <a:gdLst>
                  <a:gd name="T0" fmla="*/ 0 w 1"/>
                  <a:gd name="T1" fmla="*/ 0 h 31"/>
                  <a:gd name="T2" fmla="*/ 0 w 1"/>
                  <a:gd name="T3" fmla="*/ 0 h 31"/>
                  <a:gd name="T4" fmla="*/ 0 w 1"/>
                  <a:gd name="T5" fmla="*/ 30 h 31"/>
                  <a:gd name="T6" fmla="*/ 0 w 1"/>
                  <a:gd name="T7" fmla="*/ 0 h 31"/>
                </a:gdLst>
                <a:ahLst/>
                <a:cxnLst>
                  <a:cxn ang="0">
                    <a:pos x="T0" y="T1"/>
                  </a:cxn>
                  <a:cxn ang="0">
                    <a:pos x="T2" y="T3"/>
                  </a:cxn>
                  <a:cxn ang="0">
                    <a:pos x="T4" y="T5"/>
                  </a:cxn>
                  <a:cxn ang="0">
                    <a:pos x="T6" y="T7"/>
                  </a:cxn>
                </a:cxnLst>
                <a:rect l="0" t="0" r="r" b="b"/>
                <a:pathLst>
                  <a:path w="1" h="31">
                    <a:moveTo>
                      <a:pt x="0" y="0"/>
                    </a:moveTo>
                    <a:lnTo>
                      <a:pt x="0" y="0"/>
                    </a:lnTo>
                    <a:lnTo>
                      <a:pt x="0" y="3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4" name="Freeform 825">
                <a:extLst>
                  <a:ext uri="{FF2B5EF4-FFF2-40B4-BE49-F238E27FC236}">
                    <a16:creationId xmlns:a16="http://schemas.microsoft.com/office/drawing/2014/main" id="{F31FC417-BCF5-40B5-9D0B-FAFA748C0ACC}"/>
                  </a:ext>
                </a:extLst>
              </p:cNvPr>
              <p:cNvSpPr>
                <a:spLocks noChangeArrowheads="1"/>
              </p:cNvSpPr>
              <p:nvPr/>
            </p:nvSpPr>
            <p:spPr bwMode="auto">
              <a:xfrm>
                <a:off x="10218943" y="5212669"/>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5" name="Freeform 826">
                <a:extLst>
                  <a:ext uri="{FF2B5EF4-FFF2-40B4-BE49-F238E27FC236}">
                    <a16:creationId xmlns:a16="http://schemas.microsoft.com/office/drawing/2014/main" id="{F8DF24ED-634B-435C-8A56-EEF2AE32F79C}"/>
                  </a:ext>
                </a:extLst>
              </p:cNvPr>
              <p:cNvSpPr>
                <a:spLocks noChangeArrowheads="1"/>
              </p:cNvSpPr>
              <p:nvPr/>
            </p:nvSpPr>
            <p:spPr bwMode="auto">
              <a:xfrm>
                <a:off x="10230359" y="5256363"/>
                <a:ext cx="1631" cy="11329"/>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6" name="Freeform 827">
                <a:extLst>
                  <a:ext uri="{FF2B5EF4-FFF2-40B4-BE49-F238E27FC236}">
                    <a16:creationId xmlns:a16="http://schemas.microsoft.com/office/drawing/2014/main" id="{06844136-A7D1-4F4E-B5DF-A35A32CD21E1}"/>
                  </a:ext>
                </a:extLst>
              </p:cNvPr>
              <p:cNvSpPr>
                <a:spLocks noChangeArrowheads="1"/>
              </p:cNvSpPr>
              <p:nvPr/>
            </p:nvSpPr>
            <p:spPr bwMode="auto">
              <a:xfrm>
                <a:off x="10293962" y="5416577"/>
                <a:ext cx="11415" cy="11328"/>
              </a:xfrm>
              <a:custGeom>
                <a:avLst/>
                <a:gdLst>
                  <a:gd name="T0" fmla="*/ 0 w 31"/>
                  <a:gd name="T1" fmla="*/ 30 h 31"/>
                  <a:gd name="T2" fmla="*/ 0 w 31"/>
                  <a:gd name="T3" fmla="*/ 30 h 31"/>
                  <a:gd name="T4" fmla="*/ 30 w 31"/>
                  <a:gd name="T5" fmla="*/ 0 h 31"/>
                  <a:gd name="T6" fmla="*/ 0 w 31"/>
                  <a:gd name="T7" fmla="*/ 30 h 31"/>
                </a:gdLst>
                <a:ahLst/>
                <a:cxnLst>
                  <a:cxn ang="0">
                    <a:pos x="T0" y="T1"/>
                  </a:cxn>
                  <a:cxn ang="0">
                    <a:pos x="T2" y="T3"/>
                  </a:cxn>
                  <a:cxn ang="0">
                    <a:pos x="T4" y="T5"/>
                  </a:cxn>
                  <a:cxn ang="0">
                    <a:pos x="T6" y="T7"/>
                  </a:cxn>
                </a:cxnLst>
                <a:rect l="0" t="0" r="r" b="b"/>
                <a:pathLst>
                  <a:path w="31" h="31">
                    <a:moveTo>
                      <a:pt x="0" y="30"/>
                    </a:moveTo>
                    <a:lnTo>
                      <a:pt x="0" y="30"/>
                    </a:lnTo>
                    <a:cubicBezTo>
                      <a:pt x="0" y="0"/>
                      <a:pt x="0" y="0"/>
                      <a:pt x="30" y="0"/>
                    </a:cubicBezTo>
                    <a:cubicBezTo>
                      <a:pt x="0" y="0"/>
                      <a:pt x="0" y="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7" name="Freeform 828">
                <a:extLst>
                  <a:ext uri="{FF2B5EF4-FFF2-40B4-BE49-F238E27FC236}">
                    <a16:creationId xmlns:a16="http://schemas.microsoft.com/office/drawing/2014/main" id="{F5A80EBA-51F1-488E-94FA-066950CBDB6A}"/>
                  </a:ext>
                </a:extLst>
              </p:cNvPr>
              <p:cNvSpPr>
                <a:spLocks noChangeArrowheads="1"/>
              </p:cNvSpPr>
              <p:nvPr/>
            </p:nvSpPr>
            <p:spPr bwMode="auto">
              <a:xfrm>
                <a:off x="10305378" y="5469981"/>
                <a:ext cx="11416" cy="1619"/>
              </a:xfrm>
              <a:custGeom>
                <a:avLst/>
                <a:gdLst>
                  <a:gd name="T0" fmla="*/ 0 w 30"/>
                  <a:gd name="T1" fmla="*/ 0 h 1"/>
                  <a:gd name="T2" fmla="*/ 0 w 30"/>
                  <a:gd name="T3" fmla="*/ 0 h 1"/>
                  <a:gd name="T4" fmla="*/ 29 w 30"/>
                  <a:gd name="T5" fmla="*/ 0 h 1"/>
                  <a:gd name="T6" fmla="*/ 0 w 30"/>
                  <a:gd name="T7" fmla="*/ 0 h 1"/>
                </a:gdLst>
                <a:ahLst/>
                <a:cxnLst>
                  <a:cxn ang="0">
                    <a:pos x="T0" y="T1"/>
                  </a:cxn>
                  <a:cxn ang="0">
                    <a:pos x="T2" y="T3"/>
                  </a:cxn>
                  <a:cxn ang="0">
                    <a:pos x="T4" y="T5"/>
                  </a:cxn>
                  <a:cxn ang="0">
                    <a:pos x="T6" y="T7"/>
                  </a:cxn>
                </a:cxnLst>
                <a:rect l="0" t="0" r="r" b="b"/>
                <a:pathLst>
                  <a:path w="30" h="1">
                    <a:moveTo>
                      <a:pt x="0" y="0"/>
                    </a:moveTo>
                    <a:lnTo>
                      <a:pt x="0" y="0"/>
                    </a:lnTo>
                    <a:cubicBezTo>
                      <a:pt x="29" y="0"/>
                      <a:pt x="29" y="0"/>
                      <a:pt x="29" y="0"/>
                    </a:cubicBezTo>
                    <a:cubicBezTo>
                      <a:pt x="29" y="0"/>
                      <a:pt x="29"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8" name="Freeform 829">
                <a:extLst>
                  <a:ext uri="{FF2B5EF4-FFF2-40B4-BE49-F238E27FC236}">
                    <a16:creationId xmlns:a16="http://schemas.microsoft.com/office/drawing/2014/main" id="{B6E7B916-EB48-4ED3-A33F-CBE194C8DD7E}"/>
                  </a:ext>
                </a:extLst>
              </p:cNvPr>
              <p:cNvSpPr>
                <a:spLocks noChangeArrowheads="1"/>
              </p:cNvSpPr>
              <p:nvPr/>
            </p:nvSpPr>
            <p:spPr bwMode="auto">
              <a:xfrm>
                <a:off x="10305378" y="5416577"/>
                <a:ext cx="11416" cy="11328"/>
              </a:xfrm>
              <a:custGeom>
                <a:avLst/>
                <a:gdLst>
                  <a:gd name="T0" fmla="*/ 0 w 30"/>
                  <a:gd name="T1" fmla="*/ 0 h 31"/>
                  <a:gd name="T2" fmla="*/ 29 w 30"/>
                  <a:gd name="T3" fmla="*/ 0 h 31"/>
                  <a:gd name="T4" fmla="*/ 29 w 30"/>
                  <a:gd name="T5" fmla="*/ 30 h 31"/>
                  <a:gd name="T6" fmla="*/ 29 w 30"/>
                  <a:gd name="T7" fmla="*/ 0 h 31"/>
                  <a:gd name="T8" fmla="*/ 0 w 30"/>
                  <a:gd name="T9" fmla="*/ 0 h 31"/>
                </a:gdLst>
                <a:ahLst/>
                <a:cxnLst>
                  <a:cxn ang="0">
                    <a:pos x="T0" y="T1"/>
                  </a:cxn>
                  <a:cxn ang="0">
                    <a:pos x="T2" y="T3"/>
                  </a:cxn>
                  <a:cxn ang="0">
                    <a:pos x="T4" y="T5"/>
                  </a:cxn>
                  <a:cxn ang="0">
                    <a:pos x="T6" y="T7"/>
                  </a:cxn>
                  <a:cxn ang="0">
                    <a:pos x="T8" y="T9"/>
                  </a:cxn>
                </a:cxnLst>
                <a:rect l="0" t="0" r="r" b="b"/>
                <a:pathLst>
                  <a:path w="30" h="31">
                    <a:moveTo>
                      <a:pt x="0" y="0"/>
                    </a:moveTo>
                    <a:lnTo>
                      <a:pt x="29" y="0"/>
                    </a:lnTo>
                    <a:lnTo>
                      <a:pt x="29" y="30"/>
                    </a:lnTo>
                    <a:lnTo>
                      <a:pt x="29" y="0"/>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79" name="Freeform 830">
                <a:extLst>
                  <a:ext uri="{FF2B5EF4-FFF2-40B4-BE49-F238E27FC236}">
                    <a16:creationId xmlns:a16="http://schemas.microsoft.com/office/drawing/2014/main" id="{5964799B-0CB5-4C70-926D-DDEEC6052F55}"/>
                  </a:ext>
                </a:extLst>
              </p:cNvPr>
              <p:cNvSpPr>
                <a:spLocks noChangeArrowheads="1"/>
              </p:cNvSpPr>
              <p:nvPr/>
            </p:nvSpPr>
            <p:spPr bwMode="auto">
              <a:xfrm>
                <a:off x="10316794" y="5426287"/>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0" name="Freeform 831">
                <a:extLst>
                  <a:ext uri="{FF2B5EF4-FFF2-40B4-BE49-F238E27FC236}">
                    <a16:creationId xmlns:a16="http://schemas.microsoft.com/office/drawing/2014/main" id="{8BB47DAF-0545-4A82-982F-1ED7E5140538}"/>
                  </a:ext>
                </a:extLst>
              </p:cNvPr>
              <p:cNvSpPr>
                <a:spLocks noChangeArrowheads="1"/>
              </p:cNvSpPr>
              <p:nvPr/>
            </p:nvSpPr>
            <p:spPr bwMode="auto">
              <a:xfrm>
                <a:off x="10186326" y="5147936"/>
                <a:ext cx="21200" cy="11328"/>
              </a:xfrm>
              <a:custGeom>
                <a:avLst/>
                <a:gdLst>
                  <a:gd name="T0" fmla="*/ 58 w 59"/>
                  <a:gd name="T1" fmla="*/ 29 h 30"/>
                  <a:gd name="T2" fmla="*/ 58 w 59"/>
                  <a:gd name="T3" fmla="*/ 29 h 30"/>
                  <a:gd name="T4" fmla="*/ 29 w 59"/>
                  <a:gd name="T5" fmla="*/ 29 h 30"/>
                  <a:gd name="T6" fmla="*/ 0 w 59"/>
                  <a:gd name="T7" fmla="*/ 0 h 30"/>
                  <a:gd name="T8" fmla="*/ 0 w 59"/>
                  <a:gd name="T9" fmla="*/ 0 h 30"/>
                  <a:gd name="T10" fmla="*/ 29 w 59"/>
                  <a:gd name="T11" fmla="*/ 29 h 30"/>
                  <a:gd name="T12" fmla="*/ 58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8" y="29"/>
                    </a:moveTo>
                    <a:lnTo>
                      <a:pt x="58" y="29"/>
                    </a:lnTo>
                    <a:cubicBezTo>
                      <a:pt x="29" y="29"/>
                      <a:pt x="29" y="29"/>
                      <a:pt x="29" y="29"/>
                    </a:cubicBezTo>
                    <a:cubicBezTo>
                      <a:pt x="0" y="0"/>
                      <a:pt x="0" y="0"/>
                      <a:pt x="0" y="0"/>
                    </a:cubicBezTo>
                    <a:lnTo>
                      <a:pt x="0" y="0"/>
                    </a:lnTo>
                    <a:cubicBezTo>
                      <a:pt x="29" y="29"/>
                      <a:pt x="29" y="29"/>
                      <a:pt x="29" y="29"/>
                    </a:cubicBezTo>
                    <a:cubicBezTo>
                      <a:pt x="29" y="29"/>
                      <a:pt x="29" y="29"/>
                      <a:pt x="5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1" name="Freeform 832">
                <a:extLst>
                  <a:ext uri="{FF2B5EF4-FFF2-40B4-BE49-F238E27FC236}">
                    <a16:creationId xmlns:a16="http://schemas.microsoft.com/office/drawing/2014/main" id="{D487C3C7-71C1-43AD-ADFC-7F6BA268A3D9}"/>
                  </a:ext>
                </a:extLst>
              </p:cNvPr>
              <p:cNvSpPr>
                <a:spLocks noChangeArrowheads="1"/>
              </p:cNvSpPr>
              <p:nvPr/>
            </p:nvSpPr>
            <p:spPr bwMode="auto">
              <a:xfrm>
                <a:off x="10293962" y="5426287"/>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2" name="Freeform 833">
                <a:extLst>
                  <a:ext uri="{FF2B5EF4-FFF2-40B4-BE49-F238E27FC236}">
                    <a16:creationId xmlns:a16="http://schemas.microsoft.com/office/drawing/2014/main" id="{490147FE-E2CB-47D3-BF01-579B7D41547B}"/>
                  </a:ext>
                </a:extLst>
              </p:cNvPr>
              <p:cNvSpPr>
                <a:spLocks noChangeArrowheads="1"/>
              </p:cNvSpPr>
              <p:nvPr/>
            </p:nvSpPr>
            <p:spPr bwMode="auto">
              <a:xfrm>
                <a:off x="10305378" y="5437615"/>
                <a:ext cx="11416" cy="11329"/>
              </a:xfrm>
              <a:custGeom>
                <a:avLst/>
                <a:gdLst>
                  <a:gd name="T0" fmla="*/ 29 w 30"/>
                  <a:gd name="T1" fmla="*/ 0 h 30"/>
                  <a:gd name="T2" fmla="*/ 29 w 30"/>
                  <a:gd name="T3" fmla="*/ 0 h 30"/>
                  <a:gd name="T4" fmla="*/ 0 w 30"/>
                  <a:gd name="T5" fmla="*/ 29 h 30"/>
                  <a:gd name="T6" fmla="*/ 29 w 30"/>
                  <a:gd name="T7" fmla="*/ 0 h 30"/>
                </a:gdLst>
                <a:ahLst/>
                <a:cxnLst>
                  <a:cxn ang="0">
                    <a:pos x="T0" y="T1"/>
                  </a:cxn>
                  <a:cxn ang="0">
                    <a:pos x="T2" y="T3"/>
                  </a:cxn>
                  <a:cxn ang="0">
                    <a:pos x="T4" y="T5"/>
                  </a:cxn>
                  <a:cxn ang="0">
                    <a:pos x="T6" y="T7"/>
                  </a:cxn>
                </a:cxnLst>
                <a:rect l="0" t="0" r="r" b="b"/>
                <a:pathLst>
                  <a:path w="30" h="30">
                    <a:moveTo>
                      <a:pt x="29" y="0"/>
                    </a:moveTo>
                    <a:lnTo>
                      <a:pt x="29" y="0"/>
                    </a:lnTo>
                    <a:cubicBezTo>
                      <a:pt x="29" y="29"/>
                      <a:pt x="29" y="29"/>
                      <a:pt x="0" y="29"/>
                    </a:cubicBezTo>
                    <a:cubicBezTo>
                      <a:pt x="29" y="29"/>
                      <a:pt x="29"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3" name="Freeform 834">
                <a:extLst>
                  <a:ext uri="{FF2B5EF4-FFF2-40B4-BE49-F238E27FC236}">
                    <a16:creationId xmlns:a16="http://schemas.microsoft.com/office/drawing/2014/main" id="{A0883DF9-3ABE-4482-A428-8699CE41F71B}"/>
                  </a:ext>
                </a:extLst>
              </p:cNvPr>
              <p:cNvSpPr>
                <a:spLocks noChangeArrowheads="1"/>
              </p:cNvSpPr>
              <p:nvPr/>
            </p:nvSpPr>
            <p:spPr bwMode="auto">
              <a:xfrm>
                <a:off x="10186326" y="5094531"/>
                <a:ext cx="1630" cy="11329"/>
              </a:xfrm>
              <a:custGeom>
                <a:avLst/>
                <a:gdLst>
                  <a:gd name="T0" fmla="*/ 0 w 1"/>
                  <a:gd name="T1" fmla="*/ 0 h 30"/>
                  <a:gd name="T2" fmla="*/ 0 w 1"/>
                  <a:gd name="T3" fmla="*/ 0 h 30"/>
                  <a:gd name="T4" fmla="*/ 0 w 1"/>
                  <a:gd name="T5" fmla="*/ 29 h 30"/>
                  <a:gd name="T6" fmla="*/ 0 w 1"/>
                  <a:gd name="T7" fmla="*/ 29 h 30"/>
                  <a:gd name="T8" fmla="*/ 0 w 1"/>
                  <a:gd name="T9" fmla="*/ 29 h 30"/>
                  <a:gd name="T10" fmla="*/ 0 w 1"/>
                  <a:gd name="T11" fmla="*/ 29 h 30"/>
                  <a:gd name="T12" fmla="*/ 0 w 1"/>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 h="30">
                    <a:moveTo>
                      <a:pt x="0" y="0"/>
                    </a:moveTo>
                    <a:lnTo>
                      <a:pt x="0" y="0"/>
                    </a:lnTo>
                    <a:cubicBezTo>
                      <a:pt x="0" y="29"/>
                      <a:pt x="0" y="29"/>
                      <a:pt x="0" y="29"/>
                    </a:cubicBezTo>
                    <a:lnTo>
                      <a:pt x="0" y="29"/>
                    </a:lnTo>
                    <a:lnTo>
                      <a:pt x="0" y="29"/>
                    </a:lnTo>
                    <a:lnTo>
                      <a:pt x="0" y="29"/>
                    </a:ln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4" name="Freeform 835">
                <a:extLst>
                  <a:ext uri="{FF2B5EF4-FFF2-40B4-BE49-F238E27FC236}">
                    <a16:creationId xmlns:a16="http://schemas.microsoft.com/office/drawing/2014/main" id="{F0913245-ECDA-4FF6-9554-50296289F25E}"/>
                  </a:ext>
                </a:extLst>
              </p:cNvPr>
              <p:cNvSpPr>
                <a:spLocks noChangeArrowheads="1"/>
              </p:cNvSpPr>
              <p:nvPr/>
            </p:nvSpPr>
            <p:spPr bwMode="auto">
              <a:xfrm>
                <a:off x="10186326" y="5180302"/>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5" name="Freeform 836">
                <a:extLst>
                  <a:ext uri="{FF2B5EF4-FFF2-40B4-BE49-F238E27FC236}">
                    <a16:creationId xmlns:a16="http://schemas.microsoft.com/office/drawing/2014/main" id="{C16B95C4-24BA-4949-BF13-02BBBADE493C}"/>
                  </a:ext>
                </a:extLst>
              </p:cNvPr>
              <p:cNvSpPr>
                <a:spLocks noChangeArrowheads="1"/>
              </p:cNvSpPr>
              <p:nvPr/>
            </p:nvSpPr>
            <p:spPr bwMode="auto">
              <a:xfrm>
                <a:off x="10823986" y="3136364"/>
                <a:ext cx="1631" cy="11329"/>
              </a:xfrm>
              <a:custGeom>
                <a:avLst/>
                <a:gdLst>
                  <a:gd name="T0" fmla="*/ 0 w 1"/>
                  <a:gd name="T1" fmla="*/ 29 h 30"/>
                  <a:gd name="T2" fmla="*/ 0 w 1"/>
                  <a:gd name="T3" fmla="*/ 29 h 30"/>
                  <a:gd name="T4" fmla="*/ 0 w 1"/>
                  <a:gd name="T5" fmla="*/ 0 h 30"/>
                  <a:gd name="T6" fmla="*/ 0 w 1"/>
                  <a:gd name="T7" fmla="*/ 29 h 30"/>
                </a:gdLst>
                <a:ahLst/>
                <a:cxnLst>
                  <a:cxn ang="0">
                    <a:pos x="T0" y="T1"/>
                  </a:cxn>
                  <a:cxn ang="0">
                    <a:pos x="T2" y="T3"/>
                  </a:cxn>
                  <a:cxn ang="0">
                    <a:pos x="T4" y="T5"/>
                  </a:cxn>
                  <a:cxn ang="0">
                    <a:pos x="T6" y="T7"/>
                  </a:cxn>
                </a:cxnLst>
                <a:rect l="0" t="0" r="r" b="b"/>
                <a:pathLst>
                  <a:path w="1" h="30">
                    <a:moveTo>
                      <a:pt x="0" y="29"/>
                    </a:move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6" name="Freeform 837">
                <a:extLst>
                  <a:ext uri="{FF2B5EF4-FFF2-40B4-BE49-F238E27FC236}">
                    <a16:creationId xmlns:a16="http://schemas.microsoft.com/office/drawing/2014/main" id="{B816F346-2D3E-46EE-8E94-083D26C1404C}"/>
                  </a:ext>
                </a:extLst>
              </p:cNvPr>
              <p:cNvSpPr>
                <a:spLocks noChangeArrowheads="1"/>
              </p:cNvSpPr>
              <p:nvPr/>
            </p:nvSpPr>
            <p:spPr bwMode="auto">
              <a:xfrm>
                <a:off x="10272761" y="5298439"/>
                <a:ext cx="32617" cy="53405"/>
              </a:xfrm>
              <a:custGeom>
                <a:avLst/>
                <a:gdLst>
                  <a:gd name="T0" fmla="*/ 0 w 89"/>
                  <a:gd name="T1" fmla="*/ 0 h 146"/>
                  <a:gd name="T2" fmla="*/ 0 w 89"/>
                  <a:gd name="T3" fmla="*/ 0 h 146"/>
                  <a:gd name="T4" fmla="*/ 29 w 89"/>
                  <a:gd name="T5" fmla="*/ 29 h 146"/>
                  <a:gd name="T6" fmla="*/ 88 w 89"/>
                  <a:gd name="T7" fmla="*/ 145 h 146"/>
                  <a:gd name="T8" fmla="*/ 29 w 89"/>
                  <a:gd name="T9" fmla="*/ 29 h 146"/>
                  <a:gd name="T10" fmla="*/ 0 w 89"/>
                  <a:gd name="T11" fmla="*/ 0 h 146"/>
                </a:gdLst>
                <a:ahLst/>
                <a:cxnLst>
                  <a:cxn ang="0">
                    <a:pos x="T0" y="T1"/>
                  </a:cxn>
                  <a:cxn ang="0">
                    <a:pos x="T2" y="T3"/>
                  </a:cxn>
                  <a:cxn ang="0">
                    <a:pos x="T4" y="T5"/>
                  </a:cxn>
                  <a:cxn ang="0">
                    <a:pos x="T6" y="T7"/>
                  </a:cxn>
                  <a:cxn ang="0">
                    <a:pos x="T8" y="T9"/>
                  </a:cxn>
                  <a:cxn ang="0">
                    <a:pos x="T10" y="T11"/>
                  </a:cxn>
                </a:cxnLst>
                <a:rect l="0" t="0" r="r" b="b"/>
                <a:pathLst>
                  <a:path w="89" h="146">
                    <a:moveTo>
                      <a:pt x="0" y="0"/>
                    </a:moveTo>
                    <a:lnTo>
                      <a:pt x="0" y="0"/>
                    </a:lnTo>
                    <a:lnTo>
                      <a:pt x="29" y="29"/>
                    </a:lnTo>
                    <a:cubicBezTo>
                      <a:pt x="58" y="58"/>
                      <a:pt x="58" y="116"/>
                      <a:pt x="88" y="145"/>
                    </a:cubicBezTo>
                    <a:cubicBezTo>
                      <a:pt x="58" y="116"/>
                      <a:pt x="58" y="58"/>
                      <a:pt x="29" y="29"/>
                    </a:cubicBez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7" name="Freeform 838">
                <a:extLst>
                  <a:ext uri="{FF2B5EF4-FFF2-40B4-BE49-F238E27FC236}">
                    <a16:creationId xmlns:a16="http://schemas.microsoft.com/office/drawing/2014/main" id="{6A3076AB-61D3-454F-AEDD-65AFA6866C33}"/>
                  </a:ext>
                </a:extLst>
              </p:cNvPr>
              <p:cNvSpPr>
                <a:spLocks noChangeArrowheads="1"/>
              </p:cNvSpPr>
              <p:nvPr/>
            </p:nvSpPr>
            <p:spPr bwMode="auto">
              <a:xfrm>
                <a:off x="10165125" y="5105860"/>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8" name="Freeform 839">
                <a:extLst>
                  <a:ext uri="{FF2B5EF4-FFF2-40B4-BE49-F238E27FC236}">
                    <a16:creationId xmlns:a16="http://schemas.microsoft.com/office/drawing/2014/main" id="{878A13F8-74F9-4913-B040-1D0D0A53D4CE}"/>
                  </a:ext>
                </a:extLst>
              </p:cNvPr>
              <p:cNvSpPr>
                <a:spLocks noChangeArrowheads="1"/>
              </p:cNvSpPr>
              <p:nvPr/>
            </p:nvSpPr>
            <p:spPr bwMode="auto">
              <a:xfrm>
                <a:off x="10186326" y="5180302"/>
                <a:ext cx="11415" cy="11328"/>
              </a:xfrm>
              <a:custGeom>
                <a:avLst/>
                <a:gdLst>
                  <a:gd name="T0" fmla="*/ 29 w 30"/>
                  <a:gd name="T1" fmla="*/ 29 h 30"/>
                  <a:gd name="T2" fmla="*/ 29 w 30"/>
                  <a:gd name="T3" fmla="*/ 29 h 30"/>
                  <a:gd name="T4" fmla="*/ 29 w 30"/>
                  <a:gd name="T5" fmla="*/ 29 h 30"/>
                  <a:gd name="T6" fmla="*/ 0 w 30"/>
                  <a:gd name="T7" fmla="*/ 0 h 30"/>
                  <a:gd name="T8" fmla="*/ 29 w 30"/>
                  <a:gd name="T9" fmla="*/ 29 h 30"/>
                </a:gdLst>
                <a:ahLst/>
                <a:cxnLst>
                  <a:cxn ang="0">
                    <a:pos x="T0" y="T1"/>
                  </a:cxn>
                  <a:cxn ang="0">
                    <a:pos x="T2" y="T3"/>
                  </a:cxn>
                  <a:cxn ang="0">
                    <a:pos x="T4" y="T5"/>
                  </a:cxn>
                  <a:cxn ang="0">
                    <a:pos x="T6" y="T7"/>
                  </a:cxn>
                  <a:cxn ang="0">
                    <a:pos x="T8" y="T9"/>
                  </a:cxn>
                </a:cxnLst>
                <a:rect l="0" t="0" r="r" b="b"/>
                <a:pathLst>
                  <a:path w="30" h="30">
                    <a:moveTo>
                      <a:pt x="29" y="29"/>
                    </a:moveTo>
                    <a:lnTo>
                      <a:pt x="29" y="29"/>
                    </a:lnTo>
                    <a:lnTo>
                      <a:pt x="29" y="29"/>
                    </a:ln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89" name="Freeform 840">
                <a:extLst>
                  <a:ext uri="{FF2B5EF4-FFF2-40B4-BE49-F238E27FC236}">
                    <a16:creationId xmlns:a16="http://schemas.microsoft.com/office/drawing/2014/main" id="{37D63EFC-EAA2-4404-A28D-947C8F7940C3}"/>
                  </a:ext>
                </a:extLst>
              </p:cNvPr>
              <p:cNvSpPr>
                <a:spLocks noChangeArrowheads="1"/>
              </p:cNvSpPr>
              <p:nvPr/>
            </p:nvSpPr>
            <p:spPr bwMode="auto">
              <a:xfrm>
                <a:off x="10143924" y="5084821"/>
                <a:ext cx="21200" cy="11329"/>
              </a:xfrm>
              <a:custGeom>
                <a:avLst/>
                <a:gdLst>
                  <a:gd name="T0" fmla="*/ 29 w 59"/>
                  <a:gd name="T1" fmla="*/ 29 h 30"/>
                  <a:gd name="T2" fmla="*/ 29 w 59"/>
                  <a:gd name="T3" fmla="*/ 29 h 30"/>
                  <a:gd name="T4" fmla="*/ 58 w 59"/>
                  <a:gd name="T5" fmla="*/ 29 h 30"/>
                  <a:gd name="T6" fmla="*/ 58 w 59"/>
                  <a:gd name="T7" fmla="*/ 29 h 30"/>
                  <a:gd name="T8" fmla="*/ 29 w 59"/>
                  <a:gd name="T9" fmla="*/ 29 h 30"/>
                  <a:gd name="T10" fmla="*/ 0 w 59"/>
                  <a:gd name="T11" fmla="*/ 0 h 30"/>
                  <a:gd name="T12" fmla="*/ 29 w 59"/>
                  <a:gd name="T13" fmla="*/ 29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29" y="29"/>
                    </a:moveTo>
                    <a:lnTo>
                      <a:pt x="29" y="29"/>
                    </a:lnTo>
                    <a:cubicBezTo>
                      <a:pt x="58" y="29"/>
                      <a:pt x="58" y="29"/>
                      <a:pt x="58" y="29"/>
                    </a:cubicBezTo>
                    <a:lnTo>
                      <a:pt x="58" y="29"/>
                    </a:lnTo>
                    <a:cubicBezTo>
                      <a:pt x="29" y="29"/>
                      <a:pt x="29" y="29"/>
                      <a:pt x="29" y="29"/>
                    </a:cubicBezTo>
                    <a:cubicBezTo>
                      <a:pt x="0" y="29"/>
                      <a:pt x="0" y="29"/>
                      <a:pt x="0" y="0"/>
                    </a:cubicBezTo>
                    <a:cubicBezTo>
                      <a:pt x="0" y="29"/>
                      <a:pt x="0" y="29"/>
                      <a:pt x="29"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0" name="Freeform 841">
                <a:extLst>
                  <a:ext uri="{FF2B5EF4-FFF2-40B4-BE49-F238E27FC236}">
                    <a16:creationId xmlns:a16="http://schemas.microsoft.com/office/drawing/2014/main" id="{9DA6AAA6-519D-498E-B95B-81A68EB9D17F}"/>
                  </a:ext>
                </a:extLst>
              </p:cNvPr>
              <p:cNvSpPr>
                <a:spLocks noChangeArrowheads="1"/>
              </p:cNvSpPr>
              <p:nvPr/>
            </p:nvSpPr>
            <p:spPr bwMode="auto">
              <a:xfrm>
                <a:off x="10165125" y="5094531"/>
                <a:ext cx="1631"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1" name="Freeform 842">
                <a:extLst>
                  <a:ext uri="{FF2B5EF4-FFF2-40B4-BE49-F238E27FC236}">
                    <a16:creationId xmlns:a16="http://schemas.microsoft.com/office/drawing/2014/main" id="{F15AC972-6AAD-4D95-A36F-76478B24ACD5}"/>
                  </a:ext>
                </a:extLst>
              </p:cNvPr>
              <p:cNvSpPr>
                <a:spLocks noChangeArrowheads="1"/>
              </p:cNvSpPr>
              <p:nvPr/>
            </p:nvSpPr>
            <p:spPr bwMode="auto">
              <a:xfrm>
                <a:off x="10165125" y="5147936"/>
                <a:ext cx="11416" cy="22656"/>
              </a:xfrm>
              <a:custGeom>
                <a:avLst/>
                <a:gdLst>
                  <a:gd name="T0" fmla="*/ 30 w 31"/>
                  <a:gd name="T1" fmla="*/ 59 h 60"/>
                  <a:gd name="T2" fmla="*/ 30 w 31"/>
                  <a:gd name="T3" fmla="*/ 59 h 60"/>
                  <a:gd name="T4" fmla="*/ 30 w 31"/>
                  <a:gd name="T5" fmla="*/ 29 h 60"/>
                  <a:gd name="T6" fmla="*/ 0 w 31"/>
                  <a:gd name="T7" fmla="*/ 0 h 60"/>
                  <a:gd name="T8" fmla="*/ 30 w 31"/>
                  <a:gd name="T9" fmla="*/ 29 h 60"/>
                  <a:gd name="T10" fmla="*/ 30 w 31"/>
                  <a:gd name="T11" fmla="*/ 59 h 60"/>
                </a:gdLst>
                <a:ahLst/>
                <a:cxnLst>
                  <a:cxn ang="0">
                    <a:pos x="T0" y="T1"/>
                  </a:cxn>
                  <a:cxn ang="0">
                    <a:pos x="T2" y="T3"/>
                  </a:cxn>
                  <a:cxn ang="0">
                    <a:pos x="T4" y="T5"/>
                  </a:cxn>
                  <a:cxn ang="0">
                    <a:pos x="T6" y="T7"/>
                  </a:cxn>
                  <a:cxn ang="0">
                    <a:pos x="T8" y="T9"/>
                  </a:cxn>
                  <a:cxn ang="0">
                    <a:pos x="T10" y="T11"/>
                  </a:cxn>
                </a:cxnLst>
                <a:rect l="0" t="0" r="r" b="b"/>
                <a:pathLst>
                  <a:path w="31" h="60">
                    <a:moveTo>
                      <a:pt x="30" y="59"/>
                    </a:moveTo>
                    <a:lnTo>
                      <a:pt x="30" y="59"/>
                    </a:lnTo>
                    <a:lnTo>
                      <a:pt x="30" y="29"/>
                    </a:lnTo>
                    <a:cubicBezTo>
                      <a:pt x="0" y="29"/>
                      <a:pt x="0" y="0"/>
                      <a:pt x="0" y="0"/>
                    </a:cubicBezTo>
                    <a:cubicBezTo>
                      <a:pt x="0" y="0"/>
                      <a:pt x="0" y="29"/>
                      <a:pt x="30" y="29"/>
                    </a:cubicBezTo>
                    <a:lnTo>
                      <a:pt x="30" y="5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2" name="Freeform 843">
                <a:extLst>
                  <a:ext uri="{FF2B5EF4-FFF2-40B4-BE49-F238E27FC236}">
                    <a16:creationId xmlns:a16="http://schemas.microsoft.com/office/drawing/2014/main" id="{B2D9D558-5D4A-454C-B333-ACAB8ED39A11}"/>
                  </a:ext>
                </a:extLst>
              </p:cNvPr>
              <p:cNvSpPr>
                <a:spLocks noChangeArrowheads="1"/>
              </p:cNvSpPr>
              <p:nvPr/>
            </p:nvSpPr>
            <p:spPr bwMode="auto">
              <a:xfrm>
                <a:off x="10143924" y="5115570"/>
                <a:ext cx="21200" cy="32366"/>
              </a:xfrm>
              <a:custGeom>
                <a:avLst/>
                <a:gdLst>
                  <a:gd name="T0" fmla="*/ 29 w 59"/>
                  <a:gd name="T1" fmla="*/ 30 h 89"/>
                  <a:gd name="T2" fmla="*/ 29 w 59"/>
                  <a:gd name="T3" fmla="*/ 30 h 89"/>
                  <a:gd name="T4" fmla="*/ 58 w 59"/>
                  <a:gd name="T5" fmla="*/ 88 h 89"/>
                  <a:gd name="T6" fmla="*/ 29 w 59"/>
                  <a:gd name="T7" fmla="*/ 30 h 89"/>
                  <a:gd name="T8" fmla="*/ 0 w 59"/>
                  <a:gd name="T9" fmla="*/ 0 h 89"/>
                  <a:gd name="T10" fmla="*/ 0 w 59"/>
                  <a:gd name="T11" fmla="*/ 0 h 89"/>
                  <a:gd name="T12" fmla="*/ 0 w 59"/>
                  <a:gd name="T13" fmla="*/ 0 h 89"/>
                  <a:gd name="T14" fmla="*/ 29 w 59"/>
                  <a:gd name="T15" fmla="*/ 3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89">
                    <a:moveTo>
                      <a:pt x="29" y="30"/>
                    </a:moveTo>
                    <a:lnTo>
                      <a:pt x="29" y="30"/>
                    </a:lnTo>
                    <a:cubicBezTo>
                      <a:pt x="29" y="30"/>
                      <a:pt x="29" y="59"/>
                      <a:pt x="58" y="88"/>
                    </a:cubicBezTo>
                    <a:cubicBezTo>
                      <a:pt x="29" y="59"/>
                      <a:pt x="29" y="30"/>
                      <a:pt x="29" y="30"/>
                    </a:cubicBezTo>
                    <a:cubicBezTo>
                      <a:pt x="29" y="30"/>
                      <a:pt x="29" y="0"/>
                      <a:pt x="0" y="0"/>
                    </a:cubicBezTo>
                    <a:lnTo>
                      <a:pt x="0" y="0"/>
                    </a:lnTo>
                    <a:lnTo>
                      <a:pt x="0" y="0"/>
                    </a:lnTo>
                    <a:cubicBezTo>
                      <a:pt x="29" y="0"/>
                      <a:pt x="29" y="30"/>
                      <a:pt x="29"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3" name="Freeform 844">
                <a:extLst>
                  <a:ext uri="{FF2B5EF4-FFF2-40B4-BE49-F238E27FC236}">
                    <a16:creationId xmlns:a16="http://schemas.microsoft.com/office/drawing/2014/main" id="{34580594-81E2-42C3-8AF0-2719A9D9EEB8}"/>
                  </a:ext>
                </a:extLst>
              </p:cNvPr>
              <p:cNvSpPr>
                <a:spLocks noChangeArrowheads="1"/>
              </p:cNvSpPr>
              <p:nvPr/>
            </p:nvSpPr>
            <p:spPr bwMode="auto">
              <a:xfrm>
                <a:off x="10176541" y="5073493"/>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4" name="Freeform 845">
                <a:extLst>
                  <a:ext uri="{FF2B5EF4-FFF2-40B4-BE49-F238E27FC236}">
                    <a16:creationId xmlns:a16="http://schemas.microsoft.com/office/drawing/2014/main" id="{C8141CEF-1682-4485-A8FD-CF9947A00D87}"/>
                  </a:ext>
                </a:extLst>
              </p:cNvPr>
              <p:cNvSpPr>
                <a:spLocks noChangeArrowheads="1"/>
              </p:cNvSpPr>
              <p:nvPr/>
            </p:nvSpPr>
            <p:spPr bwMode="auto">
              <a:xfrm>
                <a:off x="10176541" y="5073493"/>
                <a:ext cx="1630"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5" name="Freeform 846">
                <a:extLst>
                  <a:ext uri="{FF2B5EF4-FFF2-40B4-BE49-F238E27FC236}">
                    <a16:creationId xmlns:a16="http://schemas.microsoft.com/office/drawing/2014/main" id="{0CA4DA81-369E-41B6-A408-6F552CEA19D8}"/>
                  </a:ext>
                </a:extLst>
              </p:cNvPr>
              <p:cNvSpPr>
                <a:spLocks noChangeArrowheads="1"/>
              </p:cNvSpPr>
              <p:nvPr/>
            </p:nvSpPr>
            <p:spPr bwMode="auto">
              <a:xfrm>
                <a:off x="10165125" y="5062165"/>
                <a:ext cx="1631"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6" name="Freeform 847">
                <a:extLst>
                  <a:ext uri="{FF2B5EF4-FFF2-40B4-BE49-F238E27FC236}">
                    <a16:creationId xmlns:a16="http://schemas.microsoft.com/office/drawing/2014/main" id="{51081AD1-34CA-4644-BD74-1AD93E07A42A}"/>
                  </a:ext>
                </a:extLst>
              </p:cNvPr>
              <p:cNvSpPr>
                <a:spLocks noChangeArrowheads="1"/>
              </p:cNvSpPr>
              <p:nvPr/>
            </p:nvSpPr>
            <p:spPr bwMode="auto">
              <a:xfrm>
                <a:off x="10186326" y="5094531"/>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7" name="Freeform 848">
                <a:extLst>
                  <a:ext uri="{FF2B5EF4-FFF2-40B4-BE49-F238E27FC236}">
                    <a16:creationId xmlns:a16="http://schemas.microsoft.com/office/drawing/2014/main" id="{AD05CFEF-C21A-4871-A11C-363FCAB61A2E}"/>
                  </a:ext>
                </a:extLst>
              </p:cNvPr>
              <p:cNvSpPr>
                <a:spLocks noChangeArrowheads="1"/>
              </p:cNvSpPr>
              <p:nvPr/>
            </p:nvSpPr>
            <p:spPr bwMode="auto">
              <a:xfrm>
                <a:off x="10714720" y="3681738"/>
                <a:ext cx="11415" cy="1618"/>
              </a:xfrm>
              <a:custGeom>
                <a:avLst/>
                <a:gdLst>
                  <a:gd name="T0" fmla="*/ 0 w 29"/>
                  <a:gd name="T1" fmla="*/ 0 h 1"/>
                  <a:gd name="T2" fmla="*/ 0 w 29"/>
                  <a:gd name="T3" fmla="*/ 0 h 1"/>
                  <a:gd name="T4" fmla="*/ 28 w 29"/>
                  <a:gd name="T5" fmla="*/ 0 h 1"/>
                  <a:gd name="T6" fmla="*/ 28 w 29"/>
                  <a:gd name="T7" fmla="*/ 0 h 1"/>
                  <a:gd name="T8" fmla="*/ 28 w 29"/>
                  <a:gd name="T9" fmla="*/ 0 h 1"/>
                  <a:gd name="T10" fmla="*/ 0 w 29"/>
                  <a:gd name="T11" fmla="*/ 0 h 1"/>
                </a:gdLst>
                <a:ahLst/>
                <a:cxnLst>
                  <a:cxn ang="0">
                    <a:pos x="T0" y="T1"/>
                  </a:cxn>
                  <a:cxn ang="0">
                    <a:pos x="T2" y="T3"/>
                  </a:cxn>
                  <a:cxn ang="0">
                    <a:pos x="T4" y="T5"/>
                  </a:cxn>
                  <a:cxn ang="0">
                    <a:pos x="T6" y="T7"/>
                  </a:cxn>
                  <a:cxn ang="0">
                    <a:pos x="T8" y="T9"/>
                  </a:cxn>
                  <a:cxn ang="0">
                    <a:pos x="T10" y="T11"/>
                  </a:cxn>
                </a:cxnLst>
                <a:rect l="0" t="0" r="r" b="b"/>
                <a:pathLst>
                  <a:path w="29" h="1">
                    <a:moveTo>
                      <a:pt x="0" y="0"/>
                    </a:moveTo>
                    <a:lnTo>
                      <a:pt x="0" y="0"/>
                    </a:lnTo>
                    <a:cubicBezTo>
                      <a:pt x="28" y="0"/>
                      <a:pt x="28" y="0"/>
                      <a:pt x="28" y="0"/>
                    </a:cubicBezTo>
                    <a:lnTo>
                      <a:pt x="28" y="0"/>
                    </a:lnTo>
                    <a:lnTo>
                      <a:pt x="28" y="0"/>
                    </a:lnTo>
                    <a:cubicBezTo>
                      <a:pt x="28" y="0"/>
                      <a:pt x="28"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8" name="Freeform 849">
                <a:extLst>
                  <a:ext uri="{FF2B5EF4-FFF2-40B4-BE49-F238E27FC236}">
                    <a16:creationId xmlns:a16="http://schemas.microsoft.com/office/drawing/2014/main" id="{6A90060C-E74E-45F0-B2EF-F5229C760FE4}"/>
                  </a:ext>
                </a:extLst>
              </p:cNvPr>
              <p:cNvSpPr>
                <a:spLocks noChangeArrowheads="1"/>
              </p:cNvSpPr>
              <p:nvPr/>
            </p:nvSpPr>
            <p:spPr bwMode="auto">
              <a:xfrm>
                <a:off x="10737552" y="3693066"/>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899" name="Freeform 850">
                <a:extLst>
                  <a:ext uri="{FF2B5EF4-FFF2-40B4-BE49-F238E27FC236}">
                    <a16:creationId xmlns:a16="http://schemas.microsoft.com/office/drawing/2014/main" id="{B80BEB8D-674C-4AF9-BFE5-E98AF936A14F}"/>
                  </a:ext>
                </a:extLst>
              </p:cNvPr>
              <p:cNvSpPr>
                <a:spLocks noChangeArrowheads="1"/>
              </p:cNvSpPr>
              <p:nvPr/>
            </p:nvSpPr>
            <p:spPr bwMode="auto">
              <a:xfrm>
                <a:off x="10682103" y="3681738"/>
                <a:ext cx="22832" cy="11328"/>
              </a:xfrm>
              <a:custGeom>
                <a:avLst/>
                <a:gdLst>
                  <a:gd name="T0" fmla="*/ 59 w 60"/>
                  <a:gd name="T1" fmla="*/ 0 h 30"/>
                  <a:gd name="T2" fmla="*/ 59 w 60"/>
                  <a:gd name="T3" fmla="*/ 0 h 30"/>
                  <a:gd name="T4" fmla="*/ 0 w 60"/>
                  <a:gd name="T5" fmla="*/ 29 h 30"/>
                  <a:gd name="T6" fmla="*/ 59 w 60"/>
                  <a:gd name="T7" fmla="*/ 0 h 30"/>
                </a:gdLst>
                <a:ahLst/>
                <a:cxnLst>
                  <a:cxn ang="0">
                    <a:pos x="T0" y="T1"/>
                  </a:cxn>
                  <a:cxn ang="0">
                    <a:pos x="T2" y="T3"/>
                  </a:cxn>
                  <a:cxn ang="0">
                    <a:pos x="T4" y="T5"/>
                  </a:cxn>
                  <a:cxn ang="0">
                    <a:pos x="T6" y="T7"/>
                  </a:cxn>
                </a:cxnLst>
                <a:rect l="0" t="0" r="r" b="b"/>
                <a:pathLst>
                  <a:path w="60" h="30">
                    <a:moveTo>
                      <a:pt x="59" y="0"/>
                    </a:moveTo>
                    <a:lnTo>
                      <a:pt x="59" y="0"/>
                    </a:lnTo>
                    <a:cubicBezTo>
                      <a:pt x="30" y="0"/>
                      <a:pt x="30" y="0"/>
                      <a:pt x="0" y="29"/>
                    </a:cubicBezTo>
                    <a:cubicBezTo>
                      <a:pt x="30" y="0"/>
                      <a:pt x="30"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0" name="Freeform 851">
                <a:extLst>
                  <a:ext uri="{FF2B5EF4-FFF2-40B4-BE49-F238E27FC236}">
                    <a16:creationId xmlns:a16="http://schemas.microsoft.com/office/drawing/2014/main" id="{6E2B414E-3185-497C-BC0A-9AC4A180FBB6}"/>
                  </a:ext>
                </a:extLst>
              </p:cNvPr>
              <p:cNvSpPr>
                <a:spLocks noChangeArrowheads="1"/>
              </p:cNvSpPr>
              <p:nvPr/>
            </p:nvSpPr>
            <p:spPr bwMode="auto">
              <a:xfrm>
                <a:off x="10682103" y="3693066"/>
                <a:ext cx="44032" cy="1619"/>
              </a:xfrm>
              <a:custGeom>
                <a:avLst/>
                <a:gdLst>
                  <a:gd name="T0" fmla="*/ 88 w 117"/>
                  <a:gd name="T1" fmla="*/ 0 h 1"/>
                  <a:gd name="T2" fmla="*/ 88 w 117"/>
                  <a:gd name="T3" fmla="*/ 0 h 1"/>
                  <a:gd name="T4" fmla="*/ 30 w 117"/>
                  <a:gd name="T5" fmla="*/ 0 h 1"/>
                  <a:gd name="T6" fmla="*/ 0 w 117"/>
                  <a:gd name="T7" fmla="*/ 0 h 1"/>
                  <a:gd name="T8" fmla="*/ 30 w 117"/>
                  <a:gd name="T9" fmla="*/ 0 h 1"/>
                  <a:gd name="T10" fmla="*/ 88 w 117"/>
                  <a:gd name="T11" fmla="*/ 0 h 1"/>
                  <a:gd name="T12" fmla="*/ 116 w 117"/>
                  <a:gd name="T13" fmla="*/ 0 h 1"/>
                  <a:gd name="T14" fmla="*/ 88 w 117"/>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
                    <a:moveTo>
                      <a:pt x="88" y="0"/>
                    </a:moveTo>
                    <a:lnTo>
                      <a:pt x="88" y="0"/>
                    </a:lnTo>
                    <a:cubicBezTo>
                      <a:pt x="59" y="0"/>
                      <a:pt x="59" y="0"/>
                      <a:pt x="30" y="0"/>
                    </a:cubicBezTo>
                    <a:cubicBezTo>
                      <a:pt x="30" y="0"/>
                      <a:pt x="30" y="0"/>
                      <a:pt x="0" y="0"/>
                    </a:cubicBezTo>
                    <a:cubicBezTo>
                      <a:pt x="30" y="0"/>
                      <a:pt x="30" y="0"/>
                      <a:pt x="30" y="0"/>
                    </a:cubicBezTo>
                    <a:cubicBezTo>
                      <a:pt x="59" y="0"/>
                      <a:pt x="59" y="0"/>
                      <a:pt x="88" y="0"/>
                    </a:cubicBezTo>
                    <a:lnTo>
                      <a:pt x="116" y="0"/>
                    </a:lnTo>
                    <a:lnTo>
                      <a:pt x="88"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1" name="Freeform 852">
                <a:extLst>
                  <a:ext uri="{FF2B5EF4-FFF2-40B4-BE49-F238E27FC236}">
                    <a16:creationId xmlns:a16="http://schemas.microsoft.com/office/drawing/2014/main" id="{01B7A1F8-E5AD-450C-87F6-CD16DFEAC122}"/>
                  </a:ext>
                </a:extLst>
              </p:cNvPr>
              <p:cNvSpPr>
                <a:spLocks noChangeArrowheads="1"/>
              </p:cNvSpPr>
              <p:nvPr/>
            </p:nvSpPr>
            <p:spPr bwMode="auto">
              <a:xfrm>
                <a:off x="10316794" y="4173707"/>
                <a:ext cx="11415" cy="11328"/>
              </a:xfrm>
              <a:custGeom>
                <a:avLst/>
                <a:gdLst>
                  <a:gd name="T0" fmla="*/ 0 w 30"/>
                  <a:gd name="T1" fmla="*/ 30 h 31"/>
                  <a:gd name="T2" fmla="*/ 0 w 30"/>
                  <a:gd name="T3" fmla="*/ 30 h 31"/>
                  <a:gd name="T4" fmla="*/ 29 w 30"/>
                  <a:gd name="T5" fmla="*/ 0 h 31"/>
                  <a:gd name="T6" fmla="*/ 0 w 30"/>
                  <a:gd name="T7" fmla="*/ 30 h 31"/>
                </a:gdLst>
                <a:ahLst/>
                <a:cxnLst>
                  <a:cxn ang="0">
                    <a:pos x="T0" y="T1"/>
                  </a:cxn>
                  <a:cxn ang="0">
                    <a:pos x="T2" y="T3"/>
                  </a:cxn>
                  <a:cxn ang="0">
                    <a:pos x="T4" y="T5"/>
                  </a:cxn>
                  <a:cxn ang="0">
                    <a:pos x="T6" y="T7"/>
                  </a:cxn>
                </a:cxnLst>
                <a:rect l="0" t="0" r="r" b="b"/>
                <a:pathLst>
                  <a:path w="30" h="31">
                    <a:moveTo>
                      <a:pt x="0" y="30"/>
                    </a:moveTo>
                    <a:lnTo>
                      <a:pt x="0" y="30"/>
                    </a:lnTo>
                    <a:cubicBezTo>
                      <a:pt x="0" y="30"/>
                      <a:pt x="0" y="30"/>
                      <a:pt x="29" y="0"/>
                    </a:cubicBezTo>
                    <a:cubicBezTo>
                      <a:pt x="0" y="30"/>
                      <a:pt x="0" y="30"/>
                      <a:pt x="0" y="3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2" name="Freeform 853">
                <a:extLst>
                  <a:ext uri="{FF2B5EF4-FFF2-40B4-BE49-F238E27FC236}">
                    <a16:creationId xmlns:a16="http://schemas.microsoft.com/office/drawing/2014/main" id="{5526C8D3-E612-4BFF-8520-50DD7E40D804}"/>
                  </a:ext>
                </a:extLst>
              </p:cNvPr>
              <p:cNvSpPr>
                <a:spLocks noChangeArrowheads="1"/>
              </p:cNvSpPr>
              <p:nvPr/>
            </p:nvSpPr>
            <p:spPr bwMode="auto">
              <a:xfrm>
                <a:off x="9657933" y="3906684"/>
                <a:ext cx="733880" cy="514626"/>
              </a:xfrm>
              <a:custGeom>
                <a:avLst/>
                <a:gdLst>
                  <a:gd name="T0" fmla="*/ 1837 w 1984"/>
                  <a:gd name="T1" fmla="*/ 583 h 1401"/>
                  <a:gd name="T2" fmla="*/ 1924 w 1984"/>
                  <a:gd name="T3" fmla="*/ 495 h 1401"/>
                  <a:gd name="T4" fmla="*/ 1750 w 1984"/>
                  <a:gd name="T5" fmla="*/ 262 h 1401"/>
                  <a:gd name="T6" fmla="*/ 1253 w 1984"/>
                  <a:gd name="T7" fmla="*/ 87 h 1401"/>
                  <a:gd name="T8" fmla="*/ 1050 w 1984"/>
                  <a:gd name="T9" fmla="*/ 116 h 1401"/>
                  <a:gd name="T10" fmla="*/ 903 w 1984"/>
                  <a:gd name="T11" fmla="*/ 29 h 1401"/>
                  <a:gd name="T12" fmla="*/ 641 w 1984"/>
                  <a:gd name="T13" fmla="*/ 0 h 1401"/>
                  <a:gd name="T14" fmla="*/ 466 w 1984"/>
                  <a:gd name="T15" fmla="*/ 0 h 1401"/>
                  <a:gd name="T16" fmla="*/ 233 w 1984"/>
                  <a:gd name="T17" fmla="*/ 59 h 1401"/>
                  <a:gd name="T18" fmla="*/ 87 w 1984"/>
                  <a:gd name="T19" fmla="*/ 145 h 1401"/>
                  <a:gd name="T20" fmla="*/ 58 w 1984"/>
                  <a:gd name="T21" fmla="*/ 204 h 1401"/>
                  <a:gd name="T22" fmla="*/ 58 w 1984"/>
                  <a:gd name="T23" fmla="*/ 204 h 1401"/>
                  <a:gd name="T24" fmla="*/ 0 w 1984"/>
                  <a:gd name="T25" fmla="*/ 262 h 1401"/>
                  <a:gd name="T26" fmla="*/ 117 w 1984"/>
                  <a:gd name="T27" fmla="*/ 350 h 1401"/>
                  <a:gd name="T28" fmla="*/ 466 w 1984"/>
                  <a:gd name="T29" fmla="*/ 700 h 1401"/>
                  <a:gd name="T30" fmla="*/ 670 w 1984"/>
                  <a:gd name="T31" fmla="*/ 933 h 1401"/>
                  <a:gd name="T32" fmla="*/ 874 w 1984"/>
                  <a:gd name="T33" fmla="*/ 1108 h 1401"/>
                  <a:gd name="T34" fmla="*/ 903 w 1984"/>
                  <a:gd name="T35" fmla="*/ 1195 h 1401"/>
                  <a:gd name="T36" fmla="*/ 962 w 1984"/>
                  <a:gd name="T37" fmla="*/ 1225 h 1401"/>
                  <a:gd name="T38" fmla="*/ 991 w 1984"/>
                  <a:gd name="T39" fmla="*/ 1254 h 1401"/>
                  <a:gd name="T40" fmla="*/ 1020 w 1984"/>
                  <a:gd name="T41" fmla="*/ 1312 h 1401"/>
                  <a:gd name="T42" fmla="*/ 1050 w 1984"/>
                  <a:gd name="T43" fmla="*/ 1371 h 1401"/>
                  <a:gd name="T44" fmla="*/ 1108 w 1984"/>
                  <a:gd name="T45" fmla="*/ 1400 h 1401"/>
                  <a:gd name="T46" fmla="*/ 1137 w 1984"/>
                  <a:gd name="T47" fmla="*/ 1371 h 1401"/>
                  <a:gd name="T48" fmla="*/ 1195 w 1984"/>
                  <a:gd name="T49" fmla="*/ 1371 h 1401"/>
                  <a:gd name="T50" fmla="*/ 1224 w 1984"/>
                  <a:gd name="T51" fmla="*/ 1342 h 1401"/>
                  <a:gd name="T52" fmla="*/ 1195 w 1984"/>
                  <a:gd name="T53" fmla="*/ 1342 h 1401"/>
                  <a:gd name="T54" fmla="*/ 1137 w 1984"/>
                  <a:gd name="T55" fmla="*/ 1254 h 1401"/>
                  <a:gd name="T56" fmla="*/ 1253 w 1984"/>
                  <a:gd name="T57" fmla="*/ 1225 h 1401"/>
                  <a:gd name="T58" fmla="*/ 1312 w 1984"/>
                  <a:gd name="T59" fmla="*/ 1195 h 1401"/>
                  <a:gd name="T60" fmla="*/ 1341 w 1984"/>
                  <a:gd name="T61" fmla="*/ 1225 h 1401"/>
                  <a:gd name="T62" fmla="*/ 1458 w 1984"/>
                  <a:gd name="T63" fmla="*/ 1166 h 1401"/>
                  <a:gd name="T64" fmla="*/ 1545 w 1984"/>
                  <a:gd name="T65" fmla="*/ 1079 h 1401"/>
                  <a:gd name="T66" fmla="*/ 1574 w 1984"/>
                  <a:gd name="T67" fmla="*/ 992 h 1401"/>
                  <a:gd name="T68" fmla="*/ 1633 w 1984"/>
                  <a:gd name="T69" fmla="*/ 875 h 1401"/>
                  <a:gd name="T70" fmla="*/ 1750 w 1984"/>
                  <a:gd name="T71" fmla="*/ 787 h 1401"/>
                  <a:gd name="T72" fmla="*/ 1779 w 1984"/>
                  <a:gd name="T73" fmla="*/ 700 h 1401"/>
                  <a:gd name="T74" fmla="*/ 1779 w 1984"/>
                  <a:gd name="T75" fmla="*/ 642 h 1401"/>
                  <a:gd name="T76" fmla="*/ 1837 w 1984"/>
                  <a:gd name="T77" fmla="*/ 58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84" h="1401">
                    <a:moveTo>
                      <a:pt x="1837" y="583"/>
                    </a:moveTo>
                    <a:lnTo>
                      <a:pt x="1837" y="583"/>
                    </a:lnTo>
                    <a:cubicBezTo>
                      <a:pt x="1866" y="554"/>
                      <a:pt x="1866" y="525"/>
                      <a:pt x="1895" y="525"/>
                    </a:cubicBezTo>
                    <a:cubicBezTo>
                      <a:pt x="1895" y="495"/>
                      <a:pt x="1924" y="495"/>
                      <a:pt x="1924" y="495"/>
                    </a:cubicBezTo>
                    <a:cubicBezTo>
                      <a:pt x="1953" y="466"/>
                      <a:pt x="1953" y="466"/>
                      <a:pt x="1983" y="437"/>
                    </a:cubicBezTo>
                    <a:cubicBezTo>
                      <a:pt x="1895" y="379"/>
                      <a:pt x="1808" y="321"/>
                      <a:pt x="1750" y="262"/>
                    </a:cubicBezTo>
                    <a:cubicBezTo>
                      <a:pt x="1633" y="204"/>
                      <a:pt x="1545" y="116"/>
                      <a:pt x="1429" y="59"/>
                    </a:cubicBezTo>
                    <a:cubicBezTo>
                      <a:pt x="1370" y="59"/>
                      <a:pt x="1312" y="87"/>
                      <a:pt x="1253" y="87"/>
                    </a:cubicBezTo>
                    <a:cubicBezTo>
                      <a:pt x="1195" y="87"/>
                      <a:pt x="1108" y="116"/>
                      <a:pt x="1050" y="116"/>
                    </a:cubicBezTo>
                    <a:lnTo>
                      <a:pt x="1050" y="116"/>
                    </a:lnTo>
                    <a:lnTo>
                      <a:pt x="1050" y="116"/>
                    </a:lnTo>
                    <a:cubicBezTo>
                      <a:pt x="1020" y="87"/>
                      <a:pt x="962" y="59"/>
                      <a:pt x="903" y="29"/>
                    </a:cubicBezTo>
                    <a:cubicBezTo>
                      <a:pt x="874" y="29"/>
                      <a:pt x="845" y="0"/>
                      <a:pt x="816" y="0"/>
                    </a:cubicBezTo>
                    <a:cubicBezTo>
                      <a:pt x="758" y="0"/>
                      <a:pt x="700" y="0"/>
                      <a:pt x="641" y="0"/>
                    </a:cubicBezTo>
                    <a:cubicBezTo>
                      <a:pt x="612" y="0"/>
                      <a:pt x="583" y="0"/>
                      <a:pt x="553" y="0"/>
                    </a:cubicBezTo>
                    <a:cubicBezTo>
                      <a:pt x="524" y="0"/>
                      <a:pt x="495" y="0"/>
                      <a:pt x="466" y="0"/>
                    </a:cubicBezTo>
                    <a:cubicBezTo>
                      <a:pt x="408" y="29"/>
                      <a:pt x="350" y="29"/>
                      <a:pt x="291" y="29"/>
                    </a:cubicBezTo>
                    <a:cubicBezTo>
                      <a:pt x="291" y="29"/>
                      <a:pt x="262" y="59"/>
                      <a:pt x="233" y="59"/>
                    </a:cubicBezTo>
                    <a:cubicBezTo>
                      <a:pt x="233" y="87"/>
                      <a:pt x="203" y="87"/>
                      <a:pt x="203" y="87"/>
                    </a:cubicBezTo>
                    <a:cubicBezTo>
                      <a:pt x="145" y="116"/>
                      <a:pt x="117" y="145"/>
                      <a:pt x="87" y="145"/>
                    </a:cubicBezTo>
                    <a:cubicBezTo>
                      <a:pt x="58" y="175"/>
                      <a:pt x="58" y="175"/>
                      <a:pt x="58" y="204"/>
                    </a:cubicBezTo>
                    <a:lnTo>
                      <a:pt x="58" y="204"/>
                    </a:lnTo>
                    <a:lnTo>
                      <a:pt x="58" y="204"/>
                    </a:lnTo>
                    <a:lnTo>
                      <a:pt x="58" y="204"/>
                    </a:lnTo>
                    <a:cubicBezTo>
                      <a:pt x="29" y="204"/>
                      <a:pt x="29" y="204"/>
                      <a:pt x="29" y="233"/>
                    </a:cubicBezTo>
                    <a:cubicBezTo>
                      <a:pt x="0" y="233"/>
                      <a:pt x="0" y="233"/>
                      <a:pt x="0" y="262"/>
                    </a:cubicBezTo>
                    <a:cubicBezTo>
                      <a:pt x="0" y="262"/>
                      <a:pt x="58" y="292"/>
                      <a:pt x="87" y="321"/>
                    </a:cubicBezTo>
                    <a:lnTo>
                      <a:pt x="117" y="350"/>
                    </a:lnTo>
                    <a:cubicBezTo>
                      <a:pt x="174" y="409"/>
                      <a:pt x="203" y="466"/>
                      <a:pt x="262" y="525"/>
                    </a:cubicBezTo>
                    <a:cubicBezTo>
                      <a:pt x="320" y="583"/>
                      <a:pt x="379" y="642"/>
                      <a:pt x="466" y="700"/>
                    </a:cubicBezTo>
                    <a:cubicBezTo>
                      <a:pt x="495" y="729"/>
                      <a:pt x="524" y="787"/>
                      <a:pt x="553" y="816"/>
                    </a:cubicBezTo>
                    <a:cubicBezTo>
                      <a:pt x="583" y="845"/>
                      <a:pt x="641" y="904"/>
                      <a:pt x="670" y="933"/>
                    </a:cubicBezTo>
                    <a:cubicBezTo>
                      <a:pt x="700" y="962"/>
                      <a:pt x="729" y="992"/>
                      <a:pt x="758" y="992"/>
                    </a:cubicBezTo>
                    <a:cubicBezTo>
                      <a:pt x="787" y="1021"/>
                      <a:pt x="845" y="1050"/>
                      <a:pt x="874" y="1108"/>
                    </a:cubicBezTo>
                    <a:lnTo>
                      <a:pt x="874" y="1137"/>
                    </a:lnTo>
                    <a:cubicBezTo>
                      <a:pt x="874" y="1166"/>
                      <a:pt x="903" y="1166"/>
                      <a:pt x="903" y="1195"/>
                    </a:cubicBezTo>
                    <a:cubicBezTo>
                      <a:pt x="903" y="1195"/>
                      <a:pt x="903" y="1195"/>
                      <a:pt x="933" y="1195"/>
                    </a:cubicBezTo>
                    <a:cubicBezTo>
                      <a:pt x="933" y="1225"/>
                      <a:pt x="962" y="1225"/>
                      <a:pt x="962" y="1225"/>
                    </a:cubicBezTo>
                    <a:lnTo>
                      <a:pt x="962" y="1254"/>
                    </a:lnTo>
                    <a:lnTo>
                      <a:pt x="991" y="1254"/>
                    </a:lnTo>
                    <a:cubicBezTo>
                      <a:pt x="991" y="1283"/>
                      <a:pt x="991" y="1283"/>
                      <a:pt x="991" y="1283"/>
                    </a:cubicBezTo>
                    <a:cubicBezTo>
                      <a:pt x="1020" y="1283"/>
                      <a:pt x="1020" y="1283"/>
                      <a:pt x="1020" y="1312"/>
                    </a:cubicBezTo>
                    <a:lnTo>
                      <a:pt x="1050" y="1342"/>
                    </a:lnTo>
                    <a:cubicBezTo>
                      <a:pt x="1050" y="1371"/>
                      <a:pt x="1050" y="1371"/>
                      <a:pt x="1050" y="1371"/>
                    </a:cubicBezTo>
                    <a:cubicBezTo>
                      <a:pt x="1050" y="1371"/>
                      <a:pt x="1079" y="1400"/>
                      <a:pt x="1108" y="1400"/>
                    </a:cubicBezTo>
                    <a:lnTo>
                      <a:pt x="1108" y="1400"/>
                    </a:lnTo>
                    <a:cubicBezTo>
                      <a:pt x="1108" y="1342"/>
                      <a:pt x="1108" y="1342"/>
                      <a:pt x="1108" y="1342"/>
                    </a:cubicBezTo>
                    <a:cubicBezTo>
                      <a:pt x="1137" y="1371"/>
                      <a:pt x="1137" y="1371"/>
                      <a:pt x="1137" y="1371"/>
                    </a:cubicBezTo>
                    <a:cubicBezTo>
                      <a:pt x="1166" y="1371"/>
                      <a:pt x="1166" y="1371"/>
                      <a:pt x="1166" y="1400"/>
                    </a:cubicBezTo>
                    <a:cubicBezTo>
                      <a:pt x="1166" y="1371"/>
                      <a:pt x="1166" y="1371"/>
                      <a:pt x="1195" y="1371"/>
                    </a:cubicBezTo>
                    <a:lnTo>
                      <a:pt x="1195" y="1371"/>
                    </a:lnTo>
                    <a:cubicBezTo>
                      <a:pt x="1195" y="1371"/>
                      <a:pt x="1224" y="1371"/>
                      <a:pt x="1224" y="1342"/>
                    </a:cubicBezTo>
                    <a:cubicBezTo>
                      <a:pt x="1253" y="1342"/>
                      <a:pt x="1253" y="1342"/>
                      <a:pt x="1253" y="1342"/>
                    </a:cubicBezTo>
                    <a:cubicBezTo>
                      <a:pt x="1253" y="1342"/>
                      <a:pt x="1224" y="1342"/>
                      <a:pt x="1195" y="1342"/>
                    </a:cubicBezTo>
                    <a:cubicBezTo>
                      <a:pt x="1166" y="1342"/>
                      <a:pt x="1137" y="1342"/>
                      <a:pt x="1137" y="1283"/>
                    </a:cubicBezTo>
                    <a:cubicBezTo>
                      <a:pt x="1108" y="1283"/>
                      <a:pt x="1137" y="1254"/>
                      <a:pt x="1137" y="1254"/>
                    </a:cubicBezTo>
                    <a:cubicBezTo>
                      <a:pt x="1137" y="1225"/>
                      <a:pt x="1166" y="1225"/>
                      <a:pt x="1195" y="1225"/>
                    </a:cubicBezTo>
                    <a:cubicBezTo>
                      <a:pt x="1224" y="1225"/>
                      <a:pt x="1224" y="1225"/>
                      <a:pt x="1253" y="1225"/>
                    </a:cubicBezTo>
                    <a:cubicBezTo>
                      <a:pt x="1253" y="1225"/>
                      <a:pt x="1283" y="1195"/>
                      <a:pt x="1312" y="1195"/>
                    </a:cubicBezTo>
                    <a:lnTo>
                      <a:pt x="1312" y="1195"/>
                    </a:lnTo>
                    <a:lnTo>
                      <a:pt x="1312" y="1195"/>
                    </a:lnTo>
                    <a:lnTo>
                      <a:pt x="1341" y="1225"/>
                    </a:lnTo>
                    <a:lnTo>
                      <a:pt x="1341" y="1225"/>
                    </a:lnTo>
                    <a:cubicBezTo>
                      <a:pt x="1400" y="1225"/>
                      <a:pt x="1429" y="1195"/>
                      <a:pt x="1458" y="1166"/>
                    </a:cubicBezTo>
                    <a:cubicBezTo>
                      <a:pt x="1458" y="1137"/>
                      <a:pt x="1487" y="1108"/>
                      <a:pt x="1487" y="1108"/>
                    </a:cubicBezTo>
                    <a:cubicBezTo>
                      <a:pt x="1516" y="1079"/>
                      <a:pt x="1516" y="1079"/>
                      <a:pt x="1545" y="1079"/>
                    </a:cubicBezTo>
                    <a:cubicBezTo>
                      <a:pt x="1545" y="1050"/>
                      <a:pt x="1574" y="1050"/>
                      <a:pt x="1574" y="1050"/>
                    </a:cubicBezTo>
                    <a:cubicBezTo>
                      <a:pt x="1574" y="1050"/>
                      <a:pt x="1574" y="1021"/>
                      <a:pt x="1574" y="992"/>
                    </a:cubicBezTo>
                    <a:cubicBezTo>
                      <a:pt x="1574" y="933"/>
                      <a:pt x="1603" y="875"/>
                      <a:pt x="1633" y="875"/>
                    </a:cubicBezTo>
                    <a:lnTo>
                      <a:pt x="1633" y="875"/>
                    </a:lnTo>
                    <a:cubicBezTo>
                      <a:pt x="1662" y="875"/>
                      <a:pt x="1662" y="875"/>
                      <a:pt x="1691" y="904"/>
                    </a:cubicBezTo>
                    <a:cubicBezTo>
                      <a:pt x="1691" y="845"/>
                      <a:pt x="1720" y="816"/>
                      <a:pt x="1750" y="787"/>
                    </a:cubicBezTo>
                    <a:lnTo>
                      <a:pt x="1750" y="787"/>
                    </a:lnTo>
                    <a:cubicBezTo>
                      <a:pt x="1750" y="759"/>
                      <a:pt x="1750" y="729"/>
                      <a:pt x="1779" y="700"/>
                    </a:cubicBezTo>
                    <a:lnTo>
                      <a:pt x="1779" y="671"/>
                    </a:lnTo>
                    <a:cubicBezTo>
                      <a:pt x="1779" y="642"/>
                      <a:pt x="1779" y="642"/>
                      <a:pt x="1779" y="642"/>
                    </a:cubicBezTo>
                    <a:lnTo>
                      <a:pt x="1779" y="642"/>
                    </a:lnTo>
                    <a:cubicBezTo>
                      <a:pt x="1808" y="642"/>
                      <a:pt x="1837" y="612"/>
                      <a:pt x="1837" y="5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3" name="Freeform 854">
                <a:extLst>
                  <a:ext uri="{FF2B5EF4-FFF2-40B4-BE49-F238E27FC236}">
                    <a16:creationId xmlns:a16="http://schemas.microsoft.com/office/drawing/2014/main" id="{9E250BA6-C124-4259-A0A2-239E04B2BBFB}"/>
                  </a:ext>
                </a:extLst>
              </p:cNvPr>
              <p:cNvSpPr>
                <a:spLocks noChangeArrowheads="1"/>
              </p:cNvSpPr>
              <p:nvPr/>
            </p:nvSpPr>
            <p:spPr bwMode="auto">
              <a:xfrm>
                <a:off x="10370611" y="4099265"/>
                <a:ext cx="1631" cy="11328"/>
              </a:xfrm>
              <a:custGeom>
                <a:avLst/>
                <a:gdLst>
                  <a:gd name="T0" fmla="*/ 0 w 1"/>
                  <a:gd name="T1" fmla="*/ 29 h 30"/>
                  <a:gd name="T2" fmla="*/ 0 w 1"/>
                  <a:gd name="T3" fmla="*/ 29 h 30"/>
                  <a:gd name="T4" fmla="*/ 0 w 1"/>
                  <a:gd name="T5" fmla="*/ 29 h 30"/>
                  <a:gd name="T6" fmla="*/ 0 w 1"/>
                  <a:gd name="T7" fmla="*/ 0 h 30"/>
                  <a:gd name="T8" fmla="*/ 0 w 1"/>
                  <a:gd name="T9" fmla="*/ 29 h 30"/>
                </a:gdLst>
                <a:ahLst/>
                <a:cxnLst>
                  <a:cxn ang="0">
                    <a:pos x="T0" y="T1"/>
                  </a:cxn>
                  <a:cxn ang="0">
                    <a:pos x="T2" y="T3"/>
                  </a:cxn>
                  <a:cxn ang="0">
                    <a:pos x="T4" y="T5"/>
                  </a:cxn>
                  <a:cxn ang="0">
                    <a:pos x="T6" y="T7"/>
                  </a:cxn>
                  <a:cxn ang="0">
                    <a:pos x="T8" y="T9"/>
                  </a:cxn>
                </a:cxnLst>
                <a:rect l="0" t="0" r="r" b="b"/>
                <a:pathLst>
                  <a:path w="1" h="30">
                    <a:moveTo>
                      <a:pt x="0" y="29"/>
                    </a:moveTo>
                    <a:lnTo>
                      <a:pt x="0" y="29"/>
                    </a:lnTo>
                    <a:lnTo>
                      <a:pt x="0" y="29"/>
                    </a:lnTo>
                    <a:cubicBezTo>
                      <a:pt x="0" y="29"/>
                      <a:pt x="0" y="29"/>
                      <a:pt x="0" y="0"/>
                    </a:cubicBez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4" name="Freeform 855">
                <a:extLst>
                  <a:ext uri="{FF2B5EF4-FFF2-40B4-BE49-F238E27FC236}">
                    <a16:creationId xmlns:a16="http://schemas.microsoft.com/office/drawing/2014/main" id="{BA10B9E0-3262-4720-8C82-F7EF9B2B5A78}"/>
                  </a:ext>
                </a:extLst>
              </p:cNvPr>
              <p:cNvSpPr>
                <a:spLocks noChangeArrowheads="1"/>
              </p:cNvSpPr>
              <p:nvPr/>
            </p:nvSpPr>
            <p:spPr bwMode="auto">
              <a:xfrm>
                <a:off x="10660902" y="2953494"/>
                <a:ext cx="151669" cy="203908"/>
              </a:xfrm>
              <a:custGeom>
                <a:avLst/>
                <a:gdLst>
                  <a:gd name="T0" fmla="*/ 321 w 409"/>
                  <a:gd name="T1" fmla="*/ 496 h 556"/>
                  <a:gd name="T2" fmla="*/ 321 w 409"/>
                  <a:gd name="T3" fmla="*/ 496 h 556"/>
                  <a:gd name="T4" fmla="*/ 291 w 409"/>
                  <a:gd name="T5" fmla="*/ 467 h 556"/>
                  <a:gd name="T6" fmla="*/ 350 w 409"/>
                  <a:gd name="T7" fmla="*/ 438 h 556"/>
                  <a:gd name="T8" fmla="*/ 321 w 409"/>
                  <a:gd name="T9" fmla="*/ 379 h 556"/>
                  <a:gd name="T10" fmla="*/ 321 w 409"/>
                  <a:gd name="T11" fmla="*/ 379 h 556"/>
                  <a:gd name="T12" fmla="*/ 291 w 409"/>
                  <a:gd name="T13" fmla="*/ 350 h 556"/>
                  <a:gd name="T14" fmla="*/ 233 w 409"/>
                  <a:gd name="T15" fmla="*/ 321 h 556"/>
                  <a:gd name="T16" fmla="*/ 233 w 409"/>
                  <a:gd name="T17" fmla="*/ 321 h 556"/>
                  <a:gd name="T18" fmla="*/ 233 w 409"/>
                  <a:gd name="T19" fmla="*/ 291 h 556"/>
                  <a:gd name="T20" fmla="*/ 174 w 409"/>
                  <a:gd name="T21" fmla="*/ 204 h 556"/>
                  <a:gd name="T22" fmla="*/ 146 w 409"/>
                  <a:gd name="T23" fmla="*/ 146 h 556"/>
                  <a:gd name="T24" fmla="*/ 146 w 409"/>
                  <a:gd name="T25" fmla="*/ 146 h 556"/>
                  <a:gd name="T26" fmla="*/ 146 w 409"/>
                  <a:gd name="T27" fmla="*/ 117 h 556"/>
                  <a:gd name="T28" fmla="*/ 146 w 409"/>
                  <a:gd name="T29" fmla="*/ 117 h 556"/>
                  <a:gd name="T30" fmla="*/ 88 w 409"/>
                  <a:gd name="T31" fmla="*/ 58 h 556"/>
                  <a:gd name="T32" fmla="*/ 58 w 409"/>
                  <a:gd name="T33" fmla="*/ 29 h 556"/>
                  <a:gd name="T34" fmla="*/ 29 w 409"/>
                  <a:gd name="T35" fmla="*/ 29 h 556"/>
                  <a:gd name="T36" fmla="*/ 58 w 409"/>
                  <a:gd name="T37" fmla="*/ 0 h 556"/>
                  <a:gd name="T38" fmla="*/ 58 w 409"/>
                  <a:gd name="T39" fmla="*/ 0 h 556"/>
                  <a:gd name="T40" fmla="*/ 58 w 409"/>
                  <a:gd name="T41" fmla="*/ 0 h 556"/>
                  <a:gd name="T42" fmla="*/ 0 w 409"/>
                  <a:gd name="T43" fmla="*/ 0 h 556"/>
                  <a:gd name="T44" fmla="*/ 29 w 409"/>
                  <a:gd name="T45" fmla="*/ 0 h 556"/>
                  <a:gd name="T46" fmla="*/ 29 w 409"/>
                  <a:gd name="T47" fmla="*/ 58 h 556"/>
                  <a:gd name="T48" fmla="*/ 174 w 409"/>
                  <a:gd name="T49" fmla="*/ 555 h 556"/>
                  <a:gd name="T50" fmla="*/ 233 w 409"/>
                  <a:gd name="T51" fmla="*/ 555 h 556"/>
                  <a:gd name="T52" fmla="*/ 291 w 409"/>
                  <a:gd name="T53" fmla="*/ 525 h 556"/>
                  <a:gd name="T54" fmla="*/ 350 w 409"/>
                  <a:gd name="T55" fmla="*/ 525 h 556"/>
                  <a:gd name="T56" fmla="*/ 408 w 409"/>
                  <a:gd name="T57" fmla="*/ 525 h 556"/>
                  <a:gd name="T58" fmla="*/ 408 w 409"/>
                  <a:gd name="T59" fmla="*/ 525 h 556"/>
                  <a:gd name="T60" fmla="*/ 379 w 409"/>
                  <a:gd name="T61" fmla="*/ 525 h 556"/>
                  <a:gd name="T62" fmla="*/ 321 w 409"/>
                  <a:gd name="T63" fmla="*/ 49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556">
                    <a:moveTo>
                      <a:pt x="321" y="496"/>
                    </a:moveTo>
                    <a:lnTo>
                      <a:pt x="321" y="496"/>
                    </a:lnTo>
                    <a:cubicBezTo>
                      <a:pt x="291" y="496"/>
                      <a:pt x="291" y="496"/>
                      <a:pt x="291" y="467"/>
                    </a:cubicBezTo>
                    <a:cubicBezTo>
                      <a:pt x="321" y="438"/>
                      <a:pt x="321" y="438"/>
                      <a:pt x="350" y="438"/>
                    </a:cubicBezTo>
                    <a:cubicBezTo>
                      <a:pt x="321" y="438"/>
                      <a:pt x="321" y="408"/>
                      <a:pt x="321" y="379"/>
                    </a:cubicBezTo>
                    <a:lnTo>
                      <a:pt x="321" y="379"/>
                    </a:lnTo>
                    <a:cubicBezTo>
                      <a:pt x="321" y="379"/>
                      <a:pt x="321" y="379"/>
                      <a:pt x="291" y="350"/>
                    </a:cubicBezTo>
                    <a:cubicBezTo>
                      <a:pt x="291" y="350"/>
                      <a:pt x="262" y="350"/>
                      <a:pt x="233" y="321"/>
                    </a:cubicBezTo>
                    <a:lnTo>
                      <a:pt x="233" y="321"/>
                    </a:lnTo>
                    <a:cubicBezTo>
                      <a:pt x="233" y="291"/>
                      <a:pt x="233" y="291"/>
                      <a:pt x="233" y="291"/>
                    </a:cubicBezTo>
                    <a:cubicBezTo>
                      <a:pt x="204" y="263"/>
                      <a:pt x="174" y="234"/>
                      <a:pt x="174" y="204"/>
                    </a:cubicBezTo>
                    <a:cubicBezTo>
                      <a:pt x="174" y="175"/>
                      <a:pt x="174" y="146"/>
                      <a:pt x="146" y="146"/>
                    </a:cubicBezTo>
                    <a:lnTo>
                      <a:pt x="146" y="146"/>
                    </a:lnTo>
                    <a:cubicBezTo>
                      <a:pt x="146" y="117"/>
                      <a:pt x="146" y="117"/>
                      <a:pt x="146" y="117"/>
                    </a:cubicBezTo>
                    <a:lnTo>
                      <a:pt x="146" y="117"/>
                    </a:lnTo>
                    <a:cubicBezTo>
                      <a:pt x="117" y="117"/>
                      <a:pt x="88" y="88"/>
                      <a:pt x="88" y="58"/>
                    </a:cubicBezTo>
                    <a:cubicBezTo>
                      <a:pt x="58" y="58"/>
                      <a:pt x="58" y="58"/>
                      <a:pt x="58" y="29"/>
                    </a:cubicBezTo>
                    <a:cubicBezTo>
                      <a:pt x="29" y="29"/>
                      <a:pt x="29" y="29"/>
                      <a:pt x="29" y="29"/>
                    </a:cubicBezTo>
                    <a:cubicBezTo>
                      <a:pt x="58" y="0"/>
                      <a:pt x="58" y="0"/>
                      <a:pt x="58" y="0"/>
                    </a:cubicBezTo>
                    <a:lnTo>
                      <a:pt x="58" y="0"/>
                    </a:lnTo>
                    <a:lnTo>
                      <a:pt x="58" y="0"/>
                    </a:lnTo>
                    <a:cubicBezTo>
                      <a:pt x="29" y="0"/>
                      <a:pt x="29" y="0"/>
                      <a:pt x="0" y="0"/>
                    </a:cubicBezTo>
                    <a:lnTo>
                      <a:pt x="29" y="0"/>
                    </a:lnTo>
                    <a:cubicBezTo>
                      <a:pt x="29" y="29"/>
                      <a:pt x="29" y="29"/>
                      <a:pt x="29" y="58"/>
                    </a:cubicBezTo>
                    <a:cubicBezTo>
                      <a:pt x="88" y="234"/>
                      <a:pt x="117" y="408"/>
                      <a:pt x="174" y="555"/>
                    </a:cubicBezTo>
                    <a:cubicBezTo>
                      <a:pt x="204" y="555"/>
                      <a:pt x="233" y="555"/>
                      <a:pt x="233" y="555"/>
                    </a:cubicBezTo>
                    <a:cubicBezTo>
                      <a:pt x="262" y="555"/>
                      <a:pt x="291" y="525"/>
                      <a:pt x="291" y="525"/>
                    </a:cubicBezTo>
                    <a:cubicBezTo>
                      <a:pt x="321" y="525"/>
                      <a:pt x="321" y="525"/>
                      <a:pt x="350" y="525"/>
                    </a:cubicBezTo>
                    <a:cubicBezTo>
                      <a:pt x="350" y="525"/>
                      <a:pt x="379" y="525"/>
                      <a:pt x="408" y="525"/>
                    </a:cubicBezTo>
                    <a:lnTo>
                      <a:pt x="408" y="525"/>
                    </a:lnTo>
                    <a:lnTo>
                      <a:pt x="379" y="525"/>
                    </a:lnTo>
                    <a:cubicBezTo>
                      <a:pt x="350" y="525"/>
                      <a:pt x="321" y="525"/>
                      <a:pt x="321" y="496"/>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5" name="Freeform 856">
                <a:extLst>
                  <a:ext uri="{FF2B5EF4-FFF2-40B4-BE49-F238E27FC236}">
                    <a16:creationId xmlns:a16="http://schemas.microsoft.com/office/drawing/2014/main" id="{973E26C1-8776-4B8D-8F83-F2FAE218BEE2}"/>
                  </a:ext>
                </a:extLst>
              </p:cNvPr>
              <p:cNvSpPr>
                <a:spLocks noChangeArrowheads="1"/>
              </p:cNvSpPr>
              <p:nvPr/>
            </p:nvSpPr>
            <p:spPr bwMode="auto">
              <a:xfrm>
                <a:off x="10791370" y="3125036"/>
                <a:ext cx="1631" cy="11328"/>
              </a:xfrm>
              <a:custGeom>
                <a:avLst/>
                <a:gdLst>
                  <a:gd name="T0" fmla="*/ 0 w 1"/>
                  <a:gd name="T1" fmla="*/ 0 h 30"/>
                  <a:gd name="T2" fmla="*/ 0 w 1"/>
                  <a:gd name="T3" fmla="*/ 0 h 30"/>
                  <a:gd name="T4" fmla="*/ 0 w 1"/>
                  <a:gd name="T5" fmla="*/ 29 h 30"/>
                  <a:gd name="T6" fmla="*/ 0 w 1"/>
                  <a:gd name="T7" fmla="*/ 29 h 30"/>
                  <a:gd name="T8" fmla="*/ 0 w 1"/>
                  <a:gd name="T9" fmla="*/ 0 h 30"/>
                </a:gdLst>
                <a:ahLst/>
                <a:cxnLst>
                  <a:cxn ang="0">
                    <a:pos x="T0" y="T1"/>
                  </a:cxn>
                  <a:cxn ang="0">
                    <a:pos x="T2" y="T3"/>
                  </a:cxn>
                  <a:cxn ang="0">
                    <a:pos x="T4" y="T5"/>
                  </a:cxn>
                  <a:cxn ang="0">
                    <a:pos x="T6" y="T7"/>
                  </a:cxn>
                  <a:cxn ang="0">
                    <a:pos x="T8" y="T9"/>
                  </a:cxn>
                </a:cxnLst>
                <a:rect l="0" t="0" r="r" b="b"/>
                <a:pathLst>
                  <a:path w="1" h="30">
                    <a:moveTo>
                      <a:pt x="0" y="0"/>
                    </a:moveTo>
                    <a:lnTo>
                      <a:pt x="0" y="0"/>
                    </a:lnTo>
                    <a:lnTo>
                      <a:pt x="0" y="29"/>
                    </a:lnTo>
                    <a:lnTo>
                      <a:pt x="0" y="29"/>
                    </a:ln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6" name="Freeform 857">
                <a:extLst>
                  <a:ext uri="{FF2B5EF4-FFF2-40B4-BE49-F238E27FC236}">
                    <a16:creationId xmlns:a16="http://schemas.microsoft.com/office/drawing/2014/main" id="{CEE2AE05-FE43-49A6-A6F1-FE4317D94AC8}"/>
                  </a:ext>
                </a:extLst>
              </p:cNvPr>
              <p:cNvSpPr>
                <a:spLocks noChangeArrowheads="1"/>
              </p:cNvSpPr>
              <p:nvPr/>
            </p:nvSpPr>
            <p:spPr bwMode="auto">
              <a:xfrm>
                <a:off x="10791370" y="3125036"/>
                <a:ext cx="11416" cy="11328"/>
              </a:xfrm>
              <a:custGeom>
                <a:avLst/>
                <a:gdLst>
                  <a:gd name="T0" fmla="*/ 0 w 30"/>
                  <a:gd name="T1" fmla="*/ 29 h 30"/>
                  <a:gd name="T2" fmla="*/ 0 w 30"/>
                  <a:gd name="T3" fmla="*/ 29 h 30"/>
                  <a:gd name="T4" fmla="*/ 29 w 30"/>
                  <a:gd name="T5" fmla="*/ 0 h 30"/>
                  <a:gd name="T6" fmla="*/ 29 w 30"/>
                  <a:gd name="T7" fmla="*/ 0 h 30"/>
                  <a:gd name="T8" fmla="*/ 29 w 30"/>
                  <a:gd name="T9" fmla="*/ 0 h 30"/>
                  <a:gd name="T10" fmla="*/ 0 w 30"/>
                  <a:gd name="T11" fmla="*/ 29 h 30"/>
                </a:gdLst>
                <a:ahLst/>
                <a:cxnLst>
                  <a:cxn ang="0">
                    <a:pos x="T0" y="T1"/>
                  </a:cxn>
                  <a:cxn ang="0">
                    <a:pos x="T2" y="T3"/>
                  </a:cxn>
                  <a:cxn ang="0">
                    <a:pos x="T4" y="T5"/>
                  </a:cxn>
                  <a:cxn ang="0">
                    <a:pos x="T6" y="T7"/>
                  </a:cxn>
                  <a:cxn ang="0">
                    <a:pos x="T8" y="T9"/>
                  </a:cxn>
                  <a:cxn ang="0">
                    <a:pos x="T10" y="T11"/>
                  </a:cxn>
                </a:cxnLst>
                <a:rect l="0" t="0" r="r" b="b"/>
                <a:pathLst>
                  <a:path w="30" h="30">
                    <a:moveTo>
                      <a:pt x="0" y="29"/>
                    </a:moveTo>
                    <a:lnTo>
                      <a:pt x="0" y="29"/>
                    </a:lnTo>
                    <a:cubicBezTo>
                      <a:pt x="0" y="29"/>
                      <a:pt x="0" y="29"/>
                      <a:pt x="29" y="0"/>
                    </a:cubicBezTo>
                    <a:lnTo>
                      <a:pt x="29" y="0"/>
                    </a:lnTo>
                    <a:lnTo>
                      <a:pt x="29" y="0"/>
                    </a:lnTo>
                    <a:cubicBezTo>
                      <a:pt x="0" y="29"/>
                      <a:pt x="0" y="29"/>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7" name="Freeform 858">
                <a:extLst>
                  <a:ext uri="{FF2B5EF4-FFF2-40B4-BE49-F238E27FC236}">
                    <a16:creationId xmlns:a16="http://schemas.microsoft.com/office/drawing/2014/main" id="{6F528A77-F33E-435A-9FA8-470447702D84}"/>
                  </a:ext>
                </a:extLst>
              </p:cNvPr>
              <p:cNvSpPr>
                <a:spLocks noChangeArrowheads="1"/>
              </p:cNvSpPr>
              <p:nvPr/>
            </p:nvSpPr>
            <p:spPr bwMode="auto">
              <a:xfrm>
                <a:off x="10768538" y="3574929"/>
                <a:ext cx="22832" cy="32366"/>
              </a:xfrm>
              <a:custGeom>
                <a:avLst/>
                <a:gdLst>
                  <a:gd name="T0" fmla="*/ 0 w 60"/>
                  <a:gd name="T1" fmla="*/ 0 h 89"/>
                  <a:gd name="T2" fmla="*/ 0 w 60"/>
                  <a:gd name="T3" fmla="*/ 0 h 89"/>
                  <a:gd name="T4" fmla="*/ 30 w 60"/>
                  <a:gd name="T5" fmla="*/ 59 h 89"/>
                  <a:gd name="T6" fmla="*/ 59 w 60"/>
                  <a:gd name="T7" fmla="*/ 88 h 89"/>
                  <a:gd name="T8" fmla="*/ 30 w 60"/>
                  <a:gd name="T9" fmla="*/ 59 h 89"/>
                  <a:gd name="T10" fmla="*/ 0 w 60"/>
                  <a:gd name="T11" fmla="*/ 0 h 89"/>
                </a:gdLst>
                <a:ahLst/>
                <a:cxnLst>
                  <a:cxn ang="0">
                    <a:pos x="T0" y="T1"/>
                  </a:cxn>
                  <a:cxn ang="0">
                    <a:pos x="T2" y="T3"/>
                  </a:cxn>
                  <a:cxn ang="0">
                    <a:pos x="T4" y="T5"/>
                  </a:cxn>
                  <a:cxn ang="0">
                    <a:pos x="T6" y="T7"/>
                  </a:cxn>
                  <a:cxn ang="0">
                    <a:pos x="T8" y="T9"/>
                  </a:cxn>
                  <a:cxn ang="0">
                    <a:pos x="T10" y="T11"/>
                  </a:cxn>
                </a:cxnLst>
                <a:rect l="0" t="0" r="r" b="b"/>
                <a:pathLst>
                  <a:path w="60" h="89">
                    <a:moveTo>
                      <a:pt x="0" y="0"/>
                    </a:moveTo>
                    <a:lnTo>
                      <a:pt x="0" y="0"/>
                    </a:lnTo>
                    <a:cubicBezTo>
                      <a:pt x="30" y="30"/>
                      <a:pt x="30" y="59"/>
                      <a:pt x="30" y="59"/>
                    </a:cubicBezTo>
                    <a:cubicBezTo>
                      <a:pt x="30" y="88"/>
                      <a:pt x="59" y="88"/>
                      <a:pt x="59" y="88"/>
                    </a:cubicBezTo>
                    <a:cubicBezTo>
                      <a:pt x="59" y="88"/>
                      <a:pt x="30" y="88"/>
                      <a:pt x="30" y="59"/>
                    </a:cubicBezTo>
                    <a:cubicBezTo>
                      <a:pt x="30" y="30"/>
                      <a:pt x="30" y="3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8" name="Freeform 859">
                <a:extLst>
                  <a:ext uri="{FF2B5EF4-FFF2-40B4-BE49-F238E27FC236}">
                    <a16:creationId xmlns:a16="http://schemas.microsoft.com/office/drawing/2014/main" id="{53D1CC59-CE9B-4656-B386-7C93CDDFBEB3}"/>
                  </a:ext>
                </a:extLst>
              </p:cNvPr>
              <p:cNvSpPr>
                <a:spLocks noChangeArrowheads="1"/>
              </p:cNvSpPr>
              <p:nvPr/>
            </p:nvSpPr>
            <p:spPr bwMode="auto">
              <a:xfrm>
                <a:off x="10607085" y="2976151"/>
                <a:ext cx="205487" cy="289679"/>
              </a:xfrm>
              <a:custGeom>
                <a:avLst/>
                <a:gdLst>
                  <a:gd name="T0" fmla="*/ 525 w 555"/>
                  <a:gd name="T1" fmla="*/ 526 h 789"/>
                  <a:gd name="T2" fmla="*/ 408 w 555"/>
                  <a:gd name="T3" fmla="*/ 554 h 789"/>
                  <a:gd name="T4" fmla="*/ 292 w 555"/>
                  <a:gd name="T5" fmla="*/ 554 h 789"/>
                  <a:gd name="T6" fmla="*/ 175 w 555"/>
                  <a:gd name="T7" fmla="*/ 205 h 789"/>
                  <a:gd name="T8" fmla="*/ 117 w 555"/>
                  <a:gd name="T9" fmla="*/ 0 h 789"/>
                  <a:gd name="T10" fmla="*/ 117 w 555"/>
                  <a:gd name="T11" fmla="*/ 30 h 789"/>
                  <a:gd name="T12" fmla="*/ 87 w 555"/>
                  <a:gd name="T13" fmla="*/ 88 h 789"/>
                  <a:gd name="T14" fmla="*/ 29 w 555"/>
                  <a:gd name="T15" fmla="*/ 176 h 789"/>
                  <a:gd name="T16" fmla="*/ 58 w 555"/>
                  <a:gd name="T17" fmla="*/ 176 h 789"/>
                  <a:gd name="T18" fmla="*/ 58 w 555"/>
                  <a:gd name="T19" fmla="*/ 292 h 789"/>
                  <a:gd name="T20" fmla="*/ 87 w 555"/>
                  <a:gd name="T21" fmla="*/ 321 h 789"/>
                  <a:gd name="T22" fmla="*/ 117 w 555"/>
                  <a:gd name="T23" fmla="*/ 409 h 789"/>
                  <a:gd name="T24" fmla="*/ 117 w 555"/>
                  <a:gd name="T25" fmla="*/ 409 h 789"/>
                  <a:gd name="T26" fmla="*/ 117 w 555"/>
                  <a:gd name="T27" fmla="*/ 438 h 789"/>
                  <a:gd name="T28" fmla="*/ 146 w 555"/>
                  <a:gd name="T29" fmla="*/ 497 h 789"/>
                  <a:gd name="T30" fmla="*/ 117 w 555"/>
                  <a:gd name="T31" fmla="*/ 526 h 789"/>
                  <a:gd name="T32" fmla="*/ 87 w 555"/>
                  <a:gd name="T33" fmla="*/ 554 h 789"/>
                  <a:gd name="T34" fmla="*/ 58 w 555"/>
                  <a:gd name="T35" fmla="*/ 583 h 789"/>
                  <a:gd name="T36" fmla="*/ 175 w 555"/>
                  <a:gd name="T37" fmla="*/ 613 h 789"/>
                  <a:gd name="T38" fmla="*/ 175 w 555"/>
                  <a:gd name="T39" fmla="*/ 613 h 789"/>
                  <a:gd name="T40" fmla="*/ 234 w 555"/>
                  <a:gd name="T41" fmla="*/ 583 h 789"/>
                  <a:gd name="T42" fmla="*/ 234 w 555"/>
                  <a:gd name="T43" fmla="*/ 613 h 789"/>
                  <a:gd name="T44" fmla="*/ 292 w 555"/>
                  <a:gd name="T45" fmla="*/ 671 h 789"/>
                  <a:gd name="T46" fmla="*/ 292 w 555"/>
                  <a:gd name="T47" fmla="*/ 700 h 789"/>
                  <a:gd name="T48" fmla="*/ 320 w 555"/>
                  <a:gd name="T49" fmla="*/ 730 h 789"/>
                  <a:gd name="T50" fmla="*/ 320 w 555"/>
                  <a:gd name="T51" fmla="*/ 759 h 789"/>
                  <a:gd name="T52" fmla="*/ 320 w 555"/>
                  <a:gd name="T53" fmla="*/ 788 h 789"/>
                  <a:gd name="T54" fmla="*/ 320 w 555"/>
                  <a:gd name="T55" fmla="*/ 788 h 789"/>
                  <a:gd name="T56" fmla="*/ 408 w 555"/>
                  <a:gd name="T57" fmla="*/ 759 h 789"/>
                  <a:gd name="T58" fmla="*/ 467 w 555"/>
                  <a:gd name="T59" fmla="*/ 671 h 789"/>
                  <a:gd name="T60" fmla="*/ 525 w 555"/>
                  <a:gd name="T61" fmla="*/ 583 h 789"/>
                  <a:gd name="T62" fmla="*/ 554 w 555"/>
                  <a:gd name="T63" fmla="*/ 61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5" h="789">
                    <a:moveTo>
                      <a:pt x="525" y="526"/>
                    </a:moveTo>
                    <a:lnTo>
                      <a:pt x="525" y="526"/>
                    </a:lnTo>
                    <a:lnTo>
                      <a:pt x="525" y="526"/>
                    </a:lnTo>
                    <a:cubicBezTo>
                      <a:pt x="496" y="526"/>
                      <a:pt x="467" y="526"/>
                      <a:pt x="408" y="554"/>
                    </a:cubicBezTo>
                    <a:cubicBezTo>
                      <a:pt x="379" y="554"/>
                      <a:pt x="320" y="554"/>
                      <a:pt x="292" y="554"/>
                    </a:cubicBezTo>
                    <a:lnTo>
                      <a:pt x="292" y="554"/>
                    </a:lnTo>
                    <a:cubicBezTo>
                      <a:pt x="263" y="554"/>
                      <a:pt x="263" y="554"/>
                      <a:pt x="263" y="554"/>
                    </a:cubicBezTo>
                    <a:cubicBezTo>
                      <a:pt x="234" y="438"/>
                      <a:pt x="204" y="321"/>
                      <a:pt x="175" y="205"/>
                    </a:cubicBezTo>
                    <a:cubicBezTo>
                      <a:pt x="175" y="146"/>
                      <a:pt x="146" y="88"/>
                      <a:pt x="117" y="0"/>
                    </a:cubicBezTo>
                    <a:lnTo>
                      <a:pt x="117" y="0"/>
                    </a:lnTo>
                    <a:lnTo>
                      <a:pt x="117" y="30"/>
                    </a:lnTo>
                    <a:lnTo>
                      <a:pt x="117" y="30"/>
                    </a:lnTo>
                    <a:cubicBezTo>
                      <a:pt x="117" y="59"/>
                      <a:pt x="117" y="88"/>
                      <a:pt x="87" y="88"/>
                    </a:cubicBezTo>
                    <a:lnTo>
                      <a:pt x="87" y="88"/>
                    </a:lnTo>
                    <a:cubicBezTo>
                      <a:pt x="58" y="88"/>
                      <a:pt x="58" y="88"/>
                      <a:pt x="58" y="88"/>
                    </a:cubicBezTo>
                    <a:cubicBezTo>
                      <a:pt x="29" y="117"/>
                      <a:pt x="0" y="146"/>
                      <a:pt x="29" y="176"/>
                    </a:cubicBezTo>
                    <a:cubicBezTo>
                      <a:pt x="29" y="176"/>
                      <a:pt x="29" y="176"/>
                      <a:pt x="58" y="176"/>
                    </a:cubicBezTo>
                    <a:lnTo>
                      <a:pt x="58" y="176"/>
                    </a:lnTo>
                    <a:cubicBezTo>
                      <a:pt x="58" y="205"/>
                      <a:pt x="58" y="205"/>
                      <a:pt x="58" y="205"/>
                    </a:cubicBezTo>
                    <a:cubicBezTo>
                      <a:pt x="87" y="233"/>
                      <a:pt x="58" y="263"/>
                      <a:pt x="58" y="292"/>
                    </a:cubicBezTo>
                    <a:lnTo>
                      <a:pt x="58" y="321"/>
                    </a:lnTo>
                    <a:cubicBezTo>
                      <a:pt x="58" y="321"/>
                      <a:pt x="58" y="321"/>
                      <a:pt x="87" y="321"/>
                    </a:cubicBezTo>
                    <a:cubicBezTo>
                      <a:pt x="87" y="350"/>
                      <a:pt x="87" y="350"/>
                      <a:pt x="87" y="380"/>
                    </a:cubicBezTo>
                    <a:cubicBezTo>
                      <a:pt x="87" y="409"/>
                      <a:pt x="87" y="409"/>
                      <a:pt x="117" y="409"/>
                    </a:cubicBezTo>
                    <a:lnTo>
                      <a:pt x="117" y="409"/>
                    </a:lnTo>
                    <a:lnTo>
                      <a:pt x="117" y="409"/>
                    </a:lnTo>
                    <a:lnTo>
                      <a:pt x="117" y="438"/>
                    </a:lnTo>
                    <a:lnTo>
                      <a:pt x="117" y="438"/>
                    </a:lnTo>
                    <a:cubicBezTo>
                      <a:pt x="146" y="467"/>
                      <a:pt x="146" y="467"/>
                      <a:pt x="146" y="497"/>
                    </a:cubicBezTo>
                    <a:lnTo>
                      <a:pt x="146" y="497"/>
                    </a:lnTo>
                    <a:lnTo>
                      <a:pt x="146" y="497"/>
                    </a:lnTo>
                    <a:cubicBezTo>
                      <a:pt x="146" y="526"/>
                      <a:pt x="146" y="526"/>
                      <a:pt x="117" y="526"/>
                    </a:cubicBezTo>
                    <a:cubicBezTo>
                      <a:pt x="117" y="526"/>
                      <a:pt x="117" y="526"/>
                      <a:pt x="87" y="526"/>
                    </a:cubicBezTo>
                    <a:cubicBezTo>
                      <a:pt x="87" y="554"/>
                      <a:pt x="87" y="554"/>
                      <a:pt x="87" y="554"/>
                    </a:cubicBezTo>
                    <a:lnTo>
                      <a:pt x="87" y="554"/>
                    </a:lnTo>
                    <a:lnTo>
                      <a:pt x="58" y="583"/>
                    </a:lnTo>
                    <a:cubicBezTo>
                      <a:pt x="87" y="613"/>
                      <a:pt x="117" y="613"/>
                      <a:pt x="146" y="642"/>
                    </a:cubicBezTo>
                    <a:cubicBezTo>
                      <a:pt x="146" y="613"/>
                      <a:pt x="146" y="613"/>
                      <a:pt x="175" y="613"/>
                    </a:cubicBezTo>
                    <a:lnTo>
                      <a:pt x="175" y="613"/>
                    </a:lnTo>
                    <a:lnTo>
                      <a:pt x="175" y="613"/>
                    </a:lnTo>
                    <a:cubicBezTo>
                      <a:pt x="175" y="613"/>
                      <a:pt x="175" y="613"/>
                      <a:pt x="204" y="613"/>
                    </a:cubicBezTo>
                    <a:cubicBezTo>
                      <a:pt x="204" y="613"/>
                      <a:pt x="204" y="613"/>
                      <a:pt x="234" y="583"/>
                    </a:cubicBezTo>
                    <a:lnTo>
                      <a:pt x="234" y="583"/>
                    </a:lnTo>
                    <a:cubicBezTo>
                      <a:pt x="234" y="613"/>
                      <a:pt x="234" y="613"/>
                      <a:pt x="234" y="613"/>
                    </a:cubicBezTo>
                    <a:lnTo>
                      <a:pt x="263" y="642"/>
                    </a:lnTo>
                    <a:cubicBezTo>
                      <a:pt x="263" y="642"/>
                      <a:pt x="263" y="671"/>
                      <a:pt x="292" y="671"/>
                    </a:cubicBezTo>
                    <a:cubicBezTo>
                      <a:pt x="292" y="671"/>
                      <a:pt x="292" y="671"/>
                      <a:pt x="292" y="700"/>
                    </a:cubicBezTo>
                    <a:lnTo>
                      <a:pt x="292" y="700"/>
                    </a:lnTo>
                    <a:lnTo>
                      <a:pt x="320" y="700"/>
                    </a:lnTo>
                    <a:lnTo>
                      <a:pt x="320" y="730"/>
                    </a:lnTo>
                    <a:lnTo>
                      <a:pt x="320" y="759"/>
                    </a:lnTo>
                    <a:lnTo>
                      <a:pt x="320" y="759"/>
                    </a:lnTo>
                    <a:cubicBezTo>
                      <a:pt x="320" y="788"/>
                      <a:pt x="320" y="788"/>
                      <a:pt x="320" y="788"/>
                    </a:cubicBezTo>
                    <a:lnTo>
                      <a:pt x="320" y="788"/>
                    </a:lnTo>
                    <a:lnTo>
                      <a:pt x="320" y="788"/>
                    </a:lnTo>
                    <a:lnTo>
                      <a:pt x="320" y="788"/>
                    </a:lnTo>
                    <a:cubicBezTo>
                      <a:pt x="350" y="788"/>
                      <a:pt x="350" y="788"/>
                      <a:pt x="350" y="788"/>
                    </a:cubicBezTo>
                    <a:cubicBezTo>
                      <a:pt x="379" y="759"/>
                      <a:pt x="379" y="759"/>
                      <a:pt x="408" y="759"/>
                    </a:cubicBezTo>
                    <a:cubicBezTo>
                      <a:pt x="437" y="759"/>
                      <a:pt x="437" y="759"/>
                      <a:pt x="467" y="730"/>
                    </a:cubicBezTo>
                    <a:cubicBezTo>
                      <a:pt x="467" y="730"/>
                      <a:pt x="467" y="700"/>
                      <a:pt x="467" y="671"/>
                    </a:cubicBezTo>
                    <a:cubicBezTo>
                      <a:pt x="467" y="642"/>
                      <a:pt x="496" y="613"/>
                      <a:pt x="525" y="583"/>
                    </a:cubicBezTo>
                    <a:lnTo>
                      <a:pt x="525" y="583"/>
                    </a:lnTo>
                    <a:lnTo>
                      <a:pt x="525" y="583"/>
                    </a:lnTo>
                    <a:cubicBezTo>
                      <a:pt x="554" y="583"/>
                      <a:pt x="554" y="583"/>
                      <a:pt x="554" y="613"/>
                    </a:cubicBezTo>
                    <a:cubicBezTo>
                      <a:pt x="554" y="583"/>
                      <a:pt x="525" y="554"/>
                      <a:pt x="525" y="526"/>
                    </a:cubicBezTo>
                  </a:path>
                </a:pathLst>
              </a:custGeom>
              <a:solidFill>
                <a:schemeClr val="tx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09" name="Freeform 860">
                <a:extLst>
                  <a:ext uri="{FF2B5EF4-FFF2-40B4-BE49-F238E27FC236}">
                    <a16:creationId xmlns:a16="http://schemas.microsoft.com/office/drawing/2014/main" id="{8CC86D82-FB31-491B-BD8E-6A5A09843074}"/>
                  </a:ext>
                </a:extLst>
              </p:cNvPr>
              <p:cNvSpPr>
                <a:spLocks noChangeArrowheads="1"/>
              </p:cNvSpPr>
              <p:nvPr/>
            </p:nvSpPr>
            <p:spPr bwMode="auto">
              <a:xfrm>
                <a:off x="10801155" y="3210806"/>
                <a:ext cx="1631" cy="11329"/>
              </a:xfrm>
              <a:custGeom>
                <a:avLst/>
                <a:gdLst>
                  <a:gd name="T0" fmla="*/ 0 w 1"/>
                  <a:gd name="T1" fmla="*/ 0 h 30"/>
                  <a:gd name="T2" fmla="*/ 0 w 1"/>
                  <a:gd name="T3" fmla="*/ 0 h 30"/>
                  <a:gd name="T4" fmla="*/ 0 w 1"/>
                  <a:gd name="T5" fmla="*/ 29 h 30"/>
                  <a:gd name="T6" fmla="*/ 0 w 1"/>
                  <a:gd name="T7" fmla="*/ 0 h 30"/>
                </a:gdLst>
                <a:ahLst/>
                <a:cxnLst>
                  <a:cxn ang="0">
                    <a:pos x="T0" y="T1"/>
                  </a:cxn>
                  <a:cxn ang="0">
                    <a:pos x="T2" y="T3"/>
                  </a:cxn>
                  <a:cxn ang="0">
                    <a:pos x="T4" y="T5"/>
                  </a:cxn>
                  <a:cxn ang="0">
                    <a:pos x="T6" y="T7"/>
                  </a:cxn>
                </a:cxnLst>
                <a:rect l="0" t="0" r="r" b="b"/>
                <a:pathLst>
                  <a:path w="1" h="30">
                    <a:moveTo>
                      <a:pt x="0" y="0"/>
                    </a:moveTo>
                    <a:lnTo>
                      <a:pt x="0" y="0"/>
                    </a:lnTo>
                    <a:cubicBezTo>
                      <a:pt x="0" y="29"/>
                      <a:pt x="0" y="29"/>
                      <a:pt x="0" y="29"/>
                    </a:cubicBezTo>
                    <a:cubicBezTo>
                      <a:pt x="0" y="29"/>
                      <a:pt x="0" y="29"/>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0" name="Freeform 861">
                <a:extLst>
                  <a:ext uri="{FF2B5EF4-FFF2-40B4-BE49-F238E27FC236}">
                    <a16:creationId xmlns:a16="http://schemas.microsoft.com/office/drawing/2014/main" id="{65AF12A9-E506-44EB-B83E-EF9A082942C2}"/>
                  </a:ext>
                </a:extLst>
              </p:cNvPr>
              <p:cNvSpPr>
                <a:spLocks noChangeArrowheads="1"/>
              </p:cNvSpPr>
              <p:nvPr/>
            </p:nvSpPr>
            <p:spPr bwMode="auto">
              <a:xfrm>
                <a:off x="10316794" y="5479691"/>
                <a:ext cx="11415" cy="21039"/>
              </a:xfrm>
              <a:custGeom>
                <a:avLst/>
                <a:gdLst>
                  <a:gd name="T0" fmla="*/ 29 w 30"/>
                  <a:gd name="T1" fmla="*/ 0 h 59"/>
                  <a:gd name="T2" fmla="*/ 29 w 30"/>
                  <a:gd name="T3" fmla="*/ 0 h 59"/>
                  <a:gd name="T4" fmla="*/ 29 w 30"/>
                  <a:gd name="T5" fmla="*/ 0 h 59"/>
                  <a:gd name="T6" fmla="*/ 0 w 30"/>
                  <a:gd name="T7" fmla="*/ 58 h 59"/>
                  <a:gd name="T8" fmla="*/ 29 w 30"/>
                  <a:gd name="T9" fmla="*/ 0 h 59"/>
                </a:gdLst>
                <a:ahLst/>
                <a:cxnLst>
                  <a:cxn ang="0">
                    <a:pos x="T0" y="T1"/>
                  </a:cxn>
                  <a:cxn ang="0">
                    <a:pos x="T2" y="T3"/>
                  </a:cxn>
                  <a:cxn ang="0">
                    <a:pos x="T4" y="T5"/>
                  </a:cxn>
                  <a:cxn ang="0">
                    <a:pos x="T6" y="T7"/>
                  </a:cxn>
                  <a:cxn ang="0">
                    <a:pos x="T8" y="T9"/>
                  </a:cxn>
                </a:cxnLst>
                <a:rect l="0" t="0" r="r" b="b"/>
                <a:pathLst>
                  <a:path w="30" h="59">
                    <a:moveTo>
                      <a:pt x="29" y="0"/>
                    </a:moveTo>
                    <a:lnTo>
                      <a:pt x="29" y="0"/>
                    </a:lnTo>
                    <a:lnTo>
                      <a:pt x="29" y="0"/>
                    </a:lnTo>
                    <a:cubicBezTo>
                      <a:pt x="0" y="29"/>
                      <a:pt x="0" y="29"/>
                      <a:pt x="0" y="58"/>
                    </a:cubicBezTo>
                    <a:cubicBezTo>
                      <a:pt x="0" y="29"/>
                      <a:pt x="0" y="29"/>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1" name="Freeform 862">
                <a:extLst>
                  <a:ext uri="{FF2B5EF4-FFF2-40B4-BE49-F238E27FC236}">
                    <a16:creationId xmlns:a16="http://schemas.microsoft.com/office/drawing/2014/main" id="{144B7792-1519-4BCE-9CF7-6E415AA30FB9}"/>
                  </a:ext>
                </a:extLst>
              </p:cNvPr>
              <p:cNvSpPr>
                <a:spLocks noChangeArrowheads="1"/>
              </p:cNvSpPr>
              <p:nvPr/>
            </p:nvSpPr>
            <p:spPr bwMode="auto">
              <a:xfrm>
                <a:off x="10284177" y="4196364"/>
                <a:ext cx="44032" cy="53404"/>
              </a:xfrm>
              <a:custGeom>
                <a:avLst/>
                <a:gdLst>
                  <a:gd name="T0" fmla="*/ 117 w 118"/>
                  <a:gd name="T1" fmla="*/ 0 h 147"/>
                  <a:gd name="T2" fmla="*/ 117 w 118"/>
                  <a:gd name="T3" fmla="*/ 0 h 147"/>
                  <a:gd name="T4" fmla="*/ 88 w 118"/>
                  <a:gd name="T5" fmla="*/ 29 h 147"/>
                  <a:gd name="T6" fmla="*/ 29 w 118"/>
                  <a:gd name="T7" fmla="*/ 146 h 147"/>
                  <a:gd name="T8" fmla="*/ 29 w 118"/>
                  <a:gd name="T9" fmla="*/ 146 h 147"/>
                  <a:gd name="T10" fmla="*/ 0 w 118"/>
                  <a:gd name="T11" fmla="*/ 146 h 147"/>
                  <a:gd name="T12" fmla="*/ 0 w 118"/>
                  <a:gd name="T13" fmla="*/ 146 h 147"/>
                  <a:gd name="T14" fmla="*/ 29 w 118"/>
                  <a:gd name="T15" fmla="*/ 146 h 147"/>
                  <a:gd name="T16" fmla="*/ 29 w 118"/>
                  <a:gd name="T17" fmla="*/ 146 h 147"/>
                  <a:gd name="T18" fmla="*/ 88 w 118"/>
                  <a:gd name="T19" fmla="*/ 29 h 147"/>
                  <a:gd name="T20" fmla="*/ 117 w 118"/>
                  <a:gd name="T2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47">
                    <a:moveTo>
                      <a:pt x="117" y="0"/>
                    </a:moveTo>
                    <a:lnTo>
                      <a:pt x="117" y="0"/>
                    </a:lnTo>
                    <a:cubicBezTo>
                      <a:pt x="88" y="29"/>
                      <a:pt x="88" y="29"/>
                      <a:pt x="88" y="29"/>
                    </a:cubicBezTo>
                    <a:cubicBezTo>
                      <a:pt x="59" y="58"/>
                      <a:pt x="29" y="88"/>
                      <a:pt x="29" y="146"/>
                    </a:cubicBezTo>
                    <a:lnTo>
                      <a:pt x="29" y="146"/>
                    </a:lnTo>
                    <a:cubicBezTo>
                      <a:pt x="0" y="146"/>
                      <a:pt x="0" y="146"/>
                      <a:pt x="0" y="146"/>
                    </a:cubicBezTo>
                    <a:lnTo>
                      <a:pt x="0" y="146"/>
                    </a:lnTo>
                    <a:cubicBezTo>
                      <a:pt x="29" y="146"/>
                      <a:pt x="29" y="146"/>
                      <a:pt x="29" y="146"/>
                    </a:cubicBezTo>
                    <a:lnTo>
                      <a:pt x="29" y="146"/>
                    </a:lnTo>
                    <a:cubicBezTo>
                      <a:pt x="29" y="88"/>
                      <a:pt x="59" y="58"/>
                      <a:pt x="88" y="29"/>
                    </a:cubicBezTo>
                    <a:cubicBezTo>
                      <a:pt x="117" y="0"/>
                      <a:pt x="117" y="0"/>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2" name="Freeform 863">
                <a:extLst>
                  <a:ext uri="{FF2B5EF4-FFF2-40B4-BE49-F238E27FC236}">
                    <a16:creationId xmlns:a16="http://schemas.microsoft.com/office/drawing/2014/main" id="{1D9A15E0-C617-41B4-B6A1-93CEB5B8AC14}"/>
                  </a:ext>
                </a:extLst>
              </p:cNvPr>
              <p:cNvSpPr>
                <a:spLocks noChangeArrowheads="1"/>
              </p:cNvSpPr>
              <p:nvPr/>
            </p:nvSpPr>
            <p:spPr bwMode="auto">
              <a:xfrm>
                <a:off x="10046074" y="4431020"/>
                <a:ext cx="11415"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cubicBezTo>
                      <a:pt x="0" y="0"/>
                      <a:pt x="0" y="0"/>
                      <a:pt x="0" y="0"/>
                    </a:cubicBez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3" name="Freeform 864">
                <a:extLst>
                  <a:ext uri="{FF2B5EF4-FFF2-40B4-BE49-F238E27FC236}">
                    <a16:creationId xmlns:a16="http://schemas.microsoft.com/office/drawing/2014/main" id="{7A007D42-CD02-445A-B27E-123DD3E924FA}"/>
                  </a:ext>
                </a:extLst>
              </p:cNvPr>
              <p:cNvSpPr>
                <a:spLocks noChangeArrowheads="1"/>
              </p:cNvSpPr>
              <p:nvPr/>
            </p:nvSpPr>
            <p:spPr bwMode="auto">
              <a:xfrm>
                <a:off x="10057489" y="4431020"/>
                <a:ext cx="11416" cy="1619"/>
              </a:xfrm>
              <a:custGeom>
                <a:avLst/>
                <a:gdLst>
                  <a:gd name="T0" fmla="*/ 29 w 30"/>
                  <a:gd name="T1" fmla="*/ 0 h 1"/>
                  <a:gd name="T2" fmla="*/ 29 w 30"/>
                  <a:gd name="T3" fmla="*/ 0 h 1"/>
                  <a:gd name="T4" fmla="*/ 0 w 30"/>
                  <a:gd name="T5" fmla="*/ 0 h 1"/>
                  <a:gd name="T6" fmla="*/ 29 w 30"/>
                  <a:gd name="T7" fmla="*/ 0 h 1"/>
                </a:gdLst>
                <a:ahLst/>
                <a:cxnLst>
                  <a:cxn ang="0">
                    <a:pos x="T0" y="T1"/>
                  </a:cxn>
                  <a:cxn ang="0">
                    <a:pos x="T2" y="T3"/>
                  </a:cxn>
                  <a:cxn ang="0">
                    <a:pos x="T4" y="T5"/>
                  </a:cxn>
                  <a:cxn ang="0">
                    <a:pos x="T6" y="T7"/>
                  </a:cxn>
                </a:cxnLst>
                <a:rect l="0" t="0" r="r" b="b"/>
                <a:pathLst>
                  <a:path w="30" h="1">
                    <a:moveTo>
                      <a:pt x="29" y="0"/>
                    </a:moveTo>
                    <a:lnTo>
                      <a:pt x="29" y="0"/>
                    </a:lnTo>
                    <a:lnTo>
                      <a:pt x="0" y="0"/>
                    </a:lnTo>
                    <a:lnTo>
                      <a:pt x="29"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4" name="Freeform 865">
                <a:extLst>
                  <a:ext uri="{FF2B5EF4-FFF2-40B4-BE49-F238E27FC236}">
                    <a16:creationId xmlns:a16="http://schemas.microsoft.com/office/drawing/2014/main" id="{A7261603-95D4-4FEC-A3D5-C47F0F6AADEE}"/>
                  </a:ext>
                </a:extLst>
              </p:cNvPr>
              <p:cNvSpPr>
                <a:spLocks noChangeArrowheads="1"/>
              </p:cNvSpPr>
              <p:nvPr/>
            </p:nvSpPr>
            <p:spPr bwMode="auto">
              <a:xfrm>
                <a:off x="10024872" y="4409982"/>
                <a:ext cx="22832" cy="32366"/>
              </a:xfrm>
              <a:custGeom>
                <a:avLst/>
                <a:gdLst>
                  <a:gd name="T0" fmla="*/ 59 w 60"/>
                  <a:gd name="T1" fmla="*/ 58 h 88"/>
                  <a:gd name="T2" fmla="*/ 59 w 60"/>
                  <a:gd name="T3" fmla="*/ 58 h 88"/>
                  <a:gd name="T4" fmla="*/ 59 w 60"/>
                  <a:gd name="T5" fmla="*/ 58 h 88"/>
                  <a:gd name="T6" fmla="*/ 0 w 60"/>
                  <a:gd name="T7" fmla="*/ 87 h 88"/>
                  <a:gd name="T8" fmla="*/ 0 w 60"/>
                  <a:gd name="T9" fmla="*/ 0 h 88"/>
                  <a:gd name="T10" fmla="*/ 0 w 60"/>
                  <a:gd name="T11" fmla="*/ 87 h 88"/>
                  <a:gd name="T12" fmla="*/ 59 w 60"/>
                  <a:gd name="T13" fmla="*/ 58 h 88"/>
                </a:gdLst>
                <a:ahLst/>
                <a:cxnLst>
                  <a:cxn ang="0">
                    <a:pos x="T0" y="T1"/>
                  </a:cxn>
                  <a:cxn ang="0">
                    <a:pos x="T2" y="T3"/>
                  </a:cxn>
                  <a:cxn ang="0">
                    <a:pos x="T4" y="T5"/>
                  </a:cxn>
                  <a:cxn ang="0">
                    <a:pos x="T6" y="T7"/>
                  </a:cxn>
                  <a:cxn ang="0">
                    <a:pos x="T8" y="T9"/>
                  </a:cxn>
                  <a:cxn ang="0">
                    <a:pos x="T10" y="T11"/>
                  </a:cxn>
                  <a:cxn ang="0">
                    <a:pos x="T12" y="T13"/>
                  </a:cxn>
                </a:cxnLst>
                <a:rect l="0" t="0" r="r" b="b"/>
                <a:pathLst>
                  <a:path w="60" h="88">
                    <a:moveTo>
                      <a:pt x="59" y="58"/>
                    </a:moveTo>
                    <a:lnTo>
                      <a:pt x="59" y="58"/>
                    </a:lnTo>
                    <a:lnTo>
                      <a:pt x="59" y="58"/>
                    </a:lnTo>
                    <a:cubicBezTo>
                      <a:pt x="59" y="58"/>
                      <a:pt x="29" y="58"/>
                      <a:pt x="0" y="87"/>
                    </a:cubicBezTo>
                    <a:cubicBezTo>
                      <a:pt x="0" y="58"/>
                      <a:pt x="0" y="29"/>
                      <a:pt x="0" y="0"/>
                    </a:cubicBezTo>
                    <a:cubicBezTo>
                      <a:pt x="0" y="29"/>
                      <a:pt x="0" y="58"/>
                      <a:pt x="0" y="87"/>
                    </a:cubicBezTo>
                    <a:cubicBezTo>
                      <a:pt x="29" y="58"/>
                      <a:pt x="59" y="58"/>
                      <a:pt x="59"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5" name="Freeform 866">
                <a:extLst>
                  <a:ext uri="{FF2B5EF4-FFF2-40B4-BE49-F238E27FC236}">
                    <a16:creationId xmlns:a16="http://schemas.microsoft.com/office/drawing/2014/main" id="{675B7454-0CD2-45BA-9814-9FD62E7BE2D3}"/>
                  </a:ext>
                </a:extLst>
              </p:cNvPr>
              <p:cNvSpPr>
                <a:spLocks noChangeArrowheads="1"/>
              </p:cNvSpPr>
              <p:nvPr/>
            </p:nvSpPr>
            <p:spPr bwMode="auto">
              <a:xfrm>
                <a:off x="10090106" y="4377616"/>
                <a:ext cx="11416" cy="1618"/>
              </a:xfrm>
              <a:custGeom>
                <a:avLst/>
                <a:gdLst>
                  <a:gd name="T0" fmla="*/ 29 w 30"/>
                  <a:gd name="T1" fmla="*/ 0 h 1"/>
                  <a:gd name="T2" fmla="*/ 29 w 30"/>
                  <a:gd name="T3" fmla="*/ 0 h 1"/>
                  <a:gd name="T4" fmla="*/ 0 w 30"/>
                  <a:gd name="T5" fmla="*/ 0 h 1"/>
                  <a:gd name="T6" fmla="*/ 0 w 30"/>
                  <a:gd name="T7" fmla="*/ 0 h 1"/>
                  <a:gd name="T8" fmla="*/ 0 w 30"/>
                  <a:gd name="T9" fmla="*/ 0 h 1"/>
                  <a:gd name="T10" fmla="*/ 29 w 30"/>
                  <a:gd name="T11" fmla="*/ 0 h 1"/>
                </a:gdLst>
                <a:ahLst/>
                <a:cxnLst>
                  <a:cxn ang="0">
                    <a:pos x="T0" y="T1"/>
                  </a:cxn>
                  <a:cxn ang="0">
                    <a:pos x="T2" y="T3"/>
                  </a:cxn>
                  <a:cxn ang="0">
                    <a:pos x="T4" y="T5"/>
                  </a:cxn>
                  <a:cxn ang="0">
                    <a:pos x="T6" y="T7"/>
                  </a:cxn>
                  <a:cxn ang="0">
                    <a:pos x="T8" y="T9"/>
                  </a:cxn>
                  <a:cxn ang="0">
                    <a:pos x="T10" y="T11"/>
                  </a:cxn>
                </a:cxnLst>
                <a:rect l="0" t="0" r="r" b="b"/>
                <a:pathLst>
                  <a:path w="30" h="1">
                    <a:moveTo>
                      <a:pt x="29" y="0"/>
                    </a:moveTo>
                    <a:lnTo>
                      <a:pt x="29" y="0"/>
                    </a:lnTo>
                    <a:cubicBezTo>
                      <a:pt x="0" y="0"/>
                      <a:pt x="0" y="0"/>
                      <a:pt x="0" y="0"/>
                    </a:cubicBezTo>
                    <a:lnTo>
                      <a:pt x="0" y="0"/>
                    </a:lnTo>
                    <a:lnTo>
                      <a:pt x="0" y="0"/>
                    </a:lnTo>
                    <a:cubicBezTo>
                      <a:pt x="0" y="0"/>
                      <a:pt x="0" y="0"/>
                      <a:pt x="2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6" name="Freeform 867">
                <a:extLst>
                  <a:ext uri="{FF2B5EF4-FFF2-40B4-BE49-F238E27FC236}">
                    <a16:creationId xmlns:a16="http://schemas.microsoft.com/office/drawing/2014/main" id="{FD8D777D-6D71-4E9E-B25D-2C3186DDD903}"/>
                  </a:ext>
                </a:extLst>
              </p:cNvPr>
              <p:cNvSpPr>
                <a:spLocks noChangeArrowheads="1"/>
              </p:cNvSpPr>
              <p:nvPr/>
            </p:nvSpPr>
            <p:spPr bwMode="auto">
              <a:xfrm>
                <a:off x="10132508" y="4409982"/>
                <a:ext cx="11416" cy="1618"/>
              </a:xfrm>
              <a:custGeom>
                <a:avLst/>
                <a:gdLst>
                  <a:gd name="T0" fmla="*/ 0 w 30"/>
                  <a:gd name="T1" fmla="*/ 0 h 1"/>
                  <a:gd name="T2" fmla="*/ 0 w 30"/>
                  <a:gd name="T3" fmla="*/ 0 h 1"/>
                  <a:gd name="T4" fmla="*/ 29 w 30"/>
                  <a:gd name="T5" fmla="*/ 0 h 1"/>
                  <a:gd name="T6" fmla="*/ 29 w 30"/>
                  <a:gd name="T7" fmla="*/ 0 h 1"/>
                  <a:gd name="T8" fmla="*/ 0 w 30"/>
                  <a:gd name="T9" fmla="*/ 0 h 1"/>
                </a:gdLst>
                <a:ahLst/>
                <a:cxnLst>
                  <a:cxn ang="0">
                    <a:pos x="T0" y="T1"/>
                  </a:cxn>
                  <a:cxn ang="0">
                    <a:pos x="T2" y="T3"/>
                  </a:cxn>
                  <a:cxn ang="0">
                    <a:pos x="T4" y="T5"/>
                  </a:cxn>
                  <a:cxn ang="0">
                    <a:pos x="T6" y="T7"/>
                  </a:cxn>
                  <a:cxn ang="0">
                    <a:pos x="T8" y="T9"/>
                  </a:cxn>
                </a:cxnLst>
                <a:rect l="0" t="0" r="r" b="b"/>
                <a:pathLst>
                  <a:path w="30" h="1">
                    <a:moveTo>
                      <a:pt x="0" y="0"/>
                    </a:moveTo>
                    <a:lnTo>
                      <a:pt x="0" y="0"/>
                    </a:lnTo>
                    <a:cubicBezTo>
                      <a:pt x="29" y="0"/>
                      <a:pt x="29" y="0"/>
                      <a:pt x="29" y="0"/>
                    </a:cubicBezTo>
                    <a:lnTo>
                      <a:pt x="29" y="0"/>
                    </a:ln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7" name="Freeform 868">
                <a:extLst>
                  <a:ext uri="{FF2B5EF4-FFF2-40B4-BE49-F238E27FC236}">
                    <a16:creationId xmlns:a16="http://schemas.microsoft.com/office/drawing/2014/main" id="{570E295A-C958-459B-B2C3-F8AD56ECDE88}"/>
                  </a:ext>
                </a:extLst>
              </p:cNvPr>
              <p:cNvSpPr>
                <a:spLocks noChangeArrowheads="1"/>
              </p:cNvSpPr>
              <p:nvPr/>
            </p:nvSpPr>
            <p:spPr bwMode="auto">
              <a:xfrm>
                <a:off x="10099891" y="4431020"/>
                <a:ext cx="11416" cy="11329"/>
              </a:xfrm>
              <a:custGeom>
                <a:avLst/>
                <a:gdLst>
                  <a:gd name="T0" fmla="*/ 0 w 30"/>
                  <a:gd name="T1" fmla="*/ 0 h 30"/>
                  <a:gd name="T2" fmla="*/ 0 w 30"/>
                  <a:gd name="T3" fmla="*/ 0 h 30"/>
                  <a:gd name="T4" fmla="*/ 0 w 30"/>
                  <a:gd name="T5" fmla="*/ 29 h 30"/>
                  <a:gd name="T6" fmla="*/ 29 w 30"/>
                  <a:gd name="T7" fmla="*/ 29 h 30"/>
                  <a:gd name="T8" fmla="*/ 29 w 30"/>
                  <a:gd name="T9" fmla="*/ 29 h 30"/>
                  <a:gd name="T10" fmla="*/ 0 w 30"/>
                  <a:gd name="T11" fmla="*/ 29 h 30"/>
                  <a:gd name="T12" fmla="*/ 0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0" y="0"/>
                    </a:moveTo>
                    <a:lnTo>
                      <a:pt x="0" y="0"/>
                    </a:lnTo>
                    <a:cubicBezTo>
                      <a:pt x="0" y="0"/>
                      <a:pt x="0" y="0"/>
                      <a:pt x="0" y="29"/>
                    </a:cubicBezTo>
                    <a:cubicBezTo>
                      <a:pt x="29" y="29"/>
                      <a:pt x="29" y="29"/>
                      <a:pt x="29" y="29"/>
                    </a:cubicBezTo>
                    <a:lnTo>
                      <a:pt x="29" y="29"/>
                    </a:lnTo>
                    <a:cubicBezTo>
                      <a:pt x="0" y="29"/>
                      <a:pt x="0" y="29"/>
                      <a:pt x="0" y="29"/>
                    </a:cubicBezTo>
                    <a:cubicBezTo>
                      <a:pt x="0" y="0"/>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8" name="Freeform 869">
                <a:extLst>
                  <a:ext uri="{FF2B5EF4-FFF2-40B4-BE49-F238E27FC236}">
                    <a16:creationId xmlns:a16="http://schemas.microsoft.com/office/drawing/2014/main" id="{5AC9E8E4-94E7-431D-BF3C-53AFA25FCF7D}"/>
                  </a:ext>
                </a:extLst>
              </p:cNvPr>
              <p:cNvSpPr>
                <a:spLocks noChangeArrowheads="1"/>
              </p:cNvSpPr>
              <p:nvPr/>
            </p:nvSpPr>
            <p:spPr bwMode="auto">
              <a:xfrm>
                <a:off x="10316794" y="5469981"/>
                <a:ext cx="1630" cy="1619"/>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19" name="Freeform 870">
                <a:extLst>
                  <a:ext uri="{FF2B5EF4-FFF2-40B4-BE49-F238E27FC236}">
                    <a16:creationId xmlns:a16="http://schemas.microsoft.com/office/drawing/2014/main" id="{FDB9FEDB-3274-40FD-A5BA-CBDE6F941024}"/>
                  </a:ext>
                </a:extLst>
              </p:cNvPr>
              <p:cNvSpPr>
                <a:spLocks noChangeArrowheads="1"/>
              </p:cNvSpPr>
              <p:nvPr/>
            </p:nvSpPr>
            <p:spPr bwMode="auto">
              <a:xfrm>
                <a:off x="10024872" y="4388943"/>
                <a:ext cx="1631" cy="22656"/>
              </a:xfrm>
              <a:custGeom>
                <a:avLst/>
                <a:gdLst>
                  <a:gd name="T0" fmla="*/ 0 w 1"/>
                  <a:gd name="T1" fmla="*/ 59 h 60"/>
                  <a:gd name="T2" fmla="*/ 0 w 1"/>
                  <a:gd name="T3" fmla="*/ 59 h 60"/>
                  <a:gd name="T4" fmla="*/ 0 w 1"/>
                  <a:gd name="T5" fmla="*/ 0 h 60"/>
                  <a:gd name="T6" fmla="*/ 0 w 1"/>
                  <a:gd name="T7" fmla="*/ 0 h 60"/>
                  <a:gd name="T8" fmla="*/ 0 w 1"/>
                  <a:gd name="T9" fmla="*/ 59 h 60"/>
                </a:gdLst>
                <a:ahLst/>
                <a:cxnLst>
                  <a:cxn ang="0">
                    <a:pos x="T0" y="T1"/>
                  </a:cxn>
                  <a:cxn ang="0">
                    <a:pos x="T2" y="T3"/>
                  </a:cxn>
                  <a:cxn ang="0">
                    <a:pos x="T4" y="T5"/>
                  </a:cxn>
                  <a:cxn ang="0">
                    <a:pos x="T6" y="T7"/>
                  </a:cxn>
                  <a:cxn ang="0">
                    <a:pos x="T8" y="T9"/>
                  </a:cxn>
                </a:cxnLst>
                <a:rect l="0" t="0" r="r" b="b"/>
                <a:pathLst>
                  <a:path w="1" h="60">
                    <a:moveTo>
                      <a:pt x="0" y="59"/>
                    </a:moveTo>
                    <a:lnTo>
                      <a:pt x="0" y="59"/>
                    </a:lnTo>
                    <a:cubicBezTo>
                      <a:pt x="0" y="30"/>
                      <a:pt x="0" y="30"/>
                      <a:pt x="0" y="0"/>
                    </a:cubicBezTo>
                    <a:lnTo>
                      <a:pt x="0" y="0"/>
                    </a:lnTo>
                    <a:cubicBezTo>
                      <a:pt x="0" y="30"/>
                      <a:pt x="0" y="30"/>
                      <a:pt x="0" y="5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20" name="Freeform 871">
                <a:extLst>
                  <a:ext uri="{FF2B5EF4-FFF2-40B4-BE49-F238E27FC236}">
                    <a16:creationId xmlns:a16="http://schemas.microsoft.com/office/drawing/2014/main" id="{E7931CC0-CA78-4E5E-AA8C-814249E2B1A9}"/>
                  </a:ext>
                </a:extLst>
              </p:cNvPr>
              <p:cNvSpPr>
                <a:spLocks noChangeArrowheads="1"/>
              </p:cNvSpPr>
              <p:nvPr/>
            </p:nvSpPr>
            <p:spPr bwMode="auto">
              <a:xfrm>
                <a:off x="10121093" y="4367906"/>
                <a:ext cx="11415" cy="11328"/>
              </a:xfrm>
              <a:custGeom>
                <a:avLst/>
                <a:gdLst>
                  <a:gd name="T0" fmla="*/ 0 w 31"/>
                  <a:gd name="T1" fmla="*/ 29 h 30"/>
                  <a:gd name="T2" fmla="*/ 0 w 31"/>
                  <a:gd name="T3" fmla="*/ 29 h 30"/>
                  <a:gd name="T4" fmla="*/ 0 w 31"/>
                  <a:gd name="T5" fmla="*/ 29 h 30"/>
                  <a:gd name="T6" fmla="*/ 0 w 31"/>
                  <a:gd name="T7" fmla="*/ 29 h 30"/>
                  <a:gd name="T8" fmla="*/ 30 w 31"/>
                  <a:gd name="T9" fmla="*/ 29 h 30"/>
                  <a:gd name="T10" fmla="*/ 30 w 31"/>
                  <a:gd name="T11" fmla="*/ 0 h 30"/>
                  <a:gd name="T12" fmla="*/ 30 w 31"/>
                  <a:gd name="T13" fmla="*/ 29 h 30"/>
                  <a:gd name="T14" fmla="*/ 0 w 31"/>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0" y="29"/>
                    </a:moveTo>
                    <a:lnTo>
                      <a:pt x="0" y="29"/>
                    </a:lnTo>
                    <a:lnTo>
                      <a:pt x="0" y="29"/>
                    </a:lnTo>
                    <a:lnTo>
                      <a:pt x="0" y="29"/>
                    </a:lnTo>
                    <a:cubicBezTo>
                      <a:pt x="30" y="29"/>
                      <a:pt x="30" y="29"/>
                      <a:pt x="30" y="29"/>
                    </a:cubicBezTo>
                    <a:cubicBezTo>
                      <a:pt x="30" y="0"/>
                      <a:pt x="30" y="0"/>
                      <a:pt x="30" y="0"/>
                    </a:cubicBezTo>
                    <a:cubicBezTo>
                      <a:pt x="30" y="0"/>
                      <a:pt x="30" y="0"/>
                      <a:pt x="30" y="29"/>
                    </a:cubicBezTo>
                    <a:lnTo>
                      <a:pt x="0" y="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21" name="Freeform 872">
                <a:extLst>
                  <a:ext uri="{FF2B5EF4-FFF2-40B4-BE49-F238E27FC236}">
                    <a16:creationId xmlns:a16="http://schemas.microsoft.com/office/drawing/2014/main" id="{7643731A-EDF6-47A7-9503-8926E0F8FBB2}"/>
                  </a:ext>
                </a:extLst>
              </p:cNvPr>
              <p:cNvSpPr>
                <a:spLocks noChangeArrowheads="1"/>
              </p:cNvSpPr>
              <p:nvPr/>
            </p:nvSpPr>
            <p:spPr bwMode="auto">
              <a:xfrm>
                <a:off x="10284177" y="5576790"/>
                <a:ext cx="32617" cy="74443"/>
              </a:xfrm>
              <a:custGeom>
                <a:avLst/>
                <a:gdLst>
                  <a:gd name="T0" fmla="*/ 88 w 89"/>
                  <a:gd name="T1" fmla="*/ 0 h 205"/>
                  <a:gd name="T2" fmla="*/ 88 w 89"/>
                  <a:gd name="T3" fmla="*/ 0 h 205"/>
                  <a:gd name="T4" fmla="*/ 0 w 89"/>
                  <a:gd name="T5" fmla="*/ 204 h 205"/>
                  <a:gd name="T6" fmla="*/ 88 w 89"/>
                  <a:gd name="T7" fmla="*/ 0 h 205"/>
                </a:gdLst>
                <a:ahLst/>
                <a:cxnLst>
                  <a:cxn ang="0">
                    <a:pos x="T0" y="T1"/>
                  </a:cxn>
                  <a:cxn ang="0">
                    <a:pos x="T2" y="T3"/>
                  </a:cxn>
                  <a:cxn ang="0">
                    <a:pos x="T4" y="T5"/>
                  </a:cxn>
                  <a:cxn ang="0">
                    <a:pos x="T6" y="T7"/>
                  </a:cxn>
                </a:cxnLst>
                <a:rect l="0" t="0" r="r" b="b"/>
                <a:pathLst>
                  <a:path w="89" h="205">
                    <a:moveTo>
                      <a:pt x="88" y="0"/>
                    </a:moveTo>
                    <a:lnTo>
                      <a:pt x="88" y="0"/>
                    </a:lnTo>
                    <a:cubicBezTo>
                      <a:pt x="29" y="28"/>
                      <a:pt x="0" y="116"/>
                      <a:pt x="0" y="204"/>
                    </a:cubicBezTo>
                    <a:cubicBezTo>
                      <a:pt x="0" y="116"/>
                      <a:pt x="29" y="28"/>
                      <a:pt x="8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22" name="Freeform 873">
                <a:extLst>
                  <a:ext uri="{FF2B5EF4-FFF2-40B4-BE49-F238E27FC236}">
                    <a16:creationId xmlns:a16="http://schemas.microsoft.com/office/drawing/2014/main" id="{E76235A4-A1FC-4162-8585-545A8AB49CD6}"/>
                  </a:ext>
                </a:extLst>
              </p:cNvPr>
              <p:cNvSpPr>
                <a:spLocks noChangeArrowheads="1"/>
              </p:cNvSpPr>
              <p:nvPr/>
            </p:nvSpPr>
            <p:spPr bwMode="auto">
              <a:xfrm>
                <a:off x="10036289" y="4421310"/>
                <a:ext cx="11415" cy="1619"/>
              </a:xfrm>
              <a:custGeom>
                <a:avLst/>
                <a:gdLst>
                  <a:gd name="T0" fmla="*/ 30 w 31"/>
                  <a:gd name="T1" fmla="*/ 0 h 1"/>
                  <a:gd name="T2" fmla="*/ 30 w 31"/>
                  <a:gd name="T3" fmla="*/ 0 h 1"/>
                  <a:gd name="T4" fmla="*/ 0 w 31"/>
                  <a:gd name="T5" fmla="*/ 0 h 1"/>
                  <a:gd name="T6" fmla="*/ 30 w 31"/>
                  <a:gd name="T7" fmla="*/ 0 h 1"/>
                </a:gdLst>
                <a:ahLst/>
                <a:cxnLst>
                  <a:cxn ang="0">
                    <a:pos x="T0" y="T1"/>
                  </a:cxn>
                  <a:cxn ang="0">
                    <a:pos x="T2" y="T3"/>
                  </a:cxn>
                  <a:cxn ang="0">
                    <a:pos x="T4" y="T5"/>
                  </a:cxn>
                  <a:cxn ang="0">
                    <a:pos x="T6" y="T7"/>
                  </a:cxn>
                </a:cxnLst>
                <a:rect l="0" t="0" r="r" b="b"/>
                <a:pathLst>
                  <a:path w="31" h="1">
                    <a:moveTo>
                      <a:pt x="30" y="0"/>
                    </a:moveTo>
                    <a:lnTo>
                      <a:pt x="30" y="0"/>
                    </a:lnTo>
                    <a:cubicBezTo>
                      <a:pt x="0" y="0"/>
                      <a:pt x="0" y="0"/>
                      <a:pt x="0" y="0"/>
                    </a:cubicBezTo>
                    <a:cubicBezTo>
                      <a:pt x="0" y="0"/>
                      <a:pt x="0" y="0"/>
                      <a:pt x="3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grpSp>
        <p:grpSp>
          <p:nvGrpSpPr>
            <p:cNvPr id="923" name="Group 922">
              <a:extLst>
                <a:ext uri="{FF2B5EF4-FFF2-40B4-BE49-F238E27FC236}">
                  <a16:creationId xmlns:a16="http://schemas.microsoft.com/office/drawing/2014/main" id="{C3A20687-3DA6-44CC-9EE1-D155E9C12EC5}"/>
                </a:ext>
              </a:extLst>
            </p:cNvPr>
            <p:cNvGrpSpPr/>
            <p:nvPr/>
          </p:nvGrpSpPr>
          <p:grpSpPr>
            <a:xfrm>
              <a:off x="236282" y="4854512"/>
              <a:ext cx="1489058" cy="731406"/>
              <a:chOff x="4276143" y="-1380367"/>
              <a:chExt cx="2772437" cy="1563297"/>
            </a:xfrm>
            <a:solidFill>
              <a:schemeClr val="tx2">
                <a:lumMod val="40000"/>
                <a:lumOff val="60000"/>
              </a:schemeClr>
            </a:solidFill>
          </p:grpSpPr>
          <p:sp>
            <p:nvSpPr>
              <p:cNvPr id="924" name="Freeform 874">
                <a:extLst>
                  <a:ext uri="{FF2B5EF4-FFF2-40B4-BE49-F238E27FC236}">
                    <a16:creationId xmlns:a16="http://schemas.microsoft.com/office/drawing/2014/main" id="{C2D5DEDE-F2DE-4F76-BFF7-AF9456BB723F}"/>
                  </a:ext>
                </a:extLst>
              </p:cNvPr>
              <p:cNvSpPr>
                <a:spLocks noChangeArrowheads="1"/>
              </p:cNvSpPr>
              <p:nvPr/>
            </p:nvSpPr>
            <p:spPr bwMode="auto">
              <a:xfrm>
                <a:off x="5765104" y="-888398"/>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25" name="Freeform 875">
                <a:extLst>
                  <a:ext uri="{FF2B5EF4-FFF2-40B4-BE49-F238E27FC236}">
                    <a16:creationId xmlns:a16="http://schemas.microsoft.com/office/drawing/2014/main" id="{5D150BC7-B4D8-442B-8CB2-C015AD949477}"/>
                  </a:ext>
                </a:extLst>
              </p:cNvPr>
              <p:cNvSpPr>
                <a:spLocks noChangeArrowheads="1"/>
              </p:cNvSpPr>
              <p:nvPr/>
            </p:nvSpPr>
            <p:spPr bwMode="auto">
              <a:xfrm>
                <a:off x="5765104" y="-888398"/>
                <a:ext cx="1631" cy="161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26" name="Freeform 876">
                <a:extLst>
                  <a:ext uri="{FF2B5EF4-FFF2-40B4-BE49-F238E27FC236}">
                    <a16:creationId xmlns:a16="http://schemas.microsoft.com/office/drawing/2014/main" id="{791164B7-DBF2-4602-9A90-13D9C461031C}"/>
                  </a:ext>
                </a:extLst>
              </p:cNvPr>
              <p:cNvSpPr>
                <a:spLocks noChangeArrowheads="1"/>
              </p:cNvSpPr>
              <p:nvPr/>
            </p:nvSpPr>
            <p:spPr bwMode="auto">
              <a:xfrm>
                <a:off x="5386748" y="-1380367"/>
                <a:ext cx="1661832" cy="1519602"/>
              </a:xfrm>
              <a:custGeom>
                <a:avLst/>
                <a:gdLst>
                  <a:gd name="T0" fmla="*/ 232 w 4492"/>
                  <a:gd name="T1" fmla="*/ 2245 h 4142"/>
                  <a:gd name="T2" fmla="*/ 262 w 4492"/>
                  <a:gd name="T3" fmla="*/ 2391 h 4142"/>
                  <a:gd name="T4" fmla="*/ 350 w 4492"/>
                  <a:gd name="T5" fmla="*/ 2712 h 4142"/>
                  <a:gd name="T6" fmla="*/ 495 w 4492"/>
                  <a:gd name="T7" fmla="*/ 2712 h 4142"/>
                  <a:gd name="T8" fmla="*/ 700 w 4492"/>
                  <a:gd name="T9" fmla="*/ 2828 h 4142"/>
                  <a:gd name="T10" fmla="*/ 991 w 4492"/>
                  <a:gd name="T11" fmla="*/ 2857 h 4142"/>
                  <a:gd name="T12" fmla="*/ 553 w 4492"/>
                  <a:gd name="T13" fmla="*/ 3295 h 4142"/>
                  <a:gd name="T14" fmla="*/ 203 w 4492"/>
                  <a:gd name="T15" fmla="*/ 3383 h 4142"/>
                  <a:gd name="T16" fmla="*/ 145 w 4492"/>
                  <a:gd name="T17" fmla="*/ 3499 h 4142"/>
                  <a:gd name="T18" fmla="*/ 436 w 4492"/>
                  <a:gd name="T19" fmla="*/ 3557 h 4142"/>
                  <a:gd name="T20" fmla="*/ 670 w 4492"/>
                  <a:gd name="T21" fmla="*/ 3383 h 4142"/>
                  <a:gd name="T22" fmla="*/ 786 w 4492"/>
                  <a:gd name="T23" fmla="*/ 3353 h 4142"/>
                  <a:gd name="T24" fmla="*/ 1050 w 4492"/>
                  <a:gd name="T25" fmla="*/ 3295 h 4142"/>
                  <a:gd name="T26" fmla="*/ 1107 w 4492"/>
                  <a:gd name="T27" fmla="*/ 3178 h 4142"/>
                  <a:gd name="T28" fmla="*/ 1253 w 4492"/>
                  <a:gd name="T29" fmla="*/ 3120 h 4142"/>
                  <a:gd name="T30" fmla="*/ 1486 w 4492"/>
                  <a:gd name="T31" fmla="*/ 3003 h 4142"/>
                  <a:gd name="T32" fmla="*/ 1428 w 4492"/>
                  <a:gd name="T33" fmla="*/ 2770 h 4142"/>
                  <a:gd name="T34" fmla="*/ 1924 w 4492"/>
                  <a:gd name="T35" fmla="*/ 2478 h 4142"/>
                  <a:gd name="T36" fmla="*/ 2012 w 4492"/>
                  <a:gd name="T37" fmla="*/ 2566 h 4142"/>
                  <a:gd name="T38" fmla="*/ 1836 w 4492"/>
                  <a:gd name="T39" fmla="*/ 2595 h 4142"/>
                  <a:gd name="T40" fmla="*/ 1691 w 4492"/>
                  <a:gd name="T41" fmla="*/ 2857 h 4142"/>
                  <a:gd name="T42" fmla="*/ 1662 w 4492"/>
                  <a:gd name="T43" fmla="*/ 2974 h 4142"/>
                  <a:gd name="T44" fmla="*/ 1750 w 4492"/>
                  <a:gd name="T45" fmla="*/ 3003 h 4142"/>
                  <a:gd name="T46" fmla="*/ 1953 w 4492"/>
                  <a:gd name="T47" fmla="*/ 2886 h 4142"/>
                  <a:gd name="T48" fmla="*/ 2186 w 4492"/>
                  <a:gd name="T49" fmla="*/ 2828 h 4142"/>
                  <a:gd name="T50" fmla="*/ 2216 w 4492"/>
                  <a:gd name="T51" fmla="*/ 2624 h 4142"/>
                  <a:gd name="T52" fmla="*/ 2420 w 4492"/>
                  <a:gd name="T53" fmla="*/ 2595 h 4142"/>
                  <a:gd name="T54" fmla="*/ 2420 w 4492"/>
                  <a:gd name="T55" fmla="*/ 2741 h 4142"/>
                  <a:gd name="T56" fmla="*/ 2799 w 4492"/>
                  <a:gd name="T57" fmla="*/ 2916 h 4142"/>
                  <a:gd name="T58" fmla="*/ 3295 w 4492"/>
                  <a:gd name="T59" fmla="*/ 3178 h 4142"/>
                  <a:gd name="T60" fmla="*/ 3616 w 4492"/>
                  <a:gd name="T61" fmla="*/ 3383 h 4142"/>
                  <a:gd name="T62" fmla="*/ 3966 w 4492"/>
                  <a:gd name="T63" fmla="*/ 3645 h 4142"/>
                  <a:gd name="T64" fmla="*/ 4286 w 4492"/>
                  <a:gd name="T65" fmla="*/ 3907 h 4142"/>
                  <a:gd name="T66" fmla="*/ 4316 w 4492"/>
                  <a:gd name="T67" fmla="*/ 3819 h 4142"/>
                  <a:gd name="T68" fmla="*/ 3878 w 4492"/>
                  <a:gd name="T69" fmla="*/ 3236 h 4142"/>
                  <a:gd name="T70" fmla="*/ 3324 w 4492"/>
                  <a:gd name="T71" fmla="*/ 2916 h 4142"/>
                  <a:gd name="T72" fmla="*/ 3033 w 4492"/>
                  <a:gd name="T73" fmla="*/ 553 h 4142"/>
                  <a:gd name="T74" fmla="*/ 2624 w 4492"/>
                  <a:gd name="T75" fmla="*/ 436 h 4142"/>
                  <a:gd name="T76" fmla="*/ 2303 w 4492"/>
                  <a:gd name="T77" fmla="*/ 233 h 4142"/>
                  <a:gd name="T78" fmla="*/ 2012 w 4492"/>
                  <a:gd name="T79" fmla="*/ 0 h 4142"/>
                  <a:gd name="T80" fmla="*/ 1633 w 4492"/>
                  <a:gd name="T81" fmla="*/ 86 h 4142"/>
                  <a:gd name="T82" fmla="*/ 1136 w 4492"/>
                  <a:gd name="T83" fmla="*/ 320 h 4142"/>
                  <a:gd name="T84" fmla="*/ 903 w 4492"/>
                  <a:gd name="T85" fmla="*/ 436 h 4142"/>
                  <a:gd name="T86" fmla="*/ 1195 w 4492"/>
                  <a:gd name="T87" fmla="*/ 874 h 4142"/>
                  <a:gd name="T88" fmla="*/ 1050 w 4492"/>
                  <a:gd name="T89" fmla="*/ 1020 h 4142"/>
                  <a:gd name="T90" fmla="*/ 466 w 4492"/>
                  <a:gd name="T91" fmla="*/ 845 h 4142"/>
                  <a:gd name="T92" fmla="*/ 729 w 4492"/>
                  <a:gd name="T93" fmla="*/ 1341 h 4142"/>
                  <a:gd name="T94" fmla="*/ 874 w 4492"/>
                  <a:gd name="T95" fmla="*/ 1399 h 4142"/>
                  <a:gd name="T96" fmla="*/ 933 w 4492"/>
                  <a:gd name="T97" fmla="*/ 1457 h 4142"/>
                  <a:gd name="T98" fmla="*/ 816 w 4492"/>
                  <a:gd name="T99" fmla="*/ 1662 h 4142"/>
                  <a:gd name="T100" fmla="*/ 583 w 4492"/>
                  <a:gd name="T101" fmla="*/ 1836 h 4142"/>
                  <a:gd name="T102" fmla="*/ 350 w 4492"/>
                  <a:gd name="T103" fmla="*/ 1778 h 4142"/>
                  <a:gd name="T104" fmla="*/ 203 w 4492"/>
                  <a:gd name="T105" fmla="*/ 1836 h 4142"/>
                  <a:gd name="T106" fmla="*/ 232 w 4492"/>
                  <a:gd name="T107" fmla="*/ 2041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92" h="4142">
                    <a:moveTo>
                      <a:pt x="232" y="2157"/>
                    </a:moveTo>
                    <a:lnTo>
                      <a:pt x="232" y="2157"/>
                    </a:lnTo>
                    <a:cubicBezTo>
                      <a:pt x="232" y="2128"/>
                      <a:pt x="203" y="2128"/>
                      <a:pt x="174" y="2128"/>
                    </a:cubicBezTo>
                    <a:cubicBezTo>
                      <a:pt x="116" y="2157"/>
                      <a:pt x="174" y="2245"/>
                      <a:pt x="232" y="2245"/>
                    </a:cubicBezTo>
                    <a:cubicBezTo>
                      <a:pt x="232" y="2245"/>
                      <a:pt x="232" y="2216"/>
                      <a:pt x="262" y="2216"/>
                    </a:cubicBezTo>
                    <a:cubicBezTo>
                      <a:pt x="291" y="2216"/>
                      <a:pt x="320" y="2245"/>
                      <a:pt x="320" y="2274"/>
                    </a:cubicBezTo>
                    <a:cubicBezTo>
                      <a:pt x="320" y="2303"/>
                      <a:pt x="262" y="2274"/>
                      <a:pt x="262" y="2303"/>
                    </a:cubicBezTo>
                    <a:cubicBezTo>
                      <a:pt x="262" y="2333"/>
                      <a:pt x="262" y="2362"/>
                      <a:pt x="262" y="2391"/>
                    </a:cubicBezTo>
                    <a:cubicBezTo>
                      <a:pt x="291" y="2391"/>
                      <a:pt x="320" y="2449"/>
                      <a:pt x="350" y="2449"/>
                    </a:cubicBezTo>
                    <a:cubicBezTo>
                      <a:pt x="407" y="2478"/>
                      <a:pt x="436" y="2420"/>
                      <a:pt x="495" y="2420"/>
                    </a:cubicBezTo>
                    <a:cubicBezTo>
                      <a:pt x="466" y="2478"/>
                      <a:pt x="407" y="2536"/>
                      <a:pt x="436" y="2624"/>
                    </a:cubicBezTo>
                    <a:cubicBezTo>
                      <a:pt x="379" y="2653"/>
                      <a:pt x="407" y="2712"/>
                      <a:pt x="350" y="2712"/>
                    </a:cubicBezTo>
                    <a:lnTo>
                      <a:pt x="291" y="2712"/>
                    </a:lnTo>
                    <a:cubicBezTo>
                      <a:pt x="291" y="2741"/>
                      <a:pt x="291" y="2741"/>
                      <a:pt x="291" y="2741"/>
                    </a:cubicBezTo>
                    <a:cubicBezTo>
                      <a:pt x="350" y="2770"/>
                      <a:pt x="436" y="2770"/>
                      <a:pt x="495" y="2770"/>
                    </a:cubicBezTo>
                    <a:cubicBezTo>
                      <a:pt x="466" y="2741"/>
                      <a:pt x="466" y="2741"/>
                      <a:pt x="495" y="2712"/>
                    </a:cubicBezTo>
                    <a:cubicBezTo>
                      <a:pt x="524" y="2712"/>
                      <a:pt x="524" y="2712"/>
                      <a:pt x="524" y="2712"/>
                    </a:cubicBezTo>
                    <a:cubicBezTo>
                      <a:pt x="553" y="2712"/>
                      <a:pt x="553" y="2683"/>
                      <a:pt x="583" y="2683"/>
                    </a:cubicBezTo>
                    <a:cubicBezTo>
                      <a:pt x="583" y="2712"/>
                      <a:pt x="583" y="2741"/>
                      <a:pt x="583" y="2741"/>
                    </a:cubicBezTo>
                    <a:cubicBezTo>
                      <a:pt x="612" y="2770"/>
                      <a:pt x="670" y="2770"/>
                      <a:pt x="700" y="2828"/>
                    </a:cubicBezTo>
                    <a:cubicBezTo>
                      <a:pt x="729" y="2857"/>
                      <a:pt x="700" y="2916"/>
                      <a:pt x="729" y="2974"/>
                    </a:cubicBezTo>
                    <a:cubicBezTo>
                      <a:pt x="816" y="3003"/>
                      <a:pt x="757" y="2886"/>
                      <a:pt x="786" y="2857"/>
                    </a:cubicBezTo>
                    <a:cubicBezTo>
                      <a:pt x="816" y="2886"/>
                      <a:pt x="786" y="2916"/>
                      <a:pt x="816" y="2945"/>
                    </a:cubicBezTo>
                    <a:cubicBezTo>
                      <a:pt x="903" y="2945"/>
                      <a:pt x="933" y="2886"/>
                      <a:pt x="991" y="2857"/>
                    </a:cubicBezTo>
                    <a:cubicBezTo>
                      <a:pt x="991" y="2974"/>
                      <a:pt x="845" y="2945"/>
                      <a:pt x="874" y="3033"/>
                    </a:cubicBezTo>
                    <a:cubicBezTo>
                      <a:pt x="816" y="3033"/>
                      <a:pt x="786" y="3091"/>
                      <a:pt x="757" y="3149"/>
                    </a:cubicBezTo>
                    <a:cubicBezTo>
                      <a:pt x="729" y="3149"/>
                      <a:pt x="729" y="3149"/>
                      <a:pt x="729" y="3149"/>
                    </a:cubicBezTo>
                    <a:cubicBezTo>
                      <a:pt x="670" y="3207"/>
                      <a:pt x="583" y="3207"/>
                      <a:pt x="553" y="3295"/>
                    </a:cubicBezTo>
                    <a:cubicBezTo>
                      <a:pt x="495" y="3266"/>
                      <a:pt x="436" y="3324"/>
                      <a:pt x="379" y="3324"/>
                    </a:cubicBezTo>
                    <a:cubicBezTo>
                      <a:pt x="379" y="3353"/>
                      <a:pt x="350" y="3383"/>
                      <a:pt x="320" y="3383"/>
                    </a:cubicBezTo>
                    <a:cubicBezTo>
                      <a:pt x="320" y="3324"/>
                      <a:pt x="203" y="3353"/>
                      <a:pt x="203" y="3353"/>
                    </a:cubicBezTo>
                    <a:cubicBezTo>
                      <a:pt x="174" y="3383"/>
                      <a:pt x="203" y="3383"/>
                      <a:pt x="203" y="3383"/>
                    </a:cubicBezTo>
                    <a:cubicBezTo>
                      <a:pt x="145" y="3383"/>
                      <a:pt x="58" y="3412"/>
                      <a:pt x="0" y="3441"/>
                    </a:cubicBezTo>
                    <a:cubicBezTo>
                      <a:pt x="29" y="3469"/>
                      <a:pt x="29" y="3499"/>
                      <a:pt x="58" y="3528"/>
                    </a:cubicBezTo>
                    <a:cubicBezTo>
                      <a:pt x="145" y="3557"/>
                      <a:pt x="116" y="3469"/>
                      <a:pt x="174" y="3441"/>
                    </a:cubicBezTo>
                    <a:cubicBezTo>
                      <a:pt x="174" y="3469"/>
                      <a:pt x="116" y="3499"/>
                      <a:pt x="145" y="3499"/>
                    </a:cubicBezTo>
                    <a:cubicBezTo>
                      <a:pt x="203" y="3528"/>
                      <a:pt x="291" y="3557"/>
                      <a:pt x="291" y="3499"/>
                    </a:cubicBezTo>
                    <a:cubicBezTo>
                      <a:pt x="350" y="3499"/>
                      <a:pt x="379" y="3499"/>
                      <a:pt x="407" y="3469"/>
                    </a:cubicBezTo>
                    <a:cubicBezTo>
                      <a:pt x="379" y="3499"/>
                      <a:pt x="379" y="3499"/>
                      <a:pt x="379" y="3528"/>
                    </a:cubicBezTo>
                    <a:cubicBezTo>
                      <a:pt x="407" y="3557"/>
                      <a:pt x="407" y="3586"/>
                      <a:pt x="436" y="3557"/>
                    </a:cubicBezTo>
                    <a:cubicBezTo>
                      <a:pt x="466" y="3528"/>
                      <a:pt x="466" y="3499"/>
                      <a:pt x="466" y="3469"/>
                    </a:cubicBezTo>
                    <a:cubicBezTo>
                      <a:pt x="524" y="3499"/>
                      <a:pt x="670" y="3499"/>
                      <a:pt x="670" y="3441"/>
                    </a:cubicBezTo>
                    <a:cubicBezTo>
                      <a:pt x="670" y="3412"/>
                      <a:pt x="641" y="3412"/>
                      <a:pt x="641" y="3412"/>
                    </a:cubicBezTo>
                    <a:cubicBezTo>
                      <a:pt x="641" y="3383"/>
                      <a:pt x="641" y="3383"/>
                      <a:pt x="670" y="3383"/>
                    </a:cubicBezTo>
                    <a:cubicBezTo>
                      <a:pt x="670" y="3383"/>
                      <a:pt x="670" y="3441"/>
                      <a:pt x="729" y="3412"/>
                    </a:cubicBezTo>
                    <a:cubicBezTo>
                      <a:pt x="729" y="3412"/>
                      <a:pt x="729" y="3412"/>
                      <a:pt x="757" y="3383"/>
                    </a:cubicBezTo>
                    <a:cubicBezTo>
                      <a:pt x="757" y="3412"/>
                      <a:pt x="757" y="3412"/>
                      <a:pt x="786" y="3412"/>
                    </a:cubicBezTo>
                    <a:cubicBezTo>
                      <a:pt x="786" y="3383"/>
                      <a:pt x="786" y="3353"/>
                      <a:pt x="786" y="3353"/>
                    </a:cubicBezTo>
                    <a:cubicBezTo>
                      <a:pt x="816" y="3353"/>
                      <a:pt x="816" y="3383"/>
                      <a:pt x="816" y="3383"/>
                    </a:cubicBezTo>
                    <a:cubicBezTo>
                      <a:pt x="845" y="3383"/>
                      <a:pt x="845" y="3383"/>
                      <a:pt x="845" y="3383"/>
                    </a:cubicBezTo>
                    <a:cubicBezTo>
                      <a:pt x="903" y="3295"/>
                      <a:pt x="962" y="3295"/>
                      <a:pt x="1050" y="3236"/>
                    </a:cubicBezTo>
                    <a:cubicBezTo>
                      <a:pt x="1050" y="3266"/>
                      <a:pt x="1050" y="3266"/>
                      <a:pt x="1050" y="3295"/>
                    </a:cubicBezTo>
                    <a:lnTo>
                      <a:pt x="1079" y="3295"/>
                    </a:lnTo>
                    <a:cubicBezTo>
                      <a:pt x="1107" y="3266"/>
                      <a:pt x="1079" y="3207"/>
                      <a:pt x="1079" y="3178"/>
                    </a:cubicBezTo>
                    <a:cubicBezTo>
                      <a:pt x="1079" y="3207"/>
                      <a:pt x="1050" y="3178"/>
                      <a:pt x="1050" y="3178"/>
                    </a:cubicBezTo>
                    <a:cubicBezTo>
                      <a:pt x="1050" y="3149"/>
                      <a:pt x="1107" y="3149"/>
                      <a:pt x="1107" y="3178"/>
                    </a:cubicBezTo>
                    <a:cubicBezTo>
                      <a:pt x="1107" y="3207"/>
                      <a:pt x="1107" y="3207"/>
                      <a:pt x="1107" y="3236"/>
                    </a:cubicBezTo>
                    <a:cubicBezTo>
                      <a:pt x="1166" y="3236"/>
                      <a:pt x="1136" y="3178"/>
                      <a:pt x="1195" y="3178"/>
                    </a:cubicBezTo>
                    <a:cubicBezTo>
                      <a:pt x="1195" y="3207"/>
                      <a:pt x="1224" y="3207"/>
                      <a:pt x="1253" y="3207"/>
                    </a:cubicBezTo>
                    <a:cubicBezTo>
                      <a:pt x="1253" y="3178"/>
                      <a:pt x="1253" y="3120"/>
                      <a:pt x="1253" y="3120"/>
                    </a:cubicBezTo>
                    <a:cubicBezTo>
                      <a:pt x="1312" y="3149"/>
                      <a:pt x="1312" y="3091"/>
                      <a:pt x="1341" y="3091"/>
                    </a:cubicBezTo>
                    <a:cubicBezTo>
                      <a:pt x="1341" y="3091"/>
                      <a:pt x="1341" y="3091"/>
                      <a:pt x="1370" y="3062"/>
                    </a:cubicBezTo>
                    <a:cubicBezTo>
                      <a:pt x="1370" y="3062"/>
                      <a:pt x="1370" y="3091"/>
                      <a:pt x="1400" y="3091"/>
                    </a:cubicBezTo>
                    <a:cubicBezTo>
                      <a:pt x="1428" y="3062"/>
                      <a:pt x="1428" y="3003"/>
                      <a:pt x="1486" y="3003"/>
                    </a:cubicBezTo>
                    <a:lnTo>
                      <a:pt x="1486" y="2974"/>
                    </a:lnTo>
                    <a:cubicBezTo>
                      <a:pt x="1457" y="2974"/>
                      <a:pt x="1428" y="2974"/>
                      <a:pt x="1400" y="2974"/>
                    </a:cubicBezTo>
                    <a:cubicBezTo>
                      <a:pt x="1400" y="2916"/>
                      <a:pt x="1370" y="2916"/>
                      <a:pt x="1370" y="2857"/>
                    </a:cubicBezTo>
                    <a:cubicBezTo>
                      <a:pt x="1400" y="2857"/>
                      <a:pt x="1428" y="2799"/>
                      <a:pt x="1428" y="2770"/>
                    </a:cubicBezTo>
                    <a:cubicBezTo>
                      <a:pt x="1486" y="2799"/>
                      <a:pt x="1545" y="2799"/>
                      <a:pt x="1603" y="2799"/>
                    </a:cubicBezTo>
                    <a:cubicBezTo>
                      <a:pt x="1603" y="2683"/>
                      <a:pt x="1691" y="2653"/>
                      <a:pt x="1720" y="2566"/>
                    </a:cubicBezTo>
                    <a:cubicBezTo>
                      <a:pt x="1750" y="2566"/>
                      <a:pt x="1750" y="2595"/>
                      <a:pt x="1778" y="2595"/>
                    </a:cubicBezTo>
                    <a:cubicBezTo>
                      <a:pt x="1807" y="2536"/>
                      <a:pt x="1895" y="2507"/>
                      <a:pt x="1924" y="2478"/>
                    </a:cubicBezTo>
                    <a:lnTo>
                      <a:pt x="1924" y="2507"/>
                    </a:lnTo>
                    <a:cubicBezTo>
                      <a:pt x="1983" y="2507"/>
                      <a:pt x="2012" y="2449"/>
                      <a:pt x="2041" y="2478"/>
                    </a:cubicBezTo>
                    <a:cubicBezTo>
                      <a:pt x="2012" y="2507"/>
                      <a:pt x="1983" y="2507"/>
                      <a:pt x="1953" y="2566"/>
                    </a:cubicBezTo>
                    <a:cubicBezTo>
                      <a:pt x="1953" y="2566"/>
                      <a:pt x="1983" y="2566"/>
                      <a:pt x="2012" y="2566"/>
                    </a:cubicBezTo>
                    <a:cubicBezTo>
                      <a:pt x="2041" y="2595"/>
                      <a:pt x="2100" y="2624"/>
                      <a:pt x="2070" y="2683"/>
                    </a:cubicBezTo>
                    <a:cubicBezTo>
                      <a:pt x="2041" y="2653"/>
                      <a:pt x="2041" y="2624"/>
                      <a:pt x="2012" y="2595"/>
                    </a:cubicBezTo>
                    <a:cubicBezTo>
                      <a:pt x="1953" y="2624"/>
                      <a:pt x="1953" y="2566"/>
                      <a:pt x="1895" y="2566"/>
                    </a:cubicBezTo>
                    <a:cubicBezTo>
                      <a:pt x="1866" y="2566"/>
                      <a:pt x="1866" y="2595"/>
                      <a:pt x="1836" y="2595"/>
                    </a:cubicBezTo>
                    <a:cubicBezTo>
                      <a:pt x="1807" y="2595"/>
                      <a:pt x="1778" y="2595"/>
                      <a:pt x="1750" y="2624"/>
                    </a:cubicBezTo>
                    <a:cubicBezTo>
                      <a:pt x="1778" y="2624"/>
                      <a:pt x="1778" y="2624"/>
                      <a:pt x="1778" y="2653"/>
                    </a:cubicBezTo>
                    <a:cubicBezTo>
                      <a:pt x="1720" y="2712"/>
                      <a:pt x="1662" y="2770"/>
                      <a:pt x="1662" y="2857"/>
                    </a:cubicBezTo>
                    <a:cubicBezTo>
                      <a:pt x="1691" y="2857"/>
                      <a:pt x="1691" y="2857"/>
                      <a:pt x="1691" y="2857"/>
                    </a:cubicBezTo>
                    <a:cubicBezTo>
                      <a:pt x="1720" y="2857"/>
                      <a:pt x="1750" y="2770"/>
                      <a:pt x="1807" y="2828"/>
                    </a:cubicBezTo>
                    <a:cubicBezTo>
                      <a:pt x="1750" y="2857"/>
                      <a:pt x="1691" y="2886"/>
                      <a:pt x="1633" y="2886"/>
                    </a:cubicBezTo>
                    <a:cubicBezTo>
                      <a:pt x="1633" y="2916"/>
                      <a:pt x="1603" y="2945"/>
                      <a:pt x="1603" y="2974"/>
                    </a:cubicBezTo>
                    <a:cubicBezTo>
                      <a:pt x="1633" y="2974"/>
                      <a:pt x="1662" y="2974"/>
                      <a:pt x="1662" y="2974"/>
                    </a:cubicBezTo>
                    <a:cubicBezTo>
                      <a:pt x="1662" y="2974"/>
                      <a:pt x="1662" y="3003"/>
                      <a:pt x="1691" y="3003"/>
                    </a:cubicBezTo>
                    <a:cubicBezTo>
                      <a:pt x="1720" y="3003"/>
                      <a:pt x="1691" y="2974"/>
                      <a:pt x="1720" y="2974"/>
                    </a:cubicBezTo>
                    <a:lnTo>
                      <a:pt x="1750" y="2974"/>
                    </a:lnTo>
                    <a:cubicBezTo>
                      <a:pt x="1750" y="3003"/>
                      <a:pt x="1750" y="3003"/>
                      <a:pt x="1750" y="3003"/>
                    </a:cubicBezTo>
                    <a:cubicBezTo>
                      <a:pt x="1836" y="3003"/>
                      <a:pt x="1836" y="2945"/>
                      <a:pt x="1836" y="2857"/>
                    </a:cubicBezTo>
                    <a:cubicBezTo>
                      <a:pt x="1866" y="2857"/>
                      <a:pt x="1895" y="2857"/>
                      <a:pt x="1895" y="2857"/>
                    </a:cubicBezTo>
                    <a:cubicBezTo>
                      <a:pt x="1895" y="2886"/>
                      <a:pt x="1866" y="2886"/>
                      <a:pt x="1866" y="2916"/>
                    </a:cubicBezTo>
                    <a:cubicBezTo>
                      <a:pt x="1895" y="2945"/>
                      <a:pt x="1924" y="2886"/>
                      <a:pt x="1953" y="2886"/>
                    </a:cubicBezTo>
                    <a:cubicBezTo>
                      <a:pt x="1953" y="2886"/>
                      <a:pt x="1953" y="2886"/>
                      <a:pt x="1983" y="2886"/>
                    </a:cubicBezTo>
                    <a:lnTo>
                      <a:pt x="2012" y="2857"/>
                    </a:lnTo>
                    <a:cubicBezTo>
                      <a:pt x="2041" y="2886"/>
                      <a:pt x="2070" y="2886"/>
                      <a:pt x="2128" y="2886"/>
                    </a:cubicBezTo>
                    <a:cubicBezTo>
                      <a:pt x="2157" y="2857"/>
                      <a:pt x="2157" y="2828"/>
                      <a:pt x="2186" y="2828"/>
                    </a:cubicBezTo>
                    <a:cubicBezTo>
                      <a:pt x="2186" y="2799"/>
                      <a:pt x="2157" y="2799"/>
                      <a:pt x="2186" y="2770"/>
                    </a:cubicBezTo>
                    <a:lnTo>
                      <a:pt x="2216" y="2799"/>
                    </a:lnTo>
                    <a:cubicBezTo>
                      <a:pt x="2303" y="2712"/>
                      <a:pt x="2157" y="2712"/>
                      <a:pt x="2157" y="2653"/>
                    </a:cubicBezTo>
                    <a:lnTo>
                      <a:pt x="2216" y="2624"/>
                    </a:lnTo>
                    <a:cubicBezTo>
                      <a:pt x="2216" y="2653"/>
                      <a:pt x="2245" y="2683"/>
                      <a:pt x="2274" y="2683"/>
                    </a:cubicBezTo>
                    <a:cubicBezTo>
                      <a:pt x="2274" y="2683"/>
                      <a:pt x="2274" y="2653"/>
                      <a:pt x="2303" y="2653"/>
                    </a:cubicBezTo>
                    <a:cubicBezTo>
                      <a:pt x="2303" y="2653"/>
                      <a:pt x="2303" y="2683"/>
                      <a:pt x="2333" y="2653"/>
                    </a:cubicBezTo>
                    <a:cubicBezTo>
                      <a:pt x="2362" y="2653"/>
                      <a:pt x="2362" y="2595"/>
                      <a:pt x="2420" y="2595"/>
                    </a:cubicBezTo>
                    <a:cubicBezTo>
                      <a:pt x="2420" y="2624"/>
                      <a:pt x="2362" y="2624"/>
                      <a:pt x="2391" y="2683"/>
                    </a:cubicBezTo>
                    <a:cubicBezTo>
                      <a:pt x="2420" y="2683"/>
                      <a:pt x="2478" y="2595"/>
                      <a:pt x="2507" y="2683"/>
                    </a:cubicBezTo>
                    <a:cubicBezTo>
                      <a:pt x="2449" y="2683"/>
                      <a:pt x="2362" y="2683"/>
                      <a:pt x="2333" y="2741"/>
                    </a:cubicBezTo>
                    <a:cubicBezTo>
                      <a:pt x="2362" y="2741"/>
                      <a:pt x="2391" y="2741"/>
                      <a:pt x="2420" y="2741"/>
                    </a:cubicBezTo>
                    <a:cubicBezTo>
                      <a:pt x="2420" y="2770"/>
                      <a:pt x="2507" y="2741"/>
                      <a:pt x="2507" y="2770"/>
                    </a:cubicBezTo>
                    <a:cubicBezTo>
                      <a:pt x="2507" y="2799"/>
                      <a:pt x="2507" y="2799"/>
                      <a:pt x="2507" y="2828"/>
                    </a:cubicBezTo>
                    <a:cubicBezTo>
                      <a:pt x="2536" y="2857"/>
                      <a:pt x="2566" y="2857"/>
                      <a:pt x="2595" y="2857"/>
                    </a:cubicBezTo>
                    <a:cubicBezTo>
                      <a:pt x="2595" y="2974"/>
                      <a:pt x="2712" y="2886"/>
                      <a:pt x="2799" y="2916"/>
                    </a:cubicBezTo>
                    <a:cubicBezTo>
                      <a:pt x="2828" y="2916"/>
                      <a:pt x="2828" y="2945"/>
                      <a:pt x="2857" y="2945"/>
                    </a:cubicBezTo>
                    <a:cubicBezTo>
                      <a:pt x="2916" y="2945"/>
                      <a:pt x="2916" y="2974"/>
                      <a:pt x="2974" y="2974"/>
                    </a:cubicBezTo>
                    <a:cubicBezTo>
                      <a:pt x="3033" y="3003"/>
                      <a:pt x="3120" y="3003"/>
                      <a:pt x="3120" y="3062"/>
                    </a:cubicBezTo>
                    <a:cubicBezTo>
                      <a:pt x="3178" y="3091"/>
                      <a:pt x="3207" y="3178"/>
                      <a:pt x="3295" y="3178"/>
                    </a:cubicBezTo>
                    <a:cubicBezTo>
                      <a:pt x="3324" y="3207"/>
                      <a:pt x="3383" y="3178"/>
                      <a:pt x="3383" y="3207"/>
                    </a:cubicBezTo>
                    <a:cubicBezTo>
                      <a:pt x="3412" y="3324"/>
                      <a:pt x="3470" y="3353"/>
                      <a:pt x="3528" y="3412"/>
                    </a:cubicBezTo>
                    <a:cubicBezTo>
                      <a:pt x="3557" y="3383"/>
                      <a:pt x="3557" y="3412"/>
                      <a:pt x="3616" y="3412"/>
                    </a:cubicBezTo>
                    <a:lnTo>
                      <a:pt x="3616" y="3383"/>
                    </a:lnTo>
                    <a:cubicBezTo>
                      <a:pt x="3674" y="3383"/>
                      <a:pt x="3762" y="3412"/>
                      <a:pt x="3791" y="3441"/>
                    </a:cubicBezTo>
                    <a:cubicBezTo>
                      <a:pt x="3820" y="3528"/>
                      <a:pt x="3791" y="3645"/>
                      <a:pt x="3849" y="3703"/>
                    </a:cubicBezTo>
                    <a:cubicBezTo>
                      <a:pt x="3878" y="3674"/>
                      <a:pt x="3878" y="3586"/>
                      <a:pt x="3936" y="3557"/>
                    </a:cubicBezTo>
                    <a:cubicBezTo>
                      <a:pt x="3966" y="3586"/>
                      <a:pt x="3936" y="3616"/>
                      <a:pt x="3966" y="3645"/>
                    </a:cubicBezTo>
                    <a:cubicBezTo>
                      <a:pt x="4024" y="3645"/>
                      <a:pt x="4083" y="3674"/>
                      <a:pt x="4141" y="3674"/>
                    </a:cubicBezTo>
                    <a:cubicBezTo>
                      <a:pt x="4112" y="3791"/>
                      <a:pt x="4199" y="3819"/>
                      <a:pt x="4228" y="3878"/>
                    </a:cubicBezTo>
                    <a:cubicBezTo>
                      <a:pt x="4199" y="3907"/>
                      <a:pt x="4199" y="3936"/>
                      <a:pt x="4169" y="3966"/>
                    </a:cubicBezTo>
                    <a:cubicBezTo>
                      <a:pt x="4228" y="3995"/>
                      <a:pt x="4228" y="3907"/>
                      <a:pt x="4286" y="3907"/>
                    </a:cubicBezTo>
                    <a:cubicBezTo>
                      <a:pt x="4345" y="3907"/>
                      <a:pt x="4345" y="4024"/>
                      <a:pt x="4345" y="4083"/>
                    </a:cubicBezTo>
                    <a:cubicBezTo>
                      <a:pt x="4433" y="4141"/>
                      <a:pt x="4462" y="4053"/>
                      <a:pt x="4491" y="4053"/>
                    </a:cubicBezTo>
                    <a:cubicBezTo>
                      <a:pt x="4462" y="3995"/>
                      <a:pt x="4433" y="3907"/>
                      <a:pt x="4374" y="3849"/>
                    </a:cubicBezTo>
                    <a:cubicBezTo>
                      <a:pt x="4374" y="3849"/>
                      <a:pt x="4345" y="3819"/>
                      <a:pt x="4316" y="3819"/>
                    </a:cubicBezTo>
                    <a:cubicBezTo>
                      <a:pt x="4286" y="3762"/>
                      <a:pt x="4316" y="3645"/>
                      <a:pt x="4257" y="3645"/>
                    </a:cubicBezTo>
                    <a:cubicBezTo>
                      <a:pt x="4228" y="3616"/>
                      <a:pt x="4169" y="3645"/>
                      <a:pt x="4141" y="3616"/>
                    </a:cubicBezTo>
                    <a:cubicBezTo>
                      <a:pt x="4112" y="3586"/>
                      <a:pt x="4083" y="3528"/>
                      <a:pt x="4083" y="3499"/>
                    </a:cubicBezTo>
                    <a:cubicBezTo>
                      <a:pt x="4024" y="3383"/>
                      <a:pt x="3966" y="3353"/>
                      <a:pt x="3878" y="3236"/>
                    </a:cubicBezTo>
                    <a:cubicBezTo>
                      <a:pt x="3820" y="3149"/>
                      <a:pt x="3791" y="3033"/>
                      <a:pt x="3616" y="3062"/>
                    </a:cubicBezTo>
                    <a:cubicBezTo>
                      <a:pt x="3557" y="3120"/>
                      <a:pt x="3557" y="3178"/>
                      <a:pt x="3528" y="3236"/>
                    </a:cubicBezTo>
                    <a:cubicBezTo>
                      <a:pt x="3499" y="3178"/>
                      <a:pt x="3412" y="3149"/>
                      <a:pt x="3383" y="3062"/>
                    </a:cubicBezTo>
                    <a:cubicBezTo>
                      <a:pt x="3353" y="3033"/>
                      <a:pt x="3383" y="2945"/>
                      <a:pt x="3324" y="2916"/>
                    </a:cubicBezTo>
                    <a:cubicBezTo>
                      <a:pt x="3266" y="2945"/>
                      <a:pt x="3178" y="2945"/>
                      <a:pt x="3149" y="2916"/>
                    </a:cubicBezTo>
                    <a:cubicBezTo>
                      <a:pt x="3120" y="2916"/>
                      <a:pt x="3091" y="2886"/>
                      <a:pt x="3033" y="2886"/>
                    </a:cubicBezTo>
                    <a:cubicBezTo>
                      <a:pt x="3091" y="2128"/>
                      <a:pt x="3120" y="1370"/>
                      <a:pt x="3178" y="612"/>
                    </a:cubicBezTo>
                    <a:cubicBezTo>
                      <a:pt x="3120" y="583"/>
                      <a:pt x="3091" y="553"/>
                      <a:pt x="3033" y="553"/>
                    </a:cubicBezTo>
                    <a:cubicBezTo>
                      <a:pt x="3033" y="524"/>
                      <a:pt x="3062" y="495"/>
                      <a:pt x="3033" y="466"/>
                    </a:cubicBezTo>
                    <a:cubicBezTo>
                      <a:pt x="2974" y="466"/>
                      <a:pt x="2945" y="524"/>
                      <a:pt x="2857" y="524"/>
                    </a:cubicBezTo>
                    <a:cubicBezTo>
                      <a:pt x="2828" y="495"/>
                      <a:pt x="2741" y="466"/>
                      <a:pt x="2653" y="495"/>
                    </a:cubicBezTo>
                    <a:cubicBezTo>
                      <a:pt x="2653" y="466"/>
                      <a:pt x="2653" y="436"/>
                      <a:pt x="2624" y="436"/>
                    </a:cubicBezTo>
                    <a:cubicBezTo>
                      <a:pt x="2595" y="436"/>
                      <a:pt x="2624" y="466"/>
                      <a:pt x="2595" y="466"/>
                    </a:cubicBezTo>
                    <a:cubicBezTo>
                      <a:pt x="2566" y="378"/>
                      <a:pt x="2478" y="291"/>
                      <a:pt x="2391" y="378"/>
                    </a:cubicBezTo>
                    <a:cubicBezTo>
                      <a:pt x="2391" y="349"/>
                      <a:pt x="2333" y="320"/>
                      <a:pt x="2303" y="320"/>
                    </a:cubicBezTo>
                    <a:cubicBezTo>
                      <a:pt x="2303" y="291"/>
                      <a:pt x="2303" y="291"/>
                      <a:pt x="2303" y="233"/>
                    </a:cubicBezTo>
                    <a:cubicBezTo>
                      <a:pt x="2274" y="233"/>
                      <a:pt x="2157" y="262"/>
                      <a:pt x="2100" y="233"/>
                    </a:cubicBezTo>
                    <a:cubicBezTo>
                      <a:pt x="2128" y="174"/>
                      <a:pt x="2128" y="116"/>
                      <a:pt x="2157" y="86"/>
                    </a:cubicBezTo>
                    <a:cubicBezTo>
                      <a:pt x="2128" y="86"/>
                      <a:pt x="2070" y="86"/>
                      <a:pt x="2070" y="86"/>
                    </a:cubicBezTo>
                    <a:cubicBezTo>
                      <a:pt x="2041" y="57"/>
                      <a:pt x="2041" y="0"/>
                      <a:pt x="2012" y="0"/>
                    </a:cubicBezTo>
                    <a:cubicBezTo>
                      <a:pt x="1983" y="0"/>
                      <a:pt x="1953" y="28"/>
                      <a:pt x="1924" y="28"/>
                    </a:cubicBezTo>
                    <a:cubicBezTo>
                      <a:pt x="1895" y="57"/>
                      <a:pt x="1807" y="57"/>
                      <a:pt x="1778" y="86"/>
                    </a:cubicBezTo>
                    <a:lnTo>
                      <a:pt x="1778" y="28"/>
                    </a:lnTo>
                    <a:cubicBezTo>
                      <a:pt x="1720" y="0"/>
                      <a:pt x="1691" y="57"/>
                      <a:pt x="1633" y="86"/>
                    </a:cubicBezTo>
                    <a:cubicBezTo>
                      <a:pt x="1603" y="86"/>
                      <a:pt x="1574" y="86"/>
                      <a:pt x="1545" y="86"/>
                    </a:cubicBezTo>
                    <a:cubicBezTo>
                      <a:pt x="1457" y="86"/>
                      <a:pt x="1400" y="145"/>
                      <a:pt x="1341" y="145"/>
                    </a:cubicBezTo>
                    <a:cubicBezTo>
                      <a:pt x="1312" y="203"/>
                      <a:pt x="1283" y="233"/>
                      <a:pt x="1253" y="262"/>
                    </a:cubicBezTo>
                    <a:cubicBezTo>
                      <a:pt x="1224" y="291"/>
                      <a:pt x="1195" y="320"/>
                      <a:pt x="1136" y="320"/>
                    </a:cubicBezTo>
                    <a:lnTo>
                      <a:pt x="1136" y="291"/>
                    </a:lnTo>
                    <a:cubicBezTo>
                      <a:pt x="1107" y="291"/>
                      <a:pt x="1079" y="291"/>
                      <a:pt x="1079" y="291"/>
                    </a:cubicBezTo>
                    <a:cubicBezTo>
                      <a:pt x="1020" y="203"/>
                      <a:pt x="903" y="262"/>
                      <a:pt x="933" y="378"/>
                    </a:cubicBezTo>
                    <a:cubicBezTo>
                      <a:pt x="933" y="407"/>
                      <a:pt x="903" y="407"/>
                      <a:pt x="903" y="436"/>
                    </a:cubicBezTo>
                    <a:cubicBezTo>
                      <a:pt x="933" y="524"/>
                      <a:pt x="1107" y="612"/>
                      <a:pt x="1020" y="757"/>
                    </a:cubicBezTo>
                    <a:cubicBezTo>
                      <a:pt x="1020" y="786"/>
                      <a:pt x="1050" y="816"/>
                      <a:pt x="1107" y="816"/>
                    </a:cubicBezTo>
                    <a:cubicBezTo>
                      <a:pt x="1107" y="816"/>
                      <a:pt x="1107" y="816"/>
                      <a:pt x="1107" y="786"/>
                    </a:cubicBezTo>
                    <a:cubicBezTo>
                      <a:pt x="1136" y="845"/>
                      <a:pt x="1224" y="816"/>
                      <a:pt x="1195" y="874"/>
                    </a:cubicBezTo>
                    <a:cubicBezTo>
                      <a:pt x="1166" y="874"/>
                      <a:pt x="1166" y="845"/>
                      <a:pt x="1136" y="845"/>
                    </a:cubicBezTo>
                    <a:cubicBezTo>
                      <a:pt x="1050" y="845"/>
                      <a:pt x="1079" y="1020"/>
                      <a:pt x="1136" y="1020"/>
                    </a:cubicBezTo>
                    <a:cubicBezTo>
                      <a:pt x="1107" y="1020"/>
                      <a:pt x="1136" y="1078"/>
                      <a:pt x="1079" y="1078"/>
                    </a:cubicBezTo>
                    <a:cubicBezTo>
                      <a:pt x="1079" y="1049"/>
                      <a:pt x="1079" y="1020"/>
                      <a:pt x="1050" y="1020"/>
                    </a:cubicBezTo>
                    <a:cubicBezTo>
                      <a:pt x="991" y="991"/>
                      <a:pt x="962" y="991"/>
                      <a:pt x="933" y="933"/>
                    </a:cubicBezTo>
                    <a:cubicBezTo>
                      <a:pt x="962" y="903"/>
                      <a:pt x="991" y="874"/>
                      <a:pt x="991" y="816"/>
                    </a:cubicBezTo>
                    <a:cubicBezTo>
                      <a:pt x="874" y="816"/>
                      <a:pt x="786" y="816"/>
                      <a:pt x="670" y="816"/>
                    </a:cubicBezTo>
                    <a:cubicBezTo>
                      <a:pt x="641" y="874"/>
                      <a:pt x="524" y="816"/>
                      <a:pt x="466" y="845"/>
                    </a:cubicBezTo>
                    <a:cubicBezTo>
                      <a:pt x="407" y="962"/>
                      <a:pt x="583" y="991"/>
                      <a:pt x="583" y="1049"/>
                    </a:cubicBezTo>
                    <a:cubicBezTo>
                      <a:pt x="583" y="1020"/>
                      <a:pt x="524" y="1020"/>
                      <a:pt x="524" y="1020"/>
                    </a:cubicBezTo>
                    <a:cubicBezTo>
                      <a:pt x="524" y="1107"/>
                      <a:pt x="495" y="1136"/>
                      <a:pt x="524" y="1195"/>
                    </a:cubicBezTo>
                    <a:cubicBezTo>
                      <a:pt x="524" y="1283"/>
                      <a:pt x="641" y="1312"/>
                      <a:pt x="729" y="1341"/>
                    </a:cubicBezTo>
                    <a:cubicBezTo>
                      <a:pt x="757" y="1370"/>
                      <a:pt x="757" y="1399"/>
                      <a:pt x="786" y="1399"/>
                    </a:cubicBezTo>
                    <a:cubicBezTo>
                      <a:pt x="816" y="1399"/>
                      <a:pt x="816" y="1399"/>
                      <a:pt x="816" y="1399"/>
                    </a:cubicBezTo>
                    <a:cubicBezTo>
                      <a:pt x="816" y="1428"/>
                      <a:pt x="845" y="1428"/>
                      <a:pt x="874" y="1428"/>
                    </a:cubicBezTo>
                    <a:lnTo>
                      <a:pt x="874" y="1399"/>
                    </a:lnTo>
                    <a:cubicBezTo>
                      <a:pt x="933" y="1341"/>
                      <a:pt x="991" y="1312"/>
                      <a:pt x="1050" y="1283"/>
                    </a:cubicBezTo>
                    <a:cubicBezTo>
                      <a:pt x="1050" y="1312"/>
                      <a:pt x="1050" y="1312"/>
                      <a:pt x="1050" y="1341"/>
                    </a:cubicBezTo>
                    <a:cubicBezTo>
                      <a:pt x="1050" y="1341"/>
                      <a:pt x="1020" y="1370"/>
                      <a:pt x="1020" y="1341"/>
                    </a:cubicBezTo>
                    <a:cubicBezTo>
                      <a:pt x="1020" y="1399"/>
                      <a:pt x="903" y="1399"/>
                      <a:pt x="933" y="1457"/>
                    </a:cubicBezTo>
                    <a:cubicBezTo>
                      <a:pt x="962" y="1457"/>
                      <a:pt x="962" y="1428"/>
                      <a:pt x="991" y="1428"/>
                    </a:cubicBezTo>
                    <a:cubicBezTo>
                      <a:pt x="1020" y="1486"/>
                      <a:pt x="991" y="1516"/>
                      <a:pt x="962" y="1545"/>
                    </a:cubicBezTo>
                    <a:cubicBezTo>
                      <a:pt x="962" y="1574"/>
                      <a:pt x="991" y="1574"/>
                      <a:pt x="991" y="1603"/>
                    </a:cubicBezTo>
                    <a:cubicBezTo>
                      <a:pt x="962" y="1633"/>
                      <a:pt x="903" y="1662"/>
                      <a:pt x="816" y="1662"/>
                    </a:cubicBezTo>
                    <a:cubicBezTo>
                      <a:pt x="786" y="1662"/>
                      <a:pt x="786" y="1633"/>
                      <a:pt x="757" y="1633"/>
                    </a:cubicBezTo>
                    <a:cubicBezTo>
                      <a:pt x="700" y="1633"/>
                      <a:pt x="700" y="1662"/>
                      <a:pt x="670" y="1662"/>
                    </a:cubicBezTo>
                    <a:cubicBezTo>
                      <a:pt x="641" y="1662"/>
                      <a:pt x="641" y="1662"/>
                      <a:pt x="612" y="1662"/>
                    </a:cubicBezTo>
                    <a:cubicBezTo>
                      <a:pt x="612" y="1720"/>
                      <a:pt x="612" y="1807"/>
                      <a:pt x="583" y="1836"/>
                    </a:cubicBezTo>
                    <a:cubicBezTo>
                      <a:pt x="553" y="1807"/>
                      <a:pt x="553" y="1691"/>
                      <a:pt x="495" y="1691"/>
                    </a:cubicBezTo>
                    <a:cubicBezTo>
                      <a:pt x="466" y="1691"/>
                      <a:pt x="466" y="1749"/>
                      <a:pt x="407" y="1778"/>
                    </a:cubicBezTo>
                    <a:cubicBezTo>
                      <a:pt x="407" y="1720"/>
                      <a:pt x="436" y="1720"/>
                      <a:pt x="436" y="1691"/>
                    </a:cubicBezTo>
                    <a:cubicBezTo>
                      <a:pt x="379" y="1662"/>
                      <a:pt x="379" y="1749"/>
                      <a:pt x="350" y="1778"/>
                    </a:cubicBezTo>
                    <a:cubicBezTo>
                      <a:pt x="350" y="1749"/>
                      <a:pt x="350" y="1720"/>
                      <a:pt x="291" y="1720"/>
                    </a:cubicBezTo>
                    <a:cubicBezTo>
                      <a:pt x="291" y="1720"/>
                      <a:pt x="291" y="1749"/>
                      <a:pt x="262" y="1749"/>
                    </a:cubicBezTo>
                    <a:cubicBezTo>
                      <a:pt x="232" y="1749"/>
                      <a:pt x="232" y="1778"/>
                      <a:pt x="203" y="1749"/>
                    </a:cubicBezTo>
                    <a:cubicBezTo>
                      <a:pt x="174" y="1778"/>
                      <a:pt x="174" y="1807"/>
                      <a:pt x="203" y="1836"/>
                    </a:cubicBezTo>
                    <a:cubicBezTo>
                      <a:pt x="174" y="1836"/>
                      <a:pt x="145" y="1836"/>
                      <a:pt x="145" y="1866"/>
                    </a:cubicBezTo>
                    <a:cubicBezTo>
                      <a:pt x="145" y="1895"/>
                      <a:pt x="174" y="1895"/>
                      <a:pt x="203" y="1895"/>
                    </a:cubicBezTo>
                    <a:cubicBezTo>
                      <a:pt x="203" y="1924"/>
                      <a:pt x="174" y="1924"/>
                      <a:pt x="174" y="1924"/>
                    </a:cubicBezTo>
                    <a:cubicBezTo>
                      <a:pt x="203" y="1953"/>
                      <a:pt x="203" y="1983"/>
                      <a:pt x="232" y="2041"/>
                    </a:cubicBezTo>
                    <a:cubicBezTo>
                      <a:pt x="262" y="2070"/>
                      <a:pt x="291" y="2070"/>
                      <a:pt x="291" y="2099"/>
                    </a:cubicBezTo>
                    <a:cubicBezTo>
                      <a:pt x="291" y="2128"/>
                      <a:pt x="262" y="2128"/>
                      <a:pt x="232" y="215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27" name="Freeform 877">
                <a:extLst>
                  <a:ext uri="{FF2B5EF4-FFF2-40B4-BE49-F238E27FC236}">
                    <a16:creationId xmlns:a16="http://schemas.microsoft.com/office/drawing/2014/main" id="{F23354B3-0DEF-44BE-8D95-AB5DB5CBB80A}"/>
                  </a:ext>
                </a:extLst>
              </p:cNvPr>
              <p:cNvSpPr>
                <a:spLocks noChangeArrowheads="1"/>
              </p:cNvSpPr>
              <p:nvPr/>
            </p:nvSpPr>
            <p:spPr bwMode="auto">
              <a:xfrm>
                <a:off x="5311729" y="-983879"/>
                <a:ext cx="130468" cy="129466"/>
              </a:xfrm>
              <a:custGeom>
                <a:avLst/>
                <a:gdLst>
                  <a:gd name="T0" fmla="*/ 117 w 351"/>
                  <a:gd name="T1" fmla="*/ 146 h 351"/>
                  <a:gd name="T2" fmla="*/ 117 w 351"/>
                  <a:gd name="T3" fmla="*/ 146 h 351"/>
                  <a:gd name="T4" fmla="*/ 205 w 351"/>
                  <a:gd name="T5" fmla="*/ 321 h 351"/>
                  <a:gd name="T6" fmla="*/ 263 w 351"/>
                  <a:gd name="T7" fmla="*/ 292 h 351"/>
                  <a:gd name="T8" fmla="*/ 263 w 351"/>
                  <a:gd name="T9" fmla="*/ 321 h 351"/>
                  <a:gd name="T10" fmla="*/ 350 w 351"/>
                  <a:gd name="T11" fmla="*/ 321 h 351"/>
                  <a:gd name="T12" fmla="*/ 263 w 351"/>
                  <a:gd name="T13" fmla="*/ 88 h 351"/>
                  <a:gd name="T14" fmla="*/ 175 w 351"/>
                  <a:gd name="T15" fmla="*/ 88 h 351"/>
                  <a:gd name="T16" fmla="*/ 175 w 351"/>
                  <a:gd name="T17" fmla="*/ 0 h 351"/>
                  <a:gd name="T18" fmla="*/ 29 w 351"/>
                  <a:gd name="T19" fmla="*/ 146 h 351"/>
                  <a:gd name="T20" fmla="*/ 117 w 351"/>
                  <a:gd name="T21" fmla="*/ 14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1" h="351">
                    <a:moveTo>
                      <a:pt x="117" y="146"/>
                    </a:moveTo>
                    <a:lnTo>
                      <a:pt x="117" y="146"/>
                    </a:lnTo>
                    <a:cubicBezTo>
                      <a:pt x="175" y="205"/>
                      <a:pt x="205" y="234"/>
                      <a:pt x="205" y="321"/>
                    </a:cubicBezTo>
                    <a:cubicBezTo>
                      <a:pt x="234" y="350"/>
                      <a:pt x="234" y="321"/>
                      <a:pt x="263" y="292"/>
                    </a:cubicBezTo>
                    <a:cubicBezTo>
                      <a:pt x="263" y="321"/>
                      <a:pt x="263" y="321"/>
                      <a:pt x="263" y="321"/>
                    </a:cubicBezTo>
                    <a:cubicBezTo>
                      <a:pt x="321" y="350"/>
                      <a:pt x="350" y="321"/>
                      <a:pt x="350" y="321"/>
                    </a:cubicBezTo>
                    <a:cubicBezTo>
                      <a:pt x="291" y="234"/>
                      <a:pt x="291" y="146"/>
                      <a:pt x="263" y="88"/>
                    </a:cubicBezTo>
                    <a:cubicBezTo>
                      <a:pt x="234" y="58"/>
                      <a:pt x="234" y="88"/>
                      <a:pt x="175" y="88"/>
                    </a:cubicBezTo>
                    <a:cubicBezTo>
                      <a:pt x="146" y="88"/>
                      <a:pt x="146" y="29"/>
                      <a:pt x="175" y="0"/>
                    </a:cubicBezTo>
                    <a:cubicBezTo>
                      <a:pt x="88" y="0"/>
                      <a:pt x="0" y="58"/>
                      <a:pt x="29" y="146"/>
                    </a:cubicBezTo>
                    <a:cubicBezTo>
                      <a:pt x="58" y="175"/>
                      <a:pt x="88" y="146"/>
                      <a:pt x="117" y="14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28" name="Freeform 878">
                <a:extLst>
                  <a:ext uri="{FF2B5EF4-FFF2-40B4-BE49-F238E27FC236}">
                    <a16:creationId xmlns:a16="http://schemas.microsoft.com/office/drawing/2014/main" id="{7A8A328E-220B-494A-9B81-2DB1F727765D}"/>
                  </a:ext>
                </a:extLst>
              </p:cNvPr>
              <p:cNvSpPr>
                <a:spLocks noChangeArrowheads="1"/>
              </p:cNvSpPr>
              <p:nvPr/>
            </p:nvSpPr>
            <p:spPr bwMode="auto">
              <a:xfrm>
                <a:off x="5138859" y="-823665"/>
                <a:ext cx="53818" cy="118137"/>
              </a:xfrm>
              <a:custGeom>
                <a:avLst/>
                <a:gdLst>
                  <a:gd name="T0" fmla="*/ 29 w 146"/>
                  <a:gd name="T1" fmla="*/ 117 h 321"/>
                  <a:gd name="T2" fmla="*/ 29 w 146"/>
                  <a:gd name="T3" fmla="*/ 117 h 321"/>
                  <a:gd name="T4" fmla="*/ 29 w 146"/>
                  <a:gd name="T5" fmla="*/ 233 h 321"/>
                  <a:gd name="T6" fmla="*/ 57 w 146"/>
                  <a:gd name="T7" fmla="*/ 262 h 321"/>
                  <a:gd name="T8" fmla="*/ 57 w 146"/>
                  <a:gd name="T9" fmla="*/ 320 h 321"/>
                  <a:gd name="T10" fmla="*/ 116 w 146"/>
                  <a:gd name="T11" fmla="*/ 291 h 321"/>
                  <a:gd name="T12" fmla="*/ 57 w 146"/>
                  <a:gd name="T13" fmla="*/ 175 h 321"/>
                  <a:gd name="T14" fmla="*/ 0 w 146"/>
                  <a:gd name="T15" fmla="*/ 58 h 321"/>
                  <a:gd name="T16" fmla="*/ 29 w 146"/>
                  <a:gd name="T17" fmla="*/ 11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21">
                    <a:moveTo>
                      <a:pt x="29" y="117"/>
                    </a:moveTo>
                    <a:lnTo>
                      <a:pt x="29" y="117"/>
                    </a:lnTo>
                    <a:cubicBezTo>
                      <a:pt x="0" y="146"/>
                      <a:pt x="0" y="204"/>
                      <a:pt x="29" y="233"/>
                    </a:cubicBezTo>
                    <a:cubicBezTo>
                      <a:pt x="29" y="233"/>
                      <a:pt x="57" y="233"/>
                      <a:pt x="57" y="262"/>
                    </a:cubicBezTo>
                    <a:cubicBezTo>
                      <a:pt x="57" y="291"/>
                      <a:pt x="57" y="291"/>
                      <a:pt x="57" y="320"/>
                    </a:cubicBezTo>
                    <a:cubicBezTo>
                      <a:pt x="87" y="320"/>
                      <a:pt x="116" y="291"/>
                      <a:pt x="116" y="291"/>
                    </a:cubicBezTo>
                    <a:cubicBezTo>
                      <a:pt x="145" y="204"/>
                      <a:pt x="87" y="204"/>
                      <a:pt x="57" y="175"/>
                    </a:cubicBezTo>
                    <a:cubicBezTo>
                      <a:pt x="116" y="146"/>
                      <a:pt x="57" y="0"/>
                      <a:pt x="0" y="58"/>
                    </a:cubicBezTo>
                    <a:cubicBezTo>
                      <a:pt x="0" y="87"/>
                      <a:pt x="29" y="87"/>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29" name="Freeform 879">
                <a:extLst>
                  <a:ext uri="{FF2B5EF4-FFF2-40B4-BE49-F238E27FC236}">
                    <a16:creationId xmlns:a16="http://schemas.microsoft.com/office/drawing/2014/main" id="{7E891D52-AF0D-4613-AA0A-B176483E0878}"/>
                  </a:ext>
                </a:extLst>
              </p:cNvPr>
              <p:cNvSpPr>
                <a:spLocks noChangeArrowheads="1"/>
              </p:cNvSpPr>
              <p:nvPr/>
            </p:nvSpPr>
            <p:spPr bwMode="auto">
              <a:xfrm>
                <a:off x="5344346" y="-610047"/>
                <a:ext cx="107636" cy="85770"/>
              </a:xfrm>
              <a:custGeom>
                <a:avLst/>
                <a:gdLst>
                  <a:gd name="T0" fmla="*/ 203 w 292"/>
                  <a:gd name="T1" fmla="*/ 0 h 235"/>
                  <a:gd name="T2" fmla="*/ 203 w 292"/>
                  <a:gd name="T3" fmla="*/ 0 h 235"/>
                  <a:gd name="T4" fmla="*/ 29 w 292"/>
                  <a:gd name="T5" fmla="*/ 29 h 235"/>
                  <a:gd name="T6" fmla="*/ 87 w 292"/>
                  <a:gd name="T7" fmla="*/ 87 h 235"/>
                  <a:gd name="T8" fmla="*/ 58 w 292"/>
                  <a:gd name="T9" fmla="*/ 117 h 235"/>
                  <a:gd name="T10" fmla="*/ 262 w 292"/>
                  <a:gd name="T11" fmla="*/ 146 h 235"/>
                  <a:gd name="T12" fmla="*/ 233 w 292"/>
                  <a:gd name="T13" fmla="*/ 87 h 235"/>
                  <a:gd name="T14" fmla="*/ 203 w 292"/>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35">
                    <a:moveTo>
                      <a:pt x="203" y="0"/>
                    </a:moveTo>
                    <a:lnTo>
                      <a:pt x="203" y="0"/>
                    </a:lnTo>
                    <a:cubicBezTo>
                      <a:pt x="146" y="0"/>
                      <a:pt x="87" y="29"/>
                      <a:pt x="29" y="29"/>
                    </a:cubicBezTo>
                    <a:cubicBezTo>
                      <a:pt x="0" y="87"/>
                      <a:pt x="58" y="87"/>
                      <a:pt x="87" y="87"/>
                    </a:cubicBezTo>
                    <a:cubicBezTo>
                      <a:pt x="58" y="87"/>
                      <a:pt x="58" y="117"/>
                      <a:pt x="58" y="117"/>
                    </a:cubicBezTo>
                    <a:cubicBezTo>
                      <a:pt x="87" y="234"/>
                      <a:pt x="175" y="146"/>
                      <a:pt x="262" y="146"/>
                    </a:cubicBezTo>
                    <a:cubicBezTo>
                      <a:pt x="291" y="87"/>
                      <a:pt x="233" y="117"/>
                      <a:pt x="233" y="87"/>
                    </a:cubicBezTo>
                    <a:cubicBezTo>
                      <a:pt x="203" y="58"/>
                      <a:pt x="233" y="29"/>
                      <a:pt x="20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0" name="Freeform 880">
                <a:extLst>
                  <a:ext uri="{FF2B5EF4-FFF2-40B4-BE49-F238E27FC236}">
                    <a16:creationId xmlns:a16="http://schemas.microsoft.com/office/drawing/2014/main" id="{EC68145B-068C-4D2B-ABF5-7297C68FB7C4}"/>
                  </a:ext>
                </a:extLst>
              </p:cNvPr>
              <p:cNvSpPr>
                <a:spLocks noChangeArrowheads="1"/>
              </p:cNvSpPr>
              <p:nvPr/>
            </p:nvSpPr>
            <p:spPr bwMode="auto">
              <a:xfrm>
                <a:off x="5063840" y="-470871"/>
                <a:ext cx="86435" cy="43694"/>
              </a:xfrm>
              <a:custGeom>
                <a:avLst/>
                <a:gdLst>
                  <a:gd name="T0" fmla="*/ 59 w 235"/>
                  <a:gd name="T1" fmla="*/ 117 h 118"/>
                  <a:gd name="T2" fmla="*/ 59 w 235"/>
                  <a:gd name="T3" fmla="*/ 117 h 118"/>
                  <a:gd name="T4" fmla="*/ 88 w 235"/>
                  <a:gd name="T5" fmla="*/ 117 h 118"/>
                  <a:gd name="T6" fmla="*/ 176 w 235"/>
                  <a:gd name="T7" fmla="*/ 0 h 118"/>
                  <a:gd name="T8" fmla="*/ 0 w 235"/>
                  <a:gd name="T9" fmla="*/ 29 h 118"/>
                  <a:gd name="T10" fmla="*/ 0 w 235"/>
                  <a:gd name="T11" fmla="*/ 58 h 118"/>
                  <a:gd name="T12" fmla="*/ 59 w 235"/>
                  <a:gd name="T13" fmla="*/ 88 h 118"/>
                  <a:gd name="T14" fmla="*/ 59 w 235"/>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18">
                    <a:moveTo>
                      <a:pt x="59" y="117"/>
                    </a:moveTo>
                    <a:lnTo>
                      <a:pt x="59" y="117"/>
                    </a:lnTo>
                    <a:lnTo>
                      <a:pt x="88" y="117"/>
                    </a:lnTo>
                    <a:cubicBezTo>
                      <a:pt x="146" y="88"/>
                      <a:pt x="234" y="58"/>
                      <a:pt x="176" y="0"/>
                    </a:cubicBezTo>
                    <a:cubicBezTo>
                      <a:pt x="117" y="0"/>
                      <a:pt x="88" y="58"/>
                      <a:pt x="0" y="29"/>
                    </a:cubicBezTo>
                    <a:cubicBezTo>
                      <a:pt x="0" y="58"/>
                      <a:pt x="0" y="58"/>
                      <a:pt x="0" y="58"/>
                    </a:cubicBezTo>
                    <a:cubicBezTo>
                      <a:pt x="29" y="88"/>
                      <a:pt x="59" y="88"/>
                      <a:pt x="59" y="88"/>
                    </a:cubicBezTo>
                    <a:cubicBezTo>
                      <a:pt x="59" y="88"/>
                      <a:pt x="59" y="88"/>
                      <a:pt x="5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1" name="Freeform 881">
                <a:extLst>
                  <a:ext uri="{FF2B5EF4-FFF2-40B4-BE49-F238E27FC236}">
                    <a16:creationId xmlns:a16="http://schemas.microsoft.com/office/drawing/2014/main" id="{0B63F85C-0102-4074-9370-FAB25B319ED5}"/>
                  </a:ext>
                </a:extLst>
              </p:cNvPr>
              <p:cNvSpPr>
                <a:spLocks noChangeArrowheads="1"/>
              </p:cNvSpPr>
              <p:nvPr/>
            </p:nvSpPr>
            <p:spPr bwMode="auto">
              <a:xfrm>
                <a:off x="5085042" y="-385101"/>
                <a:ext cx="44032" cy="43695"/>
              </a:xfrm>
              <a:custGeom>
                <a:avLst/>
                <a:gdLst>
                  <a:gd name="T0" fmla="*/ 117 w 118"/>
                  <a:gd name="T1" fmla="*/ 116 h 117"/>
                  <a:gd name="T2" fmla="*/ 117 w 118"/>
                  <a:gd name="T3" fmla="*/ 116 h 117"/>
                  <a:gd name="T4" fmla="*/ 117 w 118"/>
                  <a:gd name="T5" fmla="*/ 58 h 117"/>
                  <a:gd name="T6" fmla="*/ 0 w 118"/>
                  <a:gd name="T7" fmla="*/ 58 h 117"/>
                  <a:gd name="T8" fmla="*/ 117 w 118"/>
                  <a:gd name="T9" fmla="*/ 116 h 117"/>
                </a:gdLst>
                <a:ahLst/>
                <a:cxnLst>
                  <a:cxn ang="0">
                    <a:pos x="T0" y="T1"/>
                  </a:cxn>
                  <a:cxn ang="0">
                    <a:pos x="T2" y="T3"/>
                  </a:cxn>
                  <a:cxn ang="0">
                    <a:pos x="T4" y="T5"/>
                  </a:cxn>
                  <a:cxn ang="0">
                    <a:pos x="T6" y="T7"/>
                  </a:cxn>
                  <a:cxn ang="0">
                    <a:pos x="T8" y="T9"/>
                  </a:cxn>
                </a:cxnLst>
                <a:rect l="0" t="0" r="r" b="b"/>
                <a:pathLst>
                  <a:path w="118" h="117">
                    <a:moveTo>
                      <a:pt x="117" y="116"/>
                    </a:moveTo>
                    <a:lnTo>
                      <a:pt x="117" y="116"/>
                    </a:lnTo>
                    <a:cubicBezTo>
                      <a:pt x="117" y="87"/>
                      <a:pt x="117" y="87"/>
                      <a:pt x="117" y="58"/>
                    </a:cubicBezTo>
                    <a:cubicBezTo>
                      <a:pt x="87" y="58"/>
                      <a:pt x="58" y="0"/>
                      <a:pt x="0" y="58"/>
                    </a:cubicBezTo>
                    <a:cubicBezTo>
                      <a:pt x="29" y="87"/>
                      <a:pt x="58" y="116"/>
                      <a:pt x="117"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2" name="Freeform 882">
                <a:extLst>
                  <a:ext uri="{FF2B5EF4-FFF2-40B4-BE49-F238E27FC236}">
                    <a16:creationId xmlns:a16="http://schemas.microsoft.com/office/drawing/2014/main" id="{1B40B6AA-FB91-436D-843F-D42C92BC268D}"/>
                  </a:ext>
                </a:extLst>
              </p:cNvPr>
              <p:cNvSpPr>
                <a:spLocks noChangeArrowheads="1"/>
              </p:cNvSpPr>
              <p:nvPr/>
            </p:nvSpPr>
            <p:spPr bwMode="auto">
              <a:xfrm>
                <a:off x="4276143" y="-364062"/>
                <a:ext cx="44032" cy="21038"/>
              </a:xfrm>
              <a:custGeom>
                <a:avLst/>
                <a:gdLst>
                  <a:gd name="T0" fmla="*/ 0 w 118"/>
                  <a:gd name="T1" fmla="*/ 58 h 59"/>
                  <a:gd name="T2" fmla="*/ 0 w 118"/>
                  <a:gd name="T3" fmla="*/ 58 h 59"/>
                  <a:gd name="T4" fmla="*/ 88 w 118"/>
                  <a:gd name="T5" fmla="*/ 58 h 59"/>
                  <a:gd name="T6" fmla="*/ 117 w 118"/>
                  <a:gd name="T7" fmla="*/ 0 h 59"/>
                  <a:gd name="T8" fmla="*/ 0 w 118"/>
                  <a:gd name="T9" fmla="*/ 29 h 59"/>
                  <a:gd name="T10" fmla="*/ 0 w 118"/>
                  <a:gd name="T11" fmla="*/ 58 h 59"/>
                </a:gdLst>
                <a:ahLst/>
                <a:cxnLst>
                  <a:cxn ang="0">
                    <a:pos x="T0" y="T1"/>
                  </a:cxn>
                  <a:cxn ang="0">
                    <a:pos x="T2" y="T3"/>
                  </a:cxn>
                  <a:cxn ang="0">
                    <a:pos x="T4" y="T5"/>
                  </a:cxn>
                  <a:cxn ang="0">
                    <a:pos x="T6" y="T7"/>
                  </a:cxn>
                  <a:cxn ang="0">
                    <a:pos x="T8" y="T9"/>
                  </a:cxn>
                  <a:cxn ang="0">
                    <a:pos x="T10" y="T11"/>
                  </a:cxn>
                </a:cxnLst>
                <a:rect l="0" t="0" r="r" b="b"/>
                <a:pathLst>
                  <a:path w="118" h="59">
                    <a:moveTo>
                      <a:pt x="0" y="58"/>
                    </a:moveTo>
                    <a:lnTo>
                      <a:pt x="0" y="58"/>
                    </a:lnTo>
                    <a:cubicBezTo>
                      <a:pt x="29" y="29"/>
                      <a:pt x="58" y="58"/>
                      <a:pt x="88" y="58"/>
                    </a:cubicBezTo>
                    <a:cubicBezTo>
                      <a:pt x="88" y="29"/>
                      <a:pt x="117" y="29"/>
                      <a:pt x="117" y="0"/>
                    </a:cubicBezTo>
                    <a:cubicBezTo>
                      <a:pt x="58" y="0"/>
                      <a:pt x="0" y="0"/>
                      <a:pt x="0" y="29"/>
                    </a:cubicBezTo>
                    <a:cubicBezTo>
                      <a:pt x="0" y="29"/>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3" name="Freeform 883">
                <a:extLst>
                  <a:ext uri="{FF2B5EF4-FFF2-40B4-BE49-F238E27FC236}">
                    <a16:creationId xmlns:a16="http://schemas.microsoft.com/office/drawing/2014/main" id="{53CED1B0-A683-4B94-B2D6-5525C5EA16B1}"/>
                  </a:ext>
                </a:extLst>
              </p:cNvPr>
              <p:cNvSpPr>
                <a:spLocks noChangeArrowheads="1"/>
              </p:cNvSpPr>
              <p:nvPr/>
            </p:nvSpPr>
            <p:spPr bwMode="auto">
              <a:xfrm>
                <a:off x="4383778" y="-299329"/>
                <a:ext cx="21200" cy="32366"/>
              </a:xfrm>
              <a:custGeom>
                <a:avLst/>
                <a:gdLst>
                  <a:gd name="T0" fmla="*/ 30 w 59"/>
                  <a:gd name="T1" fmla="*/ 88 h 89"/>
                  <a:gd name="T2" fmla="*/ 30 w 59"/>
                  <a:gd name="T3" fmla="*/ 88 h 89"/>
                  <a:gd name="T4" fmla="*/ 58 w 59"/>
                  <a:gd name="T5" fmla="*/ 58 h 89"/>
                  <a:gd name="T6" fmla="*/ 0 w 59"/>
                  <a:gd name="T7" fmla="*/ 58 h 89"/>
                  <a:gd name="T8" fmla="*/ 30 w 59"/>
                  <a:gd name="T9" fmla="*/ 88 h 89"/>
                </a:gdLst>
                <a:ahLst/>
                <a:cxnLst>
                  <a:cxn ang="0">
                    <a:pos x="T0" y="T1"/>
                  </a:cxn>
                  <a:cxn ang="0">
                    <a:pos x="T2" y="T3"/>
                  </a:cxn>
                  <a:cxn ang="0">
                    <a:pos x="T4" y="T5"/>
                  </a:cxn>
                  <a:cxn ang="0">
                    <a:pos x="T6" y="T7"/>
                  </a:cxn>
                  <a:cxn ang="0">
                    <a:pos x="T8" y="T9"/>
                  </a:cxn>
                </a:cxnLst>
                <a:rect l="0" t="0" r="r" b="b"/>
                <a:pathLst>
                  <a:path w="59" h="89">
                    <a:moveTo>
                      <a:pt x="30" y="88"/>
                    </a:moveTo>
                    <a:lnTo>
                      <a:pt x="30" y="88"/>
                    </a:lnTo>
                    <a:cubicBezTo>
                      <a:pt x="58" y="88"/>
                      <a:pt x="58" y="58"/>
                      <a:pt x="58" y="58"/>
                    </a:cubicBezTo>
                    <a:cubicBezTo>
                      <a:pt x="30" y="29"/>
                      <a:pt x="0" y="0"/>
                      <a:pt x="0" y="58"/>
                    </a:cubicBezTo>
                    <a:cubicBezTo>
                      <a:pt x="0" y="88"/>
                      <a:pt x="30" y="88"/>
                      <a:pt x="3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4" name="Freeform 884">
                <a:extLst>
                  <a:ext uri="{FF2B5EF4-FFF2-40B4-BE49-F238E27FC236}">
                    <a16:creationId xmlns:a16="http://schemas.microsoft.com/office/drawing/2014/main" id="{58700A95-9524-4B45-B162-38C542D29417}"/>
                  </a:ext>
                </a:extLst>
              </p:cNvPr>
              <p:cNvSpPr>
                <a:spLocks noChangeArrowheads="1"/>
              </p:cNvSpPr>
              <p:nvPr/>
            </p:nvSpPr>
            <p:spPr bwMode="auto">
              <a:xfrm>
                <a:off x="5905357" y="-245925"/>
                <a:ext cx="65234" cy="53405"/>
              </a:xfrm>
              <a:custGeom>
                <a:avLst/>
                <a:gdLst>
                  <a:gd name="T0" fmla="*/ 145 w 175"/>
                  <a:gd name="T1" fmla="*/ 0 h 146"/>
                  <a:gd name="T2" fmla="*/ 145 w 175"/>
                  <a:gd name="T3" fmla="*/ 0 h 146"/>
                  <a:gd name="T4" fmla="*/ 0 w 175"/>
                  <a:gd name="T5" fmla="*/ 116 h 146"/>
                  <a:gd name="T6" fmla="*/ 174 w 175"/>
                  <a:gd name="T7" fmla="*/ 87 h 146"/>
                  <a:gd name="T8" fmla="*/ 174 w 175"/>
                  <a:gd name="T9" fmla="*/ 29 h 146"/>
                  <a:gd name="T10" fmla="*/ 145 w 175"/>
                  <a:gd name="T11" fmla="*/ 0 h 146"/>
                </a:gdLst>
                <a:ahLst/>
                <a:cxnLst>
                  <a:cxn ang="0">
                    <a:pos x="T0" y="T1"/>
                  </a:cxn>
                  <a:cxn ang="0">
                    <a:pos x="T2" y="T3"/>
                  </a:cxn>
                  <a:cxn ang="0">
                    <a:pos x="T4" y="T5"/>
                  </a:cxn>
                  <a:cxn ang="0">
                    <a:pos x="T6" y="T7"/>
                  </a:cxn>
                  <a:cxn ang="0">
                    <a:pos x="T8" y="T9"/>
                  </a:cxn>
                  <a:cxn ang="0">
                    <a:pos x="T10" y="T11"/>
                  </a:cxn>
                </a:cxnLst>
                <a:rect l="0" t="0" r="r" b="b"/>
                <a:pathLst>
                  <a:path w="175" h="146">
                    <a:moveTo>
                      <a:pt x="145" y="0"/>
                    </a:moveTo>
                    <a:lnTo>
                      <a:pt x="145" y="0"/>
                    </a:lnTo>
                    <a:cubicBezTo>
                      <a:pt x="86" y="0"/>
                      <a:pt x="0" y="29"/>
                      <a:pt x="0" y="116"/>
                    </a:cubicBezTo>
                    <a:cubicBezTo>
                      <a:pt x="57" y="145"/>
                      <a:pt x="116" y="58"/>
                      <a:pt x="174" y="87"/>
                    </a:cubicBezTo>
                    <a:cubicBezTo>
                      <a:pt x="174" y="87"/>
                      <a:pt x="174" y="58"/>
                      <a:pt x="174" y="29"/>
                    </a:cubicBezTo>
                    <a:cubicBezTo>
                      <a:pt x="145" y="58"/>
                      <a:pt x="145" y="29"/>
                      <a:pt x="14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5" name="Freeform 885">
                <a:extLst>
                  <a:ext uri="{FF2B5EF4-FFF2-40B4-BE49-F238E27FC236}">
                    <a16:creationId xmlns:a16="http://schemas.microsoft.com/office/drawing/2014/main" id="{0E89A4CA-D1B8-412E-8EAB-58EBD886E6DB}"/>
                  </a:ext>
                </a:extLst>
              </p:cNvPr>
              <p:cNvSpPr>
                <a:spLocks noChangeArrowheads="1"/>
              </p:cNvSpPr>
              <p:nvPr/>
            </p:nvSpPr>
            <p:spPr bwMode="auto">
              <a:xfrm>
                <a:off x="5807506" y="-213559"/>
                <a:ext cx="151669" cy="118138"/>
              </a:xfrm>
              <a:custGeom>
                <a:avLst/>
                <a:gdLst>
                  <a:gd name="T0" fmla="*/ 0 w 410"/>
                  <a:gd name="T1" fmla="*/ 205 h 322"/>
                  <a:gd name="T2" fmla="*/ 0 w 410"/>
                  <a:gd name="T3" fmla="*/ 205 h 322"/>
                  <a:gd name="T4" fmla="*/ 59 w 410"/>
                  <a:gd name="T5" fmla="*/ 263 h 322"/>
                  <a:gd name="T6" fmla="*/ 88 w 410"/>
                  <a:gd name="T7" fmla="*/ 234 h 322"/>
                  <a:gd name="T8" fmla="*/ 59 w 410"/>
                  <a:gd name="T9" fmla="*/ 291 h 322"/>
                  <a:gd name="T10" fmla="*/ 147 w 410"/>
                  <a:gd name="T11" fmla="*/ 263 h 322"/>
                  <a:gd name="T12" fmla="*/ 205 w 410"/>
                  <a:gd name="T13" fmla="*/ 234 h 322"/>
                  <a:gd name="T14" fmla="*/ 176 w 410"/>
                  <a:gd name="T15" fmla="*/ 263 h 322"/>
                  <a:gd name="T16" fmla="*/ 264 w 410"/>
                  <a:gd name="T17" fmla="*/ 234 h 322"/>
                  <a:gd name="T18" fmla="*/ 321 w 410"/>
                  <a:gd name="T19" fmla="*/ 205 h 322"/>
                  <a:gd name="T20" fmla="*/ 380 w 410"/>
                  <a:gd name="T21" fmla="*/ 205 h 322"/>
                  <a:gd name="T22" fmla="*/ 409 w 410"/>
                  <a:gd name="T23" fmla="*/ 117 h 322"/>
                  <a:gd name="T24" fmla="*/ 350 w 410"/>
                  <a:gd name="T25" fmla="*/ 117 h 322"/>
                  <a:gd name="T26" fmla="*/ 264 w 410"/>
                  <a:gd name="T27" fmla="*/ 58 h 322"/>
                  <a:gd name="T28" fmla="*/ 264 w 410"/>
                  <a:gd name="T29" fmla="*/ 29 h 322"/>
                  <a:gd name="T30" fmla="*/ 147 w 410"/>
                  <a:gd name="T31" fmla="*/ 58 h 322"/>
                  <a:gd name="T32" fmla="*/ 205 w 410"/>
                  <a:gd name="T33" fmla="*/ 117 h 322"/>
                  <a:gd name="T34" fmla="*/ 176 w 410"/>
                  <a:gd name="T35" fmla="*/ 117 h 322"/>
                  <a:gd name="T36" fmla="*/ 147 w 410"/>
                  <a:gd name="T37" fmla="*/ 88 h 322"/>
                  <a:gd name="T38" fmla="*/ 0 w 410"/>
                  <a:gd name="T39" fmla="*/ 146 h 322"/>
                  <a:gd name="T40" fmla="*/ 30 w 410"/>
                  <a:gd name="T41" fmla="*/ 205 h 322"/>
                  <a:gd name="T42" fmla="*/ 0 w 410"/>
                  <a:gd name="T43" fmla="*/ 20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322">
                    <a:moveTo>
                      <a:pt x="0" y="205"/>
                    </a:moveTo>
                    <a:lnTo>
                      <a:pt x="0" y="205"/>
                    </a:lnTo>
                    <a:cubicBezTo>
                      <a:pt x="0" y="234"/>
                      <a:pt x="30" y="263"/>
                      <a:pt x="59" y="263"/>
                    </a:cubicBezTo>
                    <a:cubicBezTo>
                      <a:pt x="59" y="263"/>
                      <a:pt x="59" y="234"/>
                      <a:pt x="88" y="234"/>
                    </a:cubicBezTo>
                    <a:cubicBezTo>
                      <a:pt x="117" y="263"/>
                      <a:pt x="59" y="263"/>
                      <a:pt x="59" y="291"/>
                    </a:cubicBezTo>
                    <a:cubicBezTo>
                      <a:pt x="117" y="321"/>
                      <a:pt x="117" y="291"/>
                      <a:pt x="147" y="263"/>
                    </a:cubicBezTo>
                    <a:cubicBezTo>
                      <a:pt x="176" y="234"/>
                      <a:pt x="176" y="234"/>
                      <a:pt x="205" y="234"/>
                    </a:cubicBezTo>
                    <a:lnTo>
                      <a:pt x="176" y="263"/>
                    </a:lnTo>
                    <a:cubicBezTo>
                      <a:pt x="234" y="291"/>
                      <a:pt x="234" y="263"/>
                      <a:pt x="264" y="234"/>
                    </a:cubicBezTo>
                    <a:cubicBezTo>
                      <a:pt x="264" y="234"/>
                      <a:pt x="292" y="205"/>
                      <a:pt x="321" y="205"/>
                    </a:cubicBezTo>
                    <a:cubicBezTo>
                      <a:pt x="321" y="234"/>
                      <a:pt x="350" y="205"/>
                      <a:pt x="380" y="205"/>
                    </a:cubicBezTo>
                    <a:cubicBezTo>
                      <a:pt x="380" y="175"/>
                      <a:pt x="409" y="175"/>
                      <a:pt x="409" y="117"/>
                    </a:cubicBezTo>
                    <a:cubicBezTo>
                      <a:pt x="409" y="117"/>
                      <a:pt x="380" y="88"/>
                      <a:pt x="350" y="117"/>
                    </a:cubicBezTo>
                    <a:cubicBezTo>
                      <a:pt x="350" y="58"/>
                      <a:pt x="292" y="29"/>
                      <a:pt x="264" y="58"/>
                    </a:cubicBezTo>
                    <a:cubicBezTo>
                      <a:pt x="264" y="29"/>
                      <a:pt x="264" y="29"/>
                      <a:pt x="264" y="29"/>
                    </a:cubicBezTo>
                    <a:cubicBezTo>
                      <a:pt x="205" y="29"/>
                      <a:pt x="147" y="0"/>
                      <a:pt x="147" y="58"/>
                    </a:cubicBezTo>
                    <a:cubicBezTo>
                      <a:pt x="176" y="88"/>
                      <a:pt x="205" y="88"/>
                      <a:pt x="205" y="117"/>
                    </a:cubicBezTo>
                    <a:cubicBezTo>
                      <a:pt x="176" y="117"/>
                      <a:pt x="176" y="146"/>
                      <a:pt x="176" y="117"/>
                    </a:cubicBezTo>
                    <a:cubicBezTo>
                      <a:pt x="147" y="117"/>
                      <a:pt x="176" y="117"/>
                      <a:pt x="147" y="88"/>
                    </a:cubicBezTo>
                    <a:cubicBezTo>
                      <a:pt x="88" y="58"/>
                      <a:pt x="30" y="117"/>
                      <a:pt x="0" y="146"/>
                    </a:cubicBezTo>
                    <a:cubicBezTo>
                      <a:pt x="0" y="175"/>
                      <a:pt x="30" y="175"/>
                      <a:pt x="30" y="205"/>
                    </a:cubicBezTo>
                    <a:cubicBezTo>
                      <a:pt x="30" y="175"/>
                      <a:pt x="30" y="205"/>
                      <a:pt x="0" y="20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6" name="Freeform 886">
                <a:extLst>
                  <a:ext uri="{FF2B5EF4-FFF2-40B4-BE49-F238E27FC236}">
                    <a16:creationId xmlns:a16="http://schemas.microsoft.com/office/drawing/2014/main" id="{9E76E735-0BBB-4AC0-A0E6-EEEDF9344DB9}"/>
                  </a:ext>
                </a:extLst>
              </p:cNvPr>
              <p:cNvSpPr>
                <a:spLocks noChangeArrowheads="1"/>
              </p:cNvSpPr>
              <p:nvPr/>
            </p:nvSpPr>
            <p:spPr bwMode="auto">
              <a:xfrm>
                <a:off x="4470213" y="-202230"/>
                <a:ext cx="32617" cy="43694"/>
              </a:xfrm>
              <a:custGeom>
                <a:avLst/>
                <a:gdLst>
                  <a:gd name="T0" fmla="*/ 88 w 89"/>
                  <a:gd name="T1" fmla="*/ 117 h 118"/>
                  <a:gd name="T2" fmla="*/ 88 w 89"/>
                  <a:gd name="T3" fmla="*/ 117 h 118"/>
                  <a:gd name="T4" fmla="*/ 88 w 89"/>
                  <a:gd name="T5" fmla="*/ 88 h 118"/>
                  <a:gd name="T6" fmla="*/ 88 w 89"/>
                  <a:gd name="T7" fmla="*/ 29 h 118"/>
                  <a:gd name="T8" fmla="*/ 30 w 89"/>
                  <a:gd name="T9" fmla="*/ 0 h 118"/>
                  <a:gd name="T10" fmla="*/ 30 w 89"/>
                  <a:gd name="T11" fmla="*/ 59 h 118"/>
                  <a:gd name="T12" fmla="*/ 0 w 89"/>
                  <a:gd name="T13" fmla="*/ 59 h 118"/>
                  <a:gd name="T14" fmla="*/ 88 w 89"/>
                  <a:gd name="T15" fmla="*/ 117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18">
                    <a:moveTo>
                      <a:pt x="88" y="117"/>
                    </a:moveTo>
                    <a:lnTo>
                      <a:pt x="88" y="117"/>
                    </a:lnTo>
                    <a:cubicBezTo>
                      <a:pt x="88" y="117"/>
                      <a:pt x="88" y="117"/>
                      <a:pt x="88" y="88"/>
                    </a:cubicBezTo>
                    <a:cubicBezTo>
                      <a:pt x="59" y="88"/>
                      <a:pt x="88" y="59"/>
                      <a:pt x="88" y="29"/>
                    </a:cubicBezTo>
                    <a:cubicBezTo>
                      <a:pt x="88" y="29"/>
                      <a:pt x="59" y="0"/>
                      <a:pt x="30" y="0"/>
                    </a:cubicBezTo>
                    <a:cubicBezTo>
                      <a:pt x="0" y="0"/>
                      <a:pt x="30" y="29"/>
                      <a:pt x="30" y="59"/>
                    </a:cubicBezTo>
                    <a:lnTo>
                      <a:pt x="0" y="59"/>
                    </a:lnTo>
                    <a:cubicBezTo>
                      <a:pt x="30" y="88"/>
                      <a:pt x="59" y="117"/>
                      <a:pt x="88"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7" name="Freeform 887">
                <a:extLst>
                  <a:ext uri="{FF2B5EF4-FFF2-40B4-BE49-F238E27FC236}">
                    <a16:creationId xmlns:a16="http://schemas.microsoft.com/office/drawing/2014/main" id="{C26033C8-970B-4573-8956-A43335DFF61D}"/>
                  </a:ext>
                </a:extLst>
              </p:cNvPr>
              <p:cNvSpPr>
                <a:spLocks noChangeArrowheads="1"/>
              </p:cNvSpPr>
              <p:nvPr/>
            </p:nvSpPr>
            <p:spPr bwMode="auto">
              <a:xfrm>
                <a:off x="4514246" y="-171482"/>
                <a:ext cx="21200" cy="21039"/>
              </a:xfrm>
              <a:custGeom>
                <a:avLst/>
                <a:gdLst>
                  <a:gd name="T0" fmla="*/ 58 w 59"/>
                  <a:gd name="T1" fmla="*/ 0 h 59"/>
                  <a:gd name="T2" fmla="*/ 58 w 59"/>
                  <a:gd name="T3" fmla="*/ 0 h 59"/>
                  <a:gd name="T4" fmla="*/ 0 w 59"/>
                  <a:gd name="T5" fmla="*/ 29 h 59"/>
                  <a:gd name="T6" fmla="*/ 58 w 59"/>
                  <a:gd name="T7" fmla="*/ 0 h 59"/>
                </a:gdLst>
                <a:ahLst/>
                <a:cxnLst>
                  <a:cxn ang="0">
                    <a:pos x="T0" y="T1"/>
                  </a:cxn>
                  <a:cxn ang="0">
                    <a:pos x="T2" y="T3"/>
                  </a:cxn>
                  <a:cxn ang="0">
                    <a:pos x="T4" y="T5"/>
                  </a:cxn>
                  <a:cxn ang="0">
                    <a:pos x="T6" y="T7"/>
                  </a:cxn>
                </a:cxnLst>
                <a:rect l="0" t="0" r="r" b="b"/>
                <a:pathLst>
                  <a:path w="59" h="59">
                    <a:moveTo>
                      <a:pt x="58" y="0"/>
                    </a:moveTo>
                    <a:lnTo>
                      <a:pt x="58" y="0"/>
                    </a:lnTo>
                    <a:cubicBezTo>
                      <a:pt x="58" y="0"/>
                      <a:pt x="0" y="0"/>
                      <a:pt x="0" y="29"/>
                    </a:cubicBezTo>
                    <a:cubicBezTo>
                      <a:pt x="29" y="58"/>
                      <a:pt x="58" y="29"/>
                      <a:pt x="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8" name="Freeform 888">
                <a:extLst>
                  <a:ext uri="{FF2B5EF4-FFF2-40B4-BE49-F238E27FC236}">
                    <a16:creationId xmlns:a16="http://schemas.microsoft.com/office/drawing/2014/main" id="{3A36AE12-B981-4083-8CC9-6FA49D5C9B3F}"/>
                  </a:ext>
                </a:extLst>
              </p:cNvPr>
              <p:cNvSpPr>
                <a:spLocks noChangeArrowheads="1"/>
              </p:cNvSpPr>
              <p:nvPr/>
            </p:nvSpPr>
            <p:spPr bwMode="auto">
              <a:xfrm>
                <a:off x="4524031" y="-171482"/>
                <a:ext cx="44032" cy="43695"/>
              </a:xfrm>
              <a:custGeom>
                <a:avLst/>
                <a:gdLst>
                  <a:gd name="T0" fmla="*/ 0 w 118"/>
                  <a:gd name="T1" fmla="*/ 88 h 118"/>
                  <a:gd name="T2" fmla="*/ 0 w 118"/>
                  <a:gd name="T3" fmla="*/ 88 h 118"/>
                  <a:gd name="T4" fmla="*/ 87 w 118"/>
                  <a:gd name="T5" fmla="*/ 117 h 118"/>
                  <a:gd name="T6" fmla="*/ 117 w 118"/>
                  <a:gd name="T7" fmla="*/ 29 h 118"/>
                  <a:gd name="T8" fmla="*/ 0 w 118"/>
                  <a:gd name="T9" fmla="*/ 88 h 118"/>
                </a:gdLst>
                <a:ahLst/>
                <a:cxnLst>
                  <a:cxn ang="0">
                    <a:pos x="T0" y="T1"/>
                  </a:cxn>
                  <a:cxn ang="0">
                    <a:pos x="T2" y="T3"/>
                  </a:cxn>
                  <a:cxn ang="0">
                    <a:pos x="T4" y="T5"/>
                  </a:cxn>
                  <a:cxn ang="0">
                    <a:pos x="T6" y="T7"/>
                  </a:cxn>
                  <a:cxn ang="0">
                    <a:pos x="T8" y="T9"/>
                  </a:cxn>
                </a:cxnLst>
                <a:rect l="0" t="0" r="r" b="b"/>
                <a:pathLst>
                  <a:path w="118" h="118">
                    <a:moveTo>
                      <a:pt x="0" y="88"/>
                    </a:moveTo>
                    <a:lnTo>
                      <a:pt x="0" y="88"/>
                    </a:lnTo>
                    <a:cubicBezTo>
                      <a:pt x="29" y="117"/>
                      <a:pt x="58" y="117"/>
                      <a:pt x="87" y="117"/>
                    </a:cubicBezTo>
                    <a:cubicBezTo>
                      <a:pt x="87" y="88"/>
                      <a:pt x="117" y="58"/>
                      <a:pt x="117" y="29"/>
                    </a:cubicBezTo>
                    <a:cubicBezTo>
                      <a:pt x="58" y="0"/>
                      <a:pt x="29" y="88"/>
                      <a:pt x="0"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39" name="Freeform 889">
                <a:extLst>
                  <a:ext uri="{FF2B5EF4-FFF2-40B4-BE49-F238E27FC236}">
                    <a16:creationId xmlns:a16="http://schemas.microsoft.com/office/drawing/2014/main" id="{DFB1C486-A342-4362-95CE-77B0669A359B}"/>
                  </a:ext>
                </a:extLst>
              </p:cNvPr>
              <p:cNvSpPr>
                <a:spLocks noChangeArrowheads="1"/>
              </p:cNvSpPr>
              <p:nvPr/>
            </p:nvSpPr>
            <p:spPr bwMode="auto">
              <a:xfrm>
                <a:off x="6714256" y="-127787"/>
                <a:ext cx="107636" cy="181252"/>
              </a:xfrm>
              <a:custGeom>
                <a:avLst/>
                <a:gdLst>
                  <a:gd name="T0" fmla="*/ 176 w 293"/>
                  <a:gd name="T1" fmla="*/ 87 h 496"/>
                  <a:gd name="T2" fmla="*/ 176 w 293"/>
                  <a:gd name="T3" fmla="*/ 87 h 496"/>
                  <a:gd name="T4" fmla="*/ 176 w 293"/>
                  <a:gd name="T5" fmla="*/ 29 h 496"/>
                  <a:gd name="T6" fmla="*/ 59 w 293"/>
                  <a:gd name="T7" fmla="*/ 0 h 496"/>
                  <a:gd name="T8" fmla="*/ 0 w 293"/>
                  <a:gd name="T9" fmla="*/ 57 h 496"/>
                  <a:gd name="T10" fmla="*/ 117 w 293"/>
                  <a:gd name="T11" fmla="*/ 233 h 496"/>
                  <a:gd name="T12" fmla="*/ 59 w 293"/>
                  <a:gd name="T13" fmla="*/ 291 h 496"/>
                  <a:gd name="T14" fmla="*/ 176 w 293"/>
                  <a:gd name="T15" fmla="*/ 350 h 496"/>
                  <a:gd name="T16" fmla="*/ 205 w 293"/>
                  <a:gd name="T17" fmla="*/ 495 h 496"/>
                  <a:gd name="T18" fmla="*/ 234 w 293"/>
                  <a:gd name="T19" fmla="*/ 495 h 496"/>
                  <a:gd name="T20" fmla="*/ 205 w 293"/>
                  <a:gd name="T21" fmla="*/ 233 h 496"/>
                  <a:gd name="T22" fmla="*/ 117 w 293"/>
                  <a:gd name="T23" fmla="*/ 174 h 496"/>
                  <a:gd name="T24" fmla="*/ 176 w 293"/>
                  <a:gd name="T25" fmla="*/ 204 h 496"/>
                  <a:gd name="T26" fmla="*/ 117 w 293"/>
                  <a:gd name="T27" fmla="*/ 57 h 496"/>
                  <a:gd name="T28" fmla="*/ 176 w 293"/>
                  <a:gd name="T29" fmla="*/ 8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496">
                    <a:moveTo>
                      <a:pt x="176" y="87"/>
                    </a:moveTo>
                    <a:lnTo>
                      <a:pt x="176" y="87"/>
                    </a:lnTo>
                    <a:cubicBezTo>
                      <a:pt x="205" y="57"/>
                      <a:pt x="176" y="57"/>
                      <a:pt x="176" y="29"/>
                    </a:cubicBezTo>
                    <a:cubicBezTo>
                      <a:pt x="117" y="29"/>
                      <a:pt x="117" y="0"/>
                      <a:pt x="59" y="0"/>
                    </a:cubicBezTo>
                    <a:cubicBezTo>
                      <a:pt x="59" y="29"/>
                      <a:pt x="30" y="29"/>
                      <a:pt x="0" y="57"/>
                    </a:cubicBezTo>
                    <a:cubicBezTo>
                      <a:pt x="30" y="116"/>
                      <a:pt x="59" y="174"/>
                      <a:pt x="117" y="233"/>
                    </a:cubicBezTo>
                    <a:cubicBezTo>
                      <a:pt x="88" y="262"/>
                      <a:pt x="59" y="262"/>
                      <a:pt x="59" y="291"/>
                    </a:cubicBezTo>
                    <a:cubicBezTo>
                      <a:pt x="59" y="350"/>
                      <a:pt x="117" y="350"/>
                      <a:pt x="176" y="350"/>
                    </a:cubicBezTo>
                    <a:cubicBezTo>
                      <a:pt x="176" y="407"/>
                      <a:pt x="205" y="437"/>
                      <a:pt x="205" y="495"/>
                    </a:cubicBezTo>
                    <a:cubicBezTo>
                      <a:pt x="234" y="466"/>
                      <a:pt x="234" y="495"/>
                      <a:pt x="234" y="495"/>
                    </a:cubicBezTo>
                    <a:cubicBezTo>
                      <a:pt x="292" y="407"/>
                      <a:pt x="234" y="291"/>
                      <a:pt x="205" y="233"/>
                    </a:cubicBezTo>
                    <a:cubicBezTo>
                      <a:pt x="176" y="204"/>
                      <a:pt x="88" y="233"/>
                      <a:pt x="117" y="174"/>
                    </a:cubicBezTo>
                    <a:cubicBezTo>
                      <a:pt x="147" y="204"/>
                      <a:pt x="147" y="204"/>
                      <a:pt x="176" y="204"/>
                    </a:cubicBezTo>
                    <a:cubicBezTo>
                      <a:pt x="205" y="116"/>
                      <a:pt x="147" y="116"/>
                      <a:pt x="117" y="57"/>
                    </a:cubicBezTo>
                    <a:cubicBezTo>
                      <a:pt x="147" y="57"/>
                      <a:pt x="147" y="87"/>
                      <a:pt x="176"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0" name="Freeform 890">
                <a:extLst>
                  <a:ext uri="{FF2B5EF4-FFF2-40B4-BE49-F238E27FC236}">
                    <a16:creationId xmlns:a16="http://schemas.microsoft.com/office/drawing/2014/main" id="{08950994-37B1-4FA9-8CF2-AC2B222F0D59}"/>
                  </a:ext>
                </a:extLst>
              </p:cNvPr>
              <p:cNvSpPr>
                <a:spLocks noChangeArrowheads="1"/>
              </p:cNvSpPr>
              <p:nvPr/>
            </p:nvSpPr>
            <p:spPr bwMode="auto">
              <a:xfrm>
                <a:off x="5225295" y="-116460"/>
                <a:ext cx="119051" cy="53405"/>
              </a:xfrm>
              <a:custGeom>
                <a:avLst/>
                <a:gdLst>
                  <a:gd name="T0" fmla="*/ 174 w 322"/>
                  <a:gd name="T1" fmla="*/ 58 h 146"/>
                  <a:gd name="T2" fmla="*/ 174 w 322"/>
                  <a:gd name="T3" fmla="*/ 58 h 146"/>
                  <a:gd name="T4" fmla="*/ 291 w 322"/>
                  <a:gd name="T5" fmla="*/ 116 h 146"/>
                  <a:gd name="T6" fmla="*/ 291 w 322"/>
                  <a:gd name="T7" fmla="*/ 0 h 146"/>
                  <a:gd name="T8" fmla="*/ 174 w 322"/>
                  <a:gd name="T9" fmla="*/ 58 h 146"/>
                </a:gdLst>
                <a:ahLst/>
                <a:cxnLst>
                  <a:cxn ang="0">
                    <a:pos x="T0" y="T1"/>
                  </a:cxn>
                  <a:cxn ang="0">
                    <a:pos x="T2" y="T3"/>
                  </a:cxn>
                  <a:cxn ang="0">
                    <a:pos x="T4" y="T5"/>
                  </a:cxn>
                  <a:cxn ang="0">
                    <a:pos x="T6" y="T7"/>
                  </a:cxn>
                  <a:cxn ang="0">
                    <a:pos x="T8" y="T9"/>
                  </a:cxn>
                </a:cxnLst>
                <a:rect l="0" t="0" r="r" b="b"/>
                <a:pathLst>
                  <a:path w="322" h="146">
                    <a:moveTo>
                      <a:pt x="174" y="58"/>
                    </a:moveTo>
                    <a:lnTo>
                      <a:pt x="174" y="58"/>
                    </a:lnTo>
                    <a:cubicBezTo>
                      <a:pt x="174" y="116"/>
                      <a:pt x="233" y="145"/>
                      <a:pt x="291" y="116"/>
                    </a:cubicBezTo>
                    <a:cubicBezTo>
                      <a:pt x="262" y="87"/>
                      <a:pt x="321" y="28"/>
                      <a:pt x="291" y="0"/>
                    </a:cubicBezTo>
                    <a:cubicBezTo>
                      <a:pt x="233" y="0"/>
                      <a:pt x="0" y="0"/>
                      <a:pt x="174"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1" name="Freeform 891">
                <a:extLst>
                  <a:ext uri="{FF2B5EF4-FFF2-40B4-BE49-F238E27FC236}">
                    <a16:creationId xmlns:a16="http://schemas.microsoft.com/office/drawing/2014/main" id="{5FE6D9A3-29C5-42BC-8205-CDA7E934AD44}"/>
                  </a:ext>
                </a:extLst>
              </p:cNvPr>
              <p:cNvSpPr>
                <a:spLocks noChangeArrowheads="1"/>
              </p:cNvSpPr>
              <p:nvPr/>
            </p:nvSpPr>
            <p:spPr bwMode="auto">
              <a:xfrm>
                <a:off x="4610465" y="-127787"/>
                <a:ext cx="97851" cy="43694"/>
              </a:xfrm>
              <a:custGeom>
                <a:avLst/>
                <a:gdLst>
                  <a:gd name="T0" fmla="*/ 233 w 263"/>
                  <a:gd name="T1" fmla="*/ 116 h 117"/>
                  <a:gd name="T2" fmla="*/ 233 w 263"/>
                  <a:gd name="T3" fmla="*/ 116 h 117"/>
                  <a:gd name="T4" fmla="*/ 233 w 263"/>
                  <a:gd name="T5" fmla="*/ 29 h 117"/>
                  <a:gd name="T6" fmla="*/ 174 w 263"/>
                  <a:gd name="T7" fmla="*/ 29 h 117"/>
                  <a:gd name="T8" fmla="*/ 174 w 263"/>
                  <a:gd name="T9" fmla="*/ 57 h 117"/>
                  <a:gd name="T10" fmla="*/ 0 w 263"/>
                  <a:gd name="T11" fmla="*/ 29 h 117"/>
                  <a:gd name="T12" fmla="*/ 233 w 26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263" h="117">
                    <a:moveTo>
                      <a:pt x="233" y="116"/>
                    </a:moveTo>
                    <a:lnTo>
                      <a:pt x="233" y="116"/>
                    </a:lnTo>
                    <a:cubicBezTo>
                      <a:pt x="262" y="87"/>
                      <a:pt x="262" y="57"/>
                      <a:pt x="233" y="29"/>
                    </a:cubicBezTo>
                    <a:cubicBezTo>
                      <a:pt x="233" y="29"/>
                      <a:pt x="203" y="29"/>
                      <a:pt x="174" y="29"/>
                    </a:cubicBezTo>
                    <a:lnTo>
                      <a:pt x="174" y="57"/>
                    </a:lnTo>
                    <a:cubicBezTo>
                      <a:pt x="116" y="57"/>
                      <a:pt x="58" y="0"/>
                      <a:pt x="0" y="29"/>
                    </a:cubicBezTo>
                    <a:cubicBezTo>
                      <a:pt x="58" y="87"/>
                      <a:pt x="145" y="116"/>
                      <a:pt x="233"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2" name="Freeform 892">
                <a:extLst>
                  <a:ext uri="{FF2B5EF4-FFF2-40B4-BE49-F238E27FC236}">
                    <a16:creationId xmlns:a16="http://schemas.microsoft.com/office/drawing/2014/main" id="{96D94914-36D1-4A3F-B328-4674017C7306}"/>
                  </a:ext>
                </a:extLst>
              </p:cNvPr>
              <p:cNvSpPr>
                <a:spLocks noChangeArrowheads="1"/>
              </p:cNvSpPr>
              <p:nvPr/>
            </p:nvSpPr>
            <p:spPr bwMode="auto">
              <a:xfrm>
                <a:off x="5332930" y="-116460"/>
                <a:ext cx="55449" cy="43695"/>
              </a:xfrm>
              <a:custGeom>
                <a:avLst/>
                <a:gdLst>
                  <a:gd name="T0" fmla="*/ 59 w 148"/>
                  <a:gd name="T1" fmla="*/ 87 h 117"/>
                  <a:gd name="T2" fmla="*/ 59 w 148"/>
                  <a:gd name="T3" fmla="*/ 87 h 117"/>
                  <a:gd name="T4" fmla="*/ 117 w 148"/>
                  <a:gd name="T5" fmla="*/ 116 h 117"/>
                  <a:gd name="T6" fmla="*/ 147 w 148"/>
                  <a:gd name="T7" fmla="*/ 58 h 117"/>
                  <a:gd name="T8" fmla="*/ 30 w 148"/>
                  <a:gd name="T9" fmla="*/ 0 h 117"/>
                  <a:gd name="T10" fmla="*/ 59 w 148"/>
                  <a:gd name="T11" fmla="*/ 87 h 117"/>
                </a:gdLst>
                <a:ahLst/>
                <a:cxnLst>
                  <a:cxn ang="0">
                    <a:pos x="T0" y="T1"/>
                  </a:cxn>
                  <a:cxn ang="0">
                    <a:pos x="T2" y="T3"/>
                  </a:cxn>
                  <a:cxn ang="0">
                    <a:pos x="T4" y="T5"/>
                  </a:cxn>
                  <a:cxn ang="0">
                    <a:pos x="T6" y="T7"/>
                  </a:cxn>
                  <a:cxn ang="0">
                    <a:pos x="T8" y="T9"/>
                  </a:cxn>
                  <a:cxn ang="0">
                    <a:pos x="T10" y="T11"/>
                  </a:cxn>
                </a:cxnLst>
                <a:rect l="0" t="0" r="r" b="b"/>
                <a:pathLst>
                  <a:path w="148" h="117">
                    <a:moveTo>
                      <a:pt x="59" y="87"/>
                    </a:moveTo>
                    <a:lnTo>
                      <a:pt x="59" y="87"/>
                    </a:lnTo>
                    <a:cubicBezTo>
                      <a:pt x="88" y="116"/>
                      <a:pt x="88" y="116"/>
                      <a:pt x="117" y="116"/>
                    </a:cubicBezTo>
                    <a:cubicBezTo>
                      <a:pt x="117" y="87"/>
                      <a:pt x="117" y="87"/>
                      <a:pt x="147" y="58"/>
                    </a:cubicBezTo>
                    <a:cubicBezTo>
                      <a:pt x="147" y="0"/>
                      <a:pt x="88" y="0"/>
                      <a:pt x="30" y="0"/>
                    </a:cubicBezTo>
                    <a:cubicBezTo>
                      <a:pt x="0" y="28"/>
                      <a:pt x="59" y="58"/>
                      <a:pt x="59"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3" name="Freeform 893">
                <a:extLst>
                  <a:ext uri="{FF2B5EF4-FFF2-40B4-BE49-F238E27FC236}">
                    <a16:creationId xmlns:a16="http://schemas.microsoft.com/office/drawing/2014/main" id="{38657A2F-0F8A-4B03-9E77-1FFB35C9E93D}"/>
                  </a:ext>
                </a:extLst>
              </p:cNvPr>
              <p:cNvSpPr>
                <a:spLocks noChangeArrowheads="1"/>
              </p:cNvSpPr>
              <p:nvPr/>
            </p:nvSpPr>
            <p:spPr bwMode="auto">
              <a:xfrm>
                <a:off x="5786305" y="-116460"/>
                <a:ext cx="32617" cy="43695"/>
              </a:xfrm>
              <a:custGeom>
                <a:avLst/>
                <a:gdLst>
                  <a:gd name="T0" fmla="*/ 0 w 88"/>
                  <a:gd name="T1" fmla="*/ 87 h 117"/>
                  <a:gd name="T2" fmla="*/ 0 w 88"/>
                  <a:gd name="T3" fmla="*/ 87 h 117"/>
                  <a:gd name="T4" fmla="*/ 87 w 88"/>
                  <a:gd name="T5" fmla="*/ 87 h 117"/>
                  <a:gd name="T6" fmla="*/ 87 w 88"/>
                  <a:gd name="T7" fmla="*/ 28 h 117"/>
                  <a:gd name="T8" fmla="*/ 0 w 88"/>
                  <a:gd name="T9" fmla="*/ 87 h 117"/>
                </a:gdLst>
                <a:ahLst/>
                <a:cxnLst>
                  <a:cxn ang="0">
                    <a:pos x="T0" y="T1"/>
                  </a:cxn>
                  <a:cxn ang="0">
                    <a:pos x="T2" y="T3"/>
                  </a:cxn>
                  <a:cxn ang="0">
                    <a:pos x="T4" y="T5"/>
                  </a:cxn>
                  <a:cxn ang="0">
                    <a:pos x="T6" y="T7"/>
                  </a:cxn>
                  <a:cxn ang="0">
                    <a:pos x="T8" y="T9"/>
                  </a:cxn>
                </a:cxnLst>
                <a:rect l="0" t="0" r="r" b="b"/>
                <a:pathLst>
                  <a:path w="88" h="117">
                    <a:moveTo>
                      <a:pt x="0" y="87"/>
                    </a:moveTo>
                    <a:lnTo>
                      <a:pt x="0" y="87"/>
                    </a:lnTo>
                    <a:cubicBezTo>
                      <a:pt x="0" y="116"/>
                      <a:pt x="57" y="116"/>
                      <a:pt x="87" y="87"/>
                    </a:cubicBezTo>
                    <a:cubicBezTo>
                      <a:pt x="57" y="58"/>
                      <a:pt x="87" y="58"/>
                      <a:pt x="87" y="28"/>
                    </a:cubicBezTo>
                    <a:cubicBezTo>
                      <a:pt x="57" y="0"/>
                      <a:pt x="0" y="28"/>
                      <a:pt x="0" y="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4" name="Freeform 894">
                <a:extLst>
                  <a:ext uri="{FF2B5EF4-FFF2-40B4-BE49-F238E27FC236}">
                    <a16:creationId xmlns:a16="http://schemas.microsoft.com/office/drawing/2014/main" id="{DF886204-1996-4609-BA28-686B37C44791}"/>
                  </a:ext>
                </a:extLst>
              </p:cNvPr>
              <p:cNvSpPr>
                <a:spLocks noChangeArrowheads="1"/>
              </p:cNvSpPr>
              <p:nvPr/>
            </p:nvSpPr>
            <p:spPr bwMode="auto">
              <a:xfrm>
                <a:off x="5236710" y="-106750"/>
                <a:ext cx="44033" cy="43695"/>
              </a:xfrm>
              <a:custGeom>
                <a:avLst/>
                <a:gdLst>
                  <a:gd name="T0" fmla="*/ 29 w 118"/>
                  <a:gd name="T1" fmla="*/ 117 h 118"/>
                  <a:gd name="T2" fmla="*/ 29 w 118"/>
                  <a:gd name="T3" fmla="*/ 117 h 118"/>
                  <a:gd name="T4" fmla="*/ 117 w 118"/>
                  <a:gd name="T5" fmla="*/ 59 h 118"/>
                  <a:gd name="T6" fmla="*/ 29 w 118"/>
                  <a:gd name="T7" fmla="*/ 0 h 118"/>
                  <a:gd name="T8" fmla="*/ 0 w 118"/>
                  <a:gd name="T9" fmla="*/ 59 h 118"/>
                  <a:gd name="T10" fmla="*/ 29 w 118"/>
                  <a:gd name="T11" fmla="*/ 117 h 118"/>
                </a:gdLst>
                <a:ahLst/>
                <a:cxnLst>
                  <a:cxn ang="0">
                    <a:pos x="T0" y="T1"/>
                  </a:cxn>
                  <a:cxn ang="0">
                    <a:pos x="T2" y="T3"/>
                  </a:cxn>
                  <a:cxn ang="0">
                    <a:pos x="T4" y="T5"/>
                  </a:cxn>
                  <a:cxn ang="0">
                    <a:pos x="T6" y="T7"/>
                  </a:cxn>
                  <a:cxn ang="0">
                    <a:pos x="T8" y="T9"/>
                  </a:cxn>
                  <a:cxn ang="0">
                    <a:pos x="T10" y="T11"/>
                  </a:cxn>
                </a:cxnLst>
                <a:rect l="0" t="0" r="r" b="b"/>
                <a:pathLst>
                  <a:path w="118" h="118">
                    <a:moveTo>
                      <a:pt x="29" y="117"/>
                    </a:moveTo>
                    <a:lnTo>
                      <a:pt x="29" y="117"/>
                    </a:lnTo>
                    <a:cubicBezTo>
                      <a:pt x="88" y="117"/>
                      <a:pt x="117" y="88"/>
                      <a:pt x="117" y="59"/>
                    </a:cubicBezTo>
                    <a:cubicBezTo>
                      <a:pt x="88" y="30"/>
                      <a:pt x="59" y="0"/>
                      <a:pt x="29" y="0"/>
                    </a:cubicBezTo>
                    <a:cubicBezTo>
                      <a:pt x="0" y="0"/>
                      <a:pt x="0" y="30"/>
                      <a:pt x="0" y="59"/>
                    </a:cubicBezTo>
                    <a:cubicBezTo>
                      <a:pt x="29" y="88"/>
                      <a:pt x="29" y="88"/>
                      <a:pt x="29"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5" name="Freeform 895">
                <a:extLst>
                  <a:ext uri="{FF2B5EF4-FFF2-40B4-BE49-F238E27FC236}">
                    <a16:creationId xmlns:a16="http://schemas.microsoft.com/office/drawing/2014/main" id="{B9B87482-AD61-4A19-8F8A-532289D28F8D}"/>
                  </a:ext>
                </a:extLst>
              </p:cNvPr>
              <p:cNvSpPr>
                <a:spLocks noChangeArrowheads="1"/>
              </p:cNvSpPr>
              <p:nvPr/>
            </p:nvSpPr>
            <p:spPr bwMode="auto">
              <a:xfrm>
                <a:off x="5063840" y="-95421"/>
                <a:ext cx="86435" cy="74443"/>
              </a:xfrm>
              <a:custGeom>
                <a:avLst/>
                <a:gdLst>
                  <a:gd name="T0" fmla="*/ 176 w 235"/>
                  <a:gd name="T1" fmla="*/ 29 h 205"/>
                  <a:gd name="T2" fmla="*/ 176 w 235"/>
                  <a:gd name="T3" fmla="*/ 29 h 205"/>
                  <a:gd name="T4" fmla="*/ 88 w 235"/>
                  <a:gd name="T5" fmla="*/ 29 h 205"/>
                  <a:gd name="T6" fmla="*/ 59 w 235"/>
                  <a:gd name="T7" fmla="*/ 117 h 205"/>
                  <a:gd name="T8" fmla="*/ 88 w 235"/>
                  <a:gd name="T9" fmla="*/ 146 h 205"/>
                  <a:gd name="T10" fmla="*/ 0 w 235"/>
                  <a:gd name="T11" fmla="*/ 146 h 205"/>
                  <a:gd name="T12" fmla="*/ 0 w 235"/>
                  <a:gd name="T13" fmla="*/ 175 h 205"/>
                  <a:gd name="T14" fmla="*/ 146 w 235"/>
                  <a:gd name="T15" fmla="*/ 204 h 205"/>
                  <a:gd name="T16" fmla="*/ 146 w 235"/>
                  <a:gd name="T17" fmla="*/ 175 h 205"/>
                  <a:gd name="T18" fmla="*/ 234 w 235"/>
                  <a:gd name="T19" fmla="*/ 87 h 205"/>
                  <a:gd name="T20" fmla="*/ 176 w 235"/>
                  <a:gd name="T21" fmla="*/ 58 h 205"/>
                  <a:gd name="T22" fmla="*/ 176 w 235"/>
                  <a:gd name="T23" fmla="*/ 2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05">
                    <a:moveTo>
                      <a:pt x="176" y="29"/>
                    </a:moveTo>
                    <a:lnTo>
                      <a:pt x="176" y="29"/>
                    </a:lnTo>
                    <a:cubicBezTo>
                      <a:pt x="146" y="0"/>
                      <a:pt x="117" y="29"/>
                      <a:pt x="88" y="29"/>
                    </a:cubicBezTo>
                    <a:cubicBezTo>
                      <a:pt x="88" y="58"/>
                      <a:pt x="88" y="87"/>
                      <a:pt x="59" y="117"/>
                    </a:cubicBezTo>
                    <a:lnTo>
                      <a:pt x="88" y="146"/>
                    </a:lnTo>
                    <a:cubicBezTo>
                      <a:pt x="59" y="146"/>
                      <a:pt x="0" y="117"/>
                      <a:pt x="0" y="146"/>
                    </a:cubicBezTo>
                    <a:cubicBezTo>
                      <a:pt x="0" y="175"/>
                      <a:pt x="0" y="175"/>
                      <a:pt x="0" y="175"/>
                    </a:cubicBezTo>
                    <a:cubicBezTo>
                      <a:pt x="59" y="175"/>
                      <a:pt x="88" y="204"/>
                      <a:pt x="146" y="204"/>
                    </a:cubicBezTo>
                    <a:cubicBezTo>
                      <a:pt x="146" y="175"/>
                      <a:pt x="117" y="175"/>
                      <a:pt x="146" y="175"/>
                    </a:cubicBezTo>
                    <a:cubicBezTo>
                      <a:pt x="176" y="146"/>
                      <a:pt x="205" y="117"/>
                      <a:pt x="234" y="87"/>
                    </a:cubicBezTo>
                    <a:cubicBezTo>
                      <a:pt x="234" y="58"/>
                      <a:pt x="205" y="58"/>
                      <a:pt x="176" y="58"/>
                    </a:cubicBezTo>
                    <a:cubicBezTo>
                      <a:pt x="205" y="29"/>
                      <a:pt x="205" y="29"/>
                      <a:pt x="176"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6" name="Freeform 896">
                <a:extLst>
                  <a:ext uri="{FF2B5EF4-FFF2-40B4-BE49-F238E27FC236}">
                    <a16:creationId xmlns:a16="http://schemas.microsoft.com/office/drawing/2014/main" id="{38B52B78-794F-4D61-8C10-F85A10F476FB}"/>
                  </a:ext>
                </a:extLst>
              </p:cNvPr>
              <p:cNvSpPr>
                <a:spLocks noChangeArrowheads="1"/>
              </p:cNvSpPr>
              <p:nvPr/>
            </p:nvSpPr>
            <p:spPr bwMode="auto">
              <a:xfrm>
                <a:off x="4685484" y="-85711"/>
                <a:ext cx="44033" cy="32366"/>
              </a:xfrm>
              <a:custGeom>
                <a:avLst/>
                <a:gdLst>
                  <a:gd name="T0" fmla="*/ 117 w 118"/>
                  <a:gd name="T1" fmla="*/ 88 h 89"/>
                  <a:gd name="T2" fmla="*/ 117 w 118"/>
                  <a:gd name="T3" fmla="*/ 88 h 89"/>
                  <a:gd name="T4" fmla="*/ 0 w 118"/>
                  <a:gd name="T5" fmla="*/ 0 h 89"/>
                  <a:gd name="T6" fmla="*/ 117 w 118"/>
                  <a:gd name="T7" fmla="*/ 88 h 89"/>
                </a:gdLst>
                <a:ahLst/>
                <a:cxnLst>
                  <a:cxn ang="0">
                    <a:pos x="T0" y="T1"/>
                  </a:cxn>
                  <a:cxn ang="0">
                    <a:pos x="T2" y="T3"/>
                  </a:cxn>
                  <a:cxn ang="0">
                    <a:pos x="T4" y="T5"/>
                  </a:cxn>
                  <a:cxn ang="0">
                    <a:pos x="T6" y="T7"/>
                  </a:cxn>
                </a:cxnLst>
                <a:rect l="0" t="0" r="r" b="b"/>
                <a:pathLst>
                  <a:path w="118" h="89">
                    <a:moveTo>
                      <a:pt x="117" y="88"/>
                    </a:moveTo>
                    <a:lnTo>
                      <a:pt x="117" y="88"/>
                    </a:lnTo>
                    <a:cubicBezTo>
                      <a:pt x="88" y="58"/>
                      <a:pt x="88" y="0"/>
                      <a:pt x="0" y="0"/>
                    </a:cubicBezTo>
                    <a:cubicBezTo>
                      <a:pt x="30" y="58"/>
                      <a:pt x="59" y="88"/>
                      <a:pt x="117" y="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7" name="Freeform 897">
                <a:extLst>
                  <a:ext uri="{FF2B5EF4-FFF2-40B4-BE49-F238E27FC236}">
                    <a16:creationId xmlns:a16="http://schemas.microsoft.com/office/drawing/2014/main" id="{D8772AEE-B160-4982-A930-5A28BF95A890}"/>
                  </a:ext>
                </a:extLst>
              </p:cNvPr>
              <p:cNvSpPr>
                <a:spLocks noChangeArrowheads="1"/>
              </p:cNvSpPr>
              <p:nvPr/>
            </p:nvSpPr>
            <p:spPr bwMode="auto">
              <a:xfrm>
                <a:off x="4965990" y="-74383"/>
                <a:ext cx="97851" cy="64733"/>
              </a:xfrm>
              <a:custGeom>
                <a:avLst/>
                <a:gdLst>
                  <a:gd name="T0" fmla="*/ 146 w 263"/>
                  <a:gd name="T1" fmla="*/ 117 h 177"/>
                  <a:gd name="T2" fmla="*/ 146 w 263"/>
                  <a:gd name="T3" fmla="*/ 117 h 177"/>
                  <a:gd name="T4" fmla="*/ 262 w 263"/>
                  <a:gd name="T5" fmla="*/ 29 h 177"/>
                  <a:gd name="T6" fmla="*/ 175 w 263"/>
                  <a:gd name="T7" fmla="*/ 59 h 177"/>
                  <a:gd name="T8" fmla="*/ 146 w 263"/>
                  <a:gd name="T9" fmla="*/ 59 h 177"/>
                  <a:gd name="T10" fmla="*/ 0 w 263"/>
                  <a:gd name="T11" fmla="*/ 117 h 177"/>
                  <a:gd name="T12" fmla="*/ 146 w 263"/>
                  <a:gd name="T13" fmla="*/ 117 h 177"/>
                </a:gdLst>
                <a:ahLst/>
                <a:cxnLst>
                  <a:cxn ang="0">
                    <a:pos x="T0" y="T1"/>
                  </a:cxn>
                  <a:cxn ang="0">
                    <a:pos x="T2" y="T3"/>
                  </a:cxn>
                  <a:cxn ang="0">
                    <a:pos x="T4" y="T5"/>
                  </a:cxn>
                  <a:cxn ang="0">
                    <a:pos x="T6" y="T7"/>
                  </a:cxn>
                  <a:cxn ang="0">
                    <a:pos x="T8" y="T9"/>
                  </a:cxn>
                  <a:cxn ang="0">
                    <a:pos x="T10" y="T11"/>
                  </a:cxn>
                  <a:cxn ang="0">
                    <a:pos x="T12" y="T13"/>
                  </a:cxn>
                </a:cxnLst>
                <a:rect l="0" t="0" r="r" b="b"/>
                <a:pathLst>
                  <a:path w="263" h="177">
                    <a:moveTo>
                      <a:pt x="146" y="117"/>
                    </a:moveTo>
                    <a:lnTo>
                      <a:pt x="146" y="117"/>
                    </a:lnTo>
                    <a:cubicBezTo>
                      <a:pt x="204" y="88"/>
                      <a:pt x="233" y="59"/>
                      <a:pt x="262" y="29"/>
                    </a:cubicBezTo>
                    <a:cubicBezTo>
                      <a:pt x="233" y="0"/>
                      <a:pt x="204" y="29"/>
                      <a:pt x="175" y="59"/>
                    </a:cubicBezTo>
                    <a:cubicBezTo>
                      <a:pt x="146" y="59"/>
                      <a:pt x="146" y="59"/>
                      <a:pt x="146" y="59"/>
                    </a:cubicBezTo>
                    <a:cubicBezTo>
                      <a:pt x="88" y="88"/>
                      <a:pt x="29" y="88"/>
                      <a:pt x="0" y="117"/>
                    </a:cubicBezTo>
                    <a:cubicBezTo>
                      <a:pt x="58" y="176"/>
                      <a:pt x="117" y="146"/>
                      <a:pt x="146"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8" name="Freeform 898">
                <a:extLst>
                  <a:ext uri="{FF2B5EF4-FFF2-40B4-BE49-F238E27FC236}">
                    <a16:creationId xmlns:a16="http://schemas.microsoft.com/office/drawing/2014/main" id="{BF1B5B81-3ECB-4F28-8746-2F50AC91E577}"/>
                  </a:ext>
                </a:extLst>
              </p:cNvPr>
              <p:cNvSpPr>
                <a:spLocks noChangeArrowheads="1"/>
              </p:cNvSpPr>
              <p:nvPr/>
            </p:nvSpPr>
            <p:spPr bwMode="auto">
              <a:xfrm>
                <a:off x="5711287" y="-64673"/>
                <a:ext cx="44032" cy="43695"/>
              </a:xfrm>
              <a:custGeom>
                <a:avLst/>
                <a:gdLst>
                  <a:gd name="T0" fmla="*/ 117 w 118"/>
                  <a:gd name="T1" fmla="*/ 0 h 118"/>
                  <a:gd name="T2" fmla="*/ 117 w 118"/>
                  <a:gd name="T3" fmla="*/ 0 h 118"/>
                  <a:gd name="T4" fmla="*/ 0 w 118"/>
                  <a:gd name="T5" fmla="*/ 117 h 118"/>
                  <a:gd name="T6" fmla="*/ 88 w 118"/>
                  <a:gd name="T7" fmla="*/ 117 h 118"/>
                  <a:gd name="T8" fmla="*/ 117 w 118"/>
                  <a:gd name="T9" fmla="*/ 0 h 118"/>
                </a:gdLst>
                <a:ahLst/>
                <a:cxnLst>
                  <a:cxn ang="0">
                    <a:pos x="T0" y="T1"/>
                  </a:cxn>
                  <a:cxn ang="0">
                    <a:pos x="T2" y="T3"/>
                  </a:cxn>
                  <a:cxn ang="0">
                    <a:pos x="T4" y="T5"/>
                  </a:cxn>
                  <a:cxn ang="0">
                    <a:pos x="T6" y="T7"/>
                  </a:cxn>
                  <a:cxn ang="0">
                    <a:pos x="T8" y="T9"/>
                  </a:cxn>
                </a:cxnLst>
                <a:rect l="0" t="0" r="r" b="b"/>
                <a:pathLst>
                  <a:path w="118" h="118">
                    <a:moveTo>
                      <a:pt x="117" y="0"/>
                    </a:moveTo>
                    <a:lnTo>
                      <a:pt x="117" y="0"/>
                    </a:lnTo>
                    <a:cubicBezTo>
                      <a:pt x="88" y="30"/>
                      <a:pt x="29" y="59"/>
                      <a:pt x="0" y="117"/>
                    </a:cubicBezTo>
                    <a:cubicBezTo>
                      <a:pt x="29" y="117"/>
                      <a:pt x="59" y="117"/>
                      <a:pt x="88" y="117"/>
                    </a:cubicBezTo>
                    <a:cubicBezTo>
                      <a:pt x="88" y="59"/>
                      <a:pt x="117" y="59"/>
                      <a:pt x="11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49" name="Freeform 899">
                <a:extLst>
                  <a:ext uri="{FF2B5EF4-FFF2-40B4-BE49-F238E27FC236}">
                    <a16:creationId xmlns:a16="http://schemas.microsoft.com/office/drawing/2014/main" id="{006363EB-8C56-4DCD-82AA-16A584495433}"/>
                  </a:ext>
                </a:extLst>
              </p:cNvPr>
              <p:cNvSpPr>
                <a:spLocks noChangeArrowheads="1"/>
              </p:cNvSpPr>
              <p:nvPr/>
            </p:nvSpPr>
            <p:spPr bwMode="auto">
              <a:xfrm>
                <a:off x="4858354" y="-42017"/>
                <a:ext cx="32617" cy="21039"/>
              </a:xfrm>
              <a:custGeom>
                <a:avLst/>
                <a:gdLst>
                  <a:gd name="T0" fmla="*/ 88 w 89"/>
                  <a:gd name="T1" fmla="*/ 29 h 59"/>
                  <a:gd name="T2" fmla="*/ 88 w 89"/>
                  <a:gd name="T3" fmla="*/ 29 h 59"/>
                  <a:gd name="T4" fmla="*/ 0 w 89"/>
                  <a:gd name="T5" fmla="*/ 58 h 59"/>
                  <a:gd name="T6" fmla="*/ 88 w 89"/>
                  <a:gd name="T7" fmla="*/ 29 h 59"/>
                </a:gdLst>
                <a:ahLst/>
                <a:cxnLst>
                  <a:cxn ang="0">
                    <a:pos x="T0" y="T1"/>
                  </a:cxn>
                  <a:cxn ang="0">
                    <a:pos x="T2" y="T3"/>
                  </a:cxn>
                  <a:cxn ang="0">
                    <a:pos x="T4" y="T5"/>
                  </a:cxn>
                  <a:cxn ang="0">
                    <a:pos x="T6" y="T7"/>
                  </a:cxn>
                </a:cxnLst>
                <a:rect l="0" t="0" r="r" b="b"/>
                <a:pathLst>
                  <a:path w="89" h="59">
                    <a:moveTo>
                      <a:pt x="88" y="29"/>
                    </a:moveTo>
                    <a:lnTo>
                      <a:pt x="88" y="29"/>
                    </a:lnTo>
                    <a:cubicBezTo>
                      <a:pt x="59" y="29"/>
                      <a:pt x="0" y="0"/>
                      <a:pt x="0" y="58"/>
                    </a:cubicBezTo>
                    <a:cubicBezTo>
                      <a:pt x="30" y="58"/>
                      <a:pt x="59" y="58"/>
                      <a:pt x="88"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50" name="Freeform 900">
                <a:extLst>
                  <a:ext uri="{FF2B5EF4-FFF2-40B4-BE49-F238E27FC236}">
                    <a16:creationId xmlns:a16="http://schemas.microsoft.com/office/drawing/2014/main" id="{F0B715BB-3447-4193-93B2-CB3A9CE9F69F}"/>
                  </a:ext>
                </a:extLst>
              </p:cNvPr>
              <p:cNvSpPr>
                <a:spLocks noChangeArrowheads="1"/>
              </p:cNvSpPr>
              <p:nvPr/>
            </p:nvSpPr>
            <p:spPr bwMode="auto">
              <a:xfrm>
                <a:off x="4902387" y="-42017"/>
                <a:ext cx="32617" cy="21039"/>
              </a:xfrm>
              <a:custGeom>
                <a:avLst/>
                <a:gdLst>
                  <a:gd name="T0" fmla="*/ 0 w 88"/>
                  <a:gd name="T1" fmla="*/ 58 h 59"/>
                  <a:gd name="T2" fmla="*/ 0 w 88"/>
                  <a:gd name="T3" fmla="*/ 58 h 59"/>
                  <a:gd name="T4" fmla="*/ 87 w 88"/>
                  <a:gd name="T5" fmla="*/ 58 h 59"/>
                  <a:gd name="T6" fmla="*/ 0 w 88"/>
                  <a:gd name="T7" fmla="*/ 58 h 59"/>
                </a:gdLst>
                <a:ahLst/>
                <a:cxnLst>
                  <a:cxn ang="0">
                    <a:pos x="T0" y="T1"/>
                  </a:cxn>
                  <a:cxn ang="0">
                    <a:pos x="T2" y="T3"/>
                  </a:cxn>
                  <a:cxn ang="0">
                    <a:pos x="T4" y="T5"/>
                  </a:cxn>
                  <a:cxn ang="0">
                    <a:pos x="T6" y="T7"/>
                  </a:cxn>
                </a:cxnLst>
                <a:rect l="0" t="0" r="r" b="b"/>
                <a:pathLst>
                  <a:path w="88" h="59">
                    <a:moveTo>
                      <a:pt x="0" y="58"/>
                    </a:moveTo>
                    <a:lnTo>
                      <a:pt x="0" y="58"/>
                    </a:lnTo>
                    <a:cubicBezTo>
                      <a:pt x="29" y="58"/>
                      <a:pt x="58" y="58"/>
                      <a:pt x="87" y="58"/>
                    </a:cubicBezTo>
                    <a:cubicBezTo>
                      <a:pt x="87" y="0"/>
                      <a:pt x="0" y="29"/>
                      <a:pt x="0"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51" name="Freeform 901">
                <a:extLst>
                  <a:ext uri="{FF2B5EF4-FFF2-40B4-BE49-F238E27FC236}">
                    <a16:creationId xmlns:a16="http://schemas.microsoft.com/office/drawing/2014/main" id="{8704B274-55FA-4D42-A1EA-33F4137DEFCE}"/>
                  </a:ext>
                </a:extLst>
              </p:cNvPr>
              <p:cNvSpPr>
                <a:spLocks noChangeArrowheads="1"/>
              </p:cNvSpPr>
              <p:nvPr/>
            </p:nvSpPr>
            <p:spPr bwMode="auto">
              <a:xfrm>
                <a:off x="6810476" y="-42017"/>
                <a:ext cx="151668" cy="224947"/>
              </a:xfrm>
              <a:custGeom>
                <a:avLst/>
                <a:gdLst>
                  <a:gd name="T0" fmla="*/ 58 w 409"/>
                  <a:gd name="T1" fmla="*/ 58 h 613"/>
                  <a:gd name="T2" fmla="*/ 58 w 409"/>
                  <a:gd name="T3" fmla="*/ 58 h 613"/>
                  <a:gd name="T4" fmla="*/ 0 w 409"/>
                  <a:gd name="T5" fmla="*/ 88 h 613"/>
                  <a:gd name="T6" fmla="*/ 29 w 409"/>
                  <a:gd name="T7" fmla="*/ 204 h 613"/>
                  <a:gd name="T8" fmla="*/ 87 w 409"/>
                  <a:gd name="T9" fmla="*/ 174 h 613"/>
                  <a:gd name="T10" fmla="*/ 146 w 409"/>
                  <a:gd name="T11" fmla="*/ 438 h 613"/>
                  <a:gd name="T12" fmla="*/ 204 w 409"/>
                  <a:gd name="T13" fmla="*/ 438 h 613"/>
                  <a:gd name="T14" fmla="*/ 146 w 409"/>
                  <a:gd name="T15" fmla="*/ 496 h 613"/>
                  <a:gd name="T16" fmla="*/ 263 w 409"/>
                  <a:gd name="T17" fmla="*/ 612 h 613"/>
                  <a:gd name="T18" fmla="*/ 263 w 409"/>
                  <a:gd name="T19" fmla="*/ 524 h 613"/>
                  <a:gd name="T20" fmla="*/ 379 w 409"/>
                  <a:gd name="T21" fmla="*/ 583 h 613"/>
                  <a:gd name="T22" fmla="*/ 350 w 409"/>
                  <a:gd name="T23" fmla="*/ 496 h 613"/>
                  <a:gd name="T24" fmla="*/ 379 w 409"/>
                  <a:gd name="T25" fmla="*/ 467 h 613"/>
                  <a:gd name="T26" fmla="*/ 320 w 409"/>
                  <a:gd name="T27" fmla="*/ 438 h 613"/>
                  <a:gd name="T28" fmla="*/ 320 w 409"/>
                  <a:gd name="T29" fmla="*/ 408 h 613"/>
                  <a:gd name="T30" fmla="*/ 379 w 409"/>
                  <a:gd name="T31" fmla="*/ 408 h 613"/>
                  <a:gd name="T32" fmla="*/ 379 w 409"/>
                  <a:gd name="T33" fmla="*/ 350 h 613"/>
                  <a:gd name="T34" fmla="*/ 292 w 409"/>
                  <a:gd name="T35" fmla="*/ 379 h 613"/>
                  <a:gd name="T36" fmla="*/ 263 w 409"/>
                  <a:gd name="T37" fmla="*/ 262 h 613"/>
                  <a:gd name="T38" fmla="*/ 204 w 409"/>
                  <a:gd name="T39" fmla="*/ 262 h 613"/>
                  <a:gd name="T40" fmla="*/ 117 w 409"/>
                  <a:gd name="T41" fmla="*/ 204 h 613"/>
                  <a:gd name="T42" fmla="*/ 175 w 409"/>
                  <a:gd name="T43" fmla="*/ 146 h 613"/>
                  <a:gd name="T44" fmla="*/ 146 w 409"/>
                  <a:gd name="T45" fmla="*/ 88 h 613"/>
                  <a:gd name="T46" fmla="*/ 175 w 409"/>
                  <a:gd name="T47" fmla="*/ 117 h 613"/>
                  <a:gd name="T48" fmla="*/ 58 w 409"/>
                  <a:gd name="T49" fmla="*/ 5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9" h="613">
                    <a:moveTo>
                      <a:pt x="58" y="58"/>
                    </a:moveTo>
                    <a:lnTo>
                      <a:pt x="58" y="58"/>
                    </a:lnTo>
                    <a:cubicBezTo>
                      <a:pt x="29" y="58"/>
                      <a:pt x="29" y="88"/>
                      <a:pt x="0" y="88"/>
                    </a:cubicBezTo>
                    <a:cubicBezTo>
                      <a:pt x="29" y="117"/>
                      <a:pt x="0" y="204"/>
                      <a:pt x="29" y="204"/>
                    </a:cubicBezTo>
                    <a:cubicBezTo>
                      <a:pt x="58" y="204"/>
                      <a:pt x="58" y="174"/>
                      <a:pt x="87" y="174"/>
                    </a:cubicBezTo>
                    <a:cubicBezTo>
                      <a:pt x="87" y="262"/>
                      <a:pt x="146" y="321"/>
                      <a:pt x="146" y="438"/>
                    </a:cubicBezTo>
                    <a:cubicBezTo>
                      <a:pt x="175" y="438"/>
                      <a:pt x="204" y="438"/>
                      <a:pt x="204" y="438"/>
                    </a:cubicBezTo>
                    <a:cubicBezTo>
                      <a:pt x="175" y="467"/>
                      <a:pt x="146" y="467"/>
                      <a:pt x="146" y="496"/>
                    </a:cubicBezTo>
                    <a:cubicBezTo>
                      <a:pt x="204" y="524"/>
                      <a:pt x="204" y="583"/>
                      <a:pt x="263" y="612"/>
                    </a:cubicBezTo>
                    <a:cubicBezTo>
                      <a:pt x="320" y="583"/>
                      <a:pt x="263" y="554"/>
                      <a:pt x="263" y="524"/>
                    </a:cubicBezTo>
                    <a:cubicBezTo>
                      <a:pt x="320" y="524"/>
                      <a:pt x="292" y="612"/>
                      <a:pt x="379" y="583"/>
                    </a:cubicBezTo>
                    <a:cubicBezTo>
                      <a:pt x="408" y="554"/>
                      <a:pt x="379" y="524"/>
                      <a:pt x="350" y="496"/>
                    </a:cubicBezTo>
                    <a:cubicBezTo>
                      <a:pt x="379" y="496"/>
                      <a:pt x="379" y="467"/>
                      <a:pt x="379" y="467"/>
                    </a:cubicBezTo>
                    <a:cubicBezTo>
                      <a:pt x="350" y="438"/>
                      <a:pt x="320" y="467"/>
                      <a:pt x="320" y="438"/>
                    </a:cubicBezTo>
                    <a:lnTo>
                      <a:pt x="320" y="408"/>
                    </a:lnTo>
                    <a:cubicBezTo>
                      <a:pt x="350" y="408"/>
                      <a:pt x="350" y="408"/>
                      <a:pt x="379" y="408"/>
                    </a:cubicBezTo>
                    <a:cubicBezTo>
                      <a:pt x="379" y="379"/>
                      <a:pt x="379" y="379"/>
                      <a:pt x="379" y="350"/>
                    </a:cubicBezTo>
                    <a:cubicBezTo>
                      <a:pt x="320" y="350"/>
                      <a:pt x="292" y="379"/>
                      <a:pt x="292" y="379"/>
                    </a:cubicBezTo>
                    <a:cubicBezTo>
                      <a:pt x="263" y="350"/>
                      <a:pt x="263" y="321"/>
                      <a:pt x="263" y="262"/>
                    </a:cubicBezTo>
                    <a:cubicBezTo>
                      <a:pt x="234" y="262"/>
                      <a:pt x="234" y="262"/>
                      <a:pt x="204" y="262"/>
                    </a:cubicBezTo>
                    <a:cubicBezTo>
                      <a:pt x="204" y="233"/>
                      <a:pt x="146" y="233"/>
                      <a:pt x="117" y="204"/>
                    </a:cubicBezTo>
                    <a:cubicBezTo>
                      <a:pt x="146" y="174"/>
                      <a:pt x="175" y="174"/>
                      <a:pt x="175" y="146"/>
                    </a:cubicBezTo>
                    <a:cubicBezTo>
                      <a:pt x="175" y="117"/>
                      <a:pt x="117" y="117"/>
                      <a:pt x="146" y="88"/>
                    </a:cubicBezTo>
                    <a:lnTo>
                      <a:pt x="175" y="117"/>
                    </a:lnTo>
                    <a:cubicBezTo>
                      <a:pt x="263" y="58"/>
                      <a:pt x="87" y="0"/>
                      <a:pt x="58" y="5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52" name="Freeform 902">
                <a:extLst>
                  <a:ext uri="{FF2B5EF4-FFF2-40B4-BE49-F238E27FC236}">
                    <a16:creationId xmlns:a16="http://schemas.microsoft.com/office/drawing/2014/main" id="{A1A7FC1C-8872-4ED0-A4F6-5737DDF3B5A7}"/>
                  </a:ext>
                </a:extLst>
              </p:cNvPr>
              <p:cNvSpPr>
                <a:spLocks noChangeArrowheads="1"/>
              </p:cNvSpPr>
              <p:nvPr/>
            </p:nvSpPr>
            <p:spPr bwMode="auto">
              <a:xfrm>
                <a:off x="6875710" y="59"/>
                <a:ext cx="65234" cy="74443"/>
              </a:xfrm>
              <a:custGeom>
                <a:avLst/>
                <a:gdLst>
                  <a:gd name="T0" fmla="*/ 117 w 176"/>
                  <a:gd name="T1" fmla="*/ 204 h 205"/>
                  <a:gd name="T2" fmla="*/ 117 w 176"/>
                  <a:gd name="T3" fmla="*/ 204 h 205"/>
                  <a:gd name="T4" fmla="*/ 117 w 176"/>
                  <a:gd name="T5" fmla="*/ 87 h 205"/>
                  <a:gd name="T6" fmla="*/ 0 w 176"/>
                  <a:gd name="T7" fmla="*/ 87 h 205"/>
                  <a:gd name="T8" fmla="*/ 117 w 176"/>
                  <a:gd name="T9" fmla="*/ 204 h 205"/>
                </a:gdLst>
                <a:ahLst/>
                <a:cxnLst>
                  <a:cxn ang="0">
                    <a:pos x="T0" y="T1"/>
                  </a:cxn>
                  <a:cxn ang="0">
                    <a:pos x="T2" y="T3"/>
                  </a:cxn>
                  <a:cxn ang="0">
                    <a:pos x="T4" y="T5"/>
                  </a:cxn>
                  <a:cxn ang="0">
                    <a:pos x="T6" y="T7"/>
                  </a:cxn>
                  <a:cxn ang="0">
                    <a:pos x="T8" y="T9"/>
                  </a:cxn>
                </a:cxnLst>
                <a:rect l="0" t="0" r="r" b="b"/>
                <a:pathLst>
                  <a:path w="176" h="205">
                    <a:moveTo>
                      <a:pt x="117" y="204"/>
                    </a:moveTo>
                    <a:lnTo>
                      <a:pt x="117" y="204"/>
                    </a:lnTo>
                    <a:cubicBezTo>
                      <a:pt x="175" y="145"/>
                      <a:pt x="145" y="116"/>
                      <a:pt x="117" y="87"/>
                    </a:cubicBezTo>
                    <a:cubicBezTo>
                      <a:pt x="88" y="57"/>
                      <a:pt x="29" y="0"/>
                      <a:pt x="0" y="87"/>
                    </a:cubicBezTo>
                    <a:cubicBezTo>
                      <a:pt x="59" y="116"/>
                      <a:pt x="88" y="145"/>
                      <a:pt x="117"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53" name="Freeform 903">
                <a:extLst>
                  <a:ext uri="{FF2B5EF4-FFF2-40B4-BE49-F238E27FC236}">
                    <a16:creationId xmlns:a16="http://schemas.microsoft.com/office/drawing/2014/main" id="{4CF100AC-4F81-49F2-B8AC-23DA5BB10D70}"/>
                  </a:ext>
                </a:extLst>
              </p:cNvPr>
              <p:cNvSpPr>
                <a:spLocks noChangeArrowheads="1"/>
              </p:cNvSpPr>
              <p:nvPr/>
            </p:nvSpPr>
            <p:spPr bwMode="auto">
              <a:xfrm>
                <a:off x="6950729" y="53465"/>
                <a:ext cx="32617" cy="97099"/>
              </a:xfrm>
              <a:custGeom>
                <a:avLst/>
                <a:gdLst>
                  <a:gd name="T0" fmla="*/ 29 w 89"/>
                  <a:gd name="T1" fmla="*/ 262 h 263"/>
                  <a:gd name="T2" fmla="*/ 29 w 89"/>
                  <a:gd name="T3" fmla="*/ 262 h 263"/>
                  <a:gd name="T4" fmla="*/ 88 w 89"/>
                  <a:gd name="T5" fmla="*/ 234 h 263"/>
                  <a:gd name="T6" fmla="*/ 88 w 89"/>
                  <a:gd name="T7" fmla="*/ 88 h 263"/>
                  <a:gd name="T8" fmla="*/ 0 w 89"/>
                  <a:gd name="T9" fmla="*/ 59 h 263"/>
                  <a:gd name="T10" fmla="*/ 29 w 89"/>
                  <a:gd name="T11" fmla="*/ 262 h 263"/>
                </a:gdLst>
                <a:ahLst/>
                <a:cxnLst>
                  <a:cxn ang="0">
                    <a:pos x="T0" y="T1"/>
                  </a:cxn>
                  <a:cxn ang="0">
                    <a:pos x="T2" y="T3"/>
                  </a:cxn>
                  <a:cxn ang="0">
                    <a:pos x="T4" y="T5"/>
                  </a:cxn>
                  <a:cxn ang="0">
                    <a:pos x="T6" y="T7"/>
                  </a:cxn>
                  <a:cxn ang="0">
                    <a:pos x="T8" y="T9"/>
                  </a:cxn>
                  <a:cxn ang="0">
                    <a:pos x="T10" y="T11"/>
                  </a:cxn>
                </a:cxnLst>
                <a:rect l="0" t="0" r="r" b="b"/>
                <a:pathLst>
                  <a:path w="89" h="263">
                    <a:moveTo>
                      <a:pt x="29" y="262"/>
                    </a:moveTo>
                    <a:lnTo>
                      <a:pt x="29" y="262"/>
                    </a:lnTo>
                    <a:cubicBezTo>
                      <a:pt x="58" y="262"/>
                      <a:pt x="58" y="262"/>
                      <a:pt x="88" y="234"/>
                    </a:cubicBezTo>
                    <a:cubicBezTo>
                      <a:pt x="88" y="205"/>
                      <a:pt x="58" y="146"/>
                      <a:pt x="88" y="88"/>
                    </a:cubicBezTo>
                    <a:cubicBezTo>
                      <a:pt x="88" y="59"/>
                      <a:pt x="29" y="0"/>
                      <a:pt x="0" y="59"/>
                    </a:cubicBezTo>
                    <a:cubicBezTo>
                      <a:pt x="29" y="146"/>
                      <a:pt x="0" y="205"/>
                      <a:pt x="29" y="2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54" name="Freeform 904">
                <a:extLst>
                  <a:ext uri="{FF2B5EF4-FFF2-40B4-BE49-F238E27FC236}">
                    <a16:creationId xmlns:a16="http://schemas.microsoft.com/office/drawing/2014/main" id="{1555731D-264A-4007-BFA4-4958D97A89DA}"/>
                  </a:ext>
                </a:extLst>
              </p:cNvPr>
              <p:cNvSpPr>
                <a:spLocks noChangeArrowheads="1"/>
              </p:cNvSpPr>
              <p:nvPr/>
            </p:nvSpPr>
            <p:spPr bwMode="auto">
              <a:xfrm>
                <a:off x="7015963" y="129525"/>
                <a:ext cx="22832" cy="32366"/>
              </a:xfrm>
              <a:custGeom>
                <a:avLst/>
                <a:gdLst>
                  <a:gd name="T0" fmla="*/ 0 w 60"/>
                  <a:gd name="T1" fmla="*/ 29 h 88"/>
                  <a:gd name="T2" fmla="*/ 0 w 60"/>
                  <a:gd name="T3" fmla="*/ 29 h 88"/>
                  <a:gd name="T4" fmla="*/ 0 w 60"/>
                  <a:gd name="T5" fmla="*/ 87 h 88"/>
                  <a:gd name="T6" fmla="*/ 30 w 60"/>
                  <a:gd name="T7" fmla="*/ 87 h 88"/>
                  <a:gd name="T8" fmla="*/ 0 w 60"/>
                  <a:gd name="T9" fmla="*/ 29 h 88"/>
                </a:gdLst>
                <a:ahLst/>
                <a:cxnLst>
                  <a:cxn ang="0">
                    <a:pos x="T0" y="T1"/>
                  </a:cxn>
                  <a:cxn ang="0">
                    <a:pos x="T2" y="T3"/>
                  </a:cxn>
                  <a:cxn ang="0">
                    <a:pos x="T4" y="T5"/>
                  </a:cxn>
                  <a:cxn ang="0">
                    <a:pos x="T6" y="T7"/>
                  </a:cxn>
                  <a:cxn ang="0">
                    <a:pos x="T8" y="T9"/>
                  </a:cxn>
                </a:cxnLst>
                <a:rect l="0" t="0" r="r" b="b"/>
                <a:pathLst>
                  <a:path w="60" h="88">
                    <a:moveTo>
                      <a:pt x="0" y="29"/>
                    </a:moveTo>
                    <a:lnTo>
                      <a:pt x="0" y="29"/>
                    </a:lnTo>
                    <a:cubicBezTo>
                      <a:pt x="0" y="57"/>
                      <a:pt x="0" y="57"/>
                      <a:pt x="0" y="87"/>
                    </a:cubicBezTo>
                    <a:cubicBezTo>
                      <a:pt x="0" y="87"/>
                      <a:pt x="0" y="87"/>
                      <a:pt x="30" y="87"/>
                    </a:cubicBezTo>
                    <a:cubicBezTo>
                      <a:pt x="59" y="57"/>
                      <a:pt x="30" y="0"/>
                      <a:pt x="0" y="2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grpSp>
        <p:grpSp>
          <p:nvGrpSpPr>
            <p:cNvPr id="955" name="Group 954">
              <a:extLst>
                <a:ext uri="{FF2B5EF4-FFF2-40B4-BE49-F238E27FC236}">
                  <a16:creationId xmlns:a16="http://schemas.microsoft.com/office/drawing/2014/main" id="{E1893BE4-9143-497A-87F4-BEFE12EABE47}"/>
                </a:ext>
              </a:extLst>
            </p:cNvPr>
            <p:cNvGrpSpPr/>
            <p:nvPr/>
          </p:nvGrpSpPr>
          <p:grpSpPr>
            <a:xfrm>
              <a:off x="2040383" y="4945468"/>
              <a:ext cx="1273691" cy="823725"/>
              <a:chOff x="9043103" y="-545314"/>
              <a:chExt cx="1273691" cy="823725"/>
            </a:xfrm>
            <a:solidFill>
              <a:schemeClr val="tx2">
                <a:lumMod val="40000"/>
                <a:lumOff val="60000"/>
              </a:schemeClr>
            </a:solidFill>
          </p:grpSpPr>
          <p:sp>
            <p:nvSpPr>
              <p:cNvPr id="956" name="Freeform 905">
                <a:extLst>
                  <a:ext uri="{FF2B5EF4-FFF2-40B4-BE49-F238E27FC236}">
                    <a16:creationId xmlns:a16="http://schemas.microsoft.com/office/drawing/2014/main" id="{4D6D56F0-4F11-4A75-AFF0-5F39212F455C}"/>
                  </a:ext>
                </a:extLst>
              </p:cNvPr>
              <p:cNvSpPr>
                <a:spLocks noChangeArrowheads="1"/>
              </p:cNvSpPr>
              <p:nvPr/>
            </p:nvSpPr>
            <p:spPr bwMode="auto">
              <a:xfrm>
                <a:off x="9108337" y="-545314"/>
                <a:ext cx="172870" cy="106809"/>
              </a:xfrm>
              <a:custGeom>
                <a:avLst/>
                <a:gdLst>
                  <a:gd name="T0" fmla="*/ 175 w 468"/>
                  <a:gd name="T1" fmla="*/ 175 h 293"/>
                  <a:gd name="T2" fmla="*/ 175 w 468"/>
                  <a:gd name="T3" fmla="*/ 175 h 293"/>
                  <a:gd name="T4" fmla="*/ 408 w 468"/>
                  <a:gd name="T5" fmla="*/ 233 h 293"/>
                  <a:gd name="T6" fmla="*/ 438 w 468"/>
                  <a:gd name="T7" fmla="*/ 29 h 293"/>
                  <a:gd name="T8" fmla="*/ 205 w 468"/>
                  <a:gd name="T9" fmla="*/ 0 h 293"/>
                  <a:gd name="T10" fmla="*/ 175 w 468"/>
                  <a:gd name="T11" fmla="*/ 175 h 293"/>
                </a:gdLst>
                <a:ahLst/>
                <a:cxnLst>
                  <a:cxn ang="0">
                    <a:pos x="T0" y="T1"/>
                  </a:cxn>
                  <a:cxn ang="0">
                    <a:pos x="T2" y="T3"/>
                  </a:cxn>
                  <a:cxn ang="0">
                    <a:pos x="T4" y="T5"/>
                  </a:cxn>
                  <a:cxn ang="0">
                    <a:pos x="T6" y="T7"/>
                  </a:cxn>
                  <a:cxn ang="0">
                    <a:pos x="T8" y="T9"/>
                  </a:cxn>
                  <a:cxn ang="0">
                    <a:pos x="T10" y="T11"/>
                  </a:cxn>
                </a:cxnLst>
                <a:rect l="0" t="0" r="r" b="b"/>
                <a:pathLst>
                  <a:path w="468" h="293">
                    <a:moveTo>
                      <a:pt x="175" y="175"/>
                    </a:moveTo>
                    <a:lnTo>
                      <a:pt x="175" y="175"/>
                    </a:lnTo>
                    <a:cubicBezTo>
                      <a:pt x="175" y="262"/>
                      <a:pt x="350" y="292"/>
                      <a:pt x="408" y="233"/>
                    </a:cubicBezTo>
                    <a:cubicBezTo>
                      <a:pt x="438" y="146"/>
                      <a:pt x="467" y="88"/>
                      <a:pt x="438" y="29"/>
                    </a:cubicBezTo>
                    <a:cubicBezTo>
                      <a:pt x="350" y="0"/>
                      <a:pt x="291" y="0"/>
                      <a:pt x="205" y="0"/>
                    </a:cubicBezTo>
                    <a:cubicBezTo>
                      <a:pt x="175" y="59"/>
                      <a:pt x="0" y="146"/>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57" name="Freeform 906">
                <a:extLst>
                  <a:ext uri="{FF2B5EF4-FFF2-40B4-BE49-F238E27FC236}">
                    <a16:creationId xmlns:a16="http://schemas.microsoft.com/office/drawing/2014/main" id="{DAC9C6BD-EB0E-41EB-8361-BEAA080D8FB8}"/>
                  </a:ext>
                </a:extLst>
              </p:cNvPr>
              <p:cNvSpPr>
                <a:spLocks noChangeArrowheads="1"/>
              </p:cNvSpPr>
              <p:nvPr/>
            </p:nvSpPr>
            <p:spPr bwMode="auto">
              <a:xfrm>
                <a:off x="9043103" y="-503238"/>
                <a:ext cx="53818" cy="74443"/>
              </a:xfrm>
              <a:custGeom>
                <a:avLst/>
                <a:gdLst>
                  <a:gd name="T0" fmla="*/ 59 w 147"/>
                  <a:gd name="T1" fmla="*/ 204 h 205"/>
                  <a:gd name="T2" fmla="*/ 59 w 147"/>
                  <a:gd name="T3" fmla="*/ 204 h 205"/>
                  <a:gd name="T4" fmla="*/ 87 w 147"/>
                  <a:gd name="T5" fmla="*/ 145 h 205"/>
                  <a:gd name="T6" fmla="*/ 146 w 147"/>
                  <a:gd name="T7" fmla="*/ 116 h 205"/>
                  <a:gd name="T8" fmla="*/ 146 w 147"/>
                  <a:gd name="T9" fmla="*/ 0 h 205"/>
                  <a:gd name="T10" fmla="*/ 116 w 147"/>
                  <a:gd name="T11" fmla="*/ 0 h 205"/>
                  <a:gd name="T12" fmla="*/ 0 w 147"/>
                  <a:gd name="T13" fmla="*/ 175 h 205"/>
                  <a:gd name="T14" fmla="*/ 59 w 147"/>
                  <a:gd name="T15" fmla="*/ 204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205">
                    <a:moveTo>
                      <a:pt x="59" y="204"/>
                    </a:moveTo>
                    <a:lnTo>
                      <a:pt x="59" y="204"/>
                    </a:lnTo>
                    <a:cubicBezTo>
                      <a:pt x="87" y="204"/>
                      <a:pt x="59" y="175"/>
                      <a:pt x="87" y="145"/>
                    </a:cubicBezTo>
                    <a:cubicBezTo>
                      <a:pt x="116" y="116"/>
                      <a:pt x="146" y="116"/>
                      <a:pt x="146" y="116"/>
                    </a:cubicBezTo>
                    <a:cubicBezTo>
                      <a:pt x="146" y="87"/>
                      <a:pt x="146" y="29"/>
                      <a:pt x="146" y="0"/>
                    </a:cubicBezTo>
                    <a:lnTo>
                      <a:pt x="116" y="0"/>
                    </a:lnTo>
                    <a:cubicBezTo>
                      <a:pt x="87" y="58"/>
                      <a:pt x="0" y="87"/>
                      <a:pt x="0" y="175"/>
                    </a:cubicBezTo>
                    <a:cubicBezTo>
                      <a:pt x="0" y="175"/>
                      <a:pt x="30" y="204"/>
                      <a:pt x="59"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58" name="Freeform 907">
                <a:extLst>
                  <a:ext uri="{FF2B5EF4-FFF2-40B4-BE49-F238E27FC236}">
                    <a16:creationId xmlns:a16="http://schemas.microsoft.com/office/drawing/2014/main" id="{A4082042-FA03-4202-8C55-04A1824BB235}"/>
                  </a:ext>
                </a:extLst>
              </p:cNvPr>
              <p:cNvSpPr>
                <a:spLocks noChangeArrowheads="1"/>
              </p:cNvSpPr>
              <p:nvPr/>
            </p:nvSpPr>
            <p:spPr bwMode="auto">
              <a:xfrm>
                <a:off x="9496478" y="-417467"/>
                <a:ext cx="151669" cy="129466"/>
              </a:xfrm>
              <a:custGeom>
                <a:avLst/>
                <a:gdLst>
                  <a:gd name="T0" fmla="*/ 117 w 409"/>
                  <a:gd name="T1" fmla="*/ 321 h 351"/>
                  <a:gd name="T2" fmla="*/ 117 w 409"/>
                  <a:gd name="T3" fmla="*/ 321 h 351"/>
                  <a:gd name="T4" fmla="*/ 205 w 409"/>
                  <a:gd name="T5" fmla="*/ 262 h 351"/>
                  <a:gd name="T6" fmla="*/ 408 w 409"/>
                  <a:gd name="T7" fmla="*/ 321 h 351"/>
                  <a:gd name="T8" fmla="*/ 379 w 409"/>
                  <a:gd name="T9" fmla="*/ 175 h 351"/>
                  <a:gd name="T10" fmla="*/ 321 w 409"/>
                  <a:gd name="T11" fmla="*/ 175 h 351"/>
                  <a:gd name="T12" fmla="*/ 321 w 409"/>
                  <a:gd name="T13" fmla="*/ 204 h 351"/>
                  <a:gd name="T14" fmla="*/ 291 w 409"/>
                  <a:gd name="T15" fmla="*/ 146 h 351"/>
                  <a:gd name="T16" fmla="*/ 205 w 409"/>
                  <a:gd name="T17" fmla="*/ 0 h 351"/>
                  <a:gd name="T18" fmla="*/ 117 w 409"/>
                  <a:gd name="T19" fmla="*/ 59 h 351"/>
                  <a:gd name="T20" fmla="*/ 0 w 409"/>
                  <a:gd name="T21" fmla="*/ 88 h 351"/>
                  <a:gd name="T22" fmla="*/ 88 w 409"/>
                  <a:gd name="T23" fmla="*/ 233 h 351"/>
                  <a:gd name="T24" fmla="*/ 117 w 409"/>
                  <a:gd name="T25" fmla="*/ 3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9" h="351">
                    <a:moveTo>
                      <a:pt x="117" y="321"/>
                    </a:moveTo>
                    <a:lnTo>
                      <a:pt x="117" y="321"/>
                    </a:lnTo>
                    <a:cubicBezTo>
                      <a:pt x="175" y="321"/>
                      <a:pt x="175" y="292"/>
                      <a:pt x="205" y="262"/>
                    </a:cubicBezTo>
                    <a:cubicBezTo>
                      <a:pt x="262" y="321"/>
                      <a:pt x="321" y="350"/>
                      <a:pt x="408" y="321"/>
                    </a:cubicBezTo>
                    <a:cubicBezTo>
                      <a:pt x="408" y="262"/>
                      <a:pt x="379" y="233"/>
                      <a:pt x="379" y="175"/>
                    </a:cubicBezTo>
                    <a:cubicBezTo>
                      <a:pt x="350" y="175"/>
                      <a:pt x="350" y="175"/>
                      <a:pt x="321" y="175"/>
                    </a:cubicBezTo>
                    <a:lnTo>
                      <a:pt x="321" y="204"/>
                    </a:lnTo>
                    <a:cubicBezTo>
                      <a:pt x="321" y="175"/>
                      <a:pt x="291" y="175"/>
                      <a:pt x="291" y="146"/>
                    </a:cubicBezTo>
                    <a:cubicBezTo>
                      <a:pt x="291" y="88"/>
                      <a:pt x="233" y="59"/>
                      <a:pt x="205" y="0"/>
                    </a:cubicBezTo>
                    <a:cubicBezTo>
                      <a:pt x="146" y="0"/>
                      <a:pt x="146" y="29"/>
                      <a:pt x="117" y="59"/>
                    </a:cubicBezTo>
                    <a:cubicBezTo>
                      <a:pt x="58" y="59"/>
                      <a:pt x="29" y="59"/>
                      <a:pt x="0" y="88"/>
                    </a:cubicBezTo>
                    <a:cubicBezTo>
                      <a:pt x="0" y="146"/>
                      <a:pt x="58" y="175"/>
                      <a:pt x="88" y="233"/>
                    </a:cubicBezTo>
                    <a:cubicBezTo>
                      <a:pt x="88" y="262"/>
                      <a:pt x="117" y="292"/>
                      <a:pt x="117"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59" name="Freeform 908">
                <a:extLst>
                  <a:ext uri="{FF2B5EF4-FFF2-40B4-BE49-F238E27FC236}">
                    <a16:creationId xmlns:a16="http://schemas.microsoft.com/office/drawing/2014/main" id="{76042536-9D6C-4CAD-A0EE-DAEA9B187A09}"/>
                  </a:ext>
                </a:extLst>
              </p:cNvPr>
              <p:cNvSpPr>
                <a:spLocks noChangeArrowheads="1"/>
              </p:cNvSpPr>
              <p:nvPr/>
            </p:nvSpPr>
            <p:spPr bwMode="auto">
              <a:xfrm>
                <a:off x="9701965" y="-299329"/>
                <a:ext cx="172870" cy="64733"/>
              </a:xfrm>
              <a:custGeom>
                <a:avLst/>
                <a:gdLst>
                  <a:gd name="T0" fmla="*/ 203 w 467"/>
                  <a:gd name="T1" fmla="*/ 117 h 176"/>
                  <a:gd name="T2" fmla="*/ 203 w 467"/>
                  <a:gd name="T3" fmla="*/ 117 h 176"/>
                  <a:gd name="T4" fmla="*/ 466 w 467"/>
                  <a:gd name="T5" fmla="*/ 58 h 176"/>
                  <a:gd name="T6" fmla="*/ 262 w 467"/>
                  <a:gd name="T7" fmla="*/ 29 h 176"/>
                  <a:gd name="T8" fmla="*/ 57 w 467"/>
                  <a:gd name="T9" fmla="*/ 0 h 176"/>
                  <a:gd name="T10" fmla="*/ 0 w 467"/>
                  <a:gd name="T11" fmla="*/ 146 h 176"/>
                  <a:gd name="T12" fmla="*/ 203 w 467"/>
                  <a:gd name="T13" fmla="*/ 117 h 176"/>
                </a:gdLst>
                <a:ahLst/>
                <a:cxnLst>
                  <a:cxn ang="0">
                    <a:pos x="T0" y="T1"/>
                  </a:cxn>
                  <a:cxn ang="0">
                    <a:pos x="T2" y="T3"/>
                  </a:cxn>
                  <a:cxn ang="0">
                    <a:pos x="T4" y="T5"/>
                  </a:cxn>
                  <a:cxn ang="0">
                    <a:pos x="T6" y="T7"/>
                  </a:cxn>
                  <a:cxn ang="0">
                    <a:pos x="T8" y="T9"/>
                  </a:cxn>
                  <a:cxn ang="0">
                    <a:pos x="T10" y="T11"/>
                  </a:cxn>
                  <a:cxn ang="0">
                    <a:pos x="T12" y="T13"/>
                  </a:cxn>
                </a:cxnLst>
                <a:rect l="0" t="0" r="r" b="b"/>
                <a:pathLst>
                  <a:path w="467" h="176">
                    <a:moveTo>
                      <a:pt x="203" y="117"/>
                    </a:moveTo>
                    <a:lnTo>
                      <a:pt x="203" y="117"/>
                    </a:lnTo>
                    <a:cubicBezTo>
                      <a:pt x="291" y="175"/>
                      <a:pt x="436" y="146"/>
                      <a:pt x="466" y="58"/>
                    </a:cubicBezTo>
                    <a:cubicBezTo>
                      <a:pt x="407" y="0"/>
                      <a:pt x="291" y="58"/>
                      <a:pt x="262" y="29"/>
                    </a:cubicBezTo>
                    <a:cubicBezTo>
                      <a:pt x="203" y="58"/>
                      <a:pt x="116" y="29"/>
                      <a:pt x="57" y="0"/>
                    </a:cubicBezTo>
                    <a:cubicBezTo>
                      <a:pt x="28" y="58"/>
                      <a:pt x="0" y="88"/>
                      <a:pt x="0" y="146"/>
                    </a:cubicBezTo>
                    <a:cubicBezTo>
                      <a:pt x="28" y="146"/>
                      <a:pt x="145" y="146"/>
                      <a:pt x="203" y="11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60" name="Freeform 909">
                <a:extLst>
                  <a:ext uri="{FF2B5EF4-FFF2-40B4-BE49-F238E27FC236}">
                    <a16:creationId xmlns:a16="http://schemas.microsoft.com/office/drawing/2014/main" id="{9B41D2D2-1954-44E9-87D5-9D40E603128A}"/>
                  </a:ext>
                </a:extLst>
              </p:cNvPr>
              <p:cNvSpPr>
                <a:spLocks noChangeArrowheads="1"/>
              </p:cNvSpPr>
              <p:nvPr/>
            </p:nvSpPr>
            <p:spPr bwMode="auto">
              <a:xfrm>
                <a:off x="9863419" y="-255635"/>
                <a:ext cx="163085" cy="129466"/>
              </a:xfrm>
              <a:custGeom>
                <a:avLst/>
                <a:gdLst>
                  <a:gd name="T0" fmla="*/ 0 w 439"/>
                  <a:gd name="T1" fmla="*/ 116 h 351"/>
                  <a:gd name="T2" fmla="*/ 0 w 439"/>
                  <a:gd name="T3" fmla="*/ 116 h 351"/>
                  <a:gd name="T4" fmla="*/ 147 w 439"/>
                  <a:gd name="T5" fmla="*/ 204 h 351"/>
                  <a:gd name="T6" fmla="*/ 350 w 439"/>
                  <a:gd name="T7" fmla="*/ 321 h 351"/>
                  <a:gd name="T8" fmla="*/ 438 w 439"/>
                  <a:gd name="T9" fmla="*/ 204 h 351"/>
                  <a:gd name="T10" fmla="*/ 147 w 439"/>
                  <a:gd name="T11" fmla="*/ 87 h 351"/>
                  <a:gd name="T12" fmla="*/ 88 w 439"/>
                  <a:gd name="T13" fmla="*/ 29 h 351"/>
                  <a:gd name="T14" fmla="*/ 0 w 439"/>
                  <a:gd name="T15" fmla="*/ 116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351">
                    <a:moveTo>
                      <a:pt x="0" y="116"/>
                    </a:moveTo>
                    <a:lnTo>
                      <a:pt x="0" y="116"/>
                    </a:lnTo>
                    <a:cubicBezTo>
                      <a:pt x="0" y="174"/>
                      <a:pt x="88" y="174"/>
                      <a:pt x="147" y="204"/>
                    </a:cubicBezTo>
                    <a:cubicBezTo>
                      <a:pt x="147" y="321"/>
                      <a:pt x="234" y="350"/>
                      <a:pt x="350" y="321"/>
                    </a:cubicBezTo>
                    <a:cubicBezTo>
                      <a:pt x="409" y="321"/>
                      <a:pt x="438" y="262"/>
                      <a:pt x="438" y="204"/>
                    </a:cubicBezTo>
                    <a:cubicBezTo>
                      <a:pt x="380" y="145"/>
                      <a:pt x="292" y="87"/>
                      <a:pt x="147" y="87"/>
                    </a:cubicBezTo>
                    <a:cubicBezTo>
                      <a:pt x="117" y="58"/>
                      <a:pt x="117" y="29"/>
                      <a:pt x="88" y="29"/>
                    </a:cubicBezTo>
                    <a:cubicBezTo>
                      <a:pt x="59" y="0"/>
                      <a:pt x="0" y="87"/>
                      <a:pt x="0" y="11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61" name="Freeform 910">
                <a:extLst>
                  <a:ext uri="{FF2B5EF4-FFF2-40B4-BE49-F238E27FC236}">
                    <a16:creationId xmlns:a16="http://schemas.microsoft.com/office/drawing/2014/main" id="{4C5F07E4-DA8A-4C67-8786-5A51ECAE6AC5}"/>
                  </a:ext>
                </a:extLst>
              </p:cNvPr>
              <p:cNvSpPr>
                <a:spLocks noChangeArrowheads="1"/>
              </p:cNvSpPr>
              <p:nvPr/>
            </p:nvSpPr>
            <p:spPr bwMode="auto">
              <a:xfrm>
                <a:off x="9776984" y="-245925"/>
                <a:ext cx="75019" cy="97099"/>
              </a:xfrm>
              <a:custGeom>
                <a:avLst/>
                <a:gdLst>
                  <a:gd name="T0" fmla="*/ 175 w 205"/>
                  <a:gd name="T1" fmla="*/ 175 h 263"/>
                  <a:gd name="T2" fmla="*/ 175 w 205"/>
                  <a:gd name="T3" fmla="*/ 175 h 263"/>
                  <a:gd name="T4" fmla="*/ 175 w 205"/>
                  <a:gd name="T5" fmla="*/ 58 h 263"/>
                  <a:gd name="T6" fmla="*/ 0 w 205"/>
                  <a:gd name="T7" fmla="*/ 87 h 263"/>
                  <a:gd name="T8" fmla="*/ 146 w 205"/>
                  <a:gd name="T9" fmla="*/ 233 h 263"/>
                  <a:gd name="T10" fmla="*/ 175 w 205"/>
                  <a:gd name="T11" fmla="*/ 175 h 263"/>
                </a:gdLst>
                <a:ahLst/>
                <a:cxnLst>
                  <a:cxn ang="0">
                    <a:pos x="T0" y="T1"/>
                  </a:cxn>
                  <a:cxn ang="0">
                    <a:pos x="T2" y="T3"/>
                  </a:cxn>
                  <a:cxn ang="0">
                    <a:pos x="T4" y="T5"/>
                  </a:cxn>
                  <a:cxn ang="0">
                    <a:pos x="T6" y="T7"/>
                  </a:cxn>
                  <a:cxn ang="0">
                    <a:pos x="T8" y="T9"/>
                  </a:cxn>
                  <a:cxn ang="0">
                    <a:pos x="T10" y="T11"/>
                  </a:cxn>
                </a:cxnLst>
                <a:rect l="0" t="0" r="r" b="b"/>
                <a:pathLst>
                  <a:path w="205" h="263">
                    <a:moveTo>
                      <a:pt x="175" y="175"/>
                    </a:moveTo>
                    <a:lnTo>
                      <a:pt x="175" y="175"/>
                    </a:lnTo>
                    <a:cubicBezTo>
                      <a:pt x="204" y="145"/>
                      <a:pt x="175" y="116"/>
                      <a:pt x="175" y="58"/>
                    </a:cubicBezTo>
                    <a:cubicBezTo>
                      <a:pt x="117" y="87"/>
                      <a:pt x="0" y="0"/>
                      <a:pt x="0" y="87"/>
                    </a:cubicBezTo>
                    <a:cubicBezTo>
                      <a:pt x="59" y="116"/>
                      <a:pt x="59" y="262"/>
                      <a:pt x="146" y="233"/>
                    </a:cubicBezTo>
                    <a:cubicBezTo>
                      <a:pt x="146" y="204"/>
                      <a:pt x="175" y="204"/>
                      <a:pt x="175" y="1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62" name="Freeform 911">
                <a:extLst>
                  <a:ext uri="{FF2B5EF4-FFF2-40B4-BE49-F238E27FC236}">
                    <a16:creationId xmlns:a16="http://schemas.microsoft.com/office/drawing/2014/main" id="{92511149-7F37-48AC-A112-5321EBEECE08}"/>
                  </a:ext>
                </a:extLst>
              </p:cNvPr>
              <p:cNvSpPr>
                <a:spLocks noChangeArrowheads="1"/>
              </p:cNvSpPr>
              <p:nvPr/>
            </p:nvSpPr>
            <p:spPr bwMode="auto">
              <a:xfrm>
                <a:off x="9840587" y="-148826"/>
                <a:ext cx="76649" cy="43695"/>
              </a:xfrm>
              <a:custGeom>
                <a:avLst/>
                <a:gdLst>
                  <a:gd name="T0" fmla="*/ 175 w 206"/>
                  <a:gd name="T1" fmla="*/ 0 h 117"/>
                  <a:gd name="T2" fmla="*/ 175 w 206"/>
                  <a:gd name="T3" fmla="*/ 0 h 117"/>
                  <a:gd name="T4" fmla="*/ 58 w 206"/>
                  <a:gd name="T5" fmla="*/ 116 h 117"/>
                  <a:gd name="T6" fmla="*/ 175 w 206"/>
                  <a:gd name="T7" fmla="*/ 88 h 117"/>
                  <a:gd name="T8" fmla="*/ 175 w 206"/>
                  <a:gd name="T9" fmla="*/ 0 h 117"/>
                </a:gdLst>
                <a:ahLst/>
                <a:cxnLst>
                  <a:cxn ang="0">
                    <a:pos x="T0" y="T1"/>
                  </a:cxn>
                  <a:cxn ang="0">
                    <a:pos x="T2" y="T3"/>
                  </a:cxn>
                  <a:cxn ang="0">
                    <a:pos x="T4" y="T5"/>
                  </a:cxn>
                  <a:cxn ang="0">
                    <a:pos x="T6" y="T7"/>
                  </a:cxn>
                  <a:cxn ang="0">
                    <a:pos x="T8" y="T9"/>
                  </a:cxn>
                </a:cxnLst>
                <a:rect l="0" t="0" r="r" b="b"/>
                <a:pathLst>
                  <a:path w="206" h="117">
                    <a:moveTo>
                      <a:pt x="175" y="0"/>
                    </a:moveTo>
                    <a:lnTo>
                      <a:pt x="175" y="0"/>
                    </a:lnTo>
                    <a:cubicBezTo>
                      <a:pt x="88" y="0"/>
                      <a:pt x="0" y="59"/>
                      <a:pt x="58" y="116"/>
                    </a:cubicBezTo>
                    <a:cubicBezTo>
                      <a:pt x="117" y="116"/>
                      <a:pt x="146" y="88"/>
                      <a:pt x="175" y="88"/>
                    </a:cubicBezTo>
                    <a:cubicBezTo>
                      <a:pt x="205" y="59"/>
                      <a:pt x="175" y="30"/>
                      <a:pt x="17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sp>
            <p:nvSpPr>
              <p:cNvPr id="963" name="Freeform 912">
                <a:extLst>
                  <a:ext uri="{FF2B5EF4-FFF2-40B4-BE49-F238E27FC236}">
                    <a16:creationId xmlns:a16="http://schemas.microsoft.com/office/drawing/2014/main" id="{7090944E-EA2F-4527-82C2-20DF2330F263}"/>
                  </a:ext>
                </a:extLst>
              </p:cNvPr>
              <p:cNvSpPr>
                <a:spLocks noChangeArrowheads="1"/>
              </p:cNvSpPr>
              <p:nvPr/>
            </p:nvSpPr>
            <p:spPr bwMode="auto">
              <a:xfrm>
                <a:off x="10003672" y="-74383"/>
                <a:ext cx="313122" cy="352794"/>
              </a:xfrm>
              <a:custGeom>
                <a:avLst/>
                <a:gdLst>
                  <a:gd name="T0" fmla="*/ 87 w 847"/>
                  <a:gd name="T1" fmla="*/ 321 h 963"/>
                  <a:gd name="T2" fmla="*/ 87 w 847"/>
                  <a:gd name="T3" fmla="*/ 321 h 963"/>
                  <a:gd name="T4" fmla="*/ 29 w 847"/>
                  <a:gd name="T5" fmla="*/ 467 h 963"/>
                  <a:gd name="T6" fmla="*/ 58 w 847"/>
                  <a:gd name="T7" fmla="*/ 496 h 963"/>
                  <a:gd name="T8" fmla="*/ 117 w 847"/>
                  <a:gd name="T9" fmla="*/ 584 h 963"/>
                  <a:gd name="T10" fmla="*/ 87 w 847"/>
                  <a:gd name="T11" fmla="*/ 759 h 963"/>
                  <a:gd name="T12" fmla="*/ 146 w 847"/>
                  <a:gd name="T13" fmla="*/ 876 h 963"/>
                  <a:gd name="T14" fmla="*/ 262 w 847"/>
                  <a:gd name="T15" fmla="*/ 962 h 963"/>
                  <a:gd name="T16" fmla="*/ 320 w 847"/>
                  <a:gd name="T17" fmla="*/ 876 h 963"/>
                  <a:gd name="T18" fmla="*/ 437 w 847"/>
                  <a:gd name="T19" fmla="*/ 788 h 963"/>
                  <a:gd name="T20" fmla="*/ 525 w 847"/>
                  <a:gd name="T21" fmla="*/ 729 h 963"/>
                  <a:gd name="T22" fmla="*/ 670 w 847"/>
                  <a:gd name="T23" fmla="*/ 700 h 963"/>
                  <a:gd name="T24" fmla="*/ 817 w 847"/>
                  <a:gd name="T25" fmla="*/ 584 h 963"/>
                  <a:gd name="T26" fmla="*/ 817 w 847"/>
                  <a:gd name="T27" fmla="*/ 555 h 963"/>
                  <a:gd name="T28" fmla="*/ 700 w 847"/>
                  <a:gd name="T29" fmla="*/ 438 h 963"/>
                  <a:gd name="T30" fmla="*/ 670 w 847"/>
                  <a:gd name="T31" fmla="*/ 350 h 963"/>
                  <a:gd name="T32" fmla="*/ 408 w 847"/>
                  <a:gd name="T33" fmla="*/ 176 h 963"/>
                  <a:gd name="T34" fmla="*/ 379 w 847"/>
                  <a:gd name="T35" fmla="*/ 117 h 963"/>
                  <a:gd name="T36" fmla="*/ 204 w 847"/>
                  <a:gd name="T37" fmla="*/ 29 h 963"/>
                  <a:gd name="T38" fmla="*/ 146 w 847"/>
                  <a:gd name="T39" fmla="*/ 234 h 963"/>
                  <a:gd name="T40" fmla="*/ 87 w 847"/>
                  <a:gd name="T41" fmla="*/ 32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963">
                    <a:moveTo>
                      <a:pt x="87" y="321"/>
                    </a:moveTo>
                    <a:lnTo>
                      <a:pt x="87" y="321"/>
                    </a:lnTo>
                    <a:cubicBezTo>
                      <a:pt x="0" y="321"/>
                      <a:pt x="0" y="409"/>
                      <a:pt x="29" y="467"/>
                    </a:cubicBezTo>
                    <a:cubicBezTo>
                      <a:pt x="29" y="467"/>
                      <a:pt x="58" y="467"/>
                      <a:pt x="58" y="496"/>
                    </a:cubicBezTo>
                    <a:cubicBezTo>
                      <a:pt x="58" y="555"/>
                      <a:pt x="87" y="555"/>
                      <a:pt x="117" y="584"/>
                    </a:cubicBezTo>
                    <a:cubicBezTo>
                      <a:pt x="117" y="642"/>
                      <a:pt x="87" y="700"/>
                      <a:pt x="87" y="759"/>
                    </a:cubicBezTo>
                    <a:cubicBezTo>
                      <a:pt x="87" y="817"/>
                      <a:pt x="117" y="817"/>
                      <a:pt x="146" y="876"/>
                    </a:cubicBezTo>
                    <a:cubicBezTo>
                      <a:pt x="204" y="876"/>
                      <a:pt x="204" y="962"/>
                      <a:pt x="262" y="962"/>
                    </a:cubicBezTo>
                    <a:cubicBezTo>
                      <a:pt x="320" y="962"/>
                      <a:pt x="320" y="905"/>
                      <a:pt x="320" y="876"/>
                    </a:cubicBezTo>
                    <a:cubicBezTo>
                      <a:pt x="350" y="876"/>
                      <a:pt x="408" y="817"/>
                      <a:pt x="437" y="788"/>
                    </a:cubicBezTo>
                    <a:cubicBezTo>
                      <a:pt x="467" y="759"/>
                      <a:pt x="496" y="729"/>
                      <a:pt x="525" y="729"/>
                    </a:cubicBezTo>
                    <a:cubicBezTo>
                      <a:pt x="583" y="700"/>
                      <a:pt x="612" y="729"/>
                      <a:pt x="670" y="700"/>
                    </a:cubicBezTo>
                    <a:cubicBezTo>
                      <a:pt x="729" y="700"/>
                      <a:pt x="817" y="612"/>
                      <a:pt x="817" y="584"/>
                    </a:cubicBezTo>
                    <a:cubicBezTo>
                      <a:pt x="817" y="584"/>
                      <a:pt x="846" y="555"/>
                      <a:pt x="817" y="555"/>
                    </a:cubicBezTo>
                    <a:cubicBezTo>
                      <a:pt x="729" y="555"/>
                      <a:pt x="758" y="496"/>
                      <a:pt x="700" y="438"/>
                    </a:cubicBezTo>
                    <a:cubicBezTo>
                      <a:pt x="700" y="409"/>
                      <a:pt x="641" y="409"/>
                      <a:pt x="670" y="350"/>
                    </a:cubicBezTo>
                    <a:cubicBezTo>
                      <a:pt x="554" y="292"/>
                      <a:pt x="525" y="205"/>
                      <a:pt x="408" y="176"/>
                    </a:cubicBezTo>
                    <a:cubicBezTo>
                      <a:pt x="408" y="146"/>
                      <a:pt x="379" y="117"/>
                      <a:pt x="379" y="117"/>
                    </a:cubicBezTo>
                    <a:cubicBezTo>
                      <a:pt x="262" y="117"/>
                      <a:pt x="262" y="59"/>
                      <a:pt x="204" y="29"/>
                    </a:cubicBezTo>
                    <a:cubicBezTo>
                      <a:pt x="58" y="0"/>
                      <a:pt x="146" y="146"/>
                      <a:pt x="146" y="234"/>
                    </a:cubicBezTo>
                    <a:cubicBezTo>
                      <a:pt x="117" y="262"/>
                      <a:pt x="87" y="262"/>
                      <a:pt x="87" y="32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CA" sz="1350"/>
              </a:p>
            </p:txBody>
          </p:sp>
        </p:grpSp>
        <p:sp>
          <p:nvSpPr>
            <p:cNvPr id="5" name="Star: 5 Points 4">
              <a:extLst>
                <a:ext uri="{FF2B5EF4-FFF2-40B4-BE49-F238E27FC236}">
                  <a16:creationId xmlns:a16="http://schemas.microsoft.com/office/drawing/2014/main" id="{5E16BD68-C0C7-4257-9399-564FC2015DCF}"/>
                </a:ext>
              </a:extLst>
            </p:cNvPr>
            <p:cNvSpPr/>
            <p:nvPr/>
          </p:nvSpPr>
          <p:spPr>
            <a:xfrm>
              <a:off x="4666351" y="3593729"/>
              <a:ext cx="239477" cy="188686"/>
            </a:xfrm>
            <a:prstGeom prst="star5">
              <a:avLst/>
            </a:prstGeom>
            <a:solidFill>
              <a:schemeClr val="accent6">
                <a:lumMod val="9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64" name="Star: 5 Points 963">
              <a:extLst>
                <a:ext uri="{FF2B5EF4-FFF2-40B4-BE49-F238E27FC236}">
                  <a16:creationId xmlns:a16="http://schemas.microsoft.com/office/drawing/2014/main" id="{0A816DE2-3078-41C3-955D-4E781F670797}"/>
                </a:ext>
              </a:extLst>
            </p:cNvPr>
            <p:cNvSpPr/>
            <p:nvPr/>
          </p:nvSpPr>
          <p:spPr>
            <a:xfrm>
              <a:off x="7373266" y="1983010"/>
              <a:ext cx="239477" cy="188686"/>
            </a:xfrm>
            <a:prstGeom prst="star5">
              <a:avLst/>
            </a:prstGeom>
            <a:solidFill>
              <a:schemeClr val="accent6">
                <a:lumMod val="9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65" name="Star: 5 Points 964">
              <a:extLst>
                <a:ext uri="{FF2B5EF4-FFF2-40B4-BE49-F238E27FC236}">
                  <a16:creationId xmlns:a16="http://schemas.microsoft.com/office/drawing/2014/main" id="{5E746EC8-FBC4-4A02-AB74-F5564E2F04DD}"/>
                </a:ext>
              </a:extLst>
            </p:cNvPr>
            <p:cNvSpPr/>
            <p:nvPr/>
          </p:nvSpPr>
          <p:spPr>
            <a:xfrm>
              <a:off x="5489300" y="3334656"/>
              <a:ext cx="239477" cy="188686"/>
            </a:xfrm>
            <a:prstGeom prst="star5">
              <a:avLst/>
            </a:prstGeom>
            <a:solidFill>
              <a:schemeClr val="accent6">
                <a:lumMod val="9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66" name="TextBox 965">
              <a:extLst>
                <a:ext uri="{FF2B5EF4-FFF2-40B4-BE49-F238E27FC236}">
                  <a16:creationId xmlns:a16="http://schemas.microsoft.com/office/drawing/2014/main" id="{D990C473-7836-450C-B10F-20C5280D29CA}"/>
                </a:ext>
              </a:extLst>
            </p:cNvPr>
            <p:cNvSpPr txBox="1"/>
            <p:nvPr/>
          </p:nvSpPr>
          <p:spPr>
            <a:xfrm>
              <a:off x="4577000" y="2894938"/>
              <a:ext cx="1063339" cy="413334"/>
            </a:xfrm>
            <a:prstGeom prst="rect">
              <a:avLst/>
            </a:prstGeom>
            <a:noFill/>
          </p:spPr>
          <p:txBody>
            <a:bodyPr wrap="none" rtlCol="0">
              <a:spAutoFit/>
            </a:bodyPr>
            <a:lstStyle/>
            <a:p>
              <a:r>
                <a:rPr lang="en-US" sz="1350"/>
                <a:t>St. Louis</a:t>
              </a:r>
            </a:p>
          </p:txBody>
        </p:sp>
        <p:sp>
          <p:nvSpPr>
            <p:cNvPr id="967" name="TextBox 966">
              <a:extLst>
                <a:ext uri="{FF2B5EF4-FFF2-40B4-BE49-F238E27FC236}">
                  <a16:creationId xmlns:a16="http://schemas.microsoft.com/office/drawing/2014/main" id="{C1F00980-669B-4700-88BF-CEB3A9DEDA89}"/>
                </a:ext>
              </a:extLst>
            </p:cNvPr>
            <p:cNvSpPr txBox="1"/>
            <p:nvPr/>
          </p:nvSpPr>
          <p:spPr>
            <a:xfrm>
              <a:off x="3261927" y="3523341"/>
              <a:ext cx="1260084" cy="413334"/>
            </a:xfrm>
            <a:prstGeom prst="rect">
              <a:avLst/>
            </a:prstGeom>
            <a:noFill/>
          </p:spPr>
          <p:txBody>
            <a:bodyPr wrap="none" rtlCol="0">
              <a:spAutoFit/>
            </a:bodyPr>
            <a:lstStyle/>
            <a:p>
              <a:r>
                <a:rPr lang="en-US" sz="1350"/>
                <a:t>Muskogee</a:t>
              </a:r>
            </a:p>
          </p:txBody>
        </p:sp>
        <p:sp>
          <p:nvSpPr>
            <p:cNvPr id="968" name="TextBox 967">
              <a:extLst>
                <a:ext uri="{FF2B5EF4-FFF2-40B4-BE49-F238E27FC236}">
                  <a16:creationId xmlns:a16="http://schemas.microsoft.com/office/drawing/2014/main" id="{3C228E26-9D98-4217-8650-DE6F9195AC54}"/>
                </a:ext>
              </a:extLst>
            </p:cNvPr>
            <p:cNvSpPr txBox="1"/>
            <p:nvPr/>
          </p:nvSpPr>
          <p:spPr>
            <a:xfrm>
              <a:off x="6522071" y="1570418"/>
              <a:ext cx="951801" cy="413334"/>
            </a:xfrm>
            <a:prstGeom prst="rect">
              <a:avLst/>
            </a:prstGeom>
            <a:noFill/>
          </p:spPr>
          <p:txBody>
            <a:bodyPr wrap="none" rtlCol="0">
              <a:spAutoFit/>
            </a:bodyPr>
            <a:lstStyle/>
            <a:p>
              <a:r>
                <a:rPr lang="en-US" sz="1350"/>
                <a:t>Buffalo</a:t>
              </a:r>
            </a:p>
          </p:txBody>
        </p:sp>
        <p:cxnSp>
          <p:nvCxnSpPr>
            <p:cNvPr id="972" name="Straight Connector 971">
              <a:extLst>
                <a:ext uri="{FF2B5EF4-FFF2-40B4-BE49-F238E27FC236}">
                  <a16:creationId xmlns:a16="http://schemas.microsoft.com/office/drawing/2014/main" id="{0B37552A-A24F-40AB-88CB-DF95F86F5651}"/>
                </a:ext>
              </a:extLst>
            </p:cNvPr>
            <p:cNvCxnSpPr>
              <a:cxnSpLocks/>
            </p:cNvCxnSpPr>
            <p:nvPr/>
          </p:nvCxnSpPr>
          <p:spPr>
            <a:xfrm>
              <a:off x="4259951" y="3716708"/>
              <a:ext cx="406400" cy="0"/>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74" name="Straight Connector 973">
              <a:extLst>
                <a:ext uri="{FF2B5EF4-FFF2-40B4-BE49-F238E27FC236}">
                  <a16:creationId xmlns:a16="http://schemas.microsoft.com/office/drawing/2014/main" id="{BC4DA6C2-7553-4B7B-A6BB-5C14F511FE89}"/>
                </a:ext>
              </a:extLst>
            </p:cNvPr>
            <p:cNvCxnSpPr>
              <a:cxnSpLocks/>
            </p:cNvCxnSpPr>
            <p:nvPr/>
          </p:nvCxnSpPr>
          <p:spPr>
            <a:xfrm>
              <a:off x="5248966" y="3242107"/>
              <a:ext cx="222699" cy="17093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976" name="Straight Connector 975">
              <a:extLst>
                <a:ext uri="{FF2B5EF4-FFF2-40B4-BE49-F238E27FC236}">
                  <a16:creationId xmlns:a16="http://schemas.microsoft.com/office/drawing/2014/main" id="{82B03016-751E-47A1-9200-C121C38363D0}"/>
                </a:ext>
              </a:extLst>
            </p:cNvPr>
            <p:cNvCxnSpPr>
              <a:cxnSpLocks/>
              <a:endCxn id="964" idx="1"/>
            </p:cNvCxnSpPr>
            <p:nvPr/>
          </p:nvCxnSpPr>
          <p:spPr>
            <a:xfrm>
              <a:off x="6950568" y="1918397"/>
              <a:ext cx="422698" cy="13668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grpSp>
      <p:sp>
        <p:nvSpPr>
          <p:cNvPr id="973" name="Rectangle 972">
            <a:extLst>
              <a:ext uri="{FF2B5EF4-FFF2-40B4-BE49-F238E27FC236}">
                <a16:creationId xmlns:a16="http://schemas.microsoft.com/office/drawing/2014/main" id="{869B3C8E-15B3-4381-8816-B04FA780D1A7}"/>
              </a:ext>
            </a:extLst>
          </p:cNvPr>
          <p:cNvSpPr/>
          <p:nvPr/>
        </p:nvSpPr>
        <p:spPr>
          <a:xfrm>
            <a:off x="4087942" y="1677211"/>
            <a:ext cx="2554088" cy="300082"/>
          </a:xfrm>
          <a:prstGeom prst="rect">
            <a:avLst/>
          </a:prstGeom>
        </p:spPr>
        <p:txBody>
          <a:bodyPr wrap="square">
            <a:spAutoFit/>
          </a:bodyPr>
          <a:lstStyle/>
          <a:p>
            <a:pPr marL="342900"/>
            <a:r>
              <a:rPr lang="en-US" sz="1350" b="1" dirty="0">
                <a:latin typeface="Calibri" panose="020F0502020204030204" pitchFamily="34" charset="0"/>
                <a:ea typeface="Calibri" panose="020F0502020204030204" pitchFamily="34" charset="0"/>
              </a:rPr>
              <a:t>Regional Processing Offices</a:t>
            </a:r>
            <a:endParaRPr lang="en-US" sz="135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87534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E70CCE-43B0-40E8-8B22-2C0300BE539C}"/>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a:solidFill>
                <a:prstClr val="white"/>
              </a:solidFill>
            </a:endParaRPr>
          </a:p>
        </p:txBody>
      </p:sp>
      <p:sp>
        <p:nvSpPr>
          <p:cNvPr id="4" name="Title 3">
            <a:extLst>
              <a:ext uri="{FF2B5EF4-FFF2-40B4-BE49-F238E27FC236}">
                <a16:creationId xmlns:a16="http://schemas.microsoft.com/office/drawing/2014/main" id="{AA58E284-56E1-40D5-80A3-108135920AE9}"/>
              </a:ext>
            </a:extLst>
          </p:cNvPr>
          <p:cNvSpPr>
            <a:spLocks noGrp="1"/>
          </p:cNvSpPr>
          <p:nvPr>
            <p:ph type="title"/>
          </p:nvPr>
        </p:nvSpPr>
        <p:spPr/>
        <p:txBody>
          <a:bodyPr>
            <a:normAutofit fontScale="90000"/>
          </a:bodyPr>
          <a:lstStyle/>
          <a:p>
            <a:r>
              <a:rPr lang="en-US"/>
              <a:t>Forever GI Bill</a:t>
            </a:r>
          </a:p>
        </p:txBody>
      </p:sp>
      <p:sp>
        <p:nvSpPr>
          <p:cNvPr id="5" name="Text Placeholder 26">
            <a:extLst>
              <a:ext uri="{FF2B5EF4-FFF2-40B4-BE49-F238E27FC236}">
                <a16:creationId xmlns:a16="http://schemas.microsoft.com/office/drawing/2014/main" id="{9D56EE32-D2CC-40D4-A5AC-570E73097534}"/>
              </a:ext>
            </a:extLst>
          </p:cNvPr>
          <p:cNvSpPr txBox="1">
            <a:spLocks/>
          </p:cNvSpPr>
          <p:nvPr/>
        </p:nvSpPr>
        <p:spPr>
          <a:xfrm>
            <a:off x="394155" y="892843"/>
            <a:ext cx="10924342" cy="937768"/>
          </a:xfrm>
          <a:prstGeom prst="rect">
            <a:avLst/>
          </a:prstGeom>
        </p:spPr>
        <p:txBody>
          <a:bodyPr vert="horz" lIns="0" tIns="0" rIns="0" bIns="0" rtlCol="0">
            <a:noAutofit/>
          </a:bodyPr>
          <a:lstStyle>
            <a:lvl1pPr marL="0" indent="0" algn="l" defTabSz="1734634" rtl="0" eaLnBrk="1" latinLnBrk="0" hangingPunct="1">
              <a:lnSpc>
                <a:spcPct val="90000"/>
              </a:lnSpc>
              <a:spcBef>
                <a:spcPts val="800"/>
              </a:spcBef>
              <a:buFont typeface="Arial" charset="0"/>
              <a:buNone/>
              <a:defRPr lang="en-US" sz="2133" b="1" i="0" kern="1200" cap="none" baseline="0" dirty="0" smtClean="0">
                <a:solidFill>
                  <a:schemeClr val="tx1"/>
                </a:solidFill>
                <a:latin typeface="+mn-lt"/>
                <a:ea typeface="Arial Black" charset="0"/>
                <a:cs typeface="Arial Black" charset="0"/>
              </a:defRPr>
            </a:lvl1pPr>
            <a:lvl2pPr marL="0" indent="0" algn="l" defTabSz="1734634" rtl="0" eaLnBrk="1" latinLnBrk="0" hangingPunct="1">
              <a:lnSpc>
                <a:spcPct val="90000"/>
              </a:lnSpc>
              <a:spcBef>
                <a:spcPts val="800"/>
              </a:spcBef>
              <a:buFont typeface="Arial" charset="0"/>
              <a:buNone/>
              <a:defRPr lang="en-US" sz="2133" b="0" i="0" kern="1200" cap="none" baseline="0" dirty="0" smtClean="0">
                <a:solidFill>
                  <a:schemeClr val="tx1"/>
                </a:solidFill>
                <a:latin typeface="+mn-lt"/>
                <a:ea typeface="Arial Black" charset="0"/>
                <a:cs typeface="Arial Black" charset="0"/>
              </a:defRPr>
            </a:lvl2pPr>
            <a:lvl3pPr marL="201079" indent="-201079" algn="l" defTabSz="1734634" rtl="0" eaLnBrk="1" latinLnBrk="0" hangingPunct="1">
              <a:lnSpc>
                <a:spcPct val="90000"/>
              </a:lnSpc>
              <a:spcBef>
                <a:spcPts val="800"/>
              </a:spcBef>
              <a:buFont typeface="Arial" charset="0"/>
              <a:buChar char="•"/>
              <a:tabLst/>
              <a:defRPr lang="en-US" sz="2133" b="0" i="0" kern="1200" cap="none" baseline="0" dirty="0" smtClean="0">
                <a:solidFill>
                  <a:schemeClr val="tx1"/>
                </a:solidFill>
                <a:latin typeface="+mn-lt"/>
                <a:ea typeface="Arial Black" charset="0"/>
                <a:cs typeface="Arial Black" charset="0"/>
              </a:defRPr>
            </a:lvl3pPr>
            <a:lvl4pPr marL="0" indent="0" algn="l" defTabSz="1734634" rtl="0" eaLnBrk="1" latinLnBrk="0" hangingPunct="1">
              <a:lnSpc>
                <a:spcPct val="90000"/>
              </a:lnSpc>
              <a:spcBef>
                <a:spcPts val="800"/>
              </a:spcBef>
              <a:buFont typeface="Arial" charset="0"/>
              <a:buNone/>
              <a:defRPr lang="en-US" sz="2133" b="1" i="0" kern="1200" cap="none" baseline="0" dirty="0" smtClean="0">
                <a:solidFill>
                  <a:schemeClr val="tx2"/>
                </a:solidFill>
                <a:latin typeface="Arial Bold" charset="0"/>
                <a:ea typeface="Arial Black" charset="0"/>
                <a:cs typeface="Arial Black" charset="0"/>
              </a:defRPr>
            </a:lvl4pPr>
            <a:lvl5pPr marL="182875" indent="-182875" algn="l" defTabSz="1734634" rtl="0" eaLnBrk="1" latinLnBrk="0" hangingPunct="1">
              <a:lnSpc>
                <a:spcPct val="90000"/>
              </a:lnSpc>
              <a:spcBef>
                <a:spcPts val="800"/>
              </a:spcBef>
              <a:buFont typeface="Arial" charset="0"/>
              <a:buChar char="•"/>
              <a:defRPr lang="en-US" sz="2133" b="1" i="0" kern="1200" cap="none" baseline="0" dirty="0">
                <a:solidFill>
                  <a:schemeClr val="tx2"/>
                </a:solidFill>
                <a:latin typeface="Arial Bold" charset="0"/>
                <a:ea typeface="Arial Black" charset="0"/>
                <a:cs typeface="Arial Black" charset="0"/>
              </a:defRPr>
            </a:lvl5pPr>
            <a:lvl6pPr marL="365751" indent="-182875" algn="l" defTabSz="1734634" rtl="0" eaLnBrk="1" latinLnBrk="0" hangingPunct="1">
              <a:lnSpc>
                <a:spcPct val="90000"/>
              </a:lnSpc>
              <a:spcBef>
                <a:spcPts val="800"/>
              </a:spcBef>
              <a:buFont typeface="Arial" charset="0"/>
              <a:buChar char="•"/>
              <a:defRPr sz="2133" b="1" i="0" kern="1200" cap="none" baseline="0">
                <a:solidFill>
                  <a:schemeClr val="tx2"/>
                </a:solidFill>
                <a:latin typeface="Arial Bold" charset="0"/>
                <a:ea typeface="Arial Bold" charset="0"/>
                <a:cs typeface="Arial Bold" charset="0"/>
              </a:defRPr>
            </a:lvl6pPr>
            <a:lvl7pPr marL="0" indent="0" algn="l" defTabSz="1734634" rtl="0" eaLnBrk="1" latinLnBrk="0" hangingPunct="1">
              <a:lnSpc>
                <a:spcPct val="90000"/>
              </a:lnSpc>
              <a:spcBef>
                <a:spcPts val="800"/>
              </a:spcBef>
              <a:buFont typeface="Arial" charset="0"/>
              <a:buNone/>
              <a:defRPr sz="1867" b="1" i="0" kern="1200" cap="none" baseline="0">
                <a:solidFill>
                  <a:schemeClr val="tx1"/>
                </a:solidFill>
                <a:latin typeface="Arial Bold" charset="0"/>
                <a:ea typeface="Arial Bold" charset="0"/>
                <a:cs typeface="Arial Bold" charset="0"/>
              </a:defRPr>
            </a:lvl7pPr>
            <a:lvl8pPr marL="182875"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old" charset="0"/>
                <a:cs typeface="Arial Bold" charset="0"/>
              </a:defRPr>
            </a:lvl8pPr>
            <a:lvl9pPr marL="365751" indent="-182875" algn="l" defTabSz="1734634" rtl="0" eaLnBrk="1" latinLnBrk="0" hangingPunct="1">
              <a:lnSpc>
                <a:spcPct val="90000"/>
              </a:lnSpc>
              <a:spcBef>
                <a:spcPts val="800"/>
              </a:spcBef>
              <a:buFont typeface="Arial" charset="0"/>
              <a:buChar char="•"/>
              <a:defRPr sz="1867" b="1" i="0" kern="1200" cap="none" baseline="0">
                <a:solidFill>
                  <a:schemeClr val="tx1"/>
                </a:solidFill>
                <a:latin typeface="Arial Bold" charset="0"/>
                <a:ea typeface="Arial Black" charset="0"/>
                <a:cs typeface="Arial Black" charset="0"/>
              </a:defRPr>
            </a:lvl9pPr>
          </a:lstStyle>
          <a:p>
            <a:r>
              <a:rPr lang="en-US" sz="1800" dirty="0"/>
              <a:t>The Harry W. Colmery Veterans Educational Assistance Act, also known as the “Forever GI Bill,” brings significant changes to VA education benefits. Most changes enhance or expand education benefits for Veterans, service members, families and survivors.</a:t>
            </a:r>
          </a:p>
        </p:txBody>
      </p:sp>
      <p:sp>
        <p:nvSpPr>
          <p:cNvPr id="33" name="Rectangle 32">
            <a:extLst>
              <a:ext uri="{FF2B5EF4-FFF2-40B4-BE49-F238E27FC236}">
                <a16:creationId xmlns:a16="http://schemas.microsoft.com/office/drawing/2014/main" id="{D734263C-C260-49FA-B605-39AFCEE29C37}"/>
              </a:ext>
            </a:extLst>
          </p:cNvPr>
          <p:cNvSpPr/>
          <p:nvPr/>
        </p:nvSpPr>
        <p:spPr>
          <a:xfrm>
            <a:off x="2551283" y="2061433"/>
            <a:ext cx="6044378" cy="1044925"/>
          </a:xfrm>
          <a:prstGeom prst="rect">
            <a:avLst/>
          </a:prstGeom>
          <a:noFill/>
          <a:ln>
            <a:noFill/>
          </a:ln>
        </p:spPr>
        <p:txBody>
          <a:bodyPr wrap="square" lIns="0" tIns="0" rIns="0" bIns="0">
            <a:noAutofit/>
          </a:bodyPr>
          <a:lstStyle/>
          <a:p>
            <a:pPr marL="135042" indent="-135042">
              <a:lnSpc>
                <a:spcPct val="110000"/>
              </a:lnSpc>
              <a:spcBef>
                <a:spcPts val="600"/>
              </a:spcBef>
              <a:buFont typeface="Arial" panose="020B0604020202020204" pitchFamily="34" charset="0"/>
              <a:buChar char="•"/>
            </a:pPr>
            <a:r>
              <a:rPr lang="en-US" sz="1400" dirty="0"/>
              <a:t>Signed August 16, 2017 – the most comprehensive changes to GI Bill benefits since enactment of the Post 9/11 GI Bill.</a:t>
            </a:r>
          </a:p>
          <a:p>
            <a:pPr marL="135042" indent="-135042">
              <a:lnSpc>
                <a:spcPct val="110000"/>
              </a:lnSpc>
              <a:spcBef>
                <a:spcPts val="600"/>
              </a:spcBef>
              <a:buFont typeface="Arial" panose="020B0604020202020204" pitchFamily="34" charset="0"/>
              <a:buChar char="•"/>
            </a:pPr>
            <a:r>
              <a:rPr lang="en-US" sz="1400" dirty="0"/>
              <a:t>13 provisions were effective upon enactment; 18 were effective by August 1, 2018; 3 provisions are effective by 2022.</a:t>
            </a:r>
          </a:p>
          <a:p>
            <a:pPr marL="135042" indent="-135042">
              <a:lnSpc>
                <a:spcPct val="110000"/>
              </a:lnSpc>
              <a:spcBef>
                <a:spcPts val="600"/>
              </a:spcBef>
              <a:buFont typeface="Arial" panose="020B0604020202020204" pitchFamily="34" charset="0"/>
              <a:buChar char="•"/>
            </a:pPr>
            <a:r>
              <a:rPr lang="en-US" sz="1400" dirty="0"/>
              <a:t>Implemented 25 out of 31 education related provisions</a:t>
            </a:r>
          </a:p>
          <a:p>
            <a:pPr marL="135042" indent="-135042">
              <a:lnSpc>
                <a:spcPct val="110000"/>
              </a:lnSpc>
              <a:spcBef>
                <a:spcPts val="600"/>
              </a:spcBef>
              <a:buFont typeface="Arial" panose="020B0604020202020204" pitchFamily="34" charset="0"/>
              <a:buChar char="•"/>
            </a:pPr>
            <a:endParaRPr lang="en-US" sz="1400" dirty="0"/>
          </a:p>
        </p:txBody>
      </p:sp>
      <p:cxnSp>
        <p:nvCxnSpPr>
          <p:cNvPr id="34" name="Straight Connector 33">
            <a:extLst>
              <a:ext uri="{FF2B5EF4-FFF2-40B4-BE49-F238E27FC236}">
                <a16:creationId xmlns:a16="http://schemas.microsoft.com/office/drawing/2014/main" id="{C6E09290-B76F-4382-BFE3-547F69DF5E10}"/>
              </a:ext>
            </a:extLst>
          </p:cNvPr>
          <p:cNvCxnSpPr>
            <a:cxnSpLocks/>
          </p:cNvCxnSpPr>
          <p:nvPr/>
        </p:nvCxnSpPr>
        <p:spPr>
          <a:xfrm>
            <a:off x="394155" y="3520927"/>
            <a:ext cx="8385861" cy="0"/>
          </a:xfrm>
          <a:prstGeom prst="line">
            <a:avLst/>
          </a:prstGeom>
          <a:ln w="9525">
            <a:solidFill>
              <a:schemeClr val="accent2"/>
            </a:solidFill>
            <a:prstDash val="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A83C28F0-D12A-4B85-87F2-39C13AF67C53}"/>
              </a:ext>
            </a:extLst>
          </p:cNvPr>
          <p:cNvSpPr/>
          <p:nvPr/>
        </p:nvSpPr>
        <p:spPr>
          <a:xfrm>
            <a:off x="986185" y="2286271"/>
            <a:ext cx="1445064" cy="747897"/>
          </a:xfrm>
          <a:prstGeom prst="rect">
            <a:avLst/>
          </a:prstGeom>
          <a:noFill/>
          <a:ln>
            <a:noFill/>
          </a:ln>
        </p:spPr>
        <p:txBody>
          <a:bodyPr wrap="square" lIns="0" tIns="0" rIns="0" bIns="0">
            <a:spAutoFit/>
          </a:bodyPr>
          <a:lstStyle/>
          <a:p>
            <a:pPr>
              <a:lnSpc>
                <a:spcPct val="90000"/>
              </a:lnSpc>
            </a:pPr>
            <a:r>
              <a:rPr lang="en-US" b="1" cap="all" dirty="0"/>
              <a:t>Expanded educational assistance</a:t>
            </a:r>
          </a:p>
        </p:txBody>
      </p:sp>
      <p:sp>
        <p:nvSpPr>
          <p:cNvPr id="37" name="Rectangle 36">
            <a:extLst>
              <a:ext uri="{FF2B5EF4-FFF2-40B4-BE49-F238E27FC236}">
                <a16:creationId xmlns:a16="http://schemas.microsoft.com/office/drawing/2014/main" id="{996B6C22-40CD-4CD8-8E4B-4422E0563FEB}"/>
              </a:ext>
            </a:extLst>
          </p:cNvPr>
          <p:cNvSpPr/>
          <p:nvPr/>
        </p:nvSpPr>
        <p:spPr>
          <a:xfrm>
            <a:off x="2534543" y="3600415"/>
            <a:ext cx="6044377" cy="1044925"/>
          </a:xfrm>
          <a:prstGeom prst="rect">
            <a:avLst/>
          </a:prstGeom>
          <a:noFill/>
          <a:ln>
            <a:noFill/>
          </a:ln>
        </p:spPr>
        <p:txBody>
          <a:bodyPr wrap="square" lIns="0" tIns="0" rIns="0" bIns="0">
            <a:noAutofit/>
          </a:bodyPr>
          <a:lstStyle/>
          <a:p>
            <a:pPr marL="135042" indent="-135042">
              <a:lnSpc>
                <a:spcPct val="110000"/>
              </a:lnSpc>
              <a:spcBef>
                <a:spcPts val="600"/>
              </a:spcBef>
              <a:buFont typeface="Arial" panose="020B0604020202020204" pitchFamily="34" charset="0"/>
              <a:buChar char="•"/>
            </a:pPr>
            <a:r>
              <a:rPr lang="en-US" sz="1400" b="1" dirty="0"/>
              <a:t>Eliminated Time Limit for Using Benefits. </a:t>
            </a:r>
            <a:r>
              <a:rPr lang="en-US" sz="1400" dirty="0"/>
              <a:t>The 15-year time limit is gone for those who left active duty on or after January 1, 2013. Veterans will now be able to access their benefit when the time is right for them and their families.</a:t>
            </a:r>
          </a:p>
          <a:p>
            <a:pPr marL="135042" indent="-135042">
              <a:lnSpc>
                <a:spcPct val="110000"/>
              </a:lnSpc>
              <a:spcBef>
                <a:spcPts val="600"/>
              </a:spcBef>
              <a:buFont typeface="Arial" panose="020B0604020202020204" pitchFamily="34" charset="0"/>
              <a:buChar char="•"/>
            </a:pPr>
            <a:r>
              <a:rPr lang="en-US" sz="1400" b="1" dirty="0"/>
              <a:t>Purple Heart Recipients are Assured Full Benefits.  </a:t>
            </a:r>
            <a:r>
              <a:rPr lang="en-US" sz="1400" dirty="0"/>
              <a:t>Servicemembers and honorably discharged Veterans awarded a Purple Heart on or after September 11, 2001, are entitled to Post-9/11 benefits at the 100 percent benefit level for up to 36 months.</a:t>
            </a:r>
          </a:p>
          <a:p>
            <a:pPr marL="135042" indent="-135042">
              <a:lnSpc>
                <a:spcPct val="110000"/>
              </a:lnSpc>
              <a:spcBef>
                <a:spcPts val="600"/>
              </a:spcBef>
              <a:buFont typeface="Arial" panose="020B0604020202020204" pitchFamily="34" charset="0"/>
              <a:buChar char="•"/>
            </a:pPr>
            <a:r>
              <a:rPr lang="en-US" sz="1400" b="1" dirty="0"/>
              <a:t>On August 1, 2020, Benefit Levels Will Expand.  </a:t>
            </a:r>
            <a:r>
              <a:rPr lang="en-US" sz="1400" dirty="0"/>
              <a:t>The 40 percent benefit level will be eliminated, and the 60 percent level expanded under the Post-9/11 GI Bill.</a:t>
            </a:r>
          </a:p>
        </p:txBody>
      </p:sp>
      <p:sp>
        <p:nvSpPr>
          <p:cNvPr id="38" name="Rectangle 37">
            <a:extLst>
              <a:ext uri="{FF2B5EF4-FFF2-40B4-BE49-F238E27FC236}">
                <a16:creationId xmlns:a16="http://schemas.microsoft.com/office/drawing/2014/main" id="{FAB0E5F1-ADB1-4310-9940-2B2906C0119D}"/>
              </a:ext>
            </a:extLst>
          </p:cNvPr>
          <p:cNvSpPr/>
          <p:nvPr/>
        </p:nvSpPr>
        <p:spPr>
          <a:xfrm>
            <a:off x="986185" y="3743979"/>
            <a:ext cx="1445064" cy="498598"/>
          </a:xfrm>
          <a:prstGeom prst="rect">
            <a:avLst/>
          </a:prstGeom>
          <a:noFill/>
          <a:ln>
            <a:noFill/>
          </a:ln>
        </p:spPr>
        <p:txBody>
          <a:bodyPr wrap="square" lIns="0" tIns="0" rIns="0" bIns="0">
            <a:spAutoFit/>
          </a:bodyPr>
          <a:lstStyle/>
          <a:p>
            <a:pPr>
              <a:lnSpc>
                <a:spcPct val="90000"/>
              </a:lnSpc>
            </a:pPr>
            <a:r>
              <a:rPr lang="en-US" b="1" cap="all"/>
              <a:t>Enhanced Benefits</a:t>
            </a:r>
          </a:p>
        </p:txBody>
      </p:sp>
      <p:pic>
        <p:nvPicPr>
          <p:cNvPr id="41" name="Picture 16">
            <a:extLst>
              <a:ext uri="{FF2B5EF4-FFF2-40B4-BE49-F238E27FC236}">
                <a16:creationId xmlns:a16="http://schemas.microsoft.com/office/drawing/2014/main" id="{48C712C5-FE18-404C-8781-A1D1385D8F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77" y="2352202"/>
            <a:ext cx="484258" cy="48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0">
            <a:extLst>
              <a:ext uri="{FF2B5EF4-FFF2-40B4-BE49-F238E27FC236}">
                <a16:creationId xmlns:a16="http://schemas.microsoft.com/office/drawing/2014/main" id="{8D01C06D-4190-42B0-8D63-EB7F463FD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56" y="3771474"/>
            <a:ext cx="424301" cy="42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Gerade Verbindung 62">
            <a:extLst>
              <a:ext uri="{FF2B5EF4-FFF2-40B4-BE49-F238E27FC236}">
                <a16:creationId xmlns:a16="http://schemas.microsoft.com/office/drawing/2014/main" id="{6FE77632-4C47-48BE-9FA1-391CACB45F12}"/>
              </a:ext>
            </a:extLst>
          </p:cNvPr>
          <p:cNvCxnSpPr>
            <a:cxnSpLocks/>
          </p:cNvCxnSpPr>
          <p:nvPr/>
        </p:nvCxnSpPr>
        <p:spPr bwMode="gray">
          <a:xfrm>
            <a:off x="9104629" y="1744630"/>
            <a:ext cx="0" cy="3923728"/>
          </a:xfrm>
          <a:prstGeom prst="line">
            <a:avLst/>
          </a:prstGeom>
          <a:ln w="19050">
            <a:solidFill>
              <a:srgbClr val="C8C8C8"/>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5C28A8F-3686-463F-BA83-27FCF91AF121}"/>
              </a:ext>
            </a:extLst>
          </p:cNvPr>
          <p:cNvGrpSpPr/>
          <p:nvPr/>
        </p:nvGrpSpPr>
        <p:grpSpPr>
          <a:xfrm>
            <a:off x="9458382" y="1744630"/>
            <a:ext cx="2041606" cy="3873903"/>
            <a:chOff x="9890705" y="2163951"/>
            <a:chExt cx="2357590" cy="4473476"/>
          </a:xfrm>
        </p:grpSpPr>
        <p:grpSp>
          <p:nvGrpSpPr>
            <p:cNvPr id="32" name="Group 31">
              <a:extLst>
                <a:ext uri="{FF2B5EF4-FFF2-40B4-BE49-F238E27FC236}">
                  <a16:creationId xmlns:a16="http://schemas.microsoft.com/office/drawing/2014/main" id="{757626C8-6724-489F-9B33-672EC85931A0}"/>
                </a:ext>
              </a:extLst>
            </p:cNvPr>
            <p:cNvGrpSpPr/>
            <p:nvPr/>
          </p:nvGrpSpPr>
          <p:grpSpPr>
            <a:xfrm>
              <a:off x="9890705" y="2163951"/>
              <a:ext cx="2178353" cy="1075620"/>
              <a:chOff x="9973979" y="2102275"/>
              <a:chExt cx="2178353" cy="1075620"/>
            </a:xfrm>
          </p:grpSpPr>
          <p:grpSp>
            <p:nvGrpSpPr>
              <p:cNvPr id="74" name="Group 73">
                <a:extLst>
                  <a:ext uri="{FF2B5EF4-FFF2-40B4-BE49-F238E27FC236}">
                    <a16:creationId xmlns:a16="http://schemas.microsoft.com/office/drawing/2014/main" id="{AEFAFBF0-E0F0-4DF8-AC80-060F3CA7B4C4}"/>
                  </a:ext>
                </a:extLst>
              </p:cNvPr>
              <p:cNvGrpSpPr/>
              <p:nvPr/>
            </p:nvGrpSpPr>
            <p:grpSpPr>
              <a:xfrm>
                <a:off x="9973979" y="2151333"/>
                <a:ext cx="661089" cy="1026562"/>
                <a:chOff x="9340412" y="1804276"/>
                <a:chExt cx="661089" cy="1026562"/>
              </a:xfrm>
            </p:grpSpPr>
            <p:sp>
              <p:nvSpPr>
                <p:cNvPr id="76" name="Rectangle 5">
                  <a:extLst>
                    <a:ext uri="{FF2B5EF4-FFF2-40B4-BE49-F238E27FC236}">
                      <a16:creationId xmlns:a16="http://schemas.microsoft.com/office/drawing/2014/main" id="{AF9626F8-AEDB-42C2-9459-A68596F262FB}"/>
                    </a:ext>
                  </a:extLst>
                </p:cNvPr>
                <p:cNvSpPr>
                  <a:spLocks noChangeArrowheads="1"/>
                </p:cNvSpPr>
                <p:nvPr/>
              </p:nvSpPr>
              <p:spPr bwMode="gray">
                <a:xfrm>
                  <a:off x="9340412" y="1804276"/>
                  <a:ext cx="54015" cy="1026562"/>
                </a:xfrm>
                <a:prstGeom prst="roundRect">
                  <a:avLst>
                    <a:gd name="adj" fmla="val 50000"/>
                  </a:avLst>
                </a:prstGeom>
                <a:gradFill flip="none" rotWithShape="1">
                  <a:gsLst>
                    <a:gs pos="10000">
                      <a:srgbClr val="FFFFFF"/>
                    </a:gs>
                    <a:gs pos="0">
                      <a:srgbClr val="D7D7D7"/>
                    </a:gs>
                    <a:gs pos="100000">
                      <a:srgbClr val="7D7D7D"/>
                    </a:gs>
                    <a:gs pos="85000">
                      <a:srgbClr val="969696"/>
                    </a:gs>
                    <a:gs pos="60000">
                      <a:srgbClr val="C8C8C8"/>
                    </a:gs>
                    <a:gs pos="20000">
                      <a:srgbClr val="FFFFFF"/>
                    </a:gs>
                  </a:gsLst>
                  <a:lin ang="0" scaled="1"/>
                  <a:tileRect/>
                </a:gradFill>
                <a:ln w="12700">
                  <a:noFill/>
                  <a:round/>
                  <a:headEnd/>
                  <a:tailEnd/>
                </a:ln>
                <a:effectLst/>
              </p:spPr>
              <p:txBody>
                <a:bodyPr rtlCol="0" anchor="ctr"/>
                <a:lstStyle/>
                <a:p>
                  <a:pPr algn="ctr"/>
                  <a:endParaRPr lang="de-DE" sz="1200">
                    <a:solidFill>
                      <a:schemeClr val="bg1"/>
                    </a:solidFill>
                  </a:endParaRPr>
                </a:p>
              </p:txBody>
            </p:sp>
            <p:grpSp>
              <p:nvGrpSpPr>
                <p:cNvPr id="77" name="Group 76">
                  <a:extLst>
                    <a:ext uri="{FF2B5EF4-FFF2-40B4-BE49-F238E27FC236}">
                      <a16:creationId xmlns:a16="http://schemas.microsoft.com/office/drawing/2014/main" id="{76DAC4B8-8521-4AA4-A21B-C66562703B2A}"/>
                    </a:ext>
                  </a:extLst>
                </p:cNvPr>
                <p:cNvGrpSpPr/>
                <p:nvPr/>
              </p:nvGrpSpPr>
              <p:grpSpPr>
                <a:xfrm>
                  <a:off x="9394427" y="1849012"/>
                  <a:ext cx="607074" cy="807875"/>
                  <a:chOff x="9394427" y="1849012"/>
                  <a:chExt cx="607074" cy="807875"/>
                </a:xfrm>
              </p:grpSpPr>
              <p:sp>
                <p:nvSpPr>
                  <p:cNvPr id="78" name="Freeform 8">
                    <a:extLst>
                      <a:ext uri="{FF2B5EF4-FFF2-40B4-BE49-F238E27FC236}">
                        <a16:creationId xmlns:a16="http://schemas.microsoft.com/office/drawing/2014/main" id="{1DCDDE62-D622-4A5D-B062-6C74D0B0A05E}"/>
                      </a:ext>
                    </a:extLst>
                  </p:cNvPr>
                  <p:cNvSpPr>
                    <a:spLocks noEditPoints="1"/>
                  </p:cNvSpPr>
                  <p:nvPr/>
                </p:nvSpPr>
                <p:spPr bwMode="gray">
                  <a:xfrm rot="12857038" flipH="1">
                    <a:off x="9548626" y="2533097"/>
                    <a:ext cx="421511" cy="123790"/>
                  </a:xfrm>
                  <a:custGeom>
                    <a:avLst/>
                    <a:gdLst>
                      <a:gd name="T0" fmla="*/ 508 w 642"/>
                      <a:gd name="T1" fmla="*/ 94 h 189"/>
                      <a:gd name="T2" fmla="*/ 243 w 642"/>
                      <a:gd name="T3" fmla="*/ 72 h 189"/>
                      <a:gd name="T4" fmla="*/ 21 w 642"/>
                      <a:gd name="T5" fmla="*/ 183 h 189"/>
                      <a:gd name="T6" fmla="*/ 4 w 642"/>
                      <a:gd name="T7" fmla="*/ 182 h 189"/>
                      <a:gd name="T8" fmla="*/ 10 w 642"/>
                      <a:gd name="T9" fmla="*/ 164 h 189"/>
                      <a:gd name="T10" fmla="*/ 239 w 642"/>
                      <a:gd name="T11" fmla="*/ 47 h 189"/>
                      <a:gd name="T12" fmla="*/ 522 w 642"/>
                      <a:gd name="T13" fmla="*/ 68 h 189"/>
                      <a:gd name="T14" fmla="*/ 508 w 642"/>
                      <a:gd name="T15" fmla="*/ 94 h 189"/>
                      <a:gd name="T16" fmla="*/ 630 w 642"/>
                      <a:gd name="T17" fmla="*/ 93 h 189"/>
                      <a:gd name="T18" fmla="*/ 515 w 642"/>
                      <a:gd name="T19" fmla="*/ 7 h 189"/>
                      <a:gd name="T20" fmla="*/ 496 w 642"/>
                      <a:gd name="T21" fmla="*/ 30 h 189"/>
                      <a:gd name="T22" fmla="*/ 572 w 642"/>
                      <a:gd name="T23" fmla="*/ 87 h 189"/>
                      <a:gd name="T24" fmla="*/ 541 w 642"/>
                      <a:gd name="T25" fmla="*/ 98 h 189"/>
                      <a:gd name="T26" fmla="*/ 459 w 642"/>
                      <a:gd name="T27" fmla="*/ 162 h 189"/>
                      <a:gd name="T28" fmla="*/ 462 w 642"/>
                      <a:gd name="T29" fmla="*/ 179 h 189"/>
                      <a:gd name="T30" fmla="*/ 479 w 642"/>
                      <a:gd name="T31" fmla="*/ 169 h 189"/>
                      <a:gd name="T32" fmla="*/ 536 w 642"/>
                      <a:gd name="T33" fmla="*/ 125 h 189"/>
                      <a:gd name="T34" fmla="*/ 611 w 642"/>
                      <a:gd name="T35" fmla="*/ 116 h 189"/>
                      <a:gd name="T36" fmla="*/ 630 w 642"/>
                      <a:gd name="T37" fmla="*/ 9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000000"/>
                  </a:solidFill>
                  <a:ln>
                    <a:noFill/>
                  </a:ln>
                  <a:effectLst>
                    <a:outerShdw blurRad="38100" dist="25400" dir="2700000" algn="t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de-DE" sz="1350"/>
                  </a:p>
                </p:txBody>
              </p:sp>
              <p:sp>
                <p:nvSpPr>
                  <p:cNvPr id="79" name="Freeform 6">
                    <a:extLst>
                      <a:ext uri="{FF2B5EF4-FFF2-40B4-BE49-F238E27FC236}">
                        <a16:creationId xmlns:a16="http://schemas.microsoft.com/office/drawing/2014/main" id="{F0B10D79-A78B-4345-9905-1845C3E0E3F5}"/>
                      </a:ext>
                    </a:extLst>
                  </p:cNvPr>
                  <p:cNvSpPr>
                    <a:spLocks/>
                  </p:cNvSpPr>
                  <p:nvPr/>
                </p:nvSpPr>
                <p:spPr bwMode="gray">
                  <a:xfrm>
                    <a:off x="9394427" y="1849012"/>
                    <a:ext cx="607074" cy="408113"/>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adFill flip="none" rotWithShape="1">
                    <a:gsLst>
                      <a:gs pos="0">
                        <a:schemeClr val="accent1">
                          <a:lumMod val="40000"/>
                          <a:lumOff val="60000"/>
                        </a:schemeClr>
                      </a:gs>
                      <a:gs pos="100000">
                        <a:schemeClr val="accent1">
                          <a:lumMod val="20000"/>
                          <a:lumOff val="80000"/>
                        </a:schemeClr>
                      </a:gs>
                    </a:gsLst>
                    <a:lin ang="16200000" scaled="1"/>
                    <a:tileRect/>
                  </a:gradFill>
                  <a:ln w="12700">
                    <a:noFill/>
                    <a:round/>
                    <a:headEnd/>
                    <a:tailEnd/>
                  </a:ln>
                  <a:effectLst/>
                </p:spPr>
                <p:txBody>
                  <a:bodyPr vert="horz" rIns="162000" rtlCol="0" anchor="ctr"/>
                  <a:lstStyle/>
                  <a:p>
                    <a:pPr algn="ctr"/>
                    <a:r>
                      <a:rPr lang="de-DE" sz="750" b="1">
                        <a:solidFill>
                          <a:schemeClr val="tx1">
                            <a:lumMod val="75000"/>
                            <a:lumOff val="25000"/>
                          </a:schemeClr>
                        </a:solidFill>
                        <a:effectLst>
                          <a:outerShdw blurRad="38100" dist="12700" dir="2700000" algn="tl" rotWithShape="0">
                            <a:prstClr val="black">
                              <a:alpha val="40000"/>
                            </a:prstClr>
                          </a:outerShdw>
                        </a:effectLst>
                      </a:rPr>
                      <a:t>1944</a:t>
                    </a:r>
                  </a:p>
                </p:txBody>
              </p:sp>
            </p:grpSp>
          </p:grpSp>
          <p:sp>
            <p:nvSpPr>
              <p:cNvPr id="75" name="Textfeld 268">
                <a:extLst>
                  <a:ext uri="{FF2B5EF4-FFF2-40B4-BE49-F238E27FC236}">
                    <a16:creationId xmlns:a16="http://schemas.microsoft.com/office/drawing/2014/main" id="{C6A99A0C-DD72-4556-B04F-0997AFD12FFF}"/>
                  </a:ext>
                </a:extLst>
              </p:cNvPr>
              <p:cNvSpPr txBox="1"/>
              <p:nvPr/>
            </p:nvSpPr>
            <p:spPr bwMode="gray">
              <a:xfrm>
                <a:off x="10723519" y="2102275"/>
                <a:ext cx="1428813" cy="1069999"/>
              </a:xfrm>
              <a:prstGeom prst="rect">
                <a:avLst/>
              </a:prstGeom>
              <a:noFill/>
            </p:spPr>
            <p:txBody>
              <a:bodyPr wrap="square" lIns="54000" tIns="54000" rIns="81000" bIns="54000" rtlCol="0" anchor="t" anchorCtr="0">
                <a:noAutofit/>
              </a:bodyPr>
              <a:lstStyle>
                <a:defPPr>
                  <a:defRPr lang="de-DE"/>
                </a:defPPr>
                <a:lvl1pPr lvl="0" algn="ctr">
                  <a:spcAft>
                    <a:spcPts val="600"/>
                  </a:spcAft>
                  <a:defRPr sz="1200">
                    <a:solidFill>
                      <a:prstClr val="black"/>
                    </a:solidFill>
                  </a:defRPr>
                </a:lvl1pPr>
              </a:lstStyle>
              <a:p>
                <a:pPr algn="l"/>
                <a:r>
                  <a:rPr lang="de-DE" sz="1100">
                    <a:solidFill>
                      <a:schemeClr val="tx1"/>
                    </a:solidFill>
                  </a:rPr>
                  <a:t>GI Bill Esablished</a:t>
                </a:r>
              </a:p>
            </p:txBody>
          </p:sp>
        </p:grpSp>
        <p:grpSp>
          <p:nvGrpSpPr>
            <p:cNvPr id="51" name="Group 50">
              <a:extLst>
                <a:ext uri="{FF2B5EF4-FFF2-40B4-BE49-F238E27FC236}">
                  <a16:creationId xmlns:a16="http://schemas.microsoft.com/office/drawing/2014/main" id="{D8852E3B-B2CF-49C2-9B1A-F38EE851E552}"/>
                </a:ext>
              </a:extLst>
            </p:cNvPr>
            <p:cNvGrpSpPr/>
            <p:nvPr/>
          </p:nvGrpSpPr>
          <p:grpSpPr>
            <a:xfrm>
              <a:off x="10107110" y="3173364"/>
              <a:ext cx="1932395" cy="1075620"/>
              <a:chOff x="9973979" y="2102275"/>
              <a:chExt cx="1932395" cy="1075620"/>
            </a:xfrm>
          </p:grpSpPr>
          <p:grpSp>
            <p:nvGrpSpPr>
              <p:cNvPr id="70" name="Group 69">
                <a:extLst>
                  <a:ext uri="{FF2B5EF4-FFF2-40B4-BE49-F238E27FC236}">
                    <a16:creationId xmlns:a16="http://schemas.microsoft.com/office/drawing/2014/main" id="{8ED47769-F1FA-4F3C-B0EB-E4A5E6910369}"/>
                  </a:ext>
                </a:extLst>
              </p:cNvPr>
              <p:cNvGrpSpPr/>
              <p:nvPr/>
            </p:nvGrpSpPr>
            <p:grpSpPr>
              <a:xfrm>
                <a:off x="9973979" y="2151333"/>
                <a:ext cx="661089" cy="1026562"/>
                <a:chOff x="9340412" y="1804276"/>
                <a:chExt cx="661089" cy="1026562"/>
              </a:xfrm>
            </p:grpSpPr>
            <p:sp>
              <p:nvSpPr>
                <p:cNvPr id="72" name="Rectangle 5">
                  <a:extLst>
                    <a:ext uri="{FF2B5EF4-FFF2-40B4-BE49-F238E27FC236}">
                      <a16:creationId xmlns:a16="http://schemas.microsoft.com/office/drawing/2014/main" id="{C262D81A-2760-4640-8A5F-426A4DE31520}"/>
                    </a:ext>
                  </a:extLst>
                </p:cNvPr>
                <p:cNvSpPr>
                  <a:spLocks noChangeArrowheads="1"/>
                </p:cNvSpPr>
                <p:nvPr/>
              </p:nvSpPr>
              <p:spPr bwMode="gray">
                <a:xfrm>
                  <a:off x="9340412" y="1804276"/>
                  <a:ext cx="54015" cy="1026562"/>
                </a:xfrm>
                <a:prstGeom prst="roundRect">
                  <a:avLst>
                    <a:gd name="adj" fmla="val 50000"/>
                  </a:avLst>
                </a:prstGeom>
                <a:gradFill flip="none" rotWithShape="1">
                  <a:gsLst>
                    <a:gs pos="10000">
                      <a:srgbClr val="FFFFFF"/>
                    </a:gs>
                    <a:gs pos="0">
                      <a:srgbClr val="D7D7D7"/>
                    </a:gs>
                    <a:gs pos="100000">
                      <a:srgbClr val="7D7D7D"/>
                    </a:gs>
                    <a:gs pos="85000">
                      <a:srgbClr val="969696"/>
                    </a:gs>
                    <a:gs pos="60000">
                      <a:srgbClr val="C8C8C8"/>
                    </a:gs>
                    <a:gs pos="20000">
                      <a:srgbClr val="FFFFFF"/>
                    </a:gs>
                  </a:gsLst>
                  <a:lin ang="0" scaled="1"/>
                  <a:tileRect/>
                </a:gradFill>
                <a:ln w="12700">
                  <a:noFill/>
                  <a:round/>
                  <a:headEnd/>
                  <a:tailEnd/>
                </a:ln>
                <a:effectLst/>
              </p:spPr>
              <p:txBody>
                <a:bodyPr rtlCol="0" anchor="ctr"/>
                <a:lstStyle/>
                <a:p>
                  <a:pPr algn="ctr"/>
                  <a:endParaRPr lang="de-DE" sz="1200">
                    <a:solidFill>
                      <a:schemeClr val="bg1"/>
                    </a:solidFill>
                  </a:endParaRPr>
                </a:p>
              </p:txBody>
            </p:sp>
            <p:sp>
              <p:nvSpPr>
                <p:cNvPr id="73" name="Freeform 6">
                  <a:extLst>
                    <a:ext uri="{FF2B5EF4-FFF2-40B4-BE49-F238E27FC236}">
                      <a16:creationId xmlns:a16="http://schemas.microsoft.com/office/drawing/2014/main" id="{DBE82C88-5AAB-47CA-BBE3-ED394A04306B}"/>
                    </a:ext>
                  </a:extLst>
                </p:cNvPr>
                <p:cNvSpPr>
                  <a:spLocks/>
                </p:cNvSpPr>
                <p:nvPr/>
              </p:nvSpPr>
              <p:spPr bwMode="gray">
                <a:xfrm>
                  <a:off x="9394427" y="1849012"/>
                  <a:ext cx="607074" cy="408113"/>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solidFill>
                  <a:schemeClr val="accent6">
                    <a:lumMod val="60000"/>
                    <a:lumOff val="40000"/>
                  </a:schemeClr>
                </a:solidFill>
                <a:ln w="12700">
                  <a:noFill/>
                  <a:round/>
                  <a:headEnd/>
                  <a:tailEnd/>
                </a:ln>
                <a:effectLst/>
              </p:spPr>
              <p:txBody>
                <a:bodyPr vert="horz" rIns="162000" rtlCol="0" anchor="ctr"/>
                <a:lstStyle/>
                <a:p>
                  <a:pPr algn="ctr"/>
                  <a:r>
                    <a:rPr lang="de-DE" sz="750" b="1">
                      <a:solidFill>
                        <a:schemeClr val="tx1">
                          <a:lumMod val="75000"/>
                          <a:lumOff val="25000"/>
                        </a:schemeClr>
                      </a:solidFill>
                      <a:effectLst>
                        <a:outerShdw blurRad="38100" dist="12700" dir="2700000" algn="tl" rotWithShape="0">
                          <a:prstClr val="black">
                            <a:alpha val="40000"/>
                          </a:prstClr>
                        </a:outerShdw>
                      </a:effectLst>
                    </a:rPr>
                    <a:t>1984</a:t>
                  </a:r>
                </a:p>
              </p:txBody>
            </p:sp>
          </p:grpSp>
          <p:sp>
            <p:nvSpPr>
              <p:cNvPr id="71" name="Textfeld 268">
                <a:extLst>
                  <a:ext uri="{FF2B5EF4-FFF2-40B4-BE49-F238E27FC236}">
                    <a16:creationId xmlns:a16="http://schemas.microsoft.com/office/drawing/2014/main" id="{694130DD-D86C-43FA-8DB2-9958A67587BD}"/>
                  </a:ext>
                </a:extLst>
              </p:cNvPr>
              <p:cNvSpPr txBox="1"/>
              <p:nvPr/>
            </p:nvSpPr>
            <p:spPr bwMode="gray">
              <a:xfrm>
                <a:off x="10723520" y="2102275"/>
                <a:ext cx="1182854" cy="1069999"/>
              </a:xfrm>
              <a:prstGeom prst="rect">
                <a:avLst/>
              </a:prstGeom>
              <a:noFill/>
            </p:spPr>
            <p:txBody>
              <a:bodyPr wrap="square" lIns="54000" tIns="54000" rIns="81000" bIns="54000" rtlCol="0" anchor="t" anchorCtr="0">
                <a:noAutofit/>
              </a:bodyPr>
              <a:lstStyle>
                <a:defPPr>
                  <a:defRPr lang="de-DE"/>
                </a:defPPr>
                <a:lvl1pPr lvl="0" algn="ctr">
                  <a:spcAft>
                    <a:spcPts val="600"/>
                  </a:spcAft>
                  <a:defRPr sz="1200">
                    <a:solidFill>
                      <a:prstClr val="black"/>
                    </a:solidFill>
                  </a:defRPr>
                </a:lvl1pPr>
              </a:lstStyle>
              <a:p>
                <a:pPr algn="l"/>
                <a:r>
                  <a:rPr lang="de-DE" sz="1100">
                    <a:solidFill>
                      <a:schemeClr val="tx1"/>
                    </a:solidFill>
                  </a:rPr>
                  <a:t>Montgomery GI Bill</a:t>
                </a:r>
              </a:p>
            </p:txBody>
          </p:sp>
        </p:grpSp>
        <p:grpSp>
          <p:nvGrpSpPr>
            <p:cNvPr id="52" name="Group 51">
              <a:extLst>
                <a:ext uri="{FF2B5EF4-FFF2-40B4-BE49-F238E27FC236}">
                  <a16:creationId xmlns:a16="http://schemas.microsoft.com/office/drawing/2014/main" id="{AE126B86-041F-4875-8AFC-F859BF08DCD5}"/>
                </a:ext>
              </a:extLst>
            </p:cNvPr>
            <p:cNvGrpSpPr/>
            <p:nvPr/>
          </p:nvGrpSpPr>
          <p:grpSpPr>
            <a:xfrm>
              <a:off x="10069945" y="5567428"/>
              <a:ext cx="2178350" cy="1069999"/>
              <a:chOff x="9973979" y="2102275"/>
              <a:chExt cx="2178350" cy="1069999"/>
            </a:xfrm>
          </p:grpSpPr>
          <p:grpSp>
            <p:nvGrpSpPr>
              <p:cNvPr id="66" name="Group 65">
                <a:extLst>
                  <a:ext uri="{FF2B5EF4-FFF2-40B4-BE49-F238E27FC236}">
                    <a16:creationId xmlns:a16="http://schemas.microsoft.com/office/drawing/2014/main" id="{F0438687-8CD4-4CE1-B192-8228C5385FF3}"/>
                  </a:ext>
                </a:extLst>
              </p:cNvPr>
              <p:cNvGrpSpPr/>
              <p:nvPr/>
            </p:nvGrpSpPr>
            <p:grpSpPr>
              <a:xfrm>
                <a:off x="9973979" y="2151333"/>
                <a:ext cx="661089" cy="915087"/>
                <a:chOff x="9340412" y="1804276"/>
                <a:chExt cx="661089" cy="915087"/>
              </a:xfrm>
            </p:grpSpPr>
            <p:sp>
              <p:nvSpPr>
                <p:cNvPr id="68" name="Rectangle 5">
                  <a:extLst>
                    <a:ext uri="{FF2B5EF4-FFF2-40B4-BE49-F238E27FC236}">
                      <a16:creationId xmlns:a16="http://schemas.microsoft.com/office/drawing/2014/main" id="{0DA7803D-C0F1-403D-9A52-DC0259A5C531}"/>
                    </a:ext>
                  </a:extLst>
                </p:cNvPr>
                <p:cNvSpPr>
                  <a:spLocks noChangeArrowheads="1"/>
                </p:cNvSpPr>
                <p:nvPr/>
              </p:nvSpPr>
              <p:spPr bwMode="gray">
                <a:xfrm>
                  <a:off x="9340412" y="1804276"/>
                  <a:ext cx="54015" cy="915087"/>
                </a:xfrm>
                <a:prstGeom prst="roundRect">
                  <a:avLst>
                    <a:gd name="adj" fmla="val 50000"/>
                  </a:avLst>
                </a:prstGeom>
                <a:gradFill flip="none" rotWithShape="1">
                  <a:gsLst>
                    <a:gs pos="10000">
                      <a:srgbClr val="FFFFFF"/>
                    </a:gs>
                    <a:gs pos="0">
                      <a:srgbClr val="D7D7D7"/>
                    </a:gs>
                    <a:gs pos="100000">
                      <a:srgbClr val="7D7D7D"/>
                    </a:gs>
                    <a:gs pos="85000">
                      <a:srgbClr val="969696"/>
                    </a:gs>
                    <a:gs pos="60000">
                      <a:srgbClr val="C8C8C8"/>
                    </a:gs>
                    <a:gs pos="20000">
                      <a:srgbClr val="FFFFFF"/>
                    </a:gs>
                  </a:gsLst>
                  <a:lin ang="0" scaled="1"/>
                  <a:tileRect/>
                </a:gradFill>
                <a:ln w="12700">
                  <a:noFill/>
                  <a:round/>
                  <a:headEnd/>
                  <a:tailEnd/>
                </a:ln>
                <a:effectLst/>
              </p:spPr>
              <p:txBody>
                <a:bodyPr rtlCol="0" anchor="ctr"/>
                <a:lstStyle/>
                <a:p>
                  <a:pPr algn="ctr"/>
                  <a:endParaRPr lang="de-DE" sz="1200">
                    <a:solidFill>
                      <a:schemeClr val="bg1"/>
                    </a:solidFill>
                  </a:endParaRPr>
                </a:p>
              </p:txBody>
            </p:sp>
            <p:sp>
              <p:nvSpPr>
                <p:cNvPr id="69" name="Freeform 6">
                  <a:extLst>
                    <a:ext uri="{FF2B5EF4-FFF2-40B4-BE49-F238E27FC236}">
                      <a16:creationId xmlns:a16="http://schemas.microsoft.com/office/drawing/2014/main" id="{3D80CA38-BA67-4B55-AF84-69E67CC2B5E9}"/>
                    </a:ext>
                  </a:extLst>
                </p:cNvPr>
                <p:cNvSpPr>
                  <a:spLocks/>
                </p:cNvSpPr>
                <p:nvPr/>
              </p:nvSpPr>
              <p:spPr bwMode="gray">
                <a:xfrm>
                  <a:off x="9394427" y="1849012"/>
                  <a:ext cx="607074" cy="408113"/>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solidFill>
                  <a:schemeClr val="accent6">
                    <a:lumMod val="60000"/>
                    <a:lumOff val="40000"/>
                  </a:schemeClr>
                </a:solidFill>
                <a:ln w="12700">
                  <a:noFill/>
                  <a:round/>
                  <a:headEnd/>
                  <a:tailEnd/>
                </a:ln>
                <a:effectLst/>
              </p:spPr>
              <p:txBody>
                <a:bodyPr vert="horz" rIns="162000" rtlCol="0" anchor="ctr"/>
                <a:lstStyle/>
                <a:p>
                  <a:pPr algn="ctr"/>
                  <a:r>
                    <a:rPr lang="de-DE" sz="750" b="1">
                      <a:solidFill>
                        <a:schemeClr val="tx1">
                          <a:lumMod val="75000"/>
                          <a:lumOff val="25000"/>
                        </a:schemeClr>
                      </a:solidFill>
                      <a:effectLst>
                        <a:outerShdw blurRad="38100" dist="12700" dir="2700000" algn="tl" rotWithShape="0">
                          <a:prstClr val="black">
                            <a:alpha val="40000"/>
                          </a:prstClr>
                        </a:outerShdw>
                      </a:effectLst>
                    </a:rPr>
                    <a:t>2017</a:t>
                  </a:r>
                </a:p>
              </p:txBody>
            </p:sp>
          </p:grpSp>
          <p:sp>
            <p:nvSpPr>
              <p:cNvPr id="67" name="Textfeld 268">
                <a:extLst>
                  <a:ext uri="{FF2B5EF4-FFF2-40B4-BE49-F238E27FC236}">
                    <a16:creationId xmlns:a16="http://schemas.microsoft.com/office/drawing/2014/main" id="{6B280823-128F-4885-B705-113823B34122}"/>
                  </a:ext>
                </a:extLst>
              </p:cNvPr>
              <p:cNvSpPr txBox="1"/>
              <p:nvPr/>
            </p:nvSpPr>
            <p:spPr bwMode="gray">
              <a:xfrm>
                <a:off x="10723519" y="2102275"/>
                <a:ext cx="1428810" cy="1069999"/>
              </a:xfrm>
              <a:prstGeom prst="rect">
                <a:avLst/>
              </a:prstGeom>
              <a:noFill/>
            </p:spPr>
            <p:txBody>
              <a:bodyPr wrap="square" lIns="54000" tIns="54000" rIns="81000" bIns="54000" rtlCol="0" anchor="t" anchorCtr="0">
                <a:noAutofit/>
              </a:bodyPr>
              <a:lstStyle>
                <a:defPPr>
                  <a:defRPr lang="de-DE"/>
                </a:defPPr>
                <a:lvl1pPr lvl="0" algn="ctr">
                  <a:spcAft>
                    <a:spcPts val="600"/>
                  </a:spcAft>
                  <a:defRPr sz="1200">
                    <a:solidFill>
                      <a:prstClr val="black"/>
                    </a:solidFill>
                  </a:defRPr>
                </a:lvl1pPr>
              </a:lstStyle>
              <a:p>
                <a:pPr algn="l"/>
                <a:r>
                  <a:rPr lang="en-US" sz="1100"/>
                  <a:t>Forever GI Bill </a:t>
                </a:r>
                <a:r>
                  <a:rPr lang="en-US" sz="1100" i="1"/>
                  <a:t>(enhances GI Bill)</a:t>
                </a:r>
                <a:endParaRPr lang="de-DE" sz="1100" i="1">
                  <a:solidFill>
                    <a:schemeClr val="tx1"/>
                  </a:solidFill>
                </a:endParaRPr>
              </a:p>
            </p:txBody>
          </p:sp>
        </p:grpSp>
        <p:grpSp>
          <p:nvGrpSpPr>
            <p:cNvPr id="58" name="Group 57">
              <a:extLst>
                <a:ext uri="{FF2B5EF4-FFF2-40B4-BE49-F238E27FC236}">
                  <a16:creationId xmlns:a16="http://schemas.microsoft.com/office/drawing/2014/main" id="{284312D3-DF98-4324-8E6F-5FCE7484E993}"/>
                </a:ext>
              </a:extLst>
            </p:cNvPr>
            <p:cNvGrpSpPr/>
            <p:nvPr/>
          </p:nvGrpSpPr>
          <p:grpSpPr>
            <a:xfrm>
              <a:off x="9901906" y="4408379"/>
              <a:ext cx="1932395" cy="1075620"/>
              <a:chOff x="10004444" y="4806928"/>
              <a:chExt cx="1932395" cy="1075620"/>
            </a:xfrm>
          </p:grpSpPr>
          <p:grpSp>
            <p:nvGrpSpPr>
              <p:cNvPr id="60" name="Group 59">
                <a:extLst>
                  <a:ext uri="{FF2B5EF4-FFF2-40B4-BE49-F238E27FC236}">
                    <a16:creationId xmlns:a16="http://schemas.microsoft.com/office/drawing/2014/main" id="{2E0D63A3-38E4-412F-80DB-317FA7668B09}"/>
                  </a:ext>
                </a:extLst>
              </p:cNvPr>
              <p:cNvGrpSpPr/>
              <p:nvPr/>
            </p:nvGrpSpPr>
            <p:grpSpPr>
              <a:xfrm>
                <a:off x="10004444" y="4806928"/>
                <a:ext cx="1932395" cy="1075620"/>
                <a:chOff x="9973979" y="2102275"/>
                <a:chExt cx="1932395" cy="1075620"/>
              </a:xfrm>
            </p:grpSpPr>
            <p:grpSp>
              <p:nvGrpSpPr>
                <p:cNvPr id="62" name="Group 61">
                  <a:extLst>
                    <a:ext uri="{FF2B5EF4-FFF2-40B4-BE49-F238E27FC236}">
                      <a16:creationId xmlns:a16="http://schemas.microsoft.com/office/drawing/2014/main" id="{06F0EA1F-5C30-446C-AA2D-A73DF339D0B3}"/>
                    </a:ext>
                  </a:extLst>
                </p:cNvPr>
                <p:cNvGrpSpPr/>
                <p:nvPr/>
              </p:nvGrpSpPr>
              <p:grpSpPr>
                <a:xfrm>
                  <a:off x="9973979" y="2151333"/>
                  <a:ext cx="661089" cy="1026562"/>
                  <a:chOff x="9340412" y="1804276"/>
                  <a:chExt cx="661089" cy="1026562"/>
                </a:xfrm>
              </p:grpSpPr>
              <p:sp>
                <p:nvSpPr>
                  <p:cNvPr id="64" name="Rectangle 5">
                    <a:extLst>
                      <a:ext uri="{FF2B5EF4-FFF2-40B4-BE49-F238E27FC236}">
                        <a16:creationId xmlns:a16="http://schemas.microsoft.com/office/drawing/2014/main" id="{156C71EF-B035-49BC-924B-AA9E8E1D55FD}"/>
                      </a:ext>
                    </a:extLst>
                  </p:cNvPr>
                  <p:cNvSpPr>
                    <a:spLocks noChangeArrowheads="1"/>
                  </p:cNvSpPr>
                  <p:nvPr/>
                </p:nvSpPr>
                <p:spPr bwMode="gray">
                  <a:xfrm>
                    <a:off x="9340412" y="1804276"/>
                    <a:ext cx="54015" cy="1026562"/>
                  </a:xfrm>
                  <a:prstGeom prst="roundRect">
                    <a:avLst>
                      <a:gd name="adj" fmla="val 50000"/>
                    </a:avLst>
                  </a:prstGeom>
                  <a:gradFill flip="none" rotWithShape="1">
                    <a:gsLst>
                      <a:gs pos="10000">
                        <a:srgbClr val="FFFFFF"/>
                      </a:gs>
                      <a:gs pos="0">
                        <a:srgbClr val="D7D7D7"/>
                      </a:gs>
                      <a:gs pos="100000">
                        <a:srgbClr val="7D7D7D"/>
                      </a:gs>
                      <a:gs pos="85000">
                        <a:srgbClr val="969696"/>
                      </a:gs>
                      <a:gs pos="60000">
                        <a:srgbClr val="C8C8C8"/>
                      </a:gs>
                      <a:gs pos="20000">
                        <a:srgbClr val="FFFFFF"/>
                      </a:gs>
                    </a:gsLst>
                    <a:lin ang="0" scaled="1"/>
                    <a:tileRect/>
                  </a:gradFill>
                  <a:ln w="12700">
                    <a:noFill/>
                    <a:round/>
                    <a:headEnd/>
                    <a:tailEnd/>
                  </a:ln>
                  <a:effectLst/>
                </p:spPr>
                <p:txBody>
                  <a:bodyPr rtlCol="0" anchor="ctr"/>
                  <a:lstStyle/>
                  <a:p>
                    <a:pPr algn="ctr"/>
                    <a:endParaRPr lang="de-DE" sz="1200">
                      <a:solidFill>
                        <a:schemeClr val="bg1"/>
                      </a:solidFill>
                    </a:endParaRPr>
                  </a:p>
                </p:txBody>
              </p:sp>
              <p:sp>
                <p:nvSpPr>
                  <p:cNvPr id="65" name="Freeform 6">
                    <a:extLst>
                      <a:ext uri="{FF2B5EF4-FFF2-40B4-BE49-F238E27FC236}">
                        <a16:creationId xmlns:a16="http://schemas.microsoft.com/office/drawing/2014/main" id="{6F9D42EA-6149-4BCE-9D35-820C12055E29}"/>
                      </a:ext>
                    </a:extLst>
                  </p:cNvPr>
                  <p:cNvSpPr>
                    <a:spLocks/>
                  </p:cNvSpPr>
                  <p:nvPr/>
                </p:nvSpPr>
                <p:spPr bwMode="gray">
                  <a:xfrm>
                    <a:off x="9394427" y="1849012"/>
                    <a:ext cx="607074" cy="408113"/>
                  </a:xfrm>
                  <a:custGeom>
                    <a:avLst/>
                    <a:gdLst/>
                    <a:ahLst/>
                    <a:cxnLst>
                      <a:cxn ang="0">
                        <a:pos x="502" y="293"/>
                      </a:cxn>
                      <a:cxn ang="0">
                        <a:pos x="425" y="178"/>
                      </a:cxn>
                      <a:cxn ang="0">
                        <a:pos x="425" y="178"/>
                      </a:cxn>
                      <a:cxn ang="0">
                        <a:pos x="425" y="178"/>
                      </a:cxn>
                      <a:cxn ang="0">
                        <a:pos x="502" y="62"/>
                      </a:cxn>
                      <a:cxn ang="0">
                        <a:pos x="522" y="33"/>
                      </a:cxn>
                      <a:cxn ang="0">
                        <a:pos x="527" y="10"/>
                      </a:cxn>
                      <a:cxn ang="0">
                        <a:pos x="511" y="0"/>
                      </a:cxn>
                      <a:cxn ang="0">
                        <a:pos x="0" y="0"/>
                      </a:cxn>
                      <a:cxn ang="0">
                        <a:pos x="0" y="178"/>
                      </a:cxn>
                      <a:cxn ang="0">
                        <a:pos x="0" y="356"/>
                      </a:cxn>
                      <a:cxn ang="0">
                        <a:pos x="511" y="356"/>
                      </a:cxn>
                      <a:cxn ang="0">
                        <a:pos x="527" y="345"/>
                      </a:cxn>
                      <a:cxn ang="0">
                        <a:pos x="522" y="323"/>
                      </a:cxn>
                      <a:cxn ang="0">
                        <a:pos x="502" y="293"/>
                      </a:cxn>
                    </a:cxnLst>
                    <a:rect l="0" t="0" r="r" b="b"/>
                    <a:pathLst>
                      <a:path w="530" h="356">
                        <a:moveTo>
                          <a:pt x="502" y="293"/>
                        </a:moveTo>
                        <a:cubicBezTo>
                          <a:pt x="425" y="178"/>
                          <a:pt x="425" y="178"/>
                          <a:pt x="425" y="178"/>
                        </a:cubicBezTo>
                        <a:cubicBezTo>
                          <a:pt x="425" y="178"/>
                          <a:pt x="425" y="178"/>
                          <a:pt x="425" y="178"/>
                        </a:cubicBezTo>
                        <a:cubicBezTo>
                          <a:pt x="425" y="178"/>
                          <a:pt x="425" y="178"/>
                          <a:pt x="425" y="178"/>
                        </a:cubicBezTo>
                        <a:cubicBezTo>
                          <a:pt x="502" y="62"/>
                          <a:pt x="502" y="62"/>
                          <a:pt x="502" y="62"/>
                        </a:cubicBezTo>
                        <a:cubicBezTo>
                          <a:pt x="502" y="62"/>
                          <a:pt x="503" y="63"/>
                          <a:pt x="522" y="33"/>
                        </a:cubicBezTo>
                        <a:cubicBezTo>
                          <a:pt x="528" y="24"/>
                          <a:pt x="530" y="17"/>
                          <a:pt x="527" y="10"/>
                        </a:cubicBezTo>
                        <a:cubicBezTo>
                          <a:pt x="523" y="0"/>
                          <a:pt x="511" y="0"/>
                          <a:pt x="511" y="0"/>
                        </a:cubicBezTo>
                        <a:cubicBezTo>
                          <a:pt x="0" y="0"/>
                          <a:pt x="0" y="0"/>
                          <a:pt x="0" y="0"/>
                        </a:cubicBezTo>
                        <a:cubicBezTo>
                          <a:pt x="0" y="178"/>
                          <a:pt x="0" y="178"/>
                          <a:pt x="0" y="178"/>
                        </a:cubicBezTo>
                        <a:cubicBezTo>
                          <a:pt x="0" y="356"/>
                          <a:pt x="0" y="356"/>
                          <a:pt x="0" y="356"/>
                        </a:cubicBezTo>
                        <a:cubicBezTo>
                          <a:pt x="511" y="356"/>
                          <a:pt x="511" y="356"/>
                          <a:pt x="511" y="356"/>
                        </a:cubicBezTo>
                        <a:cubicBezTo>
                          <a:pt x="511" y="356"/>
                          <a:pt x="523" y="356"/>
                          <a:pt x="527" y="345"/>
                        </a:cubicBezTo>
                        <a:cubicBezTo>
                          <a:pt x="530" y="338"/>
                          <a:pt x="528" y="332"/>
                          <a:pt x="522" y="323"/>
                        </a:cubicBezTo>
                        <a:cubicBezTo>
                          <a:pt x="503" y="293"/>
                          <a:pt x="502" y="293"/>
                          <a:pt x="502" y="293"/>
                        </a:cubicBezTo>
                        <a:close/>
                      </a:path>
                    </a:pathLst>
                  </a:custGeom>
                  <a:gradFill flip="none" rotWithShape="1">
                    <a:gsLst>
                      <a:gs pos="0">
                        <a:schemeClr val="accent1">
                          <a:lumMod val="40000"/>
                          <a:lumOff val="60000"/>
                        </a:schemeClr>
                      </a:gs>
                      <a:gs pos="100000">
                        <a:schemeClr val="accent1">
                          <a:lumMod val="20000"/>
                          <a:lumOff val="80000"/>
                        </a:schemeClr>
                      </a:gs>
                    </a:gsLst>
                    <a:lin ang="16200000" scaled="1"/>
                    <a:tileRect/>
                  </a:gradFill>
                  <a:ln w="12700">
                    <a:noFill/>
                    <a:round/>
                    <a:headEnd/>
                    <a:tailEnd/>
                  </a:ln>
                  <a:effectLst/>
                </p:spPr>
                <p:txBody>
                  <a:bodyPr vert="horz" rIns="162000" rtlCol="0" anchor="ctr"/>
                  <a:lstStyle/>
                  <a:p>
                    <a:pPr algn="ctr"/>
                    <a:r>
                      <a:rPr lang="de-DE" sz="750" b="1">
                        <a:solidFill>
                          <a:schemeClr val="tx1">
                            <a:lumMod val="75000"/>
                            <a:lumOff val="25000"/>
                          </a:schemeClr>
                        </a:solidFill>
                        <a:effectLst>
                          <a:outerShdw blurRad="38100" dist="12700" dir="2700000" algn="tl" rotWithShape="0">
                            <a:prstClr val="black">
                              <a:alpha val="40000"/>
                            </a:prstClr>
                          </a:outerShdw>
                        </a:effectLst>
                      </a:rPr>
                      <a:t>2008</a:t>
                    </a:r>
                  </a:p>
                </p:txBody>
              </p:sp>
            </p:grpSp>
            <p:sp>
              <p:nvSpPr>
                <p:cNvPr id="63" name="Textfeld 268">
                  <a:extLst>
                    <a:ext uri="{FF2B5EF4-FFF2-40B4-BE49-F238E27FC236}">
                      <a16:creationId xmlns:a16="http://schemas.microsoft.com/office/drawing/2014/main" id="{6A600891-8A54-422C-92E5-C7B8EA1C8148}"/>
                    </a:ext>
                  </a:extLst>
                </p:cNvPr>
                <p:cNvSpPr txBox="1"/>
                <p:nvPr/>
              </p:nvSpPr>
              <p:spPr bwMode="gray">
                <a:xfrm>
                  <a:off x="10723520" y="2102275"/>
                  <a:ext cx="1182854" cy="1069999"/>
                </a:xfrm>
                <a:prstGeom prst="rect">
                  <a:avLst/>
                </a:prstGeom>
                <a:noFill/>
              </p:spPr>
              <p:txBody>
                <a:bodyPr wrap="square" lIns="54000" tIns="54000" rIns="81000" bIns="54000" rtlCol="0" anchor="t" anchorCtr="0">
                  <a:noAutofit/>
                </a:bodyPr>
                <a:lstStyle>
                  <a:defPPr>
                    <a:defRPr lang="de-DE"/>
                  </a:defPPr>
                  <a:lvl1pPr lvl="0" algn="ctr">
                    <a:spcAft>
                      <a:spcPts val="600"/>
                    </a:spcAft>
                    <a:defRPr sz="1200">
                      <a:solidFill>
                        <a:prstClr val="black"/>
                      </a:solidFill>
                    </a:defRPr>
                  </a:lvl1pPr>
                </a:lstStyle>
                <a:p>
                  <a:pPr algn="l"/>
                  <a:r>
                    <a:rPr lang="en-US" sz="1100"/>
                    <a:t>Post-9/11 GI Bill</a:t>
                  </a:r>
                  <a:endParaRPr lang="de-DE" sz="1100">
                    <a:solidFill>
                      <a:schemeClr val="tx1"/>
                    </a:solidFill>
                  </a:endParaRPr>
                </a:p>
              </p:txBody>
            </p:sp>
          </p:grpSp>
          <p:sp>
            <p:nvSpPr>
              <p:cNvPr id="61" name="Freeform 8">
                <a:extLst>
                  <a:ext uri="{FF2B5EF4-FFF2-40B4-BE49-F238E27FC236}">
                    <a16:creationId xmlns:a16="http://schemas.microsoft.com/office/drawing/2014/main" id="{8F4511CE-98F1-4557-8683-C75123905812}"/>
                  </a:ext>
                </a:extLst>
              </p:cNvPr>
              <p:cNvSpPr>
                <a:spLocks noEditPoints="1"/>
              </p:cNvSpPr>
              <p:nvPr/>
            </p:nvSpPr>
            <p:spPr bwMode="gray">
              <a:xfrm rot="12857038" flipH="1">
                <a:off x="10290002" y="5739180"/>
                <a:ext cx="421511" cy="123790"/>
              </a:xfrm>
              <a:custGeom>
                <a:avLst/>
                <a:gdLst>
                  <a:gd name="T0" fmla="*/ 508 w 642"/>
                  <a:gd name="T1" fmla="*/ 94 h 189"/>
                  <a:gd name="T2" fmla="*/ 243 w 642"/>
                  <a:gd name="T3" fmla="*/ 72 h 189"/>
                  <a:gd name="T4" fmla="*/ 21 w 642"/>
                  <a:gd name="T5" fmla="*/ 183 h 189"/>
                  <a:gd name="T6" fmla="*/ 4 w 642"/>
                  <a:gd name="T7" fmla="*/ 182 h 189"/>
                  <a:gd name="T8" fmla="*/ 10 w 642"/>
                  <a:gd name="T9" fmla="*/ 164 h 189"/>
                  <a:gd name="T10" fmla="*/ 239 w 642"/>
                  <a:gd name="T11" fmla="*/ 47 h 189"/>
                  <a:gd name="T12" fmla="*/ 522 w 642"/>
                  <a:gd name="T13" fmla="*/ 68 h 189"/>
                  <a:gd name="T14" fmla="*/ 508 w 642"/>
                  <a:gd name="T15" fmla="*/ 94 h 189"/>
                  <a:gd name="T16" fmla="*/ 630 w 642"/>
                  <a:gd name="T17" fmla="*/ 93 h 189"/>
                  <a:gd name="T18" fmla="*/ 515 w 642"/>
                  <a:gd name="T19" fmla="*/ 7 h 189"/>
                  <a:gd name="T20" fmla="*/ 496 w 642"/>
                  <a:gd name="T21" fmla="*/ 30 h 189"/>
                  <a:gd name="T22" fmla="*/ 572 w 642"/>
                  <a:gd name="T23" fmla="*/ 87 h 189"/>
                  <a:gd name="T24" fmla="*/ 541 w 642"/>
                  <a:gd name="T25" fmla="*/ 98 h 189"/>
                  <a:gd name="T26" fmla="*/ 459 w 642"/>
                  <a:gd name="T27" fmla="*/ 162 h 189"/>
                  <a:gd name="T28" fmla="*/ 462 w 642"/>
                  <a:gd name="T29" fmla="*/ 179 h 189"/>
                  <a:gd name="T30" fmla="*/ 479 w 642"/>
                  <a:gd name="T31" fmla="*/ 169 h 189"/>
                  <a:gd name="T32" fmla="*/ 536 w 642"/>
                  <a:gd name="T33" fmla="*/ 125 h 189"/>
                  <a:gd name="T34" fmla="*/ 611 w 642"/>
                  <a:gd name="T35" fmla="*/ 116 h 189"/>
                  <a:gd name="T36" fmla="*/ 630 w 642"/>
                  <a:gd name="T37" fmla="*/ 9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000000"/>
              </a:solidFill>
              <a:ln>
                <a:noFill/>
              </a:ln>
              <a:effectLst>
                <a:outerShdw blurRad="38100" dist="25400" dir="2700000" algn="t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de-DE" sz="1350"/>
              </a:p>
            </p:txBody>
          </p:sp>
        </p:grpSp>
        <p:sp>
          <p:nvSpPr>
            <p:cNvPr id="59" name="Freeform 8">
              <a:extLst>
                <a:ext uri="{FF2B5EF4-FFF2-40B4-BE49-F238E27FC236}">
                  <a16:creationId xmlns:a16="http://schemas.microsoft.com/office/drawing/2014/main" id="{597367B6-BED3-4739-AC6B-586E1203C91D}"/>
                </a:ext>
              </a:extLst>
            </p:cNvPr>
            <p:cNvSpPr>
              <a:spLocks noEditPoints="1"/>
            </p:cNvSpPr>
            <p:nvPr/>
          </p:nvSpPr>
          <p:spPr bwMode="gray">
            <a:xfrm rot="19059529" flipH="1">
              <a:off x="10298133" y="4112088"/>
              <a:ext cx="421511" cy="136118"/>
            </a:xfrm>
            <a:custGeom>
              <a:avLst/>
              <a:gdLst>
                <a:gd name="T0" fmla="*/ 508 w 642"/>
                <a:gd name="T1" fmla="*/ 94 h 189"/>
                <a:gd name="T2" fmla="*/ 243 w 642"/>
                <a:gd name="T3" fmla="*/ 72 h 189"/>
                <a:gd name="T4" fmla="*/ 21 w 642"/>
                <a:gd name="T5" fmla="*/ 183 h 189"/>
                <a:gd name="T6" fmla="*/ 4 w 642"/>
                <a:gd name="T7" fmla="*/ 182 h 189"/>
                <a:gd name="T8" fmla="*/ 10 w 642"/>
                <a:gd name="T9" fmla="*/ 164 h 189"/>
                <a:gd name="T10" fmla="*/ 239 w 642"/>
                <a:gd name="T11" fmla="*/ 47 h 189"/>
                <a:gd name="T12" fmla="*/ 522 w 642"/>
                <a:gd name="T13" fmla="*/ 68 h 189"/>
                <a:gd name="T14" fmla="*/ 508 w 642"/>
                <a:gd name="T15" fmla="*/ 94 h 189"/>
                <a:gd name="T16" fmla="*/ 630 w 642"/>
                <a:gd name="T17" fmla="*/ 93 h 189"/>
                <a:gd name="T18" fmla="*/ 515 w 642"/>
                <a:gd name="T19" fmla="*/ 7 h 189"/>
                <a:gd name="T20" fmla="*/ 496 w 642"/>
                <a:gd name="T21" fmla="*/ 30 h 189"/>
                <a:gd name="T22" fmla="*/ 572 w 642"/>
                <a:gd name="T23" fmla="*/ 87 h 189"/>
                <a:gd name="T24" fmla="*/ 541 w 642"/>
                <a:gd name="T25" fmla="*/ 98 h 189"/>
                <a:gd name="T26" fmla="*/ 459 w 642"/>
                <a:gd name="T27" fmla="*/ 162 h 189"/>
                <a:gd name="T28" fmla="*/ 462 w 642"/>
                <a:gd name="T29" fmla="*/ 179 h 189"/>
                <a:gd name="T30" fmla="*/ 479 w 642"/>
                <a:gd name="T31" fmla="*/ 169 h 189"/>
                <a:gd name="T32" fmla="*/ 536 w 642"/>
                <a:gd name="T33" fmla="*/ 125 h 189"/>
                <a:gd name="T34" fmla="*/ 611 w 642"/>
                <a:gd name="T35" fmla="*/ 116 h 189"/>
                <a:gd name="T36" fmla="*/ 630 w 642"/>
                <a:gd name="T37" fmla="*/ 9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189">
                  <a:moveTo>
                    <a:pt x="508" y="94"/>
                  </a:moveTo>
                  <a:cubicBezTo>
                    <a:pt x="422" y="74"/>
                    <a:pt x="331" y="62"/>
                    <a:pt x="243" y="72"/>
                  </a:cubicBezTo>
                  <a:cubicBezTo>
                    <a:pt x="160" y="82"/>
                    <a:pt x="79" y="125"/>
                    <a:pt x="21" y="183"/>
                  </a:cubicBezTo>
                  <a:cubicBezTo>
                    <a:pt x="16" y="187"/>
                    <a:pt x="7" y="189"/>
                    <a:pt x="4" y="182"/>
                  </a:cubicBezTo>
                  <a:cubicBezTo>
                    <a:pt x="0" y="176"/>
                    <a:pt x="5" y="168"/>
                    <a:pt x="10" y="164"/>
                  </a:cubicBezTo>
                  <a:cubicBezTo>
                    <a:pt x="70" y="104"/>
                    <a:pt x="155" y="58"/>
                    <a:pt x="239" y="47"/>
                  </a:cubicBezTo>
                  <a:cubicBezTo>
                    <a:pt x="333" y="34"/>
                    <a:pt x="430" y="47"/>
                    <a:pt x="522" y="68"/>
                  </a:cubicBezTo>
                  <a:cubicBezTo>
                    <a:pt x="537" y="71"/>
                    <a:pt x="521" y="97"/>
                    <a:pt x="508" y="94"/>
                  </a:cubicBezTo>
                  <a:close/>
                  <a:moveTo>
                    <a:pt x="630" y="93"/>
                  </a:moveTo>
                  <a:cubicBezTo>
                    <a:pt x="590" y="67"/>
                    <a:pt x="555" y="33"/>
                    <a:pt x="515" y="7"/>
                  </a:cubicBezTo>
                  <a:cubicBezTo>
                    <a:pt x="503" y="0"/>
                    <a:pt x="484" y="23"/>
                    <a:pt x="496" y="30"/>
                  </a:cubicBezTo>
                  <a:cubicBezTo>
                    <a:pt x="523" y="47"/>
                    <a:pt x="547" y="68"/>
                    <a:pt x="572" y="87"/>
                  </a:cubicBezTo>
                  <a:cubicBezTo>
                    <a:pt x="561" y="90"/>
                    <a:pt x="551" y="94"/>
                    <a:pt x="541" y="98"/>
                  </a:cubicBezTo>
                  <a:cubicBezTo>
                    <a:pt x="509" y="111"/>
                    <a:pt x="478" y="133"/>
                    <a:pt x="459" y="162"/>
                  </a:cubicBezTo>
                  <a:cubicBezTo>
                    <a:pt x="455" y="167"/>
                    <a:pt x="455" y="176"/>
                    <a:pt x="462" y="179"/>
                  </a:cubicBezTo>
                  <a:cubicBezTo>
                    <a:pt x="469" y="181"/>
                    <a:pt x="475" y="175"/>
                    <a:pt x="479" y="169"/>
                  </a:cubicBezTo>
                  <a:cubicBezTo>
                    <a:pt x="493" y="150"/>
                    <a:pt x="515" y="136"/>
                    <a:pt x="536" y="125"/>
                  </a:cubicBezTo>
                  <a:cubicBezTo>
                    <a:pt x="557" y="115"/>
                    <a:pt x="588" y="103"/>
                    <a:pt x="611" y="116"/>
                  </a:cubicBezTo>
                  <a:cubicBezTo>
                    <a:pt x="623" y="122"/>
                    <a:pt x="642" y="100"/>
                    <a:pt x="630" y="93"/>
                  </a:cubicBezTo>
                  <a:close/>
                </a:path>
              </a:pathLst>
            </a:custGeom>
            <a:solidFill>
              <a:srgbClr val="000000"/>
            </a:solidFill>
            <a:ln>
              <a:noFill/>
            </a:ln>
            <a:effectLst>
              <a:outerShdw blurRad="38100" dist="25400" dir="2700000" algn="tl" rotWithShape="0">
                <a:prstClr val="black">
                  <a:alpha val="20000"/>
                </a:prstClr>
              </a:outerShdw>
            </a:effectLst>
          </p:spPr>
          <p:txBody>
            <a:bodyPr vert="horz" wrap="square" lIns="68580" tIns="34290" rIns="68580" bIns="34290" numCol="1" anchor="t" anchorCtr="0" compatLnSpc="1">
              <a:prstTxWarp prst="textNoShape">
                <a:avLst/>
              </a:prstTxWarp>
            </a:bodyPr>
            <a:lstStyle/>
            <a:p>
              <a:endParaRPr lang="de-DE" sz="1350"/>
            </a:p>
          </p:txBody>
        </p:sp>
      </p:grpSp>
    </p:spTree>
    <p:extLst>
      <p:ext uri="{BB962C8B-B14F-4D97-AF65-F5344CB8AC3E}">
        <p14:creationId xmlns:p14="http://schemas.microsoft.com/office/powerpoint/2010/main" val="329342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7A192E-A6D9-4080-ACF2-6E5B8F6133E1}"/>
              </a:ext>
            </a:extLst>
          </p:cNvPr>
          <p:cNvSpPr>
            <a:spLocks noGrp="1"/>
          </p:cNvSpPr>
          <p:nvPr>
            <p:ph idx="1"/>
          </p:nvPr>
        </p:nvSpPr>
        <p:spPr>
          <a:xfrm>
            <a:off x="1981200" y="1464469"/>
            <a:ext cx="8229601" cy="3929063"/>
          </a:xfrm>
        </p:spPr>
        <p:txBody>
          <a:bodyPr>
            <a:normAutofit fontScale="62500" lnSpcReduction="20000"/>
          </a:bodyPr>
          <a:lstStyle/>
          <a:p>
            <a:pPr marL="0" indent="0">
              <a:buNone/>
            </a:pPr>
            <a:r>
              <a:rPr lang="en-US" b="1" dirty="0"/>
              <a:t>Eligibility Restoral for REAP Sunset</a:t>
            </a:r>
          </a:p>
          <a:p>
            <a:r>
              <a:rPr lang="en-US" dirty="0"/>
              <a:t>Sent letter and election form to over 3,000 </a:t>
            </a:r>
          </a:p>
          <a:p>
            <a:r>
              <a:rPr lang="en-US" dirty="0"/>
              <a:t>Transferred 1,923 months to Chapter 33</a:t>
            </a:r>
          </a:p>
          <a:p>
            <a:pPr marL="0" indent="0">
              <a:buNone/>
            </a:pPr>
            <a:r>
              <a:rPr lang="en-US" b="1" dirty="0"/>
              <a:t>Restoration of Entitlement</a:t>
            </a:r>
          </a:p>
          <a:p>
            <a:r>
              <a:rPr lang="en-US" dirty="0"/>
              <a:t>Applications Received: 4,223</a:t>
            </a:r>
          </a:p>
          <a:p>
            <a:r>
              <a:rPr lang="en-US" dirty="0"/>
              <a:t>Restorations: 2,056</a:t>
            </a:r>
          </a:p>
          <a:p>
            <a:r>
              <a:rPr lang="en-US" dirty="0"/>
              <a:t>Entitlement Restored: Over 16,000 months</a:t>
            </a:r>
          </a:p>
          <a:p>
            <a:pPr marL="0" indent="0">
              <a:buNone/>
            </a:pPr>
            <a:r>
              <a:rPr lang="en-US" b="1" dirty="0">
                <a:solidFill>
                  <a:srgbClr val="000000"/>
                </a:solidFill>
              </a:rPr>
              <a:t>Independent Study at non-IHLs</a:t>
            </a:r>
          </a:p>
          <a:p>
            <a:pPr lvl="0"/>
            <a:r>
              <a:rPr lang="en-US" dirty="0">
                <a:solidFill>
                  <a:srgbClr val="000000"/>
                </a:solidFill>
              </a:rPr>
              <a:t>Information available on GI Bill Comparison Tool</a:t>
            </a:r>
          </a:p>
          <a:p>
            <a:pPr lvl="0"/>
            <a:r>
              <a:rPr lang="en-US" dirty="0">
                <a:solidFill>
                  <a:srgbClr val="000000"/>
                </a:solidFill>
              </a:rPr>
              <a:t>Offered at over 1,000 schools</a:t>
            </a:r>
          </a:p>
          <a:p>
            <a:pPr marL="0" indent="0">
              <a:buNone/>
            </a:pPr>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8F8CAD29-A42D-4F7F-B0BA-8727E4E57F64}"/>
              </a:ext>
            </a:extLst>
          </p:cNvPr>
          <p:cNvSpPr>
            <a:spLocks noGrp="1"/>
          </p:cNvSpPr>
          <p:nvPr>
            <p:ph type="sldNum" sz="quarter" idx="12"/>
          </p:nvPr>
        </p:nvSpPr>
        <p:spPr/>
        <p:txBody>
          <a:bodyPr/>
          <a:lstStyle/>
          <a:p>
            <a:pPr defTabSz="685800">
              <a:defRPr/>
            </a:pPr>
            <a:fld id="{D983F1FA-211D-3044-9E35-958DFBC26156}" type="slidenum">
              <a:rPr lang="en-US" sz="1125">
                <a:solidFill>
                  <a:prstClr val="white"/>
                </a:solidFill>
                <a:latin typeface="Calibri"/>
              </a:rPr>
              <a:pPr defTabSz="685800">
                <a:defRPr/>
              </a:pPr>
              <a:t>9</a:t>
            </a:fld>
            <a:endParaRPr lang="en-US" sz="1125" dirty="0">
              <a:solidFill>
                <a:prstClr val="white"/>
              </a:solidFill>
              <a:latin typeface="Calibri"/>
            </a:endParaRPr>
          </a:p>
        </p:txBody>
      </p:sp>
      <p:sp>
        <p:nvSpPr>
          <p:cNvPr id="4" name="Title 3">
            <a:extLst>
              <a:ext uri="{FF2B5EF4-FFF2-40B4-BE49-F238E27FC236}">
                <a16:creationId xmlns:a16="http://schemas.microsoft.com/office/drawing/2014/main" id="{BC163C3B-6F2C-4349-8C95-F178F09E82A8}"/>
              </a:ext>
            </a:extLst>
          </p:cNvPr>
          <p:cNvSpPr>
            <a:spLocks noGrp="1"/>
          </p:cNvSpPr>
          <p:nvPr>
            <p:ph type="title"/>
          </p:nvPr>
        </p:nvSpPr>
        <p:spPr/>
        <p:txBody>
          <a:bodyPr>
            <a:normAutofit fontScale="90000"/>
          </a:bodyPr>
          <a:lstStyle/>
          <a:p>
            <a:r>
              <a:rPr lang="en-US" dirty="0"/>
              <a:t>Colmery Act Highlights</a:t>
            </a:r>
          </a:p>
        </p:txBody>
      </p:sp>
    </p:spTree>
    <p:extLst>
      <p:ext uri="{BB962C8B-B14F-4D97-AF65-F5344CB8AC3E}">
        <p14:creationId xmlns:p14="http://schemas.microsoft.com/office/powerpoint/2010/main" val="834124637"/>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4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4CD8D2077C5A46AAFBA47AE4E85F1B" ma:contentTypeVersion="2" ma:contentTypeDescription="Create a new document." ma:contentTypeScope="" ma:versionID="24cb215abbb8c88a123a7cad7d4fe5c8">
  <xsd:schema xmlns:xsd="http://www.w3.org/2001/XMLSchema" xmlns:xs="http://www.w3.org/2001/XMLSchema" xmlns:p="http://schemas.microsoft.com/office/2006/metadata/properties" xmlns:ns2="ced1f988-d16c-4eb7-9443-312b8723c36c" targetNamespace="http://schemas.microsoft.com/office/2006/metadata/properties" ma:root="true" ma:fieldsID="890b58ecd9d804903095b87829f0966e" ns2:_="">
    <xsd:import namespace="ced1f988-d16c-4eb7-9443-312b8723c36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ced1f988-d16c-4eb7-9443-312b8723c36c">EDUSHARE-276-43097</_dlc_DocId>
    <_dlc_DocIdUrl xmlns="ced1f988-d16c-4eb7-9443-312b8723c36c">
      <Url>https://vaww.infoshare.va.gov/sites/educationservice/221/221A/_layouts/15/DocIdRedir.aspx?ID=EDUSHARE-276-43097</Url>
      <Description>EDUSHARE-276-43097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C409F5C-3581-440B-94BC-C4E243ADE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FFA007-95D6-4974-B115-1F31895DBFBC}">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ced1f988-d16c-4eb7-9443-312b8723c36c"/>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AD59602-0D0A-4355-8C52-E4F85B595DAA}">
  <ds:schemaRefs>
    <ds:schemaRef ds:uri="http://schemas.microsoft.com/sharepoint/v3/contenttype/forms"/>
  </ds:schemaRefs>
</ds:datastoreItem>
</file>

<file path=customXml/itemProps4.xml><?xml version="1.0" encoding="utf-8"?>
<ds:datastoreItem xmlns:ds="http://schemas.openxmlformats.org/officeDocument/2006/customXml" ds:itemID="{C526114E-E1E8-4A06-B9A7-8D890A3C523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3074</TotalTime>
  <Words>1829</Words>
  <Application>Microsoft Office PowerPoint</Application>
  <PresentationFormat>Widescreen</PresentationFormat>
  <Paragraphs>253</Paragraphs>
  <Slides>19</Slides>
  <Notes>8</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19</vt:i4>
      </vt:variant>
    </vt:vector>
  </HeadingPairs>
  <TitlesOfParts>
    <vt:vector size="35" baseType="lpstr">
      <vt:lpstr>Arial</vt:lpstr>
      <vt:lpstr>Arial Black</vt:lpstr>
      <vt:lpstr>Calibri</vt:lpstr>
      <vt:lpstr>Courier New</vt:lpstr>
      <vt:lpstr>Georgia</vt:lpstr>
      <vt:lpstr>Myriad Pro</vt:lpstr>
      <vt:lpstr>Roboto</vt:lpstr>
      <vt:lpstr>Roboto Light</vt:lpstr>
      <vt:lpstr>Times New Roman</vt:lpstr>
      <vt:lpstr>Wingdings</vt:lpstr>
      <vt:lpstr>10_Office Theme</vt:lpstr>
      <vt:lpstr>11_Office Theme</vt:lpstr>
      <vt:lpstr>12_Office Theme</vt:lpstr>
      <vt:lpstr>13_Office Theme</vt:lpstr>
      <vt:lpstr>14_Office Theme</vt:lpstr>
      <vt:lpstr>2_Office Theme</vt:lpstr>
      <vt:lpstr>VFW Training Conference  Terry Warren, Education Service  Veterans Benefits Administration November 2019</vt:lpstr>
      <vt:lpstr>Overview</vt:lpstr>
      <vt:lpstr>Education Service’s Mission</vt:lpstr>
      <vt:lpstr>Education Service Highlights</vt:lpstr>
      <vt:lpstr>Benefits Overview</vt:lpstr>
      <vt:lpstr>Benefits Overview</vt:lpstr>
      <vt:lpstr>VA Education Service – By the Numbers</vt:lpstr>
      <vt:lpstr>Forever GI Bill</vt:lpstr>
      <vt:lpstr>Colmery Act Highlights</vt:lpstr>
      <vt:lpstr>Colmery Act Highlights - VET TEC</vt:lpstr>
      <vt:lpstr>VET TEC - Veteran Path</vt:lpstr>
      <vt:lpstr>Rogers STEM Scholarship</vt:lpstr>
      <vt:lpstr>Colmery Act - Reset</vt:lpstr>
      <vt:lpstr>Section 107: What to Know</vt:lpstr>
      <vt:lpstr>Section 501: What to Know</vt:lpstr>
      <vt:lpstr>Colmery Act - Reset</vt:lpstr>
      <vt:lpstr>Colmery Communication Strategy</vt:lpstr>
      <vt:lpstr>Tools for Students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Forever GI Bill</dc:title>
  <dc:creator>Tickner, Lucas, VBAVACO</dc:creator>
  <cp:lastModifiedBy>Lauren Barefoot</cp:lastModifiedBy>
  <cp:revision>168</cp:revision>
  <cp:lastPrinted>2018-10-09T13:13:03Z</cp:lastPrinted>
  <dcterms:created xsi:type="dcterms:W3CDTF">2018-08-08T14:57:06Z</dcterms:created>
  <dcterms:modified xsi:type="dcterms:W3CDTF">2019-11-08T17:10:58Z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0x010100144CD8D2077C5A46AAFBA47AE4E85F1B</vt:lpwstr>
  </property>
  <property fmtid="{D5CDD505-2E9C-101B-9397-08002B2CF9AE}" pid="3" name="_dlc_DocIdItemGuid">
    <vt:lpwstr>7a77951a-f1e6-4340-95e7-d85d2a53e8cf</vt:lpwstr>
  </property>
</Properties>
</file>