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image" ContentType="image/jp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33"/>
  </p:notesMasterIdLst>
  <p:sldIdLst>
    <p:sldId id="256" r:id="rId3"/>
    <p:sldId id="257" r:id="rId4"/>
    <p:sldId id="258" r:id="rId5"/>
    <p:sldId id="259" r:id="rId6"/>
    <p:sldId id="260" r:id="rId7"/>
    <p:sldId id="261" r:id="rId8"/>
    <p:sldId id="262" r:id="rId9"/>
    <p:sldId id="263" r:id="rId10"/>
    <p:sldId id="267" r:id="rId11"/>
    <p:sldId id="269" r:id="rId12"/>
    <p:sldId id="271" r:id="rId13"/>
    <p:sldId id="272" r:id="rId14"/>
    <p:sldId id="289" r:id="rId15"/>
    <p:sldId id="290" r:id="rId16"/>
    <p:sldId id="291" r:id="rId17"/>
    <p:sldId id="292" r:id="rId18"/>
    <p:sldId id="293" r:id="rId19"/>
    <p:sldId id="294" r:id="rId20"/>
    <p:sldId id="295" r:id="rId21"/>
    <p:sldId id="296" r:id="rId22"/>
    <p:sldId id="297" r:id="rId23"/>
    <p:sldId id="298" r:id="rId24"/>
    <p:sldId id="274" r:id="rId25"/>
    <p:sldId id="299" r:id="rId26"/>
    <p:sldId id="300" r:id="rId27"/>
    <p:sldId id="301" r:id="rId28"/>
    <p:sldId id="302" r:id="rId29"/>
    <p:sldId id="276" r:id="rId30"/>
    <p:sldId id="277" r:id="rId31"/>
    <p:sldId id="278" r:id="rId32"/>
  </p:sldIdLst>
  <p:sldSz cx="13004800" cy="7315200"/>
  <p:notesSz cx="13004800" cy="73152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Goheen" initials="MG" lastIdx="3" clrIdx="0"/>
  <p:cmAuthor id="1" name="Michael Manning"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339"/>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69" autoAdjust="0"/>
    <p:restoredTop sz="80323" autoAdjust="0"/>
  </p:normalViewPr>
  <p:slideViewPr>
    <p:cSldViewPr>
      <p:cViewPr varScale="1">
        <p:scale>
          <a:sx n="108" d="100"/>
          <a:sy n="108" d="100"/>
        </p:scale>
        <p:origin x="282" y="11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78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3651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7366000" y="0"/>
            <a:ext cx="5635625" cy="365125"/>
          </a:xfrm>
          <a:prstGeom prst="rect">
            <a:avLst/>
          </a:prstGeom>
        </p:spPr>
        <p:txBody>
          <a:bodyPr vert="horz" lIns="91440" tIns="45720" rIns="91440" bIns="45720" rtlCol="0"/>
          <a:lstStyle>
            <a:lvl1pPr algn="r">
              <a:defRPr sz="1200"/>
            </a:lvl1pPr>
          </a:lstStyle>
          <a:p>
            <a:fld id="{89A34865-A151-104E-A812-7D1AD2C3F473}" type="datetimeFigureOut">
              <a:rPr lang="en-US" smtClean="0"/>
              <a:t>11/8/2019</a:t>
            </a:fld>
            <a:endParaRPr lang="en-US" dirty="0"/>
          </a:p>
        </p:txBody>
      </p:sp>
      <p:sp>
        <p:nvSpPr>
          <p:cNvPr id="4" name="Slide Image Placeholder 3"/>
          <p:cNvSpPr>
            <a:spLocks noGrp="1" noRot="1" noChangeAspect="1"/>
          </p:cNvSpPr>
          <p:nvPr>
            <p:ph type="sldImg" idx="2"/>
          </p:nvPr>
        </p:nvSpPr>
        <p:spPr>
          <a:xfrm>
            <a:off x="4064000" y="549275"/>
            <a:ext cx="4876800" cy="27432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300163" y="3475038"/>
            <a:ext cx="10404475" cy="3290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5635625" cy="3651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7366000" y="6948488"/>
            <a:ext cx="5635625" cy="365125"/>
          </a:xfrm>
          <a:prstGeom prst="rect">
            <a:avLst/>
          </a:prstGeom>
        </p:spPr>
        <p:txBody>
          <a:bodyPr vert="horz" lIns="91440" tIns="45720" rIns="91440" bIns="45720" rtlCol="0" anchor="b"/>
          <a:lstStyle>
            <a:lvl1pPr algn="r">
              <a:defRPr sz="1200"/>
            </a:lvl1pPr>
          </a:lstStyle>
          <a:p>
            <a:fld id="{229F5493-35C5-4847-BBF6-418A57AFA2C4}" type="slidenum">
              <a:rPr lang="en-US" smtClean="0"/>
              <a:t>‹#›</a:t>
            </a:fld>
            <a:endParaRPr lang="en-US" dirty="0"/>
          </a:p>
        </p:txBody>
      </p:sp>
    </p:spTree>
    <p:extLst>
      <p:ext uri="{BB962C8B-B14F-4D97-AF65-F5344CB8AC3E}">
        <p14:creationId xmlns:p14="http://schemas.microsoft.com/office/powerpoint/2010/main" val="3855562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Be sure to make the</a:t>
            </a:r>
            <a:r>
              <a:rPr lang="en-US" baseline="0" dirty="0" smtClean="0"/>
              <a:t> Last Point: Not all veterans are eligible for VA coverage.</a:t>
            </a:r>
          </a:p>
          <a:p>
            <a:r>
              <a:rPr lang="en-US" baseline="0" dirty="0" smtClean="0"/>
              <a:t>Consult a nationally accredited service officer.</a:t>
            </a:r>
          </a:p>
          <a:p>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14</a:t>
            </a:fld>
            <a:endParaRPr lang="en-US" dirty="0"/>
          </a:p>
        </p:txBody>
      </p:sp>
    </p:spTree>
    <p:extLst>
      <p:ext uri="{BB962C8B-B14F-4D97-AF65-F5344CB8AC3E}">
        <p14:creationId xmlns:p14="http://schemas.microsoft.com/office/powerpoint/2010/main" val="2540353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your options?  Read Option1: Enroll in both the VA cont…</a:t>
            </a:r>
          </a:p>
          <a:p>
            <a:r>
              <a:rPr lang="en-US" baseline="0" dirty="0" smtClean="0"/>
              <a:t>Reasons to do this:  Read points.  Make the point that if you only have VA you have limited healthcare choices.  Make point:  by not enrolling in Part B when 1</a:t>
            </a:r>
            <a:r>
              <a:rPr lang="en-US" baseline="30000" dirty="0" smtClean="0"/>
              <a:t>st</a:t>
            </a:r>
            <a:r>
              <a:rPr lang="en-US" baseline="0" dirty="0" smtClean="0"/>
              <a:t> eligible without other credible health coverage, you may have a late enrollment penalty.  VA coverage is NOT credible coverage for Part B of Medicare.</a:t>
            </a:r>
          </a:p>
          <a:p>
            <a:endParaRPr lang="en-US" baseline="0" dirty="0" smtClean="0"/>
          </a:p>
          <a:p>
            <a:r>
              <a:rPr lang="en-US" baseline="0" dirty="0" smtClean="0"/>
              <a:t>Very Important:  Read slide:  Important Point:  The VA does not file claims.  VA is not health insurance.  VA healthcare is an earned benefit for veterans who are eligible and qualify for VA benefits.  You CAN have Medicare and other health coverage such as a Medicare Advantage Plan and still use your VA healthcare benefit.  </a:t>
            </a:r>
          </a:p>
          <a:p>
            <a:endParaRPr lang="en-US" baseline="0" dirty="0" smtClean="0"/>
          </a:p>
          <a:p>
            <a:r>
              <a:rPr lang="en-US" baseline="0" dirty="0" smtClean="0"/>
              <a:t>With both you have more choices: then read With both, you must decide cont…reading</a:t>
            </a:r>
          </a:p>
          <a:p>
            <a:endParaRPr lang="en-US" baseline="0" dirty="0" smtClean="0"/>
          </a:p>
          <a:p>
            <a:r>
              <a:rPr lang="en-US" baseline="0" dirty="0" smtClean="0"/>
              <a:t>Do not leave out the last line:  The VA does not recommend that you cancel or decline coverage in Medicare because you enroll in VA Healthcare.”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15</a:t>
            </a:fld>
            <a:endParaRPr lang="en-US" dirty="0"/>
          </a:p>
        </p:txBody>
      </p:sp>
    </p:spTree>
    <p:extLst>
      <p:ext uri="{BB962C8B-B14F-4D97-AF65-F5344CB8AC3E}">
        <p14:creationId xmlns:p14="http://schemas.microsoft.com/office/powerpoint/2010/main" val="199239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2:  Read slide  Important note: The VA determines if a veteran is eligible and qualifies for VA healthcare.  VA is credible coverage for Part D of Medicare  VA is NOT credible coverage for Part B of Medicare</a:t>
            </a:r>
          </a:p>
          <a:p>
            <a:endParaRPr lang="en-US" dirty="0" smtClean="0"/>
          </a:p>
          <a:p>
            <a:r>
              <a:rPr lang="en-US" dirty="0" smtClean="0"/>
              <a:t>Make this Point:  The Veterans Choice Program allows access to non-VA facilities for specific reasons. </a:t>
            </a:r>
            <a:br>
              <a:rPr lang="en-US" dirty="0" smtClean="0"/>
            </a:br>
            <a:r>
              <a:rPr lang="en-US" dirty="0" smtClean="0"/>
              <a:t> Consult a nationally accredited service officer for more details.</a:t>
            </a:r>
          </a:p>
          <a:p>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16</a:t>
            </a:fld>
            <a:endParaRPr lang="en-US" dirty="0"/>
          </a:p>
        </p:txBody>
      </p:sp>
    </p:spTree>
    <p:extLst>
      <p:ext uri="{BB962C8B-B14F-4D97-AF65-F5344CB8AC3E}">
        <p14:creationId xmlns:p14="http://schemas.microsoft.com/office/powerpoint/2010/main" val="2744771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2: Read slide  NOTE:  Medicare</a:t>
            </a:r>
            <a:r>
              <a:rPr lang="en-US" baseline="0" dirty="0" smtClean="0"/>
              <a:t> Only covers only Medicare providers and facilities and Medicare only coverages about 80% of your medical cost leaving you with an undetermined amount of out-of-pocket expense.</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17</a:t>
            </a:fld>
            <a:endParaRPr lang="en-US" dirty="0"/>
          </a:p>
        </p:txBody>
      </p:sp>
    </p:spTree>
    <p:extLst>
      <p:ext uri="{BB962C8B-B14F-4D97-AF65-F5344CB8AC3E}">
        <p14:creationId xmlns:p14="http://schemas.microsoft.com/office/powerpoint/2010/main" val="18657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Note at the end, Talk to your nearest VSO and a licensed insurance agent for more information.  A Medicare Advantage plan or other medical healthcare and VA healthcare may be a good option,</a:t>
            </a:r>
            <a:r>
              <a:rPr lang="en-US" baseline="0" dirty="0" smtClean="0"/>
              <a:t> providing you with the most choice and the least out-of-pocket expense.</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18</a:t>
            </a:fld>
            <a:endParaRPr lang="en-US" dirty="0"/>
          </a:p>
        </p:txBody>
      </p:sp>
    </p:spTree>
    <p:extLst>
      <p:ext uri="{BB962C8B-B14F-4D97-AF65-F5344CB8AC3E}">
        <p14:creationId xmlns:p14="http://schemas.microsoft.com/office/powerpoint/2010/main" val="2326932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Champ VA is a rich benefit once you have both Part A and B of Medicare</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19</a:t>
            </a:fld>
            <a:endParaRPr lang="en-US" dirty="0"/>
          </a:p>
        </p:txBody>
      </p:sp>
    </p:spTree>
    <p:extLst>
      <p:ext uri="{BB962C8B-B14F-4D97-AF65-F5344CB8AC3E}">
        <p14:creationId xmlns:p14="http://schemas.microsoft.com/office/powerpoint/2010/main" val="163124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  Sum it up…you must have Part A and B of Medicare once you become eligible for Medicare to have Champ VA unless you turned 65 before June 5, 2001</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20</a:t>
            </a:fld>
            <a:endParaRPr lang="en-US" dirty="0"/>
          </a:p>
        </p:txBody>
      </p:sp>
    </p:spTree>
    <p:extLst>
      <p:ext uri="{BB962C8B-B14F-4D97-AF65-F5344CB8AC3E}">
        <p14:creationId xmlns:p14="http://schemas.microsoft.com/office/powerpoint/2010/main" val="220072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Important point:  Tricare for Life is for Veterans and their dependents</a:t>
            </a:r>
            <a:r>
              <a:rPr lang="en-US" baseline="0" dirty="0" smtClean="0"/>
              <a:t> who have 20 or more years of military service and who have both A and B of Medicare.  </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21</a:t>
            </a:fld>
            <a:endParaRPr lang="en-US" dirty="0"/>
          </a:p>
        </p:txBody>
      </p:sp>
    </p:spTree>
    <p:extLst>
      <p:ext uri="{BB962C8B-B14F-4D97-AF65-F5344CB8AC3E}">
        <p14:creationId xmlns:p14="http://schemas.microsoft.com/office/powerpoint/2010/main" val="254433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229F5493-35C5-4847-BBF6-418A57AFA2C4}" type="slidenum">
              <a:rPr lang="en-US" smtClean="0"/>
              <a:t>22</a:t>
            </a:fld>
            <a:endParaRPr lang="en-US" dirty="0"/>
          </a:p>
        </p:txBody>
      </p:sp>
    </p:spTree>
    <p:extLst>
      <p:ext uri="{BB962C8B-B14F-4D97-AF65-F5344CB8AC3E}">
        <p14:creationId xmlns:p14="http://schemas.microsoft.com/office/powerpoint/2010/main" val="208258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Read slide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Read slide, if possible have a veteran service officer at your public</a:t>
            </a:r>
            <a:r>
              <a:rPr lang="en-US" baseline="0" dirty="0" smtClean="0"/>
              <a:t> service seminar and direct those with eligibility and qualifying question to the veteran service officer.</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83000" y="961225"/>
            <a:ext cx="9321800" cy="6353975"/>
          </a:xfrm>
          <a:prstGeom prst="rect">
            <a:avLst/>
          </a:prstGeom>
        </p:spPr>
      </p:pic>
      <p:sp>
        <p:nvSpPr>
          <p:cNvPr id="18" name="bk object 18"/>
          <p:cNvSpPr/>
          <p:nvPr/>
        </p:nvSpPr>
        <p:spPr>
          <a:xfrm>
            <a:off x="838200" y="0"/>
            <a:ext cx="4591050" cy="5918200"/>
          </a:xfrm>
          <a:custGeom>
            <a:avLst/>
            <a:gdLst/>
            <a:ahLst/>
            <a:cxnLst/>
            <a:rect l="l" t="t" r="r" b="b"/>
            <a:pathLst>
              <a:path w="4591050" h="5918200">
                <a:moveTo>
                  <a:pt x="0" y="5918200"/>
                </a:moveTo>
                <a:lnTo>
                  <a:pt x="4591050" y="5918200"/>
                </a:lnTo>
                <a:lnTo>
                  <a:pt x="4591050" y="0"/>
                </a:lnTo>
                <a:lnTo>
                  <a:pt x="0" y="0"/>
                </a:lnTo>
                <a:lnTo>
                  <a:pt x="0" y="5918200"/>
                </a:lnTo>
                <a:close/>
              </a:path>
            </a:pathLst>
          </a:custGeom>
          <a:solidFill>
            <a:srgbClr val="87C546"/>
          </a:solidFill>
        </p:spPr>
        <p:txBody>
          <a:bodyPr wrap="square" lIns="0" tIns="0" rIns="0" bIns="0" rtlCol="0"/>
          <a:lstStyle/>
          <a:p>
            <a:endParaRPr dirty="0"/>
          </a:p>
        </p:txBody>
      </p:sp>
      <p:sp>
        <p:nvSpPr>
          <p:cNvPr id="2" name="Holder 2"/>
          <p:cNvSpPr>
            <a:spLocks noGrp="1"/>
          </p:cNvSpPr>
          <p:nvPr>
            <p:ph type="ctrTitle"/>
          </p:nvPr>
        </p:nvSpPr>
        <p:spPr>
          <a:xfrm>
            <a:off x="975360" y="2267712"/>
            <a:ext cx="11054080" cy="1536192"/>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950720" y="4096512"/>
            <a:ext cx="9103360" cy="182880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11163300" y="6682381"/>
            <a:ext cx="1290954" cy="230832"/>
          </a:xfrm>
        </p:spPr>
        <p:txBody>
          <a:bodyPr lIns="0" tIns="0" rIns="0" bIns="0"/>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smtClean="0">
                <a:solidFill>
                  <a:srgbClr val="87C546"/>
                </a:solidFill>
                <a:latin typeface="FS Humana"/>
                <a:cs typeface="FS Humana"/>
              </a:rPr>
              <a:t>201</a:t>
            </a:r>
            <a:r>
              <a:rPr lang="en-US" b="1" dirty="0" smtClean="0">
                <a:solidFill>
                  <a:srgbClr val="87C546"/>
                </a:solidFill>
                <a:latin typeface="FS Humana"/>
                <a:cs typeface="FS Humana"/>
              </a:rPr>
              <a:t>9</a:t>
            </a:r>
            <a:endParaRPr b="1" dirty="0">
              <a:solidFill>
                <a:srgbClr val="87C546"/>
              </a:solidFill>
              <a:latin typeface="FS Humana"/>
              <a:cs typeface="FS Humana"/>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11" name="Picture 10" descr="hum_r_4cp_pos_noR.eps"/>
          <p:cNvPicPr>
            <a:picLocks noChangeAspect="1"/>
          </p:cNvPicPr>
          <p:nvPr userDrawn="1"/>
        </p:nvPicPr>
        <p:blipFill>
          <a:blip r:embed="rId3"/>
          <a:srcRect/>
          <a:stretch>
            <a:fillRect/>
          </a:stretch>
        </p:blipFill>
        <p:spPr>
          <a:xfrm>
            <a:off x="1244599" y="6248400"/>
            <a:ext cx="1524001" cy="31642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9775148" y="2907536"/>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1079399" y="3054612"/>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1079399" y="4502945"/>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5441983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82279" y="751201"/>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82279" y="2584878"/>
            <a:ext cx="6293323" cy="981754"/>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271416" y="2476125"/>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19952222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070840" y="3745273"/>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1082279" y="751201"/>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1082279" y="2584878"/>
            <a:ext cx="6293323" cy="841632"/>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7864252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7926426" y="4825346"/>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3777998" y="2145391"/>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3777998" y="3593724"/>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12329946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9860146" y="4793472"/>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sp>
        <p:nvSpPr>
          <p:cNvPr id="6" name="Title 1"/>
          <p:cNvSpPr>
            <a:spLocks noGrp="1"/>
          </p:cNvSpPr>
          <p:nvPr>
            <p:ph type="ctrTitle"/>
          </p:nvPr>
        </p:nvSpPr>
        <p:spPr>
          <a:xfrm>
            <a:off x="3777998" y="2145391"/>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7" name="Subtitle 2"/>
          <p:cNvSpPr>
            <a:spLocks noGrp="1"/>
          </p:cNvSpPr>
          <p:nvPr>
            <p:ph type="subTitle" idx="1"/>
          </p:nvPr>
        </p:nvSpPr>
        <p:spPr>
          <a:xfrm>
            <a:off x="3777998" y="3593724"/>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965649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321544" y="908758"/>
            <a:ext cx="7589153" cy="627097"/>
          </a:xfrm>
        </p:spPr>
        <p:txBody>
          <a:bodyPr>
            <a:normAutofit/>
          </a:bodyPr>
          <a:lstStyle>
            <a:lvl1pPr algn="l" defTabSz="580553" rtl="0" eaLnBrk="1" latinLnBrk="0" hangingPunct="1">
              <a:lnSpc>
                <a:spcPct val="90000"/>
              </a:lnSpc>
              <a:spcBef>
                <a:spcPct val="0"/>
              </a:spcBef>
              <a:buNone/>
              <a:defRPr lang="en-US" sz="5100" b="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321544" y="1706880"/>
            <a:ext cx="7589153" cy="2823353"/>
          </a:xfrm>
        </p:spPr>
        <p:txBody>
          <a:bodyPr>
            <a:normAutofit/>
          </a:bodyPr>
          <a:lstStyle>
            <a:lvl1pPr marL="0" indent="0" algn="l" defTabSz="580553" rtl="0" eaLnBrk="1" latinLnBrk="0" hangingPunct="1">
              <a:lnSpc>
                <a:spcPct val="90000"/>
              </a:lnSpc>
              <a:spcBef>
                <a:spcPct val="0"/>
              </a:spcBef>
              <a:buFont typeface="Arial"/>
              <a:buNone/>
              <a:defRPr lang="en-US" sz="3300" kern="1200" smtClean="0">
                <a:solidFill>
                  <a:schemeClr val="tx2"/>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t>‹#›</a:t>
            </a:fld>
            <a:endParaRPr lang="en-US" dirty="0"/>
          </a:p>
        </p:txBody>
      </p:sp>
      <p:pic>
        <p:nvPicPr>
          <p:cNvPr id="7" name="Picture 6"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0720908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6" name="Picture 2" descr="\\psf\Host\Volumes\johbee\Documents\01_Freelance_Design\INTERBRAND\Humana\exports\template_fix_and_tutorial\slide_LifeBox_300-green.png"/>
          <p:cNvPicPr>
            <a:picLocks noChangeAspect="1" noChangeArrowheads="1"/>
          </p:cNvPicPr>
          <p:nvPr userDrawn="1"/>
        </p:nvPicPr>
        <p:blipFill>
          <a:blip r:embed="rId2"/>
          <a:srcRect t="25406"/>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0240" y="1711961"/>
            <a:ext cx="11704320" cy="4717627"/>
          </a:xfrm>
        </p:spPr>
        <p:txBody>
          <a:bodyPr lIns="0" tIns="0" rIns="0"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51381" indent="-292293">
              <a:defRPr sz="1800"/>
            </a:lvl5pPr>
            <a:lvl6pPr marL="1451381" indent="-290276">
              <a:spcBef>
                <a:spcPts val="1219"/>
              </a:spcBef>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dirty="0"/>
          </a:p>
        </p:txBody>
      </p:sp>
      <p:sp>
        <p:nvSpPr>
          <p:cNvPr id="8" name="Footer Placeholder 7"/>
          <p:cNvSpPr>
            <a:spLocks noGrp="1"/>
          </p:cNvSpPr>
          <p:nvPr>
            <p:ph type="ftr" sz="quarter" idx="11"/>
          </p:nvPr>
        </p:nvSpPr>
        <p:spPr>
          <a:xfrm>
            <a:off x="650241" y="7058528"/>
            <a:ext cx="5852159"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a:xfrm>
            <a:off x="7802880" y="6760828"/>
            <a:ext cx="4009813" cy="260183"/>
          </a:xfrm>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19514297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4" name="Picture 2" descr="\\psf\Host\Volumes\johbee\Documents\01_Freelance_Design\INTERBRAND\Humana\exports\template_fix_and_tutorial\slide_LifeBox_300-green.png"/>
          <p:cNvPicPr>
            <a:picLocks noChangeAspect="1" noChangeArrowheads="1"/>
          </p:cNvPicPr>
          <p:nvPr userDrawn="1"/>
        </p:nvPicPr>
        <p:blipFill>
          <a:blip r:embed="rId2"/>
          <a:srcRect t="25406"/>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0240"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dirty="0"/>
          </a:p>
        </p:txBody>
      </p:sp>
      <p:sp>
        <p:nvSpPr>
          <p:cNvPr id="8" name="Footer Placeholder 7"/>
          <p:cNvSpPr>
            <a:spLocks noGrp="1"/>
          </p:cNvSpPr>
          <p:nvPr>
            <p:ph type="ftr" sz="quarter" idx="11"/>
          </p:nvPr>
        </p:nvSpPr>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a:srcRect/>
          <a:stretch>
            <a:fillRect/>
          </a:stretch>
        </p:blipFill>
        <p:spPr>
          <a:xfrm>
            <a:off x="550841" y="6661573"/>
            <a:ext cx="1509584" cy="358987"/>
          </a:xfrm>
          <a:prstGeom prst="rect">
            <a:avLst/>
          </a:prstGeom>
        </p:spPr>
      </p:pic>
      <p:sp>
        <p:nvSpPr>
          <p:cNvPr id="12" name="Content Placeholder 2"/>
          <p:cNvSpPr>
            <a:spLocks noGrp="1"/>
          </p:cNvSpPr>
          <p:nvPr>
            <p:ph idx="12"/>
          </p:nvPr>
        </p:nvSpPr>
        <p:spPr>
          <a:xfrm>
            <a:off x="6497886"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3"/>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38110927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 name="Picture 2" descr="\\psf\Host\Volumes\johbee\Documents\01_Freelance_Design\INTERBRAND\Humana\exports\template_fix_and_tutorial\slide_LifeBox_300-green.png"/>
          <p:cNvPicPr>
            <a:picLocks noChangeAspect="1" noChangeArrowheads="1"/>
          </p:cNvPicPr>
          <p:nvPr userDrawn="1"/>
        </p:nvPicPr>
        <p:blipFill>
          <a:blip r:embed="rId2"/>
          <a:srcRect t="25406"/>
          <a:stretch>
            <a:fillRect/>
          </a:stretch>
        </p:blipFill>
        <p:spPr>
          <a:xfrm>
            <a:off x="0" y="316836"/>
            <a:ext cx="12367590" cy="129506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dirty="0"/>
          </a:p>
        </p:txBody>
      </p:sp>
      <p:sp>
        <p:nvSpPr>
          <p:cNvPr id="8" name="Footer Placeholder 7"/>
          <p:cNvSpPr>
            <a:spLocks noGrp="1"/>
          </p:cNvSpPr>
          <p:nvPr>
            <p:ph type="ftr" sz="quarter" idx="11"/>
          </p:nvPr>
        </p:nvSpPr>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9" name="Title 8"/>
          <p:cNvSpPr>
            <a:spLocks noGrp="1"/>
          </p:cNvSpPr>
          <p:nvPr>
            <p:ph type="title"/>
          </p:nvPr>
        </p:nvSpPr>
        <p:spPr>
          <a:xfrm>
            <a:off x="1155983" y="361247"/>
            <a:ext cx="11198576" cy="1069989"/>
          </a:xfrm>
        </p:spPr>
        <p:txBody>
          <a:bodyPr anchor="ctr" anchorCtr="0"/>
          <a:lstStyle>
            <a:lvl1pPr>
              <a:defRPr b="0">
                <a:solidFill>
                  <a:schemeClr val="tx2"/>
                </a:solidFill>
              </a:defRPr>
            </a:lvl1p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37592060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1706880"/>
            <a:ext cx="11704320" cy="4775200"/>
          </a:xfrm>
        </p:spPr>
        <p:txBody>
          <a:bodyPr lIns="0" tIns="0" rIns="0" bIns="0"/>
          <a:lstStyle>
            <a:lvl2pPr marL="584584" indent="-294308">
              <a:spcBef>
                <a:spcPct val="0"/>
              </a:spcBef>
              <a:spcAft>
                <a:spcPts val="1270"/>
              </a:spcAft>
              <a:buFont typeface="BentonSansF Book" pitchFamily="50" charset="0"/>
              <a:buChar char="–"/>
              <a:defRPr/>
            </a:lvl2pPr>
            <a:lvl3pPr marL="872845" indent="-290276">
              <a:spcBef>
                <a:spcPct val="0"/>
              </a:spcBef>
              <a:spcAft>
                <a:spcPts val="1016"/>
              </a:spcAft>
              <a:buFont typeface="Arial" pitchFamily="34" charset="0"/>
              <a:buChar char="•"/>
              <a:defRPr/>
            </a:lvl3pPr>
            <a:lvl4pPr marL="1155058" indent="-290276">
              <a:spcBef>
                <a:spcPct val="0"/>
              </a:spcBef>
              <a:spcAft>
                <a:spcPts val="762"/>
              </a:spcAft>
              <a:buFont typeface="BentonSansF Book" pitchFamily="50" charset="0"/>
              <a:buChar char="–"/>
              <a:defRPr/>
            </a:lvl4pPr>
            <a:lvl6pPr marL="1451381" indent="-290276">
              <a:spcBef>
                <a:spcPct val="0"/>
              </a:spcBef>
              <a:spcAft>
                <a:spcPts val="508"/>
              </a:spcAft>
              <a:buClr>
                <a:schemeClr val="bg2"/>
              </a:buClr>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485C39CC-EE39-D443-B36F-C90C146C8057}" type="slidenum">
              <a:rPr lang="en-US" smtClean="0"/>
              <a:t>‹#›</a:t>
            </a:fld>
            <a:endParaRPr lang="en-US" dirty="0"/>
          </a:p>
        </p:txBody>
      </p:sp>
      <p:sp>
        <p:nvSpPr>
          <p:cNvPr id="8" name="Footer Placeholder 7"/>
          <p:cNvSpPr>
            <a:spLocks noGrp="1"/>
          </p:cNvSpPr>
          <p:nvPr>
            <p:ph type="ftr" sz="quarter" idx="11"/>
          </p:nvPr>
        </p:nvSpPr>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5563627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body" idx="1"/>
          </p:nvPr>
        </p:nvSpPr>
        <p:spPr/>
        <p:txBody>
          <a:bodyPr lIns="0" tIns="0" rIns="0" bIns="0"/>
          <a:lstStyle>
            <a:lvl1pPr>
              <a:defRPr sz="1800" b="0" i="0">
                <a:solidFill>
                  <a:srgbClr val="414042"/>
                </a:solidFill>
                <a:latin typeface="FS Humana Light"/>
                <a:cs typeface="FS Humana Light"/>
              </a:defRPr>
            </a:lvl1pPr>
          </a:lstStyle>
          <a:p>
            <a:endParaRPr/>
          </a:p>
        </p:txBody>
      </p:sp>
      <p:sp>
        <p:nvSpPr>
          <p:cNvPr id="4" name="Holder 4"/>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a:solidFill>
                  <a:srgbClr val="87C546"/>
                </a:solidFill>
                <a:latin typeface="FS Humana"/>
                <a:cs typeface="FS Humana"/>
              </a:rPr>
              <a:t>2018</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t>‹#›</a:t>
            </a:fld>
            <a:endParaRPr lang="en-US" dirty="0"/>
          </a:p>
        </p:txBody>
      </p:sp>
      <p:sp>
        <p:nvSpPr>
          <p:cNvPr id="9" name="Footer Placeholder 8"/>
          <p:cNvSpPr>
            <a:spLocks noGrp="1"/>
          </p:cNvSpPr>
          <p:nvPr>
            <p:ph type="ftr" sz="quarter" idx="11"/>
          </p:nvPr>
        </p:nvSpPr>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a:srcRect/>
          <a:stretch>
            <a:fillRect/>
          </a:stretch>
        </p:blipFill>
        <p:spPr>
          <a:xfrm>
            <a:off x="550841" y="6661573"/>
            <a:ext cx="1509584" cy="358987"/>
          </a:xfrm>
          <a:prstGeom prst="rect">
            <a:avLst/>
          </a:prstGeom>
        </p:spPr>
      </p:pic>
      <p:sp>
        <p:nvSpPr>
          <p:cNvPr id="14" name="Content Placeholder 2"/>
          <p:cNvSpPr>
            <a:spLocks noGrp="1"/>
          </p:cNvSpPr>
          <p:nvPr>
            <p:ph idx="1"/>
          </p:nvPr>
        </p:nvSpPr>
        <p:spPr>
          <a:xfrm>
            <a:off x="650240"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Content Placeholder 2"/>
          <p:cNvSpPr>
            <a:spLocks noGrp="1"/>
          </p:cNvSpPr>
          <p:nvPr>
            <p:ph idx="12"/>
          </p:nvPr>
        </p:nvSpPr>
        <p:spPr>
          <a:xfrm>
            <a:off x="6497886" y="1711961"/>
            <a:ext cx="5849902" cy="4717627"/>
          </a:xfrm>
        </p:spPr>
        <p:txBody>
          <a:bodyPr lIns="0" tIns="0" rIns="116111" bIns="0"/>
          <a:lstStyle>
            <a:lvl1pPr marL="288261" indent="-288261">
              <a:defRPr>
                <a:solidFill>
                  <a:schemeClr val="tx1"/>
                </a:solidFill>
              </a:defRPr>
            </a:lvl1pPr>
            <a:lvl2pPr marL="580553" indent="-290276">
              <a:spcBef>
                <a:spcPts val="762"/>
              </a:spcBef>
              <a:spcAft>
                <a:spcPct val="0"/>
              </a:spcAft>
              <a:buFont typeface="BentonSansF Book" pitchFamily="50" charset="0"/>
              <a:buChar char="–"/>
              <a:defRPr/>
            </a:lvl2pPr>
            <a:lvl3pPr marL="870829" indent="-274150">
              <a:spcBef>
                <a:spcPts val="508"/>
              </a:spcBef>
              <a:spcAft>
                <a:spcPts val="508"/>
              </a:spcAft>
              <a:defRPr/>
            </a:lvl3pPr>
            <a:lvl4pPr marL="1161105" indent="-290276">
              <a:defRPr/>
            </a:lvl4pPr>
            <a:lvl5pPr marL="1447350" indent="-292293">
              <a:defRPr sz="1800"/>
            </a:lvl5pPr>
            <a:lvl6pPr marL="1451381" indent="-290276">
              <a:spcBef>
                <a:spcPct val="0"/>
              </a:spcBef>
              <a:spcAft>
                <a:spcPts val="508"/>
              </a:spcAft>
              <a:buClr>
                <a:schemeClr val="bg2"/>
              </a:buClr>
              <a:buSzPct val="80000"/>
              <a:buFont typeface="Arial" pitchFamily="34" charset="0"/>
              <a:buChar char="•"/>
              <a:defRPr sz="18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3"/>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1487179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t>‹#›</a:t>
            </a:fld>
            <a:endParaRPr lang="en-US" dirty="0"/>
          </a:p>
        </p:txBody>
      </p:sp>
      <p:sp>
        <p:nvSpPr>
          <p:cNvPr id="7" name="Footer Placeholder 6"/>
          <p:cNvSpPr>
            <a:spLocks noGrp="1"/>
          </p:cNvSpPr>
          <p:nvPr>
            <p:ph type="ftr" sz="quarter" idx="11"/>
          </p:nvPr>
        </p:nvSpPr>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645725" y="6558281"/>
            <a:ext cx="117088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a:srcRect/>
          <a:stretch>
            <a:fillRect/>
          </a:stretch>
        </p:blipFill>
        <p:spPr>
          <a:xfrm>
            <a:off x="550841" y="6661573"/>
            <a:ext cx="1509584" cy="358987"/>
          </a:xfrm>
          <a:prstGeom prst="rect">
            <a:avLst/>
          </a:prstGeom>
        </p:spPr>
      </p:pic>
      <p:sp>
        <p:nvSpPr>
          <p:cNvPr id="2" name="Date Placeholder 1"/>
          <p:cNvSpPr>
            <a:spLocks noGrp="1"/>
          </p:cNvSpPr>
          <p:nvPr>
            <p:ph type="dt" sz="half" idx="12"/>
          </p:nvPr>
        </p:nvSpPr>
        <p:spPr/>
        <p:txBody>
          <a:bodyPr/>
          <a:lstStyle/>
          <a:p>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3283833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812693" y="6900492"/>
            <a:ext cx="541867" cy="260773"/>
          </a:xfrm>
        </p:spPr>
        <p:txBody>
          <a:bodyPr/>
          <a:lstStyle/>
          <a:p>
            <a:fld id="{485C39CC-EE39-D443-B36F-C90C146C8057}" type="slidenum">
              <a:rPr lang="en-US" smtClean="0"/>
              <a:t>‹#›</a:t>
            </a:fld>
            <a:endParaRPr lang="en-US" dirty="0"/>
          </a:p>
        </p:txBody>
      </p:sp>
    </p:spTree>
    <p:extLst>
      <p:ext uri="{BB962C8B-B14F-4D97-AF65-F5344CB8AC3E}">
        <p14:creationId xmlns:p14="http://schemas.microsoft.com/office/powerpoint/2010/main" val="5184564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50240" y="696821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4" name="Slide Number Placeholder 3"/>
          <p:cNvSpPr>
            <a:spLocks noGrp="1"/>
          </p:cNvSpPr>
          <p:nvPr>
            <p:ph type="sldNum" sz="quarter" idx="11"/>
          </p:nvPr>
        </p:nvSpPr>
        <p:spPr>
          <a:xfrm>
            <a:off x="11812693" y="6934943"/>
            <a:ext cx="541867" cy="260773"/>
          </a:xfrm>
        </p:spPr>
        <p:txBody>
          <a:bodyPr/>
          <a:lstStyle/>
          <a:p>
            <a:fld id="{485C39CC-EE39-D443-B36F-C90C146C8057}" type="slidenum">
              <a:rPr lang="en-US" smtClean="0"/>
              <a:t>‹#›</a:t>
            </a:fld>
            <a:endParaRPr lang="en-US" dirty="0"/>
          </a:p>
        </p:txBody>
      </p:sp>
    </p:spTree>
    <p:extLst>
      <p:ext uri="{BB962C8B-B14F-4D97-AF65-F5344CB8AC3E}">
        <p14:creationId xmlns:p14="http://schemas.microsoft.com/office/powerpoint/2010/main" val="38496636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sz="half" idx="2"/>
          </p:nvPr>
        </p:nvSpPr>
        <p:spPr>
          <a:xfrm>
            <a:off x="650240" y="1682496"/>
            <a:ext cx="5657088"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1682496"/>
            <a:ext cx="5657088"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a:solidFill>
                  <a:srgbClr val="87C546"/>
                </a:solidFill>
                <a:latin typeface="FS Humana"/>
                <a:cs typeface="FS Humana"/>
              </a:rPr>
              <a:t>2018</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a:solidFill>
                  <a:srgbClr val="87C546"/>
                </a:solidFill>
                <a:latin typeface="FS Humana"/>
                <a:cs typeface="FS Humana"/>
              </a:rPr>
              <a:t>2018</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a:solidFill>
                  <a:srgbClr val="87C546"/>
                </a:solidFill>
                <a:latin typeface="FS Humana"/>
                <a:cs typeface="FS Humana"/>
              </a:rPr>
              <a:t>2018</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494183" y="731521"/>
            <a:ext cx="7902222" cy="1961876"/>
          </a:xfrm>
        </p:spPr>
        <p:txBody>
          <a:bodyPr>
            <a:normAutofit/>
          </a:bodyPr>
          <a:lstStyle>
            <a:lvl1pPr algn="l" defTabSz="580553" rtl="0" eaLnBrk="1" latinLnBrk="0" hangingPunct="1">
              <a:lnSpc>
                <a:spcPct val="90000"/>
              </a:lnSpc>
              <a:spcBef>
                <a:spcPct val="0"/>
              </a:spcBef>
              <a:buNone/>
              <a:defRPr lang="en-US" sz="5100" kern="1200" smtClean="0">
                <a:solidFill>
                  <a:schemeClr val="bg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494183" y="2748779"/>
            <a:ext cx="7902222" cy="1396501"/>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494183" y="4145280"/>
            <a:ext cx="7873870" cy="1090507"/>
          </a:xfrm>
        </p:spPr>
        <p:txBody>
          <a:bodyPr>
            <a:normAutofit/>
          </a:bodyPr>
          <a:lstStyle>
            <a:lvl1pPr marL="0" indent="0">
              <a:spcBef>
                <a:spcPct val="0"/>
              </a:spcBef>
              <a:buNone/>
              <a:defRPr sz="2000">
                <a:solidFill>
                  <a:schemeClr val="accent4"/>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6207402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79399" y="2217234"/>
            <a:ext cx="7902222" cy="1436518"/>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79399" y="3665567"/>
            <a:ext cx="7902222" cy="98890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163398" y="4851912"/>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11"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3379413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2806445" y="3315412"/>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2806445" y="5149089"/>
            <a:ext cx="6293323" cy="907068"/>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10126304" y="4689383"/>
            <a:ext cx="2092258"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8111325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082279" y="3052877"/>
            <a:ext cx="6293323" cy="1833677"/>
          </a:xfrm>
        </p:spPr>
        <p:txBody>
          <a:bodyPr>
            <a:normAutofit/>
          </a:bodyPr>
          <a:lstStyle>
            <a:lvl1pPr algn="l" defTabSz="580553" rtl="0" eaLnBrk="1" latinLnBrk="0" hangingPunct="1">
              <a:lnSpc>
                <a:spcPct val="90000"/>
              </a:lnSpc>
              <a:spcBef>
                <a:spcPct val="0"/>
              </a:spcBef>
              <a:buNone/>
              <a:defRPr lang="en-US" sz="5100" kern="1200" smtClean="0">
                <a:solidFill>
                  <a:schemeClr val="tx2"/>
                </a:solidFill>
                <a:latin typeface="+mj-lt"/>
                <a:ea typeface="+mj-ea"/>
                <a:cs typeface="+mj-cs"/>
              </a:defRPr>
            </a:lvl1pPr>
          </a:lstStyle>
          <a:p>
            <a:r>
              <a:rPr lang="en-US" smtClean="0"/>
              <a:t>Click to edit Master title style</a:t>
            </a:r>
            <a:endParaRPr lang="en-US"/>
          </a:p>
        </p:txBody>
      </p:sp>
      <p:sp>
        <p:nvSpPr>
          <p:cNvPr id="9" name="Subtitle 2"/>
          <p:cNvSpPr>
            <a:spLocks noGrp="1"/>
          </p:cNvSpPr>
          <p:nvPr userDrawn="1">
            <p:ph type="subTitle" idx="1"/>
          </p:nvPr>
        </p:nvSpPr>
        <p:spPr>
          <a:xfrm>
            <a:off x="1082279" y="4886553"/>
            <a:ext cx="6293323" cy="1089917"/>
          </a:xfrm>
        </p:spPr>
        <p:txBody>
          <a:bodyPr>
            <a:normAutofit/>
          </a:bodyPr>
          <a:lstStyle>
            <a:lvl1pPr marL="0" indent="0" algn="l" defTabSz="580553" rtl="0" eaLnBrk="1" latinLnBrk="0" hangingPunct="1">
              <a:spcBef>
                <a:spcPct val="20000"/>
              </a:spcBef>
              <a:buFont typeface="Arial"/>
              <a:buNone/>
              <a:defRPr lang="en-US" sz="3000" kern="1200" smtClean="0">
                <a:solidFill>
                  <a:schemeClr val="accent2">
                    <a:lumMod val="75000"/>
                  </a:schemeClr>
                </a:solidFill>
                <a:latin typeface="+mn-lt"/>
                <a:ea typeface="+mn-ea"/>
                <a:cs typeface="+mn-cs"/>
              </a:defRPr>
            </a:lvl1pPr>
            <a:lvl2pPr marL="580553" indent="0" algn="ctr">
              <a:buNone/>
              <a:defRPr>
                <a:solidFill>
                  <a:schemeClr val="tx1">
                    <a:tint val="75000"/>
                  </a:schemeClr>
                </a:solidFill>
              </a:defRPr>
            </a:lvl2pPr>
            <a:lvl3pPr marL="1161105" indent="0" algn="ctr">
              <a:buNone/>
              <a:defRPr>
                <a:solidFill>
                  <a:schemeClr val="tx1">
                    <a:tint val="75000"/>
                  </a:schemeClr>
                </a:solidFill>
              </a:defRPr>
            </a:lvl3pPr>
            <a:lvl4pPr marL="1741658" indent="0" algn="ctr">
              <a:buNone/>
              <a:defRPr>
                <a:solidFill>
                  <a:schemeClr val="tx1">
                    <a:tint val="75000"/>
                  </a:schemeClr>
                </a:solidFill>
              </a:defRPr>
            </a:lvl4pPr>
            <a:lvl5pPr marL="2322210" indent="0" algn="ctr">
              <a:buNone/>
              <a:defRPr>
                <a:solidFill>
                  <a:schemeClr val="tx1">
                    <a:tint val="75000"/>
                  </a:schemeClr>
                </a:solidFill>
              </a:defRPr>
            </a:lvl5pPr>
            <a:lvl6pPr marL="2902763" indent="0" algn="ctr">
              <a:buNone/>
              <a:defRPr>
                <a:solidFill>
                  <a:schemeClr val="tx1">
                    <a:tint val="75000"/>
                  </a:schemeClr>
                </a:solidFill>
              </a:defRPr>
            </a:lvl6pPr>
            <a:lvl7pPr marL="3483315" indent="0" algn="ctr">
              <a:buNone/>
              <a:defRPr>
                <a:solidFill>
                  <a:schemeClr val="tx1">
                    <a:tint val="75000"/>
                  </a:schemeClr>
                </a:solidFill>
              </a:defRPr>
            </a:lvl7pPr>
            <a:lvl8pPr marL="4063868" indent="0" algn="ctr">
              <a:buNone/>
              <a:defRPr>
                <a:solidFill>
                  <a:schemeClr val="tx1">
                    <a:tint val="75000"/>
                  </a:schemeClr>
                </a:solidFill>
              </a:defRPr>
            </a:lvl8pPr>
            <a:lvl9pPr marL="4644420" indent="0" algn="ctr">
              <a:buNone/>
              <a:defRPr>
                <a:solidFill>
                  <a:schemeClr val="tx1">
                    <a:tint val="75000"/>
                  </a:schemeClr>
                </a:solidFill>
              </a:defRPr>
            </a:lvl9pPr>
          </a:lstStyle>
          <a:p>
            <a:r>
              <a:rPr lang="en-US" smtClean="0"/>
              <a:t>Click to edit Master subtitle style</a:t>
            </a:r>
            <a:endParaRPr lang="en-US"/>
          </a:p>
        </p:txBody>
      </p:sp>
      <p:sp>
        <p:nvSpPr>
          <p:cNvPr id="10" name="Text Placeholder 6"/>
          <p:cNvSpPr>
            <a:spLocks noGrp="1"/>
          </p:cNvSpPr>
          <p:nvPr userDrawn="1">
            <p:ph type="body" sz="quarter" idx="12"/>
          </p:nvPr>
        </p:nvSpPr>
        <p:spPr>
          <a:xfrm>
            <a:off x="8292665" y="2934470"/>
            <a:ext cx="2302933" cy="1090507"/>
          </a:xfrm>
        </p:spPr>
        <p:txBody>
          <a:bodyPr>
            <a:normAutofit/>
          </a:bodyPr>
          <a:lstStyle>
            <a:lvl1pPr marL="0" indent="0">
              <a:spcBef>
                <a:spcPct val="0"/>
              </a:spcBef>
              <a:buNone/>
              <a:defRPr sz="2000">
                <a:solidFill>
                  <a:schemeClr val="tx2"/>
                </a:solidFill>
              </a:defRPr>
            </a:lvl1pPr>
          </a:lstStyle>
          <a:p>
            <a:pPr lvl="0"/>
            <a:r>
              <a:rPr lang="en-US" smtClean="0"/>
              <a:t>Click to edit Master text styles</a:t>
            </a:r>
          </a:p>
        </p:txBody>
      </p:sp>
      <p:pic>
        <p:nvPicPr>
          <p:cNvPr id="6" name="Picture 5" descr="hum_rgb_pos.emf"/>
          <p:cNvPicPr>
            <a:picLocks noChangeAspect="1"/>
          </p:cNvPicPr>
          <p:nvPr userDrawn="1"/>
        </p:nvPicPr>
        <p:blipFill>
          <a:blip r:embed="rId3"/>
          <a:srcRect/>
          <a:stretch>
            <a:fillRect/>
          </a:stretch>
        </p:blipFill>
        <p:spPr>
          <a:xfrm>
            <a:off x="298871" y="6402115"/>
            <a:ext cx="2993872" cy="711957"/>
          </a:xfrm>
          <a:prstGeom prst="rect">
            <a:avLst/>
          </a:prstGeom>
          <a:solidFill>
            <a:schemeClr val="bg1"/>
          </a:solidFill>
        </p:spPr>
      </p:pic>
      <p:sp>
        <p:nvSpPr>
          <p:cNvPr id="3" name="Footer Placeholder 2"/>
          <p:cNvSpPr>
            <a:spLocks noGrp="1"/>
          </p:cNvSpPr>
          <p:nvPr>
            <p:ph type="ftr" sz="quarter" idx="14"/>
          </p:nvPr>
        </p:nvSpPr>
        <p:spPr>
          <a:xfrm>
            <a:off x="472350" y="7058528"/>
            <a:ext cx="5852160" cy="227498"/>
          </a:xfrm>
        </p:spPr>
        <p:txBody>
          <a:bodyPr/>
          <a:lstStyle/>
          <a:p>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Tree>
    <p:extLst>
      <p:ext uri="{BB962C8B-B14F-4D97-AF65-F5344CB8AC3E}">
        <p14:creationId xmlns:p14="http://schemas.microsoft.com/office/powerpoint/2010/main" val="24702412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6581" y="795664"/>
            <a:ext cx="11131636" cy="1435100"/>
          </a:xfrm>
          <a:prstGeom prst="rect">
            <a:avLst/>
          </a:prstGeom>
        </p:spPr>
        <p:txBody>
          <a:bodyPr wrap="square" lIns="0" tIns="0" rIns="0" bIns="0">
            <a:spAutoFit/>
          </a:bodyPr>
          <a:lstStyle>
            <a:lvl1pPr>
              <a:defRPr sz="3500" b="0" i="0">
                <a:solidFill>
                  <a:srgbClr val="87C546"/>
                </a:solidFill>
                <a:latin typeface="FS Humana Light"/>
                <a:cs typeface="FS Humana Light"/>
              </a:defRPr>
            </a:lvl1pPr>
          </a:lstStyle>
          <a:p>
            <a:endParaRPr/>
          </a:p>
        </p:txBody>
      </p:sp>
      <p:sp>
        <p:nvSpPr>
          <p:cNvPr id="3" name="Holder 3"/>
          <p:cNvSpPr>
            <a:spLocks noGrp="1"/>
          </p:cNvSpPr>
          <p:nvPr>
            <p:ph type="body" idx="1"/>
          </p:nvPr>
        </p:nvSpPr>
        <p:spPr>
          <a:xfrm>
            <a:off x="624204" y="1410412"/>
            <a:ext cx="11756390" cy="4958715"/>
          </a:xfrm>
          <a:prstGeom prst="rect">
            <a:avLst/>
          </a:prstGeom>
        </p:spPr>
        <p:txBody>
          <a:bodyPr wrap="square" lIns="0" tIns="0" rIns="0" bIns="0">
            <a:spAutoFit/>
          </a:bodyPr>
          <a:lstStyle>
            <a:lvl1pPr>
              <a:defRPr sz="1800" b="0" i="0">
                <a:solidFill>
                  <a:srgbClr val="414042"/>
                </a:solidFill>
                <a:latin typeface="FS Humana Light"/>
                <a:cs typeface="FS Humana Light"/>
              </a:defRPr>
            </a:lvl1pPr>
          </a:lstStyle>
          <a:p>
            <a:endParaRPr/>
          </a:p>
        </p:txBody>
      </p:sp>
      <p:sp>
        <p:nvSpPr>
          <p:cNvPr id="4" name="Holder 4"/>
          <p:cNvSpPr>
            <a:spLocks noGrp="1"/>
          </p:cNvSpPr>
          <p:nvPr>
            <p:ph type="ftr" sz="quarter" idx="5"/>
          </p:nvPr>
        </p:nvSpPr>
        <p:spPr>
          <a:xfrm>
            <a:off x="11163300" y="6682381"/>
            <a:ext cx="1290954" cy="217804"/>
          </a:xfrm>
          <a:prstGeom prst="rect">
            <a:avLst/>
          </a:prstGeom>
        </p:spPr>
        <p:txBody>
          <a:bodyPr wrap="square" lIns="0" tIns="0" rIns="0" bIns="0">
            <a:spAutoFit/>
          </a:bodyPr>
          <a:lstStyle>
            <a:lvl1pPr>
              <a:defRPr sz="1500" b="0" i="0">
                <a:solidFill>
                  <a:srgbClr val="414042"/>
                </a:solidFill>
                <a:latin typeface="FS Humana Light"/>
                <a:cs typeface="FS Humana Light"/>
              </a:defRPr>
            </a:lvl1pPr>
          </a:lstStyle>
          <a:p>
            <a:pPr marL="12700">
              <a:lnSpc>
                <a:spcPct val="100000"/>
              </a:lnSpc>
            </a:pPr>
            <a:r>
              <a:rPr dirty="0"/>
              <a:t>Medi</a:t>
            </a:r>
            <a:r>
              <a:rPr spc="-10" dirty="0"/>
              <a:t>c</a:t>
            </a:r>
            <a:r>
              <a:rPr dirty="0"/>
              <a:t>a</a:t>
            </a:r>
            <a:r>
              <a:rPr spc="-35" dirty="0"/>
              <a:t>r</a:t>
            </a:r>
            <a:r>
              <a:rPr dirty="0"/>
              <a:t>e</a:t>
            </a:r>
            <a:r>
              <a:rPr spc="5" dirty="0"/>
              <a:t> </a:t>
            </a:r>
            <a:r>
              <a:rPr b="1" dirty="0">
                <a:solidFill>
                  <a:srgbClr val="87C546"/>
                </a:solidFill>
                <a:latin typeface="FS Humana"/>
                <a:cs typeface="FS Humana"/>
              </a:rPr>
              <a:t>2018</a:t>
            </a:r>
          </a:p>
        </p:txBody>
      </p:sp>
      <p:sp>
        <p:nvSpPr>
          <p:cNvPr id="5" name="Holder 5"/>
          <p:cNvSpPr>
            <a:spLocks noGrp="1"/>
          </p:cNvSpPr>
          <p:nvPr>
            <p:ph type="dt" sz="half" idx="6"/>
          </p:nvPr>
        </p:nvSpPr>
        <p:spPr>
          <a:xfrm>
            <a:off x="650240" y="6803136"/>
            <a:ext cx="2991104"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11/8/2019</a:t>
            </a:fld>
            <a:endParaRPr lang="en-US" dirty="0"/>
          </a:p>
        </p:txBody>
      </p:sp>
      <p:sp>
        <p:nvSpPr>
          <p:cNvPr id="6" name="Holder 6"/>
          <p:cNvSpPr>
            <a:spLocks noGrp="1"/>
          </p:cNvSpPr>
          <p:nvPr>
            <p:ph type="sldNum" sz="quarter" idx="7"/>
          </p:nvPr>
        </p:nvSpPr>
        <p:spPr>
          <a:xfrm>
            <a:off x="9363456" y="6803136"/>
            <a:ext cx="2991104"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61246"/>
            <a:ext cx="11704320" cy="1205088"/>
          </a:xfrm>
          <a:prstGeom prst="rect">
            <a:avLst/>
          </a:prstGeom>
        </p:spPr>
        <p:txBody>
          <a:bodyPr vert="horz" lIns="0" tIns="0" rIns="0" bIns="0" rtlCol="0" anchor="t" anchorCtr="0">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1706880"/>
            <a:ext cx="11704320" cy="482769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3"/>
          </p:nvPr>
        </p:nvSpPr>
        <p:spPr>
          <a:xfrm>
            <a:off x="650240" y="7058528"/>
            <a:ext cx="5852160" cy="227498"/>
          </a:xfrm>
          <a:prstGeom prst="rect">
            <a:avLst/>
          </a:prstGeom>
        </p:spPr>
        <p:txBody>
          <a:bodyPr vert="horz" lIns="0" tIns="0" rIns="0" bIns="0" rtlCol="0" anchor="t"/>
          <a:lstStyle>
            <a:lvl1pPr algn="l">
              <a:defRPr sz="1300">
                <a:solidFill>
                  <a:schemeClr val="accent5">
                    <a:lumMod val="50000"/>
                  </a:schemeClr>
                </a:solidFill>
              </a:defRPr>
            </a:lvl1pPr>
          </a:lstStyle>
          <a:p>
            <a:pPr defTabSz="580553"/>
            <a:r>
              <a:rPr lang="en-US" dirty="0" smtClean="0">
                <a:solidFill>
                  <a:srgbClr val="D5D5D5">
                    <a:lumMod val="50000"/>
                  </a:srgbClr>
                </a:solidFill>
              </a:rPr>
              <a:t>Insert form number via Header and Footer option or delete, if not needed</a:t>
            </a:r>
            <a:endParaRPr lang="en-US" dirty="0">
              <a:solidFill>
                <a:srgbClr val="D5D5D5">
                  <a:lumMod val="50000"/>
                </a:srgbClr>
              </a:solidFill>
            </a:endParaRPr>
          </a:p>
        </p:txBody>
      </p:sp>
      <p:sp>
        <p:nvSpPr>
          <p:cNvPr id="8" name="Slide Number Placeholder 7"/>
          <p:cNvSpPr>
            <a:spLocks noGrp="1"/>
          </p:cNvSpPr>
          <p:nvPr>
            <p:ph type="sldNum" sz="quarter" idx="4"/>
          </p:nvPr>
        </p:nvSpPr>
        <p:spPr>
          <a:xfrm>
            <a:off x="11812693" y="6765027"/>
            <a:ext cx="541867" cy="260773"/>
          </a:xfrm>
          <a:prstGeom prst="rect">
            <a:avLst/>
          </a:prstGeom>
        </p:spPr>
        <p:txBody>
          <a:bodyPr vert="horz" lIns="116111" tIns="58055" rIns="0" bIns="58055" rtlCol="0" anchor="ctr"/>
          <a:lstStyle>
            <a:lvl1pPr algn="r">
              <a:defRPr sz="1300">
                <a:solidFill>
                  <a:srgbClr val="6D6D66"/>
                </a:solidFill>
              </a:defRPr>
            </a:lvl1pPr>
          </a:lstStyle>
          <a:p>
            <a:pPr defTabSz="580553"/>
            <a:fld id="{485C39CC-EE39-D443-B36F-C90C146C8057}" type="slidenum">
              <a:rPr lang="en-US" smtClean="0"/>
              <a:t>‹#›</a:t>
            </a:fld>
            <a:endParaRPr lang="en-US" dirty="0"/>
          </a:p>
        </p:txBody>
      </p:sp>
      <p:sp>
        <p:nvSpPr>
          <p:cNvPr id="4" name="Date Placeholder 3"/>
          <p:cNvSpPr>
            <a:spLocks noGrp="1"/>
          </p:cNvSpPr>
          <p:nvPr>
            <p:ph type="dt" sz="half" idx="2"/>
          </p:nvPr>
        </p:nvSpPr>
        <p:spPr>
          <a:xfrm>
            <a:off x="7802880" y="6760828"/>
            <a:ext cx="4009813" cy="260183"/>
          </a:xfrm>
          <a:prstGeom prst="rect">
            <a:avLst/>
          </a:prstGeom>
        </p:spPr>
        <p:txBody>
          <a:bodyPr vert="horz" lIns="116111" tIns="58055" rIns="0" bIns="58055" rtlCol="0" anchor="ctr"/>
          <a:lstStyle>
            <a:lvl1pPr algn="r">
              <a:defRPr sz="1300">
                <a:solidFill>
                  <a:schemeClr val="accent5">
                    <a:lumMod val="50000"/>
                  </a:schemeClr>
                </a:solidFill>
              </a:defRPr>
            </a:lvl1pPr>
          </a:lstStyle>
          <a:p>
            <a:pPr defTabSz="580553"/>
            <a:r>
              <a:rPr lang="en-US" dirty="0"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14053913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iming>
    <p:tnLst>
      <p:par>
        <p:cTn id="1" dur="indefinite" restart="never" nodeType="tmRoot"/>
      </p:par>
    </p:tnLst>
  </p:timing>
  <p:hf hdr="0"/>
  <p:txStyles>
    <p:titleStyle>
      <a:lvl1pPr algn="l" defTabSz="1161105" rtl="0" eaLnBrk="1" latinLnBrk="0" hangingPunct="1">
        <a:spcBef>
          <a:spcPct val="0"/>
        </a:spcBef>
        <a:buNone/>
        <a:defRPr sz="3600" kern="1200">
          <a:solidFill>
            <a:schemeClr val="accent1"/>
          </a:solidFill>
          <a:latin typeface="+mj-lt"/>
          <a:ea typeface="+mj-ea"/>
          <a:cs typeface="+mj-cs"/>
        </a:defRPr>
      </a:lvl1pPr>
    </p:titleStyle>
    <p:bodyStyle>
      <a:lvl1pPr marL="290276" indent="-290276" algn="l" defTabSz="1161105" rtl="0" eaLnBrk="1" latinLnBrk="0" hangingPunct="1">
        <a:spcBef>
          <a:spcPts val="1524"/>
        </a:spcBef>
        <a:buClr>
          <a:schemeClr val="bg2"/>
        </a:buClr>
        <a:buSzPct val="80000"/>
        <a:buFont typeface="Arial" pitchFamily="34" charset="0"/>
        <a:buChar char="•"/>
        <a:defRPr sz="3000" kern="1200">
          <a:solidFill>
            <a:schemeClr val="tx1"/>
          </a:solidFill>
          <a:latin typeface="+mn-lt"/>
          <a:ea typeface="+mn-ea"/>
          <a:cs typeface="+mn-cs"/>
        </a:defRPr>
      </a:lvl1pPr>
      <a:lvl2pPr marL="584584" indent="-294308" algn="l" defTabSz="1161105" rtl="0" eaLnBrk="1" latinLnBrk="0" hangingPunct="1">
        <a:spcBef>
          <a:spcPct val="0"/>
        </a:spcBef>
        <a:spcAft>
          <a:spcPts val="1270"/>
        </a:spcAft>
        <a:buClr>
          <a:schemeClr val="bg2"/>
        </a:buClr>
        <a:buSzPct val="80000"/>
        <a:buFont typeface="BentonSansF Book" pitchFamily="50" charset="0"/>
        <a:buChar char="–"/>
        <a:defRPr sz="2500" kern="1200">
          <a:solidFill>
            <a:schemeClr val="tx1"/>
          </a:solidFill>
          <a:latin typeface="+mn-lt"/>
          <a:ea typeface="+mn-ea"/>
          <a:cs typeface="+mn-cs"/>
        </a:defRPr>
      </a:lvl2pPr>
      <a:lvl3pPr marL="872845" indent="-290276" algn="l" defTabSz="1161105" rtl="0" eaLnBrk="1" latinLnBrk="0" hangingPunct="1">
        <a:spcBef>
          <a:spcPct val="0"/>
        </a:spcBef>
        <a:spcAft>
          <a:spcPts val="1016"/>
        </a:spcAft>
        <a:buClr>
          <a:schemeClr val="accent1"/>
        </a:buClr>
        <a:buSzPct val="80000"/>
        <a:buFont typeface="Arial" pitchFamily="34" charset="0"/>
        <a:buChar char="•"/>
        <a:defRPr sz="2300" kern="1200">
          <a:solidFill>
            <a:schemeClr val="tx1"/>
          </a:solidFill>
          <a:latin typeface="+mn-lt"/>
          <a:ea typeface="+mn-ea"/>
          <a:cs typeface="+mn-cs"/>
        </a:defRPr>
      </a:lvl3pPr>
      <a:lvl4pPr marL="1155058" indent="-290276" algn="l" defTabSz="1161105" rtl="0" eaLnBrk="1" latinLnBrk="0" hangingPunct="1">
        <a:spcBef>
          <a:spcPct val="0"/>
        </a:spcBef>
        <a:spcAft>
          <a:spcPts val="762"/>
        </a:spcAft>
        <a:buClr>
          <a:schemeClr val="accent1"/>
        </a:buClr>
        <a:buSzPct val="80000"/>
        <a:buFont typeface="BentonSansF Book" pitchFamily="50" charset="0"/>
        <a:buChar char="–"/>
        <a:defRPr sz="2000" kern="1200">
          <a:solidFill>
            <a:schemeClr val="tx1"/>
          </a:solidFill>
          <a:latin typeface="+mn-lt"/>
          <a:ea typeface="+mn-ea"/>
          <a:cs typeface="+mn-cs"/>
        </a:defRPr>
      </a:lvl4pPr>
      <a:lvl5pPr marL="1451381" indent="-290276" algn="l" defTabSz="1161105" rtl="0" eaLnBrk="1" latinLnBrk="0" hangingPunct="1">
        <a:spcBef>
          <a:spcPct val="0"/>
        </a:spcBef>
        <a:spcAft>
          <a:spcPts val="508"/>
        </a:spcAft>
        <a:buClr>
          <a:schemeClr val="bg2"/>
        </a:buClr>
        <a:buSzPct val="80000"/>
        <a:buFont typeface="Arial" pitchFamily="34" charset="0"/>
        <a:buChar char="•"/>
        <a:defRPr sz="1800" kern="1200">
          <a:solidFill>
            <a:schemeClr val="tx1"/>
          </a:solidFill>
          <a:latin typeface="+mn-lt"/>
          <a:ea typeface="+mn-ea"/>
          <a:cs typeface="+mn-cs"/>
        </a:defRPr>
      </a:lvl5pPr>
      <a:lvl6pPr marL="3193039"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73592"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54144"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34697" indent="-290276" algn="l" defTabSz="1161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61105" rtl="0" eaLnBrk="1" latinLnBrk="0" hangingPunct="1">
        <a:defRPr sz="2300" kern="1200">
          <a:solidFill>
            <a:schemeClr val="tx1"/>
          </a:solidFill>
          <a:latin typeface="+mn-lt"/>
          <a:ea typeface="+mn-ea"/>
          <a:cs typeface="+mn-cs"/>
        </a:defRPr>
      </a:lvl1pPr>
      <a:lvl2pPr marL="580553" algn="l" defTabSz="1161105" rtl="0" eaLnBrk="1" latinLnBrk="0" hangingPunct="1">
        <a:defRPr sz="2300" kern="1200">
          <a:solidFill>
            <a:schemeClr val="tx1"/>
          </a:solidFill>
          <a:latin typeface="+mn-lt"/>
          <a:ea typeface="+mn-ea"/>
          <a:cs typeface="+mn-cs"/>
        </a:defRPr>
      </a:lvl2pPr>
      <a:lvl3pPr marL="1161105" algn="l" defTabSz="1161105" rtl="0" eaLnBrk="1" latinLnBrk="0" hangingPunct="1">
        <a:defRPr sz="2300" kern="1200">
          <a:solidFill>
            <a:schemeClr val="tx1"/>
          </a:solidFill>
          <a:latin typeface="+mn-lt"/>
          <a:ea typeface="+mn-ea"/>
          <a:cs typeface="+mn-cs"/>
        </a:defRPr>
      </a:lvl3pPr>
      <a:lvl4pPr marL="1741658" algn="l" defTabSz="1161105" rtl="0" eaLnBrk="1" latinLnBrk="0" hangingPunct="1">
        <a:defRPr sz="2300" kern="1200">
          <a:solidFill>
            <a:schemeClr val="tx1"/>
          </a:solidFill>
          <a:latin typeface="+mn-lt"/>
          <a:ea typeface="+mn-ea"/>
          <a:cs typeface="+mn-cs"/>
        </a:defRPr>
      </a:lvl4pPr>
      <a:lvl5pPr marL="2322210" algn="l" defTabSz="1161105" rtl="0" eaLnBrk="1" latinLnBrk="0" hangingPunct="1">
        <a:defRPr sz="2300" kern="1200">
          <a:solidFill>
            <a:schemeClr val="tx1"/>
          </a:solidFill>
          <a:latin typeface="+mn-lt"/>
          <a:ea typeface="+mn-ea"/>
          <a:cs typeface="+mn-cs"/>
        </a:defRPr>
      </a:lvl5pPr>
      <a:lvl6pPr marL="2902763" algn="l" defTabSz="1161105" rtl="0" eaLnBrk="1" latinLnBrk="0" hangingPunct="1">
        <a:defRPr sz="2300" kern="1200">
          <a:solidFill>
            <a:schemeClr val="tx1"/>
          </a:solidFill>
          <a:latin typeface="+mn-lt"/>
          <a:ea typeface="+mn-ea"/>
          <a:cs typeface="+mn-cs"/>
        </a:defRPr>
      </a:lvl6pPr>
      <a:lvl7pPr marL="3483315" algn="l" defTabSz="1161105" rtl="0" eaLnBrk="1" latinLnBrk="0" hangingPunct="1">
        <a:defRPr sz="2300" kern="1200">
          <a:solidFill>
            <a:schemeClr val="tx1"/>
          </a:solidFill>
          <a:latin typeface="+mn-lt"/>
          <a:ea typeface="+mn-ea"/>
          <a:cs typeface="+mn-cs"/>
        </a:defRPr>
      </a:lvl7pPr>
      <a:lvl8pPr marL="4063868" algn="l" defTabSz="1161105" rtl="0" eaLnBrk="1" latinLnBrk="0" hangingPunct="1">
        <a:defRPr sz="2300" kern="1200">
          <a:solidFill>
            <a:schemeClr val="tx1"/>
          </a:solidFill>
          <a:latin typeface="+mn-lt"/>
          <a:ea typeface="+mn-ea"/>
          <a:cs typeface="+mn-cs"/>
        </a:defRPr>
      </a:lvl8pPr>
      <a:lvl9pPr marL="4644420" algn="l" defTabSz="1161105"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image"/><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image"/><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hyperlink" Target="http://www.shiptacenter.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hyperlink" Target="http://www.cms.gov/Research-Statistics-Data-and-System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6864" y="742221"/>
            <a:ext cx="3318510" cy="1672253"/>
          </a:xfrm>
          <a:prstGeom prst="rect">
            <a:avLst/>
          </a:prstGeom>
        </p:spPr>
        <p:txBody>
          <a:bodyPr vert="horz" wrap="square" lIns="0" tIns="0" rIns="0" bIns="0" rtlCol="0">
            <a:spAutoFit/>
          </a:bodyPr>
          <a:lstStyle/>
          <a:p>
            <a:pPr marL="12700" marR="5080">
              <a:lnSpc>
                <a:spcPct val="90000"/>
              </a:lnSpc>
            </a:pPr>
            <a:r>
              <a:rPr sz="4000" spc="-15" dirty="0">
                <a:solidFill>
                  <a:srgbClr val="FFFFFF"/>
                </a:solidFill>
                <a:latin typeface="Calibri"/>
                <a:cs typeface="Calibri"/>
              </a:rPr>
              <a:t>C</a:t>
            </a:r>
            <a:r>
              <a:rPr sz="4000" spc="25" dirty="0">
                <a:solidFill>
                  <a:srgbClr val="FFFFFF"/>
                </a:solidFill>
                <a:latin typeface="Calibri"/>
                <a:cs typeface="Calibri"/>
              </a:rPr>
              <a:t>h</a:t>
            </a:r>
            <a:r>
              <a:rPr sz="4000" spc="40" dirty="0">
                <a:solidFill>
                  <a:srgbClr val="FFFFFF"/>
                </a:solidFill>
                <a:latin typeface="Calibri"/>
                <a:cs typeface="Calibri"/>
              </a:rPr>
              <a:t>o</a:t>
            </a:r>
            <a:r>
              <a:rPr sz="4000" spc="15" dirty="0">
                <a:solidFill>
                  <a:srgbClr val="FFFFFF"/>
                </a:solidFill>
                <a:latin typeface="Calibri"/>
                <a:cs typeface="Calibri"/>
              </a:rPr>
              <a:t>o</a:t>
            </a:r>
            <a:r>
              <a:rPr sz="4000" spc="-25" dirty="0">
                <a:solidFill>
                  <a:srgbClr val="FFFFFF"/>
                </a:solidFill>
                <a:latin typeface="Calibri"/>
                <a:cs typeface="Calibri"/>
              </a:rPr>
              <a:t>s</a:t>
            </a:r>
            <a:r>
              <a:rPr sz="4000" dirty="0">
                <a:solidFill>
                  <a:srgbClr val="FFFFFF"/>
                </a:solidFill>
                <a:latin typeface="Calibri"/>
                <a:cs typeface="Calibri"/>
              </a:rPr>
              <a:t>i</a:t>
            </a:r>
            <a:r>
              <a:rPr sz="4000" spc="20" dirty="0">
                <a:solidFill>
                  <a:srgbClr val="FFFFFF"/>
                </a:solidFill>
                <a:latin typeface="Calibri"/>
                <a:cs typeface="Calibri"/>
              </a:rPr>
              <a:t>n</a:t>
            </a:r>
            <a:r>
              <a:rPr sz="4000" dirty="0">
                <a:solidFill>
                  <a:srgbClr val="FFFFFF"/>
                </a:solidFill>
                <a:latin typeface="Calibri"/>
                <a:cs typeface="Calibri"/>
              </a:rPr>
              <a:t>g</a:t>
            </a:r>
            <a:r>
              <a:rPr sz="4000" spc="170" dirty="0">
                <a:solidFill>
                  <a:srgbClr val="FFFFFF"/>
                </a:solidFill>
                <a:latin typeface="Calibri"/>
                <a:cs typeface="Calibri"/>
              </a:rPr>
              <a:t> </a:t>
            </a:r>
            <a:r>
              <a:rPr sz="4000" spc="20" dirty="0">
                <a:solidFill>
                  <a:srgbClr val="FFFFFF"/>
                </a:solidFill>
                <a:latin typeface="Calibri"/>
                <a:cs typeface="Calibri"/>
              </a:rPr>
              <a:t>the </a:t>
            </a:r>
            <a:r>
              <a:rPr sz="4000" spc="30" dirty="0">
                <a:solidFill>
                  <a:srgbClr val="FFFFFF"/>
                </a:solidFill>
                <a:latin typeface="Calibri"/>
                <a:cs typeface="Calibri"/>
              </a:rPr>
              <a:t>r</a:t>
            </a:r>
            <a:r>
              <a:rPr sz="4000" spc="5" dirty="0">
                <a:solidFill>
                  <a:srgbClr val="FFFFFF"/>
                </a:solidFill>
                <a:latin typeface="Calibri"/>
                <a:cs typeface="Calibri"/>
              </a:rPr>
              <a:t>i</a:t>
            </a:r>
            <a:r>
              <a:rPr sz="4000" spc="15" dirty="0">
                <a:solidFill>
                  <a:srgbClr val="FFFFFF"/>
                </a:solidFill>
                <a:latin typeface="Calibri"/>
                <a:cs typeface="Calibri"/>
              </a:rPr>
              <a:t>g</a:t>
            </a:r>
            <a:r>
              <a:rPr sz="4000" spc="-40" dirty="0">
                <a:solidFill>
                  <a:srgbClr val="FFFFFF"/>
                </a:solidFill>
                <a:latin typeface="Calibri"/>
                <a:cs typeface="Calibri"/>
              </a:rPr>
              <a:t>h</a:t>
            </a:r>
            <a:r>
              <a:rPr sz="4000" dirty="0">
                <a:solidFill>
                  <a:srgbClr val="FFFFFF"/>
                </a:solidFill>
                <a:latin typeface="Calibri"/>
                <a:cs typeface="Calibri"/>
              </a:rPr>
              <a:t>t</a:t>
            </a:r>
            <a:r>
              <a:rPr sz="4000" spc="170" dirty="0">
                <a:solidFill>
                  <a:srgbClr val="FFFFFF"/>
                </a:solidFill>
                <a:latin typeface="Calibri"/>
                <a:cs typeface="Calibri"/>
              </a:rPr>
              <a:t> </a:t>
            </a:r>
            <a:r>
              <a:rPr sz="4000" spc="25" dirty="0">
                <a:solidFill>
                  <a:srgbClr val="FFFFFF"/>
                </a:solidFill>
                <a:latin typeface="Calibri"/>
                <a:cs typeface="Calibri"/>
              </a:rPr>
              <a:t>M</a:t>
            </a:r>
            <a:r>
              <a:rPr sz="4000" spc="45" dirty="0">
                <a:solidFill>
                  <a:srgbClr val="FFFFFF"/>
                </a:solidFill>
                <a:latin typeface="Calibri"/>
                <a:cs typeface="Calibri"/>
              </a:rPr>
              <a:t>e</a:t>
            </a:r>
            <a:r>
              <a:rPr sz="4000" spc="-15" dirty="0">
                <a:solidFill>
                  <a:srgbClr val="FFFFFF"/>
                </a:solidFill>
                <a:latin typeface="Calibri"/>
                <a:cs typeface="Calibri"/>
              </a:rPr>
              <a:t>d</a:t>
            </a:r>
            <a:r>
              <a:rPr sz="4000" spc="5" dirty="0">
                <a:solidFill>
                  <a:srgbClr val="FFFFFF"/>
                </a:solidFill>
                <a:latin typeface="Calibri"/>
                <a:cs typeface="Calibri"/>
              </a:rPr>
              <a:t>i</a:t>
            </a:r>
            <a:r>
              <a:rPr sz="4000" spc="-50" dirty="0">
                <a:solidFill>
                  <a:srgbClr val="FFFFFF"/>
                </a:solidFill>
                <a:latin typeface="Calibri"/>
                <a:cs typeface="Calibri"/>
              </a:rPr>
              <a:t>c</a:t>
            </a:r>
            <a:r>
              <a:rPr sz="4000" spc="5" dirty="0">
                <a:solidFill>
                  <a:srgbClr val="FFFFFF"/>
                </a:solidFill>
                <a:latin typeface="Calibri"/>
                <a:cs typeface="Calibri"/>
              </a:rPr>
              <a:t>a</a:t>
            </a:r>
            <a:r>
              <a:rPr sz="4000" spc="-45" dirty="0">
                <a:solidFill>
                  <a:srgbClr val="FFFFFF"/>
                </a:solidFill>
                <a:latin typeface="Calibri"/>
                <a:cs typeface="Calibri"/>
              </a:rPr>
              <a:t>r</a:t>
            </a:r>
            <a:r>
              <a:rPr sz="4000" dirty="0">
                <a:solidFill>
                  <a:srgbClr val="FFFFFF"/>
                </a:solidFill>
                <a:latin typeface="Calibri"/>
                <a:cs typeface="Calibri"/>
              </a:rPr>
              <a:t>e </a:t>
            </a:r>
            <a:r>
              <a:rPr sz="4000" spc="30" dirty="0">
                <a:solidFill>
                  <a:srgbClr val="FFFFFF"/>
                </a:solidFill>
                <a:latin typeface="Calibri"/>
                <a:cs typeface="Calibri"/>
              </a:rPr>
              <a:t>p</a:t>
            </a:r>
            <a:r>
              <a:rPr sz="4000" spc="-50" dirty="0">
                <a:solidFill>
                  <a:srgbClr val="FFFFFF"/>
                </a:solidFill>
                <a:latin typeface="Calibri"/>
                <a:cs typeface="Calibri"/>
              </a:rPr>
              <a:t>l</a:t>
            </a:r>
            <a:r>
              <a:rPr sz="4000" spc="5" dirty="0">
                <a:solidFill>
                  <a:srgbClr val="FFFFFF"/>
                </a:solidFill>
                <a:latin typeface="Calibri"/>
                <a:cs typeface="Calibri"/>
              </a:rPr>
              <a:t>a</a:t>
            </a:r>
            <a:r>
              <a:rPr sz="4000" dirty="0">
                <a:solidFill>
                  <a:srgbClr val="FFFFFF"/>
                </a:solidFill>
                <a:latin typeface="Calibri"/>
                <a:cs typeface="Calibri"/>
              </a:rPr>
              <a:t>n</a:t>
            </a:r>
            <a:r>
              <a:rPr sz="4000" spc="170" dirty="0">
                <a:solidFill>
                  <a:srgbClr val="FFFFFF"/>
                </a:solidFill>
                <a:latin typeface="Calibri"/>
                <a:cs typeface="Calibri"/>
              </a:rPr>
              <a:t> </a:t>
            </a:r>
            <a:r>
              <a:rPr sz="4000" spc="-40" dirty="0">
                <a:solidFill>
                  <a:srgbClr val="FFFFFF"/>
                </a:solidFill>
                <a:latin typeface="Calibri"/>
                <a:cs typeface="Calibri"/>
              </a:rPr>
              <a:t>f</a:t>
            </a:r>
            <a:r>
              <a:rPr sz="4000" spc="15" dirty="0">
                <a:solidFill>
                  <a:srgbClr val="FFFFFF"/>
                </a:solidFill>
                <a:latin typeface="Calibri"/>
                <a:cs typeface="Calibri"/>
              </a:rPr>
              <a:t>o</a:t>
            </a:r>
            <a:r>
              <a:rPr sz="4000" dirty="0">
                <a:solidFill>
                  <a:srgbClr val="FFFFFF"/>
                </a:solidFill>
                <a:latin typeface="Calibri"/>
                <a:cs typeface="Calibri"/>
              </a:rPr>
              <a:t>r</a:t>
            </a:r>
            <a:r>
              <a:rPr sz="4000" spc="170" dirty="0">
                <a:solidFill>
                  <a:srgbClr val="FFFFFF"/>
                </a:solidFill>
                <a:latin typeface="Calibri"/>
                <a:cs typeface="Calibri"/>
              </a:rPr>
              <a:t> </a:t>
            </a:r>
            <a:r>
              <a:rPr sz="4000" spc="-25" dirty="0">
                <a:solidFill>
                  <a:srgbClr val="FFFFFF"/>
                </a:solidFill>
                <a:latin typeface="Calibri"/>
                <a:cs typeface="Calibri"/>
              </a:rPr>
              <a:t>y</a:t>
            </a:r>
            <a:r>
              <a:rPr sz="4000" spc="30" dirty="0">
                <a:solidFill>
                  <a:srgbClr val="FFFFFF"/>
                </a:solidFill>
                <a:latin typeface="Calibri"/>
                <a:cs typeface="Calibri"/>
              </a:rPr>
              <a:t>ou</a:t>
            </a:r>
            <a:endParaRPr sz="4000" dirty="0">
              <a:latin typeface="Calibri"/>
              <a:cs typeface="Calibri"/>
            </a:endParaRPr>
          </a:p>
        </p:txBody>
      </p:sp>
      <p:sp>
        <p:nvSpPr>
          <p:cNvPr id="3" name="object 3"/>
          <p:cNvSpPr txBox="1"/>
          <p:nvPr/>
        </p:nvSpPr>
        <p:spPr>
          <a:xfrm>
            <a:off x="1226864" y="2514600"/>
            <a:ext cx="2126615" cy="338554"/>
          </a:xfrm>
          <a:prstGeom prst="rect">
            <a:avLst/>
          </a:prstGeom>
        </p:spPr>
        <p:txBody>
          <a:bodyPr vert="horz" wrap="square" lIns="0" tIns="0" rIns="0" bIns="0" rtlCol="0">
            <a:spAutoFit/>
          </a:bodyPr>
          <a:lstStyle/>
          <a:p>
            <a:pPr marL="12700">
              <a:lnSpc>
                <a:spcPct val="100000"/>
              </a:lnSpc>
            </a:pPr>
            <a:r>
              <a:rPr sz="2200" spc="-15" dirty="0">
                <a:solidFill>
                  <a:srgbClr val="414042"/>
                </a:solidFill>
                <a:latin typeface="Arial"/>
                <a:cs typeface="Arial"/>
              </a:rPr>
              <a:t>I</a:t>
            </a:r>
            <a:r>
              <a:rPr sz="2200" dirty="0">
                <a:solidFill>
                  <a:srgbClr val="414042"/>
                </a:solidFill>
                <a:latin typeface="Arial"/>
                <a:cs typeface="Arial"/>
              </a:rPr>
              <a:t>s</a:t>
            </a:r>
            <a:r>
              <a:rPr sz="2200" spc="5" dirty="0">
                <a:solidFill>
                  <a:srgbClr val="414042"/>
                </a:solidFill>
                <a:latin typeface="Arial"/>
                <a:cs typeface="Arial"/>
              </a:rPr>
              <a:t> </a:t>
            </a:r>
            <a:r>
              <a:rPr sz="2200" dirty="0">
                <a:solidFill>
                  <a:srgbClr val="414042"/>
                </a:solidFill>
                <a:latin typeface="Arial"/>
                <a:cs typeface="Arial"/>
              </a:rPr>
              <a:t>n</a:t>
            </a:r>
            <a:r>
              <a:rPr sz="2200" spc="-10" dirty="0">
                <a:solidFill>
                  <a:srgbClr val="414042"/>
                </a:solidFill>
                <a:latin typeface="Arial"/>
                <a:cs typeface="Arial"/>
              </a:rPr>
              <a:t>o</a:t>
            </a:r>
            <a:r>
              <a:rPr sz="2200" dirty="0">
                <a:solidFill>
                  <a:srgbClr val="414042"/>
                </a:solidFill>
                <a:latin typeface="Arial"/>
                <a:cs typeface="Arial"/>
              </a:rPr>
              <a:t>w</a:t>
            </a:r>
            <a:r>
              <a:rPr sz="2200" spc="5" dirty="0">
                <a:solidFill>
                  <a:srgbClr val="414042"/>
                </a:solidFill>
                <a:latin typeface="Arial"/>
                <a:cs typeface="Arial"/>
              </a:rPr>
              <a:t> </a:t>
            </a:r>
            <a:r>
              <a:rPr sz="2200" dirty="0">
                <a:solidFill>
                  <a:srgbClr val="414042"/>
                </a:solidFill>
                <a:latin typeface="Arial"/>
                <a:cs typeface="Arial"/>
              </a:rPr>
              <a:t>the</a:t>
            </a:r>
            <a:r>
              <a:rPr sz="2200" spc="5" dirty="0">
                <a:solidFill>
                  <a:srgbClr val="414042"/>
                </a:solidFill>
                <a:latin typeface="Arial"/>
                <a:cs typeface="Arial"/>
              </a:rPr>
              <a:t> </a:t>
            </a:r>
            <a:r>
              <a:rPr sz="2200" dirty="0">
                <a:solidFill>
                  <a:srgbClr val="414042"/>
                </a:solidFill>
                <a:latin typeface="Arial"/>
                <a:cs typeface="Arial"/>
              </a:rPr>
              <a:t>time?</a:t>
            </a:r>
            <a:endParaRPr sz="2200" dirty="0">
              <a:latin typeface="Arial"/>
              <a:cs typeface="Arial"/>
            </a:endParaRPr>
          </a:p>
        </p:txBody>
      </p:sp>
      <p:sp>
        <p:nvSpPr>
          <p:cNvPr id="5" name="object 3"/>
          <p:cNvSpPr txBox="1"/>
          <p:nvPr/>
        </p:nvSpPr>
        <p:spPr>
          <a:xfrm>
            <a:off x="1244600" y="3124200"/>
            <a:ext cx="2438400" cy="1354217"/>
          </a:xfrm>
          <a:prstGeom prst="rect">
            <a:avLst/>
          </a:prstGeom>
        </p:spPr>
        <p:txBody>
          <a:bodyPr vert="horz" wrap="square" lIns="0" tIns="0" rIns="0" bIns="0" rtlCol="0">
            <a:spAutoFit/>
          </a:bodyPr>
          <a:lstStyle/>
          <a:p>
            <a:pPr marL="12700">
              <a:lnSpc>
                <a:spcPct val="100000"/>
              </a:lnSpc>
            </a:pPr>
            <a:r>
              <a:rPr lang="en-US" sz="2200" spc="-15" dirty="0" smtClean="0">
                <a:solidFill>
                  <a:schemeClr val="bg1">
                    <a:lumMod val="95000"/>
                  </a:schemeClr>
                </a:solidFill>
                <a:latin typeface="Arial"/>
                <a:cs typeface="Arial"/>
              </a:rPr>
              <a:t>What you need </a:t>
            </a:r>
            <a:br>
              <a:rPr lang="en-US" sz="2200" spc="-15" dirty="0" smtClean="0">
                <a:solidFill>
                  <a:schemeClr val="bg1">
                    <a:lumMod val="95000"/>
                  </a:schemeClr>
                </a:solidFill>
                <a:latin typeface="Arial"/>
                <a:cs typeface="Arial"/>
              </a:rPr>
            </a:br>
            <a:r>
              <a:rPr lang="en-US" sz="2200" spc="-15" dirty="0" smtClean="0">
                <a:solidFill>
                  <a:schemeClr val="bg1">
                    <a:lumMod val="95000"/>
                  </a:schemeClr>
                </a:solidFill>
                <a:latin typeface="Arial"/>
                <a:cs typeface="Arial"/>
              </a:rPr>
              <a:t>to know to make </a:t>
            </a:r>
            <a:br>
              <a:rPr lang="en-US" sz="2200" spc="-15" dirty="0" smtClean="0">
                <a:solidFill>
                  <a:schemeClr val="bg1">
                    <a:lumMod val="95000"/>
                  </a:schemeClr>
                </a:solidFill>
                <a:latin typeface="Arial"/>
                <a:cs typeface="Arial"/>
              </a:rPr>
            </a:br>
            <a:r>
              <a:rPr lang="en-US" sz="2200" spc="-15" dirty="0" smtClean="0">
                <a:solidFill>
                  <a:schemeClr val="bg1">
                    <a:lumMod val="95000"/>
                  </a:schemeClr>
                </a:solidFill>
                <a:latin typeface="Arial"/>
                <a:cs typeface="Arial"/>
              </a:rPr>
              <a:t>an informed choice as a veteran</a:t>
            </a:r>
            <a:endParaRPr sz="2200" dirty="0">
              <a:solidFill>
                <a:schemeClr val="bg1">
                  <a:lumMod val="95000"/>
                </a:schemeClr>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07831"/>
          </a:xfrm>
          <a:prstGeom prst="rect">
            <a:avLst/>
          </a:prstGeom>
        </p:spPr>
        <p:txBody>
          <a:bodyPr vert="horz" wrap="square" lIns="0" tIns="0" rIns="0" bIns="0" rtlCol="0">
            <a:spAutoFit/>
          </a:bodyPr>
          <a:lstStyle/>
          <a:p>
            <a:pPr marL="4355465">
              <a:lnSpc>
                <a:spcPct val="100000"/>
              </a:lnSpc>
            </a:pPr>
            <a:r>
              <a:rPr sz="3300" spc="-5" dirty="0">
                <a:solidFill>
                  <a:srgbClr val="93C957"/>
                </a:solidFill>
                <a:latin typeface="Arial"/>
                <a:cs typeface="Arial"/>
              </a:rPr>
              <a:t>S</a:t>
            </a:r>
            <a:r>
              <a:rPr sz="3300" spc="40" dirty="0">
                <a:solidFill>
                  <a:srgbClr val="93C957"/>
                </a:solidFill>
                <a:latin typeface="Arial"/>
                <a:cs typeface="Arial"/>
              </a:rPr>
              <a:t>p</a:t>
            </a:r>
            <a:r>
              <a:rPr sz="3300" spc="45" dirty="0">
                <a:solidFill>
                  <a:srgbClr val="93C957"/>
                </a:solidFill>
                <a:latin typeface="Arial"/>
                <a:cs typeface="Arial"/>
              </a:rPr>
              <a:t>e</a:t>
            </a:r>
            <a:r>
              <a:rPr sz="3300" spc="15" dirty="0">
                <a:solidFill>
                  <a:srgbClr val="93C957"/>
                </a:solidFill>
                <a:latin typeface="Arial"/>
                <a:cs typeface="Arial"/>
              </a:rPr>
              <a:t>c</a:t>
            </a:r>
            <a:r>
              <a:rPr sz="3300" spc="10" dirty="0">
                <a:solidFill>
                  <a:srgbClr val="93C957"/>
                </a:solidFill>
                <a:latin typeface="Arial"/>
                <a:cs typeface="Arial"/>
              </a:rPr>
              <a:t>i</a:t>
            </a:r>
            <a:r>
              <a:rPr sz="3300" spc="20" dirty="0">
                <a:solidFill>
                  <a:srgbClr val="93C957"/>
                </a:solidFill>
                <a:latin typeface="Arial"/>
                <a:cs typeface="Arial"/>
              </a:rPr>
              <a:t>a</a:t>
            </a:r>
            <a:r>
              <a:rPr sz="3300" dirty="0">
                <a:solidFill>
                  <a:srgbClr val="93C957"/>
                </a:solidFill>
                <a:latin typeface="Arial"/>
                <a:cs typeface="Arial"/>
              </a:rPr>
              <a:t>l</a:t>
            </a:r>
            <a:r>
              <a:rPr sz="3300" spc="135" dirty="0">
                <a:solidFill>
                  <a:srgbClr val="93C957"/>
                </a:solidFill>
                <a:latin typeface="Arial"/>
                <a:cs typeface="Arial"/>
              </a:rPr>
              <a:t> </a:t>
            </a:r>
            <a:r>
              <a:rPr sz="3300" spc="35" dirty="0">
                <a:solidFill>
                  <a:srgbClr val="93C957"/>
                </a:solidFill>
                <a:latin typeface="Arial"/>
                <a:cs typeface="Arial"/>
              </a:rPr>
              <a:t>N</a:t>
            </a:r>
            <a:r>
              <a:rPr sz="3300" spc="45" dirty="0">
                <a:solidFill>
                  <a:srgbClr val="93C957"/>
                </a:solidFill>
                <a:latin typeface="Arial"/>
                <a:cs typeface="Arial"/>
              </a:rPr>
              <a:t>ee</a:t>
            </a:r>
            <a:r>
              <a:rPr sz="3300" spc="40" dirty="0">
                <a:solidFill>
                  <a:srgbClr val="93C957"/>
                </a:solidFill>
                <a:latin typeface="Arial"/>
                <a:cs typeface="Arial"/>
              </a:rPr>
              <a:t>d</a:t>
            </a:r>
            <a:r>
              <a:rPr sz="3300" dirty="0">
                <a:solidFill>
                  <a:srgbClr val="93C957"/>
                </a:solidFill>
                <a:latin typeface="Arial"/>
                <a:cs typeface="Arial"/>
              </a:rPr>
              <a:t>s</a:t>
            </a:r>
            <a:r>
              <a:rPr sz="3300" spc="135" dirty="0">
                <a:solidFill>
                  <a:srgbClr val="93C957"/>
                </a:solidFill>
                <a:latin typeface="Arial"/>
                <a:cs typeface="Arial"/>
              </a:rPr>
              <a:t> </a:t>
            </a:r>
            <a:r>
              <a:rPr sz="3300" spc="45" dirty="0">
                <a:solidFill>
                  <a:srgbClr val="93C957"/>
                </a:solidFill>
                <a:latin typeface="Arial"/>
                <a:cs typeface="Arial"/>
              </a:rPr>
              <a:t>P</a:t>
            </a:r>
            <a:r>
              <a:rPr sz="3300" spc="-30" dirty="0">
                <a:solidFill>
                  <a:srgbClr val="93C957"/>
                </a:solidFill>
                <a:latin typeface="Arial"/>
                <a:cs typeface="Arial"/>
              </a:rPr>
              <a:t>l</a:t>
            </a:r>
            <a:r>
              <a:rPr sz="3300" spc="10" dirty="0">
                <a:solidFill>
                  <a:srgbClr val="93C957"/>
                </a:solidFill>
                <a:latin typeface="Arial"/>
                <a:cs typeface="Arial"/>
              </a:rPr>
              <a:t>a</a:t>
            </a:r>
            <a:r>
              <a:rPr sz="3300" dirty="0">
                <a:solidFill>
                  <a:srgbClr val="93C957"/>
                </a:solidFill>
                <a:latin typeface="Arial"/>
                <a:cs typeface="Arial"/>
              </a:rPr>
              <a:t>ns</a:t>
            </a:r>
            <a:endParaRPr sz="3300" dirty="0">
              <a:latin typeface="Arial"/>
              <a:cs typeface="Arial"/>
            </a:endParaRPr>
          </a:p>
        </p:txBody>
      </p:sp>
      <p:sp>
        <p:nvSpPr>
          <p:cNvPr id="3" name="object 3"/>
          <p:cNvSpPr txBox="1"/>
          <p:nvPr/>
        </p:nvSpPr>
        <p:spPr>
          <a:xfrm>
            <a:off x="5279433" y="1537412"/>
            <a:ext cx="7190740" cy="4212948"/>
          </a:xfrm>
          <a:prstGeom prst="rect">
            <a:avLst/>
          </a:prstGeom>
        </p:spPr>
        <p:txBody>
          <a:bodyPr vert="horz" wrap="square" lIns="0" tIns="0" rIns="0" bIns="0" rtlCol="0">
            <a:spAutoFit/>
          </a:bodyPr>
          <a:lstStyle/>
          <a:p>
            <a:pPr marL="12700" marR="561975">
              <a:lnSpc>
                <a:spcPts val="2100"/>
              </a:lnSpc>
            </a:pP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 Special Needs Plans (SN</a:t>
            </a:r>
            <a:r>
              <a:rPr sz="1800" spc="-30" dirty="0">
                <a:solidFill>
                  <a:srgbClr val="414042"/>
                </a:solidFill>
                <a:latin typeface="Arial"/>
                <a:cs typeface="Arial"/>
              </a:rPr>
              <a:t>P</a:t>
            </a:r>
            <a:r>
              <a:rPr sz="1800" dirty="0">
                <a:solidFill>
                  <a:srgbClr val="414042"/>
                </a:solidFill>
                <a:latin typeface="Arial"/>
                <a:cs typeface="Arial"/>
              </a:rPr>
              <a:t>s) gene</a:t>
            </a:r>
            <a:r>
              <a:rPr sz="1800" spc="-40" dirty="0">
                <a:solidFill>
                  <a:srgbClr val="414042"/>
                </a:solidFill>
                <a:latin typeface="Arial"/>
                <a:cs typeface="Arial"/>
              </a:rPr>
              <a:t>r</a:t>
            </a:r>
            <a:r>
              <a:rPr sz="1800" dirty="0">
                <a:solidFill>
                  <a:srgbClr val="414042"/>
                </a:solidFill>
                <a:latin typeface="Arial"/>
                <a:cs typeface="Arial"/>
              </a:rPr>
              <a:t>ally of</a:t>
            </a:r>
            <a:r>
              <a:rPr sz="1800" spc="-15" dirty="0">
                <a:solidFill>
                  <a:srgbClr val="414042"/>
                </a:solidFill>
                <a:latin typeface="Arial"/>
                <a:cs typeface="Arial"/>
              </a:rPr>
              <a:t>f</a:t>
            </a:r>
            <a:r>
              <a:rPr sz="1800" dirty="0">
                <a:solidFill>
                  <a:srgbClr val="414042"/>
                </a:solidFill>
                <a:latin typeface="Arial"/>
                <a:cs typeface="Arial"/>
              </a:rPr>
              <a:t>er </a:t>
            </a:r>
            <a:r>
              <a:rPr sz="1800" spc="-10" dirty="0">
                <a:solidFill>
                  <a:srgbClr val="414042"/>
                </a:solidFill>
                <a:latin typeface="Arial"/>
                <a:cs typeface="Arial"/>
              </a:rPr>
              <a:t>benefits,</a:t>
            </a:r>
            <a:r>
              <a:rPr sz="1800" dirty="0">
                <a:solidFill>
                  <a:srgbClr val="414042"/>
                </a:solidFill>
                <a:latin typeface="Arial"/>
                <a:cs typeface="Arial"/>
              </a:rPr>
              <a:t> mo</a:t>
            </a:r>
            <a:r>
              <a:rPr sz="1800" spc="-40" dirty="0">
                <a:solidFill>
                  <a:srgbClr val="414042"/>
                </a:solidFill>
                <a:latin typeface="Arial"/>
                <a:cs typeface="Arial"/>
              </a:rPr>
              <a:t>r</a:t>
            </a:r>
            <a:r>
              <a:rPr sz="1800" dirty="0">
                <a:solidFill>
                  <a:srgbClr val="414042"/>
                </a:solidFill>
                <a:latin typeface="Arial"/>
                <a:cs typeface="Arial"/>
              </a:rPr>
              <a:t>e </a:t>
            </a:r>
            <a:r>
              <a:rPr sz="1800" spc="-15" dirty="0">
                <a:solidFill>
                  <a:srgbClr val="414042"/>
                </a:solidFill>
                <a:latin typeface="Arial"/>
                <a:cs typeface="Arial"/>
              </a:rPr>
              <a:t>f</a:t>
            </a:r>
            <a:r>
              <a:rPr sz="1800" dirty="0">
                <a:solidFill>
                  <a:srgbClr val="414042"/>
                </a:solidFill>
                <a:latin typeface="Arial"/>
                <a:cs typeface="Arial"/>
              </a:rPr>
              <a:t>ocused and specialized health</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and Drug Lists designed to meet </a:t>
            </a:r>
            <a:r>
              <a:rPr sz="1800" spc="-10" dirty="0">
                <a:solidFill>
                  <a:srgbClr val="414042"/>
                </a:solidFill>
                <a:latin typeface="Arial"/>
                <a:cs typeface="Arial"/>
              </a:rPr>
              <a:t>specific</a:t>
            </a:r>
            <a:r>
              <a:rPr sz="1800" dirty="0">
                <a:solidFill>
                  <a:srgbClr val="414042"/>
                </a:solidFill>
                <a:latin typeface="Arial"/>
                <a:cs typeface="Arial"/>
              </a:rPr>
              <a:t> needs.</a:t>
            </a:r>
            <a:endParaRPr sz="1800" dirty="0">
              <a:latin typeface="Arial"/>
              <a:cs typeface="Arial"/>
            </a:endParaRPr>
          </a:p>
          <a:p>
            <a:pPr>
              <a:lnSpc>
                <a:spcPct val="100000"/>
              </a:lnSpc>
              <a:spcBef>
                <a:spcPts val="2"/>
              </a:spcBef>
            </a:pPr>
            <a:endParaRPr sz="1650" dirty="0">
              <a:latin typeface="Arial"/>
              <a:cs typeface="Arial"/>
            </a:endParaRPr>
          </a:p>
          <a:p>
            <a:pPr marL="12700" marR="484505">
              <a:lnSpc>
                <a:spcPts val="2100"/>
              </a:lnSpc>
            </a:pPr>
            <a:r>
              <a:rPr sz="1800" spc="-135" dirty="0">
                <a:solidFill>
                  <a:srgbClr val="414042"/>
                </a:solidFill>
                <a:latin typeface="Arial"/>
                <a:cs typeface="Arial"/>
              </a:rPr>
              <a:t>T</a:t>
            </a:r>
            <a:r>
              <a:rPr sz="1800" dirty="0">
                <a:solidFill>
                  <a:srgbClr val="414042"/>
                </a:solidFill>
                <a:latin typeface="Arial"/>
                <a:cs typeface="Arial"/>
              </a:rPr>
              <a:t>o join a</a:t>
            </a:r>
            <a:r>
              <a:rPr sz="1800" spc="80" dirty="0">
                <a:solidFill>
                  <a:srgbClr val="414042"/>
                </a:solidFill>
                <a:latin typeface="Arial"/>
                <a:cs typeface="Arial"/>
              </a:rPr>
              <a:t> </a:t>
            </a: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e-app</a:t>
            </a:r>
            <a:r>
              <a:rPr sz="1800" spc="-40" dirty="0">
                <a:solidFill>
                  <a:srgbClr val="414042"/>
                </a:solidFill>
                <a:latin typeface="Arial"/>
                <a:cs typeface="Arial"/>
              </a:rPr>
              <a:t>r</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ed SNP, </a:t>
            </a:r>
            <a:r>
              <a:rPr sz="1800" spc="-35" dirty="0">
                <a:solidFill>
                  <a:srgbClr val="414042"/>
                </a:solidFill>
                <a:latin typeface="Arial"/>
                <a:cs typeface="Arial"/>
              </a:rPr>
              <a:t>y</a:t>
            </a:r>
            <a:r>
              <a:rPr sz="1800" dirty="0">
                <a:solidFill>
                  <a:srgbClr val="414042"/>
                </a:solidFill>
                <a:latin typeface="Arial"/>
                <a:cs typeface="Arial"/>
              </a:rPr>
              <a:t>ou must h</a:t>
            </a:r>
            <a:r>
              <a:rPr sz="1800" spc="-30" dirty="0">
                <a:solidFill>
                  <a:srgbClr val="414042"/>
                </a:solidFill>
                <a:latin typeface="Arial"/>
                <a:cs typeface="Arial"/>
              </a:rPr>
              <a:t>av</a:t>
            </a:r>
            <a:r>
              <a:rPr sz="1800" dirty="0">
                <a:solidFill>
                  <a:srgbClr val="414042"/>
                </a:solidFill>
                <a:latin typeface="Arial"/>
                <a:cs typeface="Arial"/>
              </a:rPr>
              <a:t>e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45" dirty="0">
                <a:solidFill>
                  <a:srgbClr val="414042"/>
                </a:solidFill>
                <a:latin typeface="Arial"/>
                <a:cs typeface="Arial"/>
              </a:rPr>
              <a:t>P</a:t>
            </a:r>
            <a:r>
              <a:rPr sz="1800" dirty="0">
                <a:solidFill>
                  <a:srgbClr val="414042"/>
                </a:solidFill>
                <a:latin typeface="Arial"/>
                <a:cs typeface="Arial"/>
              </a:rPr>
              <a:t>arts A and B and at least one of the </a:t>
            </a:r>
            <a:r>
              <a:rPr sz="1800" spc="-15" dirty="0">
                <a:solidFill>
                  <a:srgbClr val="414042"/>
                </a:solidFill>
                <a:latin typeface="Arial"/>
                <a:cs typeface="Arial"/>
              </a:rPr>
              <a:t>f</a:t>
            </a:r>
            <a:r>
              <a:rPr sz="1800" dirty="0">
                <a:solidFill>
                  <a:srgbClr val="414042"/>
                </a:solidFill>
                <a:latin typeface="Arial"/>
                <a:cs typeface="Arial"/>
              </a:rPr>
              <a:t>oll</a:t>
            </a:r>
            <a:r>
              <a:rPr sz="1800" spc="-10" dirty="0">
                <a:solidFill>
                  <a:srgbClr val="414042"/>
                </a:solidFill>
                <a:latin typeface="Arial"/>
                <a:cs typeface="Arial"/>
              </a:rPr>
              <a:t>o</a:t>
            </a:r>
            <a:r>
              <a:rPr sz="1800" dirty="0">
                <a:solidFill>
                  <a:srgbClr val="414042"/>
                </a:solidFill>
                <a:latin typeface="Arial"/>
                <a:cs typeface="Arial"/>
              </a:rPr>
              <a:t>wing:</a:t>
            </a:r>
            <a:endParaRPr sz="1800" dirty="0">
              <a:latin typeface="Arial"/>
              <a:cs typeface="Arial"/>
            </a:endParaRPr>
          </a:p>
          <a:p>
            <a:pPr marL="204470" marR="1911350">
              <a:lnSpc>
                <a:spcPct val="125000"/>
              </a:lnSpc>
              <a:spcBef>
                <a:spcPts val="840"/>
              </a:spcBef>
            </a:pPr>
            <a:r>
              <a:rPr sz="1800" dirty="0">
                <a:solidFill>
                  <a:srgbClr val="414042"/>
                </a:solidFill>
                <a:latin typeface="Arial"/>
                <a:cs typeface="Arial"/>
              </a:rPr>
              <a:t>A ch</a:t>
            </a:r>
            <a:r>
              <a:rPr sz="1800" spc="-40" dirty="0">
                <a:solidFill>
                  <a:srgbClr val="414042"/>
                </a:solidFill>
                <a:latin typeface="Arial"/>
                <a:cs typeface="Arial"/>
              </a:rPr>
              <a:t>r</a:t>
            </a:r>
            <a:r>
              <a:rPr sz="1800" dirty="0">
                <a:solidFill>
                  <a:srgbClr val="414042"/>
                </a:solidFill>
                <a:latin typeface="Arial"/>
                <a:cs typeface="Arial"/>
              </a:rPr>
              <a:t>onic illness, li</a:t>
            </a:r>
            <a:r>
              <a:rPr sz="1800" spc="-25" dirty="0">
                <a:solidFill>
                  <a:srgbClr val="414042"/>
                </a:solidFill>
                <a:latin typeface="Arial"/>
                <a:cs typeface="Arial"/>
              </a:rPr>
              <a:t>k</a:t>
            </a:r>
            <a:r>
              <a:rPr sz="1800" dirty="0">
                <a:solidFill>
                  <a:srgbClr val="414042"/>
                </a:solidFill>
                <a:latin typeface="Arial"/>
                <a:cs typeface="Arial"/>
              </a:rPr>
              <a:t>e diabe</a:t>
            </a:r>
            <a:r>
              <a:rPr sz="1800" spc="-10" dirty="0">
                <a:solidFill>
                  <a:srgbClr val="414042"/>
                </a:solidFill>
                <a:latin typeface="Arial"/>
                <a:cs typeface="Arial"/>
              </a:rPr>
              <a:t>t</a:t>
            </a:r>
            <a:r>
              <a:rPr sz="1800" dirty="0">
                <a:solidFill>
                  <a:srgbClr val="414042"/>
                </a:solidFill>
                <a:latin typeface="Arial"/>
                <a:cs typeface="Arial"/>
              </a:rPr>
              <a:t>es or a heart condition Medi</a:t>
            </a:r>
            <a:r>
              <a:rPr sz="1800" spc="-15" dirty="0">
                <a:solidFill>
                  <a:srgbClr val="414042"/>
                </a:solidFill>
                <a:latin typeface="Arial"/>
                <a:cs typeface="Arial"/>
              </a:rPr>
              <a:t>c</a:t>
            </a:r>
            <a:r>
              <a:rPr sz="1800" dirty="0">
                <a:solidFill>
                  <a:srgbClr val="414042"/>
                </a:solidFill>
                <a:latin typeface="Arial"/>
                <a:cs typeface="Arial"/>
              </a:rPr>
              <a:t>aid assis</a:t>
            </a:r>
            <a:r>
              <a:rPr sz="1800" spc="-10" dirty="0">
                <a:solidFill>
                  <a:srgbClr val="414042"/>
                </a:solidFill>
                <a:latin typeface="Arial"/>
                <a:cs typeface="Arial"/>
              </a:rPr>
              <a:t>t</a:t>
            </a:r>
            <a:r>
              <a:rPr sz="1800" dirty="0">
                <a:solidFill>
                  <a:srgbClr val="414042"/>
                </a:solidFill>
                <a:latin typeface="Arial"/>
                <a:cs typeface="Arial"/>
              </a:rPr>
              <a:t>ance </a:t>
            </a:r>
            <a:r>
              <a:rPr sz="1800" spc="-15" dirty="0">
                <a:solidFill>
                  <a:srgbClr val="414042"/>
                </a:solidFill>
                <a:latin typeface="Arial"/>
                <a:cs typeface="Arial"/>
              </a:rPr>
              <a:t>f</a:t>
            </a:r>
            <a:r>
              <a:rPr sz="1800" spc="-40" dirty="0">
                <a:solidFill>
                  <a:srgbClr val="414042"/>
                </a:solidFill>
                <a:latin typeface="Arial"/>
                <a:cs typeface="Arial"/>
              </a:rPr>
              <a:t>r</a:t>
            </a:r>
            <a:r>
              <a:rPr sz="1800" dirty="0">
                <a:solidFill>
                  <a:srgbClr val="414042"/>
                </a:solidFill>
                <a:latin typeface="Arial"/>
                <a:cs typeface="Arial"/>
              </a:rPr>
              <a:t>om the s</a:t>
            </a:r>
            <a:r>
              <a:rPr sz="1800" spc="-10" dirty="0">
                <a:solidFill>
                  <a:srgbClr val="414042"/>
                </a:solidFill>
                <a:latin typeface="Arial"/>
                <a:cs typeface="Arial"/>
              </a:rPr>
              <a:t>t</a:t>
            </a:r>
            <a:r>
              <a:rPr sz="1800" dirty="0">
                <a:solidFill>
                  <a:srgbClr val="414042"/>
                </a:solidFill>
                <a:latin typeface="Arial"/>
                <a:cs typeface="Arial"/>
              </a:rPr>
              <a:t>a</a:t>
            </a:r>
            <a:r>
              <a:rPr sz="1800" spc="-10" dirty="0">
                <a:solidFill>
                  <a:srgbClr val="414042"/>
                </a:solidFill>
                <a:latin typeface="Arial"/>
                <a:cs typeface="Arial"/>
              </a:rPr>
              <a:t>t</a:t>
            </a:r>
            <a:r>
              <a:rPr sz="1800" dirty="0">
                <a:solidFill>
                  <a:srgbClr val="414042"/>
                </a:solidFill>
                <a:latin typeface="Arial"/>
                <a:cs typeface="Arial"/>
              </a:rPr>
              <a:t>e</a:t>
            </a:r>
            <a:endParaRPr sz="1800" dirty="0">
              <a:latin typeface="Arial"/>
              <a:cs typeface="Arial"/>
            </a:endParaRPr>
          </a:p>
          <a:p>
            <a:pPr marL="204470" marR="5080">
              <a:lnSpc>
                <a:spcPts val="2100"/>
              </a:lnSpc>
              <a:spcBef>
                <a:spcPts val="660"/>
              </a:spcBef>
            </a:pPr>
            <a:r>
              <a:rPr sz="1800" spc="-30" dirty="0">
                <a:solidFill>
                  <a:srgbClr val="414042"/>
                </a:solidFill>
                <a:latin typeface="Arial"/>
                <a:cs typeface="Arial"/>
              </a:rPr>
              <a:t>R</a:t>
            </a:r>
            <a:r>
              <a:rPr sz="1800" dirty="0">
                <a:solidFill>
                  <a:srgbClr val="414042"/>
                </a:solidFill>
                <a:latin typeface="Arial"/>
                <a:cs typeface="Arial"/>
              </a:rPr>
              <a:t>esidence in cer</a:t>
            </a:r>
            <a:r>
              <a:rPr sz="1800" spc="-10" dirty="0">
                <a:solidFill>
                  <a:srgbClr val="414042"/>
                </a:solidFill>
                <a:latin typeface="Arial"/>
                <a:cs typeface="Arial"/>
              </a:rPr>
              <a:t>t</a:t>
            </a:r>
            <a:r>
              <a:rPr sz="1800" dirty="0">
                <a:solidFill>
                  <a:srgbClr val="414042"/>
                </a:solidFill>
                <a:latin typeface="Arial"/>
                <a:cs typeface="Arial"/>
              </a:rPr>
              <a:t>ain types of institutions—such as a nursing home— or a need </a:t>
            </a:r>
            <a:r>
              <a:rPr sz="1800" spc="-15" dirty="0">
                <a:solidFill>
                  <a:srgbClr val="414042"/>
                </a:solidFill>
                <a:latin typeface="Arial"/>
                <a:cs typeface="Arial"/>
              </a:rPr>
              <a:t>f</a:t>
            </a:r>
            <a:r>
              <a:rPr sz="1800" dirty="0">
                <a:solidFill>
                  <a:srgbClr val="414042"/>
                </a:solidFill>
                <a:latin typeface="Arial"/>
                <a:cs typeface="Arial"/>
              </a:rPr>
              <a:t>or home nursing </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a:t>
            </a:r>
            <a:endParaRPr sz="1800" dirty="0">
              <a:latin typeface="Arial"/>
              <a:cs typeface="Arial"/>
            </a:endParaRPr>
          </a:p>
          <a:p>
            <a:pPr>
              <a:lnSpc>
                <a:spcPct val="100000"/>
              </a:lnSpc>
            </a:pPr>
            <a:endParaRPr sz="1800" dirty="0">
              <a:latin typeface="Arial"/>
              <a:cs typeface="Arial"/>
            </a:endParaRPr>
          </a:p>
          <a:p>
            <a:pPr marL="12700">
              <a:lnSpc>
                <a:spcPct val="100000"/>
              </a:lnSpc>
              <a:spcBef>
                <a:spcPts val="1110"/>
              </a:spcBef>
            </a:pPr>
            <a:r>
              <a:rPr sz="1500" dirty="0">
                <a:solidFill>
                  <a:srgbClr val="414042"/>
                </a:solidFill>
                <a:latin typeface="Arial"/>
                <a:cs typeface="Arial"/>
              </a:rPr>
              <a:t>SN</a:t>
            </a:r>
            <a:r>
              <a:rPr sz="1500" spc="-25" dirty="0">
                <a:solidFill>
                  <a:srgbClr val="414042"/>
                </a:solidFill>
                <a:latin typeface="Arial"/>
                <a:cs typeface="Arial"/>
              </a:rPr>
              <a:t>P</a:t>
            </a:r>
            <a:r>
              <a:rPr sz="1500" dirty="0">
                <a:solidFill>
                  <a:srgbClr val="414042"/>
                </a:solidFill>
                <a:latin typeface="Arial"/>
                <a:cs typeface="Arial"/>
              </a:rPr>
              <a:t>s include all Medi</a:t>
            </a:r>
            <a:r>
              <a:rPr sz="1500" spc="-10" dirty="0">
                <a:solidFill>
                  <a:srgbClr val="414042"/>
                </a:solidFill>
                <a:latin typeface="Arial"/>
                <a:cs typeface="Arial"/>
              </a:rPr>
              <a:t>c</a:t>
            </a:r>
            <a:r>
              <a:rPr sz="1500" dirty="0">
                <a:solidFill>
                  <a:srgbClr val="414042"/>
                </a:solidFill>
                <a:latin typeface="Arial"/>
                <a:cs typeface="Arial"/>
              </a:rPr>
              <a:t>a</a:t>
            </a:r>
            <a:r>
              <a:rPr sz="1500" spc="-30" dirty="0">
                <a:solidFill>
                  <a:srgbClr val="414042"/>
                </a:solidFill>
                <a:latin typeface="Arial"/>
                <a:cs typeface="Arial"/>
              </a:rPr>
              <a:t>r</a:t>
            </a:r>
            <a:r>
              <a:rPr sz="1500" dirty="0">
                <a:solidFill>
                  <a:srgbClr val="414042"/>
                </a:solidFill>
                <a:latin typeface="Arial"/>
                <a:cs typeface="Arial"/>
              </a:rPr>
              <a:t>e </a:t>
            </a:r>
            <a:r>
              <a:rPr sz="1500" spc="-35" dirty="0">
                <a:solidFill>
                  <a:srgbClr val="414042"/>
                </a:solidFill>
                <a:latin typeface="Arial"/>
                <a:cs typeface="Arial"/>
              </a:rPr>
              <a:t>P</a:t>
            </a:r>
            <a:r>
              <a:rPr sz="1500" dirty="0">
                <a:solidFill>
                  <a:srgbClr val="414042"/>
                </a:solidFill>
                <a:latin typeface="Arial"/>
                <a:cs typeface="Arial"/>
              </a:rPr>
              <a:t>art A, </a:t>
            </a:r>
            <a:r>
              <a:rPr sz="1500" spc="-35" dirty="0">
                <a:solidFill>
                  <a:srgbClr val="414042"/>
                </a:solidFill>
                <a:latin typeface="Arial"/>
                <a:cs typeface="Arial"/>
              </a:rPr>
              <a:t>P</a:t>
            </a:r>
            <a:r>
              <a:rPr sz="1500" dirty="0">
                <a:solidFill>
                  <a:srgbClr val="414042"/>
                </a:solidFill>
                <a:latin typeface="Arial"/>
                <a:cs typeface="Arial"/>
              </a:rPr>
              <a:t>art B and </a:t>
            </a:r>
            <a:r>
              <a:rPr sz="1500" spc="-35" dirty="0">
                <a:solidFill>
                  <a:srgbClr val="414042"/>
                </a:solidFill>
                <a:latin typeface="Arial"/>
                <a:cs typeface="Arial"/>
              </a:rPr>
              <a:t>P</a:t>
            </a:r>
            <a:r>
              <a:rPr sz="1500" dirty="0">
                <a:solidFill>
                  <a:srgbClr val="414042"/>
                </a:solidFill>
                <a:latin typeface="Arial"/>
                <a:cs typeface="Arial"/>
              </a:rPr>
              <a:t>art D </a:t>
            </a:r>
            <a:r>
              <a:rPr sz="1500" spc="-10" dirty="0">
                <a:solidFill>
                  <a:srgbClr val="414042"/>
                </a:solidFill>
                <a:latin typeface="Arial"/>
                <a:cs typeface="Arial"/>
              </a:rPr>
              <a:t>benefits.</a:t>
            </a:r>
            <a:endParaRPr sz="1500" dirty="0">
              <a:latin typeface="Arial"/>
              <a:cs typeface="Arial"/>
            </a:endParaRPr>
          </a:p>
          <a:p>
            <a:pPr marL="12700" marR="367030">
              <a:lnSpc>
                <a:spcPct val="100000"/>
              </a:lnSpc>
              <a:spcBef>
                <a:spcPts val="600"/>
              </a:spcBef>
            </a:pPr>
            <a:r>
              <a:rPr sz="1500" dirty="0">
                <a:solidFill>
                  <a:srgbClr val="414042"/>
                </a:solidFill>
                <a:latin typeface="Arial"/>
                <a:cs typeface="Arial"/>
              </a:rPr>
              <a:t>Eligibility is </a:t>
            </a:r>
            <a:r>
              <a:rPr sz="1500" spc="-15" dirty="0">
                <a:solidFill>
                  <a:srgbClr val="414042"/>
                </a:solidFill>
                <a:latin typeface="Arial"/>
                <a:cs typeface="Arial"/>
              </a:rPr>
              <a:t>f</a:t>
            </a:r>
            <a:r>
              <a:rPr sz="1500" dirty="0">
                <a:solidFill>
                  <a:srgbClr val="414042"/>
                </a:solidFill>
                <a:latin typeface="Arial"/>
                <a:cs typeface="Arial"/>
              </a:rPr>
              <a:t>or people who li</a:t>
            </a:r>
            <a:r>
              <a:rPr sz="1500" spc="-25" dirty="0">
                <a:solidFill>
                  <a:srgbClr val="414042"/>
                </a:solidFill>
                <a:latin typeface="Arial"/>
                <a:cs typeface="Arial"/>
              </a:rPr>
              <a:t>v</a:t>
            </a:r>
            <a:r>
              <a:rPr sz="1500" dirty="0">
                <a:solidFill>
                  <a:srgbClr val="414042"/>
                </a:solidFill>
                <a:latin typeface="Arial"/>
                <a:cs typeface="Arial"/>
              </a:rPr>
              <a:t>e in cer</a:t>
            </a:r>
            <a:r>
              <a:rPr sz="1500" spc="-5" dirty="0">
                <a:solidFill>
                  <a:srgbClr val="414042"/>
                </a:solidFill>
                <a:latin typeface="Arial"/>
                <a:cs typeface="Arial"/>
              </a:rPr>
              <a:t>t</a:t>
            </a:r>
            <a:r>
              <a:rPr sz="1500" dirty="0">
                <a:solidFill>
                  <a:srgbClr val="414042"/>
                </a:solidFill>
                <a:latin typeface="Arial"/>
                <a:cs typeface="Arial"/>
              </a:rPr>
              <a:t>ain institutions (li</a:t>
            </a:r>
            <a:r>
              <a:rPr sz="1500" spc="-20" dirty="0">
                <a:solidFill>
                  <a:srgbClr val="414042"/>
                </a:solidFill>
                <a:latin typeface="Arial"/>
                <a:cs typeface="Arial"/>
              </a:rPr>
              <a:t>k</a:t>
            </a:r>
            <a:r>
              <a:rPr sz="1500" dirty="0">
                <a:solidFill>
                  <a:srgbClr val="414042"/>
                </a:solidFill>
                <a:latin typeface="Arial"/>
                <a:cs typeface="Arial"/>
              </a:rPr>
              <a:t>e nursing homes) or who </a:t>
            </a:r>
            <a:r>
              <a:rPr sz="1500" spc="-30" dirty="0">
                <a:solidFill>
                  <a:srgbClr val="414042"/>
                </a:solidFill>
                <a:latin typeface="Arial"/>
                <a:cs typeface="Arial"/>
              </a:rPr>
              <a:t>r</a:t>
            </a:r>
            <a:r>
              <a:rPr sz="1500" dirty="0">
                <a:solidFill>
                  <a:srgbClr val="414042"/>
                </a:solidFill>
                <a:latin typeface="Arial"/>
                <a:cs typeface="Arial"/>
              </a:rPr>
              <a:t>equi</a:t>
            </a:r>
            <a:r>
              <a:rPr sz="1500" spc="-30" dirty="0">
                <a:solidFill>
                  <a:srgbClr val="414042"/>
                </a:solidFill>
                <a:latin typeface="Arial"/>
                <a:cs typeface="Arial"/>
              </a:rPr>
              <a:t>r</a:t>
            </a:r>
            <a:r>
              <a:rPr sz="1500" dirty="0">
                <a:solidFill>
                  <a:srgbClr val="414042"/>
                </a:solidFill>
                <a:latin typeface="Arial"/>
                <a:cs typeface="Arial"/>
              </a:rPr>
              <a:t>e nursing </a:t>
            </a:r>
            <a:r>
              <a:rPr sz="1500" spc="-10" dirty="0">
                <a:solidFill>
                  <a:srgbClr val="414042"/>
                </a:solidFill>
                <a:latin typeface="Arial"/>
                <a:cs typeface="Arial"/>
              </a:rPr>
              <a:t>c</a:t>
            </a:r>
            <a:r>
              <a:rPr sz="1500" dirty="0">
                <a:solidFill>
                  <a:srgbClr val="414042"/>
                </a:solidFill>
                <a:latin typeface="Arial"/>
                <a:cs typeface="Arial"/>
              </a:rPr>
              <a:t>a</a:t>
            </a:r>
            <a:r>
              <a:rPr sz="1500" spc="-30" dirty="0">
                <a:solidFill>
                  <a:srgbClr val="414042"/>
                </a:solidFill>
                <a:latin typeface="Arial"/>
                <a:cs typeface="Arial"/>
              </a:rPr>
              <a:t>r</a:t>
            </a:r>
            <a:r>
              <a:rPr sz="1500" dirty="0">
                <a:solidFill>
                  <a:srgbClr val="414042"/>
                </a:solidFill>
                <a:latin typeface="Arial"/>
                <a:cs typeface="Arial"/>
              </a:rPr>
              <a:t>e at home.</a:t>
            </a:r>
            <a:endParaRPr sz="1500" dirty="0">
              <a:latin typeface="Arial"/>
              <a:cs typeface="Arial"/>
            </a:endParaRPr>
          </a:p>
        </p:txBody>
      </p:sp>
      <p:pic>
        <p:nvPicPr>
          <p:cNvPr id="12" name="Picture 11"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13" name="object 8"/>
          <p:cNvSpPr/>
          <p:nvPr/>
        </p:nvSpPr>
        <p:spPr>
          <a:xfrm>
            <a:off x="5279428" y="3352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4" name="object 8"/>
          <p:cNvSpPr/>
          <p:nvPr/>
        </p:nvSpPr>
        <p:spPr>
          <a:xfrm>
            <a:off x="5279428" y="3733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8"/>
          <p:cNvSpPr/>
          <p:nvPr/>
        </p:nvSpPr>
        <p:spPr>
          <a:xfrm>
            <a:off x="5279428" y="4089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318000" cy="7315200"/>
          </a:xfrm>
          <a:prstGeom prst="rect">
            <a:avLst/>
          </a:prstGeom>
          <a:blipFill>
            <a:blip r:embed="rId3"/>
            <a:srcRec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936581" y="795664"/>
            <a:ext cx="11131636" cy="507831"/>
          </a:xfrm>
          <a:prstGeom prst="rect">
            <a:avLst/>
          </a:prstGeom>
        </p:spPr>
        <p:txBody>
          <a:bodyPr vert="horz" wrap="square" lIns="0" tIns="0" rIns="0" bIns="0" rtlCol="0">
            <a:spAutoFit/>
          </a:bodyPr>
          <a:lstStyle/>
          <a:p>
            <a:pPr marL="4355465">
              <a:lnSpc>
                <a:spcPct val="100000"/>
              </a:lnSpc>
            </a:pPr>
            <a:r>
              <a:rPr sz="3300" spc="30" dirty="0">
                <a:solidFill>
                  <a:srgbClr val="93C957"/>
                </a:solidFill>
                <a:latin typeface="Arial"/>
                <a:cs typeface="Arial"/>
              </a:rPr>
              <a:t>M</a:t>
            </a:r>
            <a:r>
              <a:rPr sz="3300" spc="45" dirty="0">
                <a:solidFill>
                  <a:srgbClr val="93C957"/>
                </a:solidFill>
                <a:latin typeface="Arial"/>
                <a:cs typeface="Arial"/>
              </a:rPr>
              <a:t>e</a:t>
            </a:r>
            <a:r>
              <a:rPr sz="3300" spc="-5" dirty="0">
                <a:solidFill>
                  <a:srgbClr val="93C957"/>
                </a:solidFill>
                <a:latin typeface="Arial"/>
                <a:cs typeface="Arial"/>
              </a:rPr>
              <a:t>d</a:t>
            </a:r>
            <a:r>
              <a:rPr sz="3300" spc="10" dirty="0">
                <a:solidFill>
                  <a:srgbClr val="93C957"/>
                </a:solidFill>
                <a:latin typeface="Arial"/>
                <a:cs typeface="Arial"/>
              </a:rPr>
              <a:t>i</a:t>
            </a:r>
            <a:r>
              <a:rPr sz="3300" spc="-35" dirty="0">
                <a:solidFill>
                  <a:srgbClr val="93C957"/>
                </a:solidFill>
                <a:latin typeface="Arial"/>
                <a:cs typeface="Arial"/>
              </a:rPr>
              <a:t>c</a:t>
            </a:r>
            <a:r>
              <a:rPr sz="3300" spc="10" dirty="0">
                <a:solidFill>
                  <a:srgbClr val="93C957"/>
                </a:solidFill>
                <a:latin typeface="Arial"/>
                <a:cs typeface="Arial"/>
              </a:rPr>
              <a:t>a</a:t>
            </a:r>
            <a:r>
              <a:rPr sz="3300" spc="-30" dirty="0">
                <a:solidFill>
                  <a:srgbClr val="93C957"/>
                </a:solidFill>
                <a:latin typeface="Arial"/>
                <a:cs typeface="Arial"/>
              </a:rPr>
              <a:t>r</a:t>
            </a:r>
            <a:r>
              <a:rPr sz="3300" dirty="0">
                <a:solidFill>
                  <a:srgbClr val="93C957"/>
                </a:solidFill>
                <a:latin typeface="Arial"/>
                <a:cs typeface="Arial"/>
              </a:rPr>
              <a:t>e</a:t>
            </a:r>
            <a:r>
              <a:rPr sz="3300" spc="135" dirty="0">
                <a:solidFill>
                  <a:srgbClr val="93C957"/>
                </a:solidFill>
                <a:latin typeface="Arial"/>
                <a:cs typeface="Arial"/>
              </a:rPr>
              <a:t> </a:t>
            </a:r>
            <a:r>
              <a:rPr sz="3300" spc="5" dirty="0">
                <a:solidFill>
                  <a:srgbClr val="93C957"/>
                </a:solidFill>
                <a:latin typeface="Arial"/>
                <a:cs typeface="Arial"/>
              </a:rPr>
              <a:t>Su</a:t>
            </a:r>
            <a:r>
              <a:rPr sz="3300" spc="25" dirty="0">
                <a:solidFill>
                  <a:srgbClr val="93C957"/>
                </a:solidFill>
                <a:latin typeface="Arial"/>
                <a:cs typeface="Arial"/>
              </a:rPr>
              <a:t>p</a:t>
            </a:r>
            <a:r>
              <a:rPr sz="3300" spc="35" dirty="0">
                <a:solidFill>
                  <a:srgbClr val="93C957"/>
                </a:solidFill>
                <a:latin typeface="Arial"/>
                <a:cs typeface="Arial"/>
              </a:rPr>
              <a:t>p</a:t>
            </a:r>
            <a:r>
              <a:rPr sz="3300" spc="-30" dirty="0">
                <a:solidFill>
                  <a:srgbClr val="93C957"/>
                </a:solidFill>
                <a:latin typeface="Arial"/>
                <a:cs typeface="Arial"/>
              </a:rPr>
              <a:t>l</a:t>
            </a:r>
            <a:r>
              <a:rPr sz="3300" spc="15" dirty="0">
                <a:solidFill>
                  <a:srgbClr val="93C957"/>
                </a:solidFill>
                <a:latin typeface="Arial"/>
                <a:cs typeface="Arial"/>
              </a:rPr>
              <a:t>e</a:t>
            </a:r>
            <a:r>
              <a:rPr sz="3300" spc="30" dirty="0">
                <a:solidFill>
                  <a:srgbClr val="93C957"/>
                </a:solidFill>
                <a:latin typeface="Arial"/>
                <a:cs typeface="Arial"/>
              </a:rPr>
              <a:t>m</a:t>
            </a:r>
            <a:r>
              <a:rPr sz="3300" spc="15" dirty="0">
                <a:solidFill>
                  <a:srgbClr val="93C957"/>
                </a:solidFill>
                <a:latin typeface="Arial"/>
                <a:cs typeface="Arial"/>
              </a:rPr>
              <a:t>e</a:t>
            </a:r>
            <a:r>
              <a:rPr sz="3300" spc="-25" dirty="0">
                <a:solidFill>
                  <a:srgbClr val="93C957"/>
                </a:solidFill>
                <a:latin typeface="Arial"/>
                <a:cs typeface="Arial"/>
              </a:rPr>
              <a:t>n</a:t>
            </a:r>
            <a:r>
              <a:rPr sz="3300" dirty="0">
                <a:solidFill>
                  <a:srgbClr val="93C957"/>
                </a:solidFill>
                <a:latin typeface="Arial"/>
                <a:cs typeface="Arial"/>
              </a:rPr>
              <a:t>t</a:t>
            </a:r>
            <a:r>
              <a:rPr sz="3300" spc="135" dirty="0">
                <a:solidFill>
                  <a:srgbClr val="93C957"/>
                </a:solidFill>
                <a:latin typeface="Arial"/>
                <a:cs typeface="Arial"/>
              </a:rPr>
              <a:t> </a:t>
            </a:r>
            <a:r>
              <a:rPr sz="3300" spc="35" dirty="0">
                <a:solidFill>
                  <a:srgbClr val="93C957"/>
                </a:solidFill>
                <a:latin typeface="Arial"/>
                <a:cs typeface="Arial"/>
              </a:rPr>
              <a:t>p</a:t>
            </a:r>
            <a:r>
              <a:rPr sz="3300" spc="-30" dirty="0">
                <a:solidFill>
                  <a:srgbClr val="93C957"/>
                </a:solidFill>
                <a:latin typeface="Arial"/>
                <a:cs typeface="Arial"/>
              </a:rPr>
              <a:t>l</a:t>
            </a:r>
            <a:r>
              <a:rPr sz="3300" spc="10" dirty="0">
                <a:solidFill>
                  <a:srgbClr val="93C957"/>
                </a:solidFill>
                <a:latin typeface="Arial"/>
                <a:cs typeface="Arial"/>
              </a:rPr>
              <a:t>a</a:t>
            </a:r>
            <a:r>
              <a:rPr sz="3300" dirty="0">
                <a:solidFill>
                  <a:srgbClr val="93C957"/>
                </a:solidFill>
                <a:latin typeface="Arial"/>
                <a:cs typeface="Arial"/>
              </a:rPr>
              <a:t>ns</a:t>
            </a:r>
            <a:endParaRPr sz="3300" dirty="0">
              <a:latin typeface="Arial"/>
              <a:cs typeface="Arial"/>
            </a:endParaRPr>
          </a:p>
        </p:txBody>
      </p:sp>
      <p:sp>
        <p:nvSpPr>
          <p:cNvPr id="4" name="object 4"/>
          <p:cNvSpPr txBox="1"/>
          <p:nvPr/>
        </p:nvSpPr>
        <p:spPr>
          <a:xfrm>
            <a:off x="5279433" y="1537412"/>
            <a:ext cx="7082790" cy="2574043"/>
          </a:xfrm>
          <a:prstGeom prst="rect">
            <a:avLst/>
          </a:prstGeom>
        </p:spPr>
        <p:txBody>
          <a:bodyPr vert="horz" wrap="square" lIns="0" tIns="0" rIns="0" bIns="0" rtlCol="0">
            <a:spAutoFit/>
          </a:bodyPr>
          <a:lstStyle/>
          <a:p>
            <a:pPr marL="12700" marR="220345">
              <a:lnSpc>
                <a:spcPct val="101899"/>
              </a:lnSpc>
            </a:pPr>
            <a:r>
              <a:rPr sz="1800" dirty="0">
                <a:solidFill>
                  <a:srgbClr val="414042"/>
                </a:solidFill>
                <a:latin typeface="Arial"/>
                <a:cs typeface="Arial"/>
              </a:rPr>
              <a:t>These plans, of</a:t>
            </a:r>
            <a:r>
              <a:rPr sz="1800" spc="-10" dirty="0">
                <a:solidFill>
                  <a:srgbClr val="414042"/>
                </a:solidFill>
                <a:latin typeface="Arial"/>
                <a:cs typeface="Arial"/>
              </a:rPr>
              <a:t>t</a:t>
            </a:r>
            <a:r>
              <a:rPr sz="1800" dirty="0">
                <a:solidFill>
                  <a:srgbClr val="414042"/>
                </a:solidFill>
                <a:latin typeface="Arial"/>
                <a:cs typeface="Arial"/>
              </a:rPr>
              <a:t>en </a:t>
            </a:r>
            <a:r>
              <a:rPr sz="1800" spc="-15" dirty="0">
                <a:solidFill>
                  <a:srgbClr val="414042"/>
                </a:solidFill>
                <a:latin typeface="Arial"/>
                <a:cs typeface="Arial"/>
              </a:rPr>
              <a:t>c</a:t>
            </a:r>
            <a:r>
              <a:rPr sz="1800" dirty="0">
                <a:solidFill>
                  <a:srgbClr val="414042"/>
                </a:solidFill>
                <a:latin typeface="Arial"/>
                <a:cs typeface="Arial"/>
              </a:rPr>
              <a:t>alled “Medi</a:t>
            </a:r>
            <a:r>
              <a:rPr sz="1800" spc="-20" dirty="0">
                <a:solidFill>
                  <a:srgbClr val="414042"/>
                </a:solidFill>
                <a:latin typeface="Arial"/>
                <a:cs typeface="Arial"/>
              </a:rPr>
              <a:t>g</a:t>
            </a:r>
            <a:r>
              <a:rPr sz="1800" dirty="0">
                <a:solidFill>
                  <a:srgbClr val="414042"/>
                </a:solidFill>
                <a:latin typeface="Arial"/>
                <a:cs typeface="Arial"/>
              </a:rPr>
              <a:t>ap plans,” a</a:t>
            </a:r>
            <a:r>
              <a:rPr sz="1800" spc="-40" dirty="0">
                <a:solidFill>
                  <a:srgbClr val="414042"/>
                </a:solidFill>
                <a:latin typeface="Arial"/>
                <a:cs typeface="Arial"/>
              </a:rPr>
              <a:t>r</a:t>
            </a:r>
            <a:r>
              <a:rPr sz="1800" dirty="0">
                <a:solidFill>
                  <a:srgbClr val="414042"/>
                </a:solidFill>
                <a:latin typeface="Arial"/>
                <a:cs typeface="Arial"/>
              </a:rPr>
              <a:t>e plans that </a:t>
            </a:r>
            <a:r>
              <a:rPr sz="1800" spc="-20" dirty="0">
                <a:solidFill>
                  <a:srgbClr val="414042"/>
                </a:solidFill>
                <a:latin typeface="Arial"/>
                <a:cs typeface="Arial"/>
              </a:rPr>
              <a:t>w</a:t>
            </a:r>
            <a:r>
              <a:rPr sz="1800" dirty="0">
                <a:solidFill>
                  <a:srgbClr val="414042"/>
                </a:solidFill>
                <a:latin typeface="Arial"/>
                <a:cs typeface="Arial"/>
              </a:rPr>
              <a:t>ork </a:t>
            </a:r>
            <a:r>
              <a:rPr lang="en-US" sz="1800" dirty="0" smtClean="0">
                <a:solidFill>
                  <a:srgbClr val="414042"/>
                </a:solidFill>
                <a:latin typeface="Arial"/>
                <a:cs typeface="Arial"/>
              </a:rPr>
              <a:t/>
            </a:r>
            <a:br>
              <a:rPr lang="en-US" sz="1800" dirty="0" smtClean="0">
                <a:solidFill>
                  <a:srgbClr val="414042"/>
                </a:solidFill>
                <a:latin typeface="Arial"/>
                <a:cs typeface="Arial"/>
              </a:rPr>
            </a:br>
            <a:r>
              <a:rPr sz="1800" dirty="0" smtClean="0">
                <a:solidFill>
                  <a:srgbClr val="414042"/>
                </a:solidFill>
                <a:latin typeface="Arial"/>
                <a:cs typeface="Arial"/>
              </a:rPr>
              <a:t>with </a:t>
            </a:r>
            <a:r>
              <a:rPr sz="1800" dirty="0">
                <a:solidFill>
                  <a:srgbClr val="414042"/>
                </a:solidFill>
                <a:latin typeface="Arial"/>
                <a:cs typeface="Arial"/>
              </a:rPr>
              <a:t>Original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a:t>
            </a:r>
            <a:endParaRPr sz="1800" dirty="0">
              <a:latin typeface="Arial"/>
              <a:cs typeface="Arial"/>
            </a:endParaRPr>
          </a:p>
          <a:p>
            <a:pPr marL="12700" marR="5080">
              <a:lnSpc>
                <a:spcPts val="2100"/>
              </a:lnSpc>
              <a:spcBef>
                <a:spcPts val="1560"/>
              </a:spcBef>
            </a:pPr>
            <a:r>
              <a:rPr sz="1800" dirty="0">
                <a:solidFill>
                  <a:srgbClr val="414042"/>
                </a:solidFill>
                <a:latin typeface="Arial"/>
                <a:cs typeface="Arial"/>
              </a:rPr>
              <a:t>Th</a:t>
            </a:r>
            <a:r>
              <a:rPr sz="1800" spc="-30" dirty="0">
                <a:solidFill>
                  <a:srgbClr val="414042"/>
                </a:solidFill>
                <a:latin typeface="Arial"/>
                <a:cs typeface="Arial"/>
              </a:rPr>
              <a:t>e</a:t>
            </a:r>
            <a:r>
              <a:rPr sz="1800" dirty="0">
                <a:solidFill>
                  <a:srgbClr val="414042"/>
                </a:solidFill>
                <a:latin typeface="Arial"/>
                <a:cs typeface="Arial"/>
              </a:rPr>
              <a:t>y a</a:t>
            </a:r>
            <a:r>
              <a:rPr sz="1800" spc="-40" dirty="0">
                <a:solidFill>
                  <a:srgbClr val="414042"/>
                </a:solidFill>
                <a:latin typeface="Arial"/>
                <a:cs typeface="Arial"/>
              </a:rPr>
              <a:t>r</a:t>
            </a:r>
            <a:r>
              <a:rPr sz="1800" dirty="0">
                <a:solidFill>
                  <a:srgbClr val="414042"/>
                </a:solidFill>
                <a:latin typeface="Arial"/>
                <a:cs typeface="Arial"/>
              </a:rPr>
              <a:t>e designed to p</a:t>
            </a:r>
            <a:r>
              <a:rPr sz="1800" spc="-20" dirty="0">
                <a:solidFill>
                  <a:srgbClr val="414042"/>
                </a:solidFill>
                <a:latin typeface="Arial"/>
                <a:cs typeface="Arial"/>
              </a:rPr>
              <a:t>a</a:t>
            </a:r>
            <a:r>
              <a:rPr sz="1800" dirty="0">
                <a:solidFill>
                  <a:srgbClr val="414042"/>
                </a:solidFill>
                <a:latin typeface="Arial"/>
                <a:cs typeface="Arial"/>
              </a:rPr>
              <a:t>y some of the costs Original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doesn’t p</a:t>
            </a:r>
            <a:r>
              <a:rPr sz="1800" spc="-20" dirty="0">
                <a:solidFill>
                  <a:srgbClr val="414042"/>
                </a:solidFill>
                <a:latin typeface="Arial"/>
                <a:cs typeface="Arial"/>
              </a:rPr>
              <a:t>a</a:t>
            </a:r>
            <a:r>
              <a:rPr sz="1800" dirty="0">
                <a:solidFill>
                  <a:srgbClr val="414042"/>
                </a:solidFill>
                <a:latin typeface="Arial"/>
                <a:cs typeface="Arial"/>
              </a:rPr>
              <a:t>y, such as cop</a:t>
            </a:r>
            <a:r>
              <a:rPr sz="1800" spc="-20" dirty="0">
                <a:solidFill>
                  <a:srgbClr val="414042"/>
                </a:solidFill>
                <a:latin typeface="Arial"/>
                <a:cs typeface="Arial"/>
              </a:rPr>
              <a:t>a</a:t>
            </a:r>
            <a:r>
              <a:rPr sz="1800" dirty="0">
                <a:solidFill>
                  <a:srgbClr val="414042"/>
                </a:solidFill>
                <a:latin typeface="Arial"/>
                <a:cs typeface="Arial"/>
              </a:rPr>
              <a:t>yme</a:t>
            </a:r>
            <a:r>
              <a:rPr sz="1800" spc="-10" dirty="0">
                <a:solidFill>
                  <a:srgbClr val="414042"/>
                </a:solidFill>
                <a:latin typeface="Arial"/>
                <a:cs typeface="Arial"/>
              </a:rPr>
              <a:t>n</a:t>
            </a:r>
            <a:r>
              <a:rPr sz="1800" dirty="0">
                <a:solidFill>
                  <a:srgbClr val="414042"/>
                </a:solidFill>
                <a:latin typeface="Arial"/>
                <a:cs typeface="Arial"/>
              </a:rPr>
              <a:t>ts, coinsu</a:t>
            </a:r>
            <a:r>
              <a:rPr sz="1800" spc="-40" dirty="0">
                <a:solidFill>
                  <a:srgbClr val="414042"/>
                </a:solidFill>
                <a:latin typeface="Arial"/>
                <a:cs typeface="Arial"/>
              </a:rPr>
              <a:t>r</a:t>
            </a:r>
            <a:r>
              <a:rPr sz="1800" dirty="0">
                <a:solidFill>
                  <a:srgbClr val="414042"/>
                </a:solidFill>
                <a:latin typeface="Arial"/>
                <a:cs typeface="Arial"/>
              </a:rPr>
              <a:t>ance and dedu</a:t>
            </a:r>
            <a:r>
              <a:rPr sz="1800" spc="30" dirty="0">
                <a:solidFill>
                  <a:srgbClr val="414042"/>
                </a:solidFill>
                <a:latin typeface="Arial"/>
                <a:cs typeface="Arial"/>
              </a:rPr>
              <a:t>c</a:t>
            </a:r>
            <a:r>
              <a:rPr sz="1800" dirty="0">
                <a:solidFill>
                  <a:srgbClr val="414042"/>
                </a:solidFill>
                <a:latin typeface="Arial"/>
                <a:cs typeface="Arial"/>
              </a:rPr>
              <a:t>tibles.</a:t>
            </a:r>
            <a:endParaRPr sz="1800" dirty="0">
              <a:latin typeface="Arial"/>
              <a:cs typeface="Arial"/>
            </a:endParaRPr>
          </a:p>
          <a:p>
            <a:pPr marL="12700" marR="97155">
              <a:lnSpc>
                <a:spcPts val="2100"/>
              </a:lnSpc>
              <a:spcBef>
                <a:spcPts val="1500"/>
              </a:spcBef>
            </a:pPr>
            <a:r>
              <a:rPr sz="1800" spc="-55" dirty="0">
                <a:solidFill>
                  <a:srgbClr val="414042"/>
                </a:solidFill>
                <a:latin typeface="Arial"/>
                <a:cs typeface="Arial"/>
              </a:rPr>
              <a:t>E</a:t>
            </a:r>
            <a:r>
              <a:rPr sz="1800" dirty="0">
                <a:solidFill>
                  <a:srgbClr val="414042"/>
                </a:solidFill>
                <a:latin typeface="Arial"/>
                <a:cs typeface="Arial"/>
              </a:rPr>
              <a:t>ach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Suppleme</a:t>
            </a:r>
            <a:r>
              <a:rPr sz="1800" spc="-10" dirty="0">
                <a:solidFill>
                  <a:srgbClr val="414042"/>
                </a:solidFill>
                <a:latin typeface="Arial"/>
                <a:cs typeface="Arial"/>
              </a:rPr>
              <a:t>n</a:t>
            </a:r>
            <a:r>
              <a:rPr sz="1800" dirty="0">
                <a:solidFill>
                  <a:srgbClr val="414042"/>
                </a:solidFill>
                <a:latin typeface="Arial"/>
                <a:cs typeface="Arial"/>
              </a:rPr>
              <a:t>t plan has a unique blend of </a:t>
            </a:r>
            <a:r>
              <a:rPr sz="1800" spc="-10" dirty="0">
                <a:solidFill>
                  <a:srgbClr val="414042"/>
                </a:solidFill>
                <a:latin typeface="Arial"/>
                <a:cs typeface="Arial"/>
              </a:rPr>
              <a:t>benefits.</a:t>
            </a:r>
            <a:r>
              <a:rPr sz="1800" spc="-5" dirty="0">
                <a:solidFill>
                  <a:srgbClr val="414042"/>
                </a:solidFill>
                <a:latin typeface="Arial"/>
                <a:cs typeface="Arial"/>
              </a:rPr>
              <a:t> </a:t>
            </a: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10" dirty="0">
                <a:solidFill>
                  <a:srgbClr val="414042"/>
                </a:solidFill>
                <a:latin typeface="Arial"/>
                <a:cs typeface="Arial"/>
              </a:rPr>
              <a:t>beneficiaries</a:t>
            </a:r>
            <a:r>
              <a:rPr sz="1800" dirty="0">
                <a:solidFill>
                  <a:srgbClr val="414042"/>
                </a:solidFill>
                <a:latin typeface="Arial"/>
                <a:cs typeface="Arial"/>
              </a:rPr>
              <a:t> m</a:t>
            </a:r>
            <a:r>
              <a:rPr sz="1800" spc="-20" dirty="0">
                <a:solidFill>
                  <a:srgbClr val="414042"/>
                </a:solidFill>
                <a:latin typeface="Arial"/>
                <a:cs typeface="Arial"/>
              </a:rPr>
              <a:t>a</a:t>
            </a:r>
            <a:r>
              <a:rPr sz="1800" dirty="0">
                <a:solidFill>
                  <a:srgbClr val="414042"/>
                </a:solidFill>
                <a:latin typeface="Arial"/>
                <a:cs typeface="Arial"/>
              </a:rPr>
              <a:t>y </a:t>
            </a:r>
            <a:r>
              <a:rPr sz="1800" spc="-20" dirty="0">
                <a:solidFill>
                  <a:srgbClr val="414042"/>
                </a:solidFill>
                <a:latin typeface="Arial"/>
                <a:cs typeface="Arial"/>
              </a:rPr>
              <a:t>w</a:t>
            </a:r>
            <a:r>
              <a:rPr sz="1800" dirty="0">
                <a:solidFill>
                  <a:srgbClr val="414042"/>
                </a:solidFill>
                <a:latin typeface="Arial"/>
                <a:cs typeface="Arial"/>
              </a:rPr>
              <a:t>a</a:t>
            </a:r>
            <a:r>
              <a:rPr sz="1800" spc="-10" dirty="0">
                <a:solidFill>
                  <a:srgbClr val="414042"/>
                </a:solidFill>
                <a:latin typeface="Arial"/>
                <a:cs typeface="Arial"/>
              </a:rPr>
              <a:t>n</a:t>
            </a:r>
            <a:r>
              <a:rPr sz="1800" dirty="0">
                <a:solidFill>
                  <a:srgbClr val="414042"/>
                </a:solidFill>
                <a:latin typeface="Arial"/>
                <a:cs typeface="Arial"/>
              </a:rPr>
              <a:t>t this type of plan be</a:t>
            </a:r>
            <a:r>
              <a:rPr sz="1800" spc="-15" dirty="0">
                <a:solidFill>
                  <a:srgbClr val="414042"/>
                </a:solidFill>
                <a:latin typeface="Arial"/>
                <a:cs typeface="Arial"/>
              </a:rPr>
              <a:t>c</a:t>
            </a:r>
            <a:r>
              <a:rPr sz="1800" dirty="0">
                <a:solidFill>
                  <a:srgbClr val="414042"/>
                </a:solidFill>
                <a:latin typeface="Arial"/>
                <a:cs typeface="Arial"/>
              </a:rPr>
              <a:t>ause costs </a:t>
            </a:r>
            <a:r>
              <a:rPr lang="en-US" sz="1800" dirty="0" smtClean="0">
                <a:solidFill>
                  <a:srgbClr val="414042"/>
                </a:solidFill>
                <a:latin typeface="Arial"/>
                <a:cs typeface="Arial"/>
              </a:rPr>
              <a:t/>
            </a:r>
            <a:br>
              <a:rPr lang="en-US" sz="1800" dirty="0" smtClean="0">
                <a:solidFill>
                  <a:srgbClr val="414042"/>
                </a:solidFill>
                <a:latin typeface="Arial"/>
                <a:cs typeface="Arial"/>
              </a:rPr>
            </a:br>
            <a:r>
              <a:rPr sz="1800" spc="-15" dirty="0" smtClean="0">
                <a:solidFill>
                  <a:srgbClr val="414042"/>
                </a:solidFill>
                <a:latin typeface="Arial"/>
                <a:cs typeface="Arial"/>
              </a:rPr>
              <a:t>c</a:t>
            </a:r>
            <a:r>
              <a:rPr sz="1800" dirty="0" smtClean="0">
                <a:solidFill>
                  <a:srgbClr val="414042"/>
                </a:solidFill>
                <a:latin typeface="Arial"/>
                <a:cs typeface="Arial"/>
              </a:rPr>
              <a:t>an </a:t>
            </a:r>
            <a:r>
              <a:rPr sz="1800" dirty="0">
                <a:solidFill>
                  <a:srgbClr val="414042"/>
                </a:solidFill>
                <a:latin typeface="Arial"/>
                <a:cs typeface="Arial"/>
              </a:rPr>
              <a:t>be mo</a:t>
            </a:r>
            <a:r>
              <a:rPr sz="1800" spc="-40" dirty="0">
                <a:solidFill>
                  <a:srgbClr val="414042"/>
                </a:solidFill>
                <a:latin typeface="Arial"/>
                <a:cs typeface="Arial"/>
              </a:rPr>
              <a:t>r</a:t>
            </a:r>
            <a:r>
              <a:rPr sz="1800" dirty="0">
                <a:solidFill>
                  <a:srgbClr val="414042"/>
                </a:solidFill>
                <a:latin typeface="Arial"/>
                <a:cs typeface="Arial"/>
              </a:rPr>
              <a:t>e p</a:t>
            </a:r>
            <a:r>
              <a:rPr sz="1800" spc="-40" dirty="0">
                <a:solidFill>
                  <a:srgbClr val="414042"/>
                </a:solidFill>
                <a:latin typeface="Arial"/>
                <a:cs typeface="Arial"/>
              </a:rPr>
              <a:t>r</a:t>
            </a:r>
            <a:r>
              <a:rPr sz="1800" dirty="0">
                <a:solidFill>
                  <a:srgbClr val="414042"/>
                </a:solidFill>
                <a:latin typeface="Arial"/>
                <a:cs typeface="Arial"/>
              </a:rPr>
              <a:t>edi</a:t>
            </a:r>
            <a:r>
              <a:rPr sz="1800" spc="30" dirty="0">
                <a:solidFill>
                  <a:srgbClr val="414042"/>
                </a:solidFill>
                <a:latin typeface="Arial"/>
                <a:cs typeface="Arial"/>
              </a:rPr>
              <a:t>c</a:t>
            </a:r>
            <a:r>
              <a:rPr sz="1800" spc="-10" dirty="0">
                <a:solidFill>
                  <a:srgbClr val="414042"/>
                </a:solidFill>
                <a:latin typeface="Arial"/>
                <a:cs typeface="Arial"/>
              </a:rPr>
              <a:t>t</a:t>
            </a:r>
            <a:r>
              <a:rPr sz="1800" dirty="0">
                <a:solidFill>
                  <a:srgbClr val="414042"/>
                </a:solidFill>
                <a:latin typeface="Arial"/>
                <a:cs typeface="Arial"/>
              </a:rPr>
              <a:t>able and th</a:t>
            </a:r>
            <a:r>
              <a:rPr sz="1800" spc="-30" dirty="0">
                <a:solidFill>
                  <a:srgbClr val="414042"/>
                </a:solidFill>
                <a:latin typeface="Arial"/>
                <a:cs typeface="Arial"/>
              </a:rPr>
              <a:t>e</a:t>
            </a:r>
            <a:r>
              <a:rPr sz="1800" dirty="0">
                <a:solidFill>
                  <a:srgbClr val="414042"/>
                </a:solidFill>
                <a:latin typeface="Arial"/>
                <a:cs typeface="Arial"/>
              </a:rPr>
              <a:t>y a</a:t>
            </a:r>
            <a:r>
              <a:rPr sz="1800" spc="-40" dirty="0">
                <a:solidFill>
                  <a:srgbClr val="414042"/>
                </a:solidFill>
                <a:latin typeface="Arial"/>
                <a:cs typeface="Arial"/>
              </a:rPr>
              <a:t>r</a:t>
            </a:r>
            <a:r>
              <a:rPr sz="1800" dirty="0">
                <a:solidFill>
                  <a:srgbClr val="414042"/>
                </a:solidFill>
                <a:latin typeface="Arial"/>
                <a:cs typeface="Arial"/>
              </a:rPr>
              <a:t>e not limi</a:t>
            </a:r>
            <a:r>
              <a:rPr sz="1800" spc="-10" dirty="0">
                <a:solidFill>
                  <a:srgbClr val="414042"/>
                </a:solidFill>
                <a:latin typeface="Arial"/>
                <a:cs typeface="Arial"/>
              </a:rPr>
              <a:t>t</a:t>
            </a:r>
            <a:r>
              <a:rPr sz="1800" dirty="0">
                <a:solidFill>
                  <a:srgbClr val="414042"/>
                </a:solidFill>
                <a:latin typeface="Arial"/>
                <a:cs typeface="Arial"/>
              </a:rPr>
              <a:t>ed to a </a:t>
            </a:r>
            <a:r>
              <a:rPr sz="1800" spc="-10" dirty="0">
                <a:solidFill>
                  <a:srgbClr val="414042"/>
                </a:solidFill>
                <a:latin typeface="Arial"/>
                <a:cs typeface="Arial"/>
              </a:rPr>
              <a:t>specific</a:t>
            </a:r>
            <a:r>
              <a:rPr sz="1800" dirty="0">
                <a:solidFill>
                  <a:srgbClr val="414042"/>
                </a:solidFill>
                <a:latin typeface="Arial"/>
                <a:cs typeface="Arial"/>
              </a:rPr>
              <a:t> net</a:t>
            </a:r>
            <a:r>
              <a:rPr sz="1800" spc="-20" dirty="0">
                <a:solidFill>
                  <a:srgbClr val="414042"/>
                </a:solidFill>
                <a:latin typeface="Arial"/>
                <a:cs typeface="Arial"/>
              </a:rPr>
              <a:t>w</a:t>
            </a:r>
            <a:r>
              <a:rPr sz="1800" dirty="0">
                <a:solidFill>
                  <a:srgbClr val="414042"/>
                </a:solidFill>
                <a:latin typeface="Arial"/>
                <a:cs typeface="Arial"/>
              </a:rPr>
              <a:t>ork of p</a:t>
            </a:r>
            <a:r>
              <a:rPr sz="1800" spc="-40" dirty="0">
                <a:solidFill>
                  <a:srgbClr val="414042"/>
                </a:solidFill>
                <a:latin typeface="Arial"/>
                <a:cs typeface="Arial"/>
              </a:rPr>
              <a:t>r</a:t>
            </a:r>
            <a:r>
              <a:rPr sz="1800" spc="-15" dirty="0">
                <a:solidFill>
                  <a:srgbClr val="414042"/>
                </a:solidFill>
                <a:latin typeface="Arial"/>
                <a:cs typeface="Arial"/>
              </a:rPr>
              <a:t>o</a:t>
            </a:r>
            <a:r>
              <a:rPr sz="1800" dirty="0">
                <a:solidFill>
                  <a:srgbClr val="414042"/>
                </a:solidFill>
                <a:latin typeface="Arial"/>
                <a:cs typeface="Arial"/>
              </a:rPr>
              <a:t>viders.</a:t>
            </a:r>
            <a:endParaRPr sz="1800" dirty="0">
              <a:latin typeface="Arial"/>
              <a:cs typeface="Arial"/>
            </a:endParaRPr>
          </a:p>
        </p:txBody>
      </p:sp>
      <p:pic>
        <p:nvPicPr>
          <p:cNvPr id="7" name="Picture 6" descr="hum_r_4cp_pos_noR_White.eps"/>
          <p:cNvPicPr>
            <a:picLocks noChangeAspect="1"/>
          </p:cNvPicPr>
          <p:nvPr/>
        </p:nvPicPr>
        <p:blipFill>
          <a:blip r:embed="rId4"/>
          <a:srcRect/>
          <a:stretch>
            <a:fillRect/>
          </a:stretch>
        </p:blipFill>
        <p:spPr>
          <a:xfrm>
            <a:off x="1244600" y="6477000"/>
            <a:ext cx="1600200" cy="332245"/>
          </a:xfrm>
          <a:prstGeom prst="rect">
            <a:avLst/>
          </a:prstGeom>
        </p:spPr>
      </p:pic>
      <p:sp>
        <p:nvSpPr>
          <p:cNvPr id="8"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0" dirty="0">
                <a:latin typeface="Arial"/>
                <a:cs typeface="Arial"/>
              </a:rPr>
              <a:t>r</a:t>
            </a:r>
            <a:r>
              <a:rPr dirty="0">
                <a:latin typeface="Arial"/>
                <a:cs typeface="Arial"/>
              </a:rPr>
              <a:t>e</a:t>
            </a:r>
            <a:r>
              <a:rPr spc="140" dirty="0">
                <a:latin typeface="Arial"/>
                <a:cs typeface="Arial"/>
              </a:rPr>
              <a:t> </a:t>
            </a:r>
            <a:r>
              <a:rPr spc="10" dirty="0">
                <a:latin typeface="Arial"/>
                <a:cs typeface="Arial"/>
              </a:rPr>
              <a:t>Pa</a:t>
            </a:r>
            <a:r>
              <a:rPr spc="125" dirty="0">
                <a:latin typeface="Arial"/>
                <a:cs typeface="Arial"/>
              </a:rPr>
              <a:t>r</a:t>
            </a:r>
            <a:r>
              <a:rPr dirty="0">
                <a:latin typeface="Arial"/>
                <a:cs typeface="Arial"/>
              </a:rPr>
              <a:t>t</a:t>
            </a:r>
            <a:r>
              <a:rPr spc="140" dirty="0">
                <a:latin typeface="Arial"/>
                <a:cs typeface="Arial"/>
              </a:rPr>
              <a:t> </a:t>
            </a:r>
            <a:r>
              <a:rPr dirty="0">
                <a:latin typeface="Arial"/>
                <a:cs typeface="Arial"/>
              </a:rPr>
              <a:t>D</a:t>
            </a:r>
          </a:p>
        </p:txBody>
      </p:sp>
      <p:sp>
        <p:nvSpPr>
          <p:cNvPr id="3" name="object 3"/>
          <p:cNvSpPr txBox="1"/>
          <p:nvPr/>
        </p:nvSpPr>
        <p:spPr>
          <a:xfrm>
            <a:off x="5279432" y="1443868"/>
            <a:ext cx="7318967" cy="5113775"/>
          </a:xfrm>
          <a:prstGeom prst="rect">
            <a:avLst/>
          </a:prstGeom>
        </p:spPr>
        <p:txBody>
          <a:bodyPr vert="horz" wrap="square" lIns="0" tIns="0" rIns="0" bIns="0" rtlCol="0">
            <a:spAutoFit/>
          </a:bodyPr>
          <a:lstStyle/>
          <a:p>
            <a:pPr marL="12700">
              <a:lnSpc>
                <a:spcPct val="100000"/>
              </a:lnSpc>
            </a:pPr>
            <a:r>
              <a:rPr sz="2100" spc="-30" dirty="0">
                <a:solidFill>
                  <a:srgbClr val="414042"/>
                </a:solidFill>
                <a:latin typeface="Arial"/>
                <a:cs typeface="Arial"/>
              </a:rPr>
              <a:t>P</a:t>
            </a:r>
            <a:r>
              <a:rPr sz="2100" spc="-45" dirty="0">
                <a:solidFill>
                  <a:srgbClr val="414042"/>
                </a:solidFill>
                <a:latin typeface="Arial"/>
                <a:cs typeface="Arial"/>
              </a:rPr>
              <a:t>r</a:t>
            </a:r>
            <a:r>
              <a:rPr sz="2100" dirty="0">
                <a:solidFill>
                  <a:srgbClr val="414042"/>
                </a:solidFill>
                <a:latin typeface="Arial"/>
                <a:cs typeface="Arial"/>
              </a:rPr>
              <a:t>escription drug c</a:t>
            </a:r>
            <a:r>
              <a:rPr sz="2100" spc="-20" dirty="0">
                <a:solidFill>
                  <a:srgbClr val="414042"/>
                </a:solidFill>
                <a:latin typeface="Arial"/>
                <a:cs typeface="Arial"/>
              </a:rPr>
              <a:t>o</a:t>
            </a:r>
            <a:r>
              <a:rPr sz="2100" spc="-35" dirty="0">
                <a:solidFill>
                  <a:srgbClr val="414042"/>
                </a:solidFill>
                <a:latin typeface="Arial"/>
                <a:cs typeface="Arial"/>
              </a:rPr>
              <a:t>v</a:t>
            </a:r>
            <a:r>
              <a:rPr sz="2100" dirty="0">
                <a:solidFill>
                  <a:srgbClr val="414042"/>
                </a:solidFill>
                <a:latin typeface="Arial"/>
                <a:cs typeface="Arial"/>
              </a:rPr>
              <a:t>e</a:t>
            </a:r>
            <a:r>
              <a:rPr sz="2100" spc="-45" dirty="0">
                <a:solidFill>
                  <a:srgbClr val="414042"/>
                </a:solidFill>
                <a:latin typeface="Arial"/>
                <a:cs typeface="Arial"/>
              </a:rPr>
              <a:t>r</a:t>
            </a:r>
            <a:r>
              <a:rPr sz="2100" dirty="0">
                <a:solidFill>
                  <a:srgbClr val="414042"/>
                </a:solidFill>
                <a:latin typeface="Arial"/>
                <a:cs typeface="Arial"/>
              </a:rPr>
              <a:t>age</a:t>
            </a:r>
            <a:endParaRPr sz="2100" dirty="0">
              <a:latin typeface="Arial"/>
              <a:cs typeface="Arial"/>
            </a:endParaRPr>
          </a:p>
          <a:p>
            <a:pPr marL="204470" marR="81915">
              <a:lnSpc>
                <a:spcPct val="115700"/>
              </a:lnSpc>
              <a:spcBef>
                <a:spcPts val="1440"/>
              </a:spcBef>
            </a:pPr>
            <a:r>
              <a:rPr sz="1800" spc="-45" dirty="0">
                <a:solidFill>
                  <a:srgbClr val="414042"/>
                </a:solidFill>
                <a:latin typeface="Arial"/>
                <a:cs typeface="Arial"/>
              </a:rPr>
              <a:t>P</a:t>
            </a:r>
            <a:r>
              <a:rPr sz="1800" dirty="0">
                <a:solidFill>
                  <a:srgbClr val="414042"/>
                </a:solidFill>
                <a:latin typeface="Arial"/>
                <a:cs typeface="Arial"/>
              </a:rPr>
              <a:t>art D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 is </a:t>
            </a:r>
            <a:r>
              <a:rPr sz="1800" spc="-30" dirty="0">
                <a:solidFill>
                  <a:srgbClr val="414042"/>
                </a:solidFill>
                <a:latin typeface="Arial"/>
                <a:cs typeface="Arial"/>
              </a:rPr>
              <a:t>av</a:t>
            </a:r>
            <a:r>
              <a:rPr sz="1800" dirty="0">
                <a:solidFill>
                  <a:srgbClr val="414042"/>
                </a:solidFill>
                <a:latin typeface="Arial"/>
                <a:cs typeface="Arial"/>
              </a:rPr>
              <a:t>ailable only </a:t>
            </a:r>
            <a:r>
              <a:rPr sz="1800" spc="-15" dirty="0">
                <a:solidFill>
                  <a:srgbClr val="414042"/>
                </a:solidFill>
                <a:latin typeface="Arial"/>
                <a:cs typeface="Arial"/>
              </a:rPr>
              <a:t>f</a:t>
            </a:r>
            <a:r>
              <a:rPr sz="1800" spc="-40" dirty="0">
                <a:solidFill>
                  <a:srgbClr val="414042"/>
                </a:solidFill>
                <a:latin typeface="Arial"/>
                <a:cs typeface="Arial"/>
              </a:rPr>
              <a:t>r</a:t>
            </a:r>
            <a:r>
              <a:rPr sz="1800" dirty="0">
                <a:solidFill>
                  <a:srgbClr val="414042"/>
                </a:solidFill>
                <a:latin typeface="Arial"/>
                <a:cs typeface="Arial"/>
              </a:rPr>
              <a:t>om pri</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t</a:t>
            </a:r>
            <a:r>
              <a:rPr sz="1800" dirty="0">
                <a:solidFill>
                  <a:srgbClr val="414042"/>
                </a:solidFill>
                <a:latin typeface="Arial"/>
                <a:cs typeface="Arial"/>
              </a:rPr>
              <a:t>e companies co</a:t>
            </a:r>
            <a:r>
              <a:rPr sz="1800" spc="-10" dirty="0">
                <a:solidFill>
                  <a:srgbClr val="414042"/>
                </a:solidFill>
                <a:latin typeface="Arial"/>
                <a:cs typeface="Arial"/>
              </a:rPr>
              <a:t>n</a:t>
            </a:r>
            <a:r>
              <a:rPr sz="1800" dirty="0">
                <a:solidFill>
                  <a:srgbClr val="414042"/>
                </a:solidFill>
                <a:latin typeface="Arial"/>
                <a:cs typeface="Arial"/>
              </a:rPr>
              <a:t>t</a:t>
            </a:r>
            <a:r>
              <a:rPr sz="1800" spc="-40" dirty="0">
                <a:solidFill>
                  <a:srgbClr val="414042"/>
                </a:solidFill>
                <a:latin typeface="Arial"/>
                <a:cs typeface="Arial"/>
              </a:rPr>
              <a:t>r</a:t>
            </a:r>
            <a:r>
              <a:rPr sz="1800" dirty="0">
                <a:solidFill>
                  <a:srgbClr val="414042"/>
                </a:solidFill>
                <a:latin typeface="Arial"/>
                <a:cs typeface="Arial"/>
              </a:rPr>
              <a:t>a</a:t>
            </a:r>
            <a:r>
              <a:rPr sz="1800" spc="30" dirty="0">
                <a:solidFill>
                  <a:srgbClr val="414042"/>
                </a:solidFill>
                <a:latin typeface="Arial"/>
                <a:cs typeface="Arial"/>
              </a:rPr>
              <a:t>c</a:t>
            </a:r>
            <a:r>
              <a:rPr sz="1800" spc="-10" dirty="0">
                <a:solidFill>
                  <a:srgbClr val="414042"/>
                </a:solidFill>
                <a:latin typeface="Arial"/>
                <a:cs typeface="Arial"/>
              </a:rPr>
              <a:t>t</a:t>
            </a:r>
            <a:r>
              <a:rPr sz="1800" dirty="0">
                <a:solidFill>
                  <a:srgbClr val="414042"/>
                </a:solidFill>
                <a:latin typeface="Arial"/>
                <a:cs typeface="Arial"/>
              </a:rPr>
              <a:t>ed </a:t>
            </a:r>
            <a:r>
              <a:rPr sz="1800" spc="-20" dirty="0">
                <a:solidFill>
                  <a:srgbClr val="414042"/>
                </a:solidFill>
                <a:latin typeface="Arial"/>
                <a:cs typeface="Arial"/>
              </a:rPr>
              <a:t>b</a:t>
            </a:r>
            <a:r>
              <a:rPr sz="1800" dirty="0">
                <a:solidFill>
                  <a:srgbClr val="414042"/>
                </a:solidFill>
                <a:latin typeface="Arial"/>
                <a:cs typeface="Arial"/>
              </a:rPr>
              <a:t>y the </a:t>
            </a:r>
            <a:r>
              <a:rPr sz="1800" spc="-15" dirty="0">
                <a:solidFill>
                  <a:srgbClr val="414042"/>
                </a:solidFill>
                <a:latin typeface="Arial"/>
                <a:cs typeface="Arial"/>
              </a:rPr>
              <a:t>f</a:t>
            </a:r>
            <a:r>
              <a:rPr sz="1800" dirty="0">
                <a:solidFill>
                  <a:srgbClr val="414042"/>
                </a:solidFill>
                <a:latin typeface="Arial"/>
                <a:cs typeface="Arial"/>
              </a:rPr>
              <a:t>ede</a:t>
            </a:r>
            <a:r>
              <a:rPr sz="1800" spc="-40" dirty="0">
                <a:solidFill>
                  <a:srgbClr val="414042"/>
                </a:solidFill>
                <a:latin typeface="Arial"/>
                <a:cs typeface="Arial"/>
              </a:rPr>
              <a:t>r</a:t>
            </a:r>
            <a:r>
              <a:rPr sz="1800" dirty="0">
                <a:solidFill>
                  <a:srgbClr val="414042"/>
                </a:solidFill>
                <a:latin typeface="Arial"/>
                <a:cs typeface="Arial"/>
              </a:rPr>
              <a:t>al g</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ernme</a:t>
            </a:r>
            <a:r>
              <a:rPr sz="1800" spc="-10" dirty="0">
                <a:solidFill>
                  <a:srgbClr val="414042"/>
                </a:solidFill>
                <a:latin typeface="Arial"/>
                <a:cs typeface="Arial"/>
              </a:rPr>
              <a:t>n</a:t>
            </a:r>
            <a:r>
              <a:rPr sz="1800" dirty="0">
                <a:solidFill>
                  <a:srgbClr val="414042"/>
                </a:solidFill>
                <a:latin typeface="Arial"/>
                <a:cs typeface="Arial"/>
              </a:rPr>
              <a:t>t</a:t>
            </a:r>
            <a:endParaRPr sz="1800" dirty="0">
              <a:latin typeface="Arial"/>
              <a:cs typeface="Arial"/>
            </a:endParaRPr>
          </a:p>
          <a:p>
            <a:pPr marL="204470" marR="343535">
              <a:lnSpc>
                <a:spcPct val="115700"/>
              </a:lnSpc>
              <a:spcBef>
                <a:spcPts val="800"/>
              </a:spcBef>
            </a:pPr>
            <a:r>
              <a:rPr sz="1800" spc="-45" dirty="0">
                <a:solidFill>
                  <a:srgbClr val="414042"/>
                </a:solidFill>
                <a:latin typeface="Arial"/>
                <a:cs typeface="Arial"/>
              </a:rPr>
              <a:t>P</a:t>
            </a:r>
            <a:r>
              <a:rPr sz="1800" dirty="0">
                <a:solidFill>
                  <a:srgbClr val="414042"/>
                </a:solidFill>
                <a:latin typeface="Arial"/>
                <a:cs typeface="Arial"/>
              </a:rPr>
              <a:t>art D plans a</a:t>
            </a:r>
            <a:r>
              <a:rPr sz="1800" spc="-40" dirty="0">
                <a:solidFill>
                  <a:srgbClr val="414042"/>
                </a:solidFill>
                <a:latin typeface="Arial"/>
                <a:cs typeface="Arial"/>
              </a:rPr>
              <a:t>r</a:t>
            </a:r>
            <a:r>
              <a:rPr sz="1800" dirty="0">
                <a:solidFill>
                  <a:srgbClr val="414042"/>
                </a:solidFill>
                <a:latin typeface="Arial"/>
                <a:cs typeface="Arial"/>
              </a:rPr>
              <a:t>e </a:t>
            </a:r>
            <a:r>
              <a:rPr sz="1800" spc="-40" dirty="0">
                <a:solidFill>
                  <a:srgbClr val="414042"/>
                </a:solidFill>
                <a:latin typeface="Arial"/>
                <a:cs typeface="Arial"/>
              </a:rPr>
              <a:t>r</a:t>
            </a:r>
            <a:r>
              <a:rPr sz="1800" dirty="0">
                <a:solidFill>
                  <a:srgbClr val="414042"/>
                </a:solidFill>
                <a:latin typeface="Arial"/>
                <a:cs typeface="Arial"/>
              </a:rPr>
              <a:t>equi</a:t>
            </a:r>
            <a:r>
              <a:rPr sz="1800" spc="-40" dirty="0">
                <a:solidFill>
                  <a:srgbClr val="414042"/>
                </a:solidFill>
                <a:latin typeface="Arial"/>
                <a:cs typeface="Arial"/>
              </a:rPr>
              <a:t>r</a:t>
            </a:r>
            <a:r>
              <a:rPr sz="1800" dirty="0">
                <a:solidFill>
                  <a:srgbClr val="414042"/>
                </a:solidFill>
                <a:latin typeface="Arial"/>
                <a:cs typeface="Arial"/>
              </a:rPr>
              <a:t>ed </a:t>
            </a:r>
            <a:r>
              <a:rPr sz="1800" spc="-20" dirty="0">
                <a:solidFill>
                  <a:srgbClr val="414042"/>
                </a:solidFill>
                <a:latin typeface="Arial"/>
                <a:cs typeface="Arial"/>
              </a:rPr>
              <a:t>b</a:t>
            </a:r>
            <a:r>
              <a:rPr sz="1800" dirty="0">
                <a:solidFill>
                  <a:srgbClr val="414042"/>
                </a:solidFill>
                <a:latin typeface="Arial"/>
                <a:cs typeface="Arial"/>
              </a:rPr>
              <a:t>y </a:t>
            </a:r>
            <a:r>
              <a:rPr sz="1800" spc="-15" dirty="0">
                <a:solidFill>
                  <a:srgbClr val="414042"/>
                </a:solidFill>
                <a:latin typeface="Arial"/>
                <a:cs typeface="Arial"/>
              </a:rPr>
              <a:t>f</a:t>
            </a:r>
            <a:r>
              <a:rPr sz="1800" dirty="0">
                <a:solidFill>
                  <a:srgbClr val="414042"/>
                </a:solidFill>
                <a:latin typeface="Arial"/>
                <a:cs typeface="Arial"/>
              </a:rPr>
              <a:t>ede</a:t>
            </a:r>
            <a:r>
              <a:rPr sz="1800" spc="-40" dirty="0">
                <a:solidFill>
                  <a:srgbClr val="414042"/>
                </a:solidFill>
                <a:latin typeface="Arial"/>
                <a:cs typeface="Arial"/>
              </a:rPr>
              <a:t>r</a:t>
            </a:r>
            <a:r>
              <a:rPr sz="1800" dirty="0">
                <a:solidFill>
                  <a:srgbClr val="414042"/>
                </a:solidFill>
                <a:latin typeface="Arial"/>
                <a:cs typeface="Arial"/>
              </a:rPr>
              <a:t>al law to of</a:t>
            </a:r>
            <a:r>
              <a:rPr sz="1800" spc="-15" dirty="0">
                <a:solidFill>
                  <a:srgbClr val="414042"/>
                </a:solidFill>
                <a:latin typeface="Arial"/>
                <a:cs typeface="Arial"/>
              </a:rPr>
              <a:t>f</a:t>
            </a:r>
            <a:r>
              <a:rPr sz="1800" dirty="0">
                <a:solidFill>
                  <a:srgbClr val="414042"/>
                </a:solidFill>
                <a:latin typeface="Arial"/>
                <a:cs typeface="Arial"/>
              </a:rPr>
              <a:t>er the basic </a:t>
            </a:r>
            <a:r>
              <a:rPr sz="1800" spc="-10" dirty="0">
                <a:solidFill>
                  <a:srgbClr val="414042"/>
                </a:solidFill>
                <a:latin typeface="Arial"/>
                <a:cs typeface="Arial"/>
              </a:rPr>
              <a:t>benefits</a:t>
            </a:r>
            <a:r>
              <a:rPr sz="1800" spc="-5" dirty="0">
                <a:solidFill>
                  <a:srgbClr val="414042"/>
                </a:solidFill>
                <a:latin typeface="Arial"/>
                <a:cs typeface="Arial"/>
              </a:rPr>
              <a:t> </a:t>
            </a:r>
            <a:r>
              <a:rPr sz="1800" dirty="0">
                <a:solidFill>
                  <a:srgbClr val="414042"/>
                </a:solidFill>
                <a:latin typeface="Arial"/>
                <a:cs typeface="Arial"/>
              </a:rPr>
              <a:t>of</a:t>
            </a:r>
            <a:r>
              <a:rPr sz="1800" spc="-15" dirty="0">
                <a:solidFill>
                  <a:srgbClr val="414042"/>
                </a:solidFill>
                <a:latin typeface="Arial"/>
                <a:cs typeface="Arial"/>
              </a:rPr>
              <a:t>f</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ed </a:t>
            </a:r>
            <a:r>
              <a:rPr sz="1800" spc="-20" dirty="0">
                <a:solidFill>
                  <a:srgbClr val="414042"/>
                </a:solidFill>
                <a:latin typeface="Arial"/>
                <a:cs typeface="Arial"/>
              </a:rPr>
              <a:t>b</a:t>
            </a:r>
            <a:r>
              <a:rPr sz="1800" dirty="0">
                <a:solidFill>
                  <a:srgbClr val="414042"/>
                </a:solidFill>
                <a:latin typeface="Arial"/>
                <a:cs typeface="Arial"/>
              </a:rPr>
              <a:t>y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a:t>
            </a:r>
            <a:endParaRPr sz="1800" dirty="0">
              <a:latin typeface="Arial"/>
              <a:cs typeface="Arial"/>
            </a:endParaRPr>
          </a:p>
          <a:p>
            <a:pPr marL="204470" marR="335915">
              <a:lnSpc>
                <a:spcPct val="115700"/>
              </a:lnSpc>
              <a:spcBef>
                <a:spcPts val="800"/>
              </a:spcBef>
            </a:pPr>
            <a:r>
              <a:rPr sz="1800" spc="-55" dirty="0">
                <a:solidFill>
                  <a:srgbClr val="414042"/>
                </a:solidFill>
                <a:latin typeface="Arial"/>
                <a:cs typeface="Arial"/>
              </a:rPr>
              <a:t>E</a:t>
            </a:r>
            <a:r>
              <a:rPr sz="1800" dirty="0">
                <a:solidFill>
                  <a:srgbClr val="414042"/>
                </a:solidFill>
                <a:latin typeface="Arial"/>
                <a:cs typeface="Arial"/>
              </a:rPr>
              <a:t>ach </a:t>
            </a:r>
            <a:r>
              <a:rPr sz="1800" spc="-45" dirty="0">
                <a:solidFill>
                  <a:srgbClr val="414042"/>
                </a:solidFill>
                <a:latin typeface="Arial"/>
                <a:cs typeface="Arial"/>
              </a:rPr>
              <a:t>P</a:t>
            </a:r>
            <a:r>
              <a:rPr sz="1800" dirty="0">
                <a:solidFill>
                  <a:srgbClr val="414042"/>
                </a:solidFill>
                <a:latin typeface="Arial"/>
                <a:cs typeface="Arial"/>
              </a:rPr>
              <a:t>art D plan has its </a:t>
            </a:r>
            <a:r>
              <a:rPr sz="1800" spc="-10" dirty="0">
                <a:solidFill>
                  <a:srgbClr val="414042"/>
                </a:solidFill>
                <a:latin typeface="Arial"/>
                <a:cs typeface="Arial"/>
              </a:rPr>
              <a:t>o</a:t>
            </a:r>
            <a:r>
              <a:rPr sz="1800" dirty="0">
                <a:solidFill>
                  <a:srgbClr val="414042"/>
                </a:solidFill>
                <a:latin typeface="Arial"/>
                <a:cs typeface="Arial"/>
              </a:rPr>
              <a:t>wn list of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ed drugs; choose the one that includes medicines </a:t>
            </a:r>
            <a:r>
              <a:rPr sz="1800" spc="-35" dirty="0">
                <a:solidFill>
                  <a:srgbClr val="414042"/>
                </a:solidFill>
                <a:latin typeface="Arial"/>
                <a:cs typeface="Arial"/>
              </a:rPr>
              <a:t>y</a:t>
            </a:r>
            <a:r>
              <a:rPr sz="1800" dirty="0">
                <a:solidFill>
                  <a:srgbClr val="414042"/>
                </a:solidFill>
                <a:latin typeface="Arial"/>
                <a:cs typeface="Arial"/>
              </a:rPr>
              <a:t>ou </a:t>
            </a:r>
            <a:r>
              <a:rPr sz="1800" spc="-10" dirty="0">
                <a:solidFill>
                  <a:srgbClr val="414042"/>
                </a:solidFill>
                <a:latin typeface="Arial"/>
                <a:cs typeface="Arial"/>
              </a:rPr>
              <a:t>t</a:t>
            </a:r>
            <a:r>
              <a:rPr sz="1800" dirty="0">
                <a:solidFill>
                  <a:srgbClr val="414042"/>
                </a:solidFill>
                <a:latin typeface="Arial"/>
                <a:cs typeface="Arial"/>
              </a:rPr>
              <a:t>a</a:t>
            </a:r>
            <a:r>
              <a:rPr sz="1800" spc="-20" dirty="0">
                <a:solidFill>
                  <a:srgbClr val="414042"/>
                </a:solidFill>
                <a:latin typeface="Arial"/>
                <a:cs typeface="Arial"/>
              </a:rPr>
              <a:t>k</a:t>
            </a:r>
            <a:r>
              <a:rPr sz="1800" dirty="0">
                <a:solidFill>
                  <a:srgbClr val="414042"/>
                </a:solidFill>
                <a:latin typeface="Arial"/>
                <a:cs typeface="Arial"/>
              </a:rPr>
              <a:t>e </a:t>
            </a:r>
            <a:r>
              <a:rPr sz="1800" spc="-40" dirty="0">
                <a:solidFill>
                  <a:srgbClr val="414042"/>
                </a:solidFill>
                <a:latin typeface="Arial"/>
                <a:cs typeface="Arial"/>
              </a:rPr>
              <a:t>r</a:t>
            </a:r>
            <a:r>
              <a:rPr sz="1800" dirty="0">
                <a:solidFill>
                  <a:srgbClr val="414042"/>
                </a:solidFill>
                <a:latin typeface="Arial"/>
                <a:cs typeface="Arial"/>
              </a:rPr>
              <a:t>egularly</a:t>
            </a:r>
            <a:endParaRPr sz="1800" dirty="0">
              <a:latin typeface="Arial"/>
              <a:cs typeface="Arial"/>
            </a:endParaRPr>
          </a:p>
          <a:p>
            <a:pPr>
              <a:lnSpc>
                <a:spcPct val="100000"/>
              </a:lnSpc>
              <a:spcBef>
                <a:spcPct val="0"/>
              </a:spcBef>
            </a:pPr>
            <a:endParaRPr sz="1600" dirty="0">
              <a:latin typeface="Arial"/>
              <a:cs typeface="Arial"/>
            </a:endParaRPr>
          </a:p>
          <a:p>
            <a:pPr marL="12700">
              <a:lnSpc>
                <a:spcPct val="100000"/>
              </a:lnSpc>
            </a:pPr>
            <a:r>
              <a:rPr sz="1800" b="1" spc="-114" dirty="0">
                <a:solidFill>
                  <a:srgbClr val="414042"/>
                </a:solidFill>
                <a:latin typeface="Arial"/>
                <a:cs typeface="Arial"/>
              </a:rPr>
              <a:t>Y</a:t>
            </a:r>
            <a:r>
              <a:rPr sz="1800" b="1" dirty="0">
                <a:solidFill>
                  <a:srgbClr val="414042"/>
                </a:solidFill>
                <a:latin typeface="Arial"/>
                <a:cs typeface="Arial"/>
              </a:rPr>
              <a:t>ou usually choose </a:t>
            </a:r>
            <a:r>
              <a:rPr sz="1800" b="1" spc="-50" dirty="0">
                <a:solidFill>
                  <a:srgbClr val="414042"/>
                </a:solidFill>
                <a:latin typeface="Arial"/>
                <a:cs typeface="Arial"/>
              </a:rPr>
              <a:t>P</a:t>
            </a:r>
            <a:r>
              <a:rPr sz="1800" b="1" dirty="0">
                <a:solidFill>
                  <a:srgbClr val="414042"/>
                </a:solidFill>
                <a:latin typeface="Arial"/>
                <a:cs typeface="Arial"/>
              </a:rPr>
              <a:t>a</a:t>
            </a:r>
            <a:r>
              <a:rPr sz="1800" b="1" spc="20" dirty="0">
                <a:solidFill>
                  <a:srgbClr val="414042"/>
                </a:solidFill>
                <a:latin typeface="Arial"/>
                <a:cs typeface="Arial"/>
              </a:rPr>
              <a:t>r</a:t>
            </a:r>
            <a:r>
              <a:rPr sz="1800" b="1" dirty="0">
                <a:solidFill>
                  <a:srgbClr val="414042"/>
                </a:solidFill>
                <a:latin typeface="Arial"/>
                <a:cs typeface="Arial"/>
              </a:rPr>
              <a:t>t D in one of t</a:t>
            </a:r>
            <a:r>
              <a:rPr sz="1800" b="1" spc="-15" dirty="0">
                <a:solidFill>
                  <a:srgbClr val="414042"/>
                </a:solidFill>
                <a:latin typeface="Arial"/>
                <a:cs typeface="Arial"/>
              </a:rPr>
              <a:t>w</a:t>
            </a:r>
            <a:r>
              <a:rPr sz="1800" b="1" dirty="0">
                <a:solidFill>
                  <a:srgbClr val="414042"/>
                </a:solidFill>
                <a:latin typeface="Arial"/>
                <a:cs typeface="Arial"/>
              </a:rPr>
              <a:t>o </a:t>
            </a:r>
            <a:r>
              <a:rPr sz="1800" b="1" spc="-20" dirty="0">
                <a:solidFill>
                  <a:srgbClr val="414042"/>
                </a:solidFill>
                <a:latin typeface="Arial"/>
                <a:cs typeface="Arial"/>
              </a:rPr>
              <a:t>w</a:t>
            </a:r>
            <a:r>
              <a:rPr sz="1800" b="1" spc="-15" dirty="0">
                <a:solidFill>
                  <a:srgbClr val="414042"/>
                </a:solidFill>
                <a:latin typeface="Arial"/>
                <a:cs typeface="Arial"/>
              </a:rPr>
              <a:t>a</a:t>
            </a:r>
            <a:r>
              <a:rPr sz="1800" b="1" spc="-35" dirty="0">
                <a:solidFill>
                  <a:srgbClr val="414042"/>
                </a:solidFill>
                <a:latin typeface="Arial"/>
                <a:cs typeface="Arial"/>
              </a:rPr>
              <a:t>y</a:t>
            </a:r>
            <a:r>
              <a:rPr sz="1800" b="1" dirty="0">
                <a:solidFill>
                  <a:srgbClr val="414042"/>
                </a:solidFill>
                <a:latin typeface="Arial"/>
                <a:cs typeface="Arial"/>
              </a:rPr>
              <a:t>s:</a:t>
            </a:r>
            <a:endParaRPr sz="1800" dirty="0">
              <a:latin typeface="Arial"/>
              <a:cs typeface="Arial"/>
            </a:endParaRPr>
          </a:p>
          <a:p>
            <a:pPr marL="204470" marR="74930">
              <a:lnSpc>
                <a:spcPct val="152800"/>
              </a:lnSpc>
              <a:spcBef>
                <a:spcPts val="700"/>
              </a:spcBef>
            </a:pPr>
            <a:r>
              <a:rPr sz="1800" dirty="0">
                <a:solidFill>
                  <a:srgbClr val="414042"/>
                </a:solidFill>
                <a:latin typeface="Arial"/>
                <a:cs typeface="Arial"/>
              </a:rPr>
              <a:t>A s</a:t>
            </a:r>
            <a:r>
              <a:rPr sz="1800" spc="-10" dirty="0">
                <a:solidFill>
                  <a:srgbClr val="414042"/>
                </a:solidFill>
                <a:latin typeface="Arial"/>
                <a:cs typeface="Arial"/>
              </a:rPr>
              <a:t>t</a:t>
            </a:r>
            <a:r>
              <a:rPr sz="1800" dirty="0">
                <a:solidFill>
                  <a:srgbClr val="414042"/>
                </a:solidFill>
                <a:latin typeface="Arial"/>
                <a:cs typeface="Arial"/>
              </a:rPr>
              <a:t>and-alone insu</a:t>
            </a:r>
            <a:r>
              <a:rPr sz="1800" spc="-40" dirty="0">
                <a:solidFill>
                  <a:srgbClr val="414042"/>
                </a:solidFill>
                <a:latin typeface="Arial"/>
                <a:cs typeface="Arial"/>
              </a:rPr>
              <a:t>r</a:t>
            </a:r>
            <a:r>
              <a:rPr sz="1800" dirty="0">
                <a:solidFill>
                  <a:srgbClr val="414042"/>
                </a:solidFill>
                <a:latin typeface="Arial"/>
                <a:cs typeface="Arial"/>
              </a:rPr>
              <a:t>ance plan </a:t>
            </a:r>
            <a:r>
              <a:rPr sz="1800" spc="-35" dirty="0">
                <a:solidFill>
                  <a:srgbClr val="414042"/>
                </a:solidFill>
                <a:latin typeface="Arial"/>
                <a:cs typeface="Arial"/>
              </a:rPr>
              <a:t>y</a:t>
            </a:r>
            <a:r>
              <a:rPr sz="1800" dirty="0">
                <a:solidFill>
                  <a:srgbClr val="414042"/>
                </a:solidFill>
                <a:latin typeface="Arial"/>
                <a:cs typeface="Arial"/>
              </a:rPr>
              <a:t>ou buy to help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er medicines (PDP) As part of a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 plan that includes </a:t>
            </a:r>
            <a:r>
              <a:rPr sz="1800" spc="-45" dirty="0">
                <a:solidFill>
                  <a:srgbClr val="414042"/>
                </a:solidFill>
                <a:latin typeface="Arial"/>
                <a:cs typeface="Arial"/>
              </a:rPr>
              <a:t>P</a:t>
            </a:r>
            <a:r>
              <a:rPr sz="1800" dirty="0">
                <a:solidFill>
                  <a:srgbClr val="414042"/>
                </a:solidFill>
                <a:latin typeface="Arial"/>
                <a:cs typeface="Arial"/>
              </a:rPr>
              <a:t>art D (MAPD)</a:t>
            </a:r>
            <a:endParaRPr sz="1800" dirty="0">
              <a:latin typeface="Arial"/>
              <a:cs typeface="Arial"/>
            </a:endParaRPr>
          </a:p>
          <a:p>
            <a:pPr marL="490220" marR="5080" indent="-191770">
              <a:lnSpc>
                <a:spcPct val="115700"/>
              </a:lnSpc>
              <a:spcBef>
                <a:spcPts val="500"/>
              </a:spcBef>
              <a:buClr>
                <a:srgbClr val="414042"/>
              </a:buClr>
              <a:buFont typeface="FS Humana Light"/>
              <a:buChar char="•"/>
              <a:tabLst>
                <a:tab pos="490855" algn="l"/>
              </a:tabLst>
            </a:pPr>
            <a:r>
              <a:rPr sz="1800" dirty="0">
                <a:solidFill>
                  <a:srgbClr val="414042"/>
                </a:solidFill>
                <a:latin typeface="Arial"/>
                <a:cs typeface="Arial"/>
              </a:rPr>
              <a:t>If </a:t>
            </a:r>
            <a:r>
              <a:rPr sz="1800" spc="-35" dirty="0">
                <a:solidFill>
                  <a:srgbClr val="414042"/>
                </a:solidFill>
                <a:latin typeface="Arial"/>
                <a:cs typeface="Arial"/>
              </a:rPr>
              <a:t>y</a:t>
            </a:r>
            <a:r>
              <a:rPr sz="1800" dirty="0">
                <a:solidFill>
                  <a:srgbClr val="414042"/>
                </a:solidFill>
                <a:latin typeface="Arial"/>
                <a:cs typeface="Arial"/>
              </a:rPr>
              <a:t>ou en</a:t>
            </a:r>
            <a:r>
              <a:rPr sz="1800" spc="-40" dirty="0">
                <a:solidFill>
                  <a:srgbClr val="414042"/>
                </a:solidFill>
                <a:latin typeface="Arial"/>
                <a:cs typeface="Arial"/>
              </a:rPr>
              <a:t>r</a:t>
            </a:r>
            <a:r>
              <a:rPr sz="1800" dirty="0">
                <a:solidFill>
                  <a:srgbClr val="414042"/>
                </a:solidFill>
                <a:latin typeface="Arial"/>
                <a:cs typeface="Arial"/>
              </a:rPr>
              <a:t>oll in a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 plan with p</a:t>
            </a:r>
            <a:r>
              <a:rPr sz="1800" spc="-40" dirty="0">
                <a:solidFill>
                  <a:srgbClr val="414042"/>
                </a:solidFill>
                <a:latin typeface="Arial"/>
                <a:cs typeface="Arial"/>
              </a:rPr>
              <a:t>r</a:t>
            </a:r>
            <a:r>
              <a:rPr sz="1800" dirty="0">
                <a:solidFill>
                  <a:srgbClr val="414042"/>
                </a:solidFill>
                <a:latin typeface="Arial"/>
                <a:cs typeface="Arial"/>
              </a:rPr>
              <a:t>escription drug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 </a:t>
            </a:r>
            <a:r>
              <a:rPr sz="1800" spc="-35" dirty="0">
                <a:solidFill>
                  <a:srgbClr val="414042"/>
                </a:solidFill>
                <a:latin typeface="Arial"/>
                <a:cs typeface="Arial"/>
              </a:rPr>
              <a:t>y</a:t>
            </a:r>
            <a:r>
              <a:rPr sz="1800" dirty="0">
                <a:solidFill>
                  <a:srgbClr val="414042"/>
                </a:solidFill>
                <a:latin typeface="Arial"/>
                <a:cs typeface="Arial"/>
              </a:rPr>
              <a:t>ou don’t need to sign up </a:t>
            </a:r>
            <a:r>
              <a:rPr sz="1800" spc="-15" dirty="0">
                <a:solidFill>
                  <a:srgbClr val="414042"/>
                </a:solidFill>
                <a:latin typeface="Arial"/>
                <a:cs typeface="Arial"/>
              </a:rPr>
              <a:t>f</a:t>
            </a:r>
            <a:r>
              <a:rPr sz="1800" dirty="0">
                <a:solidFill>
                  <a:srgbClr val="414042"/>
                </a:solidFill>
                <a:latin typeface="Arial"/>
                <a:cs typeface="Arial"/>
              </a:rPr>
              <a:t>or a s</a:t>
            </a:r>
            <a:r>
              <a:rPr sz="1800" spc="-10" dirty="0">
                <a:solidFill>
                  <a:srgbClr val="414042"/>
                </a:solidFill>
                <a:latin typeface="Arial"/>
                <a:cs typeface="Arial"/>
              </a:rPr>
              <a:t>t</a:t>
            </a:r>
            <a:r>
              <a:rPr sz="1800" dirty="0">
                <a:solidFill>
                  <a:srgbClr val="414042"/>
                </a:solidFill>
                <a:latin typeface="Arial"/>
                <a:cs typeface="Arial"/>
              </a:rPr>
              <a:t>and-alone p</a:t>
            </a:r>
            <a:r>
              <a:rPr sz="1800" spc="-40" dirty="0">
                <a:solidFill>
                  <a:srgbClr val="414042"/>
                </a:solidFill>
                <a:latin typeface="Arial"/>
                <a:cs typeface="Arial"/>
              </a:rPr>
              <a:t>r</a:t>
            </a:r>
            <a:r>
              <a:rPr sz="1800" dirty="0">
                <a:solidFill>
                  <a:srgbClr val="414042"/>
                </a:solidFill>
                <a:latin typeface="Arial"/>
                <a:cs typeface="Arial"/>
              </a:rPr>
              <a:t>escription drug plan</a:t>
            </a:r>
            <a:endParaRPr sz="1800" dirty="0">
              <a:latin typeface="Arial"/>
              <a:cs typeface="Arial"/>
            </a:endParaRPr>
          </a:p>
        </p:txBody>
      </p:sp>
      <p:pic>
        <p:nvPicPr>
          <p:cNvPr id="16" name="Picture 15"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17" name="object 9"/>
          <p:cNvSpPr/>
          <p:nvPr/>
        </p:nvSpPr>
        <p:spPr>
          <a:xfrm>
            <a:off x="5292128" y="2057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8" name="object 9"/>
          <p:cNvSpPr/>
          <p:nvPr/>
        </p:nvSpPr>
        <p:spPr>
          <a:xfrm>
            <a:off x="5292128" y="2819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9" name="object 9"/>
          <p:cNvSpPr/>
          <p:nvPr/>
        </p:nvSpPr>
        <p:spPr>
          <a:xfrm>
            <a:off x="5292128" y="3556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0" name="object 9"/>
          <p:cNvSpPr/>
          <p:nvPr/>
        </p:nvSpPr>
        <p:spPr>
          <a:xfrm>
            <a:off x="5292128" y="4876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1" name="object 9"/>
          <p:cNvSpPr/>
          <p:nvPr/>
        </p:nvSpPr>
        <p:spPr>
          <a:xfrm>
            <a:off x="5292128" y="5308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2"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9091"/>
          <a:stretch/>
        </p:blipFill>
        <p:spPr>
          <a:xfrm>
            <a:off x="2997200" y="1219200"/>
            <a:ext cx="10058400" cy="6096000"/>
          </a:xfrm>
          <a:prstGeom prst="rect">
            <a:avLst/>
          </a:prstGeom>
        </p:spPr>
      </p:pic>
      <p:sp>
        <p:nvSpPr>
          <p:cNvPr id="8" name="Round Single Corner Rectangle 7"/>
          <p:cNvSpPr/>
          <p:nvPr/>
        </p:nvSpPr>
        <p:spPr>
          <a:xfrm rot="5400000">
            <a:off x="-50800" y="854869"/>
            <a:ext cx="5029200" cy="33528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p:cNvSpPr txBox="1"/>
          <p:nvPr/>
        </p:nvSpPr>
        <p:spPr>
          <a:xfrm>
            <a:off x="1355090" y="304800"/>
            <a:ext cx="3318510" cy="1341906"/>
          </a:xfrm>
          <a:prstGeom prst="rect">
            <a:avLst/>
          </a:prstGeom>
        </p:spPr>
        <p:txBody>
          <a:bodyPr vert="horz" wrap="square" lIns="0" tIns="0" rIns="0" bIns="0" rtlCol="0">
            <a:spAutoFit/>
          </a:bodyPr>
          <a:lstStyle/>
          <a:p>
            <a:pPr marL="12700" marR="5080">
              <a:lnSpc>
                <a:spcPct val="90000"/>
              </a:lnSpc>
            </a:pPr>
            <a:r>
              <a:rPr lang="en-US" sz="4800" spc="-15" dirty="0" smtClean="0">
                <a:solidFill>
                  <a:srgbClr val="FFFFFF"/>
                </a:solidFill>
                <a:latin typeface="Calibri"/>
                <a:cs typeface="Calibri"/>
              </a:rPr>
              <a:t>Veterans options</a:t>
            </a:r>
            <a:endParaRPr sz="4800" dirty="0">
              <a:latin typeface="Calibri"/>
              <a:cs typeface="Calibri"/>
            </a:endParaRPr>
          </a:p>
        </p:txBody>
      </p:sp>
      <p:sp>
        <p:nvSpPr>
          <p:cNvPr id="5" name="object 3"/>
          <p:cNvSpPr txBox="1"/>
          <p:nvPr/>
        </p:nvSpPr>
        <p:spPr>
          <a:xfrm>
            <a:off x="1403985" y="1828800"/>
            <a:ext cx="2964815" cy="369332"/>
          </a:xfrm>
          <a:prstGeom prst="rect">
            <a:avLst/>
          </a:prstGeom>
        </p:spPr>
        <p:txBody>
          <a:bodyPr vert="horz" wrap="square" lIns="0" tIns="0" rIns="0" bIns="0" rtlCol="0">
            <a:spAutoFit/>
          </a:bodyPr>
          <a:lstStyle/>
          <a:p>
            <a:pPr marL="12700">
              <a:lnSpc>
                <a:spcPct val="100000"/>
              </a:lnSpc>
            </a:pPr>
            <a:r>
              <a:rPr sz="2400" spc="-15" dirty="0">
                <a:solidFill>
                  <a:srgbClr val="414042"/>
                </a:solidFill>
                <a:latin typeface="Arial"/>
                <a:cs typeface="Arial"/>
              </a:rPr>
              <a:t>I</a:t>
            </a:r>
            <a:r>
              <a:rPr sz="2400" dirty="0">
                <a:solidFill>
                  <a:srgbClr val="414042"/>
                </a:solidFill>
                <a:latin typeface="Arial"/>
                <a:cs typeface="Arial"/>
              </a:rPr>
              <a:t>s</a:t>
            </a:r>
            <a:r>
              <a:rPr sz="2400" spc="5" dirty="0">
                <a:solidFill>
                  <a:srgbClr val="414042"/>
                </a:solidFill>
                <a:latin typeface="Arial"/>
                <a:cs typeface="Arial"/>
              </a:rPr>
              <a:t> </a:t>
            </a:r>
            <a:r>
              <a:rPr sz="2400" dirty="0">
                <a:solidFill>
                  <a:srgbClr val="414042"/>
                </a:solidFill>
                <a:latin typeface="Arial"/>
                <a:cs typeface="Arial"/>
              </a:rPr>
              <a:t>n</a:t>
            </a:r>
            <a:r>
              <a:rPr sz="2400" spc="-10" dirty="0">
                <a:solidFill>
                  <a:srgbClr val="414042"/>
                </a:solidFill>
                <a:latin typeface="Arial"/>
                <a:cs typeface="Arial"/>
              </a:rPr>
              <a:t>o</a:t>
            </a:r>
            <a:r>
              <a:rPr sz="2400" dirty="0">
                <a:solidFill>
                  <a:srgbClr val="414042"/>
                </a:solidFill>
                <a:latin typeface="Arial"/>
                <a:cs typeface="Arial"/>
              </a:rPr>
              <a:t>w</a:t>
            </a:r>
            <a:r>
              <a:rPr sz="2400" spc="5" dirty="0">
                <a:solidFill>
                  <a:srgbClr val="414042"/>
                </a:solidFill>
                <a:latin typeface="Arial"/>
                <a:cs typeface="Arial"/>
              </a:rPr>
              <a:t> </a:t>
            </a:r>
            <a:r>
              <a:rPr sz="2400" dirty="0">
                <a:solidFill>
                  <a:srgbClr val="414042"/>
                </a:solidFill>
                <a:latin typeface="Arial"/>
                <a:cs typeface="Arial"/>
              </a:rPr>
              <a:t>the</a:t>
            </a:r>
            <a:r>
              <a:rPr sz="2400" spc="5" dirty="0">
                <a:solidFill>
                  <a:srgbClr val="414042"/>
                </a:solidFill>
                <a:latin typeface="Arial"/>
                <a:cs typeface="Arial"/>
              </a:rPr>
              <a:t> </a:t>
            </a:r>
            <a:r>
              <a:rPr sz="2400" dirty="0">
                <a:solidFill>
                  <a:srgbClr val="414042"/>
                </a:solidFill>
                <a:latin typeface="Arial"/>
                <a:cs typeface="Arial"/>
              </a:rPr>
              <a:t>time?</a:t>
            </a:r>
            <a:endParaRPr sz="2400" dirty="0">
              <a:latin typeface="Arial"/>
              <a:cs typeface="Arial"/>
            </a:endParaRPr>
          </a:p>
        </p:txBody>
      </p:sp>
      <p:pic>
        <p:nvPicPr>
          <p:cNvPr id="6" name="Picture 5" descr="hum_r_4cp_pos_noR.eps"/>
          <p:cNvPicPr>
            <a:picLocks noChangeAspect="1"/>
          </p:cNvPicPr>
          <p:nvPr/>
        </p:nvPicPr>
        <p:blipFill>
          <a:blip r:embed="rId4"/>
          <a:srcRect/>
          <a:stretch>
            <a:fillRect/>
          </a:stretch>
        </p:blipFill>
        <p:spPr>
          <a:xfrm>
            <a:off x="1244600" y="6553200"/>
            <a:ext cx="1524001" cy="316424"/>
          </a:xfrm>
          <a:prstGeom prst="rect">
            <a:avLst/>
          </a:prstGeom>
        </p:spPr>
      </p:pic>
      <p:sp>
        <p:nvSpPr>
          <p:cNvPr id="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16909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pic>
        <p:nvPicPr>
          <p:cNvPr id="7" name="Picture 6"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8"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20" name="object 17"/>
          <p:cNvSpPr/>
          <p:nvPr/>
        </p:nvSpPr>
        <p:spPr>
          <a:xfrm>
            <a:off x="5334000" y="2554069"/>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2" name="object 17"/>
          <p:cNvSpPr/>
          <p:nvPr/>
        </p:nvSpPr>
        <p:spPr>
          <a:xfrm>
            <a:off x="5334000" y="4205069"/>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3" name="object 17"/>
          <p:cNvSpPr/>
          <p:nvPr/>
        </p:nvSpPr>
        <p:spPr>
          <a:xfrm>
            <a:off x="5334000" y="4738469"/>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9" name="TextBox 28"/>
          <p:cNvSpPr txBox="1"/>
          <p:nvPr/>
        </p:nvSpPr>
        <p:spPr>
          <a:xfrm>
            <a:off x="5207000" y="664458"/>
            <a:ext cx="7315200" cy="1169551"/>
          </a:xfrm>
          <a:prstGeom prst="rect">
            <a:avLst/>
          </a:prstGeom>
          <a:noFill/>
        </p:spPr>
        <p:txBody>
          <a:bodyPr wrap="square" rtlCol="0">
            <a:spAutoFit/>
          </a:bodyPr>
          <a:lstStyle/>
          <a:p>
            <a:r>
              <a:rPr lang="en-US" sz="3500" spc="25" dirty="0" smtClean="0">
                <a:solidFill>
                  <a:srgbClr val="87C546"/>
                </a:solidFill>
                <a:latin typeface="Arial"/>
                <a:ea typeface="+mj-ea"/>
                <a:cs typeface="Arial"/>
              </a:rPr>
              <a:t>First step: Determine your eligibility for VA benefits</a:t>
            </a:r>
            <a:endParaRPr lang="en-US" dirty="0"/>
          </a:p>
        </p:txBody>
      </p:sp>
      <p:sp>
        <p:nvSpPr>
          <p:cNvPr id="30" name="TextBox 29"/>
          <p:cNvSpPr txBox="1"/>
          <p:nvPr/>
        </p:nvSpPr>
        <p:spPr>
          <a:xfrm>
            <a:off x="5207000" y="2020669"/>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Where do I go?</a:t>
            </a:r>
          </a:p>
        </p:txBody>
      </p:sp>
      <p:sp>
        <p:nvSpPr>
          <p:cNvPr id="32" name="TextBox 31"/>
          <p:cNvSpPr txBox="1"/>
          <p:nvPr/>
        </p:nvSpPr>
        <p:spPr>
          <a:xfrm>
            <a:off x="5054600" y="2401669"/>
            <a:ext cx="6096000" cy="3139321"/>
          </a:xfrm>
          <a:prstGeom prst="rect">
            <a:avLst/>
          </a:prstGeom>
          <a:noFill/>
        </p:spPr>
        <p:txBody>
          <a:bodyPr wrap="square" rtlCol="0">
            <a:spAutoFit/>
          </a:bodyPr>
          <a:lstStyle/>
          <a:p>
            <a:pPr lvl="1" defTabSz="580534"/>
            <a:r>
              <a:rPr lang="en-US" dirty="0">
                <a:solidFill>
                  <a:srgbClr val="1E1E1E"/>
                </a:solidFill>
                <a:latin typeface="Arial"/>
                <a:cs typeface="Arial"/>
              </a:rPr>
              <a:t>Veterans Service Organizations (VSO) in all 50 states and Washington D.C., including:</a:t>
            </a:r>
          </a:p>
          <a:p>
            <a:pPr marL="1037734" lvl="2" defTabSz="580534"/>
            <a:r>
              <a:rPr lang="en-US" dirty="0">
                <a:solidFill>
                  <a:srgbClr val="1E1E1E"/>
                </a:solidFill>
                <a:latin typeface="Arial"/>
                <a:cs typeface="Arial"/>
              </a:rPr>
              <a:t>• The VFW </a:t>
            </a:r>
          </a:p>
          <a:p>
            <a:pPr marL="1037734" lvl="2" defTabSz="580534"/>
            <a:r>
              <a:rPr lang="en-US" dirty="0">
                <a:solidFill>
                  <a:srgbClr val="1E1E1E"/>
                </a:solidFill>
                <a:latin typeface="Arial"/>
                <a:cs typeface="Arial"/>
              </a:rPr>
              <a:t>• </a:t>
            </a:r>
            <a:r>
              <a:rPr lang="en-US" dirty="0" smtClean="0">
                <a:solidFill>
                  <a:srgbClr val="1E1E1E"/>
                </a:solidFill>
                <a:latin typeface="Arial"/>
                <a:cs typeface="Arial"/>
              </a:rPr>
              <a:t>AMVETS </a:t>
            </a:r>
            <a:endParaRPr lang="en-US" dirty="0">
              <a:solidFill>
                <a:srgbClr val="1E1E1E"/>
              </a:solidFill>
              <a:latin typeface="Arial"/>
              <a:cs typeface="Arial"/>
            </a:endParaRPr>
          </a:p>
          <a:p>
            <a:pPr marL="1037734" lvl="2" defTabSz="580534"/>
            <a:r>
              <a:rPr lang="en-US" dirty="0">
                <a:solidFill>
                  <a:srgbClr val="1E1E1E"/>
                </a:solidFill>
                <a:latin typeface="Arial"/>
                <a:cs typeface="Arial"/>
              </a:rPr>
              <a:t>• The American Legion</a:t>
            </a:r>
          </a:p>
          <a:p>
            <a:pPr marL="1037734" lvl="2" defTabSz="580534"/>
            <a:r>
              <a:rPr lang="en-US" dirty="0">
                <a:solidFill>
                  <a:srgbClr val="1E1E1E"/>
                </a:solidFill>
                <a:latin typeface="Arial"/>
                <a:cs typeface="Arial"/>
              </a:rPr>
              <a:t>• DAV</a:t>
            </a:r>
          </a:p>
          <a:p>
            <a:pPr lvl="1" defTabSz="580534"/>
            <a:r>
              <a:rPr lang="en-US" dirty="0">
                <a:solidFill>
                  <a:srgbClr val="1E1E1E"/>
                </a:solidFill>
                <a:latin typeface="Arial"/>
                <a:cs typeface="Arial"/>
              </a:rPr>
              <a:t>The National Association of County Veterans Service Officers (not in all 50 states</a:t>
            </a:r>
            <a:r>
              <a:rPr lang="en-US" dirty="0" smtClean="0">
                <a:solidFill>
                  <a:srgbClr val="1E1E1E"/>
                </a:solidFill>
                <a:latin typeface="Arial"/>
                <a:cs typeface="Arial"/>
              </a:rPr>
              <a:t>)</a:t>
            </a:r>
            <a:endParaRPr lang="en-US" dirty="0">
              <a:solidFill>
                <a:srgbClr val="1E1E1E"/>
              </a:solidFill>
              <a:latin typeface="Arial"/>
              <a:cs typeface="Arial"/>
            </a:endParaRPr>
          </a:p>
          <a:p>
            <a:pPr lvl="1" defTabSz="580534"/>
            <a:r>
              <a:rPr lang="en-US" dirty="0">
                <a:solidFill>
                  <a:srgbClr val="1E1E1E"/>
                </a:solidFill>
                <a:latin typeface="Arial"/>
                <a:cs typeface="Arial"/>
              </a:rPr>
              <a:t>Your </a:t>
            </a:r>
            <a:r>
              <a:rPr lang="en-US" dirty="0" smtClean="0">
                <a:solidFill>
                  <a:srgbClr val="1E1E1E"/>
                </a:solidFill>
                <a:latin typeface="Arial"/>
                <a:cs typeface="Arial"/>
              </a:rPr>
              <a:t>state’s </a:t>
            </a:r>
            <a:r>
              <a:rPr lang="en-US" dirty="0">
                <a:solidFill>
                  <a:srgbClr val="1E1E1E"/>
                </a:solidFill>
                <a:latin typeface="Arial"/>
                <a:cs typeface="Arial"/>
              </a:rPr>
              <a:t>Department of </a:t>
            </a:r>
            <a:r>
              <a:rPr lang="en-US" dirty="0" smtClean="0">
                <a:solidFill>
                  <a:srgbClr val="1E1E1E"/>
                </a:solidFill>
                <a:latin typeface="Arial"/>
                <a:cs typeface="Arial"/>
              </a:rPr>
              <a:t>Veterans </a:t>
            </a:r>
            <a:r>
              <a:rPr lang="en-US" dirty="0">
                <a:solidFill>
                  <a:srgbClr val="1E1E1E"/>
                </a:solidFill>
                <a:latin typeface="Arial"/>
                <a:cs typeface="Arial"/>
              </a:rPr>
              <a:t>Affairs (VA</a:t>
            </a:r>
            <a:r>
              <a:rPr lang="en-US" dirty="0" smtClean="0">
                <a:solidFill>
                  <a:srgbClr val="1E1E1E"/>
                </a:solidFill>
                <a:latin typeface="Arial"/>
                <a:cs typeface="Arial"/>
              </a:rPr>
              <a:t>)—most </a:t>
            </a:r>
            <a:r>
              <a:rPr lang="en-US" dirty="0">
                <a:solidFill>
                  <a:srgbClr val="1E1E1E"/>
                </a:solidFill>
                <a:latin typeface="Arial"/>
                <a:cs typeface="Arial"/>
              </a:rPr>
              <a:t>have a representative in each </a:t>
            </a:r>
            <a:r>
              <a:rPr lang="en-US" dirty="0" smtClean="0">
                <a:solidFill>
                  <a:srgbClr val="1E1E1E"/>
                </a:solidFill>
                <a:latin typeface="Arial"/>
                <a:cs typeface="Arial"/>
              </a:rPr>
              <a:t>county</a:t>
            </a:r>
            <a:endParaRPr lang="en-US" dirty="0">
              <a:solidFill>
                <a:srgbClr val="1E1E1E"/>
              </a:solidFill>
              <a:latin typeface="Arial"/>
              <a:cs typeface="Arial"/>
            </a:endParaRPr>
          </a:p>
          <a:p>
            <a:endParaRPr lang="en-US" dirty="0"/>
          </a:p>
        </p:txBody>
      </p:sp>
      <p:sp>
        <p:nvSpPr>
          <p:cNvPr id="34" name="TextBox 33"/>
          <p:cNvSpPr txBox="1"/>
          <p:nvPr/>
        </p:nvSpPr>
        <p:spPr>
          <a:xfrm>
            <a:off x="5283200" y="5830669"/>
            <a:ext cx="5791200" cy="646331"/>
          </a:xfrm>
          <a:prstGeom prst="rect">
            <a:avLst/>
          </a:prstGeom>
          <a:noFill/>
        </p:spPr>
        <p:txBody>
          <a:bodyPr wrap="square" rtlCol="0">
            <a:spAutoFit/>
          </a:bodyPr>
          <a:lstStyle/>
          <a:p>
            <a:r>
              <a:rPr lang="en-US" dirty="0" smtClean="0"/>
              <a:t>Not all veterans are eligible for VA coverage.</a:t>
            </a:r>
          </a:p>
          <a:p>
            <a:r>
              <a:rPr lang="en-US" dirty="0" smtClean="0"/>
              <a:t>Consult a nationally accredited service officer.</a:t>
            </a:r>
            <a:endParaRPr lang="en-US" dirty="0"/>
          </a:p>
        </p:txBody>
      </p:sp>
    </p:spTree>
    <p:extLst>
      <p:ext uri="{BB962C8B-B14F-4D97-AF65-F5344CB8AC3E}">
        <p14:creationId xmlns:p14="http://schemas.microsoft.com/office/powerpoint/2010/main" val="2482891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7"/>
          <p:cNvSpPr/>
          <p:nvPr/>
        </p:nvSpPr>
        <p:spPr>
          <a:xfrm>
            <a:off x="762000" y="1692771"/>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6" name="object 17"/>
          <p:cNvSpPr/>
          <p:nvPr/>
        </p:nvSpPr>
        <p:spPr>
          <a:xfrm>
            <a:off x="762000" y="223138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7" name="object 17"/>
          <p:cNvSpPr/>
          <p:nvPr/>
        </p:nvSpPr>
        <p:spPr>
          <a:xfrm>
            <a:off x="762000" y="251078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8" name="TextBox 7"/>
          <p:cNvSpPr txBox="1"/>
          <p:nvPr/>
        </p:nvSpPr>
        <p:spPr>
          <a:xfrm>
            <a:off x="635000" y="304800"/>
            <a:ext cx="11811000" cy="630942"/>
          </a:xfrm>
          <a:prstGeom prst="rect">
            <a:avLst/>
          </a:prstGeom>
          <a:noFill/>
        </p:spPr>
        <p:txBody>
          <a:bodyPr wrap="square" rtlCol="0">
            <a:spAutoFit/>
          </a:bodyPr>
          <a:lstStyle/>
          <a:p>
            <a:r>
              <a:rPr lang="en-US" sz="3500" spc="25" dirty="0" smtClean="0">
                <a:solidFill>
                  <a:srgbClr val="87C546"/>
                </a:solidFill>
                <a:latin typeface="Arial"/>
                <a:ea typeface="+mj-ea"/>
                <a:cs typeface="Arial"/>
              </a:rPr>
              <a:t>Option 1: Enroll in both the VA healthcare and Medicare </a:t>
            </a:r>
            <a:endParaRPr lang="en-US" dirty="0"/>
          </a:p>
        </p:txBody>
      </p:sp>
      <p:sp>
        <p:nvSpPr>
          <p:cNvPr id="9" name="TextBox 8"/>
          <p:cNvSpPr txBox="1"/>
          <p:nvPr/>
        </p:nvSpPr>
        <p:spPr>
          <a:xfrm>
            <a:off x="635000" y="1159371"/>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Reasons to do this:</a:t>
            </a:r>
          </a:p>
        </p:txBody>
      </p:sp>
      <p:sp>
        <p:nvSpPr>
          <p:cNvPr id="10" name="TextBox 9"/>
          <p:cNvSpPr txBox="1"/>
          <p:nvPr/>
        </p:nvSpPr>
        <p:spPr>
          <a:xfrm>
            <a:off x="939800" y="1540371"/>
            <a:ext cx="11734800" cy="1477328"/>
          </a:xfrm>
          <a:prstGeom prst="rect">
            <a:avLst/>
          </a:prstGeom>
          <a:noFill/>
        </p:spPr>
        <p:txBody>
          <a:bodyPr wrap="square" rtlCol="0">
            <a:spAutoFit/>
          </a:bodyPr>
          <a:lstStyle/>
          <a:p>
            <a:pPr defTabSz="580534"/>
            <a:r>
              <a:rPr lang="en-US" dirty="0">
                <a:solidFill>
                  <a:srgbClr val="1E1E1E"/>
                </a:solidFill>
                <a:latin typeface="Arial"/>
                <a:cs typeface="Arial"/>
              </a:rPr>
              <a:t>If you have </a:t>
            </a:r>
            <a:r>
              <a:rPr lang="en-US" dirty="0" smtClean="0">
                <a:solidFill>
                  <a:srgbClr val="1E1E1E"/>
                </a:solidFill>
                <a:latin typeface="Arial"/>
                <a:cs typeface="Arial"/>
              </a:rPr>
              <a:t>veterans</a:t>
            </a:r>
            <a:r>
              <a:rPr lang="en-US" dirty="0">
                <a:solidFill>
                  <a:srgbClr val="1E1E1E"/>
                </a:solidFill>
                <a:latin typeface="Arial"/>
                <a:cs typeface="Arial"/>
              </a:rPr>
              <a:t>' benefits, enrolling in Medicare may provide you with additional service and location options. </a:t>
            </a:r>
            <a:r>
              <a:rPr lang="en-US" dirty="0" smtClean="0">
                <a:solidFill>
                  <a:srgbClr val="1E1E1E"/>
                </a:solidFill>
                <a:latin typeface="Arial"/>
                <a:cs typeface="Arial"/>
              </a:rPr>
              <a:t/>
            </a:r>
            <a:br>
              <a:rPr lang="en-US" dirty="0" smtClean="0">
                <a:solidFill>
                  <a:srgbClr val="1E1E1E"/>
                </a:solidFill>
                <a:latin typeface="Arial"/>
                <a:cs typeface="Arial"/>
              </a:rPr>
            </a:br>
            <a:r>
              <a:rPr lang="en-US" b="1" dirty="0" smtClean="0">
                <a:solidFill>
                  <a:srgbClr val="1E1E1E"/>
                </a:solidFill>
                <a:latin typeface="Arial"/>
                <a:cs typeface="Arial"/>
              </a:rPr>
              <a:t>If </a:t>
            </a:r>
            <a:r>
              <a:rPr lang="en-US" b="1" dirty="0">
                <a:solidFill>
                  <a:srgbClr val="1E1E1E"/>
                </a:solidFill>
                <a:latin typeface="Arial"/>
                <a:cs typeface="Arial"/>
              </a:rPr>
              <a:t>you don’t keep Part B, you may have to wait to sign up later, and you may pay a late enrollment penalty.</a:t>
            </a:r>
          </a:p>
          <a:p>
            <a:pPr defTabSz="580534"/>
            <a:r>
              <a:rPr lang="en-US" dirty="0">
                <a:solidFill>
                  <a:srgbClr val="1E1E1E"/>
                </a:solidFill>
                <a:latin typeface="Arial"/>
                <a:cs typeface="Arial"/>
              </a:rPr>
              <a:t>Medicare Parts A and B will give you the freedom to choose </a:t>
            </a:r>
            <a:r>
              <a:rPr lang="en-US" dirty="0" smtClean="0">
                <a:solidFill>
                  <a:srgbClr val="1E1E1E"/>
                </a:solidFill>
                <a:latin typeface="Arial"/>
                <a:cs typeface="Arial"/>
              </a:rPr>
              <a:t>non</a:t>
            </a:r>
            <a:r>
              <a:rPr lang="en-US" dirty="0">
                <a:solidFill>
                  <a:srgbClr val="1E1E1E"/>
                </a:solidFill>
                <a:latin typeface="Arial"/>
                <a:cs typeface="Arial"/>
              </a:rPr>
              <a:t>-VA providers.</a:t>
            </a:r>
          </a:p>
          <a:p>
            <a:pPr defTabSz="580534"/>
            <a:r>
              <a:rPr lang="en-US" b="1" dirty="0">
                <a:solidFill>
                  <a:srgbClr val="1E1E1E"/>
                </a:solidFill>
                <a:latin typeface="Arial"/>
                <a:cs typeface="Arial"/>
              </a:rPr>
              <a:t>Still have VA coverage, if eligible.</a:t>
            </a:r>
          </a:p>
          <a:p>
            <a:endParaRPr lang="en-US" dirty="0"/>
          </a:p>
        </p:txBody>
      </p:sp>
      <p:sp>
        <p:nvSpPr>
          <p:cNvPr id="12" name="TextBox 11"/>
          <p:cNvSpPr txBox="1"/>
          <p:nvPr/>
        </p:nvSpPr>
        <p:spPr>
          <a:xfrm>
            <a:off x="635000" y="2840980"/>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Very important:</a:t>
            </a:r>
          </a:p>
        </p:txBody>
      </p:sp>
      <p:sp>
        <p:nvSpPr>
          <p:cNvPr id="13" name="TextBox 12"/>
          <p:cNvSpPr txBox="1"/>
          <p:nvPr/>
        </p:nvSpPr>
        <p:spPr>
          <a:xfrm>
            <a:off x="939800" y="3265811"/>
            <a:ext cx="11963400" cy="1200329"/>
          </a:xfrm>
          <a:prstGeom prst="rect">
            <a:avLst/>
          </a:prstGeom>
          <a:noFill/>
        </p:spPr>
        <p:txBody>
          <a:bodyPr wrap="square" rtlCol="0">
            <a:spAutoFit/>
          </a:bodyPr>
          <a:lstStyle/>
          <a:p>
            <a:pPr defTabSz="580534"/>
            <a:r>
              <a:rPr lang="en-US" dirty="0">
                <a:solidFill>
                  <a:srgbClr val="1E1E1E"/>
                </a:solidFill>
                <a:latin typeface="Arial"/>
                <a:cs typeface="Arial"/>
              </a:rPr>
              <a:t>VA </a:t>
            </a:r>
            <a:r>
              <a:rPr lang="en-US" dirty="0" smtClean="0">
                <a:solidFill>
                  <a:srgbClr val="1E1E1E"/>
                </a:solidFill>
                <a:latin typeface="Arial"/>
                <a:cs typeface="Arial"/>
              </a:rPr>
              <a:t>healthcare </a:t>
            </a:r>
            <a:r>
              <a:rPr lang="en-US" dirty="0">
                <a:solidFill>
                  <a:srgbClr val="1E1E1E"/>
                </a:solidFill>
                <a:latin typeface="Arial"/>
                <a:cs typeface="Arial"/>
              </a:rPr>
              <a:t>normally works only with VA providers and </a:t>
            </a:r>
            <a:r>
              <a:rPr lang="en-US" dirty="0" smtClean="0">
                <a:solidFill>
                  <a:srgbClr val="1E1E1E"/>
                </a:solidFill>
                <a:latin typeface="Arial"/>
                <a:cs typeface="Arial"/>
              </a:rPr>
              <a:t>facilities</a:t>
            </a:r>
            <a:endParaRPr lang="en-US" dirty="0">
              <a:solidFill>
                <a:srgbClr val="1E1E1E"/>
              </a:solidFill>
              <a:latin typeface="Arial"/>
              <a:cs typeface="Arial"/>
            </a:endParaRPr>
          </a:p>
          <a:p>
            <a:pPr defTabSz="580534"/>
            <a:r>
              <a:rPr lang="en-US" dirty="0">
                <a:solidFill>
                  <a:srgbClr val="1E1E1E"/>
                </a:solidFill>
                <a:latin typeface="Arial"/>
                <a:cs typeface="Arial"/>
              </a:rPr>
              <a:t>Medicare works only with Medicare-approved providers and </a:t>
            </a:r>
            <a:r>
              <a:rPr lang="en-US" dirty="0" smtClean="0">
                <a:solidFill>
                  <a:srgbClr val="1E1E1E"/>
                </a:solidFill>
                <a:latin typeface="Arial"/>
                <a:cs typeface="Arial"/>
              </a:rPr>
              <a:t>facilities</a:t>
            </a:r>
            <a:endParaRPr lang="en-US" dirty="0">
              <a:solidFill>
                <a:srgbClr val="1E1E1E"/>
              </a:solidFill>
              <a:latin typeface="Arial"/>
              <a:cs typeface="Arial"/>
            </a:endParaRPr>
          </a:p>
          <a:p>
            <a:pPr defTabSz="580534"/>
            <a:r>
              <a:rPr lang="en-US" dirty="0">
                <a:solidFill>
                  <a:srgbClr val="1E1E1E"/>
                </a:solidFill>
                <a:latin typeface="Arial"/>
                <a:cs typeface="Arial"/>
              </a:rPr>
              <a:t>The VA and Medicare do not coordinate </a:t>
            </a:r>
            <a:r>
              <a:rPr lang="en-US" dirty="0" smtClean="0">
                <a:solidFill>
                  <a:srgbClr val="1E1E1E"/>
                </a:solidFill>
                <a:latin typeface="Arial"/>
                <a:cs typeface="Arial"/>
              </a:rPr>
              <a:t>coverage</a:t>
            </a:r>
            <a:endParaRPr lang="en-US" dirty="0">
              <a:solidFill>
                <a:srgbClr val="1E1E1E"/>
              </a:solidFill>
              <a:latin typeface="Arial"/>
              <a:cs typeface="Arial"/>
            </a:endParaRPr>
          </a:p>
          <a:p>
            <a:pPr defTabSz="580534"/>
            <a:r>
              <a:rPr lang="en-US" b="1" spc="-25" dirty="0">
                <a:solidFill>
                  <a:srgbClr val="1E1E1E"/>
                </a:solidFill>
                <a:latin typeface="Arial"/>
                <a:cs typeface="Arial"/>
              </a:rPr>
              <a:t>Medicare </a:t>
            </a:r>
            <a:r>
              <a:rPr lang="en-US" b="1" u="sng" spc="-25" dirty="0">
                <a:solidFill>
                  <a:srgbClr val="1E1E1E"/>
                </a:solidFill>
                <a:latin typeface="Arial"/>
                <a:cs typeface="Arial"/>
              </a:rPr>
              <a:t>does not </a:t>
            </a:r>
            <a:r>
              <a:rPr lang="en-US" b="1" spc="-25" dirty="0">
                <a:solidFill>
                  <a:srgbClr val="1E1E1E"/>
                </a:solidFill>
                <a:latin typeface="Arial"/>
                <a:cs typeface="Arial"/>
              </a:rPr>
              <a:t>interfere with your VA </a:t>
            </a:r>
            <a:r>
              <a:rPr lang="en-US" b="1" spc="-25" dirty="0" smtClean="0">
                <a:solidFill>
                  <a:srgbClr val="1E1E1E"/>
                </a:solidFill>
                <a:latin typeface="Arial"/>
                <a:cs typeface="Arial"/>
              </a:rPr>
              <a:t>benefits</a:t>
            </a:r>
            <a:endParaRPr lang="en-US" b="1" spc="-25" dirty="0">
              <a:solidFill>
                <a:srgbClr val="1E1E1E"/>
              </a:solidFill>
              <a:latin typeface="Arial"/>
              <a:cs typeface="Arial"/>
            </a:endParaRPr>
          </a:p>
        </p:txBody>
      </p:sp>
      <p:sp>
        <p:nvSpPr>
          <p:cNvPr id="15" name="object 17"/>
          <p:cNvSpPr/>
          <p:nvPr/>
        </p:nvSpPr>
        <p:spPr>
          <a:xfrm>
            <a:off x="762000" y="3415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17"/>
          <p:cNvSpPr/>
          <p:nvPr/>
        </p:nvSpPr>
        <p:spPr>
          <a:xfrm>
            <a:off x="762000" y="3948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7" name="object 17"/>
          <p:cNvSpPr/>
          <p:nvPr/>
        </p:nvSpPr>
        <p:spPr>
          <a:xfrm>
            <a:off x="762000" y="4227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8" name="object 17"/>
          <p:cNvSpPr/>
          <p:nvPr/>
        </p:nvSpPr>
        <p:spPr>
          <a:xfrm>
            <a:off x="762000" y="3669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9" name="object 2"/>
          <p:cNvSpPr txBox="1"/>
          <p:nvPr/>
        </p:nvSpPr>
        <p:spPr>
          <a:xfrm>
            <a:off x="11163300" y="6629400"/>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pic>
        <p:nvPicPr>
          <p:cNvPr id="20" name="Picture 19" descr="hum_r_4cp_pos_noR.eps"/>
          <p:cNvPicPr>
            <a:picLocks noChangeAspect="1"/>
          </p:cNvPicPr>
          <p:nvPr/>
        </p:nvPicPr>
        <p:blipFill>
          <a:blip r:embed="rId3"/>
          <a:srcRect/>
          <a:stretch>
            <a:fillRect/>
          </a:stretch>
        </p:blipFill>
        <p:spPr>
          <a:xfrm>
            <a:off x="711200" y="6553200"/>
            <a:ext cx="1524001" cy="316424"/>
          </a:xfrm>
          <a:prstGeom prst="rect">
            <a:avLst/>
          </a:prstGeom>
        </p:spPr>
      </p:pic>
      <p:sp>
        <p:nvSpPr>
          <p:cNvPr id="21" name="TextBox 20"/>
          <p:cNvSpPr txBox="1"/>
          <p:nvPr/>
        </p:nvSpPr>
        <p:spPr>
          <a:xfrm>
            <a:off x="635000" y="4563411"/>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With both, you must decide</a:t>
            </a:r>
          </a:p>
        </p:txBody>
      </p:sp>
      <p:sp>
        <p:nvSpPr>
          <p:cNvPr id="22" name="TextBox 21"/>
          <p:cNvSpPr txBox="1"/>
          <p:nvPr/>
        </p:nvSpPr>
        <p:spPr>
          <a:xfrm>
            <a:off x="635000" y="4953000"/>
            <a:ext cx="12649200" cy="923330"/>
          </a:xfrm>
          <a:prstGeom prst="rect">
            <a:avLst/>
          </a:prstGeom>
          <a:noFill/>
        </p:spPr>
        <p:txBody>
          <a:bodyPr wrap="square" rtlCol="0">
            <a:spAutoFit/>
          </a:bodyPr>
          <a:lstStyle/>
          <a:p>
            <a:pPr defTabSz="580534"/>
            <a:r>
              <a:rPr lang="en-US" dirty="0" smtClean="0">
                <a:solidFill>
                  <a:srgbClr val="1E1E1E"/>
                </a:solidFill>
                <a:latin typeface="Arial"/>
                <a:cs typeface="Arial"/>
              </a:rPr>
              <a:t>If </a:t>
            </a:r>
            <a:r>
              <a:rPr lang="en-US" dirty="0">
                <a:solidFill>
                  <a:srgbClr val="1E1E1E"/>
                </a:solidFill>
                <a:latin typeface="Arial"/>
                <a:cs typeface="Arial"/>
              </a:rPr>
              <a:t>you have both Medicare and VA, you must choose which benefits to use every time you see a doctor or </a:t>
            </a:r>
            <a:r>
              <a:rPr lang="en-US" dirty="0" smtClean="0">
                <a:solidFill>
                  <a:srgbClr val="1E1E1E"/>
                </a:solidFill>
                <a:latin typeface="Arial"/>
                <a:cs typeface="Arial"/>
              </a:rPr>
              <a:t/>
            </a:r>
            <a:br>
              <a:rPr lang="en-US" dirty="0" smtClean="0">
                <a:solidFill>
                  <a:srgbClr val="1E1E1E"/>
                </a:solidFill>
                <a:latin typeface="Arial"/>
                <a:cs typeface="Arial"/>
              </a:rPr>
            </a:br>
            <a:r>
              <a:rPr lang="en-US" dirty="0" smtClean="0">
                <a:solidFill>
                  <a:srgbClr val="1E1E1E"/>
                </a:solidFill>
                <a:latin typeface="Arial"/>
                <a:cs typeface="Arial"/>
              </a:rPr>
              <a:t>get </a:t>
            </a:r>
            <a:r>
              <a:rPr lang="en-US" dirty="0">
                <a:solidFill>
                  <a:srgbClr val="1E1E1E"/>
                </a:solidFill>
                <a:latin typeface="Arial"/>
                <a:cs typeface="Arial"/>
              </a:rPr>
              <a:t>healthcare. Medicare can't pay for the same service VA covered, and VA can't pay for the same service </a:t>
            </a:r>
            <a:r>
              <a:rPr lang="en-US" dirty="0" smtClean="0">
                <a:solidFill>
                  <a:srgbClr val="1E1E1E"/>
                </a:solidFill>
                <a:latin typeface="Arial"/>
                <a:cs typeface="Arial"/>
              </a:rPr>
              <a:t/>
            </a:r>
            <a:br>
              <a:rPr lang="en-US" dirty="0" smtClean="0">
                <a:solidFill>
                  <a:srgbClr val="1E1E1E"/>
                </a:solidFill>
                <a:latin typeface="Arial"/>
                <a:cs typeface="Arial"/>
              </a:rPr>
            </a:br>
            <a:r>
              <a:rPr lang="en-US" dirty="0" smtClean="0">
                <a:solidFill>
                  <a:srgbClr val="1E1E1E"/>
                </a:solidFill>
                <a:latin typeface="Arial"/>
                <a:cs typeface="Arial"/>
              </a:rPr>
              <a:t>Medicare </a:t>
            </a:r>
            <a:r>
              <a:rPr lang="en-US" dirty="0">
                <a:solidFill>
                  <a:srgbClr val="1E1E1E"/>
                </a:solidFill>
                <a:latin typeface="Arial"/>
                <a:cs typeface="Arial"/>
              </a:rPr>
              <a:t>covered.</a:t>
            </a:r>
          </a:p>
        </p:txBody>
      </p:sp>
    </p:spTree>
    <p:extLst>
      <p:ext uri="{BB962C8B-B14F-4D97-AF65-F5344CB8AC3E}">
        <p14:creationId xmlns:p14="http://schemas.microsoft.com/office/powerpoint/2010/main" val="3469329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chemeClr val="accent2"/>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4" name="object 17"/>
          <p:cNvSpPr/>
          <p:nvPr/>
        </p:nvSpPr>
        <p:spPr>
          <a:xfrm>
            <a:off x="5334000" y="242585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5" name="object 17"/>
          <p:cNvSpPr/>
          <p:nvPr/>
        </p:nvSpPr>
        <p:spPr>
          <a:xfrm>
            <a:off x="5334000" y="3254041"/>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7" name="TextBox 6"/>
          <p:cNvSpPr txBox="1"/>
          <p:nvPr/>
        </p:nvSpPr>
        <p:spPr>
          <a:xfrm>
            <a:off x="5207000" y="585890"/>
            <a:ext cx="7315200" cy="1169551"/>
          </a:xfrm>
          <a:prstGeom prst="rect">
            <a:avLst/>
          </a:prstGeom>
          <a:noFill/>
        </p:spPr>
        <p:txBody>
          <a:bodyPr wrap="square" rtlCol="0">
            <a:spAutoFit/>
          </a:bodyPr>
          <a:lstStyle/>
          <a:p>
            <a:r>
              <a:rPr lang="en-US" sz="3500" spc="25" dirty="0" smtClean="0">
                <a:solidFill>
                  <a:srgbClr val="87C546"/>
                </a:solidFill>
                <a:latin typeface="Arial"/>
                <a:ea typeface="+mj-ea"/>
                <a:cs typeface="Arial"/>
              </a:rPr>
              <a:t>Option 2: Enroll in the VA healthcare only</a:t>
            </a:r>
            <a:endParaRPr lang="en-US" dirty="0"/>
          </a:p>
        </p:txBody>
      </p:sp>
      <p:sp>
        <p:nvSpPr>
          <p:cNvPr id="8" name="TextBox 7"/>
          <p:cNvSpPr txBox="1"/>
          <p:nvPr/>
        </p:nvSpPr>
        <p:spPr>
          <a:xfrm>
            <a:off x="5207000" y="1892452"/>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VA Medical Benefits </a:t>
            </a:r>
            <a:r>
              <a:rPr lang="en-US" sz="2000" b="1" dirty="0">
                <a:solidFill>
                  <a:srgbClr val="414042"/>
                </a:solidFill>
                <a:latin typeface="Arial"/>
                <a:cs typeface="Arial"/>
              </a:rPr>
              <a:t>P</a:t>
            </a:r>
            <a:r>
              <a:rPr lang="en-US" sz="2000" b="1" dirty="0" smtClean="0">
                <a:solidFill>
                  <a:srgbClr val="414042"/>
                </a:solidFill>
                <a:latin typeface="Arial"/>
                <a:cs typeface="Arial"/>
              </a:rPr>
              <a:t>ackage (MBP)</a:t>
            </a:r>
          </a:p>
        </p:txBody>
      </p:sp>
      <p:sp>
        <p:nvSpPr>
          <p:cNvPr id="9" name="TextBox 8"/>
          <p:cNvSpPr txBox="1"/>
          <p:nvPr/>
        </p:nvSpPr>
        <p:spPr>
          <a:xfrm>
            <a:off x="5511800" y="2273452"/>
            <a:ext cx="7162800" cy="1754327"/>
          </a:xfrm>
          <a:prstGeom prst="rect">
            <a:avLst/>
          </a:prstGeom>
          <a:noFill/>
        </p:spPr>
        <p:txBody>
          <a:bodyPr wrap="square" rtlCol="0">
            <a:spAutoFit/>
          </a:bodyPr>
          <a:lstStyle/>
          <a:p>
            <a:pPr defTabSz="580534"/>
            <a:r>
              <a:rPr lang="en-US" dirty="0">
                <a:solidFill>
                  <a:srgbClr val="1E1E1E"/>
                </a:solidFill>
                <a:latin typeface="Arial"/>
                <a:cs typeface="Arial"/>
              </a:rPr>
              <a:t>The VA is the determining factor for health benefits. Eligible veterans who sign up for </a:t>
            </a:r>
            <a:r>
              <a:rPr lang="en-US" b="1" u="sng" dirty="0">
                <a:solidFill>
                  <a:srgbClr val="1E1E1E"/>
                </a:solidFill>
                <a:latin typeface="Arial"/>
                <a:cs typeface="Arial"/>
              </a:rPr>
              <a:t>VA MBP have creditable drug coverage</a:t>
            </a:r>
            <a:r>
              <a:rPr lang="en-US" dirty="0">
                <a:solidFill>
                  <a:srgbClr val="1E1E1E"/>
                </a:solidFill>
                <a:latin typeface="Arial"/>
                <a:cs typeface="Arial"/>
              </a:rPr>
              <a:t> as a part of their MBP.</a:t>
            </a:r>
          </a:p>
          <a:p>
            <a:pPr defTabSz="580534"/>
            <a:r>
              <a:rPr lang="en-US" dirty="0">
                <a:solidFill>
                  <a:srgbClr val="1E1E1E"/>
                </a:solidFill>
                <a:latin typeface="Arial"/>
                <a:cs typeface="Arial"/>
              </a:rPr>
              <a:t>Healthcare services available in the MBP are determined through a priority grouping.</a:t>
            </a:r>
          </a:p>
          <a:p>
            <a:endParaRPr lang="en-US" dirty="0">
              <a:latin typeface="Arial"/>
              <a:cs typeface="Arial"/>
            </a:endParaRPr>
          </a:p>
        </p:txBody>
      </p:sp>
      <p:sp>
        <p:nvSpPr>
          <p:cNvPr id="10" name="TextBox 9"/>
          <p:cNvSpPr txBox="1"/>
          <p:nvPr/>
        </p:nvSpPr>
        <p:spPr>
          <a:xfrm>
            <a:off x="5283200" y="5877580"/>
            <a:ext cx="8001000" cy="523220"/>
          </a:xfrm>
          <a:prstGeom prst="rect">
            <a:avLst/>
          </a:prstGeom>
          <a:noFill/>
        </p:spPr>
        <p:txBody>
          <a:bodyPr wrap="square" rtlCol="0">
            <a:spAutoFit/>
          </a:bodyPr>
          <a:lstStyle/>
          <a:p>
            <a:pPr defTabSz="580534"/>
            <a:r>
              <a:rPr lang="en-US" sz="1400" dirty="0">
                <a:solidFill>
                  <a:srgbClr val="1E1E1E"/>
                </a:solidFill>
                <a:latin typeface="Arial"/>
                <a:cs typeface="Arial"/>
              </a:rPr>
              <a:t>*The Veterans Choice Program allows access to non-VA facilities </a:t>
            </a:r>
            <a:r>
              <a:rPr lang="en-US" sz="1400" dirty="0" smtClean="0">
                <a:solidFill>
                  <a:srgbClr val="1E1E1E"/>
                </a:solidFill>
                <a:latin typeface="Arial"/>
                <a:cs typeface="Arial"/>
              </a:rPr>
              <a:t>for specific </a:t>
            </a:r>
            <a:r>
              <a:rPr lang="en-US" sz="1400" dirty="0">
                <a:solidFill>
                  <a:srgbClr val="1E1E1E"/>
                </a:solidFill>
                <a:latin typeface="Arial"/>
                <a:cs typeface="Arial"/>
              </a:rPr>
              <a:t>reasons. </a:t>
            </a:r>
            <a:r>
              <a:rPr lang="en-US" sz="1400" dirty="0" smtClean="0">
                <a:solidFill>
                  <a:srgbClr val="1E1E1E"/>
                </a:solidFill>
                <a:latin typeface="Arial"/>
                <a:cs typeface="Arial"/>
              </a:rPr>
              <a:t/>
            </a:r>
            <a:br>
              <a:rPr lang="en-US" sz="1400" dirty="0" smtClean="0">
                <a:solidFill>
                  <a:srgbClr val="1E1E1E"/>
                </a:solidFill>
                <a:latin typeface="Arial"/>
                <a:cs typeface="Arial"/>
              </a:rPr>
            </a:br>
            <a:r>
              <a:rPr lang="en-US" sz="1400" dirty="0" smtClean="0">
                <a:solidFill>
                  <a:srgbClr val="1E1E1E"/>
                </a:solidFill>
                <a:latin typeface="Arial"/>
                <a:cs typeface="Arial"/>
              </a:rPr>
              <a:t> Consult </a:t>
            </a:r>
            <a:r>
              <a:rPr lang="en-US" sz="1400" dirty="0">
                <a:solidFill>
                  <a:srgbClr val="1E1E1E"/>
                </a:solidFill>
                <a:latin typeface="Arial"/>
                <a:cs typeface="Arial"/>
              </a:rPr>
              <a:t>a nationally accredited service officer for more details.</a:t>
            </a:r>
          </a:p>
        </p:txBody>
      </p:sp>
      <p:sp>
        <p:nvSpPr>
          <p:cNvPr id="11" name="TextBox 10"/>
          <p:cNvSpPr txBox="1"/>
          <p:nvPr/>
        </p:nvSpPr>
        <p:spPr>
          <a:xfrm>
            <a:off x="5207000" y="3812841"/>
            <a:ext cx="67056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Very important:</a:t>
            </a:r>
          </a:p>
        </p:txBody>
      </p:sp>
      <p:sp>
        <p:nvSpPr>
          <p:cNvPr id="12" name="TextBox 11"/>
          <p:cNvSpPr txBox="1"/>
          <p:nvPr/>
        </p:nvSpPr>
        <p:spPr>
          <a:xfrm>
            <a:off x="5511800" y="4237672"/>
            <a:ext cx="7391400" cy="1477328"/>
          </a:xfrm>
          <a:prstGeom prst="rect">
            <a:avLst/>
          </a:prstGeom>
          <a:noFill/>
        </p:spPr>
        <p:txBody>
          <a:bodyPr wrap="square" rtlCol="0">
            <a:spAutoFit/>
          </a:bodyPr>
          <a:lstStyle/>
          <a:p>
            <a:pPr defTabSz="580534"/>
            <a:r>
              <a:rPr lang="en-US" dirty="0">
                <a:solidFill>
                  <a:srgbClr val="1E1E1E"/>
                </a:solidFill>
                <a:latin typeface="Arial"/>
                <a:cs typeface="Arial"/>
              </a:rPr>
              <a:t>The MBP is </a:t>
            </a:r>
            <a:r>
              <a:rPr lang="en-US" b="1" dirty="0">
                <a:solidFill>
                  <a:srgbClr val="1E1E1E"/>
                </a:solidFill>
                <a:latin typeface="Arial"/>
                <a:cs typeface="Arial"/>
              </a:rPr>
              <a:t>not</a:t>
            </a:r>
            <a:r>
              <a:rPr lang="en-US" dirty="0">
                <a:solidFill>
                  <a:srgbClr val="1E1E1E"/>
                </a:solidFill>
                <a:latin typeface="Arial"/>
                <a:cs typeface="Arial"/>
              </a:rPr>
              <a:t> considered “Creditable Coverage” for Part B </a:t>
            </a:r>
            <a:r>
              <a:rPr lang="en-US" dirty="0" smtClean="0">
                <a:solidFill>
                  <a:srgbClr val="1E1E1E"/>
                </a:solidFill>
                <a:latin typeface="Arial"/>
                <a:cs typeface="Arial"/>
              </a:rPr>
              <a:t/>
            </a:r>
            <a:br>
              <a:rPr lang="en-US" dirty="0" smtClean="0">
                <a:solidFill>
                  <a:srgbClr val="1E1E1E"/>
                </a:solidFill>
                <a:latin typeface="Arial"/>
                <a:cs typeface="Arial"/>
              </a:rPr>
            </a:br>
            <a:r>
              <a:rPr lang="en-US" dirty="0" smtClean="0">
                <a:solidFill>
                  <a:srgbClr val="1E1E1E"/>
                </a:solidFill>
                <a:latin typeface="Arial"/>
                <a:cs typeface="Arial"/>
              </a:rPr>
              <a:t>of </a:t>
            </a:r>
            <a:r>
              <a:rPr lang="en-US" dirty="0">
                <a:solidFill>
                  <a:srgbClr val="1E1E1E"/>
                </a:solidFill>
                <a:latin typeface="Arial"/>
                <a:cs typeface="Arial"/>
              </a:rPr>
              <a:t>Medicare.  </a:t>
            </a:r>
          </a:p>
          <a:p>
            <a:pPr defTabSz="580534"/>
            <a:r>
              <a:rPr lang="en-US" b="1" dirty="0">
                <a:solidFill>
                  <a:srgbClr val="1E1E1E"/>
                </a:solidFill>
                <a:latin typeface="Arial"/>
                <a:cs typeface="Arial"/>
              </a:rPr>
              <a:t>Failure to sign up for Part B of Medicare when first eligible </a:t>
            </a:r>
            <a:r>
              <a:rPr lang="en-US" b="1" dirty="0" smtClean="0">
                <a:solidFill>
                  <a:srgbClr val="1E1E1E"/>
                </a:solidFill>
                <a:latin typeface="Arial"/>
                <a:cs typeface="Arial"/>
              </a:rPr>
              <a:t/>
            </a:r>
            <a:br>
              <a:rPr lang="en-US" b="1" dirty="0" smtClean="0">
                <a:solidFill>
                  <a:srgbClr val="1E1E1E"/>
                </a:solidFill>
                <a:latin typeface="Arial"/>
                <a:cs typeface="Arial"/>
              </a:rPr>
            </a:br>
            <a:r>
              <a:rPr lang="en-US" b="1" dirty="0" smtClean="0">
                <a:solidFill>
                  <a:srgbClr val="1E1E1E"/>
                </a:solidFill>
                <a:latin typeface="Arial"/>
                <a:cs typeface="Arial"/>
              </a:rPr>
              <a:t>will </a:t>
            </a:r>
            <a:r>
              <a:rPr lang="en-US" b="1" dirty="0">
                <a:solidFill>
                  <a:srgbClr val="1E1E1E"/>
                </a:solidFill>
                <a:latin typeface="Arial"/>
                <a:cs typeface="Arial"/>
              </a:rPr>
              <a:t>result in a penalty should you do so at a later date.</a:t>
            </a:r>
          </a:p>
          <a:p>
            <a:pPr defTabSz="580534"/>
            <a:r>
              <a:rPr lang="en-US" dirty="0">
                <a:solidFill>
                  <a:srgbClr val="1E1E1E"/>
                </a:solidFill>
                <a:latin typeface="Arial"/>
                <a:cs typeface="Arial"/>
              </a:rPr>
              <a:t>The MBP limits you to VA facilities </a:t>
            </a:r>
            <a:r>
              <a:rPr lang="en-US" dirty="0" smtClean="0">
                <a:solidFill>
                  <a:srgbClr val="1E1E1E"/>
                </a:solidFill>
                <a:latin typeface="Arial"/>
                <a:cs typeface="Arial"/>
              </a:rPr>
              <a:t>and </a:t>
            </a:r>
            <a:r>
              <a:rPr lang="en-US" dirty="0">
                <a:solidFill>
                  <a:srgbClr val="1E1E1E"/>
                </a:solidFill>
                <a:latin typeface="Arial"/>
                <a:cs typeface="Arial"/>
              </a:rPr>
              <a:t>providers.*</a:t>
            </a:r>
          </a:p>
        </p:txBody>
      </p:sp>
      <p:sp>
        <p:nvSpPr>
          <p:cNvPr id="13" name="object 17"/>
          <p:cNvSpPr/>
          <p:nvPr/>
        </p:nvSpPr>
        <p:spPr>
          <a:xfrm>
            <a:off x="5334000" y="4397041"/>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4" name="object 17"/>
          <p:cNvSpPr/>
          <p:nvPr/>
        </p:nvSpPr>
        <p:spPr>
          <a:xfrm>
            <a:off x="5334000" y="4930441"/>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17"/>
          <p:cNvSpPr/>
          <p:nvPr/>
        </p:nvSpPr>
        <p:spPr>
          <a:xfrm>
            <a:off x="5334000" y="5463841"/>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16" name="TextBox 15"/>
          <p:cNvSpPr txBox="1"/>
          <p:nvPr/>
        </p:nvSpPr>
        <p:spPr>
          <a:xfrm>
            <a:off x="5283200" y="6474023"/>
            <a:ext cx="8001000" cy="307777"/>
          </a:xfrm>
          <a:prstGeom prst="rect">
            <a:avLst/>
          </a:prstGeom>
          <a:noFill/>
        </p:spPr>
        <p:txBody>
          <a:bodyPr wrap="square" rtlCol="0">
            <a:spAutoFit/>
          </a:bodyPr>
          <a:lstStyle/>
          <a:p>
            <a:pPr defTabSz="580534"/>
            <a:r>
              <a:rPr lang="en-US" sz="1400" dirty="0" smtClean="0">
                <a:solidFill>
                  <a:srgbClr val="1E1E1E"/>
                </a:solidFill>
                <a:latin typeface="Arial"/>
                <a:cs typeface="Arial"/>
              </a:rPr>
              <a:t>Source: US Department of Veterans Affairs</a:t>
            </a:r>
            <a:endParaRPr lang="en-US" sz="1400" dirty="0">
              <a:solidFill>
                <a:srgbClr val="1E1E1E"/>
              </a:solidFill>
              <a:latin typeface="Arial"/>
              <a:cs typeface="Arial"/>
            </a:endParaRPr>
          </a:p>
        </p:txBody>
      </p:sp>
    </p:spTree>
    <p:extLst>
      <p:ext uri="{BB962C8B-B14F-4D97-AF65-F5344CB8AC3E}">
        <p14:creationId xmlns:p14="http://schemas.microsoft.com/office/powerpoint/2010/main" val="3897447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6" name="TextBox 5"/>
          <p:cNvSpPr txBox="1"/>
          <p:nvPr/>
        </p:nvSpPr>
        <p:spPr>
          <a:xfrm>
            <a:off x="5207000" y="585890"/>
            <a:ext cx="7315200" cy="630942"/>
          </a:xfrm>
          <a:prstGeom prst="rect">
            <a:avLst/>
          </a:prstGeom>
          <a:noFill/>
        </p:spPr>
        <p:txBody>
          <a:bodyPr wrap="square" rtlCol="0">
            <a:spAutoFit/>
          </a:bodyPr>
          <a:lstStyle/>
          <a:p>
            <a:r>
              <a:rPr lang="en-US" sz="3500" spc="25" dirty="0" smtClean="0">
                <a:solidFill>
                  <a:srgbClr val="87C546"/>
                </a:solidFill>
                <a:latin typeface="Arial"/>
                <a:ea typeface="+mj-ea"/>
                <a:cs typeface="Arial"/>
              </a:rPr>
              <a:t>Option 3: Enroll in Medicare only</a:t>
            </a:r>
            <a:endParaRPr lang="en-US" dirty="0"/>
          </a:p>
        </p:txBody>
      </p:sp>
      <p:sp>
        <p:nvSpPr>
          <p:cNvPr id="7" name="TextBox 6"/>
          <p:cNvSpPr txBox="1"/>
          <p:nvPr/>
        </p:nvSpPr>
        <p:spPr>
          <a:xfrm>
            <a:off x="5207000" y="1371600"/>
            <a:ext cx="7797800" cy="400110"/>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Limited to Medicare-approved providers and facilities only</a:t>
            </a:r>
          </a:p>
        </p:txBody>
      </p:sp>
      <p:sp>
        <p:nvSpPr>
          <p:cNvPr id="11" name="TextBox 10"/>
          <p:cNvSpPr txBox="1"/>
          <p:nvPr/>
        </p:nvSpPr>
        <p:spPr>
          <a:xfrm>
            <a:off x="5511800" y="1828800"/>
            <a:ext cx="7391400" cy="1200329"/>
          </a:xfrm>
          <a:prstGeom prst="rect">
            <a:avLst/>
          </a:prstGeom>
          <a:noFill/>
        </p:spPr>
        <p:txBody>
          <a:bodyPr wrap="square" rtlCol="0">
            <a:spAutoFit/>
          </a:bodyPr>
          <a:lstStyle/>
          <a:p>
            <a:pPr defTabSz="580534"/>
            <a:r>
              <a:rPr lang="en-US" dirty="0">
                <a:solidFill>
                  <a:srgbClr val="1E1E1E"/>
                </a:solidFill>
                <a:latin typeface="Arial"/>
                <a:cs typeface="Arial"/>
              </a:rPr>
              <a:t>This option doesn’t offer </a:t>
            </a:r>
            <a:r>
              <a:rPr lang="en-US" dirty="0" smtClean="0">
                <a:solidFill>
                  <a:srgbClr val="1E1E1E"/>
                </a:solidFill>
                <a:latin typeface="Arial"/>
                <a:cs typeface="Arial"/>
              </a:rPr>
              <a:t>coverage by </a:t>
            </a:r>
            <a:r>
              <a:rPr lang="en-US" dirty="0">
                <a:solidFill>
                  <a:srgbClr val="1E1E1E"/>
                </a:solidFill>
                <a:latin typeface="Arial"/>
                <a:cs typeface="Arial"/>
              </a:rPr>
              <a:t>any VA facility or provider. </a:t>
            </a:r>
          </a:p>
          <a:p>
            <a:pPr defTabSz="580534"/>
            <a:r>
              <a:rPr lang="en-US" dirty="0">
                <a:solidFill>
                  <a:srgbClr val="1E1E1E"/>
                </a:solidFill>
                <a:latin typeface="Arial"/>
                <a:cs typeface="Arial"/>
              </a:rPr>
              <a:t>The VA drug benefit will work with Medicare. </a:t>
            </a:r>
          </a:p>
          <a:p>
            <a:pPr defTabSz="580534"/>
            <a:r>
              <a:rPr lang="en-US" dirty="0">
                <a:solidFill>
                  <a:srgbClr val="1E1E1E"/>
                </a:solidFill>
                <a:latin typeface="Arial"/>
                <a:cs typeface="Arial"/>
              </a:rPr>
              <a:t>Medicare does not affect VA drug benefits. You’ll continue to get your drugs from a VA pharmacy</a:t>
            </a:r>
            <a:r>
              <a:rPr lang="en-US" dirty="0" smtClean="0">
                <a:solidFill>
                  <a:srgbClr val="1E1E1E"/>
                </a:solidFill>
                <a:latin typeface="Arial"/>
                <a:cs typeface="Arial"/>
              </a:rPr>
              <a:t>.</a:t>
            </a:r>
            <a:endParaRPr lang="en-US" dirty="0">
              <a:solidFill>
                <a:srgbClr val="1E1E1E"/>
              </a:solidFill>
              <a:latin typeface="Arial"/>
              <a:cs typeface="Arial"/>
            </a:endParaRPr>
          </a:p>
        </p:txBody>
      </p:sp>
      <p:sp>
        <p:nvSpPr>
          <p:cNvPr id="12" name="object 17"/>
          <p:cNvSpPr/>
          <p:nvPr/>
        </p:nvSpPr>
        <p:spPr>
          <a:xfrm>
            <a:off x="5334000" y="1955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3" name="object 17"/>
          <p:cNvSpPr/>
          <p:nvPr/>
        </p:nvSpPr>
        <p:spPr>
          <a:xfrm>
            <a:off x="5334000" y="2521569"/>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16" name="object 17"/>
          <p:cNvSpPr/>
          <p:nvPr/>
        </p:nvSpPr>
        <p:spPr>
          <a:xfrm>
            <a:off x="5334000" y="2260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pic>
        <p:nvPicPr>
          <p:cNvPr id="17" name="Picture 2"/>
          <p:cNvPicPr>
            <a:picLocks noChangeAspect="1" noChangeArrowheads="1"/>
          </p:cNvPicPr>
          <p:nvPr/>
        </p:nvPicPr>
        <p:blipFill>
          <a:blip r:embed="rId4"/>
          <a:srcRect l="29931" t="17407" r="16806" b="10741"/>
          <a:stretch>
            <a:fillRect/>
          </a:stretch>
        </p:blipFill>
        <p:spPr>
          <a:xfrm>
            <a:off x="5355826" y="3317337"/>
            <a:ext cx="3578916" cy="2036761"/>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5"/>
          <a:srcRect l="29896" t="18889" r="15139" b="8766"/>
          <a:stretch>
            <a:fillRect/>
          </a:stretch>
        </p:blipFill>
        <p:spPr>
          <a:xfrm>
            <a:off x="9093200" y="3303026"/>
            <a:ext cx="3657600" cy="2030974"/>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0158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chemeClr val="accent2"/>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6" name="TextBox 5"/>
          <p:cNvSpPr txBox="1"/>
          <p:nvPr/>
        </p:nvSpPr>
        <p:spPr>
          <a:xfrm>
            <a:off x="5207000" y="585890"/>
            <a:ext cx="7315200" cy="630942"/>
          </a:xfrm>
          <a:prstGeom prst="rect">
            <a:avLst/>
          </a:prstGeom>
          <a:noFill/>
        </p:spPr>
        <p:txBody>
          <a:bodyPr wrap="square" rtlCol="0">
            <a:spAutoFit/>
          </a:bodyPr>
          <a:lstStyle/>
          <a:p>
            <a:r>
              <a:rPr lang="en-US" sz="3500" spc="25" dirty="0" smtClean="0">
                <a:solidFill>
                  <a:srgbClr val="87C546"/>
                </a:solidFill>
                <a:latin typeface="Arial"/>
                <a:ea typeface="+mj-ea"/>
                <a:cs typeface="Arial"/>
              </a:rPr>
              <a:t>Summary of options: pros and cons</a:t>
            </a:r>
            <a:endParaRPr lang="en-US" dirty="0"/>
          </a:p>
        </p:txBody>
      </p:sp>
      <p:sp>
        <p:nvSpPr>
          <p:cNvPr id="8" name="TextBox 7"/>
          <p:cNvSpPr txBox="1"/>
          <p:nvPr/>
        </p:nvSpPr>
        <p:spPr>
          <a:xfrm>
            <a:off x="5283200" y="1447800"/>
            <a:ext cx="7162800" cy="3477876"/>
          </a:xfrm>
          <a:prstGeom prst="rect">
            <a:avLst/>
          </a:prstGeom>
          <a:noFill/>
        </p:spPr>
        <p:txBody>
          <a:bodyPr wrap="square" rtlCol="0">
            <a:spAutoFit/>
          </a:bodyPr>
          <a:lstStyle/>
          <a:p>
            <a:pPr defTabSz="580534"/>
            <a:r>
              <a:rPr lang="en-US" b="1" dirty="0">
                <a:solidFill>
                  <a:srgbClr val="1E1E1E"/>
                </a:solidFill>
                <a:latin typeface="Arial"/>
                <a:cs typeface="Arial"/>
              </a:rPr>
              <a:t>The VA Medical Benefit Package (MBP) provides coverage by </a:t>
            </a:r>
            <a:r>
              <a:rPr lang="en-US" b="1" dirty="0" smtClean="0">
                <a:solidFill>
                  <a:srgbClr val="1E1E1E"/>
                </a:solidFill>
                <a:latin typeface="Arial"/>
                <a:cs typeface="Arial"/>
              </a:rPr>
              <a:t/>
            </a:r>
            <a:br>
              <a:rPr lang="en-US" b="1" dirty="0" smtClean="0">
                <a:solidFill>
                  <a:srgbClr val="1E1E1E"/>
                </a:solidFill>
                <a:latin typeface="Arial"/>
                <a:cs typeface="Arial"/>
              </a:rPr>
            </a:br>
            <a:r>
              <a:rPr lang="en-US" b="1" dirty="0" smtClean="0">
                <a:solidFill>
                  <a:srgbClr val="1E1E1E"/>
                </a:solidFill>
                <a:latin typeface="Arial"/>
                <a:cs typeface="Arial"/>
              </a:rPr>
              <a:t>VA </a:t>
            </a:r>
            <a:r>
              <a:rPr lang="en-US" b="1" dirty="0">
                <a:solidFill>
                  <a:srgbClr val="1E1E1E"/>
                </a:solidFill>
                <a:latin typeface="Arial"/>
                <a:cs typeface="Arial"/>
              </a:rPr>
              <a:t>providers and facilities.</a:t>
            </a:r>
          </a:p>
          <a:p>
            <a:pPr defTabSz="580534"/>
            <a:endParaRPr lang="en-US" b="1" dirty="0" smtClean="0">
              <a:solidFill>
                <a:srgbClr val="1E1E1E"/>
              </a:solidFill>
              <a:latin typeface="Arial"/>
              <a:cs typeface="Arial"/>
            </a:endParaRPr>
          </a:p>
          <a:p>
            <a:pPr defTabSz="580534"/>
            <a:r>
              <a:rPr lang="en-US" b="1" spc="-38" dirty="0" smtClean="0">
                <a:solidFill>
                  <a:srgbClr val="1E1E1E"/>
                </a:solidFill>
                <a:latin typeface="Arial"/>
                <a:cs typeface="Arial"/>
              </a:rPr>
              <a:t>Medicare </a:t>
            </a:r>
            <a:r>
              <a:rPr lang="en-US" b="1" spc="-38" dirty="0">
                <a:solidFill>
                  <a:srgbClr val="1E1E1E"/>
                </a:solidFill>
                <a:latin typeface="Arial"/>
                <a:cs typeface="Arial"/>
              </a:rPr>
              <a:t>is not accepted by VA providers and facilities.</a:t>
            </a:r>
          </a:p>
          <a:p>
            <a:pPr defTabSz="580534"/>
            <a:endParaRPr lang="en-US" b="1" dirty="0">
              <a:solidFill>
                <a:srgbClr val="1E1E1E"/>
              </a:solidFill>
              <a:latin typeface="Arial"/>
              <a:cs typeface="Arial"/>
            </a:endParaRPr>
          </a:p>
          <a:p>
            <a:pPr defTabSz="580534"/>
            <a:r>
              <a:rPr lang="en-US" b="1" dirty="0">
                <a:solidFill>
                  <a:srgbClr val="1E1E1E"/>
                </a:solidFill>
                <a:latin typeface="Arial"/>
                <a:cs typeface="Arial"/>
              </a:rPr>
              <a:t>With few exceptions, the MBP is generally not accepted by Medicare-approved providers and facilities.</a:t>
            </a:r>
          </a:p>
          <a:p>
            <a:pPr defTabSz="580534"/>
            <a:endParaRPr lang="en-US" b="1" dirty="0">
              <a:solidFill>
                <a:srgbClr val="1E1E1E"/>
              </a:solidFill>
              <a:latin typeface="Arial"/>
              <a:cs typeface="Arial"/>
            </a:endParaRPr>
          </a:p>
          <a:p>
            <a:pPr defTabSz="580534"/>
            <a:r>
              <a:rPr lang="en-US" b="1" dirty="0">
                <a:solidFill>
                  <a:srgbClr val="1E1E1E"/>
                </a:solidFill>
                <a:latin typeface="Arial"/>
                <a:cs typeface="Arial"/>
              </a:rPr>
              <a:t>Medicare and VA healthcare do not coordinate coverage.</a:t>
            </a:r>
          </a:p>
          <a:p>
            <a:pPr defTabSz="580534"/>
            <a:endParaRPr lang="en-US" dirty="0">
              <a:solidFill>
                <a:srgbClr val="1E1E1E"/>
              </a:solidFill>
              <a:latin typeface="Arial"/>
              <a:cs typeface="Arial"/>
            </a:endParaRPr>
          </a:p>
          <a:p>
            <a:pPr defTabSz="580534"/>
            <a:r>
              <a:rPr lang="en-US" sz="2000" b="1" dirty="0">
                <a:solidFill>
                  <a:srgbClr val="6EB339"/>
                </a:solidFill>
                <a:latin typeface="Arial"/>
                <a:cs typeface="Arial"/>
              </a:rPr>
              <a:t>Conclusion: </a:t>
            </a:r>
            <a:r>
              <a:rPr lang="en-US" sz="2000" b="1" dirty="0" smtClean="0">
                <a:solidFill>
                  <a:srgbClr val="6EB339"/>
                </a:solidFill>
                <a:latin typeface="Arial"/>
                <a:cs typeface="Arial"/>
              </a:rPr>
              <a:t>The </a:t>
            </a:r>
            <a:r>
              <a:rPr lang="en-US" sz="2000" b="1" dirty="0">
                <a:solidFill>
                  <a:srgbClr val="6EB339"/>
                </a:solidFill>
                <a:latin typeface="Arial"/>
                <a:cs typeface="Arial"/>
              </a:rPr>
              <a:t>combination of Medicare Coverage and the MBP would provide the most options for coverage.</a:t>
            </a:r>
          </a:p>
        </p:txBody>
      </p:sp>
      <p:sp>
        <p:nvSpPr>
          <p:cNvPr id="9" name="TextBox 8"/>
          <p:cNvSpPr txBox="1"/>
          <p:nvPr/>
        </p:nvSpPr>
        <p:spPr>
          <a:xfrm>
            <a:off x="5207000" y="5407699"/>
            <a:ext cx="8001000" cy="307777"/>
          </a:xfrm>
          <a:prstGeom prst="rect">
            <a:avLst/>
          </a:prstGeom>
          <a:noFill/>
        </p:spPr>
        <p:txBody>
          <a:bodyPr wrap="square" rtlCol="0">
            <a:spAutoFit/>
          </a:bodyPr>
          <a:lstStyle/>
          <a:p>
            <a:pPr defTabSz="580534"/>
            <a:r>
              <a:rPr lang="en-US" sz="1400" dirty="0">
                <a:solidFill>
                  <a:srgbClr val="1E1E1E"/>
                </a:solidFill>
                <a:latin typeface="Arial"/>
                <a:cs typeface="Arial"/>
              </a:rPr>
              <a:t>Talk to your nearest VSO </a:t>
            </a:r>
            <a:r>
              <a:rPr lang="en-US" sz="1400" dirty="0" smtClean="0">
                <a:solidFill>
                  <a:srgbClr val="1E1E1E"/>
                </a:solidFill>
                <a:latin typeface="Arial"/>
                <a:cs typeface="Arial"/>
              </a:rPr>
              <a:t>and a </a:t>
            </a:r>
            <a:r>
              <a:rPr lang="en-US" sz="1400" dirty="0">
                <a:solidFill>
                  <a:srgbClr val="1E1E1E"/>
                </a:solidFill>
                <a:latin typeface="Arial"/>
                <a:cs typeface="Arial"/>
              </a:rPr>
              <a:t>licensed insurance agent for more information. </a:t>
            </a:r>
          </a:p>
        </p:txBody>
      </p:sp>
      <p:sp>
        <p:nvSpPr>
          <p:cNvPr id="1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480028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4" name="TextBox 3"/>
          <p:cNvSpPr txBox="1"/>
          <p:nvPr/>
        </p:nvSpPr>
        <p:spPr>
          <a:xfrm>
            <a:off x="5207000" y="585890"/>
            <a:ext cx="7315200" cy="1169551"/>
          </a:xfrm>
          <a:prstGeom prst="rect">
            <a:avLst/>
          </a:prstGeom>
          <a:noFill/>
        </p:spPr>
        <p:txBody>
          <a:bodyPr wrap="square" rtlCol="0">
            <a:spAutoFit/>
          </a:bodyPr>
          <a:lstStyle/>
          <a:p>
            <a:r>
              <a:rPr lang="en-US" sz="3500" spc="25" dirty="0" smtClean="0">
                <a:solidFill>
                  <a:srgbClr val="87C546"/>
                </a:solidFill>
                <a:latin typeface="Arial"/>
                <a:ea typeface="+mj-ea"/>
                <a:cs typeface="Arial"/>
              </a:rPr>
              <a:t>Other coverage: CHAMPVA </a:t>
            </a:r>
            <a:br>
              <a:rPr lang="en-US" sz="3500" spc="25" dirty="0" smtClean="0">
                <a:solidFill>
                  <a:srgbClr val="87C546"/>
                </a:solidFill>
                <a:latin typeface="Arial"/>
                <a:ea typeface="+mj-ea"/>
                <a:cs typeface="Arial"/>
              </a:rPr>
            </a:br>
            <a:r>
              <a:rPr lang="en-US" sz="3500" spc="25" dirty="0" smtClean="0">
                <a:solidFill>
                  <a:srgbClr val="87C546"/>
                </a:solidFill>
                <a:latin typeface="Arial"/>
                <a:ea typeface="+mj-ea"/>
                <a:cs typeface="Arial"/>
              </a:rPr>
              <a:t>and Medicare</a:t>
            </a:r>
            <a:endParaRPr lang="en-US" dirty="0"/>
          </a:p>
        </p:txBody>
      </p:sp>
      <p:sp>
        <p:nvSpPr>
          <p:cNvPr id="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8" name="object 17"/>
          <p:cNvSpPr/>
          <p:nvPr/>
        </p:nvSpPr>
        <p:spPr>
          <a:xfrm>
            <a:off x="5334000" y="2819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0" name="TextBox 9"/>
          <p:cNvSpPr txBox="1"/>
          <p:nvPr/>
        </p:nvSpPr>
        <p:spPr>
          <a:xfrm>
            <a:off x="5207000" y="1892452"/>
            <a:ext cx="6705600" cy="707886"/>
          </a:xfrm>
          <a:prstGeom prst="rect">
            <a:avLst/>
          </a:prstGeom>
          <a:noFill/>
        </p:spPr>
        <p:txBody>
          <a:bodyPr wrap="square" rtlCol="0">
            <a:spAutoFit/>
          </a:bodyPr>
          <a:lstStyle/>
          <a:p>
            <a:pPr marL="12700">
              <a:lnSpc>
                <a:spcPct val="100000"/>
              </a:lnSpc>
            </a:pPr>
            <a:r>
              <a:rPr lang="en-US" sz="2000" b="1" dirty="0" smtClean="0">
                <a:solidFill>
                  <a:srgbClr val="414042"/>
                </a:solidFill>
                <a:latin typeface="Arial"/>
                <a:cs typeface="Arial"/>
              </a:rPr>
              <a:t>Who is eligible? Spouses and dependent children of a veteran who:  </a:t>
            </a:r>
          </a:p>
        </p:txBody>
      </p:sp>
      <p:sp>
        <p:nvSpPr>
          <p:cNvPr id="11" name="TextBox 10"/>
          <p:cNvSpPr txBox="1"/>
          <p:nvPr/>
        </p:nvSpPr>
        <p:spPr>
          <a:xfrm>
            <a:off x="5511800" y="2589073"/>
            <a:ext cx="7162800" cy="2599173"/>
          </a:xfrm>
          <a:prstGeom prst="rect">
            <a:avLst/>
          </a:prstGeom>
          <a:noFill/>
        </p:spPr>
        <p:txBody>
          <a:bodyPr wrap="square" rtlCol="0">
            <a:spAutoFit/>
          </a:bodyPr>
          <a:lstStyle/>
          <a:p>
            <a:pPr defTabSz="580534">
              <a:lnSpc>
                <a:spcPct val="130000"/>
              </a:lnSpc>
            </a:pPr>
            <a:r>
              <a:rPr lang="en-US" dirty="0" smtClean="0">
                <a:solidFill>
                  <a:srgbClr val="1E1E1E"/>
                </a:solidFill>
                <a:latin typeface="Arial"/>
                <a:cs typeface="Arial"/>
              </a:rPr>
              <a:t>is </a:t>
            </a:r>
            <a:r>
              <a:rPr lang="en-US" dirty="0">
                <a:solidFill>
                  <a:srgbClr val="1E1E1E"/>
                </a:solidFill>
                <a:latin typeface="Arial"/>
                <a:cs typeface="Arial"/>
              </a:rPr>
              <a:t>rated permanently and totally disabled due to a service-connected </a:t>
            </a:r>
            <a:r>
              <a:rPr lang="en-US" dirty="0" smtClean="0">
                <a:solidFill>
                  <a:srgbClr val="1E1E1E"/>
                </a:solidFill>
                <a:latin typeface="Arial"/>
                <a:cs typeface="Arial"/>
              </a:rPr>
              <a:t>disability; </a:t>
            </a:r>
            <a:r>
              <a:rPr lang="en-US" dirty="0">
                <a:solidFill>
                  <a:srgbClr val="1E1E1E"/>
                </a:solidFill>
                <a:latin typeface="Arial"/>
                <a:cs typeface="Arial"/>
              </a:rPr>
              <a:t>or</a:t>
            </a:r>
          </a:p>
          <a:p>
            <a:pPr defTabSz="580534">
              <a:lnSpc>
                <a:spcPct val="130000"/>
              </a:lnSpc>
            </a:pPr>
            <a:r>
              <a:rPr lang="en-US" dirty="0" smtClean="0">
                <a:solidFill>
                  <a:srgbClr val="1E1E1E"/>
                </a:solidFill>
                <a:latin typeface="Arial"/>
                <a:cs typeface="Arial"/>
              </a:rPr>
              <a:t>was </a:t>
            </a:r>
            <a:r>
              <a:rPr lang="en-US" dirty="0">
                <a:solidFill>
                  <a:srgbClr val="1E1E1E"/>
                </a:solidFill>
                <a:latin typeface="Arial"/>
                <a:cs typeface="Arial"/>
              </a:rPr>
              <a:t>rated permanently and totally disabled due to a service-connected condition </a:t>
            </a:r>
            <a:r>
              <a:rPr lang="en-US" dirty="0" smtClean="0">
                <a:solidFill>
                  <a:srgbClr val="1E1E1E"/>
                </a:solidFill>
                <a:latin typeface="Arial"/>
                <a:cs typeface="Arial"/>
              </a:rPr>
              <a:t>at </a:t>
            </a:r>
            <a:r>
              <a:rPr lang="en-US" dirty="0">
                <a:solidFill>
                  <a:srgbClr val="1E1E1E"/>
                </a:solidFill>
                <a:latin typeface="Arial"/>
                <a:cs typeface="Arial"/>
              </a:rPr>
              <a:t>the time of </a:t>
            </a:r>
            <a:r>
              <a:rPr lang="en-US" dirty="0" smtClean="0">
                <a:solidFill>
                  <a:srgbClr val="1E1E1E"/>
                </a:solidFill>
                <a:latin typeface="Arial"/>
                <a:cs typeface="Arial"/>
              </a:rPr>
              <a:t>death; </a:t>
            </a:r>
            <a:r>
              <a:rPr lang="en-US" dirty="0">
                <a:solidFill>
                  <a:srgbClr val="1E1E1E"/>
                </a:solidFill>
                <a:latin typeface="Arial"/>
                <a:cs typeface="Arial"/>
              </a:rPr>
              <a:t>or</a:t>
            </a:r>
          </a:p>
          <a:p>
            <a:pPr defTabSz="580534">
              <a:lnSpc>
                <a:spcPct val="130000"/>
              </a:lnSpc>
            </a:pPr>
            <a:r>
              <a:rPr lang="en-US" dirty="0" smtClean="0">
                <a:solidFill>
                  <a:srgbClr val="1E1E1E"/>
                </a:solidFill>
                <a:latin typeface="Arial"/>
                <a:cs typeface="Arial"/>
              </a:rPr>
              <a:t>died </a:t>
            </a:r>
            <a:r>
              <a:rPr lang="en-US" dirty="0">
                <a:solidFill>
                  <a:srgbClr val="1E1E1E"/>
                </a:solidFill>
                <a:latin typeface="Arial"/>
                <a:cs typeface="Arial"/>
              </a:rPr>
              <a:t>of a service-connected </a:t>
            </a:r>
            <a:r>
              <a:rPr lang="en-US" dirty="0" smtClean="0">
                <a:solidFill>
                  <a:srgbClr val="1E1E1E"/>
                </a:solidFill>
                <a:latin typeface="Arial"/>
                <a:cs typeface="Arial"/>
              </a:rPr>
              <a:t>disability; </a:t>
            </a:r>
            <a:r>
              <a:rPr lang="en-US" dirty="0">
                <a:solidFill>
                  <a:srgbClr val="1E1E1E"/>
                </a:solidFill>
                <a:latin typeface="Arial"/>
                <a:cs typeface="Arial"/>
              </a:rPr>
              <a:t>or</a:t>
            </a:r>
          </a:p>
          <a:p>
            <a:pPr defTabSz="580534">
              <a:lnSpc>
                <a:spcPct val="130000"/>
              </a:lnSpc>
            </a:pPr>
            <a:r>
              <a:rPr lang="en-US" dirty="0" smtClean="0">
                <a:solidFill>
                  <a:srgbClr val="1E1E1E"/>
                </a:solidFill>
                <a:latin typeface="Arial"/>
                <a:cs typeface="Arial"/>
              </a:rPr>
              <a:t>died </a:t>
            </a:r>
            <a:r>
              <a:rPr lang="en-US" dirty="0">
                <a:solidFill>
                  <a:srgbClr val="1E1E1E"/>
                </a:solidFill>
                <a:latin typeface="Arial"/>
                <a:cs typeface="Arial"/>
              </a:rPr>
              <a:t>on active duty, and the dependents are not eligible for DoD TRICARE benefits.</a:t>
            </a:r>
          </a:p>
        </p:txBody>
      </p:sp>
      <p:sp>
        <p:nvSpPr>
          <p:cNvPr id="12" name="TextBox 11"/>
          <p:cNvSpPr txBox="1"/>
          <p:nvPr/>
        </p:nvSpPr>
        <p:spPr>
          <a:xfrm>
            <a:off x="5283200" y="5953780"/>
            <a:ext cx="8001000" cy="307777"/>
          </a:xfrm>
          <a:prstGeom prst="rect">
            <a:avLst/>
          </a:prstGeom>
          <a:noFill/>
        </p:spPr>
        <p:txBody>
          <a:bodyPr wrap="square" rtlCol="0">
            <a:spAutoFit/>
          </a:bodyPr>
          <a:lstStyle/>
          <a:p>
            <a:pPr defTabSz="580534"/>
            <a:r>
              <a:rPr lang="en-US" sz="1400" dirty="0">
                <a:solidFill>
                  <a:srgbClr val="1E1E1E"/>
                </a:solidFill>
                <a:latin typeface="Arial"/>
                <a:cs typeface="Arial"/>
              </a:rPr>
              <a:t>Source: US Department of </a:t>
            </a:r>
            <a:r>
              <a:rPr lang="en-US" sz="1400" dirty="0" smtClean="0">
                <a:solidFill>
                  <a:srgbClr val="1E1E1E"/>
                </a:solidFill>
                <a:latin typeface="Arial"/>
                <a:cs typeface="Arial"/>
              </a:rPr>
              <a:t>Veterans </a:t>
            </a:r>
            <a:r>
              <a:rPr lang="en-US" sz="1400" dirty="0">
                <a:solidFill>
                  <a:srgbClr val="1E1E1E"/>
                </a:solidFill>
                <a:latin typeface="Arial"/>
                <a:cs typeface="Arial"/>
              </a:rPr>
              <a:t>Affairs</a:t>
            </a:r>
          </a:p>
        </p:txBody>
      </p:sp>
      <p:sp>
        <p:nvSpPr>
          <p:cNvPr id="18" name="object 17"/>
          <p:cNvSpPr/>
          <p:nvPr/>
        </p:nvSpPr>
        <p:spPr>
          <a:xfrm>
            <a:off x="5334000" y="4241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0" name="object 17"/>
          <p:cNvSpPr/>
          <p:nvPr/>
        </p:nvSpPr>
        <p:spPr>
          <a:xfrm>
            <a:off x="5334000" y="3505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4" name="object 17"/>
          <p:cNvSpPr/>
          <p:nvPr/>
        </p:nvSpPr>
        <p:spPr>
          <a:xfrm>
            <a:off x="5334000" y="4572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Tree>
    <p:extLst>
      <p:ext uri="{BB962C8B-B14F-4D97-AF65-F5344CB8AC3E}">
        <p14:creationId xmlns:p14="http://schemas.microsoft.com/office/powerpoint/2010/main" val="3259983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3" name="object 3"/>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sp>
        <p:nvSpPr>
          <p:cNvPr id="4" name="object 4"/>
          <p:cNvSpPr txBox="1">
            <a:spLocks noGrp="1"/>
          </p:cNvSpPr>
          <p:nvPr>
            <p:ph type="title"/>
          </p:nvPr>
        </p:nvSpPr>
        <p:spPr>
          <a:xfrm>
            <a:off x="936581" y="795664"/>
            <a:ext cx="11131636" cy="1544291"/>
          </a:xfrm>
          <a:prstGeom prst="rect">
            <a:avLst/>
          </a:prstGeom>
        </p:spPr>
        <p:txBody>
          <a:bodyPr vert="horz" wrap="square" lIns="0" tIns="767356" rIns="0" bIns="0" rtlCol="0">
            <a:spAutoFit/>
          </a:bodyPr>
          <a:lstStyle/>
          <a:p>
            <a:pPr marL="4778375">
              <a:lnSpc>
                <a:spcPct val="100000"/>
              </a:lnSpc>
            </a:pPr>
            <a:r>
              <a:rPr sz="5000" spc="-360" dirty="0">
                <a:latin typeface="Arial"/>
                <a:cs typeface="Arial"/>
              </a:rPr>
              <a:t>T</a:t>
            </a:r>
            <a:r>
              <a:rPr sz="5000" spc="35" dirty="0">
                <a:latin typeface="Arial"/>
                <a:cs typeface="Arial"/>
              </a:rPr>
              <a:t>o</a:t>
            </a:r>
            <a:r>
              <a:rPr sz="5000" spc="-40" dirty="0">
                <a:latin typeface="Arial"/>
                <a:cs typeface="Arial"/>
              </a:rPr>
              <a:t>d</a:t>
            </a:r>
            <a:r>
              <a:rPr sz="5000" spc="5" dirty="0">
                <a:latin typeface="Arial"/>
                <a:cs typeface="Arial"/>
              </a:rPr>
              <a:t>a</a:t>
            </a:r>
            <a:r>
              <a:rPr sz="5000" dirty="0">
                <a:latin typeface="Arial"/>
                <a:cs typeface="Arial"/>
              </a:rPr>
              <a:t>y</a:t>
            </a:r>
            <a:r>
              <a:rPr sz="5000" spc="200" dirty="0">
                <a:latin typeface="Arial"/>
                <a:cs typeface="Arial"/>
              </a:rPr>
              <a:t> </a:t>
            </a:r>
            <a:r>
              <a:rPr sz="5000" spc="-60" dirty="0">
                <a:latin typeface="Arial"/>
                <a:cs typeface="Arial"/>
              </a:rPr>
              <a:t>w</a:t>
            </a:r>
            <a:r>
              <a:rPr sz="5000" dirty="0">
                <a:latin typeface="Arial"/>
                <a:cs typeface="Arial"/>
              </a:rPr>
              <a:t>e</a:t>
            </a:r>
            <a:r>
              <a:rPr sz="5000" spc="200" dirty="0">
                <a:latin typeface="Arial"/>
                <a:cs typeface="Arial"/>
              </a:rPr>
              <a:t> </a:t>
            </a:r>
            <a:r>
              <a:rPr sz="5000" spc="-15" dirty="0">
                <a:latin typeface="Arial"/>
                <a:cs typeface="Arial"/>
              </a:rPr>
              <a:t>w</a:t>
            </a:r>
            <a:r>
              <a:rPr sz="5000" spc="-5" dirty="0">
                <a:latin typeface="Arial"/>
                <a:cs typeface="Arial"/>
              </a:rPr>
              <a:t>i</a:t>
            </a:r>
            <a:r>
              <a:rPr sz="5000" spc="-40" dirty="0">
                <a:latin typeface="Arial"/>
                <a:cs typeface="Arial"/>
              </a:rPr>
              <a:t>l</a:t>
            </a:r>
            <a:r>
              <a:rPr sz="5000" dirty="0">
                <a:latin typeface="Arial"/>
                <a:cs typeface="Arial"/>
              </a:rPr>
              <a:t>l</a:t>
            </a:r>
            <a:r>
              <a:rPr sz="5000" spc="200" dirty="0">
                <a:latin typeface="Arial"/>
                <a:cs typeface="Arial"/>
              </a:rPr>
              <a:t> </a:t>
            </a:r>
            <a:r>
              <a:rPr sz="5000" spc="-75" dirty="0">
                <a:latin typeface="Arial"/>
                <a:cs typeface="Arial"/>
              </a:rPr>
              <a:t>c</a:t>
            </a:r>
            <a:r>
              <a:rPr sz="5000" spc="-35" dirty="0">
                <a:latin typeface="Arial"/>
                <a:cs typeface="Arial"/>
              </a:rPr>
              <a:t>o</a:t>
            </a:r>
            <a:r>
              <a:rPr sz="5000" spc="-55" dirty="0">
                <a:latin typeface="Arial"/>
                <a:cs typeface="Arial"/>
              </a:rPr>
              <a:t>v</a:t>
            </a:r>
            <a:r>
              <a:rPr sz="5000" spc="-10" dirty="0">
                <a:latin typeface="Arial"/>
                <a:cs typeface="Arial"/>
              </a:rPr>
              <a:t>e</a:t>
            </a:r>
            <a:r>
              <a:rPr sz="5000" dirty="0">
                <a:latin typeface="Arial"/>
                <a:cs typeface="Arial"/>
              </a:rPr>
              <a:t>r</a:t>
            </a:r>
          </a:p>
        </p:txBody>
      </p:sp>
      <p:sp>
        <p:nvSpPr>
          <p:cNvPr id="5" name="object 5"/>
          <p:cNvSpPr txBox="1"/>
          <p:nvPr/>
        </p:nvSpPr>
        <p:spPr>
          <a:xfrm>
            <a:off x="5956300" y="2705070"/>
            <a:ext cx="4660900" cy="2503126"/>
          </a:xfrm>
          <a:prstGeom prst="rect">
            <a:avLst/>
          </a:prstGeom>
        </p:spPr>
        <p:txBody>
          <a:bodyPr vert="horz" wrap="square" lIns="0" tIns="0" rIns="0" bIns="0" rtlCol="0">
            <a:spAutoFit/>
          </a:bodyPr>
          <a:lstStyle/>
          <a:p>
            <a:pPr marL="12700">
              <a:lnSpc>
                <a:spcPct val="100000"/>
              </a:lnSpc>
            </a:pPr>
            <a:r>
              <a:rPr lang="en-US" sz="2600" dirty="0">
                <a:solidFill>
                  <a:srgbClr val="414042"/>
                </a:solidFill>
                <a:latin typeface="Arial"/>
                <a:cs typeface="Arial"/>
              </a:rPr>
              <a:t>What Medi</a:t>
            </a:r>
            <a:r>
              <a:rPr lang="en-US" sz="2600" spc="-20" dirty="0">
                <a:solidFill>
                  <a:srgbClr val="414042"/>
                </a:solidFill>
                <a:latin typeface="Arial"/>
                <a:cs typeface="Arial"/>
              </a:rPr>
              <a:t>c</a:t>
            </a:r>
            <a:r>
              <a:rPr lang="en-US" sz="2600" dirty="0">
                <a:solidFill>
                  <a:srgbClr val="414042"/>
                </a:solidFill>
                <a:latin typeface="Arial"/>
                <a:cs typeface="Arial"/>
              </a:rPr>
              <a:t>a</a:t>
            </a:r>
            <a:r>
              <a:rPr lang="en-US" sz="2600" spc="-55" dirty="0">
                <a:solidFill>
                  <a:srgbClr val="414042"/>
                </a:solidFill>
                <a:latin typeface="Arial"/>
                <a:cs typeface="Arial"/>
              </a:rPr>
              <a:t>r</a:t>
            </a:r>
            <a:r>
              <a:rPr lang="en-US" sz="2600" dirty="0">
                <a:solidFill>
                  <a:srgbClr val="414042"/>
                </a:solidFill>
                <a:latin typeface="Arial"/>
                <a:cs typeface="Arial"/>
              </a:rPr>
              <a:t>e </a:t>
            </a:r>
            <a:r>
              <a:rPr lang="en-US" sz="2600" dirty="0" smtClean="0">
                <a:solidFill>
                  <a:srgbClr val="414042"/>
                </a:solidFill>
                <a:latin typeface="Arial"/>
                <a:cs typeface="Arial"/>
              </a:rPr>
              <a:t>is</a:t>
            </a:r>
            <a:endParaRPr sz="2600" dirty="0" smtClean="0">
              <a:latin typeface="Arial"/>
              <a:cs typeface="Arial"/>
            </a:endParaRPr>
          </a:p>
          <a:p>
            <a:pPr marL="12700" marR="720090">
              <a:lnSpc>
                <a:spcPct val="131400"/>
              </a:lnSpc>
            </a:pPr>
            <a:r>
              <a:rPr lang="en-US" sz="2600" dirty="0" smtClean="0">
                <a:solidFill>
                  <a:srgbClr val="414042"/>
                </a:solidFill>
                <a:latin typeface="Arial"/>
                <a:cs typeface="Arial"/>
              </a:rPr>
              <a:t>Eligibility </a:t>
            </a:r>
          </a:p>
          <a:p>
            <a:pPr marL="12700" marR="720090">
              <a:lnSpc>
                <a:spcPct val="131400"/>
              </a:lnSpc>
            </a:pPr>
            <a:r>
              <a:rPr lang="en-US" sz="2600" dirty="0" smtClean="0">
                <a:solidFill>
                  <a:srgbClr val="414042"/>
                </a:solidFill>
                <a:latin typeface="Arial"/>
                <a:cs typeface="Arial"/>
              </a:rPr>
              <a:t>Your </a:t>
            </a:r>
            <a:r>
              <a:rPr sz="2600" dirty="0" smtClean="0">
                <a:solidFill>
                  <a:srgbClr val="414042"/>
                </a:solidFill>
                <a:latin typeface="Arial"/>
                <a:cs typeface="Arial"/>
              </a:rPr>
              <a:t>Medi</a:t>
            </a:r>
            <a:r>
              <a:rPr sz="2600" spc="-20" dirty="0" smtClean="0">
                <a:solidFill>
                  <a:srgbClr val="414042"/>
                </a:solidFill>
                <a:latin typeface="Arial"/>
                <a:cs typeface="Arial"/>
              </a:rPr>
              <a:t>c</a:t>
            </a:r>
            <a:r>
              <a:rPr sz="2600" dirty="0" smtClean="0">
                <a:solidFill>
                  <a:srgbClr val="414042"/>
                </a:solidFill>
                <a:latin typeface="Arial"/>
                <a:cs typeface="Arial"/>
              </a:rPr>
              <a:t>a</a:t>
            </a:r>
            <a:r>
              <a:rPr sz="2600" spc="-55" dirty="0" smtClean="0">
                <a:solidFill>
                  <a:srgbClr val="414042"/>
                </a:solidFill>
                <a:latin typeface="Arial"/>
                <a:cs typeface="Arial"/>
              </a:rPr>
              <a:t>r</a:t>
            </a:r>
            <a:r>
              <a:rPr sz="2600" dirty="0" smtClean="0">
                <a:solidFill>
                  <a:srgbClr val="414042"/>
                </a:solidFill>
                <a:latin typeface="Arial"/>
                <a:cs typeface="Arial"/>
              </a:rPr>
              <a:t>e options </a:t>
            </a:r>
            <a:r>
              <a:rPr sz="2600" spc="-65" dirty="0" smtClean="0">
                <a:solidFill>
                  <a:srgbClr val="414042"/>
                </a:solidFill>
                <a:latin typeface="Arial"/>
                <a:cs typeface="Arial"/>
              </a:rPr>
              <a:t>C</a:t>
            </a:r>
            <a:r>
              <a:rPr sz="2600" dirty="0" smtClean="0">
                <a:solidFill>
                  <a:srgbClr val="414042"/>
                </a:solidFill>
                <a:latin typeface="Arial"/>
                <a:cs typeface="Arial"/>
              </a:rPr>
              <a:t>osts</a:t>
            </a:r>
            <a:endParaRPr sz="2600" dirty="0" smtClean="0">
              <a:latin typeface="Arial"/>
              <a:cs typeface="Arial"/>
            </a:endParaRPr>
          </a:p>
          <a:p>
            <a:pPr marL="12700">
              <a:lnSpc>
                <a:spcPct val="100000"/>
              </a:lnSpc>
              <a:spcBef>
                <a:spcPts val="980"/>
              </a:spcBef>
            </a:pPr>
            <a:r>
              <a:rPr sz="2600" dirty="0" smtClean="0">
                <a:solidFill>
                  <a:srgbClr val="414042"/>
                </a:solidFill>
                <a:latin typeface="Arial"/>
                <a:cs typeface="Arial"/>
              </a:rPr>
              <a:t>Impor</a:t>
            </a:r>
            <a:r>
              <a:rPr sz="2600" spc="-10" dirty="0" smtClean="0">
                <a:solidFill>
                  <a:srgbClr val="414042"/>
                </a:solidFill>
                <a:latin typeface="Arial"/>
                <a:cs typeface="Arial"/>
              </a:rPr>
              <a:t>t</a:t>
            </a:r>
            <a:r>
              <a:rPr sz="2600" dirty="0" smtClean="0">
                <a:solidFill>
                  <a:srgbClr val="414042"/>
                </a:solidFill>
                <a:latin typeface="Arial"/>
                <a:cs typeface="Arial"/>
              </a:rPr>
              <a:t>a</a:t>
            </a:r>
            <a:r>
              <a:rPr sz="2600" spc="-10" dirty="0" smtClean="0">
                <a:solidFill>
                  <a:srgbClr val="414042"/>
                </a:solidFill>
                <a:latin typeface="Arial"/>
                <a:cs typeface="Arial"/>
              </a:rPr>
              <a:t>n</a:t>
            </a:r>
            <a:r>
              <a:rPr sz="2600" dirty="0" smtClean="0">
                <a:solidFill>
                  <a:srgbClr val="414042"/>
                </a:solidFill>
                <a:latin typeface="Arial"/>
                <a:cs typeface="Arial"/>
              </a:rPr>
              <a:t>t </a:t>
            </a:r>
            <a:r>
              <a:rPr sz="2600" dirty="0">
                <a:solidFill>
                  <a:srgbClr val="414042"/>
                </a:solidFill>
                <a:latin typeface="Arial"/>
                <a:cs typeface="Arial"/>
              </a:rPr>
              <a:t>da</a:t>
            </a:r>
            <a:r>
              <a:rPr sz="2600" spc="-15" dirty="0">
                <a:solidFill>
                  <a:srgbClr val="414042"/>
                </a:solidFill>
                <a:latin typeface="Arial"/>
                <a:cs typeface="Arial"/>
              </a:rPr>
              <a:t>t</a:t>
            </a:r>
            <a:r>
              <a:rPr sz="2600" dirty="0">
                <a:solidFill>
                  <a:srgbClr val="414042"/>
                </a:solidFill>
                <a:latin typeface="Arial"/>
                <a:cs typeface="Arial"/>
              </a:rPr>
              <a:t>es and mo</a:t>
            </a:r>
            <a:r>
              <a:rPr sz="2600" spc="-55" dirty="0">
                <a:solidFill>
                  <a:srgbClr val="414042"/>
                </a:solidFill>
                <a:latin typeface="Arial"/>
                <a:cs typeface="Arial"/>
              </a:rPr>
              <a:t>r</a:t>
            </a:r>
            <a:r>
              <a:rPr sz="2600" dirty="0">
                <a:solidFill>
                  <a:srgbClr val="414042"/>
                </a:solidFill>
                <a:latin typeface="Arial"/>
                <a:cs typeface="Arial"/>
              </a:rPr>
              <a:t>e</a:t>
            </a:r>
            <a:endParaRPr sz="2600" dirty="0">
              <a:latin typeface="Arial"/>
              <a:cs typeface="Arial"/>
            </a:endParaRPr>
          </a:p>
        </p:txBody>
      </p:sp>
      <p:sp>
        <p:nvSpPr>
          <p:cNvPr id="6" name="object 6"/>
          <p:cNvSpPr/>
          <p:nvPr/>
        </p:nvSpPr>
        <p:spPr>
          <a:xfrm>
            <a:off x="5715000" y="2870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7" name="object 7"/>
          <p:cNvSpPr/>
          <p:nvPr/>
        </p:nvSpPr>
        <p:spPr>
          <a:xfrm>
            <a:off x="5715000" y="3403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8" name="object 8"/>
          <p:cNvSpPr/>
          <p:nvPr/>
        </p:nvSpPr>
        <p:spPr>
          <a:xfrm>
            <a:off x="5715000" y="3886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9" name="object 9"/>
          <p:cNvSpPr/>
          <p:nvPr/>
        </p:nvSpPr>
        <p:spPr>
          <a:xfrm>
            <a:off x="5715000" y="4419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0" name="object 10"/>
          <p:cNvSpPr/>
          <p:nvPr/>
        </p:nvSpPr>
        <p:spPr>
          <a:xfrm>
            <a:off x="5715000" y="4927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1" name="object 11"/>
          <p:cNvSpPr txBox="1"/>
          <p:nvPr/>
        </p:nvSpPr>
        <p:spPr>
          <a:xfrm>
            <a:off x="596900" y="2623737"/>
            <a:ext cx="3329940" cy="2141833"/>
          </a:xfrm>
          <a:prstGeom prst="rect">
            <a:avLst/>
          </a:prstGeom>
        </p:spPr>
        <p:txBody>
          <a:bodyPr vert="horz" wrap="square" lIns="0" tIns="0" rIns="0" bIns="0" rtlCol="0">
            <a:spAutoFit/>
          </a:bodyPr>
          <a:lstStyle/>
          <a:p>
            <a:pPr marL="977900" marR="58419">
              <a:lnSpc>
                <a:spcPts val="3500"/>
              </a:lnSpc>
            </a:pPr>
            <a:r>
              <a:rPr sz="3000" spc="-20" dirty="0">
                <a:solidFill>
                  <a:srgbClr val="FFFFFF"/>
                </a:solidFill>
                <a:latin typeface="Calibri"/>
                <a:cs typeface="Calibri"/>
              </a:rPr>
              <a:t>E</a:t>
            </a:r>
            <a:r>
              <a:rPr sz="3000" spc="-25" dirty="0">
                <a:solidFill>
                  <a:srgbClr val="FFFFFF"/>
                </a:solidFill>
                <a:latin typeface="Calibri"/>
                <a:cs typeface="Calibri"/>
              </a:rPr>
              <a:t>n</a:t>
            </a:r>
            <a:r>
              <a:rPr sz="3000" spc="10" dirty="0">
                <a:solidFill>
                  <a:srgbClr val="FFFFFF"/>
                </a:solidFill>
                <a:latin typeface="Calibri"/>
                <a:cs typeface="Calibri"/>
              </a:rPr>
              <a:t>j</a:t>
            </a:r>
            <a:r>
              <a:rPr sz="3000" spc="-20" dirty="0">
                <a:solidFill>
                  <a:srgbClr val="FFFFFF"/>
                </a:solidFill>
                <a:latin typeface="Calibri"/>
                <a:cs typeface="Calibri"/>
              </a:rPr>
              <a:t>o</a:t>
            </a:r>
            <a:r>
              <a:rPr sz="3000" dirty="0">
                <a:solidFill>
                  <a:srgbClr val="FFFFFF"/>
                </a:solidFill>
                <a:latin typeface="Calibri"/>
                <a:cs typeface="Calibri"/>
              </a:rPr>
              <a:t>y</a:t>
            </a:r>
            <a:r>
              <a:rPr sz="3000" spc="114" dirty="0">
                <a:solidFill>
                  <a:srgbClr val="FFFFFF"/>
                </a:solidFill>
                <a:latin typeface="Calibri"/>
                <a:cs typeface="Calibri"/>
              </a:rPr>
              <a:t> </a:t>
            </a:r>
            <a:r>
              <a:rPr sz="3000" spc="25" dirty="0">
                <a:solidFill>
                  <a:srgbClr val="FFFFFF"/>
                </a:solidFill>
                <a:latin typeface="Calibri"/>
                <a:cs typeface="Calibri"/>
              </a:rPr>
              <a:t>th</a:t>
            </a:r>
            <a:r>
              <a:rPr sz="3000" dirty="0">
                <a:solidFill>
                  <a:srgbClr val="FFFFFF"/>
                </a:solidFill>
                <a:latin typeface="Calibri"/>
                <a:cs typeface="Calibri"/>
              </a:rPr>
              <a:t>e </a:t>
            </a:r>
            <a:r>
              <a:rPr sz="3000" spc="15" dirty="0">
                <a:solidFill>
                  <a:srgbClr val="FFFFFF"/>
                </a:solidFill>
                <a:latin typeface="Calibri"/>
                <a:cs typeface="Calibri"/>
              </a:rPr>
              <a:t>g</a:t>
            </a:r>
            <a:r>
              <a:rPr sz="3000" spc="-20" dirty="0">
                <a:solidFill>
                  <a:srgbClr val="FFFFFF"/>
                </a:solidFill>
                <a:latin typeface="Calibri"/>
                <a:cs typeface="Calibri"/>
              </a:rPr>
              <a:t>r</a:t>
            </a:r>
            <a:r>
              <a:rPr sz="3000" spc="40" dirty="0">
                <a:solidFill>
                  <a:srgbClr val="FFFFFF"/>
                </a:solidFill>
                <a:latin typeface="Calibri"/>
                <a:cs typeface="Calibri"/>
              </a:rPr>
              <a:t>e</a:t>
            </a:r>
            <a:r>
              <a:rPr sz="3000" spc="25" dirty="0">
                <a:solidFill>
                  <a:srgbClr val="FFFFFF"/>
                </a:solidFill>
                <a:latin typeface="Calibri"/>
                <a:cs typeface="Calibri"/>
              </a:rPr>
              <a:t>a</a:t>
            </a:r>
            <a:r>
              <a:rPr sz="3000" dirty="0">
                <a:solidFill>
                  <a:srgbClr val="FFFFFF"/>
                </a:solidFill>
                <a:latin typeface="Calibri"/>
                <a:cs typeface="Calibri"/>
              </a:rPr>
              <a:t>t</a:t>
            </a:r>
            <a:r>
              <a:rPr sz="3000" spc="120" dirty="0">
                <a:solidFill>
                  <a:srgbClr val="FFFFFF"/>
                </a:solidFill>
                <a:latin typeface="Calibri"/>
                <a:cs typeface="Calibri"/>
              </a:rPr>
              <a:t> </a:t>
            </a:r>
            <a:r>
              <a:rPr sz="3000" spc="25" dirty="0">
                <a:solidFill>
                  <a:srgbClr val="FFFFFF"/>
                </a:solidFill>
                <a:latin typeface="Calibri"/>
                <a:cs typeface="Calibri"/>
              </a:rPr>
              <a:t>t</a:t>
            </a:r>
            <a:r>
              <a:rPr sz="3000" spc="10" dirty="0">
                <a:solidFill>
                  <a:srgbClr val="FFFFFF"/>
                </a:solidFill>
                <a:latin typeface="Calibri"/>
                <a:cs typeface="Calibri"/>
              </a:rPr>
              <a:t>hi</a:t>
            </a:r>
            <a:r>
              <a:rPr sz="3000" spc="25" dirty="0">
                <a:solidFill>
                  <a:srgbClr val="FFFFFF"/>
                </a:solidFill>
                <a:latin typeface="Calibri"/>
                <a:cs typeface="Calibri"/>
              </a:rPr>
              <a:t>n</a:t>
            </a:r>
            <a:r>
              <a:rPr sz="3000" spc="5" dirty="0">
                <a:solidFill>
                  <a:srgbClr val="FFFFFF"/>
                </a:solidFill>
                <a:latin typeface="Calibri"/>
                <a:cs typeface="Calibri"/>
              </a:rPr>
              <a:t>g</a:t>
            </a:r>
            <a:r>
              <a:rPr sz="3000" dirty="0">
                <a:solidFill>
                  <a:srgbClr val="FFFFFF"/>
                </a:solidFill>
                <a:latin typeface="Calibri"/>
                <a:cs typeface="Calibri"/>
              </a:rPr>
              <a:t>s </a:t>
            </a:r>
            <a:r>
              <a:rPr sz="3000" spc="15" dirty="0">
                <a:solidFill>
                  <a:srgbClr val="FFFFFF"/>
                </a:solidFill>
                <a:latin typeface="Calibri"/>
                <a:cs typeface="Calibri"/>
              </a:rPr>
              <a:t>a</a:t>
            </a:r>
            <a:r>
              <a:rPr sz="3000" spc="25" dirty="0">
                <a:solidFill>
                  <a:srgbClr val="FFFFFF"/>
                </a:solidFill>
                <a:latin typeface="Calibri"/>
                <a:cs typeface="Calibri"/>
              </a:rPr>
              <a:t>h</a:t>
            </a:r>
            <a:r>
              <a:rPr sz="3000" spc="45" dirty="0">
                <a:solidFill>
                  <a:srgbClr val="FFFFFF"/>
                </a:solidFill>
                <a:latin typeface="Calibri"/>
                <a:cs typeface="Calibri"/>
              </a:rPr>
              <a:t>e</a:t>
            </a:r>
            <a:r>
              <a:rPr sz="3000" spc="20" dirty="0">
                <a:solidFill>
                  <a:srgbClr val="FFFFFF"/>
                </a:solidFill>
                <a:latin typeface="Calibri"/>
                <a:cs typeface="Calibri"/>
              </a:rPr>
              <a:t>a</a:t>
            </a:r>
            <a:r>
              <a:rPr sz="3000" dirty="0">
                <a:solidFill>
                  <a:srgbClr val="FFFFFF"/>
                </a:solidFill>
                <a:latin typeface="Calibri"/>
                <a:cs typeface="Calibri"/>
              </a:rPr>
              <a:t>d</a:t>
            </a:r>
            <a:r>
              <a:rPr sz="3000" spc="120" dirty="0">
                <a:solidFill>
                  <a:srgbClr val="FFFFFF"/>
                </a:solidFill>
                <a:latin typeface="Calibri"/>
                <a:cs typeface="Calibri"/>
              </a:rPr>
              <a:t> </a:t>
            </a:r>
            <a:r>
              <a:rPr sz="3000" spc="-20" dirty="0">
                <a:solidFill>
                  <a:srgbClr val="FFFFFF"/>
                </a:solidFill>
                <a:latin typeface="Calibri"/>
                <a:cs typeface="Calibri"/>
              </a:rPr>
              <a:t>o</a:t>
            </a:r>
            <a:r>
              <a:rPr sz="3000" dirty="0">
                <a:solidFill>
                  <a:srgbClr val="FFFFFF"/>
                </a:solidFill>
                <a:latin typeface="Calibri"/>
                <a:cs typeface="Calibri"/>
              </a:rPr>
              <a:t>f</a:t>
            </a:r>
            <a:r>
              <a:rPr sz="3000" spc="120" dirty="0">
                <a:solidFill>
                  <a:srgbClr val="FFFFFF"/>
                </a:solidFill>
                <a:latin typeface="Calibri"/>
                <a:cs typeface="Calibri"/>
              </a:rPr>
              <a:t> </a:t>
            </a:r>
            <a:r>
              <a:rPr sz="3000" spc="-5" dirty="0">
                <a:solidFill>
                  <a:srgbClr val="FFFFFF"/>
                </a:solidFill>
                <a:latin typeface="Calibri"/>
                <a:cs typeface="Calibri"/>
              </a:rPr>
              <a:t>y</a:t>
            </a:r>
            <a:r>
              <a:rPr sz="3000" spc="30" dirty="0">
                <a:solidFill>
                  <a:srgbClr val="FFFFFF"/>
                </a:solidFill>
                <a:latin typeface="Calibri"/>
                <a:cs typeface="Calibri"/>
              </a:rPr>
              <a:t>o</a:t>
            </a:r>
            <a:r>
              <a:rPr sz="3000" dirty="0">
                <a:solidFill>
                  <a:srgbClr val="FFFFFF"/>
                </a:solidFill>
                <a:latin typeface="Calibri"/>
                <a:cs typeface="Calibri"/>
              </a:rPr>
              <a:t>u</a:t>
            </a:r>
            <a:endParaRPr sz="3000" dirty="0">
              <a:latin typeface="Calibri"/>
              <a:cs typeface="Calibri"/>
            </a:endParaRPr>
          </a:p>
          <a:p>
            <a:pPr marL="12700" marR="5080">
              <a:lnSpc>
                <a:spcPct val="115700"/>
              </a:lnSpc>
              <a:spcBef>
                <a:spcPts val="1260"/>
              </a:spcBef>
            </a:pPr>
            <a:r>
              <a:rPr sz="1800" dirty="0">
                <a:solidFill>
                  <a:srgbClr val="414042"/>
                </a:solidFill>
                <a:latin typeface="Arial"/>
                <a:cs typeface="Arial"/>
              </a:rPr>
              <a:t>Choose </a:t>
            </a:r>
            <a:r>
              <a:rPr sz="1800" spc="-35" dirty="0">
                <a:solidFill>
                  <a:srgbClr val="414042"/>
                </a:solidFill>
                <a:latin typeface="Arial"/>
                <a:cs typeface="Arial"/>
              </a:rPr>
              <a:t>y</a:t>
            </a:r>
            <a:r>
              <a:rPr sz="1800" dirty="0">
                <a:solidFill>
                  <a:srgbClr val="414042"/>
                </a:solidFill>
                <a:latin typeface="Arial"/>
                <a:cs typeface="Arial"/>
              </a:rPr>
              <a:t>our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 with kn</a:t>
            </a:r>
            <a:r>
              <a:rPr sz="1800" spc="-10" dirty="0">
                <a:solidFill>
                  <a:srgbClr val="414042"/>
                </a:solidFill>
                <a:latin typeface="Arial"/>
                <a:cs typeface="Arial"/>
              </a:rPr>
              <a:t>o</a:t>
            </a:r>
            <a:r>
              <a:rPr sz="1800" dirty="0">
                <a:solidFill>
                  <a:srgbClr val="414042"/>
                </a:solidFill>
                <a:latin typeface="Arial"/>
                <a:cs typeface="Arial"/>
              </a:rPr>
              <a:t>wledge and </a:t>
            </a:r>
            <a:r>
              <a:rPr sz="1800" spc="-10" dirty="0">
                <a:solidFill>
                  <a:srgbClr val="414042"/>
                </a:solidFill>
                <a:latin typeface="Arial"/>
                <a:cs typeface="Arial"/>
              </a:rPr>
              <a:t>confidence.</a:t>
            </a:r>
            <a:endParaRPr sz="1800" dirty="0">
              <a:latin typeface="Arial"/>
              <a:cs typeface="Arial"/>
            </a:endParaRPr>
          </a:p>
        </p:txBody>
      </p:sp>
      <p:sp>
        <p:nvSpPr>
          <p:cNvPr id="12" name="object 12"/>
          <p:cNvSpPr/>
          <p:nvPr/>
        </p:nvSpPr>
        <p:spPr>
          <a:xfrm>
            <a:off x="609606" y="2930523"/>
            <a:ext cx="553085" cy="553085"/>
          </a:xfrm>
          <a:custGeom>
            <a:avLst/>
            <a:gdLst/>
            <a:ahLst/>
            <a:cxnLst/>
            <a:rect l="l" t="t" r="r" b="b"/>
            <a:pathLst>
              <a:path w="553085" h="553085">
                <a:moveTo>
                  <a:pt x="547382" y="0"/>
                </a:moveTo>
                <a:lnTo>
                  <a:pt x="5372" y="0"/>
                </a:lnTo>
                <a:lnTo>
                  <a:pt x="0" y="5372"/>
                </a:lnTo>
                <a:lnTo>
                  <a:pt x="0" y="547370"/>
                </a:lnTo>
                <a:lnTo>
                  <a:pt x="5372" y="552754"/>
                </a:lnTo>
                <a:lnTo>
                  <a:pt x="547382" y="552754"/>
                </a:lnTo>
                <a:lnTo>
                  <a:pt x="552754" y="547370"/>
                </a:lnTo>
                <a:lnTo>
                  <a:pt x="552754" y="528726"/>
                </a:lnTo>
                <a:lnTo>
                  <a:pt x="24015" y="528726"/>
                </a:lnTo>
                <a:lnTo>
                  <a:pt x="24015" y="24028"/>
                </a:lnTo>
                <a:lnTo>
                  <a:pt x="552754" y="24028"/>
                </a:lnTo>
                <a:lnTo>
                  <a:pt x="552754" y="5372"/>
                </a:lnTo>
                <a:lnTo>
                  <a:pt x="547382" y="0"/>
                </a:lnTo>
                <a:close/>
              </a:path>
              <a:path w="553085" h="553085">
                <a:moveTo>
                  <a:pt x="547382" y="204279"/>
                </a:moveTo>
                <a:lnTo>
                  <a:pt x="534098" y="204279"/>
                </a:lnTo>
                <a:lnTo>
                  <a:pt x="528726" y="209651"/>
                </a:lnTo>
                <a:lnTo>
                  <a:pt x="528726" y="528726"/>
                </a:lnTo>
                <a:lnTo>
                  <a:pt x="552754" y="528726"/>
                </a:lnTo>
                <a:lnTo>
                  <a:pt x="552754" y="209651"/>
                </a:lnTo>
                <a:lnTo>
                  <a:pt x="547382" y="204279"/>
                </a:lnTo>
                <a:close/>
              </a:path>
              <a:path w="553085" h="553085">
                <a:moveTo>
                  <a:pt x="552754" y="24028"/>
                </a:moveTo>
                <a:lnTo>
                  <a:pt x="528726" y="24028"/>
                </a:lnTo>
                <a:lnTo>
                  <a:pt x="528726" y="90741"/>
                </a:lnTo>
                <a:lnTo>
                  <a:pt x="534098" y="96126"/>
                </a:lnTo>
                <a:lnTo>
                  <a:pt x="547382" y="96126"/>
                </a:lnTo>
                <a:lnTo>
                  <a:pt x="552754" y="90741"/>
                </a:lnTo>
                <a:lnTo>
                  <a:pt x="552754" y="24028"/>
                </a:lnTo>
                <a:close/>
              </a:path>
            </a:pathLst>
          </a:custGeom>
          <a:solidFill>
            <a:srgbClr val="FFFFFF"/>
          </a:solidFill>
        </p:spPr>
        <p:txBody>
          <a:bodyPr wrap="square" lIns="0" tIns="0" rIns="0" bIns="0" rtlCol="0"/>
          <a:lstStyle/>
          <a:p>
            <a:endParaRPr dirty="0"/>
          </a:p>
        </p:txBody>
      </p:sp>
      <p:sp>
        <p:nvSpPr>
          <p:cNvPr id="13" name="object 13"/>
          <p:cNvSpPr/>
          <p:nvPr/>
        </p:nvSpPr>
        <p:spPr>
          <a:xfrm>
            <a:off x="752627" y="2953373"/>
            <a:ext cx="531495" cy="410209"/>
          </a:xfrm>
          <a:custGeom>
            <a:avLst/>
            <a:gdLst/>
            <a:ahLst/>
            <a:cxnLst/>
            <a:rect l="l" t="t" r="r" b="b"/>
            <a:pathLst>
              <a:path w="531494" h="410210">
                <a:moveTo>
                  <a:pt x="16979" y="264375"/>
                </a:moveTo>
                <a:lnTo>
                  <a:pt x="9385" y="264375"/>
                </a:lnTo>
                <a:lnTo>
                  <a:pt x="0" y="273761"/>
                </a:lnTo>
                <a:lnTo>
                  <a:pt x="0" y="281368"/>
                </a:lnTo>
                <a:lnTo>
                  <a:pt x="127203" y="408571"/>
                </a:lnTo>
                <a:lnTo>
                  <a:pt x="130276" y="409740"/>
                </a:lnTo>
                <a:lnTo>
                  <a:pt x="136423" y="409740"/>
                </a:lnTo>
                <a:lnTo>
                  <a:pt x="139496" y="408571"/>
                </a:lnTo>
                <a:lnTo>
                  <a:pt x="167335" y="380733"/>
                </a:lnTo>
                <a:lnTo>
                  <a:pt x="133350" y="380733"/>
                </a:lnTo>
                <a:lnTo>
                  <a:pt x="16979" y="264375"/>
                </a:lnTo>
                <a:close/>
              </a:path>
              <a:path w="531494" h="410210">
                <a:moveTo>
                  <a:pt x="521677" y="0"/>
                </a:moveTo>
                <a:lnTo>
                  <a:pt x="514083" y="0"/>
                </a:lnTo>
                <a:lnTo>
                  <a:pt x="133350" y="380733"/>
                </a:lnTo>
                <a:lnTo>
                  <a:pt x="167335" y="380733"/>
                </a:lnTo>
                <a:lnTo>
                  <a:pt x="531075" y="16992"/>
                </a:lnTo>
                <a:lnTo>
                  <a:pt x="531075" y="9385"/>
                </a:lnTo>
                <a:lnTo>
                  <a:pt x="521677" y="0"/>
                </a:lnTo>
                <a:close/>
              </a:path>
            </a:pathLst>
          </a:custGeom>
          <a:solidFill>
            <a:srgbClr val="FFFFFF"/>
          </a:solidFill>
        </p:spPr>
        <p:txBody>
          <a:bodyPr wrap="square" lIns="0" tIns="0" rIns="0" bIns="0" rtlCol="0"/>
          <a:lstStyle/>
          <a:p>
            <a:endParaRPr dirty="0"/>
          </a:p>
        </p:txBody>
      </p:sp>
      <p:pic>
        <p:nvPicPr>
          <p:cNvPr id="15" name="Picture 14"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chemeClr val="accent2"/>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4" name="TextBox 3"/>
          <p:cNvSpPr txBox="1"/>
          <p:nvPr/>
        </p:nvSpPr>
        <p:spPr>
          <a:xfrm>
            <a:off x="5207000" y="585890"/>
            <a:ext cx="7620000" cy="630942"/>
          </a:xfrm>
          <a:prstGeom prst="rect">
            <a:avLst/>
          </a:prstGeom>
          <a:noFill/>
        </p:spPr>
        <p:txBody>
          <a:bodyPr wrap="square" rtlCol="0">
            <a:spAutoFit/>
          </a:bodyPr>
          <a:lstStyle/>
          <a:p>
            <a:r>
              <a:rPr lang="en-US" sz="3500" spc="25" dirty="0" smtClean="0">
                <a:solidFill>
                  <a:srgbClr val="87C546"/>
                </a:solidFill>
                <a:latin typeface="Arial"/>
                <a:ea typeface="+mj-ea"/>
                <a:cs typeface="Arial"/>
              </a:rPr>
              <a:t>CHAMPVA and Medicare, continued</a:t>
            </a:r>
            <a:endParaRPr lang="en-US" dirty="0"/>
          </a:p>
        </p:txBody>
      </p:sp>
      <p:sp>
        <p:nvSpPr>
          <p:cNvPr id="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6" name="object 17"/>
          <p:cNvSpPr/>
          <p:nvPr/>
        </p:nvSpPr>
        <p:spPr>
          <a:xfrm>
            <a:off x="5334000" y="2584154"/>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7" name="TextBox 6"/>
          <p:cNvSpPr txBox="1"/>
          <p:nvPr/>
        </p:nvSpPr>
        <p:spPr>
          <a:xfrm>
            <a:off x="5207000" y="1371600"/>
            <a:ext cx="6705600" cy="1015663"/>
          </a:xfrm>
          <a:prstGeom prst="rect">
            <a:avLst/>
          </a:prstGeom>
          <a:noFill/>
        </p:spPr>
        <p:txBody>
          <a:bodyPr wrap="square" rtlCol="0">
            <a:spAutoFit/>
          </a:bodyPr>
          <a:lstStyle/>
          <a:p>
            <a:pPr defTabSz="580534"/>
            <a:r>
              <a:rPr lang="en-US" sz="2000" b="1" dirty="0">
                <a:solidFill>
                  <a:srgbClr val="1E1E1E"/>
                </a:solidFill>
                <a:latin typeface="Arial Bold"/>
                <a:cs typeface="Arial Bold"/>
              </a:rPr>
              <a:t>Effective October 1, 2001, CHAMPVA benefits were extended to beneficiaries age 65 and older. To be eligible, you must also meet the following conditions:</a:t>
            </a:r>
          </a:p>
        </p:txBody>
      </p:sp>
      <p:sp>
        <p:nvSpPr>
          <p:cNvPr id="8" name="TextBox 7"/>
          <p:cNvSpPr txBox="1"/>
          <p:nvPr/>
        </p:nvSpPr>
        <p:spPr>
          <a:xfrm>
            <a:off x="5511800" y="2430482"/>
            <a:ext cx="7239000" cy="3970318"/>
          </a:xfrm>
          <a:prstGeom prst="rect">
            <a:avLst/>
          </a:prstGeom>
          <a:noFill/>
        </p:spPr>
        <p:txBody>
          <a:bodyPr wrap="square" rtlCol="0">
            <a:spAutoFit/>
          </a:bodyPr>
          <a:lstStyle/>
          <a:p>
            <a:pPr defTabSz="580534"/>
            <a:r>
              <a:rPr lang="en-US" dirty="0" smtClean="0">
                <a:solidFill>
                  <a:srgbClr val="1E1E1E"/>
                </a:solidFill>
                <a:latin typeface="Arial"/>
                <a:cs typeface="Arial"/>
              </a:rPr>
              <a:t>If </a:t>
            </a:r>
            <a:r>
              <a:rPr lang="en-US" dirty="0">
                <a:solidFill>
                  <a:srgbClr val="1E1E1E"/>
                </a:solidFill>
                <a:latin typeface="Arial"/>
                <a:cs typeface="Arial"/>
              </a:rPr>
              <a:t>you were 65 or older prior to June 5, 2001, and were </a:t>
            </a:r>
            <a:r>
              <a:rPr lang="en-US" b="1" u="sng" dirty="0">
                <a:solidFill>
                  <a:srgbClr val="1E1E1E"/>
                </a:solidFill>
                <a:latin typeface="Arial"/>
                <a:cs typeface="Arial"/>
              </a:rPr>
              <a:t>otherwise eligible </a:t>
            </a:r>
            <a:r>
              <a:rPr lang="en-US" dirty="0">
                <a:solidFill>
                  <a:srgbClr val="1E1E1E"/>
                </a:solidFill>
                <a:latin typeface="Arial"/>
                <a:cs typeface="Arial"/>
              </a:rPr>
              <a:t>for </a:t>
            </a:r>
            <a:r>
              <a:rPr lang="en-US" dirty="0" smtClean="0">
                <a:solidFill>
                  <a:srgbClr val="1E1E1E"/>
                </a:solidFill>
                <a:latin typeface="Arial"/>
                <a:cs typeface="Arial"/>
              </a:rPr>
              <a:t>CHAMPVA</a:t>
            </a:r>
            <a:r>
              <a:rPr lang="en-US" dirty="0">
                <a:solidFill>
                  <a:srgbClr val="1E1E1E"/>
                </a:solidFill>
                <a:latin typeface="Arial"/>
                <a:cs typeface="Arial"/>
              </a:rPr>
              <a:t>, and were entitled to Medicare Part A coverage, then you will be </a:t>
            </a:r>
            <a:r>
              <a:rPr lang="en-US" dirty="0" smtClean="0">
                <a:solidFill>
                  <a:srgbClr val="1E1E1E"/>
                </a:solidFill>
                <a:latin typeface="Arial"/>
                <a:cs typeface="Arial"/>
              </a:rPr>
              <a:t>eligible </a:t>
            </a:r>
            <a:r>
              <a:rPr lang="en-US" dirty="0">
                <a:solidFill>
                  <a:srgbClr val="1E1E1E"/>
                </a:solidFill>
                <a:latin typeface="Arial"/>
                <a:cs typeface="Arial"/>
              </a:rPr>
              <a:t>for CHAMPVA without having to have Medicare Part B </a:t>
            </a:r>
            <a:r>
              <a:rPr lang="en-US" dirty="0" smtClean="0">
                <a:solidFill>
                  <a:srgbClr val="1E1E1E"/>
                </a:solidFill>
                <a:latin typeface="Arial"/>
                <a:cs typeface="Arial"/>
              </a:rPr>
              <a:t>coverage.</a:t>
            </a:r>
          </a:p>
          <a:p>
            <a:pPr defTabSz="580534"/>
            <a:r>
              <a:rPr lang="en-US" dirty="0" smtClean="0">
                <a:solidFill>
                  <a:srgbClr val="1E1E1E"/>
                </a:solidFill>
                <a:latin typeface="Arial"/>
                <a:cs typeface="Arial"/>
              </a:rPr>
              <a:t>If </a:t>
            </a:r>
            <a:r>
              <a:rPr lang="en-US" dirty="0">
                <a:solidFill>
                  <a:srgbClr val="1E1E1E"/>
                </a:solidFill>
                <a:latin typeface="Arial"/>
                <a:cs typeface="Arial"/>
              </a:rPr>
              <a:t>you turned 65 </a:t>
            </a:r>
            <a:r>
              <a:rPr lang="en-US" u="sng" dirty="0">
                <a:solidFill>
                  <a:srgbClr val="1E1E1E"/>
                </a:solidFill>
                <a:latin typeface="Arial"/>
                <a:cs typeface="Arial"/>
              </a:rPr>
              <a:t>before </a:t>
            </a:r>
            <a:r>
              <a:rPr lang="en-US" dirty="0">
                <a:solidFill>
                  <a:srgbClr val="1E1E1E"/>
                </a:solidFill>
                <a:latin typeface="Arial"/>
                <a:cs typeface="Arial"/>
              </a:rPr>
              <a:t>June 5, 2001, and only have Medicare Part A, you’ll be </a:t>
            </a:r>
            <a:r>
              <a:rPr lang="en-US" dirty="0" smtClean="0">
                <a:solidFill>
                  <a:srgbClr val="1E1E1E"/>
                </a:solidFill>
                <a:latin typeface="Arial"/>
                <a:cs typeface="Arial"/>
              </a:rPr>
              <a:t>eligible </a:t>
            </a:r>
            <a:r>
              <a:rPr lang="en-US" dirty="0">
                <a:solidFill>
                  <a:srgbClr val="1E1E1E"/>
                </a:solidFill>
                <a:latin typeface="Arial"/>
                <a:cs typeface="Arial"/>
              </a:rPr>
              <a:t>for CHAMPVA without having to have Medicare Part B coverage.</a:t>
            </a:r>
          </a:p>
          <a:p>
            <a:pPr defTabSz="580534"/>
            <a:r>
              <a:rPr lang="en-US" dirty="0" smtClean="0">
                <a:solidFill>
                  <a:srgbClr val="1E1E1E"/>
                </a:solidFill>
                <a:latin typeface="Arial"/>
                <a:cs typeface="Arial"/>
              </a:rPr>
              <a:t>If </a:t>
            </a:r>
            <a:r>
              <a:rPr lang="en-US" dirty="0">
                <a:solidFill>
                  <a:srgbClr val="1E1E1E"/>
                </a:solidFill>
                <a:latin typeface="Arial"/>
                <a:cs typeface="Arial"/>
              </a:rPr>
              <a:t>you turned 65 </a:t>
            </a:r>
            <a:r>
              <a:rPr lang="en-US" u="sng" dirty="0">
                <a:solidFill>
                  <a:srgbClr val="1E1E1E"/>
                </a:solidFill>
                <a:latin typeface="Arial"/>
                <a:cs typeface="Arial"/>
              </a:rPr>
              <a:t>before </a:t>
            </a:r>
            <a:r>
              <a:rPr lang="en-US" dirty="0">
                <a:solidFill>
                  <a:srgbClr val="1E1E1E"/>
                </a:solidFill>
                <a:latin typeface="Arial"/>
                <a:cs typeface="Arial"/>
              </a:rPr>
              <a:t>June 5, 2001, and had Medicare Parts A and B on June 5, </a:t>
            </a:r>
            <a:r>
              <a:rPr lang="en-US" dirty="0" smtClean="0">
                <a:solidFill>
                  <a:srgbClr val="1E1E1E"/>
                </a:solidFill>
                <a:latin typeface="Arial"/>
                <a:cs typeface="Arial"/>
              </a:rPr>
              <a:t>2001</a:t>
            </a:r>
            <a:r>
              <a:rPr lang="en-US" dirty="0">
                <a:solidFill>
                  <a:srgbClr val="1E1E1E"/>
                </a:solidFill>
                <a:latin typeface="Arial"/>
                <a:cs typeface="Arial"/>
              </a:rPr>
              <a:t>, you must keep both to be eligible.</a:t>
            </a:r>
          </a:p>
          <a:p>
            <a:pPr defTabSz="580534"/>
            <a:r>
              <a:rPr lang="en-US" dirty="0" smtClean="0">
                <a:solidFill>
                  <a:srgbClr val="1E1E1E"/>
                </a:solidFill>
                <a:latin typeface="Arial"/>
                <a:cs typeface="Arial"/>
              </a:rPr>
              <a:t>If </a:t>
            </a:r>
            <a:r>
              <a:rPr lang="en-US" dirty="0">
                <a:solidFill>
                  <a:srgbClr val="1E1E1E"/>
                </a:solidFill>
                <a:latin typeface="Arial"/>
                <a:cs typeface="Arial"/>
              </a:rPr>
              <a:t>you turn age 65 on or after June 5, 2001, you must be enrolled in Medicare Parts </a:t>
            </a:r>
            <a:r>
              <a:rPr lang="en-US" dirty="0" smtClean="0">
                <a:solidFill>
                  <a:srgbClr val="1E1E1E"/>
                </a:solidFill>
                <a:latin typeface="Arial"/>
                <a:cs typeface="Arial"/>
              </a:rPr>
              <a:t>A </a:t>
            </a:r>
            <a:r>
              <a:rPr lang="en-US" dirty="0">
                <a:solidFill>
                  <a:srgbClr val="1E1E1E"/>
                </a:solidFill>
                <a:latin typeface="Arial"/>
                <a:cs typeface="Arial"/>
              </a:rPr>
              <a:t>and B to be eligible.</a:t>
            </a:r>
          </a:p>
          <a:p>
            <a:pPr defTabSz="580534"/>
            <a:endParaRPr lang="en-US" dirty="0">
              <a:solidFill>
                <a:srgbClr val="1E1E1E"/>
              </a:solidFill>
              <a:latin typeface="Arial"/>
              <a:cs typeface="Arial"/>
            </a:endParaRPr>
          </a:p>
          <a:p>
            <a:pPr defTabSz="580534"/>
            <a:r>
              <a:rPr lang="en-US" b="1" dirty="0">
                <a:solidFill>
                  <a:srgbClr val="1E1E1E"/>
                </a:solidFill>
                <a:latin typeface="Arial"/>
                <a:cs typeface="Arial"/>
              </a:rPr>
              <a:t>CHAMPVA pays after Medicare pays.</a:t>
            </a:r>
          </a:p>
          <a:p>
            <a:pPr defTabSz="580534"/>
            <a:r>
              <a:rPr lang="en-US" b="1" dirty="0">
                <a:solidFill>
                  <a:srgbClr val="1E1E1E"/>
                </a:solidFill>
                <a:latin typeface="Arial"/>
                <a:cs typeface="Arial"/>
              </a:rPr>
              <a:t>CHAMPVA is creditable drug coverage.</a:t>
            </a:r>
          </a:p>
        </p:txBody>
      </p:sp>
      <p:sp>
        <p:nvSpPr>
          <p:cNvPr id="9" name="TextBox 8"/>
          <p:cNvSpPr txBox="1"/>
          <p:nvPr/>
        </p:nvSpPr>
        <p:spPr>
          <a:xfrm>
            <a:off x="5130800" y="6629400"/>
            <a:ext cx="8001000" cy="307777"/>
          </a:xfrm>
          <a:prstGeom prst="rect">
            <a:avLst/>
          </a:prstGeom>
          <a:noFill/>
        </p:spPr>
        <p:txBody>
          <a:bodyPr wrap="square" rtlCol="0">
            <a:spAutoFit/>
          </a:bodyPr>
          <a:lstStyle/>
          <a:p>
            <a:pPr defTabSz="580534"/>
            <a:r>
              <a:rPr lang="en-US" sz="1400" dirty="0">
                <a:solidFill>
                  <a:srgbClr val="1A1812"/>
                </a:solidFill>
                <a:latin typeface="Arial"/>
                <a:cs typeface="Arial"/>
              </a:rPr>
              <a:t>Source: US Department of </a:t>
            </a:r>
            <a:r>
              <a:rPr lang="en-US" sz="1400" dirty="0" smtClean="0">
                <a:solidFill>
                  <a:srgbClr val="1A1812"/>
                </a:solidFill>
                <a:latin typeface="Arial"/>
                <a:cs typeface="Arial"/>
              </a:rPr>
              <a:t>Veterans </a:t>
            </a:r>
            <a:r>
              <a:rPr lang="en-US" sz="1400" dirty="0">
                <a:solidFill>
                  <a:srgbClr val="1A1812"/>
                </a:solidFill>
                <a:latin typeface="Arial"/>
                <a:cs typeface="Arial"/>
              </a:rPr>
              <a:t>Affairs</a:t>
            </a:r>
          </a:p>
        </p:txBody>
      </p:sp>
      <p:sp>
        <p:nvSpPr>
          <p:cNvPr id="11" name="object 17"/>
          <p:cNvSpPr/>
          <p:nvPr/>
        </p:nvSpPr>
        <p:spPr>
          <a:xfrm>
            <a:off x="5334000" y="3657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2" name="object 17"/>
          <p:cNvSpPr/>
          <p:nvPr/>
        </p:nvSpPr>
        <p:spPr>
          <a:xfrm>
            <a:off x="5334000" y="4495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3" name="object 17"/>
          <p:cNvSpPr/>
          <p:nvPr/>
        </p:nvSpPr>
        <p:spPr>
          <a:xfrm>
            <a:off x="5334000" y="5029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Tree>
    <p:extLst>
      <p:ext uri="{BB962C8B-B14F-4D97-AF65-F5344CB8AC3E}">
        <p14:creationId xmlns:p14="http://schemas.microsoft.com/office/powerpoint/2010/main" val="3141319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p:cNvSpPr/>
          <p:nvPr/>
        </p:nvSpPr>
        <p:spPr>
          <a:xfrm>
            <a:off x="0" y="0"/>
            <a:ext cx="4318000" cy="7315200"/>
          </a:xfrm>
          <a:custGeom>
            <a:avLst/>
            <a:gdLst/>
            <a:ahLst/>
            <a:cxnLst/>
            <a:rect l="l" t="t" r="r" b="b"/>
            <a:pathLst>
              <a:path w="4318000" h="7315200">
                <a:moveTo>
                  <a:pt x="0" y="7315200"/>
                </a:moveTo>
                <a:lnTo>
                  <a:pt x="4318000" y="7315200"/>
                </a:lnTo>
                <a:lnTo>
                  <a:pt x="4318000" y="0"/>
                </a:lnTo>
                <a:lnTo>
                  <a:pt x="0" y="0"/>
                </a:lnTo>
                <a:lnTo>
                  <a:pt x="0" y="7315200"/>
                </a:lnTo>
                <a:close/>
              </a:path>
            </a:pathLst>
          </a:custGeom>
          <a:solidFill>
            <a:srgbClr val="87C546"/>
          </a:solidFill>
        </p:spPr>
        <p:txBody>
          <a:bodyPr wrap="square" lIns="0" tIns="0" rIns="0" bIns="0" rtlCol="0"/>
          <a:lstStyle/>
          <a:p>
            <a:endParaRPr dirty="0"/>
          </a:p>
        </p:txBody>
      </p:sp>
      <p:pic>
        <p:nvPicPr>
          <p:cNvPr id="3" name="Picture 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4" name="TextBox 3"/>
          <p:cNvSpPr txBox="1"/>
          <p:nvPr/>
        </p:nvSpPr>
        <p:spPr>
          <a:xfrm>
            <a:off x="5207000" y="585890"/>
            <a:ext cx="7315200" cy="630942"/>
          </a:xfrm>
          <a:prstGeom prst="rect">
            <a:avLst/>
          </a:prstGeom>
          <a:noFill/>
        </p:spPr>
        <p:txBody>
          <a:bodyPr wrap="square" rtlCol="0">
            <a:spAutoFit/>
          </a:bodyPr>
          <a:lstStyle/>
          <a:p>
            <a:r>
              <a:rPr lang="en-US" sz="3500" spc="25" dirty="0" smtClean="0">
                <a:solidFill>
                  <a:srgbClr val="87C546"/>
                </a:solidFill>
                <a:latin typeface="Arial"/>
                <a:ea typeface="+mj-ea"/>
                <a:cs typeface="Arial"/>
              </a:rPr>
              <a:t>Other coverage: TRICARE for Life</a:t>
            </a:r>
            <a:endParaRPr lang="en-US" dirty="0"/>
          </a:p>
        </p:txBody>
      </p:sp>
      <p:sp>
        <p:nvSpPr>
          <p:cNvPr id="5" name="TextBox 4"/>
          <p:cNvSpPr txBox="1"/>
          <p:nvPr/>
        </p:nvSpPr>
        <p:spPr>
          <a:xfrm>
            <a:off x="5283200" y="1447800"/>
            <a:ext cx="7162800" cy="4339650"/>
          </a:xfrm>
          <a:prstGeom prst="rect">
            <a:avLst/>
          </a:prstGeom>
          <a:noFill/>
        </p:spPr>
        <p:txBody>
          <a:bodyPr wrap="square" rtlCol="0">
            <a:spAutoFit/>
          </a:bodyPr>
          <a:lstStyle/>
          <a:p>
            <a:pPr defTabSz="580534"/>
            <a:r>
              <a:rPr lang="en-US" b="1" dirty="0">
                <a:solidFill>
                  <a:srgbClr val="1E1E1E"/>
                </a:solidFill>
                <a:latin typeface="Arial"/>
                <a:cs typeface="Arial"/>
              </a:rPr>
              <a:t>Who is covered?</a:t>
            </a:r>
            <a:r>
              <a:rPr lang="en-US" dirty="0">
                <a:solidFill>
                  <a:srgbClr val="1E1E1E"/>
                </a:solidFill>
                <a:latin typeface="Arial"/>
                <a:cs typeface="Arial"/>
              </a:rPr>
              <a:t>  Military retirees and their dependents.</a:t>
            </a:r>
          </a:p>
          <a:p>
            <a:pPr defTabSz="580534"/>
            <a:endParaRPr lang="en-US" sz="1500" dirty="0">
              <a:solidFill>
                <a:srgbClr val="1E1E1E"/>
              </a:solidFill>
              <a:latin typeface="Arial"/>
              <a:cs typeface="Arial"/>
            </a:endParaRPr>
          </a:p>
          <a:p>
            <a:pPr defTabSz="580534"/>
            <a:r>
              <a:rPr lang="en-US" b="1" dirty="0">
                <a:solidFill>
                  <a:srgbClr val="1E1E1E"/>
                </a:solidFill>
                <a:latin typeface="Arial"/>
                <a:cs typeface="Arial"/>
              </a:rPr>
              <a:t>What is needed?</a:t>
            </a:r>
            <a:r>
              <a:rPr lang="en-US" dirty="0">
                <a:solidFill>
                  <a:srgbClr val="1E1E1E"/>
                </a:solidFill>
                <a:latin typeface="Arial"/>
                <a:cs typeface="Arial"/>
              </a:rPr>
              <a:t>  Eligibility for Original </a:t>
            </a:r>
            <a:r>
              <a:rPr lang="en-US" dirty="0" smtClean="0">
                <a:solidFill>
                  <a:srgbClr val="1E1E1E"/>
                </a:solidFill>
                <a:latin typeface="Arial"/>
                <a:cs typeface="Arial"/>
              </a:rPr>
              <a:t>Medicare (</a:t>
            </a:r>
            <a:r>
              <a:rPr lang="en-US" dirty="0">
                <a:solidFill>
                  <a:srgbClr val="1E1E1E"/>
                </a:solidFill>
                <a:latin typeface="Arial"/>
                <a:cs typeface="Arial"/>
              </a:rPr>
              <a:t>Parts A and B</a:t>
            </a:r>
            <a:r>
              <a:rPr lang="en-US" dirty="0" smtClean="0">
                <a:solidFill>
                  <a:srgbClr val="1E1E1E"/>
                </a:solidFill>
                <a:latin typeface="Arial"/>
                <a:cs typeface="Arial"/>
              </a:rPr>
              <a:t>).</a:t>
            </a:r>
            <a:endParaRPr lang="en-US" dirty="0">
              <a:solidFill>
                <a:srgbClr val="1E1E1E"/>
              </a:solidFill>
              <a:latin typeface="Arial"/>
              <a:cs typeface="Arial"/>
            </a:endParaRPr>
          </a:p>
          <a:p>
            <a:pPr defTabSz="580534"/>
            <a:endParaRPr lang="en-US" sz="1500" dirty="0">
              <a:solidFill>
                <a:srgbClr val="1E1E1E"/>
              </a:solidFill>
              <a:latin typeface="Arial"/>
              <a:cs typeface="Arial"/>
            </a:endParaRPr>
          </a:p>
          <a:p>
            <a:pPr defTabSz="580534"/>
            <a:r>
              <a:rPr lang="en-US" b="1" dirty="0">
                <a:solidFill>
                  <a:srgbClr val="1E1E1E"/>
                </a:solidFill>
                <a:latin typeface="Arial"/>
                <a:cs typeface="Arial"/>
              </a:rPr>
              <a:t>When do I do it?</a:t>
            </a:r>
            <a:r>
              <a:rPr lang="en-US" dirty="0">
                <a:solidFill>
                  <a:srgbClr val="1E1E1E"/>
                </a:solidFill>
                <a:latin typeface="Arial"/>
                <a:cs typeface="Arial"/>
              </a:rPr>
              <a:t>  To retain TFL and be eligible for Medicare, one must enroll in </a:t>
            </a:r>
            <a:r>
              <a:rPr lang="en-US" dirty="0" smtClean="0">
                <a:solidFill>
                  <a:srgbClr val="1E1E1E"/>
                </a:solidFill>
                <a:latin typeface="Arial"/>
                <a:cs typeface="Arial"/>
              </a:rPr>
              <a:t>Medicare Part B at </a:t>
            </a:r>
            <a:r>
              <a:rPr lang="en-US" dirty="0">
                <a:solidFill>
                  <a:srgbClr val="1E1E1E"/>
                </a:solidFill>
                <a:latin typeface="Arial"/>
                <a:cs typeface="Arial"/>
              </a:rPr>
              <a:t>the age of 65 or when eligible.</a:t>
            </a:r>
          </a:p>
          <a:p>
            <a:pPr defTabSz="580534"/>
            <a:endParaRPr lang="en-US" sz="1500" dirty="0">
              <a:solidFill>
                <a:srgbClr val="1E1E1E"/>
              </a:solidFill>
              <a:latin typeface="Arial"/>
              <a:cs typeface="Arial"/>
            </a:endParaRPr>
          </a:p>
          <a:p>
            <a:pPr defTabSz="580534"/>
            <a:r>
              <a:rPr lang="en-US" b="1" dirty="0">
                <a:solidFill>
                  <a:srgbClr val="1E1E1E"/>
                </a:solidFill>
                <a:latin typeface="Arial"/>
                <a:cs typeface="Arial"/>
              </a:rPr>
              <a:t>Why do I do it?</a:t>
            </a:r>
            <a:r>
              <a:rPr lang="en-US" dirty="0">
                <a:solidFill>
                  <a:srgbClr val="1E1E1E"/>
                </a:solidFill>
                <a:latin typeface="Arial"/>
                <a:cs typeface="Arial"/>
              </a:rPr>
              <a:t>  Complete coverage</a:t>
            </a:r>
            <a:r>
              <a:rPr lang="en-US" dirty="0" smtClean="0">
                <a:solidFill>
                  <a:srgbClr val="1E1E1E"/>
                </a:solidFill>
                <a:latin typeface="Arial"/>
                <a:cs typeface="Arial"/>
              </a:rPr>
              <a:t>! </a:t>
            </a:r>
            <a:r>
              <a:rPr lang="en-US" b="1" dirty="0">
                <a:solidFill>
                  <a:srgbClr val="1E1E1E"/>
                </a:solidFill>
                <a:latin typeface="Arial"/>
                <a:cs typeface="Arial"/>
              </a:rPr>
              <a:t>Including Part D</a:t>
            </a:r>
            <a:r>
              <a:rPr lang="en-US" dirty="0">
                <a:solidFill>
                  <a:srgbClr val="1E1E1E"/>
                </a:solidFill>
                <a:latin typeface="Arial"/>
                <a:cs typeface="Arial"/>
              </a:rPr>
              <a:t>. Medicare </a:t>
            </a:r>
            <a:r>
              <a:rPr lang="en-US" dirty="0" smtClean="0">
                <a:solidFill>
                  <a:srgbClr val="1E1E1E"/>
                </a:solidFill>
                <a:latin typeface="Arial"/>
                <a:cs typeface="Arial"/>
              </a:rPr>
              <a:t/>
            </a:r>
            <a:br>
              <a:rPr lang="en-US" dirty="0" smtClean="0">
                <a:solidFill>
                  <a:srgbClr val="1E1E1E"/>
                </a:solidFill>
                <a:latin typeface="Arial"/>
                <a:cs typeface="Arial"/>
              </a:rPr>
            </a:br>
            <a:r>
              <a:rPr lang="en-US" dirty="0" smtClean="0">
                <a:solidFill>
                  <a:srgbClr val="1E1E1E"/>
                </a:solidFill>
                <a:latin typeface="Arial"/>
                <a:cs typeface="Arial"/>
              </a:rPr>
              <a:t>is </a:t>
            </a:r>
            <a:r>
              <a:rPr lang="en-US" dirty="0">
                <a:solidFill>
                  <a:srgbClr val="1E1E1E"/>
                </a:solidFill>
                <a:latin typeface="Arial"/>
                <a:cs typeface="Arial"/>
              </a:rPr>
              <a:t>the primary insurer and TFL is the secondary.</a:t>
            </a:r>
          </a:p>
          <a:p>
            <a:pPr defTabSz="580534"/>
            <a:endParaRPr lang="en-US" sz="1500" dirty="0">
              <a:solidFill>
                <a:srgbClr val="1E1E1E"/>
              </a:solidFill>
              <a:latin typeface="Arial"/>
              <a:cs typeface="Arial"/>
            </a:endParaRPr>
          </a:p>
          <a:p>
            <a:pPr defTabSz="580534"/>
            <a:r>
              <a:rPr lang="en-US" b="1" dirty="0">
                <a:solidFill>
                  <a:srgbClr val="1E1E1E"/>
                </a:solidFill>
                <a:latin typeface="Arial"/>
                <a:cs typeface="Arial"/>
              </a:rPr>
              <a:t>How much?  </a:t>
            </a:r>
            <a:r>
              <a:rPr lang="en-US" dirty="0">
                <a:solidFill>
                  <a:srgbClr val="1E1E1E"/>
                </a:solidFill>
                <a:latin typeface="Arial"/>
                <a:cs typeface="Arial"/>
              </a:rPr>
              <a:t>No enrollment fee for TFL but must pay monthly </a:t>
            </a:r>
            <a:r>
              <a:rPr lang="en-US" dirty="0" smtClean="0">
                <a:solidFill>
                  <a:srgbClr val="1E1E1E"/>
                </a:solidFill>
                <a:latin typeface="Arial"/>
                <a:cs typeface="Arial"/>
              </a:rPr>
              <a:t/>
            </a:r>
            <a:br>
              <a:rPr lang="en-US" dirty="0" smtClean="0">
                <a:solidFill>
                  <a:srgbClr val="1E1E1E"/>
                </a:solidFill>
                <a:latin typeface="Arial"/>
                <a:cs typeface="Arial"/>
              </a:rPr>
            </a:br>
            <a:r>
              <a:rPr lang="en-US" dirty="0" smtClean="0">
                <a:solidFill>
                  <a:srgbClr val="1E1E1E"/>
                </a:solidFill>
                <a:latin typeface="Arial"/>
                <a:cs typeface="Arial"/>
              </a:rPr>
              <a:t>Part </a:t>
            </a:r>
            <a:r>
              <a:rPr lang="en-US" dirty="0">
                <a:solidFill>
                  <a:srgbClr val="1E1E1E"/>
                </a:solidFill>
                <a:latin typeface="Arial"/>
                <a:cs typeface="Arial"/>
              </a:rPr>
              <a:t>B premium</a:t>
            </a:r>
            <a:r>
              <a:rPr lang="en-US" dirty="0" smtClean="0">
                <a:solidFill>
                  <a:srgbClr val="1E1E1E"/>
                </a:solidFill>
                <a:latin typeface="Arial"/>
                <a:cs typeface="Arial"/>
              </a:rPr>
              <a:t>.</a:t>
            </a:r>
          </a:p>
          <a:p>
            <a:pPr defTabSz="580534"/>
            <a:endParaRPr lang="en-US" dirty="0" smtClean="0">
              <a:solidFill>
                <a:srgbClr val="1E1E1E"/>
              </a:solidFill>
              <a:latin typeface="Arial"/>
              <a:cs typeface="Arial"/>
            </a:endParaRPr>
          </a:p>
          <a:p>
            <a:pPr defTabSz="580534"/>
            <a:r>
              <a:rPr lang="en-US" dirty="0" smtClean="0">
                <a:solidFill>
                  <a:srgbClr val="1E1E1E"/>
                </a:solidFill>
                <a:latin typeface="Arial"/>
                <a:cs typeface="Arial"/>
              </a:rPr>
              <a:t>If </a:t>
            </a:r>
            <a:r>
              <a:rPr lang="en-US" dirty="0">
                <a:solidFill>
                  <a:srgbClr val="1E1E1E"/>
                </a:solidFill>
                <a:latin typeface="Arial"/>
                <a:cs typeface="Arial"/>
              </a:rPr>
              <a:t>you‘re eligible for TRICARE </a:t>
            </a:r>
            <a:r>
              <a:rPr lang="en-US" dirty="0" smtClean="0">
                <a:solidFill>
                  <a:srgbClr val="1E1E1E"/>
                </a:solidFill>
                <a:latin typeface="Arial"/>
                <a:cs typeface="Arial"/>
              </a:rPr>
              <a:t>and you </a:t>
            </a:r>
            <a:r>
              <a:rPr lang="en-US" dirty="0">
                <a:solidFill>
                  <a:srgbClr val="1E1E1E"/>
                </a:solidFill>
                <a:latin typeface="Arial"/>
                <a:cs typeface="Arial"/>
              </a:rPr>
              <a:t>have both Medicare Parts A and B, TRICARE for Life is the plan for you</a:t>
            </a:r>
            <a:r>
              <a:rPr lang="en-US" i="1" dirty="0" smtClean="0">
                <a:solidFill>
                  <a:srgbClr val="1E1E1E"/>
                </a:solidFill>
                <a:latin typeface="Arial"/>
                <a:cs typeface="Arial"/>
              </a:rPr>
              <a:t>.</a:t>
            </a:r>
            <a:r>
              <a:rPr lang="en-US" dirty="0" smtClean="0">
                <a:solidFill>
                  <a:srgbClr val="1E1E1E"/>
                </a:solidFill>
                <a:latin typeface="Arial"/>
                <a:cs typeface="Arial"/>
              </a:rPr>
              <a:t>  </a:t>
            </a:r>
            <a:endParaRPr lang="en-US" dirty="0">
              <a:solidFill>
                <a:srgbClr val="1E1E1E"/>
              </a:solidFill>
              <a:latin typeface="Arial"/>
              <a:cs typeface="Arial"/>
            </a:endParaRPr>
          </a:p>
          <a:p>
            <a:pPr defTabSz="580534"/>
            <a:r>
              <a:rPr lang="en-US" dirty="0">
                <a:solidFill>
                  <a:srgbClr val="1E1E1E"/>
                </a:solidFill>
                <a:latin typeface="Arial"/>
                <a:cs typeface="Arial"/>
              </a:rPr>
              <a:t> </a:t>
            </a:r>
          </a:p>
        </p:txBody>
      </p:sp>
      <p:sp>
        <p:nvSpPr>
          <p:cNvPr id="6" name="TextBox 5"/>
          <p:cNvSpPr txBox="1"/>
          <p:nvPr/>
        </p:nvSpPr>
        <p:spPr>
          <a:xfrm>
            <a:off x="5283200" y="5953780"/>
            <a:ext cx="8001000" cy="307777"/>
          </a:xfrm>
          <a:prstGeom prst="rect">
            <a:avLst/>
          </a:prstGeom>
          <a:noFill/>
        </p:spPr>
        <p:txBody>
          <a:bodyPr wrap="square" rtlCol="0">
            <a:spAutoFit/>
          </a:bodyPr>
          <a:lstStyle/>
          <a:p>
            <a:pPr defTabSz="580534"/>
            <a:r>
              <a:rPr lang="en-US" sz="1400" dirty="0">
                <a:solidFill>
                  <a:srgbClr val="1E1E1E"/>
                </a:solidFill>
                <a:latin typeface="Arial"/>
                <a:cs typeface="Arial"/>
              </a:rPr>
              <a:t>Source:  www.tricare.mil</a:t>
            </a:r>
          </a:p>
        </p:txBody>
      </p:sp>
      <p:sp>
        <p:nvSpPr>
          <p:cNvPr id="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1274195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0087708"/>
              </p:ext>
            </p:extLst>
          </p:nvPr>
        </p:nvGraphicFramePr>
        <p:xfrm>
          <a:off x="711200" y="457200"/>
          <a:ext cx="11497734" cy="5607192"/>
        </p:xfrm>
        <a:graphic>
          <a:graphicData uri="http://schemas.openxmlformats.org/drawingml/2006/table">
            <a:tbl>
              <a:tblPr firstRow="1" bandRow="1">
                <a:tableStyleId>{2D5ABB26-0587-4C30-8999-92F81FD0307C}</a:tableStyleId>
              </a:tblPr>
              <a:tblGrid>
                <a:gridCol w="6172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58534">
                  <a:extLst>
                    <a:ext uri="{9D8B030D-6E8A-4147-A177-3AD203B41FA5}">
                      <a16:colId xmlns:a16="http://schemas.microsoft.com/office/drawing/2014/main" val="20002"/>
                    </a:ext>
                  </a:extLst>
                </a:gridCol>
              </a:tblGrid>
              <a:tr h="593796">
                <a:tc>
                  <a:txBody>
                    <a:bodyPr/>
                    <a:lstStyle/>
                    <a:p>
                      <a:pPr marL="0" marR="0" indent="0" defTabSz="914400" eaLnBrk="1" fontAlgn="auto" latinLnBrk="0" hangingPunct="1">
                        <a:lnSpc>
                          <a:spcPct val="100000"/>
                        </a:lnSpc>
                        <a:spcBef>
                          <a:spcPct val="0"/>
                        </a:spcBef>
                        <a:spcAft>
                          <a:spcPct val="0"/>
                        </a:spcAft>
                        <a:buClrTx/>
                        <a:buSzTx/>
                        <a:buFontTx/>
                        <a:buNone/>
                        <a:defRPr/>
                      </a:pPr>
                      <a:r>
                        <a:rPr lang="en-US" sz="2100" b="1" dirty="0" smtClean="0">
                          <a:solidFill>
                            <a:srgbClr val="6EB339"/>
                          </a:solidFill>
                          <a:latin typeface="Arial"/>
                          <a:cs typeface="Arial"/>
                        </a:rPr>
                        <a:t>For information regarding veteran benefits</a:t>
                      </a:r>
                    </a:p>
                    <a:p>
                      <a:endParaRPr lang="en-US" dirty="0"/>
                    </a:p>
                  </a:txBody>
                  <a:tcPr/>
                </a:tc>
                <a:tc>
                  <a:txBody>
                    <a:bodyPr/>
                    <a:lstStyle/>
                    <a:p>
                      <a:pPr algn="ctr"/>
                      <a:r>
                        <a:rPr lang="en-US" sz="2100" b="1" dirty="0" smtClean="0">
                          <a:solidFill>
                            <a:srgbClr val="6EB339"/>
                          </a:solidFill>
                          <a:latin typeface="Arial"/>
                          <a:cs typeface="Arial"/>
                        </a:rPr>
                        <a:t>Phone</a:t>
                      </a:r>
                      <a:endParaRPr lang="en-US" sz="2100" b="1" dirty="0">
                        <a:solidFill>
                          <a:srgbClr val="6EB339"/>
                        </a:solidFill>
                        <a:latin typeface="Arial"/>
                        <a:cs typeface="Arial"/>
                      </a:endParaRPr>
                    </a:p>
                  </a:txBody>
                  <a:tcP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sz="2100" b="1" dirty="0" smtClean="0">
                          <a:solidFill>
                            <a:srgbClr val="6EB339"/>
                          </a:solidFill>
                          <a:latin typeface="Arial"/>
                          <a:cs typeface="Arial"/>
                        </a:rPr>
                        <a:t>Website</a:t>
                      </a:r>
                    </a:p>
                    <a:p>
                      <a:endParaRPr lang="en-US" dirty="0"/>
                    </a:p>
                  </a:txBody>
                  <a:tcPr/>
                </a:tc>
                <a:extLst>
                  <a:ext uri="{0D108BD9-81ED-4DB2-BD59-A6C34878D82A}">
                    <a16:rowId xmlns:a16="http://schemas.microsoft.com/office/drawing/2014/main" val="10000"/>
                  </a:ext>
                </a:extLst>
              </a:tr>
              <a:tr h="838200">
                <a:tc>
                  <a:txBody>
                    <a:bodyPr/>
                    <a:lstStyle/>
                    <a:p>
                      <a:pPr marL="0" indent="0" defTabSz="580534">
                        <a:buFontTx/>
                        <a:buNone/>
                      </a:pPr>
                      <a:r>
                        <a:rPr lang="en-US" dirty="0" smtClean="0">
                          <a:solidFill>
                            <a:srgbClr val="1A1812"/>
                          </a:solidFill>
                          <a:latin typeface="Arial"/>
                          <a:cs typeface="Arial"/>
                        </a:rPr>
                        <a:t>• VA Health Care Benefits</a:t>
                      </a:r>
                    </a:p>
                    <a:p>
                      <a:pPr marL="0" indent="0" defTabSz="580534">
                        <a:buFontTx/>
                        <a:buNone/>
                      </a:pPr>
                      <a:r>
                        <a:rPr lang="en-US" dirty="0" smtClean="0">
                          <a:solidFill>
                            <a:srgbClr val="1A1812"/>
                          </a:solidFill>
                          <a:latin typeface="Arial"/>
                          <a:cs typeface="Arial"/>
                        </a:rPr>
                        <a:t>• National Association of County Veterans Service Officers</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1-877-222-8387</a:t>
                      </a:r>
                      <a:endParaRPr lang="en-US" sz="2000" b="1" dirty="0" smtClean="0">
                        <a:solidFill>
                          <a:srgbClr val="1E1E1E"/>
                        </a:solidFill>
                        <a:latin typeface="Arial"/>
                        <a:cs typeface="Arial"/>
                      </a:endParaRP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www.va.gov</a:t>
                      </a:r>
                      <a:endParaRPr lang="en-US" sz="2000" b="1" dirty="0" smtClean="0">
                        <a:solidFill>
                          <a:srgbClr val="1E1E1E"/>
                        </a:solidFill>
                        <a:latin typeface="Arial"/>
                        <a:cs typeface="Arial"/>
                      </a:endParaRPr>
                    </a:p>
                  </a:txBody>
                  <a:tcPr anchor="ctr"/>
                </a:tc>
                <a:extLst>
                  <a:ext uri="{0D108BD9-81ED-4DB2-BD59-A6C34878D82A}">
                    <a16:rowId xmlns:a16="http://schemas.microsoft.com/office/drawing/2014/main" val="10001"/>
                  </a:ext>
                </a:extLst>
              </a:tr>
              <a:tr h="838200">
                <a:tc>
                  <a:txBody>
                    <a:bodyPr/>
                    <a:lstStyle/>
                    <a:p>
                      <a:pPr marL="0" marR="0" indent="0" defTabSz="914400" eaLnBrk="1" fontAlgn="auto" latinLnBrk="0" hangingPunct="1">
                        <a:lnSpc>
                          <a:spcPct val="100000"/>
                        </a:lnSpc>
                        <a:spcBef>
                          <a:spcPct val="0"/>
                        </a:spcBef>
                        <a:spcAft>
                          <a:spcPct val="0"/>
                        </a:spcAft>
                        <a:buClrTx/>
                        <a:buSzTx/>
                        <a:buFontTx/>
                        <a:buNone/>
                        <a:defRPr/>
                      </a:pPr>
                      <a:r>
                        <a:rPr lang="en-US" dirty="0" smtClean="0">
                          <a:solidFill>
                            <a:srgbClr val="1A1812"/>
                          </a:solidFill>
                          <a:latin typeface="Arial"/>
                          <a:cs typeface="Arial"/>
                        </a:rPr>
                        <a:t>Civilian Health and Medical Program of the Department of Veterans Affairs </a:t>
                      </a:r>
                      <a:r>
                        <a:rPr lang="en-US" sz="2000" dirty="0" smtClean="0">
                          <a:solidFill>
                            <a:srgbClr val="1A1812"/>
                          </a:solidFill>
                          <a:latin typeface="Arial"/>
                          <a:cs typeface="Arial"/>
                        </a:rPr>
                        <a:t>(</a:t>
                      </a:r>
                      <a:r>
                        <a:rPr lang="en-US" sz="2000" b="1" dirty="0" smtClean="0">
                          <a:solidFill>
                            <a:srgbClr val="1A1812"/>
                          </a:solidFill>
                          <a:latin typeface="Arial"/>
                          <a:cs typeface="Arial"/>
                        </a:rPr>
                        <a:t>CHAMPVA</a:t>
                      </a:r>
                      <a:r>
                        <a:rPr lang="en-US" sz="2000" dirty="0" smtClean="0">
                          <a:solidFill>
                            <a:srgbClr val="1A1812"/>
                          </a:solidFill>
                          <a:latin typeface="Arial"/>
                          <a:cs typeface="Arial"/>
                        </a:rPr>
                        <a:t>)</a:t>
                      </a:r>
                    </a:p>
                  </a:txBody>
                  <a:tcPr anchor="ctr"/>
                </a:tc>
                <a:tc>
                  <a:txBody>
                    <a:bodyPr/>
                    <a:lstStyle/>
                    <a:p>
                      <a:r>
                        <a:rPr lang="en-US" dirty="0" smtClean="0"/>
                        <a:t>         </a:t>
                      </a:r>
                      <a:r>
                        <a:rPr lang="en-US" b="1" dirty="0" smtClean="0"/>
                        <a:t>1-800-733-8387</a:t>
                      </a:r>
                      <a:endParaRPr lang="en-US" b="1" dirty="0"/>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endParaRPr lang="en-US" b="1" dirty="0" smtClean="0">
                        <a:solidFill>
                          <a:srgbClr val="1E1E1E"/>
                        </a:solidFill>
                        <a:latin typeface="Arial"/>
                        <a:cs typeface="Arial"/>
                      </a:endParaRPr>
                    </a:p>
                  </a:txBody>
                  <a:tcPr anchor="ctr"/>
                </a:tc>
                <a:extLst>
                  <a:ext uri="{0D108BD9-81ED-4DB2-BD59-A6C34878D82A}">
                    <a16:rowId xmlns:a16="http://schemas.microsoft.com/office/drawing/2014/main" val="10002"/>
                  </a:ext>
                </a:extLst>
              </a:tr>
              <a:tr h="533400">
                <a:tc>
                  <a:txBody>
                    <a:bodyPr/>
                    <a:lstStyle/>
                    <a:p>
                      <a:pPr algn="ctr"/>
                      <a:r>
                        <a:rPr lang="en-US" sz="1800" b="1" dirty="0" smtClean="0">
                          <a:solidFill>
                            <a:srgbClr val="1E1E1E"/>
                          </a:solidFill>
                          <a:latin typeface="Arial"/>
                          <a:cs typeface="Arial"/>
                        </a:rPr>
                        <a:t>For information regarding Medicare and other benefits</a:t>
                      </a:r>
                      <a:endParaRPr lang="en-US" dirty="0">
                        <a:solidFill>
                          <a:srgbClr val="1E1E1E"/>
                        </a:solidFill>
                        <a:latin typeface="Arial"/>
                        <a:cs typeface="Arial"/>
                      </a:endParaRP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endParaRPr lang="en-US" b="1" dirty="0" smtClean="0">
                        <a:solidFill>
                          <a:srgbClr val="1E1E1E"/>
                        </a:solidFill>
                        <a:latin typeface="Arial"/>
                        <a:cs typeface="Arial"/>
                      </a:endParaRPr>
                    </a:p>
                  </a:txBody>
                  <a:tcPr anchor="ctr"/>
                </a:tc>
                <a:tc>
                  <a:txBody>
                    <a:bodyPr/>
                    <a:lstStyle/>
                    <a:p>
                      <a:pPr algn="ctr"/>
                      <a:endParaRPr lang="en-US" dirty="0"/>
                    </a:p>
                  </a:txBody>
                  <a:tcPr anchor="ctr"/>
                </a:tc>
                <a:extLst>
                  <a:ext uri="{0D108BD9-81ED-4DB2-BD59-A6C34878D82A}">
                    <a16:rowId xmlns:a16="http://schemas.microsoft.com/office/drawing/2014/main" val="10003"/>
                  </a:ext>
                </a:extLst>
              </a:tr>
              <a:tr h="838200">
                <a:tc>
                  <a:txBody>
                    <a:bodyPr/>
                    <a:lstStyle/>
                    <a:p>
                      <a:pPr marL="0" marR="0" indent="0" algn="l" defTabSz="914400" eaLnBrk="1" fontAlgn="auto" latinLnBrk="0" hangingPunct="1">
                        <a:lnSpc>
                          <a:spcPct val="100000"/>
                        </a:lnSpc>
                        <a:spcBef>
                          <a:spcPct val="0"/>
                        </a:spcBef>
                        <a:spcAft>
                          <a:spcPct val="0"/>
                        </a:spcAft>
                        <a:buClrTx/>
                        <a:buSzTx/>
                        <a:buFontTx/>
                        <a:buNone/>
                        <a:defRPr/>
                      </a:pPr>
                      <a:r>
                        <a:rPr lang="en-US" dirty="0" smtClean="0">
                          <a:solidFill>
                            <a:srgbClr val="1E1E1E"/>
                          </a:solidFill>
                          <a:latin typeface="Arial"/>
                          <a:cs typeface="Arial"/>
                        </a:rPr>
                        <a:t>Medicare</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1-800-MEDICARE</a:t>
                      </a:r>
                    </a:p>
                    <a:p>
                      <a:pPr marL="0" marR="0" indent="0" algn="ctr" defTabSz="914400" eaLnBrk="1" fontAlgn="auto" latinLnBrk="0" hangingPunct="1">
                        <a:lnSpc>
                          <a:spcPct val="100000"/>
                        </a:lnSpc>
                        <a:spcBef>
                          <a:spcPct val="0"/>
                        </a:spcBef>
                        <a:spcAft>
                          <a:spcPct val="0"/>
                        </a:spcAft>
                        <a:buClrTx/>
                        <a:buSzTx/>
                        <a:buFontTx/>
                        <a:buNone/>
                        <a:defRPr/>
                      </a:pPr>
                      <a:r>
                        <a:rPr lang="is-IS" b="1" smtClean="0">
                          <a:solidFill>
                            <a:srgbClr val="1E1E1E"/>
                          </a:solidFill>
                          <a:latin typeface="Arial"/>
                          <a:cs typeface="Arial"/>
                        </a:rPr>
                        <a:t>(1-800-633-4227)</a:t>
                      </a:r>
                      <a:endParaRPr lang="en-US" b="1" dirty="0" smtClean="0">
                        <a:solidFill>
                          <a:srgbClr val="1E1E1E"/>
                        </a:solidFill>
                        <a:latin typeface="Arial"/>
                        <a:cs typeface="Arial"/>
                      </a:endParaRP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www.medicare.gov</a:t>
                      </a:r>
                    </a:p>
                  </a:txBody>
                  <a:tcPr anchor="ctr"/>
                </a:tc>
                <a:extLst>
                  <a:ext uri="{0D108BD9-81ED-4DB2-BD59-A6C34878D82A}">
                    <a16:rowId xmlns:a16="http://schemas.microsoft.com/office/drawing/2014/main" val="10004"/>
                  </a:ext>
                </a:extLst>
              </a:tr>
              <a:tr h="685800">
                <a:tc>
                  <a:txBody>
                    <a:bodyPr/>
                    <a:lstStyle/>
                    <a:p>
                      <a:pPr marL="0" marR="0" indent="0" defTabSz="914400" eaLnBrk="1" fontAlgn="auto" latinLnBrk="0" hangingPunct="1">
                        <a:lnSpc>
                          <a:spcPct val="100000"/>
                        </a:lnSpc>
                        <a:spcBef>
                          <a:spcPct val="0"/>
                        </a:spcBef>
                        <a:spcAft>
                          <a:spcPct val="0"/>
                        </a:spcAft>
                        <a:buClrTx/>
                        <a:buSzTx/>
                        <a:buFontTx/>
                        <a:buNone/>
                        <a:defRPr/>
                      </a:pPr>
                      <a:r>
                        <a:rPr lang="en-US" dirty="0" smtClean="0">
                          <a:solidFill>
                            <a:srgbClr val="272727"/>
                          </a:solidFill>
                          <a:latin typeface="Arial"/>
                          <a:cs typeface="Arial"/>
                        </a:rPr>
                        <a:t>Your state Medicaid office</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sz="1800" b="1" dirty="0" smtClean="0">
                          <a:solidFill>
                            <a:srgbClr val="1E1E1E"/>
                          </a:solidFill>
                          <a:latin typeface="Arial"/>
                          <a:cs typeface="Arial"/>
                        </a:rPr>
                        <a:t>TTY: 1-877-486-2048 </a:t>
                      </a:r>
                      <a:r>
                        <a:rPr lang="en-US" sz="1800" b="0" dirty="0" smtClean="0">
                          <a:solidFill>
                            <a:srgbClr val="1E1E1E"/>
                          </a:solidFill>
                          <a:latin typeface="Arial"/>
                          <a:cs typeface="Arial"/>
                        </a:rPr>
                        <a:t/>
                      </a:r>
                      <a:br>
                        <a:rPr lang="en-US" sz="1800" b="0" dirty="0" smtClean="0">
                          <a:solidFill>
                            <a:srgbClr val="1E1E1E"/>
                          </a:solidFill>
                          <a:latin typeface="Arial"/>
                          <a:cs typeface="Arial"/>
                        </a:rPr>
                      </a:br>
                      <a:r>
                        <a:rPr lang="en-US" sz="1400" b="0" dirty="0" smtClean="0">
                          <a:solidFill>
                            <a:srgbClr val="1E1E1E"/>
                          </a:solidFill>
                          <a:latin typeface="Arial"/>
                          <a:cs typeface="Arial"/>
                        </a:rPr>
                        <a:t>(24 hours day/7 days a week)</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www.medicaid.gov</a:t>
                      </a:r>
                      <a:endParaRPr lang="en-US" sz="2000" b="1" dirty="0" smtClean="0">
                        <a:solidFill>
                          <a:srgbClr val="1E1E1E"/>
                        </a:solidFill>
                        <a:latin typeface="Arial"/>
                        <a:cs typeface="Arial"/>
                      </a:endParaRPr>
                    </a:p>
                  </a:txBody>
                  <a:tcPr anchor="ctr"/>
                </a:tc>
                <a:extLst>
                  <a:ext uri="{0D108BD9-81ED-4DB2-BD59-A6C34878D82A}">
                    <a16:rowId xmlns:a16="http://schemas.microsoft.com/office/drawing/2014/main" val="10005"/>
                  </a:ext>
                </a:extLst>
              </a:tr>
              <a:tr h="593796">
                <a:tc>
                  <a:txBody>
                    <a:bodyPr/>
                    <a:lstStyle/>
                    <a:p>
                      <a:pPr marL="0" marR="0" indent="0" defTabSz="914400" eaLnBrk="1" fontAlgn="auto" latinLnBrk="0" hangingPunct="1">
                        <a:lnSpc>
                          <a:spcPct val="100000"/>
                        </a:lnSpc>
                        <a:spcBef>
                          <a:spcPct val="0"/>
                        </a:spcBef>
                        <a:spcAft>
                          <a:spcPct val="0"/>
                        </a:spcAft>
                        <a:buClrTx/>
                        <a:buSzTx/>
                        <a:buFontTx/>
                        <a:buNone/>
                        <a:defRPr/>
                      </a:pPr>
                      <a:r>
                        <a:rPr lang="en-US" dirty="0" smtClean="0">
                          <a:solidFill>
                            <a:srgbClr val="272727"/>
                          </a:solidFill>
                          <a:latin typeface="Arial"/>
                          <a:cs typeface="Arial"/>
                        </a:rPr>
                        <a:t>State Health Insurance Assistance Program</a:t>
                      </a:r>
                    </a:p>
                  </a:txBody>
                  <a:tcPr anchor="ctr"/>
                </a:tc>
                <a:tc>
                  <a:txBody>
                    <a:bodyPr/>
                    <a:lstStyle/>
                    <a:p>
                      <a:endParaRPr lang="en-US" dirty="0"/>
                    </a:p>
                  </a:txBody>
                  <a:tcP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www.shiptacenter.org</a:t>
                      </a:r>
                    </a:p>
                  </a:txBody>
                  <a:tcPr anchor="ctr"/>
                </a:tc>
                <a:extLst>
                  <a:ext uri="{0D108BD9-81ED-4DB2-BD59-A6C34878D82A}">
                    <a16:rowId xmlns:a16="http://schemas.microsoft.com/office/drawing/2014/main" val="10006"/>
                  </a:ext>
                </a:extLst>
              </a:tr>
              <a:tr h="593796">
                <a:tc>
                  <a:txBody>
                    <a:bodyPr/>
                    <a:lstStyle/>
                    <a:p>
                      <a:pPr marL="0" marR="0" indent="0" defTabSz="914400" eaLnBrk="1" fontAlgn="auto" latinLnBrk="0" hangingPunct="1">
                        <a:lnSpc>
                          <a:spcPct val="100000"/>
                        </a:lnSpc>
                        <a:spcBef>
                          <a:spcPct val="0"/>
                        </a:spcBef>
                        <a:spcAft>
                          <a:spcPct val="0"/>
                        </a:spcAft>
                        <a:buClrTx/>
                        <a:buSzTx/>
                        <a:buFontTx/>
                        <a:buNone/>
                        <a:defRPr/>
                      </a:pPr>
                      <a:r>
                        <a:rPr lang="en-US" dirty="0" smtClean="0">
                          <a:solidFill>
                            <a:srgbClr val="272727"/>
                          </a:solidFill>
                          <a:latin typeface="Arial"/>
                          <a:cs typeface="Arial"/>
                        </a:rPr>
                        <a:t>Social Security Administration</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1-800-772-1213</a:t>
                      </a:r>
                    </a:p>
                  </a:txBody>
                  <a:tcPr anchor="ctr"/>
                </a:tc>
                <a:tc>
                  <a:txBody>
                    <a:bodyPr/>
                    <a:lstStyle/>
                    <a:p>
                      <a:pPr marL="0" marR="0" indent="0" algn="ctr" defTabSz="914400" eaLnBrk="1" fontAlgn="auto" latinLnBrk="0" hangingPunct="1">
                        <a:lnSpc>
                          <a:spcPct val="100000"/>
                        </a:lnSpc>
                        <a:spcBef>
                          <a:spcPct val="0"/>
                        </a:spcBef>
                        <a:spcAft>
                          <a:spcPct val="0"/>
                        </a:spcAft>
                        <a:buClrTx/>
                        <a:buSzTx/>
                        <a:buFontTx/>
                        <a:buNone/>
                        <a:defRPr/>
                      </a:pPr>
                      <a:r>
                        <a:rPr lang="en-US" b="1" dirty="0" smtClean="0">
                          <a:solidFill>
                            <a:srgbClr val="1E1E1E"/>
                          </a:solidFill>
                          <a:latin typeface="Arial"/>
                          <a:cs typeface="Arial"/>
                        </a:rPr>
                        <a:t>www.ssa.gov</a:t>
                      </a:r>
                      <a:endParaRPr lang="en-US" sz="2000" b="1" dirty="0" smtClean="0">
                        <a:solidFill>
                          <a:srgbClr val="1E1E1E"/>
                        </a:solidFill>
                        <a:latin typeface="Arial"/>
                        <a:cs typeface="Arial"/>
                      </a:endParaRPr>
                    </a:p>
                  </a:txBody>
                  <a:tcPr anchor="ctr"/>
                </a:tc>
                <a:extLst>
                  <a:ext uri="{0D108BD9-81ED-4DB2-BD59-A6C34878D82A}">
                    <a16:rowId xmlns:a16="http://schemas.microsoft.com/office/drawing/2014/main" val="10007"/>
                  </a:ext>
                </a:extLst>
              </a:tr>
            </a:tbl>
          </a:graphicData>
        </a:graphic>
      </p:graphicFrame>
      <p:pic>
        <p:nvPicPr>
          <p:cNvPr id="3" name="Picture 2" descr="hum_r_4cp_pos_noR.eps"/>
          <p:cNvPicPr>
            <a:picLocks noChangeAspect="1"/>
          </p:cNvPicPr>
          <p:nvPr/>
        </p:nvPicPr>
        <p:blipFill>
          <a:blip r:embed="rId3"/>
          <a:srcRect/>
          <a:stretch>
            <a:fillRect/>
          </a:stretch>
        </p:blipFill>
        <p:spPr>
          <a:xfrm>
            <a:off x="787400" y="6553200"/>
            <a:ext cx="1524001" cy="316424"/>
          </a:xfrm>
          <a:prstGeom prst="rect">
            <a:avLst/>
          </a:prstGeom>
        </p:spPr>
      </p:pic>
      <p:sp>
        <p:nvSpPr>
          <p:cNvPr id="4"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1931953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318000" cy="7315200"/>
          </a:xfrm>
          <a:prstGeom prst="rect">
            <a:avLst/>
          </a:prstGeom>
          <a:blipFill>
            <a:blip r:embed="rId3"/>
            <a:srcRec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30" dirty="0">
                <a:latin typeface="Arial"/>
                <a:cs typeface="Arial"/>
              </a:rPr>
              <a:t>H</a:t>
            </a:r>
            <a:r>
              <a:rPr spc="15" dirty="0">
                <a:latin typeface="Arial"/>
                <a:cs typeface="Arial"/>
              </a:rPr>
              <a:t>e</a:t>
            </a:r>
            <a:r>
              <a:rPr spc="-10" dirty="0">
                <a:latin typeface="Arial"/>
                <a:cs typeface="Arial"/>
              </a:rPr>
              <a:t>l</a:t>
            </a:r>
            <a:r>
              <a:rPr spc="-20" dirty="0">
                <a:latin typeface="Arial"/>
                <a:cs typeface="Arial"/>
              </a:rPr>
              <a:t>p</a:t>
            </a:r>
            <a:r>
              <a:rPr spc="40" dirty="0">
                <a:latin typeface="Arial"/>
                <a:cs typeface="Arial"/>
              </a:rPr>
              <a:t>f</a:t>
            </a:r>
            <a:r>
              <a:rPr spc="15" dirty="0">
                <a:latin typeface="Arial"/>
                <a:cs typeface="Arial"/>
              </a:rPr>
              <a:t>u</a:t>
            </a:r>
            <a:r>
              <a:rPr dirty="0">
                <a:latin typeface="Arial"/>
                <a:cs typeface="Arial"/>
              </a:rPr>
              <a:t>l</a:t>
            </a:r>
            <a:r>
              <a:rPr spc="140" dirty="0">
                <a:latin typeface="Arial"/>
                <a:cs typeface="Arial"/>
              </a:rPr>
              <a:t> </a:t>
            </a:r>
            <a:r>
              <a:rPr spc="-30" dirty="0">
                <a:latin typeface="Arial"/>
                <a:cs typeface="Arial"/>
              </a:rPr>
              <a:t>r</a:t>
            </a:r>
            <a:r>
              <a:rPr spc="20" dirty="0">
                <a:latin typeface="Arial"/>
                <a:cs typeface="Arial"/>
              </a:rPr>
              <a:t>e</a:t>
            </a:r>
            <a:r>
              <a:rPr spc="30" dirty="0">
                <a:latin typeface="Arial"/>
                <a:cs typeface="Arial"/>
              </a:rPr>
              <a:t>so</a:t>
            </a:r>
            <a:r>
              <a:rPr spc="5" dirty="0">
                <a:latin typeface="Arial"/>
                <a:cs typeface="Arial"/>
              </a:rPr>
              <a:t>u</a:t>
            </a:r>
            <a:r>
              <a:rPr spc="-30" dirty="0">
                <a:latin typeface="Arial"/>
                <a:cs typeface="Arial"/>
              </a:rPr>
              <a:t>r</a:t>
            </a:r>
            <a:r>
              <a:rPr spc="-40" dirty="0">
                <a:latin typeface="Arial"/>
                <a:cs typeface="Arial"/>
              </a:rPr>
              <a:t>c</a:t>
            </a:r>
            <a:r>
              <a:rPr spc="20" dirty="0">
                <a:latin typeface="Arial"/>
                <a:cs typeface="Arial"/>
              </a:rPr>
              <a:t>e</a:t>
            </a:r>
            <a:r>
              <a:rPr dirty="0">
                <a:latin typeface="Arial"/>
                <a:cs typeface="Arial"/>
              </a:rPr>
              <a:t>s</a:t>
            </a:r>
          </a:p>
        </p:txBody>
      </p:sp>
      <p:sp>
        <p:nvSpPr>
          <p:cNvPr id="4" name="object 4"/>
          <p:cNvSpPr txBox="1"/>
          <p:nvPr/>
        </p:nvSpPr>
        <p:spPr>
          <a:xfrm>
            <a:off x="5279433" y="1473912"/>
            <a:ext cx="6939915" cy="4641281"/>
          </a:xfrm>
          <a:prstGeom prst="rect">
            <a:avLst/>
          </a:prstGeom>
        </p:spPr>
        <p:txBody>
          <a:bodyPr vert="horz" wrap="square" lIns="0" tIns="0" rIns="0" bIns="0" rtlCol="0">
            <a:spAutoFit/>
          </a:bodyPr>
          <a:lstStyle/>
          <a:p>
            <a:pPr marL="204470" marR="496570">
              <a:lnSpc>
                <a:spcPct val="115700"/>
              </a:lnSpc>
              <a:spcBef>
                <a:spcPts val="1500"/>
              </a:spcBef>
            </a:pPr>
            <a:r>
              <a:rPr sz="1800" dirty="0" smtClean="0">
                <a:solidFill>
                  <a:srgbClr val="414042"/>
                </a:solidFill>
                <a:latin typeface="Arial"/>
                <a:cs typeface="Arial"/>
              </a:rPr>
              <a:t>The </a:t>
            </a: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&amp; </a:t>
            </a:r>
            <a:r>
              <a:rPr sz="1800" spc="-110" dirty="0">
                <a:solidFill>
                  <a:srgbClr val="414042"/>
                </a:solidFill>
                <a:latin typeface="Arial"/>
                <a:cs typeface="Arial"/>
              </a:rPr>
              <a:t>Y</a:t>
            </a:r>
            <a:r>
              <a:rPr sz="1800" dirty="0">
                <a:solidFill>
                  <a:srgbClr val="414042"/>
                </a:solidFill>
                <a:latin typeface="Arial"/>
                <a:cs typeface="Arial"/>
              </a:rPr>
              <a:t>ou” handbook, published </a:t>
            </a:r>
            <a:r>
              <a:rPr sz="1800" spc="-25" dirty="0">
                <a:solidFill>
                  <a:srgbClr val="414042"/>
                </a:solidFill>
                <a:latin typeface="Arial"/>
                <a:cs typeface="Arial"/>
              </a:rPr>
              <a:t>b</a:t>
            </a:r>
            <a:r>
              <a:rPr sz="1800" dirty="0">
                <a:solidFill>
                  <a:srgbClr val="414042"/>
                </a:solidFill>
                <a:latin typeface="Arial"/>
                <a:cs typeface="Arial"/>
              </a:rPr>
              <a:t>y the </a:t>
            </a:r>
            <a:r>
              <a:rPr sz="1800" spc="-45" dirty="0">
                <a:solidFill>
                  <a:srgbClr val="414042"/>
                </a:solidFill>
                <a:latin typeface="Arial"/>
                <a:cs typeface="Arial"/>
              </a:rPr>
              <a:t>C</a:t>
            </a:r>
            <a:r>
              <a:rPr sz="1800" dirty="0">
                <a:solidFill>
                  <a:srgbClr val="414042"/>
                </a:solidFill>
                <a:latin typeface="Arial"/>
                <a:cs typeface="Arial"/>
              </a:rPr>
              <a:t>e</a:t>
            </a:r>
            <a:r>
              <a:rPr sz="1800" spc="-10" dirty="0">
                <a:solidFill>
                  <a:srgbClr val="414042"/>
                </a:solidFill>
                <a:latin typeface="Arial"/>
                <a:cs typeface="Arial"/>
              </a:rPr>
              <a:t>nt</a:t>
            </a:r>
            <a:r>
              <a:rPr sz="1800" dirty="0">
                <a:solidFill>
                  <a:srgbClr val="414042"/>
                </a:solidFill>
                <a:latin typeface="Arial"/>
                <a:cs typeface="Arial"/>
              </a:rPr>
              <a:t>ers </a:t>
            </a:r>
            <a:r>
              <a:rPr sz="1800" spc="-15" dirty="0">
                <a:solidFill>
                  <a:srgbClr val="414042"/>
                </a:solidFill>
                <a:latin typeface="Arial"/>
                <a:cs typeface="Arial"/>
              </a:rPr>
              <a:t>f</a:t>
            </a:r>
            <a:r>
              <a:rPr sz="1800" dirty="0">
                <a:solidFill>
                  <a:srgbClr val="414042"/>
                </a:solidFill>
                <a:latin typeface="Arial"/>
                <a:cs typeface="Arial"/>
              </a:rPr>
              <a:t>or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&amp; Medi</a:t>
            </a:r>
            <a:r>
              <a:rPr sz="1800" spc="-15" dirty="0">
                <a:solidFill>
                  <a:srgbClr val="414042"/>
                </a:solidFill>
                <a:latin typeface="Arial"/>
                <a:cs typeface="Arial"/>
              </a:rPr>
              <a:t>c</a:t>
            </a:r>
            <a:r>
              <a:rPr sz="1800" dirty="0">
                <a:solidFill>
                  <a:srgbClr val="414042"/>
                </a:solidFill>
                <a:latin typeface="Arial"/>
                <a:cs typeface="Arial"/>
              </a:rPr>
              <a:t>aid Services (CMS), </a:t>
            </a:r>
            <a:r>
              <a:rPr sz="1800" spc="-40" dirty="0">
                <a:solidFill>
                  <a:srgbClr val="414042"/>
                </a:solidFill>
                <a:latin typeface="Arial"/>
                <a:cs typeface="Arial"/>
              </a:rPr>
              <a:t>r</a:t>
            </a:r>
            <a:r>
              <a:rPr sz="1800" dirty="0">
                <a:solidFill>
                  <a:srgbClr val="414042"/>
                </a:solidFill>
                <a:latin typeface="Arial"/>
                <a:cs typeface="Arial"/>
              </a:rPr>
              <a:t>eleased each </a:t>
            </a:r>
            <a:r>
              <a:rPr sz="1800" spc="-15" dirty="0">
                <a:solidFill>
                  <a:srgbClr val="414042"/>
                </a:solidFill>
                <a:latin typeface="Arial"/>
                <a:cs typeface="Arial"/>
              </a:rPr>
              <a:t>f</a:t>
            </a:r>
            <a:r>
              <a:rPr sz="1800" dirty="0">
                <a:solidFill>
                  <a:srgbClr val="414042"/>
                </a:solidFill>
                <a:latin typeface="Arial"/>
                <a:cs typeface="Arial"/>
              </a:rPr>
              <a:t>all</a:t>
            </a:r>
            <a:endParaRPr sz="1800" dirty="0">
              <a:latin typeface="Arial"/>
              <a:cs typeface="Arial"/>
            </a:endParaRPr>
          </a:p>
          <a:p>
            <a:pPr marL="204470" marR="5080">
              <a:lnSpc>
                <a:spcPct val="115700"/>
              </a:lnSpc>
              <a:spcBef>
                <a:spcPts val="800"/>
              </a:spcBef>
            </a:pPr>
            <a:r>
              <a:rPr sz="1800" dirty="0">
                <a:solidFill>
                  <a:srgbClr val="414042"/>
                </a:solidFill>
                <a:latin typeface="Arial"/>
                <a:cs typeface="Arial"/>
              </a:rPr>
              <a:t>“Choosing a Medi</a:t>
            </a:r>
            <a:r>
              <a:rPr sz="1800" spc="-20" dirty="0">
                <a:solidFill>
                  <a:srgbClr val="414042"/>
                </a:solidFill>
                <a:latin typeface="Arial"/>
                <a:cs typeface="Arial"/>
              </a:rPr>
              <a:t>g</a:t>
            </a:r>
            <a:r>
              <a:rPr sz="1800" dirty="0">
                <a:solidFill>
                  <a:srgbClr val="414042"/>
                </a:solidFill>
                <a:latin typeface="Arial"/>
                <a:cs typeface="Arial"/>
              </a:rPr>
              <a:t>ap </a:t>
            </a:r>
            <a:r>
              <a:rPr sz="1800" spc="-55" dirty="0">
                <a:solidFill>
                  <a:srgbClr val="414042"/>
                </a:solidFill>
                <a:latin typeface="Arial"/>
                <a:cs typeface="Arial"/>
              </a:rPr>
              <a:t>P</a:t>
            </a:r>
            <a:r>
              <a:rPr sz="1800" dirty="0">
                <a:solidFill>
                  <a:srgbClr val="414042"/>
                </a:solidFill>
                <a:latin typeface="Arial"/>
                <a:cs typeface="Arial"/>
              </a:rPr>
              <a:t>olicy: A guide to health insu</a:t>
            </a:r>
            <a:r>
              <a:rPr sz="1800" spc="-40" dirty="0">
                <a:solidFill>
                  <a:srgbClr val="414042"/>
                </a:solidFill>
                <a:latin typeface="Arial"/>
                <a:cs typeface="Arial"/>
              </a:rPr>
              <a:t>r</a:t>
            </a:r>
            <a:r>
              <a:rPr sz="1800" dirty="0">
                <a:solidFill>
                  <a:srgbClr val="414042"/>
                </a:solidFill>
                <a:latin typeface="Arial"/>
                <a:cs typeface="Arial"/>
              </a:rPr>
              <a:t>ance </a:t>
            </a:r>
            <a:r>
              <a:rPr sz="1800" spc="-15" dirty="0">
                <a:solidFill>
                  <a:srgbClr val="414042"/>
                </a:solidFill>
                <a:latin typeface="Arial"/>
                <a:cs typeface="Arial"/>
              </a:rPr>
              <a:t>f</a:t>
            </a:r>
            <a:r>
              <a:rPr sz="1800" dirty="0">
                <a:solidFill>
                  <a:srgbClr val="414042"/>
                </a:solidFill>
                <a:latin typeface="Arial"/>
                <a:cs typeface="Arial"/>
              </a:rPr>
              <a:t>or people with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 publi</a:t>
            </a:r>
            <a:r>
              <a:rPr sz="1800" spc="-15" dirty="0">
                <a:solidFill>
                  <a:srgbClr val="414042"/>
                </a:solidFill>
                <a:latin typeface="Arial"/>
                <a:cs typeface="Arial"/>
              </a:rPr>
              <a:t>c</a:t>
            </a:r>
            <a:r>
              <a:rPr sz="1800" dirty="0">
                <a:solidFill>
                  <a:srgbClr val="414042"/>
                </a:solidFill>
                <a:latin typeface="Arial"/>
                <a:cs typeface="Arial"/>
              </a:rPr>
              <a:t>ation d</a:t>
            </a:r>
            <a:r>
              <a:rPr sz="1800" spc="-20" dirty="0">
                <a:solidFill>
                  <a:srgbClr val="414042"/>
                </a:solidFill>
                <a:latin typeface="Arial"/>
                <a:cs typeface="Arial"/>
              </a:rPr>
              <a:t>e</a:t>
            </a:r>
            <a:r>
              <a:rPr sz="1800" spc="-30" dirty="0">
                <a:solidFill>
                  <a:srgbClr val="414042"/>
                </a:solidFill>
                <a:latin typeface="Arial"/>
                <a:cs typeface="Arial"/>
              </a:rPr>
              <a:t>v</a:t>
            </a:r>
            <a:r>
              <a:rPr sz="1800" dirty="0">
                <a:solidFill>
                  <a:srgbClr val="414042"/>
                </a:solidFill>
                <a:latin typeface="Arial"/>
                <a:cs typeface="Arial"/>
              </a:rPr>
              <a:t>eloped joi</a:t>
            </a:r>
            <a:r>
              <a:rPr sz="1800" spc="-10" dirty="0">
                <a:solidFill>
                  <a:srgbClr val="414042"/>
                </a:solidFill>
                <a:latin typeface="Arial"/>
                <a:cs typeface="Arial"/>
              </a:rPr>
              <a:t>n</a:t>
            </a:r>
            <a:r>
              <a:rPr sz="1800" dirty="0">
                <a:solidFill>
                  <a:srgbClr val="414042"/>
                </a:solidFill>
                <a:latin typeface="Arial"/>
                <a:cs typeface="Arial"/>
              </a:rPr>
              <a:t>tly </a:t>
            </a:r>
            <a:r>
              <a:rPr sz="1800" spc="-20" dirty="0">
                <a:solidFill>
                  <a:srgbClr val="414042"/>
                </a:solidFill>
                <a:latin typeface="Arial"/>
                <a:cs typeface="Arial"/>
              </a:rPr>
              <a:t>b</a:t>
            </a:r>
            <a:r>
              <a:rPr sz="1800" dirty="0">
                <a:solidFill>
                  <a:srgbClr val="414042"/>
                </a:solidFill>
                <a:latin typeface="Arial"/>
                <a:cs typeface="Arial"/>
              </a:rPr>
              <a:t>y CMS and National Association of Insu</a:t>
            </a:r>
            <a:r>
              <a:rPr sz="1800" spc="-40" dirty="0">
                <a:solidFill>
                  <a:srgbClr val="414042"/>
                </a:solidFill>
                <a:latin typeface="Arial"/>
                <a:cs typeface="Arial"/>
              </a:rPr>
              <a:t>r</a:t>
            </a:r>
            <a:r>
              <a:rPr sz="1800" dirty="0">
                <a:solidFill>
                  <a:srgbClr val="414042"/>
                </a:solidFill>
                <a:latin typeface="Arial"/>
                <a:cs typeface="Arial"/>
              </a:rPr>
              <a:t>ance </a:t>
            </a:r>
            <a:r>
              <a:rPr sz="1800" spc="-45" dirty="0">
                <a:solidFill>
                  <a:srgbClr val="414042"/>
                </a:solidFill>
                <a:latin typeface="Arial"/>
                <a:cs typeface="Arial"/>
              </a:rPr>
              <a:t>C</a:t>
            </a:r>
            <a:r>
              <a:rPr sz="1800" dirty="0">
                <a:solidFill>
                  <a:srgbClr val="414042"/>
                </a:solidFill>
                <a:latin typeface="Arial"/>
                <a:cs typeface="Arial"/>
              </a:rPr>
              <a:t>ommissioners</a:t>
            </a:r>
            <a:endParaRPr sz="1800" dirty="0">
              <a:latin typeface="Arial"/>
              <a:cs typeface="Arial"/>
            </a:endParaRPr>
          </a:p>
          <a:p>
            <a:pPr marL="204470" marR="149225">
              <a:lnSpc>
                <a:spcPct val="115700"/>
              </a:lnSpc>
              <a:spcBef>
                <a:spcPts val="800"/>
              </a:spcBef>
            </a:pPr>
            <a:r>
              <a:rPr sz="1800" dirty="0">
                <a:solidFill>
                  <a:srgbClr val="414042"/>
                </a:solidFill>
                <a:latin typeface="Arial"/>
                <a:cs typeface="Arial"/>
              </a:rPr>
              <a:t>Visit </a:t>
            </a:r>
            <a:r>
              <a:rPr lang="en-US" sz="1800" b="1" dirty="0" smtClean="0">
                <a:solidFill>
                  <a:srgbClr val="414042"/>
                </a:solidFill>
                <a:latin typeface="Arial"/>
                <a:cs typeface="Arial"/>
                <a:hlinkClick r:id="rId4"/>
              </a:rPr>
              <a:t>http://www.shiptacenter.org</a:t>
            </a:r>
            <a:r>
              <a:rPr lang="en-US" sz="1800" b="1" dirty="0" smtClean="0">
                <a:solidFill>
                  <a:srgbClr val="414042"/>
                </a:solidFill>
                <a:latin typeface="Arial"/>
                <a:cs typeface="Arial"/>
              </a:rPr>
              <a:t> </a:t>
            </a:r>
            <a:r>
              <a:rPr sz="1800" dirty="0" smtClean="0">
                <a:solidFill>
                  <a:srgbClr val="414042"/>
                </a:solidFill>
                <a:latin typeface="Arial"/>
                <a:cs typeface="Arial"/>
              </a:rPr>
              <a:t>to </a:t>
            </a:r>
            <a:r>
              <a:rPr sz="1800" dirty="0">
                <a:solidFill>
                  <a:srgbClr val="414042"/>
                </a:solidFill>
                <a:latin typeface="Arial"/>
                <a:cs typeface="Arial"/>
              </a:rPr>
              <a:t>view </a:t>
            </a:r>
            <a:r>
              <a:rPr sz="1800" spc="-35" dirty="0">
                <a:solidFill>
                  <a:srgbClr val="414042"/>
                </a:solidFill>
                <a:latin typeface="Arial"/>
                <a:cs typeface="Arial"/>
              </a:rPr>
              <a:t>y</a:t>
            </a:r>
            <a:r>
              <a:rPr sz="1800" dirty="0">
                <a:solidFill>
                  <a:srgbClr val="414042"/>
                </a:solidFill>
                <a:latin typeface="Arial"/>
                <a:cs typeface="Arial"/>
              </a:rPr>
              <a:t>our lo</a:t>
            </a:r>
            <a:r>
              <a:rPr sz="1800" spc="-15" dirty="0">
                <a:solidFill>
                  <a:srgbClr val="414042"/>
                </a:solidFill>
                <a:latin typeface="Arial"/>
                <a:cs typeface="Arial"/>
              </a:rPr>
              <a:t>c</a:t>
            </a:r>
            <a:r>
              <a:rPr sz="1800" dirty="0">
                <a:solidFill>
                  <a:srgbClr val="414042"/>
                </a:solidFill>
                <a:latin typeface="Arial"/>
                <a:cs typeface="Arial"/>
              </a:rPr>
              <a:t>al S</a:t>
            </a:r>
            <a:r>
              <a:rPr sz="1800" spc="-10" dirty="0">
                <a:solidFill>
                  <a:srgbClr val="414042"/>
                </a:solidFill>
                <a:latin typeface="Arial"/>
                <a:cs typeface="Arial"/>
              </a:rPr>
              <a:t>t</a:t>
            </a:r>
            <a:r>
              <a:rPr sz="1800" dirty="0">
                <a:solidFill>
                  <a:srgbClr val="414042"/>
                </a:solidFill>
                <a:latin typeface="Arial"/>
                <a:cs typeface="Arial"/>
              </a:rPr>
              <a:t>a</a:t>
            </a:r>
            <a:r>
              <a:rPr sz="1800" spc="-10" dirty="0">
                <a:solidFill>
                  <a:srgbClr val="414042"/>
                </a:solidFill>
                <a:latin typeface="Arial"/>
                <a:cs typeface="Arial"/>
              </a:rPr>
              <a:t>t</a:t>
            </a:r>
            <a:r>
              <a:rPr sz="1800" dirty="0">
                <a:solidFill>
                  <a:srgbClr val="414042"/>
                </a:solidFill>
                <a:latin typeface="Arial"/>
                <a:cs typeface="Arial"/>
              </a:rPr>
              <a:t>e Health Insu</a:t>
            </a:r>
            <a:r>
              <a:rPr sz="1800" spc="-40" dirty="0">
                <a:solidFill>
                  <a:srgbClr val="414042"/>
                </a:solidFill>
                <a:latin typeface="Arial"/>
                <a:cs typeface="Arial"/>
              </a:rPr>
              <a:t>r</a:t>
            </a:r>
            <a:r>
              <a:rPr sz="1800" dirty="0">
                <a:solidFill>
                  <a:srgbClr val="414042"/>
                </a:solidFill>
                <a:latin typeface="Arial"/>
                <a:cs typeface="Arial"/>
              </a:rPr>
              <a:t>ance </a:t>
            </a:r>
            <a:r>
              <a:rPr sz="1800" spc="-25" dirty="0">
                <a:solidFill>
                  <a:srgbClr val="414042"/>
                </a:solidFill>
                <a:latin typeface="Arial"/>
                <a:cs typeface="Arial"/>
              </a:rPr>
              <a:t>P</a:t>
            </a:r>
            <a:r>
              <a:rPr sz="1800" spc="-40" dirty="0">
                <a:solidFill>
                  <a:srgbClr val="414042"/>
                </a:solidFill>
                <a:latin typeface="Arial"/>
                <a:cs typeface="Arial"/>
              </a:rPr>
              <a:t>r</a:t>
            </a:r>
            <a:r>
              <a:rPr sz="1800" dirty="0">
                <a:solidFill>
                  <a:srgbClr val="414042"/>
                </a:solidFill>
                <a:latin typeface="Arial"/>
                <a:cs typeface="Arial"/>
              </a:rPr>
              <a:t>og</a:t>
            </a:r>
            <a:r>
              <a:rPr sz="1800" spc="-40" dirty="0">
                <a:solidFill>
                  <a:srgbClr val="414042"/>
                </a:solidFill>
                <a:latin typeface="Arial"/>
                <a:cs typeface="Arial"/>
              </a:rPr>
              <a:t>r</a:t>
            </a:r>
            <a:r>
              <a:rPr sz="1800" dirty="0">
                <a:solidFill>
                  <a:srgbClr val="414042"/>
                </a:solidFill>
                <a:latin typeface="Arial"/>
                <a:cs typeface="Arial"/>
              </a:rPr>
              <a:t>am (SHIP)</a:t>
            </a:r>
            <a:endParaRPr sz="1800" dirty="0">
              <a:latin typeface="Arial"/>
              <a:cs typeface="Arial"/>
            </a:endParaRPr>
          </a:p>
          <a:p>
            <a:pPr marL="12700" marR="169545">
              <a:lnSpc>
                <a:spcPct val="115700"/>
              </a:lnSpc>
              <a:spcBef>
                <a:spcPts val="1500"/>
              </a:spcBef>
            </a:pPr>
            <a:r>
              <a:rPr sz="1800" spc="-110" dirty="0">
                <a:solidFill>
                  <a:srgbClr val="404042"/>
                </a:solidFill>
                <a:latin typeface="Arial"/>
                <a:cs typeface="Arial"/>
              </a:rPr>
              <a:t>Y</a:t>
            </a:r>
            <a:r>
              <a:rPr sz="1800" dirty="0">
                <a:solidFill>
                  <a:srgbClr val="404042"/>
                </a:solidFill>
                <a:latin typeface="Arial"/>
                <a:cs typeface="Arial"/>
              </a:rPr>
              <a:t>ou m</a:t>
            </a:r>
            <a:r>
              <a:rPr sz="1800" spc="-20" dirty="0">
                <a:solidFill>
                  <a:srgbClr val="404042"/>
                </a:solidFill>
                <a:latin typeface="Arial"/>
                <a:cs typeface="Arial"/>
              </a:rPr>
              <a:t>a</a:t>
            </a:r>
            <a:r>
              <a:rPr sz="1800" dirty="0">
                <a:solidFill>
                  <a:srgbClr val="404042"/>
                </a:solidFill>
                <a:latin typeface="Arial"/>
                <a:cs typeface="Arial"/>
              </a:rPr>
              <a:t>y be able to get ext</a:t>
            </a:r>
            <a:r>
              <a:rPr sz="1800" spc="-40" dirty="0">
                <a:solidFill>
                  <a:srgbClr val="404042"/>
                </a:solidFill>
                <a:latin typeface="Arial"/>
                <a:cs typeface="Arial"/>
              </a:rPr>
              <a:t>r</a:t>
            </a:r>
            <a:r>
              <a:rPr sz="1800" dirty="0">
                <a:solidFill>
                  <a:srgbClr val="404042"/>
                </a:solidFill>
                <a:latin typeface="Arial"/>
                <a:cs typeface="Arial"/>
              </a:rPr>
              <a:t>a help to p</a:t>
            </a:r>
            <a:r>
              <a:rPr sz="1800" spc="-20" dirty="0">
                <a:solidFill>
                  <a:srgbClr val="404042"/>
                </a:solidFill>
                <a:latin typeface="Arial"/>
                <a:cs typeface="Arial"/>
              </a:rPr>
              <a:t>a</a:t>
            </a:r>
            <a:r>
              <a:rPr sz="1800" dirty="0">
                <a:solidFill>
                  <a:srgbClr val="404042"/>
                </a:solidFill>
                <a:latin typeface="Arial"/>
                <a:cs typeface="Arial"/>
              </a:rPr>
              <a:t>y </a:t>
            </a:r>
            <a:r>
              <a:rPr sz="1800" spc="-15" dirty="0">
                <a:solidFill>
                  <a:srgbClr val="404042"/>
                </a:solidFill>
                <a:latin typeface="Arial"/>
                <a:cs typeface="Arial"/>
              </a:rPr>
              <a:t>f</a:t>
            </a:r>
            <a:r>
              <a:rPr sz="1800" dirty="0">
                <a:solidFill>
                  <a:srgbClr val="404042"/>
                </a:solidFill>
                <a:latin typeface="Arial"/>
                <a:cs typeface="Arial"/>
              </a:rPr>
              <a:t>or </a:t>
            </a:r>
            <a:r>
              <a:rPr sz="1800" spc="-35" dirty="0">
                <a:solidFill>
                  <a:srgbClr val="404042"/>
                </a:solidFill>
                <a:latin typeface="Arial"/>
                <a:cs typeface="Arial"/>
              </a:rPr>
              <a:t>y</a:t>
            </a:r>
            <a:r>
              <a:rPr sz="1800" dirty="0">
                <a:solidFill>
                  <a:srgbClr val="404042"/>
                </a:solidFill>
                <a:latin typeface="Arial"/>
                <a:cs typeface="Arial"/>
              </a:rPr>
              <a:t>our p</a:t>
            </a:r>
            <a:r>
              <a:rPr sz="1800" spc="-40" dirty="0">
                <a:solidFill>
                  <a:srgbClr val="404042"/>
                </a:solidFill>
                <a:latin typeface="Arial"/>
                <a:cs typeface="Arial"/>
              </a:rPr>
              <a:t>r</a:t>
            </a:r>
            <a:r>
              <a:rPr sz="1800" dirty="0">
                <a:solidFill>
                  <a:srgbClr val="404042"/>
                </a:solidFill>
                <a:latin typeface="Arial"/>
                <a:cs typeface="Arial"/>
              </a:rPr>
              <a:t>escription drug p</a:t>
            </a:r>
            <a:r>
              <a:rPr sz="1800" spc="-40" dirty="0">
                <a:solidFill>
                  <a:srgbClr val="404042"/>
                </a:solidFill>
                <a:latin typeface="Arial"/>
                <a:cs typeface="Arial"/>
              </a:rPr>
              <a:t>r</a:t>
            </a:r>
            <a:r>
              <a:rPr sz="1800" dirty="0">
                <a:solidFill>
                  <a:srgbClr val="404042"/>
                </a:solidFill>
                <a:latin typeface="Arial"/>
                <a:cs typeface="Arial"/>
              </a:rPr>
              <a:t>emiums and costs.</a:t>
            </a:r>
            <a:endParaRPr sz="1800" dirty="0">
              <a:latin typeface="Arial"/>
              <a:cs typeface="Arial"/>
            </a:endParaRPr>
          </a:p>
          <a:p>
            <a:pPr>
              <a:lnSpc>
                <a:spcPct val="100000"/>
              </a:lnSpc>
              <a:spcBef>
                <a:spcPts val="40"/>
              </a:spcBef>
            </a:pPr>
            <a:endParaRPr sz="2000" dirty="0">
              <a:latin typeface="Arial"/>
              <a:cs typeface="Arial"/>
            </a:endParaRPr>
          </a:p>
          <a:p>
            <a:pPr marL="12700">
              <a:lnSpc>
                <a:spcPct val="100000"/>
              </a:lnSpc>
            </a:pPr>
            <a:r>
              <a:rPr sz="1800" b="1" spc="-135" dirty="0">
                <a:solidFill>
                  <a:srgbClr val="87C546"/>
                </a:solidFill>
                <a:latin typeface="Arial"/>
                <a:cs typeface="Arial"/>
              </a:rPr>
              <a:t>T</a:t>
            </a:r>
            <a:r>
              <a:rPr sz="1800" b="1" dirty="0">
                <a:solidFill>
                  <a:srgbClr val="87C546"/>
                </a:solidFill>
                <a:latin typeface="Arial"/>
                <a:cs typeface="Arial"/>
              </a:rPr>
              <a:t>o see if </a:t>
            </a:r>
            <a:r>
              <a:rPr sz="1800" b="1" spc="-35" dirty="0">
                <a:solidFill>
                  <a:srgbClr val="87C546"/>
                </a:solidFill>
                <a:latin typeface="Arial"/>
                <a:cs typeface="Arial"/>
              </a:rPr>
              <a:t>y</a:t>
            </a:r>
            <a:r>
              <a:rPr sz="1800" b="1" dirty="0">
                <a:solidFill>
                  <a:srgbClr val="87C546"/>
                </a:solidFill>
                <a:latin typeface="Arial"/>
                <a:cs typeface="Arial"/>
              </a:rPr>
              <a:t>ou qualify, co</a:t>
            </a:r>
            <a:r>
              <a:rPr sz="1800" b="1" spc="-5" dirty="0">
                <a:solidFill>
                  <a:srgbClr val="87C546"/>
                </a:solidFill>
                <a:latin typeface="Arial"/>
                <a:cs typeface="Arial"/>
              </a:rPr>
              <a:t>n</a:t>
            </a:r>
            <a:r>
              <a:rPr sz="1800" b="1" spc="-10" dirty="0">
                <a:solidFill>
                  <a:srgbClr val="87C546"/>
                </a:solidFill>
                <a:latin typeface="Arial"/>
                <a:cs typeface="Arial"/>
              </a:rPr>
              <a:t>t</a:t>
            </a:r>
            <a:r>
              <a:rPr sz="1800" b="1" dirty="0">
                <a:solidFill>
                  <a:srgbClr val="87C546"/>
                </a:solidFill>
                <a:latin typeface="Arial"/>
                <a:cs typeface="Arial"/>
              </a:rPr>
              <a:t>a</a:t>
            </a:r>
            <a:r>
              <a:rPr sz="1800" b="1" spc="35" dirty="0">
                <a:solidFill>
                  <a:srgbClr val="87C546"/>
                </a:solidFill>
                <a:latin typeface="Arial"/>
                <a:cs typeface="Arial"/>
              </a:rPr>
              <a:t>c</a:t>
            </a:r>
            <a:r>
              <a:rPr sz="1800" b="1" dirty="0">
                <a:solidFill>
                  <a:srgbClr val="87C546"/>
                </a:solidFill>
                <a:latin typeface="Arial"/>
                <a:cs typeface="Arial"/>
              </a:rPr>
              <a:t>t:</a:t>
            </a:r>
            <a:endParaRPr sz="1800" dirty="0">
              <a:latin typeface="Arial"/>
              <a:cs typeface="Arial"/>
            </a:endParaRPr>
          </a:p>
          <a:p>
            <a:pPr marL="204470">
              <a:lnSpc>
                <a:spcPct val="100000"/>
              </a:lnSpc>
              <a:spcBef>
                <a:spcPts val="840"/>
              </a:spcBef>
            </a:pPr>
            <a:r>
              <a:rPr sz="1800" spc="-110" dirty="0">
                <a:solidFill>
                  <a:srgbClr val="404042"/>
                </a:solidFill>
                <a:latin typeface="Arial"/>
                <a:cs typeface="Arial"/>
              </a:rPr>
              <a:t>Y</a:t>
            </a:r>
            <a:r>
              <a:rPr sz="1800" dirty="0">
                <a:solidFill>
                  <a:srgbClr val="404042"/>
                </a:solidFill>
                <a:latin typeface="Arial"/>
                <a:cs typeface="Arial"/>
              </a:rPr>
              <a:t>our s</a:t>
            </a:r>
            <a:r>
              <a:rPr sz="1800" spc="-10" dirty="0">
                <a:solidFill>
                  <a:srgbClr val="404042"/>
                </a:solidFill>
                <a:latin typeface="Arial"/>
                <a:cs typeface="Arial"/>
              </a:rPr>
              <a:t>t</a:t>
            </a:r>
            <a:r>
              <a:rPr sz="1800" dirty="0">
                <a:solidFill>
                  <a:srgbClr val="404042"/>
                </a:solidFill>
                <a:latin typeface="Arial"/>
                <a:cs typeface="Arial"/>
              </a:rPr>
              <a:t>a</a:t>
            </a:r>
            <a:r>
              <a:rPr sz="1800" spc="-10" dirty="0">
                <a:solidFill>
                  <a:srgbClr val="404042"/>
                </a:solidFill>
                <a:latin typeface="Arial"/>
                <a:cs typeface="Arial"/>
              </a:rPr>
              <a:t>t</a:t>
            </a:r>
            <a:r>
              <a:rPr sz="1800" dirty="0">
                <a:solidFill>
                  <a:srgbClr val="404042"/>
                </a:solidFill>
                <a:latin typeface="Arial"/>
                <a:cs typeface="Arial"/>
              </a:rPr>
              <a:t>e Medi</a:t>
            </a:r>
            <a:r>
              <a:rPr sz="1800" spc="-15" dirty="0">
                <a:solidFill>
                  <a:srgbClr val="404042"/>
                </a:solidFill>
                <a:latin typeface="Arial"/>
                <a:cs typeface="Arial"/>
              </a:rPr>
              <a:t>c</a:t>
            </a:r>
            <a:r>
              <a:rPr sz="1800" dirty="0">
                <a:solidFill>
                  <a:srgbClr val="404042"/>
                </a:solidFill>
                <a:latin typeface="Arial"/>
                <a:cs typeface="Arial"/>
              </a:rPr>
              <a:t>aid </a:t>
            </a:r>
            <a:r>
              <a:rPr sz="1800" spc="-10" dirty="0">
                <a:solidFill>
                  <a:srgbClr val="404042"/>
                </a:solidFill>
                <a:latin typeface="Arial"/>
                <a:cs typeface="Arial"/>
              </a:rPr>
              <a:t>office</a:t>
            </a:r>
            <a:endParaRPr sz="1800" dirty="0">
              <a:latin typeface="Arial"/>
              <a:cs typeface="Arial"/>
            </a:endParaRPr>
          </a:p>
          <a:p>
            <a:pPr marL="204470">
              <a:lnSpc>
                <a:spcPct val="100000"/>
              </a:lnSpc>
              <a:spcBef>
                <a:spcPts val="840"/>
              </a:spcBef>
            </a:pPr>
            <a:r>
              <a:rPr sz="1800" dirty="0">
                <a:solidFill>
                  <a:srgbClr val="404042"/>
                </a:solidFill>
                <a:latin typeface="Arial"/>
                <a:cs typeface="Arial"/>
              </a:rPr>
              <a:t>The Social Security Administ</a:t>
            </a:r>
            <a:r>
              <a:rPr sz="1800" spc="-40" dirty="0">
                <a:solidFill>
                  <a:srgbClr val="404042"/>
                </a:solidFill>
                <a:latin typeface="Arial"/>
                <a:cs typeface="Arial"/>
              </a:rPr>
              <a:t>r</a:t>
            </a:r>
            <a:r>
              <a:rPr sz="1800" dirty="0">
                <a:solidFill>
                  <a:srgbClr val="404042"/>
                </a:solidFill>
                <a:latin typeface="Arial"/>
                <a:cs typeface="Arial"/>
              </a:rPr>
              <a:t>ation</a:t>
            </a:r>
            <a:endParaRPr sz="1800" dirty="0">
              <a:latin typeface="Arial"/>
              <a:cs typeface="Arial"/>
            </a:endParaRPr>
          </a:p>
        </p:txBody>
      </p:sp>
      <p:pic>
        <p:nvPicPr>
          <p:cNvPr id="17" name="Picture 16" descr="hum_r_4cp_pos_noR_White.eps"/>
          <p:cNvPicPr>
            <a:picLocks noChangeAspect="1"/>
          </p:cNvPicPr>
          <p:nvPr/>
        </p:nvPicPr>
        <p:blipFill>
          <a:blip r:embed="rId5"/>
          <a:srcRect/>
          <a:stretch>
            <a:fillRect/>
          </a:stretch>
        </p:blipFill>
        <p:spPr>
          <a:xfrm>
            <a:off x="1244600" y="6477000"/>
            <a:ext cx="1600200" cy="332245"/>
          </a:xfrm>
          <a:prstGeom prst="rect">
            <a:avLst/>
          </a:prstGeom>
        </p:spPr>
      </p:pic>
      <p:sp>
        <p:nvSpPr>
          <p:cNvPr id="18" name="object 10"/>
          <p:cNvSpPr/>
          <p:nvPr/>
        </p:nvSpPr>
        <p:spPr>
          <a:xfrm>
            <a:off x="5292128" y="1600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9" name="object 10"/>
          <p:cNvSpPr/>
          <p:nvPr/>
        </p:nvSpPr>
        <p:spPr>
          <a:xfrm>
            <a:off x="5292128" y="2336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0" name="object 10"/>
          <p:cNvSpPr/>
          <p:nvPr/>
        </p:nvSpPr>
        <p:spPr>
          <a:xfrm>
            <a:off x="5292128" y="3403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1" name="object 10"/>
          <p:cNvSpPr/>
          <p:nvPr/>
        </p:nvSpPr>
        <p:spPr>
          <a:xfrm>
            <a:off x="5292128" y="5537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2" name="object 10"/>
          <p:cNvSpPr/>
          <p:nvPr/>
        </p:nvSpPr>
        <p:spPr>
          <a:xfrm>
            <a:off x="5292128" y="5918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3"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1297940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581" y="990600"/>
            <a:ext cx="11131636" cy="538609"/>
          </a:xfrm>
        </p:spPr>
        <p:txBody>
          <a:bodyPr/>
          <a:lstStyle/>
          <a:p>
            <a:pPr algn="ctr"/>
            <a:r>
              <a:rPr lang="en-US" dirty="0" smtClean="0"/>
              <a:t>Scenario One</a:t>
            </a:r>
            <a:endParaRPr lang="en-US" dirty="0"/>
          </a:p>
        </p:txBody>
      </p:sp>
      <p:sp>
        <p:nvSpPr>
          <p:cNvPr id="4" name="TextBox 3"/>
          <p:cNvSpPr txBox="1"/>
          <p:nvPr/>
        </p:nvSpPr>
        <p:spPr>
          <a:xfrm>
            <a:off x="406400" y="2406134"/>
            <a:ext cx="11353800" cy="707886"/>
          </a:xfrm>
          <a:prstGeom prst="rect">
            <a:avLst/>
          </a:prstGeom>
          <a:noFill/>
        </p:spPr>
        <p:txBody>
          <a:bodyPr wrap="square" rtlCol="0">
            <a:spAutoFit/>
          </a:bodyPr>
          <a:lstStyle/>
          <a:p>
            <a:r>
              <a:rPr lang="en-US" sz="2000" dirty="0" smtClean="0"/>
              <a:t>You are meeting with a Veteran </a:t>
            </a:r>
            <a:r>
              <a:rPr lang="en-US" sz="2000" dirty="0"/>
              <a:t>or spouse of Veteran with no type of Veteran </a:t>
            </a:r>
            <a:r>
              <a:rPr lang="en-US" sz="2000" dirty="0" smtClean="0"/>
              <a:t>Healthcare. What questions will you ask them to identify their healthcare needs?</a:t>
            </a:r>
            <a:endParaRPr lang="en-US" sz="2000" dirty="0"/>
          </a:p>
        </p:txBody>
      </p:sp>
      <p:sp>
        <p:nvSpPr>
          <p:cNvPr id="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1361116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1297940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581" y="990600"/>
            <a:ext cx="11131636" cy="538609"/>
          </a:xfrm>
        </p:spPr>
        <p:txBody>
          <a:bodyPr/>
          <a:lstStyle/>
          <a:p>
            <a:pPr algn="ctr"/>
            <a:r>
              <a:rPr lang="en-US" dirty="0" smtClean="0"/>
              <a:t>Scenario Two</a:t>
            </a:r>
            <a:endParaRPr lang="en-US" dirty="0"/>
          </a:p>
        </p:txBody>
      </p:sp>
      <p:sp>
        <p:nvSpPr>
          <p:cNvPr id="4" name="TextBox 3"/>
          <p:cNvSpPr txBox="1"/>
          <p:nvPr/>
        </p:nvSpPr>
        <p:spPr>
          <a:xfrm>
            <a:off x="406400" y="2406134"/>
            <a:ext cx="11353800" cy="707886"/>
          </a:xfrm>
          <a:prstGeom prst="rect">
            <a:avLst/>
          </a:prstGeom>
          <a:noFill/>
        </p:spPr>
        <p:txBody>
          <a:bodyPr wrap="square" rtlCol="0">
            <a:spAutoFit/>
          </a:bodyPr>
          <a:lstStyle/>
          <a:p>
            <a:r>
              <a:rPr lang="en-US" sz="2000" dirty="0" smtClean="0"/>
              <a:t>You are meeting with </a:t>
            </a:r>
            <a:r>
              <a:rPr lang="en-US" sz="2000" dirty="0"/>
              <a:t>a Veteran or spouse of </a:t>
            </a:r>
            <a:r>
              <a:rPr lang="en-US" sz="2000" dirty="0" smtClean="0"/>
              <a:t>a Veteran </a:t>
            </a:r>
            <a:r>
              <a:rPr lang="en-US" sz="2000" dirty="0"/>
              <a:t>with Tricare for Life. </a:t>
            </a:r>
            <a:r>
              <a:rPr lang="en-US" sz="2000" dirty="0" smtClean="0"/>
              <a:t>What questions will you ask them to identify their healthcare needs?</a:t>
            </a:r>
            <a:endParaRPr lang="en-US" sz="2000" dirty="0"/>
          </a:p>
        </p:txBody>
      </p:sp>
      <p:sp>
        <p:nvSpPr>
          <p:cNvPr id="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951971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1297940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581" y="990600"/>
            <a:ext cx="11131636" cy="538609"/>
          </a:xfrm>
        </p:spPr>
        <p:txBody>
          <a:bodyPr/>
          <a:lstStyle/>
          <a:p>
            <a:pPr algn="ctr"/>
            <a:r>
              <a:rPr lang="en-US" dirty="0" smtClean="0"/>
              <a:t>Scenario Three</a:t>
            </a:r>
            <a:endParaRPr lang="en-US" dirty="0"/>
          </a:p>
        </p:txBody>
      </p:sp>
      <p:sp>
        <p:nvSpPr>
          <p:cNvPr id="4" name="TextBox 3"/>
          <p:cNvSpPr txBox="1"/>
          <p:nvPr/>
        </p:nvSpPr>
        <p:spPr>
          <a:xfrm>
            <a:off x="406400" y="2406134"/>
            <a:ext cx="11353800" cy="707886"/>
          </a:xfrm>
          <a:prstGeom prst="rect">
            <a:avLst/>
          </a:prstGeom>
          <a:noFill/>
        </p:spPr>
        <p:txBody>
          <a:bodyPr wrap="square" rtlCol="0">
            <a:spAutoFit/>
          </a:bodyPr>
          <a:lstStyle/>
          <a:p>
            <a:r>
              <a:rPr lang="en-US" sz="2000" dirty="0" smtClean="0"/>
              <a:t>You are meeting with </a:t>
            </a:r>
            <a:r>
              <a:rPr lang="en-US" sz="2000" dirty="0"/>
              <a:t>a Spouse of a Veteran with CHAMPVA. </a:t>
            </a:r>
            <a:r>
              <a:rPr lang="en-US" sz="2000" dirty="0" smtClean="0"/>
              <a:t>What questions will you ask them to identify their healthcare needs?</a:t>
            </a:r>
            <a:endParaRPr lang="en-US" sz="2000" dirty="0"/>
          </a:p>
        </p:txBody>
      </p:sp>
      <p:sp>
        <p:nvSpPr>
          <p:cNvPr id="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1638770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1297940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581" y="990600"/>
            <a:ext cx="11131636" cy="538609"/>
          </a:xfrm>
        </p:spPr>
        <p:txBody>
          <a:bodyPr/>
          <a:lstStyle/>
          <a:p>
            <a:pPr algn="ctr"/>
            <a:r>
              <a:rPr lang="en-US" dirty="0" smtClean="0"/>
              <a:t>Scenario Four</a:t>
            </a:r>
            <a:endParaRPr lang="en-US" dirty="0"/>
          </a:p>
        </p:txBody>
      </p:sp>
      <p:sp>
        <p:nvSpPr>
          <p:cNvPr id="4" name="TextBox 3"/>
          <p:cNvSpPr txBox="1"/>
          <p:nvPr/>
        </p:nvSpPr>
        <p:spPr>
          <a:xfrm>
            <a:off x="406400" y="2406134"/>
            <a:ext cx="11353800" cy="707886"/>
          </a:xfrm>
          <a:prstGeom prst="rect">
            <a:avLst/>
          </a:prstGeom>
          <a:noFill/>
        </p:spPr>
        <p:txBody>
          <a:bodyPr wrap="square" rtlCol="0">
            <a:spAutoFit/>
          </a:bodyPr>
          <a:lstStyle/>
          <a:p>
            <a:r>
              <a:rPr lang="en-US" sz="2000" dirty="0" smtClean="0"/>
              <a:t>You are meeting with </a:t>
            </a:r>
            <a:r>
              <a:rPr lang="en-US" sz="2000" dirty="0"/>
              <a:t>a Veteran with VA Healthcare. </a:t>
            </a:r>
            <a:r>
              <a:rPr lang="en-US" sz="2000" dirty="0" smtClean="0"/>
              <a:t>What questions will you ask them to identify their healthcare needs?</a:t>
            </a:r>
            <a:endParaRPr lang="en-US" sz="2000" dirty="0"/>
          </a:p>
        </p:txBody>
      </p:sp>
      <p:sp>
        <p:nvSpPr>
          <p:cNvPr id="5"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extLst>
      <p:ext uri="{BB962C8B-B14F-4D97-AF65-F5344CB8AC3E}">
        <p14:creationId xmlns:p14="http://schemas.microsoft.com/office/powerpoint/2010/main" val="3480268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266733" y="2823035"/>
            <a:ext cx="6956425" cy="1081493"/>
          </a:xfrm>
          <a:prstGeom prst="rect">
            <a:avLst/>
          </a:prstGeom>
        </p:spPr>
        <p:txBody>
          <a:bodyPr vert="horz" wrap="square" lIns="0" tIns="0" rIns="0" bIns="0" rtlCol="0">
            <a:spAutoFit/>
          </a:bodyPr>
          <a:lstStyle/>
          <a:p>
            <a:pPr marL="12700" marR="5080">
              <a:lnSpc>
                <a:spcPts val="2800"/>
              </a:lnSpc>
            </a:pPr>
            <a:r>
              <a:rPr sz="2500" spc="35" dirty="0">
                <a:solidFill>
                  <a:srgbClr val="404042"/>
                </a:solidFill>
                <a:latin typeface="Arial"/>
                <a:cs typeface="Arial"/>
              </a:rPr>
              <a:t>T</a:t>
            </a:r>
            <a:r>
              <a:rPr sz="2500" spc="30" dirty="0">
                <a:solidFill>
                  <a:srgbClr val="404042"/>
                </a:solidFill>
                <a:latin typeface="Arial"/>
                <a:cs typeface="Arial"/>
              </a:rPr>
              <a:t>h</a:t>
            </a:r>
            <a:r>
              <a:rPr sz="2500" spc="15" dirty="0">
                <a:solidFill>
                  <a:srgbClr val="404042"/>
                </a:solidFill>
                <a:latin typeface="Arial"/>
                <a:cs typeface="Arial"/>
              </a:rPr>
              <a:t>a</a:t>
            </a:r>
            <a:r>
              <a:rPr sz="2500" spc="20" dirty="0">
                <a:solidFill>
                  <a:srgbClr val="404042"/>
                </a:solidFill>
                <a:latin typeface="Arial"/>
                <a:cs typeface="Arial"/>
              </a:rPr>
              <a:t>n</a:t>
            </a:r>
            <a:r>
              <a:rPr sz="2500" dirty="0">
                <a:solidFill>
                  <a:srgbClr val="404042"/>
                </a:solidFill>
                <a:latin typeface="Arial"/>
                <a:cs typeface="Arial"/>
              </a:rPr>
              <a:t>k</a:t>
            </a:r>
            <a:r>
              <a:rPr sz="2500" spc="100" dirty="0">
                <a:solidFill>
                  <a:srgbClr val="404042"/>
                </a:solidFill>
                <a:latin typeface="Arial"/>
                <a:cs typeface="Arial"/>
              </a:rPr>
              <a:t> </a:t>
            </a:r>
            <a:r>
              <a:rPr sz="2500" dirty="0">
                <a:solidFill>
                  <a:srgbClr val="404042"/>
                </a:solidFill>
                <a:latin typeface="Arial"/>
                <a:cs typeface="Arial"/>
              </a:rPr>
              <a:t>y</a:t>
            </a:r>
            <a:r>
              <a:rPr sz="2500" spc="30" dirty="0">
                <a:solidFill>
                  <a:srgbClr val="404042"/>
                </a:solidFill>
                <a:latin typeface="Arial"/>
                <a:cs typeface="Arial"/>
              </a:rPr>
              <a:t>o</a:t>
            </a:r>
            <a:r>
              <a:rPr sz="2500" dirty="0">
                <a:solidFill>
                  <a:srgbClr val="404042"/>
                </a:solidFill>
                <a:latin typeface="Arial"/>
                <a:cs typeface="Arial"/>
              </a:rPr>
              <a:t>u</a:t>
            </a:r>
            <a:r>
              <a:rPr sz="2500" spc="100" dirty="0">
                <a:solidFill>
                  <a:srgbClr val="404042"/>
                </a:solidFill>
                <a:latin typeface="Arial"/>
                <a:cs typeface="Arial"/>
              </a:rPr>
              <a:t> </a:t>
            </a:r>
            <a:r>
              <a:rPr sz="2500" spc="-10" dirty="0">
                <a:solidFill>
                  <a:srgbClr val="404042"/>
                </a:solidFill>
                <a:latin typeface="Arial"/>
                <a:cs typeface="Arial"/>
              </a:rPr>
              <a:t>f</a:t>
            </a:r>
            <a:r>
              <a:rPr sz="2500" spc="20" dirty="0">
                <a:solidFill>
                  <a:srgbClr val="404042"/>
                </a:solidFill>
                <a:latin typeface="Arial"/>
                <a:cs typeface="Arial"/>
              </a:rPr>
              <a:t>o</a:t>
            </a:r>
            <a:r>
              <a:rPr sz="2500" dirty="0">
                <a:solidFill>
                  <a:srgbClr val="404042"/>
                </a:solidFill>
                <a:latin typeface="Arial"/>
                <a:cs typeface="Arial"/>
              </a:rPr>
              <a:t>r</a:t>
            </a:r>
            <a:r>
              <a:rPr sz="2500" spc="100" dirty="0">
                <a:solidFill>
                  <a:srgbClr val="404042"/>
                </a:solidFill>
                <a:latin typeface="Arial"/>
                <a:cs typeface="Arial"/>
              </a:rPr>
              <a:t> </a:t>
            </a:r>
            <a:r>
              <a:rPr sz="2500" dirty="0">
                <a:solidFill>
                  <a:srgbClr val="404042"/>
                </a:solidFill>
                <a:latin typeface="Arial"/>
                <a:cs typeface="Arial"/>
              </a:rPr>
              <a:t>y</a:t>
            </a:r>
            <a:r>
              <a:rPr sz="2500" spc="30" dirty="0">
                <a:solidFill>
                  <a:srgbClr val="404042"/>
                </a:solidFill>
                <a:latin typeface="Arial"/>
                <a:cs typeface="Arial"/>
              </a:rPr>
              <a:t>o</a:t>
            </a:r>
            <a:r>
              <a:rPr sz="2500" spc="10" dirty="0">
                <a:solidFill>
                  <a:srgbClr val="404042"/>
                </a:solidFill>
                <a:latin typeface="Arial"/>
                <a:cs typeface="Arial"/>
              </a:rPr>
              <a:t>u</a:t>
            </a:r>
            <a:r>
              <a:rPr sz="2500" dirty="0">
                <a:solidFill>
                  <a:srgbClr val="404042"/>
                </a:solidFill>
                <a:latin typeface="Arial"/>
                <a:cs typeface="Arial"/>
              </a:rPr>
              <a:t>r</a:t>
            </a:r>
            <a:r>
              <a:rPr sz="2500" spc="100" dirty="0">
                <a:solidFill>
                  <a:srgbClr val="404042"/>
                </a:solidFill>
                <a:latin typeface="Arial"/>
                <a:cs typeface="Arial"/>
              </a:rPr>
              <a:t> </a:t>
            </a:r>
            <a:r>
              <a:rPr sz="2500" spc="25" dirty="0">
                <a:solidFill>
                  <a:srgbClr val="404042"/>
                </a:solidFill>
                <a:latin typeface="Arial"/>
                <a:cs typeface="Arial"/>
              </a:rPr>
              <a:t>t</a:t>
            </a:r>
            <a:r>
              <a:rPr sz="2500" spc="15" dirty="0">
                <a:solidFill>
                  <a:srgbClr val="404042"/>
                </a:solidFill>
                <a:latin typeface="Arial"/>
                <a:cs typeface="Arial"/>
              </a:rPr>
              <a:t>i</a:t>
            </a:r>
            <a:r>
              <a:rPr sz="2500" spc="30" dirty="0">
                <a:solidFill>
                  <a:srgbClr val="404042"/>
                </a:solidFill>
                <a:latin typeface="Arial"/>
                <a:cs typeface="Arial"/>
              </a:rPr>
              <a:t>m</a:t>
            </a:r>
            <a:r>
              <a:rPr sz="2500" dirty="0">
                <a:solidFill>
                  <a:srgbClr val="404042"/>
                </a:solidFill>
                <a:latin typeface="Arial"/>
                <a:cs typeface="Arial"/>
              </a:rPr>
              <a:t>e</a:t>
            </a:r>
            <a:r>
              <a:rPr sz="2500" spc="100" dirty="0">
                <a:solidFill>
                  <a:srgbClr val="404042"/>
                </a:solidFill>
                <a:latin typeface="Arial"/>
                <a:cs typeface="Arial"/>
              </a:rPr>
              <a:t> </a:t>
            </a:r>
            <a:r>
              <a:rPr sz="2500" spc="15" dirty="0">
                <a:solidFill>
                  <a:srgbClr val="404042"/>
                </a:solidFill>
                <a:latin typeface="Arial"/>
                <a:cs typeface="Arial"/>
              </a:rPr>
              <a:t>a</a:t>
            </a:r>
            <a:r>
              <a:rPr sz="2500" spc="30" dirty="0">
                <a:solidFill>
                  <a:srgbClr val="404042"/>
                </a:solidFill>
                <a:latin typeface="Arial"/>
                <a:cs typeface="Arial"/>
              </a:rPr>
              <a:t>n</a:t>
            </a:r>
            <a:r>
              <a:rPr sz="2500" dirty="0">
                <a:solidFill>
                  <a:srgbClr val="404042"/>
                </a:solidFill>
                <a:latin typeface="Arial"/>
                <a:cs typeface="Arial"/>
              </a:rPr>
              <a:t>d</a:t>
            </a:r>
            <a:r>
              <a:rPr sz="2500" spc="100" dirty="0">
                <a:solidFill>
                  <a:srgbClr val="404042"/>
                </a:solidFill>
                <a:latin typeface="Arial"/>
                <a:cs typeface="Arial"/>
              </a:rPr>
              <a:t> </a:t>
            </a:r>
            <a:r>
              <a:rPr sz="2500" spc="25" dirty="0">
                <a:solidFill>
                  <a:srgbClr val="404042"/>
                </a:solidFill>
                <a:latin typeface="Arial"/>
                <a:cs typeface="Arial"/>
              </a:rPr>
              <a:t>a</a:t>
            </a:r>
            <a:r>
              <a:rPr sz="2500" spc="60" dirty="0">
                <a:solidFill>
                  <a:srgbClr val="404042"/>
                </a:solidFill>
                <a:latin typeface="Arial"/>
                <a:cs typeface="Arial"/>
              </a:rPr>
              <a:t>t</a:t>
            </a:r>
            <a:r>
              <a:rPr sz="2500" spc="-15" dirty="0">
                <a:solidFill>
                  <a:srgbClr val="404042"/>
                </a:solidFill>
                <a:latin typeface="Arial"/>
                <a:cs typeface="Arial"/>
              </a:rPr>
              <a:t>t</a:t>
            </a:r>
            <a:r>
              <a:rPr sz="2500" spc="15" dirty="0">
                <a:solidFill>
                  <a:srgbClr val="404042"/>
                </a:solidFill>
                <a:latin typeface="Arial"/>
                <a:cs typeface="Arial"/>
              </a:rPr>
              <a:t>e</a:t>
            </a:r>
            <a:r>
              <a:rPr sz="2500" spc="-10" dirty="0">
                <a:solidFill>
                  <a:srgbClr val="404042"/>
                </a:solidFill>
                <a:latin typeface="Arial"/>
                <a:cs typeface="Arial"/>
              </a:rPr>
              <a:t>n</a:t>
            </a:r>
            <a:r>
              <a:rPr sz="2500" spc="25" dirty="0">
                <a:solidFill>
                  <a:srgbClr val="404042"/>
                </a:solidFill>
                <a:latin typeface="Arial"/>
                <a:cs typeface="Arial"/>
              </a:rPr>
              <a:t>t</a:t>
            </a:r>
            <a:r>
              <a:rPr sz="2500" spc="15" dirty="0">
                <a:solidFill>
                  <a:srgbClr val="404042"/>
                </a:solidFill>
                <a:latin typeface="Arial"/>
                <a:cs typeface="Arial"/>
              </a:rPr>
              <a:t>i</a:t>
            </a:r>
            <a:r>
              <a:rPr sz="2500" spc="20" dirty="0">
                <a:solidFill>
                  <a:srgbClr val="404042"/>
                </a:solidFill>
                <a:latin typeface="Arial"/>
                <a:cs typeface="Arial"/>
              </a:rPr>
              <a:t>o</a:t>
            </a:r>
            <a:r>
              <a:rPr sz="2500" dirty="0">
                <a:solidFill>
                  <a:srgbClr val="404042"/>
                </a:solidFill>
                <a:latin typeface="Arial"/>
                <a:cs typeface="Arial"/>
              </a:rPr>
              <a:t>n</a:t>
            </a:r>
            <a:r>
              <a:rPr sz="2500" spc="100" dirty="0">
                <a:solidFill>
                  <a:srgbClr val="404042"/>
                </a:solidFill>
                <a:latin typeface="Arial"/>
                <a:cs typeface="Arial"/>
              </a:rPr>
              <a:t> </a:t>
            </a:r>
            <a:r>
              <a:rPr sz="2500" spc="-10" dirty="0">
                <a:solidFill>
                  <a:srgbClr val="404042"/>
                </a:solidFill>
                <a:latin typeface="Arial"/>
                <a:cs typeface="Arial"/>
              </a:rPr>
              <a:t>t</a:t>
            </a:r>
            <a:r>
              <a:rPr sz="2500" spc="35" dirty="0">
                <a:solidFill>
                  <a:srgbClr val="404042"/>
                </a:solidFill>
                <a:latin typeface="Arial"/>
                <a:cs typeface="Arial"/>
              </a:rPr>
              <a:t>o</a:t>
            </a:r>
            <a:r>
              <a:rPr sz="2500" dirty="0">
                <a:solidFill>
                  <a:srgbClr val="404042"/>
                </a:solidFill>
                <a:latin typeface="Arial"/>
                <a:cs typeface="Arial"/>
              </a:rPr>
              <a:t>d</a:t>
            </a:r>
            <a:r>
              <a:rPr sz="2500" spc="20" dirty="0">
                <a:solidFill>
                  <a:srgbClr val="404042"/>
                </a:solidFill>
                <a:latin typeface="Arial"/>
                <a:cs typeface="Arial"/>
              </a:rPr>
              <a:t>a</a:t>
            </a:r>
            <a:r>
              <a:rPr sz="2500" spc="-110" dirty="0">
                <a:solidFill>
                  <a:srgbClr val="404042"/>
                </a:solidFill>
                <a:latin typeface="Arial"/>
                <a:cs typeface="Arial"/>
              </a:rPr>
              <a:t>y</a:t>
            </a:r>
            <a:r>
              <a:rPr sz="2500" dirty="0">
                <a:solidFill>
                  <a:srgbClr val="404042"/>
                </a:solidFill>
                <a:latin typeface="Arial"/>
                <a:cs typeface="Arial"/>
              </a:rPr>
              <a:t>. </a:t>
            </a:r>
            <a:r>
              <a:rPr lang="en-US" sz="2500" dirty="0" smtClean="0">
                <a:solidFill>
                  <a:srgbClr val="404042"/>
                </a:solidFill>
                <a:latin typeface="Arial"/>
                <a:cs typeface="Arial"/>
              </a:rPr>
              <a:t/>
            </a:r>
            <a:br>
              <a:rPr lang="en-US" sz="2500" dirty="0" smtClean="0">
                <a:solidFill>
                  <a:srgbClr val="404042"/>
                </a:solidFill>
                <a:latin typeface="Arial"/>
                <a:cs typeface="Arial"/>
              </a:rPr>
            </a:br>
            <a:r>
              <a:rPr sz="2500" spc="-65" dirty="0" smtClean="0">
                <a:solidFill>
                  <a:srgbClr val="404042"/>
                </a:solidFill>
                <a:latin typeface="Arial"/>
                <a:cs typeface="Arial"/>
              </a:rPr>
              <a:t>W</a:t>
            </a:r>
            <a:r>
              <a:rPr sz="2500" dirty="0" smtClean="0">
                <a:solidFill>
                  <a:srgbClr val="404042"/>
                </a:solidFill>
                <a:latin typeface="Arial"/>
                <a:cs typeface="Arial"/>
              </a:rPr>
              <a:t>e</a:t>
            </a:r>
            <a:r>
              <a:rPr sz="2500" spc="100" dirty="0" smtClean="0">
                <a:solidFill>
                  <a:srgbClr val="404042"/>
                </a:solidFill>
                <a:latin typeface="Arial"/>
                <a:cs typeface="Arial"/>
              </a:rPr>
              <a:t> </a:t>
            </a:r>
            <a:r>
              <a:rPr sz="2500" spc="30" dirty="0">
                <a:solidFill>
                  <a:srgbClr val="404042"/>
                </a:solidFill>
                <a:latin typeface="Arial"/>
                <a:cs typeface="Arial"/>
              </a:rPr>
              <a:t>h</a:t>
            </a:r>
            <a:r>
              <a:rPr sz="2500" spc="25" dirty="0">
                <a:solidFill>
                  <a:srgbClr val="404042"/>
                </a:solidFill>
                <a:latin typeface="Arial"/>
                <a:cs typeface="Arial"/>
              </a:rPr>
              <a:t>o</a:t>
            </a:r>
            <a:r>
              <a:rPr sz="2500" spc="35" dirty="0">
                <a:solidFill>
                  <a:srgbClr val="404042"/>
                </a:solidFill>
                <a:latin typeface="Arial"/>
                <a:cs typeface="Arial"/>
              </a:rPr>
              <a:t>p</a:t>
            </a:r>
            <a:r>
              <a:rPr sz="2500" dirty="0">
                <a:solidFill>
                  <a:srgbClr val="404042"/>
                </a:solidFill>
                <a:latin typeface="Arial"/>
                <a:cs typeface="Arial"/>
              </a:rPr>
              <a:t>e</a:t>
            </a:r>
            <a:r>
              <a:rPr sz="2500" spc="100" dirty="0">
                <a:solidFill>
                  <a:srgbClr val="404042"/>
                </a:solidFill>
                <a:latin typeface="Arial"/>
                <a:cs typeface="Arial"/>
              </a:rPr>
              <a:t> </a:t>
            </a:r>
            <a:r>
              <a:rPr sz="2500" spc="25" dirty="0">
                <a:solidFill>
                  <a:srgbClr val="404042"/>
                </a:solidFill>
                <a:latin typeface="Arial"/>
                <a:cs typeface="Arial"/>
              </a:rPr>
              <a:t>t</a:t>
            </a:r>
            <a:r>
              <a:rPr sz="2500" spc="15" dirty="0">
                <a:solidFill>
                  <a:srgbClr val="404042"/>
                </a:solidFill>
                <a:latin typeface="Arial"/>
                <a:cs typeface="Arial"/>
              </a:rPr>
              <a:t>h</a:t>
            </a:r>
            <a:r>
              <a:rPr sz="2500" spc="-5" dirty="0">
                <a:solidFill>
                  <a:srgbClr val="404042"/>
                </a:solidFill>
                <a:latin typeface="Arial"/>
                <a:cs typeface="Arial"/>
              </a:rPr>
              <a:t>i</a:t>
            </a:r>
            <a:r>
              <a:rPr sz="2500" dirty="0">
                <a:solidFill>
                  <a:srgbClr val="404042"/>
                </a:solidFill>
                <a:latin typeface="Arial"/>
                <a:cs typeface="Arial"/>
              </a:rPr>
              <a:t>s</a:t>
            </a:r>
            <a:r>
              <a:rPr sz="2500" spc="100" dirty="0">
                <a:solidFill>
                  <a:srgbClr val="404042"/>
                </a:solidFill>
                <a:latin typeface="Arial"/>
                <a:cs typeface="Arial"/>
              </a:rPr>
              <a:t> </a:t>
            </a:r>
            <a:r>
              <a:rPr sz="2500" spc="20" dirty="0">
                <a:solidFill>
                  <a:srgbClr val="404042"/>
                </a:solidFill>
                <a:latin typeface="Arial"/>
                <a:cs typeface="Arial"/>
              </a:rPr>
              <a:t>p</a:t>
            </a:r>
            <a:r>
              <a:rPr sz="2500" spc="-10" dirty="0">
                <a:solidFill>
                  <a:srgbClr val="404042"/>
                </a:solidFill>
                <a:latin typeface="Arial"/>
                <a:cs typeface="Arial"/>
              </a:rPr>
              <a:t>r</a:t>
            </a:r>
            <a:r>
              <a:rPr sz="2500" spc="5" dirty="0">
                <a:solidFill>
                  <a:srgbClr val="404042"/>
                </a:solidFill>
                <a:latin typeface="Arial"/>
                <a:cs typeface="Arial"/>
              </a:rPr>
              <a:t>o</a:t>
            </a:r>
            <a:r>
              <a:rPr sz="2500" spc="20" dirty="0">
                <a:solidFill>
                  <a:srgbClr val="404042"/>
                </a:solidFill>
                <a:latin typeface="Arial"/>
                <a:cs typeface="Arial"/>
              </a:rPr>
              <a:t>v</a:t>
            </a:r>
            <a:r>
              <a:rPr sz="2500" spc="15" dirty="0">
                <a:solidFill>
                  <a:srgbClr val="404042"/>
                </a:solidFill>
                <a:latin typeface="Arial"/>
                <a:cs typeface="Arial"/>
              </a:rPr>
              <a:t>i</a:t>
            </a:r>
            <a:r>
              <a:rPr sz="2500" dirty="0">
                <a:solidFill>
                  <a:srgbClr val="404042"/>
                </a:solidFill>
                <a:latin typeface="Arial"/>
                <a:cs typeface="Arial"/>
              </a:rPr>
              <a:t>d</a:t>
            </a:r>
            <a:r>
              <a:rPr sz="2500" spc="20" dirty="0">
                <a:solidFill>
                  <a:srgbClr val="404042"/>
                </a:solidFill>
                <a:latin typeface="Arial"/>
                <a:cs typeface="Arial"/>
              </a:rPr>
              <a:t>e</a:t>
            </a:r>
            <a:r>
              <a:rPr sz="2500" dirty="0">
                <a:solidFill>
                  <a:srgbClr val="404042"/>
                </a:solidFill>
                <a:latin typeface="Arial"/>
                <a:cs typeface="Arial"/>
              </a:rPr>
              <a:t>s</a:t>
            </a:r>
            <a:r>
              <a:rPr sz="2500" spc="100" dirty="0">
                <a:solidFill>
                  <a:srgbClr val="404042"/>
                </a:solidFill>
                <a:latin typeface="Arial"/>
                <a:cs typeface="Arial"/>
              </a:rPr>
              <a:t> </a:t>
            </a:r>
            <a:r>
              <a:rPr sz="2500" spc="25" dirty="0">
                <a:solidFill>
                  <a:srgbClr val="404042"/>
                </a:solidFill>
                <a:latin typeface="Arial"/>
                <a:cs typeface="Arial"/>
              </a:rPr>
              <a:t>g</a:t>
            </a:r>
            <a:r>
              <a:rPr sz="2500" spc="10" dirty="0">
                <a:solidFill>
                  <a:srgbClr val="404042"/>
                </a:solidFill>
                <a:latin typeface="Arial"/>
                <a:cs typeface="Arial"/>
              </a:rPr>
              <a:t>u</a:t>
            </a:r>
            <a:r>
              <a:rPr sz="2500" spc="15" dirty="0">
                <a:solidFill>
                  <a:srgbClr val="404042"/>
                </a:solidFill>
                <a:latin typeface="Arial"/>
                <a:cs typeface="Arial"/>
              </a:rPr>
              <a:t>i</a:t>
            </a:r>
            <a:r>
              <a:rPr sz="2500" dirty="0">
                <a:solidFill>
                  <a:srgbClr val="404042"/>
                </a:solidFill>
                <a:latin typeface="Arial"/>
                <a:cs typeface="Arial"/>
              </a:rPr>
              <a:t>d</a:t>
            </a:r>
            <a:r>
              <a:rPr sz="2500" spc="15" dirty="0">
                <a:solidFill>
                  <a:srgbClr val="404042"/>
                </a:solidFill>
                <a:latin typeface="Arial"/>
                <a:cs typeface="Arial"/>
              </a:rPr>
              <a:t>a</a:t>
            </a:r>
            <a:r>
              <a:rPr sz="2500" spc="25" dirty="0">
                <a:solidFill>
                  <a:srgbClr val="404042"/>
                </a:solidFill>
                <a:latin typeface="Arial"/>
                <a:cs typeface="Arial"/>
              </a:rPr>
              <a:t>n</a:t>
            </a:r>
            <a:r>
              <a:rPr sz="2500" spc="-20" dirty="0">
                <a:solidFill>
                  <a:srgbClr val="404042"/>
                </a:solidFill>
                <a:latin typeface="Arial"/>
                <a:cs typeface="Arial"/>
              </a:rPr>
              <a:t>c</a:t>
            </a:r>
            <a:r>
              <a:rPr sz="2500" dirty="0">
                <a:solidFill>
                  <a:srgbClr val="404042"/>
                </a:solidFill>
                <a:latin typeface="Arial"/>
                <a:cs typeface="Arial"/>
              </a:rPr>
              <a:t>e</a:t>
            </a:r>
            <a:r>
              <a:rPr sz="2500" spc="100" dirty="0">
                <a:solidFill>
                  <a:srgbClr val="404042"/>
                </a:solidFill>
                <a:latin typeface="Arial"/>
                <a:cs typeface="Arial"/>
              </a:rPr>
              <a:t> </a:t>
            </a:r>
            <a:r>
              <a:rPr sz="2500" spc="5" dirty="0">
                <a:solidFill>
                  <a:srgbClr val="404042"/>
                </a:solidFill>
                <a:latin typeface="Arial"/>
                <a:cs typeface="Arial"/>
              </a:rPr>
              <a:t>a</a:t>
            </a:r>
            <a:r>
              <a:rPr sz="2500" dirty="0">
                <a:solidFill>
                  <a:srgbClr val="404042"/>
                </a:solidFill>
                <a:latin typeface="Arial"/>
                <a:cs typeface="Arial"/>
              </a:rPr>
              <a:t>s</a:t>
            </a:r>
            <a:r>
              <a:rPr sz="2500" spc="100" dirty="0">
                <a:solidFill>
                  <a:srgbClr val="404042"/>
                </a:solidFill>
                <a:latin typeface="Arial"/>
                <a:cs typeface="Arial"/>
              </a:rPr>
              <a:t> </a:t>
            </a:r>
            <a:r>
              <a:rPr sz="2500" dirty="0">
                <a:solidFill>
                  <a:srgbClr val="404042"/>
                </a:solidFill>
                <a:latin typeface="Arial"/>
                <a:cs typeface="Arial"/>
              </a:rPr>
              <a:t>y</a:t>
            </a:r>
            <a:r>
              <a:rPr sz="2500" spc="30" dirty="0">
                <a:solidFill>
                  <a:srgbClr val="404042"/>
                </a:solidFill>
                <a:latin typeface="Arial"/>
                <a:cs typeface="Arial"/>
              </a:rPr>
              <a:t>o</a:t>
            </a:r>
            <a:r>
              <a:rPr sz="2500" dirty="0">
                <a:solidFill>
                  <a:srgbClr val="404042"/>
                </a:solidFill>
                <a:latin typeface="Arial"/>
                <a:cs typeface="Arial"/>
              </a:rPr>
              <a:t>u</a:t>
            </a:r>
            <a:r>
              <a:rPr sz="2500" spc="100" dirty="0">
                <a:solidFill>
                  <a:srgbClr val="404042"/>
                </a:solidFill>
                <a:latin typeface="Arial"/>
                <a:cs typeface="Arial"/>
              </a:rPr>
              <a:t> </a:t>
            </a:r>
            <a:r>
              <a:rPr sz="2500" spc="-15" dirty="0">
                <a:solidFill>
                  <a:srgbClr val="404042"/>
                </a:solidFill>
                <a:latin typeface="Arial"/>
                <a:cs typeface="Arial"/>
              </a:rPr>
              <a:t>c</a:t>
            </a:r>
            <a:r>
              <a:rPr sz="2500" spc="20" dirty="0">
                <a:solidFill>
                  <a:srgbClr val="404042"/>
                </a:solidFill>
                <a:latin typeface="Arial"/>
                <a:cs typeface="Arial"/>
              </a:rPr>
              <a:t>o</a:t>
            </a:r>
            <a:r>
              <a:rPr sz="2500" spc="5" dirty="0">
                <a:solidFill>
                  <a:srgbClr val="404042"/>
                </a:solidFill>
                <a:latin typeface="Arial"/>
                <a:cs typeface="Arial"/>
              </a:rPr>
              <a:t>n</a:t>
            </a:r>
            <a:r>
              <a:rPr sz="2500" dirty="0">
                <a:solidFill>
                  <a:srgbClr val="404042"/>
                </a:solidFill>
                <a:latin typeface="Arial"/>
                <a:cs typeface="Arial"/>
              </a:rPr>
              <a:t>s</a:t>
            </a:r>
            <a:r>
              <a:rPr sz="2500" spc="15" dirty="0">
                <a:solidFill>
                  <a:srgbClr val="404042"/>
                </a:solidFill>
                <a:latin typeface="Arial"/>
                <a:cs typeface="Arial"/>
              </a:rPr>
              <a:t>i</a:t>
            </a:r>
            <a:r>
              <a:rPr sz="2500" dirty="0">
                <a:solidFill>
                  <a:srgbClr val="404042"/>
                </a:solidFill>
                <a:latin typeface="Arial"/>
                <a:cs typeface="Arial"/>
              </a:rPr>
              <a:t>d</a:t>
            </a:r>
            <a:r>
              <a:rPr sz="2500" spc="15" dirty="0">
                <a:solidFill>
                  <a:srgbClr val="404042"/>
                </a:solidFill>
                <a:latin typeface="Arial"/>
                <a:cs typeface="Arial"/>
              </a:rPr>
              <a:t>e</a:t>
            </a:r>
            <a:r>
              <a:rPr sz="2500" dirty="0">
                <a:solidFill>
                  <a:srgbClr val="404042"/>
                </a:solidFill>
                <a:latin typeface="Arial"/>
                <a:cs typeface="Arial"/>
              </a:rPr>
              <a:t>r y</a:t>
            </a:r>
            <a:r>
              <a:rPr sz="2500" spc="30" dirty="0">
                <a:solidFill>
                  <a:srgbClr val="404042"/>
                </a:solidFill>
                <a:latin typeface="Arial"/>
                <a:cs typeface="Arial"/>
              </a:rPr>
              <a:t>o</a:t>
            </a:r>
            <a:r>
              <a:rPr sz="2500" spc="10" dirty="0">
                <a:solidFill>
                  <a:srgbClr val="404042"/>
                </a:solidFill>
                <a:latin typeface="Arial"/>
                <a:cs typeface="Arial"/>
              </a:rPr>
              <a:t>u</a:t>
            </a:r>
            <a:r>
              <a:rPr sz="2500" dirty="0">
                <a:solidFill>
                  <a:srgbClr val="404042"/>
                </a:solidFill>
                <a:latin typeface="Arial"/>
                <a:cs typeface="Arial"/>
              </a:rPr>
              <a:t>r</a:t>
            </a:r>
            <a:r>
              <a:rPr sz="2500" spc="95" dirty="0">
                <a:solidFill>
                  <a:srgbClr val="404042"/>
                </a:solidFill>
                <a:latin typeface="Arial"/>
                <a:cs typeface="Arial"/>
              </a:rPr>
              <a:t> </a:t>
            </a:r>
            <a:r>
              <a:rPr sz="2500" spc="25" dirty="0">
                <a:solidFill>
                  <a:srgbClr val="404042"/>
                </a:solidFill>
                <a:latin typeface="Arial"/>
                <a:cs typeface="Arial"/>
              </a:rPr>
              <a:t>M</a:t>
            </a:r>
            <a:r>
              <a:rPr sz="2500" spc="40" dirty="0">
                <a:solidFill>
                  <a:srgbClr val="404042"/>
                </a:solidFill>
                <a:latin typeface="Arial"/>
                <a:cs typeface="Arial"/>
              </a:rPr>
              <a:t>e</a:t>
            </a:r>
            <a:r>
              <a:rPr sz="2500" spc="5" dirty="0">
                <a:solidFill>
                  <a:srgbClr val="404042"/>
                </a:solidFill>
                <a:latin typeface="Arial"/>
                <a:cs typeface="Arial"/>
              </a:rPr>
              <a:t>d</a:t>
            </a:r>
            <a:r>
              <a:rPr sz="2500" spc="15" dirty="0">
                <a:solidFill>
                  <a:srgbClr val="404042"/>
                </a:solidFill>
                <a:latin typeface="Arial"/>
                <a:cs typeface="Arial"/>
              </a:rPr>
              <a:t>i</a:t>
            </a:r>
            <a:r>
              <a:rPr sz="2500" spc="-20" dirty="0">
                <a:solidFill>
                  <a:srgbClr val="404042"/>
                </a:solidFill>
                <a:latin typeface="Arial"/>
                <a:cs typeface="Arial"/>
              </a:rPr>
              <a:t>c</a:t>
            </a:r>
            <a:r>
              <a:rPr sz="2500" spc="15" dirty="0">
                <a:solidFill>
                  <a:srgbClr val="404042"/>
                </a:solidFill>
                <a:latin typeface="Arial"/>
                <a:cs typeface="Arial"/>
              </a:rPr>
              <a:t>a</a:t>
            </a:r>
            <a:r>
              <a:rPr sz="2500" spc="-15" dirty="0">
                <a:solidFill>
                  <a:srgbClr val="404042"/>
                </a:solidFill>
                <a:latin typeface="Arial"/>
                <a:cs typeface="Arial"/>
              </a:rPr>
              <a:t>r</a:t>
            </a:r>
            <a:r>
              <a:rPr sz="2500" dirty="0">
                <a:solidFill>
                  <a:srgbClr val="404042"/>
                </a:solidFill>
                <a:latin typeface="Arial"/>
                <a:cs typeface="Arial"/>
              </a:rPr>
              <a:t>e</a:t>
            </a:r>
            <a:r>
              <a:rPr sz="2500" spc="100" dirty="0">
                <a:solidFill>
                  <a:srgbClr val="404042"/>
                </a:solidFill>
                <a:latin typeface="Arial"/>
                <a:cs typeface="Arial"/>
              </a:rPr>
              <a:t> </a:t>
            </a:r>
            <a:r>
              <a:rPr sz="2500" spc="-15" dirty="0">
                <a:solidFill>
                  <a:srgbClr val="404042"/>
                </a:solidFill>
                <a:latin typeface="Arial"/>
                <a:cs typeface="Arial"/>
              </a:rPr>
              <a:t>c</a:t>
            </a:r>
            <a:r>
              <a:rPr sz="2500" spc="5" dirty="0">
                <a:solidFill>
                  <a:srgbClr val="404042"/>
                </a:solidFill>
                <a:latin typeface="Arial"/>
                <a:cs typeface="Arial"/>
              </a:rPr>
              <a:t>o</a:t>
            </a:r>
            <a:r>
              <a:rPr sz="2500" spc="-5" dirty="0">
                <a:solidFill>
                  <a:srgbClr val="404042"/>
                </a:solidFill>
                <a:latin typeface="Arial"/>
                <a:cs typeface="Arial"/>
              </a:rPr>
              <a:t>v</a:t>
            </a:r>
            <a:r>
              <a:rPr sz="2500" spc="15" dirty="0">
                <a:solidFill>
                  <a:srgbClr val="404042"/>
                </a:solidFill>
                <a:latin typeface="Arial"/>
                <a:cs typeface="Arial"/>
              </a:rPr>
              <a:t>e</a:t>
            </a:r>
            <a:r>
              <a:rPr sz="2500" spc="-15" dirty="0">
                <a:solidFill>
                  <a:srgbClr val="404042"/>
                </a:solidFill>
                <a:latin typeface="Arial"/>
                <a:cs typeface="Arial"/>
              </a:rPr>
              <a:t>r</a:t>
            </a:r>
            <a:r>
              <a:rPr sz="2500" spc="20" dirty="0">
                <a:solidFill>
                  <a:srgbClr val="404042"/>
                </a:solidFill>
                <a:latin typeface="Arial"/>
                <a:cs typeface="Arial"/>
              </a:rPr>
              <a:t>a</a:t>
            </a:r>
            <a:r>
              <a:rPr sz="2500" spc="30" dirty="0">
                <a:solidFill>
                  <a:srgbClr val="404042"/>
                </a:solidFill>
                <a:latin typeface="Arial"/>
                <a:cs typeface="Arial"/>
              </a:rPr>
              <a:t>g</a:t>
            </a:r>
            <a:r>
              <a:rPr sz="2500" dirty="0">
                <a:solidFill>
                  <a:srgbClr val="404042"/>
                </a:solidFill>
                <a:latin typeface="Arial"/>
                <a:cs typeface="Arial"/>
              </a:rPr>
              <a:t>e</a:t>
            </a:r>
            <a:r>
              <a:rPr sz="2500" spc="100" dirty="0">
                <a:solidFill>
                  <a:srgbClr val="404042"/>
                </a:solidFill>
                <a:latin typeface="Arial"/>
                <a:cs typeface="Arial"/>
              </a:rPr>
              <a:t> </a:t>
            </a:r>
            <a:r>
              <a:rPr sz="2500" spc="15" dirty="0">
                <a:solidFill>
                  <a:srgbClr val="404042"/>
                </a:solidFill>
                <a:latin typeface="Arial"/>
                <a:cs typeface="Arial"/>
              </a:rPr>
              <a:t>c</a:t>
            </a:r>
            <a:r>
              <a:rPr sz="2500" spc="30" dirty="0">
                <a:solidFill>
                  <a:srgbClr val="404042"/>
                </a:solidFill>
                <a:latin typeface="Arial"/>
                <a:cs typeface="Arial"/>
              </a:rPr>
              <a:t>h</a:t>
            </a:r>
            <a:r>
              <a:rPr sz="2500" spc="20" dirty="0">
                <a:solidFill>
                  <a:srgbClr val="404042"/>
                </a:solidFill>
                <a:latin typeface="Arial"/>
                <a:cs typeface="Arial"/>
              </a:rPr>
              <a:t>o</a:t>
            </a:r>
            <a:r>
              <a:rPr sz="2500" spc="15" dirty="0">
                <a:solidFill>
                  <a:srgbClr val="404042"/>
                </a:solidFill>
                <a:latin typeface="Arial"/>
                <a:cs typeface="Arial"/>
              </a:rPr>
              <a:t>i</a:t>
            </a:r>
            <a:r>
              <a:rPr sz="2500" spc="-20" dirty="0">
                <a:solidFill>
                  <a:srgbClr val="404042"/>
                </a:solidFill>
                <a:latin typeface="Arial"/>
                <a:cs typeface="Arial"/>
              </a:rPr>
              <a:t>c</a:t>
            </a:r>
            <a:r>
              <a:rPr sz="2500" spc="20" dirty="0">
                <a:solidFill>
                  <a:srgbClr val="404042"/>
                </a:solidFill>
                <a:latin typeface="Arial"/>
                <a:cs typeface="Arial"/>
              </a:rPr>
              <a:t>e</a:t>
            </a:r>
            <a:r>
              <a:rPr sz="2500" spc="25" dirty="0">
                <a:solidFill>
                  <a:srgbClr val="404042"/>
                </a:solidFill>
                <a:latin typeface="Arial"/>
                <a:cs typeface="Arial"/>
              </a:rPr>
              <a:t>s</a:t>
            </a:r>
            <a:r>
              <a:rPr sz="2500" dirty="0">
                <a:solidFill>
                  <a:srgbClr val="404042"/>
                </a:solidFill>
                <a:latin typeface="Arial"/>
                <a:cs typeface="Arial"/>
              </a:rPr>
              <a:t>.</a:t>
            </a:r>
            <a:endParaRPr sz="2500" dirty="0">
              <a:latin typeface="Arial"/>
              <a:cs typeface="Arial"/>
            </a:endParaRPr>
          </a:p>
        </p:txBody>
      </p:sp>
      <p:pic>
        <p:nvPicPr>
          <p:cNvPr id="6" name="Picture 5"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5" y="0"/>
            <a:ext cx="4876800" cy="73152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pic>
        <p:nvPicPr>
          <p:cNvPr id="6" name="Picture 5"/>
          <p:cNvPicPr>
            <a:picLocks noChangeAspect="1"/>
          </p:cNvPicPr>
          <p:nvPr/>
        </p:nvPicPr>
        <p:blipFill>
          <a:blip r:embed="rId3"/>
          <a:srcRect/>
          <a:stretch>
            <a:fillRect/>
          </a:stretch>
        </p:blipFill>
        <p:spPr>
          <a:xfrm>
            <a:off x="634999" y="685800"/>
            <a:ext cx="11743509" cy="5486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231" r="15090"/>
          <a:stretch/>
        </p:blipFill>
        <p:spPr>
          <a:xfrm>
            <a:off x="-67279" y="0"/>
            <a:ext cx="5029200" cy="7322979"/>
          </a:xfrm>
          <a:prstGeom prst="rect">
            <a:avLst/>
          </a:prstGeom>
        </p:spPr>
      </p:pic>
      <p:sp>
        <p:nvSpPr>
          <p:cNvPr id="3" name="object 3"/>
          <p:cNvSpPr/>
          <p:nvPr/>
        </p:nvSpPr>
        <p:spPr>
          <a:xfrm>
            <a:off x="6251575" y="3391879"/>
            <a:ext cx="6753225" cy="2141855"/>
          </a:xfrm>
          <a:custGeom>
            <a:avLst/>
            <a:gdLst/>
            <a:ahLst/>
            <a:cxnLst/>
            <a:rect l="l" t="t" r="r" b="b"/>
            <a:pathLst>
              <a:path w="6753225" h="2141854">
                <a:moveTo>
                  <a:pt x="0" y="2141321"/>
                </a:moveTo>
                <a:lnTo>
                  <a:pt x="0" y="0"/>
                </a:lnTo>
                <a:lnTo>
                  <a:pt x="6753225" y="1700"/>
                </a:lnTo>
              </a:path>
            </a:pathLst>
          </a:custGeom>
          <a:ln w="6350">
            <a:solidFill>
              <a:srgbClr val="87C546"/>
            </a:solidFill>
          </a:ln>
        </p:spPr>
        <p:txBody>
          <a:bodyPr wrap="square" lIns="0" tIns="0" rIns="0" bIns="0" rtlCol="0"/>
          <a:lstStyle/>
          <a:p>
            <a:endParaRPr dirty="0"/>
          </a:p>
        </p:txBody>
      </p:sp>
      <p:sp>
        <p:nvSpPr>
          <p:cNvPr id="4" name="object 4"/>
          <p:cNvSpPr/>
          <p:nvPr/>
        </p:nvSpPr>
        <p:spPr>
          <a:xfrm>
            <a:off x="6251575" y="5533200"/>
            <a:ext cx="6753225" cy="245110"/>
          </a:xfrm>
          <a:custGeom>
            <a:avLst/>
            <a:gdLst/>
            <a:ahLst/>
            <a:cxnLst/>
            <a:rect l="l" t="t" r="r" b="b"/>
            <a:pathLst>
              <a:path w="6753225" h="245110">
                <a:moveTo>
                  <a:pt x="6753225" y="244690"/>
                </a:moveTo>
                <a:lnTo>
                  <a:pt x="255041" y="244690"/>
                </a:lnTo>
                <a:lnTo>
                  <a:pt x="234124" y="243879"/>
                </a:lnTo>
                <a:lnTo>
                  <a:pt x="193751" y="237579"/>
                </a:lnTo>
                <a:lnTo>
                  <a:pt x="155767" y="225462"/>
                </a:lnTo>
                <a:lnTo>
                  <a:pt x="120696" y="208030"/>
                </a:lnTo>
                <a:lnTo>
                  <a:pt x="89063" y="185789"/>
                </a:lnTo>
                <a:lnTo>
                  <a:pt x="61392" y="159242"/>
                </a:lnTo>
                <a:lnTo>
                  <a:pt x="38211" y="128893"/>
                </a:lnTo>
                <a:lnTo>
                  <a:pt x="20042" y="95245"/>
                </a:lnTo>
                <a:lnTo>
                  <a:pt x="7412" y="58802"/>
                </a:lnTo>
                <a:lnTo>
                  <a:pt x="845" y="20068"/>
                </a:lnTo>
                <a:lnTo>
                  <a:pt x="0" y="0"/>
                </a:lnTo>
              </a:path>
            </a:pathLst>
          </a:custGeom>
          <a:ln w="6350">
            <a:solidFill>
              <a:srgbClr val="87C546"/>
            </a:solidFill>
          </a:ln>
        </p:spPr>
        <p:txBody>
          <a:bodyPr wrap="square" lIns="0" tIns="0" rIns="0" bIns="0" rtlCol="0"/>
          <a:lstStyle/>
          <a:p>
            <a:endParaRPr dirty="0"/>
          </a:p>
        </p:txBody>
      </p:sp>
      <p:sp>
        <p:nvSpPr>
          <p:cNvPr id="6" name="object 6"/>
          <p:cNvSpPr txBox="1"/>
          <p:nvPr/>
        </p:nvSpPr>
        <p:spPr>
          <a:xfrm>
            <a:off x="5266733" y="6279988"/>
            <a:ext cx="5088255" cy="761870"/>
          </a:xfrm>
          <a:prstGeom prst="rect">
            <a:avLst/>
          </a:prstGeom>
        </p:spPr>
        <p:txBody>
          <a:bodyPr vert="horz" wrap="square" lIns="0" tIns="0" rIns="0" bIns="0" rtlCol="0">
            <a:spAutoFit/>
          </a:bodyPr>
          <a:lstStyle/>
          <a:p>
            <a:pPr marL="12700">
              <a:lnSpc>
                <a:spcPct val="100000"/>
              </a:lnSpc>
            </a:pPr>
            <a:r>
              <a:rPr sz="1050" baseline="31746" dirty="0">
                <a:solidFill>
                  <a:srgbClr val="414042"/>
                </a:solidFill>
                <a:latin typeface="Arial"/>
                <a:cs typeface="Arial"/>
              </a:rPr>
              <a:t>1</a:t>
            </a:r>
            <a:r>
              <a:rPr sz="1200" spc="-30" dirty="0">
                <a:solidFill>
                  <a:srgbClr val="414042"/>
                </a:solidFill>
                <a:latin typeface="Arial"/>
                <a:cs typeface="Arial"/>
              </a:rPr>
              <a:t>C</a:t>
            </a:r>
            <a:r>
              <a:rPr sz="1200" dirty="0">
                <a:solidFill>
                  <a:srgbClr val="414042"/>
                </a:solidFill>
                <a:latin typeface="Arial"/>
                <a:cs typeface="Arial"/>
              </a:rPr>
              <a:t>e</a:t>
            </a:r>
            <a:r>
              <a:rPr sz="1200" spc="-5" dirty="0">
                <a:solidFill>
                  <a:srgbClr val="414042"/>
                </a:solidFill>
                <a:latin typeface="Arial"/>
                <a:cs typeface="Arial"/>
              </a:rPr>
              <a:t>nt</a:t>
            </a:r>
            <a:r>
              <a:rPr sz="1200" dirty="0">
                <a:solidFill>
                  <a:srgbClr val="414042"/>
                </a:solidFill>
                <a:latin typeface="Arial"/>
                <a:cs typeface="Arial"/>
              </a:rPr>
              <a:t>ers </a:t>
            </a:r>
            <a:r>
              <a:rPr sz="1200" spc="-10" dirty="0">
                <a:solidFill>
                  <a:srgbClr val="414042"/>
                </a:solidFill>
                <a:latin typeface="Arial"/>
                <a:cs typeface="Arial"/>
              </a:rPr>
              <a:t>f</a:t>
            </a:r>
            <a:r>
              <a:rPr sz="1200" dirty="0">
                <a:solidFill>
                  <a:srgbClr val="414042"/>
                </a:solidFill>
                <a:latin typeface="Arial"/>
                <a:cs typeface="Arial"/>
              </a:rPr>
              <a:t>or Medi</a:t>
            </a:r>
            <a:r>
              <a:rPr sz="1200" spc="-10" dirty="0">
                <a:solidFill>
                  <a:srgbClr val="414042"/>
                </a:solidFill>
                <a:latin typeface="Arial"/>
                <a:cs typeface="Arial"/>
              </a:rPr>
              <a:t>c</a:t>
            </a:r>
            <a:r>
              <a:rPr sz="1200" dirty="0">
                <a:solidFill>
                  <a:srgbClr val="414042"/>
                </a:solidFill>
                <a:latin typeface="Arial"/>
                <a:cs typeface="Arial"/>
              </a:rPr>
              <a:t>a</a:t>
            </a:r>
            <a:r>
              <a:rPr sz="1200" spc="-25" dirty="0">
                <a:solidFill>
                  <a:srgbClr val="414042"/>
                </a:solidFill>
                <a:latin typeface="Arial"/>
                <a:cs typeface="Arial"/>
              </a:rPr>
              <a:t>r</a:t>
            </a:r>
            <a:r>
              <a:rPr sz="1200" dirty="0">
                <a:solidFill>
                  <a:srgbClr val="414042"/>
                </a:solidFill>
                <a:latin typeface="Arial"/>
                <a:cs typeface="Arial"/>
              </a:rPr>
              <a:t>e &amp; Medi</a:t>
            </a:r>
            <a:r>
              <a:rPr sz="1200" spc="-10" dirty="0">
                <a:solidFill>
                  <a:srgbClr val="414042"/>
                </a:solidFill>
                <a:latin typeface="Arial"/>
                <a:cs typeface="Arial"/>
              </a:rPr>
              <a:t>c</a:t>
            </a:r>
            <a:r>
              <a:rPr sz="1200" dirty="0">
                <a:solidFill>
                  <a:srgbClr val="414042"/>
                </a:solidFill>
                <a:latin typeface="Arial"/>
                <a:cs typeface="Arial"/>
              </a:rPr>
              <a:t>aid Services</a:t>
            </a:r>
            <a:endParaRPr sz="1200" dirty="0">
              <a:latin typeface="Arial"/>
              <a:cs typeface="Arial"/>
            </a:endParaRPr>
          </a:p>
          <a:p>
            <a:pPr marL="12700" marR="5080">
              <a:lnSpc>
                <a:spcPct val="104200"/>
              </a:lnSpc>
            </a:pPr>
            <a:r>
              <a:rPr sz="1200" spc="-20" dirty="0">
                <a:solidFill>
                  <a:srgbClr val="414042"/>
                </a:solidFill>
                <a:latin typeface="Arial"/>
                <a:cs typeface="Arial"/>
              </a:rPr>
              <a:t>R</a:t>
            </a:r>
            <a:r>
              <a:rPr sz="1200" dirty="0">
                <a:solidFill>
                  <a:srgbClr val="414042"/>
                </a:solidFill>
                <a:latin typeface="Arial"/>
                <a:cs typeface="Arial"/>
              </a:rPr>
              <a:t>etri</a:t>
            </a:r>
            <a:r>
              <a:rPr sz="1200" spc="-15" dirty="0">
                <a:solidFill>
                  <a:srgbClr val="414042"/>
                </a:solidFill>
                <a:latin typeface="Arial"/>
                <a:cs typeface="Arial"/>
              </a:rPr>
              <a:t>e</a:t>
            </a:r>
            <a:r>
              <a:rPr sz="1200" spc="-20" dirty="0">
                <a:solidFill>
                  <a:srgbClr val="414042"/>
                </a:solidFill>
                <a:latin typeface="Arial"/>
                <a:cs typeface="Arial"/>
              </a:rPr>
              <a:t>v</a:t>
            </a:r>
            <a:r>
              <a:rPr sz="1200" dirty="0">
                <a:solidFill>
                  <a:srgbClr val="414042"/>
                </a:solidFill>
                <a:latin typeface="Arial"/>
                <a:cs typeface="Arial"/>
              </a:rPr>
              <a:t>ed </a:t>
            </a:r>
            <a:r>
              <a:rPr sz="1200" spc="-10" dirty="0" smtClean="0">
                <a:solidFill>
                  <a:srgbClr val="414042"/>
                </a:solidFill>
                <a:latin typeface="Arial"/>
                <a:cs typeface="Arial"/>
              </a:rPr>
              <a:t>f</a:t>
            </a:r>
            <a:r>
              <a:rPr sz="1200" spc="-25" dirty="0" smtClean="0">
                <a:solidFill>
                  <a:srgbClr val="414042"/>
                </a:solidFill>
                <a:latin typeface="Arial"/>
                <a:cs typeface="Arial"/>
              </a:rPr>
              <a:t>r</a:t>
            </a:r>
            <a:r>
              <a:rPr lang="en-US" sz="1200" spc="-25" dirty="0" smtClean="0">
                <a:solidFill>
                  <a:srgbClr val="414042"/>
                </a:solidFill>
                <a:latin typeface="Arial"/>
                <a:cs typeface="Arial"/>
              </a:rPr>
              <a:t>om </a:t>
            </a:r>
            <a:r>
              <a:rPr sz="1200" dirty="0" smtClean="0">
                <a:solidFill>
                  <a:srgbClr val="414042"/>
                </a:solidFill>
                <a:latin typeface="Arial"/>
                <a:cs typeface="Arial"/>
                <a:hlinkClick r:id="rId4"/>
              </a:rPr>
              <a:t>www.cms.g</a:t>
            </a:r>
            <a:r>
              <a:rPr sz="1200" spc="-10" dirty="0" smtClean="0">
                <a:solidFill>
                  <a:srgbClr val="414042"/>
                </a:solidFill>
                <a:latin typeface="Arial"/>
                <a:cs typeface="Arial"/>
                <a:hlinkClick r:id="rId4"/>
              </a:rPr>
              <a:t>o</a:t>
            </a:r>
            <a:r>
              <a:rPr sz="1200" dirty="0" smtClean="0">
                <a:solidFill>
                  <a:srgbClr val="414042"/>
                </a:solidFill>
                <a:latin typeface="Arial"/>
                <a:cs typeface="Arial"/>
                <a:hlinkClick r:id="rId4"/>
              </a:rPr>
              <a:t>v</a:t>
            </a:r>
            <a:r>
              <a:rPr sz="1200" dirty="0">
                <a:solidFill>
                  <a:srgbClr val="414042"/>
                </a:solidFill>
                <a:latin typeface="Arial"/>
                <a:cs typeface="Arial"/>
                <a:hlinkClick r:id="rId4"/>
              </a:rPr>
              <a:t>/</a:t>
            </a:r>
            <a:r>
              <a:rPr sz="1200" spc="-20" dirty="0">
                <a:solidFill>
                  <a:srgbClr val="414042"/>
                </a:solidFill>
                <a:latin typeface="Arial"/>
                <a:cs typeface="Arial"/>
                <a:hlinkClick r:id="rId4"/>
              </a:rPr>
              <a:t>R</a:t>
            </a:r>
            <a:r>
              <a:rPr sz="1200" dirty="0">
                <a:solidFill>
                  <a:srgbClr val="414042"/>
                </a:solidFill>
                <a:latin typeface="Arial"/>
                <a:cs typeface="Arial"/>
                <a:hlinkClick r:id="rId4"/>
              </a:rPr>
              <a:t>esea</a:t>
            </a:r>
            <a:r>
              <a:rPr sz="1200" spc="-25" dirty="0">
                <a:solidFill>
                  <a:srgbClr val="414042"/>
                </a:solidFill>
                <a:latin typeface="Arial"/>
                <a:cs typeface="Arial"/>
                <a:hlinkClick r:id="rId4"/>
              </a:rPr>
              <a:t>r</a:t>
            </a:r>
            <a:r>
              <a:rPr sz="1200" dirty="0">
                <a:solidFill>
                  <a:srgbClr val="414042"/>
                </a:solidFill>
                <a:latin typeface="Arial"/>
                <a:cs typeface="Arial"/>
                <a:hlinkClick r:id="rId4"/>
              </a:rPr>
              <a:t>ch-S</a:t>
            </a:r>
            <a:r>
              <a:rPr sz="1200" spc="-5" dirty="0">
                <a:solidFill>
                  <a:srgbClr val="414042"/>
                </a:solidFill>
                <a:latin typeface="Arial"/>
                <a:cs typeface="Arial"/>
                <a:hlinkClick r:id="rId4"/>
              </a:rPr>
              <a:t>t</a:t>
            </a:r>
            <a:r>
              <a:rPr sz="1200" dirty="0">
                <a:solidFill>
                  <a:srgbClr val="414042"/>
                </a:solidFill>
                <a:latin typeface="Arial"/>
                <a:cs typeface="Arial"/>
                <a:hlinkClick r:id="rId4"/>
              </a:rPr>
              <a:t>atistics-Da</a:t>
            </a:r>
            <a:r>
              <a:rPr sz="1200" spc="-5" dirty="0">
                <a:solidFill>
                  <a:srgbClr val="414042"/>
                </a:solidFill>
                <a:latin typeface="Arial"/>
                <a:cs typeface="Arial"/>
                <a:hlinkClick r:id="rId4"/>
              </a:rPr>
              <a:t>t</a:t>
            </a:r>
            <a:r>
              <a:rPr sz="1200" dirty="0">
                <a:solidFill>
                  <a:srgbClr val="414042"/>
                </a:solidFill>
                <a:latin typeface="Arial"/>
                <a:cs typeface="Arial"/>
                <a:hlinkClick r:id="rId4"/>
              </a:rPr>
              <a:t>a</a:t>
            </a:r>
            <a:r>
              <a:rPr sz="1200" dirty="0" smtClean="0">
                <a:solidFill>
                  <a:srgbClr val="414042"/>
                </a:solidFill>
                <a:latin typeface="Arial"/>
                <a:cs typeface="Arial"/>
                <a:hlinkClick r:id="rId4"/>
              </a:rPr>
              <a:t>-and-</a:t>
            </a:r>
            <a:r>
              <a:rPr sz="1200" spc="-35" dirty="0" smtClean="0">
                <a:solidFill>
                  <a:srgbClr val="414042"/>
                </a:solidFill>
                <a:latin typeface="Arial"/>
                <a:cs typeface="Arial"/>
                <a:hlinkClick r:id="rId4"/>
              </a:rPr>
              <a:t>S</a:t>
            </a:r>
            <a:r>
              <a:rPr sz="1200" spc="-20" dirty="0" smtClean="0">
                <a:solidFill>
                  <a:srgbClr val="414042"/>
                </a:solidFill>
                <a:latin typeface="Arial"/>
                <a:cs typeface="Arial"/>
                <a:hlinkClick r:id="rId4"/>
              </a:rPr>
              <a:t>y</a:t>
            </a:r>
            <a:r>
              <a:rPr sz="1200" dirty="0" smtClean="0">
                <a:solidFill>
                  <a:srgbClr val="414042"/>
                </a:solidFill>
                <a:latin typeface="Arial"/>
                <a:cs typeface="Arial"/>
                <a:hlinkClick r:id="rId4"/>
              </a:rPr>
              <a:t>s</a:t>
            </a:r>
            <a:r>
              <a:rPr sz="1200" spc="-5" dirty="0" smtClean="0">
                <a:solidFill>
                  <a:srgbClr val="414042"/>
                </a:solidFill>
                <a:latin typeface="Arial"/>
                <a:cs typeface="Arial"/>
                <a:hlinkClick r:id="rId4"/>
              </a:rPr>
              <a:t>t</a:t>
            </a:r>
            <a:r>
              <a:rPr sz="1200" dirty="0" smtClean="0">
                <a:solidFill>
                  <a:srgbClr val="414042"/>
                </a:solidFill>
                <a:latin typeface="Arial"/>
                <a:cs typeface="Arial"/>
                <a:hlinkClick r:id="rId4"/>
              </a:rPr>
              <a:t>ems/</a:t>
            </a:r>
            <a:r>
              <a:rPr sz="1200" dirty="0" smtClean="0">
                <a:solidFill>
                  <a:srgbClr val="414042"/>
                </a:solidFill>
                <a:latin typeface="Arial"/>
                <a:cs typeface="Arial"/>
              </a:rPr>
              <a:t> </a:t>
            </a:r>
            <a:r>
              <a:rPr sz="1200" u="sng" dirty="0" smtClean="0">
                <a:solidFill>
                  <a:srgbClr val="414042"/>
                </a:solidFill>
                <a:latin typeface="Arial"/>
                <a:cs typeface="Arial"/>
              </a:rPr>
              <a:t>S</a:t>
            </a:r>
            <a:r>
              <a:rPr sz="1200" u="sng" spc="-5" dirty="0" smtClean="0">
                <a:solidFill>
                  <a:srgbClr val="414042"/>
                </a:solidFill>
                <a:latin typeface="Arial"/>
                <a:cs typeface="Arial"/>
              </a:rPr>
              <a:t>t</a:t>
            </a:r>
            <a:r>
              <a:rPr sz="1200" u="sng" dirty="0" smtClean="0">
                <a:solidFill>
                  <a:srgbClr val="414042"/>
                </a:solidFill>
                <a:latin typeface="Arial"/>
                <a:cs typeface="Arial"/>
              </a:rPr>
              <a:t>atistics</a:t>
            </a:r>
            <a:r>
              <a:rPr sz="1200" u="sng" dirty="0">
                <a:solidFill>
                  <a:srgbClr val="414042"/>
                </a:solidFill>
                <a:latin typeface="Arial"/>
                <a:cs typeface="Arial"/>
              </a:rPr>
              <a:t>-</a:t>
            </a:r>
            <a:r>
              <a:rPr sz="1200" u="sng" spc="-75" dirty="0">
                <a:solidFill>
                  <a:srgbClr val="414042"/>
                </a:solidFill>
                <a:latin typeface="Arial"/>
                <a:cs typeface="Arial"/>
              </a:rPr>
              <a:t>T</a:t>
            </a:r>
            <a:r>
              <a:rPr sz="1200" u="sng" spc="-25" dirty="0">
                <a:solidFill>
                  <a:srgbClr val="414042"/>
                </a:solidFill>
                <a:latin typeface="Arial"/>
                <a:cs typeface="Arial"/>
              </a:rPr>
              <a:t>r</a:t>
            </a:r>
            <a:r>
              <a:rPr sz="1200" u="sng" dirty="0">
                <a:solidFill>
                  <a:srgbClr val="414042"/>
                </a:solidFill>
                <a:latin typeface="Arial"/>
                <a:cs typeface="Arial"/>
              </a:rPr>
              <a:t>ends-and-</a:t>
            </a:r>
            <a:r>
              <a:rPr sz="1200" u="sng" spc="-20" dirty="0">
                <a:solidFill>
                  <a:srgbClr val="414042"/>
                </a:solidFill>
                <a:latin typeface="Arial"/>
                <a:cs typeface="Arial"/>
              </a:rPr>
              <a:t>R</a:t>
            </a:r>
            <a:r>
              <a:rPr sz="1200" u="sng" dirty="0">
                <a:solidFill>
                  <a:srgbClr val="414042"/>
                </a:solidFill>
                <a:latin typeface="Arial"/>
                <a:cs typeface="Arial"/>
              </a:rPr>
              <a:t>eports/Dashboa</a:t>
            </a:r>
            <a:r>
              <a:rPr sz="1200" u="sng" spc="-25" dirty="0">
                <a:solidFill>
                  <a:srgbClr val="414042"/>
                </a:solidFill>
                <a:latin typeface="Arial"/>
                <a:cs typeface="Arial"/>
              </a:rPr>
              <a:t>r</a:t>
            </a:r>
            <a:r>
              <a:rPr sz="1200" u="sng" dirty="0">
                <a:solidFill>
                  <a:srgbClr val="414042"/>
                </a:solidFill>
                <a:latin typeface="Arial"/>
                <a:cs typeface="Arial"/>
              </a:rPr>
              <a:t>d/Medi</a:t>
            </a:r>
            <a:r>
              <a:rPr sz="1200" u="sng" spc="-10" dirty="0">
                <a:solidFill>
                  <a:srgbClr val="414042"/>
                </a:solidFill>
                <a:latin typeface="Arial"/>
                <a:cs typeface="Arial"/>
              </a:rPr>
              <a:t>c</a:t>
            </a:r>
            <a:r>
              <a:rPr sz="1200" u="sng" dirty="0">
                <a:solidFill>
                  <a:srgbClr val="414042"/>
                </a:solidFill>
                <a:latin typeface="Arial"/>
                <a:cs typeface="Arial"/>
              </a:rPr>
              <a:t>a</a:t>
            </a:r>
            <a:r>
              <a:rPr sz="1200" u="sng" spc="-25" dirty="0">
                <a:solidFill>
                  <a:srgbClr val="414042"/>
                </a:solidFill>
                <a:latin typeface="Arial"/>
                <a:cs typeface="Arial"/>
              </a:rPr>
              <a:t>r</a:t>
            </a:r>
            <a:r>
              <a:rPr sz="1200" u="sng" dirty="0">
                <a:solidFill>
                  <a:srgbClr val="414042"/>
                </a:solidFill>
                <a:latin typeface="Arial"/>
                <a:cs typeface="Arial"/>
              </a:rPr>
              <a:t>e-En</a:t>
            </a:r>
            <a:r>
              <a:rPr sz="1200" u="sng" spc="-25" dirty="0">
                <a:solidFill>
                  <a:srgbClr val="414042"/>
                </a:solidFill>
                <a:latin typeface="Arial"/>
                <a:cs typeface="Arial"/>
              </a:rPr>
              <a:t>r</a:t>
            </a:r>
            <a:r>
              <a:rPr sz="1200" u="sng" dirty="0">
                <a:solidFill>
                  <a:srgbClr val="414042"/>
                </a:solidFill>
                <a:latin typeface="Arial"/>
                <a:cs typeface="Arial"/>
              </a:rPr>
              <a:t>ollme</a:t>
            </a:r>
            <a:r>
              <a:rPr sz="1200" u="sng" spc="-5" dirty="0">
                <a:solidFill>
                  <a:srgbClr val="414042"/>
                </a:solidFill>
                <a:latin typeface="Arial"/>
                <a:cs typeface="Arial"/>
              </a:rPr>
              <a:t>n</a:t>
            </a:r>
            <a:r>
              <a:rPr sz="1200" u="sng" dirty="0">
                <a:solidFill>
                  <a:srgbClr val="414042"/>
                </a:solidFill>
                <a:latin typeface="Arial"/>
                <a:cs typeface="Arial"/>
              </a:rPr>
              <a:t>t/En</a:t>
            </a:r>
            <a:r>
              <a:rPr sz="1200" u="sng" spc="-25" dirty="0">
                <a:solidFill>
                  <a:srgbClr val="414042"/>
                </a:solidFill>
                <a:latin typeface="Arial"/>
                <a:cs typeface="Arial"/>
              </a:rPr>
              <a:t>r</a:t>
            </a:r>
            <a:r>
              <a:rPr sz="1200" u="sng" dirty="0">
                <a:solidFill>
                  <a:srgbClr val="414042"/>
                </a:solidFill>
                <a:latin typeface="Arial"/>
                <a:cs typeface="Arial"/>
              </a:rPr>
              <a:t>ollme</a:t>
            </a:r>
            <a:r>
              <a:rPr sz="1200" u="sng" spc="-5" dirty="0">
                <a:solidFill>
                  <a:srgbClr val="414042"/>
                </a:solidFill>
                <a:latin typeface="Arial"/>
                <a:cs typeface="Arial"/>
              </a:rPr>
              <a:t>n</a:t>
            </a:r>
            <a:r>
              <a:rPr sz="1200" u="sng" dirty="0">
                <a:solidFill>
                  <a:srgbClr val="414042"/>
                </a:solidFill>
                <a:latin typeface="Arial"/>
                <a:cs typeface="Arial"/>
              </a:rPr>
              <a:t>t</a:t>
            </a:r>
            <a:endParaRPr sz="1200" u="sng" dirty="0">
              <a:latin typeface="Arial"/>
              <a:cs typeface="Arial"/>
            </a:endParaRPr>
          </a:p>
          <a:p>
            <a:pPr marL="12700">
              <a:lnSpc>
                <a:spcPct val="100000"/>
              </a:lnSpc>
              <a:spcBef>
                <a:spcPts val="60"/>
              </a:spcBef>
            </a:pPr>
            <a:r>
              <a:rPr sz="1200" u="sng" dirty="0">
                <a:solidFill>
                  <a:srgbClr val="414042"/>
                </a:solidFill>
                <a:latin typeface="Arial"/>
                <a:cs typeface="Arial"/>
              </a:rPr>
              <a:t>%20Dashboa</a:t>
            </a:r>
            <a:r>
              <a:rPr sz="1200" u="sng" spc="-25" dirty="0">
                <a:solidFill>
                  <a:srgbClr val="414042"/>
                </a:solidFill>
                <a:latin typeface="Arial"/>
                <a:cs typeface="Arial"/>
              </a:rPr>
              <a:t>r</a:t>
            </a:r>
            <a:r>
              <a:rPr sz="1200" u="sng" dirty="0">
                <a:solidFill>
                  <a:srgbClr val="414042"/>
                </a:solidFill>
                <a:latin typeface="Arial"/>
                <a:cs typeface="Arial"/>
              </a:rPr>
              <a:t>d.html</a:t>
            </a:r>
            <a:r>
              <a:rPr sz="1200" dirty="0">
                <a:solidFill>
                  <a:srgbClr val="414042"/>
                </a:solidFill>
                <a:latin typeface="Arial"/>
                <a:cs typeface="Arial"/>
              </a:rPr>
              <a:t>. Accessed Ma</a:t>
            </a:r>
            <a:r>
              <a:rPr sz="1200" spc="-25" dirty="0">
                <a:solidFill>
                  <a:srgbClr val="414042"/>
                </a:solidFill>
                <a:latin typeface="Arial"/>
                <a:cs typeface="Arial"/>
              </a:rPr>
              <a:t>r</a:t>
            </a:r>
            <a:r>
              <a:rPr sz="1200" dirty="0">
                <a:solidFill>
                  <a:srgbClr val="414042"/>
                </a:solidFill>
                <a:latin typeface="Arial"/>
                <a:cs typeface="Arial"/>
              </a:rPr>
              <a:t>ch 27, 2017.</a:t>
            </a:r>
            <a:endParaRPr sz="1200" dirty="0">
              <a:latin typeface="Arial"/>
              <a:cs typeface="Arial"/>
            </a:endParaRPr>
          </a:p>
        </p:txBody>
      </p:sp>
      <p:sp>
        <p:nvSpPr>
          <p:cNvPr id="7" name="object 7"/>
          <p:cNvSpPr/>
          <p:nvPr/>
        </p:nvSpPr>
        <p:spPr>
          <a:xfrm>
            <a:off x="0" y="5857760"/>
            <a:ext cx="0" cy="1127760"/>
          </a:xfrm>
          <a:custGeom>
            <a:avLst/>
            <a:gdLst/>
            <a:ahLst/>
            <a:cxnLst/>
            <a:rect l="l" t="t" r="r" b="b"/>
            <a:pathLst>
              <a:path h="1127759">
                <a:moveTo>
                  <a:pt x="0" y="1127239"/>
                </a:moveTo>
                <a:lnTo>
                  <a:pt x="0" y="0"/>
                </a:lnTo>
                <a:lnTo>
                  <a:pt x="0" y="1127239"/>
                </a:lnTo>
                <a:close/>
              </a:path>
            </a:pathLst>
          </a:custGeom>
          <a:solidFill>
            <a:srgbClr val="FFFFFF"/>
          </a:solidFill>
        </p:spPr>
        <p:txBody>
          <a:bodyPr wrap="square" lIns="0" tIns="0" rIns="0" bIns="0" rtlCol="0"/>
          <a:lstStyle/>
          <a:p>
            <a:endParaRPr dirty="0"/>
          </a:p>
        </p:txBody>
      </p:sp>
      <p:sp>
        <p:nvSpPr>
          <p:cNvPr id="8" name="object 8"/>
          <p:cNvSpPr/>
          <p:nvPr/>
        </p:nvSpPr>
        <p:spPr>
          <a:xfrm>
            <a:off x="-67279" y="5857760"/>
            <a:ext cx="5029200" cy="1127760"/>
          </a:xfrm>
          <a:custGeom>
            <a:avLst/>
            <a:gdLst/>
            <a:ahLst/>
            <a:cxnLst/>
            <a:rect l="l" t="t" r="r" b="b"/>
            <a:pathLst>
              <a:path w="4597400" h="1127759">
                <a:moveTo>
                  <a:pt x="0" y="1127239"/>
                </a:moveTo>
                <a:lnTo>
                  <a:pt x="4597400" y="1127239"/>
                </a:lnTo>
                <a:lnTo>
                  <a:pt x="4597400" y="0"/>
                </a:lnTo>
                <a:lnTo>
                  <a:pt x="0" y="0"/>
                </a:lnTo>
                <a:lnTo>
                  <a:pt x="0" y="1127239"/>
                </a:lnTo>
                <a:close/>
              </a:path>
            </a:pathLst>
          </a:custGeom>
          <a:solidFill>
            <a:srgbClr val="87C546"/>
          </a:solidFill>
        </p:spPr>
        <p:txBody>
          <a:bodyPr wrap="square" lIns="0" tIns="0" rIns="0" bIns="0" rtlCol="0"/>
          <a:lstStyle/>
          <a:p>
            <a:endParaRPr dirty="0"/>
          </a:p>
        </p:txBody>
      </p:sp>
      <p:sp>
        <p:nvSpPr>
          <p:cNvPr id="9" name="object 9"/>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5" dirty="0">
                <a:latin typeface="Arial"/>
                <a:cs typeface="Arial"/>
              </a:rPr>
              <a:t>W</a:t>
            </a:r>
            <a:r>
              <a:rPr spc="30" dirty="0">
                <a:latin typeface="Arial"/>
                <a:cs typeface="Arial"/>
              </a:rPr>
              <a:t>h</a:t>
            </a:r>
            <a:r>
              <a:rPr spc="20" dirty="0">
                <a:latin typeface="Arial"/>
                <a:cs typeface="Arial"/>
              </a:rPr>
              <a:t>a</a:t>
            </a:r>
            <a:r>
              <a:rPr dirty="0">
                <a:latin typeface="Arial"/>
                <a:cs typeface="Arial"/>
              </a:rPr>
              <a:t>t</a:t>
            </a:r>
            <a:r>
              <a:rPr spc="140" dirty="0">
                <a:latin typeface="Arial"/>
                <a:cs typeface="Arial"/>
              </a:rPr>
              <a:t> </a:t>
            </a:r>
            <a:r>
              <a:rPr spc="-15" dirty="0">
                <a:latin typeface="Arial"/>
                <a:cs typeface="Arial"/>
              </a:rPr>
              <a:t>i</a:t>
            </a:r>
            <a:r>
              <a:rPr dirty="0">
                <a:latin typeface="Arial"/>
                <a:cs typeface="Arial"/>
              </a:rPr>
              <a:t>s</a:t>
            </a:r>
            <a:r>
              <a:rPr spc="140" dirty="0">
                <a:latin typeface="Arial"/>
                <a:cs typeface="Arial"/>
              </a:rPr>
              <a:t> </a:t>
            </a: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0" dirty="0">
                <a:latin typeface="Arial"/>
                <a:cs typeface="Arial"/>
              </a:rPr>
              <a:t>r</a:t>
            </a:r>
            <a:r>
              <a:rPr spc="-105" dirty="0">
                <a:latin typeface="Arial"/>
                <a:cs typeface="Arial"/>
              </a:rPr>
              <a:t>e</a:t>
            </a:r>
            <a:r>
              <a:rPr dirty="0">
                <a:latin typeface="Arial"/>
                <a:cs typeface="Arial"/>
              </a:rPr>
              <a:t>?</a:t>
            </a:r>
          </a:p>
        </p:txBody>
      </p:sp>
      <p:sp>
        <p:nvSpPr>
          <p:cNvPr id="10" name="object 10"/>
          <p:cNvSpPr txBox="1"/>
          <p:nvPr/>
        </p:nvSpPr>
        <p:spPr>
          <a:xfrm>
            <a:off x="5457233" y="1537412"/>
            <a:ext cx="6807834" cy="1467063"/>
          </a:xfrm>
          <a:prstGeom prst="rect">
            <a:avLst/>
          </a:prstGeom>
        </p:spPr>
        <p:txBody>
          <a:bodyPr vert="horz" wrap="square" lIns="0" tIns="0" rIns="0" bIns="0" rtlCol="0">
            <a:spAutoFit/>
          </a:bodyPr>
          <a:lstStyle/>
          <a:p>
            <a:pPr marL="12700" marR="843280">
              <a:lnSpc>
                <a:spcPct val="115700"/>
              </a:lnSpc>
            </a:pP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is the U.S. g</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ernme</a:t>
            </a:r>
            <a:r>
              <a:rPr sz="1800" spc="-10" dirty="0">
                <a:solidFill>
                  <a:srgbClr val="414042"/>
                </a:solidFill>
                <a:latin typeface="Arial"/>
                <a:cs typeface="Arial"/>
              </a:rPr>
              <a:t>n</a:t>
            </a:r>
            <a:r>
              <a:rPr sz="1800" dirty="0">
                <a:solidFill>
                  <a:srgbClr val="414042"/>
                </a:solidFill>
                <a:latin typeface="Arial"/>
                <a:cs typeface="Arial"/>
              </a:rPr>
              <a:t>t’s la</a:t>
            </a:r>
            <a:r>
              <a:rPr sz="1800" spc="-40" dirty="0">
                <a:solidFill>
                  <a:srgbClr val="414042"/>
                </a:solidFill>
                <a:latin typeface="Arial"/>
                <a:cs typeface="Arial"/>
              </a:rPr>
              <a:t>r</a:t>
            </a:r>
            <a:r>
              <a:rPr sz="1800" dirty="0">
                <a:solidFill>
                  <a:srgbClr val="414042"/>
                </a:solidFill>
                <a:latin typeface="Arial"/>
                <a:cs typeface="Arial"/>
              </a:rPr>
              <a:t>gest health insu</a:t>
            </a:r>
            <a:r>
              <a:rPr sz="1800" spc="-40" dirty="0">
                <a:solidFill>
                  <a:srgbClr val="414042"/>
                </a:solidFill>
                <a:latin typeface="Arial"/>
                <a:cs typeface="Arial"/>
              </a:rPr>
              <a:t>r</a:t>
            </a:r>
            <a:r>
              <a:rPr sz="1800" dirty="0">
                <a:solidFill>
                  <a:srgbClr val="414042"/>
                </a:solidFill>
                <a:latin typeface="Arial"/>
                <a:cs typeface="Arial"/>
              </a:rPr>
              <a:t>ance p</a:t>
            </a:r>
            <a:r>
              <a:rPr sz="1800" spc="-40" dirty="0">
                <a:solidFill>
                  <a:srgbClr val="414042"/>
                </a:solidFill>
                <a:latin typeface="Arial"/>
                <a:cs typeface="Arial"/>
              </a:rPr>
              <a:t>r</a:t>
            </a:r>
            <a:r>
              <a:rPr sz="1800" dirty="0">
                <a:solidFill>
                  <a:srgbClr val="414042"/>
                </a:solidFill>
                <a:latin typeface="Arial"/>
                <a:cs typeface="Arial"/>
              </a:rPr>
              <a:t>og</a:t>
            </a:r>
            <a:r>
              <a:rPr sz="1800" spc="-40" dirty="0">
                <a:solidFill>
                  <a:srgbClr val="414042"/>
                </a:solidFill>
                <a:latin typeface="Arial"/>
                <a:cs typeface="Arial"/>
              </a:rPr>
              <a:t>r</a:t>
            </a:r>
            <a:r>
              <a:rPr sz="1800" dirty="0">
                <a:solidFill>
                  <a:srgbClr val="414042"/>
                </a:solidFill>
                <a:latin typeface="Arial"/>
                <a:cs typeface="Arial"/>
              </a:rPr>
              <a:t>am, serving mo</a:t>
            </a:r>
            <a:r>
              <a:rPr sz="1800" spc="-40" dirty="0">
                <a:solidFill>
                  <a:srgbClr val="414042"/>
                </a:solidFill>
                <a:latin typeface="Arial"/>
                <a:cs typeface="Arial"/>
              </a:rPr>
              <a:t>r</a:t>
            </a:r>
            <a:r>
              <a:rPr sz="1800" dirty="0">
                <a:solidFill>
                  <a:srgbClr val="414042"/>
                </a:solidFill>
                <a:latin typeface="Arial"/>
                <a:cs typeface="Arial"/>
              </a:rPr>
              <a:t>e than 57 million peopl</a:t>
            </a:r>
            <a:r>
              <a:rPr sz="1800" spc="-5" dirty="0">
                <a:solidFill>
                  <a:srgbClr val="414042"/>
                </a:solidFill>
                <a:latin typeface="Arial"/>
                <a:cs typeface="Arial"/>
              </a:rPr>
              <a:t>e</a:t>
            </a:r>
            <a:r>
              <a:rPr sz="1575" baseline="31746" dirty="0">
                <a:solidFill>
                  <a:srgbClr val="414042"/>
                </a:solidFill>
                <a:latin typeface="Arial"/>
                <a:cs typeface="Arial"/>
              </a:rPr>
              <a:t>1</a:t>
            </a:r>
            <a:endParaRPr sz="1575" baseline="31746" dirty="0">
              <a:latin typeface="Arial"/>
              <a:cs typeface="Arial"/>
            </a:endParaRPr>
          </a:p>
          <a:p>
            <a:pPr marL="12700" marR="5080">
              <a:lnSpc>
                <a:spcPct val="115700"/>
              </a:lnSpc>
              <a:spcBef>
                <a:spcPts val="1500"/>
              </a:spcBef>
            </a:pPr>
            <a:r>
              <a:rPr sz="1800" dirty="0">
                <a:solidFill>
                  <a:srgbClr val="414042"/>
                </a:solidFill>
                <a:latin typeface="Arial"/>
                <a:cs typeface="Arial"/>
              </a:rPr>
              <a:t>It’s run </a:t>
            </a:r>
            <a:r>
              <a:rPr sz="1800" spc="-20" dirty="0">
                <a:solidFill>
                  <a:srgbClr val="414042"/>
                </a:solidFill>
                <a:latin typeface="Arial"/>
                <a:cs typeface="Arial"/>
              </a:rPr>
              <a:t>b</a:t>
            </a:r>
            <a:r>
              <a:rPr sz="1800" dirty="0">
                <a:solidFill>
                  <a:srgbClr val="414042"/>
                </a:solidFill>
                <a:latin typeface="Arial"/>
                <a:cs typeface="Arial"/>
              </a:rPr>
              <a:t>y the </a:t>
            </a:r>
            <a:r>
              <a:rPr sz="1800" spc="-45" dirty="0">
                <a:solidFill>
                  <a:srgbClr val="414042"/>
                </a:solidFill>
                <a:latin typeface="Arial"/>
                <a:cs typeface="Arial"/>
              </a:rPr>
              <a:t>C</a:t>
            </a:r>
            <a:r>
              <a:rPr sz="1800" dirty="0">
                <a:solidFill>
                  <a:srgbClr val="414042"/>
                </a:solidFill>
                <a:latin typeface="Arial"/>
                <a:cs typeface="Arial"/>
              </a:rPr>
              <a:t>e</a:t>
            </a:r>
            <a:r>
              <a:rPr sz="1800" spc="-10" dirty="0">
                <a:solidFill>
                  <a:srgbClr val="414042"/>
                </a:solidFill>
                <a:latin typeface="Arial"/>
                <a:cs typeface="Arial"/>
              </a:rPr>
              <a:t>nt</a:t>
            </a:r>
            <a:r>
              <a:rPr sz="1800" dirty="0">
                <a:solidFill>
                  <a:srgbClr val="414042"/>
                </a:solidFill>
                <a:latin typeface="Arial"/>
                <a:cs typeface="Arial"/>
              </a:rPr>
              <a:t>ers </a:t>
            </a:r>
            <a:r>
              <a:rPr sz="1800" spc="-15" dirty="0">
                <a:solidFill>
                  <a:srgbClr val="414042"/>
                </a:solidFill>
                <a:latin typeface="Arial"/>
                <a:cs typeface="Arial"/>
              </a:rPr>
              <a:t>f</a:t>
            </a:r>
            <a:r>
              <a:rPr sz="1800" dirty="0">
                <a:solidFill>
                  <a:srgbClr val="414042"/>
                </a:solidFill>
                <a:latin typeface="Arial"/>
                <a:cs typeface="Arial"/>
              </a:rPr>
              <a:t>or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&amp; Medi</a:t>
            </a:r>
            <a:r>
              <a:rPr sz="1800" spc="-15" dirty="0">
                <a:solidFill>
                  <a:srgbClr val="414042"/>
                </a:solidFill>
                <a:latin typeface="Arial"/>
                <a:cs typeface="Arial"/>
              </a:rPr>
              <a:t>c</a:t>
            </a:r>
            <a:r>
              <a:rPr sz="1800" dirty="0">
                <a:solidFill>
                  <a:srgbClr val="414042"/>
                </a:solidFill>
                <a:latin typeface="Arial"/>
                <a:cs typeface="Arial"/>
              </a:rPr>
              <a:t>aid Services (CMS), part of the U.S. Departme</a:t>
            </a:r>
            <a:r>
              <a:rPr sz="1800" spc="-10" dirty="0">
                <a:solidFill>
                  <a:srgbClr val="414042"/>
                </a:solidFill>
                <a:latin typeface="Arial"/>
                <a:cs typeface="Arial"/>
              </a:rPr>
              <a:t>n</a:t>
            </a:r>
            <a:r>
              <a:rPr sz="1800" dirty="0">
                <a:solidFill>
                  <a:srgbClr val="414042"/>
                </a:solidFill>
                <a:latin typeface="Arial"/>
                <a:cs typeface="Arial"/>
              </a:rPr>
              <a:t>t of Health and Human Services</a:t>
            </a:r>
            <a:endParaRPr sz="1800" dirty="0">
              <a:latin typeface="Arial"/>
              <a:cs typeface="Arial"/>
            </a:endParaRPr>
          </a:p>
        </p:txBody>
      </p:sp>
      <p:sp>
        <p:nvSpPr>
          <p:cNvPr id="11" name="object 11"/>
          <p:cNvSpPr/>
          <p:nvPr/>
        </p:nvSpPr>
        <p:spPr>
          <a:xfrm>
            <a:off x="5279428" y="1651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2" name="object 12"/>
          <p:cNvSpPr/>
          <p:nvPr/>
        </p:nvSpPr>
        <p:spPr>
          <a:xfrm>
            <a:off x="5279428" y="2489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3" name="object 13"/>
          <p:cNvSpPr/>
          <p:nvPr/>
        </p:nvSpPr>
        <p:spPr>
          <a:xfrm>
            <a:off x="7620000" y="4419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4" name="object 14"/>
          <p:cNvSpPr/>
          <p:nvPr/>
        </p:nvSpPr>
        <p:spPr>
          <a:xfrm>
            <a:off x="7620000" y="4813477"/>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15"/>
          <p:cNvSpPr/>
          <p:nvPr/>
        </p:nvSpPr>
        <p:spPr>
          <a:xfrm>
            <a:off x="7620000" y="5257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16"/>
          <p:cNvSpPr txBox="1"/>
          <p:nvPr/>
        </p:nvSpPr>
        <p:spPr>
          <a:xfrm>
            <a:off x="7607300" y="3711730"/>
            <a:ext cx="4838700" cy="1764709"/>
          </a:xfrm>
          <a:prstGeom prst="rect">
            <a:avLst/>
          </a:prstGeom>
        </p:spPr>
        <p:txBody>
          <a:bodyPr vert="horz" wrap="square" lIns="0" tIns="0" rIns="0" bIns="0" rtlCol="0">
            <a:spAutoFit/>
          </a:bodyPr>
          <a:lstStyle/>
          <a:p>
            <a:pPr marL="12700">
              <a:lnSpc>
                <a:spcPct val="100000"/>
              </a:lnSpc>
            </a:pPr>
            <a:r>
              <a:rPr sz="2600" spc="25" dirty="0">
                <a:solidFill>
                  <a:srgbClr val="414042"/>
                </a:solidFill>
                <a:latin typeface="Arial"/>
                <a:cs typeface="Arial"/>
              </a:rPr>
              <a:t>M</a:t>
            </a:r>
            <a:r>
              <a:rPr sz="2600" spc="40" dirty="0">
                <a:solidFill>
                  <a:srgbClr val="414042"/>
                </a:solidFill>
                <a:latin typeface="Arial"/>
                <a:cs typeface="Arial"/>
              </a:rPr>
              <a:t>e</a:t>
            </a:r>
            <a:r>
              <a:rPr sz="2600" spc="5" dirty="0">
                <a:solidFill>
                  <a:srgbClr val="414042"/>
                </a:solidFill>
                <a:latin typeface="Arial"/>
                <a:cs typeface="Arial"/>
              </a:rPr>
              <a:t>d</a:t>
            </a:r>
            <a:r>
              <a:rPr sz="2600" spc="15" dirty="0">
                <a:solidFill>
                  <a:srgbClr val="414042"/>
                </a:solidFill>
                <a:latin typeface="Arial"/>
                <a:cs typeface="Arial"/>
              </a:rPr>
              <a:t>i</a:t>
            </a:r>
            <a:r>
              <a:rPr sz="2600" spc="-20" dirty="0">
                <a:solidFill>
                  <a:srgbClr val="414042"/>
                </a:solidFill>
                <a:latin typeface="Arial"/>
                <a:cs typeface="Arial"/>
              </a:rPr>
              <a:t>c</a:t>
            </a:r>
            <a:r>
              <a:rPr sz="2600" spc="15" dirty="0">
                <a:solidFill>
                  <a:srgbClr val="414042"/>
                </a:solidFill>
                <a:latin typeface="Arial"/>
                <a:cs typeface="Arial"/>
              </a:rPr>
              <a:t>a</a:t>
            </a:r>
            <a:r>
              <a:rPr sz="2600" spc="-15" dirty="0">
                <a:solidFill>
                  <a:srgbClr val="414042"/>
                </a:solidFill>
                <a:latin typeface="Arial"/>
                <a:cs typeface="Arial"/>
              </a:rPr>
              <a:t>r</a:t>
            </a:r>
            <a:r>
              <a:rPr sz="2600" dirty="0">
                <a:solidFill>
                  <a:srgbClr val="414042"/>
                </a:solidFill>
                <a:latin typeface="Arial"/>
                <a:cs typeface="Arial"/>
              </a:rPr>
              <a:t>e</a:t>
            </a:r>
            <a:r>
              <a:rPr sz="2600" spc="90" dirty="0">
                <a:solidFill>
                  <a:srgbClr val="414042"/>
                </a:solidFill>
                <a:latin typeface="Arial"/>
                <a:cs typeface="Arial"/>
              </a:rPr>
              <a:t> </a:t>
            </a:r>
            <a:r>
              <a:rPr sz="2600" spc="-5" dirty="0">
                <a:solidFill>
                  <a:srgbClr val="414042"/>
                </a:solidFill>
                <a:latin typeface="Arial"/>
                <a:cs typeface="Arial"/>
              </a:rPr>
              <a:t>i</a:t>
            </a:r>
            <a:r>
              <a:rPr sz="2600" dirty="0">
                <a:solidFill>
                  <a:srgbClr val="414042"/>
                </a:solidFill>
                <a:latin typeface="Arial"/>
                <a:cs typeface="Arial"/>
              </a:rPr>
              <a:t>s</a:t>
            </a:r>
            <a:r>
              <a:rPr sz="2600" spc="90" dirty="0">
                <a:solidFill>
                  <a:srgbClr val="414042"/>
                </a:solidFill>
                <a:latin typeface="Arial"/>
                <a:cs typeface="Arial"/>
              </a:rPr>
              <a:t> </a:t>
            </a:r>
            <a:r>
              <a:rPr sz="2600" spc="5" dirty="0">
                <a:solidFill>
                  <a:srgbClr val="414042"/>
                </a:solidFill>
                <a:latin typeface="Arial"/>
                <a:cs typeface="Arial"/>
              </a:rPr>
              <a:t>d</a:t>
            </a:r>
            <a:r>
              <a:rPr sz="2600" spc="30" dirty="0">
                <a:solidFill>
                  <a:srgbClr val="414042"/>
                </a:solidFill>
                <a:latin typeface="Arial"/>
                <a:cs typeface="Arial"/>
              </a:rPr>
              <a:t>i</a:t>
            </a:r>
            <a:r>
              <a:rPr sz="2600" spc="20" dirty="0">
                <a:solidFill>
                  <a:srgbClr val="414042"/>
                </a:solidFill>
                <a:latin typeface="Arial"/>
                <a:cs typeface="Arial"/>
              </a:rPr>
              <a:t>v</a:t>
            </a:r>
            <a:r>
              <a:rPr sz="2600" spc="15" dirty="0">
                <a:solidFill>
                  <a:srgbClr val="414042"/>
                </a:solidFill>
                <a:latin typeface="Arial"/>
                <a:cs typeface="Arial"/>
              </a:rPr>
              <a:t>i</a:t>
            </a:r>
            <a:r>
              <a:rPr sz="2600" dirty="0">
                <a:solidFill>
                  <a:srgbClr val="414042"/>
                </a:solidFill>
                <a:latin typeface="Arial"/>
                <a:cs typeface="Arial"/>
              </a:rPr>
              <a:t>d</a:t>
            </a:r>
            <a:r>
              <a:rPr sz="2600" spc="40" dirty="0">
                <a:solidFill>
                  <a:srgbClr val="414042"/>
                </a:solidFill>
                <a:latin typeface="Arial"/>
                <a:cs typeface="Arial"/>
              </a:rPr>
              <a:t>e</a:t>
            </a:r>
            <a:r>
              <a:rPr sz="2600" dirty="0">
                <a:solidFill>
                  <a:srgbClr val="414042"/>
                </a:solidFill>
                <a:latin typeface="Arial"/>
                <a:cs typeface="Arial"/>
              </a:rPr>
              <a:t>d</a:t>
            </a:r>
            <a:r>
              <a:rPr sz="2600" spc="90" dirty="0">
                <a:solidFill>
                  <a:srgbClr val="414042"/>
                </a:solidFill>
                <a:latin typeface="Arial"/>
                <a:cs typeface="Arial"/>
              </a:rPr>
              <a:t> </a:t>
            </a:r>
            <a:r>
              <a:rPr sz="2600" spc="10" dirty="0">
                <a:solidFill>
                  <a:srgbClr val="414042"/>
                </a:solidFill>
                <a:latin typeface="Arial"/>
                <a:cs typeface="Arial"/>
              </a:rPr>
              <a:t>i</a:t>
            </a:r>
            <a:r>
              <a:rPr sz="2600" spc="-15" dirty="0">
                <a:solidFill>
                  <a:srgbClr val="414042"/>
                </a:solidFill>
                <a:latin typeface="Arial"/>
                <a:cs typeface="Arial"/>
              </a:rPr>
              <a:t>n</a:t>
            </a:r>
            <a:r>
              <a:rPr sz="2600" spc="-10" dirty="0">
                <a:solidFill>
                  <a:srgbClr val="414042"/>
                </a:solidFill>
                <a:latin typeface="Arial"/>
                <a:cs typeface="Arial"/>
              </a:rPr>
              <a:t>t</a:t>
            </a:r>
            <a:r>
              <a:rPr sz="2600" dirty="0">
                <a:solidFill>
                  <a:srgbClr val="414042"/>
                </a:solidFill>
                <a:latin typeface="Arial"/>
                <a:cs typeface="Arial"/>
              </a:rPr>
              <a:t>o</a:t>
            </a:r>
            <a:r>
              <a:rPr sz="2600" spc="90" dirty="0">
                <a:solidFill>
                  <a:srgbClr val="414042"/>
                </a:solidFill>
                <a:latin typeface="Arial"/>
                <a:cs typeface="Arial"/>
              </a:rPr>
              <a:t> </a:t>
            </a:r>
            <a:r>
              <a:rPr sz="2600" spc="35" dirty="0">
                <a:solidFill>
                  <a:srgbClr val="414042"/>
                </a:solidFill>
                <a:latin typeface="Arial"/>
                <a:cs typeface="Arial"/>
              </a:rPr>
              <a:t>p</a:t>
            </a:r>
            <a:r>
              <a:rPr sz="2600" spc="15" dirty="0">
                <a:solidFill>
                  <a:srgbClr val="414042"/>
                </a:solidFill>
                <a:latin typeface="Arial"/>
                <a:cs typeface="Arial"/>
              </a:rPr>
              <a:t>a</a:t>
            </a:r>
            <a:r>
              <a:rPr sz="2600" spc="100" dirty="0">
                <a:solidFill>
                  <a:srgbClr val="414042"/>
                </a:solidFill>
                <a:latin typeface="Arial"/>
                <a:cs typeface="Arial"/>
              </a:rPr>
              <a:t>r</a:t>
            </a:r>
            <a:r>
              <a:rPr sz="2600" spc="70" dirty="0">
                <a:solidFill>
                  <a:srgbClr val="414042"/>
                </a:solidFill>
                <a:latin typeface="Arial"/>
                <a:cs typeface="Arial"/>
              </a:rPr>
              <a:t>t</a:t>
            </a:r>
            <a:r>
              <a:rPr sz="2600" dirty="0">
                <a:solidFill>
                  <a:srgbClr val="414042"/>
                </a:solidFill>
                <a:latin typeface="Arial"/>
                <a:cs typeface="Arial"/>
              </a:rPr>
              <a:t>s</a:t>
            </a:r>
            <a:endParaRPr sz="2600" dirty="0">
              <a:latin typeface="Arial"/>
              <a:cs typeface="Arial"/>
            </a:endParaRPr>
          </a:p>
          <a:p>
            <a:pPr marL="203200" marR="643890">
              <a:lnSpc>
                <a:spcPct val="152800"/>
              </a:lnSpc>
              <a:spcBef>
                <a:spcPts val="740"/>
              </a:spcBef>
            </a:pPr>
            <a:r>
              <a:rPr sz="1800" spc="-45" dirty="0">
                <a:solidFill>
                  <a:srgbClr val="414042"/>
                </a:solidFill>
                <a:latin typeface="Arial"/>
                <a:cs typeface="Arial"/>
              </a:rPr>
              <a:t>P</a:t>
            </a:r>
            <a:r>
              <a:rPr sz="1800" dirty="0">
                <a:solidFill>
                  <a:srgbClr val="414042"/>
                </a:solidFill>
                <a:latin typeface="Arial"/>
                <a:cs typeface="Arial"/>
              </a:rPr>
              <a:t>arts A and B a</a:t>
            </a:r>
            <a:r>
              <a:rPr sz="1800" spc="-40" dirty="0">
                <a:solidFill>
                  <a:srgbClr val="414042"/>
                </a:solidFill>
                <a:latin typeface="Arial"/>
                <a:cs typeface="Arial"/>
              </a:rPr>
              <a:t>r</a:t>
            </a:r>
            <a:r>
              <a:rPr sz="1800" dirty="0">
                <a:solidFill>
                  <a:srgbClr val="414042"/>
                </a:solidFill>
                <a:latin typeface="Arial"/>
                <a:cs typeface="Arial"/>
              </a:rPr>
              <a:t>e Original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lang="en-US" sz="1800" dirty="0" smtClean="0">
                <a:solidFill>
                  <a:srgbClr val="414042"/>
                </a:solidFill>
                <a:latin typeface="Arial"/>
                <a:cs typeface="Arial"/>
              </a:rPr>
              <a:t/>
            </a:r>
            <a:br>
              <a:rPr lang="en-US" sz="1800" dirty="0" smtClean="0">
                <a:solidFill>
                  <a:srgbClr val="414042"/>
                </a:solidFill>
                <a:latin typeface="Arial"/>
                <a:cs typeface="Arial"/>
              </a:rPr>
            </a:br>
            <a:r>
              <a:rPr sz="1800" spc="-45" dirty="0" smtClean="0">
                <a:solidFill>
                  <a:srgbClr val="414042"/>
                </a:solidFill>
                <a:latin typeface="Arial"/>
                <a:cs typeface="Arial"/>
              </a:rPr>
              <a:t>P</a:t>
            </a:r>
            <a:r>
              <a:rPr sz="1800" dirty="0" smtClean="0">
                <a:solidFill>
                  <a:srgbClr val="414042"/>
                </a:solidFill>
                <a:latin typeface="Arial"/>
                <a:cs typeface="Arial"/>
              </a:rPr>
              <a:t>art </a:t>
            </a:r>
            <a:r>
              <a:rPr sz="1800" dirty="0">
                <a:solidFill>
                  <a:srgbClr val="414042"/>
                </a:solidFill>
                <a:latin typeface="Arial"/>
                <a:cs typeface="Arial"/>
              </a:rPr>
              <a:t>C is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a:t>
            </a:r>
            <a:endParaRPr sz="1800" dirty="0">
              <a:latin typeface="Arial"/>
              <a:cs typeface="Arial"/>
            </a:endParaRPr>
          </a:p>
          <a:p>
            <a:pPr marL="203200">
              <a:lnSpc>
                <a:spcPct val="100000"/>
              </a:lnSpc>
              <a:spcBef>
                <a:spcPts val="1140"/>
              </a:spcBef>
            </a:pPr>
            <a:r>
              <a:rPr sz="1800" spc="-45" dirty="0">
                <a:solidFill>
                  <a:srgbClr val="414042"/>
                </a:solidFill>
                <a:latin typeface="Arial"/>
                <a:cs typeface="Arial"/>
              </a:rPr>
              <a:t>P</a:t>
            </a:r>
            <a:r>
              <a:rPr sz="1800" dirty="0">
                <a:solidFill>
                  <a:srgbClr val="414042"/>
                </a:solidFill>
                <a:latin typeface="Arial"/>
                <a:cs typeface="Arial"/>
              </a:rPr>
              <a:t>art D is p</a:t>
            </a:r>
            <a:r>
              <a:rPr sz="1800" spc="-40" dirty="0">
                <a:solidFill>
                  <a:srgbClr val="414042"/>
                </a:solidFill>
                <a:latin typeface="Arial"/>
                <a:cs typeface="Arial"/>
              </a:rPr>
              <a:t>r</a:t>
            </a:r>
            <a:r>
              <a:rPr sz="1800" dirty="0">
                <a:solidFill>
                  <a:srgbClr val="414042"/>
                </a:solidFill>
                <a:latin typeface="Arial"/>
                <a:cs typeface="Arial"/>
              </a:rPr>
              <a:t>escription drug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a:t>
            </a:r>
            <a:endParaRPr sz="1800" dirty="0">
              <a:latin typeface="Arial"/>
              <a:cs typeface="Arial"/>
            </a:endParaRPr>
          </a:p>
        </p:txBody>
      </p:sp>
      <p:sp>
        <p:nvSpPr>
          <p:cNvPr id="17" name="object 17"/>
          <p:cNvSpPr/>
          <p:nvPr/>
        </p:nvSpPr>
        <p:spPr>
          <a:xfrm>
            <a:off x="6605418" y="3740779"/>
            <a:ext cx="673100" cy="673100"/>
          </a:xfrm>
          <a:custGeom>
            <a:avLst/>
            <a:gdLst/>
            <a:ahLst/>
            <a:cxnLst/>
            <a:rect l="l" t="t" r="r" b="b"/>
            <a:pathLst>
              <a:path w="673100" h="673100">
                <a:moveTo>
                  <a:pt x="258889" y="0"/>
                </a:moveTo>
                <a:lnTo>
                  <a:pt x="255168" y="1549"/>
                </a:lnTo>
                <a:lnTo>
                  <a:pt x="249669" y="7035"/>
                </a:lnTo>
                <a:lnTo>
                  <a:pt x="248119" y="10769"/>
                </a:lnTo>
                <a:lnTo>
                  <a:pt x="248119" y="247853"/>
                </a:lnTo>
                <a:lnTo>
                  <a:pt x="10756" y="247853"/>
                </a:lnTo>
                <a:lnTo>
                  <a:pt x="7035" y="249389"/>
                </a:lnTo>
                <a:lnTo>
                  <a:pt x="1549" y="254901"/>
                </a:lnTo>
                <a:lnTo>
                  <a:pt x="0" y="258622"/>
                </a:lnTo>
                <a:lnTo>
                  <a:pt x="304" y="418007"/>
                </a:lnTo>
                <a:lnTo>
                  <a:pt x="6845" y="424535"/>
                </a:lnTo>
                <a:lnTo>
                  <a:pt x="248119" y="424535"/>
                </a:lnTo>
                <a:lnTo>
                  <a:pt x="248119" y="666102"/>
                </a:lnTo>
                <a:lnTo>
                  <a:pt x="254673" y="672655"/>
                </a:lnTo>
                <a:lnTo>
                  <a:pt x="418261" y="672655"/>
                </a:lnTo>
                <a:lnTo>
                  <a:pt x="424827" y="666102"/>
                </a:lnTo>
                <a:lnTo>
                  <a:pt x="424827" y="643369"/>
                </a:lnTo>
                <a:lnTo>
                  <a:pt x="277406" y="643369"/>
                </a:lnTo>
                <a:lnTo>
                  <a:pt x="277406" y="401815"/>
                </a:lnTo>
                <a:lnTo>
                  <a:pt x="270852" y="395262"/>
                </a:lnTo>
                <a:lnTo>
                  <a:pt x="29540" y="395262"/>
                </a:lnTo>
                <a:lnTo>
                  <a:pt x="29311" y="277126"/>
                </a:lnTo>
                <a:lnTo>
                  <a:pt x="270852" y="277126"/>
                </a:lnTo>
                <a:lnTo>
                  <a:pt x="277406" y="270573"/>
                </a:lnTo>
                <a:lnTo>
                  <a:pt x="277406" y="29286"/>
                </a:lnTo>
                <a:lnTo>
                  <a:pt x="424827" y="29286"/>
                </a:lnTo>
                <a:lnTo>
                  <a:pt x="424827" y="6591"/>
                </a:lnTo>
                <a:lnTo>
                  <a:pt x="418261" y="38"/>
                </a:lnTo>
                <a:lnTo>
                  <a:pt x="258889" y="0"/>
                </a:lnTo>
                <a:close/>
              </a:path>
              <a:path w="673100" h="673100">
                <a:moveTo>
                  <a:pt x="424827" y="29286"/>
                </a:moveTo>
                <a:lnTo>
                  <a:pt x="277406" y="29286"/>
                </a:lnTo>
                <a:lnTo>
                  <a:pt x="395541" y="29311"/>
                </a:lnTo>
                <a:lnTo>
                  <a:pt x="395541" y="270573"/>
                </a:lnTo>
                <a:lnTo>
                  <a:pt x="402094" y="277126"/>
                </a:lnTo>
                <a:lnTo>
                  <a:pt x="643407" y="277126"/>
                </a:lnTo>
                <a:lnTo>
                  <a:pt x="643623" y="395262"/>
                </a:lnTo>
                <a:lnTo>
                  <a:pt x="402094" y="395262"/>
                </a:lnTo>
                <a:lnTo>
                  <a:pt x="395541" y="401815"/>
                </a:lnTo>
                <a:lnTo>
                  <a:pt x="395541" y="643369"/>
                </a:lnTo>
                <a:lnTo>
                  <a:pt x="424827" y="643369"/>
                </a:lnTo>
                <a:lnTo>
                  <a:pt x="424827" y="424535"/>
                </a:lnTo>
                <a:lnTo>
                  <a:pt x="662177" y="424535"/>
                </a:lnTo>
                <a:lnTo>
                  <a:pt x="665911" y="422998"/>
                </a:lnTo>
                <a:lnTo>
                  <a:pt x="671398" y="417487"/>
                </a:lnTo>
                <a:lnTo>
                  <a:pt x="672947" y="413765"/>
                </a:lnTo>
                <a:lnTo>
                  <a:pt x="672642" y="254393"/>
                </a:lnTo>
                <a:lnTo>
                  <a:pt x="666089" y="247853"/>
                </a:lnTo>
                <a:lnTo>
                  <a:pt x="424827" y="247853"/>
                </a:lnTo>
                <a:lnTo>
                  <a:pt x="424827" y="29286"/>
                </a:lnTo>
                <a:close/>
              </a:path>
            </a:pathLst>
          </a:custGeom>
          <a:solidFill>
            <a:srgbClr val="87C546"/>
          </a:solidFill>
        </p:spPr>
        <p:txBody>
          <a:bodyPr wrap="square" lIns="0" tIns="0" rIns="0" bIns="0" rtlCol="0"/>
          <a:lstStyle/>
          <a:p>
            <a:endParaRPr dirty="0"/>
          </a:p>
        </p:txBody>
      </p:sp>
      <p:pic>
        <p:nvPicPr>
          <p:cNvPr id="19" name="Picture 18" descr="hum_r_4cp_pos_noR_White.eps"/>
          <p:cNvPicPr>
            <a:picLocks noChangeAspect="1"/>
          </p:cNvPicPr>
          <p:nvPr/>
        </p:nvPicPr>
        <p:blipFill>
          <a:blip r:embed="rId5"/>
          <a:srcRect/>
          <a:stretch>
            <a:fillRect/>
          </a:stretch>
        </p:blipFill>
        <p:spPr>
          <a:xfrm>
            <a:off x="1625600" y="6248400"/>
            <a:ext cx="1600200" cy="332245"/>
          </a:xfrm>
          <a:prstGeom prst="rect">
            <a:avLst/>
          </a:prstGeom>
        </p:spPr>
      </p:pic>
      <p:sp>
        <p:nvSpPr>
          <p:cNvPr id="20"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pic>
        <p:nvPicPr>
          <p:cNvPr id="4" name="Picture 3"/>
          <p:cNvPicPr>
            <a:picLocks noChangeAspect="1"/>
          </p:cNvPicPr>
          <p:nvPr/>
        </p:nvPicPr>
        <p:blipFill>
          <a:blip r:embed="rId3"/>
          <a:srcRect/>
          <a:stretch>
            <a:fillRect/>
          </a:stretch>
        </p:blipFill>
        <p:spPr>
          <a:xfrm>
            <a:off x="635000" y="685800"/>
            <a:ext cx="11417300" cy="3060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3168"/>
          <a:stretch/>
        </p:blipFill>
        <p:spPr>
          <a:xfrm>
            <a:off x="635000" y="0"/>
            <a:ext cx="4495800" cy="7315200"/>
          </a:xfrm>
          <a:prstGeom prst="rect">
            <a:avLst/>
          </a:prstGeom>
        </p:spPr>
      </p:pic>
      <p:sp>
        <p:nvSpPr>
          <p:cNvPr id="4" name="object 4"/>
          <p:cNvSpPr txBox="1"/>
          <p:nvPr/>
        </p:nvSpPr>
        <p:spPr>
          <a:xfrm>
            <a:off x="6502401" y="1905000"/>
            <a:ext cx="4876799" cy="3445751"/>
          </a:xfrm>
          <a:prstGeom prst="rect">
            <a:avLst/>
          </a:prstGeom>
        </p:spPr>
        <p:txBody>
          <a:bodyPr vert="horz" wrap="square" lIns="0" tIns="0" rIns="0" bIns="0" rtlCol="0">
            <a:spAutoFit/>
          </a:bodyPr>
          <a:lstStyle/>
          <a:p>
            <a:pPr marL="12700" marR="5080">
              <a:lnSpc>
                <a:spcPct val="115700"/>
              </a:lnSpc>
            </a:pPr>
            <a:r>
              <a:rPr sz="1800" spc="-15" dirty="0">
                <a:solidFill>
                  <a:srgbClr val="414042"/>
                </a:solidFill>
                <a:latin typeface="Arial"/>
                <a:cs typeface="Arial"/>
              </a:rPr>
              <a:t>A</a:t>
            </a:r>
            <a:r>
              <a:rPr sz="1800" dirty="0">
                <a:solidFill>
                  <a:srgbClr val="414042"/>
                </a:solidFill>
                <a:latin typeface="Arial"/>
                <a:cs typeface="Arial"/>
              </a:rPr>
              <a:t>t age 65, </a:t>
            </a:r>
            <a:r>
              <a:rPr sz="1800" spc="-35" dirty="0">
                <a:solidFill>
                  <a:srgbClr val="414042"/>
                </a:solidFill>
                <a:latin typeface="Arial"/>
                <a:cs typeface="Arial"/>
              </a:rPr>
              <a:t>y</a:t>
            </a:r>
            <a:r>
              <a:rPr sz="1800" dirty="0">
                <a:solidFill>
                  <a:srgbClr val="414042"/>
                </a:solidFill>
                <a:latin typeface="Arial"/>
                <a:cs typeface="Arial"/>
              </a:rPr>
              <a:t>ou m</a:t>
            </a:r>
            <a:r>
              <a:rPr sz="1800" spc="-20" dirty="0">
                <a:solidFill>
                  <a:srgbClr val="414042"/>
                </a:solidFill>
                <a:latin typeface="Arial"/>
                <a:cs typeface="Arial"/>
              </a:rPr>
              <a:t>a</a:t>
            </a:r>
            <a:r>
              <a:rPr sz="1800" dirty="0">
                <a:solidFill>
                  <a:srgbClr val="414042"/>
                </a:solidFill>
                <a:latin typeface="Arial"/>
                <a:cs typeface="Arial"/>
              </a:rPr>
              <a:t>y be eligible </a:t>
            </a:r>
            <a:r>
              <a:rPr sz="1800" spc="-15" dirty="0">
                <a:solidFill>
                  <a:srgbClr val="414042"/>
                </a:solidFill>
                <a:latin typeface="Arial"/>
                <a:cs typeface="Arial"/>
              </a:rPr>
              <a:t>f</a:t>
            </a:r>
            <a:r>
              <a:rPr sz="1800" dirty="0">
                <a:solidFill>
                  <a:srgbClr val="414042"/>
                </a:solidFill>
                <a:latin typeface="Arial"/>
                <a:cs typeface="Arial"/>
              </a:rPr>
              <a:t>or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45" dirty="0">
                <a:solidFill>
                  <a:srgbClr val="414042"/>
                </a:solidFill>
                <a:latin typeface="Arial"/>
                <a:cs typeface="Arial"/>
              </a:rPr>
              <a:t>P</a:t>
            </a:r>
            <a:r>
              <a:rPr sz="1800" dirty="0">
                <a:solidFill>
                  <a:srgbClr val="414042"/>
                </a:solidFill>
                <a:latin typeface="Arial"/>
                <a:cs typeface="Arial"/>
              </a:rPr>
              <a:t>arts A and B, </a:t>
            </a:r>
            <a:r>
              <a:rPr sz="1800" spc="-20" dirty="0">
                <a:solidFill>
                  <a:srgbClr val="414042"/>
                </a:solidFill>
                <a:latin typeface="Arial"/>
                <a:cs typeface="Arial"/>
              </a:rPr>
              <a:t>e</a:t>
            </a:r>
            <a:r>
              <a:rPr sz="1800" spc="-30" dirty="0">
                <a:solidFill>
                  <a:srgbClr val="414042"/>
                </a:solidFill>
                <a:latin typeface="Arial"/>
                <a:cs typeface="Arial"/>
              </a:rPr>
              <a:t>v</a:t>
            </a:r>
            <a:r>
              <a:rPr sz="1800" dirty="0">
                <a:solidFill>
                  <a:srgbClr val="414042"/>
                </a:solidFill>
                <a:latin typeface="Arial"/>
                <a:cs typeface="Arial"/>
              </a:rPr>
              <a:t>en if </a:t>
            </a:r>
            <a:r>
              <a:rPr sz="1800" spc="-35" dirty="0">
                <a:solidFill>
                  <a:srgbClr val="414042"/>
                </a:solidFill>
                <a:latin typeface="Arial"/>
                <a:cs typeface="Arial"/>
              </a:rPr>
              <a:t>y</a:t>
            </a:r>
            <a:r>
              <a:rPr sz="1800" dirty="0">
                <a:solidFill>
                  <a:srgbClr val="414042"/>
                </a:solidFill>
                <a:latin typeface="Arial"/>
                <a:cs typeface="Arial"/>
              </a:rPr>
              <a:t>ou still </a:t>
            </a:r>
            <a:r>
              <a:rPr sz="1800" spc="-20" dirty="0">
                <a:solidFill>
                  <a:srgbClr val="414042"/>
                </a:solidFill>
                <a:latin typeface="Arial"/>
                <a:cs typeface="Arial"/>
              </a:rPr>
              <a:t>w</a:t>
            </a:r>
            <a:r>
              <a:rPr sz="1800" dirty="0">
                <a:solidFill>
                  <a:srgbClr val="414042"/>
                </a:solidFill>
                <a:latin typeface="Arial"/>
                <a:cs typeface="Arial"/>
              </a:rPr>
              <a:t>ork</a:t>
            </a:r>
            <a:endParaRPr sz="1800" dirty="0">
              <a:latin typeface="Arial"/>
              <a:cs typeface="Arial"/>
            </a:endParaRPr>
          </a:p>
          <a:p>
            <a:pPr>
              <a:lnSpc>
                <a:spcPct val="100000"/>
              </a:lnSpc>
              <a:spcBef>
                <a:spcPts val="31"/>
              </a:spcBef>
            </a:pPr>
            <a:endParaRPr sz="1800" dirty="0">
              <a:latin typeface="Times New Roman"/>
              <a:cs typeface="Times New Roman"/>
            </a:endParaRPr>
          </a:p>
          <a:p>
            <a:pPr marL="12700" marR="125095">
              <a:lnSpc>
                <a:spcPct val="115700"/>
              </a:lnSpc>
            </a:pPr>
            <a:r>
              <a:rPr sz="1800" spc="-110" dirty="0">
                <a:solidFill>
                  <a:srgbClr val="414042"/>
                </a:solidFill>
                <a:latin typeface="Arial"/>
                <a:cs typeface="Arial"/>
              </a:rPr>
              <a:t>Y</a:t>
            </a:r>
            <a:r>
              <a:rPr sz="1800" dirty="0">
                <a:solidFill>
                  <a:srgbClr val="414042"/>
                </a:solidFill>
                <a:latin typeface="Arial"/>
                <a:cs typeface="Arial"/>
              </a:rPr>
              <a:t>ou m</a:t>
            </a:r>
            <a:r>
              <a:rPr sz="1800" spc="-20" dirty="0">
                <a:solidFill>
                  <a:srgbClr val="414042"/>
                </a:solidFill>
                <a:latin typeface="Arial"/>
                <a:cs typeface="Arial"/>
              </a:rPr>
              <a:t>a</a:t>
            </a:r>
            <a:r>
              <a:rPr sz="1800" dirty="0">
                <a:solidFill>
                  <a:srgbClr val="414042"/>
                </a:solidFill>
                <a:latin typeface="Arial"/>
                <a:cs typeface="Arial"/>
              </a:rPr>
              <a:t>y be eligible </a:t>
            </a:r>
            <a:r>
              <a:rPr sz="1800" spc="-15" dirty="0">
                <a:solidFill>
                  <a:srgbClr val="414042"/>
                </a:solidFill>
                <a:latin typeface="Arial"/>
                <a:cs typeface="Arial"/>
              </a:rPr>
              <a:t>f</a:t>
            </a:r>
            <a:r>
              <a:rPr sz="1800" dirty="0">
                <a:solidFill>
                  <a:srgbClr val="414042"/>
                </a:solidFill>
                <a:latin typeface="Arial"/>
                <a:cs typeface="Arial"/>
              </a:rPr>
              <a:t>or p</a:t>
            </a:r>
            <a:r>
              <a:rPr sz="1800" spc="-40" dirty="0">
                <a:solidFill>
                  <a:srgbClr val="414042"/>
                </a:solidFill>
                <a:latin typeface="Arial"/>
                <a:cs typeface="Arial"/>
              </a:rPr>
              <a:t>r</a:t>
            </a:r>
            <a:r>
              <a:rPr sz="1800" dirty="0">
                <a:solidFill>
                  <a:srgbClr val="414042"/>
                </a:solidFill>
                <a:latin typeface="Arial"/>
                <a:cs typeface="Arial"/>
              </a:rPr>
              <a:t>emium- </a:t>
            </a:r>
            <a:r>
              <a:rPr sz="1800" spc="-15" dirty="0">
                <a:solidFill>
                  <a:srgbClr val="414042"/>
                </a:solidFill>
                <a:latin typeface="Arial"/>
                <a:cs typeface="Arial"/>
              </a:rPr>
              <a:t>f</a:t>
            </a:r>
            <a:r>
              <a:rPr sz="1800" spc="-40" dirty="0">
                <a:solidFill>
                  <a:srgbClr val="414042"/>
                </a:solidFill>
                <a:latin typeface="Arial"/>
                <a:cs typeface="Arial"/>
              </a:rPr>
              <a:t>r</a:t>
            </a:r>
            <a:r>
              <a:rPr sz="1800" dirty="0">
                <a:solidFill>
                  <a:srgbClr val="414042"/>
                </a:solidFill>
                <a:latin typeface="Arial"/>
                <a:cs typeface="Arial"/>
              </a:rPr>
              <a:t>ee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45" dirty="0">
                <a:solidFill>
                  <a:srgbClr val="414042"/>
                </a:solidFill>
                <a:latin typeface="Arial"/>
                <a:cs typeface="Arial"/>
              </a:rPr>
              <a:t>P</a:t>
            </a:r>
            <a:r>
              <a:rPr sz="1800" dirty="0">
                <a:solidFill>
                  <a:srgbClr val="414042"/>
                </a:solidFill>
                <a:latin typeface="Arial"/>
                <a:cs typeface="Arial"/>
              </a:rPr>
              <a:t>art A th</a:t>
            </a:r>
            <a:r>
              <a:rPr sz="1800" spc="-40" dirty="0">
                <a:solidFill>
                  <a:srgbClr val="414042"/>
                </a:solidFill>
                <a:latin typeface="Arial"/>
                <a:cs typeface="Arial"/>
              </a:rPr>
              <a:t>r</a:t>
            </a:r>
            <a:r>
              <a:rPr sz="1800" dirty="0">
                <a:solidFill>
                  <a:srgbClr val="414042"/>
                </a:solidFill>
                <a:latin typeface="Arial"/>
                <a:cs typeface="Arial"/>
              </a:rPr>
              <a:t>ough </a:t>
            </a:r>
            <a:r>
              <a:rPr sz="1800" spc="-35" dirty="0">
                <a:solidFill>
                  <a:srgbClr val="414042"/>
                </a:solidFill>
                <a:latin typeface="Arial"/>
                <a:cs typeface="Arial"/>
              </a:rPr>
              <a:t>y</a:t>
            </a:r>
            <a:r>
              <a:rPr sz="1800" dirty="0">
                <a:solidFill>
                  <a:srgbClr val="414042"/>
                </a:solidFill>
                <a:latin typeface="Arial"/>
                <a:cs typeface="Arial"/>
              </a:rPr>
              <a:t>our spouse, although </a:t>
            </a:r>
            <a:r>
              <a:rPr sz="1800" spc="-35" dirty="0">
                <a:solidFill>
                  <a:srgbClr val="414042"/>
                </a:solidFill>
                <a:latin typeface="Arial"/>
                <a:cs typeface="Arial"/>
              </a:rPr>
              <a:t>y</a:t>
            </a:r>
            <a:r>
              <a:rPr sz="1800" dirty="0">
                <a:solidFill>
                  <a:srgbClr val="414042"/>
                </a:solidFill>
                <a:latin typeface="Arial"/>
                <a:cs typeface="Arial"/>
              </a:rPr>
              <a:t>ou still must qualify </a:t>
            </a:r>
            <a:r>
              <a:rPr sz="1800" spc="-20" dirty="0">
                <a:solidFill>
                  <a:srgbClr val="414042"/>
                </a:solidFill>
                <a:latin typeface="Arial"/>
                <a:cs typeface="Arial"/>
              </a:rPr>
              <a:t>b</a:t>
            </a:r>
            <a:r>
              <a:rPr sz="1800" dirty="0">
                <a:solidFill>
                  <a:srgbClr val="414042"/>
                </a:solidFill>
                <a:latin typeface="Arial"/>
                <a:cs typeface="Arial"/>
              </a:rPr>
              <a:t>y age or disability</a:t>
            </a:r>
            <a:endParaRPr sz="1800" dirty="0">
              <a:latin typeface="Arial"/>
              <a:cs typeface="Arial"/>
            </a:endParaRPr>
          </a:p>
          <a:p>
            <a:pPr>
              <a:lnSpc>
                <a:spcPct val="100000"/>
              </a:lnSpc>
              <a:spcBef>
                <a:spcPts val="31"/>
              </a:spcBef>
            </a:pPr>
            <a:endParaRPr sz="1800" dirty="0">
              <a:latin typeface="Times New Roman"/>
              <a:cs typeface="Times New Roman"/>
            </a:endParaRPr>
          </a:p>
          <a:p>
            <a:pPr marL="12700" marR="353060">
              <a:lnSpc>
                <a:spcPct val="115700"/>
              </a:lnSpc>
            </a:pPr>
            <a:r>
              <a:rPr sz="1800" spc="-110" dirty="0">
                <a:solidFill>
                  <a:srgbClr val="414042"/>
                </a:solidFill>
                <a:latin typeface="Arial"/>
                <a:cs typeface="Arial"/>
              </a:rPr>
              <a:t>Y</a:t>
            </a:r>
            <a:r>
              <a:rPr sz="1800" dirty="0">
                <a:solidFill>
                  <a:srgbClr val="414042"/>
                </a:solidFill>
                <a:latin typeface="Arial"/>
                <a:cs typeface="Arial"/>
              </a:rPr>
              <a:t>ou m</a:t>
            </a:r>
            <a:r>
              <a:rPr sz="1800" spc="-20" dirty="0">
                <a:solidFill>
                  <a:srgbClr val="414042"/>
                </a:solidFill>
                <a:latin typeface="Arial"/>
                <a:cs typeface="Arial"/>
              </a:rPr>
              <a:t>a</a:t>
            </a:r>
            <a:r>
              <a:rPr sz="1800" dirty="0">
                <a:solidFill>
                  <a:srgbClr val="414042"/>
                </a:solidFill>
                <a:latin typeface="Arial"/>
                <a:cs typeface="Arial"/>
              </a:rPr>
              <a:t>y also be eligible </a:t>
            </a:r>
            <a:r>
              <a:rPr sz="1800" spc="-15" dirty="0">
                <a:solidFill>
                  <a:srgbClr val="414042"/>
                </a:solidFill>
                <a:latin typeface="Arial"/>
                <a:cs typeface="Arial"/>
              </a:rPr>
              <a:t>f</a:t>
            </a:r>
            <a:r>
              <a:rPr sz="1800" dirty="0">
                <a:solidFill>
                  <a:srgbClr val="414042"/>
                </a:solidFill>
                <a:latin typeface="Arial"/>
                <a:cs typeface="Arial"/>
              </a:rPr>
              <a:t>or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45" dirty="0">
                <a:solidFill>
                  <a:srgbClr val="414042"/>
                </a:solidFill>
                <a:latin typeface="Arial"/>
                <a:cs typeface="Arial"/>
              </a:rPr>
              <a:t>P</a:t>
            </a:r>
            <a:r>
              <a:rPr sz="1800" dirty="0">
                <a:solidFill>
                  <a:srgbClr val="414042"/>
                </a:solidFill>
                <a:latin typeface="Arial"/>
                <a:cs typeface="Arial"/>
              </a:rPr>
              <a:t>arts A and B if </a:t>
            </a:r>
            <a:r>
              <a:rPr sz="1800" spc="-35" dirty="0">
                <a:solidFill>
                  <a:srgbClr val="414042"/>
                </a:solidFill>
                <a:latin typeface="Arial"/>
                <a:cs typeface="Arial"/>
              </a:rPr>
              <a:t>y</a:t>
            </a:r>
            <a:r>
              <a:rPr sz="1800" dirty="0">
                <a:solidFill>
                  <a:srgbClr val="414042"/>
                </a:solidFill>
                <a:latin typeface="Arial"/>
                <a:cs typeface="Arial"/>
              </a:rPr>
              <a:t>ou’</a:t>
            </a:r>
            <a:r>
              <a:rPr sz="1800" spc="-40" dirty="0">
                <a:solidFill>
                  <a:srgbClr val="414042"/>
                </a:solidFill>
                <a:latin typeface="Arial"/>
                <a:cs typeface="Arial"/>
              </a:rPr>
              <a:t>r</a:t>
            </a:r>
            <a:r>
              <a:rPr sz="1800" dirty="0">
                <a:solidFill>
                  <a:srgbClr val="414042"/>
                </a:solidFill>
                <a:latin typeface="Arial"/>
                <a:cs typeface="Arial"/>
              </a:rPr>
              <a:t>e under 65 and h</a:t>
            </a:r>
            <a:r>
              <a:rPr sz="1800" spc="-30" dirty="0">
                <a:solidFill>
                  <a:srgbClr val="414042"/>
                </a:solidFill>
                <a:latin typeface="Arial"/>
                <a:cs typeface="Arial"/>
              </a:rPr>
              <a:t>av</a:t>
            </a:r>
            <a:r>
              <a:rPr sz="1800" dirty="0">
                <a:solidFill>
                  <a:srgbClr val="414042"/>
                </a:solidFill>
                <a:latin typeface="Arial"/>
                <a:cs typeface="Arial"/>
              </a:rPr>
              <a:t>e a disability</a:t>
            </a:r>
            <a:endParaRPr sz="1800" dirty="0">
              <a:latin typeface="Arial"/>
              <a:cs typeface="Arial"/>
            </a:endParaRPr>
          </a:p>
        </p:txBody>
      </p:sp>
      <p:sp>
        <p:nvSpPr>
          <p:cNvPr id="5" name="object 5"/>
          <p:cNvSpPr/>
          <p:nvPr/>
        </p:nvSpPr>
        <p:spPr>
          <a:xfrm>
            <a:off x="6197600" y="1981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6" name="object 6"/>
          <p:cNvSpPr/>
          <p:nvPr/>
        </p:nvSpPr>
        <p:spPr>
          <a:xfrm>
            <a:off x="6197600" y="2971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7" name="object 7"/>
          <p:cNvSpPr/>
          <p:nvPr/>
        </p:nvSpPr>
        <p:spPr>
          <a:xfrm>
            <a:off x="6197600" y="4495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1"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
        <p:nvSpPr>
          <p:cNvPr id="8" name="TextBox 7"/>
          <p:cNvSpPr txBox="1"/>
          <p:nvPr/>
        </p:nvSpPr>
        <p:spPr>
          <a:xfrm>
            <a:off x="6045200" y="533400"/>
            <a:ext cx="4114800" cy="630942"/>
          </a:xfrm>
          <a:prstGeom prst="rect">
            <a:avLst/>
          </a:prstGeom>
          <a:noFill/>
        </p:spPr>
        <p:txBody>
          <a:bodyPr wrap="square" rtlCol="0">
            <a:spAutoFit/>
          </a:bodyPr>
          <a:lstStyle/>
          <a:p>
            <a:r>
              <a:rPr lang="en-US" sz="3500" dirty="0" smtClean="0">
                <a:solidFill>
                  <a:srgbClr val="6EB339"/>
                </a:solidFill>
                <a:latin typeface="Arial" panose="020B0604020202020204" pitchFamily="34" charset="0"/>
                <a:cs typeface="Arial" panose="020B0604020202020204" pitchFamily="34" charset="0"/>
              </a:rPr>
              <a:t>Medicare Eligibility</a:t>
            </a:r>
            <a:endParaRPr lang="en-US" sz="3500" dirty="0">
              <a:solidFill>
                <a:srgbClr val="6EB339"/>
              </a:solidFill>
              <a:latin typeface="Arial" panose="020B0604020202020204" pitchFamily="34" charset="0"/>
              <a:cs typeface="Arial" panose="020B0604020202020204" pitchFamily="34" charset="0"/>
            </a:endParaRPr>
          </a:p>
        </p:txBody>
      </p:sp>
      <p:sp>
        <p:nvSpPr>
          <p:cNvPr id="12" name="Rectangle 11"/>
          <p:cNvSpPr/>
          <p:nvPr/>
        </p:nvSpPr>
        <p:spPr>
          <a:xfrm>
            <a:off x="0" y="0"/>
            <a:ext cx="635000"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um_r_4cp_pos_noR.eps"/>
          <p:cNvPicPr>
            <a:picLocks noChangeAspect="1"/>
          </p:cNvPicPr>
          <p:nvPr/>
        </p:nvPicPr>
        <p:blipFill>
          <a:blip r:embed="rId4"/>
          <a:srcRect/>
          <a:stretch>
            <a:fillRect/>
          </a:stretch>
        </p:blipFill>
        <p:spPr>
          <a:xfrm>
            <a:off x="406400" y="6693976"/>
            <a:ext cx="1524000" cy="31642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35" dirty="0">
                <a:latin typeface="Arial"/>
                <a:cs typeface="Arial"/>
              </a:rPr>
              <a:t>O</a:t>
            </a:r>
            <a:r>
              <a:rPr spc="30" dirty="0">
                <a:latin typeface="Arial"/>
                <a:cs typeface="Arial"/>
              </a:rPr>
              <a:t>r</a:t>
            </a:r>
            <a:r>
              <a:rPr spc="10" dirty="0">
                <a:latin typeface="Arial"/>
                <a:cs typeface="Arial"/>
              </a:rPr>
              <a:t>i</a:t>
            </a:r>
            <a:r>
              <a:rPr spc="15" dirty="0">
                <a:latin typeface="Arial"/>
                <a:cs typeface="Arial"/>
              </a:rPr>
              <a:t>g</a:t>
            </a:r>
            <a:r>
              <a:rPr spc="10" dirty="0">
                <a:latin typeface="Arial"/>
                <a:cs typeface="Arial"/>
              </a:rPr>
              <a:t>i</a:t>
            </a:r>
            <a:r>
              <a:rPr spc="30" dirty="0">
                <a:latin typeface="Arial"/>
                <a:cs typeface="Arial"/>
              </a:rPr>
              <a:t>n</a:t>
            </a:r>
            <a:r>
              <a:rPr spc="20" dirty="0">
                <a:latin typeface="Arial"/>
                <a:cs typeface="Arial"/>
              </a:rPr>
              <a:t>a</a:t>
            </a:r>
            <a:r>
              <a:rPr dirty="0">
                <a:latin typeface="Arial"/>
                <a:cs typeface="Arial"/>
              </a:rPr>
              <a:t>l</a:t>
            </a:r>
            <a:r>
              <a:rPr spc="140" dirty="0">
                <a:latin typeface="Arial"/>
                <a:cs typeface="Arial"/>
              </a:rPr>
              <a:t> </a:t>
            </a: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0" dirty="0">
                <a:latin typeface="Arial"/>
                <a:cs typeface="Arial"/>
              </a:rPr>
              <a:t>r</a:t>
            </a:r>
            <a:r>
              <a:rPr dirty="0">
                <a:latin typeface="Arial"/>
                <a:cs typeface="Arial"/>
              </a:rPr>
              <a:t>e</a:t>
            </a:r>
          </a:p>
        </p:txBody>
      </p:sp>
      <p:sp>
        <p:nvSpPr>
          <p:cNvPr id="3" name="object 3"/>
          <p:cNvSpPr txBox="1"/>
          <p:nvPr/>
        </p:nvSpPr>
        <p:spPr>
          <a:xfrm>
            <a:off x="5279433" y="1443868"/>
            <a:ext cx="6697345" cy="969496"/>
          </a:xfrm>
          <a:prstGeom prst="rect">
            <a:avLst/>
          </a:prstGeom>
        </p:spPr>
        <p:txBody>
          <a:bodyPr vert="horz" wrap="square" lIns="0" tIns="0" rIns="0" bIns="0" rtlCol="0">
            <a:spAutoFit/>
          </a:bodyPr>
          <a:lstStyle/>
          <a:p>
            <a:pPr marL="12700" marR="5080">
              <a:lnSpc>
                <a:spcPts val="2500"/>
              </a:lnSpc>
            </a:pPr>
            <a:r>
              <a:rPr sz="2100" dirty="0">
                <a:solidFill>
                  <a:srgbClr val="414042"/>
                </a:solidFill>
                <a:latin typeface="Arial"/>
                <a:cs typeface="Arial"/>
              </a:rPr>
              <a:t>Of</a:t>
            </a:r>
            <a:r>
              <a:rPr sz="2100" spc="-15" dirty="0">
                <a:solidFill>
                  <a:srgbClr val="414042"/>
                </a:solidFill>
                <a:latin typeface="Arial"/>
                <a:cs typeface="Arial"/>
              </a:rPr>
              <a:t>f</a:t>
            </a:r>
            <a:r>
              <a:rPr sz="2100" dirty="0">
                <a:solidFill>
                  <a:srgbClr val="414042"/>
                </a:solidFill>
                <a:latin typeface="Arial"/>
                <a:cs typeface="Arial"/>
              </a:rPr>
              <a:t>e</a:t>
            </a:r>
            <a:r>
              <a:rPr sz="2100" spc="-45" dirty="0">
                <a:solidFill>
                  <a:srgbClr val="414042"/>
                </a:solidFill>
                <a:latin typeface="Arial"/>
                <a:cs typeface="Arial"/>
              </a:rPr>
              <a:t>r</a:t>
            </a:r>
            <a:r>
              <a:rPr sz="2100" dirty="0">
                <a:solidFill>
                  <a:srgbClr val="414042"/>
                </a:solidFill>
                <a:latin typeface="Arial"/>
                <a:cs typeface="Arial"/>
              </a:rPr>
              <a:t>ed </a:t>
            </a:r>
            <a:r>
              <a:rPr sz="2100" spc="-25" dirty="0">
                <a:solidFill>
                  <a:srgbClr val="414042"/>
                </a:solidFill>
                <a:latin typeface="Arial"/>
                <a:cs typeface="Arial"/>
              </a:rPr>
              <a:t>b</a:t>
            </a:r>
            <a:r>
              <a:rPr sz="2100" dirty="0">
                <a:solidFill>
                  <a:srgbClr val="414042"/>
                </a:solidFill>
                <a:latin typeface="Arial"/>
                <a:cs typeface="Arial"/>
              </a:rPr>
              <a:t>y the </a:t>
            </a:r>
            <a:r>
              <a:rPr sz="2100" spc="-15" dirty="0">
                <a:solidFill>
                  <a:srgbClr val="414042"/>
                </a:solidFill>
                <a:latin typeface="Arial"/>
                <a:cs typeface="Arial"/>
              </a:rPr>
              <a:t>f</a:t>
            </a:r>
            <a:r>
              <a:rPr sz="2100" dirty="0">
                <a:solidFill>
                  <a:srgbClr val="414042"/>
                </a:solidFill>
                <a:latin typeface="Arial"/>
                <a:cs typeface="Arial"/>
              </a:rPr>
              <a:t>ede</a:t>
            </a:r>
            <a:r>
              <a:rPr sz="2100" spc="-45" dirty="0">
                <a:solidFill>
                  <a:srgbClr val="414042"/>
                </a:solidFill>
                <a:latin typeface="Arial"/>
                <a:cs typeface="Arial"/>
              </a:rPr>
              <a:t>r</a:t>
            </a:r>
            <a:r>
              <a:rPr sz="2100" dirty="0">
                <a:solidFill>
                  <a:srgbClr val="414042"/>
                </a:solidFill>
                <a:latin typeface="Arial"/>
                <a:cs typeface="Arial"/>
              </a:rPr>
              <a:t>al g</a:t>
            </a:r>
            <a:r>
              <a:rPr sz="2100" spc="-20" dirty="0">
                <a:solidFill>
                  <a:srgbClr val="414042"/>
                </a:solidFill>
                <a:latin typeface="Arial"/>
                <a:cs typeface="Arial"/>
              </a:rPr>
              <a:t>o</a:t>
            </a:r>
            <a:r>
              <a:rPr sz="2100" spc="-35" dirty="0">
                <a:solidFill>
                  <a:srgbClr val="414042"/>
                </a:solidFill>
                <a:latin typeface="Arial"/>
                <a:cs typeface="Arial"/>
              </a:rPr>
              <a:t>v</a:t>
            </a:r>
            <a:r>
              <a:rPr sz="2100" dirty="0">
                <a:solidFill>
                  <a:srgbClr val="414042"/>
                </a:solidFill>
                <a:latin typeface="Arial"/>
                <a:cs typeface="Arial"/>
              </a:rPr>
              <a:t>ernme</a:t>
            </a:r>
            <a:r>
              <a:rPr sz="2100" spc="-10" dirty="0">
                <a:solidFill>
                  <a:srgbClr val="414042"/>
                </a:solidFill>
                <a:latin typeface="Arial"/>
                <a:cs typeface="Arial"/>
              </a:rPr>
              <a:t>n</a:t>
            </a:r>
            <a:r>
              <a:rPr sz="2100" dirty="0">
                <a:solidFill>
                  <a:srgbClr val="414042"/>
                </a:solidFill>
                <a:latin typeface="Arial"/>
                <a:cs typeface="Arial"/>
              </a:rPr>
              <a:t>t, Original Medi</a:t>
            </a:r>
            <a:r>
              <a:rPr sz="2100" spc="-15" dirty="0">
                <a:solidFill>
                  <a:srgbClr val="414042"/>
                </a:solidFill>
                <a:latin typeface="Arial"/>
                <a:cs typeface="Arial"/>
              </a:rPr>
              <a:t>c</a:t>
            </a:r>
            <a:r>
              <a:rPr sz="2100" dirty="0">
                <a:solidFill>
                  <a:srgbClr val="414042"/>
                </a:solidFill>
                <a:latin typeface="Arial"/>
                <a:cs typeface="Arial"/>
              </a:rPr>
              <a:t>a</a:t>
            </a:r>
            <a:r>
              <a:rPr sz="2100" spc="-45" dirty="0">
                <a:solidFill>
                  <a:srgbClr val="414042"/>
                </a:solidFill>
                <a:latin typeface="Arial"/>
                <a:cs typeface="Arial"/>
              </a:rPr>
              <a:t>r</a:t>
            </a:r>
            <a:r>
              <a:rPr sz="2100" dirty="0">
                <a:solidFill>
                  <a:srgbClr val="414042"/>
                </a:solidFill>
                <a:latin typeface="Arial"/>
                <a:cs typeface="Arial"/>
              </a:rPr>
              <a:t>e c</a:t>
            </a:r>
            <a:r>
              <a:rPr sz="2100" spc="-20" dirty="0">
                <a:solidFill>
                  <a:srgbClr val="414042"/>
                </a:solidFill>
                <a:latin typeface="Arial"/>
                <a:cs typeface="Arial"/>
              </a:rPr>
              <a:t>o</a:t>
            </a:r>
            <a:r>
              <a:rPr sz="2100" spc="-35" dirty="0">
                <a:solidFill>
                  <a:srgbClr val="414042"/>
                </a:solidFill>
                <a:latin typeface="Arial"/>
                <a:cs typeface="Arial"/>
              </a:rPr>
              <a:t>v</a:t>
            </a:r>
            <a:r>
              <a:rPr sz="2100" dirty="0">
                <a:solidFill>
                  <a:srgbClr val="414042"/>
                </a:solidFill>
                <a:latin typeface="Arial"/>
                <a:cs typeface="Arial"/>
              </a:rPr>
              <a:t>ers </a:t>
            </a:r>
            <a:r>
              <a:rPr sz="2100" dirty="0" smtClean="0">
                <a:solidFill>
                  <a:srgbClr val="414042"/>
                </a:solidFill>
                <a:latin typeface="Arial"/>
                <a:cs typeface="Arial"/>
              </a:rPr>
              <a:t>much</a:t>
            </a:r>
            <a:r>
              <a:rPr lang="en-US" sz="2100" dirty="0" smtClean="0">
                <a:solidFill>
                  <a:srgbClr val="414042"/>
                </a:solidFill>
                <a:latin typeface="Arial"/>
                <a:cs typeface="Arial"/>
              </a:rPr>
              <a:t>,</a:t>
            </a:r>
            <a:r>
              <a:rPr sz="2100" dirty="0" smtClean="0">
                <a:solidFill>
                  <a:srgbClr val="414042"/>
                </a:solidFill>
                <a:latin typeface="Arial"/>
                <a:cs typeface="Arial"/>
              </a:rPr>
              <a:t> </a:t>
            </a:r>
            <a:r>
              <a:rPr sz="2100" dirty="0">
                <a:solidFill>
                  <a:srgbClr val="414042"/>
                </a:solidFill>
                <a:latin typeface="Arial"/>
                <a:cs typeface="Arial"/>
              </a:rPr>
              <a:t>but not </a:t>
            </a:r>
            <a:r>
              <a:rPr sz="2100" dirty="0" smtClean="0">
                <a:solidFill>
                  <a:srgbClr val="414042"/>
                </a:solidFill>
                <a:latin typeface="Arial"/>
                <a:cs typeface="Arial"/>
              </a:rPr>
              <a:t>all</a:t>
            </a:r>
            <a:r>
              <a:rPr lang="en-US" sz="2100" dirty="0" smtClean="0">
                <a:solidFill>
                  <a:srgbClr val="414042"/>
                </a:solidFill>
                <a:latin typeface="Arial"/>
                <a:cs typeface="Arial"/>
              </a:rPr>
              <a:t>,</a:t>
            </a:r>
            <a:r>
              <a:rPr sz="2100" dirty="0" smtClean="0">
                <a:solidFill>
                  <a:srgbClr val="414042"/>
                </a:solidFill>
                <a:latin typeface="Arial"/>
                <a:cs typeface="Arial"/>
              </a:rPr>
              <a:t> </a:t>
            </a:r>
            <a:r>
              <a:rPr sz="2100" dirty="0">
                <a:solidFill>
                  <a:srgbClr val="414042"/>
                </a:solidFill>
                <a:latin typeface="Arial"/>
                <a:cs typeface="Arial"/>
              </a:rPr>
              <a:t>of </a:t>
            </a:r>
            <a:r>
              <a:rPr sz="2100" spc="-40" dirty="0">
                <a:solidFill>
                  <a:srgbClr val="414042"/>
                </a:solidFill>
                <a:latin typeface="Arial"/>
                <a:cs typeface="Arial"/>
              </a:rPr>
              <a:t>y</a:t>
            </a:r>
            <a:r>
              <a:rPr sz="2100" dirty="0">
                <a:solidFill>
                  <a:srgbClr val="414042"/>
                </a:solidFill>
                <a:latin typeface="Arial"/>
                <a:cs typeface="Arial"/>
              </a:rPr>
              <a:t>our </a:t>
            </a:r>
            <a:r>
              <a:rPr sz="2100" spc="-15" dirty="0">
                <a:solidFill>
                  <a:srgbClr val="414042"/>
                </a:solidFill>
                <a:latin typeface="Arial"/>
                <a:cs typeface="Arial"/>
              </a:rPr>
              <a:t>c</a:t>
            </a:r>
            <a:r>
              <a:rPr sz="2100" dirty="0">
                <a:solidFill>
                  <a:srgbClr val="414042"/>
                </a:solidFill>
                <a:latin typeface="Arial"/>
                <a:cs typeface="Arial"/>
              </a:rPr>
              <a:t>a</a:t>
            </a:r>
            <a:r>
              <a:rPr sz="2100" spc="-45" dirty="0">
                <a:solidFill>
                  <a:srgbClr val="414042"/>
                </a:solidFill>
                <a:latin typeface="Arial"/>
                <a:cs typeface="Arial"/>
              </a:rPr>
              <a:t>r</a:t>
            </a:r>
            <a:r>
              <a:rPr sz="2100" dirty="0">
                <a:solidFill>
                  <a:srgbClr val="414042"/>
                </a:solidFill>
                <a:latin typeface="Arial"/>
                <a:cs typeface="Arial"/>
              </a:rPr>
              <a:t>e and gene</a:t>
            </a:r>
            <a:r>
              <a:rPr sz="2100" spc="-45" dirty="0">
                <a:solidFill>
                  <a:srgbClr val="414042"/>
                </a:solidFill>
                <a:latin typeface="Arial"/>
                <a:cs typeface="Arial"/>
              </a:rPr>
              <a:t>r</a:t>
            </a:r>
            <a:r>
              <a:rPr sz="2100" dirty="0">
                <a:solidFill>
                  <a:srgbClr val="414042"/>
                </a:solidFill>
                <a:latin typeface="Arial"/>
                <a:cs typeface="Arial"/>
              </a:rPr>
              <a:t>ally has a dedu</a:t>
            </a:r>
            <a:r>
              <a:rPr sz="2100" spc="35" dirty="0">
                <a:solidFill>
                  <a:srgbClr val="414042"/>
                </a:solidFill>
                <a:latin typeface="Arial"/>
                <a:cs typeface="Arial"/>
              </a:rPr>
              <a:t>c</a:t>
            </a:r>
            <a:r>
              <a:rPr sz="2100" dirty="0">
                <a:solidFill>
                  <a:srgbClr val="414042"/>
                </a:solidFill>
                <a:latin typeface="Arial"/>
                <a:cs typeface="Arial"/>
              </a:rPr>
              <a:t>tible and coinsu</a:t>
            </a:r>
            <a:r>
              <a:rPr sz="2100" spc="-45" dirty="0">
                <a:solidFill>
                  <a:srgbClr val="414042"/>
                </a:solidFill>
                <a:latin typeface="Arial"/>
                <a:cs typeface="Arial"/>
              </a:rPr>
              <a:t>r</a:t>
            </a:r>
            <a:r>
              <a:rPr sz="2100" dirty="0">
                <a:solidFill>
                  <a:srgbClr val="414042"/>
                </a:solidFill>
                <a:latin typeface="Arial"/>
                <a:cs typeface="Arial"/>
              </a:rPr>
              <a:t>ance.</a:t>
            </a:r>
            <a:endParaRPr sz="2100" dirty="0">
              <a:latin typeface="Arial"/>
              <a:cs typeface="Arial"/>
            </a:endParaRPr>
          </a:p>
        </p:txBody>
      </p:sp>
      <p:sp>
        <p:nvSpPr>
          <p:cNvPr id="4" name="object 4"/>
          <p:cNvSpPr txBox="1"/>
          <p:nvPr/>
        </p:nvSpPr>
        <p:spPr>
          <a:xfrm>
            <a:off x="5270500" y="2806670"/>
            <a:ext cx="1689100" cy="658300"/>
          </a:xfrm>
          <a:prstGeom prst="rect">
            <a:avLst/>
          </a:prstGeom>
        </p:spPr>
        <p:txBody>
          <a:bodyPr vert="horz" wrap="square" lIns="0" tIns="0" rIns="0" bIns="0" rtlCol="0">
            <a:spAutoFit/>
          </a:bodyPr>
          <a:lstStyle/>
          <a:p>
            <a:pPr marL="12700">
              <a:lnSpc>
                <a:spcPts val="3040"/>
              </a:lnSpc>
            </a:pPr>
            <a:r>
              <a:rPr sz="2600" spc="-60" dirty="0">
                <a:solidFill>
                  <a:srgbClr val="414042"/>
                </a:solidFill>
                <a:latin typeface="Arial"/>
                <a:cs typeface="Arial"/>
              </a:rPr>
              <a:t>P</a:t>
            </a:r>
            <a:r>
              <a:rPr sz="2600" dirty="0">
                <a:solidFill>
                  <a:srgbClr val="414042"/>
                </a:solidFill>
                <a:latin typeface="Arial"/>
                <a:cs typeface="Arial"/>
              </a:rPr>
              <a:t>art A</a:t>
            </a:r>
            <a:endParaRPr sz="2600" dirty="0">
              <a:latin typeface="Arial"/>
              <a:cs typeface="Arial"/>
            </a:endParaRPr>
          </a:p>
          <a:p>
            <a:pPr marL="12700">
              <a:lnSpc>
                <a:spcPts val="2080"/>
              </a:lnSpc>
            </a:pPr>
            <a:r>
              <a:rPr sz="1800" b="1" dirty="0">
                <a:solidFill>
                  <a:srgbClr val="87C546"/>
                </a:solidFill>
                <a:latin typeface="Arial"/>
                <a:cs typeface="Arial"/>
              </a:rPr>
              <a:t>helps c</a:t>
            </a:r>
            <a:r>
              <a:rPr sz="1800" b="1" spc="-15" dirty="0">
                <a:solidFill>
                  <a:srgbClr val="87C546"/>
                </a:solidFill>
                <a:latin typeface="Arial"/>
                <a:cs typeface="Arial"/>
              </a:rPr>
              <a:t>o</a:t>
            </a:r>
            <a:r>
              <a:rPr sz="1800" b="1" spc="-30" dirty="0">
                <a:solidFill>
                  <a:srgbClr val="87C546"/>
                </a:solidFill>
                <a:latin typeface="Arial"/>
                <a:cs typeface="Arial"/>
              </a:rPr>
              <a:t>v</a:t>
            </a:r>
            <a:r>
              <a:rPr sz="1800" b="1" dirty="0">
                <a:solidFill>
                  <a:srgbClr val="87C546"/>
                </a:solidFill>
                <a:latin typeface="Arial"/>
                <a:cs typeface="Arial"/>
              </a:rPr>
              <a:t>er</a:t>
            </a:r>
            <a:endParaRPr sz="1800" dirty="0">
              <a:latin typeface="Arial"/>
              <a:cs typeface="Arial"/>
            </a:endParaRPr>
          </a:p>
        </p:txBody>
      </p:sp>
      <p:sp>
        <p:nvSpPr>
          <p:cNvPr id="6" name="object 6"/>
          <p:cNvSpPr txBox="1"/>
          <p:nvPr/>
        </p:nvSpPr>
        <p:spPr>
          <a:xfrm>
            <a:off x="5462292" y="3537027"/>
            <a:ext cx="1878308" cy="1675484"/>
          </a:xfrm>
          <a:prstGeom prst="rect">
            <a:avLst/>
          </a:prstGeom>
        </p:spPr>
        <p:txBody>
          <a:bodyPr vert="horz" wrap="square" lIns="0" tIns="0" rIns="0" bIns="0" rtlCol="0">
            <a:spAutoFit/>
          </a:bodyPr>
          <a:lstStyle/>
          <a:p>
            <a:pPr marL="12700">
              <a:lnSpc>
                <a:spcPct val="100000"/>
              </a:lnSpc>
            </a:pPr>
            <a:r>
              <a:rPr sz="1800" dirty="0">
                <a:solidFill>
                  <a:srgbClr val="414042"/>
                </a:solidFill>
                <a:latin typeface="Arial"/>
                <a:cs typeface="Arial"/>
              </a:rPr>
              <a:t>Hospi</a:t>
            </a:r>
            <a:r>
              <a:rPr sz="1800" spc="-10" dirty="0">
                <a:solidFill>
                  <a:srgbClr val="414042"/>
                </a:solidFill>
                <a:latin typeface="Arial"/>
                <a:cs typeface="Arial"/>
              </a:rPr>
              <a:t>t</a:t>
            </a:r>
            <a:r>
              <a:rPr sz="1800" dirty="0">
                <a:solidFill>
                  <a:srgbClr val="414042"/>
                </a:solidFill>
                <a:latin typeface="Arial"/>
                <a:cs typeface="Arial"/>
              </a:rPr>
              <a:t>ali</a:t>
            </a:r>
            <a:r>
              <a:rPr sz="1800" spc="-15" dirty="0">
                <a:solidFill>
                  <a:srgbClr val="414042"/>
                </a:solidFill>
                <a:latin typeface="Arial"/>
                <a:cs typeface="Arial"/>
              </a:rPr>
              <a:t>z</a:t>
            </a:r>
            <a:r>
              <a:rPr sz="1800" dirty="0">
                <a:solidFill>
                  <a:srgbClr val="414042"/>
                </a:solidFill>
                <a:latin typeface="Arial"/>
                <a:cs typeface="Arial"/>
              </a:rPr>
              <a:t>ation</a:t>
            </a:r>
            <a:endParaRPr sz="1800" dirty="0">
              <a:latin typeface="Arial"/>
              <a:cs typeface="Arial"/>
            </a:endParaRPr>
          </a:p>
          <a:p>
            <a:pPr marL="12700" marR="49530">
              <a:lnSpc>
                <a:spcPct val="100000"/>
              </a:lnSpc>
              <a:spcBef>
                <a:spcPts val="800"/>
              </a:spcBef>
            </a:pPr>
            <a:r>
              <a:rPr sz="1800" dirty="0">
                <a:solidFill>
                  <a:srgbClr val="414042"/>
                </a:solidFill>
                <a:latin typeface="Arial"/>
                <a:cs typeface="Arial"/>
              </a:rPr>
              <a:t>Skilled nursing </a:t>
            </a:r>
            <a:r>
              <a:rPr sz="1800" spc="-15" dirty="0">
                <a:solidFill>
                  <a:srgbClr val="414042"/>
                </a:solidFill>
                <a:latin typeface="Arial"/>
                <a:cs typeface="Arial"/>
              </a:rPr>
              <a:t>f</a:t>
            </a:r>
            <a:r>
              <a:rPr sz="1800" dirty="0">
                <a:solidFill>
                  <a:srgbClr val="414042"/>
                </a:solidFill>
                <a:latin typeface="Arial"/>
                <a:cs typeface="Arial"/>
              </a:rPr>
              <a:t>acilities</a:t>
            </a:r>
            <a:endParaRPr sz="1800" dirty="0">
              <a:latin typeface="Arial"/>
              <a:cs typeface="Arial"/>
            </a:endParaRPr>
          </a:p>
          <a:p>
            <a:pPr marL="12700" marR="182245">
              <a:lnSpc>
                <a:spcPct val="137000"/>
              </a:lnSpc>
            </a:pPr>
            <a:r>
              <a:rPr sz="1800" dirty="0">
                <a:solidFill>
                  <a:srgbClr val="414042"/>
                </a:solidFill>
                <a:latin typeface="Arial"/>
                <a:cs typeface="Arial"/>
              </a:rPr>
              <a:t>Hospice </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Home health</a:t>
            </a:r>
            <a:endParaRPr sz="1800" dirty="0">
              <a:latin typeface="Arial"/>
              <a:cs typeface="Arial"/>
            </a:endParaRPr>
          </a:p>
        </p:txBody>
      </p:sp>
      <p:sp>
        <p:nvSpPr>
          <p:cNvPr id="10" name="object 10"/>
          <p:cNvSpPr txBox="1"/>
          <p:nvPr/>
        </p:nvSpPr>
        <p:spPr>
          <a:xfrm>
            <a:off x="7988300" y="2806670"/>
            <a:ext cx="1714500" cy="658300"/>
          </a:xfrm>
          <a:prstGeom prst="rect">
            <a:avLst/>
          </a:prstGeom>
        </p:spPr>
        <p:txBody>
          <a:bodyPr vert="horz" wrap="square" lIns="0" tIns="0" rIns="0" bIns="0" rtlCol="0">
            <a:spAutoFit/>
          </a:bodyPr>
          <a:lstStyle/>
          <a:p>
            <a:pPr marL="12700">
              <a:lnSpc>
                <a:spcPts val="3040"/>
              </a:lnSpc>
            </a:pPr>
            <a:r>
              <a:rPr sz="2600" spc="-60" dirty="0">
                <a:solidFill>
                  <a:srgbClr val="414042"/>
                </a:solidFill>
                <a:latin typeface="Arial"/>
                <a:cs typeface="Arial"/>
              </a:rPr>
              <a:t>P</a:t>
            </a:r>
            <a:r>
              <a:rPr sz="2600" dirty="0">
                <a:solidFill>
                  <a:srgbClr val="414042"/>
                </a:solidFill>
                <a:latin typeface="Arial"/>
                <a:cs typeface="Arial"/>
              </a:rPr>
              <a:t>art B</a:t>
            </a:r>
            <a:endParaRPr sz="2600" dirty="0">
              <a:latin typeface="Arial"/>
              <a:cs typeface="Arial"/>
            </a:endParaRPr>
          </a:p>
          <a:p>
            <a:pPr marL="12700">
              <a:lnSpc>
                <a:spcPts val="2080"/>
              </a:lnSpc>
            </a:pPr>
            <a:r>
              <a:rPr sz="1800" b="1" dirty="0">
                <a:solidFill>
                  <a:srgbClr val="87C546"/>
                </a:solidFill>
                <a:latin typeface="Arial"/>
                <a:cs typeface="Arial"/>
              </a:rPr>
              <a:t>helps c</a:t>
            </a:r>
            <a:r>
              <a:rPr sz="1800" b="1" spc="-15" dirty="0">
                <a:solidFill>
                  <a:srgbClr val="87C546"/>
                </a:solidFill>
                <a:latin typeface="Arial"/>
                <a:cs typeface="Arial"/>
              </a:rPr>
              <a:t>o</a:t>
            </a:r>
            <a:r>
              <a:rPr sz="1800" b="1" spc="-30" dirty="0">
                <a:solidFill>
                  <a:srgbClr val="87C546"/>
                </a:solidFill>
                <a:latin typeface="Arial"/>
                <a:cs typeface="Arial"/>
              </a:rPr>
              <a:t>v</a:t>
            </a:r>
            <a:r>
              <a:rPr sz="1800" b="1" dirty="0">
                <a:solidFill>
                  <a:srgbClr val="87C546"/>
                </a:solidFill>
                <a:latin typeface="Arial"/>
                <a:cs typeface="Arial"/>
              </a:rPr>
              <a:t>er</a:t>
            </a:r>
            <a:endParaRPr sz="1800" dirty="0">
              <a:latin typeface="Arial"/>
              <a:cs typeface="Arial"/>
            </a:endParaRPr>
          </a:p>
        </p:txBody>
      </p:sp>
      <p:sp>
        <p:nvSpPr>
          <p:cNvPr id="12" name="object 12"/>
          <p:cNvSpPr txBox="1"/>
          <p:nvPr/>
        </p:nvSpPr>
        <p:spPr>
          <a:xfrm>
            <a:off x="8180095" y="3453639"/>
            <a:ext cx="3274060" cy="1880361"/>
          </a:xfrm>
          <a:prstGeom prst="rect">
            <a:avLst/>
          </a:prstGeom>
        </p:spPr>
        <p:txBody>
          <a:bodyPr vert="horz" wrap="square" lIns="0" tIns="0" rIns="0" bIns="0" rtlCol="0">
            <a:spAutoFit/>
          </a:bodyPr>
          <a:lstStyle/>
          <a:p>
            <a:pPr marL="12700" marR="1078865">
              <a:lnSpc>
                <a:spcPct val="137000"/>
              </a:lnSpc>
            </a:pPr>
            <a:r>
              <a:rPr sz="1800" dirty="0">
                <a:solidFill>
                  <a:srgbClr val="414042"/>
                </a:solidFill>
                <a:latin typeface="Arial"/>
                <a:cs typeface="Arial"/>
              </a:rPr>
              <a:t>Do</a:t>
            </a:r>
            <a:r>
              <a:rPr sz="1800" spc="30" dirty="0">
                <a:solidFill>
                  <a:srgbClr val="414042"/>
                </a:solidFill>
                <a:latin typeface="Arial"/>
                <a:cs typeface="Arial"/>
              </a:rPr>
              <a:t>c</a:t>
            </a:r>
            <a:r>
              <a:rPr sz="1800" dirty="0">
                <a:solidFill>
                  <a:srgbClr val="414042"/>
                </a:solidFill>
                <a:latin typeface="Arial"/>
                <a:cs typeface="Arial"/>
              </a:rPr>
              <a:t>tor appoi</a:t>
            </a:r>
            <a:r>
              <a:rPr sz="1800" spc="-10" dirty="0">
                <a:solidFill>
                  <a:srgbClr val="414042"/>
                </a:solidFill>
                <a:latin typeface="Arial"/>
                <a:cs typeface="Arial"/>
              </a:rPr>
              <a:t>n</a:t>
            </a:r>
            <a:r>
              <a:rPr sz="1800" dirty="0">
                <a:solidFill>
                  <a:srgbClr val="414042"/>
                </a:solidFill>
                <a:latin typeface="Arial"/>
                <a:cs typeface="Arial"/>
              </a:rPr>
              <a:t>tme</a:t>
            </a:r>
            <a:r>
              <a:rPr sz="1800" spc="-10" dirty="0">
                <a:solidFill>
                  <a:srgbClr val="414042"/>
                </a:solidFill>
                <a:latin typeface="Arial"/>
                <a:cs typeface="Arial"/>
              </a:rPr>
              <a:t>n</a:t>
            </a:r>
            <a:r>
              <a:rPr sz="1800" dirty="0">
                <a:solidFill>
                  <a:srgbClr val="414042"/>
                </a:solidFill>
                <a:latin typeface="Arial"/>
                <a:cs typeface="Arial"/>
              </a:rPr>
              <a:t>ts Outpatie</a:t>
            </a:r>
            <a:r>
              <a:rPr sz="1800" spc="-10" dirty="0">
                <a:solidFill>
                  <a:srgbClr val="414042"/>
                </a:solidFill>
                <a:latin typeface="Arial"/>
                <a:cs typeface="Arial"/>
              </a:rPr>
              <a:t>n</a:t>
            </a:r>
            <a:r>
              <a:rPr sz="1800" dirty="0">
                <a:solidFill>
                  <a:srgbClr val="414042"/>
                </a:solidFill>
                <a:latin typeface="Arial"/>
                <a:cs typeface="Arial"/>
              </a:rPr>
              <a:t>t </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25" dirty="0">
                <a:solidFill>
                  <a:srgbClr val="414042"/>
                </a:solidFill>
                <a:latin typeface="Arial"/>
                <a:cs typeface="Arial"/>
              </a:rPr>
              <a:t>P</a:t>
            </a:r>
            <a:r>
              <a:rPr sz="1800" spc="-40" dirty="0">
                <a:solidFill>
                  <a:srgbClr val="414042"/>
                </a:solidFill>
                <a:latin typeface="Arial"/>
                <a:cs typeface="Arial"/>
              </a:rPr>
              <a:t>r</a:t>
            </a:r>
            <a:r>
              <a:rPr sz="1800" spc="-20" dirty="0">
                <a:solidFill>
                  <a:srgbClr val="414042"/>
                </a:solidFill>
                <a:latin typeface="Arial"/>
                <a:cs typeface="Arial"/>
              </a:rPr>
              <a:t>e</a:t>
            </a:r>
            <a:r>
              <a:rPr sz="1800" spc="-30" dirty="0">
                <a:solidFill>
                  <a:srgbClr val="414042"/>
                </a:solidFill>
                <a:latin typeface="Arial"/>
                <a:cs typeface="Arial"/>
              </a:rPr>
              <a:t>v</a:t>
            </a:r>
            <a:r>
              <a:rPr sz="1800" dirty="0">
                <a:solidFill>
                  <a:srgbClr val="414042"/>
                </a:solidFill>
                <a:latin typeface="Arial"/>
                <a:cs typeface="Arial"/>
              </a:rPr>
              <a:t>e</a:t>
            </a:r>
            <a:r>
              <a:rPr sz="1800" spc="-10" dirty="0">
                <a:solidFill>
                  <a:srgbClr val="414042"/>
                </a:solidFill>
                <a:latin typeface="Arial"/>
                <a:cs typeface="Arial"/>
              </a:rPr>
              <a:t>n</a:t>
            </a:r>
            <a:r>
              <a:rPr sz="1800" dirty="0">
                <a:solidFill>
                  <a:srgbClr val="414042"/>
                </a:solidFill>
                <a:latin typeface="Arial"/>
                <a:cs typeface="Arial"/>
              </a:rPr>
              <a:t>ti</a:t>
            </a:r>
            <a:r>
              <a:rPr sz="1800" spc="-30" dirty="0">
                <a:solidFill>
                  <a:srgbClr val="414042"/>
                </a:solidFill>
                <a:latin typeface="Arial"/>
                <a:cs typeface="Arial"/>
              </a:rPr>
              <a:t>v</a:t>
            </a:r>
            <a:r>
              <a:rPr sz="1800" dirty="0">
                <a:solidFill>
                  <a:srgbClr val="414042"/>
                </a:solidFill>
                <a:latin typeface="Arial"/>
                <a:cs typeface="Arial"/>
              </a:rPr>
              <a:t>e services</a:t>
            </a:r>
            <a:endParaRPr sz="1800" dirty="0">
              <a:latin typeface="Arial"/>
              <a:cs typeface="Arial"/>
            </a:endParaRPr>
          </a:p>
          <a:p>
            <a:pPr marL="12700" marR="5080">
              <a:lnSpc>
                <a:spcPct val="137000"/>
              </a:lnSpc>
            </a:pPr>
            <a:r>
              <a:rPr sz="1800" dirty="0">
                <a:solidFill>
                  <a:srgbClr val="414042"/>
                </a:solidFill>
                <a:latin typeface="Arial"/>
                <a:cs typeface="Arial"/>
              </a:rPr>
              <a:t>Occupational/p</a:t>
            </a:r>
            <a:r>
              <a:rPr sz="1800" spc="-20" dirty="0">
                <a:solidFill>
                  <a:srgbClr val="414042"/>
                </a:solidFill>
                <a:latin typeface="Arial"/>
                <a:cs typeface="Arial"/>
              </a:rPr>
              <a:t>h</a:t>
            </a:r>
            <a:r>
              <a:rPr sz="1800" spc="-30" dirty="0">
                <a:solidFill>
                  <a:srgbClr val="414042"/>
                </a:solidFill>
                <a:latin typeface="Arial"/>
                <a:cs typeface="Arial"/>
              </a:rPr>
              <a:t>y</a:t>
            </a:r>
            <a:r>
              <a:rPr sz="1800" dirty="0">
                <a:solidFill>
                  <a:srgbClr val="414042"/>
                </a:solidFill>
                <a:latin typeface="Arial"/>
                <a:cs typeface="Arial"/>
              </a:rPr>
              <a:t>si</a:t>
            </a:r>
            <a:r>
              <a:rPr sz="1800" spc="-15" dirty="0">
                <a:solidFill>
                  <a:srgbClr val="414042"/>
                </a:solidFill>
                <a:latin typeface="Arial"/>
                <a:cs typeface="Arial"/>
              </a:rPr>
              <a:t>c</a:t>
            </a:r>
            <a:r>
              <a:rPr sz="1800" dirty="0">
                <a:solidFill>
                  <a:srgbClr val="414042"/>
                </a:solidFill>
                <a:latin typeface="Arial"/>
                <a:cs typeface="Arial"/>
              </a:rPr>
              <a:t>al the</a:t>
            </a:r>
            <a:r>
              <a:rPr sz="1800" spc="-40" dirty="0">
                <a:solidFill>
                  <a:srgbClr val="414042"/>
                </a:solidFill>
                <a:latin typeface="Arial"/>
                <a:cs typeface="Arial"/>
              </a:rPr>
              <a:t>r</a:t>
            </a:r>
            <a:r>
              <a:rPr sz="1800" dirty="0">
                <a:solidFill>
                  <a:srgbClr val="414042"/>
                </a:solidFill>
                <a:latin typeface="Arial"/>
                <a:cs typeface="Arial"/>
              </a:rPr>
              <a:t>apies Home health</a:t>
            </a:r>
            <a:endParaRPr sz="1800" dirty="0">
              <a:latin typeface="Arial"/>
              <a:cs typeface="Arial"/>
            </a:endParaRPr>
          </a:p>
        </p:txBody>
      </p:sp>
      <p:sp>
        <p:nvSpPr>
          <p:cNvPr id="17" name="object 17"/>
          <p:cNvSpPr/>
          <p:nvPr/>
        </p:nvSpPr>
        <p:spPr>
          <a:xfrm>
            <a:off x="5283200" y="3657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pic>
        <p:nvPicPr>
          <p:cNvPr id="28" name="Picture 27"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29" name="object 17"/>
          <p:cNvSpPr/>
          <p:nvPr/>
        </p:nvSpPr>
        <p:spPr>
          <a:xfrm>
            <a:off x="5283200" y="4013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0" name="object 17"/>
          <p:cNvSpPr/>
          <p:nvPr/>
        </p:nvSpPr>
        <p:spPr>
          <a:xfrm>
            <a:off x="5283200" y="4648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1" name="object 17"/>
          <p:cNvSpPr/>
          <p:nvPr/>
        </p:nvSpPr>
        <p:spPr>
          <a:xfrm>
            <a:off x="5283200" y="5029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2" name="object 21"/>
          <p:cNvSpPr/>
          <p:nvPr/>
        </p:nvSpPr>
        <p:spPr>
          <a:xfrm>
            <a:off x="8001000" y="3625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3" name="object 21"/>
          <p:cNvSpPr/>
          <p:nvPr/>
        </p:nvSpPr>
        <p:spPr>
          <a:xfrm>
            <a:off x="8001000" y="40314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4" name="object 21"/>
          <p:cNvSpPr/>
          <p:nvPr/>
        </p:nvSpPr>
        <p:spPr>
          <a:xfrm>
            <a:off x="8001000" y="4387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5" name="object 21"/>
          <p:cNvSpPr/>
          <p:nvPr/>
        </p:nvSpPr>
        <p:spPr>
          <a:xfrm>
            <a:off x="8001000" y="4768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6" name="object 21"/>
          <p:cNvSpPr/>
          <p:nvPr/>
        </p:nvSpPr>
        <p:spPr>
          <a:xfrm>
            <a:off x="8001000" y="5149012"/>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3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368800"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0" dirty="0">
                <a:latin typeface="Arial"/>
                <a:cs typeface="Arial"/>
              </a:rPr>
              <a:t>r</a:t>
            </a:r>
            <a:r>
              <a:rPr dirty="0">
                <a:latin typeface="Arial"/>
                <a:cs typeface="Arial"/>
              </a:rPr>
              <a:t>e</a:t>
            </a:r>
            <a:r>
              <a:rPr spc="140" dirty="0">
                <a:latin typeface="Arial"/>
                <a:cs typeface="Arial"/>
              </a:rPr>
              <a:t> </a:t>
            </a:r>
            <a:r>
              <a:rPr spc="10" dirty="0">
                <a:latin typeface="Arial"/>
                <a:cs typeface="Arial"/>
              </a:rPr>
              <a:t>Pa</a:t>
            </a:r>
            <a:r>
              <a:rPr spc="125" dirty="0">
                <a:latin typeface="Arial"/>
                <a:cs typeface="Arial"/>
              </a:rPr>
              <a:t>r</a:t>
            </a:r>
            <a:r>
              <a:rPr dirty="0">
                <a:latin typeface="Arial"/>
                <a:cs typeface="Arial"/>
              </a:rPr>
              <a:t>t</a:t>
            </a:r>
            <a:r>
              <a:rPr spc="140" dirty="0">
                <a:latin typeface="Arial"/>
                <a:cs typeface="Arial"/>
              </a:rPr>
              <a:t> </a:t>
            </a:r>
            <a:r>
              <a:rPr dirty="0">
                <a:latin typeface="Arial"/>
                <a:cs typeface="Arial"/>
              </a:rPr>
              <a:t>C</a:t>
            </a:r>
            <a:r>
              <a:rPr spc="140" dirty="0">
                <a:latin typeface="Arial"/>
                <a:cs typeface="Arial"/>
              </a:rPr>
              <a:t> </a:t>
            </a:r>
            <a:r>
              <a:rPr spc="10" dirty="0">
                <a:latin typeface="Arial"/>
                <a:cs typeface="Arial"/>
              </a:rPr>
              <a:t>a</a:t>
            </a:r>
            <a:r>
              <a:rPr spc="30" dirty="0">
                <a:latin typeface="Arial"/>
                <a:cs typeface="Arial"/>
              </a:rPr>
              <a:t>n</a:t>
            </a:r>
            <a:r>
              <a:rPr dirty="0">
                <a:latin typeface="Arial"/>
                <a:cs typeface="Arial"/>
              </a:rPr>
              <a:t>d</a:t>
            </a:r>
            <a:r>
              <a:rPr spc="140" dirty="0">
                <a:latin typeface="Arial"/>
                <a:cs typeface="Arial"/>
              </a:rPr>
              <a:t> </a:t>
            </a:r>
            <a:r>
              <a:rPr spc="10" dirty="0">
                <a:latin typeface="Arial"/>
                <a:cs typeface="Arial"/>
              </a:rPr>
              <a:t>Pa</a:t>
            </a:r>
            <a:r>
              <a:rPr spc="125" dirty="0">
                <a:latin typeface="Arial"/>
                <a:cs typeface="Arial"/>
              </a:rPr>
              <a:t>r</a:t>
            </a:r>
            <a:r>
              <a:rPr dirty="0">
                <a:latin typeface="Arial"/>
                <a:cs typeface="Arial"/>
              </a:rPr>
              <a:t>t</a:t>
            </a:r>
            <a:r>
              <a:rPr spc="135" dirty="0">
                <a:latin typeface="Arial"/>
                <a:cs typeface="Arial"/>
              </a:rPr>
              <a:t> </a:t>
            </a:r>
            <a:r>
              <a:rPr dirty="0">
                <a:latin typeface="Arial"/>
                <a:cs typeface="Arial"/>
              </a:rPr>
              <a:t>D</a:t>
            </a:r>
          </a:p>
        </p:txBody>
      </p:sp>
      <p:sp>
        <p:nvSpPr>
          <p:cNvPr id="3" name="object 3"/>
          <p:cNvSpPr txBox="1"/>
          <p:nvPr/>
        </p:nvSpPr>
        <p:spPr>
          <a:xfrm>
            <a:off x="5279433" y="1443868"/>
            <a:ext cx="6378575" cy="1462046"/>
          </a:xfrm>
          <a:prstGeom prst="rect">
            <a:avLst/>
          </a:prstGeom>
        </p:spPr>
        <p:txBody>
          <a:bodyPr vert="horz" wrap="square" lIns="0" tIns="0" rIns="0" bIns="0" rtlCol="0">
            <a:spAutoFit/>
          </a:bodyPr>
          <a:lstStyle/>
          <a:p>
            <a:pPr marL="12700">
              <a:lnSpc>
                <a:spcPct val="100000"/>
              </a:lnSpc>
            </a:pPr>
            <a:r>
              <a:rPr sz="2100" dirty="0">
                <a:solidFill>
                  <a:srgbClr val="414042"/>
                </a:solidFill>
                <a:latin typeface="Arial"/>
                <a:cs typeface="Arial"/>
              </a:rPr>
              <a:t>These a</a:t>
            </a:r>
            <a:r>
              <a:rPr sz="2100" spc="-45" dirty="0">
                <a:solidFill>
                  <a:srgbClr val="414042"/>
                </a:solidFill>
                <a:latin typeface="Arial"/>
                <a:cs typeface="Arial"/>
              </a:rPr>
              <a:t>r</a:t>
            </a:r>
            <a:r>
              <a:rPr sz="2100" dirty="0">
                <a:solidFill>
                  <a:srgbClr val="414042"/>
                </a:solidFill>
                <a:latin typeface="Arial"/>
                <a:cs typeface="Arial"/>
              </a:rPr>
              <a:t>e of</a:t>
            </a:r>
            <a:r>
              <a:rPr sz="2100" spc="-15" dirty="0">
                <a:solidFill>
                  <a:srgbClr val="414042"/>
                </a:solidFill>
                <a:latin typeface="Arial"/>
                <a:cs typeface="Arial"/>
              </a:rPr>
              <a:t>f</a:t>
            </a:r>
            <a:r>
              <a:rPr sz="2100" dirty="0">
                <a:solidFill>
                  <a:srgbClr val="414042"/>
                </a:solidFill>
                <a:latin typeface="Arial"/>
                <a:cs typeface="Arial"/>
              </a:rPr>
              <a:t>e</a:t>
            </a:r>
            <a:r>
              <a:rPr sz="2100" spc="-45" dirty="0">
                <a:solidFill>
                  <a:srgbClr val="414042"/>
                </a:solidFill>
                <a:latin typeface="Arial"/>
                <a:cs typeface="Arial"/>
              </a:rPr>
              <a:t>r</a:t>
            </a:r>
            <a:r>
              <a:rPr sz="2100" dirty="0">
                <a:solidFill>
                  <a:srgbClr val="414042"/>
                </a:solidFill>
                <a:latin typeface="Arial"/>
                <a:cs typeface="Arial"/>
              </a:rPr>
              <a:t>ed </a:t>
            </a:r>
            <a:r>
              <a:rPr sz="2100" spc="-25" dirty="0">
                <a:solidFill>
                  <a:srgbClr val="414042"/>
                </a:solidFill>
                <a:latin typeface="Arial"/>
                <a:cs typeface="Arial"/>
              </a:rPr>
              <a:t>b</a:t>
            </a:r>
            <a:r>
              <a:rPr sz="2100" dirty="0">
                <a:solidFill>
                  <a:srgbClr val="414042"/>
                </a:solidFill>
                <a:latin typeface="Arial"/>
                <a:cs typeface="Arial"/>
              </a:rPr>
              <a:t>y pri</a:t>
            </a:r>
            <a:r>
              <a:rPr sz="2100" spc="-35" dirty="0">
                <a:solidFill>
                  <a:srgbClr val="414042"/>
                </a:solidFill>
                <a:latin typeface="Arial"/>
                <a:cs typeface="Arial"/>
              </a:rPr>
              <a:t>v</a:t>
            </a:r>
            <a:r>
              <a:rPr sz="2100" dirty="0">
                <a:solidFill>
                  <a:srgbClr val="414042"/>
                </a:solidFill>
                <a:latin typeface="Arial"/>
                <a:cs typeface="Arial"/>
              </a:rPr>
              <a:t>a</a:t>
            </a:r>
            <a:r>
              <a:rPr sz="2100" spc="-10" dirty="0">
                <a:solidFill>
                  <a:srgbClr val="414042"/>
                </a:solidFill>
                <a:latin typeface="Arial"/>
                <a:cs typeface="Arial"/>
              </a:rPr>
              <a:t>t</a:t>
            </a:r>
            <a:r>
              <a:rPr sz="2100" dirty="0">
                <a:solidFill>
                  <a:srgbClr val="414042"/>
                </a:solidFill>
                <a:latin typeface="Arial"/>
                <a:cs typeface="Arial"/>
              </a:rPr>
              <a:t>e companies.</a:t>
            </a:r>
            <a:endParaRPr sz="2100" dirty="0">
              <a:latin typeface="Arial"/>
              <a:cs typeface="Arial"/>
            </a:endParaRPr>
          </a:p>
          <a:p>
            <a:pPr marL="12700" marR="5080">
              <a:lnSpc>
                <a:spcPct val="115700"/>
              </a:lnSpc>
              <a:spcBef>
                <a:spcPts val="1440"/>
              </a:spcBef>
            </a:pPr>
            <a:r>
              <a:rPr sz="1800" dirty="0">
                <a:solidFill>
                  <a:srgbClr val="414042"/>
                </a:solidFill>
                <a:latin typeface="Arial"/>
                <a:cs typeface="Arial"/>
              </a:rPr>
              <a:t>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Ad</a:t>
            </a:r>
            <a:r>
              <a:rPr sz="1800" spc="-30" dirty="0">
                <a:solidFill>
                  <a:srgbClr val="414042"/>
                </a:solidFill>
                <a:latin typeface="Arial"/>
                <a:cs typeface="Arial"/>
              </a:rPr>
              <a:t>v</a:t>
            </a:r>
            <a:r>
              <a:rPr sz="1800" dirty="0">
                <a:solidFill>
                  <a:srgbClr val="414042"/>
                </a:solidFill>
                <a:latin typeface="Arial"/>
                <a:cs typeface="Arial"/>
              </a:rPr>
              <a:t>a</a:t>
            </a:r>
            <a:r>
              <a:rPr sz="1800" spc="-10" dirty="0">
                <a:solidFill>
                  <a:srgbClr val="414042"/>
                </a:solidFill>
                <a:latin typeface="Arial"/>
                <a:cs typeface="Arial"/>
              </a:rPr>
              <a:t>nt</a:t>
            </a:r>
            <a:r>
              <a:rPr sz="1800" dirty="0">
                <a:solidFill>
                  <a:srgbClr val="414042"/>
                </a:solidFill>
                <a:latin typeface="Arial"/>
                <a:cs typeface="Arial"/>
              </a:rPr>
              <a:t>age—</a:t>
            </a:r>
            <a:r>
              <a:rPr sz="1800" spc="-45" dirty="0">
                <a:solidFill>
                  <a:srgbClr val="414042"/>
                </a:solidFill>
                <a:latin typeface="Arial"/>
                <a:cs typeface="Arial"/>
              </a:rPr>
              <a:t>P</a:t>
            </a:r>
            <a:r>
              <a:rPr sz="1800" dirty="0">
                <a:solidFill>
                  <a:srgbClr val="414042"/>
                </a:solidFill>
                <a:latin typeface="Arial"/>
                <a:cs typeface="Arial"/>
              </a:rPr>
              <a:t>art C—m</a:t>
            </a:r>
            <a:r>
              <a:rPr sz="1800" spc="-20" dirty="0">
                <a:solidFill>
                  <a:srgbClr val="414042"/>
                </a:solidFill>
                <a:latin typeface="Arial"/>
                <a:cs typeface="Arial"/>
              </a:rPr>
              <a:t>a</a:t>
            </a:r>
            <a:r>
              <a:rPr sz="1800" dirty="0">
                <a:solidFill>
                  <a:srgbClr val="414042"/>
                </a:solidFill>
                <a:latin typeface="Arial"/>
                <a:cs typeface="Arial"/>
              </a:rPr>
              <a:t>y include ext</a:t>
            </a:r>
            <a:r>
              <a:rPr sz="1800" spc="-40" dirty="0">
                <a:solidFill>
                  <a:srgbClr val="414042"/>
                </a:solidFill>
                <a:latin typeface="Arial"/>
                <a:cs typeface="Arial"/>
              </a:rPr>
              <a:t>r</a:t>
            </a:r>
            <a:r>
              <a:rPr sz="1800" dirty="0">
                <a:solidFill>
                  <a:srgbClr val="414042"/>
                </a:solidFill>
                <a:latin typeface="Arial"/>
                <a:cs typeface="Arial"/>
              </a:rPr>
              <a:t>a </a:t>
            </a:r>
            <a:r>
              <a:rPr sz="1800" spc="-10" dirty="0">
                <a:solidFill>
                  <a:srgbClr val="414042"/>
                </a:solidFill>
                <a:latin typeface="Arial"/>
                <a:cs typeface="Arial"/>
              </a:rPr>
              <a:t>benefits,</a:t>
            </a:r>
            <a:r>
              <a:rPr sz="1800" spc="-5" dirty="0">
                <a:solidFill>
                  <a:srgbClr val="414042"/>
                </a:solidFill>
                <a:latin typeface="Arial"/>
                <a:cs typeface="Arial"/>
              </a:rPr>
              <a:t> </a:t>
            </a:r>
            <a:r>
              <a:rPr sz="1800" dirty="0">
                <a:solidFill>
                  <a:srgbClr val="414042"/>
                </a:solidFill>
                <a:latin typeface="Arial"/>
                <a:cs typeface="Arial"/>
              </a:rPr>
              <a:t>including p</a:t>
            </a:r>
            <a:r>
              <a:rPr sz="1800" spc="-40" dirty="0">
                <a:solidFill>
                  <a:srgbClr val="414042"/>
                </a:solidFill>
                <a:latin typeface="Arial"/>
                <a:cs typeface="Arial"/>
              </a:rPr>
              <a:t>r</a:t>
            </a:r>
            <a:r>
              <a:rPr sz="1800" dirty="0">
                <a:solidFill>
                  <a:srgbClr val="414042"/>
                </a:solidFill>
                <a:latin typeface="Arial"/>
                <a:cs typeface="Arial"/>
              </a:rPr>
              <a:t>escription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a:t>
            </a:r>
            <a:r>
              <a:rPr sz="1800" spc="-40" dirty="0">
                <a:solidFill>
                  <a:srgbClr val="414042"/>
                </a:solidFill>
                <a:latin typeface="Arial"/>
                <a:cs typeface="Arial"/>
              </a:rPr>
              <a:t>r</a:t>
            </a:r>
            <a:r>
              <a:rPr sz="1800" dirty="0">
                <a:solidFill>
                  <a:srgbClr val="414042"/>
                </a:solidFill>
                <a:latin typeface="Arial"/>
                <a:cs typeface="Arial"/>
              </a:rPr>
              <a:t>age. </a:t>
            </a:r>
            <a:r>
              <a:rPr sz="1800" spc="-45" dirty="0">
                <a:solidFill>
                  <a:srgbClr val="414042"/>
                </a:solidFill>
                <a:latin typeface="Arial"/>
                <a:cs typeface="Arial"/>
              </a:rPr>
              <a:t>P</a:t>
            </a:r>
            <a:r>
              <a:rPr sz="1800" dirty="0">
                <a:solidFill>
                  <a:srgbClr val="414042"/>
                </a:solidFill>
                <a:latin typeface="Arial"/>
                <a:cs typeface="Arial"/>
              </a:rPr>
              <a:t>art D, a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p</a:t>
            </a:r>
            <a:r>
              <a:rPr sz="1800" spc="-40" dirty="0">
                <a:solidFill>
                  <a:srgbClr val="414042"/>
                </a:solidFill>
                <a:latin typeface="Arial"/>
                <a:cs typeface="Arial"/>
              </a:rPr>
              <a:t>r</a:t>
            </a:r>
            <a:r>
              <a:rPr sz="1800" dirty="0">
                <a:solidFill>
                  <a:srgbClr val="414042"/>
                </a:solidFill>
                <a:latin typeface="Arial"/>
                <a:cs typeface="Arial"/>
              </a:rPr>
              <a:t>escription drug plan, is </a:t>
            </a:r>
            <a:r>
              <a:rPr sz="1800" spc="-30" dirty="0">
                <a:solidFill>
                  <a:srgbClr val="414042"/>
                </a:solidFill>
                <a:latin typeface="Arial"/>
                <a:cs typeface="Arial"/>
              </a:rPr>
              <a:t>av</a:t>
            </a:r>
            <a:r>
              <a:rPr sz="1800" dirty="0">
                <a:solidFill>
                  <a:srgbClr val="414042"/>
                </a:solidFill>
                <a:latin typeface="Arial"/>
                <a:cs typeface="Arial"/>
              </a:rPr>
              <a:t>ailable as a s</a:t>
            </a:r>
            <a:r>
              <a:rPr sz="1800" spc="-10" dirty="0">
                <a:solidFill>
                  <a:srgbClr val="414042"/>
                </a:solidFill>
                <a:latin typeface="Arial"/>
                <a:cs typeface="Arial"/>
              </a:rPr>
              <a:t>t</a:t>
            </a:r>
            <a:r>
              <a:rPr sz="1800" dirty="0">
                <a:solidFill>
                  <a:srgbClr val="414042"/>
                </a:solidFill>
                <a:latin typeface="Arial"/>
                <a:cs typeface="Arial"/>
              </a:rPr>
              <a:t>and-alone option.*</a:t>
            </a:r>
            <a:endParaRPr sz="1800" dirty="0">
              <a:latin typeface="Arial"/>
              <a:cs typeface="Arial"/>
            </a:endParaRPr>
          </a:p>
        </p:txBody>
      </p:sp>
      <p:sp>
        <p:nvSpPr>
          <p:cNvPr id="4" name="object 4"/>
          <p:cNvSpPr txBox="1"/>
          <p:nvPr/>
        </p:nvSpPr>
        <p:spPr>
          <a:xfrm>
            <a:off x="5270500" y="3301970"/>
            <a:ext cx="1689100" cy="658300"/>
          </a:xfrm>
          <a:prstGeom prst="rect">
            <a:avLst/>
          </a:prstGeom>
        </p:spPr>
        <p:txBody>
          <a:bodyPr vert="horz" wrap="square" lIns="0" tIns="0" rIns="0" bIns="0" rtlCol="0">
            <a:spAutoFit/>
          </a:bodyPr>
          <a:lstStyle/>
          <a:p>
            <a:pPr marL="12700">
              <a:lnSpc>
                <a:spcPts val="3040"/>
              </a:lnSpc>
            </a:pPr>
            <a:r>
              <a:rPr sz="2600" spc="-60" dirty="0">
                <a:solidFill>
                  <a:srgbClr val="414042"/>
                </a:solidFill>
                <a:latin typeface="Arial"/>
                <a:cs typeface="Arial"/>
              </a:rPr>
              <a:t>P</a:t>
            </a:r>
            <a:r>
              <a:rPr sz="2600" dirty="0">
                <a:solidFill>
                  <a:srgbClr val="414042"/>
                </a:solidFill>
                <a:latin typeface="Arial"/>
                <a:cs typeface="Arial"/>
              </a:rPr>
              <a:t>art C</a:t>
            </a:r>
            <a:endParaRPr sz="2600" dirty="0">
              <a:latin typeface="Arial"/>
              <a:cs typeface="Arial"/>
            </a:endParaRPr>
          </a:p>
          <a:p>
            <a:pPr marL="12700">
              <a:lnSpc>
                <a:spcPts val="2080"/>
              </a:lnSpc>
            </a:pPr>
            <a:r>
              <a:rPr sz="1800" b="1" dirty="0">
                <a:solidFill>
                  <a:srgbClr val="87C546"/>
                </a:solidFill>
                <a:latin typeface="Arial"/>
                <a:cs typeface="Arial"/>
              </a:rPr>
              <a:t>helps c</a:t>
            </a:r>
            <a:r>
              <a:rPr sz="1800" b="1" spc="-15" dirty="0">
                <a:solidFill>
                  <a:srgbClr val="87C546"/>
                </a:solidFill>
                <a:latin typeface="Arial"/>
                <a:cs typeface="Arial"/>
              </a:rPr>
              <a:t>o</a:t>
            </a:r>
            <a:r>
              <a:rPr sz="1800" b="1" spc="-30" dirty="0">
                <a:solidFill>
                  <a:srgbClr val="87C546"/>
                </a:solidFill>
                <a:latin typeface="Arial"/>
                <a:cs typeface="Arial"/>
              </a:rPr>
              <a:t>v</a:t>
            </a:r>
            <a:r>
              <a:rPr sz="1800" b="1" dirty="0">
                <a:solidFill>
                  <a:srgbClr val="87C546"/>
                </a:solidFill>
                <a:latin typeface="Arial"/>
                <a:cs typeface="Arial"/>
              </a:rPr>
              <a:t>er</a:t>
            </a:r>
            <a:endParaRPr sz="1800" dirty="0">
              <a:latin typeface="Arial"/>
              <a:cs typeface="Arial"/>
            </a:endParaRPr>
          </a:p>
        </p:txBody>
      </p:sp>
      <p:sp>
        <p:nvSpPr>
          <p:cNvPr id="6" name="object 6"/>
          <p:cNvSpPr txBox="1"/>
          <p:nvPr/>
        </p:nvSpPr>
        <p:spPr>
          <a:xfrm>
            <a:off x="5462292" y="4032327"/>
            <a:ext cx="2561590" cy="1764586"/>
          </a:xfrm>
          <a:prstGeom prst="rect">
            <a:avLst/>
          </a:prstGeom>
        </p:spPr>
        <p:txBody>
          <a:bodyPr vert="horz" wrap="square" lIns="0" tIns="0" rIns="0" bIns="0" rtlCol="0">
            <a:spAutoFit/>
          </a:bodyPr>
          <a:lstStyle/>
          <a:p>
            <a:pPr marL="12700" marR="5080">
              <a:lnSpc>
                <a:spcPct val="100000"/>
              </a:lnSpc>
            </a:pPr>
            <a:r>
              <a:rPr sz="1800" spc="-45" dirty="0">
                <a:solidFill>
                  <a:srgbClr val="414042"/>
                </a:solidFill>
                <a:latin typeface="Arial"/>
                <a:cs typeface="Arial"/>
              </a:rPr>
              <a:t>E</a:t>
            </a:r>
            <a:r>
              <a:rPr sz="1800" spc="-30" dirty="0">
                <a:solidFill>
                  <a:srgbClr val="414042"/>
                </a:solidFill>
                <a:latin typeface="Arial"/>
                <a:cs typeface="Arial"/>
              </a:rPr>
              <a:t>v</a:t>
            </a:r>
            <a:r>
              <a:rPr sz="1800" dirty="0">
                <a:solidFill>
                  <a:srgbClr val="414042"/>
                </a:solidFill>
                <a:latin typeface="Arial"/>
                <a:cs typeface="Arial"/>
              </a:rPr>
              <a:t>erything that Medi</a:t>
            </a:r>
            <a:r>
              <a:rPr sz="1800" spc="-15" dirty="0">
                <a:solidFill>
                  <a:srgbClr val="414042"/>
                </a:solidFill>
                <a:latin typeface="Arial"/>
                <a:cs typeface="Arial"/>
              </a:rPr>
              <a:t>c</a:t>
            </a:r>
            <a:r>
              <a:rPr sz="1800" dirty="0">
                <a:solidFill>
                  <a:srgbClr val="414042"/>
                </a:solidFill>
                <a:latin typeface="Arial"/>
                <a:cs typeface="Arial"/>
              </a:rPr>
              <a:t>a</a:t>
            </a:r>
            <a:r>
              <a:rPr sz="1800" spc="-40" dirty="0">
                <a:solidFill>
                  <a:srgbClr val="414042"/>
                </a:solidFill>
                <a:latin typeface="Arial"/>
                <a:cs typeface="Arial"/>
              </a:rPr>
              <a:t>r</a:t>
            </a:r>
            <a:r>
              <a:rPr sz="1800" dirty="0">
                <a:solidFill>
                  <a:srgbClr val="414042"/>
                </a:solidFill>
                <a:latin typeface="Arial"/>
                <a:cs typeface="Arial"/>
              </a:rPr>
              <a:t>e </a:t>
            </a:r>
            <a:r>
              <a:rPr sz="1800" spc="-45" dirty="0">
                <a:solidFill>
                  <a:srgbClr val="414042"/>
                </a:solidFill>
                <a:latin typeface="Arial"/>
                <a:cs typeface="Arial"/>
              </a:rPr>
              <a:t>P</a:t>
            </a:r>
            <a:r>
              <a:rPr sz="1800" dirty="0">
                <a:solidFill>
                  <a:srgbClr val="414042"/>
                </a:solidFill>
                <a:latin typeface="Arial"/>
                <a:cs typeface="Arial"/>
              </a:rPr>
              <a:t>arts A and B c</a:t>
            </a:r>
            <a:r>
              <a:rPr sz="1800" spc="-15" dirty="0">
                <a:solidFill>
                  <a:srgbClr val="414042"/>
                </a:solidFill>
                <a:latin typeface="Arial"/>
                <a:cs typeface="Arial"/>
              </a:rPr>
              <a:t>o</a:t>
            </a:r>
            <a:r>
              <a:rPr sz="1800" spc="-30" dirty="0">
                <a:solidFill>
                  <a:srgbClr val="414042"/>
                </a:solidFill>
                <a:latin typeface="Arial"/>
                <a:cs typeface="Arial"/>
              </a:rPr>
              <a:t>v</a:t>
            </a:r>
            <a:r>
              <a:rPr sz="1800" dirty="0">
                <a:solidFill>
                  <a:srgbClr val="414042"/>
                </a:solidFill>
                <a:latin typeface="Arial"/>
                <a:cs typeface="Arial"/>
              </a:rPr>
              <a:t>er</a:t>
            </a:r>
            <a:endParaRPr sz="1800" dirty="0">
              <a:latin typeface="Arial"/>
              <a:cs typeface="Arial"/>
            </a:endParaRPr>
          </a:p>
          <a:p>
            <a:pPr marL="12700" marR="347980">
              <a:lnSpc>
                <a:spcPct val="100000"/>
              </a:lnSpc>
              <a:spcBef>
                <a:spcPts val="800"/>
              </a:spcBef>
            </a:pPr>
            <a:r>
              <a:rPr sz="1800" dirty="0">
                <a:solidFill>
                  <a:srgbClr val="414042"/>
                </a:solidFill>
                <a:latin typeface="Arial"/>
                <a:cs typeface="Arial"/>
              </a:rPr>
              <a:t>Some plans include additional services, li</a:t>
            </a:r>
            <a:r>
              <a:rPr sz="1800" spc="-20" dirty="0">
                <a:solidFill>
                  <a:srgbClr val="414042"/>
                </a:solidFill>
                <a:latin typeface="Arial"/>
                <a:cs typeface="Arial"/>
              </a:rPr>
              <a:t>k</a:t>
            </a:r>
            <a:r>
              <a:rPr sz="1800" dirty="0">
                <a:solidFill>
                  <a:srgbClr val="414042"/>
                </a:solidFill>
                <a:latin typeface="Arial"/>
                <a:cs typeface="Arial"/>
              </a:rPr>
              <a:t>e de</a:t>
            </a:r>
            <a:r>
              <a:rPr sz="1800" spc="-10" dirty="0">
                <a:solidFill>
                  <a:srgbClr val="414042"/>
                </a:solidFill>
                <a:latin typeface="Arial"/>
                <a:cs typeface="Arial"/>
              </a:rPr>
              <a:t>nt</a:t>
            </a:r>
            <a:r>
              <a:rPr sz="1800" dirty="0">
                <a:solidFill>
                  <a:srgbClr val="414042"/>
                </a:solidFill>
                <a:latin typeface="Arial"/>
                <a:cs typeface="Arial"/>
              </a:rPr>
              <a:t>al, vision and </a:t>
            </a:r>
            <a:r>
              <a:rPr sz="1800" spc="-20" dirty="0">
                <a:solidFill>
                  <a:srgbClr val="414042"/>
                </a:solidFill>
                <a:latin typeface="Arial"/>
                <a:cs typeface="Arial"/>
              </a:rPr>
              <a:t>w</a:t>
            </a:r>
            <a:r>
              <a:rPr sz="1800" dirty="0">
                <a:solidFill>
                  <a:srgbClr val="414042"/>
                </a:solidFill>
                <a:latin typeface="Arial"/>
                <a:cs typeface="Arial"/>
              </a:rPr>
              <a:t>ellness p</a:t>
            </a:r>
            <a:r>
              <a:rPr sz="1800" spc="-40" dirty="0">
                <a:solidFill>
                  <a:srgbClr val="414042"/>
                </a:solidFill>
                <a:latin typeface="Arial"/>
                <a:cs typeface="Arial"/>
              </a:rPr>
              <a:t>r</a:t>
            </a:r>
            <a:r>
              <a:rPr sz="1800" dirty="0">
                <a:solidFill>
                  <a:srgbClr val="414042"/>
                </a:solidFill>
                <a:latin typeface="Arial"/>
                <a:cs typeface="Arial"/>
              </a:rPr>
              <a:t>og</a:t>
            </a:r>
            <a:r>
              <a:rPr sz="1800" spc="-40" dirty="0">
                <a:solidFill>
                  <a:srgbClr val="414042"/>
                </a:solidFill>
                <a:latin typeface="Arial"/>
                <a:cs typeface="Arial"/>
              </a:rPr>
              <a:t>r</a:t>
            </a:r>
            <a:r>
              <a:rPr sz="1800" dirty="0">
                <a:solidFill>
                  <a:srgbClr val="414042"/>
                </a:solidFill>
                <a:latin typeface="Arial"/>
                <a:cs typeface="Arial"/>
              </a:rPr>
              <a:t>ams</a:t>
            </a:r>
            <a:endParaRPr sz="1800" dirty="0">
              <a:latin typeface="Arial"/>
              <a:cs typeface="Arial"/>
            </a:endParaRPr>
          </a:p>
        </p:txBody>
      </p:sp>
      <p:sp>
        <p:nvSpPr>
          <p:cNvPr id="8" name="object 8"/>
          <p:cNvSpPr txBox="1"/>
          <p:nvPr/>
        </p:nvSpPr>
        <p:spPr>
          <a:xfrm>
            <a:off x="8648700" y="3301970"/>
            <a:ext cx="1663700" cy="658300"/>
          </a:xfrm>
          <a:prstGeom prst="rect">
            <a:avLst/>
          </a:prstGeom>
        </p:spPr>
        <p:txBody>
          <a:bodyPr vert="horz" wrap="square" lIns="0" tIns="0" rIns="0" bIns="0" rtlCol="0">
            <a:spAutoFit/>
          </a:bodyPr>
          <a:lstStyle/>
          <a:p>
            <a:pPr marL="12700">
              <a:lnSpc>
                <a:spcPts val="3040"/>
              </a:lnSpc>
            </a:pPr>
            <a:r>
              <a:rPr sz="2600" spc="-60" dirty="0">
                <a:solidFill>
                  <a:srgbClr val="414042"/>
                </a:solidFill>
                <a:latin typeface="Arial"/>
                <a:cs typeface="Arial"/>
              </a:rPr>
              <a:t>P</a:t>
            </a:r>
            <a:r>
              <a:rPr sz="2600" dirty="0">
                <a:solidFill>
                  <a:srgbClr val="414042"/>
                </a:solidFill>
                <a:latin typeface="Arial"/>
                <a:cs typeface="Arial"/>
              </a:rPr>
              <a:t>art D</a:t>
            </a:r>
            <a:endParaRPr sz="2600" dirty="0">
              <a:latin typeface="Arial"/>
              <a:cs typeface="Arial"/>
            </a:endParaRPr>
          </a:p>
          <a:p>
            <a:pPr marL="12700">
              <a:lnSpc>
                <a:spcPts val="2080"/>
              </a:lnSpc>
            </a:pPr>
            <a:r>
              <a:rPr sz="1800" b="1" dirty="0">
                <a:solidFill>
                  <a:srgbClr val="87C546"/>
                </a:solidFill>
                <a:latin typeface="Arial"/>
                <a:cs typeface="Arial"/>
              </a:rPr>
              <a:t>helps c</a:t>
            </a:r>
            <a:r>
              <a:rPr sz="1800" b="1" spc="-15" dirty="0">
                <a:solidFill>
                  <a:srgbClr val="87C546"/>
                </a:solidFill>
                <a:latin typeface="Arial"/>
                <a:cs typeface="Arial"/>
              </a:rPr>
              <a:t>o</a:t>
            </a:r>
            <a:r>
              <a:rPr sz="1800" b="1" spc="-30" dirty="0">
                <a:solidFill>
                  <a:srgbClr val="87C546"/>
                </a:solidFill>
                <a:latin typeface="Arial"/>
                <a:cs typeface="Arial"/>
              </a:rPr>
              <a:t>v</a:t>
            </a:r>
            <a:r>
              <a:rPr sz="1800" b="1" dirty="0">
                <a:solidFill>
                  <a:srgbClr val="87C546"/>
                </a:solidFill>
                <a:latin typeface="Arial"/>
                <a:cs typeface="Arial"/>
              </a:rPr>
              <a:t>er</a:t>
            </a:r>
            <a:endParaRPr sz="1800" dirty="0">
              <a:latin typeface="Arial"/>
              <a:cs typeface="Arial"/>
            </a:endParaRPr>
          </a:p>
        </p:txBody>
      </p:sp>
      <p:sp>
        <p:nvSpPr>
          <p:cNvPr id="10" name="object 10"/>
          <p:cNvSpPr txBox="1"/>
          <p:nvPr/>
        </p:nvSpPr>
        <p:spPr>
          <a:xfrm>
            <a:off x="8840494" y="4032327"/>
            <a:ext cx="2310105" cy="276999"/>
          </a:xfrm>
          <a:prstGeom prst="rect">
            <a:avLst/>
          </a:prstGeom>
        </p:spPr>
        <p:txBody>
          <a:bodyPr vert="horz" wrap="square" lIns="0" tIns="0" rIns="0" bIns="0" rtlCol="0">
            <a:spAutoFit/>
          </a:bodyPr>
          <a:lstStyle/>
          <a:p>
            <a:pPr marL="12700">
              <a:lnSpc>
                <a:spcPct val="100000"/>
              </a:lnSpc>
            </a:pPr>
            <a:r>
              <a:rPr sz="1800" spc="-25" dirty="0">
                <a:solidFill>
                  <a:srgbClr val="414042"/>
                </a:solidFill>
                <a:latin typeface="Arial"/>
                <a:cs typeface="Arial"/>
              </a:rPr>
              <a:t>P</a:t>
            </a:r>
            <a:r>
              <a:rPr sz="1800" spc="-40" dirty="0">
                <a:solidFill>
                  <a:srgbClr val="414042"/>
                </a:solidFill>
                <a:latin typeface="Arial"/>
                <a:cs typeface="Arial"/>
              </a:rPr>
              <a:t>r</a:t>
            </a:r>
            <a:r>
              <a:rPr sz="1800" dirty="0">
                <a:solidFill>
                  <a:srgbClr val="414042"/>
                </a:solidFill>
                <a:latin typeface="Arial"/>
                <a:cs typeface="Arial"/>
              </a:rPr>
              <a:t>escription drugs</a:t>
            </a:r>
            <a:endParaRPr sz="1800" dirty="0">
              <a:latin typeface="Arial"/>
              <a:cs typeface="Arial"/>
            </a:endParaRPr>
          </a:p>
        </p:txBody>
      </p:sp>
      <p:sp>
        <p:nvSpPr>
          <p:cNvPr id="15" name="object 15"/>
          <p:cNvSpPr txBox="1"/>
          <p:nvPr/>
        </p:nvSpPr>
        <p:spPr>
          <a:xfrm>
            <a:off x="5270500" y="6039351"/>
            <a:ext cx="7175500" cy="369332"/>
          </a:xfrm>
          <a:prstGeom prst="rect">
            <a:avLst/>
          </a:prstGeom>
        </p:spPr>
        <p:txBody>
          <a:bodyPr vert="horz" wrap="square" lIns="0" tIns="0" rIns="0" bIns="0" rtlCol="0">
            <a:spAutoFit/>
          </a:bodyPr>
          <a:lstStyle/>
          <a:p>
            <a:pPr marL="68580" marR="5080" indent="-56515">
              <a:lnSpc>
                <a:spcPct val="100000"/>
              </a:lnSpc>
            </a:pPr>
            <a:r>
              <a:rPr sz="1200" dirty="0">
                <a:solidFill>
                  <a:srgbClr val="404042"/>
                </a:solidFill>
                <a:latin typeface="Arial"/>
                <a:cs typeface="Arial"/>
              </a:rPr>
              <a:t>*If </a:t>
            </a:r>
            <a:r>
              <a:rPr sz="1200" spc="-20" dirty="0">
                <a:solidFill>
                  <a:srgbClr val="404042"/>
                </a:solidFill>
                <a:latin typeface="Arial"/>
                <a:cs typeface="Arial"/>
              </a:rPr>
              <a:t>y</a:t>
            </a:r>
            <a:r>
              <a:rPr sz="1200" dirty="0">
                <a:solidFill>
                  <a:srgbClr val="404042"/>
                </a:solidFill>
                <a:latin typeface="Arial"/>
                <a:cs typeface="Arial"/>
              </a:rPr>
              <a:t>ou decide not to join a Medi</a:t>
            </a:r>
            <a:r>
              <a:rPr sz="1200" spc="-10" dirty="0">
                <a:solidFill>
                  <a:srgbClr val="404042"/>
                </a:solidFill>
                <a:latin typeface="Arial"/>
                <a:cs typeface="Arial"/>
              </a:rPr>
              <a:t>c</a:t>
            </a:r>
            <a:r>
              <a:rPr sz="1200" dirty="0">
                <a:solidFill>
                  <a:srgbClr val="404042"/>
                </a:solidFill>
                <a:latin typeface="Arial"/>
                <a:cs typeface="Arial"/>
              </a:rPr>
              <a:t>a</a:t>
            </a:r>
            <a:r>
              <a:rPr sz="1200" spc="-25" dirty="0">
                <a:solidFill>
                  <a:srgbClr val="404042"/>
                </a:solidFill>
                <a:latin typeface="Arial"/>
                <a:cs typeface="Arial"/>
              </a:rPr>
              <a:t>r</a:t>
            </a:r>
            <a:r>
              <a:rPr sz="1200" dirty="0">
                <a:solidFill>
                  <a:srgbClr val="404042"/>
                </a:solidFill>
                <a:latin typeface="Arial"/>
                <a:cs typeface="Arial"/>
              </a:rPr>
              <a:t>e p</a:t>
            </a:r>
            <a:r>
              <a:rPr sz="1200" spc="-25" dirty="0">
                <a:solidFill>
                  <a:srgbClr val="404042"/>
                </a:solidFill>
                <a:latin typeface="Arial"/>
                <a:cs typeface="Arial"/>
              </a:rPr>
              <a:t>r</a:t>
            </a:r>
            <a:r>
              <a:rPr sz="1200" dirty="0">
                <a:solidFill>
                  <a:srgbClr val="404042"/>
                </a:solidFill>
                <a:latin typeface="Arial"/>
                <a:cs typeface="Arial"/>
              </a:rPr>
              <a:t>escription drug plan when </a:t>
            </a:r>
            <a:r>
              <a:rPr sz="1200" spc="-20" dirty="0">
                <a:solidFill>
                  <a:srgbClr val="404042"/>
                </a:solidFill>
                <a:latin typeface="Arial"/>
                <a:cs typeface="Arial"/>
              </a:rPr>
              <a:t>y</a:t>
            </a:r>
            <a:r>
              <a:rPr sz="1200" dirty="0">
                <a:solidFill>
                  <a:srgbClr val="404042"/>
                </a:solidFill>
                <a:latin typeface="Arial"/>
                <a:cs typeface="Arial"/>
              </a:rPr>
              <a:t>ou’</a:t>
            </a:r>
            <a:r>
              <a:rPr sz="1200" spc="-25" dirty="0">
                <a:solidFill>
                  <a:srgbClr val="404042"/>
                </a:solidFill>
                <a:latin typeface="Arial"/>
                <a:cs typeface="Arial"/>
              </a:rPr>
              <a:t>r</a:t>
            </a:r>
            <a:r>
              <a:rPr sz="1200" dirty="0">
                <a:solidFill>
                  <a:srgbClr val="404042"/>
                </a:solidFill>
                <a:latin typeface="Arial"/>
                <a:cs typeface="Arial"/>
              </a:rPr>
              <a:t>e </a:t>
            </a:r>
            <a:r>
              <a:rPr sz="1200" spc="-5" dirty="0">
                <a:solidFill>
                  <a:srgbClr val="404042"/>
                </a:solidFill>
                <a:latin typeface="Arial"/>
                <a:cs typeface="Arial"/>
              </a:rPr>
              <a:t>first</a:t>
            </a:r>
            <a:r>
              <a:rPr sz="1200" dirty="0">
                <a:solidFill>
                  <a:srgbClr val="404042"/>
                </a:solidFill>
                <a:latin typeface="Arial"/>
                <a:cs typeface="Arial"/>
              </a:rPr>
              <a:t> eligible and </a:t>
            </a:r>
            <a:r>
              <a:rPr sz="1200" spc="-20" dirty="0">
                <a:solidFill>
                  <a:srgbClr val="404042"/>
                </a:solidFill>
                <a:latin typeface="Arial"/>
                <a:cs typeface="Arial"/>
              </a:rPr>
              <a:t>y</a:t>
            </a:r>
            <a:r>
              <a:rPr sz="1200" dirty="0">
                <a:solidFill>
                  <a:srgbClr val="404042"/>
                </a:solidFill>
                <a:latin typeface="Arial"/>
                <a:cs typeface="Arial"/>
              </a:rPr>
              <a:t>ou don’t h</a:t>
            </a:r>
            <a:r>
              <a:rPr sz="1200" spc="-20" dirty="0">
                <a:solidFill>
                  <a:srgbClr val="404042"/>
                </a:solidFill>
                <a:latin typeface="Arial"/>
                <a:cs typeface="Arial"/>
              </a:rPr>
              <a:t>av</a:t>
            </a:r>
            <a:r>
              <a:rPr sz="1200" dirty="0">
                <a:solidFill>
                  <a:srgbClr val="404042"/>
                </a:solidFill>
                <a:latin typeface="Arial"/>
                <a:cs typeface="Arial"/>
              </a:rPr>
              <a:t>e other c</a:t>
            </a:r>
            <a:r>
              <a:rPr sz="1200" spc="-25" dirty="0">
                <a:solidFill>
                  <a:srgbClr val="404042"/>
                </a:solidFill>
                <a:latin typeface="Arial"/>
                <a:cs typeface="Arial"/>
              </a:rPr>
              <a:t>r</a:t>
            </a:r>
            <a:r>
              <a:rPr sz="1200" dirty="0">
                <a:solidFill>
                  <a:srgbClr val="404042"/>
                </a:solidFill>
                <a:latin typeface="Arial"/>
                <a:cs typeface="Arial"/>
              </a:rPr>
              <a:t>edi</a:t>
            </a:r>
            <a:r>
              <a:rPr sz="1200" spc="-5" dirty="0">
                <a:solidFill>
                  <a:srgbClr val="404042"/>
                </a:solidFill>
                <a:latin typeface="Arial"/>
                <a:cs typeface="Arial"/>
              </a:rPr>
              <a:t>t</a:t>
            </a:r>
            <a:r>
              <a:rPr sz="1200" dirty="0">
                <a:solidFill>
                  <a:srgbClr val="404042"/>
                </a:solidFill>
                <a:latin typeface="Arial"/>
                <a:cs typeface="Arial"/>
              </a:rPr>
              <a:t>able c</a:t>
            </a:r>
            <a:r>
              <a:rPr sz="1200" spc="-10" dirty="0">
                <a:solidFill>
                  <a:srgbClr val="404042"/>
                </a:solidFill>
                <a:latin typeface="Arial"/>
                <a:cs typeface="Arial"/>
              </a:rPr>
              <a:t>o</a:t>
            </a:r>
            <a:r>
              <a:rPr sz="1200" spc="-20" dirty="0">
                <a:solidFill>
                  <a:srgbClr val="404042"/>
                </a:solidFill>
                <a:latin typeface="Arial"/>
                <a:cs typeface="Arial"/>
              </a:rPr>
              <a:t>v</a:t>
            </a:r>
            <a:r>
              <a:rPr sz="1200" dirty="0">
                <a:solidFill>
                  <a:srgbClr val="404042"/>
                </a:solidFill>
                <a:latin typeface="Arial"/>
                <a:cs typeface="Arial"/>
              </a:rPr>
              <a:t>e</a:t>
            </a:r>
            <a:r>
              <a:rPr sz="1200" spc="-25" dirty="0">
                <a:solidFill>
                  <a:srgbClr val="404042"/>
                </a:solidFill>
                <a:latin typeface="Arial"/>
                <a:cs typeface="Arial"/>
              </a:rPr>
              <a:t>r</a:t>
            </a:r>
            <a:r>
              <a:rPr sz="1200" dirty="0">
                <a:solidFill>
                  <a:srgbClr val="404042"/>
                </a:solidFill>
                <a:latin typeface="Arial"/>
                <a:cs typeface="Arial"/>
              </a:rPr>
              <a:t>age or get ext</a:t>
            </a:r>
            <a:r>
              <a:rPr sz="1200" spc="-25" dirty="0">
                <a:solidFill>
                  <a:srgbClr val="404042"/>
                </a:solidFill>
                <a:latin typeface="Arial"/>
                <a:cs typeface="Arial"/>
              </a:rPr>
              <a:t>r</a:t>
            </a:r>
            <a:r>
              <a:rPr sz="1200" dirty="0">
                <a:solidFill>
                  <a:srgbClr val="404042"/>
                </a:solidFill>
                <a:latin typeface="Arial"/>
                <a:cs typeface="Arial"/>
              </a:rPr>
              <a:t>a help, </a:t>
            </a:r>
            <a:r>
              <a:rPr sz="1200" spc="-20" dirty="0">
                <a:solidFill>
                  <a:srgbClr val="404042"/>
                </a:solidFill>
                <a:latin typeface="Arial"/>
                <a:cs typeface="Arial"/>
              </a:rPr>
              <a:t>y</a:t>
            </a:r>
            <a:r>
              <a:rPr sz="1200" dirty="0">
                <a:solidFill>
                  <a:srgbClr val="404042"/>
                </a:solidFill>
                <a:latin typeface="Arial"/>
                <a:cs typeface="Arial"/>
              </a:rPr>
              <a:t>ou’ll li</a:t>
            </a:r>
            <a:r>
              <a:rPr sz="1200" spc="-15" dirty="0">
                <a:solidFill>
                  <a:srgbClr val="404042"/>
                </a:solidFill>
                <a:latin typeface="Arial"/>
                <a:cs typeface="Arial"/>
              </a:rPr>
              <a:t>k</a:t>
            </a:r>
            <a:r>
              <a:rPr sz="1200" dirty="0">
                <a:solidFill>
                  <a:srgbClr val="404042"/>
                </a:solidFill>
                <a:latin typeface="Arial"/>
                <a:cs typeface="Arial"/>
              </a:rPr>
              <a:t>ely p</a:t>
            </a:r>
            <a:r>
              <a:rPr sz="1200" spc="-10" dirty="0">
                <a:solidFill>
                  <a:srgbClr val="404042"/>
                </a:solidFill>
                <a:latin typeface="Arial"/>
                <a:cs typeface="Arial"/>
              </a:rPr>
              <a:t>a</a:t>
            </a:r>
            <a:r>
              <a:rPr sz="1200" dirty="0">
                <a:solidFill>
                  <a:srgbClr val="404042"/>
                </a:solidFill>
                <a:latin typeface="Arial"/>
                <a:cs typeface="Arial"/>
              </a:rPr>
              <a:t>y a la</a:t>
            </a:r>
            <a:r>
              <a:rPr sz="1200" spc="-5" dirty="0">
                <a:solidFill>
                  <a:srgbClr val="404042"/>
                </a:solidFill>
                <a:latin typeface="Arial"/>
                <a:cs typeface="Arial"/>
              </a:rPr>
              <a:t>t</a:t>
            </a:r>
            <a:r>
              <a:rPr sz="1200" dirty="0">
                <a:solidFill>
                  <a:srgbClr val="404042"/>
                </a:solidFill>
                <a:latin typeface="Arial"/>
                <a:cs typeface="Arial"/>
              </a:rPr>
              <a:t>e en</a:t>
            </a:r>
            <a:r>
              <a:rPr sz="1200" spc="-25" dirty="0">
                <a:solidFill>
                  <a:srgbClr val="404042"/>
                </a:solidFill>
                <a:latin typeface="Arial"/>
                <a:cs typeface="Arial"/>
              </a:rPr>
              <a:t>r</a:t>
            </a:r>
            <a:r>
              <a:rPr sz="1200" dirty="0">
                <a:solidFill>
                  <a:srgbClr val="404042"/>
                </a:solidFill>
                <a:latin typeface="Arial"/>
                <a:cs typeface="Arial"/>
              </a:rPr>
              <a:t>ollme</a:t>
            </a:r>
            <a:r>
              <a:rPr sz="1200" spc="-5" dirty="0">
                <a:solidFill>
                  <a:srgbClr val="404042"/>
                </a:solidFill>
                <a:latin typeface="Arial"/>
                <a:cs typeface="Arial"/>
              </a:rPr>
              <a:t>n</a:t>
            </a:r>
            <a:r>
              <a:rPr sz="1200" dirty="0">
                <a:solidFill>
                  <a:srgbClr val="404042"/>
                </a:solidFill>
                <a:latin typeface="Arial"/>
                <a:cs typeface="Arial"/>
              </a:rPr>
              <a:t>t penalty if </a:t>
            </a:r>
            <a:r>
              <a:rPr sz="1200" spc="-20" dirty="0">
                <a:solidFill>
                  <a:srgbClr val="404042"/>
                </a:solidFill>
                <a:latin typeface="Arial"/>
                <a:cs typeface="Arial"/>
              </a:rPr>
              <a:t>y</a:t>
            </a:r>
            <a:r>
              <a:rPr sz="1200" dirty="0">
                <a:solidFill>
                  <a:srgbClr val="404042"/>
                </a:solidFill>
                <a:latin typeface="Arial"/>
                <a:cs typeface="Arial"/>
              </a:rPr>
              <a:t>ou join la</a:t>
            </a:r>
            <a:r>
              <a:rPr sz="1200" spc="-5" dirty="0">
                <a:solidFill>
                  <a:srgbClr val="404042"/>
                </a:solidFill>
                <a:latin typeface="Arial"/>
                <a:cs typeface="Arial"/>
              </a:rPr>
              <a:t>t</a:t>
            </a:r>
            <a:r>
              <a:rPr sz="1200" dirty="0">
                <a:solidFill>
                  <a:srgbClr val="404042"/>
                </a:solidFill>
                <a:latin typeface="Arial"/>
                <a:cs typeface="Arial"/>
              </a:rPr>
              <a:t>er.</a:t>
            </a:r>
            <a:endParaRPr sz="1200" dirty="0">
              <a:latin typeface="Arial"/>
              <a:cs typeface="Arial"/>
            </a:endParaRPr>
          </a:p>
        </p:txBody>
      </p:sp>
      <p:pic>
        <p:nvPicPr>
          <p:cNvPr id="17" name="Picture 16" descr="hum_r_4cp_pos_noR_White.eps"/>
          <p:cNvPicPr>
            <a:picLocks noChangeAspect="1"/>
          </p:cNvPicPr>
          <p:nvPr/>
        </p:nvPicPr>
        <p:blipFill>
          <a:blip r:embed="rId3"/>
          <a:srcRect/>
          <a:stretch>
            <a:fillRect/>
          </a:stretch>
        </p:blipFill>
        <p:spPr>
          <a:xfrm>
            <a:off x="1320800" y="6477000"/>
            <a:ext cx="1600200" cy="332245"/>
          </a:xfrm>
          <a:prstGeom prst="rect">
            <a:avLst/>
          </a:prstGeom>
        </p:spPr>
      </p:pic>
      <p:sp>
        <p:nvSpPr>
          <p:cNvPr id="18" name="object 11"/>
          <p:cNvSpPr/>
          <p:nvPr/>
        </p:nvSpPr>
        <p:spPr>
          <a:xfrm>
            <a:off x="5283200" y="4114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9" name="object 11"/>
          <p:cNvSpPr/>
          <p:nvPr/>
        </p:nvSpPr>
        <p:spPr>
          <a:xfrm>
            <a:off x="5283200" y="4800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0" name="object 11"/>
          <p:cNvSpPr/>
          <p:nvPr/>
        </p:nvSpPr>
        <p:spPr>
          <a:xfrm>
            <a:off x="8636000" y="4114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21"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204" dirty="0">
                <a:latin typeface="Arial"/>
                <a:cs typeface="Arial"/>
              </a:rPr>
              <a:t>Y</a:t>
            </a:r>
            <a:r>
              <a:rPr spc="30" dirty="0">
                <a:latin typeface="Arial"/>
                <a:cs typeface="Arial"/>
              </a:rPr>
              <a:t>o</a:t>
            </a:r>
            <a:r>
              <a:rPr spc="5" dirty="0">
                <a:latin typeface="Arial"/>
                <a:cs typeface="Arial"/>
              </a:rPr>
              <a:t>u</a:t>
            </a:r>
            <a:r>
              <a:rPr dirty="0">
                <a:latin typeface="Arial"/>
                <a:cs typeface="Arial"/>
              </a:rPr>
              <a:t>r</a:t>
            </a:r>
            <a:r>
              <a:rPr spc="135" dirty="0">
                <a:latin typeface="Arial"/>
                <a:cs typeface="Arial"/>
              </a:rPr>
              <a:t> </a:t>
            </a: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0" dirty="0">
                <a:latin typeface="Arial"/>
                <a:cs typeface="Arial"/>
              </a:rPr>
              <a:t>r</a:t>
            </a:r>
            <a:r>
              <a:rPr dirty="0">
                <a:latin typeface="Arial"/>
                <a:cs typeface="Arial"/>
              </a:rPr>
              <a:t>e</a:t>
            </a:r>
            <a:r>
              <a:rPr spc="140" dirty="0">
                <a:latin typeface="Arial"/>
                <a:cs typeface="Arial"/>
              </a:rPr>
              <a:t> </a:t>
            </a:r>
            <a:r>
              <a:rPr spc="25" dirty="0">
                <a:latin typeface="Arial"/>
                <a:cs typeface="Arial"/>
              </a:rPr>
              <a:t>o</a:t>
            </a:r>
            <a:r>
              <a:rPr spc="-20" dirty="0">
                <a:latin typeface="Arial"/>
                <a:cs typeface="Arial"/>
              </a:rPr>
              <a:t>p</a:t>
            </a:r>
            <a:r>
              <a:rPr spc="25" dirty="0">
                <a:latin typeface="Arial"/>
                <a:cs typeface="Arial"/>
              </a:rPr>
              <a:t>t</a:t>
            </a:r>
            <a:r>
              <a:rPr spc="10" dirty="0">
                <a:latin typeface="Arial"/>
                <a:cs typeface="Arial"/>
              </a:rPr>
              <a:t>i</a:t>
            </a:r>
            <a:r>
              <a:rPr spc="20" dirty="0">
                <a:latin typeface="Arial"/>
                <a:cs typeface="Arial"/>
              </a:rPr>
              <a:t>o</a:t>
            </a:r>
            <a:r>
              <a:rPr spc="-5" dirty="0">
                <a:latin typeface="Arial"/>
                <a:cs typeface="Arial"/>
              </a:rPr>
              <a:t>n</a:t>
            </a:r>
            <a:r>
              <a:rPr dirty="0">
                <a:latin typeface="Arial"/>
                <a:cs typeface="Arial"/>
              </a:rPr>
              <a:t>s</a:t>
            </a:r>
          </a:p>
        </p:txBody>
      </p:sp>
      <p:sp>
        <p:nvSpPr>
          <p:cNvPr id="4" name="object 4"/>
          <p:cNvSpPr txBox="1">
            <a:spLocks noGrp="1"/>
          </p:cNvSpPr>
          <p:nvPr>
            <p:ph type="body" idx="1"/>
          </p:nvPr>
        </p:nvSpPr>
        <p:spPr>
          <a:xfrm>
            <a:off x="624204" y="1410412"/>
            <a:ext cx="11974196" cy="5068336"/>
          </a:xfrm>
          <a:prstGeom prst="rect">
            <a:avLst/>
          </a:prstGeom>
        </p:spPr>
        <p:txBody>
          <a:bodyPr vert="horz" wrap="square" lIns="0" tIns="0" rIns="0" bIns="0" rtlCol="0">
            <a:spAutoFit/>
          </a:bodyPr>
          <a:lstStyle/>
          <a:p>
            <a:pPr marL="4667885">
              <a:lnSpc>
                <a:spcPct val="100000"/>
              </a:lnSpc>
            </a:pPr>
            <a:r>
              <a:rPr dirty="0">
                <a:latin typeface="Arial"/>
                <a:cs typeface="Arial"/>
              </a:rPr>
              <a:t>Most people get their Medi</a:t>
            </a:r>
            <a:r>
              <a:rPr spc="-15" dirty="0">
                <a:latin typeface="Arial"/>
                <a:cs typeface="Arial"/>
              </a:rPr>
              <a:t>c</a:t>
            </a:r>
            <a:r>
              <a:rPr dirty="0">
                <a:latin typeface="Arial"/>
                <a:cs typeface="Arial"/>
              </a:rPr>
              <a:t>a</a:t>
            </a:r>
            <a:r>
              <a:rPr spc="-40" dirty="0">
                <a:latin typeface="Arial"/>
                <a:cs typeface="Arial"/>
              </a:rPr>
              <a:t>r</a:t>
            </a:r>
            <a:r>
              <a:rPr dirty="0">
                <a:latin typeface="Arial"/>
                <a:cs typeface="Arial"/>
              </a:rPr>
              <a:t>e c</a:t>
            </a:r>
            <a:r>
              <a:rPr spc="-15" dirty="0">
                <a:latin typeface="Arial"/>
                <a:cs typeface="Arial"/>
              </a:rPr>
              <a:t>o</a:t>
            </a:r>
            <a:r>
              <a:rPr spc="-30" dirty="0">
                <a:latin typeface="Arial"/>
                <a:cs typeface="Arial"/>
              </a:rPr>
              <a:t>v</a:t>
            </a:r>
            <a:r>
              <a:rPr dirty="0">
                <a:latin typeface="Arial"/>
                <a:cs typeface="Arial"/>
              </a:rPr>
              <a:t>e</a:t>
            </a:r>
            <a:r>
              <a:rPr spc="-40" dirty="0">
                <a:latin typeface="Arial"/>
                <a:cs typeface="Arial"/>
              </a:rPr>
              <a:t>r</a:t>
            </a:r>
            <a:r>
              <a:rPr dirty="0">
                <a:latin typeface="Arial"/>
                <a:cs typeface="Arial"/>
              </a:rPr>
              <a:t>age in one of th</a:t>
            </a:r>
            <a:r>
              <a:rPr spc="-40" dirty="0">
                <a:latin typeface="Arial"/>
                <a:cs typeface="Arial"/>
              </a:rPr>
              <a:t>r</a:t>
            </a:r>
            <a:r>
              <a:rPr dirty="0">
                <a:latin typeface="Arial"/>
                <a:cs typeface="Arial"/>
              </a:rPr>
              <a:t>ee b</a:t>
            </a:r>
            <a:r>
              <a:rPr spc="-40" dirty="0">
                <a:latin typeface="Arial"/>
                <a:cs typeface="Arial"/>
              </a:rPr>
              <a:t>r</a:t>
            </a:r>
            <a:r>
              <a:rPr dirty="0">
                <a:latin typeface="Arial"/>
                <a:cs typeface="Arial"/>
              </a:rPr>
              <a:t>oad </a:t>
            </a:r>
            <a:r>
              <a:rPr spc="-20" dirty="0">
                <a:latin typeface="Arial"/>
                <a:cs typeface="Arial"/>
              </a:rPr>
              <a:t>wa</a:t>
            </a:r>
            <a:r>
              <a:rPr spc="-30" dirty="0">
                <a:latin typeface="Arial"/>
                <a:cs typeface="Arial"/>
              </a:rPr>
              <a:t>y</a:t>
            </a:r>
            <a:r>
              <a:rPr dirty="0">
                <a:latin typeface="Arial"/>
                <a:cs typeface="Arial"/>
              </a:rPr>
              <a:t>s:</a:t>
            </a:r>
          </a:p>
          <a:p>
            <a:pPr marL="4646295">
              <a:lnSpc>
                <a:spcPct val="100000"/>
              </a:lnSpc>
              <a:spcBef>
                <a:spcPts val="25"/>
              </a:spcBef>
            </a:pPr>
            <a:endParaRPr sz="1600" dirty="0">
              <a:latin typeface="Times New Roman"/>
              <a:cs typeface="Times New Roman"/>
            </a:endParaRPr>
          </a:p>
          <a:p>
            <a:pPr marL="4658995">
              <a:lnSpc>
                <a:spcPct val="100000"/>
              </a:lnSpc>
            </a:pPr>
            <a:r>
              <a:rPr sz="2600" b="1" dirty="0">
                <a:latin typeface="Arial"/>
                <a:cs typeface="Arial"/>
              </a:rPr>
              <a:t>Option </a:t>
            </a:r>
            <a:r>
              <a:rPr lang="en-US" sz="2600" b="1" dirty="0">
                <a:latin typeface="Arial"/>
                <a:cs typeface="Arial"/>
              </a:rPr>
              <a:t>1</a:t>
            </a:r>
            <a:r>
              <a:rPr sz="2600" b="1" dirty="0" smtClean="0">
                <a:latin typeface="Arial"/>
                <a:cs typeface="Arial"/>
              </a:rPr>
              <a:t>:</a:t>
            </a:r>
            <a:r>
              <a:rPr sz="2600" b="1" spc="-15" dirty="0" smtClean="0">
                <a:latin typeface="Arial"/>
                <a:cs typeface="Arial"/>
              </a:rPr>
              <a:t> </a:t>
            </a:r>
            <a:r>
              <a:rPr sz="2600" dirty="0">
                <a:latin typeface="Arial"/>
                <a:cs typeface="Arial"/>
              </a:rPr>
              <a:t>Original Medi</a:t>
            </a:r>
            <a:r>
              <a:rPr sz="2600" spc="-20" dirty="0">
                <a:latin typeface="Arial"/>
                <a:cs typeface="Arial"/>
              </a:rPr>
              <a:t>c</a:t>
            </a:r>
            <a:r>
              <a:rPr sz="2600" dirty="0">
                <a:latin typeface="Arial"/>
                <a:cs typeface="Arial"/>
              </a:rPr>
              <a:t>a</a:t>
            </a:r>
            <a:r>
              <a:rPr sz="2600" spc="-55" dirty="0">
                <a:latin typeface="Arial"/>
                <a:cs typeface="Arial"/>
              </a:rPr>
              <a:t>r</a:t>
            </a:r>
            <a:r>
              <a:rPr sz="2600" dirty="0">
                <a:latin typeface="Arial"/>
                <a:cs typeface="Arial"/>
              </a:rPr>
              <a:t>e</a:t>
            </a:r>
          </a:p>
          <a:p>
            <a:pPr marL="4671695" marR="5080">
              <a:lnSpc>
                <a:spcPct val="104200"/>
              </a:lnSpc>
              <a:spcBef>
                <a:spcPts val="700"/>
              </a:spcBef>
            </a:pPr>
            <a:r>
              <a:rPr sz="1600" dirty="0">
                <a:latin typeface="Arial"/>
                <a:cs typeface="Arial"/>
              </a:rPr>
              <a:t>Medi</a:t>
            </a:r>
            <a:r>
              <a:rPr sz="1600" spc="-10" dirty="0">
                <a:latin typeface="Arial"/>
                <a:cs typeface="Arial"/>
              </a:rPr>
              <a:t>c</a:t>
            </a:r>
            <a:r>
              <a:rPr sz="1600" dirty="0">
                <a:latin typeface="Arial"/>
                <a:cs typeface="Arial"/>
              </a:rPr>
              <a:t>a</a:t>
            </a:r>
            <a:r>
              <a:rPr sz="1600" spc="-35" dirty="0">
                <a:latin typeface="Arial"/>
                <a:cs typeface="Arial"/>
              </a:rPr>
              <a:t>r</a:t>
            </a:r>
            <a:r>
              <a:rPr sz="1600" dirty="0">
                <a:latin typeface="Arial"/>
                <a:cs typeface="Arial"/>
              </a:rPr>
              <a:t>e </a:t>
            </a:r>
            <a:r>
              <a:rPr sz="1600" spc="-40" dirty="0">
                <a:latin typeface="Arial"/>
                <a:cs typeface="Arial"/>
              </a:rPr>
              <a:t>P</a:t>
            </a:r>
            <a:r>
              <a:rPr sz="1600" dirty="0">
                <a:latin typeface="Arial"/>
                <a:cs typeface="Arial"/>
              </a:rPr>
              <a:t>art A helps c</a:t>
            </a:r>
            <a:r>
              <a:rPr sz="1600" spc="-15" dirty="0">
                <a:latin typeface="Arial"/>
                <a:cs typeface="Arial"/>
              </a:rPr>
              <a:t>o</a:t>
            </a:r>
            <a:r>
              <a:rPr sz="1600" spc="-25" dirty="0">
                <a:latin typeface="Arial"/>
                <a:cs typeface="Arial"/>
              </a:rPr>
              <a:t>v</a:t>
            </a:r>
            <a:r>
              <a:rPr sz="1600" dirty="0">
                <a:latin typeface="Arial"/>
                <a:cs typeface="Arial"/>
              </a:rPr>
              <a:t>er hospi</a:t>
            </a:r>
            <a:r>
              <a:rPr sz="1600" spc="-5" dirty="0">
                <a:latin typeface="Arial"/>
                <a:cs typeface="Arial"/>
              </a:rPr>
              <a:t>t</a:t>
            </a:r>
            <a:r>
              <a:rPr sz="1600" dirty="0">
                <a:latin typeface="Arial"/>
                <a:cs typeface="Arial"/>
              </a:rPr>
              <a:t>al and other inpatie</a:t>
            </a:r>
            <a:r>
              <a:rPr sz="1600" spc="-5" dirty="0">
                <a:latin typeface="Arial"/>
                <a:cs typeface="Arial"/>
              </a:rPr>
              <a:t>n</a:t>
            </a:r>
            <a:r>
              <a:rPr sz="1600" dirty="0">
                <a:latin typeface="Arial"/>
                <a:cs typeface="Arial"/>
              </a:rPr>
              <a:t>t costs. Medi</a:t>
            </a:r>
            <a:r>
              <a:rPr sz="1600" spc="-10" dirty="0">
                <a:latin typeface="Arial"/>
                <a:cs typeface="Arial"/>
              </a:rPr>
              <a:t>c</a:t>
            </a:r>
            <a:r>
              <a:rPr sz="1600" dirty="0">
                <a:latin typeface="Arial"/>
                <a:cs typeface="Arial"/>
              </a:rPr>
              <a:t>a</a:t>
            </a:r>
            <a:r>
              <a:rPr sz="1600" spc="-35" dirty="0">
                <a:latin typeface="Arial"/>
                <a:cs typeface="Arial"/>
              </a:rPr>
              <a:t>r</a:t>
            </a:r>
            <a:r>
              <a:rPr sz="1600" dirty="0">
                <a:latin typeface="Arial"/>
                <a:cs typeface="Arial"/>
              </a:rPr>
              <a:t>e </a:t>
            </a:r>
            <a:r>
              <a:rPr sz="1600" spc="-40" dirty="0">
                <a:latin typeface="Arial"/>
                <a:cs typeface="Arial"/>
              </a:rPr>
              <a:t>P</a:t>
            </a:r>
            <a:r>
              <a:rPr sz="1600" dirty="0">
                <a:latin typeface="Arial"/>
                <a:cs typeface="Arial"/>
              </a:rPr>
              <a:t>art B helps c</a:t>
            </a:r>
            <a:r>
              <a:rPr sz="1600" spc="-15" dirty="0">
                <a:latin typeface="Arial"/>
                <a:cs typeface="Arial"/>
              </a:rPr>
              <a:t>o</a:t>
            </a:r>
            <a:r>
              <a:rPr sz="1600" spc="-25" dirty="0">
                <a:latin typeface="Arial"/>
                <a:cs typeface="Arial"/>
              </a:rPr>
              <a:t>v</a:t>
            </a:r>
            <a:r>
              <a:rPr sz="1600" dirty="0">
                <a:latin typeface="Arial"/>
                <a:cs typeface="Arial"/>
              </a:rPr>
              <a:t>er do</a:t>
            </a:r>
            <a:r>
              <a:rPr sz="1600" spc="30" dirty="0">
                <a:latin typeface="Arial"/>
                <a:cs typeface="Arial"/>
              </a:rPr>
              <a:t>c</a:t>
            </a:r>
            <a:r>
              <a:rPr sz="1600" dirty="0">
                <a:latin typeface="Arial"/>
                <a:cs typeface="Arial"/>
              </a:rPr>
              <a:t>tor and other health</a:t>
            </a:r>
            <a:r>
              <a:rPr sz="1600" spc="-10" dirty="0">
                <a:latin typeface="Arial"/>
                <a:cs typeface="Arial"/>
              </a:rPr>
              <a:t>c</a:t>
            </a:r>
            <a:r>
              <a:rPr sz="1600" dirty="0">
                <a:latin typeface="Arial"/>
                <a:cs typeface="Arial"/>
              </a:rPr>
              <a:t>a</a:t>
            </a:r>
            <a:r>
              <a:rPr sz="1600" spc="-35" dirty="0">
                <a:latin typeface="Arial"/>
                <a:cs typeface="Arial"/>
              </a:rPr>
              <a:t>r</a:t>
            </a:r>
            <a:r>
              <a:rPr sz="1600" dirty="0">
                <a:latin typeface="Arial"/>
                <a:cs typeface="Arial"/>
              </a:rPr>
              <a:t>e p</a:t>
            </a:r>
            <a:r>
              <a:rPr sz="1600" spc="-35" dirty="0">
                <a:latin typeface="Arial"/>
                <a:cs typeface="Arial"/>
              </a:rPr>
              <a:t>r</a:t>
            </a:r>
            <a:r>
              <a:rPr sz="1600" spc="-15" dirty="0">
                <a:latin typeface="Arial"/>
                <a:cs typeface="Arial"/>
              </a:rPr>
              <a:t>o</a:t>
            </a:r>
            <a:r>
              <a:rPr sz="1600" dirty="0">
                <a:latin typeface="Arial"/>
                <a:cs typeface="Arial"/>
              </a:rPr>
              <a:t>vider costs. </a:t>
            </a:r>
            <a:r>
              <a:rPr sz="1600" spc="-120" dirty="0">
                <a:latin typeface="Arial"/>
                <a:cs typeface="Arial"/>
              </a:rPr>
              <a:t>T</a:t>
            </a:r>
            <a:r>
              <a:rPr sz="1600" dirty="0">
                <a:latin typeface="Arial"/>
                <a:cs typeface="Arial"/>
              </a:rPr>
              <a:t>ogether, th</a:t>
            </a:r>
            <a:r>
              <a:rPr sz="1600" spc="-25" dirty="0">
                <a:latin typeface="Arial"/>
                <a:cs typeface="Arial"/>
              </a:rPr>
              <a:t>e</a:t>
            </a:r>
            <a:r>
              <a:rPr sz="1600" dirty="0">
                <a:latin typeface="Arial"/>
                <a:cs typeface="Arial"/>
              </a:rPr>
              <a:t>y a</a:t>
            </a:r>
            <a:r>
              <a:rPr sz="1600" spc="-35" dirty="0">
                <a:latin typeface="Arial"/>
                <a:cs typeface="Arial"/>
              </a:rPr>
              <a:t>r</a:t>
            </a:r>
            <a:r>
              <a:rPr sz="1600" dirty="0">
                <a:latin typeface="Arial"/>
                <a:cs typeface="Arial"/>
              </a:rPr>
              <a:t>e Original Medi</a:t>
            </a:r>
            <a:r>
              <a:rPr sz="1600" spc="-10" dirty="0">
                <a:latin typeface="Arial"/>
                <a:cs typeface="Arial"/>
              </a:rPr>
              <a:t>c</a:t>
            </a:r>
            <a:r>
              <a:rPr sz="1600" dirty="0">
                <a:latin typeface="Arial"/>
                <a:cs typeface="Arial"/>
              </a:rPr>
              <a:t>a</a:t>
            </a:r>
            <a:r>
              <a:rPr sz="1600" spc="-35" dirty="0">
                <a:latin typeface="Arial"/>
                <a:cs typeface="Arial"/>
              </a:rPr>
              <a:t>r</a:t>
            </a:r>
            <a:r>
              <a:rPr sz="1600" dirty="0">
                <a:latin typeface="Arial"/>
                <a:cs typeface="Arial"/>
              </a:rPr>
              <a:t>e, </a:t>
            </a:r>
            <a:r>
              <a:rPr sz="1600" spc="-25" dirty="0">
                <a:latin typeface="Arial"/>
                <a:cs typeface="Arial"/>
              </a:rPr>
              <a:t>av</a:t>
            </a:r>
            <a:r>
              <a:rPr sz="1600" dirty="0">
                <a:latin typeface="Arial"/>
                <a:cs typeface="Arial"/>
              </a:rPr>
              <a:t>ailable th</a:t>
            </a:r>
            <a:r>
              <a:rPr sz="1600" spc="-35" dirty="0">
                <a:latin typeface="Arial"/>
                <a:cs typeface="Arial"/>
              </a:rPr>
              <a:t>r</a:t>
            </a:r>
            <a:r>
              <a:rPr sz="1600" dirty="0">
                <a:latin typeface="Arial"/>
                <a:cs typeface="Arial"/>
              </a:rPr>
              <a:t>ough the </a:t>
            </a:r>
            <a:r>
              <a:rPr sz="1600" spc="-15" dirty="0">
                <a:latin typeface="Arial"/>
                <a:cs typeface="Arial"/>
              </a:rPr>
              <a:t>f</a:t>
            </a:r>
            <a:r>
              <a:rPr sz="1600" dirty="0">
                <a:latin typeface="Arial"/>
                <a:cs typeface="Arial"/>
              </a:rPr>
              <a:t>ede</a:t>
            </a:r>
            <a:r>
              <a:rPr sz="1600" spc="-35" dirty="0">
                <a:latin typeface="Arial"/>
                <a:cs typeface="Arial"/>
              </a:rPr>
              <a:t>r</a:t>
            </a:r>
            <a:r>
              <a:rPr sz="1600" dirty="0">
                <a:latin typeface="Arial"/>
                <a:cs typeface="Arial"/>
              </a:rPr>
              <a:t>al g</a:t>
            </a:r>
            <a:r>
              <a:rPr sz="1600" spc="-15" dirty="0">
                <a:latin typeface="Arial"/>
                <a:cs typeface="Arial"/>
              </a:rPr>
              <a:t>o</a:t>
            </a:r>
            <a:r>
              <a:rPr sz="1600" spc="-25" dirty="0">
                <a:latin typeface="Arial"/>
                <a:cs typeface="Arial"/>
              </a:rPr>
              <a:t>v</a:t>
            </a:r>
            <a:r>
              <a:rPr sz="1600" dirty="0">
                <a:latin typeface="Arial"/>
                <a:cs typeface="Arial"/>
              </a:rPr>
              <a:t>ernme</a:t>
            </a:r>
            <a:r>
              <a:rPr sz="1600" spc="-5" dirty="0">
                <a:latin typeface="Arial"/>
                <a:cs typeface="Arial"/>
              </a:rPr>
              <a:t>n</a:t>
            </a:r>
            <a:r>
              <a:rPr sz="1600" dirty="0">
                <a:latin typeface="Arial"/>
                <a:cs typeface="Arial"/>
              </a:rPr>
              <a:t>t.</a:t>
            </a:r>
          </a:p>
          <a:p>
            <a:pPr marL="4646295">
              <a:lnSpc>
                <a:spcPct val="100000"/>
              </a:lnSpc>
              <a:spcBef>
                <a:spcPts val="32"/>
              </a:spcBef>
            </a:pPr>
            <a:endParaRPr sz="1450" dirty="0">
              <a:latin typeface="Times New Roman"/>
              <a:cs typeface="Times New Roman"/>
            </a:endParaRPr>
          </a:p>
          <a:p>
            <a:pPr marL="4658995" marR="217804">
              <a:lnSpc>
                <a:spcPct val="100000"/>
              </a:lnSpc>
            </a:pPr>
            <a:r>
              <a:rPr sz="2600" b="1" dirty="0">
                <a:latin typeface="Arial"/>
                <a:cs typeface="Arial"/>
              </a:rPr>
              <a:t>Option </a:t>
            </a:r>
            <a:r>
              <a:rPr lang="en-US" sz="2600" b="1" dirty="0">
                <a:latin typeface="Arial"/>
                <a:cs typeface="Arial"/>
              </a:rPr>
              <a:t>2</a:t>
            </a:r>
            <a:r>
              <a:rPr sz="2600" b="1" dirty="0" smtClean="0">
                <a:latin typeface="Arial"/>
                <a:cs typeface="Arial"/>
              </a:rPr>
              <a:t>:</a:t>
            </a:r>
            <a:r>
              <a:rPr sz="2600" b="1" spc="-15" dirty="0" smtClean="0">
                <a:latin typeface="Arial"/>
                <a:cs typeface="Arial"/>
              </a:rPr>
              <a:t> </a:t>
            </a:r>
            <a:r>
              <a:rPr sz="2600" dirty="0">
                <a:latin typeface="Arial"/>
                <a:cs typeface="Arial"/>
              </a:rPr>
              <a:t>Original Medi</a:t>
            </a:r>
            <a:r>
              <a:rPr sz="2600" spc="-20" dirty="0">
                <a:latin typeface="Arial"/>
                <a:cs typeface="Arial"/>
              </a:rPr>
              <a:t>c</a:t>
            </a:r>
            <a:r>
              <a:rPr sz="2600" dirty="0">
                <a:latin typeface="Arial"/>
                <a:cs typeface="Arial"/>
              </a:rPr>
              <a:t>a</a:t>
            </a:r>
            <a:r>
              <a:rPr sz="2600" spc="-55" dirty="0">
                <a:latin typeface="Arial"/>
                <a:cs typeface="Arial"/>
              </a:rPr>
              <a:t>r</a:t>
            </a:r>
            <a:r>
              <a:rPr sz="2600" dirty="0">
                <a:latin typeface="Arial"/>
                <a:cs typeface="Arial"/>
              </a:rPr>
              <a:t>e, plus a Medi</a:t>
            </a:r>
            <a:r>
              <a:rPr sz="2600" spc="-20" dirty="0">
                <a:latin typeface="Arial"/>
                <a:cs typeface="Arial"/>
              </a:rPr>
              <a:t>c</a:t>
            </a:r>
            <a:r>
              <a:rPr sz="2600" dirty="0">
                <a:latin typeface="Arial"/>
                <a:cs typeface="Arial"/>
              </a:rPr>
              <a:t>a</a:t>
            </a:r>
            <a:r>
              <a:rPr sz="2600" spc="-55" dirty="0">
                <a:latin typeface="Arial"/>
                <a:cs typeface="Arial"/>
              </a:rPr>
              <a:t>r</a:t>
            </a:r>
            <a:r>
              <a:rPr sz="2600" dirty="0">
                <a:latin typeface="Arial"/>
                <a:cs typeface="Arial"/>
              </a:rPr>
              <a:t>e Suppleme</a:t>
            </a:r>
            <a:r>
              <a:rPr sz="2600" spc="-10" dirty="0">
                <a:latin typeface="Arial"/>
                <a:cs typeface="Arial"/>
              </a:rPr>
              <a:t>n</a:t>
            </a:r>
            <a:r>
              <a:rPr sz="2600" dirty="0">
                <a:latin typeface="Arial"/>
                <a:cs typeface="Arial"/>
              </a:rPr>
              <a:t>t plan, plus a p</a:t>
            </a:r>
            <a:r>
              <a:rPr sz="2600" spc="-55" dirty="0">
                <a:latin typeface="Arial"/>
                <a:cs typeface="Arial"/>
              </a:rPr>
              <a:t>r</a:t>
            </a:r>
            <a:r>
              <a:rPr sz="2600" dirty="0">
                <a:latin typeface="Arial"/>
                <a:cs typeface="Arial"/>
              </a:rPr>
              <a:t>escription drug plan</a:t>
            </a:r>
          </a:p>
          <a:p>
            <a:pPr marL="4658995">
              <a:lnSpc>
                <a:spcPct val="100000"/>
              </a:lnSpc>
              <a:spcBef>
                <a:spcPts val="1500"/>
              </a:spcBef>
            </a:pPr>
            <a:r>
              <a:rPr sz="2600" b="1" dirty="0">
                <a:latin typeface="Arial"/>
                <a:cs typeface="Arial"/>
              </a:rPr>
              <a:t>Option </a:t>
            </a:r>
            <a:r>
              <a:rPr lang="en-US" sz="2600" b="1" dirty="0">
                <a:latin typeface="Arial"/>
                <a:cs typeface="Arial"/>
              </a:rPr>
              <a:t>3</a:t>
            </a:r>
            <a:r>
              <a:rPr sz="2600" b="1" dirty="0" smtClean="0">
                <a:latin typeface="Arial"/>
                <a:cs typeface="Arial"/>
              </a:rPr>
              <a:t>:</a:t>
            </a:r>
            <a:r>
              <a:rPr sz="2600" b="1" spc="-15" dirty="0" smtClean="0">
                <a:latin typeface="Arial"/>
                <a:cs typeface="Arial"/>
              </a:rPr>
              <a:t> </a:t>
            </a:r>
            <a:r>
              <a:rPr sz="2600" dirty="0" smtClean="0">
                <a:latin typeface="Arial"/>
                <a:cs typeface="Arial"/>
              </a:rPr>
              <a:t>Medi</a:t>
            </a:r>
            <a:r>
              <a:rPr sz="2600" spc="-20" dirty="0" smtClean="0">
                <a:latin typeface="Arial"/>
                <a:cs typeface="Arial"/>
              </a:rPr>
              <a:t>c</a:t>
            </a:r>
            <a:r>
              <a:rPr sz="2600" dirty="0" smtClean="0">
                <a:latin typeface="Arial"/>
                <a:cs typeface="Arial"/>
              </a:rPr>
              <a:t>a</a:t>
            </a:r>
            <a:r>
              <a:rPr sz="2600" spc="-55" dirty="0" smtClean="0">
                <a:latin typeface="Arial"/>
                <a:cs typeface="Arial"/>
              </a:rPr>
              <a:t>r</a:t>
            </a:r>
            <a:r>
              <a:rPr sz="2600" dirty="0" smtClean="0">
                <a:latin typeface="Arial"/>
                <a:cs typeface="Arial"/>
              </a:rPr>
              <a:t>e </a:t>
            </a:r>
            <a:r>
              <a:rPr sz="2600" dirty="0">
                <a:latin typeface="Arial"/>
                <a:cs typeface="Arial"/>
              </a:rPr>
              <a:t>Ad</a:t>
            </a:r>
            <a:r>
              <a:rPr sz="2600" spc="-40" dirty="0">
                <a:latin typeface="Arial"/>
                <a:cs typeface="Arial"/>
              </a:rPr>
              <a:t>v</a:t>
            </a:r>
            <a:r>
              <a:rPr sz="2600" dirty="0">
                <a:latin typeface="Arial"/>
                <a:cs typeface="Arial"/>
              </a:rPr>
              <a:t>a</a:t>
            </a:r>
            <a:r>
              <a:rPr sz="2600" spc="-10" dirty="0">
                <a:latin typeface="Arial"/>
                <a:cs typeface="Arial"/>
              </a:rPr>
              <a:t>nt</a:t>
            </a:r>
            <a:r>
              <a:rPr sz="2600" dirty="0">
                <a:latin typeface="Arial"/>
                <a:cs typeface="Arial"/>
              </a:rPr>
              <a:t>age (MA) plan</a:t>
            </a:r>
          </a:p>
          <a:p>
            <a:pPr marL="4841875" marR="311785">
              <a:lnSpc>
                <a:spcPct val="104200"/>
              </a:lnSpc>
              <a:spcBef>
                <a:spcPts val="700"/>
              </a:spcBef>
            </a:pPr>
            <a:r>
              <a:rPr sz="1600" dirty="0">
                <a:latin typeface="Arial"/>
                <a:cs typeface="Arial"/>
              </a:rPr>
              <a:t>Includes Medi</a:t>
            </a:r>
            <a:r>
              <a:rPr sz="1600" spc="-10" dirty="0">
                <a:latin typeface="Arial"/>
                <a:cs typeface="Arial"/>
              </a:rPr>
              <a:t>c</a:t>
            </a:r>
            <a:r>
              <a:rPr sz="1600" dirty="0">
                <a:latin typeface="Arial"/>
                <a:cs typeface="Arial"/>
              </a:rPr>
              <a:t>a</a:t>
            </a:r>
            <a:r>
              <a:rPr sz="1600" spc="-35" dirty="0">
                <a:latin typeface="Arial"/>
                <a:cs typeface="Arial"/>
              </a:rPr>
              <a:t>r</a:t>
            </a:r>
            <a:r>
              <a:rPr sz="1600" dirty="0">
                <a:latin typeface="Arial"/>
                <a:cs typeface="Arial"/>
              </a:rPr>
              <a:t>e </a:t>
            </a:r>
            <a:r>
              <a:rPr sz="1600" spc="-40" dirty="0">
                <a:latin typeface="Arial"/>
                <a:cs typeface="Arial"/>
              </a:rPr>
              <a:t>P</a:t>
            </a:r>
            <a:r>
              <a:rPr sz="1600" dirty="0">
                <a:latin typeface="Arial"/>
                <a:cs typeface="Arial"/>
              </a:rPr>
              <a:t>arts A and B (of</a:t>
            </a:r>
            <a:r>
              <a:rPr sz="1600" spc="-10" dirty="0">
                <a:latin typeface="Arial"/>
                <a:cs typeface="Arial"/>
              </a:rPr>
              <a:t>t</a:t>
            </a:r>
            <a:r>
              <a:rPr sz="1600" dirty="0">
                <a:latin typeface="Arial"/>
                <a:cs typeface="Arial"/>
              </a:rPr>
              <a:t>en </a:t>
            </a:r>
            <a:r>
              <a:rPr sz="1600" spc="-35" dirty="0">
                <a:latin typeface="Arial"/>
                <a:cs typeface="Arial"/>
              </a:rPr>
              <a:t>r</a:t>
            </a:r>
            <a:r>
              <a:rPr sz="1600" dirty="0">
                <a:latin typeface="Arial"/>
                <a:cs typeface="Arial"/>
              </a:rPr>
              <a:t>equi</a:t>
            </a:r>
            <a:r>
              <a:rPr sz="1600" spc="-35" dirty="0">
                <a:latin typeface="Arial"/>
                <a:cs typeface="Arial"/>
              </a:rPr>
              <a:t>r</a:t>
            </a:r>
            <a:r>
              <a:rPr sz="1600" dirty="0">
                <a:latin typeface="Arial"/>
                <a:cs typeface="Arial"/>
              </a:rPr>
              <a:t>es p</a:t>
            </a:r>
            <a:r>
              <a:rPr sz="1600" spc="-15" dirty="0">
                <a:latin typeface="Arial"/>
                <a:cs typeface="Arial"/>
              </a:rPr>
              <a:t>a</a:t>
            </a:r>
            <a:r>
              <a:rPr sz="1600" dirty="0">
                <a:latin typeface="Arial"/>
                <a:cs typeface="Arial"/>
              </a:rPr>
              <a:t>ying </a:t>
            </a:r>
            <a:r>
              <a:rPr sz="1600" spc="-40" dirty="0">
                <a:latin typeface="Arial"/>
                <a:cs typeface="Arial"/>
              </a:rPr>
              <a:t>P</a:t>
            </a:r>
            <a:r>
              <a:rPr sz="1600" dirty="0">
                <a:latin typeface="Arial"/>
                <a:cs typeface="Arial"/>
              </a:rPr>
              <a:t>art B p</a:t>
            </a:r>
            <a:r>
              <a:rPr sz="1600" spc="-35" dirty="0">
                <a:latin typeface="Arial"/>
                <a:cs typeface="Arial"/>
              </a:rPr>
              <a:t>r</a:t>
            </a:r>
            <a:r>
              <a:rPr sz="1600" dirty="0">
                <a:latin typeface="Arial"/>
                <a:cs typeface="Arial"/>
              </a:rPr>
              <a:t>emium in addition to the MA p</a:t>
            </a:r>
            <a:r>
              <a:rPr sz="1600" spc="-35" dirty="0">
                <a:latin typeface="Arial"/>
                <a:cs typeface="Arial"/>
              </a:rPr>
              <a:t>r</a:t>
            </a:r>
            <a:r>
              <a:rPr sz="1600" dirty="0">
                <a:latin typeface="Arial"/>
                <a:cs typeface="Arial"/>
              </a:rPr>
              <a:t>emium)</a:t>
            </a:r>
          </a:p>
          <a:p>
            <a:pPr marL="4841875" marR="2691765">
              <a:lnSpc>
                <a:spcPct val="125000"/>
              </a:lnSpc>
            </a:pPr>
            <a:r>
              <a:rPr sz="1600" spc="-60" dirty="0">
                <a:latin typeface="Arial"/>
                <a:cs typeface="Arial"/>
              </a:rPr>
              <a:t>F</a:t>
            </a:r>
            <a:r>
              <a:rPr sz="1600" spc="-35" dirty="0">
                <a:latin typeface="Arial"/>
                <a:cs typeface="Arial"/>
              </a:rPr>
              <a:t>r</a:t>
            </a:r>
            <a:r>
              <a:rPr sz="1600" dirty="0">
                <a:latin typeface="Arial"/>
                <a:cs typeface="Arial"/>
              </a:rPr>
              <a:t>eque</a:t>
            </a:r>
            <a:r>
              <a:rPr sz="1600" spc="-5" dirty="0">
                <a:latin typeface="Arial"/>
                <a:cs typeface="Arial"/>
              </a:rPr>
              <a:t>n</a:t>
            </a:r>
            <a:r>
              <a:rPr sz="1600" dirty="0">
                <a:latin typeface="Arial"/>
                <a:cs typeface="Arial"/>
              </a:rPr>
              <a:t>tly includes ext</a:t>
            </a:r>
            <a:r>
              <a:rPr sz="1600" spc="-35" dirty="0">
                <a:latin typeface="Arial"/>
                <a:cs typeface="Arial"/>
              </a:rPr>
              <a:t>r</a:t>
            </a:r>
            <a:r>
              <a:rPr sz="1600" dirty="0">
                <a:latin typeface="Arial"/>
                <a:cs typeface="Arial"/>
              </a:rPr>
              <a:t>a </a:t>
            </a:r>
            <a:r>
              <a:rPr sz="1600" spc="-10" dirty="0">
                <a:latin typeface="Arial"/>
                <a:cs typeface="Arial"/>
              </a:rPr>
              <a:t>benefits</a:t>
            </a:r>
            <a:r>
              <a:rPr sz="1600" dirty="0">
                <a:latin typeface="Arial"/>
                <a:cs typeface="Arial"/>
              </a:rPr>
              <a:t> and services M</a:t>
            </a:r>
            <a:r>
              <a:rPr sz="1600" spc="-15" dirty="0">
                <a:latin typeface="Arial"/>
                <a:cs typeface="Arial"/>
              </a:rPr>
              <a:t>a</a:t>
            </a:r>
            <a:r>
              <a:rPr sz="1600" dirty="0">
                <a:latin typeface="Arial"/>
                <a:cs typeface="Arial"/>
              </a:rPr>
              <a:t>y include p</a:t>
            </a:r>
            <a:r>
              <a:rPr sz="1600" spc="-35" dirty="0">
                <a:latin typeface="Arial"/>
                <a:cs typeface="Arial"/>
              </a:rPr>
              <a:t>r</a:t>
            </a:r>
            <a:r>
              <a:rPr sz="1600" dirty="0">
                <a:latin typeface="Arial"/>
                <a:cs typeface="Arial"/>
              </a:rPr>
              <a:t>escription drug c</a:t>
            </a:r>
            <a:r>
              <a:rPr sz="1600" spc="-15" dirty="0">
                <a:latin typeface="Arial"/>
                <a:cs typeface="Arial"/>
              </a:rPr>
              <a:t>o</a:t>
            </a:r>
            <a:r>
              <a:rPr sz="1600" spc="-25" dirty="0">
                <a:latin typeface="Arial"/>
                <a:cs typeface="Arial"/>
              </a:rPr>
              <a:t>v</a:t>
            </a:r>
            <a:r>
              <a:rPr sz="1600" dirty="0">
                <a:latin typeface="Arial"/>
                <a:cs typeface="Arial"/>
              </a:rPr>
              <a:t>e</a:t>
            </a:r>
            <a:r>
              <a:rPr sz="1600" spc="-35" dirty="0">
                <a:latin typeface="Arial"/>
                <a:cs typeface="Arial"/>
              </a:rPr>
              <a:t>r</a:t>
            </a:r>
            <a:r>
              <a:rPr sz="1600" dirty="0">
                <a:latin typeface="Arial"/>
                <a:cs typeface="Arial"/>
              </a:rPr>
              <a:t>age</a:t>
            </a:r>
          </a:p>
          <a:p>
            <a:pPr marL="4646295">
              <a:lnSpc>
                <a:spcPct val="100000"/>
              </a:lnSpc>
              <a:spcBef>
                <a:spcPts val="42"/>
              </a:spcBef>
            </a:pPr>
            <a:endParaRPr sz="1250" dirty="0">
              <a:latin typeface="Arial"/>
              <a:cs typeface="Arial"/>
            </a:endParaRPr>
          </a:p>
          <a:p>
            <a:pPr marL="4671695">
              <a:lnSpc>
                <a:spcPct val="100000"/>
              </a:lnSpc>
            </a:pPr>
            <a:r>
              <a:rPr sz="1600" dirty="0">
                <a:latin typeface="Arial"/>
                <a:cs typeface="Arial"/>
              </a:rPr>
              <a:t>MA plans a</a:t>
            </a:r>
            <a:r>
              <a:rPr sz="1600" spc="-35" dirty="0">
                <a:latin typeface="Arial"/>
                <a:cs typeface="Arial"/>
              </a:rPr>
              <a:t>r</a:t>
            </a:r>
            <a:r>
              <a:rPr sz="1600" dirty="0">
                <a:latin typeface="Arial"/>
                <a:cs typeface="Arial"/>
              </a:rPr>
              <a:t>e </a:t>
            </a:r>
            <a:r>
              <a:rPr sz="1600" spc="-25" dirty="0">
                <a:latin typeface="Arial"/>
                <a:cs typeface="Arial"/>
              </a:rPr>
              <a:t>av</a:t>
            </a:r>
            <a:r>
              <a:rPr sz="1600" dirty="0">
                <a:latin typeface="Arial"/>
                <a:cs typeface="Arial"/>
              </a:rPr>
              <a:t>ailable th</a:t>
            </a:r>
            <a:r>
              <a:rPr sz="1600" spc="-35" dirty="0">
                <a:latin typeface="Arial"/>
                <a:cs typeface="Arial"/>
              </a:rPr>
              <a:t>r</a:t>
            </a:r>
            <a:r>
              <a:rPr sz="1600" dirty="0">
                <a:latin typeface="Arial"/>
                <a:cs typeface="Arial"/>
              </a:rPr>
              <a:t>ough pri</a:t>
            </a:r>
            <a:r>
              <a:rPr sz="1600" spc="-25" dirty="0">
                <a:latin typeface="Arial"/>
                <a:cs typeface="Arial"/>
              </a:rPr>
              <a:t>v</a:t>
            </a:r>
            <a:r>
              <a:rPr sz="1600" dirty="0">
                <a:latin typeface="Arial"/>
                <a:cs typeface="Arial"/>
              </a:rPr>
              <a:t>a</a:t>
            </a:r>
            <a:r>
              <a:rPr sz="1600" spc="-10" dirty="0">
                <a:latin typeface="Arial"/>
                <a:cs typeface="Arial"/>
              </a:rPr>
              <a:t>t</a:t>
            </a:r>
            <a:r>
              <a:rPr sz="1600" dirty="0">
                <a:latin typeface="Arial"/>
                <a:cs typeface="Arial"/>
              </a:rPr>
              <a:t>e companies, such as Humana.</a:t>
            </a:r>
          </a:p>
        </p:txBody>
      </p:sp>
      <p:pic>
        <p:nvPicPr>
          <p:cNvPr id="13" name="Picture 12"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14" name="object 8"/>
          <p:cNvSpPr/>
          <p:nvPr/>
        </p:nvSpPr>
        <p:spPr>
          <a:xfrm>
            <a:off x="5283200" y="4953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8"/>
          <p:cNvSpPr/>
          <p:nvPr/>
        </p:nvSpPr>
        <p:spPr>
          <a:xfrm>
            <a:off x="5283200" y="54864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8"/>
          <p:cNvSpPr/>
          <p:nvPr/>
        </p:nvSpPr>
        <p:spPr>
          <a:xfrm>
            <a:off x="5283200" y="5791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7"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9166"/>
          <a:stretch/>
        </p:blipFill>
        <p:spPr>
          <a:xfrm>
            <a:off x="635000" y="0"/>
            <a:ext cx="3454400" cy="7315200"/>
          </a:xfrm>
          <a:prstGeom prst="rect">
            <a:avLst/>
          </a:prstGeom>
        </p:spPr>
      </p:pic>
      <p:sp>
        <p:nvSpPr>
          <p:cNvPr id="11" name="Rectangle 10"/>
          <p:cNvSpPr/>
          <p:nvPr/>
        </p:nvSpPr>
        <p:spPr>
          <a:xfrm>
            <a:off x="0" y="0"/>
            <a:ext cx="635000" cy="731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6581" y="795664"/>
            <a:ext cx="11131636" cy="538609"/>
          </a:xfrm>
          <a:prstGeom prst="rect">
            <a:avLst/>
          </a:prstGeom>
        </p:spPr>
        <p:txBody>
          <a:bodyPr vert="horz" wrap="square" lIns="0" tIns="0" rIns="0" bIns="0" rtlCol="0">
            <a:spAutoFit/>
          </a:bodyPr>
          <a:lstStyle/>
          <a:p>
            <a:pPr marL="4342765">
              <a:lnSpc>
                <a:spcPct val="100000"/>
              </a:lnSpc>
            </a:pPr>
            <a:r>
              <a:rPr spc="-30" dirty="0">
                <a:latin typeface="Arial"/>
                <a:cs typeface="Arial"/>
              </a:rPr>
              <a:t>E</a:t>
            </a:r>
            <a:r>
              <a:rPr spc="10" dirty="0">
                <a:latin typeface="Arial"/>
                <a:cs typeface="Arial"/>
              </a:rPr>
              <a:t>n</a:t>
            </a:r>
            <a:r>
              <a:rPr spc="-25" dirty="0">
                <a:latin typeface="Arial"/>
                <a:cs typeface="Arial"/>
              </a:rPr>
              <a:t>r</a:t>
            </a:r>
            <a:r>
              <a:rPr spc="30" dirty="0">
                <a:latin typeface="Arial"/>
                <a:cs typeface="Arial"/>
              </a:rPr>
              <a:t>o</a:t>
            </a:r>
            <a:r>
              <a:rPr spc="-10" dirty="0">
                <a:latin typeface="Arial"/>
                <a:cs typeface="Arial"/>
              </a:rPr>
              <a:t>ll</a:t>
            </a:r>
            <a:r>
              <a:rPr spc="10" dirty="0">
                <a:latin typeface="Arial"/>
                <a:cs typeface="Arial"/>
              </a:rPr>
              <a:t>i</a:t>
            </a:r>
            <a:r>
              <a:rPr spc="25" dirty="0">
                <a:latin typeface="Arial"/>
                <a:cs typeface="Arial"/>
              </a:rPr>
              <a:t>n</a:t>
            </a:r>
            <a:r>
              <a:rPr dirty="0">
                <a:latin typeface="Arial"/>
                <a:cs typeface="Arial"/>
              </a:rPr>
              <a:t>g</a:t>
            </a:r>
            <a:r>
              <a:rPr spc="140" dirty="0">
                <a:latin typeface="Arial"/>
                <a:cs typeface="Arial"/>
              </a:rPr>
              <a:t> </a:t>
            </a:r>
            <a:r>
              <a:rPr spc="10" dirty="0">
                <a:latin typeface="Arial"/>
                <a:cs typeface="Arial"/>
              </a:rPr>
              <a:t>i</a:t>
            </a:r>
            <a:r>
              <a:rPr dirty="0">
                <a:latin typeface="Arial"/>
                <a:cs typeface="Arial"/>
              </a:rPr>
              <a:t>n</a:t>
            </a:r>
            <a:r>
              <a:rPr spc="140" dirty="0">
                <a:latin typeface="Arial"/>
                <a:cs typeface="Arial"/>
              </a:rPr>
              <a:t> </a:t>
            </a:r>
            <a:r>
              <a:rPr spc="25" dirty="0">
                <a:latin typeface="Arial"/>
                <a:cs typeface="Arial"/>
              </a:rPr>
              <a:t>M</a:t>
            </a:r>
            <a:r>
              <a:rPr spc="45" dirty="0">
                <a:latin typeface="Arial"/>
                <a:cs typeface="Arial"/>
              </a:rPr>
              <a:t>e</a:t>
            </a:r>
            <a:r>
              <a:rPr spc="-5" dirty="0">
                <a:latin typeface="Arial"/>
                <a:cs typeface="Arial"/>
              </a:rPr>
              <a:t>d</a:t>
            </a:r>
            <a:r>
              <a:rPr spc="10" dirty="0">
                <a:latin typeface="Arial"/>
                <a:cs typeface="Arial"/>
              </a:rPr>
              <a:t>i</a:t>
            </a:r>
            <a:r>
              <a:rPr spc="-40" dirty="0">
                <a:latin typeface="Arial"/>
                <a:cs typeface="Arial"/>
              </a:rPr>
              <a:t>c</a:t>
            </a:r>
            <a:r>
              <a:rPr spc="10" dirty="0">
                <a:latin typeface="Arial"/>
                <a:cs typeface="Arial"/>
              </a:rPr>
              <a:t>a</a:t>
            </a:r>
            <a:r>
              <a:rPr spc="-35" dirty="0">
                <a:latin typeface="Arial"/>
                <a:cs typeface="Arial"/>
              </a:rPr>
              <a:t>r</a:t>
            </a:r>
            <a:r>
              <a:rPr dirty="0">
                <a:latin typeface="Arial"/>
                <a:cs typeface="Arial"/>
              </a:rPr>
              <a:t>e</a:t>
            </a:r>
          </a:p>
        </p:txBody>
      </p:sp>
      <p:sp>
        <p:nvSpPr>
          <p:cNvPr id="3" name="object 3"/>
          <p:cNvSpPr txBox="1"/>
          <p:nvPr/>
        </p:nvSpPr>
        <p:spPr>
          <a:xfrm>
            <a:off x="5279433" y="1443868"/>
            <a:ext cx="5446395" cy="1725908"/>
          </a:xfrm>
          <a:prstGeom prst="rect">
            <a:avLst/>
          </a:prstGeom>
        </p:spPr>
        <p:txBody>
          <a:bodyPr vert="horz" wrap="square" lIns="0" tIns="0" rIns="0" bIns="0" rtlCol="0">
            <a:spAutoFit/>
          </a:bodyPr>
          <a:lstStyle/>
          <a:p>
            <a:pPr marL="12700">
              <a:lnSpc>
                <a:spcPct val="100000"/>
              </a:lnSpc>
            </a:pPr>
            <a:r>
              <a:rPr sz="2100" dirty="0">
                <a:solidFill>
                  <a:srgbClr val="414042"/>
                </a:solidFill>
                <a:latin typeface="Arial"/>
                <a:cs typeface="Arial"/>
              </a:rPr>
              <a:t>Initial En</a:t>
            </a:r>
            <a:r>
              <a:rPr sz="2100" spc="-45" dirty="0">
                <a:solidFill>
                  <a:srgbClr val="414042"/>
                </a:solidFill>
                <a:latin typeface="Arial"/>
                <a:cs typeface="Arial"/>
              </a:rPr>
              <a:t>r</a:t>
            </a:r>
            <a:r>
              <a:rPr sz="2100" dirty="0">
                <a:solidFill>
                  <a:srgbClr val="414042"/>
                </a:solidFill>
                <a:latin typeface="Arial"/>
                <a:cs typeface="Arial"/>
              </a:rPr>
              <a:t>ollme</a:t>
            </a:r>
            <a:r>
              <a:rPr sz="2100" spc="-10" dirty="0">
                <a:solidFill>
                  <a:srgbClr val="414042"/>
                </a:solidFill>
                <a:latin typeface="Arial"/>
                <a:cs typeface="Arial"/>
              </a:rPr>
              <a:t>n</a:t>
            </a:r>
            <a:r>
              <a:rPr sz="2100" dirty="0">
                <a:solidFill>
                  <a:srgbClr val="414042"/>
                </a:solidFill>
                <a:latin typeface="Arial"/>
                <a:cs typeface="Arial"/>
              </a:rPr>
              <a:t>t </a:t>
            </a:r>
            <a:r>
              <a:rPr sz="2100" spc="-50" dirty="0">
                <a:solidFill>
                  <a:srgbClr val="414042"/>
                </a:solidFill>
                <a:latin typeface="Arial"/>
                <a:cs typeface="Arial"/>
              </a:rPr>
              <a:t>P</a:t>
            </a:r>
            <a:r>
              <a:rPr sz="2100" dirty="0">
                <a:solidFill>
                  <a:srgbClr val="414042"/>
                </a:solidFill>
                <a:latin typeface="Arial"/>
                <a:cs typeface="Arial"/>
              </a:rPr>
              <a:t>eriod (IEP):</a:t>
            </a:r>
            <a:endParaRPr sz="2100" dirty="0">
              <a:latin typeface="Arial"/>
              <a:cs typeface="Arial"/>
            </a:endParaRPr>
          </a:p>
          <a:p>
            <a:pPr marL="204470" marR="5080">
              <a:lnSpc>
                <a:spcPct val="162000"/>
              </a:lnSpc>
              <a:spcBef>
                <a:spcPts val="440"/>
              </a:spcBef>
            </a:pPr>
            <a:r>
              <a:rPr sz="1800" dirty="0">
                <a:solidFill>
                  <a:srgbClr val="414042"/>
                </a:solidFill>
                <a:latin typeface="Arial"/>
                <a:cs typeface="Arial"/>
              </a:rPr>
              <a:t>In the th</a:t>
            </a:r>
            <a:r>
              <a:rPr sz="1800" spc="-40" dirty="0">
                <a:solidFill>
                  <a:srgbClr val="414042"/>
                </a:solidFill>
                <a:latin typeface="Arial"/>
                <a:cs typeface="Arial"/>
              </a:rPr>
              <a:t>r</a:t>
            </a:r>
            <a:r>
              <a:rPr sz="1800" dirty="0">
                <a:solidFill>
                  <a:srgbClr val="414042"/>
                </a:solidFill>
                <a:latin typeface="Arial"/>
                <a:cs typeface="Arial"/>
              </a:rPr>
              <a:t>ee mo</a:t>
            </a:r>
            <a:r>
              <a:rPr sz="1800" spc="-10" dirty="0">
                <a:solidFill>
                  <a:srgbClr val="414042"/>
                </a:solidFill>
                <a:latin typeface="Arial"/>
                <a:cs typeface="Arial"/>
              </a:rPr>
              <a:t>n</a:t>
            </a:r>
            <a:r>
              <a:rPr sz="1800" dirty="0">
                <a:solidFill>
                  <a:srgbClr val="414042"/>
                </a:solidFill>
                <a:latin typeface="Arial"/>
                <a:cs typeface="Arial"/>
              </a:rPr>
              <a:t>ths prior to the mo</a:t>
            </a:r>
            <a:r>
              <a:rPr sz="1800" spc="-10" dirty="0">
                <a:solidFill>
                  <a:srgbClr val="414042"/>
                </a:solidFill>
                <a:latin typeface="Arial"/>
                <a:cs typeface="Arial"/>
              </a:rPr>
              <a:t>n</a:t>
            </a:r>
            <a:r>
              <a:rPr sz="1800" dirty="0">
                <a:solidFill>
                  <a:srgbClr val="414042"/>
                </a:solidFill>
                <a:latin typeface="Arial"/>
                <a:cs typeface="Arial"/>
              </a:rPr>
              <a:t>th </a:t>
            </a:r>
            <a:r>
              <a:rPr sz="1800" spc="-35" dirty="0">
                <a:solidFill>
                  <a:srgbClr val="414042"/>
                </a:solidFill>
                <a:latin typeface="Arial"/>
                <a:cs typeface="Arial"/>
              </a:rPr>
              <a:t>y</a:t>
            </a:r>
            <a:r>
              <a:rPr sz="1800" dirty="0">
                <a:solidFill>
                  <a:srgbClr val="414042"/>
                </a:solidFill>
                <a:latin typeface="Arial"/>
                <a:cs typeface="Arial"/>
              </a:rPr>
              <a:t>ou turn 65 The mo</a:t>
            </a:r>
            <a:r>
              <a:rPr sz="1800" spc="-10" dirty="0">
                <a:solidFill>
                  <a:srgbClr val="414042"/>
                </a:solidFill>
                <a:latin typeface="Arial"/>
                <a:cs typeface="Arial"/>
              </a:rPr>
              <a:t>n</a:t>
            </a:r>
            <a:r>
              <a:rPr sz="1800" dirty="0">
                <a:solidFill>
                  <a:srgbClr val="414042"/>
                </a:solidFill>
                <a:latin typeface="Arial"/>
                <a:cs typeface="Arial"/>
              </a:rPr>
              <a:t>th in which </a:t>
            </a:r>
            <a:r>
              <a:rPr sz="1800" spc="-35" dirty="0">
                <a:solidFill>
                  <a:srgbClr val="414042"/>
                </a:solidFill>
                <a:latin typeface="Arial"/>
                <a:cs typeface="Arial"/>
              </a:rPr>
              <a:t>y</a:t>
            </a:r>
            <a:r>
              <a:rPr sz="1800" dirty="0">
                <a:solidFill>
                  <a:srgbClr val="414042"/>
                </a:solidFill>
                <a:latin typeface="Arial"/>
                <a:cs typeface="Arial"/>
              </a:rPr>
              <a:t>ou turn 65</a:t>
            </a:r>
            <a:endParaRPr sz="1800" dirty="0">
              <a:latin typeface="Arial"/>
              <a:cs typeface="Arial"/>
            </a:endParaRPr>
          </a:p>
          <a:p>
            <a:pPr marL="204470">
              <a:lnSpc>
                <a:spcPct val="100000"/>
              </a:lnSpc>
              <a:spcBef>
                <a:spcPts val="1340"/>
              </a:spcBef>
            </a:pPr>
            <a:r>
              <a:rPr sz="1800" dirty="0">
                <a:solidFill>
                  <a:srgbClr val="414042"/>
                </a:solidFill>
                <a:latin typeface="Arial"/>
                <a:cs typeface="Arial"/>
              </a:rPr>
              <a:t>In the th</a:t>
            </a:r>
            <a:r>
              <a:rPr sz="1800" spc="-40" dirty="0">
                <a:solidFill>
                  <a:srgbClr val="414042"/>
                </a:solidFill>
                <a:latin typeface="Arial"/>
                <a:cs typeface="Arial"/>
              </a:rPr>
              <a:t>r</a:t>
            </a:r>
            <a:r>
              <a:rPr sz="1800" dirty="0">
                <a:solidFill>
                  <a:srgbClr val="414042"/>
                </a:solidFill>
                <a:latin typeface="Arial"/>
                <a:cs typeface="Arial"/>
              </a:rPr>
              <a:t>ee mo</a:t>
            </a:r>
            <a:r>
              <a:rPr sz="1800" spc="-10" dirty="0">
                <a:solidFill>
                  <a:srgbClr val="414042"/>
                </a:solidFill>
                <a:latin typeface="Arial"/>
                <a:cs typeface="Arial"/>
              </a:rPr>
              <a:t>n</a:t>
            </a:r>
            <a:r>
              <a:rPr sz="1800" dirty="0">
                <a:solidFill>
                  <a:srgbClr val="414042"/>
                </a:solidFill>
                <a:latin typeface="Arial"/>
                <a:cs typeface="Arial"/>
              </a:rPr>
              <a:t>ths af</a:t>
            </a:r>
            <a:r>
              <a:rPr sz="1800" spc="-10" dirty="0">
                <a:solidFill>
                  <a:srgbClr val="414042"/>
                </a:solidFill>
                <a:latin typeface="Arial"/>
                <a:cs typeface="Arial"/>
              </a:rPr>
              <a:t>t</a:t>
            </a:r>
            <a:r>
              <a:rPr sz="1800" dirty="0">
                <a:solidFill>
                  <a:srgbClr val="414042"/>
                </a:solidFill>
                <a:latin typeface="Arial"/>
                <a:cs typeface="Arial"/>
              </a:rPr>
              <a:t>er the mo</a:t>
            </a:r>
            <a:r>
              <a:rPr sz="1800" spc="-10" dirty="0">
                <a:solidFill>
                  <a:srgbClr val="414042"/>
                </a:solidFill>
                <a:latin typeface="Arial"/>
                <a:cs typeface="Arial"/>
              </a:rPr>
              <a:t>n</a:t>
            </a:r>
            <a:r>
              <a:rPr sz="1800" dirty="0">
                <a:solidFill>
                  <a:srgbClr val="414042"/>
                </a:solidFill>
                <a:latin typeface="Arial"/>
                <a:cs typeface="Arial"/>
              </a:rPr>
              <a:t>th </a:t>
            </a:r>
            <a:r>
              <a:rPr sz="1800" spc="-35" dirty="0">
                <a:solidFill>
                  <a:srgbClr val="414042"/>
                </a:solidFill>
                <a:latin typeface="Arial"/>
                <a:cs typeface="Arial"/>
              </a:rPr>
              <a:t>y</a:t>
            </a:r>
            <a:r>
              <a:rPr sz="1800" dirty="0">
                <a:solidFill>
                  <a:srgbClr val="414042"/>
                </a:solidFill>
                <a:latin typeface="Arial"/>
                <a:cs typeface="Arial"/>
              </a:rPr>
              <a:t>ou turn 65</a:t>
            </a:r>
            <a:endParaRPr sz="1800" dirty="0">
              <a:latin typeface="Arial"/>
              <a:cs typeface="Arial"/>
            </a:endParaRPr>
          </a:p>
        </p:txBody>
      </p:sp>
      <p:pic>
        <p:nvPicPr>
          <p:cNvPr id="12" name="Picture 11"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13" name="object 7"/>
          <p:cNvSpPr/>
          <p:nvPr/>
        </p:nvSpPr>
        <p:spPr>
          <a:xfrm>
            <a:off x="5295900" y="20447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4" name="object 7"/>
          <p:cNvSpPr/>
          <p:nvPr/>
        </p:nvSpPr>
        <p:spPr>
          <a:xfrm>
            <a:off x="5295900" y="2514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5" name="object 7"/>
          <p:cNvSpPr/>
          <p:nvPr/>
        </p:nvSpPr>
        <p:spPr>
          <a:xfrm>
            <a:off x="5295900" y="29718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368800"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5266733" y="782964"/>
            <a:ext cx="5913755" cy="1506823"/>
          </a:xfrm>
          <a:prstGeom prst="rect">
            <a:avLst/>
          </a:prstGeom>
        </p:spPr>
        <p:txBody>
          <a:bodyPr vert="horz" wrap="square" lIns="0" tIns="0" rIns="0" bIns="0" rtlCol="0">
            <a:spAutoFit/>
          </a:bodyPr>
          <a:lstStyle/>
          <a:p>
            <a:pPr marL="12700" marR="5080">
              <a:lnSpc>
                <a:spcPts val="3900"/>
              </a:lnSpc>
            </a:pPr>
            <a:r>
              <a:rPr sz="3500" spc="25" dirty="0">
                <a:solidFill>
                  <a:srgbClr val="87C546"/>
                </a:solidFill>
                <a:latin typeface="Arial"/>
                <a:cs typeface="Arial"/>
              </a:rPr>
              <a:t>Wh</a:t>
            </a:r>
            <a:r>
              <a:rPr sz="3500" spc="10" dirty="0">
                <a:solidFill>
                  <a:srgbClr val="87C546"/>
                </a:solidFill>
                <a:latin typeface="Arial"/>
                <a:cs typeface="Arial"/>
              </a:rPr>
              <a:t>e</a:t>
            </a:r>
            <a:r>
              <a:rPr sz="3500" dirty="0">
                <a:solidFill>
                  <a:srgbClr val="87C546"/>
                </a:solidFill>
                <a:latin typeface="Arial"/>
                <a:cs typeface="Arial"/>
              </a:rPr>
              <a:t>n</a:t>
            </a:r>
            <a:r>
              <a:rPr sz="3500" spc="135" dirty="0">
                <a:solidFill>
                  <a:srgbClr val="87C546"/>
                </a:solidFill>
                <a:latin typeface="Arial"/>
                <a:cs typeface="Arial"/>
              </a:rPr>
              <a:t> </a:t>
            </a:r>
            <a:r>
              <a:rPr sz="3500" spc="10" dirty="0">
                <a:solidFill>
                  <a:srgbClr val="87C546"/>
                </a:solidFill>
                <a:latin typeface="Arial"/>
                <a:cs typeface="Arial"/>
              </a:rPr>
              <a:t>c</a:t>
            </a:r>
            <a:r>
              <a:rPr sz="3500" spc="30" dirty="0">
                <a:solidFill>
                  <a:srgbClr val="87C546"/>
                </a:solidFill>
                <a:latin typeface="Arial"/>
                <a:cs typeface="Arial"/>
              </a:rPr>
              <a:t>h</a:t>
            </a:r>
            <a:r>
              <a:rPr sz="3500" spc="40" dirty="0">
                <a:solidFill>
                  <a:srgbClr val="87C546"/>
                </a:solidFill>
                <a:latin typeface="Arial"/>
                <a:cs typeface="Arial"/>
              </a:rPr>
              <a:t>o</a:t>
            </a:r>
            <a:r>
              <a:rPr sz="3500" spc="15" dirty="0">
                <a:solidFill>
                  <a:srgbClr val="87C546"/>
                </a:solidFill>
                <a:latin typeface="Arial"/>
                <a:cs typeface="Arial"/>
              </a:rPr>
              <a:t>o</a:t>
            </a:r>
            <a:r>
              <a:rPr sz="3500" spc="-15" dirty="0">
                <a:solidFill>
                  <a:srgbClr val="87C546"/>
                </a:solidFill>
                <a:latin typeface="Arial"/>
                <a:cs typeface="Arial"/>
              </a:rPr>
              <a:t>s</a:t>
            </a:r>
            <a:r>
              <a:rPr sz="3500" spc="5" dirty="0">
                <a:solidFill>
                  <a:srgbClr val="87C546"/>
                </a:solidFill>
                <a:latin typeface="Arial"/>
                <a:cs typeface="Arial"/>
              </a:rPr>
              <a:t>i</a:t>
            </a:r>
            <a:r>
              <a:rPr sz="3500" spc="25" dirty="0">
                <a:solidFill>
                  <a:srgbClr val="87C546"/>
                </a:solidFill>
                <a:latin typeface="Arial"/>
                <a:cs typeface="Arial"/>
              </a:rPr>
              <a:t>n</a:t>
            </a:r>
            <a:r>
              <a:rPr sz="3500" dirty="0">
                <a:solidFill>
                  <a:srgbClr val="87C546"/>
                </a:solidFill>
                <a:latin typeface="Arial"/>
                <a:cs typeface="Arial"/>
              </a:rPr>
              <a:t>g</a:t>
            </a:r>
            <a:r>
              <a:rPr sz="3500" spc="140" dirty="0">
                <a:solidFill>
                  <a:srgbClr val="87C546"/>
                </a:solidFill>
                <a:latin typeface="Arial"/>
                <a:cs typeface="Arial"/>
              </a:rPr>
              <a:t> </a:t>
            </a:r>
            <a:r>
              <a:rPr sz="3500" spc="25" dirty="0">
                <a:solidFill>
                  <a:srgbClr val="87C546"/>
                </a:solidFill>
                <a:latin typeface="Arial"/>
                <a:cs typeface="Arial"/>
              </a:rPr>
              <a:t>M</a:t>
            </a:r>
            <a:r>
              <a:rPr sz="3500" spc="45" dirty="0">
                <a:solidFill>
                  <a:srgbClr val="87C546"/>
                </a:solidFill>
                <a:latin typeface="Arial"/>
                <a:cs typeface="Arial"/>
              </a:rPr>
              <a:t>e</a:t>
            </a:r>
            <a:r>
              <a:rPr sz="3500" spc="-5" dirty="0">
                <a:solidFill>
                  <a:srgbClr val="87C546"/>
                </a:solidFill>
                <a:latin typeface="Arial"/>
                <a:cs typeface="Arial"/>
              </a:rPr>
              <a:t>d</a:t>
            </a:r>
            <a:r>
              <a:rPr sz="3500" spc="10" dirty="0">
                <a:solidFill>
                  <a:srgbClr val="87C546"/>
                </a:solidFill>
                <a:latin typeface="Arial"/>
                <a:cs typeface="Arial"/>
              </a:rPr>
              <a:t>i</a:t>
            </a:r>
            <a:r>
              <a:rPr sz="3500" spc="-40" dirty="0">
                <a:solidFill>
                  <a:srgbClr val="87C546"/>
                </a:solidFill>
                <a:latin typeface="Arial"/>
                <a:cs typeface="Arial"/>
              </a:rPr>
              <a:t>c</a:t>
            </a:r>
            <a:r>
              <a:rPr sz="3500" spc="10" dirty="0">
                <a:solidFill>
                  <a:srgbClr val="87C546"/>
                </a:solidFill>
                <a:latin typeface="Arial"/>
                <a:cs typeface="Arial"/>
              </a:rPr>
              <a:t>a</a:t>
            </a:r>
            <a:r>
              <a:rPr sz="3500" spc="-30" dirty="0">
                <a:solidFill>
                  <a:srgbClr val="87C546"/>
                </a:solidFill>
                <a:latin typeface="Arial"/>
                <a:cs typeface="Arial"/>
              </a:rPr>
              <a:t>r</a:t>
            </a:r>
            <a:r>
              <a:rPr sz="3500" dirty="0">
                <a:solidFill>
                  <a:srgbClr val="87C546"/>
                </a:solidFill>
                <a:latin typeface="Arial"/>
                <a:cs typeface="Arial"/>
              </a:rPr>
              <a:t>e </a:t>
            </a:r>
            <a:r>
              <a:rPr sz="3500" spc="-15" dirty="0">
                <a:solidFill>
                  <a:srgbClr val="87C546"/>
                </a:solidFill>
                <a:latin typeface="Arial"/>
                <a:cs typeface="Arial"/>
              </a:rPr>
              <a:t>A</a:t>
            </a:r>
            <a:r>
              <a:rPr sz="3500" spc="5" dirty="0">
                <a:solidFill>
                  <a:srgbClr val="87C546"/>
                </a:solidFill>
                <a:latin typeface="Arial"/>
                <a:cs typeface="Arial"/>
              </a:rPr>
              <a:t>d</a:t>
            </a:r>
            <a:r>
              <a:rPr sz="3500" spc="-20" dirty="0">
                <a:solidFill>
                  <a:srgbClr val="87C546"/>
                </a:solidFill>
                <a:latin typeface="Arial"/>
                <a:cs typeface="Arial"/>
              </a:rPr>
              <a:t>v</a:t>
            </a:r>
            <a:r>
              <a:rPr sz="3500" spc="10" dirty="0">
                <a:solidFill>
                  <a:srgbClr val="87C546"/>
                </a:solidFill>
                <a:latin typeface="Arial"/>
                <a:cs typeface="Arial"/>
              </a:rPr>
              <a:t>a</a:t>
            </a:r>
            <a:r>
              <a:rPr sz="3500" spc="-25" dirty="0">
                <a:solidFill>
                  <a:srgbClr val="87C546"/>
                </a:solidFill>
                <a:latin typeface="Arial"/>
                <a:cs typeface="Arial"/>
              </a:rPr>
              <a:t>nt</a:t>
            </a:r>
            <a:r>
              <a:rPr sz="3500" spc="15" dirty="0">
                <a:solidFill>
                  <a:srgbClr val="87C546"/>
                </a:solidFill>
                <a:latin typeface="Arial"/>
                <a:cs typeface="Arial"/>
              </a:rPr>
              <a:t>a</a:t>
            </a:r>
            <a:r>
              <a:rPr sz="3500" spc="30" dirty="0">
                <a:solidFill>
                  <a:srgbClr val="87C546"/>
                </a:solidFill>
                <a:latin typeface="Arial"/>
                <a:cs typeface="Arial"/>
              </a:rPr>
              <a:t>g</a:t>
            </a:r>
            <a:r>
              <a:rPr sz="3500" dirty="0">
                <a:solidFill>
                  <a:srgbClr val="87C546"/>
                </a:solidFill>
                <a:latin typeface="Arial"/>
                <a:cs typeface="Arial"/>
              </a:rPr>
              <a:t>e</a:t>
            </a:r>
            <a:r>
              <a:rPr sz="3500" spc="135" dirty="0">
                <a:solidFill>
                  <a:srgbClr val="87C546"/>
                </a:solidFill>
                <a:latin typeface="Arial"/>
                <a:cs typeface="Arial"/>
              </a:rPr>
              <a:t> </a:t>
            </a:r>
            <a:r>
              <a:rPr sz="3500" spc="5" dirty="0">
                <a:solidFill>
                  <a:srgbClr val="87C546"/>
                </a:solidFill>
                <a:latin typeface="Arial"/>
                <a:cs typeface="Arial"/>
              </a:rPr>
              <a:t>i</a:t>
            </a:r>
            <a:r>
              <a:rPr sz="3500" spc="-5" dirty="0">
                <a:solidFill>
                  <a:srgbClr val="87C546"/>
                </a:solidFill>
                <a:latin typeface="Arial"/>
                <a:cs typeface="Arial"/>
              </a:rPr>
              <a:t>n</a:t>
            </a:r>
            <a:r>
              <a:rPr sz="3500" spc="55" dirty="0">
                <a:solidFill>
                  <a:srgbClr val="87C546"/>
                </a:solidFill>
                <a:latin typeface="Arial"/>
                <a:cs typeface="Arial"/>
              </a:rPr>
              <a:t>s</a:t>
            </a:r>
            <a:r>
              <a:rPr sz="3500" spc="-30" dirty="0">
                <a:solidFill>
                  <a:srgbClr val="87C546"/>
                </a:solidFill>
                <a:latin typeface="Arial"/>
                <a:cs typeface="Arial"/>
              </a:rPr>
              <a:t>t</a:t>
            </a:r>
            <a:r>
              <a:rPr sz="3500" spc="45" dirty="0">
                <a:solidFill>
                  <a:srgbClr val="87C546"/>
                </a:solidFill>
                <a:latin typeface="Arial"/>
                <a:cs typeface="Arial"/>
              </a:rPr>
              <a:t>e</a:t>
            </a:r>
            <a:r>
              <a:rPr sz="3500" spc="15" dirty="0">
                <a:solidFill>
                  <a:srgbClr val="87C546"/>
                </a:solidFill>
                <a:latin typeface="Arial"/>
                <a:cs typeface="Arial"/>
              </a:rPr>
              <a:t>a</a:t>
            </a:r>
            <a:r>
              <a:rPr sz="3500" dirty="0">
                <a:solidFill>
                  <a:srgbClr val="87C546"/>
                </a:solidFill>
                <a:latin typeface="Arial"/>
                <a:cs typeface="Arial"/>
              </a:rPr>
              <a:t>d</a:t>
            </a:r>
            <a:r>
              <a:rPr sz="3500" spc="140" dirty="0">
                <a:solidFill>
                  <a:srgbClr val="87C546"/>
                </a:solidFill>
                <a:latin typeface="Arial"/>
                <a:cs typeface="Arial"/>
              </a:rPr>
              <a:t> </a:t>
            </a:r>
            <a:r>
              <a:rPr sz="3500" spc="-25" dirty="0">
                <a:solidFill>
                  <a:srgbClr val="87C546"/>
                </a:solidFill>
                <a:latin typeface="Arial"/>
                <a:cs typeface="Arial"/>
              </a:rPr>
              <a:t>o</a:t>
            </a:r>
            <a:r>
              <a:rPr sz="3500" dirty="0">
                <a:solidFill>
                  <a:srgbClr val="87C546"/>
                </a:solidFill>
                <a:latin typeface="Arial"/>
                <a:cs typeface="Arial"/>
              </a:rPr>
              <a:t>f</a:t>
            </a:r>
            <a:r>
              <a:rPr sz="3500" spc="140" dirty="0">
                <a:solidFill>
                  <a:srgbClr val="87C546"/>
                </a:solidFill>
                <a:latin typeface="Arial"/>
                <a:cs typeface="Arial"/>
              </a:rPr>
              <a:t> </a:t>
            </a:r>
            <a:r>
              <a:rPr sz="3500" spc="55" dirty="0">
                <a:solidFill>
                  <a:srgbClr val="87C546"/>
                </a:solidFill>
                <a:latin typeface="Arial"/>
                <a:cs typeface="Arial"/>
              </a:rPr>
              <a:t>s</a:t>
            </a:r>
            <a:r>
              <a:rPr sz="3500" spc="-25" dirty="0">
                <a:solidFill>
                  <a:srgbClr val="87C546"/>
                </a:solidFill>
                <a:latin typeface="Arial"/>
                <a:cs typeface="Arial"/>
              </a:rPr>
              <a:t>t</a:t>
            </a:r>
            <a:r>
              <a:rPr sz="3500" spc="20" dirty="0">
                <a:solidFill>
                  <a:srgbClr val="87C546"/>
                </a:solidFill>
                <a:latin typeface="Arial"/>
                <a:cs typeface="Arial"/>
              </a:rPr>
              <a:t>a</a:t>
            </a:r>
            <a:r>
              <a:rPr sz="3500" spc="40" dirty="0">
                <a:solidFill>
                  <a:srgbClr val="87C546"/>
                </a:solidFill>
                <a:latin typeface="Arial"/>
                <a:cs typeface="Arial"/>
              </a:rPr>
              <a:t>y</a:t>
            </a:r>
            <a:r>
              <a:rPr sz="3500" spc="5" dirty="0">
                <a:solidFill>
                  <a:srgbClr val="87C546"/>
                </a:solidFill>
                <a:latin typeface="Arial"/>
                <a:cs typeface="Arial"/>
              </a:rPr>
              <a:t>i</a:t>
            </a:r>
            <a:r>
              <a:rPr sz="3500" spc="25" dirty="0">
                <a:solidFill>
                  <a:srgbClr val="87C546"/>
                </a:solidFill>
                <a:latin typeface="Arial"/>
                <a:cs typeface="Arial"/>
              </a:rPr>
              <a:t>n</a:t>
            </a:r>
            <a:r>
              <a:rPr sz="3500" dirty="0">
                <a:solidFill>
                  <a:srgbClr val="87C546"/>
                </a:solidFill>
                <a:latin typeface="Arial"/>
                <a:cs typeface="Arial"/>
              </a:rPr>
              <a:t>g </a:t>
            </a:r>
            <a:r>
              <a:rPr sz="3500" spc="5" dirty="0">
                <a:solidFill>
                  <a:srgbClr val="87C546"/>
                </a:solidFill>
                <a:latin typeface="Arial"/>
                <a:cs typeface="Arial"/>
              </a:rPr>
              <a:t>w</a:t>
            </a:r>
            <a:r>
              <a:rPr sz="3500" spc="15" dirty="0">
                <a:solidFill>
                  <a:srgbClr val="87C546"/>
                </a:solidFill>
                <a:latin typeface="Arial"/>
                <a:cs typeface="Arial"/>
              </a:rPr>
              <a:t>i</a:t>
            </a:r>
            <a:r>
              <a:rPr sz="3500" spc="25" dirty="0">
                <a:solidFill>
                  <a:srgbClr val="87C546"/>
                </a:solidFill>
                <a:latin typeface="Arial"/>
                <a:cs typeface="Arial"/>
              </a:rPr>
              <a:t>t</a:t>
            </a:r>
            <a:r>
              <a:rPr sz="3500" dirty="0">
                <a:solidFill>
                  <a:srgbClr val="87C546"/>
                </a:solidFill>
                <a:latin typeface="Arial"/>
                <a:cs typeface="Arial"/>
              </a:rPr>
              <a:t>h</a:t>
            </a:r>
            <a:r>
              <a:rPr sz="3500" spc="135" dirty="0">
                <a:solidFill>
                  <a:srgbClr val="87C546"/>
                </a:solidFill>
                <a:latin typeface="Arial"/>
                <a:cs typeface="Arial"/>
              </a:rPr>
              <a:t> </a:t>
            </a:r>
            <a:r>
              <a:rPr sz="3500" spc="35" dirty="0">
                <a:solidFill>
                  <a:srgbClr val="87C546"/>
                </a:solidFill>
                <a:latin typeface="Arial"/>
                <a:cs typeface="Arial"/>
              </a:rPr>
              <a:t>O</a:t>
            </a:r>
            <a:r>
              <a:rPr sz="3500" spc="30" dirty="0">
                <a:solidFill>
                  <a:srgbClr val="87C546"/>
                </a:solidFill>
                <a:latin typeface="Arial"/>
                <a:cs typeface="Arial"/>
              </a:rPr>
              <a:t>r</a:t>
            </a:r>
            <a:r>
              <a:rPr sz="3500" spc="10" dirty="0">
                <a:solidFill>
                  <a:srgbClr val="87C546"/>
                </a:solidFill>
                <a:latin typeface="Arial"/>
                <a:cs typeface="Arial"/>
              </a:rPr>
              <a:t>i</a:t>
            </a:r>
            <a:r>
              <a:rPr sz="3500" spc="15" dirty="0">
                <a:solidFill>
                  <a:srgbClr val="87C546"/>
                </a:solidFill>
                <a:latin typeface="Arial"/>
                <a:cs typeface="Arial"/>
              </a:rPr>
              <a:t>g</a:t>
            </a:r>
            <a:r>
              <a:rPr sz="3500" spc="10" dirty="0">
                <a:solidFill>
                  <a:srgbClr val="87C546"/>
                </a:solidFill>
                <a:latin typeface="Arial"/>
                <a:cs typeface="Arial"/>
              </a:rPr>
              <a:t>i</a:t>
            </a:r>
            <a:r>
              <a:rPr sz="3500" spc="30" dirty="0">
                <a:solidFill>
                  <a:srgbClr val="87C546"/>
                </a:solidFill>
                <a:latin typeface="Arial"/>
                <a:cs typeface="Arial"/>
              </a:rPr>
              <a:t>n</a:t>
            </a:r>
            <a:r>
              <a:rPr sz="3500" spc="20" dirty="0">
                <a:solidFill>
                  <a:srgbClr val="87C546"/>
                </a:solidFill>
                <a:latin typeface="Arial"/>
                <a:cs typeface="Arial"/>
              </a:rPr>
              <a:t>a</a:t>
            </a:r>
            <a:r>
              <a:rPr sz="3500" dirty="0">
                <a:solidFill>
                  <a:srgbClr val="87C546"/>
                </a:solidFill>
                <a:latin typeface="Arial"/>
                <a:cs typeface="Arial"/>
              </a:rPr>
              <a:t>l</a:t>
            </a:r>
            <a:r>
              <a:rPr sz="3500" spc="140" dirty="0">
                <a:solidFill>
                  <a:srgbClr val="87C546"/>
                </a:solidFill>
                <a:latin typeface="Arial"/>
                <a:cs typeface="Arial"/>
              </a:rPr>
              <a:t> </a:t>
            </a:r>
            <a:r>
              <a:rPr sz="3500" spc="25" dirty="0">
                <a:solidFill>
                  <a:srgbClr val="87C546"/>
                </a:solidFill>
                <a:latin typeface="Arial"/>
                <a:cs typeface="Arial"/>
              </a:rPr>
              <a:t>M</a:t>
            </a:r>
            <a:r>
              <a:rPr sz="3500" spc="45" dirty="0">
                <a:solidFill>
                  <a:srgbClr val="87C546"/>
                </a:solidFill>
                <a:latin typeface="Arial"/>
                <a:cs typeface="Arial"/>
              </a:rPr>
              <a:t>e</a:t>
            </a:r>
            <a:r>
              <a:rPr sz="3500" spc="-5" dirty="0">
                <a:solidFill>
                  <a:srgbClr val="87C546"/>
                </a:solidFill>
                <a:latin typeface="Arial"/>
                <a:cs typeface="Arial"/>
              </a:rPr>
              <a:t>d</a:t>
            </a:r>
            <a:r>
              <a:rPr sz="3500" spc="10" dirty="0">
                <a:solidFill>
                  <a:srgbClr val="87C546"/>
                </a:solidFill>
                <a:latin typeface="Arial"/>
                <a:cs typeface="Arial"/>
              </a:rPr>
              <a:t>i</a:t>
            </a:r>
            <a:r>
              <a:rPr sz="3500" spc="-40" dirty="0">
                <a:solidFill>
                  <a:srgbClr val="87C546"/>
                </a:solidFill>
                <a:latin typeface="Arial"/>
                <a:cs typeface="Arial"/>
              </a:rPr>
              <a:t>c</a:t>
            </a:r>
            <a:r>
              <a:rPr sz="3500" spc="10" dirty="0">
                <a:solidFill>
                  <a:srgbClr val="87C546"/>
                </a:solidFill>
                <a:latin typeface="Arial"/>
                <a:cs typeface="Arial"/>
              </a:rPr>
              <a:t>a</a:t>
            </a:r>
            <a:r>
              <a:rPr sz="3500" spc="-30" dirty="0">
                <a:solidFill>
                  <a:srgbClr val="87C546"/>
                </a:solidFill>
                <a:latin typeface="Arial"/>
                <a:cs typeface="Arial"/>
              </a:rPr>
              <a:t>r</a:t>
            </a:r>
            <a:r>
              <a:rPr sz="3500" dirty="0">
                <a:solidFill>
                  <a:srgbClr val="87C546"/>
                </a:solidFill>
                <a:latin typeface="Arial"/>
                <a:cs typeface="Arial"/>
              </a:rPr>
              <a:t>e</a:t>
            </a:r>
            <a:endParaRPr sz="3500" dirty="0">
              <a:latin typeface="Arial"/>
              <a:cs typeface="Arial"/>
            </a:endParaRPr>
          </a:p>
        </p:txBody>
      </p:sp>
      <p:sp>
        <p:nvSpPr>
          <p:cNvPr id="4" name="object 4"/>
          <p:cNvSpPr txBox="1">
            <a:spLocks noGrp="1"/>
          </p:cNvSpPr>
          <p:nvPr>
            <p:ph type="body" idx="1"/>
          </p:nvPr>
        </p:nvSpPr>
        <p:spPr>
          <a:xfrm>
            <a:off x="624204" y="1410412"/>
            <a:ext cx="11756390" cy="3693201"/>
          </a:xfrm>
          <a:prstGeom prst="rect">
            <a:avLst/>
          </a:prstGeom>
        </p:spPr>
        <p:txBody>
          <a:bodyPr vert="horz" wrap="square" lIns="0" tIns="1104900" rIns="0" bIns="0" rtlCol="0">
            <a:spAutoFit/>
          </a:bodyPr>
          <a:lstStyle/>
          <a:p>
            <a:pPr marL="4859655">
              <a:lnSpc>
                <a:spcPct val="100000"/>
              </a:lnSpc>
            </a:pPr>
            <a:r>
              <a:rPr spc="-110" dirty="0">
                <a:latin typeface="Arial"/>
                <a:cs typeface="Arial"/>
              </a:rPr>
              <a:t>Y</a:t>
            </a:r>
            <a:r>
              <a:rPr dirty="0">
                <a:latin typeface="Arial"/>
                <a:cs typeface="Arial"/>
              </a:rPr>
              <a:t>ou must h</a:t>
            </a:r>
            <a:r>
              <a:rPr spc="-30" dirty="0">
                <a:latin typeface="Arial"/>
                <a:cs typeface="Arial"/>
              </a:rPr>
              <a:t>av</a:t>
            </a:r>
            <a:r>
              <a:rPr dirty="0">
                <a:latin typeface="Arial"/>
                <a:cs typeface="Arial"/>
              </a:rPr>
              <a:t>e both Medi</a:t>
            </a:r>
            <a:r>
              <a:rPr spc="-15" dirty="0">
                <a:latin typeface="Arial"/>
                <a:cs typeface="Arial"/>
              </a:rPr>
              <a:t>c</a:t>
            </a:r>
            <a:r>
              <a:rPr dirty="0">
                <a:latin typeface="Arial"/>
                <a:cs typeface="Arial"/>
              </a:rPr>
              <a:t>a</a:t>
            </a:r>
            <a:r>
              <a:rPr spc="-40" dirty="0">
                <a:latin typeface="Arial"/>
                <a:cs typeface="Arial"/>
              </a:rPr>
              <a:t>r</a:t>
            </a:r>
            <a:r>
              <a:rPr dirty="0">
                <a:latin typeface="Arial"/>
                <a:cs typeface="Arial"/>
              </a:rPr>
              <a:t>e </a:t>
            </a:r>
            <a:r>
              <a:rPr spc="-45" dirty="0">
                <a:latin typeface="Arial"/>
                <a:cs typeface="Arial"/>
              </a:rPr>
              <a:t>P</a:t>
            </a:r>
            <a:r>
              <a:rPr dirty="0">
                <a:latin typeface="Arial"/>
                <a:cs typeface="Arial"/>
              </a:rPr>
              <a:t>arts A and B c</a:t>
            </a:r>
            <a:r>
              <a:rPr spc="-15" dirty="0">
                <a:latin typeface="Arial"/>
                <a:cs typeface="Arial"/>
              </a:rPr>
              <a:t>o</a:t>
            </a:r>
            <a:r>
              <a:rPr spc="-30" dirty="0">
                <a:latin typeface="Arial"/>
                <a:cs typeface="Arial"/>
              </a:rPr>
              <a:t>v</a:t>
            </a:r>
            <a:r>
              <a:rPr dirty="0">
                <a:latin typeface="Arial"/>
                <a:cs typeface="Arial"/>
              </a:rPr>
              <a:t>e</a:t>
            </a:r>
            <a:r>
              <a:rPr spc="-40" dirty="0">
                <a:latin typeface="Arial"/>
                <a:cs typeface="Arial"/>
              </a:rPr>
              <a:t>r</a:t>
            </a:r>
            <a:r>
              <a:rPr dirty="0">
                <a:latin typeface="Arial"/>
                <a:cs typeface="Arial"/>
              </a:rPr>
              <a:t>age</a:t>
            </a:r>
          </a:p>
          <a:p>
            <a:pPr marL="4859655">
              <a:lnSpc>
                <a:spcPct val="100000"/>
              </a:lnSpc>
              <a:spcBef>
                <a:spcPts val="1340"/>
              </a:spcBef>
            </a:pPr>
            <a:r>
              <a:rPr spc="-110" dirty="0">
                <a:latin typeface="Arial"/>
                <a:cs typeface="Arial"/>
              </a:rPr>
              <a:t>Y</a:t>
            </a:r>
            <a:r>
              <a:rPr dirty="0">
                <a:latin typeface="Arial"/>
                <a:cs typeface="Arial"/>
              </a:rPr>
              <a:t>ou usually h</a:t>
            </a:r>
            <a:r>
              <a:rPr spc="-30" dirty="0">
                <a:latin typeface="Arial"/>
                <a:cs typeface="Arial"/>
              </a:rPr>
              <a:t>av</a:t>
            </a:r>
            <a:r>
              <a:rPr dirty="0">
                <a:latin typeface="Arial"/>
                <a:cs typeface="Arial"/>
              </a:rPr>
              <a:t>e to p</a:t>
            </a:r>
            <a:r>
              <a:rPr spc="-20" dirty="0">
                <a:latin typeface="Arial"/>
                <a:cs typeface="Arial"/>
              </a:rPr>
              <a:t>a</a:t>
            </a:r>
            <a:r>
              <a:rPr dirty="0">
                <a:latin typeface="Arial"/>
                <a:cs typeface="Arial"/>
              </a:rPr>
              <a:t>y an additional mo</a:t>
            </a:r>
            <a:r>
              <a:rPr spc="-10" dirty="0">
                <a:latin typeface="Arial"/>
                <a:cs typeface="Arial"/>
              </a:rPr>
              <a:t>n</a:t>
            </a:r>
            <a:r>
              <a:rPr dirty="0">
                <a:latin typeface="Arial"/>
                <a:cs typeface="Arial"/>
              </a:rPr>
              <a:t>thly plan p</a:t>
            </a:r>
            <a:r>
              <a:rPr spc="-40" dirty="0">
                <a:latin typeface="Arial"/>
                <a:cs typeface="Arial"/>
              </a:rPr>
              <a:t>r</a:t>
            </a:r>
            <a:r>
              <a:rPr dirty="0">
                <a:latin typeface="Arial"/>
                <a:cs typeface="Arial"/>
              </a:rPr>
              <a:t>emium</a:t>
            </a:r>
          </a:p>
          <a:p>
            <a:pPr marL="4859655" marR="5080">
              <a:lnSpc>
                <a:spcPct val="115700"/>
              </a:lnSpc>
              <a:spcBef>
                <a:spcPts val="1000"/>
              </a:spcBef>
            </a:pPr>
            <a:r>
              <a:rPr spc="-110" dirty="0">
                <a:latin typeface="Arial"/>
                <a:cs typeface="Arial"/>
              </a:rPr>
              <a:t>Y</a:t>
            </a:r>
            <a:r>
              <a:rPr dirty="0">
                <a:latin typeface="Arial"/>
                <a:cs typeface="Arial"/>
              </a:rPr>
              <a:t>ou </a:t>
            </a:r>
            <a:r>
              <a:rPr spc="-40" dirty="0">
                <a:latin typeface="Arial"/>
                <a:cs typeface="Arial"/>
              </a:rPr>
              <a:t>r</a:t>
            </a:r>
            <a:r>
              <a:rPr dirty="0">
                <a:latin typeface="Arial"/>
                <a:cs typeface="Arial"/>
              </a:rPr>
              <a:t>emain a Medi</a:t>
            </a:r>
            <a:r>
              <a:rPr spc="-15" dirty="0">
                <a:latin typeface="Arial"/>
                <a:cs typeface="Arial"/>
              </a:rPr>
              <a:t>c</a:t>
            </a:r>
            <a:r>
              <a:rPr dirty="0">
                <a:latin typeface="Arial"/>
                <a:cs typeface="Arial"/>
              </a:rPr>
              <a:t>a</a:t>
            </a:r>
            <a:r>
              <a:rPr spc="-40" dirty="0">
                <a:latin typeface="Arial"/>
                <a:cs typeface="Arial"/>
              </a:rPr>
              <a:t>r</a:t>
            </a:r>
            <a:r>
              <a:rPr dirty="0">
                <a:latin typeface="Arial"/>
                <a:cs typeface="Arial"/>
              </a:rPr>
              <a:t>e member as long as </a:t>
            </a:r>
            <a:r>
              <a:rPr spc="-35" dirty="0">
                <a:latin typeface="Arial"/>
                <a:cs typeface="Arial"/>
              </a:rPr>
              <a:t>y</a:t>
            </a:r>
            <a:r>
              <a:rPr dirty="0">
                <a:latin typeface="Arial"/>
                <a:cs typeface="Arial"/>
              </a:rPr>
              <a:t>ou </a:t>
            </a:r>
            <a:r>
              <a:rPr spc="-20" dirty="0">
                <a:latin typeface="Arial"/>
                <a:cs typeface="Arial"/>
              </a:rPr>
              <a:t>k</a:t>
            </a:r>
            <a:r>
              <a:rPr dirty="0">
                <a:latin typeface="Arial"/>
                <a:cs typeface="Arial"/>
              </a:rPr>
              <a:t>eep p</a:t>
            </a:r>
            <a:r>
              <a:rPr spc="-20" dirty="0">
                <a:latin typeface="Arial"/>
                <a:cs typeface="Arial"/>
              </a:rPr>
              <a:t>a</a:t>
            </a:r>
            <a:r>
              <a:rPr dirty="0">
                <a:latin typeface="Arial"/>
                <a:cs typeface="Arial"/>
              </a:rPr>
              <a:t>ying </a:t>
            </a:r>
            <a:r>
              <a:rPr spc="-35" dirty="0">
                <a:latin typeface="Arial"/>
                <a:cs typeface="Arial"/>
              </a:rPr>
              <a:t>y</a:t>
            </a:r>
            <a:r>
              <a:rPr dirty="0">
                <a:latin typeface="Arial"/>
                <a:cs typeface="Arial"/>
              </a:rPr>
              <a:t>our </a:t>
            </a:r>
            <a:r>
              <a:rPr spc="-45" dirty="0">
                <a:latin typeface="Arial"/>
                <a:cs typeface="Arial"/>
              </a:rPr>
              <a:t>P</a:t>
            </a:r>
            <a:r>
              <a:rPr dirty="0">
                <a:latin typeface="Arial"/>
                <a:cs typeface="Arial"/>
              </a:rPr>
              <a:t>art B p</a:t>
            </a:r>
            <a:r>
              <a:rPr spc="-40" dirty="0">
                <a:latin typeface="Arial"/>
                <a:cs typeface="Arial"/>
              </a:rPr>
              <a:t>r</a:t>
            </a:r>
            <a:r>
              <a:rPr dirty="0">
                <a:latin typeface="Arial"/>
                <a:cs typeface="Arial"/>
              </a:rPr>
              <a:t>emium, if appli</a:t>
            </a:r>
            <a:r>
              <a:rPr spc="-15" dirty="0">
                <a:latin typeface="Arial"/>
                <a:cs typeface="Arial"/>
              </a:rPr>
              <a:t>c</a:t>
            </a:r>
            <a:r>
              <a:rPr dirty="0">
                <a:latin typeface="Arial"/>
                <a:cs typeface="Arial"/>
              </a:rPr>
              <a:t>able</a:t>
            </a:r>
          </a:p>
          <a:p>
            <a:pPr marL="4859655" marR="414020">
              <a:lnSpc>
                <a:spcPct val="115700"/>
              </a:lnSpc>
              <a:spcBef>
                <a:spcPts val="1000"/>
              </a:spcBef>
            </a:pPr>
            <a:r>
              <a:rPr dirty="0">
                <a:latin typeface="Arial"/>
                <a:cs typeface="Arial"/>
              </a:rPr>
              <a:t>Along with a Medi</a:t>
            </a:r>
            <a:r>
              <a:rPr spc="-15" dirty="0">
                <a:latin typeface="Arial"/>
                <a:cs typeface="Arial"/>
              </a:rPr>
              <a:t>c</a:t>
            </a:r>
            <a:r>
              <a:rPr dirty="0">
                <a:latin typeface="Arial"/>
                <a:cs typeface="Arial"/>
              </a:rPr>
              <a:t>a</a:t>
            </a:r>
            <a:r>
              <a:rPr spc="-40" dirty="0">
                <a:latin typeface="Arial"/>
                <a:cs typeface="Arial"/>
              </a:rPr>
              <a:t>r</a:t>
            </a:r>
            <a:r>
              <a:rPr dirty="0">
                <a:latin typeface="Arial"/>
                <a:cs typeface="Arial"/>
              </a:rPr>
              <a:t>e Ad</a:t>
            </a:r>
            <a:r>
              <a:rPr spc="-30" dirty="0">
                <a:latin typeface="Arial"/>
                <a:cs typeface="Arial"/>
              </a:rPr>
              <a:t>v</a:t>
            </a:r>
            <a:r>
              <a:rPr dirty="0">
                <a:latin typeface="Arial"/>
                <a:cs typeface="Arial"/>
              </a:rPr>
              <a:t>a</a:t>
            </a:r>
            <a:r>
              <a:rPr spc="-10" dirty="0">
                <a:latin typeface="Arial"/>
                <a:cs typeface="Arial"/>
              </a:rPr>
              <a:t>nt</a:t>
            </a:r>
            <a:r>
              <a:rPr dirty="0">
                <a:latin typeface="Arial"/>
                <a:cs typeface="Arial"/>
              </a:rPr>
              <a:t>age plan, </a:t>
            </a:r>
            <a:r>
              <a:rPr spc="-35" dirty="0">
                <a:latin typeface="Arial"/>
                <a:cs typeface="Arial"/>
              </a:rPr>
              <a:t>y</a:t>
            </a:r>
            <a:r>
              <a:rPr dirty="0">
                <a:latin typeface="Arial"/>
                <a:cs typeface="Arial"/>
              </a:rPr>
              <a:t>ou m</a:t>
            </a:r>
            <a:r>
              <a:rPr spc="-20" dirty="0">
                <a:latin typeface="Arial"/>
                <a:cs typeface="Arial"/>
              </a:rPr>
              <a:t>a</a:t>
            </a:r>
            <a:r>
              <a:rPr dirty="0">
                <a:latin typeface="Arial"/>
                <a:cs typeface="Arial"/>
              </a:rPr>
              <a:t>y h</a:t>
            </a:r>
            <a:r>
              <a:rPr spc="-30" dirty="0">
                <a:latin typeface="Arial"/>
                <a:cs typeface="Arial"/>
              </a:rPr>
              <a:t>av</a:t>
            </a:r>
            <a:r>
              <a:rPr dirty="0">
                <a:latin typeface="Arial"/>
                <a:cs typeface="Arial"/>
              </a:rPr>
              <a:t>e an opportunity to pu</a:t>
            </a:r>
            <a:r>
              <a:rPr spc="-40" dirty="0">
                <a:latin typeface="Arial"/>
                <a:cs typeface="Arial"/>
              </a:rPr>
              <a:t>r</a:t>
            </a:r>
            <a:r>
              <a:rPr dirty="0">
                <a:latin typeface="Arial"/>
                <a:cs typeface="Arial"/>
              </a:rPr>
              <a:t>chase optional suppleme</a:t>
            </a:r>
            <a:r>
              <a:rPr spc="-10" dirty="0">
                <a:latin typeface="Arial"/>
                <a:cs typeface="Arial"/>
              </a:rPr>
              <a:t>nt</a:t>
            </a:r>
            <a:r>
              <a:rPr dirty="0">
                <a:latin typeface="Arial"/>
                <a:cs typeface="Arial"/>
              </a:rPr>
              <a:t>al </a:t>
            </a:r>
            <a:r>
              <a:rPr spc="-10" dirty="0">
                <a:latin typeface="Arial"/>
                <a:cs typeface="Arial"/>
              </a:rPr>
              <a:t>benefits,</a:t>
            </a:r>
            <a:r>
              <a:rPr dirty="0">
                <a:latin typeface="Arial"/>
                <a:cs typeface="Arial"/>
              </a:rPr>
              <a:t> li</a:t>
            </a:r>
            <a:r>
              <a:rPr spc="-20" dirty="0">
                <a:latin typeface="Arial"/>
                <a:cs typeface="Arial"/>
              </a:rPr>
              <a:t>k</a:t>
            </a:r>
            <a:r>
              <a:rPr dirty="0">
                <a:latin typeface="Arial"/>
                <a:cs typeface="Arial"/>
              </a:rPr>
              <a:t>e de</a:t>
            </a:r>
            <a:r>
              <a:rPr spc="-10" dirty="0">
                <a:latin typeface="Arial"/>
                <a:cs typeface="Arial"/>
              </a:rPr>
              <a:t>nt</a:t>
            </a:r>
            <a:r>
              <a:rPr dirty="0">
                <a:latin typeface="Arial"/>
                <a:cs typeface="Arial"/>
              </a:rPr>
              <a:t>al and vision c</a:t>
            </a:r>
            <a:r>
              <a:rPr spc="-15" dirty="0">
                <a:latin typeface="Arial"/>
                <a:cs typeface="Arial"/>
              </a:rPr>
              <a:t>o</a:t>
            </a:r>
            <a:r>
              <a:rPr spc="-30" dirty="0">
                <a:latin typeface="Arial"/>
                <a:cs typeface="Arial"/>
              </a:rPr>
              <a:t>v</a:t>
            </a:r>
            <a:r>
              <a:rPr dirty="0">
                <a:latin typeface="Arial"/>
                <a:cs typeface="Arial"/>
              </a:rPr>
              <a:t>e</a:t>
            </a:r>
            <a:r>
              <a:rPr spc="-40" dirty="0">
                <a:latin typeface="Arial"/>
                <a:cs typeface="Arial"/>
              </a:rPr>
              <a:t>r</a:t>
            </a:r>
            <a:r>
              <a:rPr dirty="0">
                <a:latin typeface="Arial"/>
                <a:cs typeface="Arial"/>
              </a:rPr>
              <a:t>age, </a:t>
            </a:r>
            <a:r>
              <a:rPr spc="-15" dirty="0">
                <a:latin typeface="Arial"/>
                <a:cs typeface="Arial"/>
              </a:rPr>
              <a:t>f</a:t>
            </a:r>
            <a:r>
              <a:rPr dirty="0">
                <a:latin typeface="Arial"/>
                <a:cs typeface="Arial"/>
              </a:rPr>
              <a:t>or an additional p</a:t>
            </a:r>
            <a:r>
              <a:rPr spc="-40" dirty="0">
                <a:latin typeface="Arial"/>
                <a:cs typeface="Arial"/>
              </a:rPr>
              <a:t>r</a:t>
            </a:r>
            <a:r>
              <a:rPr dirty="0">
                <a:latin typeface="Arial"/>
                <a:cs typeface="Arial"/>
              </a:rPr>
              <a:t>emium</a:t>
            </a:r>
          </a:p>
        </p:txBody>
      </p:sp>
      <p:pic>
        <p:nvPicPr>
          <p:cNvPr id="14" name="Picture 13" descr="hum_r_4cp_pos_noR_White.eps"/>
          <p:cNvPicPr>
            <a:picLocks noChangeAspect="1"/>
          </p:cNvPicPr>
          <p:nvPr/>
        </p:nvPicPr>
        <p:blipFill>
          <a:blip r:embed="rId3"/>
          <a:srcRect/>
          <a:stretch>
            <a:fillRect/>
          </a:stretch>
        </p:blipFill>
        <p:spPr>
          <a:xfrm>
            <a:off x="1244600" y="6477000"/>
            <a:ext cx="1600200" cy="332245"/>
          </a:xfrm>
          <a:prstGeom prst="rect">
            <a:avLst/>
          </a:prstGeom>
        </p:spPr>
      </p:pic>
      <p:sp>
        <p:nvSpPr>
          <p:cNvPr id="15" name="object 8"/>
          <p:cNvSpPr/>
          <p:nvPr/>
        </p:nvSpPr>
        <p:spPr>
          <a:xfrm>
            <a:off x="5279428" y="26416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6" name="object 8"/>
          <p:cNvSpPr/>
          <p:nvPr/>
        </p:nvSpPr>
        <p:spPr>
          <a:xfrm>
            <a:off x="5279428" y="30480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7" name="object 8"/>
          <p:cNvSpPr/>
          <p:nvPr/>
        </p:nvSpPr>
        <p:spPr>
          <a:xfrm>
            <a:off x="5279428" y="3505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8" name="object 8"/>
          <p:cNvSpPr/>
          <p:nvPr/>
        </p:nvSpPr>
        <p:spPr>
          <a:xfrm>
            <a:off x="5279428" y="426720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87C546"/>
          </a:solidFill>
        </p:spPr>
        <p:txBody>
          <a:bodyPr wrap="square" lIns="0" tIns="0" rIns="0" bIns="0" rtlCol="0"/>
          <a:lstStyle/>
          <a:p>
            <a:endParaRPr dirty="0"/>
          </a:p>
        </p:txBody>
      </p:sp>
      <p:sp>
        <p:nvSpPr>
          <p:cNvPr id="19" name="object 2"/>
          <p:cNvSpPr txBox="1"/>
          <p:nvPr/>
        </p:nvSpPr>
        <p:spPr>
          <a:xfrm>
            <a:off x="11163300" y="6682381"/>
            <a:ext cx="1290955" cy="230832"/>
          </a:xfrm>
          <a:prstGeom prst="rect">
            <a:avLst/>
          </a:prstGeom>
        </p:spPr>
        <p:txBody>
          <a:bodyPr vert="horz" wrap="square" lIns="0" tIns="0" rIns="0" bIns="0" rtlCol="0">
            <a:spAutoFit/>
          </a:bodyPr>
          <a:lstStyle/>
          <a:p>
            <a:pPr marL="12700">
              <a:lnSpc>
                <a:spcPct val="100000"/>
              </a:lnSpc>
            </a:pPr>
            <a:r>
              <a:rPr sz="1500" dirty="0">
                <a:solidFill>
                  <a:srgbClr val="414042"/>
                </a:solidFill>
                <a:latin typeface="Calibri"/>
                <a:cs typeface="Calibri"/>
              </a:rPr>
              <a:t>Medi</a:t>
            </a:r>
            <a:r>
              <a:rPr sz="1500" spc="-10" dirty="0">
                <a:solidFill>
                  <a:srgbClr val="414042"/>
                </a:solidFill>
                <a:latin typeface="Calibri"/>
                <a:cs typeface="Calibri"/>
              </a:rPr>
              <a:t>c</a:t>
            </a:r>
            <a:r>
              <a:rPr sz="1500" dirty="0">
                <a:solidFill>
                  <a:srgbClr val="414042"/>
                </a:solidFill>
                <a:latin typeface="Calibri"/>
                <a:cs typeface="Calibri"/>
              </a:rPr>
              <a:t>a</a:t>
            </a:r>
            <a:r>
              <a:rPr sz="1500" spc="-35" dirty="0">
                <a:solidFill>
                  <a:srgbClr val="414042"/>
                </a:solidFill>
                <a:latin typeface="Calibri"/>
                <a:cs typeface="Calibri"/>
              </a:rPr>
              <a:t>r</a:t>
            </a:r>
            <a:r>
              <a:rPr sz="1500" dirty="0">
                <a:solidFill>
                  <a:srgbClr val="414042"/>
                </a:solidFill>
                <a:latin typeface="Calibri"/>
                <a:cs typeface="Calibri"/>
              </a:rPr>
              <a:t>e</a:t>
            </a:r>
            <a:r>
              <a:rPr sz="1500" spc="5" dirty="0">
                <a:solidFill>
                  <a:srgbClr val="414042"/>
                </a:solidFill>
                <a:latin typeface="Calibri"/>
                <a:cs typeface="Calibri"/>
              </a:rPr>
              <a:t> </a:t>
            </a:r>
            <a:r>
              <a:rPr sz="1500" b="1" dirty="0" smtClean="0">
                <a:solidFill>
                  <a:srgbClr val="87C546"/>
                </a:solidFill>
                <a:latin typeface="Calibri"/>
                <a:cs typeface="Calibri"/>
              </a:rPr>
              <a:t>201</a:t>
            </a:r>
            <a:r>
              <a:rPr lang="en-US" sz="1500" b="1" dirty="0" smtClean="0">
                <a:solidFill>
                  <a:srgbClr val="87C546"/>
                </a:solidFill>
                <a:latin typeface="Calibri"/>
                <a:cs typeface="Calibri"/>
              </a:rPr>
              <a:t>9</a:t>
            </a:r>
            <a:endParaRPr sz="1500" dirty="0">
              <a:latin typeface="Calibri"/>
              <a:cs typeface="Calibri"/>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RELEASE_DATE" val="2014.01.29"/>
  <p:tag name="AS_TITLE" val="Aspose.Slides for Java"/>
  <p:tag name="AS_VERSION" val="8.2.0.0"/>
  <p:tag name="DMEDGE-DOCID" val="1"/>
</p:tagLst>
</file>

<file path=ppt/theme/theme1.xml><?xml version="1.0" encoding="utf-8"?>
<a:theme xmlns:a="http://schemas.openxmlformats.org/drawingml/2006/main" name="Office Theme">
  <a:themeElements>
    <a:clrScheme name="2019 Humana Branding">
      <a:dk1>
        <a:srgbClr val="000000"/>
      </a:dk1>
      <a:lt1>
        <a:sysClr val="window" lastClr="FFFFFF"/>
      </a:lt1>
      <a:dk2>
        <a:srgbClr val="75BD43"/>
      </a:dk2>
      <a:lt2>
        <a:srgbClr val="4A7637"/>
      </a:lt2>
      <a:accent1>
        <a:srgbClr val="007581"/>
      </a:accent1>
      <a:accent2>
        <a:srgbClr val="0B3254"/>
      </a:accent2>
      <a:accent3>
        <a:srgbClr val="AF1E65"/>
      </a:accent3>
      <a:accent4>
        <a:srgbClr val="632366"/>
      </a:accent4>
      <a:accent5>
        <a:srgbClr val="555759"/>
      </a:accent5>
      <a:accent6>
        <a:srgbClr val="CAC8C7"/>
      </a:accent6>
      <a:hlink>
        <a:srgbClr val="AF1E65"/>
      </a:hlink>
      <a:folHlink>
        <a:srgbClr val="AF1E65"/>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Humana_Template">
  <a:themeElements>
    <a:clrScheme name="Humana_11_11">
      <a:dk1>
        <a:srgbClr val="1A1812"/>
      </a:dk1>
      <a:lt1>
        <a:srgbClr val="FFFFFF"/>
      </a:lt1>
      <a:dk2>
        <a:srgbClr val="FFFFFF"/>
      </a:dk2>
      <a:lt2>
        <a:srgbClr val="5C9A1B"/>
      </a:lt2>
      <a:accent1>
        <a:srgbClr val="5C9A1B"/>
      </a:accent1>
      <a:accent2>
        <a:srgbClr val="1D5B2D"/>
      </a:accent2>
      <a:accent3>
        <a:srgbClr val="1A1812"/>
      </a:accent3>
      <a:accent4>
        <a:srgbClr val="AA005F"/>
      </a:accent4>
      <a:accent5>
        <a:srgbClr val="D5D5D5"/>
      </a:accent5>
      <a:accent6>
        <a:srgbClr val="5C9A1B"/>
      </a:accent6>
      <a:hlink>
        <a:srgbClr val="AA005F"/>
      </a:hlink>
      <a:folHlink>
        <a:srgbClr val="D5D5D2"/>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Beng" typeface="Vrinda"/>
        <a:font script="Sinh" typeface="Iskoola Pota"/>
        <a:font script="Hant" typeface="新細明體"/>
        <a:font script="Khmr" typeface="MoolBoran"/>
        <a:font script="Laoo" typeface="DokChampa"/>
        <a:font script="Orya" typeface="Kalinga"/>
        <a:font script="Cher" typeface="Plantagenet Cherokee"/>
        <a:font script="Tibt" typeface="Microsoft Himalaya"/>
        <a:font script="Ethi" typeface="Nyala"/>
        <a:font script="Hebr" typeface="Times New Roman"/>
        <a:font script="Hang" typeface="맑은 고딕"/>
        <a:font script="Uigh" typeface="Microsoft Uighur"/>
        <a:font script="Guru" typeface="Raavi"/>
        <a:font script="Cans" typeface="Euphemia"/>
        <a:font script="Jpan" typeface="ＭＳ Ｐゴシック"/>
        <a:font script="Arab" typeface="Times New Roman"/>
        <a:font script="Telu" typeface="Gautami"/>
        <a:font script="Viet" typeface="Times New Roman"/>
        <a:font script="Thai" typeface="Angsana New"/>
        <a:font script="Hans" typeface="宋体"/>
        <a:font script="Geor" typeface="Sylfaen"/>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ajorFont>
      <a:minorFont>
        <a:latin typeface="Calibri"/>
        <a:ea typeface=""/>
        <a:cs typeface=""/>
        <a:font script="Beng" typeface="Vrinda"/>
        <a:font script="Sinh" typeface="Iskoola Pota"/>
        <a:font script="Hant" typeface="新細明體"/>
        <a:font script="Khmr" typeface="DaunPenh"/>
        <a:font script="Laoo" typeface="DokChampa"/>
        <a:font script="Orya" typeface="Kalinga"/>
        <a:font script="Cher" typeface="Plantagenet Cherokee"/>
        <a:font script="Tibt" typeface="Microsoft Himalaya"/>
        <a:font script="Ethi" typeface="Nyala"/>
        <a:font script="Hebr" typeface="Arial"/>
        <a:font script="Hang" typeface="맑은 고딕"/>
        <a:font script="Uigh" typeface="Microsoft Uighur"/>
        <a:font script="Guru" typeface="Raavi"/>
        <a:font script="Cans" typeface="Euphemia"/>
        <a:font script="Jpan" typeface="ＭＳ Ｐゴシック"/>
        <a:font script="Arab" typeface="Arial"/>
        <a:font script="Telu" typeface="Gautami"/>
        <a:font script="Viet" typeface="Arial"/>
        <a:font script="Thai" typeface="Cordia New"/>
        <a:font script="Hans" typeface="宋体"/>
        <a:font script="Geor" typeface="Sylfaen"/>
        <a:font script="Knda" typeface="Tunga"/>
        <a:font script="Gujr" typeface="Shruti"/>
        <a:font script="Taml" typeface="Latha"/>
        <a:font script="Thaa" typeface="MV Boli"/>
        <a:font script="Mlym" typeface="Kartika"/>
        <a:font script="Deva" typeface="Mangal"/>
        <a:font script="Mong" typeface="Mongolian Baiti"/>
        <a:font script="Yiii" typeface="Microsoft Yi Baiti"/>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emplate>
  <TotalTime>8386</TotalTime>
  <Words>2423</Words>
  <Application>Microsoft Office PowerPoint</Application>
  <PresentationFormat>Custom</PresentationFormat>
  <Paragraphs>271</Paragraphs>
  <Slides>30</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Arial Bold</vt:lpstr>
      <vt:lpstr>BentonSansF Book</vt:lpstr>
      <vt:lpstr>Calibri</vt:lpstr>
      <vt:lpstr>FS Humana</vt:lpstr>
      <vt:lpstr>FS Humana Light</vt:lpstr>
      <vt:lpstr>Times New Roman</vt:lpstr>
      <vt:lpstr>Office Theme</vt:lpstr>
      <vt:lpstr>Humana_Template</vt:lpstr>
      <vt:lpstr>PowerPoint Presentation</vt:lpstr>
      <vt:lpstr>Today we will cover</vt:lpstr>
      <vt:lpstr>What is Medicare?</vt:lpstr>
      <vt:lpstr>PowerPoint Presentation</vt:lpstr>
      <vt:lpstr>Original Medicare</vt:lpstr>
      <vt:lpstr>Medicare Part C and Part D</vt:lpstr>
      <vt:lpstr>Your Medicare options</vt:lpstr>
      <vt:lpstr>Enrolling in Medicare</vt:lpstr>
      <vt:lpstr>PowerPoint Presentation</vt:lpstr>
      <vt:lpstr>Special Needs Plans</vt:lpstr>
      <vt:lpstr>Medicare Supplement plans</vt:lpstr>
      <vt:lpstr>Medicare Part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resources</vt:lpstr>
      <vt:lpstr>Scenario One</vt:lpstr>
      <vt:lpstr>Scenario Two</vt:lpstr>
      <vt:lpstr>Scenario Three</vt:lpstr>
      <vt:lpstr>Scenario Four</vt:lpstr>
      <vt:lpstr>PowerPoint Presentation</vt:lpstr>
      <vt:lpstr>PowerPoint Presentation</vt:lpstr>
      <vt:lpstr>PowerPoint Presentation</vt:lpstr>
    </vt:vector>
  </TitlesOfParts>
  <LinksUpToDate>false</LinksUpToDate>
  <SharedDoc>false</SharedDoc>
  <HyperlinkBase>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Goheen</dc:creator>
  <cp:lastModifiedBy>Lauren Barefoot</cp:lastModifiedBy>
  <cp:revision>170</cp:revision>
  <cp:lastPrinted>1969-12-31T19:00:00Z</cp:lastPrinted>
  <dcterms:created xsi:type="dcterms:W3CDTF">2017-06-05T13:56:37Z</dcterms:created>
  <dcterms:modified xsi:type="dcterms:W3CDTF">2019-11-08T20:11:23Z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3194b603-622d-4c49-a4a2-ec24aac08efb</vt:lpwstr>
  </property>
  <property fmtid="{D5CDD505-2E9C-101B-9397-08002B2CF9AE}" pid="3" name="HumanaClassification">
    <vt:lpwstr>I</vt:lpwstr>
  </property>
</Properties>
</file>