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7" r:id="rId2"/>
    <p:sldMasterId id="2147483744" r:id="rId3"/>
  </p:sldMasterIdLst>
  <p:notesMasterIdLst>
    <p:notesMasterId r:id="rId14"/>
  </p:notesMasterIdLst>
  <p:handoutMasterIdLst>
    <p:handoutMasterId r:id="rId15"/>
  </p:handoutMasterIdLst>
  <p:sldIdLst>
    <p:sldId id="267" r:id="rId4"/>
    <p:sldId id="268" r:id="rId5"/>
    <p:sldId id="266" r:id="rId6"/>
    <p:sldId id="260" r:id="rId7"/>
    <p:sldId id="269" r:id="rId8"/>
    <p:sldId id="261" r:id="rId9"/>
    <p:sldId id="262" r:id="rId10"/>
    <p:sldId id="263" r:id="rId11"/>
    <p:sldId id="264" r:id="rId12"/>
    <p:sldId id="265" r:id="rId13"/>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434" autoAdjust="0"/>
  </p:normalViewPr>
  <p:slideViewPr>
    <p:cSldViewPr snapToGrid="0">
      <p:cViewPr varScale="1">
        <p:scale>
          <a:sx n="93" d="100"/>
          <a:sy n="93" d="100"/>
        </p:scale>
        <p:origin x="208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78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5209725"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Basic Decision </a:t>
            </a:r>
            <a:r>
              <a:rPr lang="en-US" sz="1600" dirty="0">
                <a:latin typeface="Times New Roman" panose="02020603050405020304" pitchFamily="18" charset="0"/>
                <a:cs typeface="Times New Roman" panose="02020603050405020304" pitchFamily="18" charset="0"/>
              </a:rPr>
              <a:t>Making </a:t>
            </a:r>
            <a:r>
              <a:rPr lang="en-US" sz="1600" dirty="0">
                <a:latin typeface="Times New Roman" panose="02020603050405020304" pitchFamily="18" charset="0"/>
                <a:cs typeface="Times New Roman" panose="02020603050405020304" pitchFamily="18" charset="0"/>
              </a:rPr>
              <a:t>Scenarios - Macinkowicz</a:t>
            </a:r>
            <a:endParaRPr lang="en-US" sz="1600" dirty="0">
              <a:latin typeface="Times New Roman" panose="02020603050405020304" pitchFamily="18" charset="0"/>
              <a:cs typeface="Times New Roman" panose="02020603050405020304" pitchFamily="18" charset="0"/>
            </a:endParaRPr>
          </a:p>
        </p:txBody>
      </p:sp>
      <p:sp>
        <p:nvSpPr>
          <p:cNvPr id="3" name="Header Placeholder 1"/>
          <p:cNvSpPr txBox="1">
            <a:spLocks/>
          </p:cNvSpPr>
          <p:nvPr/>
        </p:nvSpPr>
        <p:spPr>
          <a:xfrm>
            <a:off x="95999" y="8839012"/>
            <a:ext cx="4759555" cy="466913"/>
          </a:xfrm>
          <a:prstGeom prst="rect">
            <a:avLst/>
          </a:prstGeom>
        </p:spPr>
        <p:txBody>
          <a:bodyPr vert="horz" lIns="93287" tIns="46643" rIns="93287" bIns="46643" rtlCol="0"/>
          <a:lstStyle>
            <a:defPPr>
              <a:defRPr lang="en-US"/>
            </a:defPPr>
            <a:lvl1pPr algn="l" rtl="0" eaLnBrk="0" fontAlgn="base" hangingPunct="0">
              <a:spcBef>
                <a:spcPct val="0"/>
              </a:spcBef>
              <a:spcAft>
                <a:spcPct val="0"/>
              </a:spcAft>
              <a:defRPr sz="1200"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r>
              <a:rPr lang="en-US" sz="1600" dirty="0">
                <a:latin typeface="Times New Roman" panose="02020603050405020304" pitchFamily="18" charset="0"/>
                <a:cs typeface="Times New Roman" panose="02020603050405020304" pitchFamily="18" charset="0"/>
              </a:rPr>
              <a:t>Basic </a:t>
            </a:r>
            <a:r>
              <a:rPr lang="en-US" sz="1600" dirty="0">
                <a:latin typeface="Times New Roman" panose="02020603050405020304" pitchFamily="18" charset="0"/>
                <a:cs typeface="Times New Roman" panose="02020603050405020304" pitchFamily="18" charset="0"/>
              </a:rPr>
              <a:t>Decision Making </a:t>
            </a:r>
            <a:r>
              <a:rPr lang="en-US" sz="1600" dirty="0">
                <a:latin typeface="Times New Roman" panose="02020603050405020304" pitchFamily="18" charset="0"/>
                <a:cs typeface="Times New Roman" panose="02020603050405020304" pitchFamily="18" charset="0"/>
              </a:rPr>
              <a:t>Scenarios - Macinkowicz</a:t>
            </a:r>
            <a:endParaRPr lang="en-US" sz="16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BA7BE42A-B82D-439B-8ED7-185EA997A3A7}" type="slidenum">
              <a:rPr lang="en-US" sz="1600"/>
              <a:t>‹#›</a:t>
            </a:fld>
            <a:endParaRPr lang="en-US" dirty="0"/>
          </a:p>
        </p:txBody>
      </p:sp>
    </p:spTree>
    <p:extLst>
      <p:ext uri="{BB962C8B-B14F-4D97-AF65-F5344CB8AC3E}">
        <p14:creationId xmlns:p14="http://schemas.microsoft.com/office/powerpoint/2010/main" val="3359683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8BF66149-AFC0-4C8A-B5D5-0F0AEBA6BFC2}" type="datetimeFigureOut">
              <a:rPr lang="en-US" smtClean="0"/>
              <a:t>8/27/2019</a:t>
            </a:fld>
            <a:endParaRPr lang="en-US"/>
          </a:p>
        </p:txBody>
      </p:sp>
      <p:sp>
        <p:nvSpPr>
          <p:cNvPr id="4" name="Slide Image Placeholder 3"/>
          <p:cNvSpPr>
            <a:spLocks noGrp="1" noRot="1" noChangeAspect="1"/>
          </p:cNvSpPr>
          <p:nvPr>
            <p:ph type="sldImg" idx="2"/>
          </p:nvPr>
        </p:nvSpPr>
        <p:spPr>
          <a:xfrm>
            <a:off x="1417638" y="1163638"/>
            <a:ext cx="4184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7F43AE06-EB8D-4A4F-BFF9-2E571E394111}" type="slidenum">
              <a:rPr lang="en-US" smtClean="0"/>
              <a:t>‹#›</a:t>
            </a:fld>
            <a:endParaRPr lang="en-US"/>
          </a:p>
        </p:txBody>
      </p:sp>
    </p:spTree>
    <p:extLst>
      <p:ext uri="{BB962C8B-B14F-4D97-AF65-F5344CB8AC3E}">
        <p14:creationId xmlns:p14="http://schemas.microsoft.com/office/powerpoint/2010/main" val="486133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File the claim and ask about NSCP.</a:t>
            </a:r>
            <a:r>
              <a:rPr lang="en-US" baseline="0" dirty="0" smtClean="0"/>
              <a:t> Also direct him to any local benefits and Social Security</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3</a:t>
            </a:fld>
            <a:endParaRPr lang="en-US"/>
          </a:p>
        </p:txBody>
      </p:sp>
    </p:spTree>
    <p:extLst>
      <p:ext uri="{BB962C8B-B14F-4D97-AF65-F5344CB8AC3E}">
        <p14:creationId xmlns:p14="http://schemas.microsoft.com/office/powerpoint/2010/main" val="2138124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Advise her to file for the seizures and shoulder as secondary instead</a:t>
            </a:r>
            <a:r>
              <a:rPr lang="en-US" baseline="0" dirty="0" smtClean="0"/>
              <a:t> of as an 1151</a:t>
            </a:r>
          </a:p>
          <a:p>
            <a:endParaRPr lang="en-US" baseline="0" dirty="0" smtClean="0"/>
          </a:p>
          <a:p>
            <a:r>
              <a:rPr lang="en-US" baseline="0" dirty="0" smtClean="0"/>
              <a:t>Be sure to ask students about the potential offset if filed as an 1151</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4</a:t>
            </a:fld>
            <a:endParaRPr lang="en-US"/>
          </a:p>
        </p:txBody>
      </p:sp>
    </p:spTree>
    <p:extLst>
      <p:ext uri="{BB962C8B-B14F-4D97-AF65-F5344CB8AC3E}">
        <p14:creationId xmlns:p14="http://schemas.microsoft.com/office/powerpoint/2010/main" val="742229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Submit</a:t>
            </a:r>
            <a:r>
              <a:rPr lang="en-US" baseline="0" dirty="0" smtClean="0"/>
              <a:t> the increase claim for the ankle along with a temporary 100% for convalescence on a 526ez, ask him to return with the surgical record</a:t>
            </a:r>
          </a:p>
          <a:p>
            <a:endParaRPr lang="en-US" baseline="0" dirty="0" smtClean="0"/>
          </a:p>
          <a:p>
            <a:r>
              <a:rPr lang="en-US" baseline="0" dirty="0" smtClean="0"/>
              <a:t>As for the back, ask if he has any evidence showing it was injured in service, as well as any treatment records. Ask him to get it to you as soon as he can. Submit a 20-0995 supplemental claim today with a lay statement to preserve the effective date. If he is treated at VA, write down the dates and locations on the supplemental claim form.</a:t>
            </a:r>
          </a:p>
          <a:p>
            <a:endParaRPr lang="en-US" baseline="0" dirty="0" smtClean="0"/>
          </a:p>
          <a:p>
            <a:r>
              <a:rPr lang="en-US" baseline="0" dirty="0" smtClean="0"/>
              <a:t>You cannot file an </a:t>
            </a:r>
            <a:r>
              <a:rPr lang="en-US" baseline="0" dirty="0" err="1" smtClean="0"/>
              <a:t>itf</a:t>
            </a:r>
            <a:r>
              <a:rPr lang="en-US" baseline="0" dirty="0" smtClean="0"/>
              <a:t> on a supplemental claim at this time. It won’t preserve the date. </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901463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Camp LeJeune</a:t>
            </a:r>
            <a:r>
              <a:rPr lang="en-US" baseline="0" dirty="0" smtClean="0"/>
              <a:t> is a red herring because he was not there during the presumptive period.  The veteran was experiencing tremors in service, ask if there is documentation and have VA consider the claim as Direct using a 20-0995 supplemental claim form if the veteran can provide documentation or 20-0996 (HLR) if they do not have documentation.</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55844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Advise him to see the patient advocate, he could also switch doctors or facilities, contact his local congressman or</a:t>
            </a:r>
            <a:r>
              <a:rPr lang="en-US" baseline="0" dirty="0" smtClean="0"/>
              <a:t> senator for assistance</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03996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DSO can</a:t>
            </a:r>
            <a:r>
              <a:rPr lang="en-US" baseline="0" dirty="0" smtClean="0"/>
              <a:t> reinstate a revoked POA, however they should talk to  NVS first.</a:t>
            </a:r>
          </a:p>
          <a:p>
            <a:endParaRPr lang="en-US" baseline="0" dirty="0" smtClean="0"/>
          </a:p>
          <a:p>
            <a:r>
              <a:rPr lang="en-US" baseline="0" dirty="0" smtClean="0"/>
              <a:t>Reiterate that this is one reason why the veteran should not be able to see your screen</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290452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File for an increased rating for his heart, PTSD and IU. Ask about his other conditions. What is his current rating? (61=60%) Is</a:t>
            </a:r>
            <a:r>
              <a:rPr lang="en-US" baseline="0" dirty="0" smtClean="0"/>
              <a:t> he eligible for IU right now? Can you still file for the IU along with the increased rating claim? </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544122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File for DIC based on</a:t>
            </a:r>
            <a:r>
              <a:rPr lang="en-US" baseline="0" dirty="0" smtClean="0"/>
              <a:t> the laryngeal cancer from AO exposure.</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102280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3786087"/>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58275F71-03D8-4E4B-9D1C-D9F8B6AB7123}" type="datetime1">
              <a:rPr lang="en-US" smtClean="0"/>
              <a:pPr>
                <a:defRPr/>
              </a:pPr>
              <a:t>8/27/2019</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169926727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2889242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557633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741274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282268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59142738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58275F71-03D8-4E4B-9D1C-D9F8B6AB7123}" type="datetime1">
              <a:rPr lang="en-US" smtClean="0"/>
              <a:pPr>
                <a:defRPr/>
              </a:pPr>
              <a:t>8/27/2019</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21905594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00664"/>
            <a:ext cx="8229600" cy="79363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915064"/>
            <a:ext cx="8229600" cy="42111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AFC21497-2417-4EBA-B572-3869D70C0B26}" type="datetime1">
              <a:rPr lang="en-US" smtClean="0"/>
              <a:pPr>
                <a:defRPr/>
              </a:pPr>
              <a:t>8/27/2019</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A52124A5-1B9B-4B07-834C-F8730363EEE2}" type="slidenum">
              <a:rPr lang="en-US" altLang="en-US" smtClean="0"/>
              <a:pPr/>
              <a:t>‹#›</a:t>
            </a:fld>
            <a:endParaRPr lang="en-US" altLang="en-US"/>
          </a:p>
        </p:txBody>
      </p:sp>
    </p:spTree>
    <p:extLst>
      <p:ext uri="{BB962C8B-B14F-4D97-AF65-F5344CB8AC3E}">
        <p14:creationId xmlns:p14="http://schemas.microsoft.com/office/powerpoint/2010/main" val="3583250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62642"/>
            <a:ext cx="8229600" cy="737559"/>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F34E32F0-35EE-4051-9FFB-85210272A7B7}" type="datetime1">
              <a:rPr lang="en-US" smtClean="0"/>
              <a:pPr>
                <a:defRPr/>
              </a:pPr>
              <a:t>8/27/2019</a:t>
            </a:fld>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fld id="{9CC4FE31-0F3F-45DF-BC96-BBE0981CC052}" type="slidenum">
              <a:rPr lang="en-US" altLang="en-US" smtClean="0"/>
              <a:pPr/>
              <a:t>‹#›</a:t>
            </a:fld>
            <a:endParaRPr lang="en-US" altLang="en-US"/>
          </a:p>
        </p:txBody>
      </p:sp>
    </p:spTree>
    <p:extLst>
      <p:ext uri="{BB962C8B-B14F-4D97-AF65-F5344CB8AC3E}">
        <p14:creationId xmlns:p14="http://schemas.microsoft.com/office/powerpoint/2010/main" val="320582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0227111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99027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274444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924631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00272627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140310579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36217517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193026493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macinkowicz@vfw.org"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8814" y="2608301"/>
            <a:ext cx="7772400" cy="1470025"/>
          </a:xfrm>
        </p:spPr>
        <p:txBody>
          <a:bodyPr>
            <a:noAutofit/>
          </a:bodyPr>
          <a:lstStyle/>
          <a:p>
            <a:r>
              <a:rPr lang="en-US" sz="3200" b="1" dirty="0" smtClean="0">
                <a:latin typeface="Times New Roman" panose="02020603050405020304" pitchFamily="18" charset="0"/>
                <a:cs typeface="Times New Roman" panose="02020603050405020304" pitchFamily="18" charset="0"/>
              </a:rPr>
              <a:t>DECISION MAKING SCENARIOS</a:t>
            </a:r>
            <a:endParaRPr lang="en-US" sz="3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443070" y="2972150"/>
            <a:ext cx="6155713" cy="1013441"/>
          </a:xfrm>
        </p:spPr>
        <p:txBody>
          <a:bodyPr>
            <a:normAutofit lnSpcReduction="10000"/>
          </a:bodyPr>
          <a:lstStyle/>
          <a:p>
            <a:pPr algn="r"/>
            <a:endParaRPr lang="en-US" dirty="0" smtClean="0">
              <a:solidFill>
                <a:schemeClr val="tx1"/>
              </a:solidFill>
            </a:endParaRPr>
          </a:p>
          <a:p>
            <a:r>
              <a:rPr lang="en-US" sz="3200" b="1" dirty="0" smtClean="0">
                <a:solidFill>
                  <a:schemeClr val="tx1"/>
                </a:solidFill>
                <a:latin typeface="Times New Roman" panose="02020603050405020304" pitchFamily="18" charset="0"/>
                <a:cs typeface="Times New Roman" panose="02020603050405020304" pitchFamily="18" charset="0"/>
              </a:rPr>
              <a:t>VFW Basic Training</a:t>
            </a:r>
          </a:p>
        </p:txBody>
      </p:sp>
      <p:sp>
        <p:nvSpPr>
          <p:cNvPr id="5" name="TextBox 4"/>
          <p:cNvSpPr txBox="1"/>
          <p:nvPr/>
        </p:nvSpPr>
        <p:spPr>
          <a:xfrm>
            <a:off x="5167902" y="4937760"/>
            <a:ext cx="3486626" cy="1569660"/>
          </a:xfrm>
          <a:prstGeom prst="rect">
            <a:avLst/>
          </a:prstGeom>
          <a:noFill/>
        </p:spPr>
        <p:txBody>
          <a:bodyPr wrap="square" rtlCol="0">
            <a:spAutoFit/>
          </a:bodyPr>
          <a:lstStyle/>
          <a:p>
            <a:pPr algn="r"/>
            <a:r>
              <a:rPr lang="en-US" sz="2400" dirty="0" smtClean="0">
                <a:latin typeface="Times New Roman" panose="02020603050405020304" pitchFamily="18" charset="0"/>
                <a:cs typeface="Times New Roman" panose="02020603050405020304" pitchFamily="18" charset="0"/>
              </a:rPr>
              <a:t>Chris Macinkowicz </a:t>
            </a:r>
            <a:endParaRPr lang="en-US" sz="2400" dirty="0" smtClean="0">
              <a:latin typeface="Times New Roman" panose="02020603050405020304" pitchFamily="18" charset="0"/>
              <a:cs typeface="Times New Roman" panose="02020603050405020304" pitchFamily="18" charset="0"/>
            </a:endParaRPr>
          </a:p>
          <a:p>
            <a:pPr algn="r"/>
            <a:r>
              <a:rPr lang="en-US" sz="2400" dirty="0" smtClean="0">
                <a:latin typeface="Times New Roman" panose="02020603050405020304" pitchFamily="18" charset="0"/>
                <a:cs typeface="Times New Roman" panose="02020603050405020304" pitchFamily="18" charset="0"/>
              </a:rPr>
              <a:t>Associate Director, Training &amp; QA</a:t>
            </a:r>
            <a:endParaRPr lang="en-US" sz="2400" dirty="0" smtClean="0">
              <a:latin typeface="Times New Roman" panose="02020603050405020304" pitchFamily="18" charset="0"/>
              <a:cs typeface="Times New Roman" panose="02020603050405020304" pitchFamily="18" charset="0"/>
            </a:endParaRPr>
          </a:p>
          <a:p>
            <a:pPr algn="r"/>
            <a:r>
              <a:rPr lang="en-US" sz="2400" dirty="0" smtClean="0">
                <a:latin typeface="Times New Roman" panose="02020603050405020304" pitchFamily="18" charset="0"/>
                <a:cs typeface="Times New Roman" panose="02020603050405020304" pitchFamily="18" charset="0"/>
                <a:hlinkClick r:id="rId2"/>
              </a:rPr>
              <a:t>cmacinkowicz@vfw.org</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510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303840"/>
          </a:xfrm>
        </p:spPr>
        <p:txBody>
          <a:bodyPr>
            <a:noAutofit/>
          </a:bodyPr>
          <a:lstStyle/>
          <a:p>
            <a:pPr marL="0" indent="0" algn="ctr">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dirty="0" smtClean="0">
                <a:latin typeface="Times New Roman" panose="02020603050405020304" pitchFamily="18" charset="0"/>
                <a:cs typeface="Times New Roman" panose="02020603050405020304" pitchFamily="18" charset="0"/>
              </a:rPr>
              <a:t>Mrs. Regina George is in your office today asking about survivor benefits. Her husband was a Purple Heart recipient who served from 1970-1975 and recently died from laryngeal cancer. When you looked Mr. George up in the VA system you see that he never filed for any benefits during his lifetime. </a:t>
            </a:r>
          </a:p>
          <a:p>
            <a:pPr marL="0" indent="0" algn="ctr">
              <a:buNone/>
            </a:pPr>
            <a:endParaRPr lang="en-US" sz="2800" b="1" dirty="0">
              <a:latin typeface="Times New Roman" panose="02020603050405020304" pitchFamily="18" charset="0"/>
              <a:cs typeface="Times New Roman" panose="02020603050405020304" pitchFamily="18" charset="0"/>
            </a:endParaRPr>
          </a:p>
          <a:p>
            <a:pPr marL="0" indent="0" algn="ctr">
              <a:buNone/>
            </a:pPr>
            <a:endParaRPr lang="en-US" sz="2800" b="1"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Is there anything you can do to help Mrs. George? </a:t>
            </a:r>
            <a:endParaRPr lang="en-US" sz="2800" b="1" dirty="0">
              <a:latin typeface="Times New Roman" panose="02020603050405020304" pitchFamily="18" charset="0"/>
              <a:cs typeface="Times New Roman" panose="02020603050405020304" pitchFamily="18" charset="0"/>
            </a:endParaRPr>
          </a:p>
          <a:p>
            <a:pPr marL="0" indent="0" algn="ctr">
              <a:buNone/>
            </a:pPr>
            <a:r>
              <a:rPr lang="en-US" sz="2800" b="1" dirty="0" smtClean="0"/>
              <a:t> </a:t>
            </a:r>
            <a:endParaRPr lang="en-US" sz="2800" b="1" dirty="0"/>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10</a:t>
            </a:fld>
            <a:endParaRPr lang="en-US" altLang="en-US" dirty="0"/>
          </a:p>
        </p:txBody>
      </p:sp>
      <p:sp>
        <p:nvSpPr>
          <p:cNvPr id="6" name="Title 1"/>
          <p:cNvSpPr>
            <a:spLocks noGrp="1"/>
          </p:cNvSpPr>
          <p:nvPr>
            <p:ph type="title"/>
          </p:nvPr>
        </p:nvSpPr>
        <p:spPr>
          <a:xfrm>
            <a:off x="2136913" y="362054"/>
            <a:ext cx="2773017"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8</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95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dirty="0" smtClean="0">
                <a:latin typeface="Times New Roman" panose="02020603050405020304" pitchFamily="18" charset="0"/>
                <a:cs typeface="Times New Roman" panose="02020603050405020304" pitchFamily="18" charset="0"/>
              </a:rPr>
              <a:t>For each scenario, there may be more than one correct answer. </a:t>
            </a:r>
          </a:p>
          <a:p>
            <a:pPr marL="0" indent="0" algn="ctr">
              <a:buNone/>
            </a:pPr>
            <a:endParaRPr lang="en-US" sz="4000" dirty="0">
              <a:latin typeface="Times New Roman" panose="02020603050405020304" pitchFamily="18" charset="0"/>
              <a:cs typeface="Times New Roman" panose="02020603050405020304" pitchFamily="18" charset="0"/>
            </a:endParaRPr>
          </a:p>
          <a:p>
            <a:pPr marL="0" indent="0" algn="ctr">
              <a:buNone/>
            </a:pPr>
            <a:r>
              <a:rPr lang="en-US" sz="4000" dirty="0" smtClean="0">
                <a:latin typeface="Times New Roman" panose="02020603050405020304" pitchFamily="18" charset="0"/>
                <a:cs typeface="Times New Roman" panose="02020603050405020304" pitchFamily="18" charset="0"/>
              </a:rPr>
              <a:t>The purpose of this class is to get ideas from multiple students and determine the best solution for each scenario.</a:t>
            </a:r>
            <a:endParaRPr lang="en-US" sz="4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a:t>
            </a:fld>
            <a:endParaRPr lang="en-US" altLang="en-US"/>
          </a:p>
        </p:txBody>
      </p:sp>
    </p:spTree>
    <p:extLst>
      <p:ext uri="{BB962C8B-B14F-4D97-AF65-F5344CB8AC3E}">
        <p14:creationId xmlns:p14="http://schemas.microsoft.com/office/powerpoint/2010/main" val="516915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7"/>
            <a:ext cx="8229600" cy="530384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Jon Flanders is a 68 year old Vietnam Era veteran currently in your office wanting to file an initial claim for hearing loss and tinnitus. During your interview, you determined he has no other disabilities that can be service connected. He brought in a current hearing test from his private doctor that shows a 29 average decibel loss in each ear with 100% speech recognition. When you asked him his address he mentioned that he recently had to move into a shelter due to financial problems because he cannot get a job.</a:t>
            </a:r>
          </a:p>
          <a:p>
            <a:pPr marL="0" indent="0" algn="ctr">
              <a:buNone/>
            </a:pPr>
            <a:r>
              <a:rPr lang="en-US" sz="2800" b="1" dirty="0" smtClean="0">
                <a:latin typeface="Times New Roman" panose="02020603050405020304" pitchFamily="18" charset="0"/>
                <a:cs typeface="Times New Roman" panose="02020603050405020304" pitchFamily="18" charset="0"/>
              </a:rPr>
              <a:t>What would you suggest as the best course of action for Mr. Flanders?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a:p>
        </p:txBody>
      </p:sp>
      <p:sp>
        <p:nvSpPr>
          <p:cNvPr id="2" name="Title 1"/>
          <p:cNvSpPr>
            <a:spLocks noGrp="1"/>
          </p:cNvSpPr>
          <p:nvPr>
            <p:ph type="title"/>
          </p:nvPr>
        </p:nvSpPr>
        <p:spPr>
          <a:xfrm>
            <a:off x="1279663" y="362053"/>
            <a:ext cx="5178287" cy="538749"/>
          </a:xfrm>
        </p:spPr>
        <p:txBody>
          <a:bodyPr>
            <a:normAutofit/>
          </a:bodyPr>
          <a:lstStyle/>
          <a:p>
            <a:pPr algn="ctr"/>
            <a:r>
              <a:rPr lang="en-US" sz="2700" b="1" dirty="0" smtClean="0">
                <a:latin typeface="Times New Roman" panose="02020603050405020304" pitchFamily="18" charset="0"/>
                <a:cs typeface="Times New Roman" panose="02020603050405020304" pitchFamily="18" charset="0"/>
              </a:rPr>
              <a:t>SCENARIO 1</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533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7"/>
            <a:ext cx="822960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Mary Huddas is a 29 year old veteran who recently had a surgery at the local VA hospital on her service connected left knee. Unfortunately the anesthesiologist misread her chart and gave her medication that caused her to have a seizure. During the seizure, she fell off the operating table and severely injured her shoulder. She already filed a TORT and was awarded $20,000. She is now in your office wanting to file an 1151 claim for her shoulder.</a:t>
            </a:r>
          </a:p>
          <a:p>
            <a:pPr marL="0" indent="0">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How would you help Ms. Huddas?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6" name="Title 1"/>
          <p:cNvSpPr>
            <a:spLocks noGrp="1"/>
          </p:cNvSpPr>
          <p:nvPr>
            <p:ph type="title"/>
          </p:nvPr>
        </p:nvSpPr>
        <p:spPr>
          <a:xfrm>
            <a:off x="1858617" y="411749"/>
            <a:ext cx="3329609" cy="538749"/>
          </a:xfrm>
        </p:spPr>
        <p:txBody>
          <a:bodyPr>
            <a:normAutofit/>
          </a:bodyPr>
          <a:lstStyle/>
          <a:p>
            <a:pPr algn="ctr"/>
            <a:r>
              <a:rPr lang="en-US" sz="2700" b="1" dirty="0" smtClean="0">
                <a:latin typeface="Times New Roman" panose="02020603050405020304" pitchFamily="18" charset="0"/>
                <a:cs typeface="Times New Roman" panose="02020603050405020304" pitchFamily="18" charset="0"/>
              </a:rPr>
              <a:t>SCENARIO 2</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296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303840"/>
          </a:xfrm>
        </p:spPr>
        <p:txBody>
          <a:bodyPr>
            <a:noAutofit/>
          </a:bodyPr>
          <a:lstStyle/>
          <a:p>
            <a:pPr marL="0" indent="0" algn="ctr">
              <a:buNone/>
            </a:pPr>
            <a:r>
              <a:rPr lang="en-US" sz="2800" dirty="0" smtClean="0">
                <a:latin typeface="Times New Roman" panose="02020603050405020304" pitchFamily="18" charset="0"/>
                <a:cs typeface="Times New Roman" panose="02020603050405020304" pitchFamily="18" charset="0"/>
              </a:rPr>
              <a:t>John Cooper is in your office wanting to file a claim for his sore back and for an increased rating for his right ankle because he recently had surgery on it to reconstruct the ankle. When you looked into his records you can see that he is already service connected at 10% for his right ankle and was denied in 1996 for a thoracolumbar spine condition due to a lack of an in-service incident. He did not bring any records with him today.</a:t>
            </a: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would you file for today? </a:t>
            </a:r>
          </a:p>
          <a:p>
            <a:pPr marL="0" indent="0" algn="ctr">
              <a:buNone/>
            </a:pPr>
            <a:r>
              <a:rPr lang="en-US" sz="2800" b="1" dirty="0" smtClean="0">
                <a:latin typeface="Times New Roman" panose="02020603050405020304" pitchFamily="18" charset="0"/>
                <a:cs typeface="Times New Roman" panose="02020603050405020304" pitchFamily="18" charset="0"/>
              </a:rPr>
              <a:t>What forms would you use? </a:t>
            </a:r>
            <a:endParaRPr lang="en-US" sz="2800" b="1"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Is any additional evidence needed?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5</a:t>
            </a:fld>
            <a:endParaRPr lang="en-US" altLang="en-US" dirty="0"/>
          </a:p>
        </p:txBody>
      </p:sp>
      <p:sp>
        <p:nvSpPr>
          <p:cNvPr id="6" name="Title 1"/>
          <p:cNvSpPr>
            <a:spLocks noGrp="1"/>
          </p:cNvSpPr>
          <p:nvPr>
            <p:ph type="title"/>
          </p:nvPr>
        </p:nvSpPr>
        <p:spPr>
          <a:xfrm>
            <a:off x="2136913" y="362054"/>
            <a:ext cx="2773017"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3</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7303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Rick Pryor was an active duty Marine from 1984 until 2009. He received a denial letter on June 15, 2019 for service connection for Parkinson’s Disease because there was no proof that he was stationed at or visited Camp LeJeune during his service. While trying to convince you that he should be granted, Mr. Pryor stated that he was at Camp LeJeune for a few months in 1988 for training and that he started having tremors in his hands about 15 years ago.</a:t>
            </a:r>
          </a:p>
          <a:p>
            <a:pPr marL="0" indent="0">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How would you best help Mr. Pryor?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6</a:t>
            </a:fld>
            <a:endParaRPr lang="en-US" altLang="en-US" dirty="0"/>
          </a:p>
        </p:txBody>
      </p:sp>
      <p:sp>
        <p:nvSpPr>
          <p:cNvPr id="6" name="Title 1"/>
          <p:cNvSpPr>
            <a:spLocks noGrp="1"/>
          </p:cNvSpPr>
          <p:nvPr>
            <p:ph type="title"/>
          </p:nvPr>
        </p:nvSpPr>
        <p:spPr>
          <a:xfrm>
            <a:off x="2286000" y="471384"/>
            <a:ext cx="2961861"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4</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802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Jimmy Plant is a very angry veteran. He stormed into your office today demanding that you fix the local VA hospital. He claimed that when he went to visit his doctor, the nurse sexually harassed him. Mr. Plant stated that this has been happening for the past several months, always by the same nurse. He wants her fired immediately.</a:t>
            </a:r>
          </a:p>
          <a:p>
            <a:pPr marL="0" indent="0">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How would you handle this situation?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7</a:t>
            </a:fld>
            <a:endParaRPr lang="en-US" altLang="en-US" dirty="0"/>
          </a:p>
        </p:txBody>
      </p:sp>
      <p:sp>
        <p:nvSpPr>
          <p:cNvPr id="6" name="Title 1"/>
          <p:cNvSpPr>
            <a:spLocks noGrp="1"/>
          </p:cNvSpPr>
          <p:nvPr>
            <p:ph type="title"/>
          </p:nvPr>
        </p:nvSpPr>
        <p:spPr>
          <a:xfrm>
            <a:off x="2216427" y="481323"/>
            <a:ext cx="2981739"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5</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2898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Today, while in your office, Ms. Laurie Kowalski comes in to file a claim for an increased PTSD rating. When looking up her file in VetraSpec, you notice a red band that states her POA has been revoked with several communications from 2014 saying that she was rude and aggressive to the previous service officer in your office. When you brought this up to her, she was very apologetic and said that at the time she was an alcoholic but has received treatment and is now sober.</a:t>
            </a:r>
          </a:p>
          <a:p>
            <a:pPr marL="0" indent="0">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How would you handle this situation?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8</a:t>
            </a:fld>
            <a:endParaRPr lang="en-US" altLang="en-US" dirty="0"/>
          </a:p>
        </p:txBody>
      </p:sp>
      <p:sp>
        <p:nvSpPr>
          <p:cNvPr id="6" name="Title 1"/>
          <p:cNvSpPr>
            <a:spLocks noGrp="1"/>
          </p:cNvSpPr>
          <p:nvPr>
            <p:ph type="title"/>
          </p:nvPr>
        </p:nvSpPr>
        <p:spPr>
          <a:xfrm>
            <a:off x="2077278" y="431627"/>
            <a:ext cx="3419061"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6</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6460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30384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John Cooper is a 69 year old Vietnam veteran who came in to your office to file for an increased rating for his service connected IHD. He stated that now that he is retired his service connected PTSD has gotten worse and he’s so angry that his wife and friends can’t stand to be around him so he avoids all people when he can. His current ratings are as follows:</a:t>
            </a:r>
          </a:p>
          <a:p>
            <a:pPr marL="0" indent="0">
              <a:spcBef>
                <a:spcPts val="0"/>
              </a:spcBef>
              <a:buNone/>
            </a:pPr>
            <a:r>
              <a:rPr lang="en-US" sz="2800" dirty="0" smtClean="0">
                <a:latin typeface="Times New Roman" panose="02020603050405020304" pitchFamily="18" charset="0"/>
                <a:cs typeface="Times New Roman" panose="02020603050405020304" pitchFamily="18" charset="0"/>
              </a:rPr>
              <a:t>30% PTSD; 20% Right ankle; 10% Type 2 diabetes;</a:t>
            </a:r>
          </a:p>
          <a:p>
            <a:pPr marL="0" indent="0">
              <a:spcBef>
                <a:spcPts val="0"/>
              </a:spcBef>
              <a:buNone/>
            </a:pPr>
            <a:r>
              <a:rPr lang="en-US" sz="2800" dirty="0" smtClean="0">
                <a:latin typeface="Times New Roman" panose="02020603050405020304" pitchFamily="18" charset="0"/>
                <a:cs typeface="Times New Roman" panose="02020603050405020304" pitchFamily="18" charset="0"/>
              </a:rPr>
              <a:t>10% IHD; 10% Left hip</a:t>
            </a: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a:t>
            </a:r>
            <a:r>
              <a:rPr lang="en-US" sz="2800" b="1" dirty="0">
                <a:latin typeface="Times New Roman" panose="02020603050405020304" pitchFamily="18" charset="0"/>
                <a:cs typeface="Times New Roman" panose="02020603050405020304" pitchFamily="18" charset="0"/>
              </a:rPr>
              <a:t>would you suggest as the best course of action for Mr. </a:t>
            </a:r>
            <a:r>
              <a:rPr lang="en-US" sz="2800" b="1" dirty="0" smtClean="0">
                <a:latin typeface="Times New Roman" panose="02020603050405020304" pitchFamily="18" charset="0"/>
                <a:cs typeface="Times New Roman" panose="02020603050405020304" pitchFamily="18" charset="0"/>
              </a:rPr>
              <a:t>Cooper? </a:t>
            </a:r>
            <a:endParaRPr lang="en-US" sz="2800" b="1" dirty="0">
              <a:latin typeface="Times New Roman" panose="02020603050405020304" pitchFamily="18" charset="0"/>
              <a:cs typeface="Times New Roman" panose="02020603050405020304" pitchFamily="18" charset="0"/>
            </a:endParaRPr>
          </a:p>
          <a:p>
            <a:pPr marL="0" indent="0" algn="ctr">
              <a:buNone/>
            </a:pPr>
            <a:r>
              <a:rPr lang="en-US" sz="2800" b="1" dirty="0" smtClean="0"/>
              <a:t> </a:t>
            </a:r>
            <a:endParaRPr lang="en-US" sz="2800" b="1" dirty="0"/>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9</a:t>
            </a:fld>
            <a:endParaRPr lang="en-US" altLang="en-US" dirty="0"/>
          </a:p>
        </p:txBody>
      </p:sp>
      <p:sp>
        <p:nvSpPr>
          <p:cNvPr id="6" name="Title 1"/>
          <p:cNvSpPr>
            <a:spLocks noGrp="1"/>
          </p:cNvSpPr>
          <p:nvPr>
            <p:ph type="title"/>
          </p:nvPr>
        </p:nvSpPr>
        <p:spPr>
          <a:xfrm>
            <a:off x="2295939" y="362054"/>
            <a:ext cx="3180521"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7</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955575"/>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307</TotalTime>
  <Words>1197</Words>
  <Application>Microsoft Office PowerPoint</Application>
  <PresentationFormat>On-screen Show (4:3)</PresentationFormat>
  <Paragraphs>79</Paragraphs>
  <Slides>10</Slides>
  <Notes>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Calibri Light</vt:lpstr>
      <vt:lpstr>Times New Roman</vt:lpstr>
      <vt:lpstr>NEW LOGO</vt:lpstr>
      <vt:lpstr>Custom Design</vt:lpstr>
      <vt:lpstr>1_Custom Design</vt:lpstr>
      <vt:lpstr>DECISION MAKING SCENARIOS</vt:lpstr>
      <vt:lpstr>PowerPoint Presentation</vt:lpstr>
      <vt:lpstr>SCENARIO 1</vt:lpstr>
      <vt:lpstr>SCENARIO 2</vt:lpstr>
      <vt:lpstr>SCENARIO 3</vt:lpstr>
      <vt:lpstr>SCENARIO 4</vt:lpstr>
      <vt:lpstr>SCENARIO 5</vt:lpstr>
      <vt:lpstr>SCENARIO 6</vt:lpstr>
      <vt:lpstr>SCENARIO 7</vt:lpstr>
      <vt:lpstr>SCENARIO 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Christopher Macinkowicz</cp:lastModifiedBy>
  <cp:revision>38</cp:revision>
  <cp:lastPrinted>2019-08-27T20:19:50Z</cp:lastPrinted>
  <dcterms:created xsi:type="dcterms:W3CDTF">2017-11-29T21:07:40Z</dcterms:created>
  <dcterms:modified xsi:type="dcterms:W3CDTF">2019-08-27T20:19:54Z</dcterms:modified>
</cp:coreProperties>
</file>