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5" r:id="rId2"/>
  </p:sldMasterIdLst>
  <p:notesMasterIdLst>
    <p:notesMasterId r:id="rId52"/>
  </p:notesMasterIdLst>
  <p:handoutMasterIdLst>
    <p:handoutMasterId r:id="rId53"/>
  </p:handoutMasterIdLst>
  <p:sldIdLst>
    <p:sldId id="256" r:id="rId3"/>
    <p:sldId id="257" r:id="rId4"/>
    <p:sldId id="341" r:id="rId5"/>
    <p:sldId id="301" r:id="rId6"/>
    <p:sldId id="302" r:id="rId7"/>
    <p:sldId id="300" r:id="rId8"/>
    <p:sldId id="304" r:id="rId9"/>
    <p:sldId id="303" r:id="rId10"/>
    <p:sldId id="299" r:id="rId11"/>
    <p:sldId id="305" r:id="rId12"/>
    <p:sldId id="306" r:id="rId13"/>
    <p:sldId id="339" r:id="rId14"/>
    <p:sldId id="307" r:id="rId15"/>
    <p:sldId id="340" r:id="rId16"/>
    <p:sldId id="308" r:id="rId17"/>
    <p:sldId id="309" r:id="rId18"/>
    <p:sldId id="310" r:id="rId19"/>
    <p:sldId id="311" r:id="rId20"/>
    <p:sldId id="312" r:id="rId21"/>
    <p:sldId id="313" r:id="rId22"/>
    <p:sldId id="314" r:id="rId23"/>
    <p:sldId id="316" r:id="rId24"/>
    <p:sldId id="315" r:id="rId25"/>
    <p:sldId id="317" r:id="rId26"/>
    <p:sldId id="342" r:id="rId27"/>
    <p:sldId id="318" r:id="rId28"/>
    <p:sldId id="319" r:id="rId29"/>
    <p:sldId id="320" r:id="rId30"/>
    <p:sldId id="321" r:id="rId31"/>
    <p:sldId id="322" r:id="rId32"/>
    <p:sldId id="343" r:id="rId33"/>
    <p:sldId id="323" r:id="rId34"/>
    <p:sldId id="324" r:id="rId35"/>
    <p:sldId id="325" r:id="rId36"/>
    <p:sldId id="326" r:id="rId37"/>
    <p:sldId id="327" r:id="rId38"/>
    <p:sldId id="328" r:id="rId39"/>
    <p:sldId id="329" r:id="rId40"/>
    <p:sldId id="330" r:id="rId41"/>
    <p:sldId id="331" r:id="rId42"/>
    <p:sldId id="332" r:id="rId43"/>
    <p:sldId id="333" r:id="rId44"/>
    <p:sldId id="334" r:id="rId45"/>
    <p:sldId id="335" r:id="rId46"/>
    <p:sldId id="336" r:id="rId47"/>
    <p:sldId id="337" r:id="rId48"/>
    <p:sldId id="338" r:id="rId49"/>
    <p:sldId id="285" r:id="rId50"/>
    <p:sldId id="344" r:id="rId51"/>
  </p:sldIdLst>
  <p:sldSz cx="9144000" cy="6858000" type="screen4x3"/>
  <p:notesSz cx="7019925" cy="9305925"/>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1674" y="10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14016"/>
    </p:cViewPr>
  </p:sorterViewPr>
  <p:notesViewPr>
    <p:cSldViewPr snapToGrid="0">
      <p:cViewPr varScale="1">
        <p:scale>
          <a:sx n="85" d="100"/>
          <a:sy n="85" d="100"/>
        </p:scale>
        <p:origin x="3804" y="9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theme" Target="theme/theme1.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41968" cy="466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5" tIns="46968" rIns="93935" bIns="46968" numCol="1" anchor="t" anchorCtr="0" compatLnSpc="1">
            <a:prstTxWarp prst="textNoShape">
              <a:avLst/>
            </a:prstTxWarp>
          </a:bodyPr>
          <a:lstStyle>
            <a:lvl1pPr eaLnBrk="1" hangingPunct="1">
              <a:defRPr sz="1200"/>
            </a:lvl1pPr>
          </a:lstStyle>
          <a:p>
            <a:pPr>
              <a:defRPr/>
            </a:pPr>
            <a:r>
              <a:rPr lang="en-US" altLang="en-US" sz="1400" dirty="0"/>
              <a:t>Pension - Peters</a:t>
            </a:r>
          </a:p>
        </p:txBody>
      </p:sp>
      <p:sp>
        <p:nvSpPr>
          <p:cNvPr id="3" name="Rectangle 2"/>
          <p:cNvSpPr txBox="1">
            <a:spLocks noChangeArrowheads="1"/>
          </p:cNvSpPr>
          <p:nvPr/>
        </p:nvSpPr>
        <p:spPr bwMode="auto">
          <a:xfrm>
            <a:off x="0" y="8737230"/>
            <a:ext cx="3041968" cy="466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5" tIns="46968" rIns="93935" bIns="46968" numCol="1" anchor="t" anchorCtr="0" compatLnSpc="1">
            <a:prstTxWarp prst="textNoShape">
              <a:avLst/>
            </a:prstTxWarp>
          </a:bodyPr>
          <a:lstStyle>
            <a:defPPr>
              <a:defRPr lang="en-US"/>
            </a:defPPr>
            <a:lvl1pPr algn="l" rtl="0" eaLnBrk="1" fontAlgn="base" hangingPunct="1">
              <a:spcBef>
                <a:spcPct val="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r>
              <a:rPr lang="en-US" altLang="en-US" sz="1400"/>
              <a:t>Pension - Peters</a:t>
            </a:r>
            <a:endParaRPr lang="en-US" altLang="en-US" sz="1400" dirty="0"/>
          </a:p>
        </p:txBody>
      </p:sp>
      <p:sp>
        <p:nvSpPr>
          <p:cNvPr id="2" name="Slide Number Placeholder 1"/>
          <p:cNvSpPr>
            <a:spLocks noGrp="1"/>
          </p:cNvSpPr>
          <p:nvPr>
            <p:ph type="sldNum" sz="quarter" idx="3"/>
          </p:nvPr>
        </p:nvSpPr>
        <p:spPr>
          <a:xfrm>
            <a:off x="3976333" y="8839014"/>
            <a:ext cx="3041968" cy="466911"/>
          </a:xfrm>
          <a:prstGeom prst="rect">
            <a:avLst/>
          </a:prstGeom>
        </p:spPr>
        <p:txBody>
          <a:bodyPr vert="horz" lIns="93287" tIns="46644" rIns="93287" bIns="46644" rtlCol="0" anchor="b"/>
          <a:lstStyle>
            <a:lvl1pPr algn="r">
              <a:defRPr sz="1200"/>
            </a:lvl1pPr>
          </a:lstStyle>
          <a:p>
            <a:fld id="{EC101082-61AB-4843-B9B7-BFC701C12FC7}" type="slidenum">
              <a:rPr lang="en-US" smtClean="0"/>
              <a:t>‹#›</a:t>
            </a:fld>
            <a:endParaRPr 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3041968" cy="4652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5" tIns="46968" rIns="93935" bIns="46968" numCol="1" anchor="t" anchorCtr="0" compatLnSpc="1">
            <a:prstTxWarp prst="textNoShape">
              <a:avLst/>
            </a:prstTxWarp>
          </a:bodyPr>
          <a:lstStyle>
            <a:lvl1pPr eaLnBrk="1" hangingPunct="1">
              <a:defRPr sz="1200">
                <a:latin typeface="Calibri" panose="020F0502020204030204" pitchFamily="34" charset="0"/>
              </a:defRPr>
            </a:lvl1pPr>
          </a:lstStyle>
          <a:p>
            <a:pPr>
              <a:defRPr/>
            </a:pPr>
            <a:endParaRPr lang="en-US" altLang="en-US"/>
          </a:p>
        </p:txBody>
      </p:sp>
      <p:sp>
        <p:nvSpPr>
          <p:cNvPr id="2051" name="Rectangle 3"/>
          <p:cNvSpPr>
            <a:spLocks noGrp="1" noChangeArrowheads="1"/>
          </p:cNvSpPr>
          <p:nvPr>
            <p:ph type="dt" idx="1"/>
          </p:nvPr>
        </p:nvSpPr>
        <p:spPr bwMode="auto">
          <a:xfrm>
            <a:off x="3976333" y="0"/>
            <a:ext cx="3041968" cy="4652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5" tIns="46968" rIns="93935" bIns="46968" numCol="1" anchor="t" anchorCtr="0" compatLnSpc="1">
            <a:prstTxWarp prst="textNoShape">
              <a:avLst/>
            </a:prstTxWarp>
          </a:bodyPr>
          <a:lstStyle>
            <a:lvl1pPr algn="r" eaLnBrk="1" hangingPunct="1">
              <a:defRPr sz="1200">
                <a:latin typeface="Calibri" panose="020F0502020204030204" pitchFamily="34" charset="0"/>
              </a:defRPr>
            </a:lvl1pPr>
          </a:lstStyle>
          <a:p>
            <a:pPr>
              <a:defRPr/>
            </a:pPr>
            <a:endParaRPr lang="en-US" altLang="en-US"/>
          </a:p>
        </p:txBody>
      </p:sp>
      <p:sp>
        <p:nvSpPr>
          <p:cNvPr id="2052" name="Rectangle 4"/>
          <p:cNvSpPr>
            <a:spLocks noGrp="1" noRot="1" noChangeAspect="1" noChangeArrowheads="1" noTextEdit="1"/>
          </p:cNvSpPr>
          <p:nvPr>
            <p:ph type="sldImg" idx="2"/>
          </p:nvPr>
        </p:nvSpPr>
        <p:spPr bwMode="auto">
          <a:xfrm>
            <a:off x="1185863" y="700088"/>
            <a:ext cx="4648200" cy="3486150"/>
          </a:xfrm>
          <a:prstGeom prst="rect">
            <a:avLst/>
          </a:prstGeom>
          <a:noFill/>
          <a:ln w="12700">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053" name="Rectangle 5"/>
          <p:cNvSpPr>
            <a:spLocks noGrp="1" noChangeArrowheads="1"/>
          </p:cNvSpPr>
          <p:nvPr>
            <p:ph type="body" sz="quarter" idx="3"/>
          </p:nvPr>
        </p:nvSpPr>
        <p:spPr bwMode="auto">
          <a:xfrm>
            <a:off x="701993" y="4420315"/>
            <a:ext cx="5615940" cy="4187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5" tIns="46968" rIns="93935" bIns="46968"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2054" name="Rectangle 6"/>
          <p:cNvSpPr>
            <a:spLocks noGrp="1" noChangeArrowheads="1"/>
          </p:cNvSpPr>
          <p:nvPr>
            <p:ph type="ftr" sz="quarter" idx="4"/>
          </p:nvPr>
        </p:nvSpPr>
        <p:spPr bwMode="auto">
          <a:xfrm>
            <a:off x="0" y="8839014"/>
            <a:ext cx="3041968" cy="4652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5" tIns="46968" rIns="93935" bIns="46968" numCol="1" anchor="b" anchorCtr="0" compatLnSpc="1">
            <a:prstTxWarp prst="textNoShape">
              <a:avLst/>
            </a:prstTxWarp>
          </a:bodyPr>
          <a:lstStyle>
            <a:lvl1pPr eaLnBrk="1" hangingPunct="1">
              <a:defRPr sz="1200">
                <a:latin typeface="Calibri" panose="020F0502020204030204" pitchFamily="34" charset="0"/>
              </a:defRPr>
            </a:lvl1pPr>
          </a:lstStyle>
          <a:p>
            <a:pPr>
              <a:defRPr/>
            </a:pPr>
            <a:endParaRPr lang="en-US" altLang="en-US"/>
          </a:p>
        </p:txBody>
      </p:sp>
      <p:sp>
        <p:nvSpPr>
          <p:cNvPr id="2055" name="Rectangle 7"/>
          <p:cNvSpPr>
            <a:spLocks noGrp="1" noChangeArrowheads="1"/>
          </p:cNvSpPr>
          <p:nvPr>
            <p:ph type="sldNum" sz="quarter" idx="5"/>
          </p:nvPr>
        </p:nvSpPr>
        <p:spPr bwMode="auto">
          <a:xfrm>
            <a:off x="3976333" y="8839014"/>
            <a:ext cx="3041968" cy="4652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5" tIns="46968" rIns="93935" bIns="46968"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E5ADB66E-B07A-456C-95B2-9EE1FBC8D31E}"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30000"/>
      </a:spcBef>
      <a:spcAft>
        <a:spcPct val="0"/>
      </a:spcAft>
      <a:defRPr sz="1200"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30000"/>
      </a:spcBef>
      <a:spcAft>
        <a:spcPct val="0"/>
      </a:spcAft>
      <a:defRPr sz="1200"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30000"/>
      </a:spcBef>
      <a:spcAft>
        <a:spcPct val="0"/>
      </a:spcAft>
      <a:defRPr sz="1200"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30000"/>
      </a:spcBef>
      <a:spcAft>
        <a:spcPct val="0"/>
      </a:spcAft>
      <a:defRPr sz="1200"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Rot="1" noChangeAspect="1" noChangeArrowheads="1" noTextEdit="1"/>
          </p:cNvSpPr>
          <p:nvPr>
            <p:ph type="sldImg"/>
          </p:nvPr>
        </p:nvSpPr>
        <p:spPr>
          <a:ln cap="flat"/>
        </p:spPr>
      </p:sp>
      <p:sp>
        <p:nvSpPr>
          <p:cNvPr id="5123" name="Rectangle 3"/>
          <p:cNvSpPr>
            <a:spLocks noGrp="1" noChangeArrowheads="1"/>
          </p:cNvSpPr>
          <p:nvPr>
            <p:ph type="body" idx="1"/>
          </p:nvPr>
        </p:nvSpPr>
        <p:spPr>
          <a:noFill/>
        </p:spPr>
        <p:txBody>
          <a:bodyPr/>
          <a:lstStyle/>
          <a:p>
            <a:pPr eaLnBrk="1" hangingPunct="1"/>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xfrm>
            <a:off x="1184275" y="698500"/>
            <a:ext cx="4651375" cy="3489325"/>
          </a:xfrm>
          <a:ln/>
        </p:spPr>
      </p:sp>
      <p:sp>
        <p:nvSpPr>
          <p:cNvPr id="16387" name="Notes Placeholder 2"/>
          <p:cNvSpPr>
            <a:spLocks noGrp="1"/>
          </p:cNvSpPr>
          <p:nvPr>
            <p:ph type="body" idx="1"/>
          </p:nvPr>
        </p:nvSpPr>
        <p:spPr>
          <a:noFill/>
        </p:spPr>
        <p:txBody>
          <a:bodyPr lIns="93287" tIns="46644" rIns="93287" bIns="46644"/>
          <a:lstStyle/>
          <a:p>
            <a:pPr eaLnBrk="1" hangingPunct="1">
              <a:spcBef>
                <a:spcPct val="0"/>
              </a:spcBef>
            </a:pPr>
            <a:r>
              <a:rPr lang="en-US" altLang="en-US" i="1" smtClean="0"/>
              <a:t>Learning Objective: Learn new procedures for processing net worth issues on Pension claims</a:t>
            </a:r>
          </a:p>
          <a:p>
            <a:pPr eaLnBrk="1" hangingPunct="1">
              <a:spcBef>
                <a:spcPct val="0"/>
              </a:spcBef>
            </a:pPr>
            <a:r>
              <a:rPr lang="en-US" altLang="en-US" i="1" smtClean="0"/>
              <a:t>Policy Reference(s): M21-1 V.iii.1.k</a:t>
            </a:r>
          </a:p>
          <a:p>
            <a:pPr eaLnBrk="1" hangingPunct="1">
              <a:spcBef>
                <a:spcPct val="0"/>
              </a:spcBef>
            </a:pPr>
            <a:endParaRPr lang="en-US" altLang="en-US" i="1" smtClean="0"/>
          </a:p>
          <a:p>
            <a:pPr eaLnBrk="1" hangingPunct="1">
              <a:spcBef>
                <a:spcPct val="0"/>
              </a:spcBef>
            </a:pPr>
            <a:endParaRPr lang="en-US" altLang="en-US" smtClean="0"/>
          </a:p>
          <a:p>
            <a:pPr eaLnBrk="1" hangingPunct="1">
              <a:spcBef>
                <a:spcPct val="0"/>
              </a:spcBef>
            </a:pPr>
            <a:r>
              <a:rPr lang="en-US" altLang="en-US" u="sng" smtClean="0"/>
              <a:t>Instructor Notes:</a:t>
            </a:r>
          </a:p>
          <a:p>
            <a:pPr eaLnBrk="1" hangingPunct="1">
              <a:spcBef>
                <a:spcPct val="0"/>
              </a:spcBef>
            </a:pPr>
            <a:endParaRPr lang="en-US" altLang="en-US" smtClean="0"/>
          </a:p>
          <a:p>
            <a:pPr eaLnBrk="1" hangingPunct="1">
              <a:spcBef>
                <a:spcPct val="0"/>
              </a:spcBef>
              <a:buFontTx/>
              <a:buChar char="•"/>
            </a:pPr>
            <a:r>
              <a:rPr lang="en-US" altLang="en-US" smtClean="0"/>
              <a:t>Reported Net Worth + Annual Income – </a:t>
            </a:r>
            <a:r>
              <a:rPr lang="en-US" altLang="en-US" u="sng" smtClean="0"/>
              <a:t>Prospective Annual </a:t>
            </a:r>
            <a:r>
              <a:rPr lang="en-US" altLang="en-US" smtClean="0"/>
              <a:t>(assets +income) </a:t>
            </a:r>
            <a:r>
              <a:rPr lang="en-US" altLang="en-US" b="1" smtClean="0"/>
              <a:t>NOTE: Don’t forget the 5%</a:t>
            </a:r>
          </a:p>
          <a:p>
            <a:pPr eaLnBrk="1" hangingPunct="1">
              <a:spcBef>
                <a:spcPct val="0"/>
              </a:spcBef>
              <a:buFontTx/>
              <a:buChar char="•"/>
            </a:pPr>
            <a:r>
              <a:rPr lang="en-US" altLang="en-US" smtClean="0"/>
              <a:t>Medical Expenses = Calculated Net Worth </a:t>
            </a:r>
          </a:p>
          <a:p>
            <a:pPr eaLnBrk="1" hangingPunct="1">
              <a:spcBef>
                <a:spcPct val="0"/>
              </a:spcBef>
            </a:pPr>
            <a:endParaRPr lang="en-US" altLang="en-US" smtClean="0"/>
          </a:p>
          <a:p>
            <a:pPr eaLnBrk="1" hangingPunct="1">
              <a:spcBef>
                <a:spcPct val="0"/>
              </a:spcBef>
              <a:buFontTx/>
              <a:buChar char="•"/>
            </a:pPr>
            <a:r>
              <a:rPr lang="en-US" altLang="en-US" smtClean="0"/>
              <a:t>Reported  income may vary since we may find out net worth info from FTI, and other data match shares, it’s more categorized as prospective income because we will only use CMEDS to calculate income for NW purposes.</a:t>
            </a:r>
          </a:p>
          <a:p>
            <a:pPr eaLnBrk="1" hangingPunct="1">
              <a:spcBef>
                <a:spcPct val="0"/>
              </a:spcBef>
            </a:pPr>
            <a:endParaRPr lang="en-US" altLang="en-US" smtClean="0"/>
          </a:p>
          <a:p>
            <a:pPr eaLnBrk="1" hangingPunct="1">
              <a:spcBef>
                <a:spcPct val="0"/>
              </a:spcBef>
              <a:buFontTx/>
              <a:buChar char="•"/>
            </a:pPr>
            <a:r>
              <a:rPr lang="en-US" altLang="en-US" smtClean="0"/>
              <a:t>U-meds for NW calculation can’t be subtracted but can subtract prospective meds from income for NW calculation</a:t>
            </a:r>
          </a:p>
          <a:p>
            <a:pPr eaLnBrk="1" hangingPunct="1">
              <a:spcBef>
                <a:spcPct val="0"/>
              </a:spcBef>
            </a:pPr>
            <a:endParaRPr lang="en-US" altLang="en-US" smtClean="0"/>
          </a:p>
          <a:p>
            <a:pPr eaLnBrk="1" hangingPunct="1">
              <a:spcBef>
                <a:spcPct val="0"/>
              </a:spcBef>
              <a:buFontTx/>
              <a:buChar char="•"/>
            </a:pPr>
            <a:r>
              <a:rPr lang="en-US" altLang="en-US" smtClean="0"/>
              <a:t>Under the CSRA limit: Eligible for Benefits</a:t>
            </a:r>
          </a:p>
          <a:p>
            <a:pPr eaLnBrk="1" hangingPunct="1">
              <a:spcBef>
                <a:spcPct val="0"/>
              </a:spcBef>
              <a:buFontTx/>
              <a:buChar char="•"/>
            </a:pPr>
            <a:r>
              <a:rPr lang="en-US" altLang="en-US" smtClean="0"/>
              <a:t>Over the limit: Not Eligible for Benefits</a:t>
            </a:r>
          </a:p>
          <a:p>
            <a:pPr eaLnBrk="1" hangingPunct="1">
              <a:spcBef>
                <a:spcPct val="0"/>
              </a:spcBef>
            </a:pPr>
            <a:endParaRPr lang="en-US" altLang="en-US" smtClean="0"/>
          </a:p>
          <a:p>
            <a:pPr eaLnBrk="1" hangingPunct="1">
              <a:spcBef>
                <a:spcPct val="0"/>
              </a:spcBef>
              <a:buFontTx/>
              <a:buChar char="•"/>
            </a:pPr>
            <a:r>
              <a:rPr lang="en-US" altLang="en-US" smtClean="0"/>
              <a:t>Note: The CSRA will increase annually by the same rate as Social Security.</a:t>
            </a:r>
          </a:p>
          <a:p>
            <a:pPr eaLnBrk="1" hangingPunct="1">
              <a:spcBef>
                <a:spcPct val="0"/>
              </a:spcBef>
            </a:pPr>
            <a:endParaRPr lang="en-US" altLang="en-US" smtClean="0"/>
          </a:p>
          <a:p>
            <a:pPr eaLnBrk="1" hangingPunct="1">
              <a:spcBef>
                <a:spcPct val="0"/>
              </a:spcBef>
              <a:buFontTx/>
              <a:buChar char="•"/>
            </a:pPr>
            <a:r>
              <a:rPr lang="en-US" altLang="en-US" smtClean="0"/>
              <a:t>VA calculates net worth only when:</a:t>
            </a:r>
          </a:p>
          <a:p>
            <a:pPr eaLnBrk="1" hangingPunct="1">
              <a:spcBef>
                <a:spcPct val="0"/>
              </a:spcBef>
            </a:pPr>
            <a:endParaRPr lang="en-US" altLang="en-US" smtClean="0"/>
          </a:p>
          <a:p>
            <a:pPr eaLnBrk="1" hangingPunct="1">
              <a:spcBef>
                <a:spcPct val="0"/>
              </a:spcBef>
              <a:buFontTx/>
              <a:buChar char="•"/>
            </a:pPr>
            <a:r>
              <a:rPr lang="en-US" altLang="en-US" smtClean="0"/>
              <a:t>VA has received—</a:t>
            </a:r>
          </a:p>
          <a:p>
            <a:pPr eaLnBrk="1" hangingPunct="1">
              <a:spcBef>
                <a:spcPct val="0"/>
              </a:spcBef>
              <a:buFont typeface="Calibri" panose="020F0502020204030204" pitchFamily="34" charset="0"/>
              <a:buAutoNum type="arabicPeriod"/>
            </a:pPr>
            <a:r>
              <a:rPr lang="en-US" altLang="en-US" smtClean="0"/>
              <a:t> an original pension claim;</a:t>
            </a:r>
          </a:p>
          <a:p>
            <a:pPr eaLnBrk="1" hangingPunct="1">
              <a:spcBef>
                <a:spcPct val="0"/>
              </a:spcBef>
              <a:buFont typeface="Calibri" panose="020F0502020204030204" pitchFamily="34" charset="0"/>
              <a:buAutoNum type="arabicPeriod"/>
            </a:pPr>
            <a:r>
              <a:rPr lang="en-US" altLang="en-US" smtClean="0"/>
              <a:t>a new pension claim after a period of non-entitlement;</a:t>
            </a:r>
          </a:p>
          <a:p>
            <a:pPr eaLnBrk="1" hangingPunct="1">
              <a:spcBef>
                <a:spcPct val="0"/>
              </a:spcBef>
              <a:buFont typeface="Calibri" panose="020F0502020204030204" pitchFamily="34" charset="0"/>
              <a:buAutoNum type="arabicPeriod"/>
            </a:pPr>
            <a:r>
              <a:rPr lang="en-US" altLang="en-US" smtClean="0"/>
              <a:t> a request to establish a new dependent; or</a:t>
            </a:r>
          </a:p>
          <a:p>
            <a:pPr eaLnBrk="1" hangingPunct="1">
              <a:spcBef>
                <a:spcPct val="0"/>
              </a:spcBef>
              <a:buFont typeface="Calibri" panose="020F0502020204030204" pitchFamily="34" charset="0"/>
              <a:buAutoNum type="arabicPeriod"/>
            </a:pPr>
            <a:r>
              <a:rPr lang="en-US" altLang="en-US" smtClean="0"/>
              <a:t>information that a Veteran’s, surviving spouse’s, or child’s net worth has increased or decreased; and</a:t>
            </a:r>
          </a:p>
          <a:p>
            <a:pPr eaLnBrk="1" hangingPunct="1">
              <a:spcBef>
                <a:spcPct val="0"/>
              </a:spcBef>
            </a:pPr>
            <a:r>
              <a:rPr lang="en-US" altLang="en-US" smtClean="0"/>
              <a:t>The claimant or beneficiary meets the other factors necessary for pension entitlement as provided in § 3.3(a)(3) and (b)(4).</a:t>
            </a:r>
          </a:p>
          <a:p>
            <a:pPr eaLnBrk="1" hangingPunct="1">
              <a:spcBef>
                <a:spcPct val="0"/>
              </a:spcBef>
            </a:pPr>
            <a:endParaRPr lang="en-US" altLang="en-US" smtClean="0"/>
          </a:p>
          <a:p>
            <a:pPr eaLnBrk="1" hangingPunct="1">
              <a:spcBef>
                <a:spcPct val="0"/>
              </a:spcBef>
              <a:buFontTx/>
              <a:buChar char="•"/>
            </a:pPr>
            <a:r>
              <a:rPr lang="en-US" altLang="en-US" smtClean="0"/>
              <a:t>Note: If the evidence shows that net worth exceeds the net worth limit, VA may decide the pension claim before determining if the claimant meets other entitlement factors.  VA will notify the claimant of the entitlement factors that have not been established.</a:t>
            </a:r>
          </a:p>
          <a:p>
            <a:pPr eaLnBrk="1" hangingPunct="1">
              <a:spcBef>
                <a:spcPct val="0"/>
              </a:spcBef>
            </a:pPr>
            <a:endParaRPr lang="en-US" altLang="en-US" smtClean="0"/>
          </a:p>
        </p:txBody>
      </p:sp>
      <p:sp>
        <p:nvSpPr>
          <p:cNvPr id="16388" name="Slide Number Placeholder 3"/>
          <p:cNvSpPr txBox="1">
            <a:spLocks noGrp="1"/>
          </p:cNvSpPr>
          <p:nvPr/>
        </p:nvSpPr>
        <p:spPr bwMode="auto">
          <a:xfrm>
            <a:off x="3976333" y="8839014"/>
            <a:ext cx="3041968" cy="4652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287" tIns="46644" rIns="93287" bIns="46644" anchor="b"/>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CE0E3149-5DBD-4357-BD78-506D08687E36}" type="slidenum">
              <a:rPr lang="en-US" altLang="en-US" sz="1200">
                <a:latin typeface="Calibri" panose="020F0502020204030204" pitchFamily="34" charset="0"/>
              </a:rPr>
              <a:pPr algn="r" eaLnBrk="1" hangingPunct="1"/>
              <a:t>11</a:t>
            </a:fld>
            <a:endParaRPr lang="en-US" altLang="en-US" sz="1200">
              <a:latin typeface="Calibri" panose="020F0502020204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826531649"/>
      </p:ext>
    </p:extLst>
  </p:cSld>
  <p:clrMapOvr>
    <a:masterClrMapping/>
  </p:clrMapOvr>
  <p:timing>
    <p:tnLst>
      <p:par>
        <p:cTn id="1" dur="indefinite" restart="never" nodeType="tmRoot"/>
      </p:par>
    </p:tnLst>
  </p:timing>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5"/>
          <p:cNvSpPr>
            <a:spLocks noGrp="1" noChangeArrowheads="1"/>
          </p:cNvSpPr>
          <p:nvPr>
            <p:ph type="sldNum" sz="quarter" idx="10"/>
          </p:nvPr>
        </p:nvSpPr>
        <p:spPr>
          <a:ln/>
        </p:spPr>
        <p:txBody>
          <a:bodyPr/>
          <a:lstStyle>
            <a:lvl1pPr>
              <a:defRPr/>
            </a:lvl1pPr>
          </a:lstStyle>
          <a:p>
            <a:pPr>
              <a:defRPr/>
            </a:pPr>
            <a:fld id="{2A8D7E84-E6B6-4010-806F-576898EF6686}" type="slidenum">
              <a:rPr lang="en-US" altLang="en-US"/>
              <a:pPr>
                <a:defRPr/>
              </a:pPr>
              <a:t>‹#›</a:t>
            </a:fld>
            <a:endParaRPr lang="en-US" altLang="en-US"/>
          </a:p>
        </p:txBody>
      </p:sp>
    </p:spTree>
    <p:extLst>
      <p:ext uri="{BB962C8B-B14F-4D97-AF65-F5344CB8AC3E}">
        <p14:creationId xmlns:p14="http://schemas.microsoft.com/office/powerpoint/2010/main" val="27804650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Rectangle 5"/>
          <p:cNvSpPr>
            <a:spLocks noGrp="1" noChangeArrowheads="1"/>
          </p:cNvSpPr>
          <p:nvPr>
            <p:ph type="sldNum" sz="quarter" idx="10"/>
          </p:nvPr>
        </p:nvSpPr>
        <p:spPr>
          <a:ln/>
        </p:spPr>
        <p:txBody>
          <a:bodyPr/>
          <a:lstStyle>
            <a:lvl1pPr>
              <a:defRPr/>
            </a:lvl1pPr>
          </a:lstStyle>
          <a:p>
            <a:pPr>
              <a:defRPr/>
            </a:pPr>
            <a:fld id="{BFFF3596-04E6-4534-AD59-93CEF0B8D83B}" type="slidenum">
              <a:rPr lang="en-US" altLang="en-US"/>
              <a:pPr>
                <a:defRPr/>
              </a:pPr>
              <a:t>‹#›</a:t>
            </a:fld>
            <a:endParaRPr lang="en-US" altLang="en-US"/>
          </a:p>
        </p:txBody>
      </p:sp>
    </p:spTree>
    <p:extLst>
      <p:ext uri="{BB962C8B-B14F-4D97-AF65-F5344CB8AC3E}">
        <p14:creationId xmlns:p14="http://schemas.microsoft.com/office/powerpoint/2010/main" val="38397036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sldNum" sz="quarter" idx="10"/>
          </p:nvPr>
        </p:nvSpPr>
        <p:spPr>
          <a:ln/>
        </p:spPr>
        <p:txBody>
          <a:bodyPr/>
          <a:lstStyle>
            <a:lvl1pPr>
              <a:defRPr/>
            </a:lvl1pPr>
          </a:lstStyle>
          <a:p>
            <a:pPr>
              <a:defRPr/>
            </a:pPr>
            <a:fld id="{544DA427-D748-4BDD-9B55-673143A98302}" type="slidenum">
              <a:rPr lang="en-US" altLang="en-US"/>
              <a:pPr>
                <a:defRPr/>
              </a:pPr>
              <a:t>‹#›</a:t>
            </a:fld>
            <a:endParaRPr lang="en-US" altLang="en-US"/>
          </a:p>
        </p:txBody>
      </p:sp>
    </p:spTree>
    <p:extLst>
      <p:ext uri="{BB962C8B-B14F-4D97-AF65-F5344CB8AC3E}">
        <p14:creationId xmlns:p14="http://schemas.microsoft.com/office/powerpoint/2010/main" val="36569285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5"/>
          <p:cNvSpPr>
            <a:spLocks noGrp="1" noChangeArrowheads="1"/>
          </p:cNvSpPr>
          <p:nvPr>
            <p:ph type="sldNum" sz="quarter" idx="10"/>
          </p:nvPr>
        </p:nvSpPr>
        <p:spPr>
          <a:ln/>
        </p:spPr>
        <p:txBody>
          <a:bodyPr/>
          <a:lstStyle>
            <a:lvl1pPr>
              <a:defRPr/>
            </a:lvl1pPr>
          </a:lstStyle>
          <a:p>
            <a:pPr>
              <a:defRPr/>
            </a:pPr>
            <a:fld id="{2A8D7E84-E6B6-4010-806F-576898EF6686}" type="slidenum">
              <a:rPr lang="en-US" altLang="en-US"/>
              <a:pPr>
                <a:defRPr/>
              </a:pPr>
              <a:t>‹#›</a:t>
            </a:fld>
            <a:endParaRPr lang="en-US" altLang="en-US"/>
          </a:p>
        </p:txBody>
      </p:sp>
    </p:spTree>
    <p:extLst>
      <p:ext uri="{BB962C8B-B14F-4D97-AF65-F5344CB8AC3E}">
        <p14:creationId xmlns:p14="http://schemas.microsoft.com/office/powerpoint/2010/main" val="30154970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393236"/>
            <a:ext cx="78867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15153" y="134472"/>
            <a:ext cx="6338048"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65711706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28650" y="1458072"/>
            <a:ext cx="386715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58073"/>
            <a:ext cx="386715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15153" y="134472"/>
            <a:ext cx="6338048"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36067116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609600" y="1524000"/>
            <a:ext cx="7905749" cy="4724400"/>
          </a:xfrm>
          <a:prstGeom prst="rect">
            <a:avLst/>
          </a:prstGeom>
        </p:spPr>
        <p:txBody>
          <a:bodyPr/>
          <a:lstStyle>
            <a:lvl1pPr>
              <a:defRPr>
                <a:latin typeface="Arial" panose="020B0604020202020204" pitchFamily="34" charset="0"/>
                <a:cs typeface="Arial" panose="020B0604020202020204" pitchFamily="34" charset="0"/>
              </a:defRPr>
            </a:lvl1pPr>
          </a:lstStyle>
          <a:p>
            <a:r>
              <a:rPr lang="en-US" smtClean="0"/>
              <a:t>Click icon to add table</a:t>
            </a:r>
            <a:endParaRPr lang="en-US" dirty="0"/>
          </a:p>
        </p:txBody>
      </p:sp>
      <p:sp>
        <p:nvSpPr>
          <p:cNvPr id="11" name="Title 1"/>
          <p:cNvSpPr>
            <a:spLocks noGrp="1"/>
          </p:cNvSpPr>
          <p:nvPr>
            <p:ph type="title"/>
          </p:nvPr>
        </p:nvSpPr>
        <p:spPr>
          <a:xfrm>
            <a:off x="215153" y="134472"/>
            <a:ext cx="6338048"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1364059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645459" y="1515035"/>
            <a:ext cx="7869891"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smtClean="0"/>
              <a:t>Click icon to add chart</a:t>
            </a:r>
            <a:endParaRPr lang="en-US" dirty="0"/>
          </a:p>
        </p:txBody>
      </p:sp>
      <p:sp>
        <p:nvSpPr>
          <p:cNvPr id="12" name="Title 1"/>
          <p:cNvSpPr>
            <a:spLocks noGrp="1"/>
          </p:cNvSpPr>
          <p:nvPr>
            <p:ph type="title"/>
          </p:nvPr>
        </p:nvSpPr>
        <p:spPr>
          <a:xfrm>
            <a:off x="215153" y="134472"/>
            <a:ext cx="6338048"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16017184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15153" y="134472"/>
            <a:ext cx="6338048"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86030842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7.xml"/><Relationship Id="rId7" Type="http://schemas.openxmlformats.org/officeDocument/2006/relationships/theme" Target="../theme/theme2.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5" Type="http://schemas.openxmlformats.org/officeDocument/2006/relationships/slideLayout" Target="../slideLayouts/slideLayout9.xml"/><Relationship Id="rId4"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rotWithShape="1">
          <a:blip r:embed="rId6">
            <a:extLst>
              <a:ext uri="{28A0092B-C50C-407E-A947-70E740481C1C}">
                <a14:useLocalDpi xmlns:a14="http://schemas.microsoft.com/office/drawing/2010/main" val="0"/>
              </a:ext>
            </a:extLst>
          </a:blip>
          <a:srcRect l="28941"/>
          <a:stretch/>
        </p:blipFill>
        <p:spPr>
          <a:xfrm>
            <a:off x="1" y="0"/>
            <a:ext cx="3859110" cy="6858000"/>
          </a:xfrm>
          <a:prstGeom prst="rect">
            <a:avLst/>
          </a:prstGeom>
        </p:spPr>
      </p:pic>
      <p:pic>
        <p:nvPicPr>
          <p:cNvPr id="2" name="Picture 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854401" y="623548"/>
            <a:ext cx="3494500" cy="1221785"/>
          </a:xfrm>
          <a:prstGeom prst="rect">
            <a:avLst/>
          </a:prstGeom>
        </p:spPr>
      </p:pic>
    </p:spTree>
    <p:extLst>
      <p:ext uri="{BB962C8B-B14F-4D97-AF65-F5344CB8AC3E}">
        <p14:creationId xmlns:p14="http://schemas.microsoft.com/office/powerpoint/2010/main" val="18934510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9144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9144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797845" y="273873"/>
            <a:ext cx="1977485" cy="691983"/>
          </a:xfrm>
          <a:prstGeom prst="rect">
            <a:avLst/>
          </a:prstGeom>
        </p:spPr>
      </p:pic>
    </p:spTree>
    <p:extLst>
      <p:ext uri="{BB962C8B-B14F-4D97-AF65-F5344CB8AC3E}">
        <p14:creationId xmlns:p14="http://schemas.microsoft.com/office/powerpoint/2010/main" val="999183810"/>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Rectangle 5"/>
          <p:cNvSpPr>
            <a:spLocks noGrp="1" noChangeArrowheads="1"/>
          </p:cNvSpPr>
          <p:nvPr>
            <p:ph type="ctrTitle"/>
          </p:nvPr>
        </p:nvSpPr>
        <p:spPr>
          <a:xfrm>
            <a:off x="1530036" y="2130425"/>
            <a:ext cx="6928164" cy="2424113"/>
          </a:xfrm>
        </p:spPr>
        <p:txBody>
          <a:bodyPr anchor="ctr"/>
          <a:lstStyle/>
          <a:p>
            <a:pPr eaLnBrk="1" hangingPunct="1"/>
            <a:r>
              <a:rPr lang="en-US" altLang="en-US" sz="3600" b="1" dirty="0" smtClean="0">
                <a:latin typeface="Arial" panose="020B0604020202020204" pitchFamily="34" charset="0"/>
                <a:cs typeface="Arial" panose="020B0604020202020204" pitchFamily="34" charset="0"/>
              </a:rPr>
              <a:t>PENSION </a:t>
            </a:r>
            <a:r>
              <a:rPr lang="en-US" altLang="en-US" sz="3600" b="1" dirty="0" smtClean="0">
                <a:latin typeface="Arial" panose="020B0604020202020204" pitchFamily="34" charset="0"/>
                <a:cs typeface="Arial" panose="020B0604020202020204" pitchFamily="34" charset="0"/>
              </a:rPr>
              <a:t>UPDATES</a:t>
            </a:r>
            <a:br>
              <a:rPr lang="en-US" altLang="en-US" sz="3600" b="1" dirty="0" smtClean="0">
                <a:latin typeface="Arial" panose="020B0604020202020204" pitchFamily="34" charset="0"/>
                <a:cs typeface="Arial" panose="020B0604020202020204" pitchFamily="34" charset="0"/>
              </a:rPr>
            </a:br>
            <a:r>
              <a:rPr lang="en-US" altLang="en-US" sz="3600" b="1" dirty="0">
                <a:latin typeface="Arial" panose="020B0604020202020204" pitchFamily="34" charset="0"/>
                <a:cs typeface="Arial" panose="020B0604020202020204" pitchFamily="34" charset="0"/>
              </a:rPr>
              <a:t/>
            </a:r>
            <a:br>
              <a:rPr lang="en-US" altLang="en-US" sz="3600" b="1" dirty="0">
                <a:latin typeface="Arial" panose="020B0604020202020204" pitchFamily="34" charset="0"/>
                <a:cs typeface="Arial" panose="020B0604020202020204" pitchFamily="34" charset="0"/>
              </a:rPr>
            </a:br>
            <a:r>
              <a:rPr lang="en-US" altLang="en-US" sz="2800" b="1" dirty="0" smtClean="0">
                <a:latin typeface="Arial" panose="020B0604020202020204" pitchFamily="34" charset="0"/>
                <a:cs typeface="Arial" panose="020B0604020202020204" pitchFamily="34" charset="0"/>
              </a:rPr>
              <a:t>November 2019</a:t>
            </a:r>
            <a:br>
              <a:rPr lang="en-US" altLang="en-US" sz="2800" b="1" dirty="0" smtClean="0">
                <a:latin typeface="Arial" panose="020B0604020202020204" pitchFamily="34" charset="0"/>
                <a:cs typeface="Arial" panose="020B0604020202020204" pitchFamily="34" charset="0"/>
              </a:rPr>
            </a:br>
            <a:r>
              <a:rPr lang="en-US" altLang="en-US" sz="2800" b="1" dirty="0" smtClean="0">
                <a:latin typeface="Arial" panose="020B0604020202020204" pitchFamily="34" charset="0"/>
                <a:cs typeface="Arial" panose="020B0604020202020204" pitchFamily="34" charset="0"/>
              </a:rPr>
              <a:t>Intermediate Training</a:t>
            </a:r>
            <a:endParaRPr lang="en-US" altLang="en-US" sz="2800" b="1" dirty="0" smtClean="0">
              <a:latin typeface="Arial" panose="020B0604020202020204" pitchFamily="34" charset="0"/>
              <a:cs typeface="Arial" panose="020B0604020202020204" pitchFamily="34" charset="0"/>
            </a:endParaRPr>
          </a:p>
        </p:txBody>
      </p:sp>
      <p:sp>
        <p:nvSpPr>
          <p:cNvPr id="4102" name="Rectangle 6"/>
          <p:cNvSpPr>
            <a:spLocks noGrp="1" noChangeArrowheads="1"/>
          </p:cNvSpPr>
          <p:nvPr>
            <p:ph type="subTitle" idx="1"/>
          </p:nvPr>
        </p:nvSpPr>
        <p:spPr>
          <a:xfrm>
            <a:off x="2123037" y="5179227"/>
            <a:ext cx="6400800" cy="1084262"/>
          </a:xfrm>
        </p:spPr>
        <p:txBody>
          <a:bodyPr/>
          <a:lstStyle/>
          <a:p>
            <a:pPr algn="r" eaLnBrk="1" hangingPunct="1"/>
            <a:r>
              <a:rPr lang="en-US" altLang="en-US" dirty="0" smtClean="0"/>
              <a:t>Presenter</a:t>
            </a:r>
          </a:p>
          <a:p>
            <a:pPr algn="r" eaLnBrk="1" hangingPunct="1"/>
            <a:r>
              <a:rPr lang="en-US" altLang="en-US" dirty="0" smtClean="0"/>
              <a:t>Vickie </a:t>
            </a:r>
            <a:r>
              <a:rPr lang="en-US" altLang="en-US" dirty="0" smtClean="0"/>
              <a:t>Peters</a:t>
            </a:r>
          </a:p>
          <a:p>
            <a:pPr algn="r" eaLnBrk="1" hangingPunct="1"/>
            <a:endParaRPr lang="en-US" altLang="en-US" dirty="0" smtClean="0"/>
          </a:p>
        </p:txBody>
      </p:sp>
      <p:sp>
        <p:nvSpPr>
          <p:cNvPr id="6" name="Slide Number Placeholder 3"/>
          <p:cNvSpPr>
            <a:spLocks noGrp="1"/>
          </p:cNvSpPr>
          <p:nvPr>
            <p:ph type="sldNum" sz="quarter" idx="10"/>
          </p:nvPr>
        </p:nvSpPr>
        <p:spPr/>
        <p:txBody>
          <a:bodyPr/>
          <a:lstStyle/>
          <a:p>
            <a:pPr>
              <a:defRPr/>
            </a:pPr>
            <a:fld id="{7B968918-E15A-423C-A61E-AC424F79B1C0}" type="slidenum">
              <a:rPr lang="en-US" altLang="en-US"/>
              <a:pPr>
                <a:defRPr/>
              </a:pPr>
              <a:t>1</a:t>
            </a:fld>
            <a:endParaRPr lang="en-US" altLang="en-US"/>
          </a:p>
        </p:txBody>
      </p:sp>
      <p:sp>
        <p:nvSpPr>
          <p:cNvPr id="4099" name="Rectangle 2"/>
          <p:cNvSpPr>
            <a:spLocks noChangeArrowheads="1"/>
          </p:cNvSpPr>
          <p:nvPr/>
        </p:nvSpPr>
        <p:spPr bwMode="auto">
          <a:xfrm>
            <a:off x="685800" y="2130425"/>
            <a:ext cx="7772400" cy="1470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nchor="ctr"/>
          <a:lstStyle>
            <a:lvl1pPr defTabSz="685800">
              <a:spcBef>
                <a:spcPct val="20000"/>
              </a:spcBef>
              <a:buFont typeface="Arial" panose="020B0604020202020204" pitchFamily="34" charset="0"/>
              <a:buChar char="•"/>
              <a:defRPr sz="2400">
                <a:solidFill>
                  <a:schemeClr val="tx1"/>
                </a:solidFill>
                <a:latin typeface="Times New Roman" panose="02020603050405020304" pitchFamily="18" charset="0"/>
                <a:cs typeface="Arial" panose="020B0604020202020204" pitchFamily="34" charset="0"/>
              </a:defRPr>
            </a:lvl1pPr>
            <a:lvl2pPr marL="114300" indent="-185738" defTabSz="685800">
              <a:spcBef>
                <a:spcPct val="20000"/>
              </a:spcBef>
              <a:buFont typeface="Arial" panose="020B0604020202020204" pitchFamily="34" charset="0"/>
              <a:buChar char="–"/>
              <a:defRPr sz="2100">
                <a:solidFill>
                  <a:schemeClr val="tx1"/>
                </a:solidFill>
                <a:latin typeface="Times New Roman" panose="02020603050405020304" pitchFamily="18" charset="0"/>
                <a:cs typeface="Arial" panose="020B0604020202020204" pitchFamily="34" charset="0"/>
              </a:defRPr>
            </a:lvl2pPr>
            <a:lvl3pPr marL="228600" indent="-171450" defTabSz="685800">
              <a:spcBef>
                <a:spcPct val="20000"/>
              </a:spcBef>
              <a:buFont typeface="Arial" panose="020B0604020202020204" pitchFamily="34" charset="0"/>
              <a:buChar char="•"/>
              <a:defRPr>
                <a:solidFill>
                  <a:schemeClr val="tx1"/>
                </a:solidFill>
                <a:latin typeface="Times New Roman" panose="02020603050405020304" pitchFamily="18" charset="0"/>
                <a:cs typeface="Arial" panose="020B0604020202020204" pitchFamily="34" charset="0"/>
              </a:defRPr>
            </a:lvl3pPr>
            <a:lvl4pPr marL="342900" indent="-171450" defTabSz="685800">
              <a:spcBef>
                <a:spcPct val="20000"/>
              </a:spcBef>
              <a:buFont typeface="Arial" panose="020B0604020202020204" pitchFamily="34" charset="0"/>
              <a:buChar char="–"/>
              <a:defRPr sz="1500">
                <a:solidFill>
                  <a:schemeClr val="tx1"/>
                </a:solidFill>
                <a:latin typeface="Times New Roman" panose="02020603050405020304" pitchFamily="18" charset="0"/>
                <a:cs typeface="Arial" panose="020B0604020202020204" pitchFamily="34" charset="0"/>
              </a:defRPr>
            </a:lvl4pPr>
            <a:lvl5pPr marL="457200" indent="-171450" defTabSz="685800">
              <a:spcBef>
                <a:spcPct val="20000"/>
              </a:spcBef>
              <a:buFont typeface="Arial" panose="020B0604020202020204" pitchFamily="34" charset="0"/>
              <a:buChar char="»"/>
              <a:defRPr sz="1500">
                <a:solidFill>
                  <a:schemeClr val="tx1"/>
                </a:solidFill>
                <a:latin typeface="Times New Roman" panose="02020603050405020304" pitchFamily="18" charset="0"/>
                <a:cs typeface="Arial" panose="020B0604020202020204" pitchFamily="34" charset="0"/>
              </a:defRPr>
            </a:lvl5pPr>
            <a:lvl6pPr marL="914400" indent="-171450" defTabSz="685800" eaLnBrk="0" fontAlgn="base" hangingPunct="0">
              <a:spcBef>
                <a:spcPct val="20000"/>
              </a:spcBef>
              <a:spcAft>
                <a:spcPct val="0"/>
              </a:spcAft>
              <a:buFont typeface="Arial" panose="020B0604020202020204" pitchFamily="34" charset="0"/>
              <a:buChar char="»"/>
              <a:defRPr sz="1500">
                <a:solidFill>
                  <a:schemeClr val="tx1"/>
                </a:solidFill>
                <a:latin typeface="Times New Roman" panose="02020603050405020304" pitchFamily="18" charset="0"/>
                <a:cs typeface="Arial" panose="020B0604020202020204" pitchFamily="34" charset="0"/>
              </a:defRPr>
            </a:lvl6pPr>
            <a:lvl7pPr marL="1371600" indent="-171450" defTabSz="685800" eaLnBrk="0" fontAlgn="base" hangingPunct="0">
              <a:spcBef>
                <a:spcPct val="20000"/>
              </a:spcBef>
              <a:spcAft>
                <a:spcPct val="0"/>
              </a:spcAft>
              <a:buFont typeface="Arial" panose="020B0604020202020204" pitchFamily="34" charset="0"/>
              <a:buChar char="»"/>
              <a:defRPr sz="1500">
                <a:solidFill>
                  <a:schemeClr val="tx1"/>
                </a:solidFill>
                <a:latin typeface="Times New Roman" panose="02020603050405020304" pitchFamily="18" charset="0"/>
                <a:cs typeface="Arial" panose="020B0604020202020204" pitchFamily="34" charset="0"/>
              </a:defRPr>
            </a:lvl7pPr>
            <a:lvl8pPr marL="1828800" indent="-171450" defTabSz="685800" eaLnBrk="0" fontAlgn="base" hangingPunct="0">
              <a:spcBef>
                <a:spcPct val="20000"/>
              </a:spcBef>
              <a:spcAft>
                <a:spcPct val="0"/>
              </a:spcAft>
              <a:buFont typeface="Arial" panose="020B0604020202020204" pitchFamily="34" charset="0"/>
              <a:buChar char="»"/>
              <a:defRPr sz="1500">
                <a:solidFill>
                  <a:schemeClr val="tx1"/>
                </a:solidFill>
                <a:latin typeface="Times New Roman" panose="02020603050405020304" pitchFamily="18" charset="0"/>
                <a:cs typeface="Arial" panose="020B0604020202020204" pitchFamily="34" charset="0"/>
              </a:defRPr>
            </a:lvl8pPr>
            <a:lvl9pPr marL="2286000" indent="-171450" defTabSz="685800" eaLnBrk="0" fontAlgn="base" hangingPunct="0">
              <a:spcBef>
                <a:spcPct val="20000"/>
              </a:spcBef>
              <a:spcAft>
                <a:spcPct val="0"/>
              </a:spcAft>
              <a:buFont typeface="Arial" panose="020B0604020202020204" pitchFamily="34" charset="0"/>
              <a:buChar char="»"/>
              <a:defRPr sz="1500">
                <a:solidFill>
                  <a:schemeClr val="tx1"/>
                </a:solidFill>
                <a:latin typeface="Times New Roman" panose="02020603050405020304" pitchFamily="18" charset="0"/>
                <a:cs typeface="Arial" panose="020B0604020202020204" pitchFamily="34" charset="0"/>
              </a:defRPr>
            </a:lvl9pPr>
          </a:lstStyle>
          <a:p>
            <a:pPr algn="ctr" eaLnBrk="1" hangingPunct="1">
              <a:spcBef>
                <a:spcPct val="0"/>
              </a:spcBef>
              <a:buFontTx/>
              <a:buNone/>
            </a:pPr>
            <a:endParaRPr lang="en-US" altLang="en-US" sz="1800">
              <a:latin typeface="Arial" panose="020B0604020202020204" pitchFamily="34" charset="0"/>
            </a:endParaRPr>
          </a:p>
        </p:txBody>
      </p:sp>
      <p:sp>
        <p:nvSpPr>
          <p:cNvPr id="4100" name="Rectangle 3"/>
          <p:cNvSpPr>
            <a:spLocks noChangeArrowheads="1"/>
          </p:cNvSpPr>
          <p:nvPr/>
        </p:nvSpPr>
        <p:spPr bwMode="auto">
          <a:xfrm>
            <a:off x="1371600" y="3886200"/>
            <a:ext cx="6400800" cy="175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defTabSz="685800">
              <a:spcBef>
                <a:spcPct val="20000"/>
              </a:spcBef>
              <a:buFont typeface="Arial" panose="020B0604020202020204" pitchFamily="34" charset="0"/>
              <a:buChar char="•"/>
              <a:defRPr sz="2400">
                <a:solidFill>
                  <a:schemeClr val="tx1"/>
                </a:solidFill>
                <a:latin typeface="Times New Roman" panose="02020603050405020304" pitchFamily="18" charset="0"/>
                <a:cs typeface="Arial" panose="020B0604020202020204" pitchFamily="34" charset="0"/>
              </a:defRPr>
            </a:lvl1pPr>
            <a:lvl2pPr marL="742950" indent="-285750" defTabSz="685800">
              <a:spcBef>
                <a:spcPct val="20000"/>
              </a:spcBef>
              <a:buFont typeface="Arial" panose="020B0604020202020204" pitchFamily="34" charset="0"/>
              <a:buChar char="–"/>
              <a:defRPr sz="2100">
                <a:solidFill>
                  <a:schemeClr val="tx1"/>
                </a:solidFill>
                <a:latin typeface="Times New Roman" panose="02020603050405020304" pitchFamily="18" charset="0"/>
                <a:cs typeface="Arial" panose="020B0604020202020204" pitchFamily="34" charset="0"/>
              </a:defRPr>
            </a:lvl2pPr>
            <a:lvl3pPr marL="1143000" indent="-228600" defTabSz="685800">
              <a:spcBef>
                <a:spcPct val="20000"/>
              </a:spcBef>
              <a:buFont typeface="Arial" panose="020B0604020202020204" pitchFamily="34" charset="0"/>
              <a:buChar char="•"/>
              <a:defRPr>
                <a:solidFill>
                  <a:schemeClr val="tx1"/>
                </a:solidFill>
                <a:latin typeface="Times New Roman" panose="02020603050405020304" pitchFamily="18" charset="0"/>
                <a:cs typeface="Arial" panose="020B0604020202020204" pitchFamily="34" charset="0"/>
              </a:defRPr>
            </a:lvl3pPr>
            <a:lvl4pPr marL="1600200" indent="-228600" defTabSz="685800">
              <a:spcBef>
                <a:spcPct val="20000"/>
              </a:spcBef>
              <a:buFont typeface="Arial" panose="020B0604020202020204" pitchFamily="34" charset="0"/>
              <a:buChar char="–"/>
              <a:defRPr sz="1500">
                <a:solidFill>
                  <a:schemeClr val="tx1"/>
                </a:solidFill>
                <a:latin typeface="Times New Roman" panose="02020603050405020304" pitchFamily="18" charset="0"/>
                <a:cs typeface="Arial" panose="020B0604020202020204" pitchFamily="34" charset="0"/>
              </a:defRPr>
            </a:lvl4pPr>
            <a:lvl5pPr marL="2057400" indent="-228600" defTabSz="685800">
              <a:spcBef>
                <a:spcPct val="20000"/>
              </a:spcBef>
              <a:buFont typeface="Arial" panose="020B0604020202020204" pitchFamily="34" charset="0"/>
              <a:buChar char="»"/>
              <a:defRPr sz="1500">
                <a:solidFill>
                  <a:schemeClr val="tx1"/>
                </a:solidFill>
                <a:latin typeface="Times New Roman" panose="02020603050405020304" pitchFamily="18" charset="0"/>
                <a:cs typeface="Arial" panose="020B0604020202020204" pitchFamily="34" charset="0"/>
              </a:defRPr>
            </a:lvl5pPr>
            <a:lvl6pPr marL="2514600" indent="-228600" defTabSz="685800" eaLnBrk="0" fontAlgn="base" hangingPunct="0">
              <a:spcBef>
                <a:spcPct val="20000"/>
              </a:spcBef>
              <a:spcAft>
                <a:spcPct val="0"/>
              </a:spcAft>
              <a:buFont typeface="Arial" panose="020B0604020202020204" pitchFamily="34" charset="0"/>
              <a:buChar char="»"/>
              <a:defRPr sz="1500">
                <a:solidFill>
                  <a:schemeClr val="tx1"/>
                </a:solidFill>
                <a:latin typeface="Times New Roman" panose="02020603050405020304" pitchFamily="18" charset="0"/>
                <a:cs typeface="Arial" panose="020B0604020202020204" pitchFamily="34" charset="0"/>
              </a:defRPr>
            </a:lvl6pPr>
            <a:lvl7pPr marL="2971800" indent="-228600" defTabSz="685800" eaLnBrk="0" fontAlgn="base" hangingPunct="0">
              <a:spcBef>
                <a:spcPct val="20000"/>
              </a:spcBef>
              <a:spcAft>
                <a:spcPct val="0"/>
              </a:spcAft>
              <a:buFont typeface="Arial" panose="020B0604020202020204" pitchFamily="34" charset="0"/>
              <a:buChar char="»"/>
              <a:defRPr sz="1500">
                <a:solidFill>
                  <a:schemeClr val="tx1"/>
                </a:solidFill>
                <a:latin typeface="Times New Roman" panose="02020603050405020304" pitchFamily="18" charset="0"/>
                <a:cs typeface="Arial" panose="020B0604020202020204" pitchFamily="34" charset="0"/>
              </a:defRPr>
            </a:lvl7pPr>
            <a:lvl8pPr marL="3429000" indent="-228600" defTabSz="685800" eaLnBrk="0" fontAlgn="base" hangingPunct="0">
              <a:spcBef>
                <a:spcPct val="20000"/>
              </a:spcBef>
              <a:spcAft>
                <a:spcPct val="0"/>
              </a:spcAft>
              <a:buFont typeface="Arial" panose="020B0604020202020204" pitchFamily="34" charset="0"/>
              <a:buChar char="»"/>
              <a:defRPr sz="1500">
                <a:solidFill>
                  <a:schemeClr val="tx1"/>
                </a:solidFill>
                <a:latin typeface="Times New Roman" panose="02020603050405020304" pitchFamily="18" charset="0"/>
                <a:cs typeface="Arial" panose="020B0604020202020204" pitchFamily="34" charset="0"/>
              </a:defRPr>
            </a:lvl8pPr>
            <a:lvl9pPr marL="3886200" indent="-228600" defTabSz="685800" eaLnBrk="0" fontAlgn="base" hangingPunct="0">
              <a:spcBef>
                <a:spcPct val="20000"/>
              </a:spcBef>
              <a:spcAft>
                <a:spcPct val="0"/>
              </a:spcAft>
              <a:buFont typeface="Arial" panose="020B0604020202020204" pitchFamily="34" charset="0"/>
              <a:buChar char="»"/>
              <a:defRPr sz="1500">
                <a:solidFill>
                  <a:schemeClr val="tx1"/>
                </a:solidFill>
                <a:latin typeface="Times New Roman" panose="02020603050405020304" pitchFamily="18" charset="0"/>
                <a:cs typeface="Arial" panose="020B0604020202020204" pitchFamily="34" charset="0"/>
              </a:defRPr>
            </a:lvl9pPr>
          </a:lstStyle>
          <a:p>
            <a:pPr algn="ctr" eaLnBrk="1" hangingPunct="1">
              <a:buFontTx/>
              <a:buNone/>
            </a:pPr>
            <a:endParaRPr lang="en-US" altLang="en-US" sz="1800">
              <a:latin typeface="Arial" panose="020B0604020202020204"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Rectangle 3"/>
          <p:cNvSpPr>
            <a:spLocks noGrp="1" noChangeArrowheads="1"/>
          </p:cNvSpPr>
          <p:nvPr>
            <p:ph idx="1"/>
          </p:nvPr>
        </p:nvSpPr>
        <p:spPr/>
        <p:txBody>
          <a:bodyPr/>
          <a:lstStyle/>
          <a:p>
            <a:pPr marL="342900" indent="-342900" defTabSz="914400" eaLnBrk="1" hangingPunct="1"/>
            <a:r>
              <a:rPr lang="en-US" altLang="en-US" sz="2800" dirty="0" smtClean="0"/>
              <a:t>Bright line rule</a:t>
            </a:r>
          </a:p>
          <a:p>
            <a:pPr marL="342900" indent="-342900" defTabSz="914400" eaLnBrk="1" hangingPunct="1"/>
            <a:r>
              <a:rPr lang="en-US" altLang="en-US" sz="2800" dirty="0" smtClean="0"/>
              <a:t>Net worth defined as sum of claimant/ beneficiary’s and spouse’s assets </a:t>
            </a:r>
            <a:r>
              <a:rPr lang="en-US" altLang="en-US" sz="2800" b="1" i="1" dirty="0" smtClean="0">
                <a:solidFill>
                  <a:srgbClr val="FF0000"/>
                </a:solidFill>
              </a:rPr>
              <a:t>and</a:t>
            </a:r>
            <a:r>
              <a:rPr lang="en-US" altLang="en-US" sz="2800" dirty="0" smtClean="0"/>
              <a:t> annual income for VA purposes (IVAP)</a:t>
            </a:r>
          </a:p>
          <a:p>
            <a:pPr marL="342900" indent="-342900" defTabSz="914400" eaLnBrk="1" hangingPunct="1"/>
            <a:r>
              <a:rPr lang="en-US" altLang="en-US" sz="2800" dirty="0" smtClean="0"/>
              <a:t>Bright line net worth limit – value of combined assets and annual income cannot exceed for pension purposes</a:t>
            </a:r>
          </a:p>
          <a:p>
            <a:pPr marL="342900" indent="-342900" defTabSz="914400" eaLnBrk="1" hangingPunct="1"/>
            <a:r>
              <a:rPr lang="en-US" altLang="en-US" sz="2800" dirty="0" smtClean="0"/>
              <a:t>Claimant’s life expectancy no longer a factor</a:t>
            </a:r>
          </a:p>
        </p:txBody>
      </p:sp>
      <p:sp>
        <p:nvSpPr>
          <p:cNvPr id="4" name="Slide Number Placeholder 3"/>
          <p:cNvSpPr>
            <a:spLocks noGrp="1"/>
          </p:cNvSpPr>
          <p:nvPr>
            <p:ph type="sldNum" sz="quarter" idx="12"/>
          </p:nvPr>
        </p:nvSpPr>
        <p:spPr/>
        <p:txBody>
          <a:bodyPr/>
          <a:lstStyle/>
          <a:p>
            <a:pPr>
              <a:defRPr/>
            </a:pPr>
            <a:fld id="{9856FAF8-3612-4B99-84BA-3ACCAC44002D}" type="slidenum">
              <a:rPr lang="en-US" altLang="en-US"/>
              <a:pPr>
                <a:defRPr/>
              </a:pPr>
              <a:t>10</a:t>
            </a:fld>
            <a:endParaRPr lang="en-US" altLang="en-US"/>
          </a:p>
        </p:txBody>
      </p:sp>
      <p:sp>
        <p:nvSpPr>
          <p:cNvPr id="14339" name="Rectangle 2"/>
          <p:cNvSpPr>
            <a:spLocks noGrp="1" noChangeArrowheads="1"/>
          </p:cNvSpPr>
          <p:nvPr>
            <p:ph type="title"/>
          </p:nvPr>
        </p:nvSpPr>
        <p:spPr/>
        <p:txBody>
          <a:bodyPr/>
          <a:lstStyle/>
          <a:p>
            <a:pPr defTabSz="914400" eaLnBrk="1" hangingPunct="1"/>
            <a:r>
              <a:rPr lang="en-US" altLang="en-US" dirty="0" smtClean="0"/>
              <a:t>Defining net worth</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lide Number Placeholder 1"/>
          <p:cNvSpPr>
            <a:spLocks noGrp="1"/>
          </p:cNvSpPr>
          <p:nvPr>
            <p:ph type="sldNum" sz="quarter" idx="10"/>
          </p:nvPr>
        </p:nvSpPr>
        <p:spPr/>
        <p:txBody>
          <a:bodyPr/>
          <a:lstStyle/>
          <a:p>
            <a:pPr>
              <a:defRPr/>
            </a:pPr>
            <a:fld id="{233A9870-07DD-4EC9-9B1E-8AC42D557A56}" type="slidenum">
              <a:rPr lang="en-US" altLang="en-US"/>
              <a:pPr>
                <a:defRPr/>
              </a:pPr>
              <a:t>11</a:t>
            </a:fld>
            <a:endParaRPr lang="en-US" altLang="en-US"/>
          </a:p>
        </p:txBody>
      </p:sp>
      <p:sp>
        <p:nvSpPr>
          <p:cNvPr id="15363" name="Title 1"/>
          <p:cNvSpPr>
            <a:spLocks noGrp="1"/>
          </p:cNvSpPr>
          <p:nvPr>
            <p:ph type="title" idx="4294967295"/>
          </p:nvPr>
        </p:nvSpPr>
        <p:spPr>
          <a:xfrm>
            <a:off x="0" y="544513"/>
            <a:ext cx="8229600" cy="1143000"/>
          </a:xfrm>
          <a:prstGeom prst="rect">
            <a:avLst/>
          </a:prstGeom>
        </p:spPr>
        <p:txBody>
          <a:bodyPr lIns="91440" tIns="45720" rIns="91440" bIns="45720"/>
          <a:lstStyle/>
          <a:p>
            <a:pPr defTabSz="914400" eaLnBrk="1" hangingPunct="1"/>
            <a:r>
              <a:rPr lang="en-US" altLang="en-US" sz="3200" b="1" dirty="0" smtClean="0">
                <a:latin typeface="Arial" panose="020B0604020202020204" pitchFamily="34" charset="0"/>
                <a:cs typeface="Arial" panose="020B0604020202020204" pitchFamily="34" charset="0"/>
              </a:rPr>
              <a:t>How to Calculate Net Worth</a:t>
            </a:r>
          </a:p>
        </p:txBody>
      </p:sp>
      <p:sp>
        <p:nvSpPr>
          <p:cNvPr id="15364" name="Content Placeholder 2"/>
          <p:cNvSpPr>
            <a:spLocks noGrp="1"/>
          </p:cNvSpPr>
          <p:nvPr>
            <p:ph idx="4294967295"/>
          </p:nvPr>
        </p:nvSpPr>
        <p:spPr>
          <a:xfrm>
            <a:off x="536331" y="1547446"/>
            <a:ext cx="7979019" cy="4578718"/>
          </a:xfrm>
          <a:prstGeom prst="rect">
            <a:avLst/>
          </a:prstGeom>
        </p:spPr>
        <p:txBody>
          <a:bodyPr lIns="91440" tIns="45720" rIns="91440" bIns="45720"/>
          <a:lstStyle/>
          <a:p>
            <a:pPr marL="342900" indent="-342900" defTabSz="914400" eaLnBrk="1" hangingPunct="1">
              <a:lnSpc>
                <a:spcPct val="90000"/>
              </a:lnSpc>
            </a:pPr>
            <a:endParaRPr lang="en-US" altLang="en-US" dirty="0" smtClean="0"/>
          </a:p>
          <a:p>
            <a:pPr marL="342900" indent="-342900" defTabSz="914400" eaLnBrk="1" hangingPunct="1">
              <a:lnSpc>
                <a:spcPct val="90000"/>
              </a:lnSpc>
            </a:pPr>
            <a:endParaRPr lang="en-US" altLang="en-US" dirty="0" smtClean="0"/>
          </a:p>
          <a:p>
            <a:pPr marL="342900" indent="-342900" defTabSz="914400" eaLnBrk="1" hangingPunct="1">
              <a:lnSpc>
                <a:spcPct val="90000"/>
              </a:lnSpc>
            </a:pPr>
            <a:endParaRPr lang="en-US" altLang="en-US" dirty="0" smtClean="0"/>
          </a:p>
          <a:p>
            <a:pPr marL="342900" indent="-342900" defTabSz="914400" eaLnBrk="1" hangingPunct="1">
              <a:lnSpc>
                <a:spcPct val="90000"/>
              </a:lnSpc>
            </a:pPr>
            <a:endParaRPr lang="en-US" altLang="en-US" dirty="0" smtClean="0"/>
          </a:p>
          <a:p>
            <a:pPr marL="342900" indent="-342900" defTabSz="914400" eaLnBrk="1" hangingPunct="1">
              <a:lnSpc>
                <a:spcPct val="90000"/>
              </a:lnSpc>
            </a:pPr>
            <a:endParaRPr lang="en-US" altLang="en-US" dirty="0" smtClean="0"/>
          </a:p>
          <a:p>
            <a:pPr marL="342900" indent="-342900" defTabSz="914400" eaLnBrk="1" hangingPunct="1">
              <a:lnSpc>
                <a:spcPct val="90000"/>
              </a:lnSpc>
            </a:pPr>
            <a:endParaRPr lang="en-US" altLang="en-US" dirty="0" smtClean="0"/>
          </a:p>
          <a:p>
            <a:pPr marL="342900" indent="-342900" algn="ctr" defTabSz="914400" eaLnBrk="1" hangingPunct="1">
              <a:lnSpc>
                <a:spcPct val="90000"/>
              </a:lnSpc>
              <a:buFont typeface="Arial" panose="020B0604020202020204" pitchFamily="34" charset="0"/>
              <a:buNone/>
            </a:pPr>
            <a:r>
              <a:rPr lang="en-US" altLang="en-US" sz="2400" dirty="0" smtClean="0">
                <a:latin typeface="Arial" panose="020B0604020202020204" pitchFamily="34" charset="0"/>
                <a:cs typeface="Arial" panose="020B0604020202020204" pitchFamily="34" charset="0"/>
              </a:rPr>
              <a:t>At or Under the limit: Eligible for Benefits</a:t>
            </a:r>
          </a:p>
          <a:p>
            <a:pPr marL="342900" indent="-342900" algn="ctr" defTabSz="914400" eaLnBrk="1" hangingPunct="1">
              <a:lnSpc>
                <a:spcPct val="90000"/>
              </a:lnSpc>
              <a:buFont typeface="Arial" panose="020B0604020202020204" pitchFamily="34" charset="0"/>
              <a:buNone/>
            </a:pPr>
            <a:r>
              <a:rPr lang="en-US" altLang="en-US" sz="2400" dirty="0" smtClean="0">
                <a:latin typeface="Arial" panose="020B0604020202020204" pitchFamily="34" charset="0"/>
                <a:cs typeface="Arial" panose="020B0604020202020204" pitchFamily="34" charset="0"/>
              </a:rPr>
              <a:t>Over the limit: Not Eligible for Benefits</a:t>
            </a:r>
          </a:p>
          <a:p>
            <a:pPr marL="342900" indent="-342900" defTabSz="914400" eaLnBrk="1" hangingPunct="1">
              <a:lnSpc>
                <a:spcPct val="90000"/>
              </a:lnSpc>
              <a:buFont typeface="Arial" panose="020B0604020202020204" pitchFamily="34" charset="0"/>
              <a:buNone/>
            </a:pPr>
            <a:endParaRPr lang="en-US" altLang="en-US" dirty="0" smtClean="0"/>
          </a:p>
        </p:txBody>
      </p:sp>
      <p:sp>
        <p:nvSpPr>
          <p:cNvPr id="15365" name="Slide Number Placeholder 3"/>
          <p:cNvSpPr txBox="1">
            <a:spLocks noGrp="1"/>
          </p:cNvSpPr>
          <p:nvPr/>
        </p:nvSpPr>
        <p:spPr bwMode="auto">
          <a:xfrm>
            <a:off x="6934200" y="6492875"/>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5480D4CA-B203-44E4-851A-2AB38F04F963}" type="slidenum">
              <a:rPr lang="en-US" altLang="en-US">
                <a:solidFill>
                  <a:schemeClr val="bg1"/>
                </a:solidFill>
                <a:latin typeface="Calibri" panose="020F0502020204030204" pitchFamily="34" charset="0"/>
              </a:rPr>
              <a:pPr algn="r" eaLnBrk="1" hangingPunct="1"/>
              <a:t>11</a:t>
            </a:fld>
            <a:endParaRPr lang="en-US" altLang="en-US">
              <a:solidFill>
                <a:schemeClr val="bg1"/>
              </a:solidFill>
              <a:latin typeface="Calibri" panose="020F0502020204030204" pitchFamily="34" charset="0"/>
            </a:endParaRPr>
          </a:p>
        </p:txBody>
      </p:sp>
      <p:sp>
        <p:nvSpPr>
          <p:cNvPr id="5" name="Rectangle: Rounded Corners 4">
            <a:extLst/>
          </p:cNvPr>
          <p:cNvSpPr/>
          <p:nvPr/>
        </p:nvSpPr>
        <p:spPr>
          <a:xfrm>
            <a:off x="635000" y="1962150"/>
            <a:ext cx="2057400" cy="914400"/>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b="1" dirty="0">
                <a:solidFill>
                  <a:schemeClr val="tx1"/>
                </a:solidFill>
                <a:latin typeface="Arial" panose="020B0604020202020204" pitchFamily="34" charset="0"/>
                <a:cs typeface="Arial" panose="020B0604020202020204" pitchFamily="34" charset="0"/>
              </a:rPr>
              <a:t>Total Net Worth</a:t>
            </a:r>
          </a:p>
        </p:txBody>
      </p:sp>
      <p:sp>
        <p:nvSpPr>
          <p:cNvPr id="6" name="Rectangle: Rounded Corners 5">
            <a:extLst/>
          </p:cNvPr>
          <p:cNvSpPr/>
          <p:nvPr/>
        </p:nvSpPr>
        <p:spPr>
          <a:xfrm>
            <a:off x="3470275" y="1954213"/>
            <a:ext cx="2057400" cy="914400"/>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b="1" dirty="0">
                <a:solidFill>
                  <a:schemeClr val="tx1"/>
                </a:solidFill>
                <a:latin typeface="Arial" panose="020B0604020202020204" pitchFamily="34" charset="0"/>
                <a:cs typeface="Arial" panose="020B0604020202020204" pitchFamily="34" charset="0"/>
              </a:rPr>
              <a:t>Annual Income</a:t>
            </a:r>
          </a:p>
        </p:txBody>
      </p:sp>
      <p:sp>
        <p:nvSpPr>
          <p:cNvPr id="7" name="Rectangle: Rounded Corners 6">
            <a:extLst/>
          </p:cNvPr>
          <p:cNvSpPr/>
          <p:nvPr/>
        </p:nvSpPr>
        <p:spPr>
          <a:xfrm>
            <a:off x="6086475" y="1962150"/>
            <a:ext cx="2286000" cy="914400"/>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b="1" dirty="0">
                <a:solidFill>
                  <a:schemeClr val="tx1"/>
                </a:solidFill>
                <a:latin typeface="Arial" panose="020B0604020202020204" pitchFamily="34" charset="0"/>
                <a:cs typeface="Arial" panose="020B0604020202020204" pitchFamily="34" charset="0"/>
              </a:rPr>
              <a:t>Prospective Annual Medical Expenses</a:t>
            </a:r>
          </a:p>
        </p:txBody>
      </p:sp>
      <p:sp>
        <p:nvSpPr>
          <p:cNvPr id="8" name="Rectangle: Rounded Corners 7">
            <a:extLst/>
          </p:cNvPr>
          <p:cNvSpPr/>
          <p:nvPr/>
        </p:nvSpPr>
        <p:spPr>
          <a:xfrm>
            <a:off x="1866900" y="3741738"/>
            <a:ext cx="5410200" cy="838200"/>
          </a:xfrm>
          <a:prstGeom prst="round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400" b="1" dirty="0">
                <a:solidFill>
                  <a:schemeClr val="tx1"/>
                </a:solidFill>
                <a:latin typeface="Arial" panose="020B0604020202020204" pitchFamily="34" charset="0"/>
                <a:cs typeface="Arial" panose="020B0604020202020204" pitchFamily="34" charset="0"/>
              </a:rPr>
              <a:t>Calculated Net Worth</a:t>
            </a:r>
          </a:p>
        </p:txBody>
      </p:sp>
      <p:sp>
        <p:nvSpPr>
          <p:cNvPr id="9" name="Plus Sign 8">
            <a:extLst/>
          </p:cNvPr>
          <p:cNvSpPr/>
          <p:nvPr/>
        </p:nvSpPr>
        <p:spPr>
          <a:xfrm>
            <a:off x="2887663" y="2139950"/>
            <a:ext cx="457200" cy="530225"/>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 name="Minus Sign 9">
            <a:extLst/>
          </p:cNvPr>
          <p:cNvSpPr/>
          <p:nvPr/>
        </p:nvSpPr>
        <p:spPr>
          <a:xfrm>
            <a:off x="5595938" y="2219325"/>
            <a:ext cx="423862" cy="381000"/>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 name="Equals 10">
            <a:extLst/>
          </p:cNvPr>
          <p:cNvSpPr/>
          <p:nvPr/>
        </p:nvSpPr>
        <p:spPr>
          <a:xfrm>
            <a:off x="4011613" y="3008313"/>
            <a:ext cx="1120775" cy="652462"/>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chemeClr val="tx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Rectangle 3"/>
          <p:cNvSpPr>
            <a:spLocks noGrp="1" noChangeArrowheads="1"/>
          </p:cNvSpPr>
          <p:nvPr>
            <p:ph idx="1"/>
          </p:nvPr>
        </p:nvSpPr>
        <p:spPr/>
        <p:txBody>
          <a:bodyPr/>
          <a:lstStyle/>
          <a:p>
            <a:pPr eaLnBrk="1" hangingPunct="1"/>
            <a:r>
              <a:rPr lang="en-US" altLang="zh-CN" dirty="0" smtClean="0">
                <a:ea typeface="宋体" panose="02010600030101010101" pitchFamily="2" charset="-122"/>
              </a:rPr>
              <a:t>Sum of claimant's or beneficiary's </a:t>
            </a:r>
            <a:r>
              <a:rPr lang="en-US" altLang="zh-CN" i="1" dirty="0" smtClean="0">
                <a:ea typeface="宋体" panose="02010600030101010101" pitchFamily="2" charset="-122"/>
              </a:rPr>
              <a:t>and</a:t>
            </a:r>
            <a:r>
              <a:rPr lang="en-US" altLang="zh-CN" dirty="0" smtClean="0">
                <a:ea typeface="宋体" panose="02010600030101010101" pitchFamily="2" charset="-122"/>
              </a:rPr>
              <a:t> spouse's assets </a:t>
            </a:r>
          </a:p>
          <a:p>
            <a:pPr eaLnBrk="1" hangingPunct="1"/>
            <a:r>
              <a:rPr lang="en-US" altLang="en-US" dirty="0" smtClean="0"/>
              <a:t>Includes all cash, bank accounts, trusts, annuities that are liquidable</a:t>
            </a:r>
          </a:p>
          <a:p>
            <a:pPr eaLnBrk="1" hangingPunct="1"/>
            <a:r>
              <a:rPr lang="en-US" altLang="en-US" dirty="0" smtClean="0"/>
              <a:t>Real estate other than primary residence and residential lot area not to exceed 2 acres excluded as long as claimant/beneficiary resides there</a:t>
            </a:r>
          </a:p>
        </p:txBody>
      </p:sp>
      <p:sp>
        <p:nvSpPr>
          <p:cNvPr id="4" name="Slide Number Placeholder 3"/>
          <p:cNvSpPr>
            <a:spLocks noGrp="1"/>
          </p:cNvSpPr>
          <p:nvPr>
            <p:ph type="sldNum" sz="quarter" idx="12"/>
          </p:nvPr>
        </p:nvSpPr>
        <p:spPr/>
        <p:txBody>
          <a:bodyPr/>
          <a:lstStyle/>
          <a:p>
            <a:pPr>
              <a:defRPr/>
            </a:pPr>
            <a:fld id="{B315FCA8-10B7-4932-BC7E-FA0435B6062C}" type="slidenum">
              <a:rPr lang="en-US" altLang="en-US"/>
              <a:pPr>
                <a:defRPr/>
              </a:pPr>
              <a:t>12</a:t>
            </a:fld>
            <a:endParaRPr lang="en-US" altLang="en-US"/>
          </a:p>
        </p:txBody>
      </p:sp>
      <p:sp>
        <p:nvSpPr>
          <p:cNvPr id="17411" name="Rectangle 2"/>
          <p:cNvSpPr>
            <a:spLocks noGrp="1" noChangeArrowheads="1"/>
          </p:cNvSpPr>
          <p:nvPr>
            <p:ph type="title"/>
          </p:nvPr>
        </p:nvSpPr>
        <p:spPr/>
        <p:txBody>
          <a:bodyPr/>
          <a:lstStyle/>
          <a:p>
            <a:pPr eaLnBrk="1" hangingPunct="1"/>
            <a:r>
              <a:rPr lang="en-US" altLang="en-US" smtClean="0"/>
              <a:t>Net Worth</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Rectangle 3"/>
          <p:cNvSpPr>
            <a:spLocks noGrp="1" noChangeArrowheads="1"/>
          </p:cNvSpPr>
          <p:nvPr>
            <p:ph idx="1"/>
          </p:nvPr>
        </p:nvSpPr>
        <p:spPr/>
        <p:txBody>
          <a:bodyPr/>
          <a:lstStyle/>
          <a:p>
            <a:pPr marL="342900" indent="-342900" defTabSz="914400" eaLnBrk="1" hangingPunct="1"/>
            <a:r>
              <a:rPr lang="en-US" altLang="en-US" sz="2800" dirty="0" smtClean="0"/>
              <a:t>Prospective medical expenses is after deduction for 5%</a:t>
            </a:r>
          </a:p>
          <a:p>
            <a:pPr marL="342900" indent="-342900" defTabSz="914400" eaLnBrk="1" hangingPunct="1"/>
            <a:r>
              <a:rPr lang="en-US" altLang="en-US" sz="2800" dirty="0" smtClean="0">
                <a:solidFill>
                  <a:srgbClr val="FF0000"/>
                </a:solidFill>
              </a:rPr>
              <a:t>Continuing</a:t>
            </a:r>
            <a:r>
              <a:rPr lang="en-US" altLang="en-US" sz="2800" dirty="0" smtClean="0"/>
              <a:t> medical expenses used to calculate income for net worth purposes</a:t>
            </a:r>
          </a:p>
          <a:p>
            <a:pPr marL="342900" indent="-342900" defTabSz="914400" eaLnBrk="1" hangingPunct="1"/>
            <a:r>
              <a:rPr lang="en-US" altLang="en-US" sz="2800" dirty="0" smtClean="0">
                <a:solidFill>
                  <a:srgbClr val="FF0000"/>
                </a:solidFill>
              </a:rPr>
              <a:t>Unreimbursed</a:t>
            </a:r>
            <a:r>
              <a:rPr lang="en-US" altLang="en-US" sz="2800" dirty="0" smtClean="0"/>
              <a:t> medical expenses cannot be used for NW </a:t>
            </a:r>
            <a:r>
              <a:rPr lang="en-US" altLang="en-US" sz="2800" dirty="0" smtClean="0"/>
              <a:t>calculation</a:t>
            </a:r>
            <a:endParaRPr lang="en-US" altLang="en-US" sz="2800" dirty="0" smtClean="0"/>
          </a:p>
        </p:txBody>
      </p:sp>
      <p:sp>
        <p:nvSpPr>
          <p:cNvPr id="4" name="Slide Number Placeholder 3"/>
          <p:cNvSpPr>
            <a:spLocks noGrp="1"/>
          </p:cNvSpPr>
          <p:nvPr>
            <p:ph type="sldNum" sz="quarter" idx="12"/>
          </p:nvPr>
        </p:nvSpPr>
        <p:spPr/>
        <p:txBody>
          <a:bodyPr/>
          <a:lstStyle/>
          <a:p>
            <a:pPr>
              <a:defRPr/>
            </a:pPr>
            <a:fld id="{78096DA9-6A4D-4A39-8F6D-FB87DBA6DB29}" type="slidenum">
              <a:rPr lang="en-US" altLang="en-US"/>
              <a:pPr>
                <a:defRPr/>
              </a:pPr>
              <a:t>13</a:t>
            </a:fld>
            <a:endParaRPr lang="en-US" altLang="en-US"/>
          </a:p>
        </p:txBody>
      </p:sp>
      <p:sp>
        <p:nvSpPr>
          <p:cNvPr id="18435" name="Rectangle 2"/>
          <p:cNvSpPr>
            <a:spLocks noGrp="1" noChangeArrowheads="1"/>
          </p:cNvSpPr>
          <p:nvPr>
            <p:ph type="title"/>
          </p:nvPr>
        </p:nvSpPr>
        <p:spPr/>
        <p:txBody>
          <a:bodyPr/>
          <a:lstStyle/>
          <a:p>
            <a:pPr defTabSz="914400" eaLnBrk="1" hangingPunct="1"/>
            <a:r>
              <a:rPr lang="en-US" altLang="en-US" smtClean="0"/>
              <a:t>Income</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Rectangle 3"/>
          <p:cNvSpPr>
            <a:spLocks noGrp="1" noChangeArrowheads="1"/>
          </p:cNvSpPr>
          <p:nvPr>
            <p:ph idx="1"/>
          </p:nvPr>
        </p:nvSpPr>
        <p:spPr/>
        <p:txBody>
          <a:bodyPr/>
          <a:lstStyle/>
          <a:p>
            <a:pPr eaLnBrk="1" hangingPunct="1"/>
            <a:r>
              <a:rPr lang="en-US" altLang="en-US" smtClean="0"/>
              <a:t>Calculated net worth</a:t>
            </a:r>
          </a:p>
          <a:p>
            <a:pPr eaLnBrk="1" hangingPunct="1"/>
            <a:r>
              <a:rPr lang="en-US" altLang="en-US" smtClean="0"/>
              <a:t>Combines net worth and countable income</a:t>
            </a:r>
          </a:p>
          <a:p>
            <a:pPr eaLnBrk="1" hangingPunct="1"/>
            <a:r>
              <a:rPr lang="en-US" altLang="en-US" smtClean="0"/>
              <a:t>Deduction for continuing medical expenses less 5% from countable income</a:t>
            </a:r>
          </a:p>
          <a:p>
            <a:pPr eaLnBrk="1" hangingPunct="1"/>
            <a:r>
              <a:rPr lang="en-US" altLang="en-US" smtClean="0"/>
              <a:t>Must be at or below CSRA </a:t>
            </a:r>
            <a:r>
              <a:rPr lang="en-US" altLang="en-US" i="1" smtClean="0"/>
              <a:t>(increases with SSA COLA)</a:t>
            </a:r>
          </a:p>
        </p:txBody>
      </p:sp>
      <p:sp>
        <p:nvSpPr>
          <p:cNvPr id="4" name="Slide Number Placeholder 3"/>
          <p:cNvSpPr>
            <a:spLocks noGrp="1"/>
          </p:cNvSpPr>
          <p:nvPr>
            <p:ph type="sldNum" sz="quarter" idx="12"/>
          </p:nvPr>
        </p:nvSpPr>
        <p:spPr/>
        <p:txBody>
          <a:bodyPr/>
          <a:lstStyle/>
          <a:p>
            <a:pPr>
              <a:defRPr/>
            </a:pPr>
            <a:fld id="{EBEEECD4-8400-445E-A0E0-E5378E638995}" type="slidenum">
              <a:rPr lang="en-US" altLang="en-US"/>
              <a:pPr>
                <a:defRPr/>
              </a:pPr>
              <a:t>14</a:t>
            </a:fld>
            <a:endParaRPr lang="en-US" altLang="en-US"/>
          </a:p>
        </p:txBody>
      </p:sp>
      <p:sp>
        <p:nvSpPr>
          <p:cNvPr id="19459" name="Rectangle 2"/>
          <p:cNvSpPr>
            <a:spLocks noGrp="1" noChangeArrowheads="1"/>
          </p:cNvSpPr>
          <p:nvPr>
            <p:ph type="title"/>
          </p:nvPr>
        </p:nvSpPr>
        <p:spPr/>
        <p:txBody>
          <a:bodyPr/>
          <a:lstStyle/>
          <a:p>
            <a:pPr eaLnBrk="1" hangingPunct="1"/>
            <a:r>
              <a:rPr lang="en-US" altLang="en-US" smtClean="0"/>
              <a:t>Bright Line Net Worth</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Rectangle 3"/>
          <p:cNvSpPr>
            <a:spLocks noGrp="1" noChangeArrowheads="1"/>
          </p:cNvSpPr>
          <p:nvPr>
            <p:ph idx="1"/>
          </p:nvPr>
        </p:nvSpPr>
        <p:spPr/>
        <p:txBody>
          <a:bodyPr/>
          <a:lstStyle/>
          <a:p>
            <a:pPr marL="342900" indent="-342900" defTabSz="914400" eaLnBrk="1" hangingPunct="1"/>
            <a:r>
              <a:rPr lang="en-US" altLang="en-US" sz="2800" smtClean="0"/>
              <a:t>Community Spouse Resource Allowance (CSRA) for Medicaid purposes</a:t>
            </a:r>
          </a:p>
          <a:p>
            <a:pPr marL="342900" indent="-342900" defTabSz="914400" eaLnBrk="1" hangingPunct="1"/>
            <a:r>
              <a:rPr lang="en-US" altLang="en-US" sz="2800" smtClean="0"/>
              <a:t>Indexed for inflation</a:t>
            </a:r>
          </a:p>
          <a:p>
            <a:pPr marL="342900" indent="-342900" defTabSz="914400" eaLnBrk="1" hangingPunct="1"/>
            <a:r>
              <a:rPr lang="en-US" altLang="en-US" sz="2800" smtClean="0"/>
              <a:t>Changes annually by SSA COLA increases</a:t>
            </a:r>
          </a:p>
          <a:p>
            <a:pPr marL="342900" indent="-342900" defTabSz="914400" eaLnBrk="1" hangingPunct="1"/>
            <a:r>
              <a:rPr lang="en-US" altLang="en-US" sz="2800" smtClean="0"/>
              <a:t>Must exceed to be “over the limit”</a:t>
            </a:r>
          </a:p>
          <a:p>
            <a:pPr marL="342900" indent="-342900" defTabSz="914400" eaLnBrk="1" hangingPunct="1"/>
            <a:r>
              <a:rPr lang="en-US" altLang="en-US" sz="2800" smtClean="0"/>
              <a:t>10-18-18 level is $123,600</a:t>
            </a:r>
          </a:p>
          <a:p>
            <a:pPr marL="342900" indent="-342900" defTabSz="914400" eaLnBrk="1" hangingPunct="1"/>
            <a:r>
              <a:rPr lang="en-US" altLang="en-US" sz="2800" smtClean="0"/>
              <a:t>12-1-18 level is $127,061</a:t>
            </a:r>
          </a:p>
        </p:txBody>
      </p:sp>
      <p:sp>
        <p:nvSpPr>
          <p:cNvPr id="4" name="Slide Number Placeholder 3"/>
          <p:cNvSpPr>
            <a:spLocks noGrp="1"/>
          </p:cNvSpPr>
          <p:nvPr>
            <p:ph type="sldNum" sz="quarter" idx="12"/>
          </p:nvPr>
        </p:nvSpPr>
        <p:spPr/>
        <p:txBody>
          <a:bodyPr/>
          <a:lstStyle/>
          <a:p>
            <a:pPr>
              <a:defRPr/>
            </a:pPr>
            <a:fld id="{19F8180E-66D1-444A-A8FA-1915A2481E57}" type="slidenum">
              <a:rPr lang="en-US" altLang="en-US"/>
              <a:pPr>
                <a:defRPr/>
              </a:pPr>
              <a:t>15</a:t>
            </a:fld>
            <a:endParaRPr lang="en-US" altLang="en-US"/>
          </a:p>
        </p:txBody>
      </p:sp>
      <p:sp>
        <p:nvSpPr>
          <p:cNvPr id="20483" name="Rectangle 2"/>
          <p:cNvSpPr>
            <a:spLocks noGrp="1" noChangeArrowheads="1"/>
          </p:cNvSpPr>
          <p:nvPr>
            <p:ph type="title"/>
          </p:nvPr>
        </p:nvSpPr>
        <p:spPr/>
        <p:txBody>
          <a:bodyPr/>
          <a:lstStyle/>
          <a:p>
            <a:pPr defTabSz="914400" eaLnBrk="1" hangingPunct="1"/>
            <a:r>
              <a:rPr lang="en-US" altLang="en-US" smtClean="0"/>
              <a:t>Bright Line</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Rectangle 3"/>
          <p:cNvSpPr>
            <a:spLocks noGrp="1" noChangeArrowheads="1"/>
          </p:cNvSpPr>
          <p:nvPr>
            <p:ph idx="1"/>
          </p:nvPr>
        </p:nvSpPr>
        <p:spPr/>
        <p:txBody>
          <a:bodyPr/>
          <a:lstStyle/>
          <a:p>
            <a:pPr marL="342900" indent="-342900" defTabSz="914400" eaLnBrk="1" hangingPunct="1">
              <a:lnSpc>
                <a:spcPct val="90000"/>
              </a:lnSpc>
              <a:buFont typeface="Arial" panose="020B0604020202020204" pitchFamily="34" charset="0"/>
              <a:buNone/>
            </a:pPr>
            <a:r>
              <a:rPr lang="en-US" altLang="en-US" sz="2800" smtClean="0"/>
              <a:t>VA receives</a:t>
            </a:r>
          </a:p>
          <a:p>
            <a:pPr marL="342900" indent="-342900" defTabSz="914400" eaLnBrk="1" hangingPunct="1">
              <a:lnSpc>
                <a:spcPct val="90000"/>
              </a:lnSpc>
            </a:pPr>
            <a:r>
              <a:rPr lang="en-US" altLang="en-US" sz="2800" smtClean="0"/>
              <a:t>Original pension claim</a:t>
            </a:r>
          </a:p>
          <a:p>
            <a:pPr marL="342900" indent="-342900" defTabSz="914400" eaLnBrk="1" hangingPunct="1">
              <a:lnSpc>
                <a:spcPct val="90000"/>
              </a:lnSpc>
            </a:pPr>
            <a:r>
              <a:rPr lang="en-US" altLang="en-US" sz="2800" smtClean="0"/>
              <a:t>New pension claim after period of non-entitlement</a:t>
            </a:r>
          </a:p>
          <a:p>
            <a:pPr marL="342900" indent="-342900" defTabSz="914400" eaLnBrk="1" hangingPunct="1">
              <a:lnSpc>
                <a:spcPct val="90000"/>
              </a:lnSpc>
            </a:pPr>
            <a:r>
              <a:rPr lang="en-US" altLang="en-US" sz="2800" smtClean="0"/>
              <a:t>Request to establish new dependent</a:t>
            </a:r>
          </a:p>
          <a:p>
            <a:pPr marL="342900" indent="-342900" defTabSz="914400" eaLnBrk="1" hangingPunct="1">
              <a:lnSpc>
                <a:spcPct val="90000"/>
              </a:lnSpc>
            </a:pPr>
            <a:r>
              <a:rPr lang="en-US" altLang="en-US" sz="2800" smtClean="0"/>
              <a:t>Info that veteran’s, surviving spouse’s or child’s net worth has increased or decreased</a:t>
            </a:r>
          </a:p>
          <a:p>
            <a:pPr marL="342900" indent="-342900" defTabSz="914400" eaLnBrk="1" hangingPunct="1">
              <a:lnSpc>
                <a:spcPct val="90000"/>
              </a:lnSpc>
            </a:pPr>
            <a:endParaRPr lang="en-US" altLang="en-US" sz="2800" smtClean="0"/>
          </a:p>
          <a:p>
            <a:pPr marL="342900" indent="-342900" defTabSz="914400" eaLnBrk="1" hangingPunct="1">
              <a:lnSpc>
                <a:spcPct val="90000"/>
              </a:lnSpc>
            </a:pPr>
            <a:endParaRPr lang="en-US" altLang="en-US" sz="2800" smtClean="0"/>
          </a:p>
          <a:p>
            <a:pPr marL="342900" indent="-342900" algn="r" defTabSz="914400" eaLnBrk="1" hangingPunct="1">
              <a:lnSpc>
                <a:spcPct val="90000"/>
              </a:lnSpc>
              <a:buFont typeface="Arial" panose="020B0604020202020204" pitchFamily="34" charset="0"/>
              <a:buNone/>
            </a:pPr>
            <a:r>
              <a:rPr lang="en-US" altLang="en-US" sz="2800" smtClean="0"/>
              <a:t>38 CFR 3.274(e)</a:t>
            </a:r>
          </a:p>
        </p:txBody>
      </p:sp>
      <p:sp>
        <p:nvSpPr>
          <p:cNvPr id="4" name="Slide Number Placeholder 3"/>
          <p:cNvSpPr>
            <a:spLocks noGrp="1"/>
          </p:cNvSpPr>
          <p:nvPr>
            <p:ph type="sldNum" sz="quarter" idx="12"/>
          </p:nvPr>
        </p:nvSpPr>
        <p:spPr/>
        <p:txBody>
          <a:bodyPr/>
          <a:lstStyle/>
          <a:p>
            <a:pPr>
              <a:defRPr/>
            </a:pPr>
            <a:fld id="{AEADD29B-8D05-4ACE-B4AF-BE64EBE120AD}" type="slidenum">
              <a:rPr lang="en-US" altLang="en-US"/>
              <a:pPr>
                <a:defRPr/>
              </a:pPr>
              <a:t>16</a:t>
            </a:fld>
            <a:endParaRPr lang="en-US" altLang="en-US"/>
          </a:p>
        </p:txBody>
      </p:sp>
      <p:sp>
        <p:nvSpPr>
          <p:cNvPr id="21507" name="Rectangle 2"/>
          <p:cNvSpPr>
            <a:spLocks noGrp="1" noChangeArrowheads="1"/>
          </p:cNvSpPr>
          <p:nvPr>
            <p:ph type="title"/>
          </p:nvPr>
        </p:nvSpPr>
        <p:spPr/>
        <p:txBody>
          <a:bodyPr/>
          <a:lstStyle/>
          <a:p>
            <a:pPr defTabSz="914400" eaLnBrk="1" hangingPunct="1"/>
            <a:r>
              <a:rPr lang="en-US" altLang="en-US" smtClean="0"/>
              <a:t>When to calculate NW</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2" name="Rectangle 3"/>
          <p:cNvSpPr>
            <a:spLocks noGrp="1" noChangeArrowheads="1"/>
          </p:cNvSpPr>
          <p:nvPr>
            <p:ph idx="1"/>
          </p:nvPr>
        </p:nvSpPr>
        <p:spPr/>
        <p:txBody>
          <a:bodyPr/>
          <a:lstStyle/>
          <a:p>
            <a:pPr marL="342900" indent="-342900" defTabSz="914400" eaLnBrk="1" hangingPunct="1">
              <a:buFont typeface="Arial" panose="020B0604020202020204" pitchFamily="34" charset="0"/>
              <a:buNone/>
            </a:pPr>
            <a:r>
              <a:rPr lang="en-US" altLang="en-US" sz="2800" smtClean="0"/>
              <a:t>VA may deny a pension claim due to excessive net worth before determining if claimant meets other entitlement factors.  In this case, VA will notify claimant of entitlement factors that have not been established.</a:t>
            </a:r>
          </a:p>
        </p:txBody>
      </p:sp>
      <p:sp>
        <p:nvSpPr>
          <p:cNvPr id="4" name="Slide Number Placeholder 3"/>
          <p:cNvSpPr>
            <a:spLocks noGrp="1"/>
          </p:cNvSpPr>
          <p:nvPr>
            <p:ph type="sldNum" sz="quarter" idx="12"/>
          </p:nvPr>
        </p:nvSpPr>
        <p:spPr/>
        <p:txBody>
          <a:bodyPr/>
          <a:lstStyle/>
          <a:p>
            <a:pPr>
              <a:defRPr/>
            </a:pPr>
            <a:fld id="{558DD514-378A-4046-9B0F-8DD2AEB8C13D}" type="slidenum">
              <a:rPr lang="en-US" altLang="en-US"/>
              <a:pPr>
                <a:defRPr/>
              </a:pPr>
              <a:t>17</a:t>
            </a:fld>
            <a:endParaRPr lang="en-US" altLang="en-US"/>
          </a:p>
        </p:txBody>
      </p:sp>
      <p:sp>
        <p:nvSpPr>
          <p:cNvPr id="22531" name="Rectangle 2"/>
          <p:cNvSpPr>
            <a:spLocks noGrp="1" noChangeArrowheads="1"/>
          </p:cNvSpPr>
          <p:nvPr>
            <p:ph type="title"/>
          </p:nvPr>
        </p:nvSpPr>
        <p:spPr/>
        <p:txBody>
          <a:bodyPr/>
          <a:lstStyle/>
          <a:p>
            <a:pPr defTabSz="914400" eaLnBrk="1" hangingPunct="1"/>
            <a:r>
              <a:rPr lang="en-US" altLang="en-US" smtClean="0"/>
              <a:t>NOTE</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Rectangle 3"/>
          <p:cNvSpPr>
            <a:spLocks noGrp="1" noChangeArrowheads="1"/>
          </p:cNvSpPr>
          <p:nvPr>
            <p:ph idx="1"/>
          </p:nvPr>
        </p:nvSpPr>
        <p:spPr/>
        <p:txBody>
          <a:bodyPr/>
          <a:lstStyle/>
          <a:p>
            <a:pPr marL="342900" indent="-342900" defTabSz="914400" eaLnBrk="1" hangingPunct="1">
              <a:lnSpc>
                <a:spcPct val="90000"/>
              </a:lnSpc>
            </a:pPr>
            <a:r>
              <a:rPr lang="en-US" altLang="en-US" sz="2800" smtClean="0"/>
              <a:t>Changes exclude primary residence plus residential lot area</a:t>
            </a:r>
          </a:p>
          <a:p>
            <a:pPr marL="342900" indent="-342900" defTabSz="914400" eaLnBrk="1" hangingPunct="1">
              <a:lnSpc>
                <a:spcPct val="90000"/>
              </a:lnSpc>
            </a:pPr>
            <a:r>
              <a:rPr lang="en-US" altLang="en-US" sz="2800" smtClean="0"/>
              <a:t>Residential lot area where residence sits cannot exceed 2 acres (87,120 sf)*</a:t>
            </a:r>
          </a:p>
          <a:p>
            <a:pPr marL="342900" indent="-342900" defTabSz="914400" eaLnBrk="1" hangingPunct="1">
              <a:lnSpc>
                <a:spcPct val="90000"/>
              </a:lnSpc>
            </a:pPr>
            <a:r>
              <a:rPr lang="en-US" altLang="en-US" sz="2800" smtClean="0"/>
              <a:t>Lots exceeding 2 acres require development for value of additional land</a:t>
            </a:r>
          </a:p>
          <a:p>
            <a:pPr marL="342900" indent="-342900" defTabSz="914400" eaLnBrk="1" hangingPunct="1">
              <a:lnSpc>
                <a:spcPct val="90000"/>
              </a:lnSpc>
            </a:pPr>
            <a:endParaRPr lang="en-US" altLang="en-US" sz="2800" smtClean="0"/>
          </a:p>
          <a:p>
            <a:pPr marL="342900" indent="-342900" defTabSz="914400" eaLnBrk="1" hangingPunct="1">
              <a:lnSpc>
                <a:spcPct val="90000"/>
              </a:lnSpc>
              <a:buFont typeface="Arial" panose="020B0604020202020204" pitchFamily="34" charset="0"/>
              <a:buNone/>
            </a:pPr>
            <a:r>
              <a:rPr lang="en-US" altLang="en-US" sz="2800" i="1" smtClean="0"/>
              <a:t>*unless additional acreage is not marketable</a:t>
            </a:r>
          </a:p>
          <a:p>
            <a:pPr marL="342900" indent="-342900" defTabSz="914400" eaLnBrk="1" hangingPunct="1">
              <a:lnSpc>
                <a:spcPct val="90000"/>
              </a:lnSpc>
              <a:buFont typeface="Arial" panose="020B0604020202020204" pitchFamily="34" charset="0"/>
              <a:buNone/>
            </a:pPr>
            <a:endParaRPr lang="en-US" altLang="en-US" sz="2800" i="1" smtClean="0"/>
          </a:p>
          <a:p>
            <a:pPr marL="342900" indent="-342900" algn="r" defTabSz="914400" eaLnBrk="1" hangingPunct="1">
              <a:lnSpc>
                <a:spcPct val="90000"/>
              </a:lnSpc>
              <a:buFont typeface="Arial" panose="020B0604020202020204" pitchFamily="34" charset="0"/>
              <a:buNone/>
            </a:pPr>
            <a:r>
              <a:rPr lang="en-US" altLang="en-US" sz="2800" smtClean="0"/>
              <a:t>M21-1, V.iii.1.J.6.d and e</a:t>
            </a:r>
          </a:p>
        </p:txBody>
      </p:sp>
      <p:sp>
        <p:nvSpPr>
          <p:cNvPr id="4" name="Slide Number Placeholder 3"/>
          <p:cNvSpPr>
            <a:spLocks noGrp="1"/>
          </p:cNvSpPr>
          <p:nvPr>
            <p:ph type="sldNum" sz="quarter" idx="12"/>
          </p:nvPr>
        </p:nvSpPr>
        <p:spPr/>
        <p:txBody>
          <a:bodyPr/>
          <a:lstStyle/>
          <a:p>
            <a:pPr>
              <a:defRPr/>
            </a:pPr>
            <a:fld id="{8ABF6215-5F1E-4E39-A4D1-287C515B4DB1}" type="slidenum">
              <a:rPr lang="en-US" altLang="en-US"/>
              <a:pPr>
                <a:defRPr/>
              </a:pPr>
              <a:t>18</a:t>
            </a:fld>
            <a:endParaRPr lang="en-US" altLang="en-US"/>
          </a:p>
        </p:txBody>
      </p:sp>
      <p:sp>
        <p:nvSpPr>
          <p:cNvPr id="23555" name="Rectangle 2"/>
          <p:cNvSpPr>
            <a:spLocks noGrp="1" noChangeArrowheads="1"/>
          </p:cNvSpPr>
          <p:nvPr>
            <p:ph type="title"/>
          </p:nvPr>
        </p:nvSpPr>
        <p:spPr/>
        <p:txBody>
          <a:bodyPr/>
          <a:lstStyle/>
          <a:p>
            <a:pPr defTabSz="914400" eaLnBrk="1" hangingPunct="1"/>
            <a:r>
              <a:rPr lang="en-US" altLang="en-US" smtClean="0"/>
              <a:t>Residential lot size limit</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Rectangle 3"/>
          <p:cNvSpPr>
            <a:spLocks noGrp="1" noChangeArrowheads="1"/>
          </p:cNvSpPr>
          <p:nvPr>
            <p:ph idx="1"/>
          </p:nvPr>
        </p:nvSpPr>
        <p:spPr/>
        <p:txBody>
          <a:bodyPr/>
          <a:lstStyle/>
          <a:p>
            <a:pPr marL="342900" indent="-342900" defTabSz="914400" eaLnBrk="1" hangingPunct="1">
              <a:lnSpc>
                <a:spcPct val="90000"/>
              </a:lnSpc>
            </a:pPr>
            <a:r>
              <a:rPr lang="en-US" altLang="en-US" sz="2800" smtClean="0"/>
              <a:t>VA recognizes </a:t>
            </a:r>
            <a:r>
              <a:rPr lang="en-US" altLang="en-US" sz="2800" b="1" i="1" smtClean="0">
                <a:solidFill>
                  <a:srgbClr val="FF0000"/>
                </a:solidFill>
              </a:rPr>
              <a:t>one</a:t>
            </a:r>
            <a:r>
              <a:rPr lang="en-US" altLang="en-US" sz="2800" smtClean="0"/>
              <a:t> primary residence per claimant</a:t>
            </a:r>
          </a:p>
          <a:p>
            <a:pPr marL="342900" indent="-342900" defTabSz="914400" eaLnBrk="1" hangingPunct="1">
              <a:lnSpc>
                <a:spcPct val="90000"/>
              </a:lnSpc>
            </a:pPr>
            <a:r>
              <a:rPr lang="en-US" altLang="en-US" sz="2800" smtClean="0"/>
              <a:t>If residence sold, proceeds from sale count as asset unless claimant buys another home within same </a:t>
            </a:r>
            <a:r>
              <a:rPr lang="en-US" altLang="en-US" sz="2800" b="1" i="1" smtClean="0">
                <a:solidFill>
                  <a:srgbClr val="FF0000"/>
                </a:solidFill>
              </a:rPr>
              <a:t>calendar</a:t>
            </a:r>
            <a:r>
              <a:rPr lang="en-US" altLang="en-US" sz="2800" smtClean="0"/>
              <a:t> year</a:t>
            </a:r>
          </a:p>
          <a:p>
            <a:pPr marL="342900" indent="-342900" defTabSz="914400" eaLnBrk="1" hangingPunct="1">
              <a:lnSpc>
                <a:spcPct val="90000"/>
              </a:lnSpc>
            </a:pPr>
            <a:r>
              <a:rPr lang="en-US" altLang="en-US" sz="2800" smtClean="0"/>
              <a:t>Provision only applies to home sales after date of pension entitlement</a:t>
            </a:r>
          </a:p>
          <a:p>
            <a:pPr marL="342900" indent="-342900" defTabSz="914400" eaLnBrk="1" hangingPunct="1">
              <a:lnSpc>
                <a:spcPct val="90000"/>
              </a:lnSpc>
            </a:pPr>
            <a:r>
              <a:rPr lang="en-US" altLang="en-US" sz="2800" b="1" smtClean="0"/>
              <a:t>Not a change</a:t>
            </a:r>
            <a:r>
              <a:rPr lang="en-US" altLang="en-US" sz="2800" smtClean="0"/>
              <a:t> from before AO 73</a:t>
            </a:r>
          </a:p>
          <a:p>
            <a:pPr marL="342900" indent="-342900" defTabSz="914400" eaLnBrk="1" hangingPunct="1">
              <a:lnSpc>
                <a:spcPct val="90000"/>
              </a:lnSpc>
            </a:pPr>
            <a:r>
              <a:rPr lang="en-US" altLang="en-US" sz="2800" smtClean="0"/>
              <a:t>38 USC 5112(b)(4) requires discontinuance </a:t>
            </a:r>
            <a:r>
              <a:rPr lang="en-US" altLang="en-US" sz="2800" i="1" smtClean="0"/>
              <a:t>(if increase in assets make NW excessive)</a:t>
            </a:r>
            <a:r>
              <a:rPr lang="en-US" altLang="en-US" sz="2800" smtClean="0"/>
              <a:t> end of year unless money spent down prior to end of year</a:t>
            </a:r>
          </a:p>
        </p:txBody>
      </p:sp>
      <p:sp>
        <p:nvSpPr>
          <p:cNvPr id="4" name="Slide Number Placeholder 3"/>
          <p:cNvSpPr>
            <a:spLocks noGrp="1"/>
          </p:cNvSpPr>
          <p:nvPr>
            <p:ph type="sldNum" sz="quarter" idx="12"/>
          </p:nvPr>
        </p:nvSpPr>
        <p:spPr/>
        <p:txBody>
          <a:bodyPr/>
          <a:lstStyle/>
          <a:p>
            <a:pPr>
              <a:defRPr/>
            </a:pPr>
            <a:fld id="{E2B07C24-D214-47C2-BE25-90F582B6F1EE}" type="slidenum">
              <a:rPr lang="en-US" altLang="en-US"/>
              <a:pPr>
                <a:defRPr/>
              </a:pPr>
              <a:t>19</a:t>
            </a:fld>
            <a:endParaRPr lang="en-US" altLang="en-US"/>
          </a:p>
        </p:txBody>
      </p:sp>
      <p:sp>
        <p:nvSpPr>
          <p:cNvPr id="24579" name="Rectangle 2"/>
          <p:cNvSpPr>
            <a:spLocks noGrp="1" noChangeArrowheads="1"/>
          </p:cNvSpPr>
          <p:nvPr>
            <p:ph type="title"/>
          </p:nvPr>
        </p:nvSpPr>
        <p:spPr/>
        <p:txBody>
          <a:bodyPr/>
          <a:lstStyle/>
          <a:p>
            <a:pPr defTabSz="914400" eaLnBrk="1" hangingPunct="1"/>
            <a:r>
              <a:rPr lang="en-US" altLang="en-US" smtClean="0"/>
              <a:t>Sale of home</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3"/>
          <p:cNvSpPr>
            <a:spLocks noGrp="1" noChangeArrowheads="1"/>
          </p:cNvSpPr>
          <p:nvPr>
            <p:ph idx="1"/>
          </p:nvPr>
        </p:nvSpPr>
        <p:spPr/>
        <p:txBody>
          <a:bodyPr/>
          <a:lstStyle/>
          <a:p>
            <a:pPr eaLnBrk="1" hangingPunct="1"/>
            <a:r>
              <a:rPr lang="en-US" altLang="en-US" sz="2800" smtClean="0"/>
              <a:t>Understanding AO73 rule</a:t>
            </a:r>
          </a:p>
          <a:p>
            <a:pPr eaLnBrk="1" hangingPunct="1"/>
            <a:r>
              <a:rPr lang="en-US" altLang="en-US" sz="2800" smtClean="0"/>
              <a:t>Understanding VA’s new procedures for processing net worth issues</a:t>
            </a:r>
          </a:p>
          <a:p>
            <a:pPr eaLnBrk="1" hangingPunct="1"/>
            <a:r>
              <a:rPr lang="en-US" altLang="en-US" sz="2800" smtClean="0"/>
              <a:t>Understanding new “look-back” period</a:t>
            </a:r>
          </a:p>
          <a:p>
            <a:pPr eaLnBrk="1" hangingPunct="1"/>
            <a:r>
              <a:rPr lang="en-US" altLang="en-US" sz="2800" smtClean="0"/>
              <a:t>Understanding penalty periods</a:t>
            </a:r>
          </a:p>
          <a:p>
            <a:pPr eaLnBrk="1" hangingPunct="1"/>
            <a:r>
              <a:rPr lang="en-US" altLang="en-US" sz="2800" smtClean="0"/>
              <a:t>Understanding deductible medical expenses clarifications</a:t>
            </a:r>
          </a:p>
          <a:p>
            <a:pPr lvl="1" eaLnBrk="1" hangingPunct="1"/>
            <a:endParaRPr lang="en-US" altLang="en-US" smtClean="0"/>
          </a:p>
        </p:txBody>
      </p:sp>
      <p:sp>
        <p:nvSpPr>
          <p:cNvPr id="4" name="Slide Number Placeholder 3"/>
          <p:cNvSpPr>
            <a:spLocks noGrp="1"/>
          </p:cNvSpPr>
          <p:nvPr>
            <p:ph type="sldNum" sz="quarter" idx="12"/>
          </p:nvPr>
        </p:nvSpPr>
        <p:spPr/>
        <p:txBody>
          <a:bodyPr/>
          <a:lstStyle/>
          <a:p>
            <a:pPr>
              <a:defRPr/>
            </a:pPr>
            <a:fld id="{94FE5E0E-7957-48A6-A7CD-D4A2C5974717}" type="slidenum">
              <a:rPr lang="en-US" altLang="en-US"/>
              <a:pPr>
                <a:defRPr/>
              </a:pPr>
              <a:t>2</a:t>
            </a:fld>
            <a:endParaRPr lang="en-US" altLang="en-US"/>
          </a:p>
        </p:txBody>
      </p:sp>
      <p:sp>
        <p:nvSpPr>
          <p:cNvPr id="6147" name="Rectangle 2"/>
          <p:cNvSpPr>
            <a:spLocks noGrp="1" noChangeArrowheads="1"/>
          </p:cNvSpPr>
          <p:nvPr>
            <p:ph type="title"/>
          </p:nvPr>
        </p:nvSpPr>
        <p:spPr/>
        <p:txBody>
          <a:bodyPr/>
          <a:lstStyle/>
          <a:p>
            <a:pPr eaLnBrk="1" hangingPunct="1"/>
            <a:r>
              <a:rPr lang="en-US" altLang="en-US" b="1" smtClean="0"/>
              <a:t>Objectives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Rectangle 3"/>
          <p:cNvSpPr>
            <a:spLocks noGrp="1" noChangeArrowheads="1"/>
          </p:cNvSpPr>
          <p:nvPr>
            <p:ph idx="1"/>
          </p:nvPr>
        </p:nvSpPr>
        <p:spPr/>
        <p:txBody>
          <a:bodyPr/>
          <a:lstStyle/>
          <a:p>
            <a:pPr marL="342900" indent="-342900" defTabSz="914400" eaLnBrk="1" hangingPunct="1"/>
            <a:r>
              <a:rPr lang="en-US" altLang="en-US" sz="2800" smtClean="0"/>
              <a:t>Net worth of child of veteran or surviving spouse can be factor for pension purposes</a:t>
            </a:r>
          </a:p>
          <a:p>
            <a:pPr marL="342900" indent="-342900" defTabSz="914400" eaLnBrk="1" hangingPunct="1"/>
            <a:r>
              <a:rPr lang="en-US" altLang="en-US" sz="2800" smtClean="0"/>
              <a:t>Child’s net worth evaluated independently (not added to “family” net worth)</a:t>
            </a:r>
          </a:p>
          <a:p>
            <a:pPr marL="342900" indent="-342900" defTabSz="914400" eaLnBrk="1" hangingPunct="1"/>
            <a:r>
              <a:rPr lang="en-US" altLang="en-US" sz="2800" smtClean="0"/>
              <a:t>If child’s net worth excessive, remove child from award</a:t>
            </a:r>
          </a:p>
          <a:p>
            <a:pPr marL="342900" indent="-342900" defTabSz="914400" eaLnBrk="1" hangingPunct="1"/>
            <a:endParaRPr lang="en-US" altLang="en-US" sz="2800" smtClean="0"/>
          </a:p>
          <a:p>
            <a:pPr marL="342900" indent="-342900" algn="r" defTabSz="914400" eaLnBrk="1" hangingPunct="1">
              <a:buFont typeface="Arial" panose="020B0604020202020204" pitchFamily="34" charset="0"/>
              <a:buNone/>
            </a:pPr>
            <a:r>
              <a:rPr lang="en-US" altLang="en-US" sz="2800" smtClean="0"/>
              <a:t>38 CFR 3.274(b), (c), (d)</a:t>
            </a:r>
          </a:p>
        </p:txBody>
      </p:sp>
      <p:sp>
        <p:nvSpPr>
          <p:cNvPr id="4" name="Slide Number Placeholder 3"/>
          <p:cNvSpPr>
            <a:spLocks noGrp="1"/>
          </p:cNvSpPr>
          <p:nvPr>
            <p:ph type="sldNum" sz="quarter" idx="12"/>
          </p:nvPr>
        </p:nvSpPr>
        <p:spPr/>
        <p:txBody>
          <a:bodyPr/>
          <a:lstStyle/>
          <a:p>
            <a:pPr>
              <a:defRPr/>
            </a:pPr>
            <a:fld id="{DC781FEA-83C7-4645-9C18-1B3090E8637F}" type="slidenum">
              <a:rPr lang="en-US" altLang="en-US"/>
              <a:pPr>
                <a:defRPr/>
              </a:pPr>
              <a:t>20</a:t>
            </a:fld>
            <a:endParaRPr lang="en-US" altLang="en-US"/>
          </a:p>
        </p:txBody>
      </p:sp>
      <p:sp>
        <p:nvSpPr>
          <p:cNvPr id="25603" name="Rectangle 2"/>
          <p:cNvSpPr>
            <a:spLocks noGrp="1" noChangeArrowheads="1"/>
          </p:cNvSpPr>
          <p:nvPr>
            <p:ph type="title"/>
          </p:nvPr>
        </p:nvSpPr>
        <p:spPr/>
        <p:txBody>
          <a:bodyPr/>
          <a:lstStyle/>
          <a:p>
            <a:pPr defTabSz="914400" eaLnBrk="1" hangingPunct="1"/>
            <a:r>
              <a:rPr lang="en-US" altLang="en-US" smtClean="0"/>
              <a:t>Child’s net worth</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8" name="Rectangle 3"/>
          <p:cNvSpPr>
            <a:spLocks noGrp="1" noChangeArrowheads="1"/>
          </p:cNvSpPr>
          <p:nvPr>
            <p:ph idx="1"/>
          </p:nvPr>
        </p:nvSpPr>
        <p:spPr/>
        <p:txBody>
          <a:bodyPr/>
          <a:lstStyle/>
          <a:p>
            <a:pPr marL="342900" indent="-342900" defTabSz="914400" eaLnBrk="1" hangingPunct="1"/>
            <a:r>
              <a:rPr lang="en-US" altLang="en-US" sz="2800" dirty="0" smtClean="0"/>
              <a:t>New changes establish 36 month look-back period</a:t>
            </a:r>
          </a:p>
          <a:p>
            <a:pPr marL="342900" indent="-342900" defTabSz="914400" eaLnBrk="1" hangingPunct="1"/>
            <a:r>
              <a:rPr lang="en-US" altLang="en-US" sz="2800" dirty="0" smtClean="0"/>
              <a:t>Begins 36 months immediately preceding date VA receives claim (does not begin with date of intent to file)</a:t>
            </a:r>
          </a:p>
          <a:p>
            <a:pPr marL="342900" indent="-342900" defTabSz="914400" eaLnBrk="1" hangingPunct="1"/>
            <a:endParaRPr lang="en-US" altLang="en-US" sz="2800" dirty="0" smtClean="0"/>
          </a:p>
          <a:p>
            <a:pPr marL="342900" indent="-342900" defTabSz="914400" eaLnBrk="1" hangingPunct="1"/>
            <a:endParaRPr lang="en-US" altLang="en-US" sz="2800" dirty="0" smtClean="0"/>
          </a:p>
          <a:p>
            <a:pPr marL="342900" indent="-342900" defTabSz="914400" eaLnBrk="1" hangingPunct="1"/>
            <a:endParaRPr lang="en-US" altLang="en-US" sz="2800" dirty="0" smtClean="0"/>
          </a:p>
          <a:p>
            <a:pPr marL="342900" indent="-342900" algn="r" defTabSz="914400" eaLnBrk="1" hangingPunct="1">
              <a:buFont typeface="Arial" panose="020B0604020202020204" pitchFamily="34" charset="0"/>
              <a:buNone/>
            </a:pPr>
            <a:r>
              <a:rPr lang="en-US" altLang="en-US" sz="2800" dirty="0" smtClean="0"/>
              <a:t>M21-1, V.iii.1.J.5 </a:t>
            </a:r>
            <a:r>
              <a:rPr lang="en-US" altLang="en-US" sz="2800" dirty="0" smtClean="0"/>
              <a:t>a, b, </a:t>
            </a:r>
            <a:r>
              <a:rPr lang="en-US" altLang="en-US" sz="2800" dirty="0" smtClean="0"/>
              <a:t>and h</a:t>
            </a:r>
          </a:p>
        </p:txBody>
      </p:sp>
      <p:sp>
        <p:nvSpPr>
          <p:cNvPr id="4" name="Slide Number Placeholder 3"/>
          <p:cNvSpPr>
            <a:spLocks noGrp="1"/>
          </p:cNvSpPr>
          <p:nvPr>
            <p:ph type="sldNum" sz="quarter" idx="12"/>
          </p:nvPr>
        </p:nvSpPr>
        <p:spPr/>
        <p:txBody>
          <a:bodyPr/>
          <a:lstStyle/>
          <a:p>
            <a:pPr>
              <a:defRPr/>
            </a:pPr>
            <a:fld id="{8522CA1B-5697-4251-A35F-E36EFBB3BA61}" type="slidenum">
              <a:rPr lang="en-US" altLang="en-US"/>
              <a:pPr>
                <a:defRPr/>
              </a:pPr>
              <a:t>21</a:t>
            </a:fld>
            <a:endParaRPr lang="en-US" altLang="en-US"/>
          </a:p>
        </p:txBody>
      </p:sp>
      <p:sp>
        <p:nvSpPr>
          <p:cNvPr id="26627" name="Rectangle 2"/>
          <p:cNvSpPr>
            <a:spLocks noGrp="1" noChangeArrowheads="1"/>
          </p:cNvSpPr>
          <p:nvPr>
            <p:ph type="title"/>
          </p:nvPr>
        </p:nvSpPr>
        <p:spPr/>
        <p:txBody>
          <a:bodyPr/>
          <a:lstStyle/>
          <a:p>
            <a:pPr defTabSz="914400" eaLnBrk="1" hangingPunct="1"/>
            <a:r>
              <a:rPr lang="en-US" altLang="en-US" smtClean="0"/>
              <a:t>Look back period</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Rectangle 3"/>
          <p:cNvSpPr>
            <a:spLocks noGrp="1" noChangeArrowheads="1"/>
          </p:cNvSpPr>
          <p:nvPr>
            <p:ph idx="1"/>
          </p:nvPr>
        </p:nvSpPr>
        <p:spPr/>
        <p:txBody>
          <a:bodyPr/>
          <a:lstStyle/>
          <a:p>
            <a:pPr marL="342900" indent="-342900" defTabSz="914400" eaLnBrk="1" hangingPunct="1"/>
            <a:r>
              <a:rPr lang="en-US" altLang="en-US" sz="2800" dirty="0" smtClean="0"/>
              <a:t>Claimant who transfers $125,000 in </a:t>
            </a:r>
            <a:r>
              <a:rPr lang="en-US" altLang="en-US" sz="2800" b="1" i="1" dirty="0" smtClean="0">
                <a:solidFill>
                  <a:srgbClr val="FF0000"/>
                </a:solidFill>
              </a:rPr>
              <a:t>covered assets</a:t>
            </a:r>
            <a:r>
              <a:rPr lang="en-US" altLang="en-US" sz="2800" dirty="0" smtClean="0"/>
              <a:t> incurs larger penalty period than one who transfers $75,000</a:t>
            </a:r>
          </a:p>
          <a:p>
            <a:pPr marL="342900" indent="-342900" defTabSz="914400" eaLnBrk="1" hangingPunct="1"/>
            <a:r>
              <a:rPr lang="en-US" altLang="en-US" sz="2800" dirty="0" smtClean="0"/>
              <a:t>Length of period calculated based on amount of covered asset</a:t>
            </a:r>
          </a:p>
          <a:p>
            <a:pPr marL="342900" indent="-342900" defTabSz="914400" eaLnBrk="1" hangingPunct="1"/>
            <a:endParaRPr lang="en-US" altLang="en-US" sz="2800" dirty="0" smtClean="0"/>
          </a:p>
          <a:p>
            <a:pPr marL="342900" indent="-342900" defTabSz="914400" eaLnBrk="1" hangingPunct="1">
              <a:buFont typeface="Arial" panose="020B0604020202020204" pitchFamily="34" charset="0"/>
              <a:buNone/>
            </a:pPr>
            <a:r>
              <a:rPr lang="en-US" altLang="en-US" sz="2800" b="1" i="1" dirty="0" smtClean="0"/>
              <a:t>NOTE:</a:t>
            </a:r>
            <a:r>
              <a:rPr lang="en-US" altLang="en-US" sz="2800" dirty="0" smtClean="0"/>
              <a:t>  Look back period does not include any time prior to 10-18-18</a:t>
            </a:r>
          </a:p>
        </p:txBody>
      </p:sp>
      <p:sp>
        <p:nvSpPr>
          <p:cNvPr id="4" name="Slide Number Placeholder 3"/>
          <p:cNvSpPr>
            <a:spLocks noGrp="1"/>
          </p:cNvSpPr>
          <p:nvPr>
            <p:ph type="sldNum" sz="quarter" idx="12"/>
          </p:nvPr>
        </p:nvSpPr>
        <p:spPr/>
        <p:txBody>
          <a:bodyPr/>
          <a:lstStyle/>
          <a:p>
            <a:pPr>
              <a:defRPr/>
            </a:pPr>
            <a:fld id="{D445EFB6-79B0-4777-B343-DD7EB3D02B16}" type="slidenum">
              <a:rPr lang="en-US" altLang="en-US"/>
              <a:pPr>
                <a:defRPr/>
              </a:pPr>
              <a:t>22</a:t>
            </a:fld>
            <a:endParaRPr lang="en-US" altLang="en-US"/>
          </a:p>
        </p:txBody>
      </p:sp>
      <p:sp>
        <p:nvSpPr>
          <p:cNvPr id="27651" name="Rectangle 2"/>
          <p:cNvSpPr>
            <a:spLocks noGrp="1" noChangeArrowheads="1"/>
          </p:cNvSpPr>
          <p:nvPr>
            <p:ph type="title"/>
          </p:nvPr>
        </p:nvSpPr>
        <p:spPr/>
        <p:txBody>
          <a:bodyPr/>
          <a:lstStyle/>
          <a:p>
            <a:pPr defTabSz="914400" eaLnBrk="1" hangingPunct="1"/>
            <a:r>
              <a:rPr lang="en-US" altLang="en-US" smtClean="0"/>
              <a:t>Look back period</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Rectangle 3"/>
          <p:cNvSpPr>
            <a:spLocks noGrp="1" noChangeArrowheads="1"/>
          </p:cNvSpPr>
          <p:nvPr>
            <p:ph idx="1"/>
          </p:nvPr>
        </p:nvSpPr>
        <p:spPr/>
        <p:txBody>
          <a:bodyPr/>
          <a:lstStyle/>
          <a:p>
            <a:pPr marL="342900" indent="-342900" defTabSz="914400" eaLnBrk="1" hangingPunct="1">
              <a:buFont typeface="Arial" panose="020B0604020202020204" pitchFamily="34" charset="0"/>
              <a:buNone/>
            </a:pPr>
            <a:r>
              <a:rPr lang="en-US" altLang="en-US" sz="2800" smtClean="0"/>
              <a:t>A covered asset is an asset that was part of claimant’s net worth, and was transferred for less than fair market value within the 36 month period prior to applying for benefits, and if not transferred, would have caused or partially caused claimant’s net worth to exceed net worth limit.</a:t>
            </a:r>
          </a:p>
        </p:txBody>
      </p:sp>
      <p:sp>
        <p:nvSpPr>
          <p:cNvPr id="4" name="Slide Number Placeholder 3"/>
          <p:cNvSpPr>
            <a:spLocks noGrp="1"/>
          </p:cNvSpPr>
          <p:nvPr>
            <p:ph type="sldNum" sz="quarter" idx="12"/>
          </p:nvPr>
        </p:nvSpPr>
        <p:spPr/>
        <p:txBody>
          <a:bodyPr/>
          <a:lstStyle/>
          <a:p>
            <a:pPr>
              <a:defRPr/>
            </a:pPr>
            <a:fld id="{76193907-6AEE-4ADC-8FDB-F536F4CFFB22}" type="slidenum">
              <a:rPr lang="en-US" altLang="en-US"/>
              <a:pPr>
                <a:defRPr/>
              </a:pPr>
              <a:t>23</a:t>
            </a:fld>
            <a:endParaRPr lang="en-US" altLang="en-US"/>
          </a:p>
        </p:txBody>
      </p:sp>
      <p:sp>
        <p:nvSpPr>
          <p:cNvPr id="28675" name="Rectangle 2"/>
          <p:cNvSpPr>
            <a:spLocks noGrp="1" noChangeArrowheads="1"/>
          </p:cNvSpPr>
          <p:nvPr>
            <p:ph type="title"/>
          </p:nvPr>
        </p:nvSpPr>
        <p:spPr/>
        <p:txBody>
          <a:bodyPr/>
          <a:lstStyle/>
          <a:p>
            <a:pPr defTabSz="914400" eaLnBrk="1" hangingPunct="1"/>
            <a:r>
              <a:rPr lang="en-US" altLang="en-US" smtClean="0"/>
              <a:t>Covered asset</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3"/>
          <p:cNvSpPr>
            <a:spLocks noGrp="1" noChangeArrowheads="1"/>
          </p:cNvSpPr>
          <p:nvPr>
            <p:ph idx="1"/>
          </p:nvPr>
        </p:nvSpPr>
        <p:spPr/>
        <p:txBody>
          <a:bodyPr/>
          <a:lstStyle/>
          <a:p>
            <a:pPr marL="342900" indent="-342900" defTabSz="914400" eaLnBrk="1" hangingPunct="1">
              <a:lnSpc>
                <a:spcPct val="90000"/>
              </a:lnSpc>
            </a:pPr>
            <a:r>
              <a:rPr lang="en-US" altLang="en-US" sz="2400" dirty="0" smtClean="0"/>
              <a:t>Calculated by dividing the covered asset amount by the maximum monthly benefit at aid and attendance rate for veteran with one dependent ($2,169 effective 10-18-18, $2,230 effective 12-1-18)</a:t>
            </a:r>
          </a:p>
          <a:p>
            <a:pPr marL="342900" indent="-342900" defTabSz="914400" eaLnBrk="1" hangingPunct="1">
              <a:lnSpc>
                <a:spcPct val="90000"/>
              </a:lnSpc>
            </a:pPr>
            <a:r>
              <a:rPr lang="en-US" altLang="en-US" sz="2400" dirty="0" smtClean="0"/>
              <a:t>Monthly amount is same for all pension claimants</a:t>
            </a:r>
          </a:p>
          <a:p>
            <a:pPr marL="342900" indent="-342900" defTabSz="914400" eaLnBrk="1" hangingPunct="1">
              <a:lnSpc>
                <a:spcPct val="90000"/>
              </a:lnSpc>
            </a:pPr>
            <a:r>
              <a:rPr lang="en-US" altLang="en-US" sz="2400" dirty="0" smtClean="0"/>
              <a:t>Maximum number of months is 60 (5 years)</a:t>
            </a:r>
          </a:p>
          <a:p>
            <a:pPr marL="342900" indent="-342900" defTabSz="914400" eaLnBrk="1" hangingPunct="1">
              <a:lnSpc>
                <a:spcPct val="90000"/>
              </a:lnSpc>
            </a:pPr>
            <a:r>
              <a:rPr lang="en-US" altLang="en-US" sz="2400" dirty="0" smtClean="0"/>
              <a:t>Begins first of month following last transfer of assets</a:t>
            </a:r>
          </a:p>
          <a:p>
            <a:pPr marL="342900" indent="-342900" defTabSz="914400" eaLnBrk="1" hangingPunct="1">
              <a:lnSpc>
                <a:spcPct val="90000"/>
              </a:lnSpc>
            </a:pPr>
            <a:r>
              <a:rPr lang="en-US" altLang="en-US" sz="2400" dirty="0" smtClean="0"/>
              <a:t>Ends last day of last month of penalty period</a:t>
            </a:r>
          </a:p>
          <a:p>
            <a:pPr marL="342900" indent="-342900" algn="r" defTabSz="914400" eaLnBrk="1" hangingPunct="1">
              <a:lnSpc>
                <a:spcPct val="90000"/>
              </a:lnSpc>
              <a:buFont typeface="Arial" panose="020B0604020202020204" pitchFamily="34" charset="0"/>
              <a:buNone/>
            </a:pPr>
            <a:r>
              <a:rPr lang="en-US" altLang="en-US" sz="2400" dirty="0" smtClean="0"/>
              <a:t>38 CFR 3.276(e)</a:t>
            </a:r>
          </a:p>
          <a:p>
            <a:pPr marL="342900" indent="-342900" algn="r" defTabSz="914400" eaLnBrk="1" hangingPunct="1">
              <a:lnSpc>
                <a:spcPct val="90000"/>
              </a:lnSpc>
              <a:buFont typeface="Arial" panose="020B0604020202020204" pitchFamily="34" charset="0"/>
              <a:buNone/>
            </a:pPr>
            <a:r>
              <a:rPr lang="en-US" altLang="en-US" sz="2400" dirty="0" smtClean="0"/>
              <a:t>M21-1, V.iii.1.J.5.i and j</a:t>
            </a:r>
          </a:p>
        </p:txBody>
      </p:sp>
      <p:sp>
        <p:nvSpPr>
          <p:cNvPr id="4" name="Slide Number Placeholder 3"/>
          <p:cNvSpPr>
            <a:spLocks noGrp="1"/>
          </p:cNvSpPr>
          <p:nvPr>
            <p:ph type="sldNum" sz="quarter" idx="12"/>
          </p:nvPr>
        </p:nvSpPr>
        <p:spPr/>
        <p:txBody>
          <a:bodyPr/>
          <a:lstStyle/>
          <a:p>
            <a:pPr>
              <a:defRPr/>
            </a:pPr>
            <a:fld id="{0276B38F-FE8C-41C3-BC2C-D1267E255680}" type="slidenum">
              <a:rPr lang="en-US" altLang="en-US"/>
              <a:pPr>
                <a:defRPr/>
              </a:pPr>
              <a:t>24</a:t>
            </a:fld>
            <a:endParaRPr lang="en-US" altLang="en-US"/>
          </a:p>
        </p:txBody>
      </p:sp>
      <p:sp>
        <p:nvSpPr>
          <p:cNvPr id="29699" name="Rectangle 2"/>
          <p:cNvSpPr>
            <a:spLocks noGrp="1" noChangeArrowheads="1"/>
          </p:cNvSpPr>
          <p:nvPr>
            <p:ph type="title"/>
          </p:nvPr>
        </p:nvSpPr>
        <p:spPr/>
        <p:txBody>
          <a:bodyPr/>
          <a:lstStyle/>
          <a:p>
            <a:pPr defTabSz="914400" eaLnBrk="1" hangingPunct="1"/>
            <a:r>
              <a:rPr lang="en-US" altLang="en-US" smtClean="0"/>
              <a:t>Penalty period</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4" name="Rectangle 3"/>
          <p:cNvSpPr>
            <a:spLocks noGrp="1" noChangeArrowheads="1"/>
          </p:cNvSpPr>
          <p:nvPr>
            <p:ph idx="1"/>
          </p:nvPr>
        </p:nvSpPr>
        <p:spPr/>
        <p:txBody>
          <a:bodyPr/>
          <a:lstStyle/>
          <a:p>
            <a:pPr eaLnBrk="1" hangingPunct="1"/>
            <a:r>
              <a:rPr lang="en-US" altLang="en-US" smtClean="0"/>
              <a:t>For those denied pension due to incurring a penalty period, the claimant must apply during the last month of the penalty period to receive benefits with a payment date as of the first day of the month following the penalty period.  Claims made after the expiration of the penalty period will be paid based on date of claim.</a:t>
            </a:r>
          </a:p>
        </p:txBody>
      </p:sp>
      <p:sp>
        <p:nvSpPr>
          <p:cNvPr id="4" name="Slide Number Placeholder 3"/>
          <p:cNvSpPr>
            <a:spLocks noGrp="1"/>
          </p:cNvSpPr>
          <p:nvPr>
            <p:ph type="sldNum" sz="quarter" idx="12"/>
          </p:nvPr>
        </p:nvSpPr>
        <p:spPr/>
        <p:txBody>
          <a:bodyPr/>
          <a:lstStyle/>
          <a:p>
            <a:pPr>
              <a:defRPr/>
            </a:pPr>
            <a:fld id="{38C8EFA3-5CE0-418C-AB17-2C1C95E1B4D8}" type="slidenum">
              <a:rPr lang="en-US" altLang="en-US"/>
              <a:pPr>
                <a:defRPr/>
              </a:pPr>
              <a:t>25</a:t>
            </a:fld>
            <a:endParaRPr lang="en-US" altLang="en-US"/>
          </a:p>
        </p:txBody>
      </p:sp>
      <p:sp>
        <p:nvSpPr>
          <p:cNvPr id="30723" name="Rectangle 2"/>
          <p:cNvSpPr>
            <a:spLocks noGrp="1" noChangeArrowheads="1"/>
          </p:cNvSpPr>
          <p:nvPr>
            <p:ph type="title"/>
          </p:nvPr>
        </p:nvSpPr>
        <p:spPr/>
        <p:txBody>
          <a:bodyPr/>
          <a:lstStyle/>
          <a:p>
            <a:pPr eaLnBrk="1" hangingPunct="1"/>
            <a:r>
              <a:rPr lang="en-US" altLang="en-US" smtClean="0"/>
              <a:t>Reapplying for pension</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8" name="Rectangle 3"/>
          <p:cNvSpPr>
            <a:spLocks noGrp="1" noChangeArrowheads="1"/>
          </p:cNvSpPr>
          <p:nvPr>
            <p:ph idx="1"/>
          </p:nvPr>
        </p:nvSpPr>
        <p:spPr/>
        <p:txBody>
          <a:bodyPr/>
          <a:lstStyle/>
          <a:p>
            <a:pPr marL="342900" indent="-342900" defTabSz="914400" eaLnBrk="1" hangingPunct="1">
              <a:lnSpc>
                <a:spcPct val="90000"/>
              </a:lnSpc>
            </a:pPr>
            <a:r>
              <a:rPr lang="en-US" altLang="en-US" sz="2400" dirty="0" smtClean="0"/>
              <a:t>VA receives pension claim January 2019</a:t>
            </a:r>
          </a:p>
          <a:p>
            <a:pPr marL="342900" indent="-342900" defTabSz="914400" eaLnBrk="1" hangingPunct="1">
              <a:lnSpc>
                <a:spcPct val="90000"/>
              </a:lnSpc>
            </a:pPr>
            <a:r>
              <a:rPr lang="en-US" altLang="en-US" sz="2400" dirty="0" smtClean="0"/>
              <a:t>Net worth is equal to net worth limit but claimant transferred covered assets of $10,000 on 10-20-18 and 11-23-18</a:t>
            </a:r>
          </a:p>
          <a:p>
            <a:pPr marL="342900" indent="-342900" defTabSz="914400" eaLnBrk="1" hangingPunct="1">
              <a:lnSpc>
                <a:spcPct val="90000"/>
              </a:lnSpc>
            </a:pPr>
            <a:r>
              <a:rPr lang="en-US" altLang="en-US" sz="2400" dirty="0" smtClean="0"/>
              <a:t>Total covered asset amount is $10,000 with penalty period beginning 12-1-18</a:t>
            </a:r>
          </a:p>
          <a:p>
            <a:pPr marL="342900" indent="-342900" defTabSz="914400" eaLnBrk="1" hangingPunct="1">
              <a:lnSpc>
                <a:spcPct val="90000"/>
              </a:lnSpc>
            </a:pPr>
            <a:r>
              <a:rPr lang="en-US" altLang="en-US" sz="2400" dirty="0" smtClean="0"/>
              <a:t>Monthly penalty rate is $2,169.  Penalty period is $10,000 divided by $2,169 which equals 4 months (drop the decimals)  [Rate is $2,169 because it was the rate in effect at the time of the last transfer of the covered assets]</a:t>
            </a:r>
          </a:p>
          <a:p>
            <a:pPr marL="342900" indent="-342900" defTabSz="914400" eaLnBrk="1" hangingPunct="1">
              <a:lnSpc>
                <a:spcPct val="90000"/>
              </a:lnSpc>
            </a:pPr>
            <a:r>
              <a:rPr lang="en-US" altLang="en-US" sz="2400" dirty="0" smtClean="0"/>
              <a:t>Fourth month of penalty period is March 2019</a:t>
            </a:r>
          </a:p>
          <a:p>
            <a:pPr marL="342900" indent="-342900" defTabSz="914400" eaLnBrk="1" hangingPunct="1">
              <a:lnSpc>
                <a:spcPct val="90000"/>
              </a:lnSpc>
            </a:pPr>
            <a:r>
              <a:rPr lang="en-US" altLang="en-US" sz="2400" dirty="0" smtClean="0"/>
              <a:t>Entitlement to pension effective 3-31-19 with payment date of 4-1-19 if other entitlement requirements met</a:t>
            </a:r>
          </a:p>
        </p:txBody>
      </p:sp>
      <p:sp>
        <p:nvSpPr>
          <p:cNvPr id="4" name="Slide Number Placeholder 3"/>
          <p:cNvSpPr>
            <a:spLocks noGrp="1"/>
          </p:cNvSpPr>
          <p:nvPr>
            <p:ph type="sldNum" sz="quarter" idx="12"/>
          </p:nvPr>
        </p:nvSpPr>
        <p:spPr/>
        <p:txBody>
          <a:bodyPr/>
          <a:lstStyle/>
          <a:p>
            <a:pPr>
              <a:defRPr/>
            </a:pPr>
            <a:fld id="{1B0E1833-5E8E-4319-A85D-1618D17D767F}" type="slidenum">
              <a:rPr lang="en-US" altLang="en-US"/>
              <a:pPr>
                <a:defRPr/>
              </a:pPr>
              <a:t>26</a:t>
            </a:fld>
            <a:endParaRPr lang="en-US" altLang="en-US"/>
          </a:p>
        </p:txBody>
      </p:sp>
      <p:sp>
        <p:nvSpPr>
          <p:cNvPr id="31747" name="Rectangle 2"/>
          <p:cNvSpPr>
            <a:spLocks noGrp="1" noChangeArrowheads="1"/>
          </p:cNvSpPr>
          <p:nvPr>
            <p:ph type="title"/>
          </p:nvPr>
        </p:nvSpPr>
        <p:spPr/>
        <p:txBody>
          <a:bodyPr/>
          <a:lstStyle/>
          <a:p>
            <a:pPr defTabSz="914400" eaLnBrk="1" hangingPunct="1"/>
            <a:r>
              <a:rPr lang="en-US" altLang="en-US" smtClean="0"/>
              <a:t>Example</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2" name="Rectangle 3"/>
          <p:cNvSpPr>
            <a:spLocks noGrp="1" noChangeArrowheads="1"/>
          </p:cNvSpPr>
          <p:nvPr>
            <p:ph idx="1"/>
          </p:nvPr>
        </p:nvSpPr>
        <p:spPr/>
        <p:txBody>
          <a:bodyPr/>
          <a:lstStyle/>
          <a:p>
            <a:pPr marL="342900" indent="-342900" defTabSz="914400" eaLnBrk="1" hangingPunct="1"/>
            <a:r>
              <a:rPr lang="en-US" altLang="en-US" smtClean="0"/>
              <a:t>VA to put calculation in record with award documentation</a:t>
            </a:r>
          </a:p>
          <a:p>
            <a:pPr marL="342900" indent="-342900" defTabSz="914400" eaLnBrk="1" hangingPunct="1"/>
            <a:r>
              <a:rPr lang="en-US" altLang="en-US" smtClean="0"/>
              <a:t>Required documentation for file if denial or discontinuance due to NW or any case involving transfer for less than fair market value</a:t>
            </a:r>
          </a:p>
          <a:p>
            <a:pPr marL="342900" indent="-342900" defTabSz="914400" eaLnBrk="1" hangingPunct="1"/>
            <a:endParaRPr lang="en-US" altLang="en-US" smtClean="0"/>
          </a:p>
          <a:p>
            <a:pPr marL="342900" indent="-342900" defTabSz="914400" eaLnBrk="1" hangingPunct="1">
              <a:buFont typeface="Arial" panose="020B0604020202020204" pitchFamily="34" charset="0"/>
              <a:buNone/>
            </a:pPr>
            <a:r>
              <a:rPr lang="en-US" altLang="en-US" b="1" i="1" smtClean="0"/>
              <a:t>NOTE:</a:t>
            </a:r>
            <a:r>
              <a:rPr lang="en-US" altLang="en-US" smtClean="0"/>
              <a:t>  Not every transfer for less than FMV results in penalty period</a:t>
            </a:r>
          </a:p>
        </p:txBody>
      </p:sp>
      <p:sp>
        <p:nvSpPr>
          <p:cNvPr id="4" name="Slide Number Placeholder 3"/>
          <p:cNvSpPr>
            <a:spLocks noGrp="1"/>
          </p:cNvSpPr>
          <p:nvPr>
            <p:ph type="sldNum" sz="quarter" idx="12"/>
          </p:nvPr>
        </p:nvSpPr>
        <p:spPr/>
        <p:txBody>
          <a:bodyPr/>
          <a:lstStyle/>
          <a:p>
            <a:pPr>
              <a:defRPr/>
            </a:pPr>
            <a:fld id="{55A218F3-B259-43BC-B003-41E4DE8A07D5}" type="slidenum">
              <a:rPr lang="en-US" altLang="en-US"/>
              <a:pPr>
                <a:defRPr/>
              </a:pPr>
              <a:t>27</a:t>
            </a:fld>
            <a:endParaRPr lang="en-US" altLang="en-US"/>
          </a:p>
        </p:txBody>
      </p:sp>
      <p:sp>
        <p:nvSpPr>
          <p:cNvPr id="32771" name="Rectangle 2"/>
          <p:cNvSpPr>
            <a:spLocks noGrp="1" noChangeArrowheads="1"/>
          </p:cNvSpPr>
          <p:nvPr>
            <p:ph type="title"/>
          </p:nvPr>
        </p:nvSpPr>
        <p:spPr/>
        <p:txBody>
          <a:bodyPr/>
          <a:lstStyle/>
          <a:p>
            <a:pPr defTabSz="914400" eaLnBrk="1" hangingPunct="1"/>
            <a:r>
              <a:rPr lang="en-US" altLang="en-US" smtClean="0"/>
              <a:t>Calculation</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6" name="Rectangle 3"/>
          <p:cNvSpPr>
            <a:spLocks noGrp="1" noChangeArrowheads="1"/>
          </p:cNvSpPr>
          <p:nvPr>
            <p:ph idx="1"/>
          </p:nvPr>
        </p:nvSpPr>
        <p:spPr/>
        <p:txBody>
          <a:bodyPr/>
          <a:lstStyle/>
          <a:p>
            <a:pPr marL="342900" indent="-342900" defTabSz="914400" eaLnBrk="1" hangingPunct="1">
              <a:lnSpc>
                <a:spcPct val="90000"/>
              </a:lnSpc>
            </a:pPr>
            <a:r>
              <a:rPr lang="en-US" altLang="en-US" sz="2800" dirty="0" smtClean="0"/>
              <a:t>Recalculation of penalty period </a:t>
            </a:r>
            <a:r>
              <a:rPr lang="en-US" altLang="en-US" sz="2800" dirty="0" smtClean="0"/>
              <a:t>only if:</a:t>
            </a:r>
            <a:endParaRPr lang="en-US" altLang="en-US" sz="2800" dirty="0" smtClean="0"/>
          </a:p>
          <a:p>
            <a:pPr marL="742950" lvl="1" indent="-285750" defTabSz="914400" eaLnBrk="1" hangingPunct="1">
              <a:lnSpc>
                <a:spcPct val="90000"/>
              </a:lnSpc>
            </a:pPr>
            <a:r>
              <a:rPr lang="en-US" altLang="en-US" sz="2800" dirty="0" smtClean="0"/>
              <a:t>Original calculation shown to be erroneous</a:t>
            </a:r>
          </a:p>
          <a:p>
            <a:pPr marL="742950" lvl="1" indent="-285750" defTabSz="914400" eaLnBrk="1" hangingPunct="1">
              <a:lnSpc>
                <a:spcPct val="90000"/>
              </a:lnSpc>
            </a:pPr>
            <a:r>
              <a:rPr lang="en-US" altLang="en-US" sz="2800" dirty="0" smtClean="0"/>
              <a:t>Evidence received within 90 days of VA notice showing some or all covered assets were returned to claimant before date of claim or within 60 days after date of VA notice of penalty period decision</a:t>
            </a:r>
          </a:p>
          <a:p>
            <a:pPr marL="342900" indent="-342900" defTabSz="914400" eaLnBrk="1" hangingPunct="1">
              <a:lnSpc>
                <a:spcPct val="90000"/>
              </a:lnSpc>
              <a:buFont typeface="Arial" panose="020B0604020202020204" pitchFamily="34" charset="0"/>
              <a:buNone/>
            </a:pPr>
            <a:endParaRPr lang="en-US" altLang="en-US" sz="2800" dirty="0" smtClean="0"/>
          </a:p>
          <a:p>
            <a:pPr marL="342900" indent="-342900" defTabSz="914400" eaLnBrk="1" hangingPunct="1">
              <a:lnSpc>
                <a:spcPct val="90000"/>
              </a:lnSpc>
              <a:buFont typeface="Arial" panose="020B0604020202020204" pitchFamily="34" charset="0"/>
              <a:buNone/>
            </a:pPr>
            <a:r>
              <a:rPr lang="en-US" altLang="en-US" sz="2800" b="1" i="1" dirty="0" smtClean="0"/>
              <a:t>Note:</a:t>
            </a:r>
            <a:r>
              <a:rPr lang="en-US" altLang="en-US" sz="2800" dirty="0" smtClean="0"/>
              <a:t>  Claimant can notify VA of cure or partial cure of transfer</a:t>
            </a:r>
          </a:p>
          <a:p>
            <a:pPr marL="342900" indent="-342900" algn="r" defTabSz="914400" eaLnBrk="1" hangingPunct="1">
              <a:lnSpc>
                <a:spcPct val="90000"/>
              </a:lnSpc>
              <a:buFont typeface="Arial" panose="020B0604020202020204" pitchFamily="34" charset="0"/>
              <a:buNone/>
            </a:pPr>
            <a:r>
              <a:rPr lang="en-US" altLang="en-US" sz="2800" i="1" dirty="0" smtClean="0"/>
              <a:t>38 CFR 3.276(e)(5)(ii)</a:t>
            </a:r>
          </a:p>
        </p:txBody>
      </p:sp>
      <p:sp>
        <p:nvSpPr>
          <p:cNvPr id="4" name="Slide Number Placeholder 3"/>
          <p:cNvSpPr>
            <a:spLocks noGrp="1"/>
          </p:cNvSpPr>
          <p:nvPr>
            <p:ph type="sldNum" sz="quarter" idx="12"/>
          </p:nvPr>
        </p:nvSpPr>
        <p:spPr/>
        <p:txBody>
          <a:bodyPr/>
          <a:lstStyle/>
          <a:p>
            <a:pPr>
              <a:defRPr/>
            </a:pPr>
            <a:fld id="{486DB413-14F4-4166-8794-1D0C4468F54F}" type="slidenum">
              <a:rPr lang="en-US" altLang="en-US"/>
              <a:pPr>
                <a:defRPr/>
              </a:pPr>
              <a:t>28</a:t>
            </a:fld>
            <a:endParaRPr lang="en-US" altLang="en-US"/>
          </a:p>
        </p:txBody>
      </p:sp>
      <p:sp>
        <p:nvSpPr>
          <p:cNvPr id="33795" name="Rectangle 2"/>
          <p:cNvSpPr>
            <a:spLocks noGrp="1" noChangeArrowheads="1"/>
          </p:cNvSpPr>
          <p:nvPr>
            <p:ph type="title"/>
          </p:nvPr>
        </p:nvSpPr>
        <p:spPr/>
        <p:txBody>
          <a:bodyPr/>
          <a:lstStyle/>
          <a:p>
            <a:pPr defTabSz="914400" eaLnBrk="1" hangingPunct="1"/>
            <a:r>
              <a:rPr lang="en-US" altLang="en-US" smtClean="0"/>
              <a:t>Rebutting penalty</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0" name="Rectangle 3"/>
          <p:cNvSpPr>
            <a:spLocks noGrp="1" noChangeArrowheads="1"/>
          </p:cNvSpPr>
          <p:nvPr>
            <p:ph idx="1"/>
          </p:nvPr>
        </p:nvSpPr>
        <p:spPr/>
        <p:txBody>
          <a:bodyPr/>
          <a:lstStyle/>
          <a:p>
            <a:pPr marL="342900" indent="-342900" defTabSz="914400" eaLnBrk="1" hangingPunct="1">
              <a:lnSpc>
                <a:spcPct val="90000"/>
              </a:lnSpc>
            </a:pPr>
            <a:r>
              <a:rPr lang="en-US" altLang="en-US" sz="2400" dirty="0" smtClean="0"/>
              <a:t>3 allowable ways to decrease NW</a:t>
            </a:r>
          </a:p>
          <a:p>
            <a:pPr marL="742950" lvl="1" indent="-285750" defTabSz="914400" eaLnBrk="1" hangingPunct="1">
              <a:lnSpc>
                <a:spcPct val="90000"/>
              </a:lnSpc>
            </a:pPr>
            <a:r>
              <a:rPr lang="en-US" altLang="en-US" sz="2400" dirty="0" smtClean="0"/>
              <a:t>Expenditures for items/services for which FMV is received</a:t>
            </a:r>
          </a:p>
          <a:p>
            <a:pPr marL="742950" lvl="1" indent="-285750" defTabSz="914400" eaLnBrk="1" hangingPunct="1">
              <a:lnSpc>
                <a:spcPct val="90000"/>
              </a:lnSpc>
            </a:pPr>
            <a:r>
              <a:rPr lang="en-US" altLang="en-US" sz="2400" dirty="0" smtClean="0"/>
              <a:t>Decrease in annual income, and</a:t>
            </a:r>
          </a:p>
          <a:p>
            <a:pPr marL="742950" lvl="1" indent="-285750" defTabSz="914400" eaLnBrk="1" hangingPunct="1">
              <a:lnSpc>
                <a:spcPct val="90000"/>
              </a:lnSpc>
            </a:pPr>
            <a:r>
              <a:rPr lang="en-US" altLang="en-US" sz="2400" dirty="0" smtClean="0"/>
              <a:t>Qualifying payments, such as unreimbursed medical expenses</a:t>
            </a:r>
          </a:p>
          <a:p>
            <a:pPr marL="342900" indent="-342900" defTabSz="914400" eaLnBrk="1" hangingPunct="1">
              <a:lnSpc>
                <a:spcPct val="90000"/>
              </a:lnSpc>
              <a:buFont typeface="Arial" panose="020B0604020202020204" pitchFamily="34" charset="0"/>
              <a:buNone/>
            </a:pPr>
            <a:r>
              <a:rPr lang="en-US" altLang="en-US" sz="2400" b="1" i="1" dirty="0" smtClean="0"/>
              <a:t>NOTE:</a:t>
            </a:r>
            <a:r>
              <a:rPr lang="en-US" altLang="en-US" sz="2400" dirty="0" smtClean="0"/>
              <a:t>  Expenses must be those of the veteran, surviving spouse, child, or relative of veteran, surviving spouse, child.  Relative must be member or constructive member of veteran’s, surviving spouse’s, or child’s household.</a:t>
            </a:r>
          </a:p>
          <a:p>
            <a:pPr marL="342900" indent="-342900" defTabSz="914400" eaLnBrk="1" hangingPunct="1">
              <a:lnSpc>
                <a:spcPct val="90000"/>
              </a:lnSpc>
              <a:buFont typeface="Arial" panose="020B0604020202020204" pitchFamily="34" charset="0"/>
              <a:buNone/>
            </a:pPr>
            <a:r>
              <a:rPr lang="en-US" altLang="en-US" sz="2400" b="1" i="1" dirty="0" smtClean="0"/>
              <a:t>NOTE:</a:t>
            </a:r>
            <a:r>
              <a:rPr lang="en-US" altLang="en-US" sz="2400" dirty="0" smtClean="0"/>
              <a:t>  Qualifying payments can only reduce the annual income portion of net worth, not the asset portion</a:t>
            </a:r>
            <a:r>
              <a:rPr lang="en-US" altLang="en-US" dirty="0" smtClean="0"/>
              <a:t>.</a:t>
            </a:r>
          </a:p>
        </p:txBody>
      </p:sp>
      <p:sp>
        <p:nvSpPr>
          <p:cNvPr id="4" name="Slide Number Placeholder 3"/>
          <p:cNvSpPr>
            <a:spLocks noGrp="1"/>
          </p:cNvSpPr>
          <p:nvPr>
            <p:ph type="sldNum" sz="quarter" idx="12"/>
          </p:nvPr>
        </p:nvSpPr>
        <p:spPr/>
        <p:txBody>
          <a:bodyPr/>
          <a:lstStyle/>
          <a:p>
            <a:pPr>
              <a:defRPr/>
            </a:pPr>
            <a:fld id="{87DA94C0-5F06-4B4D-88D4-8572EB2E065E}" type="slidenum">
              <a:rPr lang="en-US" altLang="en-US"/>
              <a:pPr>
                <a:defRPr/>
              </a:pPr>
              <a:t>29</a:t>
            </a:fld>
            <a:endParaRPr lang="en-US" altLang="en-US"/>
          </a:p>
        </p:txBody>
      </p:sp>
      <p:sp>
        <p:nvSpPr>
          <p:cNvPr id="34819" name="Rectangle 2"/>
          <p:cNvSpPr>
            <a:spLocks noGrp="1" noChangeArrowheads="1"/>
          </p:cNvSpPr>
          <p:nvPr>
            <p:ph type="title"/>
          </p:nvPr>
        </p:nvSpPr>
        <p:spPr/>
        <p:txBody>
          <a:bodyPr/>
          <a:lstStyle/>
          <a:p>
            <a:pPr defTabSz="914400" eaLnBrk="1" hangingPunct="1"/>
            <a:r>
              <a:rPr lang="en-US" altLang="en-US" smtClean="0"/>
              <a:t>Ways to decrease net worth</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3"/>
          <p:cNvSpPr>
            <a:spLocks noGrp="1" noChangeArrowheads="1"/>
          </p:cNvSpPr>
          <p:nvPr>
            <p:ph idx="1"/>
          </p:nvPr>
        </p:nvSpPr>
        <p:spPr>
          <a:xfrm>
            <a:off x="628650" y="1295248"/>
            <a:ext cx="7886700" cy="4882058"/>
          </a:xfrm>
        </p:spPr>
        <p:txBody>
          <a:bodyPr/>
          <a:lstStyle/>
          <a:p>
            <a:pPr eaLnBrk="1" hangingPunct="1"/>
            <a:r>
              <a:rPr lang="en-US" altLang="en-US" sz="2800" dirty="0" smtClean="0"/>
              <a:t>AO 73 final rule</a:t>
            </a:r>
          </a:p>
          <a:p>
            <a:pPr eaLnBrk="1" hangingPunct="1"/>
            <a:r>
              <a:rPr lang="en-US" altLang="en-US" sz="2800" dirty="0" smtClean="0"/>
              <a:t>M21, Part V.i.3.D Reduction of Income Due to Unreimbursed Expenses</a:t>
            </a:r>
          </a:p>
          <a:p>
            <a:pPr eaLnBrk="1" hangingPunct="1"/>
            <a:r>
              <a:rPr lang="en-US" altLang="en-US" sz="2800" dirty="0" smtClean="0"/>
              <a:t>M21, Part V.iii.1.G Deductible Expenses</a:t>
            </a:r>
          </a:p>
          <a:p>
            <a:pPr eaLnBrk="1" hangingPunct="1"/>
            <a:r>
              <a:rPr lang="en-US" altLang="en-US" sz="2800" dirty="0" smtClean="0"/>
              <a:t>M21, Part V.iii.1.J Net Worth, Asset Transfers and Penalty Periods</a:t>
            </a:r>
          </a:p>
          <a:p>
            <a:pPr eaLnBrk="1" hangingPunct="1"/>
            <a:r>
              <a:rPr lang="en-US" altLang="en-US" sz="2800" dirty="0" smtClean="0"/>
              <a:t>38 CFR 3.275 How VA determines the asset amount for pension net worth determinations</a:t>
            </a:r>
          </a:p>
          <a:p>
            <a:pPr eaLnBrk="1" hangingPunct="1"/>
            <a:r>
              <a:rPr lang="en-US" altLang="en-US" sz="2800" dirty="0" smtClean="0"/>
              <a:t>38 CFR 3.276 Asset transfers and penalty periods</a:t>
            </a:r>
          </a:p>
        </p:txBody>
      </p:sp>
      <p:sp>
        <p:nvSpPr>
          <p:cNvPr id="4" name="Slide Number Placeholder 3"/>
          <p:cNvSpPr>
            <a:spLocks noGrp="1"/>
          </p:cNvSpPr>
          <p:nvPr>
            <p:ph type="sldNum" sz="quarter" idx="12"/>
          </p:nvPr>
        </p:nvSpPr>
        <p:spPr/>
        <p:txBody>
          <a:bodyPr/>
          <a:lstStyle/>
          <a:p>
            <a:pPr>
              <a:defRPr/>
            </a:pPr>
            <a:fld id="{9CCDA2C6-C4FE-4990-A85B-84E59ACEA0C0}" type="slidenum">
              <a:rPr lang="en-US" altLang="en-US"/>
              <a:pPr>
                <a:defRPr/>
              </a:pPr>
              <a:t>3</a:t>
            </a:fld>
            <a:endParaRPr lang="en-US" altLang="en-US"/>
          </a:p>
        </p:txBody>
      </p:sp>
      <p:sp>
        <p:nvSpPr>
          <p:cNvPr id="7171" name="Rectangle 2"/>
          <p:cNvSpPr>
            <a:spLocks noGrp="1" noChangeArrowheads="1"/>
          </p:cNvSpPr>
          <p:nvPr>
            <p:ph type="title"/>
          </p:nvPr>
        </p:nvSpPr>
        <p:spPr/>
        <p:txBody>
          <a:bodyPr/>
          <a:lstStyle/>
          <a:p>
            <a:pPr eaLnBrk="1" hangingPunct="1"/>
            <a:r>
              <a:rPr lang="en-US" altLang="en-US" smtClean="0"/>
              <a:t>References</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4" name="Rectangle 3"/>
          <p:cNvSpPr>
            <a:spLocks noGrp="1" noChangeArrowheads="1"/>
          </p:cNvSpPr>
          <p:nvPr>
            <p:ph idx="1"/>
          </p:nvPr>
        </p:nvSpPr>
        <p:spPr/>
        <p:txBody>
          <a:bodyPr/>
          <a:lstStyle/>
          <a:p>
            <a:pPr marL="342900" indent="-342900" defTabSz="914400" eaLnBrk="1" hangingPunct="1">
              <a:lnSpc>
                <a:spcPct val="90000"/>
              </a:lnSpc>
              <a:defRPr/>
            </a:pPr>
            <a:r>
              <a:rPr lang="en-US" altLang="en-US" dirty="0" smtClean="0"/>
              <a:t>Fair Market Value (FMV) – price which an asset would change hands between willing buyer and seller</a:t>
            </a:r>
          </a:p>
          <a:p>
            <a:pPr marL="0" indent="0" defTabSz="914400" eaLnBrk="1" hangingPunct="1">
              <a:lnSpc>
                <a:spcPct val="90000"/>
              </a:lnSpc>
              <a:buFont typeface="Arial" panose="020B0604020202020204" pitchFamily="34" charset="0"/>
              <a:buNone/>
              <a:defRPr/>
            </a:pPr>
            <a:endParaRPr lang="en-US" altLang="en-US" dirty="0" smtClean="0"/>
          </a:p>
          <a:p>
            <a:pPr marL="342900" indent="-342900" defTabSz="914400" eaLnBrk="1" hangingPunct="1">
              <a:lnSpc>
                <a:spcPct val="90000"/>
              </a:lnSpc>
              <a:defRPr/>
            </a:pPr>
            <a:r>
              <a:rPr lang="en-US" altLang="en-US" dirty="0" smtClean="0"/>
              <a:t>Transfer for less than FMV – selling, conveying, gifting, exchanging asset for amount less than fair market value, or voluntary asset transfer to, or purchase of, any financial instrument that reduces net worth</a:t>
            </a:r>
          </a:p>
        </p:txBody>
      </p:sp>
      <p:sp>
        <p:nvSpPr>
          <p:cNvPr id="4" name="Slide Number Placeholder 3"/>
          <p:cNvSpPr>
            <a:spLocks noGrp="1"/>
          </p:cNvSpPr>
          <p:nvPr>
            <p:ph type="sldNum" sz="quarter" idx="12"/>
          </p:nvPr>
        </p:nvSpPr>
        <p:spPr/>
        <p:txBody>
          <a:bodyPr/>
          <a:lstStyle/>
          <a:p>
            <a:pPr>
              <a:defRPr/>
            </a:pPr>
            <a:fld id="{D3D730F3-7234-4B7E-AE59-2A6F4E8D5740}" type="slidenum">
              <a:rPr lang="en-US" altLang="en-US"/>
              <a:pPr>
                <a:defRPr/>
              </a:pPr>
              <a:t>30</a:t>
            </a:fld>
            <a:endParaRPr lang="en-US" altLang="en-US"/>
          </a:p>
        </p:txBody>
      </p:sp>
      <p:sp>
        <p:nvSpPr>
          <p:cNvPr id="35843" name="Rectangle 2"/>
          <p:cNvSpPr>
            <a:spLocks noGrp="1" noChangeArrowheads="1"/>
          </p:cNvSpPr>
          <p:nvPr>
            <p:ph type="title"/>
          </p:nvPr>
        </p:nvSpPr>
        <p:spPr/>
        <p:txBody>
          <a:bodyPr/>
          <a:lstStyle/>
          <a:p>
            <a:pPr defTabSz="914400" eaLnBrk="1" hangingPunct="1"/>
            <a:r>
              <a:rPr lang="en-US" altLang="en-US" smtClean="0"/>
              <a:t>Transfer for less than FMV</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8" name="Rectangle 3"/>
          <p:cNvSpPr>
            <a:spLocks noGrp="1" noChangeArrowheads="1"/>
          </p:cNvSpPr>
          <p:nvPr>
            <p:ph idx="1"/>
          </p:nvPr>
        </p:nvSpPr>
        <p:spPr/>
        <p:txBody>
          <a:bodyPr/>
          <a:lstStyle/>
          <a:p>
            <a:pPr eaLnBrk="1" hangingPunct="1"/>
            <a:r>
              <a:rPr lang="en-US" altLang="en-US" smtClean="0"/>
              <a:t>AO 73 does not preclude transfers to trusts</a:t>
            </a:r>
          </a:p>
          <a:p>
            <a:pPr eaLnBrk="1" hangingPunct="1"/>
            <a:r>
              <a:rPr lang="en-US" altLang="en-US" smtClean="0"/>
              <a:t>Only precludes transfers to trusts that would reduce claimant’s net worth</a:t>
            </a:r>
          </a:p>
          <a:p>
            <a:pPr eaLnBrk="1" hangingPunct="1"/>
            <a:r>
              <a:rPr lang="en-US" altLang="en-US" smtClean="0"/>
              <a:t>Not all transfers to trusts or annuities will result in penalty period</a:t>
            </a:r>
          </a:p>
          <a:p>
            <a:pPr eaLnBrk="1" hangingPunct="1"/>
            <a:endParaRPr lang="en-US" altLang="en-US" smtClean="0"/>
          </a:p>
          <a:p>
            <a:pPr eaLnBrk="1" hangingPunct="1"/>
            <a:r>
              <a:rPr lang="en-US" altLang="en-US" smtClean="0"/>
              <a:t>Excludes mandatory asset transfers. VA will not count asset transferred, but will count the distributions as income.</a:t>
            </a:r>
          </a:p>
        </p:txBody>
      </p:sp>
      <p:sp>
        <p:nvSpPr>
          <p:cNvPr id="4" name="Slide Number Placeholder 3"/>
          <p:cNvSpPr>
            <a:spLocks noGrp="1"/>
          </p:cNvSpPr>
          <p:nvPr>
            <p:ph type="sldNum" sz="quarter" idx="12"/>
          </p:nvPr>
        </p:nvSpPr>
        <p:spPr/>
        <p:txBody>
          <a:bodyPr/>
          <a:lstStyle/>
          <a:p>
            <a:pPr>
              <a:defRPr/>
            </a:pPr>
            <a:fld id="{67D20F66-3C4A-41B4-8FB7-1A99B3BC303E}" type="slidenum">
              <a:rPr lang="en-US" altLang="en-US"/>
              <a:pPr>
                <a:defRPr/>
              </a:pPr>
              <a:t>31</a:t>
            </a:fld>
            <a:endParaRPr lang="en-US" altLang="en-US"/>
          </a:p>
        </p:txBody>
      </p:sp>
      <p:sp>
        <p:nvSpPr>
          <p:cNvPr id="36867" name="Rectangle 2"/>
          <p:cNvSpPr>
            <a:spLocks noGrp="1" noChangeArrowheads="1"/>
          </p:cNvSpPr>
          <p:nvPr>
            <p:ph type="title"/>
          </p:nvPr>
        </p:nvSpPr>
        <p:spPr/>
        <p:txBody>
          <a:bodyPr/>
          <a:lstStyle/>
          <a:p>
            <a:pPr eaLnBrk="1" hangingPunct="1"/>
            <a:r>
              <a:rPr lang="en-US" altLang="en-US" smtClean="0"/>
              <a:t>Transfers to Trusts</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2" name="Rectangle 3"/>
          <p:cNvSpPr>
            <a:spLocks noGrp="1" noChangeArrowheads="1"/>
          </p:cNvSpPr>
          <p:nvPr>
            <p:ph idx="1"/>
          </p:nvPr>
        </p:nvSpPr>
        <p:spPr/>
        <p:txBody>
          <a:bodyPr/>
          <a:lstStyle/>
          <a:p>
            <a:pPr marL="342900" indent="-342900" defTabSz="914400" eaLnBrk="1" hangingPunct="1"/>
            <a:r>
              <a:rPr lang="en-US" altLang="en-US" dirty="0" smtClean="0"/>
              <a:t>Veteran forced to convert lumps sum IRA at retirement to annuity.  VA will not penalize veteran for that.</a:t>
            </a:r>
          </a:p>
          <a:p>
            <a:pPr marL="342900" indent="-342900" defTabSz="914400" eaLnBrk="1" hangingPunct="1"/>
            <a:endParaRPr lang="en-US" altLang="en-US" dirty="0" smtClean="0"/>
          </a:p>
          <a:p>
            <a:pPr marL="342900" indent="-342900" defTabSz="914400" eaLnBrk="1" hangingPunct="1"/>
            <a:r>
              <a:rPr lang="en-US" altLang="en-US" dirty="0" smtClean="0"/>
              <a:t>If veteran has ability to liquidate annuity, VA will count annuity total value as asset and consider for excessive net worth.</a:t>
            </a:r>
          </a:p>
        </p:txBody>
      </p:sp>
      <p:sp>
        <p:nvSpPr>
          <p:cNvPr id="4" name="Slide Number Placeholder 3"/>
          <p:cNvSpPr>
            <a:spLocks noGrp="1"/>
          </p:cNvSpPr>
          <p:nvPr>
            <p:ph type="sldNum" sz="quarter" idx="12"/>
          </p:nvPr>
        </p:nvSpPr>
        <p:spPr/>
        <p:txBody>
          <a:bodyPr/>
          <a:lstStyle/>
          <a:p>
            <a:pPr>
              <a:defRPr/>
            </a:pPr>
            <a:fld id="{7098DE78-25D3-4998-B5AA-C201B6D7DF41}" type="slidenum">
              <a:rPr lang="en-US" altLang="en-US"/>
              <a:pPr>
                <a:defRPr/>
              </a:pPr>
              <a:t>32</a:t>
            </a:fld>
            <a:endParaRPr lang="en-US" altLang="en-US"/>
          </a:p>
        </p:txBody>
      </p:sp>
      <p:sp>
        <p:nvSpPr>
          <p:cNvPr id="37891" name="Rectangle 2"/>
          <p:cNvSpPr>
            <a:spLocks noGrp="1" noChangeArrowheads="1"/>
          </p:cNvSpPr>
          <p:nvPr>
            <p:ph type="title"/>
          </p:nvPr>
        </p:nvSpPr>
        <p:spPr/>
        <p:txBody>
          <a:bodyPr/>
          <a:lstStyle/>
          <a:p>
            <a:pPr defTabSz="914400" eaLnBrk="1" hangingPunct="1"/>
            <a:r>
              <a:rPr lang="en-US" altLang="en-US" smtClean="0"/>
              <a:t>Example</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6" name="Rectangle 3"/>
          <p:cNvSpPr>
            <a:spLocks noGrp="1" noChangeArrowheads="1"/>
          </p:cNvSpPr>
          <p:nvPr>
            <p:ph idx="1"/>
          </p:nvPr>
        </p:nvSpPr>
        <p:spPr/>
        <p:txBody>
          <a:bodyPr/>
          <a:lstStyle/>
          <a:p>
            <a:pPr marL="342900" indent="-342900" defTabSz="914400" eaLnBrk="1" hangingPunct="1"/>
            <a:r>
              <a:rPr lang="en-US" altLang="en-US" smtClean="0"/>
              <a:t>Veteran has $110,000 in assets.  Before applying for pension, he transfers $100,000 into an irrevocable trust for his kids and keeps $10,000.  The total $110,000 asset would not have made net worth excessive, therefore, no penalty for veteran.</a:t>
            </a:r>
          </a:p>
        </p:txBody>
      </p:sp>
      <p:sp>
        <p:nvSpPr>
          <p:cNvPr id="4" name="Slide Number Placeholder 3"/>
          <p:cNvSpPr>
            <a:spLocks noGrp="1"/>
          </p:cNvSpPr>
          <p:nvPr>
            <p:ph type="sldNum" sz="quarter" idx="12"/>
          </p:nvPr>
        </p:nvSpPr>
        <p:spPr/>
        <p:txBody>
          <a:bodyPr/>
          <a:lstStyle/>
          <a:p>
            <a:pPr>
              <a:defRPr/>
            </a:pPr>
            <a:fld id="{3645470F-62A1-4159-B232-5651418E2867}" type="slidenum">
              <a:rPr lang="en-US" altLang="en-US"/>
              <a:pPr>
                <a:defRPr/>
              </a:pPr>
              <a:t>33</a:t>
            </a:fld>
            <a:endParaRPr lang="en-US" altLang="en-US"/>
          </a:p>
        </p:txBody>
      </p:sp>
      <p:sp>
        <p:nvSpPr>
          <p:cNvPr id="38915" name="Rectangle 2"/>
          <p:cNvSpPr>
            <a:spLocks noGrp="1" noChangeArrowheads="1"/>
          </p:cNvSpPr>
          <p:nvPr>
            <p:ph type="title"/>
          </p:nvPr>
        </p:nvSpPr>
        <p:spPr/>
        <p:txBody>
          <a:bodyPr/>
          <a:lstStyle/>
          <a:p>
            <a:pPr defTabSz="914400" eaLnBrk="1" hangingPunct="1"/>
            <a:r>
              <a:rPr lang="en-US" altLang="en-US" smtClean="0"/>
              <a:t>Example</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40" name="Rectangle 3"/>
          <p:cNvSpPr>
            <a:spLocks noGrp="1" noChangeArrowheads="1"/>
          </p:cNvSpPr>
          <p:nvPr>
            <p:ph idx="1"/>
          </p:nvPr>
        </p:nvSpPr>
        <p:spPr/>
        <p:txBody>
          <a:bodyPr/>
          <a:lstStyle/>
          <a:p>
            <a:pPr marL="342900" indent="-342900" defTabSz="914400" eaLnBrk="1" hangingPunct="1"/>
            <a:r>
              <a:rPr lang="en-US" altLang="en-US" dirty="0" smtClean="0"/>
              <a:t>VA to not consider transfer to trust if established on behalf of a child whom VA has rated incapable of self-support</a:t>
            </a:r>
          </a:p>
          <a:p>
            <a:pPr marL="342900" indent="-342900" defTabSz="914400" eaLnBrk="1" hangingPunct="1"/>
            <a:r>
              <a:rPr lang="en-US" altLang="en-US" dirty="0" smtClean="0"/>
              <a:t>Exception to rule for transfers for less than FMV</a:t>
            </a:r>
          </a:p>
          <a:p>
            <a:pPr marL="342900" indent="-342900" defTabSz="914400" eaLnBrk="1" hangingPunct="1"/>
            <a:endParaRPr lang="en-US" altLang="en-US" dirty="0" smtClean="0"/>
          </a:p>
          <a:p>
            <a:pPr marL="342900" indent="-342900" defTabSz="914400" eaLnBrk="1" hangingPunct="1"/>
            <a:endParaRPr lang="en-US" altLang="en-US" dirty="0" smtClean="0"/>
          </a:p>
          <a:p>
            <a:pPr marL="342900" indent="-342900" defTabSz="914400" eaLnBrk="1" hangingPunct="1"/>
            <a:endParaRPr lang="en-US" altLang="en-US" dirty="0" smtClean="0"/>
          </a:p>
          <a:p>
            <a:pPr marL="342900" indent="-342900" algn="r" defTabSz="914400" eaLnBrk="1" hangingPunct="1">
              <a:buFont typeface="Arial" panose="020B0604020202020204" pitchFamily="34" charset="0"/>
              <a:buNone/>
            </a:pPr>
            <a:r>
              <a:rPr lang="en-US" altLang="en-US" dirty="0" smtClean="0"/>
              <a:t>38 CFR 3.276(d)</a:t>
            </a:r>
          </a:p>
        </p:txBody>
      </p:sp>
      <p:sp>
        <p:nvSpPr>
          <p:cNvPr id="4" name="Slide Number Placeholder 3"/>
          <p:cNvSpPr>
            <a:spLocks noGrp="1"/>
          </p:cNvSpPr>
          <p:nvPr>
            <p:ph type="sldNum" sz="quarter" idx="12"/>
          </p:nvPr>
        </p:nvSpPr>
        <p:spPr/>
        <p:txBody>
          <a:bodyPr/>
          <a:lstStyle/>
          <a:p>
            <a:pPr>
              <a:defRPr/>
            </a:pPr>
            <a:fld id="{545B0FFB-FCF1-4B8C-A19C-0D300D5E37E2}" type="slidenum">
              <a:rPr lang="en-US" altLang="en-US"/>
              <a:pPr>
                <a:defRPr/>
              </a:pPr>
              <a:t>34</a:t>
            </a:fld>
            <a:endParaRPr lang="en-US" altLang="en-US"/>
          </a:p>
        </p:txBody>
      </p:sp>
      <p:sp>
        <p:nvSpPr>
          <p:cNvPr id="39939" name="Rectangle 2"/>
          <p:cNvSpPr>
            <a:spLocks noGrp="1" noChangeArrowheads="1"/>
          </p:cNvSpPr>
          <p:nvPr>
            <p:ph type="title"/>
          </p:nvPr>
        </p:nvSpPr>
        <p:spPr/>
        <p:txBody>
          <a:bodyPr/>
          <a:lstStyle/>
          <a:p>
            <a:pPr defTabSz="914400" eaLnBrk="1" hangingPunct="1"/>
            <a:r>
              <a:rPr lang="en-US" altLang="en-US" smtClean="0"/>
              <a:t>Trust for helpless adult</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4" name="Rectangle 3"/>
          <p:cNvSpPr>
            <a:spLocks noGrp="1" noChangeArrowheads="1"/>
          </p:cNvSpPr>
          <p:nvPr>
            <p:ph idx="1"/>
          </p:nvPr>
        </p:nvSpPr>
        <p:spPr/>
        <p:txBody>
          <a:bodyPr/>
          <a:lstStyle/>
          <a:p>
            <a:pPr marL="342900" indent="-342900" defTabSz="914400" eaLnBrk="1" hangingPunct="1"/>
            <a:r>
              <a:rPr lang="en-US" altLang="en-US" dirty="0" smtClean="0"/>
              <a:t>Revised VA 21P-527, 21P-527EZ, 21P-534, 21P-534EZ with worksheets</a:t>
            </a:r>
          </a:p>
          <a:p>
            <a:pPr marL="0" indent="0" defTabSz="914400" eaLnBrk="1" hangingPunct="1">
              <a:buNone/>
            </a:pPr>
            <a:endParaRPr lang="en-US" altLang="en-US" dirty="0" smtClean="0"/>
          </a:p>
          <a:p>
            <a:pPr marL="342900" indent="-342900" defTabSz="914400" eaLnBrk="1" hangingPunct="1"/>
            <a:r>
              <a:rPr lang="en-US" altLang="en-US" dirty="0" smtClean="0"/>
              <a:t>VA Form 21P-0969, Income and Asset Statement in Support of Claim for Pension or Parents’ Dependency and Indemnity Compensation</a:t>
            </a:r>
          </a:p>
        </p:txBody>
      </p:sp>
      <p:sp>
        <p:nvSpPr>
          <p:cNvPr id="4" name="Slide Number Placeholder 3"/>
          <p:cNvSpPr>
            <a:spLocks noGrp="1"/>
          </p:cNvSpPr>
          <p:nvPr>
            <p:ph type="sldNum" sz="quarter" idx="12"/>
          </p:nvPr>
        </p:nvSpPr>
        <p:spPr/>
        <p:txBody>
          <a:bodyPr/>
          <a:lstStyle/>
          <a:p>
            <a:pPr>
              <a:defRPr/>
            </a:pPr>
            <a:fld id="{9C48761C-F522-45A3-9E32-2DB747FF9FED}" type="slidenum">
              <a:rPr lang="en-US" altLang="en-US"/>
              <a:pPr>
                <a:defRPr/>
              </a:pPr>
              <a:t>35</a:t>
            </a:fld>
            <a:endParaRPr lang="en-US" altLang="en-US"/>
          </a:p>
        </p:txBody>
      </p:sp>
      <p:sp>
        <p:nvSpPr>
          <p:cNvPr id="40963" name="Rectangle 2"/>
          <p:cNvSpPr>
            <a:spLocks noGrp="1" noChangeArrowheads="1"/>
          </p:cNvSpPr>
          <p:nvPr>
            <p:ph type="title"/>
          </p:nvPr>
        </p:nvSpPr>
        <p:spPr/>
        <p:txBody>
          <a:bodyPr/>
          <a:lstStyle/>
          <a:p>
            <a:pPr defTabSz="914400" eaLnBrk="1" hangingPunct="1"/>
            <a:r>
              <a:rPr lang="en-US" altLang="en-US" smtClean="0"/>
              <a:t>New Forms</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8" name="Rectangle 3"/>
          <p:cNvSpPr>
            <a:spLocks noGrp="1" noChangeArrowheads="1"/>
          </p:cNvSpPr>
          <p:nvPr>
            <p:ph idx="1"/>
          </p:nvPr>
        </p:nvSpPr>
        <p:spPr/>
        <p:txBody>
          <a:bodyPr/>
          <a:lstStyle/>
          <a:p>
            <a:pPr marL="342900" indent="-342900" defTabSz="914400" eaLnBrk="1" hangingPunct="1">
              <a:lnSpc>
                <a:spcPct val="90000"/>
              </a:lnSpc>
            </a:pPr>
            <a:r>
              <a:rPr lang="en-US" altLang="en-US" dirty="0" smtClean="0"/>
              <a:t>Entitlement or increased entitlement</a:t>
            </a:r>
          </a:p>
          <a:p>
            <a:pPr marL="742950" lvl="1" indent="-285750" defTabSz="914400" eaLnBrk="1" hangingPunct="1">
              <a:lnSpc>
                <a:spcPct val="90000"/>
              </a:lnSpc>
            </a:pPr>
            <a:r>
              <a:rPr lang="en-US" altLang="en-US" sz="2400" dirty="0" smtClean="0"/>
              <a:t>Day net worth ceases to exceed limit.  Claimant must submit certified statement that NW has decreased and VA must receive statement within 1 year after decision notice.</a:t>
            </a:r>
          </a:p>
          <a:p>
            <a:pPr marL="742950" lvl="1" indent="-285750" defTabSz="914400" eaLnBrk="1" hangingPunct="1">
              <a:lnSpc>
                <a:spcPct val="90000"/>
              </a:lnSpc>
            </a:pPr>
            <a:r>
              <a:rPr lang="en-US" altLang="en-US" sz="2400" dirty="0" smtClean="0"/>
              <a:t>After 1 year, date of claim</a:t>
            </a:r>
          </a:p>
          <a:p>
            <a:pPr marL="342900" indent="-342900" defTabSz="914400" eaLnBrk="1" hangingPunct="1">
              <a:lnSpc>
                <a:spcPct val="90000"/>
              </a:lnSpc>
            </a:pPr>
            <a:r>
              <a:rPr lang="en-US" altLang="en-US" dirty="0" smtClean="0"/>
              <a:t>Reduction or discontinuance</a:t>
            </a:r>
          </a:p>
          <a:p>
            <a:pPr marL="742950" lvl="1" indent="-285750" defTabSz="914400" eaLnBrk="1" hangingPunct="1">
              <a:lnSpc>
                <a:spcPct val="90000"/>
              </a:lnSpc>
            </a:pPr>
            <a:r>
              <a:rPr lang="en-US" altLang="en-US" sz="2400" dirty="0" smtClean="0"/>
              <a:t>Last day of calendar year when NW exceeds limit</a:t>
            </a:r>
          </a:p>
          <a:p>
            <a:pPr marL="342900" indent="-342900" defTabSz="914400" eaLnBrk="1" hangingPunct="1">
              <a:lnSpc>
                <a:spcPct val="90000"/>
              </a:lnSpc>
            </a:pPr>
            <a:r>
              <a:rPr lang="en-US" altLang="en-US" dirty="0" smtClean="0"/>
              <a:t>NW decreases before effective date</a:t>
            </a:r>
          </a:p>
          <a:p>
            <a:pPr marL="742950" lvl="1" indent="-285750" defTabSz="914400" eaLnBrk="1" hangingPunct="1">
              <a:lnSpc>
                <a:spcPct val="90000"/>
              </a:lnSpc>
            </a:pPr>
            <a:r>
              <a:rPr lang="en-US" altLang="en-US" sz="2400" dirty="0" smtClean="0"/>
              <a:t>If NW becomes okay, VA will not reduce/discontinue pension based on excessive NW</a:t>
            </a:r>
          </a:p>
        </p:txBody>
      </p:sp>
      <p:sp>
        <p:nvSpPr>
          <p:cNvPr id="4" name="Slide Number Placeholder 3"/>
          <p:cNvSpPr>
            <a:spLocks noGrp="1"/>
          </p:cNvSpPr>
          <p:nvPr>
            <p:ph type="sldNum" sz="quarter" idx="12"/>
          </p:nvPr>
        </p:nvSpPr>
        <p:spPr/>
        <p:txBody>
          <a:bodyPr/>
          <a:lstStyle/>
          <a:p>
            <a:pPr>
              <a:defRPr/>
            </a:pPr>
            <a:fld id="{BE39676B-D9E0-4C5B-BB4B-28A86D13DAC4}" type="slidenum">
              <a:rPr lang="en-US" altLang="en-US"/>
              <a:pPr>
                <a:defRPr/>
              </a:pPr>
              <a:t>36</a:t>
            </a:fld>
            <a:endParaRPr lang="en-US" altLang="en-US"/>
          </a:p>
        </p:txBody>
      </p:sp>
      <p:sp>
        <p:nvSpPr>
          <p:cNvPr id="41987" name="Rectangle 2"/>
          <p:cNvSpPr>
            <a:spLocks noGrp="1" noChangeArrowheads="1"/>
          </p:cNvSpPr>
          <p:nvPr>
            <p:ph type="title"/>
          </p:nvPr>
        </p:nvSpPr>
        <p:spPr/>
        <p:txBody>
          <a:bodyPr/>
          <a:lstStyle/>
          <a:p>
            <a:pPr defTabSz="914400" eaLnBrk="1" hangingPunct="1"/>
            <a:r>
              <a:rPr lang="en-US" altLang="en-US" smtClean="0"/>
              <a:t>Effective dates</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2" name="Rectangle 3"/>
          <p:cNvSpPr>
            <a:spLocks noGrp="1" noChangeArrowheads="1"/>
          </p:cNvSpPr>
          <p:nvPr>
            <p:ph idx="1"/>
          </p:nvPr>
        </p:nvSpPr>
        <p:spPr/>
        <p:txBody>
          <a:bodyPr/>
          <a:lstStyle/>
          <a:p>
            <a:pPr marL="342900" indent="-342900" defTabSz="914400" eaLnBrk="1" hangingPunct="1"/>
            <a:r>
              <a:rPr lang="en-US" altLang="en-US" smtClean="0"/>
              <a:t>Does not impact look back period</a:t>
            </a:r>
          </a:p>
          <a:p>
            <a:pPr marL="342900" indent="-342900" defTabSz="914400" eaLnBrk="1" hangingPunct="1"/>
            <a:r>
              <a:rPr lang="en-US" altLang="en-US" smtClean="0"/>
              <a:t>Still used for date of pay</a:t>
            </a:r>
          </a:p>
          <a:p>
            <a:pPr marL="342900" indent="-342900" defTabSz="914400" eaLnBrk="1" hangingPunct="1"/>
            <a:r>
              <a:rPr lang="en-US" altLang="en-US" smtClean="0"/>
              <a:t>Look back period begins with DOC</a:t>
            </a:r>
          </a:p>
        </p:txBody>
      </p:sp>
      <p:sp>
        <p:nvSpPr>
          <p:cNvPr id="4" name="Slide Number Placeholder 3"/>
          <p:cNvSpPr>
            <a:spLocks noGrp="1"/>
          </p:cNvSpPr>
          <p:nvPr>
            <p:ph type="sldNum" sz="quarter" idx="12"/>
          </p:nvPr>
        </p:nvSpPr>
        <p:spPr/>
        <p:txBody>
          <a:bodyPr/>
          <a:lstStyle/>
          <a:p>
            <a:pPr>
              <a:defRPr/>
            </a:pPr>
            <a:fld id="{2E62116C-44A0-4901-A30F-04FADE9180DD}" type="slidenum">
              <a:rPr lang="en-US" altLang="en-US"/>
              <a:pPr>
                <a:defRPr/>
              </a:pPr>
              <a:t>37</a:t>
            </a:fld>
            <a:endParaRPr lang="en-US" altLang="en-US"/>
          </a:p>
        </p:txBody>
      </p:sp>
      <p:sp>
        <p:nvSpPr>
          <p:cNvPr id="43011" name="Rectangle 2"/>
          <p:cNvSpPr>
            <a:spLocks noGrp="1" noChangeArrowheads="1"/>
          </p:cNvSpPr>
          <p:nvPr>
            <p:ph type="title"/>
          </p:nvPr>
        </p:nvSpPr>
        <p:spPr/>
        <p:txBody>
          <a:bodyPr/>
          <a:lstStyle/>
          <a:p>
            <a:pPr defTabSz="914400" eaLnBrk="1" hangingPunct="1"/>
            <a:r>
              <a:rPr lang="en-US" altLang="en-US" smtClean="0"/>
              <a:t>Intent to file</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6" name="Rectangle 3"/>
          <p:cNvSpPr>
            <a:spLocks noGrp="1" noChangeArrowheads="1"/>
          </p:cNvSpPr>
          <p:nvPr>
            <p:ph idx="1"/>
          </p:nvPr>
        </p:nvSpPr>
        <p:spPr/>
        <p:txBody>
          <a:bodyPr/>
          <a:lstStyle/>
          <a:p>
            <a:pPr marL="342900" indent="-342900" defTabSz="914400" eaLnBrk="1" hangingPunct="1"/>
            <a:r>
              <a:rPr lang="en-US" altLang="en-US" dirty="0" smtClean="0"/>
              <a:t>AO 73 defines and clarifies</a:t>
            </a:r>
          </a:p>
          <a:p>
            <a:pPr marL="742950" lvl="1" indent="-285750" defTabSz="914400" eaLnBrk="1" hangingPunct="1"/>
            <a:r>
              <a:rPr lang="en-US" altLang="en-US" sz="2400" dirty="0" smtClean="0"/>
              <a:t>Activities of daily living (ADLs)</a:t>
            </a:r>
          </a:p>
          <a:p>
            <a:pPr marL="742950" lvl="1" indent="-285750" defTabSz="914400" eaLnBrk="1" hangingPunct="1"/>
            <a:r>
              <a:rPr lang="en-US" altLang="en-US" sz="2400" dirty="0" smtClean="0"/>
              <a:t>Instrumental activities of daily living (IADLs)</a:t>
            </a:r>
          </a:p>
          <a:p>
            <a:pPr marL="742950" lvl="1" indent="-285750" defTabSz="914400" eaLnBrk="1" hangingPunct="1"/>
            <a:r>
              <a:rPr lang="en-US" altLang="en-US" sz="2400" dirty="0" smtClean="0"/>
              <a:t>Custodial care</a:t>
            </a:r>
          </a:p>
          <a:p>
            <a:pPr marL="342900" indent="-342900" defTabSz="914400" eaLnBrk="1" hangingPunct="1"/>
            <a:r>
              <a:rPr lang="en-US" altLang="en-US" dirty="0" smtClean="0"/>
              <a:t>Medical expense deduction contingent on type of care disabled individual is receiving in the facility and necessity for the individual to be in the facility</a:t>
            </a:r>
          </a:p>
          <a:p>
            <a:pPr marL="342900" indent="-342900" defTabSz="914400" eaLnBrk="1" hangingPunct="1"/>
            <a:endParaRPr lang="en-US" altLang="en-US" dirty="0" smtClean="0"/>
          </a:p>
          <a:p>
            <a:pPr marL="342900" indent="-342900" algn="r" defTabSz="914400" eaLnBrk="1" hangingPunct="1">
              <a:buFont typeface="Arial" panose="020B0604020202020204" pitchFamily="34" charset="0"/>
              <a:buNone/>
            </a:pPr>
            <a:r>
              <a:rPr lang="en-US" altLang="en-US" dirty="0" smtClean="0"/>
              <a:t>Refer to definitions handout</a:t>
            </a:r>
          </a:p>
        </p:txBody>
      </p:sp>
      <p:sp>
        <p:nvSpPr>
          <p:cNvPr id="4" name="Slide Number Placeholder 3"/>
          <p:cNvSpPr>
            <a:spLocks noGrp="1"/>
          </p:cNvSpPr>
          <p:nvPr>
            <p:ph type="sldNum" sz="quarter" idx="12"/>
          </p:nvPr>
        </p:nvSpPr>
        <p:spPr/>
        <p:txBody>
          <a:bodyPr/>
          <a:lstStyle/>
          <a:p>
            <a:pPr>
              <a:defRPr/>
            </a:pPr>
            <a:fld id="{DEB4F75E-0E5D-4D8C-AA96-F9B74A5B5A9C}" type="slidenum">
              <a:rPr lang="en-US" altLang="en-US"/>
              <a:pPr>
                <a:defRPr/>
              </a:pPr>
              <a:t>38</a:t>
            </a:fld>
            <a:endParaRPr lang="en-US" altLang="en-US"/>
          </a:p>
        </p:txBody>
      </p:sp>
      <p:sp>
        <p:nvSpPr>
          <p:cNvPr id="44035" name="Rectangle 2"/>
          <p:cNvSpPr>
            <a:spLocks noGrp="1" noChangeArrowheads="1"/>
          </p:cNvSpPr>
          <p:nvPr>
            <p:ph type="title"/>
          </p:nvPr>
        </p:nvSpPr>
        <p:spPr/>
        <p:txBody>
          <a:bodyPr/>
          <a:lstStyle/>
          <a:p>
            <a:pPr defTabSz="914400" eaLnBrk="1" hangingPunct="1"/>
            <a:r>
              <a:rPr lang="en-US" altLang="en-US" smtClean="0"/>
              <a:t>Deductible medical expenses</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Rectangle 3"/>
          <p:cNvSpPr>
            <a:spLocks noGrp="1" noChangeArrowheads="1"/>
          </p:cNvSpPr>
          <p:nvPr>
            <p:ph idx="1"/>
          </p:nvPr>
        </p:nvSpPr>
        <p:spPr/>
        <p:txBody>
          <a:bodyPr/>
          <a:lstStyle/>
          <a:p>
            <a:pPr marL="342900" indent="-342900" defTabSz="914400" eaLnBrk="1" hangingPunct="1"/>
            <a:r>
              <a:rPr lang="en-US" altLang="en-US" smtClean="0"/>
              <a:t>Basic self-care activities</a:t>
            </a:r>
          </a:p>
          <a:p>
            <a:pPr marL="742950" lvl="1" indent="-285750" defTabSz="914400" eaLnBrk="1" hangingPunct="1"/>
            <a:r>
              <a:rPr lang="en-US" altLang="en-US" sz="2400" smtClean="0"/>
              <a:t>Bathing/showering</a:t>
            </a:r>
          </a:p>
          <a:p>
            <a:pPr marL="742950" lvl="1" indent="-285750" defTabSz="914400" eaLnBrk="1" hangingPunct="1"/>
            <a:r>
              <a:rPr lang="en-US" altLang="en-US" sz="2400" smtClean="0"/>
              <a:t>Dressing</a:t>
            </a:r>
          </a:p>
          <a:p>
            <a:pPr marL="742950" lvl="1" indent="-285750" defTabSz="914400" eaLnBrk="1" hangingPunct="1"/>
            <a:r>
              <a:rPr lang="en-US" altLang="en-US" sz="2400" smtClean="0"/>
              <a:t>Eating</a:t>
            </a:r>
          </a:p>
          <a:p>
            <a:pPr marL="742950" lvl="1" indent="-285750" defTabSz="914400" eaLnBrk="1" hangingPunct="1"/>
            <a:r>
              <a:rPr lang="en-US" altLang="en-US" sz="2400" smtClean="0"/>
              <a:t>Toileting</a:t>
            </a:r>
          </a:p>
          <a:p>
            <a:pPr marL="742950" lvl="1" indent="-285750" defTabSz="914400" eaLnBrk="1" hangingPunct="1"/>
            <a:r>
              <a:rPr lang="en-US" altLang="en-US" sz="2400" smtClean="0"/>
              <a:t>Transferring (moving from one position to another, such as getting in/out of bed)</a:t>
            </a:r>
          </a:p>
          <a:p>
            <a:pPr marL="742950" lvl="1" indent="-285750" defTabSz="914400" eaLnBrk="1" hangingPunct="1"/>
            <a:r>
              <a:rPr lang="en-US" altLang="en-US" sz="2400" smtClean="0"/>
              <a:t>Ambulating within home or living area</a:t>
            </a:r>
          </a:p>
        </p:txBody>
      </p:sp>
      <p:sp>
        <p:nvSpPr>
          <p:cNvPr id="4" name="Slide Number Placeholder 3"/>
          <p:cNvSpPr>
            <a:spLocks noGrp="1"/>
          </p:cNvSpPr>
          <p:nvPr>
            <p:ph type="sldNum" sz="quarter" idx="12"/>
          </p:nvPr>
        </p:nvSpPr>
        <p:spPr/>
        <p:txBody>
          <a:bodyPr/>
          <a:lstStyle/>
          <a:p>
            <a:pPr>
              <a:defRPr/>
            </a:pPr>
            <a:fld id="{14A0D006-C582-444B-998E-76ADFCB110DD}" type="slidenum">
              <a:rPr lang="en-US" altLang="en-US"/>
              <a:pPr>
                <a:defRPr/>
              </a:pPr>
              <a:t>39</a:t>
            </a:fld>
            <a:endParaRPr lang="en-US" altLang="en-US"/>
          </a:p>
        </p:txBody>
      </p:sp>
      <p:sp>
        <p:nvSpPr>
          <p:cNvPr id="45059" name="Rectangle 2"/>
          <p:cNvSpPr>
            <a:spLocks noGrp="1" noChangeArrowheads="1"/>
          </p:cNvSpPr>
          <p:nvPr>
            <p:ph type="title"/>
          </p:nvPr>
        </p:nvSpPr>
        <p:spPr/>
        <p:txBody>
          <a:bodyPr/>
          <a:lstStyle/>
          <a:p>
            <a:pPr defTabSz="914400" eaLnBrk="1" hangingPunct="1"/>
            <a:r>
              <a:rPr lang="en-US" altLang="en-US" smtClean="0"/>
              <a:t>Activities of daily living</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Rectangle 3"/>
          <p:cNvSpPr>
            <a:spLocks noGrp="1" noChangeArrowheads="1"/>
          </p:cNvSpPr>
          <p:nvPr>
            <p:ph idx="1"/>
          </p:nvPr>
        </p:nvSpPr>
        <p:spPr/>
        <p:txBody>
          <a:bodyPr/>
          <a:lstStyle/>
          <a:p>
            <a:pPr marL="342900" indent="-342900" defTabSz="914400" eaLnBrk="1" hangingPunct="1"/>
            <a:r>
              <a:rPr lang="en-US" altLang="en-US" smtClean="0"/>
              <a:t>GAO study found</a:t>
            </a:r>
          </a:p>
          <a:p>
            <a:pPr marL="742950" lvl="1" indent="-285750" defTabSz="914400" eaLnBrk="1" hangingPunct="1"/>
            <a:r>
              <a:rPr lang="en-US" altLang="en-US" sz="2400" smtClean="0"/>
              <a:t>VA law allowed claimants to transfer significant assets and still qualify for pension</a:t>
            </a:r>
          </a:p>
          <a:p>
            <a:pPr marL="742950" lvl="1" indent="-285750" defTabSz="914400" eaLnBrk="1" hangingPunct="1"/>
            <a:r>
              <a:rPr lang="en-US" altLang="en-US" sz="2400" smtClean="0"/>
              <a:t>Significant number of private organizations assisting claimants transfer assets in order to qualify</a:t>
            </a:r>
          </a:p>
          <a:p>
            <a:pPr marL="342900" indent="-342900" defTabSz="914400" eaLnBrk="1" hangingPunct="1"/>
            <a:r>
              <a:rPr lang="en-US" altLang="en-US" smtClean="0"/>
              <a:t>VA’s response to study was AO73 rule</a:t>
            </a:r>
          </a:p>
        </p:txBody>
      </p:sp>
      <p:sp>
        <p:nvSpPr>
          <p:cNvPr id="4" name="Slide Number Placeholder 3"/>
          <p:cNvSpPr>
            <a:spLocks noGrp="1"/>
          </p:cNvSpPr>
          <p:nvPr>
            <p:ph type="sldNum" sz="quarter" idx="12"/>
          </p:nvPr>
        </p:nvSpPr>
        <p:spPr/>
        <p:txBody>
          <a:bodyPr/>
          <a:lstStyle/>
          <a:p>
            <a:pPr>
              <a:defRPr/>
            </a:pPr>
            <a:fld id="{1CB032A7-93F2-4FC8-A460-CC17A364528A}" type="slidenum">
              <a:rPr lang="en-US" altLang="en-US"/>
              <a:pPr>
                <a:defRPr/>
              </a:pPr>
              <a:t>4</a:t>
            </a:fld>
            <a:endParaRPr lang="en-US" altLang="en-US"/>
          </a:p>
        </p:txBody>
      </p:sp>
      <p:sp>
        <p:nvSpPr>
          <p:cNvPr id="8195" name="Rectangle 2"/>
          <p:cNvSpPr>
            <a:spLocks noGrp="1" noChangeArrowheads="1"/>
          </p:cNvSpPr>
          <p:nvPr>
            <p:ph type="title"/>
          </p:nvPr>
        </p:nvSpPr>
        <p:spPr/>
        <p:txBody>
          <a:bodyPr/>
          <a:lstStyle/>
          <a:p>
            <a:pPr defTabSz="914400" eaLnBrk="1" hangingPunct="1"/>
            <a:r>
              <a:rPr lang="en-US" altLang="en-US" smtClean="0"/>
              <a:t>Background</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4" name="Rectangle 3"/>
          <p:cNvSpPr>
            <a:spLocks noGrp="1" noChangeArrowheads="1"/>
          </p:cNvSpPr>
          <p:nvPr>
            <p:ph idx="1"/>
          </p:nvPr>
        </p:nvSpPr>
        <p:spPr/>
        <p:txBody>
          <a:bodyPr/>
          <a:lstStyle/>
          <a:p>
            <a:pPr marL="342900" indent="-342900" defTabSz="914400" eaLnBrk="1" hangingPunct="1"/>
            <a:r>
              <a:rPr lang="en-US" altLang="en-US" smtClean="0"/>
              <a:t>Independent living activities</a:t>
            </a:r>
          </a:p>
          <a:p>
            <a:pPr marL="742950" lvl="1" indent="-285750" defTabSz="914400" eaLnBrk="1" hangingPunct="1"/>
            <a:r>
              <a:rPr lang="en-US" altLang="en-US" sz="2400" smtClean="0"/>
              <a:t>Shopping</a:t>
            </a:r>
          </a:p>
          <a:p>
            <a:pPr marL="742950" lvl="1" indent="-285750" defTabSz="914400" eaLnBrk="1" hangingPunct="1"/>
            <a:r>
              <a:rPr lang="en-US" altLang="en-US" sz="2400" smtClean="0"/>
              <a:t>Food preparation</a:t>
            </a:r>
          </a:p>
          <a:p>
            <a:pPr marL="742950" lvl="1" indent="-285750" defTabSz="914400" eaLnBrk="1" hangingPunct="1"/>
            <a:r>
              <a:rPr lang="en-US" altLang="en-US" sz="2400" smtClean="0"/>
              <a:t>Housekeeping</a:t>
            </a:r>
          </a:p>
          <a:p>
            <a:pPr marL="742950" lvl="1" indent="-285750" defTabSz="914400" eaLnBrk="1" hangingPunct="1"/>
            <a:r>
              <a:rPr lang="en-US" altLang="en-US" sz="2400" smtClean="0"/>
              <a:t>Laundering</a:t>
            </a:r>
          </a:p>
          <a:p>
            <a:pPr marL="742950" lvl="1" indent="-285750" defTabSz="914400" eaLnBrk="1" hangingPunct="1"/>
            <a:r>
              <a:rPr lang="en-US" altLang="en-US" sz="2400" smtClean="0"/>
              <a:t>Managing finances</a:t>
            </a:r>
          </a:p>
          <a:p>
            <a:pPr marL="742950" lvl="1" indent="-285750" defTabSz="914400" eaLnBrk="1" hangingPunct="1"/>
            <a:r>
              <a:rPr lang="en-US" altLang="en-US" sz="2400" smtClean="0"/>
              <a:t>Handling medications</a:t>
            </a:r>
          </a:p>
          <a:p>
            <a:pPr marL="742950" lvl="1" indent="-285750" defTabSz="914400" eaLnBrk="1" hangingPunct="1"/>
            <a:r>
              <a:rPr lang="en-US" altLang="en-US" sz="2400" smtClean="0"/>
              <a:t>Using telephone</a:t>
            </a:r>
          </a:p>
          <a:p>
            <a:pPr marL="742950" lvl="1" indent="-285750" defTabSz="914400" eaLnBrk="1" hangingPunct="1"/>
            <a:r>
              <a:rPr lang="en-US" altLang="en-US" sz="2400" smtClean="0"/>
              <a:t>Transportation for non-medical purposes</a:t>
            </a:r>
          </a:p>
        </p:txBody>
      </p:sp>
      <p:sp>
        <p:nvSpPr>
          <p:cNvPr id="4" name="Slide Number Placeholder 3"/>
          <p:cNvSpPr>
            <a:spLocks noGrp="1"/>
          </p:cNvSpPr>
          <p:nvPr>
            <p:ph type="sldNum" sz="quarter" idx="12"/>
          </p:nvPr>
        </p:nvSpPr>
        <p:spPr/>
        <p:txBody>
          <a:bodyPr/>
          <a:lstStyle/>
          <a:p>
            <a:pPr>
              <a:defRPr/>
            </a:pPr>
            <a:fld id="{B01D4BDE-817E-48E1-8E7F-A4C527DFF14A}" type="slidenum">
              <a:rPr lang="en-US" altLang="en-US"/>
              <a:pPr>
                <a:defRPr/>
              </a:pPr>
              <a:t>40</a:t>
            </a:fld>
            <a:endParaRPr lang="en-US" altLang="en-US"/>
          </a:p>
        </p:txBody>
      </p:sp>
      <p:sp>
        <p:nvSpPr>
          <p:cNvPr id="46083" name="Rectangle 2"/>
          <p:cNvSpPr>
            <a:spLocks noGrp="1" noChangeArrowheads="1"/>
          </p:cNvSpPr>
          <p:nvPr>
            <p:ph type="title"/>
          </p:nvPr>
        </p:nvSpPr>
        <p:spPr/>
        <p:txBody>
          <a:bodyPr/>
          <a:lstStyle/>
          <a:p>
            <a:pPr defTabSz="914400" eaLnBrk="1" hangingPunct="1"/>
            <a:r>
              <a:rPr lang="en-US" altLang="en-US" sz="3100" smtClean="0"/>
              <a:t>Instrumental activities of daily living</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8" name="Rectangle 3"/>
          <p:cNvSpPr>
            <a:spLocks noGrp="1" noChangeArrowheads="1"/>
          </p:cNvSpPr>
          <p:nvPr>
            <p:ph idx="1"/>
          </p:nvPr>
        </p:nvSpPr>
        <p:spPr/>
        <p:txBody>
          <a:bodyPr/>
          <a:lstStyle/>
          <a:p>
            <a:pPr marL="342900" indent="-342900" defTabSz="914400" eaLnBrk="1" hangingPunct="1"/>
            <a:r>
              <a:rPr lang="en-US" altLang="en-US" smtClean="0"/>
              <a:t>Regular assistance with two or more ADLs or supervision because individual has physical, mental, developmental, or cognitive disorder requiring care or assistance on a regular basis to protect individual from hazards or dangers incident to his/her daily environment</a:t>
            </a:r>
          </a:p>
        </p:txBody>
      </p:sp>
      <p:sp>
        <p:nvSpPr>
          <p:cNvPr id="4" name="Slide Number Placeholder 3"/>
          <p:cNvSpPr>
            <a:spLocks noGrp="1"/>
          </p:cNvSpPr>
          <p:nvPr>
            <p:ph type="sldNum" sz="quarter" idx="12"/>
          </p:nvPr>
        </p:nvSpPr>
        <p:spPr/>
        <p:txBody>
          <a:bodyPr/>
          <a:lstStyle/>
          <a:p>
            <a:pPr>
              <a:defRPr/>
            </a:pPr>
            <a:fld id="{FE5800A8-870D-470C-983C-19F54FCA714B}" type="slidenum">
              <a:rPr lang="en-US" altLang="en-US"/>
              <a:pPr>
                <a:defRPr/>
              </a:pPr>
              <a:t>41</a:t>
            </a:fld>
            <a:endParaRPr lang="en-US" altLang="en-US"/>
          </a:p>
        </p:txBody>
      </p:sp>
      <p:sp>
        <p:nvSpPr>
          <p:cNvPr id="47107" name="Rectangle 2"/>
          <p:cNvSpPr>
            <a:spLocks noGrp="1" noChangeArrowheads="1"/>
          </p:cNvSpPr>
          <p:nvPr>
            <p:ph type="title"/>
          </p:nvPr>
        </p:nvSpPr>
        <p:spPr/>
        <p:txBody>
          <a:bodyPr/>
          <a:lstStyle/>
          <a:p>
            <a:pPr defTabSz="914400" eaLnBrk="1" hangingPunct="1"/>
            <a:r>
              <a:rPr lang="en-US" altLang="en-US" smtClean="0"/>
              <a:t>Custodial care</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2" name="Rectangle 3"/>
          <p:cNvSpPr>
            <a:spLocks noGrp="1" noChangeArrowheads="1"/>
          </p:cNvSpPr>
          <p:nvPr>
            <p:ph idx="1"/>
          </p:nvPr>
        </p:nvSpPr>
        <p:spPr/>
        <p:txBody>
          <a:bodyPr/>
          <a:lstStyle/>
          <a:p>
            <a:pPr marL="342900" indent="-342900" defTabSz="914400" eaLnBrk="1" hangingPunct="1"/>
            <a:r>
              <a:rPr lang="en-US" altLang="en-US" dirty="0" smtClean="0"/>
              <a:t>Generally do not include assistance with IADLs</a:t>
            </a:r>
          </a:p>
          <a:p>
            <a:pPr marL="342900" indent="-342900" defTabSz="914400" eaLnBrk="1" hangingPunct="1"/>
            <a:r>
              <a:rPr lang="en-US" altLang="en-US" dirty="0" smtClean="0"/>
              <a:t>Does not include payments for meals and lodging</a:t>
            </a:r>
          </a:p>
          <a:p>
            <a:pPr marL="342900" indent="-342900" defTabSz="914400" eaLnBrk="1" hangingPunct="1"/>
            <a:endParaRPr lang="en-US" altLang="en-US" dirty="0" smtClean="0"/>
          </a:p>
          <a:p>
            <a:pPr marL="342900" indent="-342900" defTabSz="914400" eaLnBrk="1" hangingPunct="1"/>
            <a:endParaRPr lang="en-US" altLang="en-US" dirty="0" smtClean="0"/>
          </a:p>
          <a:p>
            <a:pPr marL="342900" indent="-342900" defTabSz="914400" eaLnBrk="1" hangingPunct="1"/>
            <a:endParaRPr lang="en-US" altLang="en-US" dirty="0" smtClean="0"/>
          </a:p>
          <a:p>
            <a:pPr marL="342900" indent="-342900" defTabSz="914400" eaLnBrk="1" hangingPunct="1"/>
            <a:endParaRPr lang="en-US" altLang="en-US" dirty="0" smtClean="0"/>
          </a:p>
          <a:p>
            <a:pPr marL="342900" indent="-342900" algn="r" defTabSz="914400" eaLnBrk="1" hangingPunct="1">
              <a:buFont typeface="Arial" panose="020B0604020202020204" pitchFamily="34" charset="0"/>
              <a:buNone/>
            </a:pPr>
            <a:r>
              <a:rPr lang="en-US" altLang="en-US" dirty="0" smtClean="0"/>
              <a:t>38 CFR 3.272 (g)</a:t>
            </a:r>
          </a:p>
        </p:txBody>
      </p:sp>
      <p:sp>
        <p:nvSpPr>
          <p:cNvPr id="4" name="Slide Number Placeholder 3"/>
          <p:cNvSpPr>
            <a:spLocks noGrp="1"/>
          </p:cNvSpPr>
          <p:nvPr>
            <p:ph type="sldNum" sz="quarter" idx="12"/>
          </p:nvPr>
        </p:nvSpPr>
        <p:spPr/>
        <p:txBody>
          <a:bodyPr/>
          <a:lstStyle/>
          <a:p>
            <a:pPr>
              <a:defRPr/>
            </a:pPr>
            <a:fld id="{9596C193-3AFF-42BE-87DA-95A14632F395}" type="slidenum">
              <a:rPr lang="en-US" altLang="en-US"/>
              <a:pPr>
                <a:defRPr/>
              </a:pPr>
              <a:t>42</a:t>
            </a:fld>
            <a:endParaRPr lang="en-US" altLang="en-US"/>
          </a:p>
        </p:txBody>
      </p:sp>
      <p:sp>
        <p:nvSpPr>
          <p:cNvPr id="48131" name="Rectangle 2"/>
          <p:cNvSpPr>
            <a:spLocks noGrp="1" noChangeArrowheads="1"/>
          </p:cNvSpPr>
          <p:nvPr>
            <p:ph type="title"/>
          </p:nvPr>
        </p:nvSpPr>
        <p:spPr/>
        <p:txBody>
          <a:bodyPr/>
          <a:lstStyle/>
          <a:p>
            <a:pPr defTabSz="914400" eaLnBrk="1" hangingPunct="1"/>
            <a:r>
              <a:rPr lang="en-US" altLang="en-US" smtClean="0"/>
              <a:t>Medical expenses</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6" name="Rectangle 3"/>
          <p:cNvSpPr>
            <a:spLocks noGrp="1" noChangeArrowheads="1"/>
          </p:cNvSpPr>
          <p:nvPr>
            <p:ph idx="1"/>
          </p:nvPr>
        </p:nvSpPr>
        <p:spPr>
          <a:xfrm>
            <a:off x="628650" y="1295248"/>
            <a:ext cx="7886700" cy="4882058"/>
          </a:xfrm>
        </p:spPr>
        <p:txBody>
          <a:bodyPr/>
          <a:lstStyle/>
          <a:p>
            <a:pPr marL="342900" indent="-342900" defTabSz="914400" eaLnBrk="1" hangingPunct="1"/>
            <a:r>
              <a:rPr lang="en-US" altLang="en-US" sz="2600" dirty="0" smtClean="0"/>
              <a:t>Payments for assistance with ADLs and IADLs are medical as long as attendant provides disabled individual with health care or custodial care.</a:t>
            </a:r>
          </a:p>
          <a:p>
            <a:pPr marL="342900" indent="-342900" defTabSz="914400" eaLnBrk="1" hangingPunct="1"/>
            <a:r>
              <a:rPr lang="en-US" altLang="en-US" sz="2600" dirty="0" smtClean="0"/>
              <a:t>Attendant must be health care provider unless:</a:t>
            </a:r>
          </a:p>
          <a:p>
            <a:pPr marL="742950" lvl="1" indent="-285750" defTabSz="914400" eaLnBrk="1" hangingPunct="1"/>
            <a:r>
              <a:rPr lang="en-US" altLang="en-US" sz="2400" dirty="0" smtClean="0"/>
              <a:t>Disabled individual needs A&amp;A or is housebound, or</a:t>
            </a:r>
          </a:p>
          <a:p>
            <a:pPr marL="742950" lvl="1" indent="-285750" defTabSz="914400" eaLnBrk="1" hangingPunct="1"/>
            <a:r>
              <a:rPr lang="en-US" altLang="en-US" sz="2400" dirty="0" smtClean="0"/>
              <a:t>Physician, physician assistant, certified nurse practitioner, clinical nurse specialist states in writing that, due to physical, mental, developmental, or cognitive disorder, the individual requires the health care or custodial care that in-home attendant provides</a:t>
            </a:r>
          </a:p>
          <a:p>
            <a:pPr marL="742950" lvl="1" indent="-285750" algn="r" defTabSz="914400" eaLnBrk="1" hangingPunct="1">
              <a:buFont typeface="Arial" panose="020B0604020202020204" pitchFamily="34" charset="0"/>
              <a:buNone/>
            </a:pPr>
            <a:r>
              <a:rPr lang="en-US" altLang="en-US" sz="2400" dirty="0" smtClean="0"/>
              <a:t>M21-1, V.iii.1.G.3.m, n, and o</a:t>
            </a:r>
          </a:p>
        </p:txBody>
      </p:sp>
      <p:sp>
        <p:nvSpPr>
          <p:cNvPr id="4" name="Slide Number Placeholder 3"/>
          <p:cNvSpPr>
            <a:spLocks noGrp="1"/>
          </p:cNvSpPr>
          <p:nvPr>
            <p:ph type="sldNum" sz="quarter" idx="12"/>
          </p:nvPr>
        </p:nvSpPr>
        <p:spPr/>
        <p:txBody>
          <a:bodyPr/>
          <a:lstStyle/>
          <a:p>
            <a:pPr>
              <a:defRPr/>
            </a:pPr>
            <a:fld id="{529247DF-675A-48F6-8865-417A960BB493}" type="slidenum">
              <a:rPr lang="en-US" altLang="en-US"/>
              <a:pPr>
                <a:defRPr/>
              </a:pPr>
              <a:t>43</a:t>
            </a:fld>
            <a:endParaRPr lang="en-US" altLang="en-US"/>
          </a:p>
        </p:txBody>
      </p:sp>
      <p:sp>
        <p:nvSpPr>
          <p:cNvPr id="49155" name="Rectangle 2"/>
          <p:cNvSpPr>
            <a:spLocks noGrp="1" noChangeArrowheads="1"/>
          </p:cNvSpPr>
          <p:nvPr>
            <p:ph type="title"/>
          </p:nvPr>
        </p:nvSpPr>
        <p:spPr/>
        <p:txBody>
          <a:bodyPr/>
          <a:lstStyle/>
          <a:p>
            <a:pPr defTabSz="914400" eaLnBrk="1" hangingPunct="1"/>
            <a:r>
              <a:rPr lang="en-US" altLang="en-US" smtClean="0"/>
              <a:t>In home health care expenses</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80" name="Rectangle 3"/>
          <p:cNvSpPr>
            <a:spLocks noGrp="1" noChangeArrowheads="1"/>
          </p:cNvSpPr>
          <p:nvPr>
            <p:ph idx="1"/>
          </p:nvPr>
        </p:nvSpPr>
        <p:spPr/>
        <p:txBody>
          <a:bodyPr/>
          <a:lstStyle/>
          <a:p>
            <a:pPr marL="342900" indent="-342900" defTabSz="914400" eaLnBrk="1" hangingPunct="1"/>
            <a:r>
              <a:rPr lang="en-US" altLang="en-US" dirty="0" smtClean="0"/>
              <a:t>Attached to original application forms</a:t>
            </a:r>
          </a:p>
          <a:p>
            <a:pPr marL="742950" lvl="1" indent="-285750" defTabSz="914400" eaLnBrk="1" hangingPunct="1"/>
            <a:r>
              <a:rPr lang="en-US" altLang="en-US" sz="2400" dirty="0" smtClean="0"/>
              <a:t>VAF 21P-527</a:t>
            </a:r>
          </a:p>
          <a:p>
            <a:pPr marL="742950" lvl="1" indent="-285750" defTabSz="914400" eaLnBrk="1" hangingPunct="1"/>
            <a:r>
              <a:rPr lang="en-US" altLang="en-US" sz="2400" dirty="0" smtClean="0"/>
              <a:t>VAF 21P-527EZ</a:t>
            </a:r>
          </a:p>
          <a:p>
            <a:pPr marL="742950" lvl="1" indent="-285750" defTabSz="914400" eaLnBrk="1" hangingPunct="1"/>
            <a:r>
              <a:rPr lang="en-US" altLang="en-US" sz="2400" dirty="0" smtClean="0"/>
              <a:t>VAF 21P-534</a:t>
            </a:r>
          </a:p>
          <a:p>
            <a:pPr marL="742950" lvl="1" indent="-285750" defTabSz="914400" eaLnBrk="1" hangingPunct="1"/>
            <a:r>
              <a:rPr lang="en-US" altLang="en-US" sz="2400" dirty="0" smtClean="0"/>
              <a:t>VAF 21P-534EZ</a:t>
            </a:r>
          </a:p>
          <a:p>
            <a:pPr marL="342900" indent="-342900" defTabSz="914400" eaLnBrk="1" hangingPunct="1"/>
            <a:r>
              <a:rPr lang="en-US" altLang="en-US" dirty="0" smtClean="0"/>
              <a:t>Worksheet for Assisted Living, Adult Day Care or Similar Facility (other than nursing home)</a:t>
            </a:r>
          </a:p>
          <a:p>
            <a:pPr marL="342900" indent="-342900" defTabSz="914400" eaLnBrk="1" hangingPunct="1"/>
            <a:r>
              <a:rPr lang="en-US" altLang="en-US" dirty="0" smtClean="0"/>
              <a:t>Worksheet for In-home Attendant Expenses</a:t>
            </a:r>
          </a:p>
          <a:p>
            <a:pPr marL="342900" indent="-342900" algn="r" defTabSz="914400" eaLnBrk="1" hangingPunct="1">
              <a:buFont typeface="Arial" panose="020B0604020202020204" pitchFamily="34" charset="0"/>
              <a:buNone/>
            </a:pPr>
            <a:r>
              <a:rPr lang="en-US" altLang="en-US" dirty="0" smtClean="0"/>
              <a:t>Look at 21P-527EZ handout</a:t>
            </a:r>
          </a:p>
        </p:txBody>
      </p:sp>
      <p:sp>
        <p:nvSpPr>
          <p:cNvPr id="4" name="Slide Number Placeholder 3"/>
          <p:cNvSpPr>
            <a:spLocks noGrp="1"/>
          </p:cNvSpPr>
          <p:nvPr>
            <p:ph type="sldNum" sz="quarter" idx="12"/>
          </p:nvPr>
        </p:nvSpPr>
        <p:spPr/>
        <p:txBody>
          <a:bodyPr/>
          <a:lstStyle/>
          <a:p>
            <a:pPr>
              <a:defRPr/>
            </a:pPr>
            <a:fld id="{511C93BE-CD12-4699-B884-BBC8DA819B20}" type="slidenum">
              <a:rPr lang="en-US" altLang="en-US"/>
              <a:pPr>
                <a:defRPr/>
              </a:pPr>
              <a:t>44</a:t>
            </a:fld>
            <a:endParaRPr lang="en-US" altLang="en-US"/>
          </a:p>
        </p:txBody>
      </p:sp>
      <p:sp>
        <p:nvSpPr>
          <p:cNvPr id="50179" name="Rectangle 2"/>
          <p:cNvSpPr>
            <a:spLocks noGrp="1" noChangeArrowheads="1"/>
          </p:cNvSpPr>
          <p:nvPr>
            <p:ph type="title"/>
          </p:nvPr>
        </p:nvSpPr>
        <p:spPr/>
        <p:txBody>
          <a:bodyPr/>
          <a:lstStyle/>
          <a:p>
            <a:pPr defTabSz="914400" eaLnBrk="1" hangingPunct="1"/>
            <a:r>
              <a:rPr lang="en-US" altLang="en-US" smtClean="0"/>
              <a:t>Worksheets for care expenses</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4" name="Rectangle 3"/>
          <p:cNvSpPr>
            <a:spLocks noGrp="1" noChangeArrowheads="1"/>
          </p:cNvSpPr>
          <p:nvPr>
            <p:ph idx="1"/>
          </p:nvPr>
        </p:nvSpPr>
        <p:spPr/>
        <p:txBody>
          <a:bodyPr/>
          <a:lstStyle/>
          <a:p>
            <a:pPr marL="342900" indent="-342900" defTabSz="914400" eaLnBrk="1" hangingPunct="1"/>
            <a:r>
              <a:rPr lang="en-US" altLang="en-US" smtClean="0"/>
              <a:t>VA Form 21P-8416, Medical Expense Report</a:t>
            </a:r>
          </a:p>
          <a:p>
            <a:pPr marL="342900" indent="-342900" defTabSz="914400" eaLnBrk="1" hangingPunct="1"/>
            <a:r>
              <a:rPr lang="en-US" altLang="en-US" smtClean="0"/>
              <a:t>VA Form 21P-0969, Income and Asset Statement in Support of Claim for Pension or Parent’s Dependency and Indemnity Compensation (DIC)</a:t>
            </a:r>
          </a:p>
        </p:txBody>
      </p:sp>
      <p:sp>
        <p:nvSpPr>
          <p:cNvPr id="4" name="Slide Number Placeholder 3"/>
          <p:cNvSpPr>
            <a:spLocks noGrp="1"/>
          </p:cNvSpPr>
          <p:nvPr>
            <p:ph type="sldNum" sz="quarter" idx="12"/>
          </p:nvPr>
        </p:nvSpPr>
        <p:spPr/>
        <p:txBody>
          <a:bodyPr/>
          <a:lstStyle/>
          <a:p>
            <a:pPr>
              <a:defRPr/>
            </a:pPr>
            <a:fld id="{97653183-5B25-4F8B-A02D-D19411185D29}" type="slidenum">
              <a:rPr lang="en-US" altLang="en-US"/>
              <a:pPr>
                <a:defRPr/>
              </a:pPr>
              <a:t>45</a:t>
            </a:fld>
            <a:endParaRPr lang="en-US" altLang="en-US"/>
          </a:p>
        </p:txBody>
      </p:sp>
      <p:sp>
        <p:nvSpPr>
          <p:cNvPr id="51203" name="Rectangle 2"/>
          <p:cNvSpPr>
            <a:spLocks noGrp="1" noChangeArrowheads="1"/>
          </p:cNvSpPr>
          <p:nvPr>
            <p:ph type="title"/>
          </p:nvPr>
        </p:nvSpPr>
        <p:spPr/>
        <p:txBody>
          <a:bodyPr/>
          <a:lstStyle/>
          <a:p>
            <a:pPr defTabSz="914400" eaLnBrk="1" hangingPunct="1"/>
            <a:r>
              <a:rPr lang="en-US" altLang="en-US" smtClean="0"/>
              <a:t>Other forms updated</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8" name="Rectangle 3"/>
          <p:cNvSpPr>
            <a:spLocks noGrp="1" noChangeArrowheads="1"/>
          </p:cNvSpPr>
          <p:nvPr>
            <p:ph idx="1"/>
          </p:nvPr>
        </p:nvSpPr>
        <p:spPr/>
        <p:txBody>
          <a:bodyPr/>
          <a:lstStyle/>
          <a:p>
            <a:pPr marL="342900" indent="-342900" defTabSz="914400" eaLnBrk="1" hangingPunct="1"/>
            <a:r>
              <a:rPr lang="en-US" altLang="en-US" dirty="0" smtClean="0"/>
              <a:t>$90 rate</a:t>
            </a:r>
          </a:p>
          <a:p>
            <a:pPr marL="342900" indent="-342900" defTabSz="914400" eaLnBrk="1" hangingPunct="1"/>
            <a:r>
              <a:rPr lang="en-US" altLang="en-US" dirty="0" smtClean="0"/>
              <a:t>No pension/survivor’s pension in excess of $90 per month paid to or for beneficiary for any period after month in which Medicaid payments begin</a:t>
            </a:r>
          </a:p>
          <a:p>
            <a:pPr marL="342900" indent="-342900" defTabSz="914400" eaLnBrk="1" hangingPunct="1"/>
            <a:r>
              <a:rPr lang="en-US" altLang="en-US" dirty="0" smtClean="0"/>
              <a:t>Applies to </a:t>
            </a:r>
          </a:p>
          <a:p>
            <a:pPr marL="742950" lvl="1" indent="-285750" defTabSz="914400" eaLnBrk="1" hangingPunct="1"/>
            <a:r>
              <a:rPr lang="en-US" altLang="en-US" sz="2400" dirty="0" smtClean="0"/>
              <a:t>veteran without a spouse or child</a:t>
            </a:r>
          </a:p>
          <a:p>
            <a:pPr marL="742950" lvl="1" indent="-285750" defTabSz="914400" eaLnBrk="1" hangingPunct="1"/>
            <a:r>
              <a:rPr lang="en-US" altLang="en-US" sz="2400" dirty="0" smtClean="0"/>
              <a:t>surviving spouse without a child</a:t>
            </a:r>
          </a:p>
          <a:p>
            <a:pPr marL="742950" lvl="1" indent="-285750" defTabSz="914400" eaLnBrk="1" hangingPunct="1"/>
            <a:r>
              <a:rPr lang="en-US" altLang="en-US" sz="2400" dirty="0" smtClean="0"/>
              <a:t>surviving child</a:t>
            </a:r>
          </a:p>
          <a:p>
            <a:pPr marL="342900" indent="-342900" algn="r" defTabSz="914400" eaLnBrk="1" hangingPunct="1">
              <a:buFont typeface="Arial" panose="020B0604020202020204" pitchFamily="34" charset="0"/>
              <a:buNone/>
            </a:pPr>
            <a:r>
              <a:rPr lang="en-US" altLang="en-US" dirty="0" smtClean="0"/>
              <a:t>38 CFR 3.551</a:t>
            </a:r>
          </a:p>
        </p:txBody>
      </p:sp>
      <p:sp>
        <p:nvSpPr>
          <p:cNvPr id="4" name="Slide Number Placeholder 3"/>
          <p:cNvSpPr>
            <a:spLocks noGrp="1"/>
          </p:cNvSpPr>
          <p:nvPr>
            <p:ph type="sldNum" sz="quarter" idx="12"/>
          </p:nvPr>
        </p:nvSpPr>
        <p:spPr/>
        <p:txBody>
          <a:bodyPr/>
          <a:lstStyle/>
          <a:p>
            <a:pPr>
              <a:defRPr/>
            </a:pPr>
            <a:fld id="{D1F588CB-05E8-4363-86B6-44C86C955CBF}" type="slidenum">
              <a:rPr lang="en-US" altLang="en-US"/>
              <a:pPr>
                <a:defRPr/>
              </a:pPr>
              <a:t>46</a:t>
            </a:fld>
            <a:endParaRPr lang="en-US" altLang="en-US"/>
          </a:p>
        </p:txBody>
      </p:sp>
      <p:sp>
        <p:nvSpPr>
          <p:cNvPr id="52227" name="Rectangle 2"/>
          <p:cNvSpPr>
            <a:spLocks noGrp="1" noChangeArrowheads="1"/>
          </p:cNvSpPr>
          <p:nvPr>
            <p:ph type="title"/>
          </p:nvPr>
        </p:nvSpPr>
        <p:spPr/>
        <p:txBody>
          <a:bodyPr/>
          <a:lstStyle/>
          <a:p>
            <a:pPr defTabSz="914400" eaLnBrk="1" hangingPunct="1"/>
            <a:r>
              <a:rPr lang="en-US" altLang="en-US" smtClean="0"/>
              <a:t>Expansion of $90 Medicaid rate to surviving children</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2" name="Rectangle 3"/>
          <p:cNvSpPr>
            <a:spLocks noGrp="1" noChangeArrowheads="1"/>
          </p:cNvSpPr>
          <p:nvPr>
            <p:ph idx="1"/>
          </p:nvPr>
        </p:nvSpPr>
        <p:spPr/>
        <p:txBody>
          <a:bodyPr/>
          <a:lstStyle/>
          <a:p>
            <a:pPr marL="342900" indent="-342900" defTabSz="914400" eaLnBrk="1" hangingPunct="1"/>
            <a:r>
              <a:rPr lang="en-US" altLang="en-US" smtClean="0"/>
              <a:t>AO 73 changes</a:t>
            </a:r>
          </a:p>
          <a:p>
            <a:pPr marL="742950" lvl="1" indent="-285750" defTabSz="914400" eaLnBrk="1" hangingPunct="1"/>
            <a:r>
              <a:rPr lang="en-US" altLang="en-US" sz="2400" smtClean="0"/>
              <a:t>Bright line net worth limit</a:t>
            </a:r>
          </a:p>
          <a:p>
            <a:pPr marL="742950" lvl="1" indent="-285750" defTabSz="914400" eaLnBrk="1" hangingPunct="1"/>
            <a:r>
              <a:rPr lang="en-US" altLang="en-US" sz="2400" smtClean="0"/>
              <a:t>Residential lot size</a:t>
            </a:r>
          </a:p>
          <a:p>
            <a:pPr marL="742950" lvl="1" indent="-285750" defTabSz="914400" eaLnBrk="1" hangingPunct="1"/>
            <a:r>
              <a:rPr lang="en-US" altLang="en-US" sz="2400" smtClean="0"/>
              <a:t>Impact of sale of residence</a:t>
            </a:r>
          </a:p>
          <a:p>
            <a:pPr marL="742950" lvl="1" indent="-285750" defTabSz="914400" eaLnBrk="1" hangingPunct="1"/>
            <a:r>
              <a:rPr lang="en-US" altLang="en-US" sz="2400" smtClean="0"/>
              <a:t>Look back period</a:t>
            </a:r>
          </a:p>
          <a:p>
            <a:pPr marL="742950" lvl="1" indent="-285750" defTabSz="914400" eaLnBrk="1" hangingPunct="1"/>
            <a:r>
              <a:rPr lang="en-US" altLang="en-US" sz="2400" smtClean="0"/>
              <a:t>Penalty period</a:t>
            </a:r>
          </a:p>
          <a:p>
            <a:pPr marL="742950" lvl="1" indent="-285750" defTabSz="914400" eaLnBrk="1" hangingPunct="1"/>
            <a:r>
              <a:rPr lang="en-US" altLang="en-US" sz="2400" smtClean="0"/>
              <a:t>Transfers for less than fair market value</a:t>
            </a:r>
          </a:p>
          <a:p>
            <a:pPr marL="742950" lvl="1" indent="-285750" defTabSz="914400" eaLnBrk="1" hangingPunct="1"/>
            <a:r>
              <a:rPr lang="en-US" altLang="en-US" sz="2400" smtClean="0"/>
              <a:t>Deductible medical expenses</a:t>
            </a:r>
          </a:p>
          <a:p>
            <a:pPr marL="742950" lvl="1" indent="-285750" defTabSz="914400" eaLnBrk="1" hangingPunct="1"/>
            <a:r>
              <a:rPr lang="en-US" altLang="en-US" sz="2400" smtClean="0"/>
              <a:t>Expansion of $90 Medicaid rate to surviving children</a:t>
            </a:r>
          </a:p>
        </p:txBody>
      </p:sp>
      <p:sp>
        <p:nvSpPr>
          <p:cNvPr id="4" name="Slide Number Placeholder 3"/>
          <p:cNvSpPr>
            <a:spLocks noGrp="1"/>
          </p:cNvSpPr>
          <p:nvPr>
            <p:ph type="sldNum" sz="quarter" idx="12"/>
          </p:nvPr>
        </p:nvSpPr>
        <p:spPr/>
        <p:txBody>
          <a:bodyPr/>
          <a:lstStyle/>
          <a:p>
            <a:pPr>
              <a:defRPr/>
            </a:pPr>
            <a:fld id="{707E8847-DED0-439B-96A5-46BFEA3EF578}" type="slidenum">
              <a:rPr lang="en-US" altLang="en-US"/>
              <a:pPr>
                <a:defRPr/>
              </a:pPr>
              <a:t>47</a:t>
            </a:fld>
            <a:endParaRPr lang="en-US" altLang="en-US"/>
          </a:p>
        </p:txBody>
      </p:sp>
      <p:sp>
        <p:nvSpPr>
          <p:cNvPr id="53251" name="Rectangle 2"/>
          <p:cNvSpPr>
            <a:spLocks noGrp="1" noChangeArrowheads="1"/>
          </p:cNvSpPr>
          <p:nvPr>
            <p:ph type="title"/>
          </p:nvPr>
        </p:nvSpPr>
        <p:spPr/>
        <p:txBody>
          <a:bodyPr/>
          <a:lstStyle/>
          <a:p>
            <a:pPr defTabSz="914400" eaLnBrk="1" hangingPunct="1"/>
            <a:r>
              <a:rPr lang="en-US" altLang="en-US" smtClean="0"/>
              <a:t>SUMMARY</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3"/>
          <p:cNvSpPr>
            <a:spLocks noGrp="1" noChangeArrowheads="1"/>
          </p:cNvSpPr>
          <p:nvPr>
            <p:ph idx="1"/>
          </p:nvPr>
        </p:nvSpPr>
        <p:spPr/>
        <p:txBody>
          <a:bodyPr/>
          <a:lstStyle/>
          <a:p>
            <a:pPr algn="ctr" eaLnBrk="1" hangingPunct="1">
              <a:buFont typeface="Arial" panose="020B0604020202020204" pitchFamily="34" charset="0"/>
              <a:buNone/>
            </a:pPr>
            <a:endParaRPr lang="en-US" altLang="en-US" smtClean="0"/>
          </a:p>
          <a:p>
            <a:pPr algn="ctr" eaLnBrk="1" hangingPunct="1">
              <a:buFont typeface="Arial" panose="020B0604020202020204" pitchFamily="34" charset="0"/>
              <a:buNone/>
            </a:pPr>
            <a:endParaRPr lang="en-US" altLang="en-US" smtClean="0"/>
          </a:p>
          <a:p>
            <a:pPr algn="ctr" eaLnBrk="1" hangingPunct="1">
              <a:buFont typeface="Arial" panose="020B0604020202020204" pitchFamily="34" charset="0"/>
              <a:buNone/>
            </a:pPr>
            <a:r>
              <a:rPr lang="en-US" altLang="en-US" sz="5400" b="1" smtClean="0">
                <a:solidFill>
                  <a:srgbClr val="FF0000"/>
                </a:solidFill>
              </a:rPr>
              <a:t>QUESTIONS???</a:t>
            </a:r>
          </a:p>
        </p:txBody>
      </p:sp>
      <p:sp>
        <p:nvSpPr>
          <p:cNvPr id="4" name="Slide Number Placeholder 3"/>
          <p:cNvSpPr>
            <a:spLocks noGrp="1"/>
          </p:cNvSpPr>
          <p:nvPr>
            <p:ph type="sldNum" sz="quarter" idx="12"/>
          </p:nvPr>
        </p:nvSpPr>
        <p:spPr/>
        <p:txBody>
          <a:bodyPr/>
          <a:lstStyle/>
          <a:p>
            <a:pPr>
              <a:defRPr/>
            </a:pPr>
            <a:fld id="{41CF0631-0E19-43F4-A598-2473449C3D49}" type="slidenum">
              <a:rPr lang="en-US" altLang="en-US"/>
              <a:pPr>
                <a:defRPr/>
              </a:pPr>
              <a:t>48</a:t>
            </a:fld>
            <a:endParaRPr lang="en-US" altLang="en-US"/>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00" name="Rectangle 3"/>
          <p:cNvSpPr>
            <a:spLocks noGrp="1" noChangeArrowheads="1"/>
          </p:cNvSpPr>
          <p:nvPr>
            <p:ph idx="1"/>
          </p:nvPr>
        </p:nvSpPr>
        <p:spPr/>
        <p:txBody>
          <a:bodyPr/>
          <a:lstStyle/>
          <a:p>
            <a:pPr eaLnBrk="1" hangingPunct="1"/>
            <a:r>
              <a:rPr lang="en-US" altLang="en-US" smtClean="0"/>
              <a:t>Using all we have discussed today, we are going to prepare an application for VA disability pension benefits.  The handout #3 provides you with the information you gleaned from your interview with the veteran.  </a:t>
            </a:r>
          </a:p>
          <a:p>
            <a:pPr eaLnBrk="1" hangingPunct="1"/>
            <a:r>
              <a:rPr lang="en-US" altLang="en-US" smtClean="0"/>
              <a:t>When you are complete, we will discuss any issues or concerns, whether or not the veteran qualifies for pension, calculation of net worth, etc.</a:t>
            </a:r>
          </a:p>
        </p:txBody>
      </p:sp>
      <p:sp>
        <p:nvSpPr>
          <p:cNvPr id="4" name="Slide Number Placeholder 3"/>
          <p:cNvSpPr>
            <a:spLocks noGrp="1"/>
          </p:cNvSpPr>
          <p:nvPr>
            <p:ph type="sldNum" sz="quarter" idx="12"/>
          </p:nvPr>
        </p:nvSpPr>
        <p:spPr/>
        <p:txBody>
          <a:bodyPr/>
          <a:lstStyle/>
          <a:p>
            <a:pPr>
              <a:defRPr/>
            </a:pPr>
            <a:fld id="{132AF450-69FE-4FDD-976E-A8F6025DD893}" type="slidenum">
              <a:rPr lang="en-US" altLang="en-US"/>
              <a:pPr>
                <a:defRPr/>
              </a:pPr>
              <a:t>49</a:t>
            </a:fld>
            <a:endParaRPr lang="en-US" altLang="en-US"/>
          </a:p>
        </p:txBody>
      </p:sp>
      <p:sp>
        <p:nvSpPr>
          <p:cNvPr id="55299" name="Rectangle 2"/>
          <p:cNvSpPr>
            <a:spLocks noGrp="1" noChangeArrowheads="1"/>
          </p:cNvSpPr>
          <p:nvPr>
            <p:ph type="title"/>
          </p:nvPr>
        </p:nvSpPr>
        <p:spPr/>
        <p:txBody>
          <a:bodyPr/>
          <a:lstStyle/>
          <a:p>
            <a:pPr eaLnBrk="1" hangingPunct="1"/>
            <a:r>
              <a:rPr lang="en-US" altLang="en-US" smtClean="0"/>
              <a:t>EXERCISE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Rectangle 3"/>
          <p:cNvSpPr>
            <a:spLocks noGrp="1" noChangeArrowheads="1"/>
          </p:cNvSpPr>
          <p:nvPr>
            <p:ph idx="1"/>
          </p:nvPr>
        </p:nvSpPr>
        <p:spPr/>
        <p:txBody>
          <a:bodyPr/>
          <a:lstStyle/>
          <a:p>
            <a:pPr marL="342900" indent="-342900" defTabSz="914400" eaLnBrk="1" hangingPunct="1"/>
            <a:r>
              <a:rPr lang="en-US" altLang="en-US" sz="2800" smtClean="0"/>
              <a:t>Establish clear limit for net worth</a:t>
            </a:r>
          </a:p>
          <a:p>
            <a:pPr marL="342900" indent="-342900" defTabSz="914400" eaLnBrk="1" hangingPunct="1"/>
            <a:r>
              <a:rPr lang="en-US" altLang="en-US" sz="2800" smtClean="0"/>
              <a:t>Maintain integrity of pension program</a:t>
            </a:r>
          </a:p>
          <a:p>
            <a:pPr marL="342900" indent="-342900" defTabSz="914400" eaLnBrk="1" hangingPunct="1"/>
            <a:r>
              <a:rPr lang="en-US" altLang="en-US" sz="2800" smtClean="0"/>
              <a:t>Prevent asset transfers</a:t>
            </a:r>
          </a:p>
          <a:p>
            <a:pPr marL="342900" indent="-342900" defTabSz="914400" eaLnBrk="1" hangingPunct="1"/>
            <a:r>
              <a:rPr lang="en-US" altLang="en-US" sz="2800" smtClean="0"/>
              <a:t>Improve evaluation of need for benefit</a:t>
            </a:r>
          </a:p>
          <a:p>
            <a:pPr marL="342900" indent="-342900" defTabSz="914400" eaLnBrk="1" hangingPunct="1"/>
            <a:r>
              <a:rPr lang="en-US" altLang="en-US" sz="2800" smtClean="0"/>
              <a:t>Eliminate need for net worth determinations</a:t>
            </a:r>
          </a:p>
          <a:p>
            <a:pPr marL="342900" indent="-342900" defTabSz="914400" eaLnBrk="1" hangingPunct="1"/>
            <a:r>
              <a:rPr lang="en-US" altLang="en-US" sz="2800" smtClean="0"/>
              <a:t>Clarify countable medical expenses</a:t>
            </a:r>
          </a:p>
        </p:txBody>
      </p:sp>
      <p:sp>
        <p:nvSpPr>
          <p:cNvPr id="4" name="Slide Number Placeholder 3"/>
          <p:cNvSpPr>
            <a:spLocks noGrp="1"/>
          </p:cNvSpPr>
          <p:nvPr>
            <p:ph type="sldNum" sz="quarter" idx="12"/>
          </p:nvPr>
        </p:nvSpPr>
        <p:spPr/>
        <p:txBody>
          <a:bodyPr/>
          <a:lstStyle/>
          <a:p>
            <a:pPr>
              <a:defRPr/>
            </a:pPr>
            <a:fld id="{35918F04-1070-413F-9698-F71DE9E13D09}" type="slidenum">
              <a:rPr lang="en-US" altLang="en-US"/>
              <a:pPr>
                <a:defRPr/>
              </a:pPr>
              <a:t>5</a:t>
            </a:fld>
            <a:endParaRPr lang="en-US" altLang="en-US"/>
          </a:p>
        </p:txBody>
      </p:sp>
      <p:sp>
        <p:nvSpPr>
          <p:cNvPr id="9219" name="Rectangle 2"/>
          <p:cNvSpPr>
            <a:spLocks noGrp="1" noChangeArrowheads="1"/>
          </p:cNvSpPr>
          <p:nvPr>
            <p:ph type="title"/>
          </p:nvPr>
        </p:nvSpPr>
        <p:spPr/>
        <p:txBody>
          <a:bodyPr/>
          <a:lstStyle/>
          <a:p>
            <a:pPr defTabSz="914400" eaLnBrk="1" hangingPunct="1"/>
            <a:r>
              <a:rPr lang="en-US" altLang="en-US" smtClean="0"/>
              <a:t>Purpose of rule changes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Rectangle 3"/>
          <p:cNvSpPr>
            <a:spLocks noGrp="1" noChangeArrowheads="1"/>
          </p:cNvSpPr>
          <p:nvPr>
            <p:ph idx="1"/>
          </p:nvPr>
        </p:nvSpPr>
        <p:spPr/>
        <p:txBody>
          <a:bodyPr/>
          <a:lstStyle/>
          <a:p>
            <a:pPr marL="342900" indent="-342900" defTabSz="914400" eaLnBrk="1" hangingPunct="1">
              <a:lnSpc>
                <a:spcPct val="80000"/>
              </a:lnSpc>
            </a:pPr>
            <a:r>
              <a:rPr lang="en-US" altLang="en-US" dirty="0" smtClean="0"/>
              <a:t>“Bright-line” net worth</a:t>
            </a:r>
          </a:p>
          <a:p>
            <a:pPr marL="342900" indent="-342900" defTabSz="914400" eaLnBrk="1" hangingPunct="1">
              <a:lnSpc>
                <a:spcPct val="80000"/>
              </a:lnSpc>
            </a:pPr>
            <a:r>
              <a:rPr lang="en-US" altLang="en-US" dirty="0" smtClean="0"/>
              <a:t>Calculating net worth</a:t>
            </a:r>
          </a:p>
          <a:p>
            <a:pPr marL="342900" indent="-342900" defTabSz="914400" eaLnBrk="1" hangingPunct="1">
              <a:lnSpc>
                <a:spcPct val="80000"/>
              </a:lnSpc>
            </a:pPr>
            <a:r>
              <a:rPr lang="en-US" altLang="en-US" dirty="0" smtClean="0"/>
              <a:t>Considerations for net worth</a:t>
            </a:r>
          </a:p>
          <a:p>
            <a:pPr marL="342900" indent="-342900" defTabSz="914400" eaLnBrk="1" hangingPunct="1">
              <a:lnSpc>
                <a:spcPct val="80000"/>
              </a:lnSpc>
            </a:pPr>
            <a:r>
              <a:rPr lang="en-US" altLang="en-US" dirty="0" smtClean="0"/>
              <a:t>Convertibility of assets</a:t>
            </a:r>
          </a:p>
          <a:p>
            <a:pPr marL="342900" indent="-342900" defTabSz="914400" eaLnBrk="1" hangingPunct="1">
              <a:lnSpc>
                <a:spcPct val="80000"/>
              </a:lnSpc>
            </a:pPr>
            <a:r>
              <a:rPr lang="en-US" altLang="en-US" dirty="0" smtClean="0"/>
              <a:t>Residential lot limits</a:t>
            </a:r>
          </a:p>
          <a:p>
            <a:pPr marL="342900" indent="-342900" defTabSz="914400" eaLnBrk="1" hangingPunct="1">
              <a:lnSpc>
                <a:spcPct val="80000"/>
              </a:lnSpc>
            </a:pPr>
            <a:r>
              <a:rPr lang="en-US" altLang="en-US" dirty="0" smtClean="0"/>
              <a:t>Sale of home as asset</a:t>
            </a:r>
          </a:p>
          <a:p>
            <a:pPr marL="342900" indent="-342900" defTabSz="914400" eaLnBrk="1" hangingPunct="1">
              <a:lnSpc>
                <a:spcPct val="80000"/>
              </a:lnSpc>
            </a:pPr>
            <a:r>
              <a:rPr lang="en-US" altLang="en-US" dirty="0" smtClean="0"/>
              <a:t>Look back period</a:t>
            </a:r>
          </a:p>
          <a:p>
            <a:pPr marL="342900" indent="-342900" defTabSz="914400" eaLnBrk="1" hangingPunct="1">
              <a:lnSpc>
                <a:spcPct val="80000"/>
              </a:lnSpc>
            </a:pPr>
            <a:r>
              <a:rPr lang="en-US" altLang="en-US" dirty="0" smtClean="0"/>
              <a:t>Maximum 5 year penalty period</a:t>
            </a:r>
          </a:p>
          <a:p>
            <a:pPr marL="342900" indent="-342900" defTabSz="914400" eaLnBrk="1" hangingPunct="1">
              <a:lnSpc>
                <a:spcPct val="80000"/>
              </a:lnSpc>
            </a:pPr>
            <a:r>
              <a:rPr lang="en-US" altLang="en-US" dirty="0" smtClean="0"/>
              <a:t>Transfer for less than fair market value</a:t>
            </a:r>
          </a:p>
        </p:txBody>
      </p:sp>
      <p:sp>
        <p:nvSpPr>
          <p:cNvPr id="4" name="Slide Number Placeholder 3"/>
          <p:cNvSpPr>
            <a:spLocks noGrp="1"/>
          </p:cNvSpPr>
          <p:nvPr>
            <p:ph type="sldNum" sz="quarter" idx="12"/>
          </p:nvPr>
        </p:nvSpPr>
        <p:spPr/>
        <p:txBody>
          <a:bodyPr/>
          <a:lstStyle/>
          <a:p>
            <a:pPr>
              <a:defRPr/>
            </a:pPr>
            <a:fld id="{C0994781-44E3-466B-9B52-D04A15C04F94}" type="slidenum">
              <a:rPr lang="en-US" altLang="en-US"/>
              <a:pPr>
                <a:defRPr/>
              </a:pPr>
              <a:t>6</a:t>
            </a:fld>
            <a:endParaRPr lang="en-US" altLang="en-US"/>
          </a:p>
        </p:txBody>
      </p:sp>
      <p:sp>
        <p:nvSpPr>
          <p:cNvPr id="10243" name="Rectangle 2"/>
          <p:cNvSpPr>
            <a:spLocks noGrp="1" noChangeArrowheads="1"/>
          </p:cNvSpPr>
          <p:nvPr>
            <p:ph type="title"/>
          </p:nvPr>
        </p:nvSpPr>
        <p:spPr/>
        <p:txBody>
          <a:bodyPr/>
          <a:lstStyle/>
          <a:p>
            <a:pPr defTabSz="914400" eaLnBrk="1" hangingPunct="1"/>
            <a:r>
              <a:rPr lang="en-US" altLang="en-US" smtClean="0"/>
              <a:t>AO73 Rule</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Rectangle 3"/>
          <p:cNvSpPr>
            <a:spLocks noGrp="1" noChangeArrowheads="1"/>
          </p:cNvSpPr>
          <p:nvPr>
            <p:ph idx="1"/>
          </p:nvPr>
        </p:nvSpPr>
        <p:spPr/>
        <p:txBody>
          <a:bodyPr/>
          <a:lstStyle/>
          <a:p>
            <a:pPr marL="342900" indent="-342900"/>
            <a:r>
              <a:rPr lang="en-US" altLang="en-US" sz="2800" dirty="0"/>
              <a:t>Deducting medical expenses</a:t>
            </a:r>
          </a:p>
          <a:p>
            <a:pPr marL="342900" indent="-342900" defTabSz="914400" eaLnBrk="1" hangingPunct="1"/>
            <a:r>
              <a:rPr lang="en-US" altLang="en-US" sz="2800" dirty="0" smtClean="0"/>
              <a:t>Clarifies medical expenses do not generally include assistance with IADLs or payments for meals and lodging</a:t>
            </a:r>
          </a:p>
        </p:txBody>
      </p:sp>
      <p:sp>
        <p:nvSpPr>
          <p:cNvPr id="4" name="Slide Number Placeholder 3"/>
          <p:cNvSpPr>
            <a:spLocks noGrp="1"/>
          </p:cNvSpPr>
          <p:nvPr>
            <p:ph type="sldNum" sz="quarter" idx="12"/>
          </p:nvPr>
        </p:nvSpPr>
        <p:spPr/>
        <p:txBody>
          <a:bodyPr/>
          <a:lstStyle/>
          <a:p>
            <a:pPr>
              <a:defRPr/>
            </a:pPr>
            <a:fld id="{3F641948-E76F-4C09-80E9-EFA61EFD03CA}" type="slidenum">
              <a:rPr lang="en-US" altLang="en-US"/>
              <a:pPr>
                <a:defRPr/>
              </a:pPr>
              <a:t>7</a:t>
            </a:fld>
            <a:endParaRPr lang="en-US" altLang="en-US"/>
          </a:p>
        </p:txBody>
      </p:sp>
      <p:sp>
        <p:nvSpPr>
          <p:cNvPr id="11267" name="Rectangle 2"/>
          <p:cNvSpPr>
            <a:spLocks noGrp="1" noChangeArrowheads="1"/>
          </p:cNvSpPr>
          <p:nvPr>
            <p:ph type="title"/>
          </p:nvPr>
        </p:nvSpPr>
        <p:spPr/>
        <p:txBody>
          <a:bodyPr/>
          <a:lstStyle/>
          <a:p>
            <a:pPr defTabSz="914400" eaLnBrk="1" hangingPunct="1"/>
            <a:r>
              <a:rPr lang="en-US" altLang="en-US" smtClean="0"/>
              <a:t>AO 73 Rule</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Rectangle 3"/>
          <p:cNvSpPr>
            <a:spLocks noGrp="1" noChangeArrowheads="1"/>
          </p:cNvSpPr>
          <p:nvPr>
            <p:ph idx="1"/>
          </p:nvPr>
        </p:nvSpPr>
        <p:spPr/>
        <p:txBody>
          <a:bodyPr/>
          <a:lstStyle/>
          <a:p>
            <a:pPr marL="342900" indent="-342900" defTabSz="914400" eaLnBrk="1" hangingPunct="1"/>
            <a:r>
              <a:rPr lang="en-US" altLang="en-US" sz="2800" smtClean="0"/>
              <a:t>Final rule published 9-18-18</a:t>
            </a:r>
          </a:p>
          <a:p>
            <a:pPr marL="342900" indent="-342900" defTabSz="914400" eaLnBrk="1" hangingPunct="1"/>
            <a:r>
              <a:rPr lang="en-US" altLang="en-US" sz="2800" smtClean="0"/>
              <a:t>Claims received on or after 10-18-18 to follow new changes</a:t>
            </a:r>
          </a:p>
          <a:p>
            <a:pPr marL="342900" indent="-342900" defTabSz="914400" eaLnBrk="1" hangingPunct="1"/>
            <a:r>
              <a:rPr lang="en-US" altLang="en-US" sz="2800" smtClean="0"/>
              <a:t>Claims received before 10-18-18 to be grandfathered under old net worth determination rules</a:t>
            </a:r>
          </a:p>
        </p:txBody>
      </p:sp>
      <p:sp>
        <p:nvSpPr>
          <p:cNvPr id="4" name="Slide Number Placeholder 3"/>
          <p:cNvSpPr>
            <a:spLocks noGrp="1"/>
          </p:cNvSpPr>
          <p:nvPr>
            <p:ph type="sldNum" sz="quarter" idx="12"/>
          </p:nvPr>
        </p:nvSpPr>
        <p:spPr/>
        <p:txBody>
          <a:bodyPr/>
          <a:lstStyle/>
          <a:p>
            <a:pPr>
              <a:defRPr/>
            </a:pPr>
            <a:fld id="{660B6160-2AE8-43F0-A7A3-97C8E19F76D0}" type="slidenum">
              <a:rPr lang="en-US" altLang="en-US"/>
              <a:pPr>
                <a:defRPr/>
              </a:pPr>
              <a:t>8</a:t>
            </a:fld>
            <a:endParaRPr lang="en-US" altLang="en-US"/>
          </a:p>
        </p:txBody>
      </p:sp>
      <p:sp>
        <p:nvSpPr>
          <p:cNvPr id="12291" name="Rectangle 2"/>
          <p:cNvSpPr>
            <a:spLocks noGrp="1" noChangeArrowheads="1"/>
          </p:cNvSpPr>
          <p:nvPr>
            <p:ph type="title"/>
          </p:nvPr>
        </p:nvSpPr>
        <p:spPr/>
        <p:txBody>
          <a:bodyPr/>
          <a:lstStyle/>
          <a:p>
            <a:pPr defTabSz="914400" eaLnBrk="1" hangingPunct="1"/>
            <a:r>
              <a:rPr lang="en-US" altLang="en-US" smtClean="0"/>
              <a:t>Effective date of change</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Rectangle 3"/>
          <p:cNvSpPr>
            <a:spLocks noGrp="1" noChangeArrowheads="1"/>
          </p:cNvSpPr>
          <p:nvPr>
            <p:ph idx="1"/>
          </p:nvPr>
        </p:nvSpPr>
        <p:spPr/>
        <p:txBody>
          <a:bodyPr/>
          <a:lstStyle/>
          <a:p>
            <a:pPr marL="342900" indent="-342900" defTabSz="914400" eaLnBrk="1" hangingPunct="1">
              <a:lnSpc>
                <a:spcPct val="90000"/>
              </a:lnSpc>
            </a:pPr>
            <a:r>
              <a:rPr lang="en-US" altLang="en-US" sz="2800" dirty="0" smtClean="0"/>
              <a:t>Permanent and total disability </a:t>
            </a:r>
            <a:r>
              <a:rPr lang="en-US" altLang="en-US" sz="2800" i="1" dirty="0" smtClean="0"/>
              <a:t>(veterans only)</a:t>
            </a:r>
          </a:p>
          <a:p>
            <a:pPr marL="342900" indent="-342900" defTabSz="914400" eaLnBrk="1" hangingPunct="1">
              <a:lnSpc>
                <a:spcPct val="90000"/>
              </a:lnSpc>
            </a:pPr>
            <a:r>
              <a:rPr lang="en-US" altLang="en-US" sz="2800" dirty="0" smtClean="0"/>
              <a:t>Military service requirements</a:t>
            </a:r>
          </a:p>
          <a:p>
            <a:pPr marL="342900" indent="-342900" defTabSz="914400" eaLnBrk="1" hangingPunct="1">
              <a:lnSpc>
                <a:spcPct val="90000"/>
              </a:lnSpc>
            </a:pPr>
            <a:r>
              <a:rPr lang="en-US" altLang="en-US" sz="2800" dirty="0" smtClean="0"/>
              <a:t>Income</a:t>
            </a:r>
          </a:p>
          <a:p>
            <a:pPr marL="342900" indent="-342900" defTabSz="914400" eaLnBrk="1" hangingPunct="1">
              <a:lnSpc>
                <a:spcPct val="90000"/>
              </a:lnSpc>
            </a:pPr>
            <a:r>
              <a:rPr lang="en-US" altLang="en-US" sz="2800" dirty="0" smtClean="0"/>
              <a:t>Net Worth</a:t>
            </a:r>
          </a:p>
          <a:p>
            <a:pPr marL="342900" indent="-342900" defTabSz="914400" eaLnBrk="1" hangingPunct="1">
              <a:lnSpc>
                <a:spcPct val="90000"/>
              </a:lnSpc>
              <a:buFont typeface="Arial" panose="020B0604020202020204" pitchFamily="34" charset="0"/>
              <a:buNone/>
            </a:pPr>
            <a:r>
              <a:rPr lang="en-US" altLang="en-US" sz="2800" dirty="0" smtClean="0"/>
              <a:t>Disability and military service criteria </a:t>
            </a:r>
            <a:r>
              <a:rPr lang="en-US" altLang="en-US" sz="2800" b="1" dirty="0" smtClean="0"/>
              <a:t>have not</a:t>
            </a:r>
            <a:r>
              <a:rPr lang="en-US" altLang="en-US" sz="2800" dirty="0" smtClean="0"/>
              <a:t> changed. </a:t>
            </a:r>
          </a:p>
          <a:p>
            <a:pPr marL="342900" indent="-342900" defTabSz="914400" eaLnBrk="1" hangingPunct="1">
              <a:lnSpc>
                <a:spcPct val="90000"/>
              </a:lnSpc>
              <a:buFont typeface="Arial" panose="020B0604020202020204" pitchFamily="34" charset="0"/>
              <a:buNone/>
            </a:pPr>
            <a:r>
              <a:rPr lang="en-US" altLang="en-US" sz="2800" dirty="0" smtClean="0"/>
              <a:t>What is countable income </a:t>
            </a:r>
            <a:r>
              <a:rPr lang="en-US" altLang="en-US" sz="2800" b="1" dirty="0" smtClean="0"/>
              <a:t>has not</a:t>
            </a:r>
            <a:r>
              <a:rPr lang="en-US" altLang="en-US" sz="2800" dirty="0" smtClean="0"/>
              <a:t> changed.  </a:t>
            </a:r>
          </a:p>
          <a:p>
            <a:pPr marL="342900" indent="-342900" defTabSz="914400" eaLnBrk="1" hangingPunct="1">
              <a:lnSpc>
                <a:spcPct val="90000"/>
              </a:lnSpc>
              <a:buFont typeface="Arial" panose="020B0604020202020204" pitchFamily="34" charset="0"/>
              <a:buNone/>
            </a:pPr>
            <a:r>
              <a:rPr lang="en-US" altLang="en-US" sz="2800" dirty="0" smtClean="0"/>
              <a:t>Deductible medical expenses </a:t>
            </a:r>
            <a:r>
              <a:rPr lang="en-US" altLang="en-US" sz="2800" b="1" dirty="0" smtClean="0"/>
              <a:t>have</a:t>
            </a:r>
            <a:r>
              <a:rPr lang="en-US" altLang="en-US" sz="2800" dirty="0" smtClean="0"/>
              <a:t> </a:t>
            </a:r>
            <a:r>
              <a:rPr lang="en-US" altLang="en-US" sz="2800" dirty="0" smtClean="0"/>
              <a:t>changed</a:t>
            </a:r>
          </a:p>
          <a:p>
            <a:pPr marL="342900" indent="-342900" defTabSz="914400" eaLnBrk="1" hangingPunct="1">
              <a:lnSpc>
                <a:spcPct val="90000"/>
              </a:lnSpc>
              <a:buFont typeface="Arial" panose="020B0604020202020204" pitchFamily="34" charset="0"/>
              <a:buNone/>
            </a:pPr>
            <a:r>
              <a:rPr lang="en-US" altLang="en-US" sz="2800" dirty="0" smtClean="0"/>
              <a:t>Net worth assessments </a:t>
            </a:r>
            <a:r>
              <a:rPr lang="en-US" altLang="en-US" sz="2800" b="1" dirty="0" smtClean="0"/>
              <a:t>have</a:t>
            </a:r>
            <a:r>
              <a:rPr lang="en-US" altLang="en-US" sz="2800" dirty="0" smtClean="0"/>
              <a:t> changed</a:t>
            </a:r>
          </a:p>
        </p:txBody>
      </p:sp>
      <p:sp>
        <p:nvSpPr>
          <p:cNvPr id="4" name="Slide Number Placeholder 3"/>
          <p:cNvSpPr>
            <a:spLocks noGrp="1"/>
          </p:cNvSpPr>
          <p:nvPr>
            <p:ph type="sldNum" sz="quarter" idx="12"/>
          </p:nvPr>
        </p:nvSpPr>
        <p:spPr/>
        <p:txBody>
          <a:bodyPr/>
          <a:lstStyle/>
          <a:p>
            <a:pPr>
              <a:defRPr/>
            </a:pPr>
            <a:fld id="{7E51FC1B-BC6F-4910-A027-27B53B77E8E5}" type="slidenum">
              <a:rPr lang="en-US" altLang="en-US"/>
              <a:pPr>
                <a:defRPr/>
              </a:pPr>
              <a:t>9</a:t>
            </a:fld>
            <a:endParaRPr lang="en-US" altLang="en-US"/>
          </a:p>
        </p:txBody>
      </p:sp>
      <p:sp>
        <p:nvSpPr>
          <p:cNvPr id="13315" name="Rectangle 2"/>
          <p:cNvSpPr>
            <a:spLocks noGrp="1" noChangeArrowheads="1"/>
          </p:cNvSpPr>
          <p:nvPr>
            <p:ph type="title"/>
          </p:nvPr>
        </p:nvSpPr>
        <p:spPr/>
        <p:txBody>
          <a:bodyPr/>
          <a:lstStyle/>
          <a:p>
            <a:pPr defTabSz="914400" eaLnBrk="1" hangingPunct="1"/>
            <a:r>
              <a:rPr lang="en-US" altLang="en-US" smtClean="0"/>
              <a:t>Pension Basic Eligibility</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PT Template - Standard">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 Template - Standard [Read-Only]" id="{27CB1876-35B2-48D3-AEFF-6EE051D39507}" vid="{6B79B1F3-FCF0-40B0-BB8F-FF4BBAE3D90E}"/>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 Template - Standard [Read-Only]" id="{27CB1876-35B2-48D3-AEFF-6EE051D39507}" vid="{2C8531A2-95FC-4AF0-BAB0-3D58AE20A534}"/>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
      <a:dk1>
        <a:srgbClr val="000000"/>
      </a:dk1>
      <a:lt1>
        <a:srgbClr val="FFFFFF"/>
      </a:lt1>
      <a:dk2>
        <a:srgbClr val="44546A"/>
      </a:dk2>
      <a:lt2>
        <a:srgbClr val="E7E6E6"/>
      </a:lt2>
      <a:accent1>
        <a:srgbClr val="5B9BD5"/>
      </a:accent1>
      <a:accent2>
        <a:srgbClr val="ED7D31"/>
      </a:accent2>
      <a:accent3>
        <a:srgbClr val="FFFFFF"/>
      </a:accent3>
      <a:accent4>
        <a:srgbClr val="000000"/>
      </a:accent4>
      <a:accent5>
        <a:srgbClr val="B5CBE7"/>
      </a:accent5>
      <a:accent6>
        <a:srgbClr val="D7712B"/>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PPT Template - Standard</Template>
  <TotalTime>983</TotalTime>
  <Words>2540</Words>
  <Application>Microsoft Office PowerPoint</Application>
  <PresentationFormat>On-screen Show (4:3)</PresentationFormat>
  <Paragraphs>369</Paragraphs>
  <Slides>49</Slides>
  <Notes>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49</vt:i4>
      </vt:variant>
    </vt:vector>
  </HeadingPairs>
  <TitlesOfParts>
    <vt:vector size="56" baseType="lpstr">
      <vt:lpstr>宋体</vt:lpstr>
      <vt:lpstr>Arial</vt:lpstr>
      <vt:lpstr>Calibri</vt:lpstr>
      <vt:lpstr>Calibri Light</vt:lpstr>
      <vt:lpstr>Times New Roman</vt:lpstr>
      <vt:lpstr>PPT Template - Standard</vt:lpstr>
      <vt:lpstr>Custom Design</vt:lpstr>
      <vt:lpstr>PENSION UPDATES  November 2019 Intermediate Training</vt:lpstr>
      <vt:lpstr>Objectives</vt:lpstr>
      <vt:lpstr>References</vt:lpstr>
      <vt:lpstr>Background</vt:lpstr>
      <vt:lpstr>Purpose of rule changes</vt:lpstr>
      <vt:lpstr>AO73 Rule</vt:lpstr>
      <vt:lpstr>AO 73 Rule</vt:lpstr>
      <vt:lpstr>Effective date of change</vt:lpstr>
      <vt:lpstr>Pension Basic Eligibility</vt:lpstr>
      <vt:lpstr>Defining net worth</vt:lpstr>
      <vt:lpstr>How to Calculate Net Worth</vt:lpstr>
      <vt:lpstr>Net Worth</vt:lpstr>
      <vt:lpstr>Income</vt:lpstr>
      <vt:lpstr>Bright Line Net Worth</vt:lpstr>
      <vt:lpstr>Bright Line</vt:lpstr>
      <vt:lpstr>When to calculate NW</vt:lpstr>
      <vt:lpstr>NOTE</vt:lpstr>
      <vt:lpstr>Residential lot size limit</vt:lpstr>
      <vt:lpstr>Sale of home</vt:lpstr>
      <vt:lpstr>Child’s net worth</vt:lpstr>
      <vt:lpstr>Look back period</vt:lpstr>
      <vt:lpstr>Look back period</vt:lpstr>
      <vt:lpstr>Covered asset</vt:lpstr>
      <vt:lpstr>Penalty period</vt:lpstr>
      <vt:lpstr>Reapplying for pension</vt:lpstr>
      <vt:lpstr>Example</vt:lpstr>
      <vt:lpstr>Calculation</vt:lpstr>
      <vt:lpstr>Rebutting penalty</vt:lpstr>
      <vt:lpstr>Ways to decrease net worth</vt:lpstr>
      <vt:lpstr>Transfer for less than FMV</vt:lpstr>
      <vt:lpstr>Transfers to Trusts</vt:lpstr>
      <vt:lpstr>Example</vt:lpstr>
      <vt:lpstr>Example</vt:lpstr>
      <vt:lpstr>Trust for helpless adult</vt:lpstr>
      <vt:lpstr>New Forms</vt:lpstr>
      <vt:lpstr>Effective dates</vt:lpstr>
      <vt:lpstr>Intent to file</vt:lpstr>
      <vt:lpstr>Deductible medical expenses</vt:lpstr>
      <vt:lpstr>Activities of daily living</vt:lpstr>
      <vt:lpstr>Instrumental activities of daily living</vt:lpstr>
      <vt:lpstr>Custodial care</vt:lpstr>
      <vt:lpstr>Medical expenses</vt:lpstr>
      <vt:lpstr>In home health care expenses</vt:lpstr>
      <vt:lpstr>Worksheets for care expenses</vt:lpstr>
      <vt:lpstr>Other forms updated</vt:lpstr>
      <vt:lpstr>Expansion of $90 Medicaid rate to surviving children</vt:lpstr>
      <vt:lpstr>SUMMARY</vt:lpstr>
      <vt:lpstr>PowerPoint Presentation</vt:lpstr>
      <vt:lpstr>EXERCISE</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Lauren Barefoot</dc:creator>
  <cp:lastModifiedBy>Lauren Barefoot</cp:lastModifiedBy>
  <cp:revision>51</cp:revision>
  <cp:lastPrinted>2019-09-10T15:08:35Z</cp:lastPrinted>
  <dcterms:created xsi:type="dcterms:W3CDTF">2018-06-28T12:35:58Z</dcterms:created>
  <dcterms:modified xsi:type="dcterms:W3CDTF">2019-11-05T16:39:02Z</dcterms:modified>
</cp:coreProperties>
</file>