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handoutMasterIdLst>
    <p:handoutMasterId r:id="rId40"/>
  </p:handoutMasterIdLst>
  <p:sldIdLst>
    <p:sldId id="256" r:id="rId3"/>
    <p:sldId id="271" r:id="rId4"/>
    <p:sldId id="270" r:id="rId5"/>
    <p:sldId id="295" r:id="rId6"/>
    <p:sldId id="285" r:id="rId7"/>
    <p:sldId id="283" r:id="rId8"/>
    <p:sldId id="284" r:id="rId9"/>
    <p:sldId id="275" r:id="rId10"/>
    <p:sldId id="277" r:id="rId11"/>
    <p:sldId id="272" r:id="rId12"/>
    <p:sldId id="276" r:id="rId13"/>
    <p:sldId id="286" r:id="rId14"/>
    <p:sldId id="273" r:id="rId15"/>
    <p:sldId id="278" r:id="rId16"/>
    <p:sldId id="303" r:id="rId17"/>
    <p:sldId id="309" r:id="rId18"/>
    <p:sldId id="308" r:id="rId19"/>
    <p:sldId id="299" r:id="rId20"/>
    <p:sldId id="281" r:id="rId21"/>
    <p:sldId id="310" r:id="rId22"/>
    <p:sldId id="292" r:id="rId23"/>
    <p:sldId id="294" r:id="rId24"/>
    <p:sldId id="293" r:id="rId25"/>
    <p:sldId id="304" r:id="rId26"/>
    <p:sldId id="280" r:id="rId27"/>
    <p:sldId id="282" r:id="rId28"/>
    <p:sldId id="289" r:id="rId29"/>
    <p:sldId id="279" r:id="rId30"/>
    <p:sldId id="305" r:id="rId31"/>
    <p:sldId id="296" r:id="rId32"/>
    <p:sldId id="297" r:id="rId33"/>
    <p:sldId id="298" r:id="rId34"/>
    <p:sldId id="306" r:id="rId35"/>
    <p:sldId id="302" r:id="rId36"/>
    <p:sldId id="307" r:id="rId37"/>
    <p:sldId id="263" r:id="rId3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ery Dragon" initials="FD" lastIdx="1" clrIdx="0">
    <p:extLst>
      <p:ext uri="{19B8F6BF-5375-455C-9EA6-DF929625EA0E}">
        <p15:presenceInfo xmlns:p15="http://schemas.microsoft.com/office/powerpoint/2012/main" userId="b426233ae23a97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1572" y="78"/>
      </p:cViewPr>
      <p:guideLst/>
    </p:cSldViewPr>
  </p:slideViewPr>
  <p:notesTextViewPr>
    <p:cViewPr>
      <p:scale>
        <a:sx n="1" d="1"/>
        <a:sy n="1" d="1"/>
      </p:scale>
      <p:origin x="0" y="0"/>
    </p:cViewPr>
  </p:notesTextViewPr>
  <p:notesViewPr>
    <p:cSldViewPr snapToGrid="0">
      <p:cViewPr varScale="1">
        <p:scale>
          <a:sx n="58" d="100"/>
          <a:sy n="58" d="100"/>
        </p:scale>
        <p:origin x="29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338" cy="465977"/>
          </a:xfrm>
          <a:prstGeom prst="rect">
            <a:avLst/>
          </a:prstGeom>
        </p:spPr>
        <p:txBody>
          <a:bodyPr vert="horz" lIns="91440" tIns="45720" rIns="91440" bIns="45720" rtlCol="0"/>
          <a:lstStyle>
            <a:lvl1pPr algn="l">
              <a:defRPr sz="1200"/>
            </a:lvl1pPr>
          </a:lstStyle>
          <a:p>
            <a:r>
              <a:rPr lang="en-US" dirty="0" smtClean="0"/>
              <a:t>TRULOVE – LAY TESTIMONY</a:t>
            </a:r>
            <a:endParaRPr lang="en-US" dirty="0"/>
          </a:p>
        </p:txBody>
      </p:sp>
      <p:sp>
        <p:nvSpPr>
          <p:cNvPr id="4" name="Footer Placeholder 3"/>
          <p:cNvSpPr>
            <a:spLocks noGrp="1"/>
          </p:cNvSpPr>
          <p:nvPr>
            <p:ph type="ftr" sz="quarter" idx="2"/>
          </p:nvPr>
        </p:nvSpPr>
        <p:spPr>
          <a:xfrm>
            <a:off x="1" y="8839949"/>
            <a:ext cx="3041338" cy="46597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7015" y="8839949"/>
            <a:ext cx="3041338" cy="465977"/>
          </a:xfrm>
          <a:prstGeom prst="rect">
            <a:avLst/>
          </a:prstGeom>
        </p:spPr>
        <p:txBody>
          <a:bodyPr vert="horz" lIns="91440" tIns="45720" rIns="91440" bIns="45720" rtlCol="0" anchor="b"/>
          <a:lstStyle>
            <a:lvl1pPr algn="r">
              <a:defRPr sz="1200"/>
            </a:lvl1pPr>
          </a:lstStyle>
          <a:p>
            <a:fld id="{1DBC7CBB-1AF7-4DD1-B781-2359E4F21C65}" type="slidenum">
              <a:rPr lang="en-US" smtClean="0"/>
              <a:t>‹#›</a:t>
            </a:fld>
            <a:endParaRPr lang="en-US"/>
          </a:p>
        </p:txBody>
      </p:sp>
    </p:spTree>
    <p:extLst>
      <p:ext uri="{BB962C8B-B14F-4D97-AF65-F5344CB8AC3E}">
        <p14:creationId xmlns:p14="http://schemas.microsoft.com/office/powerpoint/2010/main" val="609562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333" y="0"/>
            <a:ext cx="3041968" cy="466913"/>
          </a:xfrm>
          <a:prstGeom prst="rect">
            <a:avLst/>
          </a:prstGeom>
        </p:spPr>
        <p:txBody>
          <a:bodyPr vert="horz" lIns="91440" tIns="45720" rIns="91440" bIns="45720" rtlCol="0"/>
          <a:lstStyle>
            <a:lvl1pPr algn="r">
              <a:defRPr sz="1200"/>
            </a:lvl1pPr>
          </a:lstStyle>
          <a:p>
            <a:fld id="{4CCB3563-B21F-4472-A953-CA98BFE318F2}" type="datetimeFigureOut">
              <a:rPr lang="en-US" smtClean="0"/>
              <a:t>11/6/2019</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993" y="4478476"/>
            <a:ext cx="5615940" cy="366420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2"/>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edshirevets.gov/veterans-council/veteran-employment-data/employment-of-veterans-in-the-federal-executive-branch-fy2017.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of what I will cover each part, and save your deep dives for the right part.</a:t>
            </a:r>
          </a:p>
        </p:txBody>
      </p:sp>
      <p:sp>
        <p:nvSpPr>
          <p:cNvPr id="4" name="Slide Number Placeholder 3"/>
          <p:cNvSpPr>
            <a:spLocks noGrp="1"/>
          </p:cNvSpPr>
          <p:nvPr>
            <p:ph type="sldNum" sz="quarter" idx="5"/>
          </p:nvPr>
        </p:nvSpPr>
        <p:spPr/>
        <p:txBody>
          <a:bodyPr/>
          <a:lstStyle/>
          <a:p>
            <a:fld id="{B8C36D78-C19F-4765-8B7F-2FE8BFF07D6C}" type="slidenum">
              <a:rPr lang="en-US" smtClean="0"/>
              <a:t>3</a:t>
            </a:fld>
            <a:endParaRPr lang="en-US"/>
          </a:p>
        </p:txBody>
      </p:sp>
    </p:spTree>
    <p:extLst>
      <p:ext uri="{BB962C8B-B14F-4D97-AF65-F5344CB8AC3E}">
        <p14:creationId xmlns:p14="http://schemas.microsoft.com/office/powerpoint/2010/main" val="170345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to remember these cases, just that lay testimony is consistently found valuable</a:t>
            </a:r>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a:p>
        </p:txBody>
      </p:sp>
    </p:spTree>
    <p:extLst>
      <p:ext uri="{BB962C8B-B14F-4D97-AF65-F5344CB8AC3E}">
        <p14:creationId xmlns:p14="http://schemas.microsoft.com/office/powerpoint/2010/main" val="874526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reference tool VBA uses when the Intranet crashes, and during testing</a:t>
            </a:r>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65134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Exams are fast, overwhelming, even if vet is prepared. Examiners don’t know VBA system, so don’t ask questions in the best way. Examiners don’t realize veterans need terms defined.</a:t>
            </a:r>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149518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testimony in statement vs. in exam</a:t>
            </a:r>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a:p>
        </p:txBody>
      </p:sp>
    </p:spTree>
    <p:extLst>
      <p:ext uri="{BB962C8B-B14F-4D97-AF65-F5344CB8AC3E}">
        <p14:creationId xmlns:p14="http://schemas.microsoft.com/office/powerpoint/2010/main" val="349514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Ellipses indicate missing text. 4.40 is the reg that legalizes evaluations based on worst day.</a:t>
            </a:r>
          </a:p>
        </p:txBody>
      </p:sp>
      <p:sp>
        <p:nvSpPr>
          <p:cNvPr id="4" name="Slide Number Placeholder 3"/>
          <p:cNvSpPr>
            <a:spLocks noGrp="1"/>
          </p:cNvSpPr>
          <p:nvPr>
            <p:ph type="sldNum" sz="quarter" idx="5"/>
          </p:nvPr>
        </p:nvSpPr>
        <p:spPr/>
        <p:txBody>
          <a:bodyPr/>
          <a:lstStyle/>
          <a:p>
            <a:fld id="{B8C36D78-C19F-4765-8B7F-2FE8BFF07D6C}" type="slidenum">
              <a:rPr lang="en-US" smtClean="0"/>
              <a:t>21</a:t>
            </a:fld>
            <a:endParaRPr lang="en-US"/>
          </a:p>
        </p:txBody>
      </p:sp>
    </p:spTree>
    <p:extLst>
      <p:ext uri="{BB962C8B-B14F-4D97-AF65-F5344CB8AC3E}">
        <p14:creationId xmlns:p14="http://schemas.microsoft.com/office/powerpoint/2010/main" val="4641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Less movement, b) more movement, c) weakened movement, etc.</a:t>
            </a:r>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59569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Burton v Shinseki 2011 – ruled that 4.59 applies to pathology other than arthritis. </a:t>
            </a:r>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12225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4.40</a:t>
            </a:r>
          </a:p>
        </p:txBody>
      </p:sp>
      <p:sp>
        <p:nvSpPr>
          <p:cNvPr id="4" name="Slide Number Placeholder 3"/>
          <p:cNvSpPr>
            <a:spLocks noGrp="1"/>
          </p:cNvSpPr>
          <p:nvPr>
            <p:ph type="sldNum" sz="quarter" idx="5"/>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3104344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DeLuca, i.e. not during exam/ Sanchez-Benitez disability vs. functional loss/ Jones can’t determine functional impact without resorting to speculation</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340921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26</a:t>
            </a:fld>
            <a:endParaRPr lang="en-US"/>
          </a:p>
        </p:txBody>
      </p:sp>
    </p:spTree>
    <p:extLst>
      <p:ext uri="{BB962C8B-B14F-4D97-AF65-F5344CB8AC3E}">
        <p14:creationId xmlns:p14="http://schemas.microsoft.com/office/powerpoint/2010/main" val="124029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court cases referenced but these are the most important</a:t>
            </a:r>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171711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ways the vet could provide evidence of pain through testimony?</a:t>
            </a:r>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3198520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must meet 3 components for service connection</a:t>
            </a:r>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20361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Incapacitating episodes, flare ups or instability, shoulder ROM, guarding, headaches/TBI</a:t>
            </a:r>
          </a:p>
        </p:txBody>
      </p:sp>
      <p:sp>
        <p:nvSpPr>
          <p:cNvPr id="4" name="Slide Number Placeholder 3"/>
          <p:cNvSpPr>
            <a:spLocks noGrp="1"/>
          </p:cNvSpPr>
          <p:nvPr>
            <p:ph type="sldNum" sz="quarter" idx="5"/>
          </p:nvPr>
        </p:nvSpPr>
        <p:spPr/>
        <p:txBody>
          <a:bodyPr/>
          <a:lstStyle/>
          <a:p>
            <a:fld id="{B8C36D78-C19F-4765-8B7F-2FE8BFF07D6C}" type="slidenum">
              <a:rPr lang="en-US" smtClean="0"/>
              <a:t>29</a:t>
            </a:fld>
            <a:endParaRPr lang="en-US"/>
          </a:p>
        </p:txBody>
      </p:sp>
    </p:spTree>
    <p:extLst>
      <p:ext uri="{BB962C8B-B14F-4D97-AF65-F5344CB8AC3E}">
        <p14:creationId xmlns:p14="http://schemas.microsoft.com/office/powerpoint/2010/main" val="309540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30</a:t>
            </a:fld>
            <a:endParaRPr lang="en-US"/>
          </a:p>
        </p:txBody>
      </p:sp>
    </p:spTree>
    <p:extLst>
      <p:ext uri="{BB962C8B-B14F-4D97-AF65-F5344CB8AC3E}">
        <p14:creationId xmlns:p14="http://schemas.microsoft.com/office/powerpoint/2010/main" val="1334335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https://www.fedshirevets.gov/veterans-council/veteran-employment-data/employment-of-veterans-in-the-federal-executive-branch-fy2017.pdf</a:t>
            </a:r>
            <a:r>
              <a:rPr lang="en-US" dirty="0"/>
              <a:t> </a:t>
            </a:r>
          </a:p>
        </p:txBody>
      </p:sp>
      <p:sp>
        <p:nvSpPr>
          <p:cNvPr id="4" name="Slide Number Placeholder 3"/>
          <p:cNvSpPr>
            <a:spLocks noGrp="1"/>
          </p:cNvSpPr>
          <p:nvPr>
            <p:ph type="sldNum" sz="quarter" idx="5"/>
          </p:nvPr>
        </p:nvSpPr>
        <p:spPr/>
        <p:txBody>
          <a:bodyPr/>
          <a:lstStyle/>
          <a:p>
            <a:fld id="{B8C36D78-C19F-4765-8B7F-2FE8BFF07D6C}" type="slidenum">
              <a:rPr lang="en-US" smtClean="0"/>
              <a:t>31</a:t>
            </a:fld>
            <a:endParaRPr lang="en-US"/>
          </a:p>
        </p:txBody>
      </p:sp>
    </p:spTree>
    <p:extLst>
      <p:ext uri="{BB962C8B-B14F-4D97-AF65-F5344CB8AC3E}">
        <p14:creationId xmlns:p14="http://schemas.microsoft.com/office/powerpoint/2010/main" val="1940048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as a class</a:t>
            </a:r>
          </a:p>
        </p:txBody>
      </p:sp>
      <p:sp>
        <p:nvSpPr>
          <p:cNvPr id="4" name="Slide Number Placeholder 3"/>
          <p:cNvSpPr>
            <a:spLocks noGrp="1"/>
          </p:cNvSpPr>
          <p:nvPr>
            <p:ph type="sldNum" sz="quarter" idx="5"/>
          </p:nvPr>
        </p:nvSpPr>
        <p:spPr/>
        <p:txBody>
          <a:bodyPr/>
          <a:lstStyle/>
          <a:p>
            <a:fld id="{B8C36D78-C19F-4765-8B7F-2FE8BFF07D6C}" type="slidenum">
              <a:rPr lang="en-US" smtClean="0"/>
              <a:t>33</a:t>
            </a:fld>
            <a:endParaRPr lang="en-US"/>
          </a:p>
        </p:txBody>
      </p:sp>
    </p:spTree>
    <p:extLst>
      <p:ext uri="{BB962C8B-B14F-4D97-AF65-F5344CB8AC3E}">
        <p14:creationId xmlns:p14="http://schemas.microsoft.com/office/powerpoint/2010/main" val="3223833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Imagine you’re a VBA employee seeing this. Should take 10 minutes.</a:t>
            </a: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34</a:t>
            </a:fld>
            <a:endParaRPr lang="en-US"/>
          </a:p>
        </p:txBody>
      </p:sp>
    </p:spTree>
    <p:extLst>
      <p:ext uri="{BB962C8B-B14F-4D97-AF65-F5344CB8AC3E}">
        <p14:creationId xmlns:p14="http://schemas.microsoft.com/office/powerpoint/2010/main" val="3771545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time, recap. Also mention Gulf War Illness. Incompetence rating.</a:t>
            </a:r>
          </a:p>
        </p:txBody>
      </p:sp>
      <p:sp>
        <p:nvSpPr>
          <p:cNvPr id="4" name="Slide Number Placeholder 3"/>
          <p:cNvSpPr>
            <a:spLocks noGrp="1"/>
          </p:cNvSpPr>
          <p:nvPr>
            <p:ph type="sldNum" sz="quarter" idx="5"/>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169907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explanation of “benefit of the doubt”. Help students access public M21-1</a:t>
            </a:r>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356112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mn-cs"/>
              </a:rPr>
              <a:t>M21-1 I.1.C.3.d. explains that unless there is contradictory evidence, VA must accept lay statement as true. USC &amp; CFR &amp; M21-1 – different levels of same law</a:t>
            </a:r>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29607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161889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spoken lay testimony at a hearing and at an exam. Also, deck logs, letters sent home, diaries, maps. Bills show competence</a:t>
            </a:r>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215416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Parkinson’s Disease, for example. NOTE: this is different than incompetency determination</a:t>
            </a:r>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a:p>
        </p:txBody>
      </p:sp>
    </p:spTree>
    <p:extLst>
      <p:ext uri="{BB962C8B-B14F-4D97-AF65-F5344CB8AC3E}">
        <p14:creationId xmlns:p14="http://schemas.microsoft.com/office/powerpoint/2010/main" val="178545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people in class give an example for each. Mclendon v Nicholson “may be associated” with service</a:t>
            </a:r>
          </a:p>
        </p:txBody>
      </p:sp>
      <p:sp>
        <p:nvSpPr>
          <p:cNvPr id="4" name="Slide Number Placeholder 3"/>
          <p:cNvSpPr>
            <a:spLocks noGrp="1"/>
          </p:cNvSpPr>
          <p:nvPr>
            <p:ph type="sldNum" sz="quarter" idx="5"/>
          </p:nvPr>
        </p:nvSpPr>
        <p:spPr/>
        <p:txBody>
          <a:bodyPr/>
          <a:lstStyle/>
          <a:p>
            <a:fld id="{B8C36D78-C19F-4765-8B7F-2FE8BFF07D6C}" type="slidenum">
              <a:rPr lang="en-US" smtClean="0"/>
              <a:t>11</a:t>
            </a:fld>
            <a:endParaRPr lang="en-US"/>
          </a:p>
        </p:txBody>
      </p:sp>
    </p:spTree>
    <p:extLst>
      <p:ext uri="{BB962C8B-B14F-4D97-AF65-F5344CB8AC3E}">
        <p14:creationId xmlns:p14="http://schemas.microsoft.com/office/powerpoint/2010/main" val="343058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Petitti v McDonald says pain can be corroborated in a lay statement</a:t>
            </a:r>
          </a:p>
        </p:txBody>
      </p:sp>
      <p:sp>
        <p:nvSpPr>
          <p:cNvPr id="4" name="Slide Number Placeholder 3"/>
          <p:cNvSpPr>
            <a:spLocks noGrp="1"/>
          </p:cNvSpPr>
          <p:nvPr>
            <p:ph type="sldNum" sz="quarter" idx="5"/>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192362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5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609600" y="1524000"/>
            <a:ext cx="790574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8941"/>
          <a:stretch/>
        </p:blipFill>
        <p:spPr>
          <a:xfrm>
            <a:off x="1" y="0"/>
            <a:ext cx="385911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4401" y="623548"/>
            <a:ext cx="3494500" cy="1221785"/>
          </a:xfrm>
          <a:prstGeom prst="rect">
            <a:avLst/>
          </a:prstGeom>
        </p:spPr>
      </p:pic>
    </p:spTree>
    <p:extLst>
      <p:ext uri="{BB962C8B-B14F-4D97-AF65-F5344CB8AC3E}">
        <p14:creationId xmlns:p14="http://schemas.microsoft.com/office/powerpoint/2010/main" val="303819284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9144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97845" y="273873"/>
            <a:ext cx="1977485"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nowva.ebenefits.v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nowva.ebenefits.va.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4664" y="2517827"/>
            <a:ext cx="5846969" cy="2308324"/>
          </a:xfrm>
          <a:prstGeom prst="rect">
            <a:avLst/>
          </a:prstGeom>
          <a:noFill/>
        </p:spPr>
        <p:txBody>
          <a:bodyPr wrap="square" rtlCol="0">
            <a:spAutoFit/>
          </a:bodyPr>
          <a:lstStyle/>
          <a:p>
            <a:pPr algn="r"/>
            <a:r>
              <a:rPr lang="en-US" sz="4800" b="1" baseline="0" dirty="0">
                <a:latin typeface="Times New Roman" panose="02020603050405020304" pitchFamily="18" charset="0"/>
                <a:cs typeface="Times New Roman" panose="02020603050405020304" pitchFamily="18" charset="0"/>
              </a:rPr>
              <a:t>Using Lay</a:t>
            </a:r>
            <a:r>
              <a:rPr lang="en-US" sz="4800" b="1" dirty="0">
                <a:latin typeface="Times New Roman" panose="02020603050405020304" pitchFamily="18" charset="0"/>
                <a:cs typeface="Times New Roman" panose="02020603050405020304" pitchFamily="18" charset="0"/>
              </a:rPr>
              <a:t> Testimony to Augment the Claim</a:t>
            </a:r>
          </a:p>
        </p:txBody>
      </p:sp>
      <p:sp>
        <p:nvSpPr>
          <p:cNvPr id="5" name="TextBox 4"/>
          <p:cNvSpPr txBox="1"/>
          <p:nvPr/>
        </p:nvSpPr>
        <p:spPr>
          <a:xfrm>
            <a:off x="3967597" y="5279094"/>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Crystal M. Trulove</a:t>
            </a:r>
          </a:p>
          <a:p>
            <a:pPr algn="r"/>
            <a:r>
              <a:rPr lang="en-US" sz="2800" dirty="0">
                <a:latin typeface="Times New Roman" panose="02020603050405020304" pitchFamily="18" charset="0"/>
                <a:cs typeface="Times New Roman" panose="02020603050405020304" pitchFamily="18" charset="0"/>
              </a:rPr>
              <a:t>November 18-21, 2019</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DA9F2-AFA3-4FDA-A4D9-DD77DB6C8B6C}"/>
              </a:ext>
            </a:extLst>
          </p:cNvPr>
          <p:cNvSpPr>
            <a:spLocks noGrp="1"/>
          </p:cNvSpPr>
          <p:nvPr>
            <p:ph idx="1"/>
          </p:nvPr>
        </p:nvSpPr>
        <p:spPr>
          <a:xfrm>
            <a:off x="628650" y="1393236"/>
            <a:ext cx="7886700" cy="4882058"/>
          </a:xfrm>
        </p:spPr>
        <p:txBody>
          <a:bodyPr/>
          <a:lstStyle/>
          <a:p>
            <a:pPr marL="0" indent="0" algn="ctr">
              <a:buNone/>
            </a:pPr>
            <a:r>
              <a:rPr lang="en-US" sz="2800" b="1" dirty="0"/>
              <a:t>Credibility</a:t>
            </a:r>
          </a:p>
          <a:p>
            <a:pPr marL="457200" lvl="1" indent="0" algn="ctr">
              <a:buNone/>
            </a:pPr>
            <a:r>
              <a:rPr lang="en-US" sz="2400" dirty="0"/>
              <a:t>Person making statement is believable</a:t>
            </a:r>
          </a:p>
          <a:p>
            <a:pPr marL="457200" lvl="1" indent="0" algn="ctr">
              <a:buNone/>
            </a:pPr>
            <a:r>
              <a:rPr lang="en-US" sz="2400" dirty="0"/>
              <a:t>e.g. malingering, exaggeration</a:t>
            </a:r>
          </a:p>
          <a:p>
            <a:pPr algn="ctr"/>
            <a:endParaRPr lang="en-US" sz="2400" dirty="0"/>
          </a:p>
          <a:p>
            <a:pPr marL="0" indent="0" algn="ctr">
              <a:buNone/>
            </a:pPr>
            <a:r>
              <a:rPr lang="en-US" sz="2800" b="1" dirty="0"/>
              <a:t>Competency</a:t>
            </a:r>
          </a:p>
          <a:p>
            <a:pPr marL="457200" lvl="1" indent="0" algn="ctr">
              <a:buNone/>
            </a:pPr>
            <a:r>
              <a:rPr lang="en-US" sz="2400" dirty="0"/>
              <a:t>Person’s words have value</a:t>
            </a:r>
          </a:p>
          <a:p>
            <a:pPr marL="457200" lvl="1" indent="0" algn="ctr">
              <a:buNone/>
            </a:pPr>
            <a:r>
              <a:rPr lang="en-US" sz="2400" dirty="0"/>
              <a:t>e.g. description of symptoms vs diagnosis</a:t>
            </a:r>
          </a:p>
          <a:p>
            <a:pPr marL="457200" lvl="1" indent="0" algn="ctr">
              <a:buNone/>
            </a:pPr>
            <a:endParaRPr lang="en-US" sz="1800" dirty="0"/>
          </a:p>
          <a:p>
            <a:pPr marL="457200" lvl="1" indent="0" algn="ctr">
              <a:buNone/>
            </a:pPr>
            <a:r>
              <a:rPr lang="en-US" sz="1800" dirty="0"/>
              <a:t>M21-1 III.iv.5.A.2.b.</a:t>
            </a:r>
          </a:p>
          <a:p>
            <a:pPr marL="457200" lvl="1" indent="0" algn="ctr">
              <a:buNone/>
            </a:pPr>
            <a:r>
              <a:rPr lang="en-US" sz="1800" dirty="0"/>
              <a:t>“accept evidence at face value”</a:t>
            </a:r>
          </a:p>
          <a:p>
            <a:pPr marL="457200" lvl="1" indent="0" algn="ctr">
              <a:buNone/>
            </a:pPr>
            <a:r>
              <a:rPr lang="en-US" sz="1800" dirty="0"/>
              <a:t>M21-1 I.1.C.3.d.</a:t>
            </a:r>
          </a:p>
          <a:p>
            <a:pPr marL="457200" lvl="1" indent="0" algn="ctr">
              <a:buNone/>
            </a:pPr>
            <a:r>
              <a:rPr lang="en-US" sz="1800" dirty="0"/>
              <a:t>“without contradictory evidence, VA must accept lay statements as true”</a:t>
            </a:r>
          </a:p>
        </p:txBody>
      </p:sp>
      <p:sp>
        <p:nvSpPr>
          <p:cNvPr id="3" name="Slide Number Placeholder 2">
            <a:extLst>
              <a:ext uri="{FF2B5EF4-FFF2-40B4-BE49-F238E27FC236}">
                <a16:creationId xmlns:a16="http://schemas.microsoft.com/office/drawing/2014/main" id="{579D8F07-93EC-485B-8B11-EB49525309F3}"/>
              </a:ext>
            </a:extLst>
          </p:cNvPr>
          <p:cNvSpPr>
            <a:spLocks noGrp="1"/>
          </p:cNvSpPr>
          <p:nvPr>
            <p:ph type="sldNum" sz="quarter" idx="12"/>
          </p:nvPr>
        </p:nvSpPr>
        <p:spPr>
          <a:xfrm>
            <a:off x="6457950" y="6356350"/>
            <a:ext cx="2057400" cy="365125"/>
          </a:xfrm>
        </p:spPr>
        <p:txBody>
          <a:bodyPr/>
          <a:lstStyle/>
          <a:p>
            <a:fld id="{E2FB73DA-5FDE-45B5-BAA4-C61223CC44F6}" type="slidenum">
              <a:rPr lang="en-US" smtClean="0"/>
              <a:pPr/>
              <a:t>10</a:t>
            </a:fld>
            <a:endParaRPr lang="en-US" dirty="0"/>
          </a:p>
        </p:txBody>
      </p:sp>
      <p:sp>
        <p:nvSpPr>
          <p:cNvPr id="4" name="Title 3">
            <a:extLst>
              <a:ext uri="{FF2B5EF4-FFF2-40B4-BE49-F238E27FC236}">
                <a16:creationId xmlns:a16="http://schemas.microsoft.com/office/drawing/2014/main" id="{CAA3A59A-9544-44AE-A47F-442DF0AB4FD4}"/>
              </a:ext>
            </a:extLst>
          </p:cNvPr>
          <p:cNvSpPr>
            <a:spLocks noGrp="1"/>
          </p:cNvSpPr>
          <p:nvPr>
            <p:ph type="title"/>
          </p:nvPr>
        </p:nvSpPr>
        <p:spPr>
          <a:xfrm>
            <a:off x="215153" y="134472"/>
            <a:ext cx="6338048" cy="981732"/>
          </a:xfrm>
        </p:spPr>
        <p:txBody>
          <a:bodyPr/>
          <a:lstStyle/>
          <a:p>
            <a:r>
              <a:rPr lang="en-US" dirty="0"/>
              <a:t>Lay Testimony requires both:</a:t>
            </a:r>
          </a:p>
        </p:txBody>
      </p:sp>
    </p:spTree>
    <p:extLst>
      <p:ext uri="{BB962C8B-B14F-4D97-AF65-F5344CB8AC3E}">
        <p14:creationId xmlns:p14="http://schemas.microsoft.com/office/powerpoint/2010/main" val="210392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56DCE9-59C2-438D-AED8-BB181A18E0A2}"/>
              </a:ext>
            </a:extLst>
          </p:cNvPr>
          <p:cNvSpPr>
            <a:spLocks noGrp="1"/>
          </p:cNvSpPr>
          <p:nvPr>
            <p:ph idx="1"/>
          </p:nvPr>
        </p:nvSpPr>
        <p:spPr/>
        <p:txBody>
          <a:bodyPr/>
          <a:lstStyle/>
          <a:p>
            <a:pPr marL="0" indent="0">
              <a:buNone/>
            </a:pPr>
            <a:endParaRPr lang="en-US" sz="2400" dirty="0"/>
          </a:p>
          <a:p>
            <a:r>
              <a:rPr lang="en-US" sz="2400" dirty="0"/>
              <a:t>Veteran’s description of their own experience</a:t>
            </a:r>
          </a:p>
          <a:p>
            <a:r>
              <a:rPr lang="en-US" sz="2400" dirty="0">
                <a:solidFill>
                  <a:schemeClr val="tx1">
                    <a:lumMod val="65000"/>
                    <a:lumOff val="35000"/>
                  </a:schemeClr>
                </a:solidFill>
              </a:rPr>
              <a:t>Witness to same in-service event (another veteran)</a:t>
            </a:r>
          </a:p>
          <a:p>
            <a:r>
              <a:rPr lang="en-US" sz="2400" dirty="0"/>
              <a:t>Witness of current symptoms (spouse, co-worker, neighbor)</a:t>
            </a:r>
          </a:p>
          <a:p>
            <a:r>
              <a:rPr lang="en-US" sz="2400" dirty="0">
                <a:solidFill>
                  <a:schemeClr val="tx1">
                    <a:lumMod val="65000"/>
                    <a:lumOff val="35000"/>
                  </a:schemeClr>
                </a:solidFill>
              </a:rPr>
              <a:t>Opinion of how disability is related to event in service</a:t>
            </a:r>
          </a:p>
          <a:p>
            <a:r>
              <a:rPr lang="en-US" sz="2400" dirty="0"/>
              <a:t>Comparison before service event and now</a:t>
            </a:r>
          </a:p>
          <a:p>
            <a:r>
              <a:rPr lang="en-US" sz="2400" dirty="0">
                <a:solidFill>
                  <a:schemeClr val="tx1">
                    <a:lumMod val="65000"/>
                    <a:lumOff val="35000"/>
                  </a:schemeClr>
                </a:solidFill>
              </a:rPr>
              <a:t>Spouse also heard what doctor said</a:t>
            </a:r>
          </a:p>
          <a:p>
            <a:r>
              <a:rPr lang="en-US" sz="2400" dirty="0"/>
              <a:t>Description of how bad pain can get</a:t>
            </a:r>
          </a:p>
          <a:p>
            <a:r>
              <a:rPr lang="en-US" sz="2400" dirty="0">
                <a:solidFill>
                  <a:schemeClr val="tx1">
                    <a:lumMod val="65000"/>
                    <a:lumOff val="35000"/>
                  </a:schemeClr>
                </a:solidFill>
              </a:rPr>
              <a:t>Example of how symptoms impact daily life</a:t>
            </a:r>
          </a:p>
          <a:p>
            <a:pPr>
              <a:buFont typeface="Wingdings" panose="05000000000000000000" pitchFamily="2" charset="2"/>
              <a:buChar char="v"/>
            </a:pPr>
            <a:endParaRPr lang="en-US" sz="2400" dirty="0"/>
          </a:p>
        </p:txBody>
      </p:sp>
      <p:sp>
        <p:nvSpPr>
          <p:cNvPr id="3" name="Slide Number Placeholder 2">
            <a:extLst>
              <a:ext uri="{FF2B5EF4-FFF2-40B4-BE49-F238E27FC236}">
                <a16:creationId xmlns:a16="http://schemas.microsoft.com/office/drawing/2014/main" id="{E561EDF5-9379-4B28-A953-36D54F08E91E}"/>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
        <p:nvSpPr>
          <p:cNvPr id="4" name="Title 3">
            <a:extLst>
              <a:ext uri="{FF2B5EF4-FFF2-40B4-BE49-F238E27FC236}">
                <a16:creationId xmlns:a16="http://schemas.microsoft.com/office/drawing/2014/main" id="{327D7133-D780-4045-9A4B-14C10AEA5153}"/>
              </a:ext>
            </a:extLst>
          </p:cNvPr>
          <p:cNvSpPr>
            <a:spLocks noGrp="1"/>
          </p:cNvSpPr>
          <p:nvPr>
            <p:ph type="title"/>
          </p:nvPr>
        </p:nvSpPr>
        <p:spPr/>
        <p:txBody>
          <a:bodyPr/>
          <a:lstStyle/>
          <a:p>
            <a:r>
              <a:rPr lang="en-US" dirty="0"/>
              <a:t>Valuable lay testimony</a:t>
            </a:r>
          </a:p>
        </p:txBody>
      </p:sp>
    </p:spTree>
    <p:extLst>
      <p:ext uri="{BB962C8B-B14F-4D97-AF65-F5344CB8AC3E}">
        <p14:creationId xmlns:p14="http://schemas.microsoft.com/office/powerpoint/2010/main" val="18375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9645E-E1C8-48B3-927A-8D4073DDCEDB}"/>
              </a:ext>
            </a:extLst>
          </p:cNvPr>
          <p:cNvSpPr>
            <a:spLocks noGrp="1"/>
          </p:cNvSpPr>
          <p:nvPr>
            <p:ph idx="1"/>
          </p:nvPr>
        </p:nvSpPr>
        <p:spPr/>
        <p:txBody>
          <a:bodyPr/>
          <a:lstStyle/>
          <a:p>
            <a:r>
              <a:rPr lang="en-US" dirty="0"/>
              <a:t>Neighbor says she watches veteran walk to mailbox with a limp</a:t>
            </a:r>
          </a:p>
          <a:p>
            <a:r>
              <a:rPr lang="en-US" dirty="0"/>
              <a:t>Veteran reports unit, rank, and theater</a:t>
            </a:r>
          </a:p>
          <a:p>
            <a:r>
              <a:rPr lang="en-US" dirty="0"/>
              <a:t>Letter from sister saying veteran has always loved his country</a:t>
            </a:r>
          </a:p>
          <a:p>
            <a:r>
              <a:rPr lang="en-US" dirty="0"/>
              <a:t>Facebook friend knew veteran in high school</a:t>
            </a:r>
          </a:p>
          <a:p>
            <a:r>
              <a:rPr lang="en-US" dirty="0"/>
              <a:t>Buddy was there the day of the fire</a:t>
            </a:r>
          </a:p>
          <a:p>
            <a:r>
              <a:rPr lang="en-US" dirty="0"/>
              <a:t>Spouse says bills are piling up</a:t>
            </a:r>
          </a:p>
          <a:p>
            <a:endParaRPr lang="en-US" dirty="0"/>
          </a:p>
        </p:txBody>
      </p:sp>
      <p:sp>
        <p:nvSpPr>
          <p:cNvPr id="3" name="Slide Number Placeholder 2">
            <a:extLst>
              <a:ext uri="{FF2B5EF4-FFF2-40B4-BE49-F238E27FC236}">
                <a16:creationId xmlns:a16="http://schemas.microsoft.com/office/drawing/2014/main" id="{7FD43388-3DD5-4AC4-977D-4EC4057E1E6A}"/>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
        <p:nvSpPr>
          <p:cNvPr id="4" name="Title 3">
            <a:extLst>
              <a:ext uri="{FF2B5EF4-FFF2-40B4-BE49-F238E27FC236}">
                <a16:creationId xmlns:a16="http://schemas.microsoft.com/office/drawing/2014/main" id="{83B55073-4D38-4FC9-BE0D-CA949D2A901D}"/>
              </a:ext>
            </a:extLst>
          </p:cNvPr>
          <p:cNvSpPr>
            <a:spLocks noGrp="1"/>
          </p:cNvSpPr>
          <p:nvPr>
            <p:ph type="title"/>
          </p:nvPr>
        </p:nvSpPr>
        <p:spPr/>
        <p:txBody>
          <a:bodyPr/>
          <a:lstStyle/>
          <a:p>
            <a:r>
              <a:rPr lang="en-US" dirty="0"/>
              <a:t>All true – but helpful?</a:t>
            </a:r>
          </a:p>
        </p:txBody>
      </p:sp>
    </p:spTree>
    <p:extLst>
      <p:ext uri="{BB962C8B-B14F-4D97-AF65-F5344CB8AC3E}">
        <p14:creationId xmlns:p14="http://schemas.microsoft.com/office/powerpoint/2010/main" val="20296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20F9DF-CBF8-401B-BE0E-DD1F546D3136}"/>
              </a:ext>
            </a:extLst>
          </p:cNvPr>
          <p:cNvSpPr>
            <a:spLocks noGrp="1"/>
          </p:cNvSpPr>
          <p:nvPr>
            <p:ph idx="1"/>
          </p:nvPr>
        </p:nvSpPr>
        <p:spPr/>
        <p:txBody>
          <a:bodyPr/>
          <a:lstStyle/>
          <a:p>
            <a:pPr marL="0" indent="0">
              <a:buNone/>
            </a:pPr>
            <a:r>
              <a:rPr lang="en-US" dirty="0"/>
              <a:t>38 CFR 3.304(d) </a:t>
            </a:r>
            <a:r>
              <a:rPr lang="en-US" i="1" dirty="0"/>
              <a:t>Combat.</a:t>
            </a:r>
            <a:r>
              <a:rPr lang="en-US" dirty="0"/>
              <a:t> </a:t>
            </a:r>
          </a:p>
          <a:p>
            <a:pPr marL="0" indent="0">
              <a:buNone/>
            </a:pPr>
            <a:r>
              <a:rPr lang="en-US" dirty="0"/>
              <a:t>Satisfactory lay or other evidence that an injury or disease was incurred or aggravated in combat will be accepted as sufficient proof of service connection if the evidence is consistent with the circumstances, conditions or hardships of such service even though there is no official record of such incurrence or aggravation.</a:t>
            </a:r>
          </a:p>
        </p:txBody>
      </p:sp>
      <p:sp>
        <p:nvSpPr>
          <p:cNvPr id="3" name="Slide Number Placeholder 2">
            <a:extLst>
              <a:ext uri="{FF2B5EF4-FFF2-40B4-BE49-F238E27FC236}">
                <a16:creationId xmlns:a16="http://schemas.microsoft.com/office/drawing/2014/main" id="{3D6B23DF-569D-43A5-AADD-68E8A525062D}"/>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
        <p:nvSpPr>
          <p:cNvPr id="4" name="Title 3">
            <a:extLst>
              <a:ext uri="{FF2B5EF4-FFF2-40B4-BE49-F238E27FC236}">
                <a16:creationId xmlns:a16="http://schemas.microsoft.com/office/drawing/2014/main" id="{17B61647-1965-4BEF-8E94-4ED834BDD6B2}"/>
              </a:ext>
            </a:extLst>
          </p:cNvPr>
          <p:cNvSpPr>
            <a:spLocks noGrp="1"/>
          </p:cNvSpPr>
          <p:nvPr>
            <p:ph type="title"/>
          </p:nvPr>
        </p:nvSpPr>
        <p:spPr/>
        <p:txBody>
          <a:bodyPr/>
          <a:lstStyle/>
          <a:p>
            <a:r>
              <a:rPr lang="en-US" dirty="0"/>
              <a:t>Combat veteran lay statement</a:t>
            </a:r>
          </a:p>
        </p:txBody>
      </p:sp>
    </p:spTree>
    <p:extLst>
      <p:ext uri="{BB962C8B-B14F-4D97-AF65-F5344CB8AC3E}">
        <p14:creationId xmlns:p14="http://schemas.microsoft.com/office/powerpoint/2010/main" val="13061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EC203F-16F1-4EFB-81A1-25A580363A0B}"/>
              </a:ext>
            </a:extLst>
          </p:cNvPr>
          <p:cNvSpPr>
            <a:spLocks noGrp="1"/>
          </p:cNvSpPr>
          <p:nvPr>
            <p:ph idx="1"/>
          </p:nvPr>
        </p:nvSpPr>
        <p:spPr/>
        <p:txBody>
          <a:bodyPr/>
          <a:lstStyle/>
          <a:p>
            <a:pPr marL="0" indent="0">
              <a:buNone/>
            </a:pPr>
            <a:r>
              <a:rPr lang="en-US" dirty="0"/>
              <a:t>Court decisions have reinforced the need for VA to value lay testimony.</a:t>
            </a:r>
          </a:p>
          <a:p>
            <a:pPr lvl="1"/>
            <a:r>
              <a:rPr lang="en-US" dirty="0"/>
              <a:t>Buchanan v Nicholson, June 2006</a:t>
            </a:r>
          </a:p>
          <a:p>
            <a:pPr lvl="1"/>
            <a:r>
              <a:rPr lang="en-US" dirty="0"/>
              <a:t>Mclendon v Nicholson, June 2006</a:t>
            </a:r>
          </a:p>
          <a:p>
            <a:pPr lvl="1"/>
            <a:r>
              <a:rPr lang="en-US" dirty="0"/>
              <a:t>Barr v Nicholson, June 2007</a:t>
            </a:r>
          </a:p>
          <a:p>
            <a:pPr lvl="1"/>
            <a:r>
              <a:rPr lang="en-US" dirty="0"/>
              <a:t>Jandreau v Nicholson, July 2007</a:t>
            </a:r>
          </a:p>
          <a:p>
            <a:endParaRPr lang="en-US" dirty="0"/>
          </a:p>
          <a:p>
            <a:pPr marL="0" indent="0">
              <a:buNone/>
            </a:pPr>
            <a:r>
              <a:rPr lang="en-US" dirty="0"/>
              <a:t>The law consistently values a veteran’s lay testimony.</a:t>
            </a:r>
          </a:p>
        </p:txBody>
      </p:sp>
      <p:sp>
        <p:nvSpPr>
          <p:cNvPr id="3" name="Slide Number Placeholder 2">
            <a:extLst>
              <a:ext uri="{FF2B5EF4-FFF2-40B4-BE49-F238E27FC236}">
                <a16:creationId xmlns:a16="http://schemas.microsoft.com/office/drawing/2014/main" id="{6DECD4BA-4F7C-4537-A73B-DEDC18466DBE}"/>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
        <p:nvSpPr>
          <p:cNvPr id="4" name="Title 3">
            <a:extLst>
              <a:ext uri="{FF2B5EF4-FFF2-40B4-BE49-F238E27FC236}">
                <a16:creationId xmlns:a16="http://schemas.microsoft.com/office/drawing/2014/main" id="{83D0FD32-0ABC-49F8-8544-541166D9C1DE}"/>
              </a:ext>
            </a:extLst>
          </p:cNvPr>
          <p:cNvSpPr>
            <a:spLocks noGrp="1"/>
          </p:cNvSpPr>
          <p:nvPr>
            <p:ph type="title"/>
          </p:nvPr>
        </p:nvSpPr>
        <p:spPr/>
        <p:txBody>
          <a:bodyPr/>
          <a:lstStyle/>
          <a:p>
            <a:r>
              <a:rPr lang="en-US" sz="3600" b="0" dirty="0"/>
              <a:t>Changing culture</a:t>
            </a:r>
            <a:endParaRPr lang="en-US" sz="3600" dirty="0"/>
          </a:p>
        </p:txBody>
      </p:sp>
    </p:spTree>
    <p:extLst>
      <p:ext uri="{BB962C8B-B14F-4D97-AF65-F5344CB8AC3E}">
        <p14:creationId xmlns:p14="http://schemas.microsoft.com/office/powerpoint/2010/main" val="10750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331CC-8B9F-4AC8-961C-B86E9E216151}"/>
              </a:ext>
            </a:extLst>
          </p:cNvPr>
          <p:cNvSpPr>
            <a:spLocks noGrp="1"/>
          </p:cNvSpPr>
          <p:nvPr>
            <p:ph idx="1"/>
          </p:nvPr>
        </p:nvSpPr>
        <p:spPr/>
        <p:txBody>
          <a:bodyPr/>
          <a:lstStyle/>
          <a:p>
            <a:pPr marL="0" indent="0" algn="ctr">
              <a:buNone/>
            </a:pPr>
            <a:r>
              <a:rPr lang="en-US" dirty="0">
                <a:hlinkClick r:id="rId3"/>
              </a:rPr>
              <a:t>https://www.knowva.ebenefits.va.gov/</a:t>
            </a:r>
            <a:endParaRPr lang="en-US" dirty="0"/>
          </a:p>
          <a:p>
            <a:pPr marL="0" indent="0" algn="ctr">
              <a:buNone/>
            </a:pPr>
            <a:endParaRPr lang="en-US" dirty="0"/>
          </a:p>
          <a:p>
            <a:pPr marL="0" indent="0" algn="ctr">
              <a:buNone/>
            </a:pPr>
            <a:r>
              <a:rPr lang="en-US" dirty="0"/>
              <a:t>Decision Assessment Document</a:t>
            </a:r>
          </a:p>
          <a:p>
            <a:pPr algn="ctr"/>
            <a:endParaRPr lang="en-US" dirty="0"/>
          </a:p>
          <a:p>
            <a:pPr algn="ctr"/>
            <a:r>
              <a:rPr lang="en-US" dirty="0"/>
              <a:t>VA summary of case</a:t>
            </a:r>
          </a:p>
          <a:p>
            <a:pPr algn="ctr"/>
            <a:r>
              <a:rPr lang="en-US" dirty="0"/>
              <a:t>Impact on law</a:t>
            </a:r>
          </a:p>
          <a:p>
            <a:pPr algn="ctr"/>
            <a:r>
              <a:rPr lang="en-US" dirty="0"/>
              <a:t>Impact on procedure</a:t>
            </a:r>
          </a:p>
          <a:p>
            <a:pPr algn="ctr"/>
            <a:r>
              <a:rPr lang="en-US" dirty="0"/>
              <a:t>Link to full case</a:t>
            </a:r>
          </a:p>
        </p:txBody>
      </p:sp>
      <p:sp>
        <p:nvSpPr>
          <p:cNvPr id="3" name="Slide Number Placeholder 2">
            <a:extLst>
              <a:ext uri="{FF2B5EF4-FFF2-40B4-BE49-F238E27FC236}">
                <a16:creationId xmlns:a16="http://schemas.microsoft.com/office/drawing/2014/main" id="{C4961D64-D01D-43B8-97CB-4D0737F17758}"/>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
        <p:nvSpPr>
          <p:cNvPr id="4" name="Title 3">
            <a:extLst>
              <a:ext uri="{FF2B5EF4-FFF2-40B4-BE49-F238E27FC236}">
                <a16:creationId xmlns:a16="http://schemas.microsoft.com/office/drawing/2014/main" id="{C1D56011-2231-4937-A8B2-73277FF8A11F}"/>
              </a:ext>
            </a:extLst>
          </p:cNvPr>
          <p:cNvSpPr>
            <a:spLocks noGrp="1"/>
          </p:cNvSpPr>
          <p:nvPr>
            <p:ph type="title"/>
          </p:nvPr>
        </p:nvSpPr>
        <p:spPr/>
        <p:txBody>
          <a:bodyPr/>
          <a:lstStyle/>
          <a:p>
            <a:r>
              <a:rPr lang="en-US" dirty="0"/>
              <a:t>KnowVA Knowledge Base</a:t>
            </a:r>
          </a:p>
        </p:txBody>
      </p:sp>
    </p:spTree>
    <p:extLst>
      <p:ext uri="{BB962C8B-B14F-4D97-AF65-F5344CB8AC3E}">
        <p14:creationId xmlns:p14="http://schemas.microsoft.com/office/powerpoint/2010/main" val="289943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0;&#10;Description automatically generated">
            <a:extLst>
              <a:ext uri="{FF2B5EF4-FFF2-40B4-BE49-F238E27FC236}">
                <a16:creationId xmlns:a16="http://schemas.microsoft.com/office/drawing/2014/main" id="{21472117-8CA2-45DE-9459-A884E43126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023" y="1295495"/>
            <a:ext cx="7537606" cy="5257965"/>
          </a:xfrm>
        </p:spPr>
      </p:pic>
      <p:sp>
        <p:nvSpPr>
          <p:cNvPr id="3" name="Slide Number Placeholder 2">
            <a:extLst>
              <a:ext uri="{FF2B5EF4-FFF2-40B4-BE49-F238E27FC236}">
                <a16:creationId xmlns:a16="http://schemas.microsoft.com/office/drawing/2014/main" id="{E267D03E-50AE-4749-8563-EE11278DC0A9}"/>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
        <p:nvSpPr>
          <p:cNvPr id="4" name="Title 3">
            <a:extLst>
              <a:ext uri="{FF2B5EF4-FFF2-40B4-BE49-F238E27FC236}">
                <a16:creationId xmlns:a16="http://schemas.microsoft.com/office/drawing/2014/main" id="{26211959-4E03-4E0C-92A5-66D1BCEC1EF9}"/>
              </a:ext>
            </a:extLst>
          </p:cNvPr>
          <p:cNvSpPr>
            <a:spLocks noGrp="1"/>
          </p:cNvSpPr>
          <p:nvPr>
            <p:ph type="title"/>
          </p:nvPr>
        </p:nvSpPr>
        <p:spPr/>
        <p:txBody>
          <a:bodyPr/>
          <a:lstStyle/>
          <a:p>
            <a:r>
              <a:rPr lang="en-US" dirty="0"/>
              <a:t>KnowVA Knowledge Base</a:t>
            </a:r>
          </a:p>
        </p:txBody>
      </p:sp>
    </p:spTree>
    <p:extLst>
      <p:ext uri="{BB962C8B-B14F-4D97-AF65-F5344CB8AC3E}">
        <p14:creationId xmlns:p14="http://schemas.microsoft.com/office/powerpoint/2010/main" val="253858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0;&#10;Description automatically generated">
            <a:extLst>
              <a:ext uri="{FF2B5EF4-FFF2-40B4-BE49-F238E27FC236}">
                <a16:creationId xmlns:a16="http://schemas.microsoft.com/office/drawing/2014/main" id="{30F3BB6B-5819-4808-9F4D-4CE107CB36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2044" y="1433582"/>
            <a:ext cx="7679911" cy="4881563"/>
          </a:xfrm>
        </p:spPr>
      </p:pic>
      <p:sp>
        <p:nvSpPr>
          <p:cNvPr id="3" name="Slide Number Placeholder 2">
            <a:extLst>
              <a:ext uri="{FF2B5EF4-FFF2-40B4-BE49-F238E27FC236}">
                <a16:creationId xmlns:a16="http://schemas.microsoft.com/office/drawing/2014/main" id="{1C37A4A8-43CC-4D3F-80E8-6EBC8C0DF8C8}"/>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
        <p:nvSpPr>
          <p:cNvPr id="4" name="Title 3">
            <a:extLst>
              <a:ext uri="{FF2B5EF4-FFF2-40B4-BE49-F238E27FC236}">
                <a16:creationId xmlns:a16="http://schemas.microsoft.com/office/drawing/2014/main" id="{AAAF9BF8-5EF9-40F8-9447-A180A6B7B4EE}"/>
              </a:ext>
            </a:extLst>
          </p:cNvPr>
          <p:cNvSpPr>
            <a:spLocks noGrp="1"/>
          </p:cNvSpPr>
          <p:nvPr>
            <p:ph type="title"/>
          </p:nvPr>
        </p:nvSpPr>
        <p:spPr>
          <a:xfrm>
            <a:off x="215152" y="134472"/>
            <a:ext cx="6523577" cy="981732"/>
          </a:xfrm>
        </p:spPr>
        <p:txBody>
          <a:bodyPr/>
          <a:lstStyle/>
          <a:p>
            <a:r>
              <a:rPr lang="en-US" dirty="0"/>
              <a:t>Decision Assessment Document</a:t>
            </a:r>
          </a:p>
        </p:txBody>
      </p:sp>
    </p:spTree>
    <p:extLst>
      <p:ext uri="{BB962C8B-B14F-4D97-AF65-F5344CB8AC3E}">
        <p14:creationId xmlns:p14="http://schemas.microsoft.com/office/powerpoint/2010/main" val="113522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4DC5A9-4775-4FB2-8BBB-E4179181C8B8}"/>
              </a:ext>
            </a:extLst>
          </p:cNvPr>
          <p:cNvSpPr>
            <a:spLocks noGrp="1"/>
          </p:cNvSpPr>
          <p:nvPr>
            <p:ph idx="1"/>
          </p:nvPr>
        </p:nvSpPr>
        <p:spPr>
          <a:xfrm>
            <a:off x="628650" y="1393236"/>
            <a:ext cx="7886700" cy="5116894"/>
          </a:xfrm>
        </p:spPr>
        <p:txBody>
          <a:bodyPr/>
          <a:lstStyle/>
          <a:p>
            <a:pPr marL="0" indent="0">
              <a:buNone/>
            </a:pPr>
            <a:r>
              <a:rPr lang="en-US" dirty="0"/>
              <a:t>Before exam</a:t>
            </a:r>
          </a:p>
          <a:p>
            <a:pPr lvl="1"/>
            <a:r>
              <a:rPr lang="en-US" dirty="0"/>
              <a:t>Research Rating Schedule requirements</a:t>
            </a:r>
          </a:p>
          <a:p>
            <a:pPr lvl="2"/>
            <a:r>
              <a:rPr lang="en-US" dirty="0"/>
              <a:t>Mild, moderate, severe</a:t>
            </a:r>
          </a:p>
          <a:p>
            <a:pPr lvl="2"/>
            <a:r>
              <a:rPr lang="en-US" dirty="0"/>
              <a:t>Find symptoms that match</a:t>
            </a:r>
          </a:p>
          <a:p>
            <a:pPr lvl="1"/>
            <a:r>
              <a:rPr lang="en-US" dirty="0"/>
              <a:t>Submit lay testimony</a:t>
            </a:r>
          </a:p>
          <a:p>
            <a:pPr marL="0" indent="0">
              <a:buNone/>
            </a:pPr>
            <a:r>
              <a:rPr lang="en-US" dirty="0"/>
              <a:t>During exam</a:t>
            </a:r>
          </a:p>
          <a:p>
            <a:pPr lvl="1"/>
            <a:r>
              <a:rPr lang="en-US" dirty="0"/>
              <a:t>Bring notes</a:t>
            </a:r>
          </a:p>
          <a:p>
            <a:pPr marL="0" indent="0">
              <a:buNone/>
            </a:pPr>
            <a:r>
              <a:rPr lang="en-US"/>
              <a:t>After </a:t>
            </a:r>
            <a:r>
              <a:rPr lang="en-US" dirty="0"/>
              <a:t>exam</a:t>
            </a:r>
          </a:p>
          <a:p>
            <a:pPr lvl="1"/>
            <a:r>
              <a:rPr lang="en-US" dirty="0"/>
              <a:t>Take notes</a:t>
            </a:r>
          </a:p>
          <a:p>
            <a:pPr lvl="1"/>
            <a:r>
              <a:rPr lang="en-US" dirty="0"/>
              <a:t>Submit lay testimony            </a:t>
            </a:r>
          </a:p>
        </p:txBody>
      </p:sp>
      <p:sp>
        <p:nvSpPr>
          <p:cNvPr id="3" name="Slide Number Placeholder 2">
            <a:extLst>
              <a:ext uri="{FF2B5EF4-FFF2-40B4-BE49-F238E27FC236}">
                <a16:creationId xmlns:a16="http://schemas.microsoft.com/office/drawing/2014/main" id="{FFAACD39-6B56-4653-9688-FA9C74FCCEAC}"/>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
        <p:nvSpPr>
          <p:cNvPr id="4" name="Title 3">
            <a:extLst>
              <a:ext uri="{FF2B5EF4-FFF2-40B4-BE49-F238E27FC236}">
                <a16:creationId xmlns:a16="http://schemas.microsoft.com/office/drawing/2014/main" id="{B72F59B5-4559-4D1E-B24E-E5F80ACE4C14}"/>
              </a:ext>
            </a:extLst>
          </p:cNvPr>
          <p:cNvSpPr>
            <a:spLocks noGrp="1"/>
          </p:cNvSpPr>
          <p:nvPr>
            <p:ph type="title"/>
          </p:nvPr>
        </p:nvSpPr>
        <p:spPr>
          <a:xfrm>
            <a:off x="215152" y="134472"/>
            <a:ext cx="5976926" cy="981732"/>
          </a:xfrm>
        </p:spPr>
        <p:txBody>
          <a:bodyPr/>
          <a:lstStyle/>
          <a:p>
            <a:r>
              <a:rPr lang="en-US" dirty="0"/>
              <a:t>During/after C&amp;P exam</a:t>
            </a:r>
          </a:p>
        </p:txBody>
      </p:sp>
      <p:sp>
        <p:nvSpPr>
          <p:cNvPr id="5" name="Star: 5 Points 4">
            <a:extLst>
              <a:ext uri="{FF2B5EF4-FFF2-40B4-BE49-F238E27FC236}">
                <a16:creationId xmlns:a16="http://schemas.microsoft.com/office/drawing/2014/main" id="{1E6B8013-FB46-4078-9DC9-6EB2A6107AA2}"/>
              </a:ext>
            </a:extLst>
          </p:cNvPr>
          <p:cNvSpPr/>
          <p:nvPr/>
        </p:nvSpPr>
        <p:spPr>
          <a:xfrm>
            <a:off x="5784574" y="5976826"/>
            <a:ext cx="496956" cy="4503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356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D5664-05C5-470D-A1B4-9CE4C2EF9F29}"/>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400" dirty="0">
                <a:latin typeface="+mj-lt"/>
                <a:cs typeface="+mj-cs"/>
              </a:rPr>
              <a:t>Pain Basics</a:t>
            </a:r>
          </a:p>
        </p:txBody>
      </p:sp>
      <p:pic>
        <p:nvPicPr>
          <p:cNvPr id="6" name="Picture 5">
            <a:extLst>
              <a:ext uri="{FF2B5EF4-FFF2-40B4-BE49-F238E27FC236}">
                <a16:creationId xmlns:a16="http://schemas.microsoft.com/office/drawing/2014/main" id="{01479F72-BABD-4DF7-A134-244D822A8954}"/>
              </a:ext>
            </a:extLst>
          </p:cNvPr>
          <p:cNvPicPr>
            <a:picLocks noChangeAspect="1"/>
          </p:cNvPicPr>
          <p:nvPr/>
        </p:nvPicPr>
        <p:blipFill rotWithShape="1">
          <a:blip r:embed="rId3">
            <a:extLst>
              <a:ext uri="{28A0092B-C50C-407E-A947-70E740481C1C}">
                <a14:useLocalDpi xmlns:a14="http://schemas.microsoft.com/office/drawing/2010/main" val="0"/>
              </a:ext>
            </a:extLst>
          </a:blip>
          <a:srcRect l="44887" r="17091"/>
          <a:stretch/>
        </p:blipFill>
        <p:spPr>
          <a:xfrm>
            <a:off x="20" y="10"/>
            <a:ext cx="3476673"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37158"/>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84EF51D-EE92-48BA-8B62-11432E7C16E2}"/>
              </a:ext>
            </a:extLst>
          </p:cNvPr>
          <p:cNvSpPr>
            <a:spLocks noGrp="1"/>
          </p:cNvSpPr>
          <p:nvPr>
            <p:ph idx="1"/>
          </p:nvPr>
        </p:nvSpPr>
        <p:spPr>
          <a:xfrm>
            <a:off x="3724073" y="2276762"/>
            <a:ext cx="4939867" cy="4444712"/>
          </a:xfrm>
        </p:spPr>
        <p:txBody>
          <a:bodyPr vert="horz" lIns="91440" tIns="45720" rIns="91440" bIns="45720" rtlCol="0">
            <a:noAutofit/>
          </a:bodyPr>
          <a:lstStyle/>
          <a:p>
            <a:pPr marL="0" indent="0">
              <a:buNone/>
            </a:pPr>
            <a:r>
              <a:rPr lang="en-US" sz="2400" dirty="0"/>
              <a:t>What are terms related to pain?</a:t>
            </a:r>
          </a:p>
          <a:p>
            <a:pPr lvl="1"/>
            <a:r>
              <a:rPr lang="en-US" sz="2000" dirty="0"/>
              <a:t>Painful motion</a:t>
            </a:r>
          </a:p>
          <a:p>
            <a:pPr lvl="1"/>
            <a:r>
              <a:rPr lang="en-US" sz="2000" dirty="0"/>
              <a:t>Functional loss</a:t>
            </a:r>
          </a:p>
          <a:p>
            <a:pPr lvl="1"/>
            <a:r>
              <a:rPr lang="en-US" sz="2000" dirty="0"/>
              <a:t>Flare up</a:t>
            </a:r>
          </a:p>
          <a:p>
            <a:pPr marL="0" indent="0">
              <a:buNone/>
            </a:pPr>
            <a:r>
              <a:rPr lang="en-US" sz="2400" dirty="0"/>
              <a:t>Why report pain?</a:t>
            </a:r>
          </a:p>
          <a:p>
            <a:pPr lvl="1"/>
            <a:r>
              <a:rPr lang="en-US" sz="2000" dirty="0"/>
              <a:t>Minimum compensation for joints</a:t>
            </a:r>
          </a:p>
          <a:p>
            <a:pPr lvl="1"/>
            <a:r>
              <a:rPr lang="en-US" sz="2000" dirty="0"/>
              <a:t>Employment impact</a:t>
            </a:r>
          </a:p>
          <a:p>
            <a:pPr lvl="1"/>
            <a:r>
              <a:rPr lang="en-US" sz="2000" dirty="0"/>
              <a:t>May be the only accurate report</a:t>
            </a:r>
          </a:p>
          <a:p>
            <a:pPr lvl="1"/>
            <a:r>
              <a:rPr lang="en-US" sz="2000" dirty="0"/>
              <a:t>Establishes a more complete picture</a:t>
            </a:r>
          </a:p>
          <a:p>
            <a:pPr lvl="1"/>
            <a:r>
              <a:rPr lang="en-US" sz="2000" dirty="0"/>
              <a:t>Can be considered a disability</a:t>
            </a:r>
          </a:p>
        </p:txBody>
      </p:sp>
      <p:sp>
        <p:nvSpPr>
          <p:cNvPr id="3" name="Slide Number Placeholder 2">
            <a:extLst>
              <a:ext uri="{FF2B5EF4-FFF2-40B4-BE49-F238E27FC236}">
                <a16:creationId xmlns:a16="http://schemas.microsoft.com/office/drawing/2014/main" id="{91CC58D9-3F39-4AF8-8111-2299C4D0755D}"/>
              </a:ext>
            </a:extLst>
          </p:cNvPr>
          <p:cNvSpPr>
            <a:spLocks noGrp="1"/>
          </p:cNvSpPr>
          <p:nvPr>
            <p:ph type="sldNum" sz="quarter" idx="12"/>
          </p:nvPr>
        </p:nvSpPr>
        <p:spPr>
          <a:xfrm>
            <a:off x="7625281" y="6356350"/>
            <a:ext cx="890069" cy="365125"/>
          </a:xfrm>
        </p:spPr>
        <p:txBody>
          <a:bodyPr vert="horz" lIns="91440" tIns="45720" rIns="91440" bIns="45720" rtlCol="0" anchor="ctr">
            <a:normAutofit lnSpcReduction="10000"/>
          </a:bodyPr>
          <a:lstStyle/>
          <a:p>
            <a:pPr>
              <a:spcAft>
                <a:spcPts val="600"/>
              </a:spcAft>
              <a:defRPr/>
            </a:pPr>
            <a:fld id="{E2FB73DA-5FDE-45B5-BAA4-C61223CC44F6}" type="slidenum">
              <a:rPr lang="en-US" smtClean="0">
                <a:solidFill>
                  <a:prstClr val="black">
                    <a:tint val="75000"/>
                  </a:prstClr>
                </a:solidFill>
                <a:latin typeface="Calibri" panose="020F0502020204030204"/>
                <a:cs typeface="+mn-cs"/>
              </a:rPr>
              <a:pPr>
                <a:spcAft>
                  <a:spcPts val="600"/>
                </a:spcAft>
                <a:defRPr/>
              </a:pPr>
              <a:t>19</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99405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16135" y="484697"/>
            <a:ext cx="4653738" cy="930121"/>
          </a:xfrm>
        </p:spPr>
        <p:txBody>
          <a:bodyPr vert="horz" lIns="91440" tIns="45720" rIns="91440" bIns="45720" rtlCol="0" anchor="ctr">
            <a:normAutofit/>
          </a:bodyPr>
          <a:lstStyle/>
          <a:p>
            <a:r>
              <a:rPr lang="en-US" sz="3500" dirty="0">
                <a:latin typeface="+mj-lt"/>
                <a:cs typeface="+mj-cs"/>
              </a:rPr>
              <a:t>Introduction</a:t>
            </a:r>
          </a:p>
        </p:txBody>
      </p:sp>
      <p:sp>
        <p:nvSpPr>
          <p:cNvPr id="2" name="Content Placeholder 1"/>
          <p:cNvSpPr>
            <a:spLocks noGrp="1"/>
          </p:cNvSpPr>
          <p:nvPr>
            <p:ph idx="1"/>
          </p:nvPr>
        </p:nvSpPr>
        <p:spPr>
          <a:xfrm>
            <a:off x="616135" y="2142693"/>
            <a:ext cx="4653738" cy="3681638"/>
          </a:xfrm>
        </p:spPr>
        <p:txBody>
          <a:bodyPr vert="horz" lIns="91440" tIns="45720" rIns="91440" bIns="45720" rtlCol="0">
            <a:normAutofit/>
          </a:bodyPr>
          <a:lstStyle/>
          <a:p>
            <a:r>
              <a:rPr lang="en-US" sz="2400" dirty="0">
                <a:latin typeface="+mn-lt"/>
                <a:cs typeface="+mn-cs"/>
              </a:rPr>
              <a:t>Crystal M. Trulove</a:t>
            </a:r>
          </a:p>
          <a:p>
            <a:pPr lvl="1"/>
            <a:r>
              <a:rPr lang="en-US" sz="2400" dirty="0">
                <a:latin typeface="+mn-lt"/>
                <a:cs typeface="+mn-cs"/>
              </a:rPr>
              <a:t>crystal.trulove@gmail.com</a:t>
            </a:r>
          </a:p>
          <a:p>
            <a:r>
              <a:rPr lang="en-US" sz="2400" dirty="0">
                <a:latin typeface="+mn-lt"/>
                <a:cs typeface="+mn-cs"/>
              </a:rPr>
              <a:t>Air Force veteran</a:t>
            </a:r>
          </a:p>
          <a:p>
            <a:pPr lvl="1"/>
            <a:r>
              <a:rPr lang="en-US" sz="2400" dirty="0">
                <a:latin typeface="+mn-lt"/>
                <a:cs typeface="+mn-cs"/>
              </a:rPr>
              <a:t>Familiar with military culture</a:t>
            </a:r>
          </a:p>
          <a:p>
            <a:r>
              <a:rPr lang="en-US" sz="2400" dirty="0">
                <a:latin typeface="+mn-lt"/>
                <a:cs typeface="+mn-cs"/>
              </a:rPr>
              <a:t>Veterans Affairs veteran</a:t>
            </a:r>
          </a:p>
          <a:p>
            <a:pPr lvl="1"/>
            <a:r>
              <a:rPr lang="en-US" sz="2400" dirty="0">
                <a:latin typeface="+mn-lt"/>
                <a:cs typeface="+mn-cs"/>
              </a:rPr>
              <a:t>RVSR for 8 years</a:t>
            </a:r>
          </a:p>
          <a:p>
            <a:pPr lvl="1"/>
            <a:r>
              <a:rPr lang="en-US" sz="2400" dirty="0">
                <a:latin typeface="+mn-lt"/>
                <a:cs typeface="+mn-cs"/>
              </a:rPr>
              <a:t>DRO for 3 ½ years</a:t>
            </a:r>
          </a:p>
          <a:p>
            <a:pPr lvl="2"/>
            <a:r>
              <a:rPr lang="en-US" sz="2000" dirty="0">
                <a:latin typeface="+mn-lt"/>
                <a:cs typeface="+mn-cs"/>
              </a:rPr>
              <a:t>Hearings</a:t>
            </a:r>
          </a:p>
          <a:p>
            <a:pPr lvl="2"/>
            <a:r>
              <a:rPr lang="en-US" sz="2000" dirty="0">
                <a:latin typeface="+mn-lt"/>
                <a:cs typeface="+mn-cs"/>
              </a:rPr>
              <a:t>Appeals Team evidence</a:t>
            </a:r>
          </a:p>
        </p:txBody>
      </p:sp>
      <p:pic>
        <p:nvPicPr>
          <p:cNvPr id="6" name="Picture 5" descr="A close up of a logo&#10;&#10;Description automatically generated">
            <a:extLst>
              <a:ext uri="{FF2B5EF4-FFF2-40B4-BE49-F238E27FC236}">
                <a16:creationId xmlns:a16="http://schemas.microsoft.com/office/drawing/2014/main" id="{31A304EB-0E9E-4231-93AC-7E9D3CA28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349" y="1948069"/>
            <a:ext cx="1513099" cy="1271003"/>
          </a:xfrm>
          <a:prstGeom prst="rect">
            <a:avLst/>
          </a:prstGeom>
        </p:spPr>
      </p:pic>
      <p:pic>
        <p:nvPicPr>
          <p:cNvPr id="8" name="Picture 7">
            <a:extLst>
              <a:ext uri="{FF2B5EF4-FFF2-40B4-BE49-F238E27FC236}">
                <a16:creationId xmlns:a16="http://schemas.microsoft.com/office/drawing/2014/main" id="{0540EFB7-5754-4578-875E-4C201D6F10F9}"/>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388376" y="3913788"/>
            <a:ext cx="1271004" cy="1271004"/>
          </a:xfrm>
          <a:prstGeom prst="rect">
            <a:avLst/>
          </a:prstGeom>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lnSpcReduction="10000"/>
          </a:bodyPr>
          <a:lstStyle/>
          <a:p>
            <a:pPr>
              <a:spcAft>
                <a:spcPts val="600"/>
              </a:spcAft>
            </a:pPr>
            <a:fld id="{E2FB73DA-5FDE-45B5-BAA4-C61223CC44F6}" type="slidenum">
              <a:rPr lang="en-US" smtClean="0">
                <a:latin typeface="+mn-lt"/>
                <a:cs typeface="+mn-cs"/>
              </a:rPr>
              <a:pPr>
                <a:spcAft>
                  <a:spcPts val="600"/>
                </a:spcAft>
              </a:pPr>
              <a:t>2</a:t>
            </a:fld>
            <a:endParaRPr lang="en-US">
              <a:latin typeface="+mn-lt"/>
              <a:cs typeface="+mn-cs"/>
            </a:endParaRPr>
          </a:p>
        </p:txBody>
      </p:sp>
    </p:spTree>
    <p:extLst>
      <p:ext uri="{BB962C8B-B14F-4D97-AF65-F5344CB8AC3E}">
        <p14:creationId xmlns:p14="http://schemas.microsoft.com/office/powerpoint/2010/main" val="316425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2910E8-F229-4545-956C-D5576893419D}"/>
              </a:ext>
            </a:extLst>
          </p:cNvPr>
          <p:cNvSpPr>
            <a:spLocks noGrp="1"/>
          </p:cNvSpPr>
          <p:nvPr>
            <p:ph idx="1"/>
          </p:nvPr>
        </p:nvSpPr>
        <p:spPr/>
        <p:txBody>
          <a:bodyPr/>
          <a:lstStyle/>
          <a:p>
            <a:r>
              <a:rPr lang="en-US" dirty="0"/>
              <a:t>Painful motion</a:t>
            </a:r>
          </a:p>
          <a:p>
            <a:pPr lvl="1"/>
            <a:r>
              <a:rPr lang="en-US" dirty="0"/>
              <a:t>Pain while a joint is in motion</a:t>
            </a:r>
          </a:p>
          <a:p>
            <a:r>
              <a:rPr lang="en-US" dirty="0"/>
              <a:t>Functional Loss</a:t>
            </a:r>
          </a:p>
          <a:p>
            <a:pPr lvl="1"/>
            <a:r>
              <a:rPr lang="en-US" dirty="0"/>
              <a:t>Inability to perform normal working movements of the body. </a:t>
            </a:r>
          </a:p>
          <a:p>
            <a:pPr lvl="1"/>
            <a:r>
              <a:rPr lang="en-US" dirty="0"/>
              <a:t>Employment impact. </a:t>
            </a:r>
          </a:p>
          <a:p>
            <a:r>
              <a:rPr lang="en-US" dirty="0"/>
              <a:t>Flare-Up</a:t>
            </a:r>
          </a:p>
          <a:p>
            <a:pPr lvl="1"/>
            <a:r>
              <a:rPr lang="en-US" dirty="0"/>
              <a:t>Temporary functional limitation</a:t>
            </a:r>
          </a:p>
        </p:txBody>
      </p:sp>
      <p:sp>
        <p:nvSpPr>
          <p:cNvPr id="3" name="Slide Number Placeholder 2">
            <a:extLst>
              <a:ext uri="{FF2B5EF4-FFF2-40B4-BE49-F238E27FC236}">
                <a16:creationId xmlns:a16="http://schemas.microsoft.com/office/drawing/2014/main" id="{39AE214F-B50A-4A49-B47E-C2A3A2378D41}"/>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
        <p:nvSpPr>
          <p:cNvPr id="4" name="Title 3">
            <a:extLst>
              <a:ext uri="{FF2B5EF4-FFF2-40B4-BE49-F238E27FC236}">
                <a16:creationId xmlns:a16="http://schemas.microsoft.com/office/drawing/2014/main" id="{16572D0F-FAC2-41ED-B9AC-9C3F9DCD7A07}"/>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61440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080D8-FD82-4F0B-9FFD-9C1973A10482}"/>
              </a:ext>
            </a:extLst>
          </p:cNvPr>
          <p:cNvSpPr>
            <a:spLocks noGrp="1"/>
          </p:cNvSpPr>
          <p:nvPr>
            <p:ph idx="1"/>
          </p:nvPr>
        </p:nvSpPr>
        <p:spPr/>
        <p:txBody>
          <a:bodyPr/>
          <a:lstStyle/>
          <a:p>
            <a:pPr marL="0" indent="0">
              <a:buNone/>
            </a:pPr>
            <a:r>
              <a:rPr lang="en-US" sz="2800" b="1" dirty="0"/>
              <a:t>38 CFR 4.40</a:t>
            </a:r>
          </a:p>
          <a:p>
            <a:pPr marL="0" indent="0">
              <a:buNone/>
            </a:pPr>
            <a:endParaRPr lang="en-US" sz="2800" dirty="0"/>
          </a:p>
          <a:p>
            <a:pPr marL="0" indent="0">
              <a:buNone/>
            </a:pPr>
            <a:r>
              <a:rPr lang="en-US" sz="2800" dirty="0"/>
              <a:t>…The functional loss may be due to absence of part, or all, of the necessary bones, joints and muscles, or associated structures, or to deformity, adhesions, defective innervation, or other pathology, or </a:t>
            </a:r>
            <a:r>
              <a:rPr lang="en-US" sz="2800" dirty="0">
                <a:highlight>
                  <a:srgbClr val="FFFF00"/>
                </a:highlight>
              </a:rPr>
              <a:t>it may be due to pain</a:t>
            </a:r>
            <a:r>
              <a:rPr lang="en-US" sz="2800" dirty="0"/>
              <a:t>, supported by adequate pathology and evidenced by the visible behavior of the claimant undertaking the motion…</a:t>
            </a:r>
          </a:p>
        </p:txBody>
      </p:sp>
      <p:sp>
        <p:nvSpPr>
          <p:cNvPr id="3" name="Slide Number Placeholder 2">
            <a:extLst>
              <a:ext uri="{FF2B5EF4-FFF2-40B4-BE49-F238E27FC236}">
                <a16:creationId xmlns:a16="http://schemas.microsoft.com/office/drawing/2014/main" id="{0FEAA5B1-3D52-4F8C-A698-696639F60193}"/>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4" name="Title 3">
            <a:extLst>
              <a:ext uri="{FF2B5EF4-FFF2-40B4-BE49-F238E27FC236}">
                <a16:creationId xmlns:a16="http://schemas.microsoft.com/office/drawing/2014/main" id="{08AD0FA7-2208-44BF-97AB-F9828B80306B}"/>
              </a:ext>
            </a:extLst>
          </p:cNvPr>
          <p:cNvSpPr>
            <a:spLocks noGrp="1"/>
          </p:cNvSpPr>
          <p:nvPr>
            <p:ph type="title"/>
          </p:nvPr>
        </p:nvSpPr>
        <p:spPr/>
        <p:txBody>
          <a:bodyPr/>
          <a:lstStyle/>
          <a:p>
            <a:r>
              <a:rPr lang="en-US" dirty="0"/>
              <a:t>Functional Loss</a:t>
            </a:r>
          </a:p>
        </p:txBody>
      </p:sp>
    </p:spTree>
    <p:extLst>
      <p:ext uri="{BB962C8B-B14F-4D97-AF65-F5344CB8AC3E}">
        <p14:creationId xmlns:p14="http://schemas.microsoft.com/office/powerpoint/2010/main" val="110607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EA3864-C50F-4DE6-AE3F-8A1BE3E9D85B}"/>
              </a:ext>
            </a:extLst>
          </p:cNvPr>
          <p:cNvSpPr>
            <a:spLocks noGrp="1"/>
          </p:cNvSpPr>
          <p:nvPr>
            <p:ph idx="1"/>
          </p:nvPr>
        </p:nvSpPr>
        <p:spPr/>
        <p:txBody>
          <a:bodyPr/>
          <a:lstStyle/>
          <a:p>
            <a:pPr marL="0" indent="0">
              <a:buNone/>
            </a:pPr>
            <a:r>
              <a:rPr lang="en-US" sz="2800" b="1" dirty="0"/>
              <a:t>38 CFR 4.45</a:t>
            </a:r>
          </a:p>
          <a:p>
            <a:pPr marL="0" indent="0">
              <a:buNone/>
            </a:pPr>
            <a:endParaRPr lang="en-US" sz="2800" dirty="0"/>
          </a:p>
          <a:p>
            <a:pPr marL="0" indent="0">
              <a:buNone/>
            </a:pPr>
            <a:r>
              <a:rPr lang="en-US" sz="2800" dirty="0"/>
              <a:t>As regards the joints the factors of disability reside in reductions of their normal excursion of movements in different planes. </a:t>
            </a:r>
          </a:p>
          <a:p>
            <a:pPr marL="0" indent="0">
              <a:buNone/>
            </a:pPr>
            <a:r>
              <a:rPr lang="en-US" sz="2800" dirty="0"/>
              <a:t>Inquiry will be directed to these considerations:</a:t>
            </a:r>
          </a:p>
          <a:p>
            <a:pPr marL="0" indent="0">
              <a:buNone/>
            </a:pPr>
            <a:r>
              <a:rPr lang="en-US" sz="2800" dirty="0"/>
              <a:t>…(f) </a:t>
            </a:r>
            <a:r>
              <a:rPr lang="en-US" sz="2800" dirty="0">
                <a:highlight>
                  <a:srgbClr val="FFFF00"/>
                </a:highlight>
              </a:rPr>
              <a:t>Pain on movement</a:t>
            </a:r>
            <a:r>
              <a:rPr lang="en-US" sz="2800" dirty="0"/>
              <a:t>, swelling, deformity or atrophy of disuse. …</a:t>
            </a:r>
          </a:p>
        </p:txBody>
      </p:sp>
      <p:sp>
        <p:nvSpPr>
          <p:cNvPr id="3" name="Slide Number Placeholder 2">
            <a:extLst>
              <a:ext uri="{FF2B5EF4-FFF2-40B4-BE49-F238E27FC236}">
                <a16:creationId xmlns:a16="http://schemas.microsoft.com/office/drawing/2014/main" id="{99764100-CC08-497D-8BF6-01F65962F988}"/>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
        <p:nvSpPr>
          <p:cNvPr id="4" name="Title 3">
            <a:extLst>
              <a:ext uri="{FF2B5EF4-FFF2-40B4-BE49-F238E27FC236}">
                <a16:creationId xmlns:a16="http://schemas.microsoft.com/office/drawing/2014/main" id="{A27634AE-92FF-41BD-A939-29C99B262220}"/>
              </a:ext>
            </a:extLst>
          </p:cNvPr>
          <p:cNvSpPr>
            <a:spLocks noGrp="1"/>
          </p:cNvSpPr>
          <p:nvPr>
            <p:ph type="title"/>
          </p:nvPr>
        </p:nvSpPr>
        <p:spPr/>
        <p:txBody>
          <a:bodyPr/>
          <a:lstStyle/>
          <a:p>
            <a:r>
              <a:rPr lang="en-US" dirty="0"/>
              <a:t>The Joints</a:t>
            </a:r>
          </a:p>
        </p:txBody>
      </p:sp>
    </p:spTree>
    <p:extLst>
      <p:ext uri="{BB962C8B-B14F-4D97-AF65-F5344CB8AC3E}">
        <p14:creationId xmlns:p14="http://schemas.microsoft.com/office/powerpoint/2010/main" val="418592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CAD8F-E84B-4A5A-B985-9926B567706D}"/>
              </a:ext>
            </a:extLst>
          </p:cNvPr>
          <p:cNvSpPr>
            <a:spLocks noGrp="1"/>
          </p:cNvSpPr>
          <p:nvPr>
            <p:ph idx="1"/>
          </p:nvPr>
        </p:nvSpPr>
        <p:spPr/>
        <p:txBody>
          <a:bodyPr/>
          <a:lstStyle/>
          <a:p>
            <a:pPr marL="0" indent="0">
              <a:buNone/>
            </a:pPr>
            <a:r>
              <a:rPr lang="en-US" sz="2800" b="1" dirty="0"/>
              <a:t>38 CFR 4.59</a:t>
            </a:r>
          </a:p>
          <a:p>
            <a:pPr marL="0" indent="0">
              <a:buNone/>
            </a:pPr>
            <a:endParaRPr lang="en-US" sz="2800" dirty="0"/>
          </a:p>
          <a:p>
            <a:pPr marL="0" indent="0">
              <a:buNone/>
            </a:pPr>
            <a:r>
              <a:rPr lang="en-US" sz="2800" dirty="0"/>
              <a:t>With any form of arthritis, painful motion is an important factor of disability…</a:t>
            </a:r>
          </a:p>
          <a:p>
            <a:pPr marL="0" indent="0">
              <a:buNone/>
            </a:pPr>
            <a:r>
              <a:rPr lang="en-US" sz="2800" dirty="0"/>
              <a:t>...The intent of the schedule is to recognize </a:t>
            </a:r>
            <a:r>
              <a:rPr lang="en-US" sz="2800" dirty="0">
                <a:highlight>
                  <a:srgbClr val="FFFF00"/>
                </a:highlight>
              </a:rPr>
              <a:t>painful motion with joint or periarticular pathology as productive of disability</a:t>
            </a:r>
            <a:r>
              <a:rPr lang="en-US" sz="2800" dirty="0"/>
              <a:t>. It is the intention to recognize actually painful, unstable, or malaligned joints, due to healed injury, as entitled to at least the </a:t>
            </a:r>
            <a:r>
              <a:rPr lang="en-US" sz="2800" dirty="0">
                <a:highlight>
                  <a:srgbClr val="FFFF00"/>
                </a:highlight>
              </a:rPr>
              <a:t>minimum compensable rating </a:t>
            </a:r>
            <a:r>
              <a:rPr lang="en-US" sz="2800" dirty="0"/>
              <a:t>for the joint…</a:t>
            </a:r>
          </a:p>
        </p:txBody>
      </p:sp>
      <p:sp>
        <p:nvSpPr>
          <p:cNvPr id="3" name="Slide Number Placeholder 2">
            <a:extLst>
              <a:ext uri="{FF2B5EF4-FFF2-40B4-BE49-F238E27FC236}">
                <a16:creationId xmlns:a16="http://schemas.microsoft.com/office/drawing/2014/main" id="{AFDEF9AF-BB1C-4CFA-B7E9-B5151B5116F0}"/>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
        <p:nvSpPr>
          <p:cNvPr id="4" name="Title 3">
            <a:extLst>
              <a:ext uri="{FF2B5EF4-FFF2-40B4-BE49-F238E27FC236}">
                <a16:creationId xmlns:a16="http://schemas.microsoft.com/office/drawing/2014/main" id="{09DB35B2-8036-4B6A-B1D8-86FAD0DC87F2}"/>
              </a:ext>
            </a:extLst>
          </p:cNvPr>
          <p:cNvSpPr>
            <a:spLocks noGrp="1"/>
          </p:cNvSpPr>
          <p:nvPr>
            <p:ph type="title"/>
          </p:nvPr>
        </p:nvSpPr>
        <p:spPr/>
        <p:txBody>
          <a:bodyPr/>
          <a:lstStyle/>
          <a:p>
            <a:r>
              <a:rPr lang="en-US" dirty="0"/>
              <a:t>Painful Motion</a:t>
            </a:r>
          </a:p>
        </p:txBody>
      </p:sp>
    </p:spTree>
    <p:extLst>
      <p:ext uri="{BB962C8B-B14F-4D97-AF65-F5344CB8AC3E}">
        <p14:creationId xmlns:p14="http://schemas.microsoft.com/office/powerpoint/2010/main" val="95783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61FAA-07C1-48D5-A12D-476ECC451754}"/>
              </a:ext>
            </a:extLst>
          </p:cNvPr>
          <p:cNvSpPr>
            <a:spLocks noGrp="1"/>
          </p:cNvSpPr>
          <p:nvPr>
            <p:ph idx="1"/>
          </p:nvPr>
        </p:nvSpPr>
        <p:spPr>
          <a:xfrm>
            <a:off x="567773" y="2078157"/>
            <a:ext cx="6618218" cy="1809120"/>
          </a:xfrm>
        </p:spPr>
        <p:txBody>
          <a:bodyPr numCol="2"/>
          <a:lstStyle/>
          <a:p>
            <a:pPr lvl="1"/>
            <a:r>
              <a:rPr lang="en-US" sz="2000" dirty="0"/>
              <a:t>Guarding</a:t>
            </a:r>
          </a:p>
          <a:p>
            <a:pPr lvl="1"/>
            <a:r>
              <a:rPr lang="en-US" sz="2000" dirty="0"/>
              <a:t>Prostrating</a:t>
            </a:r>
          </a:p>
          <a:p>
            <a:pPr lvl="1"/>
            <a:r>
              <a:rPr lang="en-US" sz="2000" dirty="0"/>
              <a:t>Incapacitating</a:t>
            </a:r>
          </a:p>
          <a:p>
            <a:pPr lvl="1"/>
            <a:r>
              <a:rPr lang="en-US" sz="2000" dirty="0"/>
              <a:t>Instability</a:t>
            </a:r>
          </a:p>
          <a:p>
            <a:pPr lvl="1"/>
            <a:r>
              <a:rPr lang="en-US" sz="2000" dirty="0"/>
              <a:t>Panic attack</a:t>
            </a:r>
          </a:p>
          <a:p>
            <a:pPr lvl="1"/>
            <a:endParaRPr lang="en-US" sz="2000" dirty="0"/>
          </a:p>
          <a:p>
            <a:pPr lvl="1"/>
            <a:r>
              <a:rPr lang="en-US" sz="2000" dirty="0"/>
              <a:t>Headache</a:t>
            </a:r>
          </a:p>
          <a:p>
            <a:pPr lvl="1"/>
            <a:r>
              <a:rPr lang="en-US" sz="2000" dirty="0"/>
              <a:t>Tinnitus</a:t>
            </a:r>
          </a:p>
          <a:p>
            <a:pPr lvl="1"/>
            <a:r>
              <a:rPr lang="en-US" sz="2000" dirty="0"/>
              <a:t>Plantar</a:t>
            </a:r>
          </a:p>
          <a:p>
            <a:pPr lvl="1"/>
            <a:r>
              <a:rPr lang="en-US" sz="2000" dirty="0"/>
              <a:t>Periarticular</a:t>
            </a:r>
          </a:p>
          <a:p>
            <a:pPr lvl="1"/>
            <a:r>
              <a:rPr lang="en-US" sz="2000" dirty="0"/>
              <a:t>Voiding</a:t>
            </a:r>
          </a:p>
          <a:p>
            <a:endParaRPr lang="en-US" dirty="0"/>
          </a:p>
        </p:txBody>
      </p:sp>
      <p:sp>
        <p:nvSpPr>
          <p:cNvPr id="3" name="Slide Number Placeholder 2">
            <a:extLst>
              <a:ext uri="{FF2B5EF4-FFF2-40B4-BE49-F238E27FC236}">
                <a16:creationId xmlns:a16="http://schemas.microsoft.com/office/drawing/2014/main" id="{FB5CFB96-583A-414A-B18C-B10D1B53938E}"/>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
        <p:nvSpPr>
          <p:cNvPr id="4" name="Title 3">
            <a:extLst>
              <a:ext uri="{FF2B5EF4-FFF2-40B4-BE49-F238E27FC236}">
                <a16:creationId xmlns:a16="http://schemas.microsoft.com/office/drawing/2014/main" id="{524D1FC5-FB86-4AA6-87B3-B1B7C06B4BD9}"/>
              </a:ext>
            </a:extLst>
          </p:cNvPr>
          <p:cNvSpPr>
            <a:spLocks noGrp="1"/>
          </p:cNvSpPr>
          <p:nvPr>
            <p:ph type="title"/>
          </p:nvPr>
        </p:nvSpPr>
        <p:spPr/>
        <p:txBody>
          <a:bodyPr/>
          <a:lstStyle/>
          <a:p>
            <a:r>
              <a:rPr lang="en-US" dirty="0"/>
              <a:t>Lay Testimony of pain</a:t>
            </a:r>
          </a:p>
        </p:txBody>
      </p:sp>
      <p:sp>
        <p:nvSpPr>
          <p:cNvPr id="5" name="TextBox 4">
            <a:extLst>
              <a:ext uri="{FF2B5EF4-FFF2-40B4-BE49-F238E27FC236}">
                <a16:creationId xmlns:a16="http://schemas.microsoft.com/office/drawing/2014/main" id="{4078170C-94E9-4AE9-96C3-6B1EA4B55534}"/>
              </a:ext>
            </a:extLst>
          </p:cNvPr>
          <p:cNvSpPr txBox="1"/>
          <p:nvPr/>
        </p:nvSpPr>
        <p:spPr>
          <a:xfrm flipH="1">
            <a:off x="646043" y="3983040"/>
            <a:ext cx="7904093" cy="227754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report pain?</a:t>
            </a:r>
          </a:p>
          <a:p>
            <a:endParaRPr lang="en-US" sz="1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Without exaggeration</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Describe worst day </a:t>
            </a:r>
            <a:r>
              <a:rPr lang="en-US" sz="2000" dirty="0" smtClean="0">
                <a:latin typeface="Arial" panose="020B0604020202020204" pitchFamily="34" charset="0"/>
                <a:cs typeface="Arial" panose="020B0604020202020204" pitchFamily="34" charset="0"/>
              </a:rPr>
              <a:t>(38 CFR </a:t>
            </a:r>
            <a:r>
              <a:rPr lang="en-US" sz="2000" dirty="0">
                <a:latin typeface="Arial" panose="020B0604020202020204" pitchFamily="34" charset="0"/>
                <a:cs typeface="Arial" panose="020B0604020202020204" pitchFamily="34" charset="0"/>
              </a:rPr>
              <a:t>4.40)</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Frequency, severity &amp; duration of flare ups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Employment impact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Daily impact</a:t>
            </a:r>
          </a:p>
        </p:txBody>
      </p:sp>
      <p:sp>
        <p:nvSpPr>
          <p:cNvPr id="6" name="TextBox 5">
            <a:extLst>
              <a:ext uri="{FF2B5EF4-FFF2-40B4-BE49-F238E27FC236}">
                <a16:creationId xmlns:a16="http://schemas.microsoft.com/office/drawing/2014/main" id="{6D6B8449-8CB9-42AF-B3EB-05A22BBB36DC}"/>
              </a:ext>
            </a:extLst>
          </p:cNvPr>
          <p:cNvSpPr txBox="1"/>
          <p:nvPr/>
        </p:nvSpPr>
        <p:spPr>
          <a:xfrm>
            <a:off x="646043" y="1423995"/>
            <a:ext cx="738477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Medical terms that may need Lay Testimony</a:t>
            </a:r>
          </a:p>
        </p:txBody>
      </p:sp>
    </p:spTree>
    <p:extLst>
      <p:ext uri="{BB962C8B-B14F-4D97-AF65-F5344CB8AC3E}">
        <p14:creationId xmlns:p14="http://schemas.microsoft.com/office/powerpoint/2010/main" val="1649094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C951A3-6493-4DDF-B3DE-5875013EB863}"/>
              </a:ext>
            </a:extLst>
          </p:cNvPr>
          <p:cNvSpPr>
            <a:spLocks noGrp="1"/>
          </p:cNvSpPr>
          <p:nvPr>
            <p:ph idx="1"/>
          </p:nvPr>
        </p:nvSpPr>
        <p:spPr>
          <a:xfrm>
            <a:off x="628650" y="1393236"/>
            <a:ext cx="7886700" cy="5097016"/>
          </a:xfrm>
        </p:spPr>
        <p:txBody>
          <a:bodyPr/>
          <a:lstStyle/>
          <a:p>
            <a:pPr marL="0" indent="0">
              <a:buNone/>
            </a:pPr>
            <a:r>
              <a:rPr lang="en-US" sz="2800" dirty="0"/>
              <a:t>DeLuca </a:t>
            </a:r>
            <a:r>
              <a:rPr lang="en-US" sz="2800" dirty="0" smtClean="0"/>
              <a:t>v. </a:t>
            </a:r>
            <a:r>
              <a:rPr lang="en-US" sz="2800" dirty="0"/>
              <a:t>Brown 1995</a:t>
            </a:r>
          </a:p>
          <a:p>
            <a:pPr lvl="1"/>
            <a:r>
              <a:rPr lang="en-US" sz="2400" dirty="0"/>
              <a:t>Functional loss due to pain includes flare ups and repetitive use</a:t>
            </a:r>
          </a:p>
          <a:p>
            <a:pPr lvl="1"/>
            <a:r>
              <a:rPr lang="en-US" sz="2400" dirty="0"/>
              <a:t>Examiners must opine additional loss of function</a:t>
            </a:r>
          </a:p>
          <a:p>
            <a:pPr marL="0" indent="0">
              <a:buNone/>
            </a:pPr>
            <a:r>
              <a:rPr lang="en-US" sz="2800" dirty="0"/>
              <a:t>Sanchez-Benitez </a:t>
            </a:r>
            <a:r>
              <a:rPr lang="en-US" sz="2800" dirty="0" smtClean="0"/>
              <a:t>v. </a:t>
            </a:r>
            <a:r>
              <a:rPr lang="en-US" sz="2800" dirty="0"/>
              <a:t>West 1999</a:t>
            </a:r>
          </a:p>
          <a:p>
            <a:pPr lvl="1"/>
            <a:r>
              <a:rPr lang="en-US" sz="2400" dirty="0"/>
              <a:t>Incorrectly determined that pain alone does not constitute disability</a:t>
            </a:r>
          </a:p>
          <a:p>
            <a:pPr marL="0" indent="0">
              <a:buNone/>
            </a:pPr>
            <a:r>
              <a:rPr lang="en-US" sz="2800" dirty="0"/>
              <a:t>Jones </a:t>
            </a:r>
            <a:r>
              <a:rPr lang="en-US" sz="2800" dirty="0" smtClean="0"/>
              <a:t>v. </a:t>
            </a:r>
            <a:r>
              <a:rPr lang="en-US" sz="2800" dirty="0"/>
              <a:t>Shinseki 2010</a:t>
            </a:r>
          </a:p>
          <a:p>
            <a:pPr lvl="1"/>
            <a:r>
              <a:rPr lang="en-US" sz="2400" dirty="0"/>
              <a:t>Allows examiners to state “speculation”</a:t>
            </a:r>
          </a:p>
          <a:p>
            <a:pPr marL="0" indent="0">
              <a:buNone/>
            </a:pPr>
            <a:r>
              <a:rPr lang="en-US" sz="2800" dirty="0"/>
              <a:t>Mitchell </a:t>
            </a:r>
            <a:r>
              <a:rPr lang="en-US" sz="2800" dirty="0" smtClean="0"/>
              <a:t>v. </a:t>
            </a:r>
            <a:r>
              <a:rPr lang="en-US" sz="2800" dirty="0"/>
              <a:t>Shinseki 2011</a:t>
            </a:r>
          </a:p>
          <a:p>
            <a:pPr lvl="1"/>
            <a:r>
              <a:rPr lang="en-US" sz="2400" dirty="0"/>
              <a:t>Painful motion is not the same as limited motion</a:t>
            </a:r>
          </a:p>
          <a:p>
            <a:pPr lvl="1"/>
            <a:r>
              <a:rPr lang="en-US" sz="2400" dirty="0"/>
              <a:t>Added question to DBQs</a:t>
            </a:r>
          </a:p>
        </p:txBody>
      </p:sp>
      <p:sp>
        <p:nvSpPr>
          <p:cNvPr id="3" name="Slide Number Placeholder 2">
            <a:extLst>
              <a:ext uri="{FF2B5EF4-FFF2-40B4-BE49-F238E27FC236}">
                <a16:creationId xmlns:a16="http://schemas.microsoft.com/office/drawing/2014/main" id="{76D57E2D-66D4-445A-AEEC-83614C0E3D95}"/>
              </a:ext>
            </a:extLst>
          </p:cNvPr>
          <p:cNvSpPr>
            <a:spLocks noGrp="1"/>
          </p:cNvSpPr>
          <p:nvPr>
            <p:ph type="sldNum" sz="quarter" idx="12"/>
          </p:nvPr>
        </p:nvSpPr>
        <p:spPr>
          <a:xfrm>
            <a:off x="6457950" y="6356350"/>
            <a:ext cx="2057400" cy="365125"/>
          </a:xfrm>
        </p:spPr>
        <p:txBody>
          <a:bodyPr/>
          <a:lstStyle/>
          <a:p>
            <a:fld id="{E2FB73DA-5FDE-45B5-BAA4-C61223CC44F6}" type="slidenum">
              <a:rPr lang="en-US" smtClean="0"/>
              <a:pPr/>
              <a:t>25</a:t>
            </a:fld>
            <a:endParaRPr lang="en-US" dirty="0"/>
          </a:p>
        </p:txBody>
      </p:sp>
      <p:sp>
        <p:nvSpPr>
          <p:cNvPr id="4" name="Title 3">
            <a:extLst>
              <a:ext uri="{FF2B5EF4-FFF2-40B4-BE49-F238E27FC236}">
                <a16:creationId xmlns:a16="http://schemas.microsoft.com/office/drawing/2014/main" id="{01530F75-ABB3-4D86-820E-683EC53D94E0}"/>
              </a:ext>
            </a:extLst>
          </p:cNvPr>
          <p:cNvSpPr>
            <a:spLocks noGrp="1"/>
          </p:cNvSpPr>
          <p:nvPr>
            <p:ph type="title"/>
          </p:nvPr>
        </p:nvSpPr>
        <p:spPr>
          <a:xfrm>
            <a:off x="215153" y="134472"/>
            <a:ext cx="6338048" cy="981732"/>
          </a:xfrm>
        </p:spPr>
        <p:txBody>
          <a:bodyPr/>
          <a:lstStyle/>
          <a:p>
            <a:r>
              <a:rPr lang="en-US" sz="3600" dirty="0"/>
              <a:t>Changing Culture</a:t>
            </a:r>
          </a:p>
        </p:txBody>
      </p:sp>
    </p:spTree>
    <p:extLst>
      <p:ext uri="{BB962C8B-B14F-4D97-AF65-F5344CB8AC3E}">
        <p14:creationId xmlns:p14="http://schemas.microsoft.com/office/powerpoint/2010/main" val="117289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DFF1B3-6604-4D94-99D6-AC93603E64A7}"/>
              </a:ext>
            </a:extLst>
          </p:cNvPr>
          <p:cNvSpPr>
            <a:spLocks noGrp="1"/>
          </p:cNvSpPr>
          <p:nvPr>
            <p:ph idx="1"/>
          </p:nvPr>
        </p:nvSpPr>
        <p:spPr/>
        <p:txBody>
          <a:bodyPr/>
          <a:lstStyle/>
          <a:p>
            <a:pPr marL="0" indent="0">
              <a:buNone/>
            </a:pPr>
            <a:r>
              <a:rPr lang="en-US" sz="2800" dirty="0"/>
              <a:t>Joyner v. McDonald 2014</a:t>
            </a:r>
          </a:p>
          <a:p>
            <a:pPr lvl="1"/>
            <a:r>
              <a:rPr lang="en-US" sz="2400" dirty="0"/>
              <a:t>Said Veterans Court erred in concluding that pain cannot constitute a qualifying chronic disability</a:t>
            </a:r>
          </a:p>
          <a:p>
            <a:pPr marL="0" indent="0">
              <a:buNone/>
            </a:pPr>
            <a:r>
              <a:rPr lang="en-US" sz="2800" dirty="0"/>
              <a:t>Sharp </a:t>
            </a:r>
            <a:r>
              <a:rPr lang="en-US" sz="2800" dirty="0" smtClean="0"/>
              <a:t>v. </a:t>
            </a:r>
            <a:r>
              <a:rPr lang="en-US" sz="2800" dirty="0"/>
              <a:t>Shulkin 2017</a:t>
            </a:r>
          </a:p>
          <a:p>
            <a:pPr lvl="1"/>
            <a:r>
              <a:rPr lang="en-US" sz="2400" dirty="0"/>
              <a:t>Examiners must demonstrate attempt to discern functional loss due to flare-ups not during exam</a:t>
            </a:r>
          </a:p>
          <a:p>
            <a:pPr lvl="1"/>
            <a:r>
              <a:rPr lang="en-US" sz="2400" dirty="0"/>
              <a:t>Ask the veteran</a:t>
            </a:r>
          </a:p>
          <a:p>
            <a:pPr marL="0" indent="0">
              <a:buNone/>
            </a:pPr>
            <a:r>
              <a:rPr lang="en-US" sz="2800" dirty="0"/>
              <a:t>Saunders </a:t>
            </a:r>
            <a:r>
              <a:rPr lang="en-US" sz="2800" dirty="0" smtClean="0"/>
              <a:t>v. </a:t>
            </a:r>
            <a:r>
              <a:rPr lang="en-US" sz="2800" dirty="0"/>
              <a:t>Wilkie 2018</a:t>
            </a:r>
          </a:p>
          <a:p>
            <a:pPr lvl="1"/>
            <a:r>
              <a:rPr lang="en-US" sz="2400" dirty="0"/>
              <a:t>Pain, even in the absence of a presently diagnosed condition, can cause functional impairment</a:t>
            </a:r>
          </a:p>
          <a:p>
            <a:pPr lvl="1"/>
            <a:r>
              <a:rPr lang="en-US" sz="2400" dirty="0"/>
              <a:t>Officially overruled Sanchez-Benitez v West</a:t>
            </a:r>
          </a:p>
          <a:p>
            <a:endParaRPr lang="en-US" dirty="0"/>
          </a:p>
        </p:txBody>
      </p:sp>
      <p:sp>
        <p:nvSpPr>
          <p:cNvPr id="3" name="Slide Number Placeholder 2">
            <a:extLst>
              <a:ext uri="{FF2B5EF4-FFF2-40B4-BE49-F238E27FC236}">
                <a16:creationId xmlns:a16="http://schemas.microsoft.com/office/drawing/2014/main" id="{305192A6-4ECA-4EA9-92B0-161E2DDBD454}"/>
              </a:ext>
            </a:extLst>
          </p:cNvPr>
          <p:cNvSpPr>
            <a:spLocks noGrp="1"/>
          </p:cNvSpPr>
          <p:nvPr>
            <p:ph type="sldNum" sz="quarter" idx="12"/>
          </p:nvPr>
        </p:nvSpPr>
        <p:spPr>
          <a:xfrm>
            <a:off x="6457950" y="6356350"/>
            <a:ext cx="2057400" cy="365125"/>
          </a:xfrm>
        </p:spPr>
        <p:txBody>
          <a:bodyPr/>
          <a:lstStyle/>
          <a:p>
            <a:fld id="{E2FB73DA-5FDE-45B5-BAA4-C61223CC44F6}" type="slidenum">
              <a:rPr lang="en-US" smtClean="0"/>
              <a:pPr/>
              <a:t>26</a:t>
            </a:fld>
            <a:endParaRPr lang="en-US" dirty="0"/>
          </a:p>
        </p:txBody>
      </p:sp>
      <p:sp>
        <p:nvSpPr>
          <p:cNvPr id="4" name="Title 3">
            <a:extLst>
              <a:ext uri="{FF2B5EF4-FFF2-40B4-BE49-F238E27FC236}">
                <a16:creationId xmlns:a16="http://schemas.microsoft.com/office/drawing/2014/main" id="{A4FA5F3C-5472-4FCE-BE08-300D847E74D1}"/>
              </a:ext>
            </a:extLst>
          </p:cNvPr>
          <p:cNvSpPr>
            <a:spLocks noGrp="1"/>
          </p:cNvSpPr>
          <p:nvPr>
            <p:ph type="title"/>
          </p:nvPr>
        </p:nvSpPr>
        <p:spPr>
          <a:xfrm>
            <a:off x="215153" y="134472"/>
            <a:ext cx="6338048" cy="981732"/>
          </a:xfrm>
        </p:spPr>
        <p:txBody>
          <a:bodyPr/>
          <a:lstStyle/>
          <a:p>
            <a:r>
              <a:rPr lang="en-US"/>
              <a:t>Changing Culture</a:t>
            </a:r>
            <a:endParaRPr lang="en-US" dirty="0"/>
          </a:p>
        </p:txBody>
      </p:sp>
    </p:spTree>
    <p:extLst>
      <p:ext uri="{BB962C8B-B14F-4D97-AF65-F5344CB8AC3E}">
        <p14:creationId xmlns:p14="http://schemas.microsoft.com/office/powerpoint/2010/main" val="38302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9CA8D-B437-4A5C-A3EB-DDD7BC911AB1}"/>
              </a:ext>
            </a:extLst>
          </p:cNvPr>
          <p:cNvSpPr>
            <a:spLocks noGrp="1"/>
          </p:cNvSpPr>
          <p:nvPr>
            <p:ph idx="1"/>
          </p:nvPr>
        </p:nvSpPr>
        <p:spPr/>
        <p:txBody>
          <a:bodyPr/>
          <a:lstStyle/>
          <a:p>
            <a:r>
              <a:rPr lang="en-US" sz="2800" dirty="0"/>
              <a:t>Saunders </a:t>
            </a:r>
            <a:r>
              <a:rPr lang="en-US" sz="2800" dirty="0" smtClean="0"/>
              <a:t>v. </a:t>
            </a:r>
            <a:r>
              <a:rPr lang="en-US" sz="2800" dirty="0"/>
              <a:t>Wilkie</a:t>
            </a:r>
          </a:p>
          <a:p>
            <a:pPr lvl="1"/>
            <a:r>
              <a:rPr lang="en-US" sz="2400" dirty="0"/>
              <a:t>Vet must demonstrate that pain reaches the level of a functional impairment </a:t>
            </a:r>
          </a:p>
          <a:p>
            <a:r>
              <a:rPr lang="en-US" sz="2800" dirty="0"/>
              <a:t>Petitti </a:t>
            </a:r>
            <a:r>
              <a:rPr lang="en-US" sz="2800" dirty="0" smtClean="0"/>
              <a:t>v. </a:t>
            </a:r>
            <a:r>
              <a:rPr lang="en-US" sz="2800" dirty="0"/>
              <a:t>McDonald</a:t>
            </a:r>
          </a:p>
          <a:p>
            <a:pPr lvl="1"/>
            <a:r>
              <a:rPr lang="en-US" sz="2400" dirty="0"/>
              <a:t>“objective evidence of pain” is not required, but pain must be “objectively confirmed” </a:t>
            </a:r>
          </a:p>
          <a:p>
            <a:pPr lvl="1"/>
            <a:r>
              <a:rPr lang="en-US" sz="2400" dirty="0"/>
              <a:t>Lay statements must be considered</a:t>
            </a:r>
          </a:p>
          <a:p>
            <a:r>
              <a:rPr lang="en-US" sz="2800" dirty="0"/>
              <a:t>38 CFR 4.59 </a:t>
            </a:r>
            <a:r>
              <a:rPr lang="en-US" sz="2400" dirty="0"/>
              <a:t>provides guidance for painful motion:</a:t>
            </a:r>
          </a:p>
          <a:p>
            <a:pPr lvl="1"/>
            <a:r>
              <a:rPr lang="en-US" sz="2400" dirty="0"/>
              <a:t>facial expression</a:t>
            </a:r>
          </a:p>
          <a:p>
            <a:pPr lvl="1"/>
            <a:r>
              <a:rPr lang="en-US" sz="2400" dirty="0"/>
              <a:t>wincing, etc., on pressure of manipulation</a:t>
            </a:r>
          </a:p>
          <a:p>
            <a:pPr lvl="1"/>
            <a:r>
              <a:rPr lang="en-US" sz="2400" dirty="0"/>
              <a:t>muscle spasms, or</a:t>
            </a:r>
          </a:p>
          <a:p>
            <a:pPr lvl="1"/>
            <a:r>
              <a:rPr lang="en-US" sz="2400" dirty="0"/>
              <a:t>crepitation in tendons, ligaments, or joint structures</a:t>
            </a:r>
          </a:p>
          <a:p>
            <a:pPr marL="0" indent="0">
              <a:buNone/>
            </a:pPr>
            <a:endParaRPr lang="en-US" dirty="0"/>
          </a:p>
        </p:txBody>
      </p:sp>
      <p:sp>
        <p:nvSpPr>
          <p:cNvPr id="3" name="Slide Number Placeholder 2">
            <a:extLst>
              <a:ext uri="{FF2B5EF4-FFF2-40B4-BE49-F238E27FC236}">
                <a16:creationId xmlns:a16="http://schemas.microsoft.com/office/drawing/2014/main" id="{E78533C8-8152-49E9-82AD-A8C48C2D009B}"/>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
        <p:nvSpPr>
          <p:cNvPr id="4" name="Title 3">
            <a:extLst>
              <a:ext uri="{FF2B5EF4-FFF2-40B4-BE49-F238E27FC236}">
                <a16:creationId xmlns:a16="http://schemas.microsoft.com/office/drawing/2014/main" id="{F152744B-8C24-4695-B07E-42B3921E91DE}"/>
              </a:ext>
            </a:extLst>
          </p:cNvPr>
          <p:cNvSpPr>
            <a:spLocks noGrp="1"/>
          </p:cNvSpPr>
          <p:nvPr>
            <p:ph type="title"/>
          </p:nvPr>
        </p:nvSpPr>
        <p:spPr/>
        <p:txBody>
          <a:bodyPr/>
          <a:lstStyle/>
          <a:p>
            <a:r>
              <a:rPr lang="en-US" dirty="0"/>
              <a:t>Evidence of pain in testimony</a:t>
            </a:r>
          </a:p>
        </p:txBody>
      </p:sp>
    </p:spTree>
    <p:extLst>
      <p:ext uri="{BB962C8B-B14F-4D97-AF65-F5344CB8AC3E}">
        <p14:creationId xmlns:p14="http://schemas.microsoft.com/office/powerpoint/2010/main" val="276652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A4259-7078-4AEC-91C8-EAF397426BEC}"/>
              </a:ext>
            </a:extLst>
          </p:cNvPr>
          <p:cNvSpPr>
            <a:spLocks noGrp="1"/>
          </p:cNvSpPr>
          <p:nvPr>
            <p:ph idx="1"/>
          </p:nvPr>
        </p:nvSpPr>
        <p:spPr/>
        <p:txBody>
          <a:bodyPr/>
          <a:lstStyle/>
          <a:p>
            <a:pPr marL="0" indent="0">
              <a:buNone/>
            </a:pPr>
            <a:r>
              <a:rPr lang="en-US" dirty="0"/>
              <a:t>Saunders </a:t>
            </a:r>
            <a:r>
              <a:rPr lang="en-US" dirty="0" smtClean="0"/>
              <a:t>v. </a:t>
            </a:r>
            <a:r>
              <a:rPr lang="en-US" dirty="0"/>
              <a:t>Wilkie 2018</a:t>
            </a:r>
          </a:p>
          <a:p>
            <a:pPr lvl="1"/>
            <a:r>
              <a:rPr lang="en-US" dirty="0"/>
              <a:t>Pain, even in the absence of a presently diagnosed condition, can cause functional loss/impairment</a:t>
            </a:r>
          </a:p>
          <a:p>
            <a:pPr lvl="1"/>
            <a:endParaRPr lang="en-US" dirty="0"/>
          </a:p>
          <a:p>
            <a:pPr marL="0" indent="0">
              <a:buNone/>
            </a:pPr>
            <a:r>
              <a:rPr lang="en-US" dirty="0"/>
              <a:t>Rare cases</a:t>
            </a:r>
          </a:p>
          <a:p>
            <a:pPr lvl="1"/>
            <a:r>
              <a:rPr lang="en-US" dirty="0"/>
              <a:t>PCP and VA examiner unable to provide diagnosis</a:t>
            </a:r>
          </a:p>
          <a:p>
            <a:pPr lvl="2"/>
            <a:r>
              <a:rPr lang="en-US" dirty="0"/>
              <a:t>Patellofemoral pain syndrome</a:t>
            </a:r>
          </a:p>
          <a:p>
            <a:pPr lvl="2"/>
            <a:r>
              <a:rPr lang="en-US" dirty="0"/>
              <a:t>Costochondritis</a:t>
            </a:r>
          </a:p>
          <a:p>
            <a:pPr lvl="1"/>
            <a:r>
              <a:rPr lang="en-US" dirty="0"/>
              <a:t>Pain is related to military service</a:t>
            </a:r>
          </a:p>
        </p:txBody>
      </p:sp>
      <p:sp>
        <p:nvSpPr>
          <p:cNvPr id="3" name="Slide Number Placeholder 2">
            <a:extLst>
              <a:ext uri="{FF2B5EF4-FFF2-40B4-BE49-F238E27FC236}">
                <a16:creationId xmlns:a16="http://schemas.microsoft.com/office/drawing/2014/main" id="{2CDD6844-D8EB-4273-8D76-90A328994063}"/>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
        <p:nvSpPr>
          <p:cNvPr id="4" name="Title 3">
            <a:extLst>
              <a:ext uri="{FF2B5EF4-FFF2-40B4-BE49-F238E27FC236}">
                <a16:creationId xmlns:a16="http://schemas.microsoft.com/office/drawing/2014/main" id="{3DCDEEB0-7D98-4391-887D-AF1FE2FB6BB9}"/>
              </a:ext>
            </a:extLst>
          </p:cNvPr>
          <p:cNvSpPr>
            <a:spLocks noGrp="1"/>
          </p:cNvSpPr>
          <p:nvPr>
            <p:ph type="title"/>
          </p:nvPr>
        </p:nvSpPr>
        <p:spPr/>
        <p:txBody>
          <a:bodyPr/>
          <a:lstStyle/>
          <a:p>
            <a:r>
              <a:rPr lang="en-US" dirty="0"/>
              <a:t>Pain as a disability</a:t>
            </a:r>
          </a:p>
        </p:txBody>
      </p:sp>
    </p:spTree>
    <p:extLst>
      <p:ext uri="{BB962C8B-B14F-4D97-AF65-F5344CB8AC3E}">
        <p14:creationId xmlns:p14="http://schemas.microsoft.com/office/powerpoint/2010/main" val="4171956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C471F5-2552-44B0-8C83-2474E4F61501}"/>
              </a:ext>
            </a:extLst>
          </p:cNvPr>
          <p:cNvSpPr>
            <a:spLocks noGrp="1"/>
          </p:cNvSpPr>
          <p:nvPr>
            <p:ph idx="1"/>
          </p:nvPr>
        </p:nvSpPr>
        <p:spPr/>
        <p:txBody>
          <a:bodyPr/>
          <a:lstStyle/>
          <a:p>
            <a:pPr marL="0" indent="0">
              <a:buNone/>
            </a:pPr>
            <a:r>
              <a:rPr lang="en-US" dirty="0"/>
              <a:t>Why is this valuable testimony?</a:t>
            </a:r>
          </a:p>
          <a:p>
            <a:r>
              <a:rPr lang="en-US" sz="2800" dirty="0"/>
              <a:t>Veteran goes to work every day, despite suffering with migraines</a:t>
            </a:r>
          </a:p>
          <a:p>
            <a:r>
              <a:rPr lang="en-US" sz="2800" dirty="0"/>
              <a:t>Veteran almost fell twice in past month when knee “seized up”</a:t>
            </a:r>
          </a:p>
          <a:p>
            <a:r>
              <a:rPr lang="en-US" sz="2800" dirty="0"/>
              <a:t>Veteran bus driver has to stand to fully turn lever to close door after passengers are seated</a:t>
            </a:r>
          </a:p>
          <a:p>
            <a:r>
              <a:rPr lang="en-US" sz="2800" dirty="0"/>
              <a:t>Veteran has learned to use computer mouse with left hand to protect right wrist</a:t>
            </a:r>
          </a:p>
          <a:p>
            <a:r>
              <a:rPr lang="en-US" sz="2800" dirty="0"/>
              <a:t>Veteran wears sunglasses, even on cloudy days, to prevent “episodes”</a:t>
            </a:r>
            <a:endParaRPr lang="en-US" sz="3600" dirty="0">
              <a:solidFill>
                <a:srgbClr val="FF0000"/>
              </a:solidFill>
            </a:endParaRPr>
          </a:p>
        </p:txBody>
      </p:sp>
      <p:sp>
        <p:nvSpPr>
          <p:cNvPr id="3" name="Slide Number Placeholder 2">
            <a:extLst>
              <a:ext uri="{FF2B5EF4-FFF2-40B4-BE49-F238E27FC236}">
                <a16:creationId xmlns:a16="http://schemas.microsoft.com/office/drawing/2014/main" id="{B13F968D-79F6-4007-86EE-EA927CB0248A}"/>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
        <p:nvSpPr>
          <p:cNvPr id="4" name="Title 3">
            <a:extLst>
              <a:ext uri="{FF2B5EF4-FFF2-40B4-BE49-F238E27FC236}">
                <a16:creationId xmlns:a16="http://schemas.microsoft.com/office/drawing/2014/main" id="{14EB6851-969A-4560-B595-F2FF92CA856E}"/>
              </a:ext>
            </a:extLst>
          </p:cNvPr>
          <p:cNvSpPr>
            <a:spLocks noGrp="1"/>
          </p:cNvSpPr>
          <p:nvPr>
            <p:ph type="title"/>
          </p:nvPr>
        </p:nvSpPr>
        <p:spPr/>
        <p:txBody>
          <a:bodyPr/>
          <a:lstStyle/>
          <a:p>
            <a:r>
              <a:rPr lang="en-US" dirty="0"/>
              <a:t>Be A Detective:</a:t>
            </a:r>
          </a:p>
        </p:txBody>
      </p:sp>
      <p:sp>
        <p:nvSpPr>
          <p:cNvPr id="5" name="Star: 5 Points 4">
            <a:extLst>
              <a:ext uri="{FF2B5EF4-FFF2-40B4-BE49-F238E27FC236}">
                <a16:creationId xmlns:a16="http://schemas.microsoft.com/office/drawing/2014/main" id="{B55C58E7-4F82-4435-A93A-A2BF3AD7D53D}"/>
              </a:ext>
            </a:extLst>
          </p:cNvPr>
          <p:cNvSpPr/>
          <p:nvPr/>
        </p:nvSpPr>
        <p:spPr>
          <a:xfrm>
            <a:off x="5724939" y="6033052"/>
            <a:ext cx="576470" cy="5192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458072"/>
            <a:ext cx="8107846" cy="4808257"/>
          </a:xfrm>
        </p:spPr>
        <p:txBody>
          <a:bodyPr/>
          <a:lstStyle/>
          <a:p>
            <a:r>
              <a:rPr lang="en-US" dirty="0"/>
              <a:t>Part one</a:t>
            </a:r>
          </a:p>
          <a:p>
            <a:pPr lvl="1"/>
            <a:r>
              <a:rPr lang="en-US" sz="2400" dirty="0"/>
              <a:t>Lay Evidence &amp; Testimony Definitions</a:t>
            </a:r>
          </a:p>
          <a:p>
            <a:pPr lvl="1"/>
            <a:r>
              <a:rPr lang="en-US" sz="2400" dirty="0"/>
              <a:t>Criteria &amp; Uses for Testimony</a:t>
            </a:r>
          </a:p>
          <a:p>
            <a:pPr lvl="1"/>
            <a:r>
              <a:rPr lang="en-US" sz="2400" dirty="0"/>
              <a:t>Examples</a:t>
            </a:r>
            <a:endParaRPr lang="en-US" dirty="0"/>
          </a:p>
          <a:p>
            <a:r>
              <a:rPr lang="en-US" dirty="0"/>
              <a:t>Part two</a:t>
            </a:r>
          </a:p>
          <a:p>
            <a:pPr lvl="1"/>
            <a:r>
              <a:rPr lang="en-US" sz="2400" dirty="0"/>
              <a:t>Pain/Functional Loss/Flare Ups Definitions</a:t>
            </a:r>
          </a:p>
          <a:p>
            <a:pPr lvl="1"/>
            <a:r>
              <a:rPr lang="en-US" sz="2400" dirty="0"/>
              <a:t>Laws/Court Cases Addressing Pain</a:t>
            </a:r>
          </a:p>
          <a:p>
            <a:pPr lvl="1"/>
            <a:r>
              <a:rPr lang="en-US" sz="2400" dirty="0"/>
              <a:t>Examples</a:t>
            </a:r>
          </a:p>
          <a:p>
            <a:r>
              <a:rPr lang="en-US" dirty="0"/>
              <a:t>Part three</a:t>
            </a:r>
          </a:p>
          <a:p>
            <a:pPr lvl="1"/>
            <a:r>
              <a:rPr lang="en-US" sz="2400" dirty="0"/>
              <a:t>VA as partner</a:t>
            </a:r>
          </a:p>
          <a:p>
            <a:pPr lvl="1"/>
            <a:r>
              <a:rPr lang="en-US" sz="2400" dirty="0"/>
              <a:t>Exercises</a:t>
            </a:r>
          </a:p>
        </p:txBody>
      </p:sp>
      <p:sp>
        <p:nvSpPr>
          <p:cNvPr id="4" name="Slide Number Placeholder 3"/>
          <p:cNvSpPr>
            <a:spLocks noGrp="1"/>
          </p:cNvSpPr>
          <p:nvPr>
            <p:ph type="sldNum" sz="quarter" idx="12"/>
          </p:nvPr>
        </p:nvSpPr>
        <p:spPr/>
        <p:txBody>
          <a:bodyPr/>
          <a:lstStyle/>
          <a:p>
            <a:fld id="{60B18D57-13A5-4968-950D-8FEF41FA4399}" type="slidenum">
              <a:rPr lang="en-US" smtClean="0"/>
              <a:t>3</a:t>
            </a:fld>
            <a:endParaRPr lang="en-US"/>
          </a:p>
        </p:txBody>
      </p:sp>
      <p:sp>
        <p:nvSpPr>
          <p:cNvPr id="5" name="Title 4"/>
          <p:cNvSpPr>
            <a:spLocks noGrp="1"/>
          </p:cNvSpPr>
          <p:nvPr>
            <p:ph type="title"/>
          </p:nvPr>
        </p:nvSpPr>
        <p:spPr/>
        <p:txBody>
          <a:bodyPr/>
          <a:lstStyle/>
          <a:p>
            <a:r>
              <a:rPr lang="en-US" dirty="0"/>
              <a:t>Lay Testimony, in three parts</a:t>
            </a:r>
          </a:p>
        </p:txBody>
      </p:sp>
    </p:spTree>
    <p:extLst>
      <p:ext uri="{BB962C8B-B14F-4D97-AF65-F5344CB8AC3E}">
        <p14:creationId xmlns:p14="http://schemas.microsoft.com/office/powerpoint/2010/main" val="1830216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95483C-C77F-4F93-86EA-6C505E745C4D}"/>
              </a:ext>
            </a:extLst>
          </p:cNvPr>
          <p:cNvSpPr>
            <a:spLocks noGrp="1"/>
          </p:cNvSpPr>
          <p:nvPr>
            <p:ph idx="1"/>
          </p:nvPr>
        </p:nvSpPr>
        <p:spPr/>
        <p:txBody>
          <a:bodyPr/>
          <a:lstStyle/>
          <a:p>
            <a:r>
              <a:rPr lang="en-US" dirty="0"/>
              <a:t>Since 2015, VBA has managed an inventory of 350,000 claims</a:t>
            </a:r>
          </a:p>
          <a:p>
            <a:r>
              <a:rPr lang="en-US" dirty="0"/>
              <a:t>In the past three years, VBA has processed over three million claims</a:t>
            </a:r>
          </a:p>
          <a:p>
            <a:pPr lvl="1"/>
            <a:r>
              <a:rPr lang="en-US" dirty="0"/>
              <a:t>2,778 per day</a:t>
            </a:r>
          </a:p>
          <a:p>
            <a:r>
              <a:rPr lang="en-US" dirty="0"/>
              <a:t>Mandatory overtime has been enforced most years since 2011</a:t>
            </a:r>
          </a:p>
        </p:txBody>
      </p:sp>
      <p:sp>
        <p:nvSpPr>
          <p:cNvPr id="3" name="Slide Number Placeholder 2">
            <a:extLst>
              <a:ext uri="{FF2B5EF4-FFF2-40B4-BE49-F238E27FC236}">
                <a16:creationId xmlns:a16="http://schemas.microsoft.com/office/drawing/2014/main" id="{0FF0AC87-0C38-4A51-83A8-1FE900FD87E9}"/>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
        <p:nvSpPr>
          <p:cNvPr id="4" name="Title 3">
            <a:extLst>
              <a:ext uri="{FF2B5EF4-FFF2-40B4-BE49-F238E27FC236}">
                <a16:creationId xmlns:a16="http://schemas.microsoft.com/office/drawing/2014/main" id="{78F8511D-0414-451B-9994-5FA3E64A5626}"/>
              </a:ext>
            </a:extLst>
          </p:cNvPr>
          <p:cNvSpPr>
            <a:spLocks noGrp="1"/>
          </p:cNvSpPr>
          <p:nvPr>
            <p:ph type="title"/>
          </p:nvPr>
        </p:nvSpPr>
        <p:spPr/>
        <p:txBody>
          <a:bodyPr/>
          <a:lstStyle/>
          <a:p>
            <a:r>
              <a:rPr lang="en-US" dirty="0"/>
              <a:t>Consider VBA a partner</a:t>
            </a:r>
          </a:p>
        </p:txBody>
      </p:sp>
    </p:spTree>
    <p:extLst>
      <p:ext uri="{BB962C8B-B14F-4D97-AF65-F5344CB8AC3E}">
        <p14:creationId xmlns:p14="http://schemas.microsoft.com/office/powerpoint/2010/main" val="250818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866B2A-7C5E-4559-9367-3534C7AC2628}"/>
              </a:ext>
            </a:extLst>
          </p:cNvPr>
          <p:cNvSpPr>
            <a:spLocks noGrp="1"/>
          </p:cNvSpPr>
          <p:nvPr>
            <p:ph idx="1"/>
          </p:nvPr>
        </p:nvSpPr>
        <p:spPr/>
        <p:txBody>
          <a:bodyPr/>
          <a:lstStyle/>
          <a:p>
            <a:r>
              <a:rPr lang="en-US" dirty="0"/>
              <a:t>In FY2017 veterans made up 32.4% of VA employees</a:t>
            </a:r>
          </a:p>
          <a:p>
            <a:r>
              <a:rPr lang="en-US" dirty="0"/>
              <a:t>Disabled veterans made up 16.6%, or just over half of all veteran employees are disabled vets</a:t>
            </a:r>
          </a:p>
          <a:p>
            <a:r>
              <a:rPr lang="en-US" dirty="0"/>
              <a:t>Other employees include spouses, family, friends of veterans</a:t>
            </a:r>
          </a:p>
        </p:txBody>
      </p:sp>
      <p:sp>
        <p:nvSpPr>
          <p:cNvPr id="3" name="Slide Number Placeholder 2">
            <a:extLst>
              <a:ext uri="{FF2B5EF4-FFF2-40B4-BE49-F238E27FC236}">
                <a16:creationId xmlns:a16="http://schemas.microsoft.com/office/drawing/2014/main" id="{1E660AC2-AB0C-4B0D-A592-8B1B1E852E16}"/>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
        <p:nvSpPr>
          <p:cNvPr id="4" name="Title 3">
            <a:extLst>
              <a:ext uri="{FF2B5EF4-FFF2-40B4-BE49-F238E27FC236}">
                <a16:creationId xmlns:a16="http://schemas.microsoft.com/office/drawing/2014/main" id="{7449EE8D-434E-4D7E-AF65-22AF26F8FF03}"/>
              </a:ext>
            </a:extLst>
          </p:cNvPr>
          <p:cNvSpPr>
            <a:spLocks noGrp="1"/>
          </p:cNvSpPr>
          <p:nvPr>
            <p:ph type="title"/>
          </p:nvPr>
        </p:nvSpPr>
        <p:spPr/>
        <p:txBody>
          <a:bodyPr/>
          <a:lstStyle/>
          <a:p>
            <a:r>
              <a:rPr lang="en-US" dirty="0"/>
              <a:t>Consider VHA/VBA as partners</a:t>
            </a:r>
          </a:p>
        </p:txBody>
      </p:sp>
    </p:spTree>
    <p:extLst>
      <p:ext uri="{BB962C8B-B14F-4D97-AF65-F5344CB8AC3E}">
        <p14:creationId xmlns:p14="http://schemas.microsoft.com/office/powerpoint/2010/main" val="348485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25497D-DB9C-45B1-8991-A0705F70538B}"/>
              </a:ext>
            </a:extLst>
          </p:cNvPr>
          <p:cNvSpPr>
            <a:spLocks noGrp="1"/>
          </p:cNvSpPr>
          <p:nvPr>
            <p:ph idx="1"/>
          </p:nvPr>
        </p:nvSpPr>
        <p:spPr/>
        <p:txBody>
          <a:bodyPr/>
          <a:lstStyle/>
          <a:p>
            <a:pPr marL="0" indent="0">
              <a:buNone/>
            </a:pPr>
            <a:r>
              <a:rPr lang="en-US" dirty="0"/>
              <a:t>Keep in mind that VHA/VBA employees:</a:t>
            </a:r>
          </a:p>
          <a:p>
            <a:pPr lvl="1"/>
            <a:r>
              <a:rPr lang="en-US" dirty="0"/>
              <a:t>Work hard</a:t>
            </a:r>
          </a:p>
          <a:p>
            <a:pPr lvl="2"/>
            <a:r>
              <a:rPr lang="en-US" dirty="0"/>
              <a:t>Keep it short!</a:t>
            </a:r>
          </a:p>
          <a:p>
            <a:pPr lvl="1"/>
            <a:r>
              <a:rPr lang="en-US" dirty="0"/>
              <a:t>Are vets</a:t>
            </a:r>
          </a:p>
          <a:p>
            <a:pPr lvl="2"/>
            <a:r>
              <a:rPr lang="en-US" dirty="0"/>
              <a:t>Understand the military</a:t>
            </a:r>
          </a:p>
          <a:p>
            <a:pPr lvl="1"/>
            <a:r>
              <a:rPr lang="en-US" dirty="0"/>
              <a:t>Want to help</a:t>
            </a:r>
          </a:p>
          <a:p>
            <a:pPr lvl="2"/>
            <a:r>
              <a:rPr lang="en-US" dirty="0"/>
              <a:t>Make it easy for them</a:t>
            </a:r>
          </a:p>
          <a:p>
            <a:pPr lvl="2"/>
            <a:endParaRPr lang="en-US" dirty="0"/>
          </a:p>
          <a:p>
            <a:pPr marL="0" indent="0">
              <a:buNone/>
            </a:pPr>
            <a:r>
              <a:rPr lang="en-US" dirty="0"/>
              <a:t>Learn when it is best NOT to send in more evidence</a:t>
            </a:r>
          </a:p>
        </p:txBody>
      </p:sp>
      <p:sp>
        <p:nvSpPr>
          <p:cNvPr id="3" name="Slide Number Placeholder 2">
            <a:extLst>
              <a:ext uri="{FF2B5EF4-FFF2-40B4-BE49-F238E27FC236}">
                <a16:creationId xmlns:a16="http://schemas.microsoft.com/office/drawing/2014/main" id="{F886EC68-6509-4B99-A9FB-6FC82DD74CD8}"/>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
        <p:nvSpPr>
          <p:cNvPr id="4" name="Title 3">
            <a:extLst>
              <a:ext uri="{FF2B5EF4-FFF2-40B4-BE49-F238E27FC236}">
                <a16:creationId xmlns:a16="http://schemas.microsoft.com/office/drawing/2014/main" id="{4A452898-BB14-4DDB-ABD3-6B4DE6B0C913}"/>
              </a:ext>
            </a:extLst>
          </p:cNvPr>
          <p:cNvSpPr>
            <a:spLocks noGrp="1"/>
          </p:cNvSpPr>
          <p:nvPr>
            <p:ph type="title"/>
          </p:nvPr>
        </p:nvSpPr>
        <p:spPr/>
        <p:txBody>
          <a:bodyPr/>
          <a:lstStyle/>
          <a:p>
            <a:r>
              <a:rPr lang="en-US" dirty="0"/>
              <a:t>Consider VHA/VBA as partners</a:t>
            </a:r>
          </a:p>
        </p:txBody>
      </p:sp>
    </p:spTree>
    <p:extLst>
      <p:ext uri="{BB962C8B-B14F-4D97-AF65-F5344CB8AC3E}">
        <p14:creationId xmlns:p14="http://schemas.microsoft.com/office/powerpoint/2010/main" val="740514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C909E36-3BC3-4FA8-85AC-10BF1CFD6204}"/>
              </a:ext>
            </a:extLst>
          </p:cNvPr>
          <p:cNvGraphicFramePr>
            <a:graphicFrameLocks noGrp="1"/>
          </p:cNvGraphicFramePr>
          <p:nvPr>
            <p:ph idx="1"/>
            <p:extLst>
              <p:ext uri="{D42A27DB-BD31-4B8C-83A1-F6EECF244321}">
                <p14:modId xmlns:p14="http://schemas.microsoft.com/office/powerpoint/2010/main" val="535486115"/>
              </p:ext>
            </p:extLst>
          </p:nvPr>
        </p:nvGraphicFramePr>
        <p:xfrm>
          <a:off x="675861" y="1426602"/>
          <a:ext cx="7886700" cy="4619349"/>
        </p:xfrm>
        <a:graphic>
          <a:graphicData uri="http://schemas.openxmlformats.org/drawingml/2006/table">
            <a:tbl>
              <a:tblPr firstRow="1" bandRow="1">
                <a:tableStyleId>{5C22544A-7EE6-4342-B048-85BDC9FD1C3A}</a:tableStyleId>
              </a:tblPr>
              <a:tblGrid>
                <a:gridCol w="6855515">
                  <a:extLst>
                    <a:ext uri="{9D8B030D-6E8A-4147-A177-3AD203B41FA5}">
                      <a16:colId xmlns:a16="http://schemas.microsoft.com/office/drawing/2014/main" val="1552333707"/>
                    </a:ext>
                  </a:extLst>
                </a:gridCol>
                <a:gridCol w="1031185">
                  <a:extLst>
                    <a:ext uri="{9D8B030D-6E8A-4147-A177-3AD203B41FA5}">
                      <a16:colId xmlns:a16="http://schemas.microsoft.com/office/drawing/2014/main" val="1397763747"/>
                    </a:ext>
                  </a:extLst>
                </a:gridCol>
              </a:tblGrid>
              <a:tr h="513261">
                <a:tc>
                  <a:txBody>
                    <a:bodyPr/>
                    <a:lstStyle/>
                    <a:p>
                      <a:pPr algn="l" fontAlgn="t"/>
                      <a:r>
                        <a:rPr lang="en-US">
                          <a:effectLst/>
                        </a:rPr>
                        <a:t>7122   Cold injury residuals:</a:t>
                      </a:r>
                    </a:p>
                  </a:txBody>
                  <a:tcPr marL="7620" marR="7620" marT="7620" marB="7620"/>
                </a:tc>
                <a:tc>
                  <a:txBody>
                    <a:bodyPr/>
                    <a:lstStyle/>
                    <a:p>
                      <a:pPr algn="r" fontAlgn="t"/>
                      <a:endParaRPr lang="en-US">
                        <a:effectLst/>
                      </a:endParaRPr>
                    </a:p>
                  </a:txBody>
                  <a:tcPr marL="7620" marR="7620" marT="7620" marB="7620"/>
                </a:tc>
                <a:extLst>
                  <a:ext uri="{0D108BD9-81ED-4DB2-BD59-A6C34878D82A}">
                    <a16:rowId xmlns:a16="http://schemas.microsoft.com/office/drawing/2014/main" val="1494816821"/>
                  </a:ext>
                </a:extLst>
              </a:tr>
              <a:tr h="513261">
                <a:tc>
                  <a:txBody>
                    <a:bodyPr/>
                    <a:lstStyle/>
                    <a:p>
                      <a:pPr algn="l" fontAlgn="t"/>
                      <a:r>
                        <a:rPr lang="en-US" sz="2000" dirty="0">
                          <a:effectLst/>
                        </a:rPr>
                        <a:t>     With the following in affected parts:</a:t>
                      </a:r>
                    </a:p>
                  </a:txBody>
                  <a:tcPr marL="7620" marR="7620" marT="7620" marB="7620"/>
                </a:tc>
                <a:tc>
                  <a:txBody>
                    <a:bodyPr/>
                    <a:lstStyle/>
                    <a:p>
                      <a:pPr algn="r" fontAlgn="t"/>
                      <a:endParaRPr lang="en-US" sz="2000">
                        <a:effectLst/>
                      </a:endParaRPr>
                    </a:p>
                  </a:txBody>
                  <a:tcPr marL="7620" marR="7620" marT="7620" marB="7620"/>
                </a:tc>
                <a:extLst>
                  <a:ext uri="{0D108BD9-81ED-4DB2-BD59-A6C34878D82A}">
                    <a16:rowId xmlns:a16="http://schemas.microsoft.com/office/drawing/2014/main" val="4125195913"/>
                  </a:ext>
                </a:extLst>
              </a:tr>
              <a:tr h="1539783">
                <a:tc>
                  <a:txBody>
                    <a:bodyPr/>
                    <a:lstStyle/>
                    <a:p>
                      <a:pPr algn="l" fontAlgn="t"/>
                      <a:r>
                        <a:rPr lang="en-US" sz="2000" dirty="0">
                          <a:effectLst/>
                        </a:rPr>
                        <a:t>          Arthralgia or other pain, numbness, or cold sensitivity plus two or more of the following: tissue loss, nail abnormalities, color changes, locally impaired sensation, hyperhidrosis, X-ray abnormalities (osteoporosis, subarticular punched out lesions, or osteoarthritis)</a:t>
                      </a:r>
                    </a:p>
                  </a:txBody>
                  <a:tcPr marL="7620" marR="7620" marT="7620" marB="7620"/>
                </a:tc>
                <a:tc>
                  <a:txBody>
                    <a:bodyPr/>
                    <a:lstStyle/>
                    <a:p>
                      <a:pPr algn="r" fontAlgn="t"/>
                      <a:r>
                        <a:rPr lang="en-US" sz="2000" dirty="0">
                          <a:effectLst/>
                        </a:rPr>
                        <a:t>30</a:t>
                      </a:r>
                    </a:p>
                  </a:txBody>
                  <a:tcPr marL="7620" marR="7620" marT="7620" marB="7620"/>
                </a:tc>
                <a:extLst>
                  <a:ext uri="{0D108BD9-81ED-4DB2-BD59-A6C34878D82A}">
                    <a16:rowId xmlns:a16="http://schemas.microsoft.com/office/drawing/2014/main" val="3787376499"/>
                  </a:ext>
                </a:extLst>
              </a:tr>
              <a:tr h="1539783">
                <a:tc>
                  <a:txBody>
                    <a:bodyPr/>
                    <a:lstStyle/>
                    <a:p>
                      <a:pPr algn="l" fontAlgn="t"/>
                      <a:r>
                        <a:rPr lang="en-US" sz="2000" dirty="0">
                          <a:effectLst/>
                        </a:rPr>
                        <a:t>          Arthralgia or other pain, numbness, or cold sensitivity plus tissue loss, nail abnormalities, color changes, locally impaired sensation, hyperhidrosis, or X-ray abnormalities (osteoporosis, subarticular punched out lesions, or osteoarthritis)</a:t>
                      </a:r>
                    </a:p>
                  </a:txBody>
                  <a:tcPr marL="7620" marR="7620" marT="7620" marB="7620"/>
                </a:tc>
                <a:tc>
                  <a:txBody>
                    <a:bodyPr/>
                    <a:lstStyle/>
                    <a:p>
                      <a:pPr algn="r" fontAlgn="t"/>
                      <a:r>
                        <a:rPr lang="en-US" sz="2000" dirty="0">
                          <a:effectLst/>
                        </a:rPr>
                        <a:t>20</a:t>
                      </a:r>
                    </a:p>
                  </a:txBody>
                  <a:tcPr marL="7620" marR="7620" marT="7620" marB="7620"/>
                </a:tc>
                <a:extLst>
                  <a:ext uri="{0D108BD9-81ED-4DB2-BD59-A6C34878D82A}">
                    <a16:rowId xmlns:a16="http://schemas.microsoft.com/office/drawing/2014/main" val="143281742"/>
                  </a:ext>
                </a:extLst>
              </a:tr>
              <a:tr h="513261">
                <a:tc>
                  <a:txBody>
                    <a:bodyPr/>
                    <a:lstStyle/>
                    <a:p>
                      <a:pPr algn="l" fontAlgn="t"/>
                      <a:r>
                        <a:rPr lang="en-US" sz="2000" dirty="0">
                          <a:effectLst/>
                        </a:rPr>
                        <a:t>          Arthralgia or other pain, numbness, or cold sensitivity</a:t>
                      </a:r>
                    </a:p>
                  </a:txBody>
                  <a:tcPr marL="7620" marR="7620" marT="7620" marB="7620"/>
                </a:tc>
                <a:tc>
                  <a:txBody>
                    <a:bodyPr/>
                    <a:lstStyle/>
                    <a:p>
                      <a:pPr algn="r" fontAlgn="t"/>
                      <a:r>
                        <a:rPr lang="en-US" sz="2000" dirty="0">
                          <a:effectLst/>
                        </a:rPr>
                        <a:t>10</a:t>
                      </a:r>
                    </a:p>
                  </a:txBody>
                  <a:tcPr marL="7620" marR="7620" marT="7620" marB="7620"/>
                </a:tc>
                <a:extLst>
                  <a:ext uri="{0D108BD9-81ED-4DB2-BD59-A6C34878D82A}">
                    <a16:rowId xmlns:a16="http://schemas.microsoft.com/office/drawing/2014/main" val="2437938415"/>
                  </a:ext>
                </a:extLst>
              </a:tr>
            </a:tbl>
          </a:graphicData>
        </a:graphic>
      </p:graphicFrame>
      <p:sp>
        <p:nvSpPr>
          <p:cNvPr id="3" name="Slide Number Placeholder 2">
            <a:extLst>
              <a:ext uri="{FF2B5EF4-FFF2-40B4-BE49-F238E27FC236}">
                <a16:creationId xmlns:a16="http://schemas.microsoft.com/office/drawing/2014/main" id="{489E5833-858D-4AB9-B620-66E2225E8F07}"/>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
        <p:nvSpPr>
          <p:cNvPr id="4" name="Title 3">
            <a:extLst>
              <a:ext uri="{FF2B5EF4-FFF2-40B4-BE49-F238E27FC236}">
                <a16:creationId xmlns:a16="http://schemas.microsoft.com/office/drawing/2014/main" id="{94A014EF-C1C9-42D1-ACEA-0B938B15CF0E}"/>
              </a:ext>
            </a:extLst>
          </p:cNvPr>
          <p:cNvSpPr>
            <a:spLocks noGrp="1"/>
          </p:cNvSpPr>
          <p:nvPr>
            <p:ph type="title"/>
          </p:nvPr>
        </p:nvSpPr>
        <p:spPr/>
        <p:txBody>
          <a:bodyPr/>
          <a:lstStyle/>
          <a:p>
            <a:r>
              <a:rPr lang="en-US" dirty="0"/>
              <a:t>Practice Research</a:t>
            </a:r>
          </a:p>
        </p:txBody>
      </p:sp>
    </p:spTree>
    <p:extLst>
      <p:ext uri="{BB962C8B-B14F-4D97-AF65-F5344CB8AC3E}">
        <p14:creationId xmlns:p14="http://schemas.microsoft.com/office/powerpoint/2010/main" val="1287739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183F456-A3FD-4E59-B8F7-88CB84B37D4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5153" y="62373"/>
            <a:ext cx="5460090" cy="6626841"/>
          </a:xfrm>
        </p:spPr>
      </p:pic>
      <p:sp>
        <p:nvSpPr>
          <p:cNvPr id="3" name="Slide Number Placeholder 2">
            <a:extLst>
              <a:ext uri="{FF2B5EF4-FFF2-40B4-BE49-F238E27FC236}">
                <a16:creationId xmlns:a16="http://schemas.microsoft.com/office/drawing/2014/main" id="{0596A224-BD69-437D-9A12-E1386721592E}"/>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
        <p:nvSpPr>
          <p:cNvPr id="4" name="Title 3">
            <a:extLst>
              <a:ext uri="{FF2B5EF4-FFF2-40B4-BE49-F238E27FC236}">
                <a16:creationId xmlns:a16="http://schemas.microsoft.com/office/drawing/2014/main" id="{18483998-860E-4923-8AEE-556E5169C3D8}"/>
              </a:ext>
            </a:extLst>
          </p:cNvPr>
          <p:cNvSpPr>
            <a:spLocks noGrp="1"/>
          </p:cNvSpPr>
          <p:nvPr>
            <p:ph type="title"/>
          </p:nvPr>
        </p:nvSpPr>
        <p:spPr>
          <a:xfrm>
            <a:off x="6013174" y="2067387"/>
            <a:ext cx="2398644" cy="3737065"/>
          </a:xfrm>
        </p:spPr>
        <p:txBody>
          <a:bodyPr/>
          <a:lstStyle/>
          <a:p>
            <a:pPr algn="ctr"/>
            <a:r>
              <a:rPr lang="en-US" sz="3600" dirty="0"/>
              <a:t>Exercise</a:t>
            </a:r>
            <a:br>
              <a:rPr lang="en-US" sz="3600" dirty="0"/>
            </a:br>
            <a:r>
              <a:rPr lang="en-US" sz="3600" dirty="0"/>
              <a:t>#1</a:t>
            </a:r>
          </a:p>
        </p:txBody>
      </p:sp>
    </p:spTree>
    <p:extLst>
      <p:ext uri="{BB962C8B-B14F-4D97-AF65-F5344CB8AC3E}">
        <p14:creationId xmlns:p14="http://schemas.microsoft.com/office/powerpoint/2010/main" val="332002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E0A6C-7A12-45FD-84CE-4B897A797CFD}"/>
              </a:ext>
            </a:extLst>
          </p:cNvPr>
          <p:cNvSpPr>
            <a:spLocks noGrp="1"/>
          </p:cNvSpPr>
          <p:nvPr>
            <p:ph idx="1"/>
          </p:nvPr>
        </p:nvSpPr>
        <p:spPr/>
        <p:txBody>
          <a:bodyPr/>
          <a:lstStyle/>
          <a:p>
            <a:pPr marL="0" indent="0">
              <a:buNone/>
            </a:pPr>
            <a:r>
              <a:rPr lang="en-US" b="1" dirty="0"/>
              <a:t>Write a rough draft lay statement</a:t>
            </a:r>
          </a:p>
          <a:p>
            <a:r>
              <a:rPr lang="en-US" sz="2800" dirty="0"/>
              <a:t>Groups of two</a:t>
            </a:r>
          </a:p>
          <a:p>
            <a:r>
              <a:rPr lang="en-US" sz="2800" dirty="0"/>
              <a:t>One person is veteran, one VSO</a:t>
            </a:r>
          </a:p>
          <a:p>
            <a:r>
              <a:rPr lang="en-US" sz="2800" dirty="0"/>
              <a:t>Veteran has information, but is shy</a:t>
            </a:r>
          </a:p>
          <a:p>
            <a:pPr lvl="1"/>
            <a:r>
              <a:rPr lang="en-US" sz="2400" dirty="0"/>
              <a:t>Don’t volunteer information</a:t>
            </a:r>
          </a:p>
          <a:p>
            <a:r>
              <a:rPr lang="en-US" sz="2800" dirty="0"/>
              <a:t>VSO must ask questions and write a lay statement for the veteran</a:t>
            </a:r>
          </a:p>
          <a:p>
            <a:r>
              <a:rPr lang="en-US" sz="2800" dirty="0"/>
              <a:t>5 minutes to read, 10 minutes for interview</a:t>
            </a:r>
          </a:p>
          <a:p>
            <a:pPr marL="0" indent="0">
              <a:buNone/>
            </a:pPr>
            <a:endParaRPr lang="en-US" sz="2800" dirty="0"/>
          </a:p>
          <a:p>
            <a:pPr marL="0" indent="0">
              <a:buNone/>
            </a:pPr>
            <a:r>
              <a:rPr lang="en-US" sz="2800"/>
              <a:t>Switch roles </a:t>
            </a:r>
            <a:r>
              <a:rPr lang="en-US" sz="2800" dirty="0"/>
              <a:t>for exercise 3</a:t>
            </a:r>
          </a:p>
        </p:txBody>
      </p:sp>
      <p:sp>
        <p:nvSpPr>
          <p:cNvPr id="3" name="Slide Number Placeholder 2">
            <a:extLst>
              <a:ext uri="{FF2B5EF4-FFF2-40B4-BE49-F238E27FC236}">
                <a16:creationId xmlns:a16="http://schemas.microsoft.com/office/drawing/2014/main" id="{9C458621-38AA-4D3E-B56B-C4F4C04EC328}"/>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
        <p:nvSpPr>
          <p:cNvPr id="4" name="Title 3">
            <a:extLst>
              <a:ext uri="{FF2B5EF4-FFF2-40B4-BE49-F238E27FC236}">
                <a16:creationId xmlns:a16="http://schemas.microsoft.com/office/drawing/2014/main" id="{42681669-B152-40BC-B1FC-CFA1A3C66AE2}"/>
              </a:ext>
            </a:extLst>
          </p:cNvPr>
          <p:cNvSpPr>
            <a:spLocks noGrp="1"/>
          </p:cNvSpPr>
          <p:nvPr>
            <p:ph type="title"/>
          </p:nvPr>
        </p:nvSpPr>
        <p:spPr/>
        <p:txBody>
          <a:bodyPr/>
          <a:lstStyle/>
          <a:p>
            <a:r>
              <a:rPr lang="en-US" dirty="0"/>
              <a:t>Exercises #2 &amp; #3</a:t>
            </a:r>
          </a:p>
        </p:txBody>
      </p:sp>
    </p:spTree>
    <p:extLst>
      <p:ext uri="{BB962C8B-B14F-4D97-AF65-F5344CB8AC3E}">
        <p14:creationId xmlns:p14="http://schemas.microsoft.com/office/powerpoint/2010/main" val="708471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6353" y="2865299"/>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3967597" y="4959054"/>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Crystal M. Trulove</a:t>
            </a:r>
          </a:p>
          <a:p>
            <a:pPr algn="r"/>
            <a:r>
              <a:rPr lang="en-US" sz="2800" dirty="0">
                <a:latin typeface="Times New Roman" panose="02020603050405020304" pitchFamily="18" charset="0"/>
                <a:cs typeface="Times New Roman" panose="02020603050405020304" pitchFamily="18" charset="0"/>
              </a:rPr>
              <a:t>crystal.trulove@gmail.com</a:t>
            </a:r>
          </a:p>
        </p:txBody>
      </p:sp>
    </p:spTree>
    <p:extLst>
      <p:ext uri="{BB962C8B-B14F-4D97-AF65-F5344CB8AC3E}">
        <p14:creationId xmlns:p14="http://schemas.microsoft.com/office/powerpoint/2010/main" val="267189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FC2D15-5F82-46B9-9077-02D9EF60A3F6}"/>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
        <p:nvSpPr>
          <p:cNvPr id="4" name="Title 3">
            <a:extLst>
              <a:ext uri="{FF2B5EF4-FFF2-40B4-BE49-F238E27FC236}">
                <a16:creationId xmlns:a16="http://schemas.microsoft.com/office/drawing/2014/main" id="{9951A16C-FF11-4162-8676-708D6BA890B1}"/>
              </a:ext>
            </a:extLst>
          </p:cNvPr>
          <p:cNvSpPr>
            <a:spLocks noGrp="1"/>
          </p:cNvSpPr>
          <p:nvPr>
            <p:ph type="title"/>
          </p:nvPr>
        </p:nvSpPr>
        <p:spPr/>
        <p:txBody>
          <a:bodyPr/>
          <a:lstStyle/>
          <a:p>
            <a:r>
              <a:rPr lang="en-US" dirty="0"/>
              <a:t>Course Objectives</a:t>
            </a:r>
          </a:p>
        </p:txBody>
      </p:sp>
      <p:sp>
        <p:nvSpPr>
          <p:cNvPr id="5" name="Content Placeholder 4">
            <a:extLst>
              <a:ext uri="{FF2B5EF4-FFF2-40B4-BE49-F238E27FC236}">
                <a16:creationId xmlns:a16="http://schemas.microsoft.com/office/drawing/2014/main" id="{3EAD3839-FA60-47D0-B254-5F844189B96C}"/>
              </a:ext>
            </a:extLst>
          </p:cNvPr>
          <p:cNvSpPr txBox="1">
            <a:spLocks noGrp="1"/>
          </p:cNvSpPr>
          <p:nvPr>
            <p:ph idx="1"/>
          </p:nvPr>
        </p:nvSpPr>
        <p:spPr>
          <a:xfrm>
            <a:off x="628650" y="1393825"/>
            <a:ext cx="7886700" cy="5016758"/>
          </a:xfrm>
          <a:prstGeom prst="rect">
            <a:avLst/>
          </a:prstGeom>
          <a:noFill/>
        </p:spPr>
        <p:txBody>
          <a:bodyPr wrap="square" rtlCol="0">
            <a:spAutoFit/>
          </a:bodyPr>
          <a:lstStyle/>
          <a:p>
            <a:pPr marL="285750" indent="-285750">
              <a:buFont typeface="Arial" panose="020B0604020202020204" pitchFamily="34" charset="0"/>
              <a:buChar char="•"/>
            </a:pPr>
            <a:r>
              <a:rPr lang="en-US" sz="3000" dirty="0"/>
              <a:t>Define Lay Evidence/Testimony/Statement</a:t>
            </a:r>
          </a:p>
          <a:p>
            <a:pPr marL="285750" indent="-285750">
              <a:buFont typeface="Arial" panose="020B0604020202020204" pitchFamily="34" charset="0"/>
              <a:buChar char="•"/>
            </a:pPr>
            <a:r>
              <a:rPr lang="en-US" sz="3000" dirty="0"/>
              <a:t>Define Pain/Functional loss/Flare Up</a:t>
            </a:r>
          </a:p>
          <a:p>
            <a:pPr marL="285750" indent="-285750">
              <a:buFont typeface="Arial" panose="020B0604020202020204" pitchFamily="34" charset="0"/>
              <a:buChar char="•"/>
            </a:pPr>
            <a:r>
              <a:rPr lang="en-US" sz="3000" dirty="0"/>
              <a:t>Identify when lay evidence is/is not needed</a:t>
            </a:r>
          </a:p>
          <a:p>
            <a:pPr marL="285750" indent="-285750">
              <a:buFont typeface="Arial" panose="020B0604020202020204" pitchFamily="34" charset="0"/>
              <a:buChar char="•"/>
            </a:pPr>
            <a:r>
              <a:rPr lang="en-US" sz="3000" dirty="0"/>
              <a:t>Understand criteria for effective lay testimony</a:t>
            </a:r>
          </a:p>
          <a:p>
            <a:pPr marL="285750" indent="-285750">
              <a:buFont typeface="Arial" panose="020B0604020202020204" pitchFamily="34" charset="0"/>
              <a:buChar char="•"/>
            </a:pPr>
            <a:r>
              <a:rPr lang="en-US" sz="3000" dirty="0"/>
              <a:t>Understand laws governing lay testimony</a:t>
            </a:r>
          </a:p>
          <a:p>
            <a:pPr marL="285750" indent="-285750">
              <a:buFont typeface="Arial" panose="020B0604020202020204" pitchFamily="34" charset="0"/>
              <a:buChar char="•"/>
            </a:pPr>
            <a:r>
              <a:rPr lang="en-US" sz="3000" dirty="0"/>
              <a:t>Know how VA laws &amp; court cases got us where we are today</a:t>
            </a:r>
          </a:p>
          <a:p>
            <a:pPr marL="285750" indent="-285750">
              <a:buFont typeface="Arial" panose="020B0604020202020204" pitchFamily="34" charset="0"/>
              <a:buChar char="•"/>
            </a:pPr>
            <a:r>
              <a:rPr lang="en-US" sz="3000" dirty="0"/>
              <a:t>Be able to coach someone and/or write an effective lay statement</a:t>
            </a:r>
          </a:p>
        </p:txBody>
      </p:sp>
    </p:spTree>
    <p:extLst>
      <p:ext uri="{BB962C8B-B14F-4D97-AF65-F5344CB8AC3E}">
        <p14:creationId xmlns:p14="http://schemas.microsoft.com/office/powerpoint/2010/main" val="15492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50CD6-4414-4E59-A45E-D6E45993806A}"/>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400">
                <a:latin typeface="+mj-lt"/>
                <a:cs typeface="+mj-cs"/>
              </a:rPr>
              <a:t>References</a:t>
            </a:r>
          </a:p>
        </p:txBody>
      </p:sp>
      <p:sp>
        <p:nvSpPr>
          <p:cNvPr id="4" name="TextBox 3">
            <a:extLst>
              <a:ext uri="{FF2B5EF4-FFF2-40B4-BE49-F238E27FC236}">
                <a16:creationId xmlns:a16="http://schemas.microsoft.com/office/drawing/2014/main" id="{9AD987FF-83AD-402E-B9B2-F4835C8B5A52}"/>
              </a:ext>
            </a:extLst>
          </p:cNvPr>
          <p:cNvSpPr txBox="1"/>
          <p:nvPr/>
        </p:nvSpPr>
        <p:spPr>
          <a:xfrm>
            <a:off x="847309" y="1461051"/>
            <a:ext cx="5511249" cy="495859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a:t>38 CFR 3.303</a:t>
            </a:r>
          </a:p>
          <a:p>
            <a:pPr marL="285750" indent="-228600">
              <a:lnSpc>
                <a:spcPct val="90000"/>
              </a:lnSpc>
              <a:spcAft>
                <a:spcPts val="600"/>
              </a:spcAft>
              <a:buFont typeface="Arial" panose="020B0604020202020204" pitchFamily="34" charset="0"/>
              <a:buChar char="•"/>
            </a:pPr>
            <a:r>
              <a:rPr lang="en-US" sz="2400" dirty="0"/>
              <a:t>38 CFR 3.304(d)</a:t>
            </a:r>
          </a:p>
          <a:p>
            <a:pPr marL="285750" indent="-228600">
              <a:lnSpc>
                <a:spcPct val="90000"/>
              </a:lnSpc>
              <a:spcAft>
                <a:spcPts val="600"/>
              </a:spcAft>
              <a:buFont typeface="Arial" panose="020B0604020202020204" pitchFamily="34" charset="0"/>
              <a:buChar char="•"/>
            </a:pPr>
            <a:r>
              <a:rPr lang="en-US" sz="2400" dirty="0"/>
              <a:t>38 CFR 3.159(a)(2)</a:t>
            </a:r>
          </a:p>
          <a:p>
            <a:pPr marL="285750" indent="-228600">
              <a:lnSpc>
                <a:spcPct val="90000"/>
              </a:lnSpc>
              <a:spcAft>
                <a:spcPts val="600"/>
              </a:spcAft>
              <a:buFont typeface="Arial" panose="020B0604020202020204" pitchFamily="34" charset="0"/>
              <a:buChar char="•"/>
            </a:pPr>
            <a:r>
              <a:rPr lang="en-US" sz="2400" dirty="0"/>
              <a:t>38 CFR 3.159(c)(4)(A), (B), (C)</a:t>
            </a:r>
          </a:p>
          <a:p>
            <a:pPr marL="285750" indent="-228600">
              <a:lnSpc>
                <a:spcPct val="90000"/>
              </a:lnSpc>
              <a:spcAft>
                <a:spcPts val="600"/>
              </a:spcAft>
              <a:buFont typeface="Arial" panose="020B0604020202020204" pitchFamily="34" charset="0"/>
              <a:buChar char="•"/>
            </a:pPr>
            <a:r>
              <a:rPr lang="en-US" sz="2400" dirty="0"/>
              <a:t>38 CFR 4.40, 4.45, 4.59</a:t>
            </a:r>
          </a:p>
          <a:p>
            <a:pPr marL="285750" indent="-228600">
              <a:lnSpc>
                <a:spcPct val="90000"/>
              </a:lnSpc>
              <a:spcAft>
                <a:spcPts val="600"/>
              </a:spcAft>
              <a:buFont typeface="Arial" panose="020B0604020202020204" pitchFamily="34" charset="0"/>
              <a:buChar char="•"/>
            </a:pPr>
            <a:r>
              <a:rPr lang="en-US" sz="2400" dirty="0"/>
              <a:t>M21-1 I.1.C.3.d.</a:t>
            </a:r>
          </a:p>
          <a:p>
            <a:pPr marL="285750" indent="-228600">
              <a:lnSpc>
                <a:spcPct val="90000"/>
              </a:lnSpc>
              <a:spcAft>
                <a:spcPts val="600"/>
              </a:spcAft>
              <a:buFont typeface="Arial" panose="020B0604020202020204" pitchFamily="34" charset="0"/>
              <a:buChar char="•"/>
            </a:pPr>
            <a:r>
              <a:rPr lang="en-US" sz="2400" dirty="0"/>
              <a:t>M21-1 III.iii.2.E.2.b.</a:t>
            </a:r>
          </a:p>
          <a:p>
            <a:pPr marL="285750" indent="-228600">
              <a:lnSpc>
                <a:spcPct val="90000"/>
              </a:lnSpc>
              <a:spcAft>
                <a:spcPts val="600"/>
              </a:spcAft>
              <a:buFont typeface="Arial" panose="020B0604020202020204" pitchFamily="34" charset="0"/>
              <a:buChar char="•"/>
            </a:pPr>
            <a:r>
              <a:rPr lang="en-US" sz="2400" dirty="0"/>
              <a:t>M21-1 III.iv.3.D.4.h.</a:t>
            </a:r>
          </a:p>
          <a:p>
            <a:pPr marL="285750" indent="-228600">
              <a:lnSpc>
                <a:spcPct val="90000"/>
              </a:lnSpc>
              <a:spcAft>
                <a:spcPts val="600"/>
              </a:spcAft>
              <a:buFont typeface="Arial" panose="020B0604020202020204" pitchFamily="34" charset="0"/>
              <a:buChar char="•"/>
            </a:pPr>
            <a:r>
              <a:rPr lang="en-US" sz="2400" dirty="0"/>
              <a:t>M21-1 III.iv.5.A.2.b. &amp; c.</a:t>
            </a:r>
          </a:p>
          <a:p>
            <a:pPr marL="285750" indent="-228600">
              <a:lnSpc>
                <a:spcPct val="90000"/>
              </a:lnSpc>
              <a:spcAft>
                <a:spcPts val="600"/>
              </a:spcAft>
              <a:buFont typeface="Arial" panose="020B0604020202020204" pitchFamily="34" charset="0"/>
              <a:buChar char="•"/>
            </a:pPr>
            <a:r>
              <a:rPr lang="en-US" sz="2400" dirty="0"/>
              <a:t>M21-1 III.iv.6.C.4.a.</a:t>
            </a:r>
          </a:p>
          <a:p>
            <a:pPr marL="285750" indent="-228600">
              <a:lnSpc>
                <a:spcPct val="90000"/>
              </a:lnSpc>
              <a:spcAft>
                <a:spcPts val="600"/>
              </a:spcAft>
              <a:buFont typeface="Arial" panose="020B0604020202020204" pitchFamily="34" charset="0"/>
              <a:buChar char="•"/>
            </a:pPr>
            <a:r>
              <a:rPr lang="en-US" sz="2400" dirty="0"/>
              <a:t>Court cases – please see handout</a:t>
            </a:r>
          </a:p>
          <a:p>
            <a:pPr marL="285750" indent="-228600">
              <a:lnSpc>
                <a:spcPct val="90000"/>
              </a:lnSpc>
              <a:spcAft>
                <a:spcPts val="600"/>
              </a:spcAft>
              <a:buFont typeface="Arial" panose="020B0604020202020204" pitchFamily="34" charset="0"/>
              <a:buChar char="•"/>
            </a:pPr>
            <a:r>
              <a:rPr lang="en-US" sz="2400" dirty="0">
                <a:hlinkClick r:id="rId3"/>
              </a:rPr>
              <a:t>https://www.knowva.ebenefits.va.gov/</a:t>
            </a:r>
            <a:endParaRPr lang="en-US" sz="2400" dirty="0"/>
          </a:p>
          <a:p>
            <a:pPr marL="285750" indent="-228600">
              <a:lnSpc>
                <a:spcPct val="90000"/>
              </a:lnSpc>
              <a:spcAft>
                <a:spcPts val="600"/>
              </a:spcAft>
              <a:buFont typeface="Arial" panose="020B0604020202020204" pitchFamily="34" charset="0"/>
              <a:buChar char="•"/>
            </a:pPr>
            <a:endParaRPr lang="en-US" sz="1700" dirty="0"/>
          </a:p>
        </p:txBody>
      </p:sp>
      <p:pic>
        <p:nvPicPr>
          <p:cNvPr id="6" name="Picture 5" descr="A picture containing scale, device, sky&#10;&#10;Description automatically generated">
            <a:extLst>
              <a:ext uri="{FF2B5EF4-FFF2-40B4-BE49-F238E27FC236}">
                <a16:creationId xmlns:a16="http://schemas.microsoft.com/office/drawing/2014/main" id="{07F2ABF5-62D7-49C4-8682-5AD63843D5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4" b="-4"/>
          <a:stretch/>
        </p:blipFill>
        <p:spPr>
          <a:xfrm>
            <a:off x="4822190" y="2023551"/>
            <a:ext cx="3832308" cy="3502606"/>
          </a:xfrm>
          <a:prstGeom prst="rect">
            <a:avLst/>
          </a:prstGeom>
        </p:spPr>
      </p:pic>
      <p:sp>
        <p:nvSpPr>
          <p:cNvPr id="2" name="Slide Number Placeholder 1">
            <a:extLst>
              <a:ext uri="{FF2B5EF4-FFF2-40B4-BE49-F238E27FC236}">
                <a16:creationId xmlns:a16="http://schemas.microsoft.com/office/drawing/2014/main" id="{59F6E885-E41D-4A0D-8B6D-B3B8EBAC5EF3}"/>
              </a:ext>
            </a:extLst>
          </p:cNvPr>
          <p:cNvSpPr>
            <a:spLocks noGrp="1"/>
          </p:cNvSpPr>
          <p:nvPr>
            <p:ph type="sldNum" sz="quarter" idx="12"/>
          </p:nvPr>
        </p:nvSpPr>
        <p:spPr>
          <a:xfrm>
            <a:off x="6457950" y="6356350"/>
            <a:ext cx="2057400" cy="365125"/>
          </a:xfrm>
        </p:spPr>
        <p:txBody>
          <a:bodyPr vert="horz" lIns="91440" tIns="45720" rIns="91440" bIns="45720" rtlCol="0" anchor="ctr">
            <a:normAutofit lnSpcReduction="10000"/>
          </a:bodyPr>
          <a:lstStyle/>
          <a:p>
            <a:pPr>
              <a:spcAft>
                <a:spcPts val="600"/>
              </a:spcAft>
              <a:defRPr/>
            </a:pPr>
            <a:fld id="{60B18D57-13A5-4968-950D-8FEF41FA4399}" type="slidenum">
              <a:rPr lang="en-US" smtClean="0">
                <a:solidFill>
                  <a:prstClr val="black">
                    <a:tint val="75000"/>
                  </a:prstClr>
                </a:solidFill>
                <a:latin typeface="Calibri" panose="020F0502020204030204"/>
                <a:cs typeface="+mn-cs"/>
              </a:rPr>
              <a:pPr>
                <a:spcAft>
                  <a:spcPts val="600"/>
                </a:spcAft>
                <a:defRPr/>
              </a:pPr>
              <a:t>5</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9427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posing for the camera&#10;&#10;Description automatically generated">
            <a:extLst>
              <a:ext uri="{FF2B5EF4-FFF2-40B4-BE49-F238E27FC236}">
                <a16:creationId xmlns:a16="http://schemas.microsoft.com/office/drawing/2014/main" id="{A31FEF6E-BBD4-4604-B32A-0649CD5E003D}"/>
              </a:ext>
            </a:extLst>
          </p:cNvPr>
          <p:cNvPicPr>
            <a:picLocks noChangeAspect="1"/>
          </p:cNvPicPr>
          <p:nvPr/>
        </p:nvPicPr>
        <p:blipFill rotWithShape="1">
          <a:blip r:embed="rId3">
            <a:extLst>
              <a:ext uri="{28A0092B-C50C-407E-A947-70E740481C1C}">
                <a14:useLocalDpi xmlns:a14="http://schemas.microsoft.com/office/drawing/2010/main" val="0"/>
              </a:ext>
            </a:extLst>
          </a:blip>
          <a:srcRect l="24239" r="37739"/>
          <a:stretch/>
        </p:blipFill>
        <p:spPr>
          <a:xfrm>
            <a:off x="20" y="10"/>
            <a:ext cx="3476673" cy="6857990"/>
          </a:xfrm>
          <a:prstGeom prst="rect">
            <a:avLst/>
          </a:prstGeom>
          <a:effectLst/>
        </p:spPr>
      </p:pic>
      <p:cxnSp>
        <p:nvCxnSpPr>
          <p:cNvPr id="13"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6A368"/>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452EC8C-24E5-432E-87D3-262ADD1CB957}"/>
              </a:ext>
            </a:extLst>
          </p:cNvPr>
          <p:cNvSpPr>
            <a:spLocks noGrp="1"/>
          </p:cNvSpPr>
          <p:nvPr>
            <p:ph idx="1"/>
          </p:nvPr>
        </p:nvSpPr>
        <p:spPr>
          <a:xfrm>
            <a:off x="3724073" y="2438400"/>
            <a:ext cx="4939867" cy="3785419"/>
          </a:xfrm>
        </p:spPr>
        <p:txBody>
          <a:bodyPr vert="horz" lIns="91440" tIns="45720" rIns="91440" bIns="45720" rtlCol="0">
            <a:normAutofit/>
          </a:bodyPr>
          <a:lstStyle/>
          <a:p>
            <a:pPr marL="0" indent="0">
              <a:buNone/>
            </a:pPr>
            <a:r>
              <a:rPr lang="en-US" sz="2400" dirty="0">
                <a:latin typeface="+mn-lt"/>
                <a:cs typeface="+mn-cs"/>
              </a:rPr>
              <a:t>Why is it called lay evidence?</a:t>
            </a:r>
          </a:p>
          <a:p>
            <a:pPr lvl="1"/>
            <a:r>
              <a:rPr lang="en-US" sz="2400" dirty="0">
                <a:latin typeface="+mn-lt"/>
                <a:cs typeface="+mn-cs"/>
              </a:rPr>
              <a:t>Lay persons</a:t>
            </a:r>
          </a:p>
          <a:p>
            <a:pPr marL="0" indent="0">
              <a:buNone/>
            </a:pPr>
            <a:r>
              <a:rPr lang="en-US" sz="2400" dirty="0">
                <a:latin typeface="+mn-lt"/>
                <a:cs typeface="+mn-cs"/>
              </a:rPr>
              <a:t>Why is lay evidence used?</a:t>
            </a:r>
          </a:p>
          <a:p>
            <a:pPr lvl="1"/>
            <a:r>
              <a:rPr lang="en-US" sz="2400" dirty="0">
                <a:latin typeface="+mn-lt"/>
                <a:cs typeface="+mn-cs"/>
              </a:rPr>
              <a:t>Fills in blanks</a:t>
            </a:r>
          </a:p>
          <a:p>
            <a:pPr lvl="1"/>
            <a:r>
              <a:rPr lang="en-US" sz="2400" dirty="0">
                <a:latin typeface="+mn-lt"/>
                <a:cs typeface="+mn-cs"/>
              </a:rPr>
              <a:t>Can raise body of evidence to equipoise</a:t>
            </a:r>
          </a:p>
          <a:p>
            <a:pPr marL="0" indent="0">
              <a:buNone/>
            </a:pPr>
            <a:r>
              <a:rPr lang="en-US" sz="2400" dirty="0">
                <a:latin typeface="+mn-lt"/>
                <a:cs typeface="+mn-cs"/>
              </a:rPr>
              <a:t>Why does VA accept lay evidence?</a:t>
            </a:r>
          </a:p>
          <a:p>
            <a:pPr lvl="1"/>
            <a:r>
              <a:rPr lang="en-US" sz="2400" dirty="0">
                <a:latin typeface="+mn-lt"/>
                <a:cs typeface="+mn-cs"/>
              </a:rPr>
              <a:t>Required by law</a:t>
            </a:r>
          </a:p>
          <a:p>
            <a:pPr lvl="1"/>
            <a:r>
              <a:rPr lang="en-US" sz="2400" dirty="0">
                <a:latin typeface="+mn-lt"/>
                <a:cs typeface="+mn-cs"/>
              </a:rPr>
              <a:t>Lay evidence is helpful</a:t>
            </a:r>
          </a:p>
        </p:txBody>
      </p:sp>
      <p:sp>
        <p:nvSpPr>
          <p:cNvPr id="3" name="Slide Number Placeholder 2">
            <a:extLst>
              <a:ext uri="{FF2B5EF4-FFF2-40B4-BE49-F238E27FC236}">
                <a16:creationId xmlns:a16="http://schemas.microsoft.com/office/drawing/2014/main" id="{07559099-3381-4DA8-A44C-B99893C73F45}"/>
              </a:ext>
            </a:extLst>
          </p:cNvPr>
          <p:cNvSpPr>
            <a:spLocks noGrp="1"/>
          </p:cNvSpPr>
          <p:nvPr>
            <p:ph type="sldNum" sz="quarter" idx="12"/>
          </p:nvPr>
        </p:nvSpPr>
        <p:spPr>
          <a:xfrm>
            <a:off x="7625281" y="6356350"/>
            <a:ext cx="890069" cy="365125"/>
          </a:xfrm>
        </p:spPr>
        <p:txBody>
          <a:bodyPr vert="horz" lIns="91440" tIns="45720" rIns="91440" bIns="45720" rtlCol="0" anchor="ctr">
            <a:normAutofit lnSpcReduction="10000"/>
          </a:bodyPr>
          <a:lstStyle/>
          <a:p>
            <a:pPr>
              <a:spcAft>
                <a:spcPts val="600"/>
              </a:spcAft>
              <a:defRPr/>
            </a:pPr>
            <a:fld id="{E2FB73DA-5FDE-45B5-BAA4-C61223CC44F6}" type="slidenum">
              <a:rPr lang="en-US" smtClean="0">
                <a:solidFill>
                  <a:prstClr val="black">
                    <a:tint val="75000"/>
                  </a:prstClr>
                </a:solidFill>
                <a:latin typeface="Calibri" panose="020F0502020204030204"/>
                <a:cs typeface="+mn-cs"/>
              </a:rPr>
              <a:pPr>
                <a:spcAft>
                  <a:spcPts val="600"/>
                </a:spcAft>
                <a:defRPr/>
              </a:pPr>
              <a:t>6</a:t>
            </a:fld>
            <a:endParaRPr lang="en-US">
              <a:solidFill>
                <a:prstClr val="black">
                  <a:tint val="75000"/>
                </a:prstClr>
              </a:solidFill>
              <a:latin typeface="Calibri" panose="020F0502020204030204"/>
              <a:cs typeface="+mn-cs"/>
            </a:endParaRPr>
          </a:p>
        </p:txBody>
      </p:sp>
      <p:sp>
        <p:nvSpPr>
          <p:cNvPr id="4" name="Title 3">
            <a:extLst>
              <a:ext uri="{FF2B5EF4-FFF2-40B4-BE49-F238E27FC236}">
                <a16:creationId xmlns:a16="http://schemas.microsoft.com/office/drawing/2014/main" id="{5D34E8FF-172F-4D0F-9222-BE3FB6C3178B}"/>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400" dirty="0">
                <a:latin typeface="+mj-lt"/>
                <a:cs typeface="+mj-cs"/>
              </a:rPr>
              <a:t>Lay Evidence Basics</a:t>
            </a:r>
          </a:p>
        </p:txBody>
      </p:sp>
    </p:spTree>
    <p:extLst>
      <p:ext uri="{BB962C8B-B14F-4D97-AF65-F5344CB8AC3E}">
        <p14:creationId xmlns:p14="http://schemas.microsoft.com/office/powerpoint/2010/main" val="341701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2F0A59-3EBA-4FEC-86A7-144F7033FCA6}"/>
              </a:ext>
            </a:extLst>
          </p:cNvPr>
          <p:cNvSpPr>
            <a:spLocks noGrp="1"/>
          </p:cNvSpPr>
          <p:nvPr>
            <p:ph idx="1"/>
          </p:nvPr>
        </p:nvSpPr>
        <p:spPr/>
        <p:txBody>
          <a:bodyPr/>
          <a:lstStyle/>
          <a:p>
            <a:pPr marL="0" indent="0">
              <a:buNone/>
            </a:pPr>
            <a:r>
              <a:rPr lang="en-US" dirty="0"/>
              <a:t>38 CFR 3.159(a)(2) </a:t>
            </a:r>
            <a:r>
              <a:rPr lang="en-US" i="1" dirty="0"/>
              <a:t>Competent lay evidence</a:t>
            </a:r>
            <a:r>
              <a:rPr lang="en-US" dirty="0"/>
              <a:t> </a:t>
            </a:r>
          </a:p>
          <a:p>
            <a:pPr marL="0" indent="0">
              <a:buNone/>
            </a:pPr>
            <a:r>
              <a:rPr lang="en-US" dirty="0"/>
              <a:t>means any evidence not requiring that the proponent have specialized education, training, or experience. Lay evidence is competent if it is provided by a person who has knowledge of facts or circumstances and conveys matters that can be observed and described by a lay person.</a:t>
            </a:r>
          </a:p>
        </p:txBody>
      </p:sp>
      <p:sp>
        <p:nvSpPr>
          <p:cNvPr id="3" name="Slide Number Placeholder 2">
            <a:extLst>
              <a:ext uri="{FF2B5EF4-FFF2-40B4-BE49-F238E27FC236}">
                <a16:creationId xmlns:a16="http://schemas.microsoft.com/office/drawing/2014/main" id="{F7F53C5C-CC56-48EF-8758-2782D043DC7F}"/>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
        <p:nvSpPr>
          <p:cNvPr id="4" name="Title 3">
            <a:extLst>
              <a:ext uri="{FF2B5EF4-FFF2-40B4-BE49-F238E27FC236}">
                <a16:creationId xmlns:a16="http://schemas.microsoft.com/office/drawing/2014/main" id="{4836E60A-4650-47E6-ABAC-42622B2D1C30}"/>
              </a:ext>
            </a:extLst>
          </p:cNvPr>
          <p:cNvSpPr>
            <a:spLocks noGrp="1"/>
          </p:cNvSpPr>
          <p:nvPr>
            <p:ph type="title"/>
          </p:nvPr>
        </p:nvSpPr>
        <p:spPr/>
        <p:txBody>
          <a:bodyPr/>
          <a:lstStyle/>
          <a:p>
            <a:r>
              <a:rPr lang="en-US" dirty="0"/>
              <a:t>Legal definition</a:t>
            </a:r>
          </a:p>
        </p:txBody>
      </p:sp>
    </p:spTree>
    <p:extLst>
      <p:ext uri="{BB962C8B-B14F-4D97-AF65-F5344CB8AC3E}">
        <p14:creationId xmlns:p14="http://schemas.microsoft.com/office/powerpoint/2010/main" val="22018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0157E8-567A-4677-B5D3-5CE2879B8F5B}"/>
              </a:ext>
            </a:extLst>
          </p:cNvPr>
          <p:cNvSpPr>
            <a:spLocks noGrp="1"/>
          </p:cNvSpPr>
          <p:nvPr>
            <p:ph idx="1"/>
          </p:nvPr>
        </p:nvSpPr>
        <p:spPr/>
        <p:txBody>
          <a:bodyPr/>
          <a:lstStyle/>
          <a:p>
            <a:pPr marL="0" indent="0">
              <a:buNone/>
            </a:pPr>
            <a:r>
              <a:rPr lang="en-US" dirty="0"/>
              <a:t>Requires three components:</a:t>
            </a:r>
          </a:p>
          <a:p>
            <a:pPr marL="971550" lvl="1" indent="-514350">
              <a:buFont typeface="+mj-lt"/>
              <a:buAutoNum type="arabicPeriod"/>
            </a:pPr>
            <a:r>
              <a:rPr lang="en-US" dirty="0"/>
              <a:t>a current disability</a:t>
            </a:r>
          </a:p>
          <a:p>
            <a:pPr marL="971550" lvl="1" indent="-514350">
              <a:buFont typeface="+mj-lt"/>
              <a:buAutoNum type="arabicPeriod"/>
            </a:pPr>
            <a:r>
              <a:rPr lang="en-US" dirty="0"/>
              <a:t>an event, injury, or disease in service, and</a:t>
            </a:r>
          </a:p>
          <a:p>
            <a:pPr marL="971550" lvl="1" indent="-514350">
              <a:buFont typeface="+mj-lt"/>
              <a:buAutoNum type="arabicPeriod"/>
            </a:pPr>
            <a:r>
              <a:rPr lang="en-US" dirty="0"/>
              <a:t>a link or nexus</a:t>
            </a:r>
          </a:p>
          <a:p>
            <a:pPr marL="0" indent="0">
              <a:buNone/>
            </a:pPr>
            <a:endParaRPr lang="en-US" dirty="0"/>
          </a:p>
          <a:p>
            <a:pPr marL="0" indent="0">
              <a:buNone/>
            </a:pPr>
            <a:r>
              <a:rPr lang="en-US" dirty="0"/>
              <a:t>Lay evidence must address one of these.</a:t>
            </a:r>
          </a:p>
          <a:p>
            <a:pPr marL="0" indent="0">
              <a:buNone/>
            </a:pPr>
            <a:endParaRPr lang="en-US" dirty="0"/>
          </a:p>
          <a:p>
            <a:pPr marL="0" indent="0">
              <a:buNone/>
            </a:pPr>
            <a:r>
              <a:rPr lang="en-US" dirty="0"/>
              <a:t>Lay evidence is accepted at every claim level, for the life of the claim.</a:t>
            </a:r>
          </a:p>
          <a:p>
            <a:pPr marL="0" indent="0">
              <a:buNone/>
            </a:pPr>
            <a:endParaRPr lang="en-US" dirty="0"/>
          </a:p>
        </p:txBody>
      </p:sp>
      <p:sp>
        <p:nvSpPr>
          <p:cNvPr id="3" name="Slide Number Placeholder 2">
            <a:extLst>
              <a:ext uri="{FF2B5EF4-FFF2-40B4-BE49-F238E27FC236}">
                <a16:creationId xmlns:a16="http://schemas.microsoft.com/office/drawing/2014/main" id="{B45757FE-44E9-4A1A-A004-EC765F07999C}"/>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
        <p:nvSpPr>
          <p:cNvPr id="4" name="Title 3">
            <a:extLst>
              <a:ext uri="{FF2B5EF4-FFF2-40B4-BE49-F238E27FC236}">
                <a16:creationId xmlns:a16="http://schemas.microsoft.com/office/drawing/2014/main" id="{DCA2C4D4-D572-45D7-A880-1D17C205ACF5}"/>
              </a:ext>
            </a:extLst>
          </p:cNvPr>
          <p:cNvSpPr>
            <a:spLocks noGrp="1"/>
          </p:cNvSpPr>
          <p:nvPr>
            <p:ph type="title"/>
          </p:nvPr>
        </p:nvSpPr>
        <p:spPr/>
        <p:txBody>
          <a:bodyPr/>
          <a:lstStyle/>
          <a:p>
            <a:r>
              <a:rPr lang="en-US" dirty="0"/>
              <a:t>Service Connection</a:t>
            </a:r>
          </a:p>
        </p:txBody>
      </p:sp>
    </p:spTree>
    <p:extLst>
      <p:ext uri="{BB962C8B-B14F-4D97-AF65-F5344CB8AC3E}">
        <p14:creationId xmlns:p14="http://schemas.microsoft.com/office/powerpoint/2010/main" val="272397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716B3F-A825-454F-85F9-EEC684E4B90E}"/>
              </a:ext>
            </a:extLst>
          </p:cNvPr>
          <p:cNvSpPr>
            <a:spLocks noGrp="1"/>
          </p:cNvSpPr>
          <p:nvPr>
            <p:ph idx="1"/>
          </p:nvPr>
        </p:nvSpPr>
        <p:spPr/>
        <p:txBody>
          <a:bodyPr/>
          <a:lstStyle/>
          <a:p>
            <a:r>
              <a:rPr lang="en-US" sz="2800" dirty="0"/>
              <a:t>Veteran’s statement (spoken or written)</a:t>
            </a:r>
          </a:p>
          <a:p>
            <a:r>
              <a:rPr lang="en-US" sz="2800" dirty="0"/>
              <a:t>Lay statement (spouse, friend, family)</a:t>
            </a:r>
          </a:p>
          <a:p>
            <a:pPr lvl="1"/>
            <a:r>
              <a:rPr lang="en-US" sz="2400" dirty="0"/>
              <a:t>Buddy statement</a:t>
            </a:r>
          </a:p>
          <a:p>
            <a:r>
              <a:rPr lang="en-US" sz="2800" dirty="0"/>
              <a:t>Photographs</a:t>
            </a:r>
          </a:p>
          <a:p>
            <a:r>
              <a:rPr lang="en-US" sz="2800" dirty="0"/>
              <a:t>Newspaper clippings</a:t>
            </a:r>
          </a:p>
          <a:p>
            <a:r>
              <a:rPr lang="en-US" sz="2800" dirty="0"/>
              <a:t>Performance evaluations</a:t>
            </a:r>
          </a:p>
          <a:p>
            <a:r>
              <a:rPr lang="en-US" sz="2800" dirty="0"/>
              <a:t>Copies of bills paid on time</a:t>
            </a:r>
          </a:p>
          <a:p>
            <a:endParaRPr lang="en-US" sz="2800" dirty="0"/>
          </a:p>
          <a:p>
            <a:pPr marL="0" indent="0">
              <a:buNone/>
            </a:pPr>
            <a:r>
              <a:rPr lang="en-US" sz="2800" b="1" dirty="0"/>
              <a:t>Q: </a:t>
            </a:r>
            <a:r>
              <a:rPr lang="en-US" sz="2800" dirty="0"/>
              <a:t>What if veteran’s uncle is a nurse who wants to provide testimony?</a:t>
            </a:r>
          </a:p>
        </p:txBody>
      </p:sp>
      <p:sp>
        <p:nvSpPr>
          <p:cNvPr id="3" name="Slide Number Placeholder 2">
            <a:extLst>
              <a:ext uri="{FF2B5EF4-FFF2-40B4-BE49-F238E27FC236}">
                <a16:creationId xmlns:a16="http://schemas.microsoft.com/office/drawing/2014/main" id="{3C7C4ACE-1650-40D2-A104-1289982053E3}"/>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
        <p:nvSpPr>
          <p:cNvPr id="4" name="Title 3">
            <a:extLst>
              <a:ext uri="{FF2B5EF4-FFF2-40B4-BE49-F238E27FC236}">
                <a16:creationId xmlns:a16="http://schemas.microsoft.com/office/drawing/2014/main" id="{09CBEF6A-681E-4411-AB67-0BD2982E7204}"/>
              </a:ext>
            </a:extLst>
          </p:cNvPr>
          <p:cNvSpPr>
            <a:spLocks noGrp="1"/>
          </p:cNvSpPr>
          <p:nvPr>
            <p:ph type="title"/>
          </p:nvPr>
        </p:nvSpPr>
        <p:spPr/>
        <p:txBody>
          <a:bodyPr/>
          <a:lstStyle/>
          <a:p>
            <a:r>
              <a:rPr lang="en-US" dirty="0"/>
              <a:t>Examples of lay evidence</a:t>
            </a:r>
          </a:p>
        </p:txBody>
      </p:sp>
    </p:spTree>
    <p:extLst>
      <p:ext uri="{BB962C8B-B14F-4D97-AF65-F5344CB8AC3E}">
        <p14:creationId xmlns:p14="http://schemas.microsoft.com/office/powerpoint/2010/main" val="1984255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1979</Words>
  <Application>Microsoft Office PowerPoint</Application>
  <PresentationFormat>On-screen Show (4:3)</PresentationFormat>
  <Paragraphs>368</Paragraphs>
  <Slides>36</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Times New Roman</vt:lpstr>
      <vt:lpstr>Wingdings</vt:lpstr>
      <vt:lpstr>Office Theme</vt:lpstr>
      <vt:lpstr>Custom Design</vt:lpstr>
      <vt:lpstr>PowerPoint Presentation</vt:lpstr>
      <vt:lpstr>Introduction</vt:lpstr>
      <vt:lpstr>Lay Testimony, in three parts</vt:lpstr>
      <vt:lpstr>Course Objectives</vt:lpstr>
      <vt:lpstr>References</vt:lpstr>
      <vt:lpstr>Lay Evidence Basics</vt:lpstr>
      <vt:lpstr>Legal definition</vt:lpstr>
      <vt:lpstr>Service Connection</vt:lpstr>
      <vt:lpstr>Examples of lay evidence</vt:lpstr>
      <vt:lpstr>Lay Testimony requires both:</vt:lpstr>
      <vt:lpstr>Valuable lay testimony</vt:lpstr>
      <vt:lpstr>All true – but helpful?</vt:lpstr>
      <vt:lpstr>Combat veteran lay statement</vt:lpstr>
      <vt:lpstr>Changing culture</vt:lpstr>
      <vt:lpstr>KnowVA Knowledge Base</vt:lpstr>
      <vt:lpstr>KnowVA Knowledge Base</vt:lpstr>
      <vt:lpstr>Decision Assessment Document</vt:lpstr>
      <vt:lpstr>During/after C&amp;P exam</vt:lpstr>
      <vt:lpstr>Pain Basics</vt:lpstr>
      <vt:lpstr>Definitions</vt:lpstr>
      <vt:lpstr>Functional Loss</vt:lpstr>
      <vt:lpstr>The Joints</vt:lpstr>
      <vt:lpstr>Painful Motion</vt:lpstr>
      <vt:lpstr>Lay Testimony of pain</vt:lpstr>
      <vt:lpstr>Changing Culture</vt:lpstr>
      <vt:lpstr>Changing Culture</vt:lpstr>
      <vt:lpstr>Evidence of pain in testimony</vt:lpstr>
      <vt:lpstr>Pain as a disability</vt:lpstr>
      <vt:lpstr>Be A Detective:</vt:lpstr>
      <vt:lpstr>Consider VBA a partner</vt:lpstr>
      <vt:lpstr>Consider VHA/VBA as partners</vt:lpstr>
      <vt:lpstr>Consider VHA/VBA as partners</vt:lpstr>
      <vt:lpstr>Practice Research</vt:lpstr>
      <vt:lpstr>Exercise #1</vt:lpstr>
      <vt:lpstr>Exercises #2 &amp;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Faery Dragon</dc:creator>
  <cp:lastModifiedBy>Christopher Macinkowicz</cp:lastModifiedBy>
  <cp:revision>83</cp:revision>
  <cp:lastPrinted>2019-11-06T14:57:21Z</cp:lastPrinted>
  <dcterms:created xsi:type="dcterms:W3CDTF">2019-08-19T15:43:06Z</dcterms:created>
  <dcterms:modified xsi:type="dcterms:W3CDTF">2019-11-06T14:57:28Z</dcterms:modified>
</cp:coreProperties>
</file>