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3"/>
  </p:notesMasterIdLst>
  <p:handoutMasterIdLst>
    <p:handoutMasterId r:id="rId54"/>
  </p:handoutMasterIdLst>
  <p:sldIdLst>
    <p:sldId id="256" r:id="rId3"/>
    <p:sldId id="271" r:id="rId4"/>
    <p:sldId id="287" r:id="rId5"/>
    <p:sldId id="284" r:id="rId6"/>
    <p:sldId id="285" r:id="rId7"/>
    <p:sldId id="286" r:id="rId8"/>
    <p:sldId id="322" r:id="rId9"/>
    <p:sldId id="332" r:id="rId10"/>
    <p:sldId id="288" r:id="rId11"/>
    <p:sldId id="313" r:id="rId12"/>
    <p:sldId id="323" r:id="rId13"/>
    <p:sldId id="293" r:id="rId14"/>
    <p:sldId id="294" r:id="rId15"/>
    <p:sldId id="301" r:id="rId16"/>
    <p:sldId id="325" r:id="rId17"/>
    <p:sldId id="326" r:id="rId18"/>
    <p:sldId id="327" r:id="rId19"/>
    <p:sldId id="328" r:id="rId20"/>
    <p:sldId id="299" r:id="rId21"/>
    <p:sldId id="300" r:id="rId22"/>
    <p:sldId id="295" r:id="rId23"/>
    <p:sldId id="297" r:id="rId24"/>
    <p:sldId id="296" r:id="rId25"/>
    <p:sldId id="298" r:id="rId26"/>
    <p:sldId id="302" r:id="rId27"/>
    <p:sldId id="334" r:id="rId28"/>
    <p:sldId id="333" r:id="rId29"/>
    <p:sldId id="305" r:id="rId30"/>
    <p:sldId id="336" r:id="rId31"/>
    <p:sldId id="303" r:id="rId32"/>
    <p:sldId id="337" r:id="rId33"/>
    <p:sldId id="338" r:id="rId34"/>
    <p:sldId id="306" r:id="rId35"/>
    <p:sldId id="339" r:id="rId36"/>
    <p:sldId id="308" r:id="rId37"/>
    <p:sldId id="307" r:id="rId38"/>
    <p:sldId id="340" r:id="rId39"/>
    <p:sldId id="310" r:id="rId40"/>
    <p:sldId id="304" r:id="rId41"/>
    <p:sldId id="312" r:id="rId42"/>
    <p:sldId id="314" r:id="rId43"/>
    <p:sldId id="315" r:id="rId44"/>
    <p:sldId id="341" r:id="rId45"/>
    <p:sldId id="321" r:id="rId46"/>
    <p:sldId id="335" r:id="rId47"/>
    <p:sldId id="316" r:id="rId48"/>
    <p:sldId id="317" r:id="rId49"/>
    <p:sldId id="318" r:id="rId50"/>
    <p:sldId id="319" r:id="rId51"/>
    <p:sldId id="263" r:id="rId5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1" initials="w" lastIdx="2" clrIdx="0">
    <p:extLst>
      <p:ext uri="{19B8F6BF-5375-455C-9EA6-DF929625EA0E}">
        <p15:presenceInfo xmlns:p15="http://schemas.microsoft.com/office/powerpoint/2012/main" userId="williams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1722" y="96"/>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r>
              <a:rPr lang="en-US" dirty="0" smtClean="0"/>
              <a:t>Williams - Skin</a:t>
            </a:r>
            <a:endParaRPr lang="en-US" dirty="0"/>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r>
              <a:rPr lang="en-US" dirty="0" smtClean="0"/>
              <a:t>Williams - Skin</a:t>
            </a:r>
            <a:endParaRPr lang="en-US" dirty="0"/>
          </a:p>
        </p:txBody>
      </p:sp>
    </p:spTree>
    <p:extLst>
      <p:ext uri="{BB962C8B-B14F-4D97-AF65-F5344CB8AC3E}">
        <p14:creationId xmlns:p14="http://schemas.microsoft.com/office/powerpoint/2010/main" val="1394779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4CCB3563-B21F-4472-A953-CA98BFE318F2}" type="datetimeFigureOut">
              <a:rPr lang="en-US" smtClean="0"/>
              <a:t>11/8/2019</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 case defined this.</a:t>
            </a:r>
          </a:p>
        </p:txBody>
      </p:sp>
      <p:sp>
        <p:nvSpPr>
          <p:cNvPr id="4" name="Slide Number Placeholder 3"/>
          <p:cNvSpPr>
            <a:spLocks noGrp="1"/>
          </p:cNvSpPr>
          <p:nvPr>
            <p:ph type="sldNum" sz="quarter" idx="5"/>
          </p:nvPr>
        </p:nvSpPr>
        <p:spPr/>
        <p:txBody>
          <a:bodyPr/>
          <a:lstStyle/>
          <a:p>
            <a:fld id="{B8C36D78-C19F-4765-8B7F-2FE8BFF07D6C}" type="slidenum">
              <a:rPr lang="en-US" smtClean="0"/>
              <a:t>5</a:t>
            </a:fld>
            <a:endParaRPr lang="en-US"/>
          </a:p>
        </p:txBody>
      </p:sp>
    </p:spTree>
    <p:extLst>
      <p:ext uri="{BB962C8B-B14F-4D97-AF65-F5344CB8AC3E}">
        <p14:creationId xmlns:p14="http://schemas.microsoft.com/office/powerpoint/2010/main" val="3948665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within the body of the General Rating Formula, we see the definition of systemic therapy.</a:t>
            </a:r>
          </a:p>
        </p:txBody>
      </p:sp>
      <p:sp>
        <p:nvSpPr>
          <p:cNvPr id="4" name="Slide Number Placeholder 3"/>
          <p:cNvSpPr>
            <a:spLocks noGrp="1"/>
          </p:cNvSpPr>
          <p:nvPr>
            <p:ph type="sldNum" sz="quarter" idx="5"/>
          </p:nvPr>
        </p:nvSpPr>
        <p:spPr/>
        <p:txBody>
          <a:bodyPr/>
          <a:lstStyle/>
          <a:p>
            <a:fld id="{B8C36D78-C19F-4765-8B7F-2FE8BFF07D6C}" type="slidenum">
              <a:rPr lang="en-US" smtClean="0"/>
              <a:t>15</a:t>
            </a:fld>
            <a:endParaRPr lang="en-US"/>
          </a:p>
        </p:txBody>
      </p:sp>
    </p:spTree>
    <p:extLst>
      <p:ext uri="{BB962C8B-B14F-4D97-AF65-F5344CB8AC3E}">
        <p14:creationId xmlns:p14="http://schemas.microsoft.com/office/powerpoint/2010/main" val="4219931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zero percent level is unchanged.</a:t>
            </a:r>
          </a:p>
        </p:txBody>
      </p:sp>
      <p:sp>
        <p:nvSpPr>
          <p:cNvPr id="4" name="Slide Number Placeholder 3"/>
          <p:cNvSpPr>
            <a:spLocks noGrp="1"/>
          </p:cNvSpPr>
          <p:nvPr>
            <p:ph type="sldNum" sz="quarter" idx="5"/>
          </p:nvPr>
        </p:nvSpPr>
        <p:spPr/>
        <p:txBody>
          <a:bodyPr/>
          <a:lstStyle/>
          <a:p>
            <a:fld id="{B8C36D78-C19F-4765-8B7F-2FE8BFF07D6C}" type="slidenum">
              <a:rPr lang="en-US" smtClean="0"/>
              <a:t>18</a:t>
            </a:fld>
            <a:endParaRPr lang="en-US"/>
          </a:p>
        </p:txBody>
      </p:sp>
    </p:spTree>
    <p:extLst>
      <p:ext uri="{BB962C8B-B14F-4D97-AF65-F5344CB8AC3E}">
        <p14:creationId xmlns:p14="http://schemas.microsoft.com/office/powerpoint/2010/main" val="2321882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helps with the subjective terms, deep and superficial…. Redefines in medical </a:t>
            </a:r>
            <a:r>
              <a:rPr lang="en-US" dirty="0" err="1"/>
              <a:t>terma</a:t>
            </a:r>
            <a:r>
              <a:rPr lang="en-US" dirty="0"/>
              <a:t>.</a:t>
            </a:r>
          </a:p>
        </p:txBody>
      </p:sp>
      <p:sp>
        <p:nvSpPr>
          <p:cNvPr id="4" name="Slide Number Placeholder 3"/>
          <p:cNvSpPr>
            <a:spLocks noGrp="1"/>
          </p:cNvSpPr>
          <p:nvPr>
            <p:ph type="sldNum" sz="quarter" idx="5"/>
          </p:nvPr>
        </p:nvSpPr>
        <p:spPr/>
        <p:txBody>
          <a:bodyPr/>
          <a:lstStyle/>
          <a:p>
            <a:fld id="{B8C36D78-C19F-4765-8B7F-2FE8BFF07D6C}" type="slidenum">
              <a:rPr lang="en-US" smtClean="0"/>
              <a:t>21</a:t>
            </a:fld>
            <a:endParaRPr lang="en-US"/>
          </a:p>
        </p:txBody>
      </p:sp>
    </p:spTree>
    <p:extLst>
      <p:ext uri="{BB962C8B-B14F-4D97-AF65-F5344CB8AC3E}">
        <p14:creationId xmlns:p14="http://schemas.microsoft.com/office/powerpoint/2010/main" val="170307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this?  Scar from lung surgery.   Possible scar from chest/arm surgery, etc.</a:t>
            </a:r>
          </a:p>
        </p:txBody>
      </p:sp>
      <p:sp>
        <p:nvSpPr>
          <p:cNvPr id="4" name="Slide Number Placeholder 3"/>
          <p:cNvSpPr>
            <a:spLocks noGrp="1"/>
          </p:cNvSpPr>
          <p:nvPr>
            <p:ph type="sldNum" sz="quarter" idx="5"/>
          </p:nvPr>
        </p:nvSpPr>
        <p:spPr/>
        <p:txBody>
          <a:bodyPr/>
          <a:lstStyle/>
          <a:p>
            <a:fld id="{B8C36D78-C19F-4765-8B7F-2FE8BFF07D6C}" type="slidenum">
              <a:rPr lang="en-US" smtClean="0"/>
              <a:t>22</a:t>
            </a:fld>
            <a:endParaRPr lang="en-US"/>
          </a:p>
        </p:txBody>
      </p:sp>
    </p:spTree>
    <p:extLst>
      <p:ext uri="{BB962C8B-B14F-4D97-AF65-F5344CB8AC3E}">
        <p14:creationId xmlns:p14="http://schemas.microsoft.com/office/powerpoint/2010/main" val="496848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CFR 4.25?   What does “combined” mean?  We will have an example of this…</a:t>
            </a:r>
          </a:p>
        </p:txBody>
      </p:sp>
      <p:sp>
        <p:nvSpPr>
          <p:cNvPr id="4" name="Slide Number Placeholder 3"/>
          <p:cNvSpPr>
            <a:spLocks noGrp="1"/>
          </p:cNvSpPr>
          <p:nvPr>
            <p:ph type="sldNum" sz="quarter" idx="5"/>
          </p:nvPr>
        </p:nvSpPr>
        <p:spPr/>
        <p:txBody>
          <a:bodyPr/>
          <a:lstStyle/>
          <a:p>
            <a:fld id="{B8C36D78-C19F-4765-8B7F-2FE8BFF07D6C}" type="slidenum">
              <a:rPr lang="en-US" smtClean="0"/>
              <a:t>23</a:t>
            </a:fld>
            <a:endParaRPr lang="en-US"/>
          </a:p>
        </p:txBody>
      </p:sp>
    </p:spTree>
    <p:extLst>
      <p:ext uri="{BB962C8B-B14F-4D97-AF65-F5344CB8AC3E}">
        <p14:creationId xmlns:p14="http://schemas.microsoft.com/office/powerpoint/2010/main" val="500106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7804 is listed for reference and a refresher.  It is not changed, but still rates a separate evaluation, if found.</a:t>
            </a:r>
          </a:p>
        </p:txBody>
      </p:sp>
      <p:sp>
        <p:nvSpPr>
          <p:cNvPr id="4" name="Slide Number Placeholder 3"/>
          <p:cNvSpPr>
            <a:spLocks noGrp="1"/>
          </p:cNvSpPr>
          <p:nvPr>
            <p:ph type="sldNum" sz="quarter" idx="5"/>
          </p:nvPr>
        </p:nvSpPr>
        <p:spPr/>
        <p:txBody>
          <a:bodyPr/>
          <a:lstStyle/>
          <a:p>
            <a:fld id="{B8C36D78-C19F-4765-8B7F-2FE8BFF07D6C}" type="slidenum">
              <a:rPr lang="en-US" smtClean="0"/>
              <a:t>24</a:t>
            </a:fld>
            <a:endParaRPr lang="en-US"/>
          </a:p>
        </p:txBody>
      </p:sp>
    </p:spTree>
    <p:extLst>
      <p:ext uri="{BB962C8B-B14F-4D97-AF65-F5344CB8AC3E}">
        <p14:creationId xmlns:p14="http://schemas.microsoft.com/office/powerpoint/2010/main" val="4219962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25</a:t>
            </a:fld>
            <a:endParaRPr lang="en-US"/>
          </a:p>
        </p:txBody>
      </p:sp>
    </p:spTree>
    <p:extLst>
      <p:ext uri="{BB962C8B-B14F-4D97-AF65-F5344CB8AC3E}">
        <p14:creationId xmlns:p14="http://schemas.microsoft.com/office/powerpoint/2010/main" val="279417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Discoid produces a coin-shaped red, scaly rash on the cheeks, nose, and ears. The rash doesn’t itch or hurt, but once it fades, it may leave the skin discolored. If the rash is on the scalp, hair loss may occur. Sometimes hair loss may be permanent.</a:t>
            </a:r>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26</a:t>
            </a:fld>
            <a:endParaRPr lang="en-US"/>
          </a:p>
        </p:txBody>
      </p:sp>
    </p:spTree>
    <p:extLst>
      <p:ext uri="{BB962C8B-B14F-4D97-AF65-F5344CB8AC3E}">
        <p14:creationId xmlns:p14="http://schemas.microsoft.com/office/powerpoint/2010/main" val="216804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fungal infection of the topmost layer of the skin causing scaly, discolored patches.   </a:t>
            </a:r>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27</a:t>
            </a:fld>
            <a:endParaRPr lang="en-US"/>
          </a:p>
        </p:txBody>
      </p:sp>
    </p:spTree>
    <p:extLst>
      <p:ext uri="{BB962C8B-B14F-4D97-AF65-F5344CB8AC3E}">
        <p14:creationId xmlns:p14="http://schemas.microsoft.com/office/powerpoint/2010/main" val="902717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disease in which T-cell lymphocytes (a type of white blood cell) become malignant (cancerous) and affect the skin</a:t>
            </a:r>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29</a:t>
            </a:fld>
            <a:endParaRPr lang="en-US"/>
          </a:p>
        </p:txBody>
      </p:sp>
    </p:spTree>
    <p:extLst>
      <p:ext uri="{BB962C8B-B14F-4D97-AF65-F5344CB8AC3E}">
        <p14:creationId xmlns:p14="http://schemas.microsoft.com/office/powerpoint/2010/main" val="397144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straight from the proposed CFR regulation change.  You may wish to use this information to explain why the law was changed to your Veteran.</a:t>
            </a:r>
          </a:p>
        </p:txBody>
      </p:sp>
      <p:sp>
        <p:nvSpPr>
          <p:cNvPr id="4" name="Slide Number Placeholder 3"/>
          <p:cNvSpPr>
            <a:spLocks noGrp="1"/>
          </p:cNvSpPr>
          <p:nvPr>
            <p:ph type="sldNum" sz="quarter" idx="5"/>
          </p:nvPr>
        </p:nvSpPr>
        <p:spPr/>
        <p:txBody>
          <a:bodyPr/>
          <a:lstStyle/>
          <a:p>
            <a:fld id="{B8C36D78-C19F-4765-8B7F-2FE8BFF07D6C}" type="slidenum">
              <a:rPr lang="en-US" smtClean="0"/>
              <a:t>7</a:t>
            </a:fld>
            <a:endParaRPr lang="en-US"/>
          </a:p>
        </p:txBody>
      </p:sp>
    </p:spTree>
    <p:extLst>
      <p:ext uri="{BB962C8B-B14F-4D97-AF65-F5344CB8AC3E}">
        <p14:creationId xmlns:p14="http://schemas.microsoft.com/office/powerpoint/2010/main" val="204413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Bullous pemphigoid usually appears on the belly, chest, arms, legs, groin, or armpits. It may occur in the mouth as sores. The risk of developing this condition increases with age.</a:t>
            </a:r>
          </a:p>
          <a:p>
            <a:r>
              <a:rPr lang="en-US" dirty="0"/>
              <a:t>Symptoms include fluid-filled blisters that are often located along creases in the skin.  It cannot be cured.</a:t>
            </a:r>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31</a:t>
            </a:fld>
            <a:endParaRPr lang="en-US"/>
          </a:p>
        </p:txBody>
      </p:sp>
    </p:spTree>
    <p:extLst>
      <p:ext uri="{BB962C8B-B14F-4D97-AF65-F5344CB8AC3E}">
        <p14:creationId xmlns:p14="http://schemas.microsoft.com/office/powerpoint/2010/main" val="1899620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Psoriatic arthritis</a:t>
            </a:r>
            <a:r>
              <a:rPr lang="en-US" dirty="0"/>
              <a:t> (</a:t>
            </a:r>
            <a:r>
              <a:rPr lang="en-US" dirty="0" err="1"/>
              <a:t>PsA</a:t>
            </a:r>
            <a:r>
              <a:rPr lang="en-US" dirty="0"/>
              <a:t>), an inflammatory form of </a:t>
            </a:r>
            <a:r>
              <a:rPr lang="en-US" b="1" dirty="0"/>
              <a:t>arthritis</a:t>
            </a:r>
            <a:r>
              <a:rPr lang="en-US" dirty="0"/>
              <a:t>, affects about 30 percent of people with </a:t>
            </a:r>
            <a:r>
              <a:rPr lang="en-US" b="1" dirty="0"/>
              <a:t>psoriasis</a:t>
            </a:r>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32</a:t>
            </a:fld>
            <a:endParaRPr lang="en-US"/>
          </a:p>
        </p:txBody>
      </p:sp>
    </p:spTree>
    <p:extLst>
      <p:ext uri="{BB962C8B-B14F-4D97-AF65-F5344CB8AC3E}">
        <p14:creationId xmlns:p14="http://schemas.microsoft.com/office/powerpoint/2010/main" val="193234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see what the problem was.  A Veteran may have dermatitis that requires hydrocortisone for control.  The condition could effect a small area, but hydrocortisone was considered a corticosteroid, entitled to a 60 percent.  There was a disconnect.</a:t>
            </a:r>
          </a:p>
        </p:txBody>
      </p:sp>
      <p:sp>
        <p:nvSpPr>
          <p:cNvPr id="4" name="Slide Number Placeholder 3"/>
          <p:cNvSpPr>
            <a:spLocks noGrp="1"/>
          </p:cNvSpPr>
          <p:nvPr>
            <p:ph type="sldNum" sz="quarter" idx="5"/>
          </p:nvPr>
        </p:nvSpPr>
        <p:spPr/>
        <p:txBody>
          <a:bodyPr/>
          <a:lstStyle/>
          <a:p>
            <a:fld id="{B8C36D78-C19F-4765-8B7F-2FE8BFF07D6C}" type="slidenum">
              <a:rPr lang="en-US" smtClean="0"/>
              <a:t>8</a:t>
            </a:fld>
            <a:endParaRPr lang="en-US"/>
          </a:p>
        </p:txBody>
      </p:sp>
    </p:spTree>
    <p:extLst>
      <p:ext uri="{BB962C8B-B14F-4D97-AF65-F5344CB8AC3E}">
        <p14:creationId xmlns:p14="http://schemas.microsoft.com/office/powerpoint/2010/main" val="1189263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9</a:t>
            </a:fld>
            <a:endParaRPr lang="en-US"/>
          </a:p>
        </p:txBody>
      </p:sp>
    </p:spTree>
    <p:extLst>
      <p:ext uri="{BB962C8B-B14F-4D97-AF65-F5344CB8AC3E}">
        <p14:creationId xmlns:p14="http://schemas.microsoft.com/office/powerpoint/2010/main" val="333129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Why is this important?      The entirety of the evidence must be used to determine service connection.</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10</a:t>
            </a:fld>
            <a:endParaRPr lang="en-US"/>
          </a:p>
        </p:txBody>
      </p:sp>
    </p:spTree>
    <p:extLst>
      <p:ext uri="{BB962C8B-B14F-4D97-AF65-F5344CB8AC3E}">
        <p14:creationId xmlns:p14="http://schemas.microsoft.com/office/powerpoint/2010/main" val="1573936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comments are also found in the proposed CFR change, and help us to explain the reasons for the change in the law to our Veterans.</a:t>
            </a:r>
          </a:p>
        </p:txBody>
      </p:sp>
      <p:sp>
        <p:nvSpPr>
          <p:cNvPr id="4" name="Slide Number Placeholder 3"/>
          <p:cNvSpPr>
            <a:spLocks noGrp="1"/>
          </p:cNvSpPr>
          <p:nvPr>
            <p:ph type="sldNum" sz="quarter" idx="5"/>
          </p:nvPr>
        </p:nvSpPr>
        <p:spPr/>
        <p:txBody>
          <a:bodyPr/>
          <a:lstStyle/>
          <a:p>
            <a:fld id="{B8C36D78-C19F-4765-8B7F-2FE8BFF07D6C}" type="slidenum">
              <a:rPr lang="en-US" smtClean="0"/>
              <a:t>11</a:t>
            </a:fld>
            <a:endParaRPr lang="en-US"/>
          </a:p>
        </p:txBody>
      </p:sp>
    </p:spTree>
    <p:extLst>
      <p:ext uri="{BB962C8B-B14F-4D97-AF65-F5344CB8AC3E}">
        <p14:creationId xmlns:p14="http://schemas.microsoft.com/office/powerpoint/2010/main" val="120565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further defined within the New General Rating Formula, which we will look at in a minute.</a:t>
            </a:r>
          </a:p>
        </p:txBody>
      </p:sp>
      <p:sp>
        <p:nvSpPr>
          <p:cNvPr id="4" name="Slide Number Placeholder 3"/>
          <p:cNvSpPr>
            <a:spLocks noGrp="1"/>
          </p:cNvSpPr>
          <p:nvPr>
            <p:ph type="sldNum" sz="quarter" idx="5"/>
          </p:nvPr>
        </p:nvSpPr>
        <p:spPr/>
        <p:txBody>
          <a:bodyPr/>
          <a:lstStyle/>
          <a:p>
            <a:fld id="{B8C36D78-C19F-4765-8B7F-2FE8BFF07D6C}" type="slidenum">
              <a:rPr lang="en-US" smtClean="0"/>
              <a:t>12</a:t>
            </a:fld>
            <a:endParaRPr lang="en-US"/>
          </a:p>
        </p:txBody>
      </p:sp>
    </p:spTree>
    <p:extLst>
      <p:ext uri="{BB962C8B-B14F-4D97-AF65-F5344CB8AC3E}">
        <p14:creationId xmlns:p14="http://schemas.microsoft.com/office/powerpoint/2010/main" val="280549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an example…..</a:t>
            </a:r>
          </a:p>
        </p:txBody>
      </p:sp>
      <p:sp>
        <p:nvSpPr>
          <p:cNvPr id="4" name="Slide Number Placeholder 3"/>
          <p:cNvSpPr>
            <a:spLocks noGrp="1"/>
          </p:cNvSpPr>
          <p:nvPr>
            <p:ph type="sldNum" sz="quarter" idx="5"/>
          </p:nvPr>
        </p:nvSpPr>
        <p:spPr/>
        <p:txBody>
          <a:bodyPr/>
          <a:lstStyle/>
          <a:p>
            <a:fld id="{B8C36D78-C19F-4765-8B7F-2FE8BFF07D6C}" type="slidenum">
              <a:rPr lang="en-US" smtClean="0"/>
              <a:t>13</a:t>
            </a:fld>
            <a:endParaRPr lang="en-US"/>
          </a:p>
        </p:txBody>
      </p:sp>
    </p:spTree>
    <p:extLst>
      <p:ext uri="{BB962C8B-B14F-4D97-AF65-F5344CB8AC3E}">
        <p14:creationId xmlns:p14="http://schemas.microsoft.com/office/powerpoint/2010/main" val="225890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the New General Rating Formula for these changes.</a:t>
            </a:r>
          </a:p>
        </p:txBody>
      </p:sp>
      <p:sp>
        <p:nvSpPr>
          <p:cNvPr id="4" name="Slide Number Placeholder 3"/>
          <p:cNvSpPr>
            <a:spLocks noGrp="1"/>
          </p:cNvSpPr>
          <p:nvPr>
            <p:ph type="sldNum" sz="quarter" idx="5"/>
          </p:nvPr>
        </p:nvSpPr>
        <p:spPr/>
        <p:txBody>
          <a:bodyPr/>
          <a:lstStyle/>
          <a:p>
            <a:fld id="{B8C36D78-C19F-4765-8B7F-2FE8BFF07D6C}" type="slidenum">
              <a:rPr lang="en-US" smtClean="0"/>
              <a:t>14</a:t>
            </a:fld>
            <a:endParaRPr lang="en-US"/>
          </a:p>
        </p:txBody>
      </p:sp>
    </p:spTree>
    <p:extLst>
      <p:ext uri="{BB962C8B-B14F-4D97-AF65-F5344CB8AC3E}">
        <p14:creationId xmlns:p14="http://schemas.microsoft.com/office/powerpoint/2010/main" val="228986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55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93236"/>
            <a:ext cx="78867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58072"/>
            <a:ext cx="386715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58073"/>
            <a:ext cx="386715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609600" y="1524000"/>
            <a:ext cx="790574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645459" y="1515035"/>
            <a:ext cx="7869891"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28941"/>
          <a:stretch/>
        </p:blipFill>
        <p:spPr>
          <a:xfrm>
            <a:off x="1" y="0"/>
            <a:ext cx="3859110"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54401" y="623548"/>
            <a:ext cx="3494500" cy="1221785"/>
          </a:xfrm>
          <a:prstGeom prst="rect">
            <a:avLst/>
          </a:prstGeom>
        </p:spPr>
      </p:pic>
    </p:spTree>
    <p:extLst>
      <p:ext uri="{BB962C8B-B14F-4D97-AF65-F5344CB8AC3E}">
        <p14:creationId xmlns:p14="http://schemas.microsoft.com/office/powerpoint/2010/main" val="3038192845"/>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9144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9144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97845" y="273873"/>
            <a:ext cx="1977485"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1071" y="2517827"/>
            <a:ext cx="5150561" cy="1569660"/>
          </a:xfrm>
          <a:prstGeom prst="rect">
            <a:avLst/>
          </a:prstGeom>
          <a:noFill/>
        </p:spPr>
        <p:txBody>
          <a:bodyPr wrap="square" rtlCol="0">
            <a:spAutoFit/>
          </a:bodyPr>
          <a:lstStyle/>
          <a:p>
            <a:pPr algn="r"/>
            <a:r>
              <a:rPr lang="en-US" sz="4800" b="1" dirty="0">
                <a:latin typeface="Times New Roman" panose="02020603050405020304" pitchFamily="18" charset="0"/>
                <a:cs typeface="Times New Roman" panose="02020603050405020304" pitchFamily="18" charset="0"/>
              </a:rPr>
              <a:t>Rating Changes</a:t>
            </a:r>
          </a:p>
          <a:p>
            <a:pPr algn="r"/>
            <a:r>
              <a:rPr lang="en-US" sz="4800" b="1" dirty="0">
                <a:latin typeface="Times New Roman" panose="02020603050405020304" pitchFamily="18" charset="0"/>
                <a:cs typeface="Times New Roman" panose="02020603050405020304" pitchFamily="18" charset="0"/>
              </a:rPr>
              <a:t>38 CFR 4.118 Skin</a:t>
            </a:r>
          </a:p>
        </p:txBody>
      </p:sp>
      <p:sp>
        <p:nvSpPr>
          <p:cNvPr id="5" name="TextBox 4"/>
          <p:cNvSpPr txBox="1"/>
          <p:nvPr/>
        </p:nvSpPr>
        <p:spPr>
          <a:xfrm>
            <a:off x="3967597" y="5279094"/>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By Diane Williams</a:t>
            </a:r>
          </a:p>
          <a:p>
            <a:pPr algn="r"/>
            <a:r>
              <a:rPr lang="en-US" sz="2800" dirty="0">
                <a:latin typeface="Times New Roman" panose="02020603050405020304" pitchFamily="18" charset="0"/>
                <a:cs typeface="Times New Roman" panose="02020603050405020304" pitchFamily="18" charset="0"/>
              </a:rPr>
              <a:t>November 2019</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37A97F-6FF0-40DA-A397-87F6AFAD6EE8}"/>
              </a:ext>
            </a:extLst>
          </p:cNvPr>
          <p:cNvSpPr>
            <a:spLocks noGrp="1"/>
          </p:cNvSpPr>
          <p:nvPr>
            <p:ph idx="1"/>
          </p:nvPr>
        </p:nvSpPr>
        <p:spPr/>
        <p:txBody>
          <a:bodyPr/>
          <a:lstStyle/>
          <a:p>
            <a:pPr marL="0" indent="0">
              <a:buNone/>
            </a:pPr>
            <a:endParaRPr lang="en-US" dirty="0"/>
          </a:p>
          <a:p>
            <a:pPr marL="0" indent="0">
              <a:buNone/>
            </a:pPr>
            <a:r>
              <a:rPr lang="en-US" dirty="0"/>
              <a:t>Impact?</a:t>
            </a:r>
          </a:p>
          <a:p>
            <a:endParaRPr lang="en-US" dirty="0"/>
          </a:p>
          <a:p>
            <a:r>
              <a:rPr lang="en-US" dirty="0"/>
              <a:t>Conditions should be examined or evaluated when the condition is </a:t>
            </a:r>
            <a:r>
              <a:rPr lang="en-US" i="1" dirty="0"/>
              <a:t>active</a:t>
            </a:r>
            <a:r>
              <a:rPr lang="en-US" dirty="0"/>
              <a:t>.</a:t>
            </a:r>
          </a:p>
          <a:p>
            <a:endParaRPr lang="en-US" dirty="0"/>
          </a:p>
        </p:txBody>
      </p:sp>
      <p:sp>
        <p:nvSpPr>
          <p:cNvPr id="3" name="Slide Number Placeholder 2">
            <a:extLst>
              <a:ext uri="{FF2B5EF4-FFF2-40B4-BE49-F238E27FC236}">
                <a16:creationId xmlns:a16="http://schemas.microsoft.com/office/drawing/2014/main" id="{40683C27-39C7-4F09-8AB6-465A6043B700}"/>
              </a:ext>
            </a:extLst>
          </p:cNvPr>
          <p:cNvSpPr>
            <a:spLocks noGrp="1"/>
          </p:cNvSpPr>
          <p:nvPr>
            <p:ph type="sldNum" sz="quarter" idx="12"/>
          </p:nvPr>
        </p:nvSpPr>
        <p:spPr/>
        <p:txBody>
          <a:bodyPr/>
          <a:lstStyle/>
          <a:p>
            <a:fld id="{E2FB73DA-5FDE-45B5-BAA4-C61223CC44F6}" type="slidenum">
              <a:rPr lang="en-US" smtClean="0"/>
              <a:pPr/>
              <a:t>10</a:t>
            </a:fld>
            <a:endParaRPr lang="en-US" dirty="0"/>
          </a:p>
        </p:txBody>
      </p:sp>
      <p:sp>
        <p:nvSpPr>
          <p:cNvPr id="4" name="Title 3">
            <a:extLst>
              <a:ext uri="{FF2B5EF4-FFF2-40B4-BE49-F238E27FC236}">
                <a16:creationId xmlns:a16="http://schemas.microsoft.com/office/drawing/2014/main" id="{4070BD93-26E4-4D9F-936B-F5E1D0F26CF8}"/>
              </a:ext>
            </a:extLst>
          </p:cNvPr>
          <p:cNvSpPr>
            <a:spLocks noGrp="1"/>
          </p:cNvSpPr>
          <p:nvPr>
            <p:ph type="title"/>
          </p:nvPr>
        </p:nvSpPr>
        <p:spPr/>
        <p:txBody>
          <a:bodyPr/>
          <a:lstStyle/>
          <a:p>
            <a:r>
              <a:rPr lang="en-US" dirty="0"/>
              <a:t>Review of Court Case</a:t>
            </a:r>
          </a:p>
        </p:txBody>
      </p:sp>
    </p:spTree>
    <p:extLst>
      <p:ext uri="{BB962C8B-B14F-4D97-AF65-F5344CB8AC3E}">
        <p14:creationId xmlns:p14="http://schemas.microsoft.com/office/powerpoint/2010/main" val="32680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EAEB5C-ABB0-450C-AB54-5B1BE2AC0B7A}"/>
              </a:ext>
            </a:extLst>
          </p:cNvPr>
          <p:cNvSpPr>
            <a:spLocks noGrp="1"/>
          </p:cNvSpPr>
          <p:nvPr>
            <p:ph idx="1"/>
          </p:nvPr>
        </p:nvSpPr>
        <p:spPr/>
        <p:txBody>
          <a:bodyPr/>
          <a:lstStyle/>
          <a:p>
            <a:pPr marL="0" indent="0">
              <a:buNone/>
            </a:pPr>
            <a:r>
              <a:rPr lang="en-US" sz="2400" dirty="0"/>
              <a:t>Other considerations: </a:t>
            </a:r>
          </a:p>
          <a:p>
            <a:r>
              <a:rPr lang="en-US" sz="2400" dirty="0"/>
              <a:t>Several of the skin disorders have similar superficial components of the skin, and the severity of impairment for each condition increases as more skin is involved. All of the conditions have treatments which are applied directly to the skin, as well as taken systemically (e.g., by mouth). There are still more similarities with regard to which treatments are used, treatment dosages given, treatment routes of administration, and treatment duration. </a:t>
            </a:r>
          </a:p>
          <a:p>
            <a:r>
              <a:rPr lang="en-US" sz="2400" dirty="0"/>
              <a:t>As a result, VA concluded it would be more efficient to rate under the same formula, rather than to prescribe individual rating criteria.</a:t>
            </a:r>
          </a:p>
          <a:p>
            <a:endParaRPr lang="en-US" dirty="0"/>
          </a:p>
        </p:txBody>
      </p:sp>
      <p:sp>
        <p:nvSpPr>
          <p:cNvPr id="3" name="Slide Number Placeholder 2">
            <a:extLst>
              <a:ext uri="{FF2B5EF4-FFF2-40B4-BE49-F238E27FC236}">
                <a16:creationId xmlns:a16="http://schemas.microsoft.com/office/drawing/2014/main" id="{3D03985E-998D-49C5-94B0-DCBB196177DE}"/>
              </a:ext>
            </a:extLst>
          </p:cNvPr>
          <p:cNvSpPr>
            <a:spLocks noGrp="1"/>
          </p:cNvSpPr>
          <p:nvPr>
            <p:ph type="sldNum" sz="quarter" idx="12"/>
          </p:nvPr>
        </p:nvSpPr>
        <p:spPr/>
        <p:txBody>
          <a:bodyPr/>
          <a:lstStyle/>
          <a:p>
            <a:fld id="{E2FB73DA-5FDE-45B5-BAA4-C61223CC44F6}" type="slidenum">
              <a:rPr lang="en-US" smtClean="0"/>
              <a:pPr/>
              <a:t>11</a:t>
            </a:fld>
            <a:endParaRPr lang="en-US" dirty="0"/>
          </a:p>
        </p:txBody>
      </p:sp>
      <p:sp>
        <p:nvSpPr>
          <p:cNvPr id="4" name="Title 3">
            <a:extLst>
              <a:ext uri="{FF2B5EF4-FFF2-40B4-BE49-F238E27FC236}">
                <a16:creationId xmlns:a16="http://schemas.microsoft.com/office/drawing/2014/main" id="{5BDDFF32-88A8-4B4D-ABD8-B9FA81E5DA0C}"/>
              </a:ext>
            </a:extLst>
          </p:cNvPr>
          <p:cNvSpPr>
            <a:spLocks noGrp="1"/>
          </p:cNvSpPr>
          <p:nvPr>
            <p:ph type="title"/>
          </p:nvPr>
        </p:nvSpPr>
        <p:spPr/>
        <p:txBody>
          <a:bodyPr/>
          <a:lstStyle/>
          <a:p>
            <a:r>
              <a:rPr lang="en-US" dirty="0"/>
              <a:t>Reasons for change</a:t>
            </a:r>
          </a:p>
        </p:txBody>
      </p:sp>
    </p:spTree>
    <p:extLst>
      <p:ext uri="{BB962C8B-B14F-4D97-AF65-F5344CB8AC3E}">
        <p14:creationId xmlns:p14="http://schemas.microsoft.com/office/powerpoint/2010/main" val="230950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E923F4-0BCA-4E90-BB3A-6E5762462C91}"/>
              </a:ext>
            </a:extLst>
          </p:cNvPr>
          <p:cNvSpPr>
            <a:spLocks noGrp="1"/>
          </p:cNvSpPr>
          <p:nvPr>
            <p:ph idx="1"/>
          </p:nvPr>
        </p:nvSpPr>
        <p:spPr/>
        <p:txBody>
          <a:bodyPr/>
          <a:lstStyle/>
          <a:p>
            <a:r>
              <a:rPr lang="en-US" dirty="0"/>
              <a:t>Introductory text revision – two notes</a:t>
            </a:r>
          </a:p>
          <a:p>
            <a:pPr marL="0" indent="0">
              <a:buNone/>
            </a:pPr>
            <a:endParaRPr lang="en-US" dirty="0"/>
          </a:p>
          <a:p>
            <a:r>
              <a:rPr lang="en-US" dirty="0"/>
              <a:t>a)  </a:t>
            </a:r>
            <a:r>
              <a:rPr lang="en-US" i="1" dirty="0">
                <a:solidFill>
                  <a:srgbClr val="FF0000"/>
                </a:solidFill>
              </a:rPr>
              <a:t>For the purposes of this section, </a:t>
            </a:r>
            <a:r>
              <a:rPr lang="en-US" i="1" u="sng" dirty="0">
                <a:solidFill>
                  <a:srgbClr val="FF0000"/>
                </a:solidFill>
              </a:rPr>
              <a:t>systemic therapy </a:t>
            </a:r>
            <a:r>
              <a:rPr lang="en-US" i="1" dirty="0">
                <a:solidFill>
                  <a:srgbClr val="FF0000"/>
                </a:solidFill>
              </a:rPr>
              <a:t>is treatment that is administered through any route (orally, injection, suppository, intranasally) other than skin.  For the purposes of this section, topical therapy is treatment administered through the skin.</a:t>
            </a:r>
          </a:p>
        </p:txBody>
      </p:sp>
      <p:sp>
        <p:nvSpPr>
          <p:cNvPr id="3" name="Slide Number Placeholder 2">
            <a:extLst>
              <a:ext uri="{FF2B5EF4-FFF2-40B4-BE49-F238E27FC236}">
                <a16:creationId xmlns:a16="http://schemas.microsoft.com/office/drawing/2014/main" id="{D7641B12-5715-4C6E-9ED8-808EF7C6648C}"/>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
        <p:nvSpPr>
          <p:cNvPr id="4" name="Title 3">
            <a:extLst>
              <a:ext uri="{FF2B5EF4-FFF2-40B4-BE49-F238E27FC236}">
                <a16:creationId xmlns:a16="http://schemas.microsoft.com/office/drawing/2014/main" id="{5189FDE6-17A8-4B20-A6C9-9876B58A87CE}"/>
              </a:ext>
            </a:extLst>
          </p:cNvPr>
          <p:cNvSpPr>
            <a:spLocks noGrp="1"/>
          </p:cNvSpPr>
          <p:nvPr>
            <p:ph type="title"/>
          </p:nvPr>
        </p:nvSpPr>
        <p:spPr/>
        <p:txBody>
          <a:bodyPr/>
          <a:lstStyle/>
          <a:p>
            <a:r>
              <a:rPr lang="en-US" dirty="0"/>
              <a:t>CFR 4.118 changes (</a:t>
            </a:r>
            <a:r>
              <a:rPr lang="en-US" dirty="0">
                <a:solidFill>
                  <a:srgbClr val="FF0000"/>
                </a:solidFill>
              </a:rPr>
              <a:t>New in </a:t>
            </a:r>
            <a:r>
              <a:rPr lang="en-US" i="1" dirty="0">
                <a:solidFill>
                  <a:srgbClr val="FF0000"/>
                </a:solidFill>
              </a:rPr>
              <a:t>red</a:t>
            </a:r>
            <a:r>
              <a:rPr lang="en-US" dirty="0"/>
              <a:t>)</a:t>
            </a:r>
          </a:p>
        </p:txBody>
      </p:sp>
    </p:spTree>
    <p:extLst>
      <p:ext uri="{BB962C8B-B14F-4D97-AF65-F5344CB8AC3E}">
        <p14:creationId xmlns:p14="http://schemas.microsoft.com/office/powerpoint/2010/main" val="23271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E923F4-0BCA-4E90-BB3A-6E5762462C91}"/>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i="1" dirty="0">
                <a:solidFill>
                  <a:srgbClr val="FF0000"/>
                </a:solidFill>
              </a:rPr>
              <a:t>b)  Two or more skin conditions may be combined in accordance with 38 CFR 4.25 only if separate areas of skin are involved.  If two or more skin </a:t>
            </a:r>
            <a:r>
              <a:rPr lang="en-US" i="1" dirty="0" smtClean="0">
                <a:solidFill>
                  <a:srgbClr val="FF0000"/>
                </a:solidFill>
              </a:rPr>
              <a:t>conditions </a:t>
            </a:r>
            <a:r>
              <a:rPr lang="en-US" i="1" dirty="0">
                <a:solidFill>
                  <a:srgbClr val="FF0000"/>
                </a:solidFill>
              </a:rPr>
              <a:t>involve the same area of skin, then only the highest evaluation shall be used</a:t>
            </a:r>
            <a:r>
              <a:rPr lang="en-US" dirty="0"/>
              <a:t>.</a:t>
            </a:r>
          </a:p>
        </p:txBody>
      </p:sp>
      <p:sp>
        <p:nvSpPr>
          <p:cNvPr id="3" name="Slide Number Placeholder 2">
            <a:extLst>
              <a:ext uri="{FF2B5EF4-FFF2-40B4-BE49-F238E27FC236}">
                <a16:creationId xmlns:a16="http://schemas.microsoft.com/office/drawing/2014/main" id="{D7641B12-5715-4C6E-9ED8-808EF7C6648C}"/>
              </a:ext>
            </a:extLst>
          </p:cNvPr>
          <p:cNvSpPr>
            <a:spLocks noGrp="1"/>
          </p:cNvSpPr>
          <p:nvPr>
            <p:ph type="sldNum" sz="quarter" idx="12"/>
          </p:nvPr>
        </p:nvSpPr>
        <p:spPr/>
        <p:txBody>
          <a:bodyPr/>
          <a:lstStyle/>
          <a:p>
            <a:fld id="{E2FB73DA-5FDE-45B5-BAA4-C61223CC44F6}" type="slidenum">
              <a:rPr lang="en-US" smtClean="0"/>
              <a:pPr/>
              <a:t>13</a:t>
            </a:fld>
            <a:endParaRPr lang="en-US" dirty="0"/>
          </a:p>
        </p:txBody>
      </p:sp>
      <p:sp>
        <p:nvSpPr>
          <p:cNvPr id="4" name="Title 3">
            <a:extLst>
              <a:ext uri="{FF2B5EF4-FFF2-40B4-BE49-F238E27FC236}">
                <a16:creationId xmlns:a16="http://schemas.microsoft.com/office/drawing/2014/main" id="{5189FDE6-17A8-4B20-A6C9-9876B58A87CE}"/>
              </a:ext>
            </a:extLst>
          </p:cNvPr>
          <p:cNvSpPr>
            <a:spLocks noGrp="1"/>
          </p:cNvSpPr>
          <p:nvPr>
            <p:ph type="title"/>
          </p:nvPr>
        </p:nvSpPr>
        <p:spPr/>
        <p:txBody>
          <a:bodyPr/>
          <a:lstStyle/>
          <a:p>
            <a:r>
              <a:rPr lang="en-US" dirty="0"/>
              <a:t>4.118 continued</a:t>
            </a:r>
          </a:p>
        </p:txBody>
      </p:sp>
    </p:spTree>
    <p:extLst>
      <p:ext uri="{BB962C8B-B14F-4D97-AF65-F5344CB8AC3E}">
        <p14:creationId xmlns:p14="http://schemas.microsoft.com/office/powerpoint/2010/main" val="274555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DCCD7C-5E6B-475F-83C7-3711B4B2774D}"/>
              </a:ext>
            </a:extLst>
          </p:cNvPr>
          <p:cNvSpPr>
            <a:spLocks noGrp="1"/>
          </p:cNvSpPr>
          <p:nvPr>
            <p:ph idx="1"/>
          </p:nvPr>
        </p:nvSpPr>
        <p:spPr/>
        <p:txBody>
          <a:bodyPr/>
          <a:lstStyle/>
          <a:p>
            <a:r>
              <a:rPr lang="en-US" dirty="0"/>
              <a:t>The new rating formula accounts for percentages of areas affected, both of the entire body and exposed areas, as well as the level of treatment required.</a:t>
            </a:r>
          </a:p>
          <a:p>
            <a:pPr marL="0" indent="0">
              <a:buNone/>
            </a:pPr>
            <a:endParaRPr lang="en-US" dirty="0"/>
          </a:p>
        </p:txBody>
      </p:sp>
      <p:sp>
        <p:nvSpPr>
          <p:cNvPr id="3" name="Slide Number Placeholder 2">
            <a:extLst>
              <a:ext uri="{FF2B5EF4-FFF2-40B4-BE49-F238E27FC236}">
                <a16:creationId xmlns:a16="http://schemas.microsoft.com/office/drawing/2014/main" id="{6720FE0A-EAA3-4A58-A9D9-12FB99ED6D4F}"/>
              </a:ext>
            </a:extLst>
          </p:cNvPr>
          <p:cNvSpPr>
            <a:spLocks noGrp="1"/>
          </p:cNvSpPr>
          <p:nvPr>
            <p:ph type="sldNum" sz="quarter" idx="12"/>
          </p:nvPr>
        </p:nvSpPr>
        <p:spPr/>
        <p:txBody>
          <a:bodyPr/>
          <a:lstStyle/>
          <a:p>
            <a:fld id="{E2FB73DA-5FDE-45B5-BAA4-C61223CC44F6}" type="slidenum">
              <a:rPr lang="en-US" smtClean="0"/>
              <a:pPr/>
              <a:t>14</a:t>
            </a:fld>
            <a:endParaRPr lang="en-US" dirty="0"/>
          </a:p>
        </p:txBody>
      </p:sp>
      <p:sp>
        <p:nvSpPr>
          <p:cNvPr id="4" name="Title 3">
            <a:extLst>
              <a:ext uri="{FF2B5EF4-FFF2-40B4-BE49-F238E27FC236}">
                <a16:creationId xmlns:a16="http://schemas.microsoft.com/office/drawing/2014/main" id="{986084CD-C0FA-401C-A47E-D232D67930D0}"/>
              </a:ext>
            </a:extLst>
          </p:cNvPr>
          <p:cNvSpPr>
            <a:spLocks noGrp="1"/>
          </p:cNvSpPr>
          <p:nvPr>
            <p:ph type="title"/>
          </p:nvPr>
        </p:nvSpPr>
        <p:spPr/>
        <p:txBody>
          <a:bodyPr/>
          <a:lstStyle/>
          <a:p>
            <a:r>
              <a:rPr lang="en-US" i="1" dirty="0">
                <a:solidFill>
                  <a:srgbClr val="FF0000"/>
                </a:solidFill>
              </a:rPr>
              <a:t>New!</a:t>
            </a:r>
            <a:r>
              <a:rPr lang="en-US" dirty="0"/>
              <a:t> General Rating Formula</a:t>
            </a:r>
          </a:p>
        </p:txBody>
      </p:sp>
    </p:spTree>
    <p:extLst>
      <p:ext uri="{BB962C8B-B14F-4D97-AF65-F5344CB8AC3E}">
        <p14:creationId xmlns:p14="http://schemas.microsoft.com/office/powerpoint/2010/main" val="121196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F739F81-D866-4B19-82FF-E0FD5CCBD218}"/>
              </a:ext>
            </a:extLst>
          </p:cNvPr>
          <p:cNvGraphicFramePr>
            <a:graphicFrameLocks noGrp="1"/>
          </p:cNvGraphicFramePr>
          <p:nvPr>
            <p:ph idx="1"/>
            <p:extLst>
              <p:ext uri="{D42A27DB-BD31-4B8C-83A1-F6EECF244321}">
                <p14:modId xmlns:p14="http://schemas.microsoft.com/office/powerpoint/2010/main" val="2092474752"/>
              </p:ext>
            </p:extLst>
          </p:nvPr>
        </p:nvGraphicFramePr>
        <p:xfrm>
          <a:off x="628650" y="1393824"/>
          <a:ext cx="7886700" cy="4987606"/>
        </p:xfrm>
        <a:graphic>
          <a:graphicData uri="http://schemas.openxmlformats.org/drawingml/2006/table">
            <a:tbl>
              <a:tblPr firstRow="1" bandRow="1">
                <a:tableStyleId>{5C22544A-7EE6-4342-B048-85BDC9FD1C3A}</a:tableStyleId>
              </a:tblPr>
              <a:tblGrid>
                <a:gridCol w="7281354">
                  <a:extLst>
                    <a:ext uri="{9D8B030D-6E8A-4147-A177-3AD203B41FA5}">
                      <a16:colId xmlns:a16="http://schemas.microsoft.com/office/drawing/2014/main" val="1817095807"/>
                    </a:ext>
                  </a:extLst>
                </a:gridCol>
                <a:gridCol w="605346">
                  <a:extLst>
                    <a:ext uri="{9D8B030D-6E8A-4147-A177-3AD203B41FA5}">
                      <a16:colId xmlns:a16="http://schemas.microsoft.com/office/drawing/2014/main" val="2691378203"/>
                    </a:ext>
                  </a:extLst>
                </a:gridCol>
              </a:tblGrid>
              <a:tr h="86559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dirty="0">
                          <a:effectLst/>
                        </a:rPr>
                        <a:t>General Rating Formula For The Skin For DCs 7806, 7809, 7813-7816, 7820-7822, and 7824:  </a:t>
                      </a:r>
                    </a:p>
                    <a:p>
                      <a:pPr algn="l" fontAlgn="t"/>
                      <a:endParaRPr lang="en-US" sz="2400" dirty="0">
                        <a:effectLst/>
                      </a:endParaRPr>
                    </a:p>
                  </a:txBody>
                  <a:tcPr marL="3200" marR="3200" marT="3200" marB="3200"/>
                </a:tc>
                <a:tc>
                  <a:txBody>
                    <a:bodyPr/>
                    <a:lstStyle/>
                    <a:p>
                      <a:pPr algn="r" fontAlgn="t"/>
                      <a:endParaRPr lang="en-US" sz="2400">
                        <a:effectLst/>
                      </a:endParaRPr>
                    </a:p>
                  </a:txBody>
                  <a:tcPr marL="3200" marR="3200" marT="3200" marB="3200"/>
                </a:tc>
                <a:extLst>
                  <a:ext uri="{0D108BD9-81ED-4DB2-BD59-A6C34878D82A}">
                    <a16:rowId xmlns:a16="http://schemas.microsoft.com/office/drawing/2014/main" val="1614416721"/>
                  </a:ext>
                </a:extLst>
              </a:tr>
              <a:tr h="436552">
                <a:tc>
                  <a:txBody>
                    <a:bodyPr/>
                    <a:lstStyle/>
                    <a:p>
                      <a:pPr algn="l" fontAlgn="t"/>
                      <a:r>
                        <a:rPr lang="en-US" sz="2400" dirty="0">
                          <a:effectLst/>
                        </a:rPr>
                        <a:t>     At least one of the following</a:t>
                      </a:r>
                    </a:p>
                  </a:txBody>
                  <a:tcPr marL="3200" marR="3200" marT="3200" marB="3200"/>
                </a:tc>
                <a:tc>
                  <a:txBody>
                    <a:bodyPr/>
                    <a:lstStyle/>
                    <a:p>
                      <a:pPr algn="r" fontAlgn="t"/>
                      <a:r>
                        <a:rPr lang="en-US" sz="2400" dirty="0">
                          <a:effectLst/>
                        </a:rPr>
                        <a:t>60</a:t>
                      </a:r>
                    </a:p>
                  </a:txBody>
                  <a:tcPr marL="3200" marR="3200" marT="3200" marB="3200"/>
                </a:tc>
                <a:extLst>
                  <a:ext uri="{0D108BD9-81ED-4DB2-BD59-A6C34878D82A}">
                    <a16:rowId xmlns:a16="http://schemas.microsoft.com/office/drawing/2014/main" val="2821154085"/>
                  </a:ext>
                </a:extLst>
              </a:tr>
              <a:tr h="1294642">
                <a:tc>
                  <a:txBody>
                    <a:bodyPr/>
                    <a:lstStyle/>
                    <a:p>
                      <a:pPr algn="l" fontAlgn="t"/>
                      <a:r>
                        <a:rPr lang="en-US" sz="2400" dirty="0">
                          <a:effectLst/>
                        </a:rPr>
                        <a:t>Characteristic lesions involving more than 40 percent of the entire body or more than 40 percent of exposed areas affected; or</a:t>
                      </a:r>
                    </a:p>
                  </a:txBody>
                  <a:tcPr marL="3200" marR="3200" marT="3200" marB="3200"/>
                </a:tc>
                <a:tc>
                  <a:txBody>
                    <a:bodyPr/>
                    <a:lstStyle/>
                    <a:p>
                      <a:pPr algn="r" fontAlgn="t"/>
                      <a:endParaRPr lang="en-US" sz="2400" dirty="0">
                        <a:effectLst/>
                      </a:endParaRPr>
                    </a:p>
                  </a:txBody>
                  <a:tcPr marL="3200" marR="3200" marT="3200" marB="3200"/>
                </a:tc>
                <a:extLst>
                  <a:ext uri="{0D108BD9-81ED-4DB2-BD59-A6C34878D82A}">
                    <a16:rowId xmlns:a16="http://schemas.microsoft.com/office/drawing/2014/main" val="797320057"/>
                  </a:ext>
                </a:extLst>
              </a:tr>
              <a:tr h="2152732">
                <a:tc>
                  <a:txBody>
                    <a:bodyPr/>
                    <a:lstStyle/>
                    <a:p>
                      <a:pPr algn="l" fontAlgn="t"/>
                      <a:r>
                        <a:rPr lang="en-US" sz="2400" dirty="0">
                          <a:effectLst/>
                        </a:rPr>
                        <a:t>Constant or near-constant systemic therapy </a:t>
                      </a:r>
                      <a:r>
                        <a:rPr lang="en-US" sz="2400" i="1" dirty="0">
                          <a:effectLst/>
                        </a:rPr>
                        <a:t>including, but not limited to, corticosteroids, phototherapy, retinoids, biologics, photochemotherapy, psoralen with long-wave ultraviolet-A light (PUVA), or other immunosuppressive drugs </a:t>
                      </a:r>
                      <a:r>
                        <a:rPr lang="en-US" sz="2400" dirty="0">
                          <a:effectLst/>
                        </a:rPr>
                        <a:t>required over the past 12-month period</a:t>
                      </a:r>
                    </a:p>
                  </a:txBody>
                  <a:tcPr marL="3200" marR="3200" marT="3200" marB="3200"/>
                </a:tc>
                <a:tc>
                  <a:txBody>
                    <a:bodyPr/>
                    <a:lstStyle/>
                    <a:p>
                      <a:pPr algn="r" fontAlgn="t"/>
                      <a:r>
                        <a:rPr lang="en-US" sz="2400" dirty="0">
                          <a:effectLst/>
                        </a:rPr>
                        <a:t>60</a:t>
                      </a:r>
                    </a:p>
                  </a:txBody>
                  <a:tcPr marL="3200" marR="3200" marT="3200" marB="3200"/>
                </a:tc>
                <a:extLst>
                  <a:ext uri="{0D108BD9-81ED-4DB2-BD59-A6C34878D82A}">
                    <a16:rowId xmlns:a16="http://schemas.microsoft.com/office/drawing/2014/main" val="2083765706"/>
                  </a:ext>
                </a:extLst>
              </a:tr>
            </a:tbl>
          </a:graphicData>
        </a:graphic>
      </p:graphicFrame>
      <p:sp>
        <p:nvSpPr>
          <p:cNvPr id="3" name="Slide Number Placeholder 2">
            <a:extLst>
              <a:ext uri="{FF2B5EF4-FFF2-40B4-BE49-F238E27FC236}">
                <a16:creationId xmlns:a16="http://schemas.microsoft.com/office/drawing/2014/main" id="{2D03086A-ED04-4974-8171-21D246EF6589}"/>
              </a:ext>
            </a:extLst>
          </p:cNvPr>
          <p:cNvSpPr>
            <a:spLocks noGrp="1"/>
          </p:cNvSpPr>
          <p:nvPr>
            <p:ph type="sldNum" sz="quarter" idx="12"/>
          </p:nvPr>
        </p:nvSpPr>
        <p:spPr/>
        <p:txBody>
          <a:bodyPr/>
          <a:lstStyle/>
          <a:p>
            <a:fld id="{E2FB73DA-5FDE-45B5-BAA4-C61223CC44F6}" type="slidenum">
              <a:rPr lang="en-US" smtClean="0"/>
              <a:pPr/>
              <a:t>15</a:t>
            </a:fld>
            <a:endParaRPr lang="en-US" dirty="0"/>
          </a:p>
        </p:txBody>
      </p:sp>
      <p:sp>
        <p:nvSpPr>
          <p:cNvPr id="4" name="Title 3">
            <a:extLst>
              <a:ext uri="{FF2B5EF4-FFF2-40B4-BE49-F238E27FC236}">
                <a16:creationId xmlns:a16="http://schemas.microsoft.com/office/drawing/2014/main" id="{EBEE9818-1F92-4884-904F-73F9BB57A417}"/>
              </a:ext>
            </a:extLst>
          </p:cNvPr>
          <p:cNvSpPr>
            <a:spLocks noGrp="1"/>
          </p:cNvSpPr>
          <p:nvPr>
            <p:ph type="title"/>
          </p:nvPr>
        </p:nvSpPr>
        <p:spPr/>
        <p:txBody>
          <a:bodyPr/>
          <a:lstStyle/>
          <a:p>
            <a:r>
              <a:rPr lang="en-US" i="1" dirty="0">
                <a:solidFill>
                  <a:srgbClr val="FF0000"/>
                </a:solidFill>
              </a:rPr>
              <a:t>New!</a:t>
            </a:r>
            <a:r>
              <a:rPr lang="en-US" dirty="0"/>
              <a:t> General Rating Formula</a:t>
            </a:r>
          </a:p>
        </p:txBody>
      </p:sp>
    </p:spTree>
    <p:extLst>
      <p:ext uri="{BB962C8B-B14F-4D97-AF65-F5344CB8AC3E}">
        <p14:creationId xmlns:p14="http://schemas.microsoft.com/office/powerpoint/2010/main" val="352964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97D51D4-F9FE-4B8C-9CFC-BE07C5E50D87}"/>
              </a:ext>
            </a:extLst>
          </p:cNvPr>
          <p:cNvGraphicFramePr>
            <a:graphicFrameLocks noGrp="1"/>
          </p:cNvGraphicFramePr>
          <p:nvPr>
            <p:ph idx="1"/>
            <p:extLst>
              <p:ext uri="{D42A27DB-BD31-4B8C-83A1-F6EECF244321}">
                <p14:modId xmlns:p14="http://schemas.microsoft.com/office/powerpoint/2010/main" val="998335119"/>
              </p:ext>
            </p:extLst>
          </p:nvPr>
        </p:nvGraphicFramePr>
        <p:xfrm>
          <a:off x="628650" y="1393824"/>
          <a:ext cx="7886700" cy="4634113"/>
        </p:xfrm>
        <a:graphic>
          <a:graphicData uri="http://schemas.openxmlformats.org/drawingml/2006/table">
            <a:tbl>
              <a:tblPr firstRow="1" bandRow="1">
                <a:tableStyleId>{5C22544A-7EE6-4342-B048-85BDC9FD1C3A}</a:tableStyleId>
              </a:tblPr>
              <a:tblGrid>
                <a:gridCol w="7352375">
                  <a:extLst>
                    <a:ext uri="{9D8B030D-6E8A-4147-A177-3AD203B41FA5}">
                      <a16:colId xmlns:a16="http://schemas.microsoft.com/office/drawing/2014/main" val="2136437402"/>
                    </a:ext>
                  </a:extLst>
                </a:gridCol>
                <a:gridCol w="534325">
                  <a:extLst>
                    <a:ext uri="{9D8B030D-6E8A-4147-A177-3AD203B41FA5}">
                      <a16:colId xmlns:a16="http://schemas.microsoft.com/office/drawing/2014/main" val="2022172192"/>
                    </a:ext>
                  </a:extLst>
                </a:gridCol>
              </a:tblGrid>
              <a:tr h="1099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General Rating Formula For The Skin For DCs 7806, 7809, 7813-7816, 7820-7822, and 7824:  </a:t>
                      </a:r>
                    </a:p>
                    <a:p>
                      <a:endParaRPr lang="en-US" dirty="0"/>
                    </a:p>
                  </a:txBody>
                  <a:tcPr/>
                </a:tc>
                <a:tc>
                  <a:txBody>
                    <a:bodyPr/>
                    <a:lstStyle/>
                    <a:p>
                      <a:endParaRPr lang="en-US"/>
                    </a:p>
                  </a:txBody>
                  <a:tcPr/>
                </a:tc>
                <a:extLst>
                  <a:ext uri="{0D108BD9-81ED-4DB2-BD59-A6C34878D82A}">
                    <a16:rowId xmlns:a16="http://schemas.microsoft.com/office/drawing/2014/main" val="2376987343"/>
                  </a:ext>
                </a:extLst>
              </a:tr>
              <a:tr h="447575">
                <a:tc>
                  <a:txBody>
                    <a:bodyPr/>
                    <a:lstStyle/>
                    <a:p>
                      <a:pPr algn="l" fontAlgn="t"/>
                      <a:r>
                        <a:rPr lang="en-US" sz="2400" dirty="0">
                          <a:effectLst/>
                        </a:rPr>
                        <a:t>     At least one of the following</a:t>
                      </a:r>
                    </a:p>
                  </a:txBody>
                  <a:tcPr marL="3200" marR="3200" marT="3200" marB="3200"/>
                </a:tc>
                <a:tc>
                  <a:txBody>
                    <a:bodyPr/>
                    <a:lstStyle/>
                    <a:p>
                      <a:pPr algn="r" fontAlgn="t"/>
                      <a:r>
                        <a:rPr lang="en-US" sz="2400">
                          <a:effectLst/>
                        </a:rPr>
                        <a:t>30</a:t>
                      </a:r>
                    </a:p>
                  </a:txBody>
                  <a:tcPr marL="3200" marR="3200" marT="3200" marB="3200"/>
                </a:tc>
                <a:extLst>
                  <a:ext uri="{0D108BD9-81ED-4DB2-BD59-A6C34878D82A}">
                    <a16:rowId xmlns:a16="http://schemas.microsoft.com/office/drawing/2014/main" val="1512026194"/>
                  </a:ext>
                </a:extLst>
              </a:tr>
              <a:tr h="3086843">
                <a:tc>
                  <a:txBody>
                    <a:bodyPr/>
                    <a:lstStyle/>
                    <a:p>
                      <a:pPr algn="l" fontAlgn="t"/>
                      <a:r>
                        <a:rPr lang="en-US" sz="2400" dirty="0">
                          <a:effectLst/>
                        </a:rPr>
                        <a:t>Characteristic lesions involving 20 to 40 percent of the entire body or 20 to 40 percent of exposed areas affected; or Systemic therapy including, but not limited to, corticosteroids, phototherapy, retinoids, biologics, photochemotherapy, PUVA, or other immunosuppressive drugs required for a total duration of 6 weeks or more, but not constantly, over the past 12-month period</a:t>
                      </a:r>
                    </a:p>
                  </a:txBody>
                  <a:tcPr marL="3200" marR="3200" marT="3200" marB="3200"/>
                </a:tc>
                <a:tc>
                  <a:txBody>
                    <a:bodyPr/>
                    <a:lstStyle/>
                    <a:p>
                      <a:pPr algn="r" fontAlgn="t"/>
                      <a:endParaRPr lang="en-US" sz="2400" dirty="0">
                        <a:effectLst/>
                      </a:endParaRPr>
                    </a:p>
                  </a:txBody>
                  <a:tcPr marL="3200" marR="3200" marT="3200" marB="3200"/>
                </a:tc>
                <a:extLst>
                  <a:ext uri="{0D108BD9-81ED-4DB2-BD59-A6C34878D82A}">
                    <a16:rowId xmlns:a16="http://schemas.microsoft.com/office/drawing/2014/main" val="2597807585"/>
                  </a:ext>
                </a:extLst>
              </a:tr>
            </a:tbl>
          </a:graphicData>
        </a:graphic>
      </p:graphicFrame>
      <p:sp>
        <p:nvSpPr>
          <p:cNvPr id="3" name="Slide Number Placeholder 2">
            <a:extLst>
              <a:ext uri="{FF2B5EF4-FFF2-40B4-BE49-F238E27FC236}">
                <a16:creationId xmlns:a16="http://schemas.microsoft.com/office/drawing/2014/main" id="{2CBBAB14-36A0-4693-B623-DE78E7903F9F}"/>
              </a:ext>
            </a:extLst>
          </p:cNvPr>
          <p:cNvSpPr>
            <a:spLocks noGrp="1"/>
          </p:cNvSpPr>
          <p:nvPr>
            <p:ph type="sldNum" sz="quarter" idx="12"/>
          </p:nvPr>
        </p:nvSpPr>
        <p:spPr/>
        <p:txBody>
          <a:bodyPr/>
          <a:lstStyle/>
          <a:p>
            <a:fld id="{E2FB73DA-5FDE-45B5-BAA4-C61223CC44F6}" type="slidenum">
              <a:rPr lang="en-US" smtClean="0"/>
              <a:pPr/>
              <a:t>16</a:t>
            </a:fld>
            <a:endParaRPr lang="en-US" dirty="0"/>
          </a:p>
        </p:txBody>
      </p:sp>
      <p:sp>
        <p:nvSpPr>
          <p:cNvPr id="4" name="Title 3">
            <a:extLst>
              <a:ext uri="{FF2B5EF4-FFF2-40B4-BE49-F238E27FC236}">
                <a16:creationId xmlns:a16="http://schemas.microsoft.com/office/drawing/2014/main" id="{ED720EE6-E7A1-4B05-9F26-22FA327E0D54}"/>
              </a:ext>
            </a:extLst>
          </p:cNvPr>
          <p:cNvSpPr>
            <a:spLocks noGrp="1"/>
          </p:cNvSpPr>
          <p:nvPr>
            <p:ph type="title"/>
          </p:nvPr>
        </p:nvSpPr>
        <p:spPr/>
        <p:txBody>
          <a:bodyPr/>
          <a:lstStyle/>
          <a:p>
            <a:r>
              <a:rPr lang="en-US" i="1" dirty="0">
                <a:solidFill>
                  <a:srgbClr val="FF0000"/>
                </a:solidFill>
              </a:rPr>
              <a:t>New!</a:t>
            </a:r>
            <a:r>
              <a:rPr lang="en-US" dirty="0"/>
              <a:t> General Rating Formula</a:t>
            </a:r>
          </a:p>
        </p:txBody>
      </p:sp>
    </p:spTree>
    <p:extLst>
      <p:ext uri="{BB962C8B-B14F-4D97-AF65-F5344CB8AC3E}">
        <p14:creationId xmlns:p14="http://schemas.microsoft.com/office/powerpoint/2010/main" val="723772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49DB79D-1405-4561-85D6-EC7113657A4A}"/>
              </a:ext>
            </a:extLst>
          </p:cNvPr>
          <p:cNvGraphicFramePr>
            <a:graphicFrameLocks noGrp="1"/>
          </p:cNvGraphicFramePr>
          <p:nvPr>
            <p:ph idx="1"/>
            <p:extLst>
              <p:ext uri="{D42A27DB-BD31-4B8C-83A1-F6EECF244321}">
                <p14:modId xmlns:p14="http://schemas.microsoft.com/office/powerpoint/2010/main" val="305989799"/>
              </p:ext>
            </p:extLst>
          </p:nvPr>
        </p:nvGraphicFramePr>
        <p:xfrm>
          <a:off x="628650" y="1393824"/>
          <a:ext cx="7886700" cy="4696258"/>
        </p:xfrm>
        <a:graphic>
          <a:graphicData uri="http://schemas.openxmlformats.org/drawingml/2006/table">
            <a:tbl>
              <a:tblPr firstRow="1" bandRow="1">
                <a:tableStyleId>{5C22544A-7EE6-4342-B048-85BDC9FD1C3A}</a:tableStyleId>
              </a:tblPr>
              <a:tblGrid>
                <a:gridCol w="7361253">
                  <a:extLst>
                    <a:ext uri="{9D8B030D-6E8A-4147-A177-3AD203B41FA5}">
                      <a16:colId xmlns:a16="http://schemas.microsoft.com/office/drawing/2014/main" val="3745003261"/>
                    </a:ext>
                  </a:extLst>
                </a:gridCol>
                <a:gridCol w="525447">
                  <a:extLst>
                    <a:ext uri="{9D8B030D-6E8A-4147-A177-3AD203B41FA5}">
                      <a16:colId xmlns:a16="http://schemas.microsoft.com/office/drawing/2014/main" val="2860455970"/>
                    </a:ext>
                  </a:extLst>
                </a:gridCol>
              </a:tblGrid>
              <a:tr h="1114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General Rating Formula For The Skin For DCs 7806, 7809, 7813-7816, 7820-7822, and 7824:  </a:t>
                      </a:r>
                    </a:p>
                    <a:p>
                      <a:endParaRPr lang="en-US" dirty="0"/>
                    </a:p>
                  </a:txBody>
                  <a:tcPr/>
                </a:tc>
                <a:tc>
                  <a:txBody>
                    <a:bodyPr/>
                    <a:lstStyle/>
                    <a:p>
                      <a:endParaRPr lang="en-US"/>
                    </a:p>
                  </a:txBody>
                  <a:tcPr/>
                </a:tc>
                <a:extLst>
                  <a:ext uri="{0D108BD9-81ED-4DB2-BD59-A6C34878D82A}">
                    <a16:rowId xmlns:a16="http://schemas.microsoft.com/office/drawing/2014/main" val="3397419938"/>
                  </a:ext>
                </a:extLst>
              </a:tr>
              <a:tr h="425254">
                <a:tc>
                  <a:txBody>
                    <a:bodyPr/>
                    <a:lstStyle/>
                    <a:p>
                      <a:pPr algn="l" fontAlgn="t"/>
                      <a:r>
                        <a:rPr lang="en-US" sz="2000" dirty="0">
                          <a:effectLst/>
                        </a:rPr>
                        <a:t>     At least one of the following</a:t>
                      </a:r>
                    </a:p>
                  </a:txBody>
                  <a:tcPr marL="3200" marR="3200" marT="3200" marB="3200"/>
                </a:tc>
                <a:tc>
                  <a:txBody>
                    <a:bodyPr/>
                    <a:lstStyle/>
                    <a:p>
                      <a:pPr algn="r" fontAlgn="t"/>
                      <a:r>
                        <a:rPr lang="en-US" sz="2400">
                          <a:effectLst/>
                        </a:rPr>
                        <a:t>10</a:t>
                      </a:r>
                    </a:p>
                  </a:txBody>
                  <a:tcPr marL="3200" marR="3200" marT="3200" marB="3200"/>
                </a:tc>
                <a:extLst>
                  <a:ext uri="{0D108BD9-81ED-4DB2-BD59-A6C34878D82A}">
                    <a16:rowId xmlns:a16="http://schemas.microsoft.com/office/drawing/2014/main" val="2503011558"/>
                  </a:ext>
                </a:extLst>
              </a:tr>
              <a:tr h="703881">
                <a:tc>
                  <a:txBody>
                    <a:bodyPr/>
                    <a:lstStyle/>
                    <a:p>
                      <a:pPr algn="l" fontAlgn="t"/>
                      <a:r>
                        <a:rPr lang="en-US" sz="2000" dirty="0">
                          <a:effectLst/>
                        </a:rPr>
                        <a:t>Characteristic lesions involving at least 5 percent, but less than 20 percent, of the entire body affected; or</a:t>
                      </a:r>
                    </a:p>
                  </a:txBody>
                  <a:tcPr marL="3200" marR="3200" marT="3200" marB="3200"/>
                </a:tc>
                <a:tc>
                  <a:txBody>
                    <a:bodyPr/>
                    <a:lstStyle/>
                    <a:p>
                      <a:pPr algn="r" fontAlgn="t"/>
                      <a:endParaRPr lang="en-US" sz="2400">
                        <a:effectLst/>
                      </a:endParaRPr>
                    </a:p>
                  </a:txBody>
                  <a:tcPr marL="3200" marR="3200" marT="3200" marB="3200"/>
                </a:tc>
                <a:extLst>
                  <a:ext uri="{0D108BD9-81ED-4DB2-BD59-A6C34878D82A}">
                    <a16:rowId xmlns:a16="http://schemas.microsoft.com/office/drawing/2014/main" val="2595125667"/>
                  </a:ext>
                </a:extLst>
              </a:tr>
              <a:tr h="703881">
                <a:tc>
                  <a:txBody>
                    <a:bodyPr/>
                    <a:lstStyle/>
                    <a:p>
                      <a:pPr algn="l" fontAlgn="t"/>
                      <a:r>
                        <a:rPr lang="en-US" sz="2000" dirty="0">
                          <a:effectLst/>
                        </a:rPr>
                        <a:t>At least 5 percent, but less than 20 percent, of exposed areas affected; or</a:t>
                      </a:r>
                    </a:p>
                  </a:txBody>
                  <a:tcPr marL="3200" marR="3200" marT="3200" marB="3200"/>
                </a:tc>
                <a:tc>
                  <a:txBody>
                    <a:bodyPr/>
                    <a:lstStyle/>
                    <a:p>
                      <a:pPr algn="r" fontAlgn="t"/>
                      <a:endParaRPr lang="en-US" sz="2400">
                        <a:effectLst/>
                      </a:endParaRPr>
                    </a:p>
                  </a:txBody>
                  <a:tcPr marL="3200" marR="3200" marT="3200" marB="3200"/>
                </a:tc>
                <a:extLst>
                  <a:ext uri="{0D108BD9-81ED-4DB2-BD59-A6C34878D82A}">
                    <a16:rowId xmlns:a16="http://schemas.microsoft.com/office/drawing/2014/main" val="1094520059"/>
                  </a:ext>
                </a:extLst>
              </a:tr>
              <a:tr h="1748733">
                <a:tc>
                  <a:txBody>
                    <a:bodyPr/>
                    <a:lstStyle/>
                    <a:p>
                      <a:pPr algn="l" fontAlgn="t"/>
                      <a:r>
                        <a:rPr lang="en-US" sz="2000" dirty="0">
                          <a:effectLst/>
                        </a:rPr>
                        <a:t>Intermittent systemic therapy including, but not limited to, corticosteroids, phototherapy, retinoids, biologics, photochemotherapy, PUVA, or other immunosuppressive drugs required for a total duration of less than 6 weeks over the past 12-month period</a:t>
                      </a:r>
                    </a:p>
                  </a:txBody>
                  <a:tcPr marL="3200" marR="3200" marT="3200" marB="3200"/>
                </a:tc>
                <a:tc>
                  <a:txBody>
                    <a:bodyPr/>
                    <a:lstStyle/>
                    <a:p>
                      <a:pPr algn="r" fontAlgn="t"/>
                      <a:endParaRPr lang="en-US" sz="2400" dirty="0">
                        <a:effectLst/>
                      </a:endParaRPr>
                    </a:p>
                  </a:txBody>
                  <a:tcPr marL="3200" marR="3200" marT="3200" marB="3200"/>
                </a:tc>
                <a:extLst>
                  <a:ext uri="{0D108BD9-81ED-4DB2-BD59-A6C34878D82A}">
                    <a16:rowId xmlns:a16="http://schemas.microsoft.com/office/drawing/2014/main" val="2987022348"/>
                  </a:ext>
                </a:extLst>
              </a:tr>
            </a:tbl>
          </a:graphicData>
        </a:graphic>
      </p:graphicFrame>
      <p:sp>
        <p:nvSpPr>
          <p:cNvPr id="3" name="Slide Number Placeholder 2">
            <a:extLst>
              <a:ext uri="{FF2B5EF4-FFF2-40B4-BE49-F238E27FC236}">
                <a16:creationId xmlns:a16="http://schemas.microsoft.com/office/drawing/2014/main" id="{BBF9D4C3-A169-46FB-8EB4-3058A199E785}"/>
              </a:ext>
            </a:extLst>
          </p:cNvPr>
          <p:cNvSpPr>
            <a:spLocks noGrp="1"/>
          </p:cNvSpPr>
          <p:nvPr>
            <p:ph type="sldNum" sz="quarter" idx="12"/>
          </p:nvPr>
        </p:nvSpPr>
        <p:spPr/>
        <p:txBody>
          <a:bodyPr/>
          <a:lstStyle/>
          <a:p>
            <a:fld id="{E2FB73DA-5FDE-45B5-BAA4-C61223CC44F6}" type="slidenum">
              <a:rPr lang="en-US" smtClean="0"/>
              <a:pPr/>
              <a:t>17</a:t>
            </a:fld>
            <a:endParaRPr lang="en-US" dirty="0"/>
          </a:p>
        </p:txBody>
      </p:sp>
      <p:sp>
        <p:nvSpPr>
          <p:cNvPr id="4" name="Title 3">
            <a:extLst>
              <a:ext uri="{FF2B5EF4-FFF2-40B4-BE49-F238E27FC236}">
                <a16:creationId xmlns:a16="http://schemas.microsoft.com/office/drawing/2014/main" id="{C2FC2867-DD1A-4047-9017-1C0FC2AE37DB}"/>
              </a:ext>
            </a:extLst>
          </p:cNvPr>
          <p:cNvSpPr>
            <a:spLocks noGrp="1"/>
          </p:cNvSpPr>
          <p:nvPr>
            <p:ph type="title"/>
          </p:nvPr>
        </p:nvSpPr>
        <p:spPr/>
        <p:txBody>
          <a:bodyPr/>
          <a:lstStyle/>
          <a:p>
            <a:r>
              <a:rPr lang="en-US" i="1" dirty="0">
                <a:solidFill>
                  <a:srgbClr val="FF0000"/>
                </a:solidFill>
              </a:rPr>
              <a:t>New!</a:t>
            </a:r>
            <a:r>
              <a:rPr lang="en-US" dirty="0"/>
              <a:t> General Rating Formula</a:t>
            </a:r>
          </a:p>
        </p:txBody>
      </p:sp>
    </p:spTree>
    <p:extLst>
      <p:ext uri="{BB962C8B-B14F-4D97-AF65-F5344CB8AC3E}">
        <p14:creationId xmlns:p14="http://schemas.microsoft.com/office/powerpoint/2010/main" val="3769400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9CDD9FB-F05F-4EB1-94E1-168DD4E38AF2}"/>
              </a:ext>
            </a:extLst>
          </p:cNvPr>
          <p:cNvGraphicFramePr>
            <a:graphicFrameLocks noGrp="1"/>
          </p:cNvGraphicFramePr>
          <p:nvPr>
            <p:ph idx="1"/>
            <p:extLst>
              <p:ext uri="{D42A27DB-BD31-4B8C-83A1-F6EECF244321}">
                <p14:modId xmlns:p14="http://schemas.microsoft.com/office/powerpoint/2010/main" val="953880834"/>
              </p:ext>
            </p:extLst>
          </p:nvPr>
        </p:nvGraphicFramePr>
        <p:xfrm>
          <a:off x="628650" y="1393825"/>
          <a:ext cx="7886700" cy="4506160"/>
        </p:xfrm>
        <a:graphic>
          <a:graphicData uri="http://schemas.openxmlformats.org/drawingml/2006/table">
            <a:tbl>
              <a:tblPr firstRow="1" bandRow="1">
                <a:tableStyleId>{5C22544A-7EE6-4342-B048-85BDC9FD1C3A}</a:tableStyleId>
              </a:tblPr>
              <a:tblGrid>
                <a:gridCol w="7450030">
                  <a:extLst>
                    <a:ext uri="{9D8B030D-6E8A-4147-A177-3AD203B41FA5}">
                      <a16:colId xmlns:a16="http://schemas.microsoft.com/office/drawing/2014/main" val="1413778042"/>
                    </a:ext>
                  </a:extLst>
                </a:gridCol>
                <a:gridCol w="436670">
                  <a:extLst>
                    <a:ext uri="{9D8B030D-6E8A-4147-A177-3AD203B41FA5}">
                      <a16:colId xmlns:a16="http://schemas.microsoft.com/office/drawing/2014/main" val="309943343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General Rating Formula For The Skin For DCs 7806, 7809, 7813-7816, 7820-7822, and 7824:  </a:t>
                      </a:r>
                    </a:p>
                  </a:txBody>
                  <a:tcPr/>
                </a:tc>
                <a:tc>
                  <a:txBody>
                    <a:bodyPr/>
                    <a:lstStyle/>
                    <a:p>
                      <a:endParaRPr lang="en-US"/>
                    </a:p>
                  </a:txBody>
                  <a:tcPr/>
                </a:tc>
                <a:extLst>
                  <a:ext uri="{0D108BD9-81ED-4DB2-BD59-A6C34878D82A}">
                    <a16:rowId xmlns:a16="http://schemas.microsoft.com/office/drawing/2014/main" val="2062406144"/>
                  </a:ext>
                </a:extLst>
              </a:tr>
              <a:tr h="370840">
                <a:tc>
                  <a:txBody>
                    <a:bodyPr/>
                    <a:lstStyle/>
                    <a:p>
                      <a:pPr algn="l" fontAlgn="t"/>
                      <a:r>
                        <a:rPr lang="en-US" sz="2400" dirty="0">
                          <a:effectLst/>
                        </a:rPr>
                        <a:t>No more than </a:t>
                      </a:r>
                      <a:r>
                        <a:rPr lang="en-US" sz="2400" i="1" dirty="0">
                          <a:effectLst/>
                        </a:rPr>
                        <a:t>topical therapy </a:t>
                      </a:r>
                      <a:r>
                        <a:rPr lang="en-US" sz="2400" dirty="0">
                          <a:effectLst/>
                        </a:rPr>
                        <a:t>required over the past 12-month period and at least one of the following</a:t>
                      </a:r>
                    </a:p>
                  </a:txBody>
                  <a:tcPr marL="3200" marR="3200" marT="3200" marB="3200"/>
                </a:tc>
                <a:tc>
                  <a:txBody>
                    <a:bodyPr/>
                    <a:lstStyle/>
                    <a:p>
                      <a:pPr algn="r" fontAlgn="t"/>
                      <a:r>
                        <a:rPr lang="en-US" sz="2400">
                          <a:effectLst/>
                        </a:rPr>
                        <a:t>0</a:t>
                      </a:r>
                    </a:p>
                  </a:txBody>
                  <a:tcPr marL="3200" marR="3200" marT="3200" marB="3200"/>
                </a:tc>
                <a:extLst>
                  <a:ext uri="{0D108BD9-81ED-4DB2-BD59-A6C34878D82A}">
                    <a16:rowId xmlns:a16="http://schemas.microsoft.com/office/drawing/2014/main" val="1115551430"/>
                  </a:ext>
                </a:extLst>
              </a:tr>
              <a:tr h="370840">
                <a:tc>
                  <a:txBody>
                    <a:bodyPr/>
                    <a:lstStyle/>
                    <a:p>
                      <a:pPr algn="l" fontAlgn="t"/>
                      <a:r>
                        <a:rPr lang="en-US" sz="2400" dirty="0">
                          <a:effectLst/>
                        </a:rPr>
                        <a:t>Characteristic lesions involving less than 5 percent of the entire body affected; or</a:t>
                      </a:r>
                    </a:p>
                  </a:txBody>
                  <a:tcPr marL="3200" marR="3200" marT="3200" marB="3200"/>
                </a:tc>
                <a:tc>
                  <a:txBody>
                    <a:bodyPr/>
                    <a:lstStyle/>
                    <a:p>
                      <a:pPr algn="r" fontAlgn="t"/>
                      <a:endParaRPr lang="en-US" sz="2400">
                        <a:effectLst/>
                      </a:endParaRPr>
                    </a:p>
                  </a:txBody>
                  <a:tcPr marL="3200" marR="3200" marT="3200" marB="3200"/>
                </a:tc>
                <a:extLst>
                  <a:ext uri="{0D108BD9-81ED-4DB2-BD59-A6C34878D82A}">
                    <a16:rowId xmlns:a16="http://schemas.microsoft.com/office/drawing/2014/main" val="1881418491"/>
                  </a:ext>
                </a:extLst>
              </a:tr>
              <a:tr h="370840">
                <a:tc>
                  <a:txBody>
                    <a:bodyPr/>
                    <a:lstStyle/>
                    <a:p>
                      <a:pPr algn="l" fontAlgn="t"/>
                      <a:r>
                        <a:rPr lang="en-US" sz="2400" dirty="0">
                          <a:effectLst/>
                        </a:rPr>
                        <a:t>Characteristic lesions involving less than 5 percent of exposed areas affected</a:t>
                      </a:r>
                    </a:p>
                  </a:txBody>
                  <a:tcPr marL="3200" marR="3200" marT="3200" marB="3200"/>
                </a:tc>
                <a:tc>
                  <a:txBody>
                    <a:bodyPr/>
                    <a:lstStyle/>
                    <a:p>
                      <a:pPr algn="r" fontAlgn="t"/>
                      <a:endParaRPr lang="en-US" sz="2400" dirty="0">
                        <a:effectLst/>
                      </a:endParaRPr>
                    </a:p>
                  </a:txBody>
                  <a:tcPr marL="3200" marR="3200" marT="3200" marB="3200"/>
                </a:tc>
                <a:extLst>
                  <a:ext uri="{0D108BD9-81ED-4DB2-BD59-A6C34878D82A}">
                    <a16:rowId xmlns:a16="http://schemas.microsoft.com/office/drawing/2014/main" val="3396595947"/>
                  </a:ext>
                </a:extLst>
              </a:tr>
              <a:tr h="370840">
                <a:tc>
                  <a:txBody>
                    <a:bodyPr/>
                    <a:lstStyle/>
                    <a:p>
                      <a:pPr algn="l" fontAlgn="t"/>
                      <a:r>
                        <a:rPr lang="en-US" sz="2400" dirty="0">
                          <a:effectLst/>
                        </a:rPr>
                        <a:t>Or rate as disfigurement of the head, face, or neck (DC 7800) or scars (DCs 7801, 7802, 7804, or 7805), depending upon the predominant disability. This rating instruction does not apply to DC 7824</a:t>
                      </a:r>
                    </a:p>
                  </a:txBody>
                  <a:tcPr marL="3200" marR="3200" marT="3200" marB="3200"/>
                </a:tc>
                <a:tc>
                  <a:txBody>
                    <a:bodyPr/>
                    <a:lstStyle/>
                    <a:p>
                      <a:endParaRPr lang="en-US" sz="2400" dirty="0"/>
                    </a:p>
                  </a:txBody>
                  <a:tcPr marL="30718" marR="30718" marT="15359" marB="15359"/>
                </a:tc>
                <a:extLst>
                  <a:ext uri="{0D108BD9-81ED-4DB2-BD59-A6C34878D82A}">
                    <a16:rowId xmlns:a16="http://schemas.microsoft.com/office/drawing/2014/main" val="2081992658"/>
                  </a:ext>
                </a:extLst>
              </a:tr>
            </a:tbl>
          </a:graphicData>
        </a:graphic>
      </p:graphicFrame>
      <p:sp>
        <p:nvSpPr>
          <p:cNvPr id="3" name="Slide Number Placeholder 2">
            <a:extLst>
              <a:ext uri="{FF2B5EF4-FFF2-40B4-BE49-F238E27FC236}">
                <a16:creationId xmlns:a16="http://schemas.microsoft.com/office/drawing/2014/main" id="{B29570AF-4971-44F6-82D8-D2FA37281A52}"/>
              </a:ext>
            </a:extLst>
          </p:cNvPr>
          <p:cNvSpPr>
            <a:spLocks noGrp="1"/>
          </p:cNvSpPr>
          <p:nvPr>
            <p:ph type="sldNum" sz="quarter" idx="12"/>
          </p:nvPr>
        </p:nvSpPr>
        <p:spPr/>
        <p:txBody>
          <a:bodyPr/>
          <a:lstStyle/>
          <a:p>
            <a:fld id="{E2FB73DA-5FDE-45B5-BAA4-C61223CC44F6}" type="slidenum">
              <a:rPr lang="en-US" smtClean="0"/>
              <a:pPr/>
              <a:t>18</a:t>
            </a:fld>
            <a:endParaRPr lang="en-US" dirty="0"/>
          </a:p>
        </p:txBody>
      </p:sp>
      <p:sp>
        <p:nvSpPr>
          <p:cNvPr id="4" name="Title 3">
            <a:extLst>
              <a:ext uri="{FF2B5EF4-FFF2-40B4-BE49-F238E27FC236}">
                <a16:creationId xmlns:a16="http://schemas.microsoft.com/office/drawing/2014/main" id="{1D604F5A-FEBB-4132-BE3F-37C22067F236}"/>
              </a:ext>
            </a:extLst>
          </p:cNvPr>
          <p:cNvSpPr>
            <a:spLocks noGrp="1"/>
          </p:cNvSpPr>
          <p:nvPr>
            <p:ph type="title"/>
          </p:nvPr>
        </p:nvSpPr>
        <p:spPr/>
        <p:txBody>
          <a:bodyPr/>
          <a:lstStyle/>
          <a:p>
            <a:r>
              <a:rPr lang="en-US" i="1" dirty="0">
                <a:solidFill>
                  <a:srgbClr val="FF0000"/>
                </a:solidFill>
              </a:rPr>
              <a:t>New</a:t>
            </a:r>
            <a:r>
              <a:rPr lang="en-US" b="0" i="1" dirty="0">
                <a:solidFill>
                  <a:srgbClr val="FF0000"/>
                </a:solidFill>
              </a:rPr>
              <a:t>!</a:t>
            </a:r>
            <a:r>
              <a:rPr lang="en-US" dirty="0"/>
              <a:t> General Rating Formula</a:t>
            </a:r>
          </a:p>
        </p:txBody>
      </p:sp>
    </p:spTree>
    <p:extLst>
      <p:ext uri="{BB962C8B-B14F-4D97-AF65-F5344CB8AC3E}">
        <p14:creationId xmlns:p14="http://schemas.microsoft.com/office/powerpoint/2010/main" val="775214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E923F4-0BCA-4E90-BB3A-6E5762462C91}"/>
              </a:ext>
            </a:extLst>
          </p:cNvPr>
          <p:cNvSpPr>
            <a:spLocks noGrp="1"/>
          </p:cNvSpPr>
          <p:nvPr>
            <p:ph idx="1"/>
          </p:nvPr>
        </p:nvSpPr>
        <p:spPr/>
        <p:txBody>
          <a:bodyPr/>
          <a:lstStyle/>
          <a:p>
            <a:r>
              <a:rPr lang="en-US" dirty="0"/>
              <a:t>The following DC are evaluated under the new </a:t>
            </a:r>
            <a:r>
              <a:rPr lang="en-US" i="1" dirty="0">
                <a:solidFill>
                  <a:srgbClr val="FF0000"/>
                </a:solidFill>
              </a:rPr>
              <a:t>General Rating Formula</a:t>
            </a:r>
            <a:r>
              <a:rPr lang="en-US" dirty="0"/>
              <a:t>:</a:t>
            </a:r>
          </a:p>
          <a:p>
            <a:endParaRPr lang="en-US" dirty="0"/>
          </a:p>
          <a:p>
            <a:r>
              <a:rPr lang="en-US" dirty="0"/>
              <a:t>7806  Dermatitis or Eczema</a:t>
            </a:r>
          </a:p>
          <a:p>
            <a:r>
              <a:rPr lang="en-US" dirty="0"/>
              <a:t>7809  Discoid lupus erythematosus</a:t>
            </a:r>
          </a:p>
          <a:p>
            <a:r>
              <a:rPr lang="en-US" dirty="0"/>
              <a:t>7813  Dermatophytosis</a:t>
            </a:r>
          </a:p>
          <a:p>
            <a:r>
              <a:rPr lang="en-US" dirty="0"/>
              <a:t>7815  Bullous disorders</a:t>
            </a:r>
          </a:p>
          <a:p>
            <a:r>
              <a:rPr lang="en-US" dirty="0"/>
              <a:t>7816  Psoriasis</a:t>
            </a:r>
          </a:p>
          <a:p>
            <a:endParaRPr lang="en-US" dirty="0"/>
          </a:p>
        </p:txBody>
      </p:sp>
      <p:sp>
        <p:nvSpPr>
          <p:cNvPr id="3" name="Slide Number Placeholder 2">
            <a:extLst>
              <a:ext uri="{FF2B5EF4-FFF2-40B4-BE49-F238E27FC236}">
                <a16:creationId xmlns:a16="http://schemas.microsoft.com/office/drawing/2014/main" id="{D7641B12-5715-4C6E-9ED8-808EF7C6648C}"/>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
        <p:nvSpPr>
          <p:cNvPr id="4" name="Title 3">
            <a:extLst>
              <a:ext uri="{FF2B5EF4-FFF2-40B4-BE49-F238E27FC236}">
                <a16:creationId xmlns:a16="http://schemas.microsoft.com/office/drawing/2014/main" id="{5189FDE6-17A8-4B20-A6C9-9876B58A87CE}"/>
              </a:ext>
            </a:extLst>
          </p:cNvPr>
          <p:cNvSpPr>
            <a:spLocks noGrp="1"/>
          </p:cNvSpPr>
          <p:nvPr>
            <p:ph type="title"/>
          </p:nvPr>
        </p:nvSpPr>
        <p:spPr/>
        <p:txBody>
          <a:bodyPr/>
          <a:lstStyle/>
          <a:p>
            <a:r>
              <a:rPr lang="en-US" i="1" dirty="0">
                <a:solidFill>
                  <a:srgbClr val="FF0000"/>
                </a:solidFill>
              </a:rPr>
              <a:t>New!</a:t>
            </a:r>
            <a:r>
              <a:rPr lang="en-US" i="1" dirty="0"/>
              <a:t> </a:t>
            </a:r>
            <a:r>
              <a:rPr lang="en-US" dirty="0"/>
              <a:t>General Rating Formula</a:t>
            </a:r>
          </a:p>
        </p:txBody>
      </p:sp>
    </p:spTree>
    <p:extLst>
      <p:ext uri="{BB962C8B-B14F-4D97-AF65-F5344CB8AC3E}">
        <p14:creationId xmlns:p14="http://schemas.microsoft.com/office/powerpoint/2010/main" val="393465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Review updates and changes to the rating schedule for skin.</a:t>
            </a:r>
          </a:p>
          <a:p>
            <a:endParaRPr lang="en-US" sz="2800" dirty="0"/>
          </a:p>
          <a:p>
            <a:r>
              <a:rPr lang="en-US" sz="2800" dirty="0"/>
              <a:t>Determine correct evaluations and effective dates, considering historical and new criteria.</a:t>
            </a:r>
          </a:p>
          <a:p>
            <a:endParaRPr lang="en-US" sz="2800" dirty="0"/>
          </a:p>
          <a:p>
            <a:r>
              <a:rPr lang="en-US" sz="2800" dirty="0"/>
              <a:t>Evaluate skin conditions with accuracy in scenarios provided.</a:t>
            </a:r>
          </a:p>
          <a:p>
            <a:endParaRPr lang="en-US" sz="2800" dirty="0"/>
          </a:p>
          <a:p>
            <a:r>
              <a:rPr lang="en-US" sz="2800" dirty="0"/>
              <a:t>Review skin conditions and treatments</a:t>
            </a:r>
          </a:p>
        </p:txBody>
      </p:sp>
      <p:sp>
        <p:nvSpPr>
          <p:cNvPr id="3" name="Slide Number Placeholder 2"/>
          <p:cNvSpPr>
            <a:spLocks noGrp="1"/>
          </p:cNvSpPr>
          <p:nvPr>
            <p:ph type="sldNum" sz="quarter" idx="12"/>
          </p:nvPr>
        </p:nvSpPr>
        <p:spPr/>
        <p:txBody>
          <a:bodyPr/>
          <a:lstStyle/>
          <a:p>
            <a:fld id="{E2FB73DA-5FDE-45B5-BAA4-C61223CC44F6}" type="slidenum">
              <a:rPr lang="en-US" smtClean="0"/>
              <a:pPr/>
              <a:t>2</a:t>
            </a:fld>
            <a:endParaRPr lang="en-US" dirty="0"/>
          </a:p>
        </p:txBody>
      </p:sp>
      <p:sp>
        <p:nvSpPr>
          <p:cNvPr id="4" name="Title 3"/>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316425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DCCD7C-5E6B-475F-83C7-3711B4B2774D}"/>
              </a:ext>
            </a:extLst>
          </p:cNvPr>
          <p:cNvSpPr>
            <a:spLocks noGrp="1"/>
          </p:cNvSpPr>
          <p:nvPr>
            <p:ph idx="1"/>
          </p:nvPr>
        </p:nvSpPr>
        <p:spPr/>
        <p:txBody>
          <a:bodyPr/>
          <a:lstStyle/>
          <a:p>
            <a:r>
              <a:rPr lang="en-US" dirty="0"/>
              <a:t>7820  Infections of the skin not listed    			elsewhere</a:t>
            </a:r>
          </a:p>
          <a:p>
            <a:r>
              <a:rPr lang="en-US" dirty="0"/>
              <a:t>7821  Cutaneous manifestations of 			collagen-vascular diseases not 		listed elsewhere</a:t>
            </a:r>
          </a:p>
          <a:p>
            <a:r>
              <a:rPr lang="en-US" dirty="0"/>
              <a:t>7822  Papulosquamous disorders not 			listed elsewhere</a:t>
            </a:r>
          </a:p>
          <a:p>
            <a:r>
              <a:rPr lang="en-US" dirty="0"/>
              <a:t>7824  Diseases of keratinization</a:t>
            </a:r>
          </a:p>
        </p:txBody>
      </p:sp>
      <p:sp>
        <p:nvSpPr>
          <p:cNvPr id="3" name="Slide Number Placeholder 2">
            <a:extLst>
              <a:ext uri="{FF2B5EF4-FFF2-40B4-BE49-F238E27FC236}">
                <a16:creationId xmlns:a16="http://schemas.microsoft.com/office/drawing/2014/main" id="{6720FE0A-EAA3-4A58-A9D9-12FB99ED6D4F}"/>
              </a:ext>
            </a:extLst>
          </p:cNvPr>
          <p:cNvSpPr>
            <a:spLocks noGrp="1"/>
          </p:cNvSpPr>
          <p:nvPr>
            <p:ph type="sldNum" sz="quarter" idx="12"/>
          </p:nvPr>
        </p:nvSpPr>
        <p:spPr/>
        <p:txBody>
          <a:bodyPr/>
          <a:lstStyle/>
          <a:p>
            <a:fld id="{E2FB73DA-5FDE-45B5-BAA4-C61223CC44F6}" type="slidenum">
              <a:rPr lang="en-US" smtClean="0"/>
              <a:pPr/>
              <a:t>20</a:t>
            </a:fld>
            <a:endParaRPr lang="en-US" dirty="0"/>
          </a:p>
        </p:txBody>
      </p:sp>
      <p:sp>
        <p:nvSpPr>
          <p:cNvPr id="4" name="Title 3">
            <a:extLst>
              <a:ext uri="{FF2B5EF4-FFF2-40B4-BE49-F238E27FC236}">
                <a16:creationId xmlns:a16="http://schemas.microsoft.com/office/drawing/2014/main" id="{986084CD-C0FA-401C-A47E-D232D67930D0}"/>
              </a:ext>
            </a:extLst>
          </p:cNvPr>
          <p:cNvSpPr>
            <a:spLocks noGrp="1"/>
          </p:cNvSpPr>
          <p:nvPr>
            <p:ph type="title"/>
          </p:nvPr>
        </p:nvSpPr>
        <p:spPr/>
        <p:txBody>
          <a:bodyPr/>
          <a:lstStyle/>
          <a:p>
            <a:r>
              <a:rPr lang="en-US" dirty="0">
                <a:solidFill>
                  <a:srgbClr val="FF0000"/>
                </a:solidFill>
              </a:rPr>
              <a:t>New! </a:t>
            </a:r>
            <a:r>
              <a:rPr lang="en-US" dirty="0"/>
              <a:t>General Rating Formula</a:t>
            </a:r>
          </a:p>
        </p:txBody>
      </p:sp>
    </p:spTree>
    <p:extLst>
      <p:ext uri="{BB962C8B-B14F-4D97-AF65-F5344CB8AC3E}">
        <p14:creationId xmlns:p14="http://schemas.microsoft.com/office/powerpoint/2010/main" val="201283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E923F4-0BCA-4E90-BB3A-6E5762462C91}"/>
              </a:ext>
            </a:extLst>
          </p:cNvPr>
          <p:cNvSpPr>
            <a:spLocks noGrp="1"/>
          </p:cNvSpPr>
          <p:nvPr>
            <p:ph idx="1"/>
          </p:nvPr>
        </p:nvSpPr>
        <p:spPr/>
        <p:txBody>
          <a:bodyPr/>
          <a:lstStyle/>
          <a:p>
            <a:pPr marL="0" indent="0" algn="ctr">
              <a:buNone/>
            </a:pPr>
            <a:r>
              <a:rPr lang="en-US" dirty="0"/>
              <a:t>DC 7801 &amp; 7802 Burn Scars, </a:t>
            </a:r>
            <a:br>
              <a:rPr lang="en-US" dirty="0"/>
            </a:br>
            <a:r>
              <a:rPr lang="en-US" dirty="0"/>
              <a:t> Scars due to Other Causes,</a:t>
            </a:r>
          </a:p>
          <a:p>
            <a:pPr marL="0" indent="0" algn="ctr">
              <a:lnSpc>
                <a:spcPct val="20000"/>
              </a:lnSpc>
              <a:buNone/>
            </a:pPr>
            <a:endParaRPr lang="en-US" dirty="0"/>
          </a:p>
          <a:p>
            <a:pPr marL="0" indent="0">
              <a:buNone/>
            </a:pPr>
            <a:r>
              <a:rPr lang="en-US" sz="2800" dirty="0"/>
              <a:t>DC 7801 – …of the Head, face or neck</a:t>
            </a:r>
          </a:p>
          <a:p>
            <a:pPr marL="0" indent="0">
              <a:buNone/>
            </a:pPr>
            <a:r>
              <a:rPr lang="en-US" sz="2800" dirty="0"/>
              <a:t>DC 7802 – …other than the Head, face or neck </a:t>
            </a:r>
          </a:p>
          <a:p>
            <a:pPr marL="0" indent="0">
              <a:lnSpc>
                <a:spcPct val="20000"/>
              </a:lnSpc>
              <a:buNone/>
            </a:pPr>
            <a:endParaRPr lang="en-US" sz="2800" dirty="0"/>
          </a:p>
          <a:p>
            <a:r>
              <a:rPr lang="en-US" dirty="0"/>
              <a:t>Removed “deep and linear” and </a:t>
            </a:r>
            <a:br>
              <a:rPr lang="en-US" dirty="0"/>
            </a:br>
            <a:r>
              <a:rPr lang="en-US" dirty="0"/>
              <a:t>“superficial and non-linear”</a:t>
            </a:r>
          </a:p>
          <a:p>
            <a:r>
              <a:rPr lang="en-US" dirty="0"/>
              <a:t>Replaced with “</a:t>
            </a:r>
            <a:r>
              <a:rPr lang="en-US" i="1" dirty="0">
                <a:solidFill>
                  <a:srgbClr val="FF0000"/>
                </a:solidFill>
              </a:rPr>
              <a:t>that are associated with underlying soft tissue damage</a:t>
            </a:r>
            <a:r>
              <a:rPr lang="en-US" dirty="0"/>
              <a:t>.”</a:t>
            </a:r>
          </a:p>
        </p:txBody>
      </p:sp>
      <p:sp>
        <p:nvSpPr>
          <p:cNvPr id="3" name="Slide Number Placeholder 2">
            <a:extLst>
              <a:ext uri="{FF2B5EF4-FFF2-40B4-BE49-F238E27FC236}">
                <a16:creationId xmlns:a16="http://schemas.microsoft.com/office/drawing/2014/main" id="{D7641B12-5715-4C6E-9ED8-808EF7C6648C}"/>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
        <p:nvSpPr>
          <p:cNvPr id="4" name="Title 3">
            <a:extLst>
              <a:ext uri="{FF2B5EF4-FFF2-40B4-BE49-F238E27FC236}">
                <a16:creationId xmlns:a16="http://schemas.microsoft.com/office/drawing/2014/main" id="{5189FDE6-17A8-4B20-A6C9-9876B58A87CE}"/>
              </a:ext>
            </a:extLst>
          </p:cNvPr>
          <p:cNvSpPr>
            <a:spLocks noGrp="1"/>
          </p:cNvSpPr>
          <p:nvPr>
            <p:ph type="title"/>
          </p:nvPr>
        </p:nvSpPr>
        <p:spPr/>
        <p:txBody>
          <a:bodyPr/>
          <a:lstStyle/>
          <a:p>
            <a:r>
              <a:rPr lang="en-US" dirty="0"/>
              <a:t>SCARS - DC 7801 &amp; 7802</a:t>
            </a:r>
          </a:p>
        </p:txBody>
      </p:sp>
    </p:spTree>
    <p:extLst>
      <p:ext uri="{BB962C8B-B14F-4D97-AF65-F5344CB8AC3E}">
        <p14:creationId xmlns:p14="http://schemas.microsoft.com/office/powerpoint/2010/main" val="49673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E923F4-0BCA-4E90-BB3A-6E5762462C91}"/>
              </a:ext>
            </a:extLst>
          </p:cNvPr>
          <p:cNvSpPr>
            <a:spLocks noGrp="1"/>
          </p:cNvSpPr>
          <p:nvPr>
            <p:ph idx="1"/>
          </p:nvPr>
        </p:nvSpPr>
        <p:spPr/>
        <p:txBody>
          <a:bodyPr/>
          <a:lstStyle/>
          <a:p>
            <a:endParaRPr lang="en-US" dirty="0"/>
          </a:p>
          <a:p>
            <a:r>
              <a:rPr lang="en-US" dirty="0"/>
              <a:t>Note 1 and 2 changed</a:t>
            </a:r>
          </a:p>
          <a:p>
            <a:pPr marL="0" indent="0">
              <a:buNone/>
            </a:pPr>
            <a:r>
              <a:rPr lang="en-US" dirty="0"/>
              <a:t>  </a:t>
            </a:r>
          </a:p>
          <a:p>
            <a:pPr marL="0" indent="0">
              <a:buNone/>
            </a:pPr>
            <a:r>
              <a:rPr lang="en-US" dirty="0"/>
              <a:t> - Note 1 – </a:t>
            </a:r>
            <a:r>
              <a:rPr lang="en-US" i="1" dirty="0">
                <a:solidFill>
                  <a:srgbClr val="FF0000"/>
                </a:solidFill>
              </a:rPr>
              <a:t>defines the six zones of the body – each extremity, anterior trunk, and posterior trunk.  Use midaxillary line to divide the anterior trunk from posterior trunk.</a:t>
            </a:r>
          </a:p>
        </p:txBody>
      </p:sp>
      <p:sp>
        <p:nvSpPr>
          <p:cNvPr id="3" name="Slide Number Placeholder 2">
            <a:extLst>
              <a:ext uri="{FF2B5EF4-FFF2-40B4-BE49-F238E27FC236}">
                <a16:creationId xmlns:a16="http://schemas.microsoft.com/office/drawing/2014/main" id="{D7641B12-5715-4C6E-9ED8-808EF7C6648C}"/>
              </a:ext>
            </a:extLst>
          </p:cNvPr>
          <p:cNvSpPr>
            <a:spLocks noGrp="1"/>
          </p:cNvSpPr>
          <p:nvPr>
            <p:ph type="sldNum" sz="quarter" idx="12"/>
          </p:nvPr>
        </p:nvSpPr>
        <p:spPr/>
        <p:txBody>
          <a:bodyPr/>
          <a:lstStyle/>
          <a:p>
            <a:fld id="{E2FB73DA-5FDE-45B5-BAA4-C61223CC44F6}" type="slidenum">
              <a:rPr lang="en-US" smtClean="0"/>
              <a:pPr/>
              <a:t>22</a:t>
            </a:fld>
            <a:endParaRPr lang="en-US" dirty="0"/>
          </a:p>
        </p:txBody>
      </p:sp>
      <p:sp>
        <p:nvSpPr>
          <p:cNvPr id="4" name="Title 3">
            <a:extLst>
              <a:ext uri="{FF2B5EF4-FFF2-40B4-BE49-F238E27FC236}">
                <a16:creationId xmlns:a16="http://schemas.microsoft.com/office/drawing/2014/main" id="{5189FDE6-17A8-4B20-A6C9-9876B58A87CE}"/>
              </a:ext>
            </a:extLst>
          </p:cNvPr>
          <p:cNvSpPr>
            <a:spLocks noGrp="1"/>
          </p:cNvSpPr>
          <p:nvPr>
            <p:ph type="title"/>
          </p:nvPr>
        </p:nvSpPr>
        <p:spPr/>
        <p:txBody>
          <a:bodyPr/>
          <a:lstStyle/>
          <a:p>
            <a:r>
              <a:rPr lang="en-US" dirty="0"/>
              <a:t>DC 7801 &amp; 7802 notes</a:t>
            </a:r>
          </a:p>
        </p:txBody>
      </p:sp>
    </p:spTree>
    <p:extLst>
      <p:ext uri="{BB962C8B-B14F-4D97-AF65-F5344CB8AC3E}">
        <p14:creationId xmlns:p14="http://schemas.microsoft.com/office/powerpoint/2010/main" val="3856509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E923F4-0BCA-4E90-BB3A-6E5762462C91}"/>
              </a:ext>
            </a:extLst>
          </p:cNvPr>
          <p:cNvSpPr>
            <a:spLocks noGrp="1"/>
          </p:cNvSpPr>
          <p:nvPr>
            <p:ph idx="1"/>
          </p:nvPr>
        </p:nvSpPr>
        <p:spPr>
          <a:xfrm>
            <a:off x="628650" y="1474292"/>
            <a:ext cx="7886700" cy="4882058"/>
          </a:xfrm>
        </p:spPr>
        <p:txBody>
          <a:bodyPr/>
          <a:lstStyle/>
          <a:p>
            <a:pPr marL="0" indent="0">
              <a:buNone/>
            </a:pPr>
            <a:r>
              <a:rPr lang="en-US" dirty="0"/>
              <a:t> -Note 2: </a:t>
            </a:r>
          </a:p>
          <a:p>
            <a:pPr marL="0" indent="0">
              <a:buNone/>
            </a:pPr>
            <a:r>
              <a:rPr lang="en-US" sz="2800" i="1" dirty="0">
                <a:solidFill>
                  <a:srgbClr val="FF0000"/>
                </a:solidFill>
              </a:rPr>
              <a:t>A separate evaluation may be assigned for each affected zone of the body under this DC if there are multiple scars, or a single scar, affecting multiple zones of the body.  Combine separate evaluations under CFR 4.25. </a:t>
            </a:r>
          </a:p>
          <a:p>
            <a:pPr marL="0" indent="0">
              <a:buNone/>
            </a:pPr>
            <a:endParaRPr lang="en-US" sz="2800" i="1" dirty="0">
              <a:solidFill>
                <a:srgbClr val="FF0000"/>
              </a:solidFill>
            </a:endParaRPr>
          </a:p>
          <a:p>
            <a:pPr marL="0" indent="0">
              <a:buNone/>
            </a:pPr>
            <a:r>
              <a:rPr lang="en-US" sz="2800" i="1" dirty="0">
                <a:solidFill>
                  <a:srgbClr val="FF0000"/>
                </a:solidFill>
              </a:rPr>
              <a:t>Alternatively, if a higher evaluation results from adding areas from multiple zones of the body, a single evaluation may be assigned under the diagnostic code</a:t>
            </a:r>
            <a:r>
              <a:rPr lang="en-US" sz="2800" dirty="0"/>
              <a:t>.</a:t>
            </a:r>
          </a:p>
        </p:txBody>
      </p:sp>
      <p:sp>
        <p:nvSpPr>
          <p:cNvPr id="3" name="Slide Number Placeholder 2">
            <a:extLst>
              <a:ext uri="{FF2B5EF4-FFF2-40B4-BE49-F238E27FC236}">
                <a16:creationId xmlns:a16="http://schemas.microsoft.com/office/drawing/2014/main" id="{D7641B12-5715-4C6E-9ED8-808EF7C6648C}"/>
              </a:ext>
            </a:extLst>
          </p:cNvPr>
          <p:cNvSpPr>
            <a:spLocks noGrp="1"/>
          </p:cNvSpPr>
          <p:nvPr>
            <p:ph type="sldNum" sz="quarter" idx="12"/>
          </p:nvPr>
        </p:nvSpPr>
        <p:spPr/>
        <p:txBody>
          <a:bodyPr/>
          <a:lstStyle/>
          <a:p>
            <a:fld id="{E2FB73DA-5FDE-45B5-BAA4-C61223CC44F6}" type="slidenum">
              <a:rPr lang="en-US" smtClean="0"/>
              <a:pPr/>
              <a:t>23</a:t>
            </a:fld>
            <a:endParaRPr lang="en-US" dirty="0"/>
          </a:p>
        </p:txBody>
      </p:sp>
      <p:sp>
        <p:nvSpPr>
          <p:cNvPr id="4" name="Title 3">
            <a:extLst>
              <a:ext uri="{FF2B5EF4-FFF2-40B4-BE49-F238E27FC236}">
                <a16:creationId xmlns:a16="http://schemas.microsoft.com/office/drawing/2014/main" id="{5189FDE6-17A8-4B20-A6C9-9876B58A87CE}"/>
              </a:ext>
            </a:extLst>
          </p:cNvPr>
          <p:cNvSpPr>
            <a:spLocks noGrp="1"/>
          </p:cNvSpPr>
          <p:nvPr>
            <p:ph type="title"/>
          </p:nvPr>
        </p:nvSpPr>
        <p:spPr/>
        <p:txBody>
          <a:bodyPr/>
          <a:lstStyle/>
          <a:p>
            <a:r>
              <a:rPr lang="en-US" dirty="0"/>
              <a:t>DC 7801 &amp; 7802 notes</a:t>
            </a:r>
          </a:p>
        </p:txBody>
      </p:sp>
    </p:spTree>
    <p:extLst>
      <p:ext uri="{BB962C8B-B14F-4D97-AF65-F5344CB8AC3E}">
        <p14:creationId xmlns:p14="http://schemas.microsoft.com/office/powerpoint/2010/main" val="3006029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E923F4-0BCA-4E90-BB3A-6E5762462C91}"/>
              </a:ext>
            </a:extLst>
          </p:cNvPr>
          <p:cNvSpPr>
            <a:spLocks noGrp="1"/>
          </p:cNvSpPr>
          <p:nvPr>
            <p:ph idx="1"/>
          </p:nvPr>
        </p:nvSpPr>
        <p:spPr/>
        <p:txBody>
          <a:bodyPr/>
          <a:lstStyle/>
          <a:p>
            <a:pPr marL="0" indent="0">
              <a:buNone/>
            </a:pPr>
            <a:r>
              <a:rPr lang="en-US" sz="2800" dirty="0"/>
              <a:t>DC 7802 - Scars …superficial and nonlinear, other than the head face or neck.</a:t>
            </a:r>
          </a:p>
          <a:p>
            <a:pPr marL="0" indent="0">
              <a:lnSpc>
                <a:spcPct val="20000"/>
              </a:lnSpc>
              <a:buNone/>
            </a:pPr>
            <a:endParaRPr lang="en-US" sz="2800" dirty="0"/>
          </a:p>
          <a:p>
            <a:pPr marL="0" indent="0">
              <a:buNone/>
            </a:pPr>
            <a:r>
              <a:rPr lang="en-US" sz="2800" dirty="0"/>
              <a:t>DC 7804 - Scars, unstable or painful.</a:t>
            </a:r>
          </a:p>
          <a:p>
            <a:pPr marL="0" indent="0">
              <a:lnSpc>
                <a:spcPct val="20000"/>
              </a:lnSpc>
              <a:buNone/>
            </a:pPr>
            <a:endParaRPr lang="en-US" sz="2800" dirty="0"/>
          </a:p>
          <a:p>
            <a:pPr marL="0" indent="0">
              <a:buNone/>
            </a:pPr>
            <a:r>
              <a:rPr lang="en-US" sz="2800" dirty="0"/>
              <a:t>DC 7805, Scars, other; and other effects of scars evaluated under DC 7800, 7801, 7802 or 7804</a:t>
            </a:r>
          </a:p>
          <a:p>
            <a:pPr marL="0" indent="0">
              <a:lnSpc>
                <a:spcPct val="20000"/>
              </a:lnSpc>
              <a:buNone/>
            </a:pPr>
            <a:endParaRPr lang="en-US" sz="2800" dirty="0"/>
          </a:p>
          <a:p>
            <a:pPr marL="0" indent="0">
              <a:buNone/>
            </a:pPr>
            <a:r>
              <a:rPr lang="en-US" dirty="0"/>
              <a:t>The phrase “</a:t>
            </a:r>
            <a:r>
              <a:rPr lang="en-US" i="1" dirty="0">
                <a:solidFill>
                  <a:srgbClr val="FF0000"/>
                </a:solidFill>
              </a:rPr>
              <a:t>including linear scars</a:t>
            </a:r>
            <a:r>
              <a:rPr lang="en-US" dirty="0"/>
              <a:t>” was    </a:t>
            </a:r>
            <a:r>
              <a:rPr lang="en-US" u="sng" dirty="0"/>
              <a:t>removed</a:t>
            </a:r>
            <a:r>
              <a:rPr lang="en-US" dirty="0"/>
              <a:t> from the DC 7805 description</a:t>
            </a:r>
          </a:p>
          <a:p>
            <a:pPr marL="0" indent="0">
              <a:buNone/>
            </a:pPr>
            <a:endParaRPr lang="en-US" dirty="0"/>
          </a:p>
        </p:txBody>
      </p:sp>
      <p:sp>
        <p:nvSpPr>
          <p:cNvPr id="3" name="Slide Number Placeholder 2">
            <a:extLst>
              <a:ext uri="{FF2B5EF4-FFF2-40B4-BE49-F238E27FC236}">
                <a16:creationId xmlns:a16="http://schemas.microsoft.com/office/drawing/2014/main" id="{D7641B12-5715-4C6E-9ED8-808EF7C6648C}"/>
              </a:ext>
            </a:extLst>
          </p:cNvPr>
          <p:cNvSpPr>
            <a:spLocks noGrp="1"/>
          </p:cNvSpPr>
          <p:nvPr>
            <p:ph type="sldNum" sz="quarter" idx="12"/>
          </p:nvPr>
        </p:nvSpPr>
        <p:spPr/>
        <p:txBody>
          <a:bodyPr/>
          <a:lstStyle/>
          <a:p>
            <a:fld id="{E2FB73DA-5FDE-45B5-BAA4-C61223CC44F6}" type="slidenum">
              <a:rPr lang="en-US" smtClean="0"/>
              <a:pPr/>
              <a:t>24</a:t>
            </a:fld>
            <a:endParaRPr lang="en-US" dirty="0"/>
          </a:p>
        </p:txBody>
      </p:sp>
      <p:sp>
        <p:nvSpPr>
          <p:cNvPr id="4" name="Title 3">
            <a:extLst>
              <a:ext uri="{FF2B5EF4-FFF2-40B4-BE49-F238E27FC236}">
                <a16:creationId xmlns:a16="http://schemas.microsoft.com/office/drawing/2014/main" id="{5189FDE6-17A8-4B20-A6C9-9876B58A87CE}"/>
              </a:ext>
            </a:extLst>
          </p:cNvPr>
          <p:cNvSpPr>
            <a:spLocks noGrp="1"/>
          </p:cNvSpPr>
          <p:nvPr>
            <p:ph type="title"/>
          </p:nvPr>
        </p:nvSpPr>
        <p:spPr/>
        <p:txBody>
          <a:bodyPr/>
          <a:lstStyle/>
          <a:p>
            <a:r>
              <a:rPr lang="en-US" dirty="0"/>
              <a:t>DC 7802- 7805 (Scar DCs)</a:t>
            </a:r>
          </a:p>
        </p:txBody>
      </p:sp>
    </p:spTree>
    <p:extLst>
      <p:ext uri="{BB962C8B-B14F-4D97-AF65-F5344CB8AC3E}">
        <p14:creationId xmlns:p14="http://schemas.microsoft.com/office/powerpoint/2010/main" val="425780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DCCD7C-5E6B-475F-83C7-3711B4B2774D}"/>
              </a:ext>
            </a:extLst>
          </p:cNvPr>
          <p:cNvSpPr>
            <a:spLocks noGrp="1"/>
          </p:cNvSpPr>
          <p:nvPr>
            <p:ph idx="1"/>
          </p:nvPr>
        </p:nvSpPr>
        <p:spPr/>
        <p:txBody>
          <a:bodyPr/>
          <a:lstStyle/>
          <a:p>
            <a:r>
              <a:rPr lang="en-US" dirty="0"/>
              <a:t>7809  Discoid lupus erythematosus (DLE)</a:t>
            </a:r>
          </a:p>
          <a:p>
            <a:pPr marL="0" indent="0" algn="ctr">
              <a:buNone/>
            </a:pPr>
            <a:r>
              <a:rPr lang="en-US" i="1" dirty="0">
                <a:solidFill>
                  <a:srgbClr val="FF0000"/>
                </a:solidFill>
              </a:rPr>
              <a:t>(subacute cutaneous lupus erythematosus is removed)</a:t>
            </a:r>
          </a:p>
          <a:p>
            <a:pPr marL="0" indent="0" algn="ctr">
              <a:buNone/>
            </a:pPr>
            <a:endParaRPr lang="en-US" dirty="0">
              <a:solidFill>
                <a:srgbClr val="FF0000"/>
              </a:solidFill>
            </a:endParaRPr>
          </a:p>
          <a:p>
            <a:r>
              <a:rPr lang="en-US" dirty="0"/>
              <a:t>7813  Dermatophytosis (ringworm, tinea corporis, tinea pedis, tinea barbae, tinea unguium, tinea cruris, </a:t>
            </a:r>
            <a:r>
              <a:rPr lang="en-US" i="1" dirty="0">
                <a:solidFill>
                  <a:srgbClr val="FF0000"/>
                </a:solidFill>
              </a:rPr>
              <a:t>and tinea versicolor </a:t>
            </a:r>
            <a:r>
              <a:rPr lang="en-US" dirty="0">
                <a:solidFill>
                  <a:srgbClr val="FF0000"/>
                </a:solidFill>
              </a:rPr>
              <a:t>(added)</a:t>
            </a:r>
          </a:p>
        </p:txBody>
      </p:sp>
      <p:sp>
        <p:nvSpPr>
          <p:cNvPr id="3" name="Slide Number Placeholder 2">
            <a:extLst>
              <a:ext uri="{FF2B5EF4-FFF2-40B4-BE49-F238E27FC236}">
                <a16:creationId xmlns:a16="http://schemas.microsoft.com/office/drawing/2014/main" id="{6720FE0A-EAA3-4A58-A9D9-12FB99ED6D4F}"/>
              </a:ext>
            </a:extLst>
          </p:cNvPr>
          <p:cNvSpPr>
            <a:spLocks noGrp="1"/>
          </p:cNvSpPr>
          <p:nvPr>
            <p:ph type="sldNum" sz="quarter" idx="12"/>
          </p:nvPr>
        </p:nvSpPr>
        <p:spPr/>
        <p:txBody>
          <a:bodyPr/>
          <a:lstStyle/>
          <a:p>
            <a:fld id="{E2FB73DA-5FDE-45B5-BAA4-C61223CC44F6}" type="slidenum">
              <a:rPr lang="en-US" smtClean="0"/>
              <a:pPr/>
              <a:t>25</a:t>
            </a:fld>
            <a:endParaRPr lang="en-US" dirty="0"/>
          </a:p>
        </p:txBody>
      </p:sp>
      <p:sp>
        <p:nvSpPr>
          <p:cNvPr id="4" name="Title 3">
            <a:extLst>
              <a:ext uri="{FF2B5EF4-FFF2-40B4-BE49-F238E27FC236}">
                <a16:creationId xmlns:a16="http://schemas.microsoft.com/office/drawing/2014/main" id="{986084CD-C0FA-401C-A47E-D232D67930D0}"/>
              </a:ext>
            </a:extLst>
          </p:cNvPr>
          <p:cNvSpPr>
            <a:spLocks noGrp="1"/>
          </p:cNvSpPr>
          <p:nvPr>
            <p:ph type="title"/>
          </p:nvPr>
        </p:nvSpPr>
        <p:spPr/>
        <p:txBody>
          <a:bodyPr/>
          <a:lstStyle/>
          <a:p>
            <a:r>
              <a:rPr lang="en-US" sz="3000" dirty="0"/>
              <a:t>DC descriptions (changes in </a:t>
            </a:r>
            <a:r>
              <a:rPr lang="en-US" sz="3000" i="1" dirty="0">
                <a:solidFill>
                  <a:srgbClr val="FF0000"/>
                </a:solidFill>
              </a:rPr>
              <a:t>red</a:t>
            </a:r>
            <a:r>
              <a:rPr lang="en-US" sz="3000" dirty="0"/>
              <a:t>)</a:t>
            </a:r>
          </a:p>
        </p:txBody>
      </p:sp>
    </p:spTree>
    <p:extLst>
      <p:ext uri="{BB962C8B-B14F-4D97-AF65-F5344CB8AC3E}">
        <p14:creationId xmlns:p14="http://schemas.microsoft.com/office/powerpoint/2010/main" val="3164027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99F358-FDA2-4F58-AF40-34EAB20A9A00}"/>
              </a:ext>
            </a:extLst>
          </p:cNvPr>
          <p:cNvSpPr>
            <a:spLocks noGrp="1"/>
          </p:cNvSpPr>
          <p:nvPr>
            <p:ph type="sldNum" sz="quarter" idx="12"/>
          </p:nvPr>
        </p:nvSpPr>
        <p:spPr/>
        <p:txBody>
          <a:bodyPr/>
          <a:lstStyle/>
          <a:p>
            <a:fld id="{E2FB73DA-5FDE-45B5-BAA4-C61223CC44F6}" type="slidenum">
              <a:rPr lang="en-US" smtClean="0"/>
              <a:pPr/>
              <a:t>26</a:t>
            </a:fld>
            <a:endParaRPr lang="en-US" dirty="0"/>
          </a:p>
        </p:txBody>
      </p:sp>
      <p:sp>
        <p:nvSpPr>
          <p:cNvPr id="4" name="Title 3">
            <a:extLst>
              <a:ext uri="{FF2B5EF4-FFF2-40B4-BE49-F238E27FC236}">
                <a16:creationId xmlns:a16="http://schemas.microsoft.com/office/drawing/2014/main" id="{00EA782B-E331-442D-AE5C-2476FF862671}"/>
              </a:ext>
            </a:extLst>
          </p:cNvPr>
          <p:cNvSpPr>
            <a:spLocks noGrp="1"/>
          </p:cNvSpPr>
          <p:nvPr>
            <p:ph type="title"/>
          </p:nvPr>
        </p:nvSpPr>
        <p:spPr/>
        <p:txBody>
          <a:bodyPr/>
          <a:lstStyle/>
          <a:p>
            <a:r>
              <a:rPr lang="en-US" dirty="0"/>
              <a:t>Discoid lupus erythematosus</a:t>
            </a:r>
          </a:p>
        </p:txBody>
      </p:sp>
      <p:pic>
        <p:nvPicPr>
          <p:cNvPr id="3078" name="Picture 6" descr="Image result for discoid lupus erythematosus">
            <a:extLst>
              <a:ext uri="{FF2B5EF4-FFF2-40B4-BE49-F238E27FC236}">
                <a16:creationId xmlns:a16="http://schemas.microsoft.com/office/drawing/2014/main" id="{40CF65A5-28EA-4711-A111-AC911B8EFB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56187" y="2290561"/>
            <a:ext cx="4431626" cy="291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241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256199-AF39-4248-8667-16423C54BEBD}"/>
              </a:ext>
            </a:extLst>
          </p:cNvPr>
          <p:cNvSpPr>
            <a:spLocks noGrp="1"/>
          </p:cNvSpPr>
          <p:nvPr>
            <p:ph type="sldNum" sz="quarter" idx="12"/>
          </p:nvPr>
        </p:nvSpPr>
        <p:spPr/>
        <p:txBody>
          <a:bodyPr/>
          <a:lstStyle/>
          <a:p>
            <a:fld id="{E2FB73DA-5FDE-45B5-BAA4-C61223CC44F6}" type="slidenum">
              <a:rPr lang="en-US" smtClean="0"/>
              <a:pPr/>
              <a:t>27</a:t>
            </a:fld>
            <a:endParaRPr lang="en-US" dirty="0"/>
          </a:p>
        </p:txBody>
      </p:sp>
      <p:sp>
        <p:nvSpPr>
          <p:cNvPr id="4" name="Title 3">
            <a:extLst>
              <a:ext uri="{FF2B5EF4-FFF2-40B4-BE49-F238E27FC236}">
                <a16:creationId xmlns:a16="http://schemas.microsoft.com/office/drawing/2014/main" id="{758E5488-B517-4730-B993-EF768D0F00C9}"/>
              </a:ext>
            </a:extLst>
          </p:cNvPr>
          <p:cNvSpPr>
            <a:spLocks noGrp="1"/>
          </p:cNvSpPr>
          <p:nvPr>
            <p:ph type="title"/>
          </p:nvPr>
        </p:nvSpPr>
        <p:spPr/>
        <p:txBody>
          <a:bodyPr/>
          <a:lstStyle/>
          <a:p>
            <a:r>
              <a:rPr lang="en-US" dirty="0"/>
              <a:t>Tinea versicolor</a:t>
            </a:r>
          </a:p>
        </p:txBody>
      </p:sp>
      <p:pic>
        <p:nvPicPr>
          <p:cNvPr id="2050" name="Picture 2" descr="Picture of Tinea Versicolor    &#10;">
            <a:extLst>
              <a:ext uri="{FF2B5EF4-FFF2-40B4-BE49-F238E27FC236}">
                <a16:creationId xmlns:a16="http://schemas.microsoft.com/office/drawing/2014/main" id="{9A4926FD-C8DE-4453-A648-0FA62C081E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45246" y="1945066"/>
            <a:ext cx="5706357" cy="387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201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DCCD7C-5E6B-475F-83C7-3711B4B2774D}"/>
              </a:ext>
            </a:extLst>
          </p:cNvPr>
          <p:cNvSpPr>
            <a:spLocks noGrp="1"/>
          </p:cNvSpPr>
          <p:nvPr>
            <p:ph idx="1"/>
          </p:nvPr>
        </p:nvSpPr>
        <p:spPr/>
        <p:txBody>
          <a:bodyPr/>
          <a:lstStyle/>
          <a:p>
            <a:r>
              <a:rPr lang="en-US" sz="2800" dirty="0"/>
              <a:t>7821  Cutaneous manifestations of collagen-vascular disease not listed elsewhere (including scleroderma, calcinosis cutis, </a:t>
            </a:r>
            <a:r>
              <a:rPr lang="en-US" sz="2800" i="1" dirty="0">
                <a:solidFill>
                  <a:srgbClr val="FF0000"/>
                </a:solidFill>
              </a:rPr>
              <a:t>subacute cutaneous lupus erythematosus</a:t>
            </a:r>
            <a:r>
              <a:rPr lang="en-US" sz="2800" dirty="0"/>
              <a:t>, and dermatomyositis)</a:t>
            </a:r>
          </a:p>
          <a:p>
            <a:endParaRPr lang="en-US" sz="2800" dirty="0"/>
          </a:p>
          <a:p>
            <a:r>
              <a:rPr lang="en-US" sz="2800" dirty="0"/>
              <a:t>7822  Papulosquamous disorders not listed elsewhere (including lichen planus, large or small plaque parapsoriasis, pityriasis lichenoides et varioliformis acuta (PLEVA), lymphomatoid papulosus, </a:t>
            </a:r>
            <a:r>
              <a:rPr lang="en-US" sz="2800" i="1" dirty="0">
                <a:solidFill>
                  <a:srgbClr val="FF0000"/>
                </a:solidFill>
              </a:rPr>
              <a:t>mycosis fungoides </a:t>
            </a:r>
            <a:r>
              <a:rPr lang="en-US" sz="2800" dirty="0"/>
              <a:t>and pityriasis rubra pilaris (PRP)</a:t>
            </a:r>
          </a:p>
          <a:p>
            <a:endParaRPr lang="en-US" sz="2800" dirty="0"/>
          </a:p>
          <a:p>
            <a:endParaRPr lang="en-US" sz="2800" dirty="0"/>
          </a:p>
        </p:txBody>
      </p:sp>
      <p:sp>
        <p:nvSpPr>
          <p:cNvPr id="3" name="Slide Number Placeholder 2">
            <a:extLst>
              <a:ext uri="{FF2B5EF4-FFF2-40B4-BE49-F238E27FC236}">
                <a16:creationId xmlns:a16="http://schemas.microsoft.com/office/drawing/2014/main" id="{6720FE0A-EAA3-4A58-A9D9-12FB99ED6D4F}"/>
              </a:ext>
            </a:extLst>
          </p:cNvPr>
          <p:cNvSpPr>
            <a:spLocks noGrp="1"/>
          </p:cNvSpPr>
          <p:nvPr>
            <p:ph type="sldNum" sz="quarter" idx="12"/>
          </p:nvPr>
        </p:nvSpPr>
        <p:spPr/>
        <p:txBody>
          <a:bodyPr/>
          <a:lstStyle/>
          <a:p>
            <a:fld id="{E2FB73DA-5FDE-45B5-BAA4-C61223CC44F6}" type="slidenum">
              <a:rPr lang="en-US" smtClean="0"/>
              <a:pPr/>
              <a:t>28</a:t>
            </a:fld>
            <a:endParaRPr lang="en-US" dirty="0"/>
          </a:p>
        </p:txBody>
      </p:sp>
      <p:sp>
        <p:nvSpPr>
          <p:cNvPr id="4" name="Title 3">
            <a:extLst>
              <a:ext uri="{FF2B5EF4-FFF2-40B4-BE49-F238E27FC236}">
                <a16:creationId xmlns:a16="http://schemas.microsoft.com/office/drawing/2014/main" id="{986084CD-C0FA-401C-A47E-D232D67930D0}"/>
              </a:ext>
            </a:extLst>
          </p:cNvPr>
          <p:cNvSpPr>
            <a:spLocks noGrp="1"/>
          </p:cNvSpPr>
          <p:nvPr>
            <p:ph type="title"/>
          </p:nvPr>
        </p:nvSpPr>
        <p:spPr/>
        <p:txBody>
          <a:bodyPr/>
          <a:lstStyle/>
          <a:p>
            <a:r>
              <a:rPr lang="en-US" sz="3000" dirty="0"/>
              <a:t>DC descriptions (changes in </a:t>
            </a:r>
            <a:r>
              <a:rPr lang="en-US" sz="3000" dirty="0">
                <a:solidFill>
                  <a:srgbClr val="FF0000"/>
                </a:solidFill>
              </a:rPr>
              <a:t>red</a:t>
            </a:r>
            <a:r>
              <a:rPr lang="en-US" sz="3000" dirty="0"/>
              <a:t>)</a:t>
            </a:r>
          </a:p>
        </p:txBody>
      </p:sp>
    </p:spTree>
    <p:extLst>
      <p:ext uri="{BB962C8B-B14F-4D97-AF65-F5344CB8AC3E}">
        <p14:creationId xmlns:p14="http://schemas.microsoft.com/office/powerpoint/2010/main" val="882450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25401A-C460-4C3B-A164-74A6007B9CB9}"/>
              </a:ext>
            </a:extLst>
          </p:cNvPr>
          <p:cNvSpPr>
            <a:spLocks noGrp="1"/>
          </p:cNvSpPr>
          <p:nvPr>
            <p:ph type="sldNum" sz="quarter" idx="12"/>
          </p:nvPr>
        </p:nvSpPr>
        <p:spPr/>
        <p:txBody>
          <a:bodyPr/>
          <a:lstStyle/>
          <a:p>
            <a:fld id="{E2FB73DA-5FDE-45B5-BAA4-C61223CC44F6}" type="slidenum">
              <a:rPr lang="en-US" smtClean="0"/>
              <a:pPr/>
              <a:t>29</a:t>
            </a:fld>
            <a:endParaRPr lang="en-US" dirty="0"/>
          </a:p>
        </p:txBody>
      </p:sp>
      <p:sp>
        <p:nvSpPr>
          <p:cNvPr id="4" name="Title 3">
            <a:extLst>
              <a:ext uri="{FF2B5EF4-FFF2-40B4-BE49-F238E27FC236}">
                <a16:creationId xmlns:a16="http://schemas.microsoft.com/office/drawing/2014/main" id="{6504D480-5271-49F4-B81A-1465B8D291A8}"/>
              </a:ext>
            </a:extLst>
          </p:cNvPr>
          <p:cNvSpPr>
            <a:spLocks noGrp="1"/>
          </p:cNvSpPr>
          <p:nvPr>
            <p:ph type="title"/>
          </p:nvPr>
        </p:nvSpPr>
        <p:spPr/>
        <p:txBody>
          <a:bodyPr/>
          <a:lstStyle/>
          <a:p>
            <a:r>
              <a:rPr lang="en-US" dirty="0"/>
              <a:t>Mycosis fungoid</a:t>
            </a:r>
          </a:p>
        </p:txBody>
      </p:sp>
      <p:pic>
        <p:nvPicPr>
          <p:cNvPr id="6146" name="Picture 2" descr="Image result for mycosis fungoid">
            <a:extLst>
              <a:ext uri="{FF2B5EF4-FFF2-40B4-BE49-F238E27FC236}">
                <a16:creationId xmlns:a16="http://schemas.microsoft.com/office/drawing/2014/main" id="{2CB6D222-EBD2-4AD1-8CA1-0F76AE1340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2082" y="2230575"/>
            <a:ext cx="4599835" cy="3011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7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pPr>
            <a:endParaRPr lang="en-US" sz="2400" dirty="0"/>
          </a:p>
          <a:p>
            <a:pPr>
              <a:lnSpc>
                <a:spcPct val="100000"/>
              </a:lnSpc>
            </a:pPr>
            <a:r>
              <a:rPr lang="en-US" sz="2400" dirty="0"/>
              <a:t>38 CFR 3.309 (e) – Diseases associated with herbicide agents.</a:t>
            </a:r>
          </a:p>
          <a:p>
            <a:pPr>
              <a:lnSpc>
                <a:spcPct val="150000"/>
              </a:lnSpc>
            </a:pPr>
            <a:r>
              <a:rPr lang="en-US" sz="2400" dirty="0"/>
              <a:t>38 CFR 3.344 – Stabilization of disability evaluations</a:t>
            </a:r>
          </a:p>
          <a:p>
            <a:pPr>
              <a:lnSpc>
                <a:spcPct val="150000"/>
              </a:lnSpc>
            </a:pPr>
            <a:r>
              <a:rPr lang="en-US" sz="2400" dirty="0"/>
              <a:t>38 CFR 3.400 – Effective Dates, General</a:t>
            </a:r>
          </a:p>
          <a:p>
            <a:pPr>
              <a:lnSpc>
                <a:spcPct val="150000"/>
              </a:lnSpc>
            </a:pPr>
            <a:r>
              <a:rPr lang="en-US" sz="2400" dirty="0"/>
              <a:t>38 CFR 3.951(a) –Preservation of disability ratings</a:t>
            </a:r>
          </a:p>
          <a:p>
            <a:pPr>
              <a:lnSpc>
                <a:spcPct val="150000"/>
              </a:lnSpc>
            </a:pPr>
            <a:r>
              <a:rPr lang="en-US" sz="2400" dirty="0"/>
              <a:t>38 CFR 4.9 – Congenital or developmental defects</a:t>
            </a:r>
          </a:p>
          <a:p>
            <a:pPr>
              <a:lnSpc>
                <a:spcPct val="150000"/>
              </a:lnSpc>
            </a:pPr>
            <a:r>
              <a:rPr lang="en-US" sz="2400" dirty="0"/>
              <a:t>38 CFR 4.118 – Schedule of ratings – skin</a:t>
            </a:r>
          </a:p>
          <a:p>
            <a:endParaRPr lang="en-US" sz="24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3</a:t>
            </a:fld>
            <a:endParaRPr lang="en-US" dirty="0"/>
          </a:p>
        </p:txBody>
      </p:sp>
      <p:sp>
        <p:nvSpPr>
          <p:cNvPr id="4" name="Title 3"/>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826423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DCCD7C-5E6B-475F-83C7-3711B4B2774D}"/>
              </a:ext>
            </a:extLst>
          </p:cNvPr>
          <p:cNvSpPr>
            <a:spLocks noGrp="1"/>
          </p:cNvSpPr>
          <p:nvPr>
            <p:ph idx="1"/>
          </p:nvPr>
        </p:nvSpPr>
        <p:spPr/>
        <p:txBody>
          <a:bodyPr/>
          <a:lstStyle/>
          <a:p>
            <a:r>
              <a:rPr lang="en-US" sz="2800" dirty="0"/>
              <a:t>7815 Bullous disorders</a:t>
            </a:r>
          </a:p>
          <a:p>
            <a:pPr marL="0" indent="0">
              <a:buNone/>
            </a:pPr>
            <a:r>
              <a:rPr lang="en-US" sz="2800" dirty="0"/>
              <a:t>Added </a:t>
            </a:r>
            <a:r>
              <a:rPr lang="en-US" sz="2800" i="1" dirty="0">
                <a:solidFill>
                  <a:srgbClr val="FF0000"/>
                </a:solidFill>
              </a:rPr>
              <a:t>Note: Rate complications and residuals of mucosal involvement (ocular oral, gastrointestinal, respiratory, or genitourinary) separately under the appropriate DC</a:t>
            </a:r>
            <a:r>
              <a:rPr lang="en-US" sz="2800" dirty="0">
                <a:solidFill>
                  <a:srgbClr val="FF0000"/>
                </a:solidFill>
              </a:rPr>
              <a:t>.</a:t>
            </a:r>
          </a:p>
          <a:p>
            <a:pPr marL="0" indent="0">
              <a:buNone/>
            </a:pPr>
            <a:endParaRPr lang="en-US" dirty="0"/>
          </a:p>
          <a:p>
            <a:r>
              <a:rPr lang="en-US" sz="2800" dirty="0"/>
              <a:t>7816 Psoriasis:</a:t>
            </a:r>
          </a:p>
          <a:p>
            <a:pPr marL="0" indent="0">
              <a:buNone/>
            </a:pPr>
            <a:r>
              <a:rPr lang="en-US" sz="2800" dirty="0"/>
              <a:t>Added </a:t>
            </a:r>
            <a:r>
              <a:rPr lang="en-US" sz="2800" i="1" dirty="0">
                <a:solidFill>
                  <a:srgbClr val="FF0000"/>
                </a:solidFill>
              </a:rPr>
              <a:t>Note: Rate complications such as psoriatic arthritis and other clinical manifestations (oral mucosa, nails) separately under the appropriate DC</a:t>
            </a:r>
          </a:p>
          <a:p>
            <a:pPr marL="0" indent="0">
              <a:buNone/>
            </a:pPr>
            <a:endParaRPr lang="en-US" sz="2800" dirty="0">
              <a:solidFill>
                <a:srgbClr val="FF0000"/>
              </a:solidFill>
            </a:endParaRPr>
          </a:p>
        </p:txBody>
      </p:sp>
      <p:sp>
        <p:nvSpPr>
          <p:cNvPr id="3" name="Slide Number Placeholder 2">
            <a:extLst>
              <a:ext uri="{FF2B5EF4-FFF2-40B4-BE49-F238E27FC236}">
                <a16:creationId xmlns:a16="http://schemas.microsoft.com/office/drawing/2014/main" id="{6720FE0A-EAA3-4A58-A9D9-12FB99ED6D4F}"/>
              </a:ext>
            </a:extLst>
          </p:cNvPr>
          <p:cNvSpPr>
            <a:spLocks noGrp="1"/>
          </p:cNvSpPr>
          <p:nvPr>
            <p:ph type="sldNum" sz="quarter" idx="12"/>
          </p:nvPr>
        </p:nvSpPr>
        <p:spPr/>
        <p:txBody>
          <a:bodyPr/>
          <a:lstStyle/>
          <a:p>
            <a:fld id="{E2FB73DA-5FDE-45B5-BAA4-C61223CC44F6}" type="slidenum">
              <a:rPr lang="en-US" smtClean="0"/>
              <a:pPr/>
              <a:t>30</a:t>
            </a:fld>
            <a:endParaRPr lang="en-US" dirty="0"/>
          </a:p>
        </p:txBody>
      </p:sp>
      <p:sp>
        <p:nvSpPr>
          <p:cNvPr id="4" name="Title 3">
            <a:extLst>
              <a:ext uri="{FF2B5EF4-FFF2-40B4-BE49-F238E27FC236}">
                <a16:creationId xmlns:a16="http://schemas.microsoft.com/office/drawing/2014/main" id="{986084CD-C0FA-401C-A47E-D232D67930D0}"/>
              </a:ext>
            </a:extLst>
          </p:cNvPr>
          <p:cNvSpPr>
            <a:spLocks noGrp="1"/>
          </p:cNvSpPr>
          <p:nvPr>
            <p:ph type="title"/>
          </p:nvPr>
        </p:nvSpPr>
        <p:spPr/>
        <p:txBody>
          <a:bodyPr/>
          <a:lstStyle/>
          <a:p>
            <a:r>
              <a:rPr lang="en-US" sz="3000" dirty="0"/>
              <a:t>DC notes (changes in </a:t>
            </a:r>
            <a:r>
              <a:rPr lang="en-US" sz="3000" i="1" dirty="0">
                <a:solidFill>
                  <a:srgbClr val="FF0000"/>
                </a:solidFill>
              </a:rPr>
              <a:t>red</a:t>
            </a:r>
            <a:r>
              <a:rPr lang="en-US" sz="3000" dirty="0"/>
              <a:t>)</a:t>
            </a:r>
          </a:p>
        </p:txBody>
      </p:sp>
    </p:spTree>
    <p:extLst>
      <p:ext uri="{BB962C8B-B14F-4D97-AF65-F5344CB8AC3E}">
        <p14:creationId xmlns:p14="http://schemas.microsoft.com/office/powerpoint/2010/main" val="3985987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30D809-C0E6-4E80-AF68-359978BEB150}"/>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
        <p:nvSpPr>
          <p:cNvPr id="4" name="Title 3">
            <a:extLst>
              <a:ext uri="{FF2B5EF4-FFF2-40B4-BE49-F238E27FC236}">
                <a16:creationId xmlns:a16="http://schemas.microsoft.com/office/drawing/2014/main" id="{87408E95-5842-47C4-890C-DCB6DA36D40E}"/>
              </a:ext>
            </a:extLst>
          </p:cNvPr>
          <p:cNvSpPr>
            <a:spLocks noGrp="1"/>
          </p:cNvSpPr>
          <p:nvPr>
            <p:ph type="title"/>
          </p:nvPr>
        </p:nvSpPr>
        <p:spPr/>
        <p:txBody>
          <a:bodyPr/>
          <a:lstStyle/>
          <a:p>
            <a:r>
              <a:rPr lang="en-US" dirty="0"/>
              <a:t>Bullous Disorders</a:t>
            </a:r>
          </a:p>
        </p:txBody>
      </p:sp>
      <p:pic>
        <p:nvPicPr>
          <p:cNvPr id="7170" name="Picture 2" descr="Image result for bullous disorder of skin">
            <a:extLst>
              <a:ext uri="{FF2B5EF4-FFF2-40B4-BE49-F238E27FC236}">
                <a16:creationId xmlns:a16="http://schemas.microsoft.com/office/drawing/2014/main" id="{15AC86AA-9DD7-4B4F-82D1-4016FC83EE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8408" y="1916049"/>
            <a:ext cx="5194649" cy="379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74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5F7638-CC81-40E7-8384-7EFD29C4216D}"/>
              </a:ext>
            </a:extLst>
          </p:cNvPr>
          <p:cNvSpPr>
            <a:spLocks noGrp="1"/>
          </p:cNvSpPr>
          <p:nvPr>
            <p:ph sz="half" idx="1"/>
          </p:nvPr>
        </p:nvSpPr>
        <p:spPr/>
        <p:txBody>
          <a:bodyPr/>
          <a:lstStyle/>
          <a:p>
            <a:r>
              <a:rPr lang="en-US" dirty="0"/>
              <a:t>Psoriasis</a:t>
            </a:r>
          </a:p>
          <a:p>
            <a:endParaRPr lang="en-US" dirty="0"/>
          </a:p>
        </p:txBody>
      </p:sp>
      <p:sp>
        <p:nvSpPr>
          <p:cNvPr id="3" name="Content Placeholder 2">
            <a:extLst>
              <a:ext uri="{FF2B5EF4-FFF2-40B4-BE49-F238E27FC236}">
                <a16:creationId xmlns:a16="http://schemas.microsoft.com/office/drawing/2014/main" id="{73D28384-EF92-47EF-96D3-0D6532E5097E}"/>
              </a:ext>
            </a:extLst>
          </p:cNvPr>
          <p:cNvSpPr>
            <a:spLocks noGrp="1"/>
          </p:cNvSpPr>
          <p:nvPr>
            <p:ph sz="half" idx="2"/>
          </p:nvPr>
        </p:nvSpPr>
        <p:spPr/>
        <p:txBody>
          <a:bodyPr/>
          <a:lstStyle/>
          <a:p>
            <a:r>
              <a:rPr lang="en-US" dirty="0"/>
              <a:t>Psoriatic Arthritis</a:t>
            </a:r>
          </a:p>
        </p:txBody>
      </p:sp>
      <p:sp>
        <p:nvSpPr>
          <p:cNvPr id="4" name="Slide Number Placeholder 3">
            <a:extLst>
              <a:ext uri="{FF2B5EF4-FFF2-40B4-BE49-F238E27FC236}">
                <a16:creationId xmlns:a16="http://schemas.microsoft.com/office/drawing/2014/main" id="{C8E33B9B-B92D-4ECC-895F-EDCAB5C8A62E}"/>
              </a:ext>
            </a:extLst>
          </p:cNvPr>
          <p:cNvSpPr>
            <a:spLocks noGrp="1"/>
          </p:cNvSpPr>
          <p:nvPr>
            <p:ph type="sldNum" sz="quarter" idx="12"/>
          </p:nvPr>
        </p:nvSpPr>
        <p:spPr/>
        <p:txBody>
          <a:bodyPr/>
          <a:lstStyle/>
          <a:p>
            <a:fld id="{60B18D57-13A5-4968-950D-8FEF41FA4399}" type="slidenum">
              <a:rPr lang="en-US" smtClean="0"/>
              <a:t>32</a:t>
            </a:fld>
            <a:endParaRPr lang="en-US"/>
          </a:p>
        </p:txBody>
      </p:sp>
      <p:sp>
        <p:nvSpPr>
          <p:cNvPr id="5" name="Title 4">
            <a:extLst>
              <a:ext uri="{FF2B5EF4-FFF2-40B4-BE49-F238E27FC236}">
                <a16:creationId xmlns:a16="http://schemas.microsoft.com/office/drawing/2014/main" id="{12E5DDD6-4F6F-45D1-B8E1-8CA70CBE13D3}"/>
              </a:ext>
            </a:extLst>
          </p:cNvPr>
          <p:cNvSpPr>
            <a:spLocks noGrp="1"/>
          </p:cNvSpPr>
          <p:nvPr>
            <p:ph type="title"/>
          </p:nvPr>
        </p:nvSpPr>
        <p:spPr/>
        <p:txBody>
          <a:bodyPr/>
          <a:lstStyle/>
          <a:p>
            <a:r>
              <a:rPr lang="en-US" dirty="0"/>
              <a:t>Psoriasis</a:t>
            </a:r>
          </a:p>
        </p:txBody>
      </p:sp>
      <p:pic>
        <p:nvPicPr>
          <p:cNvPr id="7" name="Picture 6">
            <a:extLst>
              <a:ext uri="{FF2B5EF4-FFF2-40B4-BE49-F238E27FC236}">
                <a16:creationId xmlns:a16="http://schemas.microsoft.com/office/drawing/2014/main" id="{EBED6310-6DCE-44EB-BA47-0041C5588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43" y="2102863"/>
            <a:ext cx="3481897" cy="3983161"/>
          </a:xfrm>
          <a:prstGeom prst="rect">
            <a:avLst/>
          </a:prstGeom>
        </p:spPr>
      </p:pic>
      <p:pic>
        <p:nvPicPr>
          <p:cNvPr id="8196" name="Picture 4" descr="Image result for psoriatic arthritis images">
            <a:extLst>
              <a:ext uri="{FF2B5EF4-FFF2-40B4-BE49-F238E27FC236}">
                <a16:creationId xmlns:a16="http://schemas.microsoft.com/office/drawing/2014/main" id="{D01697DB-2997-4B29-951A-B0DAFE42F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092" y="2309843"/>
            <a:ext cx="3955658" cy="316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283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44800-611D-4FF6-BC16-2C6D260EDA36}"/>
              </a:ext>
            </a:extLst>
          </p:cNvPr>
          <p:cNvSpPr>
            <a:spLocks noGrp="1"/>
          </p:cNvSpPr>
          <p:nvPr>
            <p:ph idx="1"/>
          </p:nvPr>
        </p:nvSpPr>
        <p:spPr/>
        <p:txBody>
          <a:bodyPr/>
          <a:lstStyle/>
          <a:p>
            <a:r>
              <a:rPr lang="en-US" sz="2400" dirty="0"/>
              <a:t>Evaluations based on chronicity and “line of treatment”</a:t>
            </a:r>
          </a:p>
        </p:txBody>
      </p:sp>
      <p:sp>
        <p:nvSpPr>
          <p:cNvPr id="3" name="Slide Number Placeholder 2">
            <a:extLst>
              <a:ext uri="{FF2B5EF4-FFF2-40B4-BE49-F238E27FC236}">
                <a16:creationId xmlns:a16="http://schemas.microsoft.com/office/drawing/2014/main" id="{396EE8E4-8831-4BB2-80D4-EDCC9F798FAD}"/>
              </a:ext>
            </a:extLst>
          </p:cNvPr>
          <p:cNvSpPr>
            <a:spLocks noGrp="1"/>
          </p:cNvSpPr>
          <p:nvPr>
            <p:ph type="sldNum" sz="quarter" idx="12"/>
          </p:nvPr>
        </p:nvSpPr>
        <p:spPr/>
        <p:txBody>
          <a:bodyPr/>
          <a:lstStyle/>
          <a:p>
            <a:fld id="{E2FB73DA-5FDE-45B5-BAA4-C61223CC44F6}" type="slidenum">
              <a:rPr lang="en-US" smtClean="0"/>
              <a:pPr/>
              <a:t>33</a:t>
            </a:fld>
            <a:endParaRPr lang="en-US" dirty="0"/>
          </a:p>
        </p:txBody>
      </p:sp>
      <p:sp>
        <p:nvSpPr>
          <p:cNvPr id="4" name="Title 3">
            <a:extLst>
              <a:ext uri="{FF2B5EF4-FFF2-40B4-BE49-F238E27FC236}">
                <a16:creationId xmlns:a16="http://schemas.microsoft.com/office/drawing/2014/main" id="{E435D77A-AC88-461E-B567-6EA482FD431E}"/>
              </a:ext>
            </a:extLst>
          </p:cNvPr>
          <p:cNvSpPr>
            <a:spLocks noGrp="1"/>
          </p:cNvSpPr>
          <p:nvPr>
            <p:ph type="title"/>
          </p:nvPr>
        </p:nvSpPr>
        <p:spPr/>
        <p:txBody>
          <a:bodyPr/>
          <a:lstStyle/>
          <a:p>
            <a:r>
              <a:rPr lang="en-US" sz="3000" dirty="0"/>
              <a:t>DC 7825 Chronic urticaria (hives)</a:t>
            </a:r>
          </a:p>
        </p:txBody>
      </p:sp>
      <p:graphicFrame>
        <p:nvGraphicFramePr>
          <p:cNvPr id="6" name="Table 5">
            <a:extLst>
              <a:ext uri="{FF2B5EF4-FFF2-40B4-BE49-F238E27FC236}">
                <a16:creationId xmlns:a16="http://schemas.microsoft.com/office/drawing/2014/main" id="{C4A41ACA-6FCB-4CF2-9632-C79D87370ABC}"/>
              </a:ext>
            </a:extLst>
          </p:cNvPr>
          <p:cNvGraphicFramePr>
            <a:graphicFrameLocks noGrp="1"/>
          </p:cNvGraphicFramePr>
          <p:nvPr>
            <p:extLst>
              <p:ext uri="{D42A27DB-BD31-4B8C-83A1-F6EECF244321}">
                <p14:modId xmlns:p14="http://schemas.microsoft.com/office/powerpoint/2010/main" val="2039704797"/>
              </p:ext>
            </p:extLst>
          </p:nvPr>
        </p:nvGraphicFramePr>
        <p:xfrm>
          <a:off x="580655" y="1888715"/>
          <a:ext cx="7982690" cy="4219122"/>
        </p:xfrm>
        <a:graphic>
          <a:graphicData uri="http://schemas.openxmlformats.org/drawingml/2006/table">
            <a:tbl>
              <a:tblPr firstRow="1" bandRow="1">
                <a:tableStyleId>{5C22544A-7EE6-4342-B048-85BDC9FD1C3A}</a:tableStyleId>
              </a:tblPr>
              <a:tblGrid>
                <a:gridCol w="7569046">
                  <a:extLst>
                    <a:ext uri="{9D8B030D-6E8A-4147-A177-3AD203B41FA5}">
                      <a16:colId xmlns:a16="http://schemas.microsoft.com/office/drawing/2014/main" val="304476360"/>
                    </a:ext>
                  </a:extLst>
                </a:gridCol>
                <a:gridCol w="413644">
                  <a:extLst>
                    <a:ext uri="{9D8B030D-6E8A-4147-A177-3AD203B41FA5}">
                      <a16:colId xmlns:a16="http://schemas.microsoft.com/office/drawing/2014/main" val="2854119789"/>
                    </a:ext>
                  </a:extLst>
                </a:gridCol>
              </a:tblGrid>
              <a:tr h="360527">
                <a:tc>
                  <a:txBody>
                    <a:bodyPr/>
                    <a:lstStyle/>
                    <a:p>
                      <a:pPr algn="l" fontAlgn="t"/>
                      <a:r>
                        <a:rPr lang="en-US" sz="2000" dirty="0">
                          <a:effectLst/>
                        </a:rPr>
                        <a:t>7825   Chronic urticaria:</a:t>
                      </a:r>
                    </a:p>
                  </a:txBody>
                  <a:tcPr marL="6761" marR="6761" marT="6761" marB="6761"/>
                </a:tc>
                <a:tc>
                  <a:txBody>
                    <a:bodyPr/>
                    <a:lstStyle/>
                    <a:p>
                      <a:pPr algn="r" fontAlgn="t"/>
                      <a:endParaRPr lang="en-US" sz="1300">
                        <a:effectLst/>
                      </a:endParaRPr>
                    </a:p>
                  </a:txBody>
                  <a:tcPr marL="6761" marR="6761" marT="6761" marB="6761"/>
                </a:tc>
                <a:extLst>
                  <a:ext uri="{0D108BD9-81ED-4DB2-BD59-A6C34878D82A}">
                    <a16:rowId xmlns:a16="http://schemas.microsoft.com/office/drawing/2014/main" val="3288434871"/>
                  </a:ext>
                </a:extLst>
              </a:tr>
              <a:tr h="1050952">
                <a:tc>
                  <a:txBody>
                    <a:bodyPr/>
                    <a:lstStyle/>
                    <a:p>
                      <a:pPr algn="l" fontAlgn="t"/>
                      <a:r>
                        <a:rPr lang="en-US" sz="2000" dirty="0">
                          <a:effectLst/>
                        </a:rPr>
                        <a:t>For the purposes of this diagnostic code, </a:t>
                      </a:r>
                      <a:r>
                        <a:rPr lang="en-US" sz="2000" dirty="0">
                          <a:solidFill>
                            <a:srgbClr val="FF0000"/>
                          </a:solidFill>
                          <a:effectLst/>
                        </a:rPr>
                        <a:t>chronic urticaria </a:t>
                      </a:r>
                      <a:r>
                        <a:rPr lang="en-US" sz="2000" dirty="0">
                          <a:effectLst/>
                        </a:rPr>
                        <a:t>is defined as continuous urticaria at least twice per week, off treatment, for a period of six weeks or more</a:t>
                      </a:r>
                    </a:p>
                  </a:txBody>
                  <a:tcPr marL="378612" marR="6761" marT="6761" marB="6761"/>
                </a:tc>
                <a:tc>
                  <a:txBody>
                    <a:bodyPr/>
                    <a:lstStyle/>
                    <a:p>
                      <a:pPr algn="r" fontAlgn="t"/>
                      <a:endParaRPr lang="en-US" sz="2000" dirty="0">
                        <a:effectLst/>
                      </a:endParaRPr>
                    </a:p>
                  </a:txBody>
                  <a:tcPr marL="6761" marR="6761" marT="6761" marB="6761"/>
                </a:tc>
                <a:extLst>
                  <a:ext uri="{0D108BD9-81ED-4DB2-BD59-A6C34878D82A}">
                    <a16:rowId xmlns:a16="http://schemas.microsoft.com/office/drawing/2014/main" val="3842036733"/>
                  </a:ext>
                </a:extLst>
              </a:tr>
              <a:tr h="1050952">
                <a:tc>
                  <a:txBody>
                    <a:bodyPr/>
                    <a:lstStyle/>
                    <a:p>
                      <a:pPr algn="l" fontAlgn="t"/>
                      <a:r>
                        <a:rPr lang="en-US" sz="2000" dirty="0">
                          <a:effectLst/>
                        </a:rPr>
                        <a:t>Chronic refractory urticaria that requires </a:t>
                      </a:r>
                      <a:r>
                        <a:rPr lang="en-US" sz="2000" dirty="0">
                          <a:solidFill>
                            <a:srgbClr val="FF0000"/>
                          </a:solidFill>
                          <a:effectLst/>
                        </a:rPr>
                        <a:t>third line treatment </a:t>
                      </a:r>
                      <a:r>
                        <a:rPr lang="en-US" sz="2000" dirty="0">
                          <a:effectLst/>
                        </a:rPr>
                        <a:t>for control (e.g., plasmapheresis, immunotherapy, immunosuppressives) due to ineffectiveness with first and second line treatments</a:t>
                      </a:r>
                    </a:p>
                  </a:txBody>
                  <a:tcPr marL="378612" marR="6761" marT="6761" marB="6761"/>
                </a:tc>
                <a:tc>
                  <a:txBody>
                    <a:bodyPr/>
                    <a:lstStyle/>
                    <a:p>
                      <a:pPr algn="r" fontAlgn="t"/>
                      <a:r>
                        <a:rPr lang="en-US" sz="2000" dirty="0">
                          <a:effectLst/>
                        </a:rPr>
                        <a:t>60</a:t>
                      </a:r>
                    </a:p>
                  </a:txBody>
                  <a:tcPr marL="6761" marR="6761" marT="6761" marB="6761"/>
                </a:tc>
                <a:extLst>
                  <a:ext uri="{0D108BD9-81ED-4DB2-BD59-A6C34878D82A}">
                    <a16:rowId xmlns:a16="http://schemas.microsoft.com/office/drawing/2014/main" val="2289063492"/>
                  </a:ext>
                </a:extLst>
              </a:tr>
              <a:tr h="1050952">
                <a:tc>
                  <a:txBody>
                    <a:bodyPr/>
                    <a:lstStyle/>
                    <a:p>
                      <a:pPr algn="l" fontAlgn="t"/>
                      <a:r>
                        <a:rPr lang="en-US" sz="2000" dirty="0">
                          <a:effectLst/>
                        </a:rPr>
                        <a:t>Chronic urticaria that requires </a:t>
                      </a:r>
                      <a:r>
                        <a:rPr lang="en-US" sz="2000" dirty="0">
                          <a:solidFill>
                            <a:srgbClr val="FF0000"/>
                          </a:solidFill>
                          <a:effectLst/>
                        </a:rPr>
                        <a:t>second line treatment </a:t>
                      </a:r>
                      <a:r>
                        <a:rPr lang="en-US" sz="2000" dirty="0">
                          <a:effectLst/>
                        </a:rPr>
                        <a:t>(e.g., corticosteroids, sympathomimetics, leukotriene inhibitors, neutrophil inhibitors, thyroid hormone) for control</a:t>
                      </a:r>
                    </a:p>
                  </a:txBody>
                  <a:tcPr marL="378612" marR="6761" marT="6761" marB="6761"/>
                </a:tc>
                <a:tc>
                  <a:txBody>
                    <a:bodyPr/>
                    <a:lstStyle/>
                    <a:p>
                      <a:pPr algn="r" fontAlgn="t"/>
                      <a:r>
                        <a:rPr lang="en-US" sz="2000" dirty="0">
                          <a:effectLst/>
                        </a:rPr>
                        <a:t>30</a:t>
                      </a:r>
                    </a:p>
                  </a:txBody>
                  <a:tcPr marL="6761" marR="6761" marT="6761" marB="6761"/>
                </a:tc>
                <a:extLst>
                  <a:ext uri="{0D108BD9-81ED-4DB2-BD59-A6C34878D82A}">
                    <a16:rowId xmlns:a16="http://schemas.microsoft.com/office/drawing/2014/main" val="3762834521"/>
                  </a:ext>
                </a:extLst>
              </a:tr>
              <a:tr h="705739">
                <a:tc>
                  <a:txBody>
                    <a:bodyPr/>
                    <a:lstStyle/>
                    <a:p>
                      <a:pPr algn="l" fontAlgn="t"/>
                      <a:r>
                        <a:rPr lang="en-US" sz="2000" dirty="0">
                          <a:effectLst/>
                        </a:rPr>
                        <a:t>Chronic urticaria that requires </a:t>
                      </a:r>
                      <a:r>
                        <a:rPr lang="en-US" sz="2000" dirty="0">
                          <a:solidFill>
                            <a:srgbClr val="FF0000"/>
                          </a:solidFill>
                          <a:effectLst/>
                        </a:rPr>
                        <a:t>first line treatment </a:t>
                      </a:r>
                      <a:r>
                        <a:rPr lang="en-US" sz="2000" dirty="0">
                          <a:effectLst/>
                        </a:rPr>
                        <a:t>(antihistamines) for control</a:t>
                      </a:r>
                    </a:p>
                  </a:txBody>
                  <a:tcPr marL="378612" marR="6761" marT="6761" marB="6761"/>
                </a:tc>
                <a:tc>
                  <a:txBody>
                    <a:bodyPr/>
                    <a:lstStyle/>
                    <a:p>
                      <a:pPr algn="r" fontAlgn="t"/>
                      <a:r>
                        <a:rPr lang="en-US" sz="2000" dirty="0">
                          <a:effectLst/>
                        </a:rPr>
                        <a:t>10</a:t>
                      </a:r>
                    </a:p>
                  </a:txBody>
                  <a:tcPr marL="6761" marR="6761" marT="6761" marB="6761"/>
                </a:tc>
                <a:extLst>
                  <a:ext uri="{0D108BD9-81ED-4DB2-BD59-A6C34878D82A}">
                    <a16:rowId xmlns:a16="http://schemas.microsoft.com/office/drawing/2014/main" val="3733776178"/>
                  </a:ext>
                </a:extLst>
              </a:tr>
            </a:tbl>
          </a:graphicData>
        </a:graphic>
      </p:graphicFrame>
    </p:spTree>
    <p:extLst>
      <p:ext uri="{BB962C8B-B14F-4D97-AF65-F5344CB8AC3E}">
        <p14:creationId xmlns:p14="http://schemas.microsoft.com/office/powerpoint/2010/main" val="824071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AC7B9F-A98B-4AC9-A7EF-3178256DABFB}"/>
              </a:ext>
            </a:extLst>
          </p:cNvPr>
          <p:cNvSpPr>
            <a:spLocks noGrp="1"/>
          </p:cNvSpPr>
          <p:nvPr>
            <p:ph type="sldNum" sz="quarter" idx="12"/>
          </p:nvPr>
        </p:nvSpPr>
        <p:spPr/>
        <p:txBody>
          <a:bodyPr/>
          <a:lstStyle/>
          <a:p>
            <a:fld id="{E2FB73DA-5FDE-45B5-BAA4-C61223CC44F6}" type="slidenum">
              <a:rPr lang="en-US" smtClean="0"/>
              <a:pPr/>
              <a:t>34</a:t>
            </a:fld>
            <a:endParaRPr lang="en-US" dirty="0"/>
          </a:p>
        </p:txBody>
      </p:sp>
      <p:sp>
        <p:nvSpPr>
          <p:cNvPr id="4" name="Title 3">
            <a:extLst>
              <a:ext uri="{FF2B5EF4-FFF2-40B4-BE49-F238E27FC236}">
                <a16:creationId xmlns:a16="http://schemas.microsoft.com/office/drawing/2014/main" id="{B544AF13-78E0-4FE1-81A3-6EA0424A89EC}"/>
              </a:ext>
            </a:extLst>
          </p:cNvPr>
          <p:cNvSpPr>
            <a:spLocks noGrp="1"/>
          </p:cNvSpPr>
          <p:nvPr>
            <p:ph type="title"/>
          </p:nvPr>
        </p:nvSpPr>
        <p:spPr/>
        <p:txBody>
          <a:bodyPr/>
          <a:lstStyle/>
          <a:p>
            <a:r>
              <a:rPr lang="en-US" dirty="0"/>
              <a:t>Urticaria (Hives)</a:t>
            </a:r>
          </a:p>
        </p:txBody>
      </p:sp>
      <p:pic>
        <p:nvPicPr>
          <p:cNvPr id="9220" name="Picture 4" descr="Image result for urticaria&quot;">
            <a:extLst>
              <a:ext uri="{FF2B5EF4-FFF2-40B4-BE49-F238E27FC236}">
                <a16:creationId xmlns:a16="http://schemas.microsoft.com/office/drawing/2014/main" id="{9E35D456-5F2A-4744-B2C0-BADCDC509F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6362" y="1393825"/>
            <a:ext cx="5971276" cy="488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788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44800-611D-4FF6-BC16-2C6D260EDA36}"/>
              </a:ext>
            </a:extLst>
          </p:cNvPr>
          <p:cNvSpPr>
            <a:spLocks noGrp="1"/>
          </p:cNvSpPr>
          <p:nvPr>
            <p:ph idx="1"/>
          </p:nvPr>
        </p:nvSpPr>
        <p:spPr/>
        <p:txBody>
          <a:bodyPr/>
          <a:lstStyle/>
          <a:p>
            <a:endParaRPr lang="en-US" dirty="0"/>
          </a:p>
          <a:p>
            <a:pPr marL="0" indent="0">
              <a:buNone/>
            </a:pPr>
            <a:r>
              <a:rPr lang="en-US" dirty="0"/>
              <a:t>DC 7826 Vasculitis</a:t>
            </a:r>
          </a:p>
          <a:p>
            <a:pPr marL="0" indent="0">
              <a:buNone/>
            </a:pPr>
            <a:endParaRPr lang="en-US" dirty="0"/>
          </a:p>
          <a:p>
            <a:r>
              <a:rPr lang="en-US" dirty="0"/>
              <a:t>Changed “debilitating episodes” to “</a:t>
            </a:r>
            <a:r>
              <a:rPr lang="en-US" i="1" dirty="0">
                <a:solidFill>
                  <a:srgbClr val="FF0000"/>
                </a:solidFill>
              </a:rPr>
              <a:t>documented vasculitic episode</a:t>
            </a:r>
            <a:r>
              <a:rPr lang="en-US" dirty="0"/>
              <a:t>.”</a:t>
            </a:r>
          </a:p>
        </p:txBody>
      </p:sp>
      <p:sp>
        <p:nvSpPr>
          <p:cNvPr id="3" name="Slide Number Placeholder 2">
            <a:extLst>
              <a:ext uri="{FF2B5EF4-FFF2-40B4-BE49-F238E27FC236}">
                <a16:creationId xmlns:a16="http://schemas.microsoft.com/office/drawing/2014/main" id="{396EE8E4-8831-4BB2-80D4-EDCC9F798FAD}"/>
              </a:ext>
            </a:extLst>
          </p:cNvPr>
          <p:cNvSpPr>
            <a:spLocks noGrp="1"/>
          </p:cNvSpPr>
          <p:nvPr>
            <p:ph type="sldNum" sz="quarter" idx="12"/>
          </p:nvPr>
        </p:nvSpPr>
        <p:spPr/>
        <p:txBody>
          <a:bodyPr/>
          <a:lstStyle/>
          <a:p>
            <a:fld id="{E2FB73DA-5FDE-45B5-BAA4-C61223CC44F6}" type="slidenum">
              <a:rPr lang="en-US" smtClean="0"/>
              <a:pPr/>
              <a:t>35</a:t>
            </a:fld>
            <a:endParaRPr lang="en-US" dirty="0"/>
          </a:p>
        </p:txBody>
      </p:sp>
      <p:sp>
        <p:nvSpPr>
          <p:cNvPr id="4" name="Title 3">
            <a:extLst>
              <a:ext uri="{FF2B5EF4-FFF2-40B4-BE49-F238E27FC236}">
                <a16:creationId xmlns:a16="http://schemas.microsoft.com/office/drawing/2014/main" id="{E435D77A-AC88-461E-B567-6EA482FD431E}"/>
              </a:ext>
            </a:extLst>
          </p:cNvPr>
          <p:cNvSpPr>
            <a:spLocks noGrp="1"/>
          </p:cNvSpPr>
          <p:nvPr>
            <p:ph type="title"/>
          </p:nvPr>
        </p:nvSpPr>
        <p:spPr/>
        <p:txBody>
          <a:bodyPr/>
          <a:lstStyle/>
          <a:p>
            <a:r>
              <a:rPr lang="en-US" dirty="0"/>
              <a:t>DC 7826 Vasculitis</a:t>
            </a:r>
          </a:p>
        </p:txBody>
      </p:sp>
    </p:spTree>
    <p:extLst>
      <p:ext uri="{BB962C8B-B14F-4D97-AF65-F5344CB8AC3E}">
        <p14:creationId xmlns:p14="http://schemas.microsoft.com/office/powerpoint/2010/main" val="4257379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44800-611D-4FF6-BC16-2C6D260EDA36}"/>
              </a:ext>
            </a:extLst>
          </p:cNvPr>
          <p:cNvSpPr>
            <a:spLocks noGrp="1"/>
          </p:cNvSpPr>
          <p:nvPr>
            <p:ph idx="1"/>
          </p:nvPr>
        </p:nvSpPr>
        <p:spPr/>
        <p:txBody>
          <a:bodyPr/>
          <a:lstStyle/>
          <a:p>
            <a:pPr marL="0" indent="0">
              <a:buNone/>
            </a:pPr>
            <a:r>
              <a:rPr lang="en-US" dirty="0"/>
              <a:t>DC 7827 Erythema multiforme; Toxic epidermal necrolysis. </a:t>
            </a:r>
          </a:p>
          <a:p>
            <a:endParaRPr lang="en-US" dirty="0"/>
          </a:p>
          <a:p>
            <a:pPr>
              <a:spcBef>
                <a:spcPts val="0"/>
              </a:spcBef>
            </a:pPr>
            <a:r>
              <a:rPr lang="en-US" dirty="0"/>
              <a:t>Changes “debilitating episodes” to “</a:t>
            </a:r>
            <a:r>
              <a:rPr lang="en-US" i="1" dirty="0">
                <a:solidFill>
                  <a:srgbClr val="FF0000"/>
                </a:solidFill>
              </a:rPr>
              <a:t>recurrent mucosal, palmar, or plantar involvement</a:t>
            </a:r>
            <a:r>
              <a:rPr lang="en-US" dirty="0"/>
              <a:t>”</a:t>
            </a:r>
          </a:p>
          <a:p>
            <a:r>
              <a:rPr lang="en-US" dirty="0"/>
              <a:t>Defines systemic therapy (</a:t>
            </a:r>
            <a:r>
              <a:rPr lang="en-US" b="1" i="1" u="sng" dirty="0"/>
              <a:t>for this DC only</a:t>
            </a:r>
            <a:r>
              <a:rPr lang="en-US" b="1" dirty="0"/>
              <a:t>) </a:t>
            </a:r>
            <a:r>
              <a:rPr lang="en-US" dirty="0"/>
              <a:t>as </a:t>
            </a:r>
            <a:r>
              <a:rPr lang="en-US" i="1" dirty="0">
                <a:solidFill>
                  <a:srgbClr val="FF0000"/>
                </a:solidFill>
              </a:rPr>
              <a:t>immunosuppressives, antihistamines, or sympathomimetics</a:t>
            </a:r>
          </a:p>
          <a:p>
            <a:endParaRPr lang="en-US" dirty="0"/>
          </a:p>
        </p:txBody>
      </p:sp>
      <p:sp>
        <p:nvSpPr>
          <p:cNvPr id="3" name="Slide Number Placeholder 2">
            <a:extLst>
              <a:ext uri="{FF2B5EF4-FFF2-40B4-BE49-F238E27FC236}">
                <a16:creationId xmlns:a16="http://schemas.microsoft.com/office/drawing/2014/main" id="{396EE8E4-8831-4BB2-80D4-EDCC9F798FAD}"/>
              </a:ext>
            </a:extLst>
          </p:cNvPr>
          <p:cNvSpPr>
            <a:spLocks noGrp="1"/>
          </p:cNvSpPr>
          <p:nvPr>
            <p:ph type="sldNum" sz="quarter" idx="12"/>
          </p:nvPr>
        </p:nvSpPr>
        <p:spPr/>
        <p:txBody>
          <a:bodyPr/>
          <a:lstStyle/>
          <a:p>
            <a:fld id="{E2FB73DA-5FDE-45B5-BAA4-C61223CC44F6}" type="slidenum">
              <a:rPr lang="en-US" smtClean="0"/>
              <a:pPr/>
              <a:t>36</a:t>
            </a:fld>
            <a:endParaRPr lang="en-US" dirty="0"/>
          </a:p>
        </p:txBody>
      </p:sp>
      <p:sp>
        <p:nvSpPr>
          <p:cNvPr id="4" name="Title 3">
            <a:extLst>
              <a:ext uri="{FF2B5EF4-FFF2-40B4-BE49-F238E27FC236}">
                <a16:creationId xmlns:a16="http://schemas.microsoft.com/office/drawing/2014/main" id="{E435D77A-AC88-461E-B567-6EA482FD431E}"/>
              </a:ext>
            </a:extLst>
          </p:cNvPr>
          <p:cNvSpPr>
            <a:spLocks noGrp="1"/>
          </p:cNvSpPr>
          <p:nvPr>
            <p:ph type="title"/>
          </p:nvPr>
        </p:nvSpPr>
        <p:spPr/>
        <p:txBody>
          <a:bodyPr/>
          <a:lstStyle/>
          <a:p>
            <a:r>
              <a:rPr lang="en-US" dirty="0"/>
              <a:t>DC 7827 changes</a:t>
            </a:r>
          </a:p>
        </p:txBody>
      </p:sp>
    </p:spTree>
    <p:extLst>
      <p:ext uri="{BB962C8B-B14F-4D97-AF65-F5344CB8AC3E}">
        <p14:creationId xmlns:p14="http://schemas.microsoft.com/office/powerpoint/2010/main" val="2367793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E05E79-F59E-403D-8E65-981C7971CBB2}"/>
              </a:ext>
            </a:extLst>
          </p:cNvPr>
          <p:cNvSpPr>
            <a:spLocks noGrp="1"/>
          </p:cNvSpPr>
          <p:nvPr>
            <p:ph type="sldNum" sz="quarter" idx="12"/>
          </p:nvPr>
        </p:nvSpPr>
        <p:spPr/>
        <p:txBody>
          <a:bodyPr/>
          <a:lstStyle/>
          <a:p>
            <a:fld id="{E2FB73DA-5FDE-45B5-BAA4-C61223CC44F6}" type="slidenum">
              <a:rPr lang="en-US" smtClean="0"/>
              <a:pPr/>
              <a:t>37</a:t>
            </a:fld>
            <a:endParaRPr lang="en-US" dirty="0"/>
          </a:p>
        </p:txBody>
      </p:sp>
      <p:sp>
        <p:nvSpPr>
          <p:cNvPr id="4" name="Title 3">
            <a:extLst>
              <a:ext uri="{FF2B5EF4-FFF2-40B4-BE49-F238E27FC236}">
                <a16:creationId xmlns:a16="http://schemas.microsoft.com/office/drawing/2014/main" id="{58CBA661-1B8F-4681-A50E-C96F56558506}"/>
              </a:ext>
            </a:extLst>
          </p:cNvPr>
          <p:cNvSpPr>
            <a:spLocks noGrp="1"/>
          </p:cNvSpPr>
          <p:nvPr>
            <p:ph type="title"/>
          </p:nvPr>
        </p:nvSpPr>
        <p:spPr/>
        <p:txBody>
          <a:bodyPr/>
          <a:lstStyle/>
          <a:p>
            <a:r>
              <a:rPr lang="en-US" dirty="0"/>
              <a:t>Erythema </a:t>
            </a:r>
            <a:r>
              <a:rPr lang="en-US" dirty="0" err="1" smtClean="0"/>
              <a:t>multiforme</a:t>
            </a:r>
            <a:endParaRPr lang="en-US" dirty="0"/>
          </a:p>
        </p:txBody>
      </p:sp>
      <p:pic>
        <p:nvPicPr>
          <p:cNvPr id="10242" name="Picture 2" descr="Image result for erythema multiforma&quot;">
            <a:extLst>
              <a:ext uri="{FF2B5EF4-FFF2-40B4-BE49-F238E27FC236}">
                <a16:creationId xmlns:a16="http://schemas.microsoft.com/office/drawing/2014/main" id="{88898E28-9AA4-48B9-A599-EC68E3BAEE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3140" y="1721326"/>
            <a:ext cx="4617720" cy="422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095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AC15DE-DA3A-4B6D-A861-1B1BD26E5E02}"/>
              </a:ext>
            </a:extLst>
          </p:cNvPr>
          <p:cNvSpPr>
            <a:spLocks noGrp="1"/>
          </p:cNvSpPr>
          <p:nvPr>
            <p:ph idx="1"/>
          </p:nvPr>
        </p:nvSpPr>
        <p:spPr/>
        <p:txBody>
          <a:bodyPr/>
          <a:lstStyle/>
          <a:p>
            <a:pPr marL="0" indent="0">
              <a:buNone/>
            </a:pPr>
            <a:r>
              <a:rPr lang="en-US" sz="2800" dirty="0"/>
              <a:t>DC 7828 Acne. </a:t>
            </a:r>
          </a:p>
          <a:p>
            <a:r>
              <a:rPr lang="en-US" sz="2800" dirty="0"/>
              <a:t>Removed “</a:t>
            </a:r>
            <a:r>
              <a:rPr lang="en-US" sz="2800" i="1" dirty="0">
                <a:solidFill>
                  <a:srgbClr val="FF0000"/>
                </a:solidFill>
              </a:rPr>
              <a:t>superficial cysts</a:t>
            </a:r>
            <a:r>
              <a:rPr lang="en-US" sz="2800" dirty="0"/>
              <a:t>”</a:t>
            </a:r>
          </a:p>
          <a:p>
            <a:pPr marL="0" indent="0">
              <a:buNone/>
            </a:pPr>
            <a:r>
              <a:rPr lang="en-US" sz="2800" dirty="0"/>
              <a:t>DC 7829 Chloracne</a:t>
            </a:r>
          </a:p>
          <a:p>
            <a:r>
              <a:rPr lang="en-US" sz="2800" dirty="0"/>
              <a:t>Removed “</a:t>
            </a:r>
            <a:r>
              <a:rPr lang="en-US" sz="2800" i="1" dirty="0">
                <a:solidFill>
                  <a:srgbClr val="FF0000"/>
                </a:solidFill>
              </a:rPr>
              <a:t>superficial cysts</a:t>
            </a:r>
            <a:r>
              <a:rPr lang="en-US" sz="2800" dirty="0"/>
              <a:t>” </a:t>
            </a:r>
          </a:p>
          <a:p>
            <a:r>
              <a:rPr lang="en-US" sz="2800" dirty="0"/>
              <a:t>Adds </a:t>
            </a:r>
            <a:r>
              <a:rPr lang="en-US" sz="2800" i="1" dirty="0">
                <a:solidFill>
                  <a:srgbClr val="FF0000"/>
                </a:solidFill>
              </a:rPr>
              <a:t>20 percent</a:t>
            </a:r>
            <a:r>
              <a:rPr lang="en-US" sz="2800" i="1" dirty="0"/>
              <a:t> </a:t>
            </a:r>
            <a:r>
              <a:rPr lang="en-US" sz="2800" dirty="0"/>
              <a:t>evaluation level:</a:t>
            </a:r>
          </a:p>
          <a:p>
            <a:endParaRPr lang="en-US" sz="2800" dirty="0"/>
          </a:p>
        </p:txBody>
      </p:sp>
      <p:sp>
        <p:nvSpPr>
          <p:cNvPr id="3" name="Slide Number Placeholder 2">
            <a:extLst>
              <a:ext uri="{FF2B5EF4-FFF2-40B4-BE49-F238E27FC236}">
                <a16:creationId xmlns:a16="http://schemas.microsoft.com/office/drawing/2014/main" id="{7A9EB164-CD78-40B1-8E10-79ACE32A451D}"/>
              </a:ext>
            </a:extLst>
          </p:cNvPr>
          <p:cNvSpPr>
            <a:spLocks noGrp="1"/>
          </p:cNvSpPr>
          <p:nvPr>
            <p:ph type="sldNum" sz="quarter" idx="12"/>
          </p:nvPr>
        </p:nvSpPr>
        <p:spPr/>
        <p:txBody>
          <a:bodyPr/>
          <a:lstStyle/>
          <a:p>
            <a:fld id="{E2FB73DA-5FDE-45B5-BAA4-C61223CC44F6}" type="slidenum">
              <a:rPr lang="en-US" smtClean="0"/>
              <a:pPr/>
              <a:t>38</a:t>
            </a:fld>
            <a:endParaRPr lang="en-US" dirty="0"/>
          </a:p>
        </p:txBody>
      </p:sp>
      <p:sp>
        <p:nvSpPr>
          <p:cNvPr id="4" name="Title 3">
            <a:extLst>
              <a:ext uri="{FF2B5EF4-FFF2-40B4-BE49-F238E27FC236}">
                <a16:creationId xmlns:a16="http://schemas.microsoft.com/office/drawing/2014/main" id="{C82B3017-986D-45D0-9E1A-5EDE4A34207E}"/>
              </a:ext>
            </a:extLst>
          </p:cNvPr>
          <p:cNvSpPr>
            <a:spLocks noGrp="1"/>
          </p:cNvSpPr>
          <p:nvPr>
            <p:ph type="title"/>
          </p:nvPr>
        </p:nvSpPr>
        <p:spPr/>
        <p:txBody>
          <a:bodyPr/>
          <a:lstStyle/>
          <a:p>
            <a:r>
              <a:rPr lang="en-US" dirty="0"/>
              <a:t>DC 7828 &amp; 7829 changes</a:t>
            </a:r>
          </a:p>
        </p:txBody>
      </p:sp>
      <p:graphicFrame>
        <p:nvGraphicFramePr>
          <p:cNvPr id="6" name="Table 5">
            <a:extLst>
              <a:ext uri="{FF2B5EF4-FFF2-40B4-BE49-F238E27FC236}">
                <a16:creationId xmlns:a16="http://schemas.microsoft.com/office/drawing/2014/main" id="{F188717D-1822-4783-A7C4-D6E7FA8D8565}"/>
              </a:ext>
            </a:extLst>
          </p:cNvPr>
          <p:cNvGraphicFramePr>
            <a:graphicFrameLocks noGrp="1"/>
          </p:cNvGraphicFramePr>
          <p:nvPr>
            <p:extLst>
              <p:ext uri="{D42A27DB-BD31-4B8C-83A1-F6EECF244321}">
                <p14:modId xmlns:p14="http://schemas.microsoft.com/office/powerpoint/2010/main" val="2533953570"/>
              </p:ext>
            </p:extLst>
          </p:nvPr>
        </p:nvGraphicFramePr>
        <p:xfrm>
          <a:off x="682748" y="3938382"/>
          <a:ext cx="7778503" cy="2377440"/>
        </p:xfrm>
        <a:graphic>
          <a:graphicData uri="http://schemas.openxmlformats.org/drawingml/2006/table">
            <a:tbl>
              <a:tblPr firstRow="1" bandRow="1">
                <a:tableStyleId>{5C22544A-7EE6-4342-B048-85BDC9FD1C3A}</a:tableStyleId>
              </a:tblPr>
              <a:tblGrid>
                <a:gridCol w="7129036">
                  <a:extLst>
                    <a:ext uri="{9D8B030D-6E8A-4147-A177-3AD203B41FA5}">
                      <a16:colId xmlns:a16="http://schemas.microsoft.com/office/drawing/2014/main" val="3495150842"/>
                    </a:ext>
                  </a:extLst>
                </a:gridCol>
                <a:gridCol w="649467">
                  <a:extLst>
                    <a:ext uri="{9D8B030D-6E8A-4147-A177-3AD203B41FA5}">
                      <a16:colId xmlns:a16="http://schemas.microsoft.com/office/drawing/2014/main" val="2917880063"/>
                    </a:ext>
                  </a:extLst>
                </a:gridCol>
              </a:tblGrid>
              <a:tr h="418910">
                <a:tc>
                  <a:txBody>
                    <a:bodyPr/>
                    <a:lstStyle/>
                    <a:p>
                      <a:r>
                        <a:rPr lang="en-US" sz="2400" dirty="0"/>
                        <a:t>7829 Chloracne</a:t>
                      </a:r>
                    </a:p>
                  </a:txBody>
                  <a:tcPr/>
                </a:tc>
                <a:tc>
                  <a:txBody>
                    <a:bodyPr/>
                    <a:lstStyle/>
                    <a:p>
                      <a:endParaRPr lang="en-US"/>
                    </a:p>
                  </a:txBody>
                  <a:tcPr/>
                </a:tc>
                <a:extLst>
                  <a:ext uri="{0D108BD9-81ED-4DB2-BD59-A6C34878D82A}">
                    <a16:rowId xmlns:a16="http://schemas.microsoft.com/office/drawing/2014/main" val="211337889"/>
                  </a:ext>
                </a:extLst>
              </a:tr>
              <a:tr h="1759423">
                <a:tc>
                  <a:txBody>
                    <a:bodyPr/>
                    <a:lstStyle/>
                    <a:p>
                      <a:r>
                        <a:rPr lang="en-US" sz="2400" i="1" kern="1200" dirty="0">
                          <a:solidFill>
                            <a:schemeClr val="dk1"/>
                          </a:solidFill>
                          <a:effectLst/>
                          <a:latin typeface="+mn-lt"/>
                          <a:ea typeface="+mn-ea"/>
                          <a:cs typeface="+mn-cs"/>
                        </a:rPr>
                        <a:t>Deep acne (deep inflamed nodules and pus-filled cysts) affecting the intertriginous areas (the axilla of the arm, the anogenital region, skin folds of the breasts, or between digits)</a:t>
                      </a:r>
                    </a:p>
                    <a:p>
                      <a:endParaRPr lang="en-US" sz="2400" dirty="0"/>
                    </a:p>
                  </a:txBody>
                  <a:tcPr/>
                </a:tc>
                <a:tc>
                  <a:txBody>
                    <a:bodyPr/>
                    <a:lstStyle/>
                    <a:p>
                      <a:r>
                        <a:rPr lang="en-US" dirty="0"/>
                        <a:t>20</a:t>
                      </a:r>
                    </a:p>
                  </a:txBody>
                  <a:tcPr/>
                </a:tc>
                <a:extLst>
                  <a:ext uri="{0D108BD9-81ED-4DB2-BD59-A6C34878D82A}">
                    <a16:rowId xmlns:a16="http://schemas.microsoft.com/office/drawing/2014/main" val="364749830"/>
                  </a:ext>
                </a:extLst>
              </a:tr>
            </a:tbl>
          </a:graphicData>
        </a:graphic>
      </p:graphicFrame>
    </p:spTree>
    <p:extLst>
      <p:ext uri="{BB962C8B-B14F-4D97-AF65-F5344CB8AC3E}">
        <p14:creationId xmlns:p14="http://schemas.microsoft.com/office/powerpoint/2010/main" val="3675659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DCCD7C-5E6B-475F-83C7-3711B4B2774D}"/>
              </a:ext>
            </a:extLst>
          </p:cNvPr>
          <p:cNvSpPr>
            <a:spLocks noGrp="1"/>
          </p:cNvSpPr>
          <p:nvPr>
            <p:ph idx="1"/>
          </p:nvPr>
        </p:nvSpPr>
        <p:spPr/>
        <p:txBody>
          <a:bodyPr/>
          <a:lstStyle/>
          <a:p>
            <a:r>
              <a:rPr lang="en-US" sz="2800" dirty="0"/>
              <a:t>DC 7817 </a:t>
            </a:r>
            <a:r>
              <a:rPr lang="en-US" sz="2800" i="1" dirty="0">
                <a:solidFill>
                  <a:srgbClr val="FF0000"/>
                </a:solidFill>
              </a:rPr>
              <a:t>Erythroderma</a:t>
            </a:r>
            <a:r>
              <a:rPr lang="en-US" sz="2800" dirty="0">
                <a:solidFill>
                  <a:srgbClr val="FF0000"/>
                </a:solidFill>
              </a:rPr>
              <a:t> </a:t>
            </a:r>
            <a:r>
              <a:rPr lang="en-US" sz="2800" dirty="0"/>
              <a:t>(changed from </a:t>
            </a:r>
            <a:r>
              <a:rPr lang="en-US" sz="2800" i="1" dirty="0"/>
              <a:t>Exfoliative dermatitis (erythroderma</a:t>
            </a:r>
            <a:r>
              <a:rPr lang="en-US" sz="2800" dirty="0"/>
              <a:t>)</a:t>
            </a:r>
          </a:p>
          <a:p>
            <a:r>
              <a:rPr lang="en-US" sz="2800" dirty="0"/>
              <a:t>Added </a:t>
            </a:r>
            <a:r>
              <a:rPr lang="en-US" sz="2800" u="sng" dirty="0">
                <a:solidFill>
                  <a:srgbClr val="FF0000"/>
                </a:solidFill>
              </a:rPr>
              <a:t>biologics</a:t>
            </a:r>
            <a:r>
              <a:rPr lang="en-US" sz="2800" dirty="0"/>
              <a:t> to systemic therapy examples</a:t>
            </a:r>
          </a:p>
          <a:p>
            <a:r>
              <a:rPr lang="en-US" sz="2800" dirty="0"/>
              <a:t>Allows for evaluation in cases of documented history of </a:t>
            </a:r>
            <a:r>
              <a:rPr lang="en-US" sz="2800" i="1" dirty="0">
                <a:solidFill>
                  <a:srgbClr val="FF0000"/>
                </a:solidFill>
              </a:rPr>
              <a:t>treatment failure</a:t>
            </a:r>
          </a:p>
          <a:p>
            <a:r>
              <a:rPr lang="en-US" sz="2800" dirty="0"/>
              <a:t>Defines </a:t>
            </a:r>
            <a:r>
              <a:rPr lang="en-US" sz="2800" i="1" dirty="0"/>
              <a:t>treatment failure</a:t>
            </a:r>
            <a:r>
              <a:rPr lang="en-US" sz="2800" dirty="0"/>
              <a:t>: “</a:t>
            </a:r>
            <a:r>
              <a:rPr lang="en-US" sz="2800" i="1" dirty="0">
                <a:solidFill>
                  <a:srgbClr val="FF0000"/>
                </a:solidFill>
              </a:rPr>
              <a:t>Either disease progression, or less than a 25 percent reduction in the extent and severity of disease after four weeks of prescribed therapy, as documented by medical records</a:t>
            </a:r>
            <a:r>
              <a:rPr lang="en-US" sz="2800" i="1" dirty="0"/>
              <a:t>.”</a:t>
            </a:r>
          </a:p>
        </p:txBody>
      </p:sp>
      <p:sp>
        <p:nvSpPr>
          <p:cNvPr id="3" name="Slide Number Placeholder 2">
            <a:extLst>
              <a:ext uri="{FF2B5EF4-FFF2-40B4-BE49-F238E27FC236}">
                <a16:creationId xmlns:a16="http://schemas.microsoft.com/office/drawing/2014/main" id="{6720FE0A-EAA3-4A58-A9D9-12FB99ED6D4F}"/>
              </a:ext>
            </a:extLst>
          </p:cNvPr>
          <p:cNvSpPr>
            <a:spLocks noGrp="1"/>
          </p:cNvSpPr>
          <p:nvPr>
            <p:ph type="sldNum" sz="quarter" idx="12"/>
          </p:nvPr>
        </p:nvSpPr>
        <p:spPr/>
        <p:txBody>
          <a:bodyPr/>
          <a:lstStyle/>
          <a:p>
            <a:fld id="{E2FB73DA-5FDE-45B5-BAA4-C61223CC44F6}" type="slidenum">
              <a:rPr lang="en-US" smtClean="0"/>
              <a:pPr/>
              <a:t>39</a:t>
            </a:fld>
            <a:endParaRPr lang="en-US" dirty="0"/>
          </a:p>
        </p:txBody>
      </p:sp>
      <p:sp>
        <p:nvSpPr>
          <p:cNvPr id="4" name="Title 3">
            <a:extLst>
              <a:ext uri="{FF2B5EF4-FFF2-40B4-BE49-F238E27FC236}">
                <a16:creationId xmlns:a16="http://schemas.microsoft.com/office/drawing/2014/main" id="{986084CD-C0FA-401C-A47E-D232D67930D0}"/>
              </a:ext>
            </a:extLst>
          </p:cNvPr>
          <p:cNvSpPr>
            <a:spLocks noGrp="1"/>
          </p:cNvSpPr>
          <p:nvPr>
            <p:ph type="title"/>
          </p:nvPr>
        </p:nvSpPr>
        <p:spPr/>
        <p:txBody>
          <a:bodyPr/>
          <a:lstStyle/>
          <a:p>
            <a:r>
              <a:rPr lang="en-US" sz="3000" dirty="0"/>
              <a:t>Other changes</a:t>
            </a:r>
          </a:p>
        </p:txBody>
      </p:sp>
    </p:spTree>
    <p:extLst>
      <p:ext uri="{BB962C8B-B14F-4D97-AF65-F5344CB8AC3E}">
        <p14:creationId xmlns:p14="http://schemas.microsoft.com/office/powerpoint/2010/main" val="43830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2800" dirty="0"/>
          </a:p>
          <a:p>
            <a:r>
              <a:rPr lang="en-US" sz="2800" dirty="0"/>
              <a:t>M21-1 Part III, Subpart iv, 4.L – Skin conditions</a:t>
            </a:r>
          </a:p>
          <a:p>
            <a:endParaRPr lang="en-US" sz="2800" dirty="0"/>
          </a:p>
          <a:p>
            <a:r>
              <a:rPr lang="en-US" sz="2800" dirty="0"/>
              <a:t>M21-1 Part </a:t>
            </a:r>
            <a:r>
              <a:rPr lang="en-US" sz="2800" dirty="0" smtClean="0"/>
              <a:t>III, </a:t>
            </a:r>
            <a:r>
              <a:rPr lang="en-US" sz="2800" dirty="0"/>
              <a:t>Subpart iv, 5.C – Effective Dates</a:t>
            </a:r>
          </a:p>
          <a:p>
            <a:endParaRPr lang="en-US" sz="2800" dirty="0"/>
          </a:p>
          <a:p>
            <a:r>
              <a:rPr lang="en-US" sz="2800" i="1" dirty="0"/>
              <a:t>Johnson v. McDonald</a:t>
            </a:r>
          </a:p>
          <a:p>
            <a:endParaRPr lang="en-US" sz="2800" i="1" dirty="0"/>
          </a:p>
          <a:p>
            <a:r>
              <a:rPr lang="en-US" sz="2800" i="1" dirty="0"/>
              <a:t>McClain v. Nicholson</a:t>
            </a:r>
          </a:p>
          <a:p>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4</a:t>
            </a:fld>
            <a:endParaRPr lang="en-US" dirty="0"/>
          </a:p>
        </p:txBody>
      </p:sp>
      <p:sp>
        <p:nvSpPr>
          <p:cNvPr id="4" name="Title 3"/>
          <p:cNvSpPr>
            <a:spLocks noGrp="1"/>
          </p:cNvSpPr>
          <p:nvPr>
            <p:ph type="title"/>
          </p:nvPr>
        </p:nvSpPr>
        <p:spPr/>
        <p:txBody>
          <a:bodyPr/>
          <a:lstStyle/>
          <a:p>
            <a:r>
              <a:rPr lang="en-US" dirty="0"/>
              <a:t>References (cont.)</a:t>
            </a:r>
          </a:p>
        </p:txBody>
      </p:sp>
    </p:spTree>
    <p:extLst>
      <p:ext uri="{BB962C8B-B14F-4D97-AF65-F5344CB8AC3E}">
        <p14:creationId xmlns:p14="http://schemas.microsoft.com/office/powerpoint/2010/main" val="3637882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AC15DE-DA3A-4B6D-A861-1B1BD26E5E02}"/>
              </a:ext>
            </a:extLst>
          </p:cNvPr>
          <p:cNvSpPr>
            <a:spLocks noGrp="1"/>
          </p:cNvSpPr>
          <p:nvPr>
            <p:ph idx="1"/>
          </p:nvPr>
        </p:nvSpPr>
        <p:spPr/>
        <p:txBody>
          <a:bodyPr/>
          <a:lstStyle/>
          <a:p>
            <a:r>
              <a:rPr lang="en-US" i="1" dirty="0"/>
              <a:t>Exposed areas</a:t>
            </a:r>
            <a:r>
              <a:rPr lang="en-US" dirty="0"/>
              <a:t> as referenced in evaluation criteria refer to the face, neck, and hands. (</a:t>
            </a:r>
            <a:r>
              <a:rPr lang="en-US" dirty="0" smtClean="0"/>
              <a:t>M21-1.III.iv.4.L.1.g</a:t>
            </a:r>
            <a:r>
              <a:rPr lang="en-US" dirty="0"/>
              <a:t>.)</a:t>
            </a:r>
          </a:p>
          <a:p>
            <a:r>
              <a:rPr lang="en-US" dirty="0"/>
              <a:t>An </a:t>
            </a:r>
            <a:r>
              <a:rPr lang="en-US" i="1" dirty="0"/>
              <a:t>unstable scar </a:t>
            </a:r>
            <a:r>
              <a:rPr lang="en-US" dirty="0"/>
              <a:t>is a scar in which, for any reason, there is frequent loss of covering of skin over the scar. (DC 7804)</a:t>
            </a:r>
          </a:p>
          <a:p>
            <a:r>
              <a:rPr lang="en-US" i="1" dirty="0"/>
              <a:t>Painful scar </a:t>
            </a:r>
            <a:r>
              <a:rPr lang="en-US" dirty="0"/>
              <a:t>is found when there is objective indication supporting subjective reports of pain or tenderness. </a:t>
            </a:r>
            <a:br>
              <a:rPr lang="en-US" dirty="0"/>
            </a:br>
            <a:r>
              <a:rPr lang="en-US" dirty="0"/>
              <a:t>(</a:t>
            </a:r>
            <a:r>
              <a:rPr lang="en-US" dirty="0" smtClean="0"/>
              <a:t>M21-1.III.iv.4.L.3.b</a:t>
            </a:r>
            <a:r>
              <a:rPr lang="en-US" dirty="0"/>
              <a:t>)</a:t>
            </a:r>
          </a:p>
          <a:p>
            <a:endParaRPr lang="en-US" dirty="0"/>
          </a:p>
        </p:txBody>
      </p:sp>
      <p:sp>
        <p:nvSpPr>
          <p:cNvPr id="3" name="Slide Number Placeholder 2">
            <a:extLst>
              <a:ext uri="{FF2B5EF4-FFF2-40B4-BE49-F238E27FC236}">
                <a16:creationId xmlns:a16="http://schemas.microsoft.com/office/drawing/2014/main" id="{7A9EB164-CD78-40B1-8E10-79ACE32A451D}"/>
              </a:ext>
            </a:extLst>
          </p:cNvPr>
          <p:cNvSpPr>
            <a:spLocks noGrp="1"/>
          </p:cNvSpPr>
          <p:nvPr>
            <p:ph type="sldNum" sz="quarter" idx="12"/>
          </p:nvPr>
        </p:nvSpPr>
        <p:spPr/>
        <p:txBody>
          <a:bodyPr/>
          <a:lstStyle/>
          <a:p>
            <a:fld id="{E2FB73DA-5FDE-45B5-BAA4-C61223CC44F6}" type="slidenum">
              <a:rPr lang="en-US" smtClean="0"/>
              <a:pPr/>
              <a:t>40</a:t>
            </a:fld>
            <a:endParaRPr lang="en-US" dirty="0"/>
          </a:p>
        </p:txBody>
      </p:sp>
      <p:sp>
        <p:nvSpPr>
          <p:cNvPr id="4" name="Title 3">
            <a:extLst>
              <a:ext uri="{FF2B5EF4-FFF2-40B4-BE49-F238E27FC236}">
                <a16:creationId xmlns:a16="http://schemas.microsoft.com/office/drawing/2014/main" id="{C82B3017-986D-45D0-9E1A-5EDE4A34207E}"/>
              </a:ext>
            </a:extLst>
          </p:cNvPr>
          <p:cNvSpPr>
            <a:spLocks noGrp="1"/>
          </p:cNvSpPr>
          <p:nvPr>
            <p:ph type="title"/>
          </p:nvPr>
        </p:nvSpPr>
        <p:spPr/>
        <p:txBody>
          <a:bodyPr/>
          <a:lstStyle/>
          <a:p>
            <a:r>
              <a:rPr lang="en-US" dirty="0"/>
              <a:t>General Considerations-Scars:</a:t>
            </a:r>
          </a:p>
        </p:txBody>
      </p:sp>
    </p:spTree>
    <p:extLst>
      <p:ext uri="{BB962C8B-B14F-4D97-AF65-F5344CB8AC3E}">
        <p14:creationId xmlns:p14="http://schemas.microsoft.com/office/powerpoint/2010/main" val="624613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8DA545-08D7-425A-A87B-684AFD7662F9}"/>
              </a:ext>
            </a:extLst>
          </p:cNvPr>
          <p:cNvSpPr>
            <a:spLocks noGrp="1"/>
          </p:cNvSpPr>
          <p:nvPr>
            <p:ph idx="1"/>
          </p:nvPr>
        </p:nvSpPr>
        <p:spPr/>
        <p:txBody>
          <a:bodyPr/>
          <a:lstStyle/>
          <a:p>
            <a:pPr marL="0" indent="0">
              <a:buNone/>
            </a:pPr>
            <a:r>
              <a:rPr lang="en-US" u="sng" dirty="0"/>
              <a:t>Scar measurements</a:t>
            </a:r>
            <a:r>
              <a:rPr lang="en-US" dirty="0"/>
              <a:t>:  </a:t>
            </a:r>
          </a:p>
          <a:p>
            <a:pPr marL="0" indent="0">
              <a:buNone/>
            </a:pPr>
            <a:r>
              <a:rPr lang="en-US" dirty="0"/>
              <a:t>The DBQ requires measurements of </a:t>
            </a:r>
          </a:p>
          <a:p>
            <a:r>
              <a:rPr lang="en-US" dirty="0"/>
              <a:t>Linear,</a:t>
            </a:r>
          </a:p>
          <a:p>
            <a:r>
              <a:rPr lang="en-US" dirty="0"/>
              <a:t>Superficial non-linear, and </a:t>
            </a:r>
          </a:p>
          <a:p>
            <a:r>
              <a:rPr lang="en-US" dirty="0"/>
              <a:t>Deep non-linear scars.</a:t>
            </a:r>
          </a:p>
          <a:p>
            <a:pPr marL="0" indent="0">
              <a:buNone/>
            </a:pPr>
            <a:r>
              <a:rPr lang="en-US" dirty="0"/>
              <a:t>The length and width of each scar is measured in centimeters.  Approximate total area by extremity, or trunk area, is provided on the DBQ.  </a:t>
            </a:r>
          </a:p>
        </p:txBody>
      </p:sp>
      <p:sp>
        <p:nvSpPr>
          <p:cNvPr id="3" name="Slide Number Placeholder 2">
            <a:extLst>
              <a:ext uri="{FF2B5EF4-FFF2-40B4-BE49-F238E27FC236}">
                <a16:creationId xmlns:a16="http://schemas.microsoft.com/office/drawing/2014/main" id="{F9512844-0D52-4FD8-8E73-61D8056AC9E7}"/>
              </a:ext>
            </a:extLst>
          </p:cNvPr>
          <p:cNvSpPr>
            <a:spLocks noGrp="1"/>
          </p:cNvSpPr>
          <p:nvPr>
            <p:ph type="sldNum" sz="quarter" idx="12"/>
          </p:nvPr>
        </p:nvSpPr>
        <p:spPr/>
        <p:txBody>
          <a:bodyPr/>
          <a:lstStyle/>
          <a:p>
            <a:fld id="{E2FB73DA-5FDE-45B5-BAA4-C61223CC44F6}" type="slidenum">
              <a:rPr lang="en-US" smtClean="0"/>
              <a:pPr/>
              <a:t>41</a:t>
            </a:fld>
            <a:endParaRPr lang="en-US" dirty="0"/>
          </a:p>
        </p:txBody>
      </p:sp>
      <p:sp>
        <p:nvSpPr>
          <p:cNvPr id="4" name="Title 3">
            <a:extLst>
              <a:ext uri="{FF2B5EF4-FFF2-40B4-BE49-F238E27FC236}">
                <a16:creationId xmlns:a16="http://schemas.microsoft.com/office/drawing/2014/main" id="{A6A1ECE1-1544-43D1-A1A4-BF36D1A34A9A}"/>
              </a:ext>
            </a:extLst>
          </p:cNvPr>
          <p:cNvSpPr>
            <a:spLocks noGrp="1"/>
          </p:cNvSpPr>
          <p:nvPr>
            <p:ph type="title"/>
          </p:nvPr>
        </p:nvSpPr>
        <p:spPr/>
        <p:txBody>
          <a:bodyPr/>
          <a:lstStyle/>
          <a:p>
            <a:r>
              <a:rPr lang="en-US" dirty="0"/>
              <a:t>General Considerations-Scars:</a:t>
            </a:r>
          </a:p>
        </p:txBody>
      </p:sp>
    </p:spTree>
    <p:extLst>
      <p:ext uri="{BB962C8B-B14F-4D97-AF65-F5344CB8AC3E}">
        <p14:creationId xmlns:p14="http://schemas.microsoft.com/office/powerpoint/2010/main" val="1946549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9C14D6-445F-4CB9-8522-4DEFE7D5CCF1}"/>
              </a:ext>
            </a:extLst>
          </p:cNvPr>
          <p:cNvSpPr>
            <a:spLocks noGrp="1"/>
          </p:cNvSpPr>
          <p:nvPr>
            <p:ph idx="1"/>
          </p:nvPr>
        </p:nvSpPr>
        <p:spPr/>
        <p:txBody>
          <a:bodyPr/>
          <a:lstStyle/>
          <a:p>
            <a:pPr marL="0" indent="0">
              <a:buNone/>
            </a:pPr>
            <a:endParaRPr lang="en-US" dirty="0"/>
          </a:p>
          <a:p>
            <a:pPr marL="0" indent="0">
              <a:buNone/>
            </a:pPr>
            <a:r>
              <a:rPr lang="en-US" dirty="0"/>
              <a:t>Most common skin conditions include:</a:t>
            </a:r>
          </a:p>
          <a:p>
            <a:pPr lvl="1"/>
            <a:r>
              <a:rPr lang="en-US" sz="3200" dirty="0"/>
              <a:t>Scars</a:t>
            </a:r>
          </a:p>
          <a:p>
            <a:pPr lvl="1"/>
            <a:r>
              <a:rPr lang="en-US" sz="3200" dirty="0"/>
              <a:t>Acne</a:t>
            </a:r>
          </a:p>
          <a:p>
            <a:pPr lvl="1"/>
            <a:r>
              <a:rPr lang="en-US" sz="3200" dirty="0"/>
              <a:t>Pseudofolliculitis Barbae</a:t>
            </a:r>
          </a:p>
          <a:p>
            <a:pPr lvl="1"/>
            <a:r>
              <a:rPr lang="en-US" sz="3200" dirty="0"/>
              <a:t>Eczema</a:t>
            </a:r>
          </a:p>
          <a:p>
            <a:pPr lvl="1"/>
            <a:r>
              <a:rPr lang="en-US" sz="3200" dirty="0"/>
              <a:t>Dermatitis</a:t>
            </a:r>
          </a:p>
          <a:p>
            <a:pPr lvl="1"/>
            <a:r>
              <a:rPr lang="en-US" sz="3200" dirty="0"/>
              <a:t>Tinea infections</a:t>
            </a:r>
          </a:p>
          <a:p>
            <a:pPr lvl="1"/>
            <a:r>
              <a:rPr lang="en-US" sz="3200" dirty="0"/>
              <a:t> Psoriasis</a:t>
            </a:r>
          </a:p>
        </p:txBody>
      </p:sp>
      <p:sp>
        <p:nvSpPr>
          <p:cNvPr id="3" name="Slide Number Placeholder 2">
            <a:extLst>
              <a:ext uri="{FF2B5EF4-FFF2-40B4-BE49-F238E27FC236}">
                <a16:creationId xmlns:a16="http://schemas.microsoft.com/office/drawing/2014/main" id="{A2CA4807-E0E2-48CA-A52B-68541A6B6C6E}"/>
              </a:ext>
            </a:extLst>
          </p:cNvPr>
          <p:cNvSpPr>
            <a:spLocks noGrp="1"/>
          </p:cNvSpPr>
          <p:nvPr>
            <p:ph type="sldNum" sz="quarter" idx="12"/>
          </p:nvPr>
        </p:nvSpPr>
        <p:spPr/>
        <p:txBody>
          <a:bodyPr/>
          <a:lstStyle/>
          <a:p>
            <a:fld id="{E2FB73DA-5FDE-45B5-BAA4-C61223CC44F6}" type="slidenum">
              <a:rPr lang="en-US" smtClean="0"/>
              <a:pPr/>
              <a:t>42</a:t>
            </a:fld>
            <a:endParaRPr lang="en-US" dirty="0"/>
          </a:p>
        </p:txBody>
      </p:sp>
      <p:sp>
        <p:nvSpPr>
          <p:cNvPr id="4" name="Title 3">
            <a:extLst>
              <a:ext uri="{FF2B5EF4-FFF2-40B4-BE49-F238E27FC236}">
                <a16:creationId xmlns:a16="http://schemas.microsoft.com/office/drawing/2014/main" id="{DFB9D212-C321-426B-AE40-81F8C5FBDF39}"/>
              </a:ext>
            </a:extLst>
          </p:cNvPr>
          <p:cNvSpPr>
            <a:spLocks noGrp="1"/>
          </p:cNvSpPr>
          <p:nvPr>
            <p:ph type="title"/>
          </p:nvPr>
        </p:nvSpPr>
        <p:spPr/>
        <p:txBody>
          <a:bodyPr/>
          <a:lstStyle/>
          <a:p>
            <a:r>
              <a:rPr lang="en-US" dirty="0"/>
              <a:t>Common skin conditions</a:t>
            </a:r>
          </a:p>
        </p:txBody>
      </p:sp>
    </p:spTree>
    <p:extLst>
      <p:ext uri="{BB962C8B-B14F-4D97-AF65-F5344CB8AC3E}">
        <p14:creationId xmlns:p14="http://schemas.microsoft.com/office/powerpoint/2010/main" val="2132664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299DDF-246F-4D4E-8F47-F99B7E9C13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4438" y="1393825"/>
            <a:ext cx="7575124" cy="4881563"/>
          </a:xfrm>
        </p:spPr>
      </p:pic>
      <p:sp>
        <p:nvSpPr>
          <p:cNvPr id="3" name="Slide Number Placeholder 2">
            <a:extLst>
              <a:ext uri="{FF2B5EF4-FFF2-40B4-BE49-F238E27FC236}">
                <a16:creationId xmlns:a16="http://schemas.microsoft.com/office/drawing/2014/main" id="{2144704E-66DE-4D0C-B2AD-C511672F4F15}"/>
              </a:ext>
            </a:extLst>
          </p:cNvPr>
          <p:cNvSpPr>
            <a:spLocks noGrp="1"/>
          </p:cNvSpPr>
          <p:nvPr>
            <p:ph type="sldNum" sz="quarter" idx="12"/>
          </p:nvPr>
        </p:nvSpPr>
        <p:spPr/>
        <p:txBody>
          <a:bodyPr/>
          <a:lstStyle/>
          <a:p>
            <a:fld id="{E2FB73DA-5FDE-45B5-BAA4-C61223CC44F6}" type="slidenum">
              <a:rPr lang="en-US" smtClean="0"/>
              <a:pPr/>
              <a:t>43</a:t>
            </a:fld>
            <a:endParaRPr lang="en-US" dirty="0"/>
          </a:p>
        </p:txBody>
      </p:sp>
      <p:sp>
        <p:nvSpPr>
          <p:cNvPr id="4" name="Title 3">
            <a:extLst>
              <a:ext uri="{FF2B5EF4-FFF2-40B4-BE49-F238E27FC236}">
                <a16:creationId xmlns:a16="http://schemas.microsoft.com/office/drawing/2014/main" id="{4F0E31BB-143C-4158-A03C-8C7CE6D4B6E3}"/>
              </a:ext>
            </a:extLst>
          </p:cNvPr>
          <p:cNvSpPr>
            <a:spLocks noGrp="1"/>
          </p:cNvSpPr>
          <p:nvPr>
            <p:ph type="title"/>
          </p:nvPr>
        </p:nvSpPr>
        <p:spPr/>
        <p:txBody>
          <a:bodyPr/>
          <a:lstStyle/>
          <a:p>
            <a:r>
              <a:rPr lang="en-US" dirty="0"/>
              <a:t>Eczema</a:t>
            </a:r>
          </a:p>
        </p:txBody>
      </p:sp>
    </p:spTree>
    <p:extLst>
      <p:ext uri="{BB962C8B-B14F-4D97-AF65-F5344CB8AC3E}">
        <p14:creationId xmlns:p14="http://schemas.microsoft.com/office/powerpoint/2010/main" val="3018372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741934-392F-4996-9FC2-03278D66A52F}"/>
              </a:ext>
            </a:extLst>
          </p:cNvPr>
          <p:cNvSpPr>
            <a:spLocks noGrp="1"/>
          </p:cNvSpPr>
          <p:nvPr>
            <p:ph idx="1"/>
          </p:nvPr>
        </p:nvSpPr>
        <p:spPr/>
        <p:txBody>
          <a:bodyPr/>
          <a:lstStyle/>
          <a:p>
            <a:pPr marL="0" indent="0">
              <a:buNone/>
            </a:pPr>
            <a:endParaRPr lang="en-US" dirty="0"/>
          </a:p>
          <a:p>
            <a:pPr marL="0" indent="0">
              <a:buNone/>
            </a:pPr>
            <a:r>
              <a:rPr lang="en-US" dirty="0"/>
              <a:t>The following are not disabilities for VA purposes:</a:t>
            </a:r>
          </a:p>
          <a:p>
            <a:endParaRPr lang="en-US" dirty="0"/>
          </a:p>
          <a:p>
            <a:r>
              <a:rPr lang="en-US" dirty="0"/>
              <a:t>Androgenetic alopecia </a:t>
            </a:r>
          </a:p>
          <a:p>
            <a:r>
              <a:rPr lang="en-US" dirty="0"/>
              <a:t>Birthmarks, moles</a:t>
            </a:r>
          </a:p>
          <a:p>
            <a:r>
              <a:rPr lang="en-US" dirty="0"/>
              <a:t>Scars from elective procedures</a:t>
            </a:r>
          </a:p>
        </p:txBody>
      </p:sp>
      <p:sp>
        <p:nvSpPr>
          <p:cNvPr id="3" name="Slide Number Placeholder 2">
            <a:extLst>
              <a:ext uri="{FF2B5EF4-FFF2-40B4-BE49-F238E27FC236}">
                <a16:creationId xmlns:a16="http://schemas.microsoft.com/office/drawing/2014/main" id="{89D4E0DA-8215-43B4-B87E-F8981BC1F2C7}"/>
              </a:ext>
            </a:extLst>
          </p:cNvPr>
          <p:cNvSpPr>
            <a:spLocks noGrp="1"/>
          </p:cNvSpPr>
          <p:nvPr>
            <p:ph type="sldNum" sz="quarter" idx="12"/>
          </p:nvPr>
        </p:nvSpPr>
        <p:spPr/>
        <p:txBody>
          <a:bodyPr/>
          <a:lstStyle/>
          <a:p>
            <a:fld id="{E2FB73DA-5FDE-45B5-BAA4-C61223CC44F6}" type="slidenum">
              <a:rPr lang="en-US" smtClean="0"/>
              <a:pPr/>
              <a:t>44</a:t>
            </a:fld>
            <a:endParaRPr lang="en-US" dirty="0"/>
          </a:p>
        </p:txBody>
      </p:sp>
      <p:sp>
        <p:nvSpPr>
          <p:cNvPr id="4" name="Title 3">
            <a:extLst>
              <a:ext uri="{FF2B5EF4-FFF2-40B4-BE49-F238E27FC236}">
                <a16:creationId xmlns:a16="http://schemas.microsoft.com/office/drawing/2014/main" id="{A111EAB0-026C-4977-B337-A7B13740F88B}"/>
              </a:ext>
            </a:extLst>
          </p:cNvPr>
          <p:cNvSpPr>
            <a:spLocks noGrp="1"/>
          </p:cNvSpPr>
          <p:nvPr>
            <p:ph type="title"/>
          </p:nvPr>
        </p:nvSpPr>
        <p:spPr/>
        <p:txBody>
          <a:bodyPr/>
          <a:lstStyle/>
          <a:p>
            <a:r>
              <a:rPr lang="en-US" dirty="0"/>
              <a:t>Non-Disabilities</a:t>
            </a:r>
          </a:p>
        </p:txBody>
      </p:sp>
    </p:spTree>
    <p:extLst>
      <p:ext uri="{BB962C8B-B14F-4D97-AF65-F5344CB8AC3E}">
        <p14:creationId xmlns:p14="http://schemas.microsoft.com/office/powerpoint/2010/main" val="3442114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00C6F9-7AD6-409D-80E1-7E32137C0E2F}"/>
              </a:ext>
            </a:extLst>
          </p:cNvPr>
          <p:cNvSpPr>
            <a:spLocks noGrp="1"/>
          </p:cNvSpPr>
          <p:nvPr>
            <p:ph type="sldNum" sz="quarter" idx="12"/>
          </p:nvPr>
        </p:nvSpPr>
        <p:spPr/>
        <p:txBody>
          <a:bodyPr/>
          <a:lstStyle/>
          <a:p>
            <a:fld id="{E2FB73DA-5FDE-45B5-BAA4-C61223CC44F6}" type="slidenum">
              <a:rPr lang="en-US" smtClean="0"/>
              <a:pPr/>
              <a:t>45</a:t>
            </a:fld>
            <a:endParaRPr lang="en-US" dirty="0"/>
          </a:p>
        </p:txBody>
      </p:sp>
      <p:sp>
        <p:nvSpPr>
          <p:cNvPr id="4" name="Title 3">
            <a:extLst>
              <a:ext uri="{FF2B5EF4-FFF2-40B4-BE49-F238E27FC236}">
                <a16:creationId xmlns:a16="http://schemas.microsoft.com/office/drawing/2014/main" id="{53B42114-F8E5-4FCE-97C3-56114F1D6C10}"/>
              </a:ext>
            </a:extLst>
          </p:cNvPr>
          <p:cNvSpPr>
            <a:spLocks noGrp="1"/>
          </p:cNvSpPr>
          <p:nvPr>
            <p:ph type="title"/>
          </p:nvPr>
        </p:nvSpPr>
        <p:spPr/>
        <p:txBody>
          <a:bodyPr/>
          <a:lstStyle/>
          <a:p>
            <a:r>
              <a:rPr lang="en-US" dirty="0"/>
              <a:t>Alopecia Areata</a:t>
            </a:r>
          </a:p>
        </p:txBody>
      </p:sp>
      <p:pic>
        <p:nvPicPr>
          <p:cNvPr id="5122" name="Picture 2" descr="Picture of Alopecia Areata Head and Beard">
            <a:extLst>
              <a:ext uri="{FF2B5EF4-FFF2-40B4-BE49-F238E27FC236}">
                <a16:creationId xmlns:a16="http://schemas.microsoft.com/office/drawing/2014/main" id="{BAFCFDDC-5916-4E4F-8DAF-073A827B96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8012" y="1963961"/>
            <a:ext cx="5471193" cy="371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12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CE5029-A6EF-4DC1-A2D1-C36FFCCCE93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4800" dirty="0"/>
              <a:t>Important considerations</a:t>
            </a:r>
          </a:p>
        </p:txBody>
      </p:sp>
      <p:sp>
        <p:nvSpPr>
          <p:cNvPr id="3" name="Slide Number Placeholder 2">
            <a:extLst>
              <a:ext uri="{FF2B5EF4-FFF2-40B4-BE49-F238E27FC236}">
                <a16:creationId xmlns:a16="http://schemas.microsoft.com/office/drawing/2014/main" id="{B7B31E2D-7718-4E2B-B679-13B70505E856}"/>
              </a:ext>
            </a:extLst>
          </p:cNvPr>
          <p:cNvSpPr>
            <a:spLocks noGrp="1"/>
          </p:cNvSpPr>
          <p:nvPr>
            <p:ph type="sldNum" sz="quarter" idx="12"/>
          </p:nvPr>
        </p:nvSpPr>
        <p:spPr/>
        <p:txBody>
          <a:bodyPr/>
          <a:lstStyle/>
          <a:p>
            <a:fld id="{E2FB73DA-5FDE-45B5-BAA4-C61223CC44F6}" type="slidenum">
              <a:rPr lang="en-US" smtClean="0"/>
              <a:pPr/>
              <a:t>46</a:t>
            </a:fld>
            <a:endParaRPr lang="en-US" dirty="0"/>
          </a:p>
        </p:txBody>
      </p:sp>
      <p:sp>
        <p:nvSpPr>
          <p:cNvPr id="4" name="Title 3">
            <a:extLst>
              <a:ext uri="{FF2B5EF4-FFF2-40B4-BE49-F238E27FC236}">
                <a16:creationId xmlns:a16="http://schemas.microsoft.com/office/drawing/2014/main" id="{AA9E64C7-4DC2-47E7-953E-E4DA81F2799F}"/>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473473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B1407A-8541-4EE9-AE2C-8E6E29C43446}"/>
              </a:ext>
            </a:extLst>
          </p:cNvPr>
          <p:cNvSpPr>
            <a:spLocks noGrp="1"/>
          </p:cNvSpPr>
          <p:nvPr>
            <p:ph idx="1"/>
          </p:nvPr>
        </p:nvSpPr>
        <p:spPr/>
        <p:txBody>
          <a:bodyPr/>
          <a:lstStyle/>
          <a:p>
            <a:r>
              <a:rPr lang="en-US" sz="2600" dirty="0"/>
              <a:t>Does the veteran warrant a higher evaluation under the old criteria?</a:t>
            </a:r>
          </a:p>
          <a:p>
            <a:r>
              <a:rPr lang="en-US" sz="2600" dirty="0"/>
              <a:t>Do they qualify for an increase under the new criteria?</a:t>
            </a:r>
          </a:p>
          <a:p>
            <a:r>
              <a:rPr lang="en-US" sz="2600" dirty="0"/>
              <a:t>Is there an intent to file (ITF) to consider?</a:t>
            </a:r>
          </a:p>
          <a:p>
            <a:r>
              <a:rPr lang="en-US" sz="2600" dirty="0"/>
              <a:t>What date did the claim come in?</a:t>
            </a:r>
          </a:p>
          <a:p>
            <a:r>
              <a:rPr lang="en-US" sz="2600" dirty="0"/>
              <a:t>Is the date entitlement arose based on an increase shown in medical records the applicable effective date?</a:t>
            </a:r>
          </a:p>
          <a:p>
            <a:r>
              <a:rPr lang="en-US" sz="2600" dirty="0"/>
              <a:t>When was the Veteran released from active duty? Should the effective date be RAD+1?</a:t>
            </a:r>
          </a:p>
          <a:p>
            <a:endParaRPr lang="en-US" sz="2400" dirty="0"/>
          </a:p>
        </p:txBody>
      </p:sp>
      <p:sp>
        <p:nvSpPr>
          <p:cNvPr id="3" name="Slide Number Placeholder 2">
            <a:extLst>
              <a:ext uri="{FF2B5EF4-FFF2-40B4-BE49-F238E27FC236}">
                <a16:creationId xmlns:a16="http://schemas.microsoft.com/office/drawing/2014/main" id="{EE403976-ECD3-4004-8C53-DFE49EAA4145}"/>
              </a:ext>
            </a:extLst>
          </p:cNvPr>
          <p:cNvSpPr>
            <a:spLocks noGrp="1"/>
          </p:cNvSpPr>
          <p:nvPr>
            <p:ph type="sldNum" sz="quarter" idx="12"/>
          </p:nvPr>
        </p:nvSpPr>
        <p:spPr/>
        <p:txBody>
          <a:bodyPr/>
          <a:lstStyle/>
          <a:p>
            <a:fld id="{E2FB73DA-5FDE-45B5-BAA4-C61223CC44F6}" type="slidenum">
              <a:rPr lang="en-US" smtClean="0"/>
              <a:pPr/>
              <a:t>47</a:t>
            </a:fld>
            <a:endParaRPr lang="en-US" dirty="0"/>
          </a:p>
        </p:txBody>
      </p:sp>
      <p:sp>
        <p:nvSpPr>
          <p:cNvPr id="4" name="Title 3">
            <a:extLst>
              <a:ext uri="{FF2B5EF4-FFF2-40B4-BE49-F238E27FC236}">
                <a16:creationId xmlns:a16="http://schemas.microsoft.com/office/drawing/2014/main" id="{6E059AFB-CE39-4371-B994-E4A907E2E6BC}"/>
              </a:ext>
            </a:extLst>
          </p:cNvPr>
          <p:cNvSpPr>
            <a:spLocks noGrp="1"/>
          </p:cNvSpPr>
          <p:nvPr>
            <p:ph type="title"/>
          </p:nvPr>
        </p:nvSpPr>
        <p:spPr/>
        <p:txBody>
          <a:bodyPr/>
          <a:lstStyle/>
          <a:p>
            <a:r>
              <a:rPr lang="en-US" dirty="0"/>
              <a:t>Which criteria apply?</a:t>
            </a:r>
          </a:p>
        </p:txBody>
      </p:sp>
    </p:spTree>
    <p:extLst>
      <p:ext uri="{BB962C8B-B14F-4D97-AF65-F5344CB8AC3E}">
        <p14:creationId xmlns:p14="http://schemas.microsoft.com/office/powerpoint/2010/main" val="1461263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1B3B29-15F5-4918-BCF5-930715412786}"/>
              </a:ext>
            </a:extLst>
          </p:cNvPr>
          <p:cNvSpPr>
            <a:spLocks noGrp="1"/>
          </p:cNvSpPr>
          <p:nvPr>
            <p:ph idx="1"/>
          </p:nvPr>
        </p:nvSpPr>
        <p:spPr/>
        <p:txBody>
          <a:bodyPr/>
          <a:lstStyle/>
          <a:p>
            <a:r>
              <a:rPr lang="en-US" sz="2800" dirty="0"/>
              <a:t>Does the DBQ or exam of record give information needed for current criteria?</a:t>
            </a:r>
          </a:p>
          <a:p>
            <a:endParaRPr lang="en-US" sz="2800" dirty="0"/>
          </a:p>
          <a:p>
            <a:r>
              <a:rPr lang="en-US" sz="2800" dirty="0"/>
              <a:t>Did you check for issues considered within the scope of the claim of inferred issues that were brought to issue on the DBQ?</a:t>
            </a:r>
          </a:p>
          <a:p>
            <a:endParaRPr lang="en-US" sz="2800" dirty="0"/>
          </a:p>
          <a:p>
            <a:r>
              <a:rPr lang="en-US" sz="2800" dirty="0"/>
              <a:t>Were all relevant sections pertaining to the condition completed?</a:t>
            </a:r>
          </a:p>
        </p:txBody>
      </p:sp>
      <p:sp>
        <p:nvSpPr>
          <p:cNvPr id="3" name="Slide Number Placeholder 2">
            <a:extLst>
              <a:ext uri="{FF2B5EF4-FFF2-40B4-BE49-F238E27FC236}">
                <a16:creationId xmlns:a16="http://schemas.microsoft.com/office/drawing/2014/main" id="{0B542A6C-0A42-416C-9DB6-68E40073CF01}"/>
              </a:ext>
            </a:extLst>
          </p:cNvPr>
          <p:cNvSpPr>
            <a:spLocks noGrp="1"/>
          </p:cNvSpPr>
          <p:nvPr>
            <p:ph type="sldNum" sz="quarter" idx="12"/>
          </p:nvPr>
        </p:nvSpPr>
        <p:spPr/>
        <p:txBody>
          <a:bodyPr/>
          <a:lstStyle/>
          <a:p>
            <a:fld id="{E2FB73DA-5FDE-45B5-BAA4-C61223CC44F6}" type="slidenum">
              <a:rPr lang="en-US" smtClean="0"/>
              <a:pPr/>
              <a:t>48</a:t>
            </a:fld>
            <a:endParaRPr lang="en-US" dirty="0"/>
          </a:p>
        </p:txBody>
      </p:sp>
      <p:sp>
        <p:nvSpPr>
          <p:cNvPr id="4" name="Title 3">
            <a:extLst>
              <a:ext uri="{FF2B5EF4-FFF2-40B4-BE49-F238E27FC236}">
                <a16:creationId xmlns:a16="http://schemas.microsoft.com/office/drawing/2014/main" id="{5C926880-82F8-43E2-946D-FA0E8F1694AA}"/>
              </a:ext>
            </a:extLst>
          </p:cNvPr>
          <p:cNvSpPr>
            <a:spLocks noGrp="1"/>
          </p:cNvSpPr>
          <p:nvPr>
            <p:ph type="title"/>
          </p:nvPr>
        </p:nvSpPr>
        <p:spPr/>
        <p:txBody>
          <a:bodyPr/>
          <a:lstStyle/>
          <a:p>
            <a:r>
              <a:rPr lang="en-US" sz="3000" dirty="0"/>
              <a:t>Scars and Skin Conditions DBQs</a:t>
            </a:r>
          </a:p>
        </p:txBody>
      </p:sp>
    </p:spTree>
    <p:extLst>
      <p:ext uri="{BB962C8B-B14F-4D97-AF65-F5344CB8AC3E}">
        <p14:creationId xmlns:p14="http://schemas.microsoft.com/office/powerpoint/2010/main" val="1480963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74B187-1173-4DEB-A99E-EB2532F2018F}"/>
              </a:ext>
            </a:extLst>
          </p:cNvPr>
          <p:cNvSpPr>
            <a:spLocks noGrp="1"/>
          </p:cNvSpPr>
          <p:nvPr>
            <p:ph idx="1"/>
          </p:nvPr>
        </p:nvSpPr>
        <p:spPr>
          <a:solidFill>
            <a:schemeClr val="bg1"/>
          </a:solidFill>
          <a:ln>
            <a:solidFill>
              <a:srgbClr val="A79055"/>
            </a:solidFill>
          </a:ln>
        </p:spPr>
        <p:style>
          <a:lnRef idx="2">
            <a:schemeClr val="accent1"/>
          </a:lnRef>
          <a:fillRef idx="1">
            <a:schemeClr val="lt1"/>
          </a:fillRef>
          <a:effectRef idx="0">
            <a:schemeClr val="accent1"/>
          </a:effectRef>
          <a:fontRef idx="minor">
            <a:schemeClr val="dk1"/>
          </a:fontRef>
        </p:style>
        <p:txBody>
          <a:bodyPr/>
          <a:lstStyle/>
          <a:p>
            <a:endParaRPr lang="en-US" dirty="0"/>
          </a:p>
          <a:p>
            <a:pPr marL="0" indent="0" algn="ctr">
              <a:buNone/>
            </a:pPr>
            <a:r>
              <a:rPr lang="en-US" dirty="0"/>
              <a:t>Remember the skin law change, </a:t>
            </a:r>
          </a:p>
          <a:p>
            <a:pPr marL="0" indent="0" algn="ctr">
              <a:buNone/>
            </a:pPr>
            <a:r>
              <a:rPr lang="en-US" dirty="0"/>
              <a:t>effective </a:t>
            </a:r>
          </a:p>
          <a:p>
            <a:pPr marL="0" indent="0" algn="ctr">
              <a:buNone/>
            </a:pPr>
            <a:r>
              <a:rPr lang="en-US" sz="4000" u="sng" dirty="0">
                <a:solidFill>
                  <a:srgbClr val="FF0000"/>
                </a:solidFill>
                <a:latin typeface="Arial Rounded MT Bold" panose="020F0704030504030204" pitchFamily="34" charset="0"/>
              </a:rPr>
              <a:t>August 13, 2018</a:t>
            </a:r>
          </a:p>
          <a:p>
            <a:pPr marL="0" indent="0" algn="ctr">
              <a:buNone/>
            </a:pPr>
            <a:endParaRPr lang="en-US" sz="2400" i="1" dirty="0"/>
          </a:p>
          <a:p>
            <a:pPr marL="0" indent="0" algn="ctr">
              <a:buNone/>
            </a:pPr>
            <a:r>
              <a:rPr lang="en-US" sz="2400" i="1" dirty="0"/>
              <a:t>Not Liberalizing Legislation under </a:t>
            </a:r>
          </a:p>
          <a:p>
            <a:pPr marL="0" indent="0" algn="ctr">
              <a:buNone/>
            </a:pPr>
            <a:r>
              <a:rPr lang="en-US" sz="2400" i="1" dirty="0"/>
              <a:t>38 CFR 3.114</a:t>
            </a:r>
          </a:p>
        </p:txBody>
      </p:sp>
      <p:sp>
        <p:nvSpPr>
          <p:cNvPr id="3" name="Slide Number Placeholder 2">
            <a:extLst>
              <a:ext uri="{FF2B5EF4-FFF2-40B4-BE49-F238E27FC236}">
                <a16:creationId xmlns:a16="http://schemas.microsoft.com/office/drawing/2014/main" id="{E00C5191-CE13-41F0-8DF3-CFCFC9966CE8}"/>
              </a:ext>
            </a:extLst>
          </p:cNvPr>
          <p:cNvSpPr>
            <a:spLocks noGrp="1"/>
          </p:cNvSpPr>
          <p:nvPr>
            <p:ph type="sldNum" sz="quarter" idx="12"/>
          </p:nvPr>
        </p:nvSpPr>
        <p:spPr/>
        <p:txBody>
          <a:bodyPr/>
          <a:lstStyle/>
          <a:p>
            <a:fld id="{E2FB73DA-5FDE-45B5-BAA4-C61223CC44F6}" type="slidenum">
              <a:rPr lang="en-US" smtClean="0"/>
              <a:pPr/>
              <a:t>49</a:t>
            </a:fld>
            <a:endParaRPr lang="en-US" dirty="0"/>
          </a:p>
        </p:txBody>
      </p:sp>
      <p:sp>
        <p:nvSpPr>
          <p:cNvPr id="4" name="Title 3">
            <a:extLst>
              <a:ext uri="{FF2B5EF4-FFF2-40B4-BE49-F238E27FC236}">
                <a16:creationId xmlns:a16="http://schemas.microsoft.com/office/drawing/2014/main" id="{96A608F6-0465-4849-A9B8-F0C4CE6E4027}"/>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701239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116" y="1474292"/>
            <a:ext cx="7886700" cy="4882058"/>
          </a:xfrm>
        </p:spPr>
        <p:txBody>
          <a:bodyPr/>
          <a:lstStyle/>
          <a:p>
            <a:r>
              <a:rPr lang="en-US" sz="4000" i="1" dirty="0"/>
              <a:t>Johnson v. McDonald… </a:t>
            </a:r>
            <a:r>
              <a:rPr lang="en-US" sz="4000" dirty="0"/>
              <a:t> </a:t>
            </a:r>
          </a:p>
          <a:p>
            <a:endParaRPr lang="en-US" sz="4000" dirty="0"/>
          </a:p>
          <a:p>
            <a:pPr marL="0" indent="0">
              <a:buNone/>
            </a:pPr>
            <a:r>
              <a:rPr lang="en-US" sz="4000" dirty="0"/>
              <a:t>clarified the definition of “systemic therapy such as corticosteroids or other immunosuppressive drugs,” contained in certain DCs under 38 CFR 4.118:</a:t>
            </a:r>
          </a:p>
          <a:p>
            <a:pPr marL="0" indent="0">
              <a:buNone/>
            </a:pPr>
            <a:r>
              <a:rPr lang="en-US" dirty="0"/>
              <a:t/>
            </a:r>
            <a:br>
              <a:rPr lang="en-US" dirty="0"/>
            </a:b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5</a:t>
            </a:fld>
            <a:endParaRPr lang="en-US" dirty="0"/>
          </a:p>
        </p:txBody>
      </p:sp>
      <p:sp>
        <p:nvSpPr>
          <p:cNvPr id="4" name="Title 3"/>
          <p:cNvSpPr>
            <a:spLocks noGrp="1"/>
          </p:cNvSpPr>
          <p:nvPr>
            <p:ph type="title"/>
          </p:nvPr>
        </p:nvSpPr>
        <p:spPr/>
        <p:txBody>
          <a:bodyPr/>
          <a:lstStyle/>
          <a:p>
            <a:r>
              <a:rPr lang="en-US" sz="4000" dirty="0"/>
              <a:t/>
            </a:r>
            <a:br>
              <a:rPr lang="en-US" sz="4000" dirty="0"/>
            </a:br>
            <a:r>
              <a:rPr lang="en-US" dirty="0"/>
              <a:t>Reason for change-court cases</a:t>
            </a:r>
            <a:br>
              <a:rPr lang="en-US" dirty="0"/>
            </a:br>
            <a:endParaRPr lang="en-US" dirty="0"/>
          </a:p>
        </p:txBody>
      </p:sp>
    </p:spTree>
    <p:extLst>
      <p:ext uri="{BB962C8B-B14F-4D97-AF65-F5344CB8AC3E}">
        <p14:creationId xmlns:p14="http://schemas.microsoft.com/office/powerpoint/2010/main" val="2188081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6353" y="2865299"/>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
        <p:nvSpPr>
          <p:cNvPr id="3" name="TextBox 2"/>
          <p:cNvSpPr txBox="1"/>
          <p:nvPr/>
        </p:nvSpPr>
        <p:spPr>
          <a:xfrm>
            <a:off x="3967597" y="4959054"/>
            <a:ext cx="4434035" cy="954107"/>
          </a:xfrm>
          <a:prstGeom prst="rect">
            <a:avLst/>
          </a:prstGeom>
          <a:noFill/>
        </p:spPr>
        <p:txBody>
          <a:bodyPr wrap="square" rtlCol="0">
            <a:spAutoFit/>
          </a:bodyPr>
          <a:lstStyle/>
          <a:p>
            <a:pPr algn="r"/>
            <a:endParaRPr lang="en-US" sz="2800" dirty="0">
              <a:latin typeface="Times New Roman" panose="02020603050405020304" pitchFamily="18" charset="0"/>
              <a:cs typeface="Times New Roman" panose="02020603050405020304" pitchFamily="18" charset="0"/>
            </a:endParaRPr>
          </a:p>
          <a:p>
            <a:pPr algn="r"/>
            <a:r>
              <a:rPr lang="en-US" sz="2800" dirty="0">
                <a:latin typeface="Times New Roman" panose="02020603050405020304" pitchFamily="18" charset="0"/>
                <a:cs typeface="Times New Roman" panose="02020603050405020304" pitchFamily="18" charset="0"/>
              </a:rPr>
              <a:t>Diane Williams</a:t>
            </a:r>
          </a:p>
        </p:txBody>
      </p:sp>
    </p:spTree>
    <p:extLst>
      <p:ext uri="{BB962C8B-B14F-4D97-AF65-F5344CB8AC3E}">
        <p14:creationId xmlns:p14="http://schemas.microsoft.com/office/powerpoint/2010/main" val="267189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a:t>Johnson stated:</a:t>
            </a:r>
          </a:p>
          <a:p>
            <a:pPr marL="0" indent="0">
              <a:buNone/>
            </a:pPr>
            <a:endParaRPr lang="en-US" sz="2800" dirty="0"/>
          </a:p>
          <a:p>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6</a:t>
            </a:fld>
            <a:endParaRPr lang="en-US" dirty="0"/>
          </a:p>
        </p:txBody>
      </p:sp>
      <p:sp>
        <p:nvSpPr>
          <p:cNvPr id="4" name="Title 3"/>
          <p:cNvSpPr>
            <a:spLocks noGrp="1"/>
          </p:cNvSpPr>
          <p:nvPr>
            <p:ph type="title"/>
          </p:nvPr>
        </p:nvSpPr>
        <p:spPr/>
        <p:txBody>
          <a:bodyPr/>
          <a:lstStyle/>
          <a:p>
            <a:r>
              <a:rPr lang="en-US" dirty="0"/>
              <a:t>Review of court cases</a:t>
            </a:r>
          </a:p>
        </p:txBody>
      </p:sp>
      <p:sp>
        <p:nvSpPr>
          <p:cNvPr id="5" name="Rectangle 4">
            <a:extLst>
              <a:ext uri="{FF2B5EF4-FFF2-40B4-BE49-F238E27FC236}">
                <a16:creationId xmlns:a16="http://schemas.microsoft.com/office/drawing/2014/main" id="{67C0169C-935B-47D6-BAD9-448D17FA1439}"/>
              </a:ext>
            </a:extLst>
          </p:cNvPr>
          <p:cNvSpPr/>
          <p:nvPr/>
        </p:nvSpPr>
        <p:spPr>
          <a:xfrm>
            <a:off x="628650" y="1955145"/>
            <a:ext cx="7737428" cy="3970318"/>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“Systemic therapy”…”refers to any oral or parenteral medication(s) prescribed by a medical professional to treat the underlying skin disorder. Medications that are applied topically (directly to the skin), including topical corticosteroids or immunosuppressives, are not considered systemic for VA purposes.”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Impact?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20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F62A16-69DF-404E-90CC-30BC9A128AA2}"/>
              </a:ext>
            </a:extLst>
          </p:cNvPr>
          <p:cNvSpPr>
            <a:spLocks noGrp="1"/>
          </p:cNvSpPr>
          <p:nvPr>
            <p:ph idx="1"/>
          </p:nvPr>
        </p:nvSpPr>
        <p:spPr/>
        <p:txBody>
          <a:bodyPr/>
          <a:lstStyle/>
          <a:p>
            <a:r>
              <a:rPr lang="en-US" sz="2600" dirty="0"/>
              <a:t>Johnson created a dramatic disconnect between the severity of the veteran’s disability and the corresponding rating. </a:t>
            </a:r>
          </a:p>
          <a:p>
            <a:r>
              <a:rPr lang="en-US" sz="2600" dirty="0"/>
              <a:t>Therefore, VA  amended §4.118 to clearly provide that VA does not intend for treatment administered through the skin (topical therapy) to constitute systemic therapy. VA notes that it is possible for topical treatments to have systemic effects if administered on a large enough scale. However, in these situations, a veteran can obtain a higher rating due to the percentage of the body affected, not the mode of administration for his or her treatment</a:t>
            </a:r>
            <a:r>
              <a:rPr lang="en-US" sz="2800" dirty="0"/>
              <a:t>.</a:t>
            </a:r>
          </a:p>
          <a:p>
            <a:endParaRPr lang="en-US" dirty="0"/>
          </a:p>
        </p:txBody>
      </p:sp>
      <p:sp>
        <p:nvSpPr>
          <p:cNvPr id="3" name="Slide Number Placeholder 2">
            <a:extLst>
              <a:ext uri="{FF2B5EF4-FFF2-40B4-BE49-F238E27FC236}">
                <a16:creationId xmlns:a16="http://schemas.microsoft.com/office/drawing/2014/main" id="{D15667CF-D065-4932-ACD6-593332616901}"/>
              </a:ext>
            </a:extLst>
          </p:cNvPr>
          <p:cNvSpPr>
            <a:spLocks noGrp="1"/>
          </p:cNvSpPr>
          <p:nvPr>
            <p:ph type="sldNum" sz="quarter" idx="12"/>
          </p:nvPr>
        </p:nvSpPr>
        <p:spPr/>
        <p:txBody>
          <a:bodyPr/>
          <a:lstStyle/>
          <a:p>
            <a:fld id="{E2FB73DA-5FDE-45B5-BAA4-C61223CC44F6}" type="slidenum">
              <a:rPr lang="en-US" smtClean="0"/>
              <a:pPr/>
              <a:t>7</a:t>
            </a:fld>
            <a:endParaRPr lang="en-US" dirty="0"/>
          </a:p>
        </p:txBody>
      </p:sp>
      <p:sp>
        <p:nvSpPr>
          <p:cNvPr id="4" name="Title 3">
            <a:extLst>
              <a:ext uri="{FF2B5EF4-FFF2-40B4-BE49-F238E27FC236}">
                <a16:creationId xmlns:a16="http://schemas.microsoft.com/office/drawing/2014/main" id="{17496AF3-5F3D-4DFA-8844-4E96A3A12209}"/>
              </a:ext>
            </a:extLst>
          </p:cNvPr>
          <p:cNvSpPr>
            <a:spLocks noGrp="1"/>
          </p:cNvSpPr>
          <p:nvPr>
            <p:ph type="title"/>
          </p:nvPr>
        </p:nvSpPr>
        <p:spPr/>
        <p:txBody>
          <a:bodyPr/>
          <a:lstStyle/>
          <a:p>
            <a:r>
              <a:rPr lang="en-US" dirty="0"/>
              <a:t>Review of court cases</a:t>
            </a:r>
          </a:p>
        </p:txBody>
      </p:sp>
    </p:spTree>
    <p:extLst>
      <p:ext uri="{BB962C8B-B14F-4D97-AF65-F5344CB8AC3E}">
        <p14:creationId xmlns:p14="http://schemas.microsoft.com/office/powerpoint/2010/main" val="327788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B686DC8-FA25-46C0-84B3-FA550FD3AE78}"/>
              </a:ext>
            </a:extLst>
          </p:cNvPr>
          <p:cNvGraphicFramePr>
            <a:graphicFrameLocks noGrp="1"/>
          </p:cNvGraphicFramePr>
          <p:nvPr>
            <p:ph idx="1"/>
            <p:extLst>
              <p:ext uri="{D42A27DB-BD31-4B8C-83A1-F6EECF244321}">
                <p14:modId xmlns:p14="http://schemas.microsoft.com/office/powerpoint/2010/main" val="362683988"/>
              </p:ext>
            </p:extLst>
          </p:nvPr>
        </p:nvGraphicFramePr>
        <p:xfrm>
          <a:off x="658612" y="1305017"/>
          <a:ext cx="7867280" cy="4950891"/>
        </p:xfrm>
        <a:graphic>
          <a:graphicData uri="http://schemas.openxmlformats.org/drawingml/2006/table">
            <a:tbl>
              <a:tblPr firstRow="1" bandRow="1">
                <a:tableStyleId>{5C22544A-7EE6-4342-B048-85BDC9FD1C3A}</a:tableStyleId>
              </a:tblPr>
              <a:tblGrid>
                <a:gridCol w="7350711">
                  <a:extLst>
                    <a:ext uri="{9D8B030D-6E8A-4147-A177-3AD203B41FA5}">
                      <a16:colId xmlns:a16="http://schemas.microsoft.com/office/drawing/2014/main" val="1014017149"/>
                    </a:ext>
                  </a:extLst>
                </a:gridCol>
                <a:gridCol w="516569">
                  <a:extLst>
                    <a:ext uri="{9D8B030D-6E8A-4147-A177-3AD203B41FA5}">
                      <a16:colId xmlns:a16="http://schemas.microsoft.com/office/drawing/2014/main" val="634982308"/>
                    </a:ext>
                  </a:extLst>
                </a:gridCol>
              </a:tblGrid>
              <a:tr h="348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7806 Dermatitis or eczema.</a:t>
                      </a:r>
                    </a:p>
                  </a:txBody>
                  <a:tcPr/>
                </a:tc>
                <a:tc>
                  <a:txBody>
                    <a:bodyPr/>
                    <a:lstStyle/>
                    <a:p>
                      <a:endParaRPr lang="en-US"/>
                    </a:p>
                  </a:txBody>
                  <a:tcPr/>
                </a:tc>
                <a:extLst>
                  <a:ext uri="{0D108BD9-81ED-4DB2-BD59-A6C34878D82A}">
                    <a16:rowId xmlns:a16="http://schemas.microsoft.com/office/drawing/2014/main" val="306567273"/>
                  </a:ext>
                </a:extLst>
              </a:tr>
              <a:tr h="1001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More than </a:t>
                      </a:r>
                      <a:r>
                        <a:rPr lang="en-US" sz="2000" dirty="0">
                          <a:solidFill>
                            <a:srgbClr val="FF0000"/>
                          </a:solidFill>
                        </a:rPr>
                        <a:t>40 %</a:t>
                      </a:r>
                      <a:r>
                        <a:rPr lang="en-US" sz="2000" dirty="0"/>
                        <a:t> of the entire body or of exposed areas affected, or: </a:t>
                      </a:r>
                      <a:r>
                        <a:rPr lang="en-US" sz="2000" dirty="0">
                          <a:solidFill>
                            <a:srgbClr val="FF0000"/>
                          </a:solidFill>
                        </a:rPr>
                        <a:t>constant or near-constant systemic therapy such as corticosteroids </a:t>
                      </a:r>
                      <a:r>
                        <a:rPr lang="en-US" sz="2000" dirty="0"/>
                        <a:t>or other immunosuppressive drugs required during the past 12-months</a:t>
                      </a:r>
                    </a:p>
                  </a:txBody>
                  <a:tcPr/>
                </a:tc>
                <a:tc>
                  <a:txBody>
                    <a:bodyPr/>
                    <a:lstStyle/>
                    <a:p>
                      <a:r>
                        <a:rPr lang="en-US" dirty="0"/>
                        <a:t>60</a:t>
                      </a:r>
                    </a:p>
                  </a:txBody>
                  <a:tcPr/>
                </a:tc>
                <a:extLst>
                  <a:ext uri="{0D108BD9-81ED-4DB2-BD59-A6C34878D82A}">
                    <a16:rowId xmlns:a16="http://schemas.microsoft.com/office/drawing/2014/main" val="2325504166"/>
                  </a:ext>
                </a:extLst>
              </a:tr>
              <a:tr h="12483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20 to 40 % of the entire body or of exposed areas affected, or; systemic therapy such as corticosteroids or other immunosuppressive drugs required for a total duration of 6 weeks or more, but not constantly during the past 12 months</a:t>
                      </a:r>
                    </a:p>
                  </a:txBody>
                  <a:tcPr/>
                </a:tc>
                <a:tc>
                  <a:txBody>
                    <a:bodyPr/>
                    <a:lstStyle/>
                    <a:p>
                      <a:r>
                        <a:rPr lang="en-US" dirty="0"/>
                        <a:t>30</a:t>
                      </a:r>
                    </a:p>
                  </a:txBody>
                  <a:tcPr/>
                </a:tc>
                <a:extLst>
                  <a:ext uri="{0D108BD9-81ED-4DB2-BD59-A6C34878D82A}">
                    <a16:rowId xmlns:a16="http://schemas.microsoft.com/office/drawing/2014/main" val="2496038888"/>
                  </a:ext>
                </a:extLst>
              </a:tr>
              <a:tr h="1248318">
                <a:tc>
                  <a:txBody>
                    <a:bodyPr/>
                    <a:lstStyle/>
                    <a:p>
                      <a:r>
                        <a:rPr lang="en-US" sz="2000" dirty="0"/>
                        <a:t>At least 5 %, but &lt;20 %, of the entire body, or exposed areas affected, or; intermittent systemic therapy such as corticosteroids or other immunosuppressive drugs required for a total duration of less than six weeks during the past 12-months.</a:t>
                      </a:r>
                    </a:p>
                  </a:txBody>
                  <a:tcPr/>
                </a:tc>
                <a:tc>
                  <a:txBody>
                    <a:bodyPr/>
                    <a:lstStyle/>
                    <a:p>
                      <a:r>
                        <a:rPr lang="en-US" dirty="0"/>
                        <a:t>10</a:t>
                      </a:r>
                    </a:p>
                  </a:txBody>
                  <a:tcPr/>
                </a:tc>
                <a:extLst>
                  <a:ext uri="{0D108BD9-81ED-4DB2-BD59-A6C34878D82A}">
                    <a16:rowId xmlns:a16="http://schemas.microsoft.com/office/drawing/2014/main" val="3331263293"/>
                  </a:ext>
                </a:extLst>
              </a:tr>
              <a:tr h="958011">
                <a:tc>
                  <a:txBody>
                    <a:bodyPr/>
                    <a:lstStyle/>
                    <a:p>
                      <a:r>
                        <a:rPr lang="en-US" sz="2000" dirty="0"/>
                        <a:t>Less than </a:t>
                      </a:r>
                      <a:r>
                        <a:rPr lang="en-US" sz="2000" dirty="0">
                          <a:solidFill>
                            <a:srgbClr val="FF0000"/>
                          </a:solidFill>
                        </a:rPr>
                        <a:t>5 %</a:t>
                      </a:r>
                      <a:r>
                        <a:rPr lang="en-US" sz="2000" dirty="0"/>
                        <a:t> of the entire body, or of exposed areas affected, and; no more than </a:t>
                      </a:r>
                      <a:r>
                        <a:rPr lang="en-US" sz="2000" dirty="0">
                          <a:solidFill>
                            <a:srgbClr val="FF0000"/>
                          </a:solidFill>
                        </a:rPr>
                        <a:t>topical therapy </a:t>
                      </a:r>
                      <a:r>
                        <a:rPr lang="en-US" sz="2000" dirty="0"/>
                        <a:t>required during the past 12-months.</a:t>
                      </a:r>
                    </a:p>
                  </a:txBody>
                  <a:tcPr/>
                </a:tc>
                <a:tc>
                  <a:txBody>
                    <a:bodyPr/>
                    <a:lstStyle/>
                    <a:p>
                      <a:r>
                        <a:rPr lang="en-US" dirty="0"/>
                        <a:t>0</a:t>
                      </a:r>
                    </a:p>
                  </a:txBody>
                  <a:tcPr/>
                </a:tc>
                <a:extLst>
                  <a:ext uri="{0D108BD9-81ED-4DB2-BD59-A6C34878D82A}">
                    <a16:rowId xmlns:a16="http://schemas.microsoft.com/office/drawing/2014/main" val="1839723423"/>
                  </a:ext>
                </a:extLst>
              </a:tr>
            </a:tbl>
          </a:graphicData>
        </a:graphic>
      </p:graphicFrame>
      <p:sp>
        <p:nvSpPr>
          <p:cNvPr id="3" name="Slide Number Placeholder 2">
            <a:extLst>
              <a:ext uri="{FF2B5EF4-FFF2-40B4-BE49-F238E27FC236}">
                <a16:creationId xmlns:a16="http://schemas.microsoft.com/office/drawing/2014/main" id="{61A753D9-0961-46D0-8F1E-6AE8C4DCF459}"/>
              </a:ext>
            </a:extLst>
          </p:cNvPr>
          <p:cNvSpPr>
            <a:spLocks noGrp="1"/>
          </p:cNvSpPr>
          <p:nvPr>
            <p:ph type="sldNum" sz="quarter" idx="12"/>
          </p:nvPr>
        </p:nvSpPr>
        <p:spPr/>
        <p:txBody>
          <a:bodyPr/>
          <a:lstStyle/>
          <a:p>
            <a:fld id="{E2FB73DA-5FDE-45B5-BAA4-C61223CC44F6}" type="slidenum">
              <a:rPr lang="en-US" smtClean="0"/>
              <a:pPr/>
              <a:t>8</a:t>
            </a:fld>
            <a:endParaRPr lang="en-US" dirty="0"/>
          </a:p>
        </p:txBody>
      </p:sp>
      <p:sp>
        <p:nvSpPr>
          <p:cNvPr id="4" name="Title 3">
            <a:extLst>
              <a:ext uri="{FF2B5EF4-FFF2-40B4-BE49-F238E27FC236}">
                <a16:creationId xmlns:a16="http://schemas.microsoft.com/office/drawing/2014/main" id="{0CB53476-ED8C-4B78-AA80-9673921E5E9D}"/>
              </a:ext>
            </a:extLst>
          </p:cNvPr>
          <p:cNvSpPr>
            <a:spLocks noGrp="1"/>
          </p:cNvSpPr>
          <p:nvPr>
            <p:ph type="title"/>
          </p:nvPr>
        </p:nvSpPr>
        <p:spPr/>
        <p:txBody>
          <a:bodyPr/>
          <a:lstStyle/>
          <a:p>
            <a:r>
              <a:rPr lang="en-US" dirty="0"/>
              <a:t>Old criteria – for illustration</a:t>
            </a:r>
          </a:p>
        </p:txBody>
      </p:sp>
    </p:spTree>
    <p:extLst>
      <p:ext uri="{BB962C8B-B14F-4D97-AF65-F5344CB8AC3E}">
        <p14:creationId xmlns:p14="http://schemas.microsoft.com/office/powerpoint/2010/main" val="133236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E091FF-E581-48AF-A001-4A8402803BFF}"/>
              </a:ext>
            </a:extLst>
          </p:cNvPr>
          <p:cNvSpPr>
            <a:spLocks noGrp="1"/>
          </p:cNvSpPr>
          <p:nvPr>
            <p:ph idx="1"/>
          </p:nvPr>
        </p:nvSpPr>
        <p:spPr/>
        <p:txBody>
          <a:bodyPr/>
          <a:lstStyle/>
          <a:p>
            <a:pPr marL="0" indent="0">
              <a:buNone/>
            </a:pPr>
            <a:r>
              <a:rPr lang="en-US" i="1" dirty="0"/>
              <a:t>McClain v. Nicholson, </a:t>
            </a:r>
            <a:r>
              <a:rPr lang="en-US" dirty="0"/>
              <a:t>found that:</a:t>
            </a:r>
            <a:r>
              <a:rPr lang="en-US" i="1" dirty="0"/>
              <a:t/>
            </a:r>
            <a:br>
              <a:rPr lang="en-US" i="1" dirty="0"/>
            </a:br>
            <a:endParaRPr lang="en-US" i="1" dirty="0"/>
          </a:p>
          <a:p>
            <a:r>
              <a:rPr lang="en-US" sz="2800" dirty="0"/>
              <a:t>the requirement a “</a:t>
            </a:r>
            <a:r>
              <a:rPr lang="en-US" sz="2800" b="1" dirty="0"/>
              <a:t>current</a:t>
            </a:r>
            <a:r>
              <a:rPr lang="en-US" sz="2800" dirty="0"/>
              <a:t> </a:t>
            </a:r>
            <a:r>
              <a:rPr lang="en-US" sz="2800" b="1" dirty="0"/>
              <a:t>disability”</a:t>
            </a:r>
            <a:r>
              <a:rPr lang="en-US" sz="2800" dirty="0"/>
              <a:t> is satisfied when the claimant has the disability </a:t>
            </a:r>
          </a:p>
          <a:p>
            <a:r>
              <a:rPr lang="en-US" sz="2800" dirty="0"/>
              <a:t>at the time the claim for VA disability compensation </a:t>
            </a:r>
            <a:r>
              <a:rPr lang="en-US" sz="2800" b="1" dirty="0"/>
              <a:t>is filed </a:t>
            </a:r>
            <a:r>
              <a:rPr lang="en-US" sz="2800" i="1" dirty="0"/>
              <a:t>or</a:t>
            </a:r>
            <a:r>
              <a:rPr lang="en-US" sz="2800" dirty="0"/>
              <a:t> </a:t>
            </a:r>
          </a:p>
          <a:p>
            <a:r>
              <a:rPr lang="en-US" sz="2800" b="1" dirty="0"/>
              <a:t>during the pendency of the claim </a:t>
            </a:r>
            <a:r>
              <a:rPr lang="en-US" sz="2800" dirty="0"/>
              <a:t>and </a:t>
            </a:r>
          </a:p>
          <a:p>
            <a:r>
              <a:rPr lang="en-US" sz="2800" dirty="0"/>
              <a:t>that a claimant may be granted service connection even though the disability </a:t>
            </a:r>
            <a:r>
              <a:rPr lang="en-US" sz="2800" b="1" dirty="0"/>
              <a:t>resolves</a:t>
            </a:r>
            <a:r>
              <a:rPr lang="en-US" sz="2800" dirty="0"/>
              <a:t> prior to VA’s adjudication of the claim.</a:t>
            </a:r>
            <a:endParaRPr lang="en-US" sz="2800" i="1" dirty="0"/>
          </a:p>
        </p:txBody>
      </p:sp>
      <p:sp>
        <p:nvSpPr>
          <p:cNvPr id="3" name="Slide Number Placeholder 2">
            <a:extLst>
              <a:ext uri="{FF2B5EF4-FFF2-40B4-BE49-F238E27FC236}">
                <a16:creationId xmlns:a16="http://schemas.microsoft.com/office/drawing/2014/main" id="{79F93C42-95B0-48E6-A7E0-EC5D29E8627C}"/>
              </a:ext>
            </a:extLst>
          </p:cNvPr>
          <p:cNvSpPr>
            <a:spLocks noGrp="1"/>
          </p:cNvSpPr>
          <p:nvPr>
            <p:ph type="sldNum" sz="quarter" idx="12"/>
          </p:nvPr>
        </p:nvSpPr>
        <p:spPr/>
        <p:txBody>
          <a:bodyPr/>
          <a:lstStyle/>
          <a:p>
            <a:fld id="{E2FB73DA-5FDE-45B5-BAA4-C61223CC44F6}" type="slidenum">
              <a:rPr lang="en-US" smtClean="0"/>
              <a:pPr/>
              <a:t>9</a:t>
            </a:fld>
            <a:endParaRPr lang="en-US" dirty="0"/>
          </a:p>
        </p:txBody>
      </p:sp>
      <p:sp>
        <p:nvSpPr>
          <p:cNvPr id="4" name="Title 3">
            <a:extLst>
              <a:ext uri="{FF2B5EF4-FFF2-40B4-BE49-F238E27FC236}">
                <a16:creationId xmlns:a16="http://schemas.microsoft.com/office/drawing/2014/main" id="{34553C53-1E4C-463F-85C2-95AD77DCDF54}"/>
              </a:ext>
            </a:extLst>
          </p:cNvPr>
          <p:cNvSpPr>
            <a:spLocks noGrp="1"/>
          </p:cNvSpPr>
          <p:nvPr>
            <p:ph type="title"/>
          </p:nvPr>
        </p:nvSpPr>
        <p:spPr/>
        <p:txBody>
          <a:bodyPr/>
          <a:lstStyle/>
          <a:p>
            <a:r>
              <a:rPr lang="en-US" dirty="0"/>
              <a:t>Review of Court Cases</a:t>
            </a:r>
          </a:p>
        </p:txBody>
      </p:sp>
    </p:spTree>
    <p:extLst>
      <p:ext uri="{BB962C8B-B14F-4D97-AF65-F5344CB8AC3E}">
        <p14:creationId xmlns:p14="http://schemas.microsoft.com/office/powerpoint/2010/main" val="2947019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3158</TotalTime>
  <Words>2710</Words>
  <Application>Microsoft Office PowerPoint</Application>
  <PresentationFormat>On-screen Show (4:3)</PresentationFormat>
  <Paragraphs>349</Paragraphs>
  <Slides>50</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Arial Rounded MT Bold</vt:lpstr>
      <vt:lpstr>Calibri</vt:lpstr>
      <vt:lpstr>Times New Roman</vt:lpstr>
      <vt:lpstr>Office Theme</vt:lpstr>
      <vt:lpstr>Custom Design</vt:lpstr>
      <vt:lpstr>PowerPoint Presentation</vt:lpstr>
      <vt:lpstr>Objectives</vt:lpstr>
      <vt:lpstr>References</vt:lpstr>
      <vt:lpstr>References (cont.)</vt:lpstr>
      <vt:lpstr> Reason for change-court cases </vt:lpstr>
      <vt:lpstr>Review of court cases</vt:lpstr>
      <vt:lpstr>Review of court cases</vt:lpstr>
      <vt:lpstr>Old criteria – for illustration</vt:lpstr>
      <vt:lpstr>Review of Court Cases</vt:lpstr>
      <vt:lpstr>Review of Court Case</vt:lpstr>
      <vt:lpstr>Reasons for change</vt:lpstr>
      <vt:lpstr>CFR 4.118 changes (New in red)</vt:lpstr>
      <vt:lpstr>4.118 continued</vt:lpstr>
      <vt:lpstr>New! General Rating Formula</vt:lpstr>
      <vt:lpstr>New! General Rating Formula</vt:lpstr>
      <vt:lpstr>New! General Rating Formula</vt:lpstr>
      <vt:lpstr>New! General Rating Formula</vt:lpstr>
      <vt:lpstr>New! General Rating Formula</vt:lpstr>
      <vt:lpstr>New! General Rating Formula</vt:lpstr>
      <vt:lpstr>New! General Rating Formula</vt:lpstr>
      <vt:lpstr>SCARS - DC 7801 &amp; 7802</vt:lpstr>
      <vt:lpstr>DC 7801 &amp; 7802 notes</vt:lpstr>
      <vt:lpstr>DC 7801 &amp; 7802 notes</vt:lpstr>
      <vt:lpstr>DC 7802- 7805 (Scar DCs)</vt:lpstr>
      <vt:lpstr>DC descriptions (changes in red)</vt:lpstr>
      <vt:lpstr>Discoid lupus erythematosus</vt:lpstr>
      <vt:lpstr>Tinea versicolor</vt:lpstr>
      <vt:lpstr>DC descriptions (changes in red)</vt:lpstr>
      <vt:lpstr>Mycosis fungoid</vt:lpstr>
      <vt:lpstr>DC notes (changes in red)</vt:lpstr>
      <vt:lpstr>Bullous Disorders</vt:lpstr>
      <vt:lpstr>Psoriasis</vt:lpstr>
      <vt:lpstr>DC 7825 Chronic urticaria (hives)</vt:lpstr>
      <vt:lpstr>Urticaria (Hives)</vt:lpstr>
      <vt:lpstr>DC 7826 Vasculitis</vt:lpstr>
      <vt:lpstr>DC 7827 changes</vt:lpstr>
      <vt:lpstr>Erythema multiforme</vt:lpstr>
      <vt:lpstr>DC 7828 &amp; 7829 changes</vt:lpstr>
      <vt:lpstr>Other changes</vt:lpstr>
      <vt:lpstr>General Considerations-Scars:</vt:lpstr>
      <vt:lpstr>General Considerations-Scars:</vt:lpstr>
      <vt:lpstr>Common skin conditions</vt:lpstr>
      <vt:lpstr>Eczema</vt:lpstr>
      <vt:lpstr>Non-Disabilities</vt:lpstr>
      <vt:lpstr>Alopecia Areata</vt:lpstr>
      <vt:lpstr> </vt:lpstr>
      <vt:lpstr>Which criteria apply?</vt:lpstr>
      <vt:lpstr>Scars and Skin Conditions DBQs</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106</cp:revision>
  <cp:lastPrinted>2019-11-08T13:21:45Z</cp:lastPrinted>
  <dcterms:created xsi:type="dcterms:W3CDTF">2018-09-13T15:53:27Z</dcterms:created>
  <dcterms:modified xsi:type="dcterms:W3CDTF">2019-11-08T13:21:49Z</dcterms:modified>
</cp:coreProperties>
</file>