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2" r:id="rId3"/>
  </p:sldMasterIdLst>
  <p:notesMasterIdLst>
    <p:notesMasterId r:id="rId19"/>
  </p:notesMasterIdLst>
  <p:handoutMasterIdLst>
    <p:handoutMasterId r:id="rId20"/>
  </p:handoutMasterIdLst>
  <p:sldIdLst>
    <p:sldId id="256" r:id="rId4"/>
    <p:sldId id="270" r:id="rId5"/>
    <p:sldId id="264" r:id="rId6"/>
    <p:sldId id="304" r:id="rId7"/>
    <p:sldId id="305" r:id="rId8"/>
    <p:sldId id="306" r:id="rId9"/>
    <p:sldId id="309" r:id="rId10"/>
    <p:sldId id="301" r:id="rId11"/>
    <p:sldId id="311" r:id="rId12"/>
    <p:sldId id="266" r:id="rId13"/>
    <p:sldId id="281" r:id="rId14"/>
    <p:sldId id="308" r:id="rId15"/>
    <p:sldId id="307" r:id="rId16"/>
    <p:sldId id="312" r:id="rId17"/>
    <p:sldId id="263" r:id="rId18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9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549" autoAdjust="0"/>
  </p:normalViewPr>
  <p:slideViewPr>
    <p:cSldViewPr snapToGrid="0">
      <p:cViewPr varScale="1">
        <p:scale>
          <a:sx n="57" d="100"/>
          <a:sy n="57" d="100"/>
        </p:scale>
        <p:origin x="748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363C3C0-212A-49FB-9A71-BA3857EBC2D3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6C97BAC-6CAB-4C6A-902A-41383FD87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14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CCB3563-B21F-4472-A953-CA98BFE318F2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8C36D78-C19F-4765-8B7F-2FE8BFF07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1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36D78-C19F-4765-8B7F-2FE8BFF07D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7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organization on this slide either wants your money,</a:t>
            </a:r>
            <a:r>
              <a:rPr lang="en-US" baseline="0" dirty="0" smtClean="0"/>
              <a:t> your membership, or both.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36D78-C19F-4765-8B7F-2FE8BFF07D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550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1"/>
          </p:nvPr>
        </p:nvSpPr>
        <p:spPr>
          <a:xfrm>
            <a:off x="645460" y="1515035"/>
            <a:ext cx="7869891" cy="466192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5154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00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5154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5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3236"/>
            <a:ext cx="7886700" cy="488205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B73DA-5FDE-45B5-BAA4-C61223CC44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5154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064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58074"/>
            <a:ext cx="3867150" cy="480825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58073"/>
            <a:ext cx="3867150" cy="479032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5154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6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09601" y="1524000"/>
            <a:ext cx="7905749" cy="47244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154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1"/>
          </p:nvPr>
        </p:nvSpPr>
        <p:spPr>
          <a:xfrm>
            <a:off x="645460" y="1515035"/>
            <a:ext cx="7869891" cy="466192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5154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8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5154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1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3236"/>
            <a:ext cx="7886700" cy="488205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B73DA-5FDE-45B5-BAA4-C61223CC4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5154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55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58074"/>
            <a:ext cx="3867150" cy="480825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58073"/>
            <a:ext cx="3867150" cy="479032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5154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7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09601" y="1524000"/>
            <a:ext cx="7905749" cy="47244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154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4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1"/>
          <a:stretch/>
        </p:blipFill>
        <p:spPr>
          <a:xfrm>
            <a:off x="1" y="0"/>
            <a:ext cx="385911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02" y="623550"/>
            <a:ext cx="3494500" cy="12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9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52728"/>
            <a:ext cx="9144000" cy="5605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B18D57-13A5-4968-950D-8FEF41FA439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243584"/>
            <a:ext cx="9144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46" y="273875"/>
            <a:ext cx="1977485" cy="6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80" r:id="rId3"/>
    <p:sldLayoutId id="2147483681" r:id="rId4"/>
    <p:sldLayoutId id="214748367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52728"/>
            <a:ext cx="9144000" cy="5605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B18D57-13A5-4968-950D-8FEF41FA4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243584"/>
            <a:ext cx="9144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46" y="273875"/>
            <a:ext cx="1977485" cy="6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9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vimeo.com/45593328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jpeg"/><Relationship Id="rId42" Type="http://schemas.openxmlformats.org/officeDocument/2006/relationships/image" Target="../media/image43.jpe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55" Type="http://schemas.openxmlformats.org/officeDocument/2006/relationships/image" Target="../media/image56.png"/><Relationship Id="rId63" Type="http://schemas.openxmlformats.org/officeDocument/2006/relationships/image" Target="../media/image6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20" Type="http://schemas.openxmlformats.org/officeDocument/2006/relationships/image" Target="../media/image21.jpg"/><Relationship Id="rId29" Type="http://schemas.openxmlformats.org/officeDocument/2006/relationships/image" Target="../media/image30.png"/><Relationship Id="rId41" Type="http://schemas.openxmlformats.org/officeDocument/2006/relationships/image" Target="../media/image42.jpeg"/><Relationship Id="rId54" Type="http://schemas.openxmlformats.org/officeDocument/2006/relationships/image" Target="../media/image55.jpeg"/><Relationship Id="rId6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61" Type="http://schemas.openxmlformats.org/officeDocument/2006/relationships/image" Target="../media/image62.jpe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60" Type="http://schemas.openxmlformats.org/officeDocument/2006/relationships/image" Target="../media/image6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Relationship Id="rId22" Type="http://schemas.openxmlformats.org/officeDocument/2006/relationships/image" Target="../media/image23.jpe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jpeg"/><Relationship Id="rId56" Type="http://schemas.openxmlformats.org/officeDocument/2006/relationships/image" Target="../media/image57.png"/><Relationship Id="rId8" Type="http://schemas.openxmlformats.org/officeDocument/2006/relationships/image" Target="../media/image9.png"/><Relationship Id="rId51" Type="http://schemas.openxmlformats.org/officeDocument/2006/relationships/image" Target="../media/image52.png"/><Relationship Id="rId3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5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81000" y="2642121"/>
            <a:ext cx="8458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400" b="1" i="1" dirty="0"/>
              <a:t>Communications 101</a:t>
            </a:r>
            <a:endParaRPr lang="en-US" altLang="en-US" sz="5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4150166"/>
            <a:ext cx="8458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Terrence Hayes	</a:t>
            </a:r>
          </a:p>
          <a:p>
            <a:pPr marL="4572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				Director of Communications</a:t>
            </a:r>
          </a:p>
          <a:p>
            <a:pPr marL="4572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				&amp; Public Affairs							thayes@vfw.org</a:t>
            </a:r>
          </a:p>
          <a:p>
            <a:pPr marL="4572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				202-608-8357</a:t>
            </a:r>
          </a:p>
          <a:p>
            <a:pPr marL="4572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			September 2020</a:t>
            </a:r>
          </a:p>
          <a:p>
            <a:pPr marL="457200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Opportunities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57381" y="1514764"/>
            <a:ext cx="3682932" cy="186878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numCol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7404" indent="-177404">
              <a:buNone/>
              <a:defRPr/>
            </a:pPr>
            <a:r>
              <a:rPr lang="en-US" sz="1800" b="1" kern="0" dirty="0">
                <a:solidFill>
                  <a:srgbClr val="000000"/>
                </a:solidFill>
                <a:latin typeface="Times New Roman"/>
              </a:rPr>
              <a:t>On Military Units/Installations</a:t>
            </a:r>
          </a:p>
          <a:p>
            <a:pPr marL="285750"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Every unit/installation has service member of the year awards, but do local VFWs help recognize their best of the best?</a:t>
            </a:r>
          </a:p>
          <a:p>
            <a:pPr marL="285750"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A VFW plaque and dinner for two keeps doors and military minds open to other VFW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initiatives.</a:t>
            </a:r>
            <a:endParaRPr lang="en-US" sz="1800" kern="0" dirty="0">
              <a:solidFill>
                <a:srgbClr val="000000"/>
              </a:solidFill>
              <a:latin typeface="Times New Roman"/>
            </a:endParaRPr>
          </a:p>
          <a:p>
            <a:pPr marL="742950" lvl="2" indent="-285750">
              <a:spcBef>
                <a:spcPts val="0"/>
              </a:spcBef>
              <a:buFont typeface="Times New Roman" panose="02020603050405020304" pitchFamily="18" charset="0"/>
              <a:buChar char="−"/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Don’t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forget ROTC, </a:t>
            </a:r>
            <a:r>
              <a:rPr lang="en-US" sz="1800" kern="0" dirty="0" err="1">
                <a:solidFill>
                  <a:srgbClr val="000000"/>
                </a:solidFill>
                <a:latin typeface="Times New Roman"/>
              </a:rPr>
              <a:t>JROTC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, EMS,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Scouting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and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others.</a:t>
            </a:r>
            <a:endParaRPr lang="en-US" sz="1800" kern="0" dirty="0">
              <a:solidFill>
                <a:srgbClr val="000000"/>
              </a:solidFill>
              <a:latin typeface="Times New Roman"/>
            </a:endParaRPr>
          </a:p>
          <a:p>
            <a:pPr marL="0" lvl="1" indent="0">
              <a:spcBef>
                <a:spcPts val="0"/>
              </a:spcBef>
              <a:buNone/>
              <a:defRPr/>
            </a:pPr>
            <a:endParaRPr lang="en-US" sz="1800" b="1" kern="0" dirty="0">
              <a:solidFill>
                <a:srgbClr val="000000"/>
              </a:solidFill>
              <a:latin typeface="Times New Roman"/>
            </a:endParaRPr>
          </a:p>
          <a:p>
            <a:pPr marL="0" lvl="1" indent="0">
              <a:spcBef>
                <a:spcPts val="0"/>
              </a:spcBef>
              <a:buNone/>
              <a:defRPr/>
            </a:pPr>
            <a:endParaRPr lang="en-US" sz="1800" b="1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AutoShape 2" descr="Image result for vfw members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1" y="4357459"/>
            <a:ext cx="3331488" cy="19988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1735" y="3676590"/>
            <a:ext cx="3682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n-US" b="1" kern="0" dirty="0">
                <a:solidFill>
                  <a:srgbClr val="000000"/>
                </a:solidFill>
                <a:latin typeface="Times New Roman"/>
              </a:rPr>
              <a:t>For Members &amp; Families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Times New Roman"/>
              </a:rPr>
              <a:t>Does </a:t>
            </a:r>
            <a:r>
              <a:rPr lang="en-US" kern="0" dirty="0">
                <a:solidFill>
                  <a:srgbClr val="000000"/>
                </a:solidFill>
                <a:latin typeface="Times New Roman"/>
              </a:rPr>
              <a:t>communication </a:t>
            </a:r>
            <a:r>
              <a:rPr lang="en-US" kern="0" dirty="0">
                <a:solidFill>
                  <a:srgbClr val="000000"/>
                </a:solidFill>
                <a:latin typeface="Times New Roman"/>
              </a:rPr>
              <a:t>end after dues are paid?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Times New Roman"/>
              </a:rPr>
              <a:t>Does your Post have a social media </a:t>
            </a:r>
            <a:r>
              <a:rPr lang="en-US" kern="0" dirty="0">
                <a:solidFill>
                  <a:srgbClr val="000000"/>
                </a:solidFill>
                <a:latin typeface="Times New Roman"/>
              </a:rPr>
              <a:t>and web presence</a:t>
            </a:r>
            <a:r>
              <a:rPr lang="en-US" kern="0" dirty="0">
                <a:solidFill>
                  <a:srgbClr val="000000"/>
                </a:solidFill>
                <a:latin typeface="Times New Roman"/>
              </a:rPr>
              <a:t>?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Times New Roman"/>
              </a:rPr>
              <a:t>Did you know only 80,000 VFW members share mailing addresses with Auxiliary </a:t>
            </a:r>
            <a:r>
              <a:rPr lang="en-US" kern="0" dirty="0">
                <a:solidFill>
                  <a:srgbClr val="000000"/>
                </a:solidFill>
                <a:latin typeface="Times New Roman"/>
              </a:rPr>
              <a:t>members?</a:t>
            </a:r>
          </a:p>
          <a:p>
            <a:pPr marL="742950" lvl="2" indent="-285750">
              <a:buFont typeface="Times New Roman" panose="02020603050405020304" pitchFamily="18" charset="0"/>
              <a:buChar char="−"/>
              <a:defRPr/>
            </a:pPr>
            <a:r>
              <a:rPr lang="en-US" kern="0" dirty="0">
                <a:solidFill>
                  <a:srgbClr val="000000"/>
                </a:solidFill>
                <a:latin typeface="Times New Roman"/>
              </a:rPr>
              <a:t>Huge </a:t>
            </a:r>
            <a:r>
              <a:rPr lang="en-US" kern="0" dirty="0">
                <a:solidFill>
                  <a:srgbClr val="000000"/>
                </a:solidFill>
                <a:latin typeface="Times New Roman"/>
              </a:rPr>
              <a:t>potential for both </a:t>
            </a:r>
            <a:r>
              <a:rPr lang="en-US" kern="0" dirty="0">
                <a:solidFill>
                  <a:srgbClr val="000000"/>
                </a:solidFill>
                <a:latin typeface="Times New Roman"/>
              </a:rPr>
              <a:t>organizations.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922" y="1362882"/>
            <a:ext cx="2487858" cy="231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More Opportunities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12620" y="1765877"/>
            <a:ext cx="3916218" cy="24574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7404" indent="-177404">
              <a:buNone/>
              <a:defRPr/>
            </a:pPr>
            <a:r>
              <a:rPr lang="en-US" sz="2000" b="1" kern="0" dirty="0">
                <a:solidFill>
                  <a:srgbClr val="000000"/>
                </a:solidFill>
                <a:latin typeface="Times New Roman"/>
              </a:rPr>
              <a:t>With News Media</a:t>
            </a:r>
          </a:p>
          <a:p>
            <a:pPr marL="285750"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The press 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serves as a force multiplier to communicate National and local themes and messages</a:t>
            </a:r>
          </a:p>
          <a:p>
            <a:pPr marL="742950" lvl="2" indent="-285750">
              <a:spcBef>
                <a:spcPts val="0"/>
              </a:spcBef>
              <a:buFont typeface="Times New Roman" panose="02020603050405020304" pitchFamily="18" charset="0"/>
              <a:buChar char="−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Most 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media are 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uneducated 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in military and/or veteran 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matters.</a:t>
            </a:r>
          </a:p>
          <a:p>
            <a:pPr marL="742950" lvl="2" indent="-285750">
              <a:spcBef>
                <a:spcPts val="0"/>
              </a:spcBef>
              <a:buFont typeface="Times New Roman" panose="02020603050405020304" pitchFamily="18" charset="0"/>
              <a:buChar char="−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Positive media coverage begins with developing professional relationships.</a:t>
            </a:r>
          </a:p>
          <a:p>
            <a:pPr marL="742950" lvl="2" indent="-285750">
              <a:spcBef>
                <a:spcPts val="0"/>
              </a:spcBef>
              <a:buFont typeface="Times New Roman" panose="02020603050405020304" pitchFamily="18" charset="0"/>
              <a:buChar char="−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Most media are neutral or positive.</a:t>
            </a:r>
          </a:p>
          <a:p>
            <a:pPr marL="457200" lvl="2" indent="0">
              <a:spcBef>
                <a:spcPts val="0"/>
              </a:spcBef>
              <a:buNone/>
              <a:defRPr/>
            </a:pPr>
            <a:endParaRPr lang="en-US" sz="2000" kern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1609726"/>
            <a:ext cx="41783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8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Refining Opportunities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805" y="1604105"/>
            <a:ext cx="2904840" cy="4168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42" y="4263706"/>
            <a:ext cx="3423858" cy="2272797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9042" y="1604104"/>
            <a:ext cx="4871658" cy="2171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217885">
              <a:lnSpc>
                <a:spcPct val="90000"/>
              </a:lnSpc>
              <a:spcBef>
                <a:spcPct val="30000"/>
              </a:spcBef>
              <a:buSzTx/>
              <a:buNone/>
              <a:defRPr/>
            </a:pPr>
            <a:r>
              <a:rPr lang="en-US" altLang="en-US" sz="2000" b="1" kern="0" dirty="0">
                <a:solidFill>
                  <a:srgbClr val="000000"/>
                </a:solidFill>
                <a:latin typeface="Times New Roman"/>
              </a:rPr>
              <a:t>Success depends on message</a:t>
            </a:r>
          </a:p>
          <a:p>
            <a:pPr marL="342900" lvl="3" indent="-342900" defTabSz="217885">
              <a:spcBef>
                <a:spcPts val="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/>
              </a:rPr>
              <a:t>Positive communication begins with a sound strategic communication campaign</a:t>
            </a:r>
            <a:endParaRPr lang="en-US" altLang="en-US" kern="0" dirty="0">
              <a:solidFill>
                <a:srgbClr val="000000"/>
              </a:solidFill>
              <a:latin typeface="Times New Roman"/>
            </a:endParaRPr>
          </a:p>
          <a:p>
            <a:pPr marL="342900" lvl="3" indent="-342900" defTabSz="217885">
              <a:spcBef>
                <a:spcPts val="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/>
              </a:rPr>
              <a:t>Talk in clear, concise soundbites (15-20 seconds)</a:t>
            </a:r>
            <a:endParaRPr lang="en-US" altLang="en-US" kern="0" dirty="0">
              <a:solidFill>
                <a:srgbClr val="000000"/>
              </a:solidFill>
              <a:latin typeface="Times New Roman"/>
            </a:endParaRPr>
          </a:p>
          <a:p>
            <a:pPr defTabSz="217885">
              <a:lnSpc>
                <a:spcPct val="90000"/>
              </a:lnSpc>
              <a:spcBef>
                <a:spcPct val="30000"/>
              </a:spcBef>
              <a:buSzTx/>
              <a:buNone/>
              <a:defRPr/>
            </a:pPr>
            <a:r>
              <a:rPr lang="en-US" altLang="en-US" sz="2000" b="1" kern="0" dirty="0">
                <a:solidFill>
                  <a:srgbClr val="000000"/>
                </a:solidFill>
                <a:latin typeface="Times New Roman"/>
              </a:rPr>
              <a:t>Message development</a:t>
            </a:r>
            <a:endParaRPr lang="en-US" altLang="en-US" sz="2000" b="1" kern="0" dirty="0">
              <a:solidFill>
                <a:srgbClr val="000000"/>
              </a:solidFill>
              <a:latin typeface="Times New Roman"/>
            </a:endParaRPr>
          </a:p>
          <a:p>
            <a:pPr marL="342900" lvl="3" indent="-342900" defTabSz="217885">
              <a:spcBef>
                <a:spcPts val="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/>
              </a:rPr>
              <a:t>Answer </a:t>
            </a:r>
            <a:r>
              <a:rPr lang="en-US" altLang="en-US" kern="0" dirty="0">
                <a:solidFill>
                  <a:srgbClr val="000000"/>
                </a:solidFill>
                <a:latin typeface="Times New Roman"/>
              </a:rPr>
              <a:t>+ M</a:t>
            </a:r>
            <a:r>
              <a:rPr lang="en-US" altLang="en-US" kern="0" dirty="0">
                <a:solidFill>
                  <a:srgbClr val="000000"/>
                </a:solidFill>
                <a:latin typeface="Times New Roman"/>
              </a:rPr>
              <a:t>essage </a:t>
            </a:r>
            <a:r>
              <a:rPr lang="en-US" altLang="en-US" kern="0" dirty="0">
                <a:solidFill>
                  <a:srgbClr val="000000"/>
                </a:solidFill>
                <a:latin typeface="Times New Roman"/>
              </a:rPr>
              <a:t>= </a:t>
            </a:r>
            <a:r>
              <a:rPr lang="en-US" altLang="en-US" kern="0" dirty="0">
                <a:solidFill>
                  <a:srgbClr val="000000"/>
                </a:solidFill>
                <a:latin typeface="Times New Roman"/>
              </a:rPr>
              <a:t>Response</a:t>
            </a:r>
            <a:endParaRPr lang="en-US" altLang="en-US" kern="0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97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Rules of Engagement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5155" y="1864190"/>
            <a:ext cx="4509035" cy="2000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 numCol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73202">
              <a:spcBef>
                <a:spcPts val="0"/>
              </a:spcBef>
              <a:buSzPct val="85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Times New Roman"/>
              </a:rPr>
              <a:t>You are always on the </a:t>
            </a:r>
            <a:r>
              <a:rPr lang="en-US" altLang="en-US" sz="2200" b="1" kern="0" dirty="0">
                <a:solidFill>
                  <a:srgbClr val="000000"/>
                </a:solidFill>
                <a:latin typeface="Times New Roman"/>
              </a:rPr>
              <a:t>RECORD</a:t>
            </a:r>
            <a:r>
              <a:rPr lang="en-US" altLang="en-US" sz="2200" kern="0" dirty="0">
                <a:solidFill>
                  <a:srgbClr val="000000"/>
                </a:solidFill>
                <a:latin typeface="Times New Roman"/>
              </a:rPr>
              <a:t>.</a:t>
            </a:r>
            <a:endParaRPr lang="en-US" altLang="en-US" sz="2200" kern="0" dirty="0">
              <a:solidFill>
                <a:srgbClr val="000000"/>
              </a:solidFill>
              <a:latin typeface="Times New Roman"/>
            </a:endParaRPr>
          </a:p>
          <a:p>
            <a:pPr marL="473202">
              <a:spcBef>
                <a:spcPts val="0"/>
              </a:spcBef>
              <a:buSzPct val="85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Times New Roman"/>
              </a:rPr>
              <a:t>Never use “No comment.”</a:t>
            </a:r>
            <a:r>
              <a:rPr lang="en-US" altLang="en-US" sz="2200" i="1" kern="0" dirty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 marL="473202">
              <a:spcBef>
                <a:spcPts val="0"/>
              </a:spcBef>
              <a:buSzPct val="85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Times New Roman"/>
              </a:rPr>
              <a:t>Admit if you do not know the answer to a question.</a:t>
            </a:r>
          </a:p>
          <a:p>
            <a:pPr marL="473202">
              <a:spcBef>
                <a:spcPts val="0"/>
              </a:spcBef>
              <a:buSzPct val="85000"/>
              <a:defRPr/>
            </a:pPr>
            <a:r>
              <a:rPr lang="en-US" altLang="en-US" sz="2200" b="1" u="sng" kern="0" dirty="0">
                <a:solidFill>
                  <a:srgbClr val="000000"/>
                </a:solidFill>
                <a:latin typeface="Times New Roman"/>
              </a:rPr>
              <a:t>Remain apolitical at all times.</a:t>
            </a:r>
          </a:p>
          <a:p>
            <a:pPr marL="473202">
              <a:spcBef>
                <a:spcPts val="0"/>
              </a:spcBef>
              <a:buSzPct val="85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Times New Roman"/>
              </a:rPr>
              <a:t>Prepare talking points.</a:t>
            </a:r>
          </a:p>
          <a:p>
            <a:pPr marL="473202">
              <a:spcBef>
                <a:spcPts val="0"/>
              </a:spcBef>
              <a:buSzPct val="85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Times New Roman"/>
              </a:rPr>
              <a:t>Be clear and concise in your responses.</a:t>
            </a:r>
            <a:endParaRPr lang="en-US" altLang="en-US" sz="2200" kern="0" dirty="0">
              <a:solidFill>
                <a:srgbClr val="000000"/>
              </a:solidFill>
              <a:latin typeface="Times New Roman"/>
            </a:endParaRPr>
          </a:p>
          <a:p>
            <a:pPr marL="473202">
              <a:spcBef>
                <a:spcPts val="0"/>
              </a:spcBef>
              <a:buSzPct val="85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Times New Roman"/>
              </a:rPr>
              <a:t>Always tell the </a:t>
            </a:r>
            <a:r>
              <a:rPr lang="en-US" altLang="en-US" sz="2200" kern="0" dirty="0">
                <a:solidFill>
                  <a:srgbClr val="000000"/>
                </a:solidFill>
                <a:latin typeface="Times New Roman"/>
              </a:rPr>
              <a:t>truth.</a:t>
            </a:r>
            <a:endParaRPr lang="en-US" altLang="en-US" sz="2200" kern="0" dirty="0">
              <a:solidFill>
                <a:srgbClr val="000000"/>
              </a:solidFill>
              <a:latin typeface="Times New Roman"/>
            </a:endParaRPr>
          </a:p>
          <a:p>
            <a:pPr marL="473202">
              <a:spcBef>
                <a:spcPts val="0"/>
              </a:spcBef>
              <a:buSzPct val="85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Times New Roman"/>
              </a:rPr>
              <a:t>Practice before conducting any interview.</a:t>
            </a:r>
          </a:p>
          <a:p>
            <a:pPr marL="473202">
              <a:spcBef>
                <a:spcPts val="0"/>
              </a:spcBef>
              <a:buSzPct val="85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Times New Roman"/>
              </a:rPr>
              <a:t>You can decline an interview.</a:t>
            </a:r>
          </a:p>
          <a:p>
            <a:pPr marL="473202">
              <a:spcBef>
                <a:spcPts val="0"/>
              </a:spcBef>
              <a:buSzPct val="85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Times New Roman"/>
              </a:rPr>
              <a:t>And if ever in doubt, call National for assistance.</a:t>
            </a:r>
            <a:endParaRPr lang="en-US" altLang="en-US" sz="2200" kern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027" y="1975426"/>
            <a:ext cx="3925455" cy="314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Closing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1226" y="4989840"/>
            <a:ext cx="4629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Desert Storm Press Conference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2.wp.com/onesnladay.com/wp-content/uploads/2019/07/2-9-1991_0.00.43.00.jpg?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1602304"/>
            <a:ext cx="462915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7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5118" y="2694551"/>
            <a:ext cx="634134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share the story, we tell the world!</a:t>
            </a:r>
          </a:p>
          <a:p>
            <a:pPr algn="ctr"/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2</a:t>
            </a:fld>
            <a:endParaRPr lang="en-US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71021" y="186455"/>
            <a:ext cx="6338048" cy="981732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World’s View of Us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24" y="1336645"/>
            <a:ext cx="705066" cy="705066"/>
          </a:xfrm>
          <a:prstGeom prst="rect">
            <a:avLst/>
          </a:prstGeom>
        </p:spPr>
      </p:pic>
      <p:pic>
        <p:nvPicPr>
          <p:cNvPr id="8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92" y="2167265"/>
            <a:ext cx="916781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12" y="2788358"/>
            <a:ext cx="1252538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68" y="3392141"/>
            <a:ext cx="1114838" cy="4645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9421" y="2047758"/>
            <a:ext cx="859262" cy="8181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985" y="4980788"/>
            <a:ext cx="1581788" cy="695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261" y="5751873"/>
            <a:ext cx="926831" cy="5560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092" y="1336200"/>
            <a:ext cx="1148079" cy="603667"/>
          </a:xfrm>
          <a:prstGeom prst="rect">
            <a:avLst/>
          </a:prstGeom>
        </p:spPr>
      </p:pic>
      <p:pic>
        <p:nvPicPr>
          <p:cNvPr id="15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10" y="2167265"/>
            <a:ext cx="697706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9076" y="3339611"/>
            <a:ext cx="633958" cy="932090"/>
          </a:xfrm>
          <a:prstGeom prst="rect">
            <a:avLst/>
          </a:prstGeom>
        </p:spPr>
      </p:pic>
      <p:pic>
        <p:nvPicPr>
          <p:cNvPr id="17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09" y="4372354"/>
            <a:ext cx="11541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72" y="5314059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7619" y="6278287"/>
            <a:ext cx="1204152" cy="42145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716" y="1304219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51" y="2027517"/>
            <a:ext cx="746522" cy="7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56" y="2862510"/>
            <a:ext cx="925115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0" y="4083342"/>
            <a:ext cx="72270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92" y="4500714"/>
            <a:ext cx="705066" cy="705066"/>
          </a:xfrm>
          <a:prstGeom prst="rect">
            <a:avLst/>
          </a:prstGeom>
        </p:spPr>
      </p:pic>
      <p:pic>
        <p:nvPicPr>
          <p:cNvPr id="25" name="Picture 3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522" y="1459313"/>
            <a:ext cx="1204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93" y="1317197"/>
            <a:ext cx="875109" cy="8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108" y="1343497"/>
            <a:ext cx="741759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77924" y="1343495"/>
            <a:ext cx="745880" cy="745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185752" y="1387666"/>
            <a:ext cx="659199" cy="902965"/>
          </a:xfrm>
          <a:prstGeom prst="rect">
            <a:avLst/>
          </a:prstGeom>
        </p:spPr>
      </p:pic>
      <p:pic>
        <p:nvPicPr>
          <p:cNvPr id="31" name="Picture 3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041" y="4833475"/>
            <a:ext cx="659606" cy="65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95" y="3187550"/>
            <a:ext cx="563165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437" y="2233957"/>
            <a:ext cx="1489472" cy="78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122" y="2130498"/>
            <a:ext cx="615553" cy="64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58" y="2190059"/>
            <a:ext cx="78581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873" y="3269431"/>
            <a:ext cx="1188593" cy="39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348" y="4685847"/>
            <a:ext cx="566738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137" y="3654041"/>
            <a:ext cx="689372" cy="68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98" y="4129212"/>
            <a:ext cx="800100" cy="6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85" y="4794928"/>
            <a:ext cx="6096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007592" y="3890548"/>
            <a:ext cx="1180724" cy="542206"/>
          </a:xfrm>
          <a:prstGeom prst="rect">
            <a:avLst/>
          </a:prstGeom>
        </p:spPr>
      </p:pic>
      <p:pic>
        <p:nvPicPr>
          <p:cNvPr id="42" name="Picture 2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901" y="5301557"/>
            <a:ext cx="745331" cy="73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430809" y="6215767"/>
            <a:ext cx="1656561" cy="46493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524491" y="5130906"/>
            <a:ext cx="855765" cy="75731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300" y="4624475"/>
            <a:ext cx="1387079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1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62" y="6036172"/>
            <a:ext cx="94297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98" y="3087657"/>
            <a:ext cx="707283" cy="703747"/>
          </a:xfrm>
          <a:prstGeom prst="rect">
            <a:avLst/>
          </a:prstGeom>
        </p:spPr>
      </p:pic>
      <p:pic>
        <p:nvPicPr>
          <p:cNvPr id="48" name="Picture 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478" y="3903723"/>
            <a:ext cx="703660" cy="69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8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55" y="2431280"/>
            <a:ext cx="1160859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6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33" y="2235522"/>
            <a:ext cx="726281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718713" y="3050274"/>
            <a:ext cx="982807" cy="72397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401165" y="3591860"/>
            <a:ext cx="943864" cy="659652"/>
          </a:xfrm>
          <a:prstGeom prst="rect">
            <a:avLst/>
          </a:prstGeom>
        </p:spPr>
      </p:pic>
      <p:pic>
        <p:nvPicPr>
          <p:cNvPr id="53" name="Picture 6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18" y="3887869"/>
            <a:ext cx="729853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815697" y="5385217"/>
            <a:ext cx="846684" cy="84668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464774" y="3890550"/>
            <a:ext cx="762385" cy="7623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00798" y="5912366"/>
            <a:ext cx="804213" cy="60548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509113" y="2922414"/>
            <a:ext cx="1228432" cy="687922"/>
          </a:xfrm>
          <a:prstGeom prst="rect">
            <a:avLst/>
          </a:prstGeom>
        </p:spPr>
      </p:pic>
      <p:pic>
        <p:nvPicPr>
          <p:cNvPr id="58" name="Picture 31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06" y="4908217"/>
            <a:ext cx="745331" cy="56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05" y="4481880"/>
            <a:ext cx="7191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7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24" y="5430387"/>
            <a:ext cx="754059" cy="75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236404" y="5992477"/>
            <a:ext cx="1065056" cy="693436"/>
          </a:xfrm>
          <a:prstGeom prst="rect">
            <a:avLst/>
          </a:prstGeom>
        </p:spPr>
      </p:pic>
      <p:pic>
        <p:nvPicPr>
          <p:cNvPr id="62" name="Picture 36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973" y="5644282"/>
            <a:ext cx="124420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33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408" y="4789812"/>
            <a:ext cx="634604" cy="71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7315697" y="6249818"/>
            <a:ext cx="1710371" cy="5671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20" y="3043288"/>
            <a:ext cx="781679" cy="782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692" y="5514715"/>
            <a:ext cx="808496" cy="808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4209131" y="1370119"/>
            <a:ext cx="890141" cy="7541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65" y="6315404"/>
            <a:ext cx="542596" cy="54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1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B18D57-13A5-4968-950D-8FEF41FA4399}" type="slidenum">
              <a:rPr lang="en-US" smtClean="0"/>
              <a:t>3</a:t>
            </a:fld>
            <a:endParaRPr lang="en-US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98280" y="212160"/>
            <a:ext cx="6338048" cy="981732"/>
          </a:xfrm>
          <a:noFill/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 Challenge: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Being Heard!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82" y="3810616"/>
            <a:ext cx="8760711" cy="2536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5669"/>
            <a:ext cx="4706520" cy="2993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780" y="1880110"/>
            <a:ext cx="4310246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4</a:t>
            </a:fld>
            <a:endParaRPr lang="en-US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149517" y="335973"/>
            <a:ext cx="6308435" cy="7077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adeGothic LT CondEighteen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Recognizing Our Weaknesses</a:t>
            </a:r>
            <a:endParaRPr lang="en-US" altLang="en-US" sz="3200" b="1" i="1" dirty="0">
              <a:latin typeface="Arial" panose="020B0604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875398" y="1464541"/>
            <a:ext cx="7465038" cy="2743200"/>
          </a:xfrm>
          <a:prstGeom prst="rect">
            <a:avLst/>
          </a:prstGeom>
        </p:spPr>
        <p:txBody>
          <a:bodyPr numCol="2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sz="24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Brand/Perception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Smokey bars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Geriatric gin joint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Unwelcoming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 Boy’s Club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family friendly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diversity</a:t>
            </a: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visibility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communication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online presence</a:t>
            </a: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ying 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Funny hats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 much 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ritual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Membership dues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Auxiliary</a:t>
            </a: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relevance</a:t>
            </a: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77" indent="-257175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defRPr/>
            </a:pP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defRPr/>
            </a:pP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35" y="3220029"/>
            <a:ext cx="3788267" cy="308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6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Relevance?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6" y="1477820"/>
            <a:ext cx="7488199" cy="4992593"/>
          </a:xfrm>
          <a:prstGeom prst="rect">
            <a:avLst/>
          </a:prstGeom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804215" y="1542473"/>
            <a:ext cx="7488199" cy="2743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sz="36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120-year </a:t>
            </a:r>
            <a:r>
              <a:rPr lang="en-US" sz="36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pedigree of walking the talk </a:t>
            </a:r>
            <a:r>
              <a:rPr lang="en-US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Syria, Iraq and Afghanistan to the </a:t>
            </a:r>
            <a:r>
              <a:rPr lang="en-US" sz="2800" b="1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Balkins</a:t>
            </a:r>
            <a:r>
              <a:rPr lang="en-US" sz="28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Rwanda</a:t>
            </a:r>
            <a:r>
              <a:rPr lang="en-US" sz="28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Somalia, </a:t>
            </a:r>
            <a:r>
              <a:rPr lang="en-US" sz="28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Desert Storm, </a:t>
            </a:r>
            <a:r>
              <a:rPr lang="en-US" sz="24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Panama, Libya, Grenada, </a:t>
            </a:r>
            <a:r>
              <a:rPr lang="en-US" sz="24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Salvador, Mayaguez, </a:t>
            </a:r>
            <a:r>
              <a:rPr lang="en-US" sz="20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Vietnam</a:t>
            </a:r>
            <a:r>
              <a:rPr lang="en-US" sz="20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Laos, Cambodia, </a:t>
            </a:r>
            <a:r>
              <a:rPr lang="en-US" sz="20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Congo</a:t>
            </a:r>
            <a:r>
              <a:rPr lang="en-US" sz="20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Lebanon, Korea, </a:t>
            </a:r>
            <a:r>
              <a:rPr lang="en-US" sz="20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Berlin, World </a:t>
            </a:r>
            <a:r>
              <a:rPr lang="en-US" sz="16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 II, </a:t>
            </a:r>
            <a:r>
              <a:rPr lang="en-US" sz="16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China, Nicaragua</a:t>
            </a:r>
            <a:r>
              <a:rPr lang="en-US" sz="16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World War I, Dominican Republic</a:t>
            </a:r>
            <a:r>
              <a:rPr lang="en-US" sz="16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Haiti, Mexico, China, </a:t>
            </a:r>
            <a:r>
              <a:rPr lang="en-US" sz="12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Philippines</a:t>
            </a:r>
            <a:r>
              <a:rPr lang="en-US" sz="12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Puerto </a:t>
            </a:r>
            <a:r>
              <a:rPr lang="en-US" sz="12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Rico, Cuba …</a:t>
            </a:r>
          </a:p>
          <a:p>
            <a:pPr algn="l">
              <a:spcBef>
                <a:spcPts val="0"/>
              </a:spcBef>
              <a:defRPr/>
            </a:pPr>
            <a:endParaRPr lang="en-US" sz="2400" b="1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en-US" sz="24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some still say </a:t>
            </a:r>
          </a:p>
          <a:p>
            <a:pPr algn="l">
              <a:spcBef>
                <a:spcPts val="0"/>
              </a:spcBef>
              <a:defRPr/>
            </a:pPr>
            <a:r>
              <a:rPr lang="en-US" sz="5400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Relevance?</a:t>
            </a:r>
            <a:endParaRPr lang="en-US" sz="5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defRPr/>
            </a:pP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defRPr/>
            </a:pPr>
            <a:endParaRPr lang="en-US" sz="240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6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Overcoming Our Weaknesses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3424" y="2184397"/>
            <a:ext cx="616065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b="1" dirty="0"/>
              <a:t>Listen!</a:t>
            </a:r>
          </a:p>
          <a:p>
            <a:pPr algn="ctr"/>
            <a:r>
              <a:rPr lang="en-US" altLang="en-US" sz="6000" b="1" dirty="0"/>
              <a:t>Communicate!</a:t>
            </a:r>
          </a:p>
          <a:p>
            <a:pPr algn="ctr"/>
            <a:r>
              <a:rPr lang="en-US" altLang="en-US" sz="6000" b="1" dirty="0"/>
              <a:t>Repeat!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04768" y="5137362"/>
            <a:ext cx="67979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i="1" dirty="0"/>
              <a:t>VFW National can’t do it all, but here’s what we are doing …</a:t>
            </a:r>
          </a:p>
        </p:txBody>
      </p:sp>
    </p:spTree>
    <p:extLst>
      <p:ext uri="{BB962C8B-B14F-4D97-AF65-F5344CB8AC3E}">
        <p14:creationId xmlns:p14="http://schemas.microsoft.com/office/powerpoint/2010/main" val="66482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7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44128" y="178467"/>
            <a:ext cx="6338048" cy="981732"/>
          </a:xfrm>
        </p:spPr>
        <p:txBody>
          <a:bodyPr/>
          <a:lstStyle/>
          <a:p>
            <a:r>
              <a:rPr lang="en-US" dirty="0" smtClean="0"/>
              <a:t>Defining Our Product: Service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56566" y="1309260"/>
            <a:ext cx="8357419" cy="323730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7404" indent="-177404">
              <a:buNone/>
              <a:defRPr/>
            </a:pPr>
            <a:r>
              <a:rPr lang="en-US" sz="1800" b="1" kern="0" dirty="0">
                <a:solidFill>
                  <a:srgbClr val="000000"/>
                </a:solidFill>
                <a:latin typeface="Times New Roman"/>
              </a:rPr>
              <a:t>Veterans </a:t>
            </a:r>
            <a:r>
              <a:rPr lang="en-US" sz="1800" b="1" kern="0" dirty="0">
                <a:solidFill>
                  <a:srgbClr val="000000"/>
                </a:solidFill>
                <a:latin typeface="Times New Roman"/>
              </a:rPr>
              <a:t>Service</a:t>
            </a:r>
          </a:p>
          <a:p>
            <a:pPr marL="0"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2,100-plus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VA-accredited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VFW service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officers</a:t>
            </a:r>
          </a:p>
          <a:p>
            <a:pPr marL="0"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$9 billion-plus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recouped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in 2019</a:t>
            </a:r>
            <a:endParaRPr lang="en-US" sz="1800" kern="0" dirty="0">
              <a:solidFill>
                <a:srgbClr val="000000"/>
              </a:solidFill>
              <a:latin typeface="Times New Roman"/>
            </a:endParaRPr>
          </a:p>
          <a:p>
            <a:pPr marL="177404" indent="-177404">
              <a:buNone/>
              <a:defRPr/>
            </a:pPr>
            <a:r>
              <a:rPr lang="en-US" sz="1800" b="1" kern="0" dirty="0">
                <a:solidFill>
                  <a:srgbClr val="000000"/>
                </a:solidFill>
                <a:latin typeface="Times New Roman"/>
              </a:rPr>
              <a:t>Legislative Service</a:t>
            </a:r>
          </a:p>
          <a:p>
            <a:pPr marL="0"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Operating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among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30,000 registered lobbyists</a:t>
            </a:r>
          </a:p>
          <a:p>
            <a:pPr marL="0"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Fingerprints on every Quality of Life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program</a:t>
            </a:r>
          </a:p>
          <a:p>
            <a:pPr marL="0"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20-plus times VFW has testified before Congress in last year</a:t>
            </a:r>
            <a:endParaRPr lang="en-US" sz="1800" kern="0" dirty="0">
              <a:solidFill>
                <a:srgbClr val="000000"/>
              </a:solidFill>
              <a:latin typeface="Times New Roman"/>
            </a:endParaRPr>
          </a:p>
          <a:p>
            <a:pPr marL="177404" indent="-177404">
              <a:buNone/>
              <a:defRPr/>
            </a:pPr>
            <a:r>
              <a:rPr lang="en-US" sz="1800" b="1" kern="0" dirty="0">
                <a:solidFill>
                  <a:srgbClr val="000000"/>
                </a:solidFill>
                <a:latin typeface="Times New Roman"/>
              </a:rPr>
              <a:t>National Security &amp; Foreign Affairs</a:t>
            </a:r>
          </a:p>
          <a:p>
            <a:pPr marL="0"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Full POW/MIA Accounting Mission</a:t>
            </a:r>
          </a:p>
          <a:p>
            <a:pPr marL="177404" indent="-177404">
              <a:buNone/>
              <a:defRPr/>
            </a:pPr>
            <a:r>
              <a:rPr lang="en-US" sz="1800" b="1" kern="0" dirty="0">
                <a:solidFill>
                  <a:srgbClr val="000000"/>
                </a:solidFill>
                <a:latin typeface="Times New Roman"/>
              </a:rPr>
              <a:t>Community </a:t>
            </a:r>
            <a:r>
              <a:rPr lang="en-US" sz="1800" b="1" kern="0" dirty="0">
                <a:solidFill>
                  <a:srgbClr val="000000"/>
                </a:solidFill>
                <a:latin typeface="Times New Roman"/>
              </a:rPr>
              <a:t>Service</a:t>
            </a:r>
          </a:p>
          <a:p>
            <a:pPr marL="0"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$44.1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million annually to local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community service projects</a:t>
            </a:r>
            <a:endParaRPr lang="en-US" sz="1800" kern="0" dirty="0">
              <a:solidFill>
                <a:srgbClr val="000000"/>
              </a:solidFill>
              <a:latin typeface="Times New Roman"/>
            </a:endParaRPr>
          </a:p>
          <a:p>
            <a:pPr marL="285750" lvl="1">
              <a:buFont typeface="Arial" panose="020B0604020202020204" pitchFamily="34" charset="0"/>
              <a:buChar char="•"/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Times New Roman"/>
              </a:rPr>
              <a:t>$11.6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</a:rPr>
              <a:t>million in Unmet Needs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</a:rPr>
              <a:t>grants to 10,000-plus families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</a:rPr>
              <a:t>since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</a:rPr>
              <a:t>2004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</a:rPr>
              <a:t>(including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</a:rPr>
              <a:t>$5 million-plus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</a:rPr>
              <a:t>from participating Burger Kings since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</a:rPr>
              <a:t>2007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</a:rPr>
              <a:t>)</a:t>
            </a:r>
          </a:p>
          <a:p>
            <a:pPr marL="0" lvl="1"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9.4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million volunteer hours annually</a:t>
            </a:r>
          </a:p>
          <a:p>
            <a:pPr marL="0" lvl="1">
              <a:buFont typeface="Arial" panose="020B0604020202020204" pitchFamily="34" charset="0"/>
              <a:buChar char="•"/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$7.2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million in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Sport Clips Help-A-Hero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scholarships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to 1,606 veterans since 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2014</a:t>
            </a:r>
          </a:p>
          <a:p>
            <a:pPr marL="0" lvl="1">
              <a:buFont typeface="Arial" panose="020B0604020202020204" pitchFamily="34" charset="0"/>
              <a:buChar char="•"/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Times New Roman"/>
              </a:rPr>
              <a:t>$3 million annually in student scholarships (</a:t>
            </a:r>
            <a:r>
              <a:rPr lang="en-US" altLang="en-US" sz="1800" kern="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VOD, Patriot’s Pen)</a:t>
            </a:r>
          </a:p>
          <a:p>
            <a:pPr marL="285750" lvl="1"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2.3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million troops and family members hosted at MAP events since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2005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685" y="1309260"/>
            <a:ext cx="2631667" cy="17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VFW Communications Initiatives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2457131" y="1321727"/>
            <a:ext cx="354676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dirty="0"/>
              <a:t>VFW Magazine 1.1 million subscribers</a:t>
            </a:r>
          </a:p>
          <a:p>
            <a:pPr algn="ctr"/>
            <a:r>
              <a:rPr lang="en-US" altLang="en-US" sz="1600" dirty="0"/>
              <a:t>VFW Facebook </a:t>
            </a:r>
            <a:r>
              <a:rPr lang="en-US" altLang="en-US" sz="1600" dirty="0"/>
              <a:t>597,061 </a:t>
            </a:r>
            <a:r>
              <a:rPr lang="en-US" altLang="en-US" sz="1600" dirty="0"/>
              <a:t>friends</a:t>
            </a:r>
          </a:p>
          <a:p>
            <a:pPr algn="ctr"/>
            <a:r>
              <a:rPr lang="en-US" altLang="en-US" sz="1600" dirty="0"/>
              <a:t>VFW Action Corps 300,000 members</a:t>
            </a:r>
          </a:p>
          <a:p>
            <a:pPr algn="ctr"/>
            <a:r>
              <a:rPr lang="en-US" altLang="en-US" sz="1600" dirty="0"/>
              <a:t>@VFWHQ Twitter </a:t>
            </a:r>
            <a:r>
              <a:rPr lang="en-US" altLang="en-US" sz="1600" dirty="0"/>
              <a:t>74,264 </a:t>
            </a:r>
            <a:r>
              <a:rPr lang="en-US" altLang="en-US" sz="1600" dirty="0"/>
              <a:t>followers</a:t>
            </a:r>
          </a:p>
          <a:p>
            <a:pPr algn="ctr"/>
            <a:r>
              <a:rPr lang="en-US" altLang="en-US" sz="1600" dirty="0"/>
              <a:t>VFW Google+ 49,400</a:t>
            </a:r>
          </a:p>
          <a:p>
            <a:pPr algn="ctr"/>
            <a:r>
              <a:rPr lang="en-US" altLang="en-US" sz="1600" dirty="0"/>
              <a:t>VFW </a:t>
            </a:r>
            <a:r>
              <a:rPr lang="en-US" altLang="en-US" sz="1600" dirty="0"/>
              <a:t>LinkedIn </a:t>
            </a:r>
            <a:r>
              <a:rPr lang="en-US" altLang="en-US" sz="1600" dirty="0"/>
              <a:t>25,402 </a:t>
            </a:r>
            <a:r>
              <a:rPr lang="en-US" altLang="en-US" sz="1600" dirty="0"/>
              <a:t>followers</a:t>
            </a:r>
          </a:p>
          <a:p>
            <a:pPr algn="ctr"/>
            <a:r>
              <a:rPr lang="en-US" altLang="en-US" sz="1600" dirty="0"/>
              <a:t>#</a:t>
            </a:r>
            <a:r>
              <a:rPr lang="en-US" altLang="en-US" sz="1600" dirty="0" err="1"/>
              <a:t>VFWPostPride</a:t>
            </a:r>
            <a:r>
              <a:rPr lang="en-US" altLang="en-US" sz="1600" dirty="0"/>
              <a:t> 5,000 submissions</a:t>
            </a:r>
          </a:p>
          <a:p>
            <a:pPr algn="ctr"/>
            <a:r>
              <a:rPr lang="en-US" altLang="en-US" sz="1600" dirty="0"/>
              <a:t>VFW Instagram </a:t>
            </a:r>
            <a:r>
              <a:rPr lang="en-US" altLang="en-US" sz="1600" dirty="0"/>
              <a:t>7,768 </a:t>
            </a:r>
            <a:r>
              <a:rPr lang="en-US" altLang="en-US" sz="1600" dirty="0"/>
              <a:t>followers</a:t>
            </a:r>
          </a:p>
          <a:p>
            <a:pPr algn="ctr"/>
            <a:r>
              <a:rPr lang="en-US" altLang="en-US" sz="1600" dirty="0"/>
              <a:t>VFW Pinterest       VFW YouTube</a:t>
            </a:r>
          </a:p>
          <a:p>
            <a:pPr algn="ctr"/>
            <a:r>
              <a:rPr lang="en-US" altLang="en-US" sz="1600" dirty="0"/>
              <a:t>VFW Check </a:t>
            </a:r>
            <a:r>
              <a:rPr lang="en-US" altLang="en-US" sz="1600" dirty="0"/>
              <a:t>Point</a:t>
            </a:r>
          </a:p>
          <a:p>
            <a:pPr algn="ctr"/>
            <a:r>
              <a:rPr lang="en-US" altLang="en-US" sz="1600" dirty="0"/>
              <a:t>VFW.org Training &amp; Support</a:t>
            </a:r>
          </a:p>
          <a:p>
            <a:pPr algn="ctr"/>
            <a:r>
              <a:rPr lang="en-US" altLang="en-US" sz="1600" dirty="0"/>
              <a:t>Website </a:t>
            </a:r>
            <a:r>
              <a:rPr lang="en-US" altLang="en-US" sz="1600" dirty="0"/>
              <a:t>Solutions </a:t>
            </a:r>
          </a:p>
          <a:p>
            <a:pPr algn="ctr"/>
            <a:r>
              <a:rPr lang="en-US" altLang="en-US" sz="1600" b="1" dirty="0"/>
              <a:t>Total Social Audience = 709,144</a:t>
            </a:r>
          </a:p>
          <a:p>
            <a:pPr algn="ctr"/>
            <a:endParaRPr lang="en-US" alt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44" y="3685325"/>
            <a:ext cx="2093141" cy="1090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180" y="1375297"/>
            <a:ext cx="2711284" cy="19985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21" y="924073"/>
            <a:ext cx="1977388" cy="2589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432" y="3543757"/>
            <a:ext cx="3113090" cy="1142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791" y="4946810"/>
            <a:ext cx="2343248" cy="140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0420" y="4946812"/>
            <a:ext cx="3832964" cy="1410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5650" y="4949313"/>
            <a:ext cx="2115312" cy="140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2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GfK</a:t>
            </a:r>
            <a:r>
              <a:rPr lang="en-US" sz="2000" dirty="0"/>
              <a:t> </a:t>
            </a:r>
            <a:r>
              <a:rPr lang="en-US" sz="2000" dirty="0"/>
              <a:t>MRI, a New York-based </a:t>
            </a:r>
            <a:r>
              <a:rPr lang="en-US" sz="2000" dirty="0"/>
              <a:t>leader </a:t>
            </a:r>
            <a:r>
              <a:rPr lang="en-US" sz="2000" dirty="0"/>
              <a:t>in magazine </a:t>
            </a:r>
            <a:r>
              <a:rPr lang="en-US" sz="2000" dirty="0"/>
              <a:t>research conducted a study </a:t>
            </a:r>
            <a:r>
              <a:rPr lang="en-US" sz="2000" dirty="0"/>
              <a:t>from March to May </a:t>
            </a:r>
            <a:r>
              <a:rPr lang="en-US" sz="2000" dirty="0"/>
              <a:t>2018, polling </a:t>
            </a:r>
            <a:r>
              <a:rPr lang="en-US" sz="2000" dirty="0"/>
              <a:t>1,047 VFW members. The results provided demographic and product usage data</a:t>
            </a:r>
            <a:r>
              <a:rPr lang="en-US" sz="2000" dirty="0"/>
              <a:t>.</a:t>
            </a:r>
            <a:r>
              <a:rPr lang="en-US" sz="2000" dirty="0"/>
              <a:t> </a:t>
            </a:r>
          </a:p>
          <a:p>
            <a:pPr lvl="0"/>
            <a:r>
              <a:rPr lang="en-US" sz="2000" dirty="0"/>
              <a:t>Average </a:t>
            </a:r>
            <a:r>
              <a:rPr lang="en-US" sz="2000" dirty="0"/>
              <a:t>age </a:t>
            </a:r>
            <a:r>
              <a:rPr lang="en-US" sz="2000" dirty="0"/>
              <a:t>66</a:t>
            </a:r>
            <a:endParaRPr lang="en-US" sz="2000" dirty="0"/>
          </a:p>
          <a:p>
            <a:pPr lvl="0"/>
            <a:r>
              <a:rPr lang="en-US" sz="2000" dirty="0"/>
              <a:t>57% </a:t>
            </a:r>
            <a:r>
              <a:rPr lang="en-US" sz="2000" dirty="0"/>
              <a:t>are </a:t>
            </a:r>
            <a:r>
              <a:rPr lang="en-US" sz="2000" dirty="0"/>
              <a:t>Vietnam War veterans</a:t>
            </a:r>
          </a:p>
          <a:p>
            <a:pPr lvl="0"/>
            <a:r>
              <a:rPr lang="en-US" sz="2000" dirty="0"/>
              <a:t>33% </a:t>
            </a:r>
            <a:r>
              <a:rPr lang="en-US" sz="2000" dirty="0"/>
              <a:t>are Desert Storm, </a:t>
            </a:r>
            <a:r>
              <a:rPr lang="en-US" sz="2000" dirty="0"/>
              <a:t>Iraq or Afghanistan war veterans</a:t>
            </a:r>
          </a:p>
          <a:p>
            <a:pPr lvl="0"/>
            <a:r>
              <a:rPr lang="en-US" sz="2000" dirty="0"/>
              <a:t>48% </a:t>
            </a:r>
            <a:r>
              <a:rPr lang="en-US" sz="2000" dirty="0"/>
              <a:t>are </a:t>
            </a:r>
            <a:r>
              <a:rPr lang="en-US" sz="2000" dirty="0"/>
              <a:t>college graduates</a:t>
            </a:r>
          </a:p>
          <a:p>
            <a:pPr lvl="0"/>
            <a:r>
              <a:rPr lang="en-US" sz="2000" dirty="0"/>
              <a:t>Median net worth higher </a:t>
            </a:r>
            <a:r>
              <a:rPr lang="en-US" sz="2000" dirty="0"/>
              <a:t>than </a:t>
            </a:r>
            <a:r>
              <a:rPr lang="en-US" sz="2000" dirty="0"/>
              <a:t>average U.S. adult </a:t>
            </a:r>
            <a:r>
              <a:rPr lang="en-US" sz="2000" dirty="0"/>
              <a:t>males ($</a:t>
            </a:r>
            <a:r>
              <a:rPr lang="en-US" sz="2000" dirty="0"/>
              <a:t>333,500 </a:t>
            </a:r>
            <a:r>
              <a:rPr lang="en-US" sz="2000" dirty="0"/>
              <a:t>vs. </a:t>
            </a:r>
            <a:r>
              <a:rPr lang="en-US" sz="2000" dirty="0"/>
              <a:t>$259,100) </a:t>
            </a:r>
          </a:p>
          <a:p>
            <a:pPr lvl="0"/>
            <a:r>
              <a:rPr lang="en-US" sz="2000" dirty="0"/>
              <a:t>Much more likely to volunteer (40% </a:t>
            </a:r>
            <a:r>
              <a:rPr lang="en-US" sz="2000" dirty="0"/>
              <a:t>vs. </a:t>
            </a:r>
            <a:r>
              <a:rPr lang="en-US" sz="2000" dirty="0"/>
              <a:t>16%)</a:t>
            </a:r>
          </a:p>
          <a:p>
            <a:r>
              <a:rPr lang="en-US" sz="2000" dirty="0"/>
              <a:t>75% are “</a:t>
            </a:r>
            <a:r>
              <a:rPr lang="en-US" sz="2000" dirty="0" err="1"/>
              <a:t>influentials</a:t>
            </a:r>
            <a:r>
              <a:rPr lang="en-US" sz="2000" dirty="0"/>
              <a:t>” vs. 7% U.S. average</a:t>
            </a:r>
          </a:p>
          <a:p>
            <a:r>
              <a:rPr lang="en-US" sz="2000" dirty="0"/>
              <a:t>Currently looking at expanding subscribers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Surveying Our Readers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8603</TotalTime>
  <Words>685</Words>
  <Application>Microsoft Office PowerPoint</Application>
  <PresentationFormat>On-screen Show (4:3)</PresentationFormat>
  <Paragraphs>137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Custom Design</vt:lpstr>
      <vt:lpstr>1_Custom Design</vt:lpstr>
      <vt:lpstr>PowerPoint Presentation</vt:lpstr>
      <vt:lpstr>The World’s View of Us</vt:lpstr>
      <vt:lpstr>Our Challenge: Being Heard!</vt:lpstr>
      <vt:lpstr>PowerPoint Presentation</vt:lpstr>
      <vt:lpstr>No Relevance?</vt:lpstr>
      <vt:lpstr>Overcoming Our Weaknesses</vt:lpstr>
      <vt:lpstr>Defining Our Product: Service</vt:lpstr>
      <vt:lpstr>VFW Communications Initiatives</vt:lpstr>
      <vt:lpstr>Surveying Our Readers</vt:lpstr>
      <vt:lpstr>And Opportunities</vt:lpstr>
      <vt:lpstr>Creating More Opportunities</vt:lpstr>
      <vt:lpstr>Refining Opportunities</vt:lpstr>
      <vt:lpstr>Media Rules of Engagement</vt:lpstr>
      <vt:lpstr>In Closing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Levy</dc:creator>
  <cp:lastModifiedBy>Christopher Macinkowicz</cp:lastModifiedBy>
  <cp:revision>227</cp:revision>
  <cp:lastPrinted>2019-03-19T17:22:31Z</cp:lastPrinted>
  <dcterms:created xsi:type="dcterms:W3CDTF">2018-09-13T15:53:27Z</dcterms:created>
  <dcterms:modified xsi:type="dcterms:W3CDTF">2020-09-10T15:36:48Z</dcterms:modified>
</cp:coreProperties>
</file>