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4" r:id="rId3"/>
    <p:sldMasterId id="2147483680" r:id="rId4"/>
  </p:sldMasterIdLst>
  <p:notesMasterIdLst>
    <p:notesMasterId r:id="rId42"/>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93" r:id="rId28"/>
    <p:sldId id="279" r:id="rId29"/>
    <p:sldId id="280" r:id="rId30"/>
    <p:sldId id="281" r:id="rId31"/>
    <p:sldId id="292" r:id="rId32"/>
    <p:sldId id="283" r:id="rId33"/>
    <p:sldId id="284" r:id="rId34"/>
    <p:sldId id="285" r:id="rId35"/>
    <p:sldId id="286" r:id="rId36"/>
    <p:sldId id="287" r:id="rId37"/>
    <p:sldId id="288" r:id="rId38"/>
    <p:sldId id="289" r:id="rId39"/>
    <p:sldId id="290" r:id="rId40"/>
    <p:sldId id="291"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979" autoAdjust="0"/>
  </p:normalViewPr>
  <p:slideViewPr>
    <p:cSldViewPr snapToGrid="0">
      <p:cViewPr varScale="1">
        <p:scale>
          <a:sx n="35" d="100"/>
          <a:sy n="35" d="100"/>
        </p:scale>
        <p:origin x="856"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510B0B-D820-4DEB-94E3-58016E1151A8}" type="datetimeFigureOut">
              <a:rPr lang="en-US" smtClean="0"/>
              <a:t>9/10/2020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79A919-26DD-4449-B327-9FB0609EF3D2}" type="slidenum">
              <a:rPr lang="en-US" smtClean="0"/>
              <a:t>‹#›</a:t>
            </a:fld>
            <a:endParaRPr lang="en-US"/>
          </a:p>
        </p:txBody>
      </p:sp>
    </p:spTree>
    <p:extLst>
      <p:ext uri="{BB962C8B-B14F-4D97-AF65-F5344CB8AC3E}">
        <p14:creationId xmlns:p14="http://schemas.microsoft.com/office/powerpoint/2010/main" val="61790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43AE06-EB8D-4A4F-BFF9-2E571E39411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696079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90627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Inform the client their claim is meritless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353492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Poll class *** (twice)</a:t>
            </a:r>
            <a:endParaRPr lang="en-US" baseline="0" dirty="0"/>
          </a:p>
          <a:p>
            <a:r>
              <a:rPr lang="en-US" baseline="0" dirty="0"/>
              <a:t>Arguing benefit of the doubt if it doesn’t apply to the case suggests you don’t know the doctrine or the evidence (credibility)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72993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Class participation **</a:t>
            </a:r>
          </a:p>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354323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150707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209257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83897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0272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60112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74946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43AE06-EB8D-4A4F-BFF9-2E571E39411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107782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404268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88843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368337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246986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Class participation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167960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Class participation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185245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550411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43AE06-EB8D-4A4F-BFF9-2E571E39411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25266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43AE06-EB8D-4A4F-BFF9-2E571E39411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084144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955623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66738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Appeals Consultant daily production requirement = 6 IHP’s</a:t>
            </a:r>
          </a:p>
          <a:p>
            <a:endParaRPr lang="en-US" dirty="0"/>
          </a:p>
          <a:p>
            <a:r>
              <a:rPr lang="en-US" dirty="0"/>
              <a:t>2020 AMA cases </a:t>
            </a:r>
            <a:r>
              <a:rPr lang="en-US"/>
              <a:t>docketed = 1044</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13945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56733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Know the differences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17220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640C00-D0C8-4226-87E1-FEAA213EDC63}" type="datetimeFigureOut">
              <a:rPr lang="en-US" smtClean="0"/>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AF6DA5-DA3A-4625-B4DE-ECD117E3FE59}" type="slidenum">
              <a:rPr lang="en-US" smtClean="0"/>
              <a:t>‹#›</a:t>
            </a:fld>
            <a:endParaRPr lang="en-US"/>
          </a:p>
        </p:txBody>
      </p:sp>
    </p:spTree>
    <p:extLst>
      <p:ext uri="{BB962C8B-B14F-4D97-AF65-F5344CB8AC3E}">
        <p14:creationId xmlns:p14="http://schemas.microsoft.com/office/powerpoint/2010/main" val="3907996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640C00-D0C8-4226-87E1-FEAA213EDC63}" type="datetimeFigureOut">
              <a:rPr lang="en-US" smtClean="0"/>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AF6DA5-DA3A-4625-B4DE-ECD117E3FE59}" type="slidenum">
              <a:rPr lang="en-US" smtClean="0"/>
              <a:t>‹#›</a:t>
            </a:fld>
            <a:endParaRPr lang="en-US"/>
          </a:p>
        </p:txBody>
      </p:sp>
    </p:spTree>
    <p:extLst>
      <p:ext uri="{BB962C8B-B14F-4D97-AF65-F5344CB8AC3E}">
        <p14:creationId xmlns:p14="http://schemas.microsoft.com/office/powerpoint/2010/main" val="2946635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640C00-D0C8-4226-87E1-FEAA213EDC63}" type="datetimeFigureOut">
              <a:rPr lang="en-US" smtClean="0"/>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AF6DA5-DA3A-4625-B4DE-ECD117E3FE59}" type="slidenum">
              <a:rPr lang="en-US" smtClean="0"/>
              <a:t>‹#›</a:t>
            </a:fld>
            <a:endParaRPr lang="en-US"/>
          </a:p>
        </p:txBody>
      </p:sp>
    </p:spTree>
    <p:extLst>
      <p:ext uri="{BB962C8B-B14F-4D97-AF65-F5344CB8AC3E}">
        <p14:creationId xmlns:p14="http://schemas.microsoft.com/office/powerpoint/2010/main" val="29042939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0642983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01946333"/>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2608046"/>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5486792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18625193"/>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8273845"/>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7083317"/>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29595342"/>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640C00-D0C8-4226-87E1-FEAA213EDC63}" type="datetimeFigureOut">
              <a:rPr lang="en-US" smtClean="0"/>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AF6DA5-DA3A-4625-B4DE-ECD117E3FE59}" type="slidenum">
              <a:rPr lang="en-US" smtClean="0"/>
              <a:t>‹#›</a:t>
            </a:fld>
            <a:endParaRPr lang="en-US"/>
          </a:p>
        </p:txBody>
      </p:sp>
    </p:spTree>
    <p:extLst>
      <p:ext uri="{BB962C8B-B14F-4D97-AF65-F5344CB8AC3E}">
        <p14:creationId xmlns:p14="http://schemas.microsoft.com/office/powerpoint/2010/main" val="32174326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5927671"/>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40816659"/>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1154043"/>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88856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74059849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24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4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9327343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24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4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33211050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24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4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047538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24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4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6287691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24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4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596740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F640C00-D0C8-4226-87E1-FEAA213EDC63}" type="datetimeFigureOut">
              <a:rPr lang="en-US" smtClean="0"/>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AF6DA5-DA3A-4625-B4DE-ECD117E3FE59}" type="slidenum">
              <a:rPr lang="en-US" smtClean="0"/>
              <a:t>‹#›</a:t>
            </a:fld>
            <a:endParaRPr lang="en-US"/>
          </a:p>
        </p:txBody>
      </p:sp>
    </p:spTree>
    <p:extLst>
      <p:ext uri="{BB962C8B-B14F-4D97-AF65-F5344CB8AC3E}">
        <p14:creationId xmlns:p14="http://schemas.microsoft.com/office/powerpoint/2010/main" val="99257134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8613717"/>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402506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5183803"/>
      </p:ext>
    </p:extLst>
  </p:cSld>
  <p:clrMapOvr>
    <a:masterClrMapping/>
  </p:clrMapOvr>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3825613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69845083"/>
      </p:ext>
    </p:extLst>
  </p:cSld>
  <p:clrMapOvr>
    <a:masterClrMapping/>
  </p:clrMapOvr>
  <p:hf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5805925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8636031"/>
      </p:ext>
    </p:extLst>
  </p:cSld>
  <p:clrMapOvr>
    <a:masterClrMapping/>
  </p:clrMapOvr>
  <p:hf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42301828"/>
      </p:ext>
    </p:extLst>
  </p:cSld>
  <p:clrMapOvr>
    <a:masterClrMapping/>
  </p:clrMapOvr>
  <p:hf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208346"/>
      </p:ext>
    </p:extLst>
  </p:cSld>
  <p:clrMapOvr>
    <a:masterClrMapping/>
  </p:clrMapOvr>
  <p:hf hdr="0" ftr="0" dt="0"/>
</p:sldLayout>
</file>

<file path=ppt/slideLayouts/slideLayout3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9395333"/>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F640C00-D0C8-4226-87E1-FEAA213EDC63}" type="datetimeFigureOut">
              <a:rPr lang="en-US" smtClean="0"/>
              <a:t>9/10/2020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AF6DA5-DA3A-4625-B4DE-ECD117E3FE59}" type="slidenum">
              <a:rPr lang="en-US" smtClean="0"/>
              <a:t>‹#›</a:t>
            </a:fld>
            <a:endParaRPr lang="en-US"/>
          </a:p>
        </p:txBody>
      </p:sp>
    </p:spTree>
    <p:extLst>
      <p:ext uri="{BB962C8B-B14F-4D97-AF65-F5344CB8AC3E}">
        <p14:creationId xmlns:p14="http://schemas.microsoft.com/office/powerpoint/2010/main" val="50830388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82572184"/>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F640C00-D0C8-4226-87E1-FEAA213EDC63}" type="datetimeFigureOut">
              <a:rPr lang="en-US" smtClean="0"/>
              <a:t>9/10/2020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AF6DA5-DA3A-4625-B4DE-ECD117E3FE59}" type="slidenum">
              <a:rPr lang="en-US" smtClean="0"/>
              <a:t>‹#›</a:t>
            </a:fld>
            <a:endParaRPr lang="en-US"/>
          </a:p>
        </p:txBody>
      </p:sp>
    </p:spTree>
    <p:extLst>
      <p:ext uri="{BB962C8B-B14F-4D97-AF65-F5344CB8AC3E}">
        <p14:creationId xmlns:p14="http://schemas.microsoft.com/office/powerpoint/2010/main" val="1326525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F640C00-D0C8-4226-87E1-FEAA213EDC63}" type="datetimeFigureOut">
              <a:rPr lang="en-US" smtClean="0"/>
              <a:t>9/10/2020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AF6DA5-DA3A-4625-B4DE-ECD117E3FE59}" type="slidenum">
              <a:rPr lang="en-US" smtClean="0"/>
              <a:t>‹#›</a:t>
            </a:fld>
            <a:endParaRPr lang="en-US"/>
          </a:p>
        </p:txBody>
      </p:sp>
    </p:spTree>
    <p:extLst>
      <p:ext uri="{BB962C8B-B14F-4D97-AF65-F5344CB8AC3E}">
        <p14:creationId xmlns:p14="http://schemas.microsoft.com/office/powerpoint/2010/main" val="2741380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640C00-D0C8-4226-87E1-FEAA213EDC63}" type="datetimeFigureOut">
              <a:rPr lang="en-US" smtClean="0"/>
              <a:t>9/10/2020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AF6DA5-DA3A-4625-B4DE-ECD117E3FE59}" type="slidenum">
              <a:rPr lang="en-US" smtClean="0"/>
              <a:t>‹#›</a:t>
            </a:fld>
            <a:endParaRPr lang="en-US"/>
          </a:p>
        </p:txBody>
      </p:sp>
    </p:spTree>
    <p:extLst>
      <p:ext uri="{BB962C8B-B14F-4D97-AF65-F5344CB8AC3E}">
        <p14:creationId xmlns:p14="http://schemas.microsoft.com/office/powerpoint/2010/main" val="3493286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F640C00-D0C8-4226-87E1-FEAA213EDC63}" type="datetimeFigureOut">
              <a:rPr lang="en-US" smtClean="0"/>
              <a:t>9/10/2020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AF6DA5-DA3A-4625-B4DE-ECD117E3FE59}" type="slidenum">
              <a:rPr lang="en-US" smtClean="0"/>
              <a:t>‹#›</a:t>
            </a:fld>
            <a:endParaRPr lang="en-US"/>
          </a:p>
        </p:txBody>
      </p:sp>
    </p:spTree>
    <p:extLst>
      <p:ext uri="{BB962C8B-B14F-4D97-AF65-F5344CB8AC3E}">
        <p14:creationId xmlns:p14="http://schemas.microsoft.com/office/powerpoint/2010/main" val="509336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F640C00-D0C8-4226-87E1-FEAA213EDC63}" type="datetimeFigureOut">
              <a:rPr lang="en-US" smtClean="0"/>
              <a:t>9/10/2020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AF6DA5-DA3A-4625-B4DE-ECD117E3FE59}" type="slidenum">
              <a:rPr lang="en-US" smtClean="0"/>
              <a:t>‹#›</a:t>
            </a:fld>
            <a:endParaRPr lang="en-US"/>
          </a:p>
        </p:txBody>
      </p:sp>
    </p:spTree>
    <p:extLst>
      <p:ext uri="{BB962C8B-B14F-4D97-AF65-F5344CB8AC3E}">
        <p14:creationId xmlns:p14="http://schemas.microsoft.com/office/powerpoint/2010/main" val="3912768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7.xml"/><Relationship Id="rId7" Type="http://schemas.openxmlformats.org/officeDocument/2006/relationships/image" Target="../media/image3.png"/><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theme" Target="../theme/theme3.xml"/><Relationship Id="rId5" Type="http://schemas.openxmlformats.org/officeDocument/2006/relationships/slideLayout" Target="../slideLayouts/slideLayout29.xml"/><Relationship Id="rId4" Type="http://schemas.openxmlformats.org/officeDocument/2006/relationships/slideLayout" Target="../slideLayouts/slideLayout28.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7.xml"/><Relationship Id="rId13" Type="http://schemas.openxmlformats.org/officeDocument/2006/relationships/image" Target="../media/image3.png"/><Relationship Id="rId3" Type="http://schemas.openxmlformats.org/officeDocument/2006/relationships/slideLayout" Target="../slideLayouts/slideLayout32.xml"/><Relationship Id="rId7" Type="http://schemas.openxmlformats.org/officeDocument/2006/relationships/slideLayout" Target="../slideLayouts/slideLayout36.xml"/><Relationship Id="rId12" Type="http://schemas.openxmlformats.org/officeDocument/2006/relationships/theme" Target="../theme/theme4.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5" Type="http://schemas.openxmlformats.org/officeDocument/2006/relationships/slideLayout" Target="../slideLayouts/slideLayout34.xml"/><Relationship Id="rId10" Type="http://schemas.openxmlformats.org/officeDocument/2006/relationships/slideLayout" Target="../slideLayouts/slideLayout39.xml"/><Relationship Id="rId4" Type="http://schemas.openxmlformats.org/officeDocument/2006/relationships/slideLayout" Target="../slideLayouts/slideLayout33.xml"/><Relationship Id="rId9"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640C00-D0C8-4226-87E1-FEAA213EDC63}" type="datetimeFigureOut">
              <a:rPr lang="en-US" smtClean="0"/>
              <a:t>9/10/2020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AF6DA5-DA3A-4625-B4DE-ECD117E3FE59}" type="slidenum">
              <a:rPr lang="en-US" smtClean="0"/>
              <a:t>‹#›</a:t>
            </a:fld>
            <a:endParaRPr lang="en-US"/>
          </a:p>
        </p:txBody>
      </p:sp>
    </p:spTree>
    <p:extLst>
      <p:ext uri="{BB962C8B-B14F-4D97-AF65-F5344CB8AC3E}">
        <p14:creationId xmlns:p14="http://schemas.microsoft.com/office/powerpoint/2010/main" val="29851592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Rectangle 6"/>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Picture 7"/>
          <p:cNvPicPr>
            <a:picLocks noChangeAspect="1"/>
          </p:cNvPicPr>
          <p:nvPr userDrawn="1"/>
        </p:nvPicPr>
        <p:blipFill rotWithShape="1">
          <a:blip r:embed="rId1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1777553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24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24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57663347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C764DE79-268F-4C1A-8933-263129D2AF90}" type="datetimeFigureOut">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9/10/2020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8" name="Straight Connector 7"/>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4203194561"/>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3.xml"/></Relationships>
</file>

<file path=ppt/slides/_rels/slide23.xml.rels><?xml version="1.0" encoding="UTF-8" standalone="yes"?>
<Relationships xmlns="http://schemas.openxmlformats.org/package/2006/relationships"><Relationship Id="rId3" Type="http://schemas.openxmlformats.org/officeDocument/2006/relationships/hyperlink" Target="http://www.ecfr.gov/" TargetMode="External"/><Relationship Id="rId7" Type="http://schemas.openxmlformats.org/officeDocument/2006/relationships/hyperlink" Target="http://www.cafc.uscourts.gov/" TargetMode="External"/><Relationship Id="rId2" Type="http://schemas.openxmlformats.org/officeDocument/2006/relationships/notesSlide" Target="../notesSlides/notesSlide17.xml"/><Relationship Id="rId1" Type="http://schemas.openxmlformats.org/officeDocument/2006/relationships/slideLayout" Target="../slideLayouts/slideLayout33.xml"/><Relationship Id="rId6" Type="http://schemas.openxmlformats.org/officeDocument/2006/relationships/hyperlink" Target="http://www.uscourts.vavc.gov/" TargetMode="External"/><Relationship Id="rId5" Type="http://schemas.openxmlformats.org/officeDocument/2006/relationships/hyperlink" Target="https://www.va.gov/ogc/precedentopinions.asp" TargetMode="External"/><Relationship Id="rId4" Type="http://schemas.openxmlformats.org/officeDocument/2006/relationships/hyperlink" Target="http://www.knowva.ebenefits.va.gov/"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3.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25.xml"/><Relationship Id="rId4" Type="http://schemas.openxmlformats.org/officeDocument/2006/relationships/image" Target="../media/image6.jp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6.xml.rels><?xml version="1.0" encoding="UTF-8" standalone="yes"?>
<Relationships xmlns="http://schemas.openxmlformats.org/package/2006/relationships"><Relationship Id="rId2" Type="http://schemas.openxmlformats.org/officeDocument/2006/relationships/hyperlink" Target="https://vfw.psycharmor.org/" TargetMode="External"/><Relationship Id="rId1" Type="http://schemas.openxmlformats.org/officeDocument/2006/relationships/slideLayout" Target="../slideLayouts/slideLayout3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25.xml"/><Relationship Id="rId5" Type="http://schemas.openxmlformats.org/officeDocument/2006/relationships/image" Target="../media/image8.jpg"/><Relationship Id="rId4" Type="http://schemas.openxmlformats.org/officeDocument/2006/relationships/image" Target="../media/image7.jpg"/></Relationships>
</file>

<file path=ppt/slides/_rels/slide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3.xml"/><Relationship Id="rId1" Type="http://schemas.openxmlformats.org/officeDocument/2006/relationships/slideLayout" Target="../slideLayouts/slideLayout25.xml"/><Relationship Id="rId5" Type="http://schemas.openxmlformats.org/officeDocument/2006/relationships/image" Target="../media/image11.jpg"/><Relationship Id="rId4" Type="http://schemas.openxmlformats.org/officeDocument/2006/relationships/image" Target="../media/image10.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438793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7CA11-5C77-454D-AD3F-98D2763BACCB}"/>
              </a:ext>
            </a:extLst>
          </p:cNvPr>
          <p:cNvSpPr>
            <a:spLocks noGrp="1"/>
          </p:cNvSpPr>
          <p:nvPr>
            <p:ph type="title"/>
          </p:nvPr>
        </p:nvSpPr>
        <p:spPr>
          <a:xfrm>
            <a:off x="0" y="365125"/>
            <a:ext cx="11353800" cy="877079"/>
          </a:xfrm>
        </p:spPr>
        <p:txBody>
          <a:bodyPr/>
          <a:lstStyle/>
          <a:p>
            <a:r>
              <a:rPr lang="en-US" dirty="0"/>
              <a:t>Volume at the Board:</a:t>
            </a:r>
          </a:p>
        </p:txBody>
      </p:sp>
      <p:sp>
        <p:nvSpPr>
          <p:cNvPr id="3" name="Content Placeholder 2">
            <a:extLst>
              <a:ext uri="{FF2B5EF4-FFF2-40B4-BE49-F238E27FC236}">
                <a16:creationId xmlns:a16="http://schemas.microsoft.com/office/drawing/2014/main" id="{1C2F3F2D-D69D-4AD1-862C-4621344D18BE}"/>
              </a:ext>
            </a:extLst>
          </p:cNvPr>
          <p:cNvSpPr>
            <a:spLocks noGrp="1"/>
          </p:cNvSpPr>
          <p:nvPr>
            <p:ph idx="1"/>
          </p:nvPr>
        </p:nvSpPr>
        <p:spPr>
          <a:xfrm>
            <a:off x="468630" y="1485900"/>
            <a:ext cx="10885170" cy="5235575"/>
          </a:xfrm>
        </p:spPr>
        <p:txBody>
          <a:bodyPr>
            <a:noAutofit/>
          </a:bodyPr>
          <a:lstStyle/>
          <a:p>
            <a:pPr marL="0" indent="0" algn="ctr">
              <a:buNone/>
            </a:pPr>
            <a:r>
              <a:rPr lang="en-US" dirty="0"/>
              <a:t>1/1/2020 – </a:t>
            </a:r>
            <a:r>
              <a:rPr lang="en-US" dirty="0" smtClean="0"/>
              <a:t>8/31/2020</a:t>
            </a:r>
          </a:p>
          <a:p>
            <a:pPr marL="0" indent="0" algn="ctr">
              <a:buNone/>
            </a:pPr>
            <a:endParaRPr lang="en-US" sz="900" dirty="0"/>
          </a:p>
          <a:p>
            <a:pPr lvl="1"/>
            <a:r>
              <a:rPr lang="en-US" sz="2800" dirty="0"/>
              <a:t>1869 </a:t>
            </a:r>
            <a:r>
              <a:rPr lang="en-US" sz="2800" dirty="0" smtClean="0"/>
              <a:t>Legacy </a:t>
            </a:r>
            <a:r>
              <a:rPr lang="en-US" sz="2800" dirty="0"/>
              <a:t>appeals </a:t>
            </a:r>
            <a:r>
              <a:rPr lang="en-US" sz="2800" u="sng" dirty="0" smtClean="0"/>
              <a:t>received</a:t>
            </a:r>
            <a:endParaRPr lang="en-US" sz="2800" u="sng" dirty="0"/>
          </a:p>
          <a:p>
            <a:pPr lvl="2"/>
            <a:r>
              <a:rPr lang="en-US" sz="2400" dirty="0"/>
              <a:t>807 originals</a:t>
            </a:r>
          </a:p>
          <a:p>
            <a:pPr lvl="2"/>
            <a:r>
              <a:rPr lang="en-US" sz="2400" dirty="0"/>
              <a:t>1062 post-remands</a:t>
            </a:r>
          </a:p>
          <a:p>
            <a:pPr lvl="2"/>
            <a:endParaRPr lang="en-US" sz="1200" dirty="0"/>
          </a:p>
          <a:p>
            <a:pPr lvl="2"/>
            <a:r>
              <a:rPr lang="en-US" sz="2400" dirty="0"/>
              <a:t>33.1% allowed</a:t>
            </a:r>
          </a:p>
          <a:p>
            <a:pPr lvl="2"/>
            <a:r>
              <a:rPr lang="en-US" sz="2400" dirty="0"/>
              <a:t>41.0% remanded</a:t>
            </a:r>
          </a:p>
          <a:p>
            <a:pPr lvl="2"/>
            <a:r>
              <a:rPr lang="en-US" sz="2400" dirty="0"/>
              <a:t>21.0% denied</a:t>
            </a:r>
          </a:p>
          <a:p>
            <a:pPr lvl="2"/>
            <a:r>
              <a:rPr lang="en-US" sz="2400" dirty="0"/>
              <a:t>4.9% other	</a:t>
            </a:r>
          </a:p>
          <a:p>
            <a:pPr lvl="2"/>
            <a:r>
              <a:rPr lang="en-US" sz="2400" dirty="0"/>
              <a:t>(5,501 “Legacy” </a:t>
            </a:r>
            <a:r>
              <a:rPr lang="en-US" sz="2400" dirty="0" smtClean="0"/>
              <a:t>decisions)</a:t>
            </a:r>
          </a:p>
          <a:p>
            <a:pPr marL="0" lvl="2" indent="0">
              <a:buNone/>
            </a:pPr>
            <a:endParaRPr lang="en-US" sz="2400" dirty="0" smtClean="0"/>
          </a:p>
          <a:p>
            <a:pPr marL="0" lvl="2" indent="0">
              <a:buNone/>
            </a:pPr>
            <a:r>
              <a:rPr lang="en-US" sz="2400" dirty="0" smtClean="0"/>
              <a:t>Statistics </a:t>
            </a:r>
            <a:r>
              <a:rPr lang="en-US" sz="2400" dirty="0"/>
              <a:t>on “AMA” cases is a work-in-progress however presently we have 1441 cases</a:t>
            </a:r>
          </a:p>
        </p:txBody>
      </p:sp>
      <p:sp>
        <p:nvSpPr>
          <p:cNvPr id="4" name="Slide Number Placeholder 3">
            <a:extLst>
              <a:ext uri="{FF2B5EF4-FFF2-40B4-BE49-F238E27FC236}">
                <a16:creationId xmlns:a16="http://schemas.microsoft.com/office/drawing/2014/main" id="{21274693-DAD6-4E45-908B-B7CC5299DAF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52162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DBC0357-8B8B-43BE-BA03-AF996E89347F}"/>
              </a:ext>
            </a:extLst>
          </p:cNvPr>
          <p:cNvSpPr>
            <a:spLocks noGrp="1"/>
          </p:cNvSpPr>
          <p:nvPr>
            <p:ph type="title"/>
          </p:nvPr>
        </p:nvSpPr>
        <p:spPr>
          <a:xfrm>
            <a:off x="0" y="0"/>
            <a:ext cx="10515600" cy="1325563"/>
          </a:xfrm>
        </p:spPr>
        <p:txBody>
          <a:bodyPr/>
          <a:lstStyle/>
          <a:p>
            <a:r>
              <a:rPr lang="en-US" dirty="0"/>
              <a:t>Legacy v. AMA:</a:t>
            </a:r>
          </a:p>
        </p:txBody>
      </p:sp>
      <p:sp>
        <p:nvSpPr>
          <p:cNvPr id="2" name="Content Placeholder 1">
            <a:extLst>
              <a:ext uri="{FF2B5EF4-FFF2-40B4-BE49-F238E27FC236}">
                <a16:creationId xmlns:a16="http://schemas.microsoft.com/office/drawing/2014/main" id="{FA891834-E596-401D-90C5-B011F6F1326A}"/>
              </a:ext>
            </a:extLst>
          </p:cNvPr>
          <p:cNvSpPr>
            <a:spLocks noGrp="1"/>
          </p:cNvSpPr>
          <p:nvPr>
            <p:ph sz="half" idx="1"/>
          </p:nvPr>
        </p:nvSpPr>
        <p:spPr>
          <a:xfrm>
            <a:off x="207645" y="1325563"/>
            <a:ext cx="5711190" cy="4939030"/>
          </a:xfrm>
        </p:spPr>
        <p:txBody>
          <a:bodyPr>
            <a:noAutofit/>
          </a:bodyPr>
          <a:lstStyle/>
          <a:p>
            <a:pPr marL="0" indent="0">
              <a:buNone/>
            </a:pPr>
            <a:r>
              <a:rPr lang="en-US" sz="3600" u="sng" dirty="0"/>
              <a:t>Legacy</a:t>
            </a:r>
          </a:p>
          <a:p>
            <a:r>
              <a:rPr lang="en-US" sz="3200" dirty="0"/>
              <a:t>Receive Decision</a:t>
            </a:r>
          </a:p>
          <a:p>
            <a:r>
              <a:rPr lang="en-US" sz="3200" dirty="0"/>
              <a:t>File NOD selecting Traditional or DRO Review (1yr)</a:t>
            </a:r>
          </a:p>
          <a:p>
            <a:r>
              <a:rPr lang="en-US" sz="3200" dirty="0"/>
              <a:t>Statement of the Case issued </a:t>
            </a:r>
          </a:p>
          <a:p>
            <a:r>
              <a:rPr lang="en-US" sz="3200" dirty="0"/>
              <a:t>File VA Form 9 (60 days)</a:t>
            </a:r>
          </a:p>
          <a:p>
            <a:endParaRPr lang="en-US" sz="3200" dirty="0"/>
          </a:p>
          <a:p>
            <a:r>
              <a:rPr lang="en-US" sz="2400" dirty="0"/>
              <a:t>NOTE: </a:t>
            </a:r>
            <a:r>
              <a:rPr lang="en-US" sz="2400" dirty="0" smtClean="0"/>
              <a:t>New Legacy claims are no longer accepted. Therefore</a:t>
            </a:r>
            <a:r>
              <a:rPr lang="en-US" sz="2400" dirty="0"/>
              <a:t>, do not file a NOD, </a:t>
            </a:r>
            <a:r>
              <a:rPr lang="en-US" sz="2400" dirty="0" smtClean="0"/>
              <a:t>     VAF-9</a:t>
            </a:r>
            <a:r>
              <a:rPr lang="en-US" sz="2400" dirty="0"/>
              <a:t>, or VAF-646.</a:t>
            </a:r>
          </a:p>
          <a:p>
            <a:pPr marL="0" indent="0">
              <a:buNone/>
            </a:pPr>
            <a:endParaRPr lang="en-US" sz="1400" dirty="0"/>
          </a:p>
        </p:txBody>
      </p:sp>
      <p:sp>
        <p:nvSpPr>
          <p:cNvPr id="3" name="Content Placeholder 2">
            <a:extLst>
              <a:ext uri="{FF2B5EF4-FFF2-40B4-BE49-F238E27FC236}">
                <a16:creationId xmlns:a16="http://schemas.microsoft.com/office/drawing/2014/main" id="{28C357C1-CF0F-4580-8B6C-399B95BBE070}"/>
              </a:ext>
            </a:extLst>
          </p:cNvPr>
          <p:cNvSpPr>
            <a:spLocks noGrp="1"/>
          </p:cNvSpPr>
          <p:nvPr>
            <p:ph sz="half" idx="2"/>
          </p:nvPr>
        </p:nvSpPr>
        <p:spPr>
          <a:xfrm>
            <a:off x="6031230" y="1325563"/>
            <a:ext cx="5981700" cy="4759643"/>
          </a:xfrm>
        </p:spPr>
        <p:txBody>
          <a:bodyPr>
            <a:noAutofit/>
          </a:bodyPr>
          <a:lstStyle/>
          <a:p>
            <a:pPr marL="0" indent="0">
              <a:buNone/>
            </a:pPr>
            <a:r>
              <a:rPr lang="en-US" sz="3500" u="sng" dirty="0"/>
              <a:t>AMA</a:t>
            </a:r>
          </a:p>
          <a:p>
            <a:pPr marL="0">
              <a:spcBef>
                <a:spcPts val="600"/>
              </a:spcBef>
            </a:pPr>
            <a:r>
              <a:rPr lang="en-US" sz="3000" dirty="0"/>
              <a:t>Receive Decision</a:t>
            </a:r>
          </a:p>
          <a:p>
            <a:pPr marL="0">
              <a:spcBef>
                <a:spcPts val="600"/>
              </a:spcBef>
            </a:pPr>
            <a:r>
              <a:rPr lang="en-US" sz="3000" dirty="0"/>
              <a:t>Provide new &amp; relevant evidence to file Supplemental Claim </a:t>
            </a:r>
          </a:p>
          <a:p>
            <a:pPr marL="0" indent="0">
              <a:spcBef>
                <a:spcPts val="600"/>
              </a:spcBef>
              <a:buNone/>
            </a:pPr>
            <a:r>
              <a:rPr lang="en-US" sz="2000" dirty="0"/>
              <a:t>	or </a:t>
            </a:r>
          </a:p>
          <a:p>
            <a:pPr marL="0">
              <a:spcBef>
                <a:spcPts val="600"/>
              </a:spcBef>
            </a:pPr>
            <a:r>
              <a:rPr lang="en-US" sz="3000" dirty="0"/>
              <a:t>File HLR (No new evidence) </a:t>
            </a:r>
          </a:p>
          <a:p>
            <a:pPr marL="0" indent="0">
              <a:spcBef>
                <a:spcPts val="600"/>
              </a:spcBef>
              <a:buNone/>
            </a:pPr>
            <a:r>
              <a:rPr lang="en-US" sz="2000" dirty="0"/>
              <a:t>	or</a:t>
            </a:r>
          </a:p>
          <a:p>
            <a:pPr marL="0">
              <a:spcBef>
                <a:spcPts val="600"/>
              </a:spcBef>
            </a:pPr>
            <a:r>
              <a:rPr lang="en-US" sz="3000" dirty="0"/>
              <a:t>10182 Appeal to BVA</a:t>
            </a:r>
          </a:p>
          <a:p>
            <a:pPr marL="457200" lvl="2">
              <a:spcBef>
                <a:spcPts val="600"/>
              </a:spcBef>
            </a:pPr>
            <a:r>
              <a:rPr lang="en-US" sz="2200" dirty="0"/>
              <a:t>11a – Direct Review (No new evidence)</a:t>
            </a:r>
          </a:p>
          <a:p>
            <a:pPr marL="457200" lvl="2">
              <a:spcBef>
                <a:spcPts val="600"/>
              </a:spcBef>
            </a:pPr>
            <a:r>
              <a:rPr lang="en-US" sz="2200" dirty="0"/>
              <a:t>11b – Evidence Submission (90 days)</a:t>
            </a:r>
          </a:p>
          <a:p>
            <a:pPr marL="457200" lvl="2">
              <a:spcBef>
                <a:spcPts val="600"/>
              </a:spcBef>
            </a:pPr>
            <a:r>
              <a:rPr lang="en-US" sz="2200" dirty="0"/>
              <a:t>11c – Hearings (with or without new evidence)</a:t>
            </a:r>
          </a:p>
          <a:p>
            <a:pPr marL="0" indent="0">
              <a:buNone/>
            </a:pPr>
            <a:endParaRPr lang="en-US" dirty="0"/>
          </a:p>
        </p:txBody>
      </p:sp>
      <p:sp>
        <p:nvSpPr>
          <p:cNvPr id="4" name="Slide Number Placeholder 3">
            <a:extLst>
              <a:ext uri="{FF2B5EF4-FFF2-40B4-BE49-F238E27FC236}">
                <a16:creationId xmlns:a16="http://schemas.microsoft.com/office/drawing/2014/main" id="{A30F4783-38D0-42F6-BC2A-C16E5190E05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cxnSp>
        <p:nvCxnSpPr>
          <p:cNvPr id="7" name="Straight Connector 6"/>
          <p:cNvCxnSpPr/>
          <p:nvPr/>
        </p:nvCxnSpPr>
        <p:spPr>
          <a:xfrm flipH="1">
            <a:off x="5749290" y="1348423"/>
            <a:ext cx="57150" cy="5269547"/>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35297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515600" cy="1325563"/>
          </a:xfrm>
        </p:spPr>
        <p:txBody>
          <a:bodyPr/>
          <a:lstStyle/>
          <a:p>
            <a:r>
              <a:rPr lang="en-US" dirty="0"/>
              <a:t>When Working on an Appeal:</a:t>
            </a:r>
          </a:p>
        </p:txBody>
      </p:sp>
      <p:sp>
        <p:nvSpPr>
          <p:cNvPr id="6" name="Content Placeholder 5"/>
          <p:cNvSpPr>
            <a:spLocks noGrp="1"/>
          </p:cNvSpPr>
          <p:nvPr>
            <p:ph sz="half" idx="1"/>
          </p:nvPr>
        </p:nvSpPr>
        <p:spPr>
          <a:xfrm>
            <a:off x="640080" y="1771650"/>
            <a:ext cx="10938510" cy="4494680"/>
          </a:xfrm>
        </p:spPr>
        <p:txBody>
          <a:bodyPr>
            <a:normAutofit/>
          </a:bodyPr>
          <a:lstStyle/>
          <a:p>
            <a:r>
              <a:rPr lang="en-US" sz="3600" dirty="0"/>
              <a:t>Analyze the facts</a:t>
            </a:r>
          </a:p>
          <a:p>
            <a:r>
              <a:rPr lang="en-US" sz="3600" dirty="0"/>
              <a:t>List applicable rules &amp; regulations</a:t>
            </a:r>
          </a:p>
          <a:p>
            <a:r>
              <a:rPr lang="en-US" sz="3600" dirty="0"/>
              <a:t>Conclude with the desired outcome</a:t>
            </a:r>
          </a:p>
          <a:p>
            <a:r>
              <a:rPr lang="en-US" sz="3600" dirty="0"/>
              <a:t>Write clearly and persuasively </a:t>
            </a:r>
          </a:p>
          <a:p>
            <a:r>
              <a:rPr lang="en-US" sz="3600" dirty="0"/>
              <a:t>It is a process that takes time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032723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515600" cy="1325563"/>
          </a:xfrm>
        </p:spPr>
        <p:txBody>
          <a:bodyPr/>
          <a:lstStyle/>
          <a:p>
            <a:r>
              <a:rPr lang="en-US" dirty="0"/>
              <a:t>IRAC – Appeal Writing Method:</a:t>
            </a:r>
          </a:p>
        </p:txBody>
      </p:sp>
      <p:sp>
        <p:nvSpPr>
          <p:cNvPr id="6" name="Content Placeholder 5"/>
          <p:cNvSpPr>
            <a:spLocks noGrp="1"/>
          </p:cNvSpPr>
          <p:nvPr>
            <p:ph sz="half" idx="1"/>
          </p:nvPr>
        </p:nvSpPr>
        <p:spPr>
          <a:xfrm>
            <a:off x="617220" y="1458073"/>
            <a:ext cx="10972800" cy="4808257"/>
          </a:xfrm>
        </p:spPr>
        <p:txBody>
          <a:bodyPr>
            <a:normAutofit/>
          </a:bodyPr>
          <a:lstStyle/>
          <a:p>
            <a:r>
              <a:rPr lang="en-US" sz="3200" dirty="0"/>
              <a:t>Issue</a:t>
            </a:r>
          </a:p>
          <a:p>
            <a:r>
              <a:rPr lang="en-US" sz="3200" dirty="0"/>
              <a:t>Rule</a:t>
            </a:r>
          </a:p>
          <a:p>
            <a:r>
              <a:rPr lang="en-US" sz="3200" dirty="0"/>
              <a:t>Analysis</a:t>
            </a:r>
          </a:p>
          <a:p>
            <a:r>
              <a:rPr lang="en-US" sz="3200" dirty="0"/>
              <a:t>Conclusion</a:t>
            </a:r>
          </a:p>
          <a:p>
            <a:endParaRPr lang="en-US" sz="3200" dirty="0"/>
          </a:p>
          <a:p>
            <a:r>
              <a:rPr lang="en-US" dirty="0"/>
              <a:t>This is the most common writing method used to present an argument </a:t>
            </a:r>
          </a:p>
          <a:p>
            <a:r>
              <a:rPr lang="en-US" dirty="0"/>
              <a:t>Most development should be done before the claim reaches the BVA allowing for the best argument(s) to be presented</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530435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515600" cy="1325563"/>
          </a:xfrm>
        </p:spPr>
        <p:txBody>
          <a:bodyPr/>
          <a:lstStyle/>
          <a:p>
            <a:r>
              <a:rPr lang="en-US" dirty="0"/>
              <a:t>Identifying the Issue:</a:t>
            </a:r>
          </a:p>
        </p:txBody>
      </p:sp>
      <p:sp>
        <p:nvSpPr>
          <p:cNvPr id="6" name="Content Placeholder 5"/>
          <p:cNvSpPr>
            <a:spLocks noGrp="1"/>
          </p:cNvSpPr>
          <p:nvPr>
            <p:ph sz="half" idx="1"/>
          </p:nvPr>
        </p:nvSpPr>
        <p:spPr>
          <a:xfrm>
            <a:off x="594360" y="1458073"/>
            <a:ext cx="10984230" cy="4808257"/>
          </a:xfrm>
        </p:spPr>
        <p:txBody>
          <a:bodyPr>
            <a:normAutofit/>
          </a:bodyPr>
          <a:lstStyle/>
          <a:p>
            <a:r>
              <a:rPr lang="en-US" sz="3200" dirty="0"/>
              <a:t>The issue is already presented to you in the decision and is phrased in terms of: “entitlement to” the issue of …</a:t>
            </a:r>
          </a:p>
          <a:p>
            <a:pPr lvl="1"/>
            <a:r>
              <a:rPr lang="en-US" sz="3200" u="sng" dirty="0"/>
              <a:t>service-connected</a:t>
            </a:r>
            <a:r>
              <a:rPr lang="en-US" sz="3200" dirty="0"/>
              <a:t> compensation for Hearing Loss</a:t>
            </a:r>
          </a:p>
          <a:p>
            <a:pPr lvl="1"/>
            <a:r>
              <a:rPr lang="en-US" sz="3200" u="sng" dirty="0"/>
              <a:t>increased rating </a:t>
            </a:r>
            <a:r>
              <a:rPr lang="en-US" sz="3200" dirty="0"/>
              <a:t>for Hearing Loss</a:t>
            </a:r>
          </a:p>
          <a:p>
            <a:pPr lvl="1"/>
            <a:r>
              <a:rPr lang="en-US" sz="3200" u="sng" dirty="0" smtClean="0"/>
              <a:t>earlier </a:t>
            </a:r>
            <a:r>
              <a:rPr lang="en-US" sz="3200" u="sng" dirty="0"/>
              <a:t>effective date</a:t>
            </a:r>
            <a:r>
              <a:rPr lang="en-US" sz="3200" dirty="0"/>
              <a:t> for Hearing Loss</a:t>
            </a:r>
          </a:p>
          <a:p>
            <a:endParaRPr lang="en-US" sz="3200" dirty="0"/>
          </a:p>
          <a:p>
            <a:r>
              <a:rPr lang="en-US" sz="3200" dirty="0"/>
              <a:t>Some common appeals we are seeing contain inadequate exams, lack an opinion/rationale, and reference non-related exams. </a:t>
            </a:r>
            <a:r>
              <a:rPr lang="en-US" sz="3200" dirty="0" smtClean="0"/>
              <a:t>This causes delays </a:t>
            </a:r>
            <a:r>
              <a:rPr lang="en-US" sz="3200" dirty="0"/>
              <a:t>and can prevent favorable decisions.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82026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515600" cy="1325563"/>
          </a:xfrm>
        </p:spPr>
        <p:txBody>
          <a:bodyPr/>
          <a:lstStyle/>
          <a:p>
            <a:r>
              <a:rPr lang="en-US" dirty="0"/>
              <a:t>Misstated Issues:</a:t>
            </a:r>
          </a:p>
        </p:txBody>
      </p:sp>
      <p:sp>
        <p:nvSpPr>
          <p:cNvPr id="6" name="Content Placeholder 5"/>
          <p:cNvSpPr>
            <a:spLocks noGrp="1"/>
          </p:cNvSpPr>
          <p:nvPr>
            <p:ph sz="half" idx="1"/>
          </p:nvPr>
        </p:nvSpPr>
        <p:spPr>
          <a:xfrm>
            <a:off x="651510" y="1458073"/>
            <a:ext cx="10938510" cy="4808257"/>
          </a:xfrm>
        </p:spPr>
        <p:txBody>
          <a:bodyPr>
            <a:normAutofit/>
          </a:bodyPr>
          <a:lstStyle/>
          <a:p>
            <a:pPr marL="0" indent="0">
              <a:buNone/>
            </a:pPr>
            <a:r>
              <a:rPr lang="en-US" sz="3200" dirty="0"/>
              <a:t>Some common misstated issues </a:t>
            </a:r>
            <a:r>
              <a:rPr lang="en-US" sz="3200" dirty="0" smtClean="0"/>
              <a:t>we see </a:t>
            </a:r>
            <a:r>
              <a:rPr lang="en-US" sz="3200" dirty="0"/>
              <a:t>in appeals originating by our service officers are:</a:t>
            </a:r>
          </a:p>
          <a:p>
            <a:endParaRPr lang="en-US" sz="3200" dirty="0"/>
          </a:p>
          <a:p>
            <a:r>
              <a:rPr lang="en-US" dirty="0"/>
              <a:t>earlier effective date v. increased rating or earlier effective date v. service connection</a:t>
            </a:r>
          </a:p>
          <a:p>
            <a:r>
              <a:rPr lang="en-US" dirty="0"/>
              <a:t>separate ratings v. increased ratings</a:t>
            </a:r>
          </a:p>
          <a:p>
            <a:r>
              <a:rPr lang="en-US" dirty="0"/>
              <a:t>disagreement with the creation of an overpayment v. a request for a waiver of an overpayment</a:t>
            </a:r>
          </a:p>
          <a:p>
            <a:r>
              <a:rPr lang="en-US" dirty="0"/>
              <a:t>the fact that you never owed </a:t>
            </a:r>
            <a:r>
              <a:rPr lang="en-US" dirty="0" smtClean="0"/>
              <a:t>benefits v</a:t>
            </a:r>
            <a:r>
              <a:rPr lang="en-US" dirty="0"/>
              <a:t>. telling VA you should not have to pay</a:t>
            </a:r>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04024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515600" cy="1325563"/>
          </a:xfrm>
        </p:spPr>
        <p:txBody>
          <a:bodyPr/>
          <a:lstStyle/>
          <a:p>
            <a:r>
              <a:rPr lang="en-US" dirty="0"/>
              <a:t>Recognizing applicable rule:</a:t>
            </a:r>
          </a:p>
        </p:txBody>
      </p:sp>
      <p:sp>
        <p:nvSpPr>
          <p:cNvPr id="6" name="Content Placeholder 5"/>
          <p:cNvSpPr>
            <a:spLocks noGrp="1"/>
          </p:cNvSpPr>
          <p:nvPr>
            <p:ph sz="half" idx="1"/>
          </p:nvPr>
        </p:nvSpPr>
        <p:spPr>
          <a:xfrm>
            <a:off x="594360" y="1458073"/>
            <a:ext cx="10972800" cy="4808257"/>
          </a:xfrm>
        </p:spPr>
        <p:txBody>
          <a:bodyPr/>
          <a:lstStyle/>
          <a:p>
            <a:r>
              <a:rPr lang="en-US" sz="3200" dirty="0"/>
              <a:t>After identifying the issue – start with the facts and match them with the rules that </a:t>
            </a:r>
            <a:r>
              <a:rPr lang="en-US" sz="3200" i="1" dirty="0"/>
              <a:t>apply</a:t>
            </a:r>
            <a:r>
              <a:rPr lang="en-US" sz="3200" dirty="0"/>
              <a:t> or vice versa</a:t>
            </a:r>
          </a:p>
          <a:p>
            <a:endParaRPr lang="en-US" sz="3200" dirty="0"/>
          </a:p>
          <a:p>
            <a:r>
              <a:rPr lang="en-US" sz="3200" dirty="0"/>
              <a:t>Review the rating decision to see which criteria VA indicated the veteran </a:t>
            </a:r>
            <a:r>
              <a:rPr lang="en-US" sz="3200" u="sng" dirty="0"/>
              <a:t>did not </a:t>
            </a:r>
            <a:r>
              <a:rPr lang="en-US" sz="3200" dirty="0"/>
              <a:t>meet (based on presented evidence)</a:t>
            </a:r>
          </a:p>
          <a:p>
            <a:endParaRPr lang="en-US" sz="3200" dirty="0"/>
          </a:p>
          <a:p>
            <a:r>
              <a:rPr lang="en-US" sz="3200" dirty="0"/>
              <a:t>Summarize the facts</a:t>
            </a:r>
          </a:p>
          <a:p>
            <a:pPr lvl="1"/>
            <a:r>
              <a:rPr lang="en-US" sz="2800" dirty="0"/>
              <a:t>What supports the veteran’s position</a:t>
            </a:r>
          </a:p>
          <a:p>
            <a:pPr lvl="1"/>
            <a:r>
              <a:rPr lang="en-US" sz="2800" dirty="0"/>
              <a:t>Use bullet points</a:t>
            </a:r>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31143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515600" cy="1325563"/>
          </a:xfrm>
        </p:spPr>
        <p:txBody>
          <a:bodyPr/>
          <a:lstStyle/>
          <a:p>
            <a:r>
              <a:rPr lang="en-US" dirty="0"/>
              <a:t>Non-meritorious Appeals:</a:t>
            </a:r>
          </a:p>
        </p:txBody>
      </p:sp>
      <p:sp>
        <p:nvSpPr>
          <p:cNvPr id="6" name="Content Placeholder 5"/>
          <p:cNvSpPr>
            <a:spLocks noGrp="1"/>
          </p:cNvSpPr>
          <p:nvPr>
            <p:ph sz="half" idx="1"/>
          </p:nvPr>
        </p:nvSpPr>
        <p:spPr>
          <a:xfrm>
            <a:off x="594360" y="1458073"/>
            <a:ext cx="10984230" cy="4808257"/>
          </a:xfrm>
        </p:spPr>
        <p:txBody>
          <a:bodyPr/>
          <a:lstStyle/>
          <a:p>
            <a:endParaRPr lang="en-US" dirty="0"/>
          </a:p>
          <a:p>
            <a:r>
              <a:rPr lang="en-US" sz="3200" dirty="0" smtClean="0"/>
              <a:t>No </a:t>
            </a:r>
            <a:r>
              <a:rPr lang="en-US" sz="3200" dirty="0"/>
              <a:t>way to argue or change the facts favorable to veteran or family member - so what do you do</a:t>
            </a:r>
            <a:r>
              <a:rPr lang="en-US" sz="3200" dirty="0" smtClean="0"/>
              <a:t>?</a:t>
            </a:r>
          </a:p>
          <a:p>
            <a:endParaRPr lang="en-US" sz="3200" dirty="0"/>
          </a:p>
          <a:p>
            <a:r>
              <a:rPr lang="en-US" sz="3200" dirty="0"/>
              <a:t>Ask: what </a:t>
            </a:r>
            <a:r>
              <a:rPr lang="en-US" sz="3200" u="sng" dirty="0"/>
              <a:t>new and relevant </a:t>
            </a:r>
            <a:r>
              <a:rPr lang="en-US" sz="3200" u="sng" dirty="0" smtClean="0"/>
              <a:t>evidence</a:t>
            </a:r>
            <a:r>
              <a:rPr lang="en-US" sz="3200" dirty="0" smtClean="0"/>
              <a:t>* might </a:t>
            </a:r>
            <a:r>
              <a:rPr lang="en-US" sz="3200" dirty="0"/>
              <a:t>help? </a:t>
            </a:r>
            <a:endParaRPr lang="en-US" sz="3200" dirty="0" smtClean="0"/>
          </a:p>
          <a:p>
            <a:pPr marL="0" indent="0">
              <a:buNone/>
            </a:pPr>
            <a:r>
              <a:rPr lang="en-US" sz="2400" dirty="0" smtClean="0"/>
              <a:t>*[38 CFR </a:t>
            </a:r>
            <a:r>
              <a:rPr lang="en-US" sz="2400" dirty="0"/>
              <a:t>3.2501(a)(1</a:t>
            </a:r>
            <a:r>
              <a:rPr lang="en-US" sz="2400" dirty="0" smtClean="0"/>
              <a:t>)]</a:t>
            </a:r>
            <a:endParaRPr lang="en-US" sz="2400" dirty="0"/>
          </a:p>
          <a:p>
            <a:endParaRPr lang="en-US" sz="3200" dirty="0" smtClean="0"/>
          </a:p>
          <a:p>
            <a:r>
              <a:rPr lang="en-US" sz="3200" dirty="0" smtClean="0"/>
              <a:t>Other </a:t>
            </a:r>
            <a:r>
              <a:rPr lang="en-US" sz="3200" dirty="0"/>
              <a:t>suggestions?</a:t>
            </a:r>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962615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515600" cy="1325563"/>
          </a:xfrm>
        </p:spPr>
        <p:txBody>
          <a:bodyPr/>
          <a:lstStyle/>
          <a:p>
            <a:r>
              <a:rPr lang="en-US" dirty="0"/>
              <a:t>Analysis / Argument:</a:t>
            </a:r>
          </a:p>
        </p:txBody>
      </p:sp>
      <p:sp>
        <p:nvSpPr>
          <p:cNvPr id="6" name="Content Placeholder 5"/>
          <p:cNvSpPr>
            <a:spLocks noGrp="1"/>
          </p:cNvSpPr>
          <p:nvPr>
            <p:ph sz="half" idx="1"/>
          </p:nvPr>
        </p:nvSpPr>
        <p:spPr>
          <a:xfrm>
            <a:off x="640080" y="1458073"/>
            <a:ext cx="10938510" cy="4808257"/>
          </a:xfrm>
        </p:spPr>
        <p:txBody>
          <a:bodyPr>
            <a:noAutofit/>
          </a:bodyPr>
          <a:lstStyle/>
          <a:p>
            <a:pPr marL="0" indent="0" algn="ctr">
              <a:buNone/>
            </a:pPr>
            <a:r>
              <a:rPr lang="en-US" sz="3600" b="1" u="sng" dirty="0"/>
              <a:t>Benefit of the doubt doctrine</a:t>
            </a:r>
            <a:r>
              <a:rPr lang="en-US" sz="3600" b="1" dirty="0"/>
              <a:t> </a:t>
            </a:r>
            <a:r>
              <a:rPr lang="en-US" b="1" dirty="0"/>
              <a:t>(38 C.F.R. 3.102) </a:t>
            </a:r>
          </a:p>
          <a:p>
            <a:endParaRPr lang="en-US" sz="1200" dirty="0" smtClean="0"/>
          </a:p>
          <a:p>
            <a:r>
              <a:rPr lang="en-US" dirty="0" smtClean="0"/>
              <a:t>Only </a:t>
            </a:r>
            <a:r>
              <a:rPr lang="en-US" dirty="0"/>
              <a:t>use when evidence is </a:t>
            </a:r>
            <a:r>
              <a:rPr lang="en-US" dirty="0" smtClean="0"/>
              <a:t>in approximate balance or equipoise(ex</a:t>
            </a:r>
            <a:r>
              <a:rPr lang="en-US" dirty="0"/>
              <a:t>. 2 medical opinions, 1 positive &amp; 1 negative)  </a:t>
            </a:r>
          </a:p>
          <a:p>
            <a:pPr lvl="1"/>
            <a:r>
              <a:rPr lang="en-US" dirty="0"/>
              <a:t>Ex: The veteran’s general practitioner said the veteran has (PTSD) but the VA psychiatrist said he/she does not.  </a:t>
            </a:r>
            <a:r>
              <a:rPr lang="en-US" u="sng" dirty="0"/>
              <a:t>Does the doctrine apply</a:t>
            </a:r>
            <a:r>
              <a:rPr lang="en-US" dirty="0"/>
              <a:t>? Why/why not?</a:t>
            </a:r>
          </a:p>
          <a:p>
            <a:endParaRPr lang="en-US" dirty="0" smtClean="0"/>
          </a:p>
          <a:p>
            <a:r>
              <a:rPr lang="en-US" dirty="0" smtClean="0"/>
              <a:t>If </a:t>
            </a:r>
            <a:r>
              <a:rPr lang="en-US" dirty="0"/>
              <a:t>the evidence is 51% or more in favor of the veteran, there is no need to argue benefit of the doubt</a:t>
            </a:r>
          </a:p>
          <a:p>
            <a:pPr lvl="1"/>
            <a:r>
              <a:rPr lang="en-US" dirty="0"/>
              <a:t>Ex: The veteran’s private psychiatrist says (PTSD) while his/her VA </a:t>
            </a:r>
            <a:r>
              <a:rPr lang="en-US" b="1" dirty="0"/>
              <a:t>or</a:t>
            </a:r>
            <a:r>
              <a:rPr lang="en-US" dirty="0"/>
              <a:t> private GP “questions” him/her having (PTSD), or, says they do not have (PTSD).  Do you </a:t>
            </a:r>
            <a:r>
              <a:rPr lang="en-US" dirty="0" smtClean="0"/>
              <a:t>use benefit of the doubt or </a:t>
            </a:r>
            <a:r>
              <a:rPr lang="en-US" dirty="0"/>
              <a:t>not?   Why? </a:t>
            </a:r>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66245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42490"/>
            <a:ext cx="10515600" cy="1325563"/>
          </a:xfrm>
        </p:spPr>
        <p:txBody>
          <a:bodyPr/>
          <a:lstStyle/>
          <a:p>
            <a:r>
              <a:rPr lang="en-US" dirty="0"/>
              <a:t>Analysis / Argument:</a:t>
            </a:r>
          </a:p>
        </p:txBody>
      </p:sp>
      <p:sp>
        <p:nvSpPr>
          <p:cNvPr id="6" name="Content Placeholder 5"/>
          <p:cNvSpPr>
            <a:spLocks noGrp="1"/>
          </p:cNvSpPr>
          <p:nvPr>
            <p:ph sz="half" idx="1"/>
          </p:nvPr>
        </p:nvSpPr>
        <p:spPr>
          <a:xfrm>
            <a:off x="617220" y="1458073"/>
            <a:ext cx="10995660" cy="4808257"/>
          </a:xfrm>
        </p:spPr>
        <p:txBody>
          <a:bodyPr>
            <a:normAutofit lnSpcReduction="10000"/>
          </a:bodyPr>
          <a:lstStyle/>
          <a:p>
            <a:pPr marL="0" indent="0" algn="ctr">
              <a:buNone/>
            </a:pPr>
            <a:r>
              <a:rPr lang="en-US" sz="4000" b="1" u="sng" dirty="0"/>
              <a:t>Failure of duty to assist</a:t>
            </a:r>
            <a:r>
              <a:rPr lang="en-US" sz="4000" b="1" dirty="0"/>
              <a:t> </a:t>
            </a:r>
            <a:r>
              <a:rPr lang="en-US" sz="3200" b="1" dirty="0"/>
              <a:t>(38 C.F.R. </a:t>
            </a:r>
            <a:r>
              <a:rPr lang="en-US" sz="3200" b="1" smtClean="0"/>
              <a:t>3.159)</a:t>
            </a:r>
            <a:endParaRPr lang="en-US" sz="3200" b="1" dirty="0"/>
          </a:p>
          <a:p>
            <a:pPr lvl="1"/>
            <a:endParaRPr lang="en-US" sz="3600" dirty="0" smtClean="0"/>
          </a:p>
          <a:p>
            <a:pPr lvl="1"/>
            <a:r>
              <a:rPr lang="en-US" sz="3600" dirty="0" smtClean="0"/>
              <a:t>These </a:t>
            </a:r>
            <a:r>
              <a:rPr lang="en-US" sz="3600" dirty="0"/>
              <a:t>are not the only DTA errors, but they are the most common we see </a:t>
            </a:r>
            <a:r>
              <a:rPr lang="en-US" sz="3600" dirty="0" smtClean="0"/>
              <a:t>at </a:t>
            </a:r>
            <a:r>
              <a:rPr lang="en-US" sz="3600" dirty="0"/>
              <a:t>the Board </a:t>
            </a:r>
          </a:p>
          <a:p>
            <a:pPr lvl="2"/>
            <a:r>
              <a:rPr lang="en-US" sz="2400" dirty="0"/>
              <a:t>Records identified but not obtained</a:t>
            </a:r>
          </a:p>
          <a:p>
            <a:pPr lvl="2"/>
            <a:r>
              <a:rPr lang="en-US" sz="2400" dirty="0"/>
              <a:t>Medical exam is warranted because evidence meets the threshold for providing an examination under (38 C.F.R. 3.159(c)) but isn’t scheduled</a:t>
            </a:r>
          </a:p>
          <a:p>
            <a:pPr lvl="1"/>
            <a:endParaRPr lang="en-US" sz="3200" dirty="0"/>
          </a:p>
          <a:p>
            <a:pPr lvl="1"/>
            <a:r>
              <a:rPr lang="en-US" sz="3200" dirty="0"/>
              <a:t>What other ones?</a:t>
            </a:r>
          </a:p>
          <a:p>
            <a:pPr lvl="1"/>
            <a:r>
              <a:rPr lang="en-US" sz="3200" dirty="0"/>
              <a:t>How would you argue this type of issue?</a:t>
            </a:r>
          </a:p>
          <a:p>
            <a:pPr lvl="1"/>
            <a:endParaRPr lang="en-US" dirty="0"/>
          </a:p>
          <a:p>
            <a:pPr lvl="1"/>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31568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6888" y="2929307"/>
            <a:ext cx="5868745" cy="156966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Writing AMA Appeals Arguments</a:t>
            </a:r>
          </a:p>
        </p:txBody>
      </p:sp>
      <p:sp>
        <p:nvSpPr>
          <p:cNvPr id="5" name="TextBox 4"/>
          <p:cNvSpPr txBox="1"/>
          <p:nvPr/>
        </p:nvSpPr>
        <p:spPr>
          <a:xfrm>
            <a:off x="6991260" y="4916389"/>
            <a:ext cx="4434035" cy="138499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Jeffrey P. Wishneski</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Manager, BVA</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September 16, 2020</a:t>
            </a:r>
          </a:p>
        </p:txBody>
      </p:sp>
    </p:spTree>
    <p:extLst>
      <p:ext uri="{BB962C8B-B14F-4D97-AF65-F5344CB8AC3E}">
        <p14:creationId xmlns:p14="http://schemas.microsoft.com/office/powerpoint/2010/main" val="24516808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515600" cy="1325563"/>
          </a:xfrm>
        </p:spPr>
        <p:txBody>
          <a:bodyPr/>
          <a:lstStyle/>
          <a:p>
            <a:r>
              <a:rPr lang="en-US" dirty="0"/>
              <a:t>Analysis / Argument:</a:t>
            </a:r>
          </a:p>
        </p:txBody>
      </p:sp>
      <p:sp>
        <p:nvSpPr>
          <p:cNvPr id="6" name="Content Placeholder 5"/>
          <p:cNvSpPr>
            <a:spLocks noGrp="1"/>
          </p:cNvSpPr>
          <p:nvPr>
            <p:ph sz="half" idx="1"/>
          </p:nvPr>
        </p:nvSpPr>
        <p:spPr>
          <a:xfrm>
            <a:off x="617220" y="1458073"/>
            <a:ext cx="10961370" cy="4808257"/>
          </a:xfrm>
        </p:spPr>
        <p:txBody>
          <a:bodyPr/>
          <a:lstStyle/>
          <a:p>
            <a:pPr marL="0" indent="0" algn="ctr">
              <a:buNone/>
            </a:pPr>
            <a:r>
              <a:rPr lang="en-US" sz="3600" b="1" u="sng" dirty="0"/>
              <a:t>Inadequate medical examination</a:t>
            </a:r>
            <a:r>
              <a:rPr lang="en-US" sz="3600" b="1" dirty="0"/>
              <a:t> </a:t>
            </a:r>
            <a:r>
              <a:rPr lang="en-US" b="1" dirty="0" smtClean="0"/>
              <a:t>(</a:t>
            </a:r>
            <a:r>
              <a:rPr lang="en-US" b="1" dirty="0"/>
              <a:t>38 C.F.R. 3.326)</a:t>
            </a:r>
          </a:p>
          <a:p>
            <a:endParaRPr lang="en-US" dirty="0"/>
          </a:p>
          <a:p>
            <a:pPr lvl="1"/>
            <a:r>
              <a:rPr lang="en-US" sz="3200" dirty="0"/>
              <a:t>Did not consider veterans lay statements</a:t>
            </a:r>
          </a:p>
          <a:p>
            <a:pPr lvl="1"/>
            <a:r>
              <a:rPr lang="en-US" sz="3200" dirty="0"/>
              <a:t>Did not complete all required </a:t>
            </a:r>
            <a:r>
              <a:rPr lang="en-US" sz="3200" dirty="0" smtClean="0"/>
              <a:t>tests/exams</a:t>
            </a:r>
            <a:endParaRPr lang="en-US" sz="3200" dirty="0"/>
          </a:p>
          <a:p>
            <a:pPr lvl="1"/>
            <a:r>
              <a:rPr lang="en-US" sz="3200" dirty="0"/>
              <a:t>Performed by unqualified individual</a:t>
            </a:r>
          </a:p>
          <a:p>
            <a:pPr lvl="1"/>
            <a:r>
              <a:rPr lang="en-US" sz="3200" dirty="0"/>
              <a:t>No or weak rationale provided for opinion</a:t>
            </a:r>
          </a:p>
          <a:p>
            <a:pPr lvl="1"/>
            <a:r>
              <a:rPr lang="en-US" sz="3200" dirty="0"/>
              <a:t>Did not review VBMS file (veteran’s medical and military history)</a:t>
            </a:r>
          </a:p>
          <a:p>
            <a:pPr lvl="1"/>
            <a:endParaRPr lang="en-US" dirty="0"/>
          </a:p>
          <a:p>
            <a:pPr lvl="1"/>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669086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515600" cy="1325563"/>
          </a:xfrm>
        </p:spPr>
        <p:txBody>
          <a:bodyPr/>
          <a:lstStyle/>
          <a:p>
            <a:r>
              <a:rPr lang="en-US" dirty="0"/>
              <a:t>Analysis / Argument continued:</a:t>
            </a:r>
          </a:p>
        </p:txBody>
      </p:sp>
      <p:sp>
        <p:nvSpPr>
          <p:cNvPr id="6" name="Content Placeholder 5"/>
          <p:cNvSpPr>
            <a:spLocks noGrp="1"/>
          </p:cNvSpPr>
          <p:nvPr>
            <p:ph sz="half" idx="1"/>
          </p:nvPr>
        </p:nvSpPr>
        <p:spPr>
          <a:xfrm>
            <a:off x="365760" y="1325563"/>
            <a:ext cx="11430000" cy="4940767"/>
          </a:xfrm>
        </p:spPr>
        <p:txBody>
          <a:bodyPr>
            <a:noAutofit/>
          </a:bodyPr>
          <a:lstStyle/>
          <a:p>
            <a:pPr marL="0" indent="0" algn="ctr">
              <a:buNone/>
            </a:pPr>
            <a:r>
              <a:rPr lang="en-US" b="1" dirty="0"/>
              <a:t>Inadequate medical examination </a:t>
            </a:r>
            <a:r>
              <a:rPr lang="en-US" b="1" dirty="0" smtClean="0"/>
              <a:t>example</a:t>
            </a:r>
          </a:p>
          <a:p>
            <a:pPr marL="0" indent="0">
              <a:buNone/>
            </a:pPr>
            <a:endParaRPr lang="en-US" sz="100" dirty="0"/>
          </a:p>
          <a:p>
            <a:pPr marL="342900" lvl="1" indent="-342900"/>
            <a:r>
              <a:rPr lang="en-US" dirty="0"/>
              <a:t>Joe Veteran attended a scheduled VA examination on June 20, 2015 at VAMC – SD where he was seen for approximately ten minutes by Medical Intern Bob Beginner for a chronic neck and back </a:t>
            </a:r>
            <a:r>
              <a:rPr lang="en-US" dirty="0" smtClean="0"/>
              <a:t>condition</a:t>
            </a:r>
          </a:p>
          <a:p>
            <a:pPr marL="342900" lvl="1" indent="-342900"/>
            <a:endParaRPr lang="en-US" sz="1050" dirty="0"/>
          </a:p>
          <a:p>
            <a:pPr marL="342900" lvl="1" indent="-342900"/>
            <a:r>
              <a:rPr lang="en-US" dirty="0"/>
              <a:t>Joe brought a list of symptoms and severity notes to provide the doctor which were not accepted because Bob was running behind on appointments and had to rush to the next one after asking just two questions about Joe’s walk and stating he was the doctor, not </a:t>
            </a:r>
            <a:r>
              <a:rPr lang="en-US" dirty="0" smtClean="0"/>
              <a:t>Joe</a:t>
            </a:r>
          </a:p>
          <a:p>
            <a:pPr marL="342900" lvl="1" indent="-342900"/>
            <a:endParaRPr lang="en-US" sz="1000" dirty="0"/>
          </a:p>
          <a:p>
            <a:pPr marL="342900" lvl="1" indent="-342900"/>
            <a:r>
              <a:rPr lang="en-US" dirty="0"/>
              <a:t>Two weeks later Bob submitted a partial opinion in which he acknowledged he did not review Joe’s VBMS file which contained prior treatment records for the same conditions as well as his military personnel records which included his DD-214 that acknowledged he was authorized the air assault badge while serving with the 101</a:t>
            </a:r>
            <a:r>
              <a:rPr lang="en-US" baseline="30000" dirty="0"/>
              <a:t>st</a:t>
            </a:r>
            <a:r>
              <a:rPr lang="en-US" dirty="0"/>
              <a:t> Airborne</a:t>
            </a:r>
          </a:p>
          <a:p>
            <a:pPr lvl="1"/>
            <a:endParaRPr lang="en-US" dirty="0"/>
          </a:p>
          <a:p>
            <a:pPr lvl="1"/>
            <a:endParaRPr lang="en-US" dirty="0"/>
          </a:p>
          <a:p>
            <a:pPr lvl="1"/>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2435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515600" cy="1325563"/>
          </a:xfrm>
        </p:spPr>
        <p:txBody>
          <a:bodyPr/>
          <a:lstStyle/>
          <a:p>
            <a:r>
              <a:rPr lang="en-US" dirty="0"/>
              <a:t>Analysis / Argument continued:</a:t>
            </a:r>
          </a:p>
        </p:txBody>
      </p:sp>
      <p:sp>
        <p:nvSpPr>
          <p:cNvPr id="6" name="Content Placeholder 5"/>
          <p:cNvSpPr>
            <a:spLocks noGrp="1"/>
          </p:cNvSpPr>
          <p:nvPr>
            <p:ph sz="half" idx="1"/>
          </p:nvPr>
        </p:nvSpPr>
        <p:spPr>
          <a:xfrm>
            <a:off x="617220" y="1458073"/>
            <a:ext cx="10961370" cy="4808257"/>
          </a:xfrm>
        </p:spPr>
        <p:txBody>
          <a:bodyPr>
            <a:normAutofit lnSpcReduction="10000"/>
          </a:bodyPr>
          <a:lstStyle/>
          <a:p>
            <a:r>
              <a:rPr lang="en-US" dirty="0"/>
              <a:t>Bob’s opinion contained limited rationale that focused on Joe’s limp</a:t>
            </a:r>
          </a:p>
          <a:p>
            <a:endParaRPr lang="en-US" dirty="0" smtClean="0"/>
          </a:p>
          <a:p>
            <a:r>
              <a:rPr lang="en-US" dirty="0" smtClean="0"/>
              <a:t>Joe </a:t>
            </a:r>
            <a:r>
              <a:rPr lang="en-US" dirty="0"/>
              <a:t>requested and received a copy of the medical notes and immediately filed a Statement in Support of Claim with Central Intake alleging an inadequate examination and his willingness to attend another examination with a different examiner prior to any decision by the Board</a:t>
            </a:r>
          </a:p>
          <a:p>
            <a:endParaRPr lang="en-US" dirty="0"/>
          </a:p>
          <a:p>
            <a:r>
              <a:rPr lang="en-US" dirty="0"/>
              <a:t>What else can you add to the argument to assist Joe?</a:t>
            </a:r>
          </a:p>
          <a:p>
            <a:pPr lvl="1"/>
            <a:r>
              <a:rPr lang="en-US" dirty="0"/>
              <a:t>Mention he hasn’t had an examination </a:t>
            </a:r>
            <a:r>
              <a:rPr lang="en-US" u="sng" dirty="0"/>
              <a:t>in years</a:t>
            </a:r>
            <a:r>
              <a:rPr lang="en-US" dirty="0"/>
              <a:t> and he’s disappointed </a:t>
            </a:r>
          </a:p>
          <a:p>
            <a:pPr lvl="1"/>
            <a:r>
              <a:rPr lang="en-US" dirty="0"/>
              <a:t>Mention he’s waited a long time for the exam to be scheduled due to Covid-19</a:t>
            </a:r>
          </a:p>
          <a:p>
            <a:pPr lvl="1"/>
            <a:r>
              <a:rPr lang="en-US" dirty="0"/>
              <a:t>Mention that the notes he wanted to provide remain available and include them</a:t>
            </a:r>
          </a:p>
          <a:p>
            <a:pPr lvl="1"/>
            <a:endParaRPr lang="en-US" dirty="0"/>
          </a:p>
          <a:p>
            <a:pPr lvl="1"/>
            <a:endParaRPr lang="en-US" dirty="0"/>
          </a:p>
          <a:p>
            <a:pPr lvl="1"/>
            <a:endParaRPr lang="en-US" dirty="0"/>
          </a:p>
          <a:p>
            <a:pPr lvl="1"/>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525362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365126"/>
            <a:ext cx="11353800" cy="773562"/>
          </a:xfrm>
        </p:spPr>
        <p:txBody>
          <a:bodyPr/>
          <a:lstStyle/>
          <a:p>
            <a:r>
              <a:rPr lang="en-US" dirty="0"/>
              <a:t>References/Citations:</a:t>
            </a:r>
          </a:p>
        </p:txBody>
      </p:sp>
      <p:sp>
        <p:nvSpPr>
          <p:cNvPr id="6" name="Content Placeholder 5"/>
          <p:cNvSpPr>
            <a:spLocks noGrp="1"/>
          </p:cNvSpPr>
          <p:nvPr>
            <p:ph sz="half" idx="1"/>
          </p:nvPr>
        </p:nvSpPr>
        <p:spPr>
          <a:xfrm>
            <a:off x="617220" y="1458073"/>
            <a:ext cx="11338560" cy="4808257"/>
          </a:xfrm>
        </p:spPr>
        <p:txBody>
          <a:bodyPr>
            <a:normAutofit fontScale="92500" lnSpcReduction="10000"/>
          </a:bodyPr>
          <a:lstStyle/>
          <a:p>
            <a:r>
              <a:rPr lang="en-US" sz="3200" dirty="0"/>
              <a:t>Cite 38 C.F.R</a:t>
            </a:r>
            <a:r>
              <a:rPr lang="en-US" sz="3200" dirty="0" smtClean="0"/>
              <a:t>. </a:t>
            </a:r>
            <a:r>
              <a:rPr lang="en-US" sz="3200" dirty="0" smtClean="0">
                <a:hlinkClick r:id="rId3"/>
              </a:rPr>
              <a:t>www.ecfr.gov</a:t>
            </a:r>
            <a:r>
              <a:rPr lang="en-US" sz="3200" dirty="0" smtClean="0"/>
              <a:t>  </a:t>
            </a:r>
            <a:endParaRPr lang="en-US" sz="3200" dirty="0"/>
          </a:p>
          <a:p>
            <a:r>
              <a:rPr lang="en-US" sz="3200" dirty="0" smtClean="0"/>
              <a:t>M21-1 </a:t>
            </a:r>
            <a:r>
              <a:rPr lang="en-US" sz="3000" dirty="0" smtClean="0"/>
              <a:t>(note: the M21-1 is not law</a:t>
            </a:r>
            <a:r>
              <a:rPr lang="en-US" sz="3000" dirty="0"/>
              <a:t>) </a:t>
            </a:r>
            <a:r>
              <a:rPr lang="en-US" sz="3000" dirty="0" smtClean="0">
                <a:hlinkClick r:id="rId4"/>
              </a:rPr>
              <a:t>www.knowva.ebenefits.va.gov</a:t>
            </a:r>
            <a:r>
              <a:rPr lang="en-US" sz="3000" dirty="0" smtClean="0"/>
              <a:t> </a:t>
            </a:r>
            <a:endParaRPr lang="en-US" sz="3000" dirty="0"/>
          </a:p>
          <a:p>
            <a:r>
              <a:rPr lang="en-US" sz="3200" dirty="0"/>
              <a:t>VA O.G.C. – Precedent Opinions </a:t>
            </a:r>
            <a:r>
              <a:rPr lang="en-US" sz="2600" dirty="0">
                <a:hlinkClick r:id="rId5"/>
              </a:rPr>
              <a:t>https://</a:t>
            </a:r>
            <a:r>
              <a:rPr lang="en-US" sz="2600" dirty="0" smtClean="0">
                <a:hlinkClick r:id="rId5"/>
              </a:rPr>
              <a:t>www.va.gov/ogc/precedentopinions.asp</a:t>
            </a:r>
            <a:r>
              <a:rPr lang="en-US" sz="2600" dirty="0" smtClean="0"/>
              <a:t> </a:t>
            </a:r>
            <a:endParaRPr lang="en-US" sz="2600" dirty="0"/>
          </a:p>
          <a:p>
            <a:r>
              <a:rPr lang="en-US" sz="3200" dirty="0" smtClean="0"/>
              <a:t>U.S</a:t>
            </a:r>
            <a:r>
              <a:rPr lang="en-US" sz="3200" dirty="0"/>
              <a:t>. Court of Appeals for Veterans Claims   </a:t>
            </a:r>
            <a:r>
              <a:rPr lang="en-US" sz="3000" dirty="0" smtClean="0">
                <a:hlinkClick r:id="rId6"/>
              </a:rPr>
              <a:t>www.uscourts.vavc.gov</a:t>
            </a:r>
            <a:r>
              <a:rPr lang="en-US" sz="3000" dirty="0" smtClean="0"/>
              <a:t> </a:t>
            </a:r>
            <a:endParaRPr lang="en-US" sz="3000" dirty="0"/>
          </a:p>
          <a:p>
            <a:r>
              <a:rPr lang="en-US" sz="3200" dirty="0"/>
              <a:t>U.S. Court of Appeals for the Federal Circuit   </a:t>
            </a:r>
            <a:r>
              <a:rPr lang="en-US" sz="3000" dirty="0" smtClean="0">
                <a:hlinkClick r:id="rId7"/>
              </a:rPr>
              <a:t>www</a:t>
            </a:r>
            <a:r>
              <a:rPr lang="en-US" sz="3900" dirty="0" smtClean="0">
                <a:hlinkClick r:id="rId7"/>
              </a:rPr>
              <a:t>.</a:t>
            </a:r>
            <a:r>
              <a:rPr lang="en-US" sz="3000" dirty="0" smtClean="0">
                <a:hlinkClick r:id="rId7"/>
              </a:rPr>
              <a:t>cafc.uscourts.gov</a:t>
            </a:r>
            <a:r>
              <a:rPr lang="en-US" sz="2400" dirty="0" smtClean="0"/>
              <a:t> </a:t>
            </a:r>
            <a:endParaRPr lang="en-US" sz="2400" dirty="0"/>
          </a:p>
          <a:p>
            <a:r>
              <a:rPr lang="en-US" sz="3200" dirty="0"/>
              <a:t>Vet.App - West’s Veterans Appeals Reporter</a:t>
            </a:r>
          </a:p>
          <a:p>
            <a:endParaRPr lang="en-US" sz="3200" dirty="0"/>
          </a:p>
          <a:p>
            <a:r>
              <a:rPr lang="en-US" sz="3200" dirty="0"/>
              <a:t>A single judge decision = no precedent </a:t>
            </a:r>
          </a:p>
          <a:p>
            <a:r>
              <a:rPr lang="en-US" sz="3200" dirty="0"/>
              <a:t>Need a panel </a:t>
            </a:r>
            <a:r>
              <a:rPr lang="en-US" sz="3200" dirty="0" smtClean="0"/>
              <a:t>of judges to set precedent</a:t>
            </a:r>
            <a:endParaRPr lang="en-US" sz="3200" dirty="0"/>
          </a:p>
          <a:p>
            <a:pPr lvl="1"/>
            <a:endParaRPr lang="en-US" dirty="0"/>
          </a:p>
          <a:p>
            <a:pPr lvl="1"/>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7197080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515600" cy="1325563"/>
          </a:xfrm>
        </p:spPr>
        <p:txBody>
          <a:bodyPr/>
          <a:lstStyle/>
          <a:p>
            <a:r>
              <a:rPr lang="en-US" dirty="0" smtClean="0"/>
              <a:t>References/Citations continued:</a:t>
            </a:r>
            <a:endParaRPr lang="en-US" dirty="0"/>
          </a:p>
        </p:txBody>
      </p:sp>
      <p:sp>
        <p:nvSpPr>
          <p:cNvPr id="6" name="Content Placeholder 5"/>
          <p:cNvSpPr>
            <a:spLocks noGrp="1"/>
          </p:cNvSpPr>
          <p:nvPr>
            <p:ph sz="half" idx="1"/>
          </p:nvPr>
        </p:nvSpPr>
        <p:spPr>
          <a:xfrm>
            <a:off x="189186" y="1458073"/>
            <a:ext cx="11400834" cy="4808257"/>
          </a:xfrm>
        </p:spPr>
        <p:txBody>
          <a:bodyPr>
            <a:normAutofit/>
          </a:bodyPr>
          <a:lstStyle/>
          <a:p>
            <a:pPr lvl="1"/>
            <a:r>
              <a:rPr lang="en-US" sz="3200" dirty="0" smtClean="0"/>
              <a:t>Referencing similar cases that are not precedent setting:</a:t>
            </a:r>
          </a:p>
          <a:p>
            <a:pPr marL="457200" lvl="1" indent="0">
              <a:buNone/>
            </a:pPr>
            <a:endParaRPr lang="en-US" sz="2800" dirty="0" smtClean="0"/>
          </a:p>
          <a:p>
            <a:pPr lvl="2"/>
            <a:r>
              <a:rPr lang="en-US" sz="2800" dirty="0" smtClean="0"/>
              <a:t>It is acceptable to reference similar cases in an attempt to influence a </a:t>
            </a:r>
            <a:r>
              <a:rPr lang="en-US" sz="2800" dirty="0"/>
              <a:t>decision. Although not binding, the facts of a similar case could </a:t>
            </a:r>
            <a:r>
              <a:rPr lang="en-US" sz="2800" dirty="0" smtClean="0"/>
              <a:t>help strengthen your argument</a:t>
            </a:r>
            <a:endParaRPr lang="en-US" sz="2800" dirty="0"/>
          </a:p>
          <a:p>
            <a:pPr lvl="2"/>
            <a:endParaRPr lang="en-US" sz="2800" dirty="0" smtClean="0"/>
          </a:p>
          <a:p>
            <a:pPr lvl="2"/>
            <a:r>
              <a:rPr lang="en-US" sz="2800" dirty="0" smtClean="0"/>
              <a:t>This does not mean that VA is mandated to follow the example of the referenced case</a:t>
            </a:r>
          </a:p>
          <a:p>
            <a:pPr marL="914400" lvl="2" indent="0">
              <a:buNone/>
            </a:pPr>
            <a:endParaRPr lang="en-US" sz="2800" dirty="0"/>
          </a:p>
          <a:p>
            <a:pPr lvl="2"/>
            <a:r>
              <a:rPr lang="en-US" sz="2800" dirty="0" smtClean="0"/>
              <a:t>When referencing a similar case, ask yourself why VA made the decision and is it (</a:t>
            </a:r>
            <a:r>
              <a:rPr lang="en-US" sz="2800" i="1" dirty="0" smtClean="0"/>
              <a:t>the why</a:t>
            </a:r>
            <a:r>
              <a:rPr lang="en-US" sz="2800" dirty="0" smtClean="0"/>
              <a:t>) relevant to your assigned case</a:t>
            </a:r>
          </a:p>
          <a:p>
            <a:pPr marL="914400" lvl="2" indent="0">
              <a:buNone/>
            </a:pPr>
            <a:endParaRPr lang="en-US" sz="2800" dirty="0" smtClean="0"/>
          </a:p>
          <a:p>
            <a:pPr lvl="2"/>
            <a:endParaRPr lang="en-US" sz="2800" dirty="0" smtClean="0"/>
          </a:p>
          <a:p>
            <a:pPr marL="457200" lvl="1" indent="0">
              <a:buNone/>
            </a:pPr>
            <a:endParaRPr lang="en-US" sz="3200" dirty="0" smtClean="0"/>
          </a:p>
          <a:p>
            <a:pPr lvl="1"/>
            <a:endParaRPr lang="en-US" dirty="0"/>
          </a:p>
          <a:p>
            <a:pPr lvl="1"/>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32560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42490"/>
            <a:ext cx="10515600" cy="1325563"/>
          </a:xfrm>
        </p:spPr>
        <p:txBody>
          <a:bodyPr/>
          <a:lstStyle/>
          <a:p>
            <a:r>
              <a:rPr lang="en-US" dirty="0"/>
              <a:t>Conclusion:</a:t>
            </a:r>
          </a:p>
        </p:txBody>
      </p:sp>
      <p:sp>
        <p:nvSpPr>
          <p:cNvPr id="6" name="Content Placeholder 5"/>
          <p:cNvSpPr>
            <a:spLocks noGrp="1"/>
          </p:cNvSpPr>
          <p:nvPr>
            <p:ph sz="half" idx="1"/>
          </p:nvPr>
        </p:nvSpPr>
        <p:spPr>
          <a:xfrm>
            <a:off x="594360" y="1458073"/>
            <a:ext cx="10972800" cy="4808257"/>
          </a:xfrm>
        </p:spPr>
        <p:txBody>
          <a:bodyPr/>
          <a:lstStyle/>
          <a:p>
            <a:r>
              <a:rPr lang="en-US" sz="3200" dirty="0"/>
              <a:t>Ask for outcome based on </a:t>
            </a:r>
            <a:r>
              <a:rPr lang="en-US" sz="3200" i="1" dirty="0"/>
              <a:t>analysis</a:t>
            </a:r>
            <a:r>
              <a:rPr lang="en-US" sz="3200" dirty="0"/>
              <a:t> of </a:t>
            </a:r>
            <a:r>
              <a:rPr lang="en-US" sz="3200" u="sng" dirty="0" smtClean="0"/>
              <a:t>rules </a:t>
            </a:r>
            <a:r>
              <a:rPr lang="en-US" sz="3200" u="sng" dirty="0"/>
              <a:t>and evidence</a:t>
            </a:r>
            <a:r>
              <a:rPr lang="en-US" sz="3200" dirty="0"/>
              <a:t>:</a:t>
            </a:r>
          </a:p>
          <a:p>
            <a:endParaRPr lang="en-US" sz="3200" dirty="0"/>
          </a:p>
          <a:p>
            <a:pPr lvl="1"/>
            <a:r>
              <a:rPr lang="en-US" sz="2800" dirty="0"/>
              <a:t>Grant benefit sought</a:t>
            </a:r>
          </a:p>
          <a:p>
            <a:pPr lvl="1"/>
            <a:endParaRPr lang="en-US" sz="2800" dirty="0"/>
          </a:p>
          <a:p>
            <a:pPr lvl="1"/>
            <a:r>
              <a:rPr lang="en-US" sz="2800" dirty="0"/>
              <a:t>Restore benefit reduced or eliminated</a:t>
            </a:r>
          </a:p>
          <a:p>
            <a:pPr lvl="1"/>
            <a:endParaRPr lang="en-US" sz="2800" dirty="0"/>
          </a:p>
          <a:p>
            <a:pPr lvl="1"/>
            <a:r>
              <a:rPr lang="en-US" sz="2800" dirty="0"/>
              <a:t>Request additional development i.e., exam or obtain records</a:t>
            </a:r>
          </a:p>
          <a:p>
            <a:pPr lvl="1"/>
            <a:endParaRPr lang="en-US" dirty="0"/>
          </a:p>
          <a:p>
            <a:pPr lvl="1"/>
            <a:r>
              <a:rPr lang="en-US" sz="2800" dirty="0"/>
              <a:t>Do not ask for an outcome that is not possible</a:t>
            </a:r>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917589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42490"/>
            <a:ext cx="10515600" cy="1325563"/>
          </a:xfrm>
        </p:spPr>
        <p:txBody>
          <a:bodyPr/>
          <a:lstStyle/>
          <a:p>
            <a:r>
              <a:rPr lang="en-US" dirty="0"/>
              <a:t>Clear Writing:</a:t>
            </a:r>
          </a:p>
        </p:txBody>
      </p:sp>
      <p:sp>
        <p:nvSpPr>
          <p:cNvPr id="6" name="Content Placeholder 5"/>
          <p:cNvSpPr>
            <a:spLocks noGrp="1"/>
          </p:cNvSpPr>
          <p:nvPr>
            <p:ph sz="half" idx="1"/>
          </p:nvPr>
        </p:nvSpPr>
        <p:spPr>
          <a:xfrm>
            <a:off x="605790" y="1280161"/>
            <a:ext cx="10972800" cy="5441314"/>
          </a:xfrm>
        </p:spPr>
        <p:txBody>
          <a:bodyPr>
            <a:normAutofit/>
          </a:bodyPr>
          <a:lstStyle/>
          <a:p>
            <a:pPr marL="0" indent="0">
              <a:buNone/>
            </a:pPr>
            <a:r>
              <a:rPr lang="en-US" sz="3600" dirty="0"/>
              <a:t>Elements of clear writing include:</a:t>
            </a:r>
          </a:p>
          <a:p>
            <a:pPr lvl="1"/>
            <a:endParaRPr lang="en-US" sz="3200" dirty="0" smtClean="0"/>
          </a:p>
          <a:p>
            <a:pPr lvl="1"/>
            <a:r>
              <a:rPr lang="en-US" sz="3200" dirty="0" smtClean="0"/>
              <a:t>Logical </a:t>
            </a:r>
            <a:r>
              <a:rPr lang="en-US" sz="3200" dirty="0"/>
              <a:t>organization</a:t>
            </a:r>
          </a:p>
          <a:p>
            <a:pPr lvl="1"/>
            <a:r>
              <a:rPr lang="en-US" sz="3200" dirty="0"/>
              <a:t>Short sentences</a:t>
            </a:r>
          </a:p>
          <a:p>
            <a:pPr lvl="1"/>
            <a:r>
              <a:rPr lang="en-US" sz="3200" dirty="0"/>
              <a:t>Short paragraphs</a:t>
            </a:r>
          </a:p>
          <a:p>
            <a:pPr lvl="1"/>
            <a:r>
              <a:rPr lang="en-US" sz="3200" dirty="0"/>
              <a:t>Common words &amp; phrases</a:t>
            </a:r>
          </a:p>
          <a:p>
            <a:pPr lvl="1"/>
            <a:r>
              <a:rPr lang="en-US" sz="3200" dirty="0"/>
              <a:t>Active v passive voice</a:t>
            </a:r>
          </a:p>
          <a:p>
            <a:pPr lvl="1"/>
            <a:r>
              <a:rPr lang="en-US" sz="3200" dirty="0"/>
              <a:t>Use of headings/titles to distinguish &amp; focus attention</a:t>
            </a:r>
          </a:p>
          <a:p>
            <a:pPr lvl="1"/>
            <a:r>
              <a:rPr lang="en-US" sz="3200" dirty="0"/>
              <a:t>Proof-read &amp; use Spellcheck </a:t>
            </a:r>
          </a:p>
          <a:p>
            <a:pPr lvl="1"/>
            <a:r>
              <a:rPr lang="en-US" sz="3200" dirty="0"/>
              <a:t>Proof-read &amp; use Spellcheck… </a:t>
            </a:r>
            <a:r>
              <a:rPr lang="en-US" sz="2000" dirty="0"/>
              <a:t>Proof-read &amp; use Spellcheck!</a:t>
            </a:r>
          </a:p>
          <a:p>
            <a:pPr lvl="1"/>
            <a:endParaRPr lang="en-US" dirty="0"/>
          </a:p>
          <a:p>
            <a:pPr lvl="1"/>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173207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8100" y="0"/>
            <a:ext cx="10515600" cy="1325563"/>
          </a:xfrm>
        </p:spPr>
        <p:txBody>
          <a:bodyPr/>
          <a:lstStyle/>
          <a:p>
            <a:r>
              <a:rPr lang="en-US" dirty="0"/>
              <a:t>Persuasive Writing:</a:t>
            </a:r>
          </a:p>
        </p:txBody>
      </p:sp>
      <p:sp>
        <p:nvSpPr>
          <p:cNvPr id="6" name="Content Placeholder 5"/>
          <p:cNvSpPr>
            <a:spLocks noGrp="1"/>
          </p:cNvSpPr>
          <p:nvPr>
            <p:ph sz="half" idx="1"/>
          </p:nvPr>
        </p:nvSpPr>
        <p:spPr>
          <a:xfrm>
            <a:off x="640080" y="1458073"/>
            <a:ext cx="10972800" cy="4808257"/>
          </a:xfrm>
        </p:spPr>
        <p:txBody>
          <a:bodyPr/>
          <a:lstStyle/>
          <a:p>
            <a:pPr lvl="1"/>
            <a:r>
              <a:rPr lang="en-US" sz="3200" dirty="0"/>
              <a:t>We represent the veteran/family member and the VFW organization</a:t>
            </a:r>
          </a:p>
          <a:p>
            <a:pPr lvl="1"/>
            <a:r>
              <a:rPr lang="en-US" sz="3200" dirty="0"/>
              <a:t>Write to influence</a:t>
            </a:r>
          </a:p>
          <a:p>
            <a:pPr lvl="1"/>
            <a:r>
              <a:rPr lang="en-US" sz="3200" dirty="0"/>
              <a:t>Be informative</a:t>
            </a:r>
          </a:p>
          <a:p>
            <a:pPr lvl="1"/>
            <a:r>
              <a:rPr lang="en-US" sz="3200" dirty="0"/>
              <a:t>Build your case</a:t>
            </a:r>
          </a:p>
          <a:p>
            <a:pPr lvl="2"/>
            <a:r>
              <a:rPr lang="en-US" sz="2800" dirty="0"/>
              <a:t>Explain the problem</a:t>
            </a:r>
          </a:p>
          <a:p>
            <a:pPr lvl="2"/>
            <a:r>
              <a:rPr lang="en-US" sz="2800" dirty="0"/>
              <a:t>Provide evidence</a:t>
            </a:r>
          </a:p>
          <a:p>
            <a:pPr lvl="2"/>
            <a:r>
              <a:rPr lang="en-US" sz="2800" dirty="0"/>
              <a:t>Give a solution… (that is legally possible)</a:t>
            </a:r>
          </a:p>
          <a:p>
            <a:pPr lvl="2"/>
            <a:r>
              <a:rPr lang="en-US" sz="2800" dirty="0"/>
              <a:t>Be effective</a:t>
            </a:r>
          </a:p>
          <a:p>
            <a:pPr lvl="2"/>
            <a:r>
              <a:rPr lang="en-US" sz="2800" dirty="0"/>
              <a:t>Stay positive, pleasant and professional</a:t>
            </a:r>
          </a:p>
          <a:p>
            <a:pPr lvl="1"/>
            <a:endParaRPr lang="en-US" dirty="0"/>
          </a:p>
          <a:p>
            <a:pPr lvl="1"/>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653786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515600" cy="1325563"/>
          </a:xfrm>
        </p:spPr>
        <p:txBody>
          <a:bodyPr/>
          <a:lstStyle/>
          <a:p>
            <a:r>
              <a:rPr lang="en-US" dirty="0"/>
              <a:t>Common pitfalls to avoid when writing:</a:t>
            </a:r>
          </a:p>
        </p:txBody>
      </p:sp>
      <p:sp>
        <p:nvSpPr>
          <p:cNvPr id="6" name="Content Placeholder 5"/>
          <p:cNvSpPr>
            <a:spLocks noGrp="1"/>
          </p:cNvSpPr>
          <p:nvPr>
            <p:ph sz="half" idx="1"/>
          </p:nvPr>
        </p:nvSpPr>
        <p:spPr>
          <a:xfrm>
            <a:off x="594360" y="1458073"/>
            <a:ext cx="10995660" cy="4808257"/>
          </a:xfrm>
        </p:spPr>
        <p:txBody>
          <a:bodyPr>
            <a:normAutofit lnSpcReduction="10000"/>
          </a:bodyPr>
          <a:lstStyle/>
          <a:p>
            <a:pPr lvl="1"/>
            <a:r>
              <a:rPr lang="en-US" sz="3200" dirty="0" smtClean="0"/>
              <a:t>Do not bring up new issues in an appeal, address them properly using the correct VA form</a:t>
            </a:r>
          </a:p>
          <a:p>
            <a:pPr lvl="1"/>
            <a:endParaRPr lang="en-US" sz="3200" dirty="0" smtClean="0"/>
          </a:p>
          <a:p>
            <a:pPr lvl="1"/>
            <a:r>
              <a:rPr lang="en-US" sz="3200" dirty="0" smtClean="0"/>
              <a:t>Do not use canned arguments (tailor it)</a:t>
            </a:r>
          </a:p>
          <a:p>
            <a:pPr lvl="1"/>
            <a:endParaRPr lang="en-US" sz="3200" dirty="0" smtClean="0"/>
          </a:p>
          <a:p>
            <a:pPr lvl="1"/>
            <a:r>
              <a:rPr lang="en-US" sz="3200" dirty="0" smtClean="0"/>
              <a:t>Do not cite regulations or laws that do not apply (credibility)</a:t>
            </a:r>
          </a:p>
          <a:p>
            <a:pPr lvl="1"/>
            <a:endParaRPr lang="en-US" sz="3200" dirty="0" smtClean="0"/>
          </a:p>
          <a:p>
            <a:pPr lvl="1"/>
            <a:r>
              <a:rPr lang="en-US" sz="3200" dirty="0" smtClean="0"/>
              <a:t>Stick to what’s relevant and avoid what is not</a:t>
            </a:r>
          </a:p>
          <a:p>
            <a:pPr lvl="1"/>
            <a:endParaRPr lang="en-US" sz="3200" dirty="0" smtClean="0"/>
          </a:p>
          <a:p>
            <a:pPr lvl="1"/>
            <a:r>
              <a:rPr lang="en-US" sz="3200" dirty="0" smtClean="0"/>
              <a:t>Write to support the claim</a:t>
            </a:r>
          </a:p>
          <a:p>
            <a:pPr marL="457200" lvl="1" indent="0">
              <a:buNone/>
            </a:pPr>
            <a:endParaRPr lang="en-US" sz="3200" dirty="0" smtClean="0"/>
          </a:p>
          <a:p>
            <a:pPr lvl="1"/>
            <a:endParaRPr lang="en-US" dirty="0"/>
          </a:p>
          <a:p>
            <a:pPr lvl="1"/>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585251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515600" cy="1325563"/>
          </a:xfrm>
        </p:spPr>
        <p:txBody>
          <a:bodyPr/>
          <a:lstStyle/>
          <a:p>
            <a:r>
              <a:rPr lang="en-US" dirty="0"/>
              <a:t>Common pitfalls continued:</a:t>
            </a:r>
          </a:p>
        </p:txBody>
      </p:sp>
      <p:sp>
        <p:nvSpPr>
          <p:cNvPr id="6" name="Content Placeholder 5"/>
          <p:cNvSpPr>
            <a:spLocks noGrp="1"/>
          </p:cNvSpPr>
          <p:nvPr>
            <p:ph sz="half" idx="1"/>
          </p:nvPr>
        </p:nvSpPr>
        <p:spPr>
          <a:xfrm>
            <a:off x="560070" y="1458073"/>
            <a:ext cx="11052810" cy="4808257"/>
          </a:xfrm>
        </p:spPr>
        <p:txBody>
          <a:bodyPr/>
          <a:lstStyle/>
          <a:p>
            <a:pPr lvl="1"/>
            <a:r>
              <a:rPr lang="en-US" sz="3200" dirty="0"/>
              <a:t>Far too common mistakes:</a:t>
            </a:r>
          </a:p>
          <a:p>
            <a:pPr lvl="1"/>
            <a:endParaRPr lang="en-US" sz="3200" dirty="0"/>
          </a:p>
          <a:p>
            <a:pPr lvl="2"/>
            <a:r>
              <a:rPr lang="en-US" sz="2800" dirty="0"/>
              <a:t>Spelling errors easily corrected by proofreading &amp; spell checking</a:t>
            </a:r>
          </a:p>
          <a:p>
            <a:pPr lvl="2"/>
            <a:endParaRPr lang="en-US" sz="2800" dirty="0"/>
          </a:p>
          <a:p>
            <a:pPr lvl="2"/>
            <a:r>
              <a:rPr lang="en-US" sz="2800" dirty="0"/>
              <a:t>Is there merit to the </a:t>
            </a:r>
            <a:r>
              <a:rPr lang="en-US" sz="2800" dirty="0" smtClean="0"/>
              <a:t>claim? </a:t>
            </a:r>
            <a:r>
              <a:rPr lang="en-US" sz="2800" dirty="0"/>
              <a:t>– don’t build false hopes</a:t>
            </a:r>
          </a:p>
          <a:p>
            <a:pPr lvl="2"/>
            <a:endParaRPr lang="en-US" sz="2800" dirty="0"/>
          </a:p>
          <a:p>
            <a:pPr lvl="2"/>
            <a:r>
              <a:rPr lang="en-US" sz="2800" dirty="0"/>
              <a:t>Do not use the wrong citation number</a:t>
            </a:r>
          </a:p>
          <a:p>
            <a:pPr lvl="2"/>
            <a:endParaRPr lang="en-US" sz="2800" dirty="0"/>
          </a:p>
          <a:p>
            <a:pPr lvl="2"/>
            <a:r>
              <a:rPr lang="en-US" sz="2800" dirty="0"/>
              <a:t>Only use “Benefit of the Doubt” when it applies</a:t>
            </a:r>
          </a:p>
          <a:p>
            <a:pPr lvl="2"/>
            <a:endParaRPr lang="en-US" dirty="0"/>
          </a:p>
          <a:p>
            <a:pPr lvl="1"/>
            <a:endParaRPr lang="en-US" dirty="0"/>
          </a:p>
          <a:p>
            <a:pPr lvl="1"/>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16301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815" y="1393236"/>
            <a:ext cx="12058185" cy="5328240"/>
          </a:xfrm>
        </p:spPr>
        <p:txBody>
          <a:bodyPr>
            <a:normAutofit lnSpcReduction="10000"/>
          </a:bodyPr>
          <a:lstStyle/>
          <a:p>
            <a:r>
              <a:rPr lang="en-US" dirty="0" smtClean="0">
                <a:latin typeface="Times New Roman" panose="02020603050405020304" pitchFamily="18" charset="0"/>
                <a:cs typeface="Times New Roman" panose="02020603050405020304" pitchFamily="18" charset="0"/>
              </a:rPr>
              <a:t>Before we get started, let’s perform a functions check to ensure everyone can participate and follow along.</a:t>
            </a:r>
          </a:p>
          <a:p>
            <a:r>
              <a:rPr lang="en-US" dirty="0">
                <a:latin typeface="Times New Roman" panose="02020603050405020304" pitchFamily="18" charset="0"/>
                <a:cs typeface="Times New Roman" panose="02020603050405020304" pitchFamily="18" charset="0"/>
              </a:rPr>
              <a:t>E</a:t>
            </a:r>
            <a:r>
              <a:rPr lang="en-US" dirty="0" smtClean="0">
                <a:latin typeface="Times New Roman" panose="02020603050405020304" pitchFamily="18" charset="0"/>
                <a:cs typeface="Times New Roman" panose="02020603050405020304" pitchFamily="18" charset="0"/>
              </a:rPr>
              <a:t>nsure </a:t>
            </a:r>
            <a:r>
              <a:rPr lang="en-US" dirty="0">
                <a:latin typeface="Times New Roman" panose="02020603050405020304" pitchFamily="18" charset="0"/>
                <a:cs typeface="Times New Roman" panose="02020603050405020304" pitchFamily="18" charset="0"/>
              </a:rPr>
              <a:t>that you’re in a quiet space in your home or </a:t>
            </a:r>
            <a:r>
              <a:rPr lang="en-US" dirty="0" smtClean="0">
                <a:latin typeface="Times New Roman" panose="02020603050405020304" pitchFamily="18" charset="0"/>
                <a:cs typeface="Times New Roman" panose="02020603050405020304" pitchFamily="18" charset="0"/>
              </a:rPr>
              <a:t>office</a:t>
            </a:r>
          </a:p>
          <a:p>
            <a:r>
              <a:rPr lang="en-US" dirty="0" smtClean="0">
                <a:latin typeface="Times New Roman" panose="02020603050405020304" pitchFamily="18" charset="0"/>
                <a:cs typeface="Times New Roman" panose="02020603050405020304" pitchFamily="18" charset="0"/>
              </a:rPr>
              <a:t>Ensure that your computer is charged and/or plugged in.</a:t>
            </a:r>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Next, please keep your microphone on mute unless you are speaking. To mute or unmute your microphone, click on the microphone icon in the lower, left corner of the screen. Click on the icon to mute or unmute </a:t>
            </a:r>
          </a:p>
          <a:p>
            <a:endParaRPr lang="en-US" sz="1200"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You can start or stop your video at any time by clicking on the video icon in the lower, left corner of the screen. Click on the icon to start or stop.</a:t>
            </a: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52124A5-1B9B-4B07-834C-F8730363EEE2}" type="slidenum">
              <a:rPr kumimoji="0" lang="en-US" altLang="en-US" sz="24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altLang="en-US" sz="24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5" name="TextBox 4"/>
          <p:cNvSpPr txBox="1"/>
          <p:nvPr/>
        </p:nvSpPr>
        <p:spPr>
          <a:xfrm>
            <a:off x="267629" y="156117"/>
            <a:ext cx="8073483"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Functions Check</a:t>
            </a:r>
            <a:endParaRPr kumimoji="0" lang="en-US" sz="4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1247" y="4637219"/>
            <a:ext cx="1068117" cy="626746"/>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38919" y="6154069"/>
            <a:ext cx="1112771" cy="578713"/>
          </a:xfrm>
          <a:prstGeom prst="rect">
            <a:avLst/>
          </a:prstGeom>
        </p:spPr>
      </p:pic>
      <p:sp>
        <p:nvSpPr>
          <p:cNvPr id="2" name="Rectangle 1"/>
          <p:cNvSpPr/>
          <p:nvPr/>
        </p:nvSpPr>
        <p:spPr>
          <a:xfrm>
            <a:off x="1961247" y="4625912"/>
            <a:ext cx="1068117" cy="61390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p:cNvSpPr/>
          <p:nvPr/>
        </p:nvSpPr>
        <p:spPr>
          <a:xfrm>
            <a:off x="1938919" y="6142763"/>
            <a:ext cx="1112771" cy="57871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6435423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515600" cy="1325563"/>
          </a:xfrm>
        </p:spPr>
        <p:txBody>
          <a:bodyPr/>
          <a:lstStyle/>
          <a:p>
            <a:r>
              <a:rPr lang="en-US" dirty="0"/>
              <a:t>Scenario 1 :</a:t>
            </a:r>
          </a:p>
        </p:txBody>
      </p:sp>
      <p:sp>
        <p:nvSpPr>
          <p:cNvPr id="6" name="Content Placeholder 5"/>
          <p:cNvSpPr>
            <a:spLocks noGrp="1"/>
          </p:cNvSpPr>
          <p:nvPr>
            <p:ph sz="half" idx="1"/>
          </p:nvPr>
        </p:nvSpPr>
        <p:spPr>
          <a:xfrm>
            <a:off x="628650" y="1458073"/>
            <a:ext cx="10984230" cy="4808257"/>
          </a:xfrm>
        </p:spPr>
        <p:txBody>
          <a:bodyPr/>
          <a:lstStyle/>
          <a:p>
            <a:pPr lvl="2"/>
            <a:endParaRPr lang="en-US" dirty="0"/>
          </a:p>
          <a:p>
            <a:pPr marL="0" lvl="1" indent="0">
              <a:buNone/>
            </a:pPr>
            <a:r>
              <a:rPr lang="en-US" sz="2800" dirty="0"/>
              <a:t>Joe Veteran seeks service connection for (PTSD) but was never deployed and never saw combat. He served 18 months 12 years ago and believes he is entitled to a 100% rating with a huge retro payment. He has no present diagnosis and no nexus statement which is why VA denied his claim. In fact, he hasn’t seen a doctor in years.  </a:t>
            </a:r>
          </a:p>
          <a:p>
            <a:pPr marL="0" lvl="1" indent="0" algn="just">
              <a:buNone/>
            </a:pPr>
            <a:endParaRPr lang="en-US" sz="2800" dirty="0"/>
          </a:p>
          <a:p>
            <a:pPr marL="0" lvl="1" indent="0" algn="ctr">
              <a:buNone/>
            </a:pPr>
            <a:r>
              <a:rPr lang="en-US" sz="2800" b="1" dirty="0"/>
              <a:t>How would you build his argument?  </a:t>
            </a:r>
          </a:p>
          <a:p>
            <a:pPr marL="0" lvl="1" indent="0" algn="ctr">
              <a:buNone/>
            </a:pPr>
            <a:r>
              <a:rPr lang="en-US" sz="2800" b="1" dirty="0"/>
              <a:t>What would you ask him when researching his appeal? </a:t>
            </a:r>
          </a:p>
          <a:p>
            <a:pPr marL="0" lvl="1" indent="0" algn="ctr">
              <a:buNone/>
            </a:pPr>
            <a:r>
              <a:rPr lang="en-US" sz="2800" b="1" dirty="0"/>
              <a:t>What would you explain to him?</a:t>
            </a:r>
          </a:p>
          <a:p>
            <a:pPr lvl="1" algn="just"/>
            <a:endParaRPr lang="en-US" sz="1800" dirty="0"/>
          </a:p>
          <a:p>
            <a:pPr marL="457200" lvl="1" indent="0">
              <a:buNone/>
            </a:pPr>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5307864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515600" cy="1325563"/>
          </a:xfrm>
        </p:spPr>
        <p:txBody>
          <a:bodyPr/>
          <a:lstStyle/>
          <a:p>
            <a:r>
              <a:rPr lang="en-US" dirty="0"/>
              <a:t>Scenario 2 :</a:t>
            </a:r>
          </a:p>
        </p:txBody>
      </p:sp>
      <p:sp>
        <p:nvSpPr>
          <p:cNvPr id="6" name="Content Placeholder 5"/>
          <p:cNvSpPr>
            <a:spLocks noGrp="1"/>
          </p:cNvSpPr>
          <p:nvPr>
            <p:ph sz="half" idx="1"/>
          </p:nvPr>
        </p:nvSpPr>
        <p:spPr>
          <a:xfrm>
            <a:off x="628650" y="1458073"/>
            <a:ext cx="10984230" cy="5263402"/>
          </a:xfrm>
        </p:spPr>
        <p:txBody>
          <a:bodyPr>
            <a:normAutofit/>
          </a:bodyPr>
          <a:lstStyle/>
          <a:p>
            <a:pPr marL="0" lvl="1" indent="0">
              <a:buNone/>
            </a:pPr>
            <a:r>
              <a:rPr lang="en-US" sz="2800" dirty="0"/>
              <a:t>Sally Veteran seeks an increased rating for bilateral hearing loss presently rated 20%. She filed a claim and received a denial from the VA stating there was no evidence to warrant an increased rating. She served 8 years as a helicopter pilot in Iraq and is also service-connected for Tinnitus at 10%.  She had her one and only audiology examination shortly after leaving the service fourteen years ago.  She is presently employed by D.C. public schools as a high school English teacher but moonlights on weekends as a helicopter instructor.  </a:t>
            </a:r>
          </a:p>
          <a:p>
            <a:pPr marL="457200" lvl="1" indent="0" algn="ctr">
              <a:buNone/>
            </a:pPr>
            <a:endParaRPr lang="en-US" dirty="0"/>
          </a:p>
          <a:p>
            <a:pPr marL="457200" lvl="1" indent="0" algn="ctr">
              <a:buNone/>
            </a:pPr>
            <a:r>
              <a:rPr lang="en-US" sz="2800" b="1" dirty="0"/>
              <a:t>What would you ask the veteran before writing her appeal?  </a:t>
            </a:r>
          </a:p>
          <a:p>
            <a:pPr marL="457200" lvl="1" indent="0" algn="ctr">
              <a:buNone/>
            </a:pPr>
            <a:r>
              <a:rPr lang="en-US" sz="2800" b="1" dirty="0"/>
              <a:t>How would you build her argument?  </a:t>
            </a:r>
          </a:p>
          <a:p>
            <a:pPr marL="457200" lvl="1" indent="0" algn="ctr">
              <a:buNone/>
            </a:pPr>
            <a:r>
              <a:rPr lang="en-US" dirty="0"/>
              <a:t> </a:t>
            </a:r>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0312313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515600" cy="1325563"/>
          </a:xfrm>
        </p:spPr>
        <p:txBody>
          <a:bodyPr/>
          <a:lstStyle/>
          <a:p>
            <a:r>
              <a:rPr lang="en-US" dirty="0"/>
              <a:t>Scenario 3:</a:t>
            </a:r>
          </a:p>
        </p:txBody>
      </p:sp>
      <p:sp>
        <p:nvSpPr>
          <p:cNvPr id="6" name="Content Placeholder 5"/>
          <p:cNvSpPr>
            <a:spLocks noGrp="1"/>
          </p:cNvSpPr>
          <p:nvPr>
            <p:ph sz="half" idx="1"/>
          </p:nvPr>
        </p:nvSpPr>
        <p:spPr>
          <a:xfrm>
            <a:off x="548640" y="1325563"/>
            <a:ext cx="11007090" cy="4808257"/>
          </a:xfrm>
        </p:spPr>
        <p:txBody>
          <a:bodyPr>
            <a:noAutofit/>
          </a:bodyPr>
          <a:lstStyle/>
          <a:p>
            <a:pPr marL="0" lvl="1" indent="0">
              <a:buNone/>
            </a:pPr>
            <a:r>
              <a:rPr lang="en-US" sz="2800" dirty="0"/>
              <a:t>Bob Veteran is seeking an earlier effective date for his service-connected ankle, knee and back conditions. He is presently rated 10%, 20% and 40% respectively for each condition with an effective date that coincides with his most recent post-service examination in 2012. The veteran filed his claim via a BDD site (Ft. Belvoir) in 2011 after serving two years from 2009-2011. He is authorized the parachutist and air assault badges. His MOS was Infantry.  He never deployed and frequented the medic while briefly stationed at Ft. Riley for migraines.  He believes his effective date should go back to 2009 when he joined the service because he never experienced these conditions prior to enlistment.   </a:t>
            </a:r>
            <a:endParaRPr lang="en-US" sz="1800" dirty="0"/>
          </a:p>
          <a:p>
            <a:pPr marL="457200" lvl="1" indent="0" algn="ctr">
              <a:buNone/>
            </a:pPr>
            <a:r>
              <a:rPr lang="en-US" b="1" dirty="0"/>
              <a:t>How would you build his argument?  </a:t>
            </a:r>
          </a:p>
          <a:p>
            <a:pPr marL="457200" lvl="1" indent="0" algn="ctr">
              <a:buNone/>
            </a:pPr>
            <a:r>
              <a:rPr lang="en-US" b="1" dirty="0"/>
              <a:t>What would you ask from the VA?  </a:t>
            </a:r>
          </a:p>
          <a:p>
            <a:pPr marL="457200" lvl="1" indent="0" algn="ctr">
              <a:buNone/>
            </a:pPr>
            <a:r>
              <a:rPr lang="en-US" sz="3200" b="1" dirty="0"/>
              <a:t>           </a:t>
            </a:r>
          </a:p>
          <a:p>
            <a:pPr lvl="1"/>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404658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16080"/>
            <a:ext cx="10515600" cy="1325563"/>
          </a:xfrm>
        </p:spPr>
        <p:txBody>
          <a:bodyPr/>
          <a:lstStyle/>
          <a:p>
            <a:r>
              <a:rPr lang="en-US" dirty="0"/>
              <a:t>Scenario 4:</a:t>
            </a:r>
          </a:p>
        </p:txBody>
      </p:sp>
      <p:sp>
        <p:nvSpPr>
          <p:cNvPr id="6" name="Content Placeholder 5"/>
          <p:cNvSpPr>
            <a:spLocks noGrp="1"/>
          </p:cNvSpPr>
          <p:nvPr>
            <p:ph sz="half" idx="1"/>
          </p:nvPr>
        </p:nvSpPr>
        <p:spPr>
          <a:xfrm>
            <a:off x="327804" y="1309483"/>
            <a:ext cx="11540346" cy="5046867"/>
          </a:xfrm>
        </p:spPr>
        <p:txBody>
          <a:bodyPr>
            <a:noAutofit/>
          </a:bodyPr>
          <a:lstStyle/>
          <a:p>
            <a:pPr marL="0" lvl="1" indent="0">
              <a:buNone/>
            </a:pPr>
            <a:r>
              <a:rPr lang="en-US" sz="2600" dirty="0"/>
              <a:t>Gary Veteran served 32 years and retired as a highly decorated E-9 having served in Vietnam and the Persian Gulf War. His MOS included combat infantry and he is authorized the (CIB). He is married with three children all in college. Gary suffered a medical emergency two years ago while vacationing which required admittance to a private hospital near his vacation rental. He incurred a debt of $3,000 and believes he should be entitled to a waiver of the expense since served his country proudly and did not intend to become sick. There were no VA hospitals in the community, and he claims he would have gone to one if available. Gary filed his claim at the VARO which resulted in a denial. He believes his VA file supports his argument that he shouldn’t have to pay the private facility because he served. His initial claim also included a claim for Tinnitus which was denied due to lack of a nexus statement.    </a:t>
            </a:r>
          </a:p>
          <a:p>
            <a:pPr lvl="1"/>
            <a:endParaRPr lang="en-US" sz="100" dirty="0"/>
          </a:p>
          <a:p>
            <a:pPr marL="457200" lvl="1" indent="0" algn="ctr">
              <a:buNone/>
            </a:pPr>
            <a:r>
              <a:rPr lang="en-US" sz="2800" b="1" dirty="0"/>
              <a:t>How would you build his argument?  </a:t>
            </a:r>
          </a:p>
          <a:p>
            <a:pPr marL="457200" lvl="1" indent="0" algn="ctr">
              <a:buNone/>
            </a:pPr>
            <a:r>
              <a:rPr lang="en-US" sz="2800" b="1" dirty="0" smtClean="0"/>
              <a:t>What </a:t>
            </a:r>
            <a:r>
              <a:rPr lang="en-US" sz="2800" b="1" dirty="0"/>
              <a:t>would you </a:t>
            </a:r>
            <a:r>
              <a:rPr lang="en-US" sz="2800" b="1" dirty="0" smtClean="0"/>
              <a:t>ask from the veteran and/or VA?  </a:t>
            </a:r>
            <a:endParaRPr lang="en-US" sz="2800" b="1" dirty="0"/>
          </a:p>
          <a:p>
            <a:pPr lvl="1"/>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1856214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515600" cy="1325563"/>
          </a:xfrm>
        </p:spPr>
        <p:txBody>
          <a:bodyPr/>
          <a:lstStyle/>
          <a:p>
            <a:r>
              <a:rPr lang="en-US" dirty="0"/>
              <a:t>Scenario 5:</a:t>
            </a:r>
          </a:p>
        </p:txBody>
      </p:sp>
      <p:sp>
        <p:nvSpPr>
          <p:cNvPr id="6" name="Content Placeholder 5"/>
          <p:cNvSpPr>
            <a:spLocks noGrp="1"/>
          </p:cNvSpPr>
          <p:nvPr>
            <p:ph sz="half" idx="1"/>
          </p:nvPr>
        </p:nvSpPr>
        <p:spPr>
          <a:xfrm>
            <a:off x="586596" y="1325563"/>
            <a:ext cx="10980564" cy="5265018"/>
          </a:xfrm>
        </p:spPr>
        <p:txBody>
          <a:bodyPr>
            <a:noAutofit/>
          </a:bodyPr>
          <a:lstStyle/>
          <a:p>
            <a:pPr marL="0" lvl="1" indent="0">
              <a:buNone/>
            </a:pPr>
            <a:r>
              <a:rPr lang="en-US" sz="2800" dirty="0"/>
              <a:t>Christine enrolled in college at the University of Colorado where she participated in the Air Force R.O.T.C. program. Unfortunately, in her second semester she didn’t study and dropped out of school. She subsequently found a job with Verizon installing cable systems. She developed a back condition and obtained a diagnosis. She filed a VA claim for service connection alleging she is a veteran having participated in R.O.T.C. during the Gulf War. The R.O. denied her claim and she appealed to the BVA.  She is a member of the VFW Auxiliary through her father who served during Vietnam and is rated 70% combined. Her father is a Life Member of the </a:t>
            </a:r>
            <a:r>
              <a:rPr lang="en-US" sz="2800" dirty="0" smtClean="0"/>
              <a:t>VFW and The Grand Mystic Royal </a:t>
            </a:r>
            <a:r>
              <a:rPr lang="en-US" sz="2800" dirty="0"/>
              <a:t>O</a:t>
            </a:r>
            <a:r>
              <a:rPr lang="en-US" sz="2800" dirty="0" smtClean="0"/>
              <a:t>rder of the Nobles of the </a:t>
            </a:r>
            <a:r>
              <a:rPr lang="en-US" sz="2800" dirty="0"/>
              <a:t>A</a:t>
            </a:r>
            <a:r>
              <a:rPr lang="en-US" sz="2800" dirty="0" smtClean="0"/>
              <a:t>li </a:t>
            </a:r>
            <a:r>
              <a:rPr lang="en-US" sz="2800" dirty="0" err="1"/>
              <a:t>B</a:t>
            </a:r>
            <a:r>
              <a:rPr lang="en-US" sz="2800" dirty="0" err="1" smtClean="0"/>
              <a:t>abba</a:t>
            </a:r>
            <a:r>
              <a:rPr lang="en-US" sz="2800" dirty="0" smtClean="0"/>
              <a:t> </a:t>
            </a:r>
            <a:r>
              <a:rPr lang="en-US" sz="2800" dirty="0"/>
              <a:t>T</a:t>
            </a:r>
            <a:r>
              <a:rPr lang="en-US" sz="2800" dirty="0" smtClean="0"/>
              <a:t>emple of the Shrine.</a:t>
            </a:r>
            <a:endParaRPr lang="en-US" sz="800" dirty="0"/>
          </a:p>
          <a:p>
            <a:pPr marL="457200" lvl="1" indent="0" algn="ctr">
              <a:buNone/>
            </a:pPr>
            <a:r>
              <a:rPr lang="en-US" b="1" dirty="0"/>
              <a:t>How would you build her argument?  </a:t>
            </a:r>
          </a:p>
          <a:p>
            <a:pPr marL="457200" lvl="1" indent="0" algn="ctr">
              <a:buNone/>
            </a:pPr>
            <a:r>
              <a:rPr lang="en-US" b="1" dirty="0"/>
              <a:t>What would you </a:t>
            </a:r>
            <a:r>
              <a:rPr lang="en-US" b="1" dirty="0" smtClean="0"/>
              <a:t>ask from the veteran and/or VA?  </a:t>
            </a:r>
            <a:endParaRPr lang="en-US" b="1" dirty="0"/>
          </a:p>
          <a:p>
            <a:pPr marL="457200" lvl="1" indent="0" algn="ctr">
              <a:buNone/>
            </a:pPr>
            <a:r>
              <a:rPr lang="en-US" b="1" dirty="0"/>
              <a:t>What would you explain to her?           </a:t>
            </a:r>
          </a:p>
          <a:p>
            <a:pPr lvl="1"/>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388133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US" dirty="0" smtClean="0"/>
              <a:t>Final Scenario		</a:t>
            </a:r>
            <a:endParaRPr lang="en-US" dirty="0"/>
          </a:p>
        </p:txBody>
      </p:sp>
      <p:sp>
        <p:nvSpPr>
          <p:cNvPr id="4" name="Content Placeholder 3"/>
          <p:cNvSpPr>
            <a:spLocks noGrp="1"/>
          </p:cNvSpPr>
          <p:nvPr>
            <p:ph sz="half" idx="2"/>
          </p:nvPr>
        </p:nvSpPr>
        <p:spPr>
          <a:xfrm>
            <a:off x="720090" y="1539875"/>
            <a:ext cx="10633710" cy="4351338"/>
          </a:xfrm>
        </p:spPr>
        <p:txBody>
          <a:bodyPr>
            <a:noAutofit/>
          </a:bodyPr>
          <a:lstStyle/>
          <a:p>
            <a:pPr marL="0" indent="0">
              <a:buNone/>
            </a:pPr>
            <a:r>
              <a:rPr lang="en-US" dirty="0"/>
              <a:t>For </a:t>
            </a:r>
            <a:r>
              <a:rPr lang="en-US" dirty="0" smtClean="0"/>
              <a:t>your final scenario </a:t>
            </a:r>
            <a:r>
              <a:rPr lang="en-US" dirty="0"/>
              <a:t>you will review a veteran’s rating decision along with supporting </a:t>
            </a:r>
            <a:r>
              <a:rPr lang="en-US" dirty="0" smtClean="0"/>
              <a:t>evidence, </a:t>
            </a:r>
            <a:r>
              <a:rPr lang="en-US" dirty="0"/>
              <a:t>then create an appeal argument that adequately represents the veteran’s contentions based on the facts of the case. </a:t>
            </a:r>
            <a:endParaRPr lang="en-US" dirty="0" smtClean="0"/>
          </a:p>
          <a:p>
            <a:pPr marL="0" indent="0">
              <a:buNone/>
            </a:pPr>
            <a:endParaRPr lang="en-US" sz="1000" dirty="0"/>
          </a:p>
          <a:p>
            <a:pPr marL="0" indent="0">
              <a:buNone/>
            </a:pPr>
            <a:r>
              <a:rPr lang="en-US" dirty="0"/>
              <a:t>Your grade for this assignment will be based on the overall quality and accuracy of your argument, grammar, and spelling. </a:t>
            </a:r>
            <a:r>
              <a:rPr lang="en-US" dirty="0" smtClean="0"/>
              <a:t>A </a:t>
            </a:r>
            <a:r>
              <a:rPr lang="en-US" dirty="0"/>
              <a:t>total of 20 points are possible. </a:t>
            </a:r>
            <a:endParaRPr lang="en-US" dirty="0" smtClean="0"/>
          </a:p>
          <a:p>
            <a:pPr marL="0" indent="0">
              <a:buNone/>
            </a:pPr>
            <a:endParaRPr lang="en-US" sz="1000" dirty="0" smtClean="0"/>
          </a:p>
          <a:p>
            <a:pPr marL="0" indent="0">
              <a:buNone/>
            </a:pPr>
            <a:r>
              <a:rPr lang="en-US" dirty="0" smtClean="0"/>
              <a:t>Once </a:t>
            </a:r>
            <a:r>
              <a:rPr lang="en-US" dirty="0"/>
              <a:t>you complete the end of conference test, your score for this scenario will be added to your test score in order to create your final score. </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459464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US" dirty="0" smtClean="0"/>
              <a:t>Final Scenario		</a:t>
            </a:r>
            <a:endParaRPr lang="en-US" dirty="0"/>
          </a:p>
        </p:txBody>
      </p:sp>
      <p:sp>
        <p:nvSpPr>
          <p:cNvPr id="4" name="Content Placeholder 3"/>
          <p:cNvSpPr>
            <a:spLocks noGrp="1"/>
          </p:cNvSpPr>
          <p:nvPr>
            <p:ph sz="half" idx="2"/>
          </p:nvPr>
        </p:nvSpPr>
        <p:spPr>
          <a:xfrm>
            <a:off x="582930" y="1325563"/>
            <a:ext cx="10984230" cy="4351338"/>
          </a:xfrm>
        </p:spPr>
        <p:txBody>
          <a:bodyPr>
            <a:noAutofit/>
          </a:bodyPr>
          <a:lstStyle/>
          <a:p>
            <a:pPr marL="0" indent="0" algn="ctr">
              <a:buNone/>
            </a:pPr>
            <a:r>
              <a:rPr lang="en-US" dirty="0" smtClean="0"/>
              <a:t>All of the information you will need to complete this scenario is located in the resources section of the VFW Online Learning Portal and is labeled as “September 2020 vASLT Final Appeals Scenario”.</a:t>
            </a:r>
          </a:p>
          <a:p>
            <a:pPr marL="0" indent="0" algn="ctr">
              <a:buNone/>
            </a:pPr>
            <a:endParaRPr lang="en-US" sz="700" dirty="0"/>
          </a:p>
          <a:p>
            <a:pPr marL="0" indent="0" algn="ctr">
              <a:buNone/>
            </a:pPr>
            <a:r>
              <a:rPr lang="en-US" dirty="0" smtClean="0"/>
              <a:t>To access the scenario: </a:t>
            </a:r>
          </a:p>
          <a:p>
            <a:r>
              <a:rPr lang="en-US" dirty="0" smtClean="0"/>
              <a:t>Log into the VFW OLP (</a:t>
            </a:r>
            <a:r>
              <a:rPr lang="en-US" dirty="0" smtClean="0">
                <a:hlinkClick r:id="rId2"/>
              </a:rPr>
              <a:t>https://vfw.Psycharmor.org</a:t>
            </a:r>
            <a:r>
              <a:rPr lang="en-US" dirty="0" smtClean="0"/>
              <a:t>)</a:t>
            </a:r>
          </a:p>
          <a:p>
            <a:r>
              <a:rPr lang="en-US" dirty="0" smtClean="0"/>
              <a:t>Select Resources</a:t>
            </a:r>
          </a:p>
          <a:p>
            <a:r>
              <a:rPr lang="en-US" dirty="0" smtClean="0"/>
              <a:t>Select </a:t>
            </a:r>
            <a:r>
              <a:rPr lang="en-US" dirty="0"/>
              <a:t>“September 2020 vASLT Final Appeals Scenario</a:t>
            </a:r>
            <a:r>
              <a:rPr lang="en-US" dirty="0" smtClean="0"/>
              <a:t>”</a:t>
            </a:r>
          </a:p>
          <a:p>
            <a:r>
              <a:rPr lang="en-US" dirty="0" smtClean="0"/>
              <a:t>View the file or download using the download button at the bottom of the screen</a:t>
            </a:r>
          </a:p>
          <a:p>
            <a:pPr marL="0" indent="0" algn="ctr">
              <a:buNone/>
            </a:pPr>
            <a:endParaRPr lang="en-US" dirty="0"/>
          </a:p>
          <a:p>
            <a:pPr marL="0" indent="0" algn="ctr">
              <a:buNone/>
            </a:pPr>
            <a:endParaRPr lang="en-US" dirty="0"/>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1604249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40353" y="2865300"/>
            <a:ext cx="558528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QUESTIONS?</a:t>
            </a:r>
          </a:p>
        </p:txBody>
      </p:sp>
      <p:sp>
        <p:nvSpPr>
          <p:cNvPr id="3" name="TextBox 2"/>
          <p:cNvSpPr txBox="1"/>
          <p:nvPr/>
        </p:nvSpPr>
        <p:spPr>
          <a:xfrm>
            <a:off x="6988928" y="4936195"/>
            <a:ext cx="4434035" cy="138499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Jeff Wishneski</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(202) 632-4605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Jeffrey.Wishneski@va.gov</a:t>
            </a:r>
          </a:p>
        </p:txBody>
      </p:sp>
    </p:spTree>
    <p:extLst>
      <p:ext uri="{BB962C8B-B14F-4D97-AF65-F5344CB8AC3E}">
        <p14:creationId xmlns:p14="http://schemas.microsoft.com/office/powerpoint/2010/main" val="5731329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815" y="1393236"/>
            <a:ext cx="12058185" cy="5328240"/>
          </a:xfrm>
        </p:spPr>
        <p:txBody>
          <a:bodyPr>
            <a:normAutofit/>
          </a:bodyPr>
          <a:lstStyle/>
          <a:p>
            <a:r>
              <a:rPr lang="en-US" dirty="0" smtClean="0">
                <a:latin typeface="Times New Roman" panose="02020603050405020304" pitchFamily="18" charset="0"/>
                <a:cs typeface="Times New Roman" panose="02020603050405020304" pitchFamily="18" charset="0"/>
              </a:rPr>
              <a:t>If you’re having trouble hearing the presentation, first ensure that your volume is on and turned up. Then, if using headphones, check the settings by using the arrow next to the microphone icon to ensure that you’re using the correct settings for headphones.</a:t>
            </a:r>
          </a:p>
          <a:p>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To use the chat feature, click on the chat icon at the bottom, middle of the screen.	</a:t>
            </a:r>
          </a:p>
          <a:p>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You </a:t>
            </a:r>
            <a:r>
              <a:rPr lang="en-US" dirty="0">
                <a:latin typeface="Times New Roman" panose="02020603050405020304" pitchFamily="18" charset="0"/>
                <a:cs typeface="Times New Roman" panose="02020603050405020304" pitchFamily="18" charset="0"/>
              </a:rPr>
              <a:t>can choose to chat with everyone or a specific </a:t>
            </a:r>
            <a:r>
              <a:rPr lang="en-US" dirty="0" smtClean="0">
                <a:latin typeface="Times New Roman" panose="02020603050405020304" pitchFamily="18" charset="0"/>
                <a:cs typeface="Times New Roman" panose="02020603050405020304" pitchFamily="18" charset="0"/>
              </a:rPr>
              <a:t>person by using the arrow.</a:t>
            </a: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52124A5-1B9B-4B07-834C-F8730363EEE2}" type="slidenum">
              <a:rPr kumimoji="0" lang="en-US" altLang="en-US" sz="24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altLang="en-US" sz="24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5" name="TextBox 4"/>
          <p:cNvSpPr txBox="1"/>
          <p:nvPr/>
        </p:nvSpPr>
        <p:spPr>
          <a:xfrm>
            <a:off x="267629" y="156117"/>
            <a:ext cx="8073483"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Functions Check</a:t>
            </a:r>
            <a:endParaRPr kumimoji="0" lang="en-US" sz="4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29008" y="2959581"/>
            <a:ext cx="1039819" cy="610142"/>
          </a:xfrm>
          <a:prstGeom prst="rect">
            <a:avLst/>
          </a:prstGeom>
        </p:spPr>
      </p:pic>
      <p:sp>
        <p:nvSpPr>
          <p:cNvPr id="8" name="Oval 7"/>
          <p:cNvSpPr/>
          <p:nvPr/>
        </p:nvSpPr>
        <p:spPr>
          <a:xfrm>
            <a:off x="9384530" y="2937021"/>
            <a:ext cx="412595" cy="465697"/>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73969" y="4414628"/>
            <a:ext cx="826429" cy="774777"/>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27920" y="5941669"/>
            <a:ext cx="1725730" cy="606620"/>
          </a:xfrm>
          <a:prstGeom prst="rect">
            <a:avLst/>
          </a:prstGeom>
        </p:spPr>
      </p:pic>
      <p:sp>
        <p:nvSpPr>
          <p:cNvPr id="10" name="Rectangle 9"/>
          <p:cNvSpPr/>
          <p:nvPr/>
        </p:nvSpPr>
        <p:spPr>
          <a:xfrm>
            <a:off x="1927920" y="5941669"/>
            <a:ext cx="1725730" cy="59724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p:cNvSpPr/>
          <p:nvPr/>
        </p:nvSpPr>
        <p:spPr>
          <a:xfrm>
            <a:off x="3200398" y="6020754"/>
            <a:ext cx="301085" cy="335597"/>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p:cNvSpPr/>
          <p:nvPr/>
        </p:nvSpPr>
        <p:spPr>
          <a:xfrm>
            <a:off x="8714858" y="2945323"/>
            <a:ext cx="1068117" cy="61609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p:cNvSpPr/>
          <p:nvPr/>
        </p:nvSpPr>
        <p:spPr>
          <a:xfrm>
            <a:off x="2373969" y="4437140"/>
            <a:ext cx="826429" cy="77477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56420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815" y="1393236"/>
            <a:ext cx="12058185" cy="5464764"/>
          </a:xfrm>
        </p:spPr>
        <p:txBody>
          <a:bodyPr>
            <a:noAutofit/>
          </a:bodyPr>
          <a:lstStyle/>
          <a:p>
            <a:r>
              <a:rPr lang="en-US" dirty="0" smtClean="0">
                <a:latin typeface="Times New Roman" panose="02020603050405020304" pitchFamily="18" charset="0"/>
                <a:cs typeface="Times New Roman" panose="02020603050405020304" pitchFamily="18" charset="0"/>
              </a:rPr>
              <a:t>To access user interactions, click on the Participants icon</a:t>
            </a:r>
          </a:p>
          <a:p>
            <a:endParaRPr lang="en-US" sz="1200"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The interactions tool bar will appear at the bottom, right side of the screen. You can virtually raise your hand, answer yes or no questions from the instructor, or notify the instructor that they are moving too fast or too slow.</a:t>
            </a:r>
          </a:p>
          <a:p>
            <a:endParaRPr lang="en-US" sz="4000"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Additional options are accessed by clicking on the “more” button. You can virtually clap, like or dislike, as well as other options.</a:t>
            </a:r>
          </a:p>
          <a:p>
            <a:pPr marL="0" lvl="0" indent="0" eaLnBrk="0" fontAlgn="base" hangingPunct="0">
              <a:lnSpc>
                <a:spcPct val="100000"/>
              </a:lnSpc>
              <a:spcBef>
                <a:spcPct val="0"/>
              </a:spcBef>
              <a:spcAft>
                <a:spcPct val="0"/>
              </a:spcAft>
              <a:buNone/>
              <a:defRPr/>
            </a:pPr>
            <a:endParaRPr lang="en-US" altLang="en-US" sz="4000" dirty="0" smtClean="0">
              <a:solidFill>
                <a:srgbClr val="000000"/>
              </a:solidFill>
              <a:sym typeface="Arial" panose="020B0604020202020204" pitchFamily="34" charset="0"/>
            </a:endParaRPr>
          </a:p>
          <a:p>
            <a:pPr marL="0" lvl="0" indent="0" eaLnBrk="0" fontAlgn="base" hangingPunct="0">
              <a:lnSpc>
                <a:spcPct val="100000"/>
              </a:lnSpc>
              <a:spcBef>
                <a:spcPct val="0"/>
              </a:spcBef>
              <a:spcAft>
                <a:spcPct val="0"/>
              </a:spcAft>
              <a:buNone/>
              <a:defRPr/>
            </a:pPr>
            <a:endParaRPr lang="en-US" altLang="en-US" sz="4000" dirty="0">
              <a:solidFill>
                <a:srgbClr val="000000"/>
              </a:solidFill>
              <a:sym typeface="Arial" panose="020B0604020202020204" pitchFamily="34" charset="0"/>
            </a:endParaRPr>
          </a:p>
          <a:p>
            <a:pPr marL="0" indent="0">
              <a:buNone/>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52124A5-1B9B-4B07-834C-F8730363EEE2}" type="slidenum">
              <a:rPr kumimoji="0" lang="en-US" altLang="en-US" sz="24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altLang="en-US" sz="24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5" name="TextBox 4"/>
          <p:cNvSpPr txBox="1"/>
          <p:nvPr/>
        </p:nvSpPr>
        <p:spPr>
          <a:xfrm>
            <a:off x="267629" y="156117"/>
            <a:ext cx="8073483"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Functions Check</a:t>
            </a:r>
            <a:endParaRPr kumimoji="0" lang="en-US" sz="4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55749" y="1400761"/>
            <a:ext cx="1283857" cy="578528"/>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39085" y="3709112"/>
            <a:ext cx="5980269" cy="854324"/>
          </a:xfrm>
          <a:prstGeom prst="rect">
            <a:avLst/>
          </a:prstGeom>
        </p:spPr>
      </p:pic>
      <p:sp>
        <p:nvSpPr>
          <p:cNvPr id="19" name="Rectangle 18"/>
          <p:cNvSpPr/>
          <p:nvPr/>
        </p:nvSpPr>
        <p:spPr>
          <a:xfrm>
            <a:off x="9977153" y="1387651"/>
            <a:ext cx="1283857" cy="57852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22"/>
          <p:cNvSpPr/>
          <p:nvPr/>
        </p:nvSpPr>
        <p:spPr>
          <a:xfrm>
            <a:off x="3739085" y="3730582"/>
            <a:ext cx="6103558" cy="86196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842643" y="5299460"/>
            <a:ext cx="2137025" cy="1059778"/>
          </a:xfrm>
          <a:prstGeom prst="rect">
            <a:avLst/>
          </a:prstGeom>
        </p:spPr>
      </p:pic>
      <p:sp>
        <p:nvSpPr>
          <p:cNvPr id="27" name="Rectangle 26"/>
          <p:cNvSpPr/>
          <p:nvPr/>
        </p:nvSpPr>
        <p:spPr>
          <a:xfrm>
            <a:off x="9842642" y="5315672"/>
            <a:ext cx="2219219" cy="104067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42738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93236"/>
            <a:ext cx="11440886" cy="5328240"/>
          </a:xfrm>
        </p:spPr>
        <p:txBody>
          <a:bodyPr>
            <a:noAutofit/>
          </a:bodyPr>
          <a:lstStyle/>
          <a:p>
            <a:r>
              <a:rPr lang="en-US" sz="2800" dirty="0" smtClean="0">
                <a:latin typeface="Times New Roman" panose="02020603050405020304" pitchFamily="18" charset="0"/>
                <a:cs typeface="Times New Roman" panose="02020603050405020304" pitchFamily="18" charset="0"/>
              </a:rPr>
              <a:t>If you have a </a:t>
            </a:r>
            <a:r>
              <a:rPr lang="en-US" sz="2800" b="1" dirty="0" smtClean="0">
                <a:latin typeface="Times New Roman" panose="02020603050405020304" pitchFamily="18" charset="0"/>
                <a:cs typeface="Times New Roman" panose="02020603050405020304" pitchFamily="18" charset="0"/>
              </a:rPr>
              <a:t>QUESTION</a:t>
            </a:r>
            <a:r>
              <a:rPr lang="en-US" sz="2800" dirty="0" smtClean="0">
                <a:latin typeface="Times New Roman" panose="02020603050405020304" pitchFamily="18" charset="0"/>
                <a:cs typeface="Times New Roman" panose="02020603050405020304" pitchFamily="18" charset="0"/>
              </a:rPr>
              <a:t> during the presentation, please enter a question mark (</a:t>
            </a:r>
            <a:r>
              <a:rPr lang="en-US" sz="2800" b="1" dirty="0" smtClean="0">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or enter your question into the chat box and the presenter or facilitator will address your question.</a:t>
            </a:r>
          </a:p>
          <a:p>
            <a:pPr marL="0" indent="0">
              <a:spcBef>
                <a:spcPts val="0"/>
              </a:spcBef>
              <a:buNone/>
            </a:pPr>
            <a:endParaRPr lang="en-US" sz="1200" dirty="0" smtClean="0">
              <a:latin typeface="Times New Roman" panose="02020603050405020304" pitchFamily="18" charset="0"/>
              <a:cs typeface="Times New Roman" panose="02020603050405020304" pitchFamily="18" charset="0"/>
            </a:endParaRPr>
          </a:p>
          <a:p>
            <a:pPr marL="0" indent="0" algn="ctr">
              <a:buNone/>
            </a:pPr>
            <a:r>
              <a:rPr lang="en-US" b="1" dirty="0" smtClean="0">
                <a:solidFill>
                  <a:srgbClr val="FF0000"/>
                </a:solidFill>
                <a:latin typeface="Times New Roman" panose="02020603050405020304" pitchFamily="18" charset="0"/>
                <a:cs typeface="Times New Roman" panose="02020603050405020304" pitchFamily="18" charset="0"/>
              </a:rPr>
              <a:t>PLEASE WAIT UNTIL YOU ARE RECOGNIZED BEFORE     UNMUTING YOUR MICROPHONE</a:t>
            </a:r>
          </a:p>
          <a:p>
            <a:pPr marL="0" indent="0">
              <a:spcBef>
                <a:spcPts val="0"/>
              </a:spcBef>
              <a:buNone/>
            </a:pPr>
            <a:endParaRPr lang="en-US" sz="11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If you’re having technical difficulties please contact the Technical Advisors listed in the agenda.</a:t>
            </a:r>
          </a:p>
          <a:p>
            <a:endParaRPr lang="en-US" sz="1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If </a:t>
            </a:r>
            <a:r>
              <a:rPr lang="en-US" sz="2800" dirty="0">
                <a:latin typeface="Times New Roman" panose="02020603050405020304" pitchFamily="18" charset="0"/>
                <a:cs typeface="Times New Roman" panose="02020603050405020304" pitchFamily="18" charset="0"/>
              </a:rPr>
              <a:t>you need </a:t>
            </a:r>
            <a:r>
              <a:rPr lang="en-US" sz="2800" dirty="0" smtClean="0">
                <a:latin typeface="Times New Roman" panose="02020603050405020304" pitchFamily="18" charset="0"/>
                <a:cs typeface="Times New Roman" panose="02020603050405020304" pitchFamily="18" charset="0"/>
              </a:rPr>
              <a:t>a comfort break, </a:t>
            </a:r>
            <a:r>
              <a:rPr lang="en-US" sz="2800" dirty="0">
                <a:latin typeface="Times New Roman" panose="02020603050405020304" pitchFamily="18" charset="0"/>
                <a:cs typeface="Times New Roman" panose="02020603050405020304" pitchFamily="18" charset="0"/>
              </a:rPr>
              <a:t>please do so and return as soon as possible.</a:t>
            </a:r>
          </a:p>
          <a:p>
            <a:endParaRPr lang="en-US" sz="1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Please remember, these sessions will be recorded for future use.           </a:t>
            </a:r>
          </a:p>
          <a:p>
            <a:pPr marL="0" indent="0">
              <a:buNone/>
            </a:pP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a:t>
            </a:r>
            <a:r>
              <a:rPr lang="en-US" sz="2800" b="1" u="sng" dirty="0" smtClean="0">
                <a:latin typeface="Times New Roman" panose="02020603050405020304" pitchFamily="18" charset="0"/>
                <a:cs typeface="Times New Roman" panose="02020603050405020304" pitchFamily="18" charset="0"/>
              </a:rPr>
              <a:t>Everything on the internet lasts forever!</a:t>
            </a:r>
            <a:endParaRPr lang="en-US" sz="2800" b="1" u="sng"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pPr marL="0" indent="0">
              <a:buNone/>
            </a:pPr>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52124A5-1B9B-4B07-834C-F8730363EEE2}" type="slidenum">
              <a:rPr kumimoji="0" lang="en-US" altLang="en-US" sz="24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altLang="en-US" sz="24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sp>
        <p:nvSpPr>
          <p:cNvPr id="5" name="TextBox 4"/>
          <p:cNvSpPr txBox="1"/>
          <p:nvPr/>
        </p:nvSpPr>
        <p:spPr>
          <a:xfrm>
            <a:off x="267629" y="156117"/>
            <a:ext cx="8073483"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Functions Check</a:t>
            </a:r>
            <a:endParaRPr kumimoji="0" lang="en-US" sz="4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1552635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10515600" cy="1325563"/>
          </a:xfrm>
        </p:spPr>
        <p:txBody>
          <a:bodyPr/>
          <a:lstStyle/>
          <a:p>
            <a:r>
              <a:rPr lang="en-US" dirty="0"/>
              <a:t>Lesson Objectives: </a:t>
            </a:r>
          </a:p>
        </p:txBody>
      </p:sp>
      <p:sp>
        <p:nvSpPr>
          <p:cNvPr id="2" name="Content Placeholder 1"/>
          <p:cNvSpPr>
            <a:spLocks noGrp="1"/>
          </p:cNvSpPr>
          <p:nvPr>
            <p:ph idx="1"/>
          </p:nvPr>
        </p:nvSpPr>
        <p:spPr/>
        <p:txBody>
          <a:bodyPr>
            <a:normAutofit lnSpcReduction="10000"/>
          </a:bodyPr>
          <a:lstStyle/>
          <a:p>
            <a:r>
              <a:rPr lang="en-US" dirty="0"/>
              <a:t>Distinguishing Legacy v. AMA </a:t>
            </a:r>
          </a:p>
          <a:p>
            <a:r>
              <a:rPr lang="en-US" dirty="0"/>
              <a:t>How to properly </a:t>
            </a:r>
            <a:r>
              <a:rPr lang="en-US" i="1" dirty="0"/>
              <a:t>identify</a:t>
            </a:r>
            <a:r>
              <a:rPr lang="en-US" dirty="0"/>
              <a:t> issues on appeal</a:t>
            </a:r>
          </a:p>
          <a:p>
            <a:r>
              <a:rPr lang="en-US" dirty="0"/>
              <a:t>How to properly use </a:t>
            </a:r>
            <a:r>
              <a:rPr lang="en-US" u="sng" dirty="0"/>
              <a:t>benefit of the doubt</a:t>
            </a:r>
          </a:p>
          <a:p>
            <a:r>
              <a:rPr lang="en-US" dirty="0"/>
              <a:t>How to present references</a:t>
            </a:r>
          </a:p>
          <a:p>
            <a:r>
              <a:rPr lang="en-US" dirty="0"/>
              <a:t>How and when to request a remand at the BVA due to a </a:t>
            </a:r>
            <a:r>
              <a:rPr lang="en-US" u="sng" dirty="0"/>
              <a:t>duty to assist </a:t>
            </a:r>
            <a:r>
              <a:rPr lang="en-US" dirty="0" smtClean="0"/>
              <a:t>error (38 </a:t>
            </a:r>
            <a:r>
              <a:rPr lang="en-US" dirty="0"/>
              <a:t>CFR § </a:t>
            </a:r>
            <a:r>
              <a:rPr lang="en-US" dirty="0" smtClean="0"/>
              <a:t>3.159 (c) /M21-1</a:t>
            </a:r>
            <a:r>
              <a:rPr lang="en-US" dirty="0"/>
              <a:t>, Part I, Chapter 1, Section </a:t>
            </a:r>
            <a:r>
              <a:rPr lang="en-US" dirty="0" smtClean="0"/>
              <a:t>A)</a:t>
            </a:r>
            <a:endParaRPr lang="en-US" dirty="0"/>
          </a:p>
          <a:p>
            <a:endParaRPr lang="en-US" dirty="0"/>
          </a:p>
          <a:p>
            <a:pPr marL="0" indent="0" algn="ctr">
              <a:buNone/>
            </a:pPr>
            <a:r>
              <a:rPr lang="en-US" b="1" dirty="0"/>
              <a:t>With the </a:t>
            </a:r>
            <a:r>
              <a:rPr lang="en-US" b="1" u="sng" dirty="0"/>
              <a:t>purpose</a:t>
            </a:r>
            <a:r>
              <a:rPr lang="en-US" b="1" dirty="0"/>
              <a:t> of providing VFW accredited representatives comprehensive instruction on how to properly present written argument to the VA in support of an AMA appeal</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33761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9DD08-C363-4E73-8AC8-FDD1666BB0EE}"/>
              </a:ext>
            </a:extLst>
          </p:cNvPr>
          <p:cNvSpPr>
            <a:spLocks noGrp="1"/>
          </p:cNvSpPr>
          <p:nvPr>
            <p:ph type="title"/>
          </p:nvPr>
        </p:nvSpPr>
        <p:spPr>
          <a:xfrm>
            <a:off x="0" y="136526"/>
            <a:ext cx="11353800" cy="1122932"/>
          </a:xfrm>
        </p:spPr>
        <p:txBody>
          <a:bodyPr/>
          <a:lstStyle/>
          <a:p>
            <a:r>
              <a:rPr lang="en-US" dirty="0"/>
              <a:t>Lesson Objectives continued:</a:t>
            </a:r>
          </a:p>
        </p:txBody>
      </p:sp>
      <p:sp>
        <p:nvSpPr>
          <p:cNvPr id="3" name="Content Placeholder 2">
            <a:extLst>
              <a:ext uri="{FF2B5EF4-FFF2-40B4-BE49-F238E27FC236}">
                <a16:creationId xmlns:a16="http://schemas.microsoft.com/office/drawing/2014/main" id="{2CCE6314-1722-4BB9-8D4C-111A7E62116C}"/>
              </a:ext>
            </a:extLst>
          </p:cNvPr>
          <p:cNvSpPr>
            <a:spLocks noGrp="1"/>
          </p:cNvSpPr>
          <p:nvPr>
            <p:ph idx="1"/>
          </p:nvPr>
        </p:nvSpPr>
        <p:spPr>
          <a:xfrm>
            <a:off x="205740" y="1259458"/>
            <a:ext cx="11304270" cy="5154930"/>
          </a:xfrm>
        </p:spPr>
        <p:txBody>
          <a:bodyPr>
            <a:noAutofit/>
          </a:bodyPr>
          <a:lstStyle/>
          <a:p>
            <a:pPr marL="0" indent="0">
              <a:buNone/>
            </a:pPr>
            <a:r>
              <a:rPr lang="en-US" dirty="0"/>
              <a:t>Why are we teaching this class again</a:t>
            </a:r>
            <a:r>
              <a:rPr lang="en-US" dirty="0" smtClean="0"/>
              <a:t>?</a:t>
            </a:r>
          </a:p>
          <a:p>
            <a:endParaRPr lang="en-US" sz="900" dirty="0"/>
          </a:p>
          <a:p>
            <a:pPr lvl="1"/>
            <a:r>
              <a:rPr lang="en-US" sz="2600" dirty="0"/>
              <a:t>We are seeing claims filed with little or no argument on a regular basis – this lacking </a:t>
            </a:r>
            <a:r>
              <a:rPr lang="en-US" sz="2600" dirty="0" smtClean="0"/>
              <a:t>creates </a:t>
            </a:r>
            <a:r>
              <a:rPr lang="en-US" sz="2600" dirty="0"/>
              <a:t>inadequate representation that could have been </a:t>
            </a:r>
            <a:r>
              <a:rPr lang="en-US" sz="2600" dirty="0" smtClean="0"/>
              <a:t>avoided</a:t>
            </a:r>
          </a:p>
          <a:p>
            <a:pPr marL="457200" lvl="1" indent="0">
              <a:buNone/>
            </a:pPr>
            <a:endParaRPr lang="en-US" sz="1000" dirty="0"/>
          </a:p>
          <a:p>
            <a:pPr lvl="1"/>
            <a:r>
              <a:rPr lang="en-US" sz="2600" dirty="0"/>
              <a:t>We </a:t>
            </a:r>
            <a:r>
              <a:rPr lang="en-US" sz="2600" dirty="0" smtClean="0"/>
              <a:t>need YOU to be </a:t>
            </a:r>
            <a:r>
              <a:rPr lang="en-US" sz="2600" dirty="0"/>
              <a:t>the </a:t>
            </a:r>
            <a:r>
              <a:rPr lang="en-US" sz="2600" dirty="0" smtClean="0"/>
              <a:t>primary contact </a:t>
            </a:r>
            <a:r>
              <a:rPr lang="en-US" sz="2600" dirty="0"/>
              <a:t>with the veteran/family </a:t>
            </a:r>
            <a:r>
              <a:rPr lang="en-US" sz="2600" dirty="0" smtClean="0"/>
              <a:t>member </a:t>
            </a:r>
            <a:r>
              <a:rPr lang="en-US" sz="2600" dirty="0"/>
              <a:t>who can direct the individual to obtain the necessary evidence within a reasonable period of </a:t>
            </a:r>
            <a:r>
              <a:rPr lang="en-US" sz="2600" dirty="0" smtClean="0"/>
              <a:t>time. If </a:t>
            </a:r>
            <a:r>
              <a:rPr lang="en-US" sz="2600" dirty="0"/>
              <a:t>we wait until </a:t>
            </a:r>
            <a:r>
              <a:rPr lang="en-US" sz="2600" dirty="0" smtClean="0"/>
              <a:t>the appeal reaches </a:t>
            </a:r>
            <a:r>
              <a:rPr lang="en-US" sz="2600" dirty="0"/>
              <a:t>the Board</a:t>
            </a:r>
            <a:r>
              <a:rPr lang="en-US" sz="2600" dirty="0" smtClean="0"/>
              <a:t>, </a:t>
            </a:r>
            <a:r>
              <a:rPr lang="en-US" sz="2600" dirty="0"/>
              <a:t>clients become frustrated </a:t>
            </a:r>
            <a:r>
              <a:rPr lang="en-US" sz="2600" dirty="0" smtClean="0"/>
              <a:t>because they weren’t told about the required information sooner </a:t>
            </a:r>
            <a:r>
              <a:rPr lang="en-US" sz="2600" dirty="0"/>
              <a:t>and we may not have sufficient time to request the </a:t>
            </a:r>
            <a:r>
              <a:rPr lang="en-US" sz="2600" dirty="0" smtClean="0"/>
              <a:t>information. This </a:t>
            </a:r>
            <a:r>
              <a:rPr lang="en-US" sz="2600" dirty="0"/>
              <a:t>places the claim at a distinct disadvantage and further frustrates the </a:t>
            </a:r>
            <a:r>
              <a:rPr lang="en-US" sz="2600" dirty="0" smtClean="0"/>
              <a:t>veteran.</a:t>
            </a:r>
          </a:p>
          <a:p>
            <a:pPr marL="457200" lvl="1" indent="0">
              <a:buNone/>
            </a:pPr>
            <a:endParaRPr lang="en-US" sz="900" dirty="0"/>
          </a:p>
          <a:p>
            <a:pPr lvl="1"/>
            <a:r>
              <a:rPr lang="en-US" sz="2600" b="1" dirty="0"/>
              <a:t>You can filter out meritless claims before they become a problem for the </a:t>
            </a:r>
            <a:r>
              <a:rPr lang="en-US" sz="2600" b="1" dirty="0" smtClean="0"/>
              <a:t>VFW</a:t>
            </a:r>
            <a:endParaRPr lang="en-US" sz="2600" b="1" dirty="0"/>
          </a:p>
          <a:p>
            <a:pPr lvl="1"/>
            <a:endParaRPr lang="en-US" dirty="0"/>
          </a:p>
        </p:txBody>
      </p:sp>
      <p:sp>
        <p:nvSpPr>
          <p:cNvPr id="4" name="Slide Number Placeholder 3">
            <a:extLst>
              <a:ext uri="{FF2B5EF4-FFF2-40B4-BE49-F238E27FC236}">
                <a16:creationId xmlns:a16="http://schemas.microsoft.com/office/drawing/2014/main" id="{83D6DD9D-87F2-499C-8AFA-63502170B5C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30058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10515600" cy="1325563"/>
          </a:xfrm>
        </p:spPr>
        <p:txBody>
          <a:bodyPr/>
          <a:lstStyle/>
          <a:p>
            <a:r>
              <a:rPr lang="en-US" dirty="0"/>
              <a:t>Background: </a:t>
            </a:r>
          </a:p>
        </p:txBody>
      </p:sp>
      <p:sp>
        <p:nvSpPr>
          <p:cNvPr id="2" name="Content Placeholder 1"/>
          <p:cNvSpPr>
            <a:spLocks noGrp="1"/>
          </p:cNvSpPr>
          <p:nvPr>
            <p:ph idx="1"/>
          </p:nvPr>
        </p:nvSpPr>
        <p:spPr>
          <a:xfrm>
            <a:off x="354330" y="1478280"/>
            <a:ext cx="11487150" cy="4725353"/>
          </a:xfrm>
        </p:spPr>
        <p:txBody>
          <a:bodyPr>
            <a:noAutofit/>
          </a:bodyPr>
          <a:lstStyle/>
          <a:p>
            <a:pPr>
              <a:spcBef>
                <a:spcPts val="600"/>
              </a:spcBef>
            </a:pPr>
            <a:r>
              <a:rPr lang="en-US" dirty="0"/>
              <a:t>In August of 2017, Congress revised the appeals process allowing for two different types of appellate procedures: Legacy and AMA Appeals.  </a:t>
            </a:r>
          </a:p>
          <a:p>
            <a:pPr>
              <a:spcBef>
                <a:spcPts val="600"/>
              </a:spcBef>
            </a:pPr>
            <a:endParaRPr lang="en-US" sz="500" dirty="0"/>
          </a:p>
          <a:p>
            <a:pPr>
              <a:spcBef>
                <a:spcPts val="600"/>
              </a:spcBef>
            </a:pPr>
            <a:r>
              <a:rPr lang="en-US" dirty="0"/>
              <a:t>The new AMA process went into effect on February 19, 2019.  </a:t>
            </a:r>
          </a:p>
          <a:p>
            <a:pPr>
              <a:spcBef>
                <a:spcPts val="600"/>
              </a:spcBef>
            </a:pPr>
            <a:endParaRPr lang="en-US" sz="1000" dirty="0"/>
          </a:p>
          <a:p>
            <a:pPr>
              <a:spcBef>
                <a:spcPts val="600"/>
              </a:spcBef>
            </a:pPr>
            <a:r>
              <a:rPr lang="en-US" dirty="0"/>
              <a:t>Both processes require timely filing. In the era of Covid-19, argument can be made that disruptions and unexpected delays have caused untimely filing.</a:t>
            </a:r>
          </a:p>
          <a:p>
            <a:pPr>
              <a:spcBef>
                <a:spcPts val="600"/>
              </a:spcBef>
            </a:pPr>
            <a:endParaRPr lang="en-US" sz="1000" dirty="0"/>
          </a:p>
          <a:p>
            <a:pPr>
              <a:spcBef>
                <a:spcPts val="600"/>
              </a:spcBef>
            </a:pPr>
            <a:r>
              <a:rPr lang="en-US" dirty="0"/>
              <a:t>BVA rules and regulations can be found in Title 38 of the Code of Federal Regulations (CFR), part 19-20.</a:t>
            </a:r>
          </a:p>
          <a:p>
            <a:pPr>
              <a:spcBef>
                <a:spcPts val="600"/>
              </a:spcBef>
            </a:pPr>
            <a:endParaRPr lang="en-US" sz="1000" dirty="0"/>
          </a:p>
          <a:p>
            <a:pPr>
              <a:spcBef>
                <a:spcPts val="600"/>
              </a:spcBef>
            </a:pPr>
            <a:r>
              <a:rPr lang="en-US" dirty="0"/>
              <a:t>Absent compelling </a:t>
            </a:r>
            <a:r>
              <a:rPr lang="en-US" dirty="0" smtClean="0"/>
              <a:t>circumstances, </a:t>
            </a:r>
            <a:r>
              <a:rPr lang="en-US" dirty="0"/>
              <a:t>the VFW does not accept representation in an appealed case once the appeal has been filed or while in remand status.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668425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Custom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TotalTime>
  <Words>3068</Words>
  <Application>Microsoft Office PowerPoint</Application>
  <PresentationFormat>Widescreen</PresentationFormat>
  <Paragraphs>438</Paragraphs>
  <Slides>37</Slides>
  <Notes>26</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37</vt:i4>
      </vt:variant>
    </vt:vector>
  </HeadingPairs>
  <TitlesOfParts>
    <vt:vector size="45" baseType="lpstr">
      <vt:lpstr>Arial</vt:lpstr>
      <vt:lpstr>Calibri</vt:lpstr>
      <vt:lpstr>Calibri Light</vt:lpstr>
      <vt:lpstr>Times New Roman</vt:lpstr>
      <vt:lpstr>Office Theme</vt:lpstr>
      <vt:lpstr>1_Office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Lesson Objectives: </vt:lpstr>
      <vt:lpstr>Lesson Objectives continued:</vt:lpstr>
      <vt:lpstr>Background: </vt:lpstr>
      <vt:lpstr>Volume at the Board:</vt:lpstr>
      <vt:lpstr>Legacy v. AMA:</vt:lpstr>
      <vt:lpstr>When Working on an Appeal:</vt:lpstr>
      <vt:lpstr>IRAC – Appeal Writing Method:</vt:lpstr>
      <vt:lpstr>Identifying the Issue:</vt:lpstr>
      <vt:lpstr>Misstated Issues:</vt:lpstr>
      <vt:lpstr>Recognizing applicable rule:</vt:lpstr>
      <vt:lpstr>Non-meritorious Appeals:</vt:lpstr>
      <vt:lpstr>Analysis / Argument:</vt:lpstr>
      <vt:lpstr>Analysis / Argument:</vt:lpstr>
      <vt:lpstr>Analysis / Argument:</vt:lpstr>
      <vt:lpstr>Analysis / Argument continued:</vt:lpstr>
      <vt:lpstr>Analysis / Argument continued:</vt:lpstr>
      <vt:lpstr>References/Citations:</vt:lpstr>
      <vt:lpstr>References/Citations continued:</vt:lpstr>
      <vt:lpstr>Conclusion:</vt:lpstr>
      <vt:lpstr>Clear Writing:</vt:lpstr>
      <vt:lpstr>Persuasive Writing:</vt:lpstr>
      <vt:lpstr>Common pitfalls to avoid when writing:</vt:lpstr>
      <vt:lpstr>Common pitfalls continued:</vt:lpstr>
      <vt:lpstr>Scenario 1 :</vt:lpstr>
      <vt:lpstr>Scenario 2 :</vt:lpstr>
      <vt:lpstr>Scenario 3:</vt:lpstr>
      <vt:lpstr>Scenario 4:</vt:lpstr>
      <vt:lpstr>Scenario 5:</vt:lpstr>
      <vt:lpstr>Final Scenario  </vt:lpstr>
      <vt:lpstr>Final Scenario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Fletcher</dc:creator>
  <cp:lastModifiedBy>Christopher Macinkowicz</cp:lastModifiedBy>
  <cp:revision>13</cp:revision>
  <dcterms:created xsi:type="dcterms:W3CDTF">2020-09-04T15:48:33Z</dcterms:created>
  <dcterms:modified xsi:type="dcterms:W3CDTF">2020-09-10T16:13:39Z</dcterms:modified>
</cp:coreProperties>
</file>