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80" r:id="rId1"/>
    <p:sldMasterId id="2147483885" r:id="rId2"/>
    <p:sldMasterId id="2147483892" r:id="rId3"/>
  </p:sldMasterIdLst>
  <p:notesMasterIdLst>
    <p:notesMasterId r:id="rId82"/>
  </p:notesMasterIdLst>
  <p:handoutMasterIdLst>
    <p:handoutMasterId r:id="rId83"/>
  </p:handoutMasterIdLst>
  <p:sldIdLst>
    <p:sldId id="256" r:id="rId4"/>
    <p:sldId id="359" r:id="rId5"/>
    <p:sldId id="354" r:id="rId6"/>
    <p:sldId id="355" r:id="rId7"/>
    <p:sldId id="357" r:id="rId8"/>
    <p:sldId id="291" r:id="rId9"/>
    <p:sldId id="292" r:id="rId10"/>
    <p:sldId id="294" r:id="rId11"/>
    <p:sldId id="258" r:id="rId12"/>
    <p:sldId id="259" r:id="rId13"/>
    <p:sldId id="295" r:id="rId14"/>
    <p:sldId id="260" r:id="rId15"/>
    <p:sldId id="305" r:id="rId16"/>
    <p:sldId id="261" r:id="rId17"/>
    <p:sldId id="264" r:id="rId18"/>
    <p:sldId id="299" r:id="rId19"/>
    <p:sldId id="300" r:id="rId20"/>
    <p:sldId id="302" r:id="rId21"/>
    <p:sldId id="301" r:id="rId22"/>
    <p:sldId id="266" r:id="rId23"/>
    <p:sldId id="278" r:id="rId24"/>
    <p:sldId id="279" r:id="rId25"/>
    <p:sldId id="280" r:id="rId26"/>
    <p:sldId id="267" r:id="rId27"/>
    <p:sldId id="271" r:id="rId28"/>
    <p:sldId id="281" r:id="rId29"/>
    <p:sldId id="282" r:id="rId30"/>
    <p:sldId id="284" r:id="rId31"/>
    <p:sldId id="304" r:id="rId32"/>
    <p:sldId id="270" r:id="rId33"/>
    <p:sldId id="297" r:id="rId34"/>
    <p:sldId id="277" r:id="rId35"/>
    <p:sldId id="272" r:id="rId36"/>
    <p:sldId id="274" r:id="rId37"/>
    <p:sldId id="275" r:id="rId38"/>
    <p:sldId id="288" r:id="rId39"/>
    <p:sldId id="290" r:id="rId40"/>
    <p:sldId id="303" r:id="rId41"/>
    <p:sldId id="358" r:id="rId42"/>
    <p:sldId id="306" r:id="rId43"/>
    <p:sldId id="307" r:id="rId44"/>
    <p:sldId id="308" r:id="rId45"/>
    <p:sldId id="309" r:id="rId46"/>
    <p:sldId id="310" r:id="rId47"/>
    <p:sldId id="311" r:id="rId48"/>
    <p:sldId id="312" r:id="rId49"/>
    <p:sldId id="315" r:id="rId50"/>
    <p:sldId id="316" r:id="rId51"/>
    <p:sldId id="317"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36" r:id="rId68"/>
    <p:sldId id="337" r:id="rId69"/>
    <p:sldId id="338" r:id="rId70"/>
    <p:sldId id="339" r:id="rId71"/>
    <p:sldId id="340" r:id="rId72"/>
    <p:sldId id="341" r:id="rId73"/>
    <p:sldId id="342" r:id="rId74"/>
    <p:sldId id="343" r:id="rId75"/>
    <p:sldId id="344" r:id="rId76"/>
    <p:sldId id="345" r:id="rId77"/>
    <p:sldId id="346" r:id="rId78"/>
    <p:sldId id="347" r:id="rId79"/>
    <p:sldId id="348" r:id="rId80"/>
    <p:sldId id="351" r:id="rId81"/>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664" userDrawn="1">
          <p15:clr>
            <a:srgbClr val="A4A3A4"/>
          </p15:clr>
        </p15:guide>
        <p15:guide id="2" pos="195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 clrIdx="0">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99" autoAdjust="0"/>
    <p:restoredTop sz="85733" autoAdjust="0"/>
  </p:normalViewPr>
  <p:slideViewPr>
    <p:cSldViewPr>
      <p:cViewPr varScale="1">
        <p:scale>
          <a:sx n="56" d="100"/>
          <a:sy n="56" d="100"/>
        </p:scale>
        <p:origin x="772" y="40"/>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84" d="100"/>
          <a:sy n="84" d="100"/>
        </p:scale>
        <p:origin x="3786" y="78"/>
      </p:cViewPr>
      <p:guideLst>
        <p:guide orient="horz" pos="2664"/>
        <p:guide pos="195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commentAuthors" Target="commentAuthor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theme" Target="theme/theme1.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notesMaster" Target="notesMasters/notesMaster1.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handoutMaster" Target="handoutMasters/handoutMaster1.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899959" cy="466913"/>
          </a:xfrm>
          <a:prstGeom prst="rect">
            <a:avLst/>
          </a:prstGeom>
        </p:spPr>
        <p:txBody>
          <a:bodyPr vert="horz" lIns="83715" tIns="41857" rIns="83715" bIns="41857" rtlCol="0"/>
          <a:lstStyle>
            <a:lvl1pPr algn="l">
              <a:defRPr sz="1100"/>
            </a:lvl1pPr>
          </a:lstStyle>
          <a:p>
            <a:pPr>
              <a:defRPr/>
            </a:pPr>
            <a:r>
              <a:rPr lang="en-US" sz="1400" dirty="0">
                <a:latin typeface="Times New Roman" panose="02020603050405020304" pitchFamily="18" charset="0"/>
                <a:cs typeface="Times New Roman" panose="02020603050405020304" pitchFamily="18" charset="0"/>
              </a:rPr>
              <a:t>7 Paths to Service Connection - Hazell</a:t>
            </a:r>
          </a:p>
        </p:txBody>
      </p:sp>
      <p:sp>
        <p:nvSpPr>
          <p:cNvPr id="6" name="Header Placeholder 1"/>
          <p:cNvSpPr txBox="1">
            <a:spLocks/>
          </p:cNvSpPr>
          <p:nvPr/>
        </p:nvSpPr>
        <p:spPr>
          <a:xfrm>
            <a:off x="1" y="8763079"/>
            <a:ext cx="3899959" cy="466913"/>
          </a:xfrm>
          <a:prstGeom prst="rect">
            <a:avLst/>
          </a:prstGeom>
        </p:spPr>
        <p:txBody>
          <a:bodyPr vert="horz" lIns="83715" tIns="41857" rIns="83715" bIns="41857" rtlCol="0"/>
          <a:lstStyle>
            <a:defPPr>
              <a:defRPr lang="en-GB"/>
            </a:defPPr>
            <a:lvl1pPr algn="l" defTabSz="457200" rtl="0" eaLnBrk="0" fontAlgn="base" hangingPunct="0">
              <a:spcBef>
                <a:spcPct val="0"/>
              </a:spcBef>
              <a:spcAft>
                <a:spcPct val="0"/>
              </a:spcAft>
              <a:defRPr sz="1100"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defRPr/>
            </a:pPr>
            <a:endParaRPr lang="en-US" sz="1400" dirty="0">
              <a:latin typeface="Times New Roman" panose="02020603050405020304" pitchFamily="18" charset="0"/>
              <a:cs typeface="Times New Roman" panose="02020603050405020304" pitchFamily="18" charset="0"/>
            </a:endParaRPr>
          </a:p>
          <a:p>
            <a:pPr>
              <a:defRPr/>
            </a:pPr>
            <a:r>
              <a:rPr lang="en-US" sz="1400" dirty="0">
                <a:latin typeface="Times New Roman" panose="02020603050405020304" pitchFamily="18" charset="0"/>
                <a:cs typeface="Times New Roman" panose="02020603050405020304" pitchFamily="18" charset="0"/>
              </a:rPr>
              <a:t>7 Paths to Service Connection - Hazell</a:t>
            </a:r>
          </a:p>
        </p:txBody>
      </p:sp>
      <p:sp>
        <p:nvSpPr>
          <p:cNvPr id="3" name="Slide Number Placeholder 2"/>
          <p:cNvSpPr>
            <a:spLocks noGrp="1"/>
          </p:cNvSpPr>
          <p:nvPr>
            <p:ph type="sldNum" sz="quarter" idx="3"/>
          </p:nvPr>
        </p:nvSpPr>
        <p:spPr>
          <a:xfrm>
            <a:off x="3976477" y="8839360"/>
            <a:ext cx="3041862" cy="466566"/>
          </a:xfrm>
          <a:prstGeom prst="rect">
            <a:avLst/>
          </a:prstGeom>
        </p:spPr>
        <p:txBody>
          <a:bodyPr vert="horz" lIns="91403" tIns="45702" rIns="91403" bIns="45702" rtlCol="0" anchor="b"/>
          <a:lstStyle>
            <a:lvl1pPr algn="r">
              <a:defRPr sz="1200"/>
            </a:lvl1pPr>
          </a:lstStyle>
          <a:p>
            <a:fld id="{7C54FBB6-D95C-45EF-B193-9D17E7CC242B}" type="slidenum">
              <a:rPr lang="en-US" sz="1600"/>
              <a:t>‹#›</a:t>
            </a:fld>
            <a:endParaRPr lang="en-US" dirty="0"/>
          </a:p>
        </p:txBody>
      </p:sp>
    </p:spTree>
    <p:extLst>
      <p:ext uri="{BB962C8B-B14F-4D97-AF65-F5344CB8AC3E}">
        <p14:creationId xmlns:p14="http://schemas.microsoft.com/office/powerpoint/2010/main" val="42807109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
          <p:cNvSpPr>
            <a:spLocks noGrp="1" noRot="1" noChangeAspect="1" noChangeArrowheads="1"/>
          </p:cNvSpPr>
          <p:nvPr>
            <p:ph type="sldImg"/>
          </p:nvPr>
        </p:nvSpPr>
        <p:spPr bwMode="auto">
          <a:xfrm>
            <a:off x="409575" y="706438"/>
            <a:ext cx="6199188" cy="3487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p:cNvSpPr>
            <a:spLocks noGrp="1" noChangeArrowheads="1"/>
          </p:cNvSpPr>
          <p:nvPr>
            <p:ph type="body"/>
          </p:nvPr>
        </p:nvSpPr>
        <p:spPr bwMode="auto">
          <a:xfrm>
            <a:off x="701993" y="4418699"/>
            <a:ext cx="5615940" cy="4186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smtClean="0"/>
          </a:p>
        </p:txBody>
      </p:sp>
      <p:sp>
        <p:nvSpPr>
          <p:cNvPr id="3075" name="Rectangle 3"/>
          <p:cNvSpPr>
            <a:spLocks noGrp="1" noChangeArrowheads="1"/>
          </p:cNvSpPr>
          <p:nvPr>
            <p:ph type="hdr"/>
          </p:nvPr>
        </p:nvSpPr>
        <p:spPr bwMode="auto">
          <a:xfrm>
            <a:off x="0" y="1"/>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2745" algn="l"/>
                <a:tab pos="1325491" algn="l"/>
                <a:tab pos="1988235" algn="l"/>
                <a:tab pos="2650979"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6" name="Rectangle 4"/>
          <p:cNvSpPr>
            <a:spLocks noGrp="1" noChangeArrowheads="1"/>
          </p:cNvSpPr>
          <p:nvPr>
            <p:ph type="dt"/>
          </p:nvPr>
        </p:nvSpPr>
        <p:spPr bwMode="auto">
          <a:xfrm>
            <a:off x="3973083" y="1"/>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2745" algn="l"/>
                <a:tab pos="1325491" algn="l"/>
                <a:tab pos="1988235" algn="l"/>
                <a:tab pos="2650979"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7" name="Rectangle 5"/>
          <p:cNvSpPr>
            <a:spLocks noGrp="1" noChangeArrowheads="1"/>
          </p:cNvSpPr>
          <p:nvPr>
            <p:ph type="ftr"/>
          </p:nvPr>
        </p:nvSpPr>
        <p:spPr bwMode="auto">
          <a:xfrm>
            <a:off x="0" y="8840630"/>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2745" algn="l"/>
                <a:tab pos="1325491" algn="l"/>
                <a:tab pos="1988235" algn="l"/>
                <a:tab pos="2650979"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8" name="Rectangle 6"/>
          <p:cNvSpPr>
            <a:spLocks noGrp="1" noChangeArrowheads="1"/>
          </p:cNvSpPr>
          <p:nvPr>
            <p:ph type="sldNum"/>
          </p:nvPr>
        </p:nvSpPr>
        <p:spPr bwMode="auto">
          <a:xfrm>
            <a:off x="3973083" y="8840630"/>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2745" algn="l"/>
                <a:tab pos="1325491" algn="l"/>
                <a:tab pos="1988235" algn="l"/>
                <a:tab pos="2650979" algn="l"/>
              </a:tabLst>
              <a:defRPr sz="1300">
                <a:solidFill>
                  <a:srgbClr val="000000"/>
                </a:solidFill>
                <a:latin typeface="Times New Roman" panose="02020603050405020304" pitchFamily="18" charset="0"/>
                <a:ea typeface="+mn-ea"/>
              </a:defRPr>
            </a:lvl1pPr>
          </a:lstStyle>
          <a:p>
            <a:pPr>
              <a:defRPr/>
            </a:pPr>
            <a:fld id="{0673A790-0950-4980-9BDE-58B7076123B7}" type="slidenum">
              <a:rPr lang="en-US" altLang="en-US"/>
              <a:pPr>
                <a:defRPr/>
              </a:pPr>
              <a:t>‹#›</a:t>
            </a:fld>
            <a:endParaRPr lang="en-US" altLang="en-US"/>
          </a:p>
        </p:txBody>
      </p:sp>
    </p:spTree>
    <p:extLst>
      <p:ext uri="{BB962C8B-B14F-4D97-AF65-F5344CB8AC3E}">
        <p14:creationId xmlns:p14="http://schemas.microsoft.com/office/powerpoint/2010/main" val="28056886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64FC5BC7-F445-4675-A97D-AAEC485BD4A8}" type="slidenum">
              <a:rPr lang="en-US" altLang="en-US" sz="1300">
                <a:ea typeface="Arial Unicode MS" panose="020B0604020202020204" pitchFamily="34" charset="-128"/>
              </a:rPr>
              <a:pPr>
                <a:spcBef>
                  <a:spcPct val="0"/>
                </a:spcBef>
              </a:pPr>
              <a:t>1</a:t>
            </a:fld>
            <a:endParaRPr lang="en-US" altLang="en-US" sz="1300">
              <a:ea typeface="Arial Unicode MS" panose="020B0604020202020204" pitchFamily="34" charset="-128"/>
            </a:endParaRPr>
          </a:p>
        </p:txBody>
      </p:sp>
      <p:sp>
        <p:nvSpPr>
          <p:cNvPr id="7171" name="Rectangle 1"/>
          <p:cNvSpPr>
            <a:spLocks noGrp="1" noRot="1" noChangeAspect="1" noChangeArrowheads="1" noTextEdit="1"/>
          </p:cNvSpPr>
          <p:nvPr>
            <p:ph type="sldImg"/>
          </p:nvPr>
        </p:nvSpPr>
        <p:spPr>
          <a:xfrm>
            <a:off x="409575" y="706438"/>
            <a:ext cx="6200775"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5036615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38B1A3C-2277-4210-BAE3-C20D2750A01F}" type="slidenum">
              <a:rPr lang="en-US" altLang="en-US" sz="1300">
                <a:ea typeface="Arial Unicode MS" panose="020B0604020202020204" pitchFamily="34" charset="-128"/>
              </a:rPr>
              <a:pPr>
                <a:spcBef>
                  <a:spcPct val="0"/>
                </a:spcBef>
              </a:pPr>
              <a:t>10</a:t>
            </a:fld>
            <a:endParaRPr lang="en-US" altLang="en-US" sz="1300">
              <a:ea typeface="Arial Unicode MS" panose="020B0604020202020204" pitchFamily="34" charset="-128"/>
            </a:endParaRPr>
          </a:p>
        </p:txBody>
      </p:sp>
      <p:sp>
        <p:nvSpPr>
          <p:cNvPr id="1945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smtClean="0"/>
              <a:t>Note that each path is separate </a:t>
            </a:r>
          </a:p>
          <a:p>
            <a:endParaRPr lang="en-US" altLang="en-US" dirty="0" smtClean="0"/>
          </a:p>
          <a:p>
            <a:r>
              <a:rPr lang="en-US" altLang="en-US" dirty="0" smtClean="0"/>
              <a:t>Duty periods under 3.6a, b, c,</a:t>
            </a:r>
            <a:r>
              <a:rPr lang="en-US" altLang="en-US" baseline="0" dirty="0" smtClean="0"/>
              <a:t> &amp; d</a:t>
            </a:r>
          </a:p>
          <a:p>
            <a:endParaRPr lang="en-US" altLang="en-US" baseline="0" dirty="0" smtClean="0"/>
          </a:p>
          <a:p>
            <a:r>
              <a:rPr lang="en-US" altLang="en-US" baseline="0" dirty="0" smtClean="0"/>
              <a:t>Discuss different statuses of reserves &amp; guard</a:t>
            </a:r>
            <a:endParaRPr lang="en-US" altLang="en-US" dirty="0" smtClean="0"/>
          </a:p>
        </p:txBody>
      </p:sp>
    </p:spTree>
    <p:extLst>
      <p:ext uri="{BB962C8B-B14F-4D97-AF65-F5344CB8AC3E}">
        <p14:creationId xmlns:p14="http://schemas.microsoft.com/office/powerpoint/2010/main" val="23390321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EC9DAEE4-E386-4C44-9520-E0B7AEDBADBF}" type="slidenum">
              <a:rPr lang="en-US" altLang="en-US" sz="1300">
                <a:ea typeface="Arial Unicode MS" panose="020B0604020202020204" pitchFamily="34" charset="-128"/>
              </a:rPr>
              <a:pPr>
                <a:spcBef>
                  <a:spcPct val="0"/>
                </a:spcBef>
              </a:pPr>
              <a:t>11</a:t>
            </a:fld>
            <a:endParaRPr lang="en-US" altLang="en-US" sz="1300">
              <a:ea typeface="Arial Unicode MS" panose="020B0604020202020204" pitchFamily="34" charset="-128"/>
            </a:endParaRPr>
          </a:p>
        </p:txBody>
      </p:sp>
      <p:sp>
        <p:nvSpPr>
          <p:cNvPr id="2150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smtClean="0"/>
              <a:t>Note that each path is separate </a:t>
            </a:r>
          </a:p>
        </p:txBody>
      </p:sp>
    </p:spTree>
    <p:extLst>
      <p:ext uri="{BB962C8B-B14F-4D97-AF65-F5344CB8AC3E}">
        <p14:creationId xmlns:p14="http://schemas.microsoft.com/office/powerpoint/2010/main" val="4182850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12</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smtClean="0"/>
          </a:p>
        </p:txBody>
      </p:sp>
    </p:spTree>
    <p:extLst>
      <p:ext uri="{BB962C8B-B14F-4D97-AF65-F5344CB8AC3E}">
        <p14:creationId xmlns:p14="http://schemas.microsoft.com/office/powerpoint/2010/main" val="4020911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13</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smtClean="0"/>
          </a:p>
        </p:txBody>
      </p:sp>
    </p:spTree>
    <p:extLst>
      <p:ext uri="{BB962C8B-B14F-4D97-AF65-F5344CB8AC3E}">
        <p14:creationId xmlns:p14="http://schemas.microsoft.com/office/powerpoint/2010/main" val="10815467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D4330DA8-7E1E-4AD9-9588-B6F5692836FB}" type="slidenum">
              <a:rPr lang="en-US" altLang="en-US" sz="1300">
                <a:ea typeface="Arial Unicode MS" panose="020B0604020202020204" pitchFamily="34" charset="-128"/>
              </a:rPr>
              <a:pPr>
                <a:spcBef>
                  <a:spcPct val="0"/>
                </a:spcBef>
              </a:pPr>
              <a:t>14</a:t>
            </a:fld>
            <a:endParaRPr lang="en-US" altLang="en-US" sz="1300">
              <a:ea typeface="Arial Unicode MS" panose="020B0604020202020204" pitchFamily="34" charset="-128"/>
            </a:endParaRPr>
          </a:p>
        </p:txBody>
      </p:sp>
      <p:sp>
        <p:nvSpPr>
          <p:cNvPr id="25603"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1146021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440FEDC3-716C-4761-8091-6293C0CAF7F3}" type="slidenum">
              <a:rPr lang="en-US" altLang="en-US" sz="1300">
                <a:ea typeface="Arial Unicode MS" panose="020B0604020202020204" pitchFamily="34" charset="-128"/>
              </a:rPr>
              <a:pPr>
                <a:spcBef>
                  <a:spcPct val="0"/>
                </a:spcBef>
              </a:pPr>
              <a:t>15</a:t>
            </a:fld>
            <a:endParaRPr lang="en-US" altLang="en-US" sz="1300">
              <a:ea typeface="Arial Unicode MS" panose="020B0604020202020204" pitchFamily="34" charset="-128"/>
            </a:endParaRPr>
          </a:p>
        </p:txBody>
      </p:sp>
      <p:sp>
        <p:nvSpPr>
          <p:cNvPr id="2969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70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smtClean="0"/>
              <a:t>Example of something clearly</a:t>
            </a:r>
            <a:r>
              <a:rPr lang="en-US" altLang="en-US" baseline="0" dirty="0" smtClean="0"/>
              <a:t> and unmistakably pre-existing service</a:t>
            </a:r>
            <a:endParaRPr lang="en-US" altLang="en-US" dirty="0" smtClean="0"/>
          </a:p>
        </p:txBody>
      </p:sp>
    </p:spTree>
    <p:extLst>
      <p:ext uri="{BB962C8B-B14F-4D97-AF65-F5344CB8AC3E}">
        <p14:creationId xmlns:p14="http://schemas.microsoft.com/office/powerpoint/2010/main" val="2505069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9578468-4F08-41A8-86FF-296385606C3E}" type="slidenum">
              <a:rPr lang="en-US" altLang="en-US" sz="1300">
                <a:ea typeface="Arial Unicode MS" panose="020B0604020202020204" pitchFamily="34" charset="-128"/>
              </a:rPr>
              <a:pPr>
                <a:spcBef>
                  <a:spcPct val="0"/>
                </a:spcBef>
              </a:pPr>
              <a:t>16</a:t>
            </a:fld>
            <a:endParaRPr lang="en-US" altLang="en-US" sz="1300">
              <a:ea typeface="Arial Unicode MS" panose="020B0604020202020204" pitchFamily="34" charset="-128"/>
            </a:endParaRPr>
          </a:p>
        </p:txBody>
      </p:sp>
      <p:sp>
        <p:nvSpPr>
          <p:cNvPr id="3174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smtClean="0"/>
          </a:p>
        </p:txBody>
      </p:sp>
    </p:spTree>
    <p:extLst>
      <p:ext uri="{BB962C8B-B14F-4D97-AF65-F5344CB8AC3E}">
        <p14:creationId xmlns:p14="http://schemas.microsoft.com/office/powerpoint/2010/main" val="40757828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929445CC-3563-454F-AA9A-3DB48C9D3744}" type="slidenum">
              <a:rPr lang="en-US" altLang="en-US" sz="1300">
                <a:ea typeface="Arial Unicode MS" panose="020B0604020202020204" pitchFamily="34" charset="-128"/>
              </a:rPr>
              <a:pPr>
                <a:spcBef>
                  <a:spcPct val="0"/>
                </a:spcBef>
              </a:pPr>
              <a:t>17</a:t>
            </a:fld>
            <a:endParaRPr lang="en-US" altLang="en-US" sz="1300">
              <a:ea typeface="Arial Unicode MS" panose="020B0604020202020204" pitchFamily="34" charset="-128"/>
            </a:endParaRPr>
          </a:p>
        </p:txBody>
      </p:sp>
      <p:sp>
        <p:nvSpPr>
          <p:cNvPr id="3379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smtClean="0"/>
              <a:t>Natural progress: It would have gotten this bad this quickly anyway</a:t>
            </a:r>
          </a:p>
          <a:p>
            <a:endParaRPr lang="en-US" altLang="en-US" dirty="0" smtClean="0"/>
          </a:p>
        </p:txBody>
      </p:sp>
    </p:spTree>
    <p:extLst>
      <p:ext uri="{BB962C8B-B14F-4D97-AF65-F5344CB8AC3E}">
        <p14:creationId xmlns:p14="http://schemas.microsoft.com/office/powerpoint/2010/main" val="16906401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BB2A9AC6-B547-49A1-AA48-A281ED3FBF03}" type="slidenum">
              <a:rPr lang="en-US" altLang="en-US" sz="1300">
                <a:ea typeface="Arial Unicode MS" panose="020B0604020202020204" pitchFamily="34" charset="-128"/>
              </a:rPr>
              <a:pPr>
                <a:spcBef>
                  <a:spcPct val="0"/>
                </a:spcBef>
              </a:pPr>
              <a:t>18</a:t>
            </a:fld>
            <a:endParaRPr lang="en-US" altLang="en-US" sz="1300">
              <a:ea typeface="Arial Unicode MS" panose="020B0604020202020204" pitchFamily="34" charset="-128"/>
            </a:endParaRPr>
          </a:p>
        </p:txBody>
      </p:sp>
      <p:sp>
        <p:nvSpPr>
          <p:cNvPr id="35843"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13323094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4F0459E-2C65-47F0-BAD1-9E11B2468CC0}" type="slidenum">
              <a:rPr lang="en-US" altLang="en-US" sz="1300">
                <a:ea typeface="Arial Unicode MS" panose="020B0604020202020204" pitchFamily="34" charset="-128"/>
              </a:rPr>
              <a:pPr>
                <a:spcBef>
                  <a:spcPct val="0"/>
                </a:spcBef>
              </a:pPr>
              <a:t>19</a:t>
            </a:fld>
            <a:endParaRPr lang="en-US" altLang="en-US" sz="1300">
              <a:ea typeface="Arial Unicode MS" panose="020B0604020202020204" pitchFamily="34" charset="-128"/>
            </a:endParaRPr>
          </a:p>
        </p:txBody>
      </p:sp>
      <p:sp>
        <p:nvSpPr>
          <p:cNvPr id="3789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smtClean="0"/>
              <a:t>Does the aggravated condition require permanent worsening?</a:t>
            </a:r>
          </a:p>
          <a:p>
            <a:r>
              <a:rPr lang="en-US" altLang="en-US" dirty="0" smtClean="0"/>
              <a:t>Per Ward &amp; Neal v. </a:t>
            </a:r>
            <a:r>
              <a:rPr lang="en-US" altLang="en-US" dirty="0" err="1" smtClean="0"/>
              <a:t>Wilkie</a:t>
            </a:r>
            <a:r>
              <a:rPr lang="en-US" altLang="en-US" dirty="0" smtClean="0"/>
              <a:t>, No the condition does not require</a:t>
            </a:r>
            <a:r>
              <a:rPr lang="en-US" altLang="en-US" baseline="0" dirty="0" smtClean="0"/>
              <a:t> permanent worsening</a:t>
            </a:r>
            <a:endParaRPr lang="en-US" altLang="en-US" dirty="0" smtClean="0"/>
          </a:p>
        </p:txBody>
      </p:sp>
    </p:spTree>
    <p:extLst>
      <p:ext uri="{BB962C8B-B14F-4D97-AF65-F5344CB8AC3E}">
        <p14:creationId xmlns:p14="http://schemas.microsoft.com/office/powerpoint/2010/main" val="631243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64FC5BC7-F445-4675-A97D-AAEC485BD4A8}" type="slidenum">
              <a:rPr lang="en-US" altLang="en-US" sz="1300">
                <a:ea typeface="Arial Unicode MS" panose="020B0604020202020204" pitchFamily="34" charset="-128"/>
              </a:rPr>
              <a:pPr>
                <a:spcBef>
                  <a:spcPct val="0"/>
                </a:spcBef>
              </a:pPr>
              <a:t>2</a:t>
            </a:fld>
            <a:endParaRPr lang="en-US" altLang="en-US" sz="1300">
              <a:ea typeface="Arial Unicode MS" panose="020B0604020202020204" pitchFamily="34" charset="-128"/>
            </a:endParaRPr>
          </a:p>
        </p:txBody>
      </p:sp>
      <p:sp>
        <p:nvSpPr>
          <p:cNvPr id="7171" name="Rectangle 1"/>
          <p:cNvSpPr>
            <a:spLocks noGrp="1" noRot="1" noChangeAspect="1" noChangeArrowheads="1" noTextEdit="1"/>
          </p:cNvSpPr>
          <p:nvPr>
            <p:ph type="sldImg"/>
          </p:nvPr>
        </p:nvSpPr>
        <p:spPr>
          <a:xfrm>
            <a:off x="409575" y="706438"/>
            <a:ext cx="6200775"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1037447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4AAA826-B567-42D3-8D9D-D9FDC47657BA}" type="slidenum">
              <a:rPr lang="en-US" altLang="en-US" sz="1300">
                <a:ea typeface="Arial Unicode MS" panose="020B0604020202020204" pitchFamily="34" charset="-128"/>
              </a:rPr>
              <a:pPr>
                <a:spcBef>
                  <a:spcPct val="0"/>
                </a:spcBef>
              </a:pPr>
              <a:t>20</a:t>
            </a:fld>
            <a:endParaRPr lang="en-US" altLang="en-US" sz="1300">
              <a:ea typeface="Arial Unicode MS" panose="020B0604020202020204" pitchFamily="34" charset="-128"/>
            </a:endParaRPr>
          </a:p>
        </p:txBody>
      </p:sp>
      <p:sp>
        <p:nvSpPr>
          <p:cNvPr id="3993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22976638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7BD3A98-9705-472F-A545-40FB2EAB63FE}" type="slidenum">
              <a:rPr lang="en-US" altLang="en-US" sz="1300">
                <a:ea typeface="Arial Unicode MS" panose="020B0604020202020204" pitchFamily="34" charset="-128"/>
              </a:rPr>
              <a:pPr>
                <a:spcBef>
                  <a:spcPct val="0"/>
                </a:spcBef>
              </a:pPr>
              <a:t>21</a:t>
            </a:fld>
            <a:endParaRPr lang="en-US" altLang="en-US" sz="1300">
              <a:ea typeface="Arial Unicode MS" panose="020B0604020202020204" pitchFamily="34" charset="-128"/>
            </a:endParaRPr>
          </a:p>
        </p:txBody>
      </p:sp>
      <p:sp>
        <p:nvSpPr>
          <p:cNvPr id="4198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687797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26952404-49A2-4A16-9C2C-B755569140FE}" type="slidenum">
              <a:rPr lang="en-US" altLang="en-US" sz="1300">
                <a:ea typeface="Arial Unicode MS" panose="020B0604020202020204" pitchFamily="34" charset="-128"/>
              </a:rPr>
              <a:pPr>
                <a:spcBef>
                  <a:spcPct val="0"/>
                </a:spcBef>
              </a:pPr>
              <a:t>22</a:t>
            </a:fld>
            <a:endParaRPr lang="en-US" altLang="en-US" sz="1300">
              <a:ea typeface="Arial Unicode MS" panose="020B0604020202020204" pitchFamily="34" charset="-128"/>
            </a:endParaRPr>
          </a:p>
        </p:txBody>
      </p:sp>
      <p:sp>
        <p:nvSpPr>
          <p:cNvPr id="4403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5546074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A5E9BB2A-C606-4282-AF53-6D83CEE2E84B}" type="slidenum">
              <a:rPr lang="en-US" altLang="en-US" sz="1300">
                <a:ea typeface="Arial Unicode MS" panose="020B0604020202020204" pitchFamily="34" charset="-128"/>
              </a:rPr>
              <a:pPr>
                <a:spcBef>
                  <a:spcPct val="0"/>
                </a:spcBef>
              </a:pPr>
              <a:t>23</a:t>
            </a:fld>
            <a:endParaRPr lang="en-US" altLang="en-US" sz="1300">
              <a:ea typeface="Arial Unicode MS" panose="020B0604020202020204" pitchFamily="34" charset="-128"/>
            </a:endParaRPr>
          </a:p>
        </p:txBody>
      </p:sp>
      <p:sp>
        <p:nvSpPr>
          <p:cNvPr id="46083"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608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26689775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6903636-299C-47D1-97B6-AB285D9A3996}" type="slidenum">
              <a:rPr lang="en-US" altLang="en-US" sz="1300">
                <a:ea typeface="Arial Unicode MS" panose="020B0604020202020204" pitchFamily="34" charset="-128"/>
              </a:rPr>
              <a:pPr>
                <a:spcBef>
                  <a:spcPct val="0"/>
                </a:spcBef>
              </a:pPr>
              <a:t>24</a:t>
            </a:fld>
            <a:endParaRPr lang="en-US" altLang="en-US" sz="1300">
              <a:ea typeface="Arial Unicode MS" panose="020B0604020202020204" pitchFamily="34" charset="-128"/>
            </a:endParaRPr>
          </a:p>
        </p:txBody>
      </p:sp>
      <p:sp>
        <p:nvSpPr>
          <p:cNvPr id="4813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17303765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B8CE53B7-927F-4574-A6DE-7B55A5C48092}" type="slidenum">
              <a:rPr lang="en-US" altLang="en-US" sz="1300">
                <a:ea typeface="Arial Unicode MS" panose="020B0604020202020204" pitchFamily="34" charset="-128"/>
              </a:rPr>
              <a:pPr>
                <a:spcBef>
                  <a:spcPct val="0"/>
                </a:spcBef>
              </a:pPr>
              <a:t>25</a:t>
            </a:fld>
            <a:endParaRPr lang="en-US" altLang="en-US" sz="1300">
              <a:ea typeface="Arial Unicode MS" panose="020B0604020202020204" pitchFamily="34" charset="-128"/>
            </a:endParaRPr>
          </a:p>
        </p:txBody>
      </p:sp>
      <p:sp>
        <p:nvSpPr>
          <p:cNvPr id="5017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35103716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7E3B9D6-20FC-4C23-84A4-C86F76B00269}" type="slidenum">
              <a:rPr lang="en-US" altLang="en-US" sz="1300">
                <a:ea typeface="Arial Unicode MS" panose="020B0604020202020204" pitchFamily="34" charset="-128"/>
              </a:rPr>
              <a:pPr>
                <a:spcBef>
                  <a:spcPct val="0"/>
                </a:spcBef>
              </a:pPr>
              <a:t>26</a:t>
            </a:fld>
            <a:endParaRPr lang="en-US" altLang="en-US" sz="1300">
              <a:ea typeface="Arial Unicode MS" panose="020B0604020202020204" pitchFamily="34" charset="-128"/>
            </a:endParaRPr>
          </a:p>
        </p:txBody>
      </p:sp>
      <p:sp>
        <p:nvSpPr>
          <p:cNvPr id="5222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2650093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0A625F9-5ECE-4FE6-B63A-9A71E6011739}" type="slidenum">
              <a:rPr lang="en-US" altLang="en-US" sz="1300">
                <a:ea typeface="Arial Unicode MS" panose="020B0604020202020204" pitchFamily="34" charset="-128"/>
              </a:rPr>
              <a:pPr>
                <a:spcBef>
                  <a:spcPct val="0"/>
                </a:spcBef>
              </a:pPr>
              <a:t>27</a:t>
            </a:fld>
            <a:endParaRPr lang="en-US" altLang="en-US" sz="1300">
              <a:ea typeface="Arial Unicode MS" panose="020B0604020202020204" pitchFamily="34" charset="-128"/>
            </a:endParaRPr>
          </a:p>
        </p:txBody>
      </p:sp>
      <p:sp>
        <p:nvSpPr>
          <p:cNvPr id="5427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smtClean="0"/>
              <a:t>Presumption may be titled after the reason for the presumption or the facts about the veteran’s service </a:t>
            </a:r>
          </a:p>
        </p:txBody>
      </p:sp>
    </p:spTree>
    <p:extLst>
      <p:ext uri="{BB962C8B-B14F-4D97-AF65-F5344CB8AC3E}">
        <p14:creationId xmlns:p14="http://schemas.microsoft.com/office/powerpoint/2010/main" val="21862652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28</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smtClean="0"/>
              <a:t>Possibilities: Direct Service Connection, Secondary, or explore other paths</a:t>
            </a:r>
          </a:p>
          <a:p>
            <a:endParaRPr lang="en-US" altLang="en-US" dirty="0" smtClean="0"/>
          </a:p>
          <a:p>
            <a:r>
              <a:rPr lang="en-US" altLang="en-US" dirty="0" smtClean="0"/>
              <a:t>NEHMER???</a:t>
            </a:r>
          </a:p>
        </p:txBody>
      </p:sp>
    </p:spTree>
    <p:extLst>
      <p:ext uri="{BB962C8B-B14F-4D97-AF65-F5344CB8AC3E}">
        <p14:creationId xmlns:p14="http://schemas.microsoft.com/office/powerpoint/2010/main" val="24100759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29</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i="0" baseline="0" dirty="0" smtClean="0"/>
              <a:t>Alzheimer’s example: reason to file claims now when veteran remembers facts and details.</a:t>
            </a:r>
            <a:endParaRPr lang="en-US" altLang="en-US" i="1" dirty="0" smtClean="0"/>
          </a:p>
        </p:txBody>
      </p:sp>
    </p:spTree>
    <p:extLst>
      <p:ext uri="{BB962C8B-B14F-4D97-AF65-F5344CB8AC3E}">
        <p14:creationId xmlns:p14="http://schemas.microsoft.com/office/powerpoint/2010/main" val="2497063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43AE06-EB8D-4A4F-BFF9-2E571E39411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98942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92660AB8-207C-4B67-9606-106A75F40FC7}" type="slidenum">
              <a:rPr lang="en-US" altLang="en-US" sz="1300">
                <a:ea typeface="Arial Unicode MS" panose="020B0604020202020204" pitchFamily="34" charset="-128"/>
              </a:rPr>
              <a:pPr>
                <a:spcBef>
                  <a:spcPct val="0"/>
                </a:spcBef>
              </a:pPr>
              <a:t>30</a:t>
            </a:fld>
            <a:endParaRPr lang="en-US" altLang="en-US" sz="1300">
              <a:ea typeface="Arial Unicode MS" panose="020B0604020202020204" pitchFamily="34" charset="-128"/>
            </a:endParaRPr>
          </a:p>
        </p:txBody>
      </p:sp>
      <p:sp>
        <p:nvSpPr>
          <p:cNvPr id="6041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20722279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E98E6D17-4F46-4C43-899F-D4072B198313}" type="slidenum">
              <a:rPr lang="en-US" altLang="en-US" sz="1300">
                <a:ea typeface="Arial Unicode MS" panose="020B0604020202020204" pitchFamily="34" charset="-128"/>
              </a:rPr>
              <a:pPr>
                <a:spcBef>
                  <a:spcPct val="0"/>
                </a:spcBef>
              </a:pPr>
              <a:t>31</a:t>
            </a:fld>
            <a:endParaRPr lang="en-US" altLang="en-US" sz="1300">
              <a:ea typeface="Arial Unicode MS" panose="020B0604020202020204" pitchFamily="34" charset="-128"/>
            </a:endParaRPr>
          </a:p>
        </p:txBody>
      </p:sp>
      <p:sp>
        <p:nvSpPr>
          <p:cNvPr id="6246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12591408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9CFF42A-308B-41FA-AA82-A9C8A922A55F}" type="slidenum">
              <a:rPr lang="en-US" altLang="en-US" sz="1300">
                <a:ea typeface="Arial Unicode MS" panose="020B0604020202020204" pitchFamily="34" charset="-128"/>
              </a:rPr>
              <a:pPr>
                <a:spcBef>
                  <a:spcPct val="0"/>
                </a:spcBef>
              </a:pPr>
              <a:t>32</a:t>
            </a:fld>
            <a:endParaRPr lang="en-US" altLang="en-US" sz="1300">
              <a:ea typeface="Arial Unicode MS" panose="020B0604020202020204" pitchFamily="34" charset="-128"/>
            </a:endParaRPr>
          </a:p>
        </p:txBody>
      </p:sp>
      <p:sp>
        <p:nvSpPr>
          <p:cNvPr id="6451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4307744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ADD7001-5D7F-4A0A-9EA2-A703965234E7}" type="slidenum">
              <a:rPr lang="en-US" altLang="en-US" sz="1300">
                <a:ea typeface="Arial Unicode MS" panose="020B0604020202020204" pitchFamily="34" charset="-128"/>
              </a:rPr>
              <a:pPr>
                <a:spcBef>
                  <a:spcPct val="0"/>
                </a:spcBef>
              </a:pPr>
              <a:t>33</a:t>
            </a:fld>
            <a:endParaRPr lang="en-US" altLang="en-US" sz="1300">
              <a:ea typeface="Arial Unicode MS" panose="020B0604020202020204" pitchFamily="34" charset="-128"/>
            </a:endParaRPr>
          </a:p>
        </p:txBody>
      </p:sp>
      <p:sp>
        <p:nvSpPr>
          <p:cNvPr id="66563"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smtClean="0"/>
          </a:p>
        </p:txBody>
      </p:sp>
    </p:spTree>
    <p:extLst>
      <p:ext uri="{BB962C8B-B14F-4D97-AF65-F5344CB8AC3E}">
        <p14:creationId xmlns:p14="http://schemas.microsoft.com/office/powerpoint/2010/main" val="15103496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AA4EAEEF-E883-44DD-91F6-104F91DC72EA}" type="slidenum">
              <a:rPr lang="en-US" altLang="en-US" sz="1300">
                <a:ea typeface="Arial Unicode MS" panose="020B0604020202020204" pitchFamily="34" charset="-128"/>
              </a:rPr>
              <a:pPr>
                <a:spcBef>
                  <a:spcPct val="0"/>
                </a:spcBef>
              </a:pPr>
              <a:t>34</a:t>
            </a:fld>
            <a:endParaRPr lang="en-US" altLang="en-US" sz="1300">
              <a:ea typeface="Arial Unicode MS" panose="020B0604020202020204" pitchFamily="34" charset="-128"/>
            </a:endParaRPr>
          </a:p>
        </p:txBody>
      </p:sp>
      <p:sp>
        <p:nvSpPr>
          <p:cNvPr id="6861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smtClean="0"/>
              <a:t>Note again that each path is separate</a:t>
            </a:r>
          </a:p>
        </p:txBody>
      </p:sp>
    </p:spTree>
    <p:extLst>
      <p:ext uri="{BB962C8B-B14F-4D97-AF65-F5344CB8AC3E}">
        <p14:creationId xmlns:p14="http://schemas.microsoft.com/office/powerpoint/2010/main" val="10715890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279F26B0-C7A0-4652-B307-06EB7B36E33D}" type="slidenum">
              <a:rPr lang="en-US" altLang="en-US" sz="1300">
                <a:ea typeface="Arial Unicode MS" panose="020B0604020202020204" pitchFamily="34" charset="-128"/>
              </a:rPr>
              <a:pPr>
                <a:spcBef>
                  <a:spcPct val="0"/>
                </a:spcBef>
              </a:pPr>
              <a:t>35</a:t>
            </a:fld>
            <a:endParaRPr lang="en-US" altLang="en-US" sz="1300">
              <a:ea typeface="Arial Unicode MS" panose="020B0604020202020204" pitchFamily="34" charset="-128"/>
            </a:endParaRPr>
          </a:p>
        </p:txBody>
      </p:sp>
      <p:sp>
        <p:nvSpPr>
          <p:cNvPr id="7065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6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29793149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F9E8984-FB94-4980-B746-075490DA85AC}" type="slidenum">
              <a:rPr lang="en-US" altLang="en-US" sz="1300">
                <a:ea typeface="Arial Unicode MS" panose="020B0604020202020204" pitchFamily="34" charset="-128"/>
              </a:rPr>
              <a:pPr>
                <a:spcBef>
                  <a:spcPct val="0"/>
                </a:spcBef>
              </a:pPr>
              <a:t>36</a:t>
            </a:fld>
            <a:endParaRPr lang="en-US" altLang="en-US" sz="1300">
              <a:ea typeface="Arial Unicode MS" panose="020B0604020202020204" pitchFamily="34" charset="-128"/>
            </a:endParaRPr>
          </a:p>
        </p:txBody>
      </p:sp>
      <p:sp>
        <p:nvSpPr>
          <p:cNvPr id="7270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smtClean="0"/>
              <a:t>Increase</a:t>
            </a:r>
            <a:r>
              <a:rPr lang="en-US" altLang="en-US" baseline="0" dirty="0" smtClean="0"/>
              <a:t> or secondary service connection would be the better path</a:t>
            </a:r>
            <a:endParaRPr lang="en-US" altLang="en-US" dirty="0" smtClean="0"/>
          </a:p>
        </p:txBody>
      </p:sp>
    </p:spTree>
    <p:extLst>
      <p:ext uri="{BB962C8B-B14F-4D97-AF65-F5344CB8AC3E}">
        <p14:creationId xmlns:p14="http://schemas.microsoft.com/office/powerpoint/2010/main" val="10086631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37</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35730653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38</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2155706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40</a:t>
            </a:fld>
            <a:endParaRPr lang="en-US" altLang="en-US"/>
          </a:p>
        </p:txBody>
      </p:sp>
    </p:spTree>
    <p:extLst>
      <p:ext uri="{BB962C8B-B14F-4D97-AF65-F5344CB8AC3E}">
        <p14:creationId xmlns:p14="http://schemas.microsoft.com/office/powerpoint/2010/main" val="1328481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43AE06-EB8D-4A4F-BFF9-2E571E39411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35585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41</a:t>
            </a:fld>
            <a:endParaRPr lang="en-US" altLang="en-US"/>
          </a:p>
        </p:txBody>
      </p:sp>
    </p:spTree>
    <p:extLst>
      <p:ext uri="{BB962C8B-B14F-4D97-AF65-F5344CB8AC3E}">
        <p14:creationId xmlns:p14="http://schemas.microsoft.com/office/powerpoint/2010/main" val="394810893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These are just basic requirements, not all inclusive.</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42</a:t>
            </a:fld>
            <a:endParaRPr lang="en-US" altLang="en-US"/>
          </a:p>
        </p:txBody>
      </p:sp>
    </p:spTree>
    <p:extLst>
      <p:ext uri="{BB962C8B-B14F-4D97-AF65-F5344CB8AC3E}">
        <p14:creationId xmlns:p14="http://schemas.microsoft.com/office/powerpoint/2010/main" val="14921824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3428">
              <a:spcBef>
                <a:spcPct val="0"/>
              </a:spcBef>
            </a:pPr>
            <a:r>
              <a:rPr lang="en-US" altLang="en-US" dirty="0" smtClean="0"/>
              <a:t>Provide a brief description of nexus</a:t>
            </a:r>
            <a:endParaRPr lang="en-US" altLang="en-US" dirty="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893C3D7-F660-46D0-8ADF-CD0E9009D5CE}" type="slidenum">
              <a:rPr lang="en-US" altLang="en-US" smtClean="0"/>
              <a:pPr fontAlgn="base">
                <a:spcBef>
                  <a:spcPct val="0"/>
                </a:spcBef>
                <a:spcAft>
                  <a:spcPct val="0"/>
                </a:spcAft>
              </a:pPr>
              <a:t>43</a:t>
            </a:fld>
            <a:endParaRPr lang="en-US" altLang="en-US"/>
          </a:p>
        </p:txBody>
      </p:sp>
    </p:spTree>
    <p:extLst>
      <p:ext uri="{BB962C8B-B14F-4D97-AF65-F5344CB8AC3E}">
        <p14:creationId xmlns:p14="http://schemas.microsoft.com/office/powerpoint/2010/main" val="290479526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Type of evidence submitted varies based on the type</a:t>
            </a:r>
            <a:r>
              <a:rPr lang="en-US" altLang="en-US" baseline="0" dirty="0" smtClean="0"/>
              <a:t> of claim you’re submitting</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44</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9965017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 Dependency</a:t>
            </a:r>
            <a:r>
              <a:rPr lang="en-US" altLang="en-US" baseline="0" dirty="0"/>
              <a:t> info, Stressor statement, Medical </a:t>
            </a:r>
            <a:r>
              <a:rPr lang="en-US" altLang="en-US" baseline="0" dirty="0" smtClean="0"/>
              <a:t>Records</a:t>
            </a:r>
          </a:p>
          <a:p>
            <a:pPr eaLnBrk="1" hangingPunct="1">
              <a:spcBef>
                <a:spcPct val="0"/>
              </a:spcBef>
            </a:pPr>
            <a:endParaRPr lang="en-US" altLang="en-US" baseline="0" dirty="0" smtClean="0"/>
          </a:p>
          <a:p>
            <a:pPr eaLnBrk="1" hangingPunct="1">
              <a:spcBef>
                <a:spcPct val="0"/>
              </a:spcBef>
            </a:pPr>
            <a:r>
              <a:rPr lang="en-US" altLang="en-US" baseline="0" dirty="0" smtClean="0"/>
              <a:t>Lawyer websites are notoriously wrong when it comes to forms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45</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7226257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cs typeface="+mn-cs"/>
              </a:rPr>
              <a:t>M21-1 I.1.C.3.d. explains that unless there is contradictory evidence, VA must accept lay statement as true. USC &amp; CFR &amp; M21-1 – different levels of same law</a:t>
            </a:r>
          </a:p>
        </p:txBody>
      </p:sp>
      <p:sp>
        <p:nvSpPr>
          <p:cNvPr id="4" name="Slide Number Placeholder 3"/>
          <p:cNvSpPr>
            <a:spLocks noGrp="1"/>
          </p:cNvSpPr>
          <p:nvPr>
            <p:ph type="sldNum" sz="quarter" idx="5"/>
          </p:nvPr>
        </p:nvSpPr>
        <p:spPr/>
        <p:txBody>
          <a:bodyPr/>
          <a:lstStyle/>
          <a:p>
            <a:fld id="{B8C36D78-C19F-4765-8B7F-2FE8BFF07D6C}" type="slidenum">
              <a:rPr lang="en-US" smtClean="0"/>
              <a:t>46</a:t>
            </a:fld>
            <a:endParaRPr lang="en-US"/>
          </a:p>
        </p:txBody>
      </p:sp>
    </p:spTree>
    <p:extLst>
      <p:ext uri="{BB962C8B-B14F-4D97-AF65-F5344CB8AC3E}">
        <p14:creationId xmlns:p14="http://schemas.microsoft.com/office/powerpoint/2010/main" val="6068196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spoken lay testimony at a hearing and at an exam. </a:t>
            </a:r>
            <a:endParaRPr lang="en-US" dirty="0" smtClean="0"/>
          </a:p>
          <a:p>
            <a:r>
              <a:rPr lang="en-US" dirty="0" smtClean="0"/>
              <a:t>Also</a:t>
            </a:r>
            <a:r>
              <a:rPr lang="en-US" dirty="0"/>
              <a:t>, deck logs, letters sent home, etc. </a:t>
            </a:r>
            <a:endParaRPr lang="en-US" dirty="0" smtClean="0"/>
          </a:p>
          <a:p>
            <a:r>
              <a:rPr lang="en-US" dirty="0" smtClean="0"/>
              <a:t>Bills </a:t>
            </a:r>
            <a:r>
              <a:rPr lang="en-US" dirty="0"/>
              <a:t>show </a:t>
            </a:r>
            <a:r>
              <a:rPr lang="en-US" dirty="0" smtClean="0"/>
              <a:t>competence &amp; continuity of treatment</a:t>
            </a:r>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47</a:t>
            </a:fld>
            <a:endParaRPr lang="en-US"/>
          </a:p>
        </p:txBody>
      </p:sp>
    </p:spTree>
    <p:extLst>
      <p:ext uri="{BB962C8B-B14F-4D97-AF65-F5344CB8AC3E}">
        <p14:creationId xmlns:p14="http://schemas.microsoft.com/office/powerpoint/2010/main" val="257473344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48</a:t>
            </a:fld>
            <a:endParaRPr lang="en-US"/>
          </a:p>
        </p:txBody>
      </p:sp>
    </p:spTree>
    <p:extLst>
      <p:ext uri="{BB962C8B-B14F-4D97-AF65-F5344CB8AC3E}">
        <p14:creationId xmlns:p14="http://schemas.microsoft.com/office/powerpoint/2010/main" val="112188740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people in class give an example for each. </a:t>
            </a:r>
          </a:p>
        </p:txBody>
      </p:sp>
      <p:sp>
        <p:nvSpPr>
          <p:cNvPr id="4" name="Slide Number Placeholder 3"/>
          <p:cNvSpPr>
            <a:spLocks noGrp="1"/>
          </p:cNvSpPr>
          <p:nvPr>
            <p:ph type="sldNum" sz="quarter" idx="5"/>
          </p:nvPr>
        </p:nvSpPr>
        <p:spPr/>
        <p:txBody>
          <a:bodyPr/>
          <a:lstStyle/>
          <a:p>
            <a:fld id="{B8C36D78-C19F-4765-8B7F-2FE8BFF07D6C}" type="slidenum">
              <a:rPr lang="en-US" smtClean="0"/>
              <a:t>49</a:t>
            </a:fld>
            <a:endParaRPr lang="en-US"/>
          </a:p>
        </p:txBody>
      </p:sp>
    </p:spTree>
    <p:extLst>
      <p:ext uri="{BB962C8B-B14F-4D97-AF65-F5344CB8AC3E}">
        <p14:creationId xmlns:p14="http://schemas.microsoft.com/office/powerpoint/2010/main" val="118342033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0781</a:t>
            </a:r>
            <a:r>
              <a:rPr lang="en-US" baseline="0" dirty="0" smtClean="0"/>
              <a:t> not required if veteran has combat action badge or ribbon, medal with V or other combat distinguishing devices</a:t>
            </a:r>
          </a:p>
          <a:p>
            <a:endParaRPr lang="en-US" baseline="0" dirty="0" smtClean="0"/>
          </a:p>
          <a:p>
            <a:r>
              <a:rPr lang="en-US" baseline="0" dirty="0" smtClean="0"/>
              <a:t>Brad already covered – this is a reminder</a:t>
            </a:r>
            <a:endParaRPr lang="en-US" dirty="0"/>
          </a:p>
        </p:txBody>
      </p:sp>
      <p:sp>
        <p:nvSpPr>
          <p:cNvPr id="4" name="Slide Number Placeholder 3"/>
          <p:cNvSpPr>
            <a:spLocks noGrp="1"/>
          </p:cNvSpPr>
          <p:nvPr>
            <p:ph type="sldNum" sz="quarter" idx="10"/>
          </p:nvPr>
        </p:nvSpPr>
        <p:spPr/>
        <p:txBody>
          <a:bodyPr/>
          <a:lstStyle/>
          <a:p>
            <a:fld id="{0532AD1B-BF11-4A98-BA1E-F9201B0ECE16}" type="slidenum">
              <a:rPr lang="en-US" smtClean="0"/>
              <a:t>50</a:t>
            </a:fld>
            <a:endParaRPr lang="en-US"/>
          </a:p>
        </p:txBody>
      </p:sp>
    </p:spTree>
    <p:extLst>
      <p:ext uri="{BB962C8B-B14F-4D97-AF65-F5344CB8AC3E}">
        <p14:creationId xmlns:p14="http://schemas.microsoft.com/office/powerpoint/2010/main" val="3062776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43AE06-EB8D-4A4F-BFF9-2E571E39411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117277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Even if the records don’t appear to be relevant it is better to submit</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16229109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52</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64484242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Explain that records can be reconstructed and</a:t>
            </a:r>
            <a:r>
              <a:rPr lang="en-US" altLang="en-US" baseline="0" dirty="0" smtClean="0"/>
              <a:t> if they need help, call NVS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53</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50321595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EZ forms – include all notification up front. If FDC box not checked, VA will provide Section 5103</a:t>
            </a:r>
            <a:r>
              <a:rPr lang="en-US" altLang="en-US" baseline="0" dirty="0"/>
              <a:t> notice – that is duty to notify </a:t>
            </a: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759A6D2-E4AB-40AB-8644-DF319AE02C77}" type="slidenum">
              <a:rPr lang="en-US" altLang="en-US" smtClean="0"/>
              <a:pPr fontAlgn="base">
                <a:spcBef>
                  <a:spcPct val="0"/>
                </a:spcBef>
                <a:spcAft>
                  <a:spcPct val="0"/>
                </a:spcAft>
              </a:pPr>
              <a:t>54</a:t>
            </a:fld>
            <a:endParaRPr lang="en-US" altLang="en-US"/>
          </a:p>
        </p:txBody>
      </p:sp>
    </p:spTree>
    <p:extLst>
      <p:ext uri="{BB962C8B-B14F-4D97-AF65-F5344CB8AC3E}">
        <p14:creationId xmlns:p14="http://schemas.microsoft.com/office/powerpoint/2010/main" val="268888271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55</a:t>
            </a:fld>
            <a:endParaRPr lang="en-US" altLang="en-US"/>
          </a:p>
        </p:txBody>
      </p:sp>
    </p:spTree>
    <p:extLst>
      <p:ext uri="{BB962C8B-B14F-4D97-AF65-F5344CB8AC3E}">
        <p14:creationId xmlns:p14="http://schemas.microsoft.com/office/powerpoint/2010/main" val="61959732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in packet: 5103 notice for auto</a:t>
            </a:r>
            <a:r>
              <a:rPr lang="en-US" altLang="en-US" baseline="0" dirty="0"/>
              <a:t> allowance, and example response. </a:t>
            </a:r>
          </a:p>
          <a:p>
            <a:pPr eaLnBrk="1" hangingPunct="1">
              <a:spcBef>
                <a:spcPct val="0"/>
              </a:spcBef>
            </a:pPr>
            <a:r>
              <a:rPr lang="en-US" altLang="en-US" baseline="0" dirty="0"/>
              <a:t>On </a:t>
            </a:r>
            <a:r>
              <a:rPr lang="en-US" altLang="en-US" baseline="0" dirty="0" err="1"/>
              <a:t>eBenefits</a:t>
            </a:r>
            <a:r>
              <a:rPr lang="en-US" altLang="en-US" baseline="0" dirty="0"/>
              <a:t>, the “request decision now” button also fills out a 5103 notice response. Do not recommend this if you weren’t actually sent a 5103 notice. VA still needs to complete necessary development</a:t>
            </a:r>
            <a:r>
              <a:rPr lang="en-US" altLang="en-US" baseline="0" dirty="0" smtClean="0"/>
              <a:t>.</a:t>
            </a:r>
          </a:p>
          <a:p>
            <a:pPr eaLnBrk="1" hangingPunct="1">
              <a:spcBef>
                <a:spcPct val="0"/>
              </a:spcBef>
            </a:pPr>
            <a:r>
              <a:rPr lang="en-US" altLang="en-US" dirty="0" smtClean="0"/>
              <a:t>Brad will explain where on</a:t>
            </a:r>
            <a:r>
              <a:rPr lang="en-US" altLang="en-US" baseline="0" dirty="0" smtClean="0"/>
              <a:t> the 526ez it is in his class</a:t>
            </a: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69A8BC2-D034-42A1-B45C-927BF66700A9}" type="slidenum">
              <a:rPr lang="en-US" altLang="en-US" smtClean="0"/>
              <a:pPr fontAlgn="base">
                <a:spcBef>
                  <a:spcPct val="0"/>
                </a:spcBef>
                <a:spcAft>
                  <a:spcPct val="0"/>
                </a:spcAft>
              </a:pPr>
              <a:t>56</a:t>
            </a:fld>
            <a:endParaRPr lang="en-US" altLang="en-US"/>
          </a:p>
        </p:txBody>
      </p:sp>
    </p:spTree>
    <p:extLst>
      <p:ext uri="{BB962C8B-B14F-4D97-AF65-F5344CB8AC3E}">
        <p14:creationId xmlns:p14="http://schemas.microsoft.com/office/powerpoint/2010/main" val="119816909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 may have a different</a:t>
            </a:r>
            <a:r>
              <a:rPr lang="en-US" altLang="en-US" baseline="0" dirty="0"/>
              <a:t> address on file for each benefit: VHA, Comp, Insurance, Loan Guaranty, Education.</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57</a:t>
            </a:fld>
            <a:endParaRPr lang="en-US" altLang="en-US"/>
          </a:p>
        </p:txBody>
      </p:sp>
    </p:spTree>
    <p:extLst>
      <p:ext uri="{BB962C8B-B14F-4D97-AF65-F5344CB8AC3E}">
        <p14:creationId xmlns:p14="http://schemas.microsoft.com/office/powerpoint/2010/main" val="130979181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a:t>
            </a:r>
            <a:r>
              <a:rPr lang="en-US" altLang="en-US" baseline="0" dirty="0"/>
              <a:t> has information sharing agreements with SSA, IRS, DoD (PIES and DPRIS requests). Refer to example in packet of subsequent development letter for Guard records.</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58</a:t>
            </a:fld>
            <a:endParaRPr lang="en-US" altLang="en-US"/>
          </a:p>
        </p:txBody>
      </p:sp>
    </p:spTree>
    <p:extLst>
      <p:ext uri="{BB962C8B-B14F-4D97-AF65-F5344CB8AC3E}">
        <p14:creationId xmlns:p14="http://schemas.microsoft.com/office/powerpoint/2010/main" val="136886192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completed 4142</a:t>
            </a:r>
            <a:r>
              <a:rPr lang="en-US" altLang="en-US" baseline="0" dirty="0"/>
              <a:t> and 4142a – explain points of interest: exact dates v. range of dates, provider/facility. Do not fill out for federal records or if you have already given VA all records – will delay claim.</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59</a:t>
            </a:fld>
            <a:endParaRPr lang="en-US" altLang="en-US"/>
          </a:p>
        </p:txBody>
      </p:sp>
    </p:spTree>
    <p:extLst>
      <p:ext uri="{BB962C8B-B14F-4D97-AF65-F5344CB8AC3E}">
        <p14:creationId xmlns:p14="http://schemas.microsoft.com/office/powerpoint/2010/main" val="429216547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This explains how to create a plausible claim</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60</a:t>
            </a:fld>
            <a:endParaRPr lang="en-US" altLang="en-US"/>
          </a:p>
        </p:txBody>
      </p:sp>
    </p:spTree>
    <p:extLst>
      <p:ext uri="{BB962C8B-B14F-4D97-AF65-F5344CB8AC3E}">
        <p14:creationId xmlns:p14="http://schemas.microsoft.com/office/powerpoint/2010/main" val="3006698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A3E65F7-1CA2-466C-9A78-74D44379F7F7}" type="slidenum">
              <a:rPr lang="en-US" altLang="en-US" sz="1300">
                <a:ea typeface="Arial Unicode MS" panose="020B0604020202020204" pitchFamily="34" charset="-128"/>
              </a:rPr>
              <a:pPr>
                <a:spcBef>
                  <a:spcPct val="0"/>
                </a:spcBef>
              </a:pPr>
              <a:t>6</a:t>
            </a:fld>
            <a:endParaRPr lang="en-US" altLang="en-US" sz="1300">
              <a:ea typeface="Arial Unicode MS" panose="020B0604020202020204" pitchFamily="34" charset="-128"/>
            </a:endParaRPr>
          </a:p>
        </p:txBody>
      </p:sp>
      <p:sp>
        <p:nvSpPr>
          <p:cNvPr id="11267" name="Rectangle 1"/>
          <p:cNvSpPr>
            <a:spLocks noGrp="1" noRot="1" noChangeAspect="1" noChangeArrowheads="1" noTextEdit="1"/>
          </p:cNvSpPr>
          <p:nvPr>
            <p:ph type="sldImg"/>
          </p:nvPr>
        </p:nvSpPr>
        <p:spPr>
          <a:xfrm>
            <a:off x="409575" y="706438"/>
            <a:ext cx="6200775"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143225257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If veteran worked with another VSO/on</a:t>
            </a:r>
            <a:r>
              <a:rPr lang="en-US" altLang="en-US" baseline="0" dirty="0"/>
              <a:t> their own before, you won’t know whole claim history. Refer to previous rating decisions or veteran’s copies to determine what evidence is needed for reopening. </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61</a:t>
            </a:fld>
            <a:endParaRPr lang="en-US" altLang="en-US"/>
          </a:p>
        </p:txBody>
      </p:sp>
    </p:spTree>
    <p:extLst>
      <p:ext uri="{BB962C8B-B14F-4D97-AF65-F5344CB8AC3E}">
        <p14:creationId xmlns:p14="http://schemas.microsoft.com/office/powerpoint/2010/main" val="150511058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Explain inherently incredible</a:t>
            </a:r>
          </a:p>
          <a:p>
            <a:pPr eaLnBrk="1" hangingPunct="1">
              <a:spcBef>
                <a:spcPct val="0"/>
              </a:spcBef>
            </a:pPr>
            <a:r>
              <a:rPr lang="en-US" altLang="en-US" dirty="0"/>
              <a:t>Cooperate/notify VA: provide as much detail as possible. VA cannot read your</a:t>
            </a:r>
            <a:r>
              <a:rPr lang="en-US" altLang="en-US" baseline="0" dirty="0"/>
              <a:t> mind.</a:t>
            </a: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C0E96D3-6237-40BE-A884-66AB3E4013B8}" type="slidenum">
              <a:rPr lang="en-US" altLang="en-US" smtClean="0"/>
              <a:pPr fontAlgn="base">
                <a:spcBef>
                  <a:spcPct val="0"/>
                </a:spcBef>
                <a:spcAft>
                  <a:spcPct val="0"/>
                </a:spcAft>
              </a:pPr>
              <a:t>62</a:t>
            </a:fld>
            <a:endParaRPr lang="en-US" altLang="en-US"/>
          </a:p>
        </p:txBody>
      </p:sp>
    </p:spTree>
    <p:extLst>
      <p:ext uri="{BB962C8B-B14F-4D97-AF65-F5344CB8AC3E}">
        <p14:creationId xmlns:p14="http://schemas.microsoft.com/office/powerpoint/2010/main" val="426928873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Medical</a:t>
            </a:r>
            <a:r>
              <a:rPr lang="en-US" altLang="en-US" baseline="0" dirty="0"/>
              <a:t> records presumed to be relevant: you may mention one disability during an appointment for another condition. </a:t>
            </a:r>
            <a:endParaRPr lang="en-US" alt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057C143-0379-489C-8FFC-A97E018E4E11}" type="slidenum">
              <a:rPr lang="en-US" altLang="en-US" smtClean="0"/>
              <a:pPr fontAlgn="base">
                <a:spcBef>
                  <a:spcPct val="0"/>
                </a:spcBef>
                <a:spcAft>
                  <a:spcPct val="0"/>
                </a:spcAft>
              </a:pPr>
              <a:t>63</a:t>
            </a:fld>
            <a:endParaRPr lang="en-US" altLang="en-US"/>
          </a:p>
        </p:txBody>
      </p:sp>
    </p:spTree>
    <p:extLst>
      <p:ext uri="{BB962C8B-B14F-4D97-AF65-F5344CB8AC3E}">
        <p14:creationId xmlns:p14="http://schemas.microsoft.com/office/powerpoint/2010/main" val="218887885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 copy of VA’s efforts will appear in the claims file. </a:t>
            </a:r>
            <a:r>
              <a:rPr lang="en-US" altLang="en-US" dirty="0" smtClean="0"/>
              <a:t>Check </a:t>
            </a:r>
            <a:r>
              <a:rPr lang="en-US" altLang="en-US" dirty="0"/>
              <a:t>development</a:t>
            </a:r>
            <a:r>
              <a:rPr lang="en-US" altLang="en-US" baseline="0" dirty="0"/>
              <a:t> letters in VBMS, etc. Use google to find doctors addresses. Type your forms!</a:t>
            </a:r>
          </a:p>
          <a:p>
            <a:pPr eaLnBrk="1" hangingPunct="1">
              <a:spcBef>
                <a:spcPct val="0"/>
              </a:spcBef>
            </a:pPr>
            <a:endParaRPr lang="en-US" altLang="en-US" baseline="0" dirty="0"/>
          </a:p>
          <a:p>
            <a:pPr eaLnBrk="1" hangingPunct="1">
              <a:spcBef>
                <a:spcPct val="0"/>
              </a:spcBef>
            </a:pPr>
            <a:r>
              <a:rPr lang="en-US" altLang="en-US" baseline="0" dirty="0"/>
              <a:t>Exams: Once requested, exam must be adequate. </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64</a:t>
            </a:fld>
            <a:endParaRPr lang="en-US" altLang="en-US"/>
          </a:p>
        </p:txBody>
      </p:sp>
    </p:spTree>
    <p:extLst>
      <p:ext uri="{BB962C8B-B14F-4D97-AF65-F5344CB8AC3E}">
        <p14:creationId xmlns:p14="http://schemas.microsoft.com/office/powerpoint/2010/main" val="114436674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65</a:t>
            </a:fld>
            <a:endParaRPr lang="en-US" altLang="en-US"/>
          </a:p>
        </p:txBody>
      </p:sp>
    </p:spTree>
    <p:extLst>
      <p:ext uri="{BB962C8B-B14F-4D97-AF65-F5344CB8AC3E}">
        <p14:creationId xmlns:p14="http://schemas.microsoft.com/office/powerpoint/2010/main" val="26781717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If you don’t have VetraSpec or another case management system, always download</a:t>
            </a:r>
            <a:r>
              <a:rPr lang="en-US" altLang="en-US" baseline="0" dirty="0" smtClean="0"/>
              <a:t> from www.va.gov/vaforms. </a:t>
            </a:r>
          </a:p>
          <a:p>
            <a:endParaRPr lang="en-US" altLang="en-US" baseline="0" dirty="0" smtClean="0"/>
          </a:p>
          <a:p>
            <a:r>
              <a:rPr lang="en-US" altLang="en-US" dirty="0" smtClean="0"/>
              <a:t>Knowing why the VA needs information will help dictate when you need to ASK questions.</a:t>
            </a:r>
          </a:p>
          <a:p>
            <a:endParaRPr lang="en-US" altLang="en-US" dirty="0" smtClean="0"/>
          </a:p>
          <a:p>
            <a:r>
              <a:rPr lang="en-US" altLang="en-US" dirty="0" smtClean="0"/>
              <a:t>What questions do you think you can skip ASKING under certain circumstances? (Instead</a:t>
            </a:r>
            <a:r>
              <a:rPr lang="en-US" altLang="en-US" baseline="0" dirty="0" smtClean="0"/>
              <a:t> quickly confirm – not a POW, correct?)</a:t>
            </a:r>
            <a:r>
              <a:rPr lang="en-US" altLang="en-US" dirty="0" smtClean="0"/>
              <a:t>  </a:t>
            </a:r>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39A22720-D8E8-4542-A6E4-BFACC3F1DAFE}" type="slidenum">
              <a:rPr lang="en-US" altLang="en-US" smtClean="0"/>
              <a:pPr/>
              <a:t>66</a:t>
            </a:fld>
            <a:endParaRPr lang="en-US" altLang="en-US" smtClean="0"/>
          </a:p>
        </p:txBody>
      </p:sp>
    </p:spTree>
    <p:extLst>
      <p:ext uri="{BB962C8B-B14F-4D97-AF65-F5344CB8AC3E}">
        <p14:creationId xmlns:p14="http://schemas.microsoft.com/office/powerpoint/2010/main" val="334906054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21-686C , 21-0781, 21-8940, </a:t>
            </a:r>
            <a:r>
              <a:rPr lang="en-US" altLang="en-US" dirty="0" err="1" smtClean="0"/>
              <a:t>etc</a:t>
            </a:r>
            <a:r>
              <a:rPr lang="en-US" altLang="en-US" dirty="0" smtClean="0"/>
              <a:t>…</a:t>
            </a:r>
          </a:p>
          <a:p>
            <a:pPr eaLnBrk="1" hangingPunct="1">
              <a:spcBef>
                <a:spcPct val="0"/>
              </a:spcBef>
            </a:pPr>
            <a:endParaRPr lang="en-US" altLang="en-US" dirty="0" smtClean="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FDEB0ADD-4BE8-4C94-83C5-B43EA163B0E1}" type="slidenum">
              <a:rPr lang="en-US" altLang="en-US" smtClean="0"/>
              <a:pPr/>
              <a:t>67</a:t>
            </a:fld>
            <a:endParaRPr lang="en-US" altLang="en-US" smtClean="0"/>
          </a:p>
        </p:txBody>
      </p:sp>
    </p:spTree>
    <p:extLst>
      <p:ext uri="{BB962C8B-B14F-4D97-AF65-F5344CB8AC3E}">
        <p14:creationId xmlns:p14="http://schemas.microsoft.com/office/powerpoint/2010/main" val="130489035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It</a:t>
            </a:r>
            <a:r>
              <a:rPr lang="en-US" altLang="en-US" baseline="0" dirty="0" smtClean="0"/>
              <a:t> would be rare to file a claim in the IDES program – handled by MSCs at military installations</a:t>
            </a:r>
            <a:endParaRPr lang="en-US" altLang="en-US" dirty="0"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B2742202-9E19-42E7-989C-2B72ABCC2033}" type="slidenum">
              <a:rPr lang="en-US" altLang="en-US" smtClean="0"/>
              <a:pPr/>
              <a:t>68</a:t>
            </a:fld>
            <a:endParaRPr lang="en-US" altLang="en-US" smtClean="0"/>
          </a:p>
        </p:txBody>
      </p:sp>
    </p:spTree>
    <p:extLst>
      <p:ext uri="{BB962C8B-B14F-4D97-AF65-F5344CB8AC3E}">
        <p14:creationId xmlns:p14="http://schemas.microsoft.com/office/powerpoint/2010/main" val="403729504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Explain Claim Numbers vs. SSN – if no file number leave</a:t>
            </a:r>
            <a:r>
              <a:rPr lang="en-US" altLang="en-US" baseline="0" dirty="0" smtClean="0"/>
              <a:t> blank</a:t>
            </a:r>
            <a:endParaRPr lang="en-US" altLang="en-US" dirty="0"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B2742202-9E19-42E7-989C-2B72ABCC2033}" type="slidenum">
              <a:rPr lang="en-US" altLang="en-US" smtClean="0"/>
              <a:pPr/>
              <a:t>69</a:t>
            </a:fld>
            <a:endParaRPr lang="en-US" altLang="en-US" smtClean="0"/>
          </a:p>
        </p:txBody>
      </p:sp>
    </p:spTree>
    <p:extLst>
      <p:ext uri="{BB962C8B-B14F-4D97-AF65-F5344CB8AC3E}">
        <p14:creationId xmlns:p14="http://schemas.microsoft.com/office/powerpoint/2010/main" val="358049826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When do you not need to identify federal records? </a:t>
            </a:r>
          </a:p>
          <a:p>
            <a:r>
              <a:rPr lang="en-US" altLang="en-US" smtClean="0"/>
              <a:t>If you’re providing them with the claim </a:t>
            </a:r>
          </a:p>
          <a:p>
            <a:r>
              <a:rPr lang="en-US" altLang="en-US" smtClean="0"/>
              <a:t>Also, do not need to list treatment provided </a:t>
            </a:r>
            <a:r>
              <a:rPr lang="en-US" altLang="en-US" i="1" smtClean="0"/>
              <a:t>during </a:t>
            </a:r>
            <a:r>
              <a:rPr lang="en-US" altLang="en-US" smtClean="0"/>
              <a:t>service</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718BD724-F061-4C38-A829-9B06C0D4AE1A}" type="slidenum">
              <a:rPr lang="en-US" altLang="en-US" smtClean="0"/>
              <a:pPr/>
              <a:t>70</a:t>
            </a:fld>
            <a:endParaRPr lang="en-US" altLang="en-US" smtClean="0"/>
          </a:p>
        </p:txBody>
      </p:sp>
    </p:spTree>
    <p:extLst>
      <p:ext uri="{BB962C8B-B14F-4D97-AF65-F5344CB8AC3E}">
        <p14:creationId xmlns:p14="http://schemas.microsoft.com/office/powerpoint/2010/main" val="1175191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5F5EAF9-D46D-4E5B-99AD-288CF98C12F9}" type="slidenum">
              <a:rPr lang="en-US" altLang="en-US" sz="1300">
                <a:ea typeface="Arial Unicode MS" panose="020B0604020202020204" pitchFamily="34" charset="-128"/>
              </a:rPr>
              <a:pPr>
                <a:spcBef>
                  <a:spcPct val="0"/>
                </a:spcBef>
              </a:pPr>
              <a:t>7</a:t>
            </a:fld>
            <a:endParaRPr lang="en-US" altLang="en-US" sz="1300">
              <a:ea typeface="Arial Unicode MS" panose="020B0604020202020204" pitchFamily="34" charset="-128"/>
            </a:endParaRPr>
          </a:p>
        </p:txBody>
      </p:sp>
      <p:sp>
        <p:nvSpPr>
          <p:cNvPr id="13315" name="Rectangle 1"/>
          <p:cNvSpPr>
            <a:spLocks noGrp="1" noRot="1" noChangeAspect="1" noChangeArrowheads="1" noTextEdit="1"/>
          </p:cNvSpPr>
          <p:nvPr>
            <p:ph type="sldImg"/>
          </p:nvPr>
        </p:nvSpPr>
        <p:spPr>
          <a:xfrm>
            <a:off x="409575" y="706438"/>
            <a:ext cx="6200775"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357813955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3A47151A-BDFA-48FB-892C-168FAA71CB36}" type="slidenum">
              <a:rPr lang="en-US" altLang="en-US" smtClean="0"/>
              <a:pPr/>
              <a:t>71</a:t>
            </a:fld>
            <a:endParaRPr lang="en-US" altLang="en-US" smtClean="0"/>
          </a:p>
        </p:txBody>
      </p:sp>
    </p:spTree>
    <p:extLst>
      <p:ext uri="{BB962C8B-B14F-4D97-AF65-F5344CB8AC3E}">
        <p14:creationId xmlns:p14="http://schemas.microsoft.com/office/powerpoint/2010/main" val="128981914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C6A5B8EE-C32E-44C2-8B69-08CC6245B8B1}" type="slidenum">
              <a:rPr lang="en-US" altLang="en-US" smtClean="0"/>
              <a:pPr/>
              <a:t>72</a:t>
            </a:fld>
            <a:endParaRPr lang="en-US" altLang="en-US" smtClean="0"/>
          </a:p>
        </p:txBody>
      </p:sp>
    </p:spTree>
    <p:extLst>
      <p:ext uri="{BB962C8B-B14F-4D97-AF65-F5344CB8AC3E}">
        <p14:creationId xmlns:p14="http://schemas.microsoft.com/office/powerpoint/2010/main" val="284099875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Brief explanation about Offset/CRDP</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Mention</a:t>
            </a:r>
            <a:r>
              <a:rPr lang="en-US" altLang="en-US" baseline="0" dirty="0" smtClean="0"/>
              <a:t> form in </a:t>
            </a:r>
            <a:r>
              <a:rPr lang="en-US" altLang="en-US" baseline="0" dirty="0" err="1" smtClean="0"/>
              <a:t>eBenefits</a:t>
            </a:r>
            <a:r>
              <a:rPr lang="en-US" altLang="en-US" baseline="0" dirty="0" smtClean="0"/>
              <a:t>/SEP is worded differently for Blocks 26 and 28</a:t>
            </a:r>
            <a:endParaRPr lang="en-US" altLang="en-US" dirty="0" smtClean="0"/>
          </a:p>
          <a:p>
            <a:endParaRPr lang="en-US" altLang="en-US" dirty="0"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B76E1E-0A80-4743-9C46-CDF10E89DF71}" type="slidenum">
              <a:rPr lang="en-US" altLang="en-US" smtClean="0"/>
              <a:pPr/>
              <a:t>73</a:t>
            </a:fld>
            <a:endParaRPr lang="en-US" altLang="en-US" smtClean="0"/>
          </a:p>
        </p:txBody>
      </p:sp>
    </p:spTree>
    <p:extLst>
      <p:ext uri="{BB962C8B-B14F-4D97-AF65-F5344CB8AC3E}">
        <p14:creationId xmlns:p14="http://schemas.microsoft.com/office/powerpoint/2010/main" val="135016843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Explain</a:t>
            </a:r>
            <a:r>
              <a:rPr lang="en-US" altLang="en-US" baseline="0" dirty="0" smtClean="0"/>
              <a:t> h</a:t>
            </a:r>
            <a:r>
              <a:rPr lang="en-US" altLang="en-US" dirty="0" smtClean="0"/>
              <a:t>ow VA handles no account.  Most common occurrence when you will come across this.</a:t>
            </a:r>
          </a:p>
          <a:p>
            <a:endParaRPr lang="en-US" altLang="en-US" dirty="0" smtClean="0"/>
          </a:p>
          <a:p>
            <a:r>
              <a:rPr lang="en-US" altLang="en-US" dirty="0" smtClean="0"/>
              <a:t>When can POA NOT sign the 21-526ez???</a:t>
            </a:r>
          </a:p>
          <a:p>
            <a:r>
              <a:rPr lang="en-US" altLang="en-US" dirty="0" smtClean="0"/>
              <a:t>Do NOT HAVE PRE-SIGNED / DATED FORMS (Explain Liability)</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B76E1E-0A80-4743-9C46-CDF10E89DF71}" type="slidenum">
              <a:rPr lang="en-US" altLang="en-US" smtClean="0"/>
              <a:pPr/>
              <a:t>74</a:t>
            </a:fld>
            <a:endParaRPr lang="en-US" altLang="en-US" smtClean="0"/>
          </a:p>
        </p:txBody>
      </p:sp>
    </p:spTree>
    <p:extLst>
      <p:ext uri="{BB962C8B-B14F-4D97-AF65-F5344CB8AC3E}">
        <p14:creationId xmlns:p14="http://schemas.microsoft.com/office/powerpoint/2010/main" val="334998259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Column 2- 	Presumptive</a:t>
            </a:r>
            <a:r>
              <a:rPr lang="en-US" altLang="en-US" baseline="0" dirty="0" smtClean="0"/>
              <a:t> isn’t just exposure, could be combat as well. </a:t>
            </a:r>
          </a:p>
          <a:p>
            <a:r>
              <a:rPr lang="en-US" altLang="en-US" baseline="0" dirty="0" smtClean="0"/>
              <a:t>	If it is not a presumptive and there is no record of an incident, do not take the veteran’s word for it, instead leave blank. </a:t>
            </a:r>
            <a:endParaRPr lang="en-US" altLang="en-US" dirty="0" smtClean="0"/>
          </a:p>
          <a:p>
            <a:endParaRPr lang="en-US" altLang="en-US" dirty="0" smtClean="0"/>
          </a:p>
          <a:p>
            <a:endParaRPr lang="en-US" altLang="en-US" dirty="0" smtClean="0"/>
          </a:p>
          <a:p>
            <a:r>
              <a:rPr lang="en-US" altLang="en-US" dirty="0" smtClean="0"/>
              <a:t>VA SHOULD consider all paths to service connection (DOES NOT ALWAYS HAPPEN)</a:t>
            </a:r>
          </a:p>
          <a:p>
            <a:endParaRPr lang="en-US" altLang="en-US" dirty="0" smtClean="0"/>
          </a:p>
          <a:p>
            <a:r>
              <a:rPr lang="en-US" altLang="en-US" dirty="0" smtClean="0"/>
              <a:t>Explain: Difference between Scope of Claim &amp; Inferred Claim (is N/A)</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75</a:t>
            </a:fld>
            <a:endParaRPr lang="en-US" altLang="en-US" smtClean="0"/>
          </a:p>
        </p:txBody>
      </p:sp>
    </p:spTree>
    <p:extLst>
      <p:ext uri="{BB962C8B-B14F-4D97-AF65-F5344CB8AC3E}">
        <p14:creationId xmlns:p14="http://schemas.microsoft.com/office/powerpoint/2010/main" val="49186573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76</a:t>
            </a:fld>
            <a:endParaRPr lang="en-US" altLang="en-US" smtClean="0"/>
          </a:p>
        </p:txBody>
      </p:sp>
    </p:spTree>
    <p:extLst>
      <p:ext uri="{BB962C8B-B14F-4D97-AF65-F5344CB8AC3E}">
        <p14:creationId xmlns:p14="http://schemas.microsoft.com/office/powerpoint/2010/main" val="143551252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Explain: Absolute</a:t>
            </a:r>
          </a:p>
          <a:p>
            <a:endParaRPr lang="en-US" altLang="en-US" dirty="0" smtClean="0"/>
          </a:p>
          <a:p>
            <a:r>
              <a:rPr lang="en-US" altLang="en-US" dirty="0" smtClean="0"/>
              <a:t>VA SHOULD consider all paths to service connection (DOES NOT ALWAYS HAPPEN)</a:t>
            </a:r>
          </a:p>
          <a:p>
            <a:endParaRPr lang="en-US" altLang="en-US" dirty="0"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77</a:t>
            </a:fld>
            <a:endParaRPr lang="en-US" altLang="en-US" smtClean="0"/>
          </a:p>
        </p:txBody>
      </p:sp>
    </p:spTree>
    <p:extLst>
      <p:ext uri="{BB962C8B-B14F-4D97-AF65-F5344CB8AC3E}">
        <p14:creationId xmlns:p14="http://schemas.microsoft.com/office/powerpoint/2010/main" val="389426893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Discuss each method’s verification/retaining proof of submission</a:t>
            </a:r>
          </a:p>
          <a:p>
            <a:endParaRPr lang="en-US" altLang="en-US" dirty="0" smtClean="0"/>
          </a:p>
          <a:p>
            <a:r>
              <a:rPr lang="en-US" altLang="en-US" dirty="0" smtClean="0"/>
              <a:t>Pros &amp; Cons of different submission methods</a:t>
            </a:r>
          </a:p>
          <a:p>
            <a:endParaRPr lang="en-US" altLang="en-US" dirty="0"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03B35247-28B0-49CA-AA35-CE14C62EC4E7}" type="slidenum">
              <a:rPr lang="en-US" altLang="en-US" smtClean="0"/>
              <a:pPr/>
              <a:t>78</a:t>
            </a:fld>
            <a:endParaRPr lang="en-US" altLang="en-US" smtClean="0"/>
          </a:p>
        </p:txBody>
      </p:sp>
    </p:spTree>
    <p:extLst>
      <p:ext uri="{BB962C8B-B14F-4D97-AF65-F5344CB8AC3E}">
        <p14:creationId xmlns:p14="http://schemas.microsoft.com/office/powerpoint/2010/main" val="3050200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CC13DFF2-3F81-4E6A-AA98-808E6C992614}" type="slidenum">
              <a:rPr lang="en-US" altLang="en-US" sz="1300">
                <a:ea typeface="Arial Unicode MS" panose="020B0604020202020204" pitchFamily="34" charset="-128"/>
              </a:rPr>
              <a:pPr>
                <a:spcBef>
                  <a:spcPct val="0"/>
                </a:spcBef>
              </a:pPr>
              <a:t>8</a:t>
            </a:fld>
            <a:endParaRPr lang="en-US" altLang="en-US" sz="1300">
              <a:ea typeface="Arial Unicode MS" panose="020B0604020202020204" pitchFamily="34" charset="-128"/>
            </a:endParaRPr>
          </a:p>
        </p:txBody>
      </p:sp>
      <p:sp>
        <p:nvSpPr>
          <p:cNvPr id="15363" name="Rectangle 1"/>
          <p:cNvSpPr>
            <a:spLocks noGrp="1" noRot="1" noChangeAspect="1" noChangeArrowheads="1" noTextEdit="1"/>
          </p:cNvSpPr>
          <p:nvPr>
            <p:ph type="sldImg"/>
          </p:nvPr>
        </p:nvSpPr>
        <p:spPr>
          <a:xfrm>
            <a:off x="409575" y="706438"/>
            <a:ext cx="6200775"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3402961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FD4529E-3B70-4C50-91FB-9370DDBF690B}" type="slidenum">
              <a:rPr lang="en-US" altLang="en-US" sz="1300">
                <a:ea typeface="Arial Unicode MS" panose="020B0604020202020204" pitchFamily="34" charset="-128"/>
              </a:rPr>
              <a:pPr>
                <a:spcBef>
                  <a:spcPct val="0"/>
                </a:spcBef>
              </a:pPr>
              <a:t>9</a:t>
            </a:fld>
            <a:endParaRPr lang="en-US" altLang="en-US" sz="1300">
              <a:ea typeface="Arial Unicode MS" panose="020B0604020202020204" pitchFamily="34" charset="-128"/>
            </a:endParaRPr>
          </a:p>
        </p:txBody>
      </p:sp>
      <p:sp>
        <p:nvSpPr>
          <p:cNvPr id="1741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extLst>
      <p:ext uri="{BB962C8B-B14F-4D97-AF65-F5344CB8AC3E}">
        <p14:creationId xmlns:p14="http://schemas.microsoft.com/office/powerpoint/2010/main" val="2609992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555274"/>
      </p:ext>
    </p:extLst>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r>
              <a:rPr lang="en-US" altLang="en-US" smtClean="0"/>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smtClean="0"/>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27109218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98152815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767475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352092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742256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81796577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r>
              <a:rPr lang="en-US" altLang="en-US" smtClean="0"/>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smtClean="0"/>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03480832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smtClean="0"/>
              <a:t>Click to edit Master title style</a:t>
            </a:r>
            <a:endParaRPr lang="en-US"/>
          </a:p>
        </p:txBody>
      </p:sp>
      <p:sp>
        <p:nvSpPr>
          <p:cNvPr id="3" name="Content Placeholder 2"/>
          <p:cNvSpPr>
            <a:spLocks noGrp="1"/>
          </p:cNvSpPr>
          <p:nvPr>
            <p:ph idx="1"/>
          </p:nvPr>
        </p:nvSpPr>
        <p:spPr>
          <a:xfrm>
            <a:off x="609600" y="1915064"/>
            <a:ext cx="10972800" cy="42111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r>
              <a:rPr lang="en-US" altLang="en-US" smtClean="0"/>
              <a:t>(#)</a:t>
            </a:r>
            <a:endParaRPr lang="en-US" altLang="en-US" sz="180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4126337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r>
              <a:rPr lang="en-US" altLang="en-US" smtClean="0"/>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smtClean="0"/>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328424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3157390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92728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4077900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60412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0334614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99091299"/>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89311060"/>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50084830"/>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6.jp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8.jpg"/><Relationship Id="rId4" Type="http://schemas.openxmlformats.org/officeDocument/2006/relationships/image" Target="../media/image7.jp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ctrTitle"/>
          </p:nvPr>
        </p:nvSpPr>
        <p:spPr>
          <a:xfrm>
            <a:off x="5181600" y="2286000"/>
            <a:ext cx="7010400" cy="971550"/>
          </a:xfrm>
        </p:spPr>
        <p:txBody>
          <a:bodyPr rtlCol="0" anchor="t">
            <a:no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 pos="6515100" algn="l"/>
                <a:tab pos="7058025" algn="l"/>
              </a:tabLst>
              <a:defRPr/>
            </a:pPr>
            <a:r>
              <a:rPr lang="en-US" altLang="en-US" sz="3200" b="1" dirty="0" smtClean="0">
                <a:latin typeface="Times New Roman" panose="02020603050405020304" pitchFamily="18" charset="0"/>
                <a:cs typeface="Times New Roman" panose="02020603050405020304" pitchFamily="18" charset="0"/>
              </a:rPr>
              <a:t>Service Connected Claims and Development</a:t>
            </a:r>
            <a:r>
              <a:rPr lang="en-US" altLang="en-US" sz="3200" b="1" dirty="0">
                <a:latin typeface="Times New Roman" panose="02020603050405020304" pitchFamily="18" charset="0"/>
                <a:cs typeface="Times New Roman" panose="02020603050405020304" pitchFamily="18" charset="0"/>
              </a:rPr>
              <a:t/>
            </a:r>
            <a:br>
              <a:rPr lang="en-US" altLang="en-US" sz="3200" b="1" dirty="0">
                <a:latin typeface="Times New Roman" panose="02020603050405020304" pitchFamily="18" charset="0"/>
                <a:cs typeface="Times New Roman" panose="02020603050405020304" pitchFamily="18" charset="0"/>
              </a:rPr>
            </a:br>
            <a:endParaRPr lang="en-US" altLang="en-US" sz="1400" b="1" dirty="0">
              <a:latin typeface="Times New Roman" panose="02020603050405020304" pitchFamily="18" charset="0"/>
              <a:cs typeface="Times New Roman" panose="02020603050405020304" pitchFamily="18" charset="0"/>
            </a:endParaRPr>
          </a:p>
        </p:txBody>
      </p:sp>
      <p:sp>
        <p:nvSpPr>
          <p:cNvPr id="3" name="Subtitle 2"/>
          <p:cNvSpPr txBox="1">
            <a:spLocks/>
          </p:cNvSpPr>
          <p:nvPr/>
        </p:nvSpPr>
        <p:spPr bwMode="auto">
          <a:xfrm>
            <a:off x="3200400" y="4572000"/>
            <a:ext cx="8763000" cy="145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US" altLang="en-US" sz="2000" b="1" dirty="0">
                <a:latin typeface="Times New Roman" panose="02020603050405020304" pitchFamily="18" charset="0"/>
                <a:cs typeface="Times New Roman" panose="02020603050405020304" pitchFamily="18" charset="0"/>
              </a:rPr>
              <a:t>					</a:t>
            </a:r>
            <a:r>
              <a:rPr lang="en-US" altLang="en-US" sz="2800" b="1" dirty="0" smtClean="0">
                <a:latin typeface="Times New Roman" panose="02020603050405020304" pitchFamily="18" charset="0"/>
                <a:cs typeface="Times New Roman" panose="02020603050405020304" pitchFamily="18" charset="0"/>
              </a:rPr>
              <a:t>Name                    </a:t>
            </a:r>
            <a:endParaRPr lang="en-US" altLang="en-US" sz="2800" b="1" dirty="0">
              <a:latin typeface="Times New Roman" panose="02020603050405020304" pitchFamily="18" charset="0"/>
              <a:cs typeface="Times New Roman" panose="02020603050405020304" pitchFamily="18" charset="0"/>
            </a:endParaRPr>
          </a:p>
          <a:p>
            <a:pPr algn="r">
              <a:defRPr/>
            </a:pPr>
            <a:r>
              <a:rPr lang="en-US" altLang="en-US" sz="2800" b="1" dirty="0" smtClean="0">
                <a:latin typeface="Times New Roman" panose="02020603050405020304" pitchFamily="18" charset="0"/>
                <a:cs typeface="Times New Roman" panose="02020603050405020304" pitchFamily="18" charset="0"/>
              </a:rPr>
              <a:t>Title</a:t>
            </a:r>
            <a:endParaRPr lang="en-US" altLang="en-US" sz="2800" b="1" dirty="0">
              <a:latin typeface="Times New Roman" panose="02020603050405020304" pitchFamily="18" charset="0"/>
              <a:cs typeface="Times New Roman" panose="02020603050405020304" pitchFamily="18" charset="0"/>
            </a:endParaRPr>
          </a:p>
          <a:p>
            <a:pPr algn="r">
              <a:defRPr/>
            </a:pPr>
            <a:r>
              <a:rPr lang="en-US" altLang="en-US" sz="2800" b="1" dirty="0" smtClean="0">
                <a:latin typeface="Times New Roman" panose="02020603050405020304" pitchFamily="18" charset="0"/>
                <a:cs typeface="Times New Roman" panose="02020603050405020304" pitchFamily="18" charset="0"/>
              </a:rPr>
              <a:t>E-mail Address </a:t>
            </a:r>
            <a:endParaRPr lang="en-US" altLang="en-US" sz="2800" dirty="0">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2"/>
          <p:cNvSpPr txBox="1">
            <a:spLocks noChangeArrowheads="1"/>
          </p:cNvSpPr>
          <p:nvPr/>
        </p:nvSpPr>
        <p:spPr bwMode="auto">
          <a:xfrm>
            <a:off x="609600" y="2057400"/>
            <a:ext cx="10744200" cy="44903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Disability</a:t>
            </a:r>
            <a:r>
              <a:rPr lang="en-US" altLang="en-US" sz="2800" dirty="0">
                <a:latin typeface="Times New Roman" panose="02020603050405020304" pitchFamily="18" charset="0"/>
                <a:cs typeface="Times New Roman" panose="02020603050405020304" pitchFamily="18" charset="0"/>
              </a:rPr>
              <a:t>: Must have a current disability from injury/disease</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Incurred</a:t>
            </a:r>
            <a:r>
              <a:rPr lang="en-US" altLang="en-US" sz="2800" dirty="0">
                <a:latin typeface="Times New Roman" panose="02020603050405020304" pitchFamily="18" charset="0"/>
                <a:cs typeface="Times New Roman" panose="02020603050405020304" pitchFamily="18" charset="0"/>
              </a:rPr>
              <a:t>: Event occurs </a:t>
            </a:r>
            <a:r>
              <a:rPr lang="en-US" altLang="en-US" sz="2800" i="1" dirty="0">
                <a:latin typeface="Times New Roman" panose="02020603050405020304" pitchFamily="18" charset="0"/>
                <a:cs typeface="Times New Roman" panose="02020603050405020304" pitchFamily="18" charset="0"/>
              </a:rPr>
              <a:t>anytime</a:t>
            </a:r>
            <a:r>
              <a:rPr lang="en-US" altLang="en-US" sz="2800" dirty="0">
                <a:latin typeface="Times New Roman" panose="02020603050405020304" pitchFamily="18" charset="0"/>
                <a:cs typeface="Times New Roman" panose="02020603050405020304" pitchFamily="18" charset="0"/>
              </a:rPr>
              <a:t> while on active duty (on leave, ACDUTRA, INACDUTRA)</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Aggravated</a:t>
            </a:r>
            <a:r>
              <a:rPr lang="en-US" altLang="en-US" sz="2800" dirty="0">
                <a:latin typeface="Times New Roman" panose="02020603050405020304" pitchFamily="18" charset="0"/>
                <a:cs typeface="Times New Roman" panose="02020603050405020304" pitchFamily="18" charset="0"/>
              </a:rPr>
              <a:t>: Disability made worse during service or due to service-connected disability (more on this later)</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 line of duty</a:t>
            </a:r>
            <a:r>
              <a:rPr lang="en-US" altLang="en-US" sz="2800" dirty="0">
                <a:latin typeface="Times New Roman" panose="02020603050405020304" pitchFamily="18" charset="0"/>
                <a:cs typeface="Times New Roman" panose="02020603050405020304" pitchFamily="18" charset="0"/>
              </a:rPr>
              <a:t>: Considered in line of duty unless willful misconduct shown on line of duty report</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mtClean="0"/>
              <a:pPr>
                <a:defRPr/>
              </a:pPr>
              <a:t>10</a:t>
            </a:fld>
            <a:endParaRPr lang="en-US" altLang="en-US" dirty="0"/>
          </a:p>
        </p:txBody>
      </p:sp>
      <p:sp>
        <p:nvSpPr>
          <p:cNvPr id="7" name="Rectangle 1"/>
          <p:cNvSpPr>
            <a:spLocks noGrp="1" noChangeArrowheads="1"/>
          </p:cNvSpPr>
          <p:nvPr>
            <p:ph type="title"/>
          </p:nvPr>
        </p:nvSpPr>
        <p:spPr>
          <a:xfrm>
            <a:off x="76200" y="381001"/>
            <a:ext cx="7772400" cy="626269"/>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11</a:t>
            </a:fld>
            <a:endParaRPr lang="en-US" altLang="en-US" dirty="0"/>
          </a:p>
        </p:txBody>
      </p:sp>
      <p:sp>
        <p:nvSpPr>
          <p:cNvPr id="20482" name="Rectangle 1"/>
          <p:cNvSpPr>
            <a:spLocks noGrp="1" noChangeArrowheads="1"/>
          </p:cNvSpPr>
          <p:nvPr>
            <p:ph type="title"/>
          </p:nvPr>
        </p:nvSpPr>
        <p:spPr>
          <a:xfrm>
            <a:off x="152400" y="228601"/>
            <a:ext cx="8610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THE FOUR (4) PREFERRED PATHS TO SERVICE CONNECTION </a:t>
            </a:r>
          </a:p>
        </p:txBody>
      </p:sp>
      <p:sp>
        <p:nvSpPr>
          <p:cNvPr id="31748" name="Text Box 2"/>
          <p:cNvSpPr txBox="1">
            <a:spLocks noChangeArrowheads="1"/>
          </p:cNvSpPr>
          <p:nvPr/>
        </p:nvSpPr>
        <p:spPr bwMode="auto">
          <a:xfrm>
            <a:off x="838200" y="1905001"/>
            <a:ext cx="10515600" cy="36159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are four preferred paths to service connection: </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Aggravation</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Presumptive</a:t>
            </a:r>
          </a:p>
          <a:p>
            <a:pPr marL="1190" indent="0">
              <a:lnSpc>
                <a:spcPct val="90000"/>
              </a:lnSpc>
              <a:spcBef>
                <a:spcPts val="750"/>
              </a:spcBef>
              <a:spcAft>
                <a:spcPts val="1069"/>
              </a:spcAft>
              <a:buClr>
                <a:schemeClr val="tx1"/>
              </a:buClr>
              <a:buSzPct val="45000"/>
              <a:defRPr/>
            </a:pPr>
            <a:endParaRPr lang="en-US" altLang="en-US" sz="2100" dirty="0">
              <a:cs typeface="Arial" panose="020B0604020202020204" pitchFamily="34" charset="0"/>
            </a:endParaRP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12</a:t>
            </a:fld>
            <a:endParaRPr lang="en-US" altLang="en-US" dirty="0"/>
          </a:p>
        </p:txBody>
      </p:sp>
      <p:sp>
        <p:nvSpPr>
          <p:cNvPr id="22530" name="Rectangle 1"/>
          <p:cNvSpPr>
            <a:spLocks noGrp="1" noChangeArrowheads="1"/>
          </p:cNvSpPr>
          <p:nvPr>
            <p:ph type="title"/>
          </p:nvPr>
        </p:nvSpPr>
        <p:spPr>
          <a:xfrm>
            <a:off x="152400" y="304800"/>
            <a:ext cx="80772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smtClean="0">
                <a:latin typeface="Times New Roman" panose="02020603050405020304" pitchFamily="18" charset="0"/>
                <a:cs typeface="Times New Roman" panose="02020603050405020304" pitchFamily="18" charset="0"/>
              </a:rPr>
              <a:t>DIRECT </a:t>
            </a:r>
            <a:r>
              <a:rPr lang="en-US" altLang="en-US" sz="3600" dirty="0">
                <a:latin typeface="Times New Roman" panose="02020603050405020304" pitchFamily="18" charset="0"/>
                <a:cs typeface="Times New Roman" panose="02020603050405020304" pitchFamily="18" charset="0"/>
              </a:rPr>
              <a:t>SERVICE CONNECTION</a:t>
            </a:r>
          </a:p>
        </p:txBody>
      </p:sp>
      <p:sp>
        <p:nvSpPr>
          <p:cNvPr id="35844" name="Text Box 2"/>
          <p:cNvSpPr txBox="1">
            <a:spLocks noChangeArrowheads="1"/>
          </p:cNvSpPr>
          <p:nvPr/>
        </p:nvSpPr>
        <p:spPr bwMode="auto">
          <a:xfrm>
            <a:off x="685800" y="1412858"/>
            <a:ext cx="10668000" cy="48355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1587" indent="0">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Three elements of Service Connection: </a:t>
            </a:r>
          </a:p>
          <a:p>
            <a:pPr marL="1587" indent="0">
              <a:lnSpc>
                <a:spcPct val="90000"/>
              </a:lnSpc>
              <a:spcBef>
                <a:spcPts val="750"/>
              </a:spcBef>
              <a:spcAft>
                <a:spcPts val="1069"/>
              </a:spcAft>
              <a:defRPr/>
            </a:pPr>
            <a:r>
              <a:rPr lang="en-US" altLang="en-US" sz="2800" dirty="0" smtClean="0">
                <a:latin typeface="Times New Roman" panose="02020603050405020304" pitchFamily="18" charset="0"/>
                <a:cs typeface="Times New Roman" panose="02020603050405020304" pitchFamily="18" charset="0"/>
              </a:rPr>
              <a:t>1. Current </a:t>
            </a:r>
            <a:r>
              <a:rPr lang="en-US" altLang="en-US" sz="2800" dirty="0">
                <a:latin typeface="Times New Roman" panose="02020603050405020304" pitchFamily="18" charset="0"/>
                <a:cs typeface="Times New Roman" panose="02020603050405020304" pitchFamily="18" charset="0"/>
              </a:rPr>
              <a:t>Disability </a:t>
            </a:r>
            <a:r>
              <a:rPr lang="en-US" altLang="en-US" sz="2800" dirty="0" smtClean="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established by lay or medical evidence</a:t>
            </a:r>
            <a:r>
              <a:rPr lang="en-US" altLang="en-US" sz="2800" dirty="0" smtClean="0">
                <a:latin typeface="Times New Roman" panose="02020603050405020304" pitchFamily="18" charset="0"/>
                <a:cs typeface="Times New Roman" panose="02020603050405020304" pitchFamily="18" charset="0"/>
              </a:rPr>
              <a:t>)</a:t>
            </a:r>
          </a:p>
          <a:p>
            <a:pPr marL="1587" indent="0" eaLnBrk="1" hangingPunct="1">
              <a:lnSpc>
                <a:spcPct val="90000"/>
              </a:lnSpc>
              <a:defRPr/>
            </a:pPr>
            <a:endParaRPr lang="en-US" altLang="en-US" sz="2800" dirty="0" smtClean="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smtClean="0">
                <a:latin typeface="Times New Roman" panose="02020603050405020304" pitchFamily="18" charset="0"/>
                <a:cs typeface="Times New Roman" panose="02020603050405020304" pitchFamily="18" charset="0"/>
              </a:rPr>
              <a:t>2</a:t>
            </a:r>
            <a:r>
              <a:rPr lang="en-US" altLang="en-US" sz="2800" dirty="0">
                <a:latin typeface="Times New Roman" panose="02020603050405020304" pitchFamily="18" charset="0"/>
                <a:cs typeface="Times New Roman" panose="02020603050405020304" pitchFamily="18" charset="0"/>
              </a:rPr>
              <a:t>. Event in </a:t>
            </a:r>
            <a:r>
              <a:rPr lang="en-US" altLang="en-US" sz="2800" dirty="0" smtClean="0">
                <a:latin typeface="Times New Roman" panose="02020603050405020304" pitchFamily="18" charset="0"/>
                <a:cs typeface="Times New Roman" panose="02020603050405020304" pitchFamily="18" charset="0"/>
              </a:rPr>
              <a:t>Service (injury</a:t>
            </a:r>
            <a:r>
              <a:rPr lang="en-US" altLang="en-US" sz="2800" dirty="0">
                <a:latin typeface="Times New Roman" panose="02020603050405020304" pitchFamily="18" charset="0"/>
                <a:cs typeface="Times New Roman" panose="02020603050405020304" pitchFamily="18" charset="0"/>
              </a:rPr>
              <a:t>, exposure to toxic substance, noise, trauma)</a:t>
            </a:r>
          </a:p>
          <a:p>
            <a:pPr marL="1587" indent="0" eaLnBrk="1" hangingPunct="1">
              <a:lnSpc>
                <a:spcPct val="90000"/>
              </a:lnSpc>
              <a:defRPr/>
            </a:pPr>
            <a:endParaRPr lang="en-US" altLang="en-US" sz="2800" dirty="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smtClean="0">
                <a:latin typeface="Times New Roman" panose="02020603050405020304" pitchFamily="18" charset="0"/>
                <a:cs typeface="Times New Roman" panose="02020603050405020304" pitchFamily="18" charset="0"/>
              </a:rPr>
              <a:t>3</a:t>
            </a:r>
            <a:r>
              <a:rPr lang="en-US" altLang="en-US" sz="2800" dirty="0">
                <a:latin typeface="Times New Roman" panose="02020603050405020304" pitchFamily="18" charset="0"/>
                <a:cs typeface="Times New Roman" panose="02020603050405020304" pitchFamily="18" charset="0"/>
              </a:rPr>
              <a:t>. Link between Current Disability and Event in Service, termed “Nexus” </a:t>
            </a:r>
          </a:p>
          <a:p>
            <a:pPr marL="1587" indent="0">
              <a:spcBef>
                <a:spcPts val="750"/>
              </a:spcBef>
              <a:defRPr/>
            </a:pPr>
            <a:r>
              <a:rPr lang="en-US" altLang="en-US" sz="2800" dirty="0" smtClean="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For BDD claims the event in service is the link</a:t>
            </a:r>
            <a:r>
              <a:rPr lang="en-US" altLang="en-US" sz="2800" dirty="0" smtClean="0">
                <a:latin typeface="Times New Roman" panose="02020603050405020304" pitchFamily="18" charset="0"/>
                <a:cs typeface="Times New Roman" panose="02020603050405020304" pitchFamily="18" charset="0"/>
              </a:rPr>
              <a:t>)</a:t>
            </a:r>
          </a:p>
          <a:p>
            <a:pPr>
              <a:spcBef>
                <a:spcPts val="750"/>
              </a:spcBef>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400" i="1" dirty="0" err="1">
                <a:latin typeface="Times New Roman" panose="02020603050405020304" pitchFamily="18" charset="0"/>
                <a:cs typeface="Times New Roman" panose="02020603050405020304" pitchFamily="18" charset="0"/>
              </a:rPr>
              <a:t>Caluza</a:t>
            </a:r>
            <a:r>
              <a:rPr lang="en-US" altLang="en-US" sz="2400" i="1" dirty="0">
                <a:latin typeface="Times New Roman" panose="02020603050405020304" pitchFamily="18" charset="0"/>
                <a:cs typeface="Times New Roman" panose="02020603050405020304" pitchFamily="18" charset="0"/>
              </a:rPr>
              <a:t> v. Brown</a:t>
            </a:r>
            <a:r>
              <a:rPr lang="en-US" altLang="en-US" sz="2400" dirty="0">
                <a:latin typeface="Times New Roman" panose="02020603050405020304" pitchFamily="18" charset="0"/>
                <a:cs typeface="Times New Roman" panose="02020603050405020304" pitchFamily="18" charset="0"/>
              </a:rPr>
              <a:t>, 7 </a:t>
            </a:r>
            <a:r>
              <a:rPr lang="en-US" altLang="en-US" sz="2400" dirty="0" err="1">
                <a:latin typeface="Times New Roman" panose="02020603050405020304" pitchFamily="18" charset="0"/>
                <a:cs typeface="Times New Roman" panose="02020603050405020304" pitchFamily="18" charset="0"/>
              </a:rPr>
              <a:t>Vet.App</a:t>
            </a:r>
            <a:r>
              <a:rPr lang="en-US" altLang="en-US" sz="2400" dirty="0">
                <a:latin typeface="Times New Roman" panose="02020603050405020304" pitchFamily="18" charset="0"/>
                <a:cs typeface="Times New Roman" panose="02020603050405020304" pitchFamily="18" charset="0"/>
              </a:rPr>
              <a:t>. 498 (1995)</a:t>
            </a: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13</a:t>
            </a:fld>
            <a:endParaRPr lang="en-US" altLang="en-US" dirty="0"/>
          </a:p>
        </p:txBody>
      </p:sp>
      <p:sp>
        <p:nvSpPr>
          <p:cNvPr id="22530" name="Rectangle 1"/>
          <p:cNvSpPr>
            <a:spLocks noGrp="1" noChangeArrowheads="1"/>
          </p:cNvSpPr>
          <p:nvPr>
            <p:ph type="title"/>
          </p:nvPr>
        </p:nvSpPr>
        <p:spPr>
          <a:xfrm>
            <a:off x="76200" y="304800"/>
            <a:ext cx="81534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a:t>
            </a:r>
          </a:p>
        </p:txBody>
      </p:sp>
      <p:sp>
        <p:nvSpPr>
          <p:cNvPr id="35844" name="Text Box 2"/>
          <p:cNvSpPr txBox="1">
            <a:spLocks noChangeArrowheads="1"/>
          </p:cNvSpPr>
          <p:nvPr/>
        </p:nvSpPr>
        <p:spPr bwMode="auto">
          <a:xfrm>
            <a:off x="533400" y="1676400"/>
            <a:ext cx="11049000" cy="51726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a:t>
            </a:r>
            <a:r>
              <a:rPr lang="en-US" altLang="en-US" sz="2800" dirty="0" smtClean="0">
                <a:latin typeface="Times New Roman" panose="02020603050405020304" pitchFamily="18" charset="0"/>
                <a:cs typeface="Times New Roman" panose="02020603050405020304" pitchFamily="18" charset="0"/>
              </a:rPr>
              <a:t>ith </a:t>
            </a:r>
            <a:r>
              <a:rPr lang="en-US" altLang="en-US" sz="2800" dirty="0">
                <a:latin typeface="Times New Roman" panose="02020603050405020304" pitchFamily="18" charset="0"/>
                <a:cs typeface="Times New Roman" panose="02020603050405020304" pitchFamily="18" charset="0"/>
              </a:rPr>
              <a:t>Direct Service Connection, the current disability can develop or get worse many years after service, it just has to be due to the in-service event or exposure.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can get more difficult to prove years after service, and will usually require a nexus opinion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Examples: Late-onset PTSD, Skin cancer due to sun exposure in tropical/desert locations, Disability due to exposure to asbestos, jet fuel, etc.</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3.303(d) </a:t>
            </a:r>
            <a:r>
              <a:rPr lang="en-US" altLang="en-US" sz="2800" dirty="0">
                <a:latin typeface="Times New Roman" panose="02020603050405020304" pitchFamily="18" charset="0"/>
                <a:cs typeface="Times New Roman" panose="02020603050405020304" pitchFamily="18" charset="0"/>
              </a:rPr>
              <a:t>Post service initial diagnosis of disease</a:t>
            </a:r>
            <a:endParaRPr lang="en-US"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691311"/>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14</a:t>
            </a:fld>
            <a:endParaRPr lang="en-US" altLang="en-US" dirty="0"/>
          </a:p>
        </p:txBody>
      </p:sp>
      <p:sp>
        <p:nvSpPr>
          <p:cNvPr id="24578" name="Rectangle 1"/>
          <p:cNvSpPr>
            <a:spLocks noGrp="1" noChangeArrowheads="1"/>
          </p:cNvSpPr>
          <p:nvPr>
            <p:ph type="title"/>
          </p:nvPr>
        </p:nvSpPr>
        <p:spPr>
          <a:xfrm>
            <a:off x="0" y="228601"/>
            <a:ext cx="8223738"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 EVIDENCE</a:t>
            </a:r>
          </a:p>
        </p:txBody>
      </p:sp>
      <p:sp>
        <p:nvSpPr>
          <p:cNvPr id="37892" name="Text Box 2"/>
          <p:cNvSpPr txBox="1">
            <a:spLocks noChangeArrowheads="1"/>
          </p:cNvSpPr>
          <p:nvPr/>
        </p:nvSpPr>
        <p:spPr bwMode="auto">
          <a:xfrm>
            <a:off x="457200" y="1641408"/>
            <a:ext cx="10896600" cy="45307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Service Treatment Records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Personnel and Unit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Private Medical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Opinions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C&amp;P exams/DBQs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 Evidence showing Incurrence</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Letters, Diaries, Cancelled Checks, Receipts, Newspaper Articles, Insurance Exams, Workers Compensation Claims, Lawsuits </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15</a:t>
            </a:fld>
            <a:endParaRPr lang="en-US" altLang="en-US" dirty="0"/>
          </a:p>
        </p:txBody>
      </p:sp>
      <p:sp>
        <p:nvSpPr>
          <p:cNvPr id="26626" name="Rectangle 1"/>
          <p:cNvSpPr>
            <a:spLocks noGrp="1" noChangeArrowheads="1"/>
          </p:cNvSpPr>
          <p:nvPr>
            <p:ph type="title"/>
          </p:nvPr>
        </p:nvSpPr>
        <p:spPr>
          <a:xfrm>
            <a:off x="76200" y="152400"/>
            <a:ext cx="8915400" cy="990600"/>
          </a:xfrm>
        </p:spPr>
        <p:txBody>
          <a:bodyPr rtlCol="0">
            <a:norm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Lst>
              <a:defRPr/>
            </a:pPr>
            <a:r>
              <a:rPr lang="en-US" altLang="en-US" sz="2700" dirty="0">
                <a:latin typeface="Times New Roman" panose="02020603050405020304" pitchFamily="18" charset="0"/>
                <a:cs typeface="Times New Roman" panose="02020603050405020304" pitchFamily="18" charset="0"/>
              </a:rPr>
              <a:t>DIRECT SERVICE CONNECTION: WHAT IF YOU HAD THE SAME PROBLEM BEFORE SERVICE? </a:t>
            </a:r>
            <a:endParaRPr lang="en-US" altLang="en-US" sz="3000" dirty="0"/>
          </a:p>
        </p:txBody>
      </p:sp>
      <p:sp>
        <p:nvSpPr>
          <p:cNvPr id="44036" name="Text Box 2"/>
          <p:cNvSpPr txBox="1">
            <a:spLocks noChangeArrowheads="1"/>
          </p:cNvSpPr>
          <p:nvPr/>
        </p:nvSpPr>
        <p:spPr bwMode="auto">
          <a:xfrm>
            <a:off x="914400" y="1676400"/>
            <a:ext cx="10439399" cy="426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3.304(b)</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Presumption of Soundness</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When accepted for military service, presumed “sound” or healthy EXCEPT FOR: </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Conditions that are noted on entrance physical OR</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Clearly and unmistakably pre-existing service</a:t>
            </a: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endParaRPr lang="en-US" altLang="en-US" sz="2800" dirty="0">
              <a:latin typeface="Times New Roman" panose="02020603050405020304" pitchFamily="18" charset="0"/>
              <a:cs typeface="Times New Roman" panose="02020603050405020304" pitchFamily="18" charset="0"/>
            </a:endParaRP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r>
              <a:rPr lang="en-US" altLang="en-US" sz="2800" dirty="0">
                <a:latin typeface="Times New Roman" panose="02020603050405020304" pitchFamily="18" charset="0"/>
                <a:cs typeface="Times New Roman" panose="02020603050405020304" pitchFamily="18" charset="0"/>
              </a:rPr>
              <a:t>Signed statement of the veteran that disability pre-existed service is of no effect unless other data supports it was pre-existing  </a:t>
            </a:r>
          </a:p>
          <a:p>
            <a:pPr lvl="1">
              <a:lnSpc>
                <a:spcPct val="90000"/>
              </a:lnSpc>
              <a:spcAft>
                <a:spcPts val="854"/>
              </a:spcAft>
              <a:buClr>
                <a:srgbClr val="FFFFFF"/>
              </a:buClr>
              <a:buSzPct val="75000"/>
              <a:defRPr/>
            </a:pPr>
            <a:endParaRPr lang="en-US" altLang="en-US" sz="2400" dirty="0">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16</a:t>
            </a:fld>
            <a:endParaRPr lang="en-US" altLang="en-US" dirty="0"/>
          </a:p>
        </p:txBody>
      </p:sp>
      <p:sp>
        <p:nvSpPr>
          <p:cNvPr id="30722" name="Rectangle 1"/>
          <p:cNvSpPr>
            <a:spLocks noGrp="1" noChangeArrowheads="1"/>
          </p:cNvSpPr>
          <p:nvPr>
            <p:ph type="title"/>
          </p:nvPr>
        </p:nvSpPr>
        <p:spPr>
          <a:xfrm>
            <a:off x="76201" y="304801"/>
            <a:ext cx="7224272" cy="62507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a:t>
            </a:r>
          </a:p>
        </p:txBody>
      </p:sp>
      <p:sp>
        <p:nvSpPr>
          <p:cNvPr id="66564" name="Text Box 2"/>
          <p:cNvSpPr txBox="1">
            <a:spLocks noChangeArrowheads="1"/>
          </p:cNvSpPr>
          <p:nvPr/>
        </p:nvSpPr>
        <p:spPr bwMode="auto">
          <a:xfrm>
            <a:off x="1066800" y="2043112"/>
            <a:ext cx="10287000" cy="449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Two types of Aggravation: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3.306</a:t>
            </a:r>
            <a:r>
              <a:rPr lang="en-US" altLang="en-US" sz="2800" b="1" dirty="0">
                <a:latin typeface="Times New Roman" panose="02020603050405020304" pitchFamily="18" charset="0"/>
                <a:cs typeface="Times New Roman" panose="02020603050405020304" pitchFamily="18" charset="0"/>
              </a:rPr>
              <a:t>:</a:t>
            </a:r>
            <a:r>
              <a:rPr lang="en-US" altLang="en-US" sz="2800" dirty="0">
                <a:latin typeface="Times New Roman" panose="02020603050405020304" pitchFamily="18" charset="0"/>
                <a:cs typeface="Times New Roman" panose="02020603050405020304" pitchFamily="18" charset="0"/>
              </a:rPr>
              <a:t> Aggravation of Pre-Service Disability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3.310(b</a:t>
            </a:r>
            <a:r>
              <a:rPr lang="en-US" altLang="en-US" sz="2800" b="1" dirty="0" smtClean="0">
                <a:solidFill>
                  <a:srgbClr val="991A1E"/>
                </a:solidFill>
                <a:latin typeface="Times New Roman" panose="02020603050405020304" pitchFamily="18" charset="0"/>
                <a:cs typeface="Times New Roman" panose="02020603050405020304" pitchFamily="18" charset="0"/>
              </a:rPr>
              <a:t>)</a:t>
            </a:r>
            <a:r>
              <a:rPr lang="en-US" altLang="en-US" sz="2800" b="1" dirty="0" smtClean="0">
                <a:latin typeface="Times New Roman" panose="02020603050405020304" pitchFamily="18" charset="0"/>
                <a:cs typeface="Times New Roman" panose="02020603050405020304" pitchFamily="18" charset="0"/>
              </a:rPr>
              <a:t>:</a:t>
            </a:r>
            <a:r>
              <a:rPr lang="en-US" altLang="en-US" sz="2800" b="1" dirty="0" smtClean="0">
                <a:solidFill>
                  <a:srgbClr val="FF0000"/>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Aggravation of Non-Service Connected Disability After Service</a:t>
            </a:r>
          </a:p>
          <a:p>
            <a:pPr marL="461963" indent="-179388">
              <a:lnSpc>
                <a:spcPct val="90000"/>
              </a:lnSpc>
              <a:spcBef>
                <a:spcPts val="750"/>
              </a:spcBef>
              <a:spcAft>
                <a:spcPts val="1069"/>
              </a:spcAft>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800" dirty="0">
                <a:latin typeface="Times New Roman" panose="02020603050405020304" pitchFamily="18" charset="0"/>
                <a:cs typeface="Times New Roman" panose="02020603050405020304" pitchFamily="18" charset="0"/>
              </a:rPr>
              <a:t>Remember </a:t>
            </a:r>
            <a:r>
              <a:rPr lang="en-US" altLang="en-US" sz="2800" b="1" dirty="0">
                <a:solidFill>
                  <a:srgbClr val="991A1E"/>
                </a:solidFill>
                <a:latin typeface="Times New Roman" panose="02020603050405020304" pitchFamily="18" charset="0"/>
                <a:cs typeface="Times New Roman" panose="02020603050405020304" pitchFamily="18" charset="0"/>
              </a:rPr>
              <a:t>38 CFR 3.1(k</a:t>
            </a:r>
            <a:r>
              <a:rPr lang="en-US" altLang="en-US" sz="2800" b="1" dirty="0" smtClean="0">
                <a:solidFill>
                  <a:srgbClr val="991A1E"/>
                </a:solidFill>
                <a:latin typeface="Times New Roman" panose="02020603050405020304" pitchFamily="18" charset="0"/>
                <a:cs typeface="Times New Roman" panose="02020603050405020304" pitchFamily="18" charset="0"/>
              </a:rPr>
              <a:t>)</a:t>
            </a:r>
            <a:r>
              <a:rPr lang="en-US" altLang="en-US" sz="2800" dirty="0" smtClean="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incurred or </a:t>
            </a:r>
            <a:r>
              <a:rPr lang="en-US" altLang="en-US" sz="2800" i="1" dirty="0">
                <a:latin typeface="Times New Roman" panose="02020603050405020304" pitchFamily="18" charset="0"/>
                <a:cs typeface="Times New Roman" panose="02020603050405020304" pitchFamily="18" charset="0"/>
              </a:rPr>
              <a:t>aggravated </a:t>
            </a:r>
            <a:endParaRPr lang="en-US" altLang="en-US" sz="2800" dirty="0">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17</a:t>
            </a:fld>
            <a:endParaRPr lang="en-US" altLang="en-US" dirty="0"/>
          </a:p>
        </p:txBody>
      </p:sp>
      <p:sp>
        <p:nvSpPr>
          <p:cNvPr id="32770" name="Rectangle 1"/>
          <p:cNvSpPr>
            <a:spLocks noGrp="1" noChangeArrowheads="1"/>
          </p:cNvSpPr>
          <p:nvPr>
            <p:ph type="title"/>
          </p:nvPr>
        </p:nvSpPr>
        <p:spPr>
          <a:xfrm>
            <a:off x="152401" y="152401"/>
            <a:ext cx="801712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DURING SERVICE</a:t>
            </a:r>
          </a:p>
        </p:txBody>
      </p:sp>
      <p:sp>
        <p:nvSpPr>
          <p:cNvPr id="11266" name="Text Box 2"/>
          <p:cNvSpPr txBox="1">
            <a:spLocks noChangeArrowheads="1"/>
          </p:cNvSpPr>
          <p:nvPr/>
        </p:nvSpPr>
        <p:spPr bwMode="auto">
          <a:xfrm>
            <a:off x="914400" y="1752600"/>
            <a:ext cx="10439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3200" b="1" dirty="0">
                <a:solidFill>
                  <a:srgbClr val="991A1E"/>
                </a:solidFill>
                <a:latin typeface="Times New Roman" panose="02020603050405020304" pitchFamily="18" charset="0"/>
                <a:cs typeface="Times New Roman" panose="02020603050405020304" pitchFamily="18" charset="0"/>
              </a:rPr>
              <a:t>38 CFR 3.306 </a:t>
            </a:r>
          </a:p>
          <a:p>
            <a:pPr marL="539750" lvl="1" indent="0">
              <a:lnSpc>
                <a:spcPct val="90000"/>
              </a:lnSpc>
              <a:spcAft>
                <a:spcPts val="854"/>
              </a:spcAft>
              <a:buClr>
                <a:srgbClr val="FFFFFF"/>
              </a:buClr>
              <a:buSzPct val="75000"/>
              <a:defRPr/>
            </a:pPr>
            <a:r>
              <a:rPr lang="en-US" altLang="en-US" sz="3200" dirty="0">
                <a:solidFill>
                  <a:schemeClr val="tx1"/>
                </a:solidFill>
                <a:latin typeface="Times New Roman" panose="02020603050405020304" pitchFamily="18" charset="0"/>
                <a:cs typeface="Times New Roman" panose="02020603050405020304" pitchFamily="18" charset="0"/>
              </a:rPr>
              <a:t>If accepted into service with pre-existing disability</a:t>
            </a:r>
          </a:p>
          <a:p>
            <a:pPr marL="539750" lvl="1" indent="0">
              <a:lnSpc>
                <a:spcPct val="90000"/>
              </a:lnSpc>
              <a:spcAft>
                <a:spcPts val="854"/>
              </a:spcAft>
              <a:buClr>
                <a:srgbClr val="FFFFFF"/>
              </a:buClr>
              <a:buSzPct val="75000"/>
              <a:defRPr/>
            </a:pPr>
            <a:r>
              <a:rPr lang="en-US" altLang="en-US" sz="3200" i="1" dirty="0">
                <a:solidFill>
                  <a:schemeClr val="tx1"/>
                </a:solidFill>
                <a:latin typeface="Times New Roman" panose="02020603050405020304" pitchFamily="18" charset="0"/>
                <a:cs typeface="Times New Roman" panose="02020603050405020304" pitchFamily="18" charset="0"/>
              </a:rPr>
              <a:t>And </a:t>
            </a:r>
            <a:r>
              <a:rPr lang="en-US" altLang="en-US" sz="3200" dirty="0">
                <a:solidFill>
                  <a:schemeClr val="tx1"/>
                </a:solidFill>
                <a:latin typeface="Times New Roman" panose="02020603050405020304" pitchFamily="18" charset="0"/>
                <a:cs typeface="Times New Roman" panose="02020603050405020304" pitchFamily="18" charset="0"/>
              </a:rPr>
              <a:t>disability worsens during active service (remember: anytime during active service) </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Pre-existing disability can now be service-connected</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Unless evidence shows it wasn't aggravated beyond the natural progress of the condition </a:t>
            </a:r>
          </a:p>
          <a:p>
            <a:pPr>
              <a:lnSpc>
                <a:spcPct val="90000"/>
              </a:lnSpc>
              <a:spcBef>
                <a:spcPts val="750"/>
              </a:spcBef>
              <a:spcAft>
                <a:spcPts val="1069"/>
              </a:spcAft>
              <a:buClr>
                <a:srgbClr val="FFFFFF"/>
              </a:buClr>
              <a:buSzPct val="45000"/>
              <a:defRPr/>
            </a:pPr>
            <a:endParaRPr lang="en-US" altLang="en-US" sz="2100" dirty="0">
              <a:solidFill>
                <a:schemeClr val="tx1"/>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914400" y="1676400"/>
            <a:ext cx="104394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3.310(b)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Non-service connected disability pre-existed service or happened after service but not caused by military service</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non-service connected disability cannot be the result of willful misconduct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Example: Veteran develops a non-service-connected skin condition, and service-connected diabetes makes the skin condition worse. </a:t>
            </a:r>
          </a:p>
          <a:p>
            <a:pPr>
              <a:lnSpc>
                <a:spcPct val="90000"/>
              </a:lnSpc>
              <a:spcBef>
                <a:spcPts val="750"/>
              </a:spcBef>
              <a:spcAft>
                <a:spcPts val="1069"/>
              </a:spcAft>
              <a:buClr>
                <a:srgbClr val="FFFFFF"/>
              </a:buClr>
              <a:buSzPct val="45000"/>
              <a:buFont typeface="Arial" panose="020B0604020202020204" pitchFamily="34" charset="0"/>
              <a:buChar char="•"/>
              <a:defRPr/>
            </a:pPr>
            <a:endParaRPr lang="en-US" altLang="en-US" dirty="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mtClean="0"/>
              <a:pPr>
                <a:defRPr/>
              </a:pPr>
              <a:t>18</a:t>
            </a:fld>
            <a:endParaRPr lang="en-US" altLang="en-US" dirty="0"/>
          </a:p>
        </p:txBody>
      </p:sp>
      <p:sp>
        <p:nvSpPr>
          <p:cNvPr id="8" name="Rectangle 1"/>
          <p:cNvSpPr>
            <a:spLocks noGrp="1" noChangeArrowheads="1"/>
          </p:cNvSpPr>
          <p:nvPr>
            <p:ph type="title"/>
          </p:nvPr>
        </p:nvSpPr>
        <p:spPr>
          <a:xfrm>
            <a:off x="152401" y="152401"/>
            <a:ext cx="802151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914400" y="1600200"/>
            <a:ext cx="10439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3.310(b)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e</a:t>
            </a:r>
            <a:r>
              <a:rPr lang="en-US" altLang="en-US" sz="2800" dirty="0" smtClean="0">
                <a:latin typeface="Times New Roman" panose="02020603050405020304" pitchFamily="18" charset="0"/>
                <a:cs typeface="Times New Roman" panose="02020603050405020304" pitchFamily="18" charset="0"/>
              </a:rPr>
              <a:t>vidence is required</a:t>
            </a: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Rating a non-service-connected condition that is aggravated after service: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Establish baseline – severity of condition if service-connected condition wasn't making it worse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Compensated for </a:t>
            </a:r>
            <a:r>
              <a:rPr lang="en-US" altLang="en-US" sz="2800" i="1" dirty="0">
                <a:latin typeface="Times New Roman" panose="02020603050405020304" pitchFamily="18" charset="0"/>
                <a:cs typeface="Times New Roman" panose="02020603050405020304" pitchFamily="18" charset="0"/>
              </a:rPr>
              <a:t>difference</a:t>
            </a:r>
            <a:r>
              <a:rPr lang="en-US" altLang="en-US" sz="2800" dirty="0">
                <a:latin typeface="Times New Roman" panose="02020603050405020304" pitchFamily="18" charset="0"/>
                <a:cs typeface="Times New Roman" panose="02020603050405020304" pitchFamily="18" charset="0"/>
              </a:rPr>
              <a:t> between baseline and current severity</a:t>
            </a:r>
          </a:p>
          <a:p>
            <a:pPr marL="404813" lvl="1" indent="0">
              <a:lnSpc>
                <a:spcPct val="90000"/>
              </a:lnSpc>
              <a:spcAft>
                <a:spcPts val="854"/>
              </a:spcAft>
              <a:buSzPct val="75000"/>
              <a:defRPr/>
            </a:pPr>
            <a:endParaRPr lang="en-US" altLang="en-US" sz="2800" dirty="0">
              <a:latin typeface="Times New Roman" panose="02020603050405020304" pitchFamily="18" charset="0"/>
              <a:cs typeface="Times New Roman" panose="02020603050405020304" pitchFamily="18" charset="0"/>
            </a:endParaRPr>
          </a:p>
          <a:p>
            <a:pPr marL="404813" lvl="1" indent="0">
              <a:lnSpc>
                <a:spcPct val="90000"/>
              </a:lnSpc>
              <a:spcAft>
                <a:spcPts val="854"/>
              </a:spcAft>
              <a:buSzPct val="75000"/>
              <a:defRPr/>
            </a:pPr>
            <a:r>
              <a:rPr lang="en-US" altLang="en-US" sz="2800" dirty="0">
                <a:latin typeface="Times New Roman" panose="02020603050405020304" pitchFamily="18" charset="0"/>
                <a:cs typeface="Times New Roman" panose="02020603050405020304" pitchFamily="18" charset="0"/>
              </a:rPr>
              <a:t>Is there a better way? </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mtClean="0"/>
              <a:pPr>
                <a:defRPr/>
              </a:pPr>
              <a:t>19</a:t>
            </a:fld>
            <a:endParaRPr lang="en-US" altLang="en-US" dirty="0"/>
          </a:p>
        </p:txBody>
      </p:sp>
      <p:sp>
        <p:nvSpPr>
          <p:cNvPr id="8" name="Rectangle 1"/>
          <p:cNvSpPr>
            <a:spLocks noGrp="1" noChangeArrowheads="1"/>
          </p:cNvSpPr>
          <p:nvPr>
            <p:ph type="title"/>
          </p:nvPr>
        </p:nvSpPr>
        <p:spPr>
          <a:xfrm>
            <a:off x="76200" y="152401"/>
            <a:ext cx="8229601"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ctrTitle"/>
          </p:nvPr>
        </p:nvSpPr>
        <p:spPr>
          <a:xfrm>
            <a:off x="5181600" y="2286000"/>
            <a:ext cx="7010400" cy="971550"/>
          </a:xfrm>
        </p:spPr>
        <p:txBody>
          <a:bodyPr rtlCol="0" anchor="t">
            <a:no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 pos="6515100" algn="l"/>
                <a:tab pos="7058025" algn="l"/>
              </a:tabLst>
              <a:defRPr/>
            </a:pPr>
            <a:r>
              <a:rPr lang="en-US" altLang="en-US" sz="3200" b="1" dirty="0" smtClean="0">
                <a:latin typeface="Times New Roman" panose="02020603050405020304" pitchFamily="18" charset="0"/>
                <a:cs typeface="Times New Roman" panose="02020603050405020304" pitchFamily="18" charset="0"/>
              </a:rPr>
              <a:t>Service Connected Claims and Development</a:t>
            </a:r>
            <a:r>
              <a:rPr lang="en-US" altLang="en-US" sz="3200" b="1" dirty="0">
                <a:latin typeface="Times New Roman" panose="02020603050405020304" pitchFamily="18" charset="0"/>
                <a:cs typeface="Times New Roman" panose="02020603050405020304" pitchFamily="18" charset="0"/>
              </a:rPr>
              <a:t/>
            </a:r>
            <a:br>
              <a:rPr lang="en-US" altLang="en-US" sz="3200" b="1" dirty="0">
                <a:latin typeface="Times New Roman" panose="02020603050405020304" pitchFamily="18" charset="0"/>
                <a:cs typeface="Times New Roman" panose="02020603050405020304" pitchFamily="18" charset="0"/>
              </a:rPr>
            </a:br>
            <a:endParaRPr lang="en-US" altLang="en-US"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37150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20</a:t>
            </a:fld>
            <a:endParaRPr lang="en-US" altLang="en-US" dirty="0"/>
          </a:p>
        </p:txBody>
      </p:sp>
      <p:sp>
        <p:nvSpPr>
          <p:cNvPr id="38914" name="Rectangle 1"/>
          <p:cNvSpPr>
            <a:spLocks noGrp="1" noChangeArrowheads="1"/>
          </p:cNvSpPr>
          <p:nvPr>
            <p:ph type="title"/>
          </p:nvPr>
        </p:nvSpPr>
        <p:spPr>
          <a:xfrm>
            <a:off x="76200" y="0"/>
            <a:ext cx="8153400" cy="1219200"/>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SECONDARY SERVICE CONNECTION</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(SERVICE-CONNECTED DISABILITY CAUSES ANOTHER DISABILITY)  </a:t>
            </a:r>
          </a:p>
        </p:txBody>
      </p:sp>
      <p:sp>
        <p:nvSpPr>
          <p:cNvPr id="46084" name="Text Box 2"/>
          <p:cNvSpPr txBox="1">
            <a:spLocks noChangeArrowheads="1"/>
          </p:cNvSpPr>
          <p:nvPr/>
        </p:nvSpPr>
        <p:spPr bwMode="auto">
          <a:xfrm>
            <a:off x="685800" y="1600200"/>
            <a:ext cx="10896600" cy="434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dirty="0">
                <a:solidFill>
                  <a:srgbClr val="FFFFFF"/>
                </a:solidFill>
                <a:latin typeface="Century Gothic" panose="020B0502020202020204" pitchFamily="34" charset="0"/>
              </a:rPr>
              <a:t> </a:t>
            </a:r>
            <a:endParaRPr lang="en-US" altLang="en-US" dirty="0">
              <a:latin typeface="Century Gothic" panose="020B0502020202020204" pitchFamily="34"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3.310(a)</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path is similar to aggravation, but the service-connected disability actually CAUSES another disability </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Unlike with aggravation, no need to establish a baseline</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Disability is rated the same as if directly service-connected </a:t>
            </a:r>
          </a:p>
          <a:p>
            <a:pPr marL="228600" lvl="1" indent="0">
              <a:lnSpc>
                <a:spcPct val="90000"/>
              </a:lnSpc>
              <a:spcBef>
                <a:spcPts val="750"/>
              </a:spcBef>
              <a:spcAft>
                <a:spcPts val="1069"/>
              </a:spcAft>
              <a:buSzPct val="45000"/>
              <a:defRPr/>
            </a:pPr>
            <a:r>
              <a:rPr lang="en-US" altLang="en-US" sz="2800" dirty="0" smtClean="0">
                <a:latin typeface="Times New Roman" panose="02020603050405020304" pitchFamily="18" charset="0"/>
                <a:cs typeface="Times New Roman" panose="02020603050405020304" pitchFamily="18" charset="0"/>
              </a:rPr>
              <a:t>Some disabilities are already recognized as secondary in the regulations</a:t>
            </a: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21</a:t>
            </a:fld>
            <a:endParaRPr lang="en-US" altLang="en-US" dirty="0"/>
          </a:p>
        </p:txBody>
      </p:sp>
      <p:sp>
        <p:nvSpPr>
          <p:cNvPr id="40962" name="Rectangle 1"/>
          <p:cNvSpPr>
            <a:spLocks noGrp="1" noChangeArrowheads="1"/>
          </p:cNvSpPr>
          <p:nvPr>
            <p:ph type="title"/>
          </p:nvPr>
        </p:nvSpPr>
        <p:spPr>
          <a:xfrm>
            <a:off x="0" y="304800"/>
            <a:ext cx="77724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CFR</a:t>
            </a:r>
          </a:p>
        </p:txBody>
      </p:sp>
      <p:sp>
        <p:nvSpPr>
          <p:cNvPr id="48132" name="Text Box 2"/>
          <p:cNvSpPr txBox="1">
            <a:spLocks noChangeArrowheads="1"/>
          </p:cNvSpPr>
          <p:nvPr/>
        </p:nvSpPr>
        <p:spPr bwMode="auto">
          <a:xfrm>
            <a:off x="609600" y="1676401"/>
            <a:ext cx="10972800" cy="4343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Certain disabilities are recognized in the CFR as causing other </a:t>
            </a:r>
            <a:r>
              <a:rPr lang="en-US" altLang="en-US" sz="2800" dirty="0" smtClean="0">
                <a:latin typeface="Times New Roman" panose="02020603050405020304" pitchFamily="18" charset="0"/>
                <a:cs typeface="Times New Roman" panose="02020603050405020304" pitchFamily="18" charset="0"/>
              </a:rPr>
              <a:t>disabilities</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smtClean="0">
                <a:latin typeface="Times New Roman" panose="02020603050405020304" pitchFamily="18" charset="0"/>
                <a:cs typeface="Times New Roman" panose="02020603050405020304" pitchFamily="18" charset="0"/>
              </a:rPr>
              <a:t>Some examples include:</a:t>
            </a: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Above the knee amputation or double ankle amputation causes  Cardiovascular disease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rPr>
              <a:t>38 CFR 3.310(c)</a:t>
            </a: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Traumatic brain injury causes Parkinsonism, Seizures, Depression, certain dementias and certain hormone deficiencies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rPr>
              <a:t>38 CFR 3.310(d)</a:t>
            </a:r>
          </a:p>
          <a:p>
            <a:pPr marL="404813" lvl="1" indent="0">
              <a:lnSpc>
                <a:spcPct val="90000"/>
              </a:lnSpc>
              <a:spcAft>
                <a:spcPts val="854"/>
              </a:spcAft>
              <a:buSzPct val="75000"/>
              <a:defRPr/>
            </a:pPr>
            <a:r>
              <a:rPr lang="en-US" altLang="en-US" sz="2400" dirty="0">
                <a:latin typeface="Times New Roman" panose="02020603050405020304" pitchFamily="18" charset="0"/>
                <a:cs typeface="Times New Roman" panose="02020603050405020304" pitchFamily="18" charset="0"/>
              </a:rPr>
              <a:t>  </a:t>
            </a:r>
          </a:p>
          <a:p>
            <a:pPr lvl="1">
              <a:lnSpc>
                <a:spcPct val="90000"/>
              </a:lnSpc>
              <a:spcAft>
                <a:spcPts val="854"/>
              </a:spcAft>
              <a:buClr>
                <a:srgbClr val="FFFFFF"/>
              </a:buClr>
              <a:buSzPct val="75000"/>
              <a:defRPr/>
            </a:pPr>
            <a:r>
              <a:rPr lang="en-US" altLang="en-US" sz="2400" dirty="0">
                <a:latin typeface="Times New Roman" panose="02020603050405020304" pitchFamily="18" charset="0"/>
                <a:cs typeface="Times New Roman" panose="02020603050405020304" pitchFamily="18" charset="0"/>
              </a:rPr>
              <a:t> </a:t>
            </a: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2"/>
          <p:cNvSpPr txBox="1">
            <a:spLocks noChangeArrowheads="1"/>
          </p:cNvSpPr>
          <p:nvPr/>
        </p:nvSpPr>
        <p:spPr bwMode="auto">
          <a:xfrm>
            <a:off x="381000" y="2133600"/>
            <a:ext cx="11277600" cy="34885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1pPr>
            <a:lvl2pPr marL="863600" indent="-323850">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9pPr>
          </a:lstStyle>
          <a:p>
            <a:pPr marL="57150" indent="-57150">
              <a:lnSpc>
                <a:spcPct val="90000"/>
              </a:lnSpc>
              <a:spcBef>
                <a:spcPts val="750"/>
              </a:spcBef>
              <a:spcAft>
                <a:spcPts val="1069"/>
              </a:spcAft>
              <a:buClr>
                <a:srgbClr val="FFFFFF"/>
              </a:buClr>
              <a:buSzPct val="45000"/>
              <a:defRPr/>
            </a:pPr>
            <a:r>
              <a:rPr lang="en-US" altLang="en-US" sz="2000" dirty="0">
                <a:solidFill>
                  <a:srgbClr val="FFFFFF"/>
                </a:solidFill>
                <a:latin typeface="Century Gothic" panose="020B0502020202020204" pitchFamily="34" charset="0"/>
              </a:rPr>
              <a:t> </a:t>
            </a:r>
            <a:r>
              <a:rPr lang="en-US" altLang="en-US" sz="2800" dirty="0">
                <a:latin typeface="Times New Roman" panose="02020603050405020304" pitchFamily="18" charset="0"/>
                <a:cs typeface="Times New Roman" panose="02020603050405020304" pitchFamily="18" charset="0"/>
              </a:rPr>
              <a:t>Certain disabilities are recognized in the M21-1 as causing other </a:t>
            </a:r>
            <a:r>
              <a:rPr lang="en-US" altLang="en-US" sz="2800" dirty="0" smtClean="0">
                <a:latin typeface="Times New Roman" panose="02020603050405020304" pitchFamily="18" charset="0"/>
                <a:cs typeface="Times New Roman" panose="02020603050405020304" pitchFamily="18" charset="0"/>
              </a:rPr>
              <a:t>disabilities</a:t>
            </a:r>
          </a:p>
          <a:p>
            <a:pPr marL="57150" indent="-57150">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Some examples include:</a:t>
            </a:r>
          </a:p>
          <a:p>
            <a:pPr lvl="1">
              <a:lnSpc>
                <a:spcPct val="90000"/>
              </a:lnSpc>
              <a:spcAft>
                <a:spcPts val="854"/>
              </a:spcAft>
              <a:buClr>
                <a:srgbClr val="FFFFFF"/>
              </a:buClr>
              <a:buSzPct val="75000"/>
              <a:buFont typeface="Symbol" panose="05050102010706020507" pitchFamily="18" charset="2"/>
              <a:buChar char=""/>
              <a:defRPr/>
            </a:pPr>
            <a:endParaRPr 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Diabetes with nephropathy causes Hypertension (</a:t>
            </a:r>
            <a:r>
              <a:rPr lang="en-US" sz="2800" b="1" dirty="0">
                <a:solidFill>
                  <a:srgbClr val="991A1E"/>
                </a:solidFill>
                <a:latin typeface="Times New Roman" panose="02020603050405020304" pitchFamily="18" charset="0"/>
                <a:cs typeface="Times New Roman" panose="02020603050405020304" pitchFamily="18" charset="0"/>
              </a:rPr>
              <a:t>M21-1 III.iv.4.M.2.d</a:t>
            </a:r>
            <a:r>
              <a:rPr lang="en-US" sz="2800" dirty="0">
                <a:latin typeface="Times New Roman" panose="02020603050405020304" pitchFamily="18" charset="0"/>
                <a:cs typeface="Times New Roman" panose="02020603050405020304" pitchFamily="18" charset="0"/>
              </a:rPr>
              <a:t>) </a:t>
            </a: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Many other common complications are listed in the M21-1 sections for rating specific disabilities, but will need a medical opinion.</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buClrTx/>
              <a:buSzTx/>
              <a:defRPr/>
            </a:pPr>
            <a:endParaRPr lang="en-US" altLang="en-US" sz="165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22</a:t>
            </a:fld>
            <a:endParaRPr lang="en-US" altLang="en-US" dirty="0"/>
          </a:p>
        </p:txBody>
      </p:sp>
      <p:sp>
        <p:nvSpPr>
          <p:cNvPr id="9" name="Rectangle 1"/>
          <p:cNvSpPr>
            <a:spLocks noGrp="1" noChangeArrowheads="1"/>
          </p:cNvSpPr>
          <p:nvPr>
            <p:ph type="title"/>
          </p:nvPr>
        </p:nvSpPr>
        <p:spPr>
          <a:xfrm>
            <a:off x="76200" y="381000"/>
            <a:ext cx="80010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M21-1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23</a:t>
            </a:fld>
            <a:endParaRPr lang="en-US" altLang="en-US" dirty="0"/>
          </a:p>
        </p:txBody>
      </p:sp>
      <p:sp>
        <p:nvSpPr>
          <p:cNvPr id="45058" name="Rectangle 1"/>
          <p:cNvSpPr>
            <a:spLocks noGrp="1" noChangeArrowheads="1"/>
          </p:cNvSpPr>
          <p:nvPr>
            <p:ph type="title"/>
          </p:nvPr>
        </p:nvSpPr>
        <p:spPr>
          <a:xfrm>
            <a:off x="76201" y="152401"/>
            <a:ext cx="8409980" cy="101542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MEDICAL EVIDENCE REQUIRED IF NOT LISTED IN CFR OR M21-1</a:t>
            </a:r>
          </a:p>
        </p:txBody>
      </p:sp>
      <p:sp>
        <p:nvSpPr>
          <p:cNvPr id="52228" name="Text Box 2"/>
          <p:cNvSpPr txBox="1">
            <a:spLocks noChangeArrowheads="1"/>
          </p:cNvSpPr>
          <p:nvPr/>
        </p:nvSpPr>
        <p:spPr bwMode="auto">
          <a:xfrm>
            <a:off x="533400" y="2514600"/>
            <a:ext cx="10820400" cy="3352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0" lvl="1" indent="0" algn="ctr">
              <a:lnSpc>
                <a:spcPct val="90000"/>
              </a:lnSpc>
              <a:spcAft>
                <a:spcPts val="854"/>
              </a:spcAft>
              <a:buClr>
                <a:srgbClr val="FFFFFF"/>
              </a:buClr>
              <a:buSzPct val="75000"/>
              <a:defRPr/>
            </a:pPr>
            <a:r>
              <a:rPr lang="en-US" altLang="en-US" sz="3200" dirty="0" smtClean="0">
                <a:latin typeface="Times New Roman" panose="02020603050405020304" pitchFamily="18" charset="0"/>
                <a:cs typeface="Times New Roman" panose="02020603050405020304" pitchFamily="18" charset="0"/>
              </a:rPr>
              <a:t>A medical opinion </a:t>
            </a:r>
            <a:r>
              <a:rPr lang="en-US" altLang="en-US" sz="3200" dirty="0">
                <a:latin typeface="Times New Roman" panose="02020603050405020304" pitchFamily="18" charset="0"/>
                <a:cs typeface="Times New Roman" panose="02020603050405020304" pitchFamily="18" charset="0"/>
              </a:rPr>
              <a:t>that </a:t>
            </a:r>
            <a:r>
              <a:rPr lang="en-US" altLang="en-US" sz="3200" dirty="0" smtClean="0">
                <a:latin typeface="Times New Roman" panose="02020603050405020304" pitchFamily="18" charset="0"/>
                <a:cs typeface="Times New Roman" panose="02020603050405020304" pitchFamily="18" charset="0"/>
              </a:rPr>
              <a:t>a service-connected condition </a:t>
            </a:r>
            <a:r>
              <a:rPr lang="en-US" altLang="en-US" sz="3200" dirty="0">
                <a:latin typeface="Times New Roman" panose="02020603050405020304" pitchFamily="18" charset="0"/>
                <a:cs typeface="Times New Roman" panose="02020603050405020304" pitchFamily="18" charset="0"/>
              </a:rPr>
              <a:t>or treatment for a service-connected condition caused another </a:t>
            </a:r>
            <a:r>
              <a:rPr lang="en-US" altLang="en-US" sz="3200" dirty="0" smtClean="0">
                <a:latin typeface="Times New Roman" panose="02020603050405020304" pitchFamily="18" charset="0"/>
                <a:cs typeface="Times New Roman" panose="02020603050405020304" pitchFamily="18" charset="0"/>
              </a:rPr>
              <a:t>disability is required if the disability is not already established as secondary in the regulation. </a:t>
            </a:r>
            <a:endParaRPr lang="en-US" altLang="en-US" sz="3200" dirty="0">
              <a:latin typeface="Times New Roman" panose="02020603050405020304" pitchFamily="18" charset="0"/>
              <a:cs typeface="Times New Roman" panose="02020603050405020304" pitchFamily="18" charset="0"/>
            </a:endParaRPr>
          </a:p>
          <a:p>
            <a:pPr marL="112713" lvl="2" indent="-112713">
              <a:lnSpc>
                <a:spcPct val="90000"/>
              </a:lnSpc>
              <a:spcAft>
                <a:spcPts val="854"/>
              </a:spcAft>
              <a:buClr>
                <a:srgbClr val="FFFFFF"/>
              </a:buClr>
              <a:buSzPct val="75000"/>
              <a:buFont typeface="Symbol" panose="05050102010706020507" pitchFamily="18" charset="2"/>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24</a:t>
            </a:fld>
            <a:endParaRPr lang="en-US" altLang="en-US" dirty="0"/>
          </a:p>
        </p:txBody>
      </p:sp>
      <p:sp>
        <p:nvSpPr>
          <p:cNvPr id="47106" name="Rectangle 1"/>
          <p:cNvSpPr>
            <a:spLocks noGrp="1" noChangeArrowheads="1"/>
          </p:cNvSpPr>
          <p:nvPr>
            <p:ph type="title"/>
          </p:nvPr>
        </p:nvSpPr>
        <p:spPr>
          <a:xfrm>
            <a:off x="76200" y="76201"/>
            <a:ext cx="8341151" cy="136921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WILLFUL MISCONDUCT AND ALCOHOL OR DRUG ABUSE</a:t>
            </a:r>
          </a:p>
        </p:txBody>
      </p:sp>
      <p:sp>
        <p:nvSpPr>
          <p:cNvPr id="54276" name="Text Box 2"/>
          <p:cNvSpPr txBox="1">
            <a:spLocks noChangeArrowheads="1"/>
          </p:cNvSpPr>
          <p:nvPr/>
        </p:nvSpPr>
        <p:spPr bwMode="auto">
          <a:xfrm>
            <a:off x="762000" y="1445420"/>
            <a:ext cx="10591799" cy="47267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3.301(c)(2) and (3)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Disabilities that are the result of Alcohol or Drug Abuse can't be directly service-connected. However if the substance is used because of a service-connected condition, it is not willful misconduct, and resulting disabilities can be secondarily service-connected</a:t>
            </a:r>
          </a:p>
          <a:p>
            <a:pPr lvl="1">
              <a:lnSpc>
                <a:spcPct val="90000"/>
              </a:lnSpc>
              <a:spcAft>
                <a:spcPts val="854"/>
              </a:spcAft>
              <a:buClr>
                <a:srgbClr val="FFFFFF"/>
              </a:buClr>
              <a:buSzPct val="75000"/>
              <a:buFont typeface="Symbol" panose="05050102010706020507" pitchFamily="18" charset="2"/>
              <a:buChar char=""/>
              <a:defRPr/>
            </a:pPr>
            <a:endParaRPr lang="en-US" altLang="en-US" sz="1000" dirty="0">
              <a:latin typeface="Times New Roman" panose="02020603050405020304" pitchFamily="18" charset="0"/>
              <a:cs typeface="Times New Roman" panose="02020603050405020304" pitchFamily="18" charset="0"/>
            </a:endParaRPr>
          </a:p>
          <a:p>
            <a:pPr lvl="1">
              <a:lnSpc>
                <a:spcPct val="90000"/>
              </a:lnSpc>
              <a:spcAft>
                <a:spcPts val="854"/>
              </a:spcAft>
              <a:buClr>
                <a:srgbClr val="FFFFFF"/>
              </a:buClr>
              <a:buSzPct val="75000"/>
              <a:buFont typeface="Symbol" panose="05050102010706020507" pitchFamily="18" charset="2"/>
              <a:buChar char=""/>
              <a:defRPr/>
            </a:pPr>
            <a:r>
              <a:rPr lang="en-US" altLang="en-US" sz="2800" dirty="0">
                <a:latin typeface="Times New Roman" panose="02020603050405020304" pitchFamily="18" charset="0"/>
                <a:cs typeface="Times New Roman" panose="02020603050405020304" pitchFamily="18" charset="0"/>
              </a:rPr>
              <a:t>Example: Veteran has cirrhosis of the liver, due to alcohol addiction.  </a:t>
            </a:r>
          </a:p>
          <a:p>
            <a:pPr lvl="1">
              <a:lnSpc>
                <a:spcPct val="90000"/>
              </a:lnSpc>
              <a:spcAft>
                <a:spcPts val="854"/>
              </a:spcAft>
              <a:buClr>
                <a:srgbClr val="FFFFFF"/>
              </a:buClr>
              <a:buSzPct val="75000"/>
              <a:buFont typeface="Symbol" panose="05050102010706020507" pitchFamily="18" charset="2"/>
              <a:buChar char=""/>
              <a:defRPr/>
            </a:pPr>
            <a:r>
              <a:rPr lang="en-US" altLang="en-US" sz="2800" dirty="0">
                <a:latin typeface="Times New Roman" panose="02020603050405020304" pitchFamily="18" charset="0"/>
                <a:cs typeface="Times New Roman" panose="02020603050405020304" pitchFamily="18" charset="0"/>
              </a:rPr>
              <a:t>If alcohol addiction is result of a service-connected disability (for example, PTSD, or severe pain due to orthopedic condition), cirrhosis of the liver may be secondarily service-connected</a:t>
            </a:r>
            <a:endParaRPr lang="en-US" altLang="en-US" sz="2000" dirty="0">
              <a:latin typeface="Times New Roman" panose="02020603050405020304" pitchFamily="18" charset="0"/>
              <a:cs typeface="Times New Roman" panose="02020603050405020304" pitchFamily="18" charset="0"/>
            </a:endParaRP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defRPr/>
            </a:pPr>
            <a:endParaRPr lang="en-US" altLang="en-US" sz="1650" dirty="0">
              <a:solidFill>
                <a:srgbClr val="FFFFFF"/>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25</a:t>
            </a:fld>
            <a:endParaRPr lang="en-US" altLang="en-US" dirty="0"/>
          </a:p>
        </p:txBody>
      </p:sp>
      <p:sp>
        <p:nvSpPr>
          <p:cNvPr id="49154" name="Rectangle 1"/>
          <p:cNvSpPr>
            <a:spLocks noGrp="1" noChangeArrowheads="1"/>
          </p:cNvSpPr>
          <p:nvPr>
            <p:ph type="title"/>
          </p:nvPr>
        </p:nvSpPr>
        <p:spPr>
          <a:xfrm>
            <a:off x="76200" y="1"/>
            <a:ext cx="8401050" cy="15025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PRESUMPTIVE SERVICE CONNECTION</a:t>
            </a:r>
          </a:p>
        </p:txBody>
      </p:sp>
      <p:sp>
        <p:nvSpPr>
          <p:cNvPr id="56324" name="Text Box 2"/>
          <p:cNvSpPr txBox="1">
            <a:spLocks noChangeArrowheads="1"/>
          </p:cNvSpPr>
          <p:nvPr/>
        </p:nvSpPr>
        <p:spPr bwMode="auto">
          <a:xfrm>
            <a:off x="381000" y="2138081"/>
            <a:ext cx="11506200" cy="34754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800" dirty="0" smtClean="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smtClean="0">
                <a:latin typeface="Times New Roman" panose="02020603050405020304" pitchFamily="18" charset="0"/>
                <a:cs typeface="Times New Roman" panose="02020603050405020304" pitchFamily="18" charset="0"/>
              </a:rPr>
              <a:t>Presumptive service connection can be granted if the veteran meets certain criteria as put forth in 38 CFR.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r>
              <a:rPr lang="en-US" altLang="en-US" sz="2800" dirty="0">
                <a:latin typeface="Times New Roman" panose="02020603050405020304" pitchFamily="18" charset="0"/>
                <a:cs typeface="Times New Roman" panose="02020603050405020304" pitchFamily="18" charset="0"/>
              </a:rPr>
              <a:t>F</a:t>
            </a:r>
            <a:r>
              <a:rPr lang="en-US" altLang="en-US" sz="2800" dirty="0" smtClean="0">
                <a:latin typeface="Times New Roman" panose="02020603050405020304" pitchFamily="18" charset="0"/>
                <a:cs typeface="Times New Roman" panose="02020603050405020304" pitchFamily="18" charset="0"/>
              </a:rPr>
              <a:t>or </a:t>
            </a:r>
            <a:r>
              <a:rPr lang="en-US" altLang="en-US" sz="2800" dirty="0">
                <a:latin typeface="Times New Roman" panose="02020603050405020304" pitchFamily="18" charset="0"/>
                <a:cs typeface="Times New Roman" panose="02020603050405020304" pitchFamily="18" charset="0"/>
              </a:rPr>
              <a:t>presumptive service connection, we know some facts </a:t>
            </a:r>
            <a:r>
              <a:rPr lang="en-US" altLang="en-US" sz="2800" dirty="0" smtClean="0">
                <a:latin typeface="Times New Roman" panose="02020603050405020304" pitchFamily="18" charset="0"/>
                <a:cs typeface="Times New Roman" panose="02020603050405020304" pitchFamily="18" charset="0"/>
              </a:rPr>
              <a:t>about the veteran </a:t>
            </a:r>
            <a:r>
              <a:rPr lang="en-US" altLang="en-US" sz="2800" dirty="0">
                <a:latin typeface="Times New Roman" panose="02020603050405020304" pitchFamily="18" charset="0"/>
                <a:cs typeface="Times New Roman" panose="02020603050405020304" pitchFamily="18" charset="0"/>
              </a:rPr>
              <a:t>and we </a:t>
            </a:r>
            <a:r>
              <a:rPr lang="en-US" altLang="en-US" sz="2800" dirty="0" smtClean="0">
                <a:latin typeface="Times New Roman" panose="02020603050405020304" pitchFamily="18" charset="0"/>
                <a:cs typeface="Times New Roman" panose="02020603050405020304" pitchFamily="18" charset="0"/>
              </a:rPr>
              <a:t>are </a:t>
            </a:r>
            <a:r>
              <a:rPr lang="en-US" altLang="en-US" sz="2800" dirty="0">
                <a:latin typeface="Times New Roman" panose="02020603050405020304" pitchFamily="18" charset="0"/>
                <a:cs typeface="Times New Roman" panose="02020603050405020304" pitchFamily="18" charset="0"/>
              </a:rPr>
              <a:t>presuming that certain disabilities </a:t>
            </a:r>
            <a:r>
              <a:rPr lang="en-US" altLang="en-US" sz="2800" dirty="0" smtClean="0">
                <a:latin typeface="Times New Roman" panose="02020603050405020304" pitchFamily="18" charset="0"/>
                <a:cs typeface="Times New Roman" panose="02020603050405020304" pitchFamily="18" charset="0"/>
              </a:rPr>
              <a:t>are service-connected </a:t>
            </a:r>
            <a:r>
              <a:rPr lang="en-US" altLang="en-US" sz="2800" dirty="0">
                <a:latin typeface="Times New Roman" panose="02020603050405020304" pitchFamily="18" charset="0"/>
                <a:cs typeface="Times New Roman" panose="02020603050405020304" pitchFamily="18" charset="0"/>
              </a:rPr>
              <a:t>because of those facts.  </a:t>
            </a:r>
          </a:p>
          <a:p>
            <a:pPr>
              <a:lnSpc>
                <a:spcPct val="93000"/>
              </a:lnSpc>
              <a:buClr>
                <a:srgbClr val="000000"/>
              </a:buClr>
              <a:buSzPct val="100000"/>
              <a:tabLst>
                <a:tab pos="7597775" algn="l"/>
              </a:tabLst>
              <a:defRPr/>
            </a:pPr>
            <a:endParaRPr lang="en-US" altLang="en-US" sz="24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endParaRPr lang="en-US" altLang="en-US" sz="24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26</a:t>
            </a:fld>
            <a:endParaRPr lang="en-US" altLang="en-US" dirty="0"/>
          </a:p>
        </p:txBody>
      </p:sp>
      <p:sp>
        <p:nvSpPr>
          <p:cNvPr id="51202" name="Rectangle 1"/>
          <p:cNvSpPr>
            <a:spLocks noGrp="1" noChangeArrowheads="1"/>
          </p:cNvSpPr>
          <p:nvPr>
            <p:ph type="title"/>
          </p:nvPr>
        </p:nvSpPr>
        <p:spPr>
          <a:xfrm>
            <a:off x="0" y="76201"/>
            <a:ext cx="77914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WHAT IS A PRESUMPTION? </a:t>
            </a:r>
          </a:p>
        </p:txBody>
      </p:sp>
      <p:sp>
        <p:nvSpPr>
          <p:cNvPr id="58372" name="Text Box 2"/>
          <p:cNvSpPr txBox="1">
            <a:spLocks noChangeArrowheads="1"/>
          </p:cNvSpPr>
          <p:nvPr/>
        </p:nvSpPr>
        <p:spPr bwMode="auto">
          <a:xfrm>
            <a:off x="381000" y="1295400"/>
            <a:ext cx="11506200" cy="54260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There are many presumptions in veterans’ law </a:t>
            </a:r>
            <a:r>
              <a:rPr lang="en-US" altLang="en-US" sz="2800" dirty="0" smtClean="0">
                <a:latin typeface="Times New Roman" panose="02020603050405020304" pitchFamily="18" charset="0"/>
                <a:cs typeface="Times New Roman" panose="02020603050405020304" pitchFamily="18" charset="0"/>
              </a:rPr>
              <a:t>(</a:t>
            </a:r>
            <a:r>
              <a:rPr lang="en-US" altLang="en-US" sz="2800" dirty="0">
                <a:latin typeface="Times New Roman" panose="02020603050405020304" pitchFamily="18" charset="0"/>
                <a:cs typeface="Times New Roman" panose="02020603050405020304" pitchFamily="18" charset="0"/>
              </a:rPr>
              <a:t>Title 38 USC and Title 38 CFR)</a:t>
            </a:r>
          </a:p>
          <a:p>
            <a:pPr eaLnBrk="1">
              <a:lnSpc>
                <a:spcPct val="93000"/>
              </a:lnSpc>
              <a:buClr>
                <a:srgbClr val="000000"/>
              </a:buClr>
              <a:buSzPct val="100000"/>
              <a:buFont typeface="Times New Roman" panose="02020603050405020304" pitchFamily="18" charset="0"/>
              <a:buNone/>
              <a:defRPr/>
            </a:pPr>
            <a:endParaRPr lang="en-US" altLang="en-US" dirty="0" smtClean="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smtClean="0">
                <a:latin typeface="Times New Roman" panose="02020603050405020304" pitchFamily="18" charset="0"/>
                <a:cs typeface="Times New Roman" panose="02020603050405020304" pitchFamily="18" charset="0"/>
              </a:rPr>
              <a:t>Some examples:</a:t>
            </a: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u="sng" dirty="0">
                <a:latin typeface="Times New Roman" panose="02020603050405020304" pitchFamily="18" charset="0"/>
                <a:cs typeface="Times New Roman" panose="02020603050405020304" pitchFamily="18" charset="0"/>
              </a:rPr>
              <a:t>Combat Veteran Presumption</a:t>
            </a:r>
            <a:r>
              <a:rPr lang="en-US" altLang="en-US" sz="2800" dirty="0">
                <a:latin typeface="Times New Roman" panose="02020603050405020304" pitchFamily="18" charset="0"/>
                <a:cs typeface="Times New Roman" panose="02020603050405020304" pitchFamily="18" charset="0"/>
              </a:rPr>
              <a:t>: Because veteran was in </a:t>
            </a:r>
            <a:r>
              <a:rPr lang="en-US" altLang="en-US" sz="2800" dirty="0" smtClean="0">
                <a:latin typeface="Times New Roman" panose="02020603050405020304" pitchFamily="18" charset="0"/>
                <a:cs typeface="Times New Roman" panose="02020603050405020304" pitchFamily="18" charset="0"/>
              </a:rPr>
              <a:t>combat, we </a:t>
            </a:r>
            <a:r>
              <a:rPr lang="en-US" altLang="en-US" sz="2800" dirty="0">
                <a:latin typeface="Times New Roman" panose="02020603050405020304" pitchFamily="18" charset="0"/>
                <a:cs typeface="Times New Roman" panose="02020603050405020304" pitchFamily="18" charset="0"/>
              </a:rPr>
              <a:t>presume that their statements as to disabilities that </a:t>
            </a:r>
            <a:r>
              <a:rPr lang="en-US" altLang="en-US" sz="2800" dirty="0" smtClean="0">
                <a:latin typeface="Times New Roman" panose="02020603050405020304" pitchFamily="18" charset="0"/>
                <a:cs typeface="Times New Roman" panose="02020603050405020304" pitchFamily="18" charset="0"/>
              </a:rPr>
              <a:t>occurred during </a:t>
            </a:r>
            <a:r>
              <a:rPr lang="en-US" altLang="en-US" sz="2800" dirty="0">
                <a:latin typeface="Times New Roman" panose="02020603050405020304" pitchFamily="18" charset="0"/>
                <a:cs typeface="Times New Roman" panose="02020603050405020304" pitchFamily="18" charset="0"/>
              </a:rPr>
              <a:t>combat are true</a:t>
            </a:r>
            <a:r>
              <a:rPr lang="en-US" altLang="en-US" sz="2800" dirty="0" smtClean="0">
                <a:latin typeface="Times New Roman" panose="02020603050405020304" pitchFamily="18" charset="0"/>
                <a:cs typeface="Times New Roman" panose="02020603050405020304" pitchFamily="18" charset="0"/>
              </a:rPr>
              <a:t>.     </a:t>
            </a:r>
            <a:r>
              <a:rPr lang="en-US" altLang="en-US" sz="2800" b="1" dirty="0" smtClean="0">
                <a:solidFill>
                  <a:srgbClr val="991A1E"/>
                </a:solidFill>
                <a:latin typeface="Times New Roman" panose="02020603050405020304" pitchFamily="18" charset="0"/>
                <a:cs typeface="Times New Roman" panose="02020603050405020304" pitchFamily="18" charset="0"/>
              </a:rPr>
              <a:t>38 </a:t>
            </a:r>
            <a:r>
              <a:rPr lang="en-US" altLang="en-US" sz="2800" b="1" dirty="0">
                <a:solidFill>
                  <a:srgbClr val="991A1E"/>
                </a:solidFill>
                <a:latin typeface="Times New Roman" panose="02020603050405020304" pitchFamily="18" charset="0"/>
                <a:cs typeface="Times New Roman" panose="02020603050405020304" pitchFamily="18" charset="0"/>
              </a:rPr>
              <a:t>USC §1154(b</a:t>
            </a:r>
            <a:r>
              <a:rPr lang="en-US" altLang="en-US" sz="2800" b="1" dirty="0" smtClean="0">
                <a:solidFill>
                  <a:srgbClr val="991A1E"/>
                </a:solidFill>
                <a:latin typeface="Times New Roman" panose="02020603050405020304" pitchFamily="18" charset="0"/>
                <a:cs typeface="Times New Roman" panose="02020603050405020304" pitchFamily="18" charset="0"/>
              </a:rPr>
              <a:t>)</a:t>
            </a: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u="sng" dirty="0">
                <a:latin typeface="Times New Roman" panose="02020603050405020304" pitchFamily="18" charset="0"/>
                <a:cs typeface="Times New Roman" panose="02020603050405020304" pitchFamily="18" charset="0"/>
              </a:rPr>
              <a:t>Presumption of Soundness</a:t>
            </a:r>
            <a:r>
              <a:rPr lang="en-US" altLang="en-US" sz="2800" dirty="0">
                <a:latin typeface="Times New Roman" panose="02020603050405020304" pitchFamily="18" charset="0"/>
                <a:cs typeface="Times New Roman" panose="02020603050405020304" pitchFamily="18" charset="0"/>
              </a:rPr>
              <a:t>: Because the veteran was found fit for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service, we presume that he or she did not have any disabilities </a:t>
            </a:r>
          </a:p>
          <a:p>
            <a:pPr>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other than those noted on the physical exam</a:t>
            </a:r>
            <a:r>
              <a:rPr lang="en-US" altLang="en-US" sz="2800" dirty="0" smtClean="0">
                <a:latin typeface="Times New Roman" panose="02020603050405020304" pitchFamily="18" charset="0"/>
                <a:cs typeface="Times New Roman" panose="02020603050405020304" pitchFamily="18" charset="0"/>
              </a:rPr>
              <a:t>. </a:t>
            </a:r>
            <a:r>
              <a:rPr lang="en-US" altLang="en-US" sz="2800" b="1" dirty="0">
                <a:solidFill>
                  <a:srgbClr val="991A1E"/>
                </a:solidFill>
                <a:latin typeface="Times New Roman" panose="02020603050405020304" pitchFamily="18" charset="0"/>
                <a:cs typeface="Times New Roman" panose="02020603050405020304" pitchFamily="18" charset="0"/>
              </a:rPr>
              <a:t>38 CFR §3.304(b) </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These presumptions both help to prove in-service incurrence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of a disability</a:t>
            </a: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hangingPunct="1">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27</a:t>
            </a:fld>
            <a:endParaRPr lang="en-US" altLang="en-US" dirty="0"/>
          </a:p>
        </p:txBody>
      </p:sp>
      <p:sp>
        <p:nvSpPr>
          <p:cNvPr id="53250" name="Rectangle 1"/>
          <p:cNvSpPr>
            <a:spLocks noGrp="1" noChangeArrowheads="1"/>
          </p:cNvSpPr>
          <p:nvPr>
            <p:ph type="title"/>
          </p:nvPr>
        </p:nvSpPr>
        <p:spPr>
          <a:xfrm>
            <a:off x="76200" y="152401"/>
            <a:ext cx="829114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PRESUMPTIONS THAT PROVE BOTH IN-SERVICE EVENT AND NEXUS </a:t>
            </a:r>
          </a:p>
        </p:txBody>
      </p:sp>
      <p:sp>
        <p:nvSpPr>
          <p:cNvPr id="32771" name="Text Box 2"/>
          <p:cNvSpPr txBox="1">
            <a:spLocks noChangeArrowheads="1"/>
          </p:cNvSpPr>
          <p:nvPr/>
        </p:nvSpPr>
        <p:spPr bwMode="auto">
          <a:xfrm>
            <a:off x="609600" y="1447800"/>
            <a:ext cx="10744200" cy="52736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Each regulation lists: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marL="457200" indent="-457200">
              <a:lnSpc>
                <a:spcPct val="93000"/>
              </a:lnSpc>
              <a:buClr>
                <a:srgbClr val="000000"/>
              </a:buClr>
              <a:buSzPct val="100000"/>
              <a:buFont typeface="Times New Roman" panose="02020603050405020304" pitchFamily="18" charset="0"/>
              <a:buAutoNum type="arabicPeriod"/>
              <a:defRPr/>
            </a:pPr>
            <a:r>
              <a:rPr lang="en-US" sz="2800" dirty="0">
                <a:latin typeface="Times New Roman" panose="02020603050405020304" pitchFamily="18" charset="0"/>
                <a:cs typeface="Times New Roman" panose="02020603050405020304" pitchFamily="18" charset="0"/>
              </a:rPr>
              <a:t>Reason why there is a presumption (examples: radiation </a:t>
            </a:r>
          </a:p>
          <a:p>
            <a:pPr eaLnBrk="1">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exposure, POW status)</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2. Facts about veteran’s service that must be true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When and where they served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Sometimes, MOS or job function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3. List of disabilities associated with this presumption</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If the veteran’s service meets the requirements, all you have to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show is evidence of a current disability on the list of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presumptive conditions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28</a:t>
            </a:fld>
            <a:endParaRPr lang="en-US" altLang="en-US"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838200" y="1676400"/>
            <a:ext cx="10515600"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Strategy:</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What if the veteran meets the time period and facts of service,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but has a disability that is not listed in the regulation?   </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Possible actions to take?</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dirty="0" smtClean="0"/>
              <a:t> </a:t>
            </a: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marL="428625" indent="-3429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29</a:t>
            </a:fld>
            <a:endParaRPr lang="en-US" altLang="en-US"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457200" y="1398984"/>
            <a:ext cx="11201400" cy="467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If it is </a:t>
            </a:r>
            <a:r>
              <a:rPr lang="en-US" sz="2800" dirty="0" smtClean="0">
                <a:latin typeface="Times New Roman" panose="02020603050405020304" pitchFamily="18" charset="0"/>
                <a:cs typeface="Times New Roman" panose="02020603050405020304" pitchFamily="18" charset="0"/>
              </a:rPr>
              <a:t>not on the presumptive list, you will likely need a good medical opinion to lead to a </a:t>
            </a:r>
            <a:r>
              <a:rPr lang="en-US" sz="2800" dirty="0">
                <a:latin typeface="Times New Roman" panose="02020603050405020304" pitchFamily="18" charset="0"/>
                <a:cs typeface="Times New Roman" panose="02020603050405020304" pitchFamily="18" charset="0"/>
              </a:rPr>
              <a:t>grant of compensation. </a:t>
            </a:r>
          </a:p>
          <a:p>
            <a:pPr>
              <a:lnSpc>
                <a:spcPct val="93000"/>
              </a:lnSpc>
              <a:buClr>
                <a:srgbClr val="000000"/>
              </a:buClr>
              <a:buSzPct val="100000"/>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ALWAYS file claims as long as they have: </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 current, chronic disability and some evidence of exposure </a:t>
            </a:r>
          </a:p>
          <a:p>
            <a:pPr marL="342900" indent="-342900">
              <a:lnSpc>
                <a:spcPct val="93000"/>
              </a:lnSpc>
              <a:buClr>
                <a:srgbClr val="000000"/>
              </a:buClr>
              <a:buSzPct val="100000"/>
              <a:buFont typeface="Arial" panose="020B0604020202020204" pitchFamily="34" charset="0"/>
              <a:buChar char="•"/>
              <a:defRPr/>
            </a:pPr>
            <a:endParaRPr lang="en-US" sz="2400" i="1"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i="1" dirty="0">
                <a:latin typeface="Times New Roman" panose="02020603050405020304" pitchFamily="18" charset="0"/>
                <a:cs typeface="Times New Roman" panose="02020603050405020304" pitchFamily="18" charset="0"/>
              </a:rPr>
              <a:t>unless </a:t>
            </a:r>
            <a:r>
              <a:rPr lang="en-US" sz="2400" dirty="0">
                <a:latin typeface="Times New Roman" panose="02020603050405020304" pitchFamily="18" charset="0"/>
                <a:cs typeface="Times New Roman" panose="02020603050405020304" pitchFamily="18" charset="0"/>
              </a:rPr>
              <a:t>it is clear the disability was caused by an </a:t>
            </a:r>
            <a:r>
              <a:rPr lang="en-US" sz="2400" dirty="0" smtClean="0">
                <a:latin typeface="Times New Roman" panose="02020603050405020304" pitchFamily="18" charset="0"/>
                <a:cs typeface="Times New Roman" panose="02020603050405020304" pitchFamily="18" charset="0"/>
              </a:rPr>
              <a:t>incident </a:t>
            </a:r>
            <a:r>
              <a:rPr lang="en-US" sz="2400" dirty="0">
                <a:latin typeface="Times New Roman" panose="02020603050405020304" pitchFamily="18" charset="0"/>
                <a:cs typeface="Times New Roman" panose="02020603050405020304" pitchFamily="18" charset="0"/>
              </a:rPr>
              <a:t>after service such as a workplace accident</a:t>
            </a:r>
          </a:p>
          <a:p>
            <a:pPr marL="342900" indent="-342900" eaLnBrk="1">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BE REALISTIC when explaining processing timelines and </a:t>
            </a:r>
            <a:r>
              <a:rPr lang="en-US" sz="2400" dirty="0" smtClean="0">
                <a:latin typeface="Times New Roman" panose="02020603050405020304" pitchFamily="18" charset="0"/>
                <a:cs typeface="Times New Roman" panose="02020603050405020304" pitchFamily="18" charset="0"/>
              </a:rPr>
              <a:t>chances </a:t>
            </a:r>
            <a:r>
              <a:rPr lang="en-US" sz="2400" dirty="0">
                <a:latin typeface="Times New Roman" panose="02020603050405020304" pitchFamily="18" charset="0"/>
                <a:cs typeface="Times New Roman" panose="02020603050405020304" pitchFamily="18" charset="0"/>
              </a:rPr>
              <a:t>of success</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Get the facts on record in case the law changes in the future</a:t>
            </a:r>
          </a:p>
          <a:p>
            <a:pPr>
              <a:lnSpc>
                <a:spcPct val="93000"/>
              </a:lnSpc>
              <a:buClr>
                <a:srgbClr val="000000"/>
              </a:buClr>
              <a:buSzPct val="1000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marL="428625" indent="-342900">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altLang="en-US" sz="1600" dirty="0"/>
          </a:p>
        </p:txBody>
      </p:sp>
    </p:spTree>
    <p:extLst>
      <p:ext uri="{BB962C8B-B14F-4D97-AF65-F5344CB8AC3E}">
        <p14:creationId xmlns:p14="http://schemas.microsoft.com/office/powerpoint/2010/main" val="1845498337"/>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907" y="1393268"/>
            <a:ext cx="12058000" cy="5328158"/>
          </a:xfrm>
        </p:spPr>
        <p:txBody>
          <a:bodyPr>
            <a:normAutofit lnSpcReduction="10000"/>
          </a:bodyPr>
          <a:lstStyle/>
          <a:p>
            <a:r>
              <a:rPr lang="en-US" dirty="0" smtClean="0">
                <a:latin typeface="Times New Roman" panose="02020603050405020304" pitchFamily="18" charset="0"/>
                <a:cs typeface="Times New Roman" panose="02020603050405020304" pitchFamily="18" charset="0"/>
              </a:rPr>
              <a:t>Before we get started, let’s perform a functions check to ensure everyone can participate and follow along.</a:t>
            </a:r>
          </a:p>
          <a:p>
            <a:r>
              <a:rPr lang="en-US" dirty="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nsure </a:t>
            </a:r>
            <a:r>
              <a:rPr lang="en-US" dirty="0">
                <a:latin typeface="Times New Roman" panose="02020603050405020304" pitchFamily="18" charset="0"/>
                <a:cs typeface="Times New Roman" panose="02020603050405020304" pitchFamily="18" charset="0"/>
              </a:rPr>
              <a:t>that you’re in a quiet space in your home or </a:t>
            </a:r>
            <a:r>
              <a:rPr lang="en-US" dirty="0" smtClean="0">
                <a:latin typeface="Times New Roman" panose="02020603050405020304" pitchFamily="18" charset="0"/>
                <a:cs typeface="Times New Roman" panose="02020603050405020304" pitchFamily="18" charset="0"/>
              </a:rPr>
              <a:t>office</a:t>
            </a:r>
          </a:p>
          <a:p>
            <a:r>
              <a:rPr lang="en-US" dirty="0" smtClean="0">
                <a:latin typeface="Times New Roman" panose="02020603050405020304" pitchFamily="18" charset="0"/>
                <a:cs typeface="Times New Roman" panose="02020603050405020304" pitchFamily="18" charset="0"/>
              </a:rPr>
              <a:t>Ensure that your computer is charged and/or plugged in.</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Next, please keep your microphone on mute unless you are speaking. To mute or unmute your microphone, click on the microphone icon in the lower, left corner of the screen. Click on the icon to mute or unmute </a:t>
            </a:r>
          </a:p>
          <a:p>
            <a:endParaRPr lang="en-US" sz="1200"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You can start or stop your video at any time by clicking on the video icon in the lower, left corner of the screen. Click on the icon to start or stop.</a:t>
            </a: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defTabSz="914389">
              <a:defRPr/>
            </a:pPr>
            <a:fld id="{A52124A5-1B9B-4B07-834C-F8730363EEE2}" type="slidenum">
              <a:rPr lang="en-US" altLang="en-US" sz="2400">
                <a:solidFill>
                  <a:prstClr val="black">
                    <a:tint val="75000"/>
                  </a:prstClr>
                </a:solidFill>
              </a:rPr>
              <a:pPr defTabSz="914389">
                <a:defRPr/>
              </a:pPr>
              <a:t>3</a:t>
            </a:fld>
            <a:endParaRPr lang="en-US" altLang="en-US" sz="2400" dirty="0">
              <a:solidFill>
                <a:prstClr val="black">
                  <a:tint val="75000"/>
                </a:prstClr>
              </a:solidFill>
            </a:endParaRPr>
          </a:p>
        </p:txBody>
      </p:sp>
      <p:sp>
        <p:nvSpPr>
          <p:cNvPr id="5" name="TextBox 4"/>
          <p:cNvSpPr txBox="1"/>
          <p:nvPr/>
        </p:nvSpPr>
        <p:spPr>
          <a:xfrm>
            <a:off x="267718" y="156168"/>
            <a:ext cx="8073360" cy="769441"/>
          </a:xfrm>
          <a:prstGeom prst="rect">
            <a:avLst/>
          </a:prstGeom>
          <a:noFill/>
        </p:spPr>
        <p:txBody>
          <a:bodyPr wrap="square" rtlCol="0">
            <a:spAutoFit/>
          </a:bodyPr>
          <a:lstStyle/>
          <a:p>
            <a:pPr defTabSz="914389">
              <a:defRPr/>
            </a:pPr>
            <a:r>
              <a:rPr lang="en-US" sz="4400" b="1" dirty="0">
                <a:solidFill>
                  <a:prstClr val="black"/>
                </a:solidFill>
                <a:latin typeface="Times New Roman" panose="02020603050405020304" pitchFamily="18" charset="0"/>
                <a:cs typeface="Times New Roman" panose="02020603050405020304" pitchFamily="18" charset="0"/>
              </a:rPr>
              <a:t>Functions Check</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1311" y="4637201"/>
            <a:ext cx="1068101" cy="626736"/>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8984" y="6154027"/>
            <a:ext cx="1112754" cy="578704"/>
          </a:xfrm>
          <a:prstGeom prst="rect">
            <a:avLst/>
          </a:prstGeom>
        </p:spPr>
      </p:pic>
      <p:sp>
        <p:nvSpPr>
          <p:cNvPr id="2" name="Rectangle 1"/>
          <p:cNvSpPr/>
          <p:nvPr/>
        </p:nvSpPr>
        <p:spPr>
          <a:xfrm>
            <a:off x="1961311" y="4625895"/>
            <a:ext cx="1068101" cy="61389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89">
              <a:defRPr/>
            </a:pPr>
            <a:endParaRPr lang="en-US">
              <a:solidFill>
                <a:prstClr val="white"/>
              </a:solidFill>
              <a:latin typeface="Calibri" panose="020F0502020204030204"/>
            </a:endParaRPr>
          </a:p>
        </p:txBody>
      </p:sp>
      <p:sp>
        <p:nvSpPr>
          <p:cNvPr id="8" name="Rectangle 7"/>
          <p:cNvSpPr/>
          <p:nvPr/>
        </p:nvSpPr>
        <p:spPr>
          <a:xfrm>
            <a:off x="1938984" y="6142722"/>
            <a:ext cx="1112754" cy="57870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89">
              <a:defRPr/>
            </a:pPr>
            <a:endParaRPr lang="en-US">
              <a:solidFill>
                <a:prstClr val="white"/>
              </a:solidFill>
              <a:latin typeface="Calibri" panose="020F0502020204030204"/>
            </a:endParaRPr>
          </a:p>
        </p:txBody>
      </p:sp>
    </p:spTree>
    <p:extLst>
      <p:ext uri="{BB962C8B-B14F-4D97-AF65-F5344CB8AC3E}">
        <p14:creationId xmlns:p14="http://schemas.microsoft.com/office/powerpoint/2010/main" val="34084202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30</a:t>
            </a:fld>
            <a:endParaRPr lang="en-US" altLang="en-US" dirty="0"/>
          </a:p>
        </p:txBody>
      </p:sp>
      <p:sp>
        <p:nvSpPr>
          <p:cNvPr id="59394" name="Rectangle 1"/>
          <p:cNvSpPr>
            <a:spLocks noGrp="1" noChangeArrowheads="1"/>
          </p:cNvSpPr>
          <p:nvPr>
            <p:ph type="title"/>
          </p:nvPr>
        </p:nvSpPr>
        <p:spPr>
          <a:xfrm>
            <a:off x="76200" y="213522"/>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THREE PATHS “AS-IF” SERVICE CONNECTED</a:t>
            </a:r>
          </a:p>
        </p:txBody>
      </p:sp>
      <p:sp>
        <p:nvSpPr>
          <p:cNvPr id="70660" name="Text Box 2"/>
          <p:cNvSpPr txBox="1">
            <a:spLocks noChangeArrowheads="1"/>
          </p:cNvSpPr>
          <p:nvPr/>
        </p:nvSpPr>
        <p:spPr bwMode="auto">
          <a:xfrm>
            <a:off x="990600" y="2191942"/>
            <a:ext cx="10363200" cy="31551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400" dirty="0"/>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 next three paths to service connection </a:t>
            </a:r>
            <a:r>
              <a:rPr lang="en-US" altLang="en-US" sz="2800" dirty="0" smtClean="0">
                <a:latin typeface="Times New Roman" panose="02020603050405020304" pitchFamily="18" charset="0"/>
                <a:cs typeface="Times New Roman" panose="02020603050405020304" pitchFamily="18" charset="0"/>
              </a:rPr>
              <a:t>treat </a:t>
            </a:r>
            <a:r>
              <a:rPr lang="en-US" altLang="en-US" sz="2800" dirty="0">
                <a:latin typeface="Times New Roman" panose="02020603050405020304" pitchFamily="18" charset="0"/>
                <a:cs typeface="Times New Roman" panose="02020603050405020304" pitchFamily="18" charset="0"/>
              </a:rPr>
              <a:t>the disability “as if” it were service connected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T</a:t>
            </a:r>
            <a:r>
              <a:rPr lang="en-US" altLang="en-US" sz="2800" dirty="0" smtClean="0">
                <a:latin typeface="Times New Roman" panose="02020603050405020304" pitchFamily="18" charset="0"/>
                <a:cs typeface="Times New Roman" panose="02020603050405020304" pitchFamily="18" charset="0"/>
              </a:rPr>
              <a:t>he </a:t>
            </a:r>
            <a:r>
              <a:rPr lang="en-US" altLang="en-US" sz="2800" dirty="0">
                <a:latin typeface="Times New Roman" panose="02020603050405020304" pitchFamily="18" charset="0"/>
                <a:cs typeface="Times New Roman" panose="02020603050405020304" pitchFamily="18" charset="0"/>
              </a:rPr>
              <a:t>veteran </a:t>
            </a:r>
            <a:r>
              <a:rPr lang="en-US" altLang="en-US" sz="2800" dirty="0" smtClean="0">
                <a:latin typeface="Times New Roman" panose="02020603050405020304" pitchFamily="18" charset="0"/>
                <a:cs typeface="Times New Roman" panose="02020603050405020304" pitchFamily="18" charset="0"/>
              </a:rPr>
              <a:t>will </a:t>
            </a:r>
            <a:r>
              <a:rPr lang="en-US" altLang="en-US" sz="2800" dirty="0">
                <a:latin typeface="Times New Roman" panose="02020603050405020304" pitchFamily="18" charset="0"/>
                <a:cs typeface="Times New Roman" panose="02020603050405020304" pitchFamily="18" charset="0"/>
              </a:rPr>
              <a:t>be </a:t>
            </a:r>
            <a:r>
              <a:rPr lang="en-US" altLang="en-US" sz="2800" dirty="0" smtClean="0">
                <a:latin typeface="Times New Roman" panose="02020603050405020304" pitchFamily="18" charset="0"/>
                <a:cs typeface="Times New Roman" panose="02020603050405020304" pitchFamily="18" charset="0"/>
              </a:rPr>
              <a:t>paid </a:t>
            </a:r>
            <a:r>
              <a:rPr lang="en-US" altLang="en-US" sz="2800" dirty="0">
                <a:latin typeface="Times New Roman" panose="02020603050405020304" pitchFamily="18" charset="0"/>
                <a:cs typeface="Times New Roman" panose="02020603050405020304" pitchFamily="18" charset="0"/>
              </a:rPr>
              <a:t>compensation </a:t>
            </a:r>
            <a:r>
              <a:rPr lang="en-US" altLang="en-US" sz="2800" dirty="0" smtClean="0">
                <a:latin typeface="Times New Roman" panose="02020603050405020304" pitchFamily="18" charset="0"/>
                <a:cs typeface="Times New Roman" panose="02020603050405020304" pitchFamily="18" charset="0"/>
              </a:rPr>
              <a:t>but may not receive all of the ancillary benefits that normally </a:t>
            </a:r>
            <a:r>
              <a:rPr lang="en-US" altLang="en-US" sz="2800" dirty="0">
                <a:latin typeface="Times New Roman" panose="02020603050405020304" pitchFamily="18" charset="0"/>
                <a:cs typeface="Times New Roman" panose="02020603050405020304" pitchFamily="18" charset="0"/>
              </a:rPr>
              <a:t>come with </a:t>
            </a:r>
            <a:r>
              <a:rPr lang="en-US" altLang="en-US" sz="2800" dirty="0" smtClean="0">
                <a:latin typeface="Times New Roman" panose="02020603050405020304" pitchFamily="18" charset="0"/>
                <a:cs typeface="Times New Roman" panose="02020603050405020304" pitchFamily="18" charset="0"/>
              </a:rPr>
              <a:t>service connection</a:t>
            </a:r>
            <a:endParaRPr lang="en-US" altLang="en-US" sz="2800" dirty="0">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31</a:t>
            </a:fld>
            <a:endParaRPr lang="en-US" altLang="en-US" dirty="0"/>
          </a:p>
        </p:txBody>
      </p:sp>
      <p:sp>
        <p:nvSpPr>
          <p:cNvPr id="61442" name="Rectangle 1"/>
          <p:cNvSpPr>
            <a:spLocks noGrp="1" noChangeArrowheads="1"/>
          </p:cNvSpPr>
          <p:nvPr>
            <p:ph type="title"/>
          </p:nvPr>
        </p:nvSpPr>
        <p:spPr>
          <a:xfrm>
            <a:off x="76201" y="228601"/>
            <a:ext cx="728662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
        <p:nvSpPr>
          <p:cNvPr id="70660" name="Text Box 2"/>
          <p:cNvSpPr txBox="1">
            <a:spLocks noChangeArrowheads="1"/>
          </p:cNvSpPr>
          <p:nvPr/>
        </p:nvSpPr>
        <p:spPr bwMode="auto">
          <a:xfrm>
            <a:off x="533400" y="1552939"/>
            <a:ext cx="10820400" cy="45430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rPr>
              <a:t>38 CFR §3.383</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1. When there is service-connected severe disability </a:t>
            </a: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(usually loss or loss of use) of certain organs or extremities AND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2. Non-service-connected disability of the paired organ or extremity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BOTH organs or extremities will be treated as service-connected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for determining compensation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Applies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Hands, Feet, Eyes, Ears, Kidney, and Lung</a:t>
            </a:r>
          </a:p>
          <a:p>
            <a:pPr eaLnBrk="1">
              <a:lnSpc>
                <a:spcPct val="93000"/>
              </a:lnSpc>
              <a:buClr>
                <a:srgbClr val="000000"/>
              </a:buClr>
              <a:buSzPct val="100000"/>
              <a:buFont typeface="Times New Roman" panose="02020603050405020304" pitchFamily="18" charset="0"/>
              <a:buNone/>
              <a:defRPr/>
            </a:pPr>
            <a:endParaRPr lang="en-US" alt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ext Box 2"/>
          <p:cNvSpPr txBox="1">
            <a:spLocks noChangeArrowheads="1"/>
          </p:cNvSpPr>
          <p:nvPr/>
        </p:nvSpPr>
        <p:spPr bwMode="auto">
          <a:xfrm>
            <a:off x="609600" y="1295400"/>
            <a:ext cx="10972800" cy="50609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rPr>
              <a:t>38 CFR §3.383 </a:t>
            </a:r>
            <a:r>
              <a:rPr lang="en-US" altLang="en-US" sz="2800" dirty="0">
                <a:latin typeface="Times New Roman" panose="02020603050405020304" pitchFamily="18" charset="0"/>
                <a:cs typeface="Times New Roman" panose="02020603050405020304" pitchFamily="18" charset="0"/>
              </a:rPr>
              <a:t>– Why?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Rating Schedule percentages assume that if only one of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organs/extremities is impaired, the veteran can compensate for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impaired/missing organ</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If both are impaired or missing, veteran is less able to compensate </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Example: Veteran has service-connected deafness of one ear due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antibiotic use in service. He also has non-service-connected hearing loss</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in the other ear due to a scuba diving incident. </a:t>
            </a:r>
            <a:r>
              <a:rPr lang="en-US" altLang="en-US" sz="2800" b="1" dirty="0">
                <a:solidFill>
                  <a:srgbClr val="991A1E"/>
                </a:solidFill>
                <a:latin typeface="Times New Roman" panose="02020603050405020304" pitchFamily="18" charset="0"/>
                <a:cs typeface="Times New Roman" panose="02020603050405020304" pitchFamily="18" charset="0"/>
              </a:rPr>
              <a:t>38 CFR 4.85(f)</a:t>
            </a:r>
          </a:p>
          <a:p>
            <a:pPr eaLnBrk="1">
              <a:lnSpc>
                <a:spcPct val="93000"/>
              </a:lnSpc>
              <a:buClr>
                <a:srgbClr val="000000"/>
              </a:buClr>
              <a:buSzPct val="100000"/>
              <a:buFont typeface="Times New Roman" panose="02020603050405020304" pitchFamily="18" charset="0"/>
              <a:buNone/>
              <a:defRPr/>
            </a:pPr>
            <a:endParaRPr lang="en-US" altLang="en-US" sz="1400" dirty="0">
              <a:latin typeface="Times New Roman" panose="02020603050405020304" pitchFamily="18" charset="0"/>
              <a:cs typeface="Times New Roman" panose="02020603050405020304" pitchFamily="18" charset="0"/>
            </a:endParaRP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Without paired organs regulation: 10% rating for one ear</a:t>
            </a: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 paired organs regulation: Rating for both ears, up to 100%</a:t>
            </a:r>
          </a:p>
          <a:p>
            <a:pPr marL="257175" indent="-257175">
              <a:lnSpc>
                <a:spcPct val="93000"/>
              </a:lnSpc>
              <a:buClr>
                <a:srgbClr val="000000"/>
              </a:buClr>
              <a:buSzPct val="100000"/>
              <a:buFont typeface="Courier New" panose="02070309020205020404" pitchFamily="49" charset="0"/>
              <a:buChar char="o"/>
              <a:defRPr/>
            </a:pPr>
            <a:endParaRPr lang="en-US" altLang="en-US" sz="16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32</a:t>
            </a:fld>
            <a:endParaRPr lang="en-US" altLang="en-US" dirty="0"/>
          </a:p>
        </p:txBody>
      </p:sp>
      <p:sp>
        <p:nvSpPr>
          <p:cNvPr id="9" name="Rectangle 1"/>
          <p:cNvSpPr>
            <a:spLocks noGrp="1" noChangeArrowheads="1"/>
          </p:cNvSpPr>
          <p:nvPr>
            <p:ph type="title"/>
          </p:nvPr>
        </p:nvSpPr>
        <p:spPr>
          <a:xfrm>
            <a:off x="76200" y="152401"/>
            <a:ext cx="7902819"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33</a:t>
            </a:fld>
            <a:endParaRPr lang="en-US" altLang="en-US" dirty="0"/>
          </a:p>
        </p:txBody>
      </p:sp>
      <p:sp>
        <p:nvSpPr>
          <p:cNvPr id="65538" name="Rectangle 1"/>
          <p:cNvSpPr>
            <a:spLocks noGrp="1" noChangeArrowheads="1"/>
          </p:cNvSpPr>
          <p:nvPr>
            <p:ph type="title"/>
          </p:nvPr>
        </p:nvSpPr>
        <p:spPr>
          <a:xfrm>
            <a:off x="152401" y="228601"/>
            <a:ext cx="8283820" cy="686991"/>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COMPENSATED WORK THERAPY OR REHABILITATION</a:t>
            </a:r>
          </a:p>
        </p:txBody>
      </p:sp>
      <p:sp>
        <p:nvSpPr>
          <p:cNvPr id="74756" name="Text Box 2"/>
          <p:cNvSpPr txBox="1">
            <a:spLocks noChangeArrowheads="1"/>
          </p:cNvSpPr>
          <p:nvPr/>
        </p:nvSpPr>
        <p:spPr bwMode="auto">
          <a:xfrm>
            <a:off x="762000" y="2058312"/>
            <a:ext cx="10591800" cy="4190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USC §1151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rPr>
              <a:t>38 CFR §3.361</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If the Veteran is participating in VA sponsored CWT,  it’s treated like worker’s compensation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Must have suffered additional disability or death while in CWT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Not due to willful misconduct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Apply for compensation using same process as other claims: 21-526EZ</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34</a:t>
            </a:fld>
            <a:endParaRPr lang="en-US" altLang="en-US" dirty="0"/>
          </a:p>
        </p:txBody>
      </p:sp>
      <p:sp>
        <p:nvSpPr>
          <p:cNvPr id="67586" name="Rectangle 1"/>
          <p:cNvSpPr>
            <a:spLocks noGrp="1" noChangeArrowheads="1"/>
          </p:cNvSpPr>
          <p:nvPr>
            <p:ph type="title"/>
          </p:nvPr>
        </p:nvSpPr>
        <p:spPr>
          <a:xfrm>
            <a:off x="152400" y="152401"/>
            <a:ext cx="7772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
        <p:nvSpPr>
          <p:cNvPr id="76804" name="Text Box 2"/>
          <p:cNvSpPr txBox="1">
            <a:spLocks noChangeArrowheads="1"/>
          </p:cNvSpPr>
          <p:nvPr/>
        </p:nvSpPr>
        <p:spPr bwMode="auto">
          <a:xfrm>
            <a:off x="914400" y="1676400"/>
            <a:ext cx="10439400" cy="396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b="1" dirty="0">
                <a:solidFill>
                  <a:srgbClr val="991A1E"/>
                </a:solidFill>
                <a:latin typeface="Times New Roman" panose="02020603050405020304" pitchFamily="18" charset="0"/>
                <a:cs typeface="Times New Roman" panose="02020603050405020304" pitchFamily="18" charset="0"/>
              </a:rPr>
              <a:t>38 USC §1151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rPr>
              <a:t>38 CFR §3.361</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Suffered additional disability or death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Due to VA medical care or Failure of VA to diagnose/treat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(Not due to the natural progress of disease)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VA was at fault </a:t>
            </a:r>
          </a:p>
        </p:txBody>
      </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Text Box 2"/>
          <p:cNvSpPr txBox="1">
            <a:spLocks noChangeArrowheads="1"/>
          </p:cNvSpPr>
          <p:nvPr/>
        </p:nvSpPr>
        <p:spPr bwMode="auto">
          <a:xfrm>
            <a:off x="685800" y="1828800"/>
            <a:ext cx="10667999"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Three ways to prove VA Fault: </a:t>
            </a:r>
            <a:r>
              <a:rPr lang="en-US" altLang="en-US" sz="2800" b="1" dirty="0">
                <a:solidFill>
                  <a:srgbClr val="991A1E"/>
                </a:solidFill>
                <a:latin typeface="Times New Roman" panose="02020603050405020304" pitchFamily="18" charset="0"/>
                <a:cs typeface="Times New Roman" panose="02020603050405020304" pitchFamily="18" charset="0"/>
              </a:rPr>
              <a:t>38 CFR 3.361(d)</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VA failed to exercise the degree of care that would be expected of a reasonable health care provider,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VA furnished hospital care, medical or surgical treatment, or examination without the veteran's informed consent,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The additional injury or death was not reasonably foreseeable (unexpected based on the usual effects of treatment) </a:t>
            </a:r>
          </a:p>
          <a:p>
            <a:pPr algn="ctr">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A MEDICAL OPINION IS NEEDED FOR THIS</a:t>
            </a:r>
          </a:p>
          <a:p>
            <a:pPr>
              <a:lnSpc>
                <a:spcPct val="90000"/>
              </a:lnSpc>
              <a:spcBef>
                <a:spcPts val="750"/>
              </a:spcBef>
              <a:spcAft>
                <a:spcPts val="1069"/>
              </a:spcAft>
              <a:buClr>
                <a:srgbClr val="FFFFFF"/>
              </a:buClr>
              <a:buSzPct val="45000"/>
              <a:defRPr/>
            </a:pPr>
            <a:endParaRPr lang="en-US" altLang="en-US" sz="150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35</a:t>
            </a:fld>
            <a:endParaRPr lang="en-US" altLang="en-US" dirty="0"/>
          </a:p>
        </p:txBody>
      </p:sp>
      <p:sp>
        <p:nvSpPr>
          <p:cNvPr id="8" name="Rectangle 1"/>
          <p:cNvSpPr txBox="1">
            <a:spLocks noChangeArrowheads="1"/>
          </p:cNvSpPr>
          <p:nvPr/>
        </p:nvSpPr>
        <p:spPr bwMode="auto">
          <a:xfrm>
            <a:off x="152400" y="152401"/>
            <a:ext cx="8125633" cy="969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a:lstStyle>
          <a:p>
            <a:pPr algn="l" eaLnBrk="1" hangingPunct="1">
              <a:lnSpc>
                <a:spcPct val="90000"/>
              </a:lnSpc>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b="1"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Text Box 2"/>
          <p:cNvSpPr txBox="1">
            <a:spLocks noChangeArrowheads="1"/>
          </p:cNvSpPr>
          <p:nvPr/>
        </p:nvSpPr>
        <p:spPr bwMode="auto">
          <a:xfrm>
            <a:off x="838200" y="1371600"/>
            <a:ext cx="10515600" cy="472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NOTE: Remember, this path is “AS-IF” Service 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If granted compensation under </a:t>
            </a:r>
            <a:r>
              <a:rPr lang="en-US" altLang="en-US" sz="2800" b="1" dirty="0">
                <a:solidFill>
                  <a:srgbClr val="991A1E"/>
                </a:solidFill>
                <a:latin typeface="Times New Roman" panose="02020603050405020304" pitchFamily="18" charset="0"/>
                <a:cs typeface="Times New Roman" panose="02020603050405020304" pitchFamily="18" charset="0"/>
              </a:rPr>
              <a:t>38 USC § 1151</a:t>
            </a:r>
            <a:r>
              <a:rPr lang="en-US" altLang="en-US" sz="2800" dirty="0">
                <a:latin typeface="Times New Roman" panose="02020603050405020304" pitchFamily="18" charset="0"/>
                <a:cs typeface="Times New Roman" panose="02020603050405020304" pitchFamily="18" charset="0"/>
              </a:rPr>
              <a:t>, veteran will not get all ancillary benefits such as DEA because the condition is not actually service-connected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You may be able to choose a better path even if negligence is an issue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 Which type of claim is it if a service-connected disability gets worse due to treatment?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Which path is it if treatment for a service-connected disability causes another condition?</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File on VA Form 21-526EZ </a:t>
            </a:r>
          </a:p>
          <a:p>
            <a:pPr>
              <a:lnSpc>
                <a:spcPct val="90000"/>
              </a:lnSpc>
              <a:spcBef>
                <a:spcPts val="750"/>
              </a:spcBef>
              <a:spcAft>
                <a:spcPts val="1069"/>
              </a:spcAft>
              <a:buClr>
                <a:srgbClr val="FFFFFF"/>
              </a:buClr>
              <a:buSzPct val="45000"/>
              <a:defRPr/>
            </a:pPr>
            <a:endParaRPr lang="en-US" altLang="en-US" sz="1500" dirty="0">
              <a:solidFill>
                <a:srgbClr val="FFFFFF"/>
              </a:solidFill>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36</a:t>
            </a:fld>
            <a:endParaRPr lang="en-US" altLang="en-US" dirty="0"/>
          </a:p>
        </p:txBody>
      </p:sp>
      <p:sp>
        <p:nvSpPr>
          <p:cNvPr id="9" name="Rectangle 1"/>
          <p:cNvSpPr>
            <a:spLocks noGrp="1" noChangeArrowheads="1"/>
          </p:cNvSpPr>
          <p:nvPr>
            <p:ph type="title"/>
          </p:nvPr>
        </p:nvSpPr>
        <p:spPr>
          <a:xfrm>
            <a:off x="152400" y="762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447801"/>
            <a:ext cx="10515600" cy="4952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Clr>
                <a:srgbClr val="FFFFFF"/>
              </a:buClr>
              <a:buSzPct val="45000"/>
              <a:defRPr/>
            </a:pPr>
            <a:r>
              <a:rPr lang="en-US" altLang="en-US" sz="2800" dirty="0">
                <a:latin typeface="Times New Roman" panose="02020603050405020304" pitchFamily="18" charset="0"/>
                <a:cs typeface="Times New Roman" panose="02020603050405020304" pitchFamily="18" charset="0"/>
              </a:rPr>
              <a:t>NOTE on Federal Tort Claims and Offsets: </a:t>
            </a:r>
          </a:p>
          <a:p>
            <a:pPr>
              <a:lnSpc>
                <a:spcPct val="90000"/>
              </a:lnSpc>
              <a:spcBef>
                <a:spcPts val="750"/>
              </a:spcBef>
              <a:buSzPct val="45000"/>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veteran/claimant can also file a “Federal Tort Claim” against a federal agency or employee.  VFW DOES NOT assist in these claims</a:t>
            </a:r>
            <a:r>
              <a:rPr lang="en-US" altLang="en-US" sz="2800" dirty="0" smtClean="0">
                <a:latin typeface="Times New Roman" panose="02020603050405020304" pitchFamily="18" charset="0"/>
                <a:cs typeface="Times New Roman" panose="02020603050405020304" pitchFamily="18" charset="0"/>
              </a:rPr>
              <a:t>.</a:t>
            </a:r>
          </a:p>
          <a:p>
            <a:pPr>
              <a:lnSpc>
                <a:spcPct val="90000"/>
              </a:lnSpc>
              <a:spcBef>
                <a:spcPts val="750"/>
              </a:spcBef>
              <a:buSzPct val="100000"/>
              <a:defRPr/>
            </a:pPr>
            <a:endParaRPr lang="en-US" altLang="en-US" sz="2800" dirty="0">
              <a:latin typeface="Times New Roman" panose="02020603050405020304" pitchFamily="18" charset="0"/>
              <a:cs typeface="Times New Roman" panose="02020603050405020304" pitchFamily="18" charset="0"/>
            </a:endParaRPr>
          </a:p>
          <a:p>
            <a:pPr marL="128588" indent="-128588">
              <a:lnSpc>
                <a:spcPct val="90000"/>
              </a:lnSpc>
              <a:buSzPct val="100000"/>
              <a:buFont typeface="Arial" panose="020B0604020202020204" pitchFamily="34" charset="0"/>
              <a:buChar char="•"/>
              <a:defRPr/>
            </a:pPr>
            <a:endParaRPr lang="en-US" altLang="en-US" sz="2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may be an offset of benefits (won’t receive VA compensation and award from successful Federal Tort Claim settlement at same time</a:t>
            </a:r>
            <a:r>
              <a:rPr lang="en-US" altLang="en-US" sz="2800" dirty="0" smtClean="0">
                <a:latin typeface="Times New Roman" panose="02020603050405020304" pitchFamily="18" charset="0"/>
                <a:cs typeface="Times New Roman" panose="02020603050405020304" pitchFamily="18" charset="0"/>
              </a:rPr>
              <a:t>)</a:t>
            </a:r>
          </a:p>
          <a:p>
            <a:pPr marL="257175" indent="-257175">
              <a:lnSpc>
                <a:spcPct val="90000"/>
              </a:lnSpc>
              <a:spcBef>
                <a:spcPts val="750"/>
              </a:spcBef>
              <a:buSzPct val="100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buClr>
                <a:srgbClr val="FFFFFF"/>
              </a:buClr>
              <a:buSzPct val="45000"/>
              <a:defRPr/>
            </a:pPr>
            <a:r>
              <a:rPr lang="en-US" altLang="en-US" sz="2800" dirty="0" smtClean="0">
                <a:latin typeface="Times New Roman" panose="02020603050405020304" pitchFamily="18" charset="0"/>
                <a:cs typeface="Times New Roman" panose="02020603050405020304" pitchFamily="18" charset="0"/>
              </a:rPr>
              <a:t>*</a:t>
            </a:r>
            <a:r>
              <a:rPr lang="en-US" altLang="en-US" sz="2800" dirty="0">
                <a:latin typeface="Times New Roman" panose="02020603050405020304" pitchFamily="18" charset="0"/>
                <a:cs typeface="Times New Roman" panose="02020603050405020304" pitchFamily="18" charset="0"/>
              </a:rPr>
              <a:t>IMPORTANT: we are not allowed to recommend specific lawyers.  Direct veteran to Legal Aid or LawHelp.org for clearinghouse of legal aid providers.</a:t>
            </a:r>
          </a:p>
          <a:p>
            <a:pPr>
              <a:lnSpc>
                <a:spcPct val="90000"/>
              </a:lnSpc>
              <a:spcBef>
                <a:spcPts val="750"/>
              </a:spcBef>
              <a:spcAft>
                <a:spcPts val="1069"/>
              </a:spcAft>
              <a:buClr>
                <a:srgbClr val="FFFFFF"/>
              </a:buClr>
              <a:buSzPct val="45000"/>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37</a:t>
            </a:fld>
            <a:endParaRPr lang="en-US" altLang="en-US"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295401"/>
            <a:ext cx="10515600" cy="5105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SzPct val="45000"/>
              <a:defRPr/>
            </a:pPr>
            <a:endParaRPr lang="en-US" altLang="en-US" sz="10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Think about which path makes most sense for the veteran based on the facts and evidence</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 Secondary, Presumptive paths are best, then Aggravation, then “as-if” service connected paths.</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Do not need to state the path if it is direct service connection, that will always be considered. Recommend stating the path on claim form if it is NOT direct service connection.</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In the end, it is the veteran’s or survivor’s claim. Explain clearly the evidence they will need to provide but never dissuade them from filing, especially if it is an original claim. </a:t>
            </a:r>
          </a:p>
          <a:p>
            <a:pPr marL="257175" indent="-257175">
              <a:lnSpc>
                <a:spcPct val="90000"/>
              </a:lnSpc>
              <a:spcBef>
                <a:spcPts val="750"/>
              </a:spcBef>
              <a:buSzPct val="100000"/>
              <a:buFont typeface="Arial" panose="020B0604020202020204" pitchFamily="34" charset="0"/>
              <a:buChar char="•"/>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38</a:t>
            </a:fld>
            <a:endParaRPr lang="en-US" altLang="en-US"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smtClean="0">
                <a:latin typeface="Times New Roman" panose="02020603050405020304" pitchFamily="18" charset="0"/>
                <a:cs typeface="Times New Roman" panose="02020603050405020304" pitchFamily="18" charset="0"/>
              </a:rPr>
              <a:t>THOUGHTS ON SERVICE CONNECTION</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01599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200" y="2362200"/>
            <a:ext cx="10515600" cy="3904130"/>
          </a:xfrm>
        </p:spPr>
        <p:txBody>
          <a:bodyPr/>
          <a:lstStyle/>
          <a:p>
            <a:r>
              <a:rPr lang="en-US" dirty="0" smtClean="0">
                <a:latin typeface="Times New Roman" panose="02020603050405020304" pitchFamily="18" charset="0"/>
                <a:cs typeface="Times New Roman" panose="02020603050405020304" pitchFamily="18" charset="0"/>
              </a:rPr>
              <a:t>Now that we have discussed the major points of service connection, let’s talk about claims development and VA’s duties to notify and assist veterans with their claims.</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0B18D57-13A5-4968-950D-8FEF41FA4399}" type="slidenum">
              <a:rPr lang="en-US" smtClean="0"/>
              <a:t>39</a:t>
            </a:fld>
            <a:endParaRPr lang="en-US"/>
          </a:p>
        </p:txBody>
      </p:sp>
    </p:spTree>
    <p:extLst>
      <p:ext uri="{BB962C8B-B14F-4D97-AF65-F5344CB8AC3E}">
        <p14:creationId xmlns:p14="http://schemas.microsoft.com/office/powerpoint/2010/main" val="4273548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907" y="1393268"/>
            <a:ext cx="12058000" cy="5328158"/>
          </a:xfrm>
        </p:spPr>
        <p:txBody>
          <a:bodyPr>
            <a:normAutofit/>
          </a:bodyPr>
          <a:lstStyle/>
          <a:p>
            <a:r>
              <a:rPr lang="en-US" dirty="0" smtClean="0">
                <a:latin typeface="Times New Roman" panose="02020603050405020304" pitchFamily="18" charset="0"/>
                <a:cs typeface="Times New Roman" panose="02020603050405020304" pitchFamily="18" charset="0"/>
              </a:rPr>
              <a:t>If you’re having trouble hearing the presentation, first ensure that your volume is on and turned up. Then, if using headphones, check the settings by using the arrow next to the microphone icon to ensure that you’re using the correct settings for headphones.</a:t>
            </a: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To use the chat feature, click on the chat icon at the bottom, middle of the screen.	</a:t>
            </a: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choose to chat with everyone or a specific </a:t>
            </a:r>
            <a:r>
              <a:rPr lang="en-US" dirty="0" smtClean="0">
                <a:latin typeface="Times New Roman" panose="02020603050405020304" pitchFamily="18" charset="0"/>
                <a:cs typeface="Times New Roman" panose="02020603050405020304" pitchFamily="18" charset="0"/>
              </a:rPr>
              <a:t>person by using the arrow.</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defTabSz="914389">
              <a:defRPr/>
            </a:pPr>
            <a:fld id="{A52124A5-1B9B-4B07-834C-F8730363EEE2}" type="slidenum">
              <a:rPr lang="en-US" altLang="en-US" sz="2400">
                <a:solidFill>
                  <a:prstClr val="black">
                    <a:tint val="75000"/>
                  </a:prstClr>
                </a:solidFill>
              </a:rPr>
              <a:pPr defTabSz="914389">
                <a:defRPr/>
              </a:pPr>
              <a:t>4</a:t>
            </a:fld>
            <a:endParaRPr lang="en-US" altLang="en-US" sz="2400">
              <a:solidFill>
                <a:prstClr val="black">
                  <a:tint val="75000"/>
                </a:prstClr>
              </a:solidFill>
            </a:endParaRPr>
          </a:p>
        </p:txBody>
      </p:sp>
      <p:sp>
        <p:nvSpPr>
          <p:cNvPr id="5" name="TextBox 4"/>
          <p:cNvSpPr txBox="1"/>
          <p:nvPr/>
        </p:nvSpPr>
        <p:spPr>
          <a:xfrm>
            <a:off x="267718" y="156168"/>
            <a:ext cx="8073360" cy="769441"/>
          </a:xfrm>
          <a:prstGeom prst="rect">
            <a:avLst/>
          </a:prstGeom>
          <a:noFill/>
        </p:spPr>
        <p:txBody>
          <a:bodyPr wrap="square" rtlCol="0">
            <a:spAutoFit/>
          </a:bodyPr>
          <a:lstStyle/>
          <a:p>
            <a:pPr defTabSz="914389">
              <a:defRPr/>
            </a:pPr>
            <a:r>
              <a:rPr lang="en-US" sz="4400" b="1" dirty="0">
                <a:solidFill>
                  <a:prstClr val="black"/>
                </a:solidFill>
                <a:latin typeface="Times New Roman" panose="02020603050405020304" pitchFamily="18" charset="0"/>
                <a:cs typeface="Times New Roman" panose="02020603050405020304" pitchFamily="18" charset="0"/>
              </a:rPr>
              <a:t>Functions Check</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28969" y="2959588"/>
            <a:ext cx="1039803" cy="610133"/>
          </a:xfrm>
          <a:prstGeom prst="rect">
            <a:avLst/>
          </a:prstGeom>
        </p:spPr>
      </p:pic>
      <p:sp>
        <p:nvSpPr>
          <p:cNvPr id="8" name="Oval 7"/>
          <p:cNvSpPr/>
          <p:nvPr/>
        </p:nvSpPr>
        <p:spPr>
          <a:xfrm>
            <a:off x="9384480" y="2937030"/>
            <a:ext cx="412589" cy="46569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89">
              <a:defRPr/>
            </a:pPr>
            <a:endParaRPr lang="en-US">
              <a:solidFill>
                <a:prstClr val="white"/>
              </a:solidFill>
              <a:latin typeface="Calibri" panose="020F0502020204030204"/>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74027" y="4414613"/>
            <a:ext cx="826416" cy="774766"/>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27984" y="5941630"/>
            <a:ext cx="1725704" cy="606611"/>
          </a:xfrm>
          <a:prstGeom prst="rect">
            <a:avLst/>
          </a:prstGeom>
        </p:spPr>
      </p:pic>
      <p:sp>
        <p:nvSpPr>
          <p:cNvPr id="10" name="Rectangle 9"/>
          <p:cNvSpPr/>
          <p:nvPr/>
        </p:nvSpPr>
        <p:spPr>
          <a:xfrm>
            <a:off x="1927984" y="5941631"/>
            <a:ext cx="1725704" cy="59723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89">
              <a:defRPr/>
            </a:pPr>
            <a:endParaRPr lang="en-US">
              <a:solidFill>
                <a:prstClr val="white"/>
              </a:solidFill>
              <a:latin typeface="Calibri" panose="020F0502020204030204"/>
            </a:endParaRPr>
          </a:p>
        </p:txBody>
      </p:sp>
      <p:sp>
        <p:nvSpPr>
          <p:cNvPr id="11" name="Oval 10"/>
          <p:cNvSpPr/>
          <p:nvPr/>
        </p:nvSpPr>
        <p:spPr>
          <a:xfrm>
            <a:off x="3200444" y="6020715"/>
            <a:ext cx="301080" cy="335592"/>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89">
              <a:defRPr/>
            </a:pPr>
            <a:endParaRPr lang="en-US">
              <a:solidFill>
                <a:prstClr val="white"/>
              </a:solidFill>
              <a:latin typeface="Calibri" panose="020F0502020204030204"/>
            </a:endParaRPr>
          </a:p>
        </p:txBody>
      </p:sp>
      <p:sp>
        <p:nvSpPr>
          <p:cNvPr id="12" name="Rectangle 11"/>
          <p:cNvSpPr/>
          <p:nvPr/>
        </p:nvSpPr>
        <p:spPr>
          <a:xfrm>
            <a:off x="8714819" y="2945330"/>
            <a:ext cx="1068101" cy="61608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89">
              <a:defRPr/>
            </a:pPr>
            <a:endParaRPr lang="en-US">
              <a:solidFill>
                <a:prstClr val="white"/>
              </a:solidFill>
              <a:latin typeface="Calibri" panose="020F0502020204030204"/>
            </a:endParaRPr>
          </a:p>
        </p:txBody>
      </p:sp>
      <p:sp>
        <p:nvSpPr>
          <p:cNvPr id="13" name="Rectangle 12"/>
          <p:cNvSpPr/>
          <p:nvPr/>
        </p:nvSpPr>
        <p:spPr>
          <a:xfrm>
            <a:off x="2374027" y="4437125"/>
            <a:ext cx="826416" cy="77476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89">
              <a:defRPr/>
            </a:pPr>
            <a:endParaRPr lang="en-US">
              <a:solidFill>
                <a:prstClr val="white"/>
              </a:solidFill>
              <a:latin typeface="Calibri" panose="020F0502020204030204"/>
            </a:endParaRPr>
          </a:p>
        </p:txBody>
      </p:sp>
    </p:spTree>
    <p:extLst>
      <p:ext uri="{BB962C8B-B14F-4D97-AF65-F5344CB8AC3E}">
        <p14:creationId xmlns:p14="http://schemas.microsoft.com/office/powerpoint/2010/main" val="10583432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1277600" cy="5267446"/>
          </a:xfrm>
        </p:spPr>
        <p:txBody>
          <a:bodyPr>
            <a:normAutofit/>
          </a:bodyPr>
          <a:lstStyle/>
          <a:p>
            <a:pPr lvl="1" eaLnBrk="1" hangingPunct="1"/>
            <a:r>
              <a:rPr lang="en-US" altLang="en-US" sz="3000" dirty="0">
                <a:latin typeface="Times New Roman" panose="02020603050405020304" pitchFamily="18" charset="0"/>
                <a:cs typeface="Times New Roman" panose="02020603050405020304" pitchFamily="18" charset="0"/>
              </a:rPr>
              <a:t>To trigger a C&amp;P exam, the claim must be plausible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To have the claim granted, the claim must be probable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The claim need not be conclusive, but only possible, “at least as likely as not” (50/50)</a:t>
            </a:r>
          </a:p>
          <a:p>
            <a:pPr lvl="2"/>
            <a:endParaRPr lang="en-US" altLang="en-US" sz="26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It is your responsibility to guide the veteran in preparing a claim with the best chance of success</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a:pPr>
                <a:defRPr/>
              </a:pPr>
              <a:t>40</a:t>
            </a:fld>
            <a:endParaRPr lang="en-US"/>
          </a:p>
        </p:txBody>
      </p:sp>
      <p:sp>
        <p:nvSpPr>
          <p:cNvPr id="13317" name="TextBox 6"/>
          <p:cNvSpPr txBox="1">
            <a:spLocks noChangeArrowheads="1"/>
          </p:cNvSpPr>
          <p:nvPr/>
        </p:nvSpPr>
        <p:spPr bwMode="auto">
          <a:xfrm>
            <a:off x="228600" y="81173"/>
            <a:ext cx="8037845"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MAJOR POINTS IN THE CLAIMS PROCESS</a:t>
            </a:r>
            <a:r>
              <a:rPr lang="en-US" alt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4929637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0972800" cy="5267446"/>
          </a:xfrm>
        </p:spPr>
        <p:txBody>
          <a:bodyPr>
            <a:normAutofit/>
          </a:bodyPr>
          <a:lstStyle/>
          <a:p>
            <a:pPr lvl="1"/>
            <a:r>
              <a:rPr lang="en-US" altLang="en-US" sz="3000" dirty="0">
                <a:latin typeface="Times New Roman" panose="02020603050405020304" pitchFamily="18" charset="0"/>
                <a:cs typeface="Times New Roman" panose="02020603050405020304" pitchFamily="18" charset="0"/>
              </a:rPr>
              <a:t>Your role is to assist the veteran in developing and submitting a timely, complete, and accurate claim. </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Once certain criteria are met, VA is required by law to assist the veteran in obtaining required documentation to support their claim and continue development.</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Neither of which relieves the veteran of their ownership of the claim. The veteran also has a duty to assist you and the VA in accomplishing the mission. It is </a:t>
            </a:r>
            <a:r>
              <a:rPr lang="en-US" altLang="en-US" sz="3000" b="1" u="sng" dirty="0">
                <a:solidFill>
                  <a:srgbClr val="991A1E"/>
                </a:solidFill>
                <a:latin typeface="Times New Roman" panose="02020603050405020304" pitchFamily="18" charset="0"/>
                <a:cs typeface="Times New Roman" panose="02020603050405020304" pitchFamily="18" charset="0"/>
              </a:rPr>
              <a:t>THEIR</a:t>
            </a:r>
            <a:r>
              <a:rPr lang="en-US" altLang="en-US" sz="3000" dirty="0">
                <a:latin typeface="Times New Roman" panose="02020603050405020304" pitchFamily="18" charset="0"/>
                <a:cs typeface="Times New Roman" panose="02020603050405020304" pitchFamily="18" charset="0"/>
              </a:rPr>
              <a:t> claim.</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a:pPr>
                <a:defRPr/>
              </a:pPr>
              <a:t>41</a:t>
            </a:fld>
            <a:endParaRPr lang="en-US"/>
          </a:p>
        </p:txBody>
      </p:sp>
      <p:sp>
        <p:nvSpPr>
          <p:cNvPr id="13317" name="TextBox 6"/>
          <p:cNvSpPr txBox="1">
            <a:spLocks noChangeArrowheads="1"/>
          </p:cNvSpPr>
          <p:nvPr/>
        </p:nvSpPr>
        <p:spPr bwMode="auto">
          <a:xfrm>
            <a:off x="152400" y="304800"/>
            <a:ext cx="7961645"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DUTIES AND RESPONSIBILITIES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718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1066800" y="1313909"/>
            <a:ext cx="10287000" cy="5117036"/>
          </a:xfrm>
        </p:spPr>
        <p:txBody>
          <a:bodyPr rtlCol="0">
            <a:normAutofit fontScale="92500" lnSpcReduction="20000"/>
          </a:bodyPr>
          <a:lstStyle/>
          <a:p>
            <a:pPr marL="392113" lvl="1" indent="0">
              <a:buNone/>
              <a:defRPr/>
            </a:pPr>
            <a:endParaRPr lang="en-US" altLang="en-US" dirty="0"/>
          </a:p>
          <a:p>
            <a:pPr marL="0" lvl="1" indent="0">
              <a:buNone/>
              <a:defRPr/>
            </a:pPr>
            <a:r>
              <a:rPr lang="en-US" altLang="en-US" sz="3300" dirty="0">
                <a:latin typeface="Times New Roman" panose="02020603050405020304" pitchFamily="18" charset="0"/>
                <a:cs typeface="Times New Roman" panose="02020603050405020304" pitchFamily="18" charset="0"/>
              </a:rPr>
              <a:t>An application is only complete if the following are included </a:t>
            </a:r>
            <a:r>
              <a:rPr lang="en-US" altLang="en-US" sz="3300" b="1" dirty="0">
                <a:solidFill>
                  <a:srgbClr val="991A1E"/>
                </a:solidFill>
                <a:latin typeface="Times New Roman" panose="02020603050405020304" pitchFamily="18" charset="0"/>
                <a:cs typeface="Times New Roman" panose="02020603050405020304" pitchFamily="18" charset="0"/>
              </a:rPr>
              <a:t>(38 CFR 3.160)</a:t>
            </a:r>
            <a:r>
              <a:rPr lang="en-US" altLang="en-US" sz="3300" dirty="0">
                <a:solidFill>
                  <a:srgbClr val="991A1E"/>
                </a:solidFill>
                <a:latin typeface="Times New Roman" panose="02020603050405020304" pitchFamily="18" charset="0"/>
                <a:cs typeface="Times New Roman" panose="02020603050405020304" pitchFamily="18" charset="0"/>
              </a:rPr>
              <a:t>:</a:t>
            </a:r>
          </a:p>
          <a:p>
            <a:pPr marL="0" lvl="1" indent="0">
              <a:buNone/>
              <a:defRPr/>
            </a:pPr>
            <a:endParaRPr lang="en-US" altLang="en-US" sz="3300" dirty="0">
              <a:latin typeface="Times New Roman" panose="02020603050405020304" pitchFamily="18" charset="0"/>
              <a:cs typeface="Times New Roman" panose="02020603050405020304" pitchFamily="18" charset="0"/>
            </a:endParaRPr>
          </a:p>
          <a:p>
            <a:pPr marL="1490662" lvl="1" indent="-457200">
              <a:defRPr/>
            </a:pPr>
            <a:r>
              <a:rPr lang="en-US" altLang="en-US" sz="3300" dirty="0">
                <a:latin typeface="Times New Roman" panose="02020603050405020304" pitchFamily="18" charset="0"/>
                <a:cs typeface="Times New Roman" panose="02020603050405020304" pitchFamily="18" charset="0"/>
              </a:rPr>
              <a:t>    Claimants Name</a:t>
            </a:r>
          </a:p>
          <a:p>
            <a:pPr marL="1490662" lvl="1" indent="-457200">
              <a:defRPr/>
            </a:pPr>
            <a:r>
              <a:rPr lang="en-US" altLang="en-US" sz="3300" dirty="0">
                <a:latin typeface="Times New Roman" panose="02020603050405020304" pitchFamily="18" charset="0"/>
                <a:cs typeface="Times New Roman" panose="02020603050405020304" pitchFamily="18" charset="0"/>
              </a:rPr>
              <a:t>    Service Information</a:t>
            </a:r>
          </a:p>
          <a:p>
            <a:pPr marL="1490662" lvl="1" indent="-457200">
              <a:defRPr/>
            </a:pPr>
            <a:r>
              <a:rPr lang="en-US" altLang="en-US" sz="3300" dirty="0">
                <a:latin typeface="Times New Roman" panose="02020603050405020304" pitchFamily="18" charset="0"/>
                <a:cs typeface="Times New Roman" panose="02020603050405020304" pitchFamily="18" charset="0"/>
              </a:rPr>
              <a:t>    Benefit claimed</a:t>
            </a:r>
          </a:p>
          <a:p>
            <a:pPr marL="1490662" lvl="1" indent="-457200">
              <a:defRPr/>
            </a:pPr>
            <a:r>
              <a:rPr lang="en-US" altLang="en-US" sz="3300" dirty="0">
                <a:latin typeface="Times New Roman" panose="02020603050405020304" pitchFamily="18" charset="0"/>
                <a:cs typeface="Times New Roman" panose="02020603050405020304" pitchFamily="18" charset="0"/>
              </a:rPr>
              <a:t>    Signature</a:t>
            </a:r>
          </a:p>
          <a:p>
            <a:pPr marL="1885950" lvl="1" indent="-857250">
              <a:defRPr/>
            </a:pPr>
            <a:r>
              <a:rPr lang="en-US" altLang="en-US" sz="3300" b="1" u="sng" dirty="0" smtClean="0">
                <a:latin typeface="Times New Roman" panose="02020603050405020304" pitchFamily="18" charset="0"/>
                <a:cs typeface="Times New Roman" panose="02020603050405020304" pitchFamily="18" charset="0"/>
              </a:rPr>
              <a:t>For </a:t>
            </a:r>
            <a:r>
              <a:rPr lang="en-US" altLang="en-US" sz="3300" b="1" u="sng" dirty="0">
                <a:latin typeface="Times New Roman" panose="02020603050405020304" pitchFamily="18" charset="0"/>
                <a:cs typeface="Times New Roman" panose="02020603050405020304" pitchFamily="18" charset="0"/>
              </a:rPr>
              <a:t>Compensation:</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disabilities for which benefit  is claimed (listing diagnosis or chronic symptoms)</a:t>
            </a:r>
          </a:p>
          <a:p>
            <a:pPr marL="1885950" lvl="1" indent="-857250">
              <a:defRPr/>
            </a:pPr>
            <a:r>
              <a:rPr lang="en-US" altLang="en-US" sz="3300" b="1" u="sng" dirty="0" smtClean="0">
                <a:latin typeface="Times New Roman" panose="02020603050405020304" pitchFamily="18" charset="0"/>
                <a:cs typeface="Times New Roman" panose="02020603050405020304" pitchFamily="18" charset="0"/>
              </a:rPr>
              <a:t>For </a:t>
            </a:r>
            <a:r>
              <a:rPr lang="en-US" altLang="en-US" sz="3300" b="1" u="sng" dirty="0">
                <a:latin typeface="Times New Roman" panose="02020603050405020304" pitchFamily="18" charset="0"/>
                <a:cs typeface="Times New Roman" panose="02020603050405020304" pitchFamily="18" charset="0"/>
              </a:rPr>
              <a:t>Pension/parent’s DIC:</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statement of  </a:t>
            </a:r>
          </a:p>
          <a:p>
            <a:pPr marL="1489075" lvl="1" indent="-457200">
              <a:defRPr/>
            </a:pPr>
            <a:r>
              <a:rPr lang="en-US" altLang="en-US" sz="3300" dirty="0">
                <a:latin typeface="Times New Roman" panose="02020603050405020304" pitchFamily="18" charset="0"/>
                <a:cs typeface="Times New Roman" panose="02020603050405020304" pitchFamily="18" charset="0"/>
              </a:rPr>
              <a:t>    </a:t>
            </a:r>
            <a:r>
              <a:rPr lang="en-US" altLang="en-US" sz="3300" dirty="0" smtClean="0">
                <a:latin typeface="Times New Roman" panose="02020603050405020304" pitchFamily="18" charset="0"/>
                <a:cs typeface="Times New Roman" panose="02020603050405020304" pitchFamily="18" charset="0"/>
              </a:rPr>
              <a:t>income</a:t>
            </a:r>
            <a:endParaRPr lang="en-US" altLang="en-US" sz="3300" dirty="0">
              <a:latin typeface="Times New Roman" panose="02020603050405020304" pitchFamily="18" charset="0"/>
              <a:cs typeface="Times New Roman" panose="02020603050405020304" pitchFamily="18" charset="0"/>
            </a:endParaRPr>
          </a:p>
          <a:p>
            <a:pPr marL="1033462" lvl="1" indent="0">
              <a:buNone/>
              <a:defRPr/>
            </a:pPr>
            <a:r>
              <a:rPr lang="en-US" altLang="en-US" dirty="0"/>
              <a:t>		</a:t>
            </a:r>
          </a:p>
        </p:txBody>
      </p:sp>
      <p:sp>
        <p:nvSpPr>
          <p:cNvPr id="2" name="Slide Number Placeholder 1"/>
          <p:cNvSpPr>
            <a:spLocks noGrp="1"/>
          </p:cNvSpPr>
          <p:nvPr>
            <p:ph type="sldNum" sz="quarter" idx="12"/>
          </p:nvPr>
        </p:nvSpPr>
        <p:spPr/>
        <p:txBody>
          <a:bodyPr/>
          <a:lstStyle/>
          <a:p>
            <a:pPr>
              <a:defRPr/>
            </a:pPr>
            <a:fld id="{5A17B246-7BAA-4CB8-BC4A-C6E69445A10F}" type="slidenum">
              <a:rPr lang="en-US"/>
              <a:pPr>
                <a:defRPr/>
              </a:pPr>
              <a:t>42</a:t>
            </a:fld>
            <a:endParaRPr lang="en-US"/>
          </a:p>
        </p:txBody>
      </p:sp>
      <p:sp>
        <p:nvSpPr>
          <p:cNvPr id="6" name="TextBox 6"/>
          <p:cNvSpPr txBox="1">
            <a:spLocks noChangeArrowheads="1"/>
          </p:cNvSpPr>
          <p:nvPr/>
        </p:nvSpPr>
        <p:spPr bwMode="auto">
          <a:xfrm>
            <a:off x="0" y="152400"/>
            <a:ext cx="8229600" cy="1077218"/>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lvl="1" indent="0">
              <a:defRPr/>
            </a:pPr>
            <a:r>
              <a:rPr lang="en-US" altLang="en-US" sz="3200" b="1" dirty="0">
                <a:latin typeface="Times New Roman" panose="02020603050405020304" pitchFamily="18" charset="0"/>
                <a:cs typeface="Times New Roman" panose="02020603050405020304" pitchFamily="18" charset="0"/>
              </a:rPr>
              <a:t>CRITERIA: </a:t>
            </a:r>
            <a:r>
              <a:rPr lang="en-US" altLang="en-US" sz="3200" dirty="0">
                <a:latin typeface="Times New Roman" panose="02020603050405020304" pitchFamily="18" charset="0"/>
                <a:cs typeface="Times New Roman" panose="02020603050405020304" pitchFamily="18" charset="0"/>
              </a:rPr>
              <a:t>“</a:t>
            </a:r>
            <a:r>
              <a:rPr lang="en-US" altLang="en-US" sz="3200" b="1" dirty="0">
                <a:latin typeface="Times New Roman" panose="02020603050405020304" pitchFamily="18" charset="0"/>
                <a:cs typeface="Times New Roman" panose="02020603050405020304" pitchFamily="18" charset="0"/>
              </a:rPr>
              <a:t>SUBSTANTIALLY COMPLETE” CLAIM</a:t>
            </a:r>
          </a:p>
        </p:txBody>
      </p:sp>
    </p:spTree>
    <p:extLst>
      <p:ext uri="{BB962C8B-B14F-4D97-AF65-F5344CB8AC3E}">
        <p14:creationId xmlns:p14="http://schemas.microsoft.com/office/powerpoint/2010/main" val="126874092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45996"/>
            <a:ext cx="10363200" cy="5372518"/>
          </a:xfrm>
        </p:spPr>
        <p:txBody>
          <a:bodyPr rtlCol="0">
            <a:normAutofit/>
          </a:bodyPr>
          <a:lstStyle/>
          <a:p>
            <a:pPr marL="457200" lvl="1" indent="0">
              <a:buNone/>
              <a:defRPr/>
            </a:pPr>
            <a:endParaRPr lang="en-US" sz="2000" dirty="0"/>
          </a:p>
          <a:p>
            <a:pPr marL="0" lvl="1" indent="0">
              <a:defRPr/>
            </a:pPr>
            <a:r>
              <a:rPr lang="en-US" sz="2600" dirty="0">
                <a:latin typeface="Times New Roman" panose="02020603050405020304" pitchFamily="18" charset="0"/>
                <a:cs typeface="Times New Roman" panose="02020603050405020304" pitchFamily="18" charset="0"/>
              </a:rPr>
              <a:t>Obtaining any and all available evidence;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dirty="0">
                <a:latin typeface="Times New Roman" panose="02020603050405020304" pitchFamily="18" charset="0"/>
                <a:cs typeface="Times New Roman" panose="02020603050405020304" pitchFamily="18" charset="0"/>
              </a:rPr>
              <a:t>Understanding the process including: time frames and reasonable expectations;</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Compensation requires</a:t>
            </a:r>
            <a:r>
              <a:rPr lang="en-US" sz="2600" b="1" dirty="0">
                <a:solidFill>
                  <a:srgbClr val="991A1E"/>
                </a:solidFill>
                <a:latin typeface="Times New Roman" panose="02020603050405020304" pitchFamily="18" charset="0"/>
                <a:cs typeface="Times New Roman" panose="02020603050405020304" pitchFamily="18" charset="0"/>
              </a:rPr>
              <a:t>:</a:t>
            </a:r>
            <a:r>
              <a:rPr lang="en-US" sz="2600"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a current diagnosed disability, proof of incurrence, and a nexus;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Pension requires</a:t>
            </a:r>
            <a:r>
              <a:rPr lang="en-US" sz="2600"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medical evidence or presumption of a permanent and total (over age 65) and income/net worth evidence</a:t>
            </a:r>
          </a:p>
          <a:p>
            <a:pPr marL="0" lvl="1" indent="0">
              <a:defRPr/>
            </a:pPr>
            <a:endParaRPr lang="en-US" sz="2600" dirty="0">
              <a:latin typeface="Times New Roman" panose="02020603050405020304" pitchFamily="18" charset="0"/>
              <a:cs typeface="Times New Roman" panose="02020603050405020304" pitchFamily="18" charset="0"/>
            </a:endParaRPr>
          </a:p>
          <a:p>
            <a:pPr marL="0" lvl="1" indent="0" algn="ctr">
              <a:buNone/>
              <a:defRPr/>
            </a:pPr>
            <a:r>
              <a:rPr lang="en-US" sz="2000" b="1" dirty="0">
                <a:latin typeface="Times New Roman" panose="02020603050405020304" pitchFamily="18" charset="0"/>
                <a:cs typeface="Times New Roman" panose="02020603050405020304" pitchFamily="18" charset="0"/>
              </a:rPr>
              <a:t>WITHOUT PROPER DEVELOPMENT THE CLAIM WILL FAIL</a:t>
            </a:r>
          </a:p>
        </p:txBody>
      </p:sp>
      <p:sp>
        <p:nvSpPr>
          <p:cNvPr id="2" name="Slide Number Placeholder 1"/>
          <p:cNvSpPr>
            <a:spLocks noGrp="1"/>
          </p:cNvSpPr>
          <p:nvPr>
            <p:ph type="sldNum" sz="quarter" idx="12"/>
          </p:nvPr>
        </p:nvSpPr>
        <p:spPr/>
        <p:txBody>
          <a:bodyPr/>
          <a:lstStyle/>
          <a:p>
            <a:pPr>
              <a:defRPr/>
            </a:pPr>
            <a:fld id="{9DDA8A48-C677-4B88-A1B5-1227B9F834DB}" type="slidenum">
              <a:rPr lang="en-US"/>
              <a:pPr>
                <a:defRPr/>
              </a:pPr>
              <a:t>43</a:t>
            </a:fld>
            <a:endParaRPr lang="en-US" dirty="0"/>
          </a:p>
        </p:txBody>
      </p:sp>
      <p:sp>
        <p:nvSpPr>
          <p:cNvPr id="15365" name="TextBox 6"/>
          <p:cNvSpPr txBox="1">
            <a:spLocks noChangeArrowheads="1"/>
          </p:cNvSpPr>
          <p:nvPr/>
        </p:nvSpPr>
        <p:spPr bwMode="auto">
          <a:xfrm>
            <a:off x="152400" y="53101"/>
            <a:ext cx="8103996"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OF A CLAIM CONSISTS OF:</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61710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7800"/>
            <a:ext cx="11049000" cy="5174064"/>
          </a:xfrm>
        </p:spPr>
        <p:txBody>
          <a:bodyPr rtlCol="0">
            <a:normAutofit fontScale="85000" lnSpcReduction="20000"/>
          </a:bodyPr>
          <a:lstStyle/>
          <a:p>
            <a:pPr marL="457200" lvl="1" indent="-400050" algn="ctr">
              <a:buNone/>
              <a:defRPr/>
            </a:pPr>
            <a:r>
              <a:rPr lang="en-US" sz="3300" dirty="0" smtClean="0">
                <a:latin typeface="Times New Roman" panose="02020603050405020304" pitchFamily="18" charset="0"/>
                <a:cs typeface="Times New Roman" panose="02020603050405020304" pitchFamily="18" charset="0"/>
              </a:rPr>
              <a:t>Evidence </a:t>
            </a:r>
            <a:r>
              <a:rPr lang="en-US" sz="3300" dirty="0">
                <a:latin typeface="Times New Roman" panose="02020603050405020304" pitchFamily="18" charset="0"/>
                <a:cs typeface="Times New Roman" panose="02020603050405020304" pitchFamily="18" charset="0"/>
              </a:rPr>
              <a:t>is every type of proof offered to establish a fact. </a:t>
            </a:r>
            <a:r>
              <a:rPr lang="en-US" sz="3300" dirty="0" smtClean="0">
                <a:latin typeface="Times New Roman" panose="02020603050405020304" pitchFamily="18" charset="0"/>
                <a:cs typeface="Times New Roman" panose="02020603050405020304" pitchFamily="18" charset="0"/>
              </a:rPr>
              <a:t>                   </a:t>
            </a:r>
            <a:r>
              <a:rPr lang="en-US" sz="3300" dirty="0" smtClean="0">
                <a:solidFill>
                  <a:srgbClr val="991A1E"/>
                </a:solidFill>
                <a:latin typeface="Times New Roman" panose="02020603050405020304" pitchFamily="18" charset="0"/>
                <a:cs typeface="Times New Roman" panose="02020603050405020304" pitchFamily="18" charset="0"/>
              </a:rPr>
              <a:t>(</a:t>
            </a:r>
            <a:r>
              <a:rPr lang="en-US" sz="3300" dirty="0">
                <a:solidFill>
                  <a:srgbClr val="991A1E"/>
                </a:solidFill>
                <a:latin typeface="Times New Roman" panose="02020603050405020304" pitchFamily="18" charset="0"/>
                <a:cs typeface="Times New Roman" panose="02020603050405020304" pitchFamily="18" charset="0"/>
              </a:rPr>
              <a:t>M21-1 III.iv.5.A.1.a.)</a:t>
            </a:r>
          </a:p>
          <a:p>
            <a:pPr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Testimonial- Oral and written statements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Documentary- documents</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Real – a tangible object</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Demonstrative – illustrates testimony of a witness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Direct – capable of proving by itself of proving a fact or issue</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Circumstantial – allows the fact finder to deduce a certain fact from other facts that can be proven</a:t>
            </a:r>
          </a:p>
          <a:p>
            <a:pPr marL="736092" lvl="1" indent="-342900">
              <a:buFont typeface="Wingdings" panose="05000000000000000000" pitchFamily="2" charset="2"/>
              <a:buChar char="§"/>
              <a:defRPr/>
            </a:pPr>
            <a:endParaRPr lang="en-US" sz="3000" dirty="0"/>
          </a:p>
          <a:p>
            <a:pPr lvl="1">
              <a:buFont typeface="Wingdings" panose="05000000000000000000" pitchFamily="2" charset="2"/>
              <a:buChar char="§"/>
              <a:defRPr/>
            </a:pPr>
            <a:endParaRPr lang="en-US" sz="3000"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a:solidFill>
                  <a:prstClr val="black">
                    <a:tint val="75000"/>
                  </a:prstClr>
                </a:solidFill>
                <a:latin typeface="Arial" panose="020B0604020202020204" pitchFamily="34" charset="0"/>
                <a:cs typeface="Arial" panose="020B0604020202020204" pitchFamily="34" charset="0"/>
              </a:rPr>
              <a:pPr>
                <a:defRPr/>
              </a:pPr>
              <a:t>44</a:t>
            </a:fld>
            <a:endParaRPr lang="en-US">
              <a:solidFill>
                <a:prstClr val="black">
                  <a:tint val="75000"/>
                </a:prstClr>
              </a:solidFill>
              <a:latin typeface="Arial" panose="020B0604020202020204" pitchFamily="34" charset="0"/>
              <a:cs typeface="Arial" panose="020B0604020202020204" pitchFamily="34" charset="0"/>
            </a:endParaRPr>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50158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326382"/>
            <a:ext cx="10363200" cy="5295482"/>
          </a:xfrm>
        </p:spPr>
        <p:txBody>
          <a:bodyPr rtlCol="0">
            <a:normAutofit lnSpcReduction="10000"/>
          </a:bodyPr>
          <a:lstStyle/>
          <a:p>
            <a:pPr lvl="1">
              <a:defRPr/>
            </a:pPr>
            <a:endParaRPr lang="en-US" sz="2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Evidence must be on or accompanied by a VA approved standardized form; if you are not submitting the evidence at the same time as the claim, include a 21-4138 explaining the evidence and reason for its submittal. </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VA forms are updated frequently and can be obsolete in a short period of time. Visit VA’s website for latest edition or you may use the forms provided in VetraSpec.</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REMEMBER… web addresses that end in “.com” are not government web addresses and are often outdated, or contain incorrect information.</a:t>
            </a:r>
          </a:p>
          <a:p>
            <a:pPr lvl="1">
              <a:defRPr/>
            </a:pPr>
            <a:endParaRPr lang="en-US" dirty="0">
              <a:solidFill>
                <a:srgbClr val="C00000"/>
              </a:solidFill>
            </a:endParaRPr>
          </a:p>
        </p:txBody>
      </p:sp>
      <p:sp>
        <p:nvSpPr>
          <p:cNvPr id="2" name="Slide Number Placeholder 1"/>
          <p:cNvSpPr>
            <a:spLocks noGrp="1"/>
          </p:cNvSpPr>
          <p:nvPr>
            <p:ph type="sldNum" sz="quarter" idx="12"/>
          </p:nvPr>
        </p:nvSpPr>
        <p:spPr/>
        <p:txBody>
          <a:bodyPr/>
          <a:lstStyle/>
          <a:p>
            <a:pPr>
              <a:defRPr/>
            </a:pPr>
            <a:fld id="{362A59F8-C876-421B-B0B3-64F5AC3F9103}" type="slidenum">
              <a:rPr lang="en-US">
                <a:solidFill>
                  <a:prstClr val="black">
                    <a:tint val="75000"/>
                  </a:prstClr>
                </a:solidFill>
                <a:latin typeface="Arial" panose="020B0604020202020204" pitchFamily="34" charset="0"/>
                <a:cs typeface="Arial" panose="020B0604020202020204" pitchFamily="34" charset="0"/>
              </a:rPr>
              <a:pPr>
                <a:defRPr/>
              </a:pPr>
              <a:t>45</a:t>
            </a:fld>
            <a:endParaRPr lang="en-US">
              <a:solidFill>
                <a:prstClr val="black">
                  <a:tint val="75000"/>
                </a:prstClr>
              </a:solidFill>
              <a:latin typeface="Arial" panose="020B0604020202020204" pitchFamily="34" charset="0"/>
              <a:cs typeface="Arial" panose="020B0604020202020204" pitchFamily="34" charset="0"/>
            </a:endParaRPr>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18320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2F0A59-3EBA-4FEC-86A7-144F7033FCA6}"/>
              </a:ext>
            </a:extLst>
          </p:cNvPr>
          <p:cNvSpPr>
            <a:spLocks noGrp="1"/>
          </p:cNvSpPr>
          <p:nvPr>
            <p:ph idx="1"/>
          </p:nvPr>
        </p:nvSpPr>
        <p:spPr>
          <a:xfrm>
            <a:off x="228600" y="1371601"/>
            <a:ext cx="11734799" cy="4984750"/>
          </a:xfrm>
        </p:spPr>
        <p:txBody>
          <a:bodyPr/>
          <a:lstStyle/>
          <a:p>
            <a:pPr marL="0" indent="0">
              <a:buNone/>
            </a:pPr>
            <a:r>
              <a:rPr lang="en-US" sz="2800" b="1" dirty="0">
                <a:latin typeface="Times New Roman" panose="02020603050405020304" pitchFamily="18" charset="0"/>
                <a:cs typeface="Times New Roman" panose="02020603050405020304" pitchFamily="18" charset="0"/>
              </a:rPr>
              <a:t>38 CFR 3.159(a)(2) </a:t>
            </a:r>
            <a:r>
              <a:rPr lang="en-US" sz="2800" b="1" i="1" dirty="0">
                <a:latin typeface="Times New Roman" panose="02020603050405020304" pitchFamily="18" charset="0"/>
                <a:cs typeface="Times New Roman" panose="02020603050405020304" pitchFamily="18" charset="0"/>
              </a:rPr>
              <a:t>Competent lay evidence</a:t>
            </a:r>
            <a:r>
              <a:rPr lang="en-US" sz="2800" dirty="0">
                <a:latin typeface="Times New Roman" panose="02020603050405020304" pitchFamily="18" charset="0"/>
                <a:cs typeface="Times New Roman" panose="02020603050405020304" pitchFamily="18" charset="0"/>
              </a:rPr>
              <a:t>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Any evidence not requiring that the writer have specialized education, training, or experience. </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Lay evidence is competent if it is provided by a person who has knowledge of facts or circumstances and conveys matters that can be observed and described by a lay person</a:t>
            </a:r>
            <a:r>
              <a:rPr lang="en-US" sz="2800" dirty="0" smtClean="0">
                <a:latin typeface="Times New Roman" panose="02020603050405020304" pitchFamily="18" charset="0"/>
                <a:cs typeface="Times New Roman" panose="02020603050405020304" pitchFamily="18" charset="0"/>
              </a:rPr>
              <a:t>.</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Lay evidence is used to </a:t>
            </a:r>
            <a:r>
              <a:rPr lang="en-US" sz="2800" dirty="0" smtClean="0">
                <a:latin typeface="Times New Roman" panose="02020603050405020304" pitchFamily="18" charset="0"/>
                <a:cs typeface="Times New Roman" panose="02020603050405020304" pitchFamily="18" charset="0"/>
              </a:rPr>
              <a:t>fill </a:t>
            </a:r>
            <a:r>
              <a:rPr lang="en-US" sz="2800" dirty="0">
                <a:latin typeface="Times New Roman" panose="02020603050405020304" pitchFamily="18" charset="0"/>
                <a:cs typeface="Times New Roman" panose="02020603050405020304" pitchFamily="18" charset="0"/>
              </a:rPr>
              <a:t>in blanks and can help to balance other evidence</a:t>
            </a:r>
          </a:p>
          <a:p>
            <a:pPr marL="0" indent="0">
              <a:buNone/>
            </a:pPr>
            <a:endParaRPr lang="en-US" sz="2800" dirty="0"/>
          </a:p>
        </p:txBody>
      </p:sp>
      <p:sp>
        <p:nvSpPr>
          <p:cNvPr id="3" name="Slide Number Placeholder 2">
            <a:extLst>
              <a:ext uri="{FF2B5EF4-FFF2-40B4-BE49-F238E27FC236}">
                <a16:creationId xmlns:a16="http://schemas.microsoft.com/office/drawing/2014/main" id="{F7F53C5C-CC56-48EF-8758-2782D043DC7F}"/>
              </a:ext>
            </a:extLst>
          </p:cNvPr>
          <p:cNvSpPr>
            <a:spLocks noGrp="1"/>
          </p:cNvSpPr>
          <p:nvPr>
            <p:ph type="sldNum" sz="quarter" idx="12"/>
          </p:nvPr>
        </p:nvSpPr>
        <p:spPr/>
        <p:txBody>
          <a:bodyPr/>
          <a:lstStyle/>
          <a:p>
            <a:fld id="{E2FB73DA-5FDE-45B5-BAA4-C61223CC44F6}" type="slidenum">
              <a:rPr lang="en-US" smtClean="0"/>
              <a:pPr/>
              <a:t>46</a:t>
            </a:fld>
            <a:endParaRPr lang="en-US" dirty="0"/>
          </a:p>
        </p:txBody>
      </p:sp>
      <p:sp>
        <p:nvSpPr>
          <p:cNvPr id="4" name="Title 3">
            <a:extLst>
              <a:ext uri="{FF2B5EF4-FFF2-40B4-BE49-F238E27FC236}">
                <a16:creationId xmlns:a16="http://schemas.microsoft.com/office/drawing/2014/main" id="{4836E60A-4650-47E6-ABAC-42622B2D1C30}"/>
              </a:ext>
            </a:extLst>
          </p:cNvPr>
          <p:cNvSpPr>
            <a:spLocks noGrp="1"/>
          </p:cNvSpPr>
          <p:nvPr>
            <p:ph type="title"/>
          </p:nvPr>
        </p:nvSpPr>
        <p:spPr/>
        <p:txBody>
          <a:bodyPr/>
          <a:lstStyle/>
          <a:p>
            <a:r>
              <a:rPr lang="en-US" sz="3600" dirty="0" smtClean="0">
                <a:latin typeface="Times New Roman" panose="02020603050405020304" pitchFamily="18" charset="0"/>
                <a:cs typeface="Times New Roman" panose="02020603050405020304" pitchFamily="18" charset="0"/>
              </a:rPr>
              <a:t>LAY EVIDENCE</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629017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716B3F-A825-454F-85F9-EEC684E4B90E}"/>
              </a:ext>
            </a:extLst>
          </p:cNvPr>
          <p:cNvSpPr>
            <a:spLocks noGrp="1"/>
          </p:cNvSpPr>
          <p:nvPr>
            <p:ph idx="1"/>
          </p:nvPr>
        </p:nvSpPr>
        <p:spPr>
          <a:xfrm>
            <a:off x="1066800" y="1393236"/>
            <a:ext cx="10287000" cy="5188317"/>
          </a:xfrm>
        </p:spPr>
        <p:txBody>
          <a:bodyPr/>
          <a:lstStyle/>
          <a:p>
            <a:pPr marL="0" indent="0">
              <a:buNone/>
            </a:pPr>
            <a:r>
              <a:rPr lang="en-US" sz="2800" dirty="0">
                <a:latin typeface="Times New Roman" panose="02020603050405020304" pitchFamily="18" charset="0"/>
                <a:cs typeface="Times New Roman" panose="02020603050405020304" pitchFamily="18" charset="0"/>
              </a:rPr>
              <a:t>Some Examples include:</a:t>
            </a:r>
          </a:p>
          <a:p>
            <a:pPr marL="509588"/>
            <a:r>
              <a:rPr lang="en-US" sz="2800" dirty="0">
                <a:latin typeface="Times New Roman" panose="02020603050405020304" pitchFamily="18" charset="0"/>
                <a:cs typeface="Times New Roman" panose="02020603050405020304" pitchFamily="18" charset="0"/>
              </a:rPr>
              <a:t>Veteran’s statement (spoken or written)</a:t>
            </a:r>
          </a:p>
          <a:p>
            <a:pPr marL="509588"/>
            <a:r>
              <a:rPr lang="en-US" sz="2800" dirty="0">
                <a:latin typeface="Times New Roman" panose="02020603050405020304" pitchFamily="18" charset="0"/>
                <a:cs typeface="Times New Roman" panose="02020603050405020304" pitchFamily="18" charset="0"/>
              </a:rPr>
              <a:t>Lay statement (spouse, friend, family)</a:t>
            </a:r>
          </a:p>
          <a:p>
            <a:pPr marL="509588" lvl="1"/>
            <a:r>
              <a:rPr lang="en-US" dirty="0">
                <a:latin typeface="Times New Roman" panose="02020603050405020304" pitchFamily="18" charset="0"/>
                <a:cs typeface="Times New Roman" panose="02020603050405020304" pitchFamily="18" charset="0"/>
              </a:rPr>
              <a:t>Buddy statement</a:t>
            </a:r>
          </a:p>
          <a:p>
            <a:pPr marL="509588"/>
            <a:r>
              <a:rPr lang="en-US" sz="2800" dirty="0">
                <a:latin typeface="Times New Roman" panose="02020603050405020304" pitchFamily="18" charset="0"/>
                <a:cs typeface="Times New Roman" panose="02020603050405020304" pitchFamily="18" charset="0"/>
              </a:rPr>
              <a:t>Photographs</a:t>
            </a:r>
          </a:p>
          <a:p>
            <a:pPr marL="509588"/>
            <a:r>
              <a:rPr lang="en-US" sz="2800" dirty="0">
                <a:latin typeface="Times New Roman" panose="02020603050405020304" pitchFamily="18" charset="0"/>
                <a:cs typeface="Times New Roman" panose="02020603050405020304" pitchFamily="18" charset="0"/>
              </a:rPr>
              <a:t>Newspaper clippings</a:t>
            </a:r>
          </a:p>
          <a:p>
            <a:pPr marL="509588"/>
            <a:r>
              <a:rPr lang="en-US" sz="2800" dirty="0">
                <a:latin typeface="Times New Roman" panose="02020603050405020304" pitchFamily="18" charset="0"/>
                <a:cs typeface="Times New Roman" panose="02020603050405020304" pitchFamily="18" charset="0"/>
              </a:rPr>
              <a:t>Performance evaluations</a:t>
            </a:r>
          </a:p>
          <a:p>
            <a:pPr marL="509588"/>
            <a:r>
              <a:rPr lang="en-US" sz="2800" dirty="0">
                <a:latin typeface="Times New Roman" panose="02020603050405020304" pitchFamily="18" charset="0"/>
                <a:cs typeface="Times New Roman" panose="02020603050405020304" pitchFamily="18" charset="0"/>
              </a:rPr>
              <a:t>Copies of bills paid on time</a:t>
            </a:r>
          </a:p>
          <a:p>
            <a:endParaRPr lang="en-US" sz="11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Q: </a:t>
            </a:r>
            <a:r>
              <a:rPr lang="en-US" sz="2800" dirty="0">
                <a:latin typeface="Times New Roman" panose="02020603050405020304" pitchFamily="18" charset="0"/>
                <a:cs typeface="Times New Roman" panose="02020603050405020304" pitchFamily="18" charset="0"/>
              </a:rPr>
              <a:t>What if veteran’s uncle is a nurse who wants to provide testimony?</a:t>
            </a:r>
          </a:p>
        </p:txBody>
      </p:sp>
      <p:sp>
        <p:nvSpPr>
          <p:cNvPr id="3" name="Slide Number Placeholder 2">
            <a:extLst>
              <a:ext uri="{FF2B5EF4-FFF2-40B4-BE49-F238E27FC236}">
                <a16:creationId xmlns:a16="http://schemas.microsoft.com/office/drawing/2014/main" id="{3C7C4ACE-1650-40D2-A104-1289982053E3}"/>
              </a:ext>
            </a:extLst>
          </p:cNvPr>
          <p:cNvSpPr>
            <a:spLocks noGrp="1"/>
          </p:cNvSpPr>
          <p:nvPr>
            <p:ph type="sldNum" sz="quarter" idx="12"/>
          </p:nvPr>
        </p:nvSpPr>
        <p:spPr/>
        <p:txBody>
          <a:bodyPr/>
          <a:lstStyle/>
          <a:p>
            <a:fld id="{E2FB73DA-5FDE-45B5-BAA4-C61223CC44F6}" type="slidenum">
              <a:rPr lang="en-US" smtClean="0"/>
              <a:pPr/>
              <a:t>47</a:t>
            </a:fld>
            <a:endParaRPr lang="en-US" dirty="0"/>
          </a:p>
        </p:txBody>
      </p:sp>
      <p:sp>
        <p:nvSpPr>
          <p:cNvPr id="4" name="Title 3">
            <a:extLst>
              <a:ext uri="{FF2B5EF4-FFF2-40B4-BE49-F238E27FC236}">
                <a16:creationId xmlns:a16="http://schemas.microsoft.com/office/drawing/2014/main" id="{09CBEF6A-681E-4411-AB67-0BD2982E7204}"/>
              </a:ext>
            </a:extLst>
          </p:cNvPr>
          <p:cNvSpPr>
            <a:spLocks noGrp="1"/>
          </p:cNvSpPr>
          <p:nvPr>
            <p:ph type="title"/>
          </p:nvPr>
        </p:nvSpPr>
        <p:spPr/>
        <p:txBody>
          <a:bodyPr/>
          <a:lstStyle/>
          <a:p>
            <a:r>
              <a:rPr lang="en-US" sz="3600" dirty="0" smtClean="0">
                <a:latin typeface="Times New Roman" panose="02020603050405020304" pitchFamily="18" charset="0"/>
                <a:cs typeface="Times New Roman" panose="02020603050405020304" pitchFamily="18" charset="0"/>
              </a:rPr>
              <a:t>EXAMPLES OF LAY EVIDENCE</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818471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9DA9F2-AFA3-4FDA-A4D9-DD77DB6C8B6C}"/>
              </a:ext>
            </a:extLst>
          </p:cNvPr>
          <p:cNvSpPr>
            <a:spLocks noGrp="1"/>
          </p:cNvSpPr>
          <p:nvPr>
            <p:ph idx="1"/>
          </p:nvPr>
        </p:nvSpPr>
        <p:spPr>
          <a:xfrm>
            <a:off x="0" y="1393236"/>
            <a:ext cx="12192000" cy="4882058"/>
          </a:xfrm>
        </p:spPr>
        <p:txBody>
          <a:bodyPr/>
          <a:lstStyle/>
          <a:p>
            <a:pPr marL="0" indent="0" algn="ctr">
              <a:buNone/>
            </a:pPr>
            <a:r>
              <a:rPr lang="en-US" sz="2800" b="1" dirty="0">
                <a:latin typeface="Times New Roman" panose="02020603050405020304" pitchFamily="18" charset="0"/>
                <a:cs typeface="Times New Roman" panose="02020603050405020304" pitchFamily="18" charset="0"/>
              </a:rPr>
              <a:t>Credibility</a:t>
            </a:r>
          </a:p>
          <a:p>
            <a:pPr marL="457200" lvl="1" indent="0" algn="ctr">
              <a:buNone/>
            </a:pPr>
            <a:r>
              <a:rPr lang="en-US" sz="2400" dirty="0">
                <a:latin typeface="Times New Roman" panose="02020603050405020304" pitchFamily="18" charset="0"/>
                <a:cs typeface="Times New Roman" panose="02020603050405020304" pitchFamily="18" charset="0"/>
              </a:rPr>
              <a:t>Person making statement must be believable</a:t>
            </a:r>
          </a:p>
          <a:p>
            <a:pPr marL="457200" lvl="1" indent="0" algn="ctr">
              <a:buNone/>
            </a:pPr>
            <a:r>
              <a:rPr lang="en-US" sz="2400" dirty="0">
                <a:latin typeface="Times New Roman" panose="02020603050405020304" pitchFamily="18" charset="0"/>
                <a:cs typeface="Times New Roman" panose="02020603050405020304" pitchFamily="18" charset="0"/>
              </a:rPr>
              <a:t>e.g. malingering, exaggeration, motive</a:t>
            </a:r>
          </a:p>
          <a:p>
            <a:pPr algn="ctr"/>
            <a:endParaRPr lang="en-US" sz="24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Competency</a:t>
            </a:r>
          </a:p>
          <a:p>
            <a:pPr marL="457200" lvl="1" indent="0" algn="ctr">
              <a:buNone/>
            </a:pPr>
            <a:r>
              <a:rPr lang="en-US" sz="2400" dirty="0">
                <a:latin typeface="Times New Roman" panose="02020603050405020304" pitchFamily="18" charset="0"/>
                <a:cs typeface="Times New Roman" panose="02020603050405020304" pitchFamily="18" charset="0"/>
              </a:rPr>
              <a:t>Person’s words have value</a:t>
            </a:r>
          </a:p>
          <a:p>
            <a:pPr marL="457200" lvl="1" indent="0" algn="ctr">
              <a:buNone/>
            </a:pPr>
            <a:r>
              <a:rPr lang="en-US" sz="2400" dirty="0">
                <a:latin typeface="Times New Roman" panose="02020603050405020304" pitchFamily="18" charset="0"/>
                <a:cs typeface="Times New Roman" panose="02020603050405020304" pitchFamily="18" charset="0"/>
              </a:rPr>
              <a:t>e.g. description of symptoms vs diagnosis</a:t>
            </a:r>
          </a:p>
          <a:p>
            <a:pPr marL="457200" lvl="1" indent="0" algn="ctr">
              <a:buNone/>
            </a:pPr>
            <a:endParaRPr lang="en-US" sz="2400" dirty="0">
              <a:latin typeface="Times New Roman" panose="02020603050405020304" pitchFamily="18" charset="0"/>
              <a:cs typeface="Times New Roman" panose="02020603050405020304" pitchFamily="18" charset="0"/>
            </a:endParaRPr>
          </a:p>
          <a:p>
            <a:pPr marL="457200" lvl="1" indent="0" algn="ctr">
              <a:buNone/>
            </a:pPr>
            <a:endParaRPr lang="en-US" sz="2400" dirty="0">
              <a:latin typeface="Times New Roman" panose="02020603050405020304" pitchFamily="18" charset="0"/>
              <a:cs typeface="Times New Roman" panose="02020603050405020304" pitchFamily="18" charset="0"/>
            </a:endParaRPr>
          </a:p>
          <a:p>
            <a:pPr marL="457200" lvl="1" indent="0" algn="ctr">
              <a:buNone/>
            </a:pPr>
            <a:r>
              <a:rPr lang="en-US" sz="2400" dirty="0">
                <a:solidFill>
                  <a:srgbClr val="991A1E"/>
                </a:solidFill>
                <a:latin typeface="Times New Roman" panose="02020603050405020304" pitchFamily="18" charset="0"/>
                <a:cs typeface="Times New Roman" panose="02020603050405020304" pitchFamily="18" charset="0"/>
              </a:rPr>
              <a:t>M21-1 III.iv.5.A.2.b.</a:t>
            </a:r>
          </a:p>
          <a:p>
            <a:pPr marL="457200" lvl="1" indent="0" algn="ctr">
              <a:buNone/>
            </a:pPr>
            <a:r>
              <a:rPr lang="en-US" sz="2400" dirty="0">
                <a:latin typeface="Times New Roman" panose="02020603050405020304" pitchFamily="18" charset="0"/>
                <a:cs typeface="Times New Roman" panose="02020603050405020304" pitchFamily="18" charset="0"/>
              </a:rPr>
              <a:t>“accept evidence at face value”</a:t>
            </a:r>
          </a:p>
        </p:txBody>
      </p:sp>
      <p:sp>
        <p:nvSpPr>
          <p:cNvPr id="3" name="Slide Number Placeholder 2">
            <a:extLst>
              <a:ext uri="{FF2B5EF4-FFF2-40B4-BE49-F238E27FC236}">
                <a16:creationId xmlns:a16="http://schemas.microsoft.com/office/drawing/2014/main" id="{579D8F07-93EC-485B-8B11-EB49525309F3}"/>
              </a:ext>
            </a:extLst>
          </p:cNvPr>
          <p:cNvSpPr>
            <a:spLocks noGrp="1"/>
          </p:cNvSpPr>
          <p:nvPr>
            <p:ph type="sldNum" sz="quarter" idx="12"/>
          </p:nvPr>
        </p:nvSpPr>
        <p:spPr>
          <a:xfrm>
            <a:off x="7981950" y="6356351"/>
            <a:ext cx="2057400" cy="365125"/>
          </a:xfrm>
        </p:spPr>
        <p:txBody>
          <a:bodyPr/>
          <a:lstStyle/>
          <a:p>
            <a:fld id="{E2FB73DA-5FDE-45B5-BAA4-C61223CC44F6}" type="slidenum">
              <a:rPr lang="en-US" smtClean="0"/>
              <a:pPr/>
              <a:t>48</a:t>
            </a:fld>
            <a:endParaRPr lang="en-US" dirty="0"/>
          </a:p>
        </p:txBody>
      </p:sp>
      <p:sp>
        <p:nvSpPr>
          <p:cNvPr id="4" name="Title 3">
            <a:extLst>
              <a:ext uri="{FF2B5EF4-FFF2-40B4-BE49-F238E27FC236}">
                <a16:creationId xmlns:a16="http://schemas.microsoft.com/office/drawing/2014/main" id="{CAA3A59A-9544-44AE-A47F-442DF0AB4FD4}"/>
              </a:ext>
            </a:extLst>
          </p:cNvPr>
          <p:cNvSpPr>
            <a:spLocks noGrp="1"/>
          </p:cNvSpPr>
          <p:nvPr>
            <p:ph type="title"/>
          </p:nvPr>
        </p:nvSpPr>
        <p:spPr>
          <a:xfrm>
            <a:off x="76200" y="134472"/>
            <a:ext cx="8001001" cy="981732"/>
          </a:xfrm>
        </p:spPr>
        <p:txBody>
          <a:bodyPr/>
          <a:lstStyle/>
          <a:p>
            <a:r>
              <a:rPr lang="en-US" sz="3600" dirty="0" smtClean="0">
                <a:latin typeface="Times New Roman" panose="02020603050405020304" pitchFamily="18" charset="0"/>
                <a:cs typeface="Times New Roman" panose="02020603050405020304" pitchFamily="18" charset="0"/>
              </a:rPr>
              <a:t>LAY TESTIMONY REQUIRES:</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935585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56DCE9-59C2-438D-AED8-BB181A18E0A2}"/>
              </a:ext>
            </a:extLst>
          </p:cNvPr>
          <p:cNvSpPr>
            <a:spLocks noGrp="1"/>
          </p:cNvSpPr>
          <p:nvPr>
            <p:ph idx="1"/>
          </p:nvPr>
        </p:nvSpPr>
        <p:spPr/>
        <p:txBody>
          <a:bodyPr/>
          <a:lstStyle/>
          <a:p>
            <a:pPr marL="0" indent="0">
              <a:buNone/>
            </a:pPr>
            <a:endParaRPr lang="en-US" sz="2400" dirty="0"/>
          </a:p>
          <a:p>
            <a:r>
              <a:rPr lang="en-US" sz="2800" dirty="0">
                <a:latin typeface="Times New Roman" panose="02020603050405020304" pitchFamily="18" charset="0"/>
                <a:cs typeface="Times New Roman" panose="02020603050405020304" pitchFamily="18" charset="0"/>
              </a:rPr>
              <a:t>Veteran’s description of their own experience</a:t>
            </a:r>
          </a:p>
          <a:p>
            <a:r>
              <a:rPr lang="en-US" sz="2800" dirty="0">
                <a:latin typeface="Times New Roman" panose="02020603050405020304" pitchFamily="18" charset="0"/>
                <a:cs typeface="Times New Roman" panose="02020603050405020304" pitchFamily="18" charset="0"/>
              </a:rPr>
              <a:t>Witness to same in-service event (another veteran)</a:t>
            </a:r>
          </a:p>
          <a:p>
            <a:r>
              <a:rPr lang="en-US" sz="2800" dirty="0">
                <a:latin typeface="Times New Roman" panose="02020603050405020304" pitchFamily="18" charset="0"/>
                <a:cs typeface="Times New Roman" panose="02020603050405020304" pitchFamily="18" charset="0"/>
              </a:rPr>
              <a:t>Witness of current symptoms (spouse, co-worker, neighbor)</a:t>
            </a:r>
          </a:p>
          <a:p>
            <a:r>
              <a:rPr lang="en-US" sz="2800" dirty="0">
                <a:latin typeface="Times New Roman" panose="02020603050405020304" pitchFamily="18" charset="0"/>
                <a:cs typeface="Times New Roman" panose="02020603050405020304" pitchFamily="18" charset="0"/>
              </a:rPr>
              <a:t>Opinion of how disability is related to event in service</a:t>
            </a:r>
          </a:p>
          <a:p>
            <a:r>
              <a:rPr lang="en-US" sz="2800" dirty="0" smtClean="0">
                <a:latin typeface="Times New Roman" panose="02020603050405020304" pitchFamily="18" charset="0"/>
                <a:cs typeface="Times New Roman" panose="02020603050405020304" pitchFamily="18" charset="0"/>
              </a:rPr>
              <a:t>Comparison of symptoms </a:t>
            </a:r>
            <a:r>
              <a:rPr lang="en-US" sz="2800" dirty="0">
                <a:latin typeface="Times New Roman" panose="02020603050405020304" pitchFamily="18" charset="0"/>
                <a:cs typeface="Times New Roman" panose="02020603050405020304" pitchFamily="18" charset="0"/>
              </a:rPr>
              <a:t>before disability and now</a:t>
            </a:r>
          </a:p>
          <a:p>
            <a:r>
              <a:rPr lang="en-US" sz="2800" dirty="0">
                <a:latin typeface="Times New Roman" panose="02020603050405020304" pitchFamily="18" charset="0"/>
                <a:cs typeface="Times New Roman" panose="02020603050405020304" pitchFamily="18" charset="0"/>
              </a:rPr>
              <a:t>Spouse also heard what doctor said</a:t>
            </a:r>
          </a:p>
          <a:p>
            <a:r>
              <a:rPr lang="en-US" sz="2800" dirty="0">
                <a:latin typeface="Times New Roman" panose="02020603050405020304" pitchFamily="18" charset="0"/>
                <a:cs typeface="Times New Roman" panose="02020603050405020304" pitchFamily="18" charset="0"/>
              </a:rPr>
              <a:t>Description of how bad pain can get</a:t>
            </a:r>
          </a:p>
          <a:p>
            <a:r>
              <a:rPr lang="en-US" sz="2800" dirty="0">
                <a:latin typeface="Times New Roman" panose="02020603050405020304" pitchFamily="18" charset="0"/>
                <a:cs typeface="Times New Roman" panose="02020603050405020304" pitchFamily="18" charset="0"/>
              </a:rPr>
              <a:t>Example of how symptoms impact daily </a:t>
            </a:r>
            <a:r>
              <a:rPr lang="en-US" sz="2800" dirty="0" smtClean="0">
                <a:latin typeface="Times New Roman" panose="02020603050405020304" pitchFamily="18" charset="0"/>
                <a:cs typeface="Times New Roman" panose="02020603050405020304" pitchFamily="18" charset="0"/>
              </a:rPr>
              <a:t>life</a:t>
            </a:r>
          </a:p>
          <a:p>
            <a:r>
              <a:rPr lang="en-US" sz="2800" dirty="0">
                <a:latin typeface="Times New Roman" panose="02020603050405020304" pitchFamily="18" charset="0"/>
                <a:cs typeface="Times New Roman" panose="02020603050405020304" pitchFamily="18" charset="0"/>
              </a:rPr>
              <a:t>Veteran reports unit, rank, and theater</a:t>
            </a:r>
          </a:p>
          <a:p>
            <a:endParaRPr lang="en-US" sz="2800" dirty="0"/>
          </a:p>
          <a:p>
            <a:pPr>
              <a:buFont typeface="Wingdings" panose="05000000000000000000" pitchFamily="2" charset="2"/>
              <a:buChar char="v"/>
            </a:pPr>
            <a:endParaRPr lang="en-US" sz="2400" dirty="0"/>
          </a:p>
        </p:txBody>
      </p:sp>
      <p:sp>
        <p:nvSpPr>
          <p:cNvPr id="3" name="Slide Number Placeholder 2">
            <a:extLst>
              <a:ext uri="{FF2B5EF4-FFF2-40B4-BE49-F238E27FC236}">
                <a16:creationId xmlns:a16="http://schemas.microsoft.com/office/drawing/2014/main" id="{E561EDF5-9379-4B28-A953-36D54F08E91E}"/>
              </a:ext>
            </a:extLst>
          </p:cNvPr>
          <p:cNvSpPr>
            <a:spLocks noGrp="1"/>
          </p:cNvSpPr>
          <p:nvPr>
            <p:ph type="sldNum" sz="quarter" idx="12"/>
          </p:nvPr>
        </p:nvSpPr>
        <p:spPr/>
        <p:txBody>
          <a:bodyPr/>
          <a:lstStyle/>
          <a:p>
            <a:fld id="{E2FB73DA-5FDE-45B5-BAA4-C61223CC44F6}" type="slidenum">
              <a:rPr lang="en-US" smtClean="0"/>
              <a:pPr/>
              <a:t>49</a:t>
            </a:fld>
            <a:endParaRPr lang="en-US" dirty="0"/>
          </a:p>
        </p:txBody>
      </p:sp>
      <p:sp>
        <p:nvSpPr>
          <p:cNvPr id="4" name="Title 3">
            <a:extLst>
              <a:ext uri="{FF2B5EF4-FFF2-40B4-BE49-F238E27FC236}">
                <a16:creationId xmlns:a16="http://schemas.microsoft.com/office/drawing/2014/main" id="{327D7133-D780-4045-9A4B-14C10AEA5153}"/>
              </a:ext>
            </a:extLst>
          </p:cNvPr>
          <p:cNvSpPr>
            <a:spLocks noGrp="1"/>
          </p:cNvSpPr>
          <p:nvPr>
            <p:ph type="title"/>
          </p:nvPr>
        </p:nvSpPr>
        <p:spPr/>
        <p:txBody>
          <a:bodyPr/>
          <a:lstStyle/>
          <a:p>
            <a:r>
              <a:rPr lang="en-US" sz="3600" dirty="0" smtClean="0">
                <a:latin typeface="Times New Roman" panose="02020603050405020304" pitchFamily="18" charset="0"/>
                <a:cs typeface="Times New Roman" panose="02020603050405020304" pitchFamily="18" charset="0"/>
              </a:rPr>
              <a:t>VALUABLE LAY TESTIMONY</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9175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87" y="1393268"/>
            <a:ext cx="11440711" cy="5328158"/>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If you have a </a:t>
            </a:r>
            <a:r>
              <a:rPr lang="en-US" b="1" dirty="0">
                <a:latin typeface="Times New Roman" panose="02020603050405020304" pitchFamily="18" charset="0"/>
                <a:cs typeface="Times New Roman" panose="02020603050405020304" pitchFamily="18" charset="0"/>
              </a:rPr>
              <a:t>QUESTION</a:t>
            </a:r>
            <a:r>
              <a:rPr lang="en-US" dirty="0">
                <a:latin typeface="Times New Roman" panose="02020603050405020304" pitchFamily="18" charset="0"/>
                <a:cs typeface="Times New Roman" panose="02020603050405020304" pitchFamily="18" charset="0"/>
              </a:rPr>
              <a:t> during the presentation, please enter a question mark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or enter your question into the chat box and the presenter or facilitator will address your question.</a:t>
            </a:r>
          </a:p>
          <a:p>
            <a:pPr marL="0" indent="0">
              <a:spcBef>
                <a:spcPts val="0"/>
              </a:spcBef>
              <a:buNone/>
            </a:pPr>
            <a:endParaRPr lang="en-US" sz="1200" dirty="0">
              <a:latin typeface="Times New Roman" panose="02020603050405020304" pitchFamily="18" charset="0"/>
              <a:cs typeface="Times New Roman" panose="02020603050405020304" pitchFamily="18" charset="0"/>
            </a:endParaRPr>
          </a:p>
          <a:p>
            <a:pPr marL="0" indent="0" algn="ctr">
              <a:buNone/>
            </a:pPr>
            <a:r>
              <a:rPr lang="en-US" b="1" dirty="0" smtClean="0">
                <a:solidFill>
                  <a:srgbClr val="FF0000"/>
                </a:solidFill>
                <a:latin typeface="Times New Roman" panose="02020603050405020304" pitchFamily="18" charset="0"/>
                <a:cs typeface="Times New Roman" panose="02020603050405020304" pitchFamily="18" charset="0"/>
              </a:rPr>
              <a:t>PLEASE WAIT UNTIL YOU ARE RECOGNIZED BEFORE     UNMUTING YOUR MICROPHONE</a:t>
            </a:r>
          </a:p>
          <a:p>
            <a:pPr marL="0" indent="0">
              <a:spcBef>
                <a:spcPts val="0"/>
              </a:spcBef>
              <a:buNone/>
            </a:pPr>
            <a:endParaRPr lang="en-US" sz="1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you’re having technical difficulties please contact the Technical Advisors listed in the agenda.</a:t>
            </a:r>
          </a:p>
          <a:p>
            <a:endParaRPr lang="en-US" sz="106"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need a comfort break, please do so and return as soon as possible.</a:t>
            </a:r>
          </a:p>
          <a:p>
            <a:endParaRPr lang="en-US" sz="106"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Please remember, these sessions will be recorded for future use.           </a:t>
            </a:r>
          </a:p>
          <a:p>
            <a:pPr marL="0" indent="0">
              <a:buNone/>
            </a:pPr>
            <a:r>
              <a:rPr lang="en-US"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Everything on the internet lasts forever!</a:t>
            </a: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defTabSz="914389">
              <a:defRPr/>
            </a:pPr>
            <a:fld id="{A52124A5-1B9B-4B07-834C-F8730363EEE2}" type="slidenum">
              <a:rPr lang="en-US" altLang="en-US" sz="2400">
                <a:solidFill>
                  <a:prstClr val="black">
                    <a:tint val="75000"/>
                  </a:prstClr>
                </a:solidFill>
              </a:rPr>
              <a:pPr defTabSz="914389">
                <a:defRPr/>
              </a:pPr>
              <a:t>5</a:t>
            </a:fld>
            <a:endParaRPr lang="en-US" altLang="en-US" sz="2400" dirty="0">
              <a:solidFill>
                <a:prstClr val="black">
                  <a:tint val="75000"/>
                </a:prstClr>
              </a:solidFill>
            </a:endParaRPr>
          </a:p>
        </p:txBody>
      </p:sp>
      <p:sp>
        <p:nvSpPr>
          <p:cNvPr id="5" name="TextBox 4"/>
          <p:cNvSpPr txBox="1"/>
          <p:nvPr/>
        </p:nvSpPr>
        <p:spPr>
          <a:xfrm>
            <a:off x="267718" y="156168"/>
            <a:ext cx="8073360" cy="769441"/>
          </a:xfrm>
          <a:prstGeom prst="rect">
            <a:avLst/>
          </a:prstGeom>
          <a:noFill/>
        </p:spPr>
        <p:txBody>
          <a:bodyPr wrap="square" rtlCol="0">
            <a:spAutoFit/>
          </a:bodyPr>
          <a:lstStyle/>
          <a:p>
            <a:pPr defTabSz="914389">
              <a:defRPr/>
            </a:pPr>
            <a:r>
              <a:rPr lang="en-US" sz="4400" b="1" dirty="0">
                <a:solidFill>
                  <a:prstClr val="black"/>
                </a:solidFill>
                <a:latin typeface="Times New Roman" panose="02020603050405020304" pitchFamily="18" charset="0"/>
                <a:cs typeface="Times New Roman" panose="02020603050405020304" pitchFamily="18" charset="0"/>
              </a:rPr>
              <a:t>Functions Check</a:t>
            </a:r>
          </a:p>
        </p:txBody>
      </p:sp>
    </p:spTree>
    <p:extLst>
      <p:ext uri="{BB962C8B-B14F-4D97-AF65-F5344CB8AC3E}">
        <p14:creationId xmlns:p14="http://schemas.microsoft.com/office/powerpoint/2010/main" val="262664294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20F9DF-CBF8-401B-BE0E-DD1F546D3136}"/>
              </a:ext>
            </a:extLst>
          </p:cNvPr>
          <p:cNvSpPr>
            <a:spLocks noGrp="1"/>
          </p:cNvSpPr>
          <p:nvPr>
            <p:ph idx="1"/>
          </p:nvPr>
        </p:nvSpPr>
        <p:spPr>
          <a:xfrm>
            <a:off x="838200" y="1656855"/>
            <a:ext cx="10515600" cy="4882058"/>
          </a:xfrm>
        </p:spPr>
        <p:txBody>
          <a:bodyPr/>
          <a:lstStyle/>
          <a:p>
            <a:pPr marL="0" indent="0">
              <a:buNone/>
            </a:pPr>
            <a:r>
              <a:rPr lang="en-US" b="1" dirty="0">
                <a:latin typeface="Times New Roman" panose="02020603050405020304" pitchFamily="18" charset="0"/>
                <a:cs typeface="Times New Roman" panose="02020603050405020304" pitchFamily="18" charset="0"/>
              </a:rPr>
              <a:t>38 CFR 3.304(d) </a:t>
            </a:r>
            <a:r>
              <a:rPr lang="en-US" b="1" i="1" dirty="0">
                <a:latin typeface="Times New Roman" panose="02020603050405020304" pitchFamily="18" charset="0"/>
                <a:cs typeface="Times New Roman" panose="02020603050405020304" pitchFamily="18" charset="0"/>
              </a:rPr>
              <a:t>Combat.</a:t>
            </a:r>
            <a:r>
              <a:rPr lang="en-US" b="1"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Satisfactory lay or other evidence that an injury or disease was incurred or aggravated in combat will be accepted as sufficient proof of service connection if the evidence is consistent with the circumstances, conditions or hardships of such service even though there is no official record of such incurrence or aggravation.</a:t>
            </a:r>
          </a:p>
        </p:txBody>
      </p:sp>
      <p:sp>
        <p:nvSpPr>
          <p:cNvPr id="3" name="Slide Number Placeholder 2">
            <a:extLst>
              <a:ext uri="{FF2B5EF4-FFF2-40B4-BE49-F238E27FC236}">
                <a16:creationId xmlns:a16="http://schemas.microsoft.com/office/drawing/2014/main" id="{3D6B23DF-569D-43A5-AADD-68E8A525062D}"/>
              </a:ext>
            </a:extLst>
          </p:cNvPr>
          <p:cNvSpPr>
            <a:spLocks noGrp="1"/>
          </p:cNvSpPr>
          <p:nvPr>
            <p:ph type="sldNum" sz="quarter" idx="12"/>
          </p:nvPr>
        </p:nvSpPr>
        <p:spPr/>
        <p:txBody>
          <a:bodyPr/>
          <a:lstStyle/>
          <a:p>
            <a:fld id="{E2FB73DA-5FDE-45B5-BAA4-C61223CC44F6}" type="slidenum">
              <a:rPr lang="en-US" smtClean="0"/>
              <a:pPr/>
              <a:t>50</a:t>
            </a:fld>
            <a:endParaRPr lang="en-US" dirty="0"/>
          </a:p>
        </p:txBody>
      </p:sp>
      <p:sp>
        <p:nvSpPr>
          <p:cNvPr id="4" name="Title 3">
            <a:extLst>
              <a:ext uri="{FF2B5EF4-FFF2-40B4-BE49-F238E27FC236}">
                <a16:creationId xmlns:a16="http://schemas.microsoft.com/office/drawing/2014/main" id="{17B61647-1965-4BEF-8E94-4ED834BDD6B2}"/>
              </a:ext>
            </a:extLst>
          </p:cNvPr>
          <p:cNvSpPr>
            <a:spLocks noGrp="1"/>
          </p:cNvSpPr>
          <p:nvPr>
            <p:ph type="title"/>
          </p:nvPr>
        </p:nvSpPr>
        <p:spPr/>
        <p:txBody>
          <a:bodyPr/>
          <a:lstStyle/>
          <a:p>
            <a:r>
              <a:rPr lang="en-US" sz="3600" dirty="0" smtClean="0">
                <a:latin typeface="Times New Roman" panose="02020603050405020304" pitchFamily="18" charset="0"/>
                <a:cs typeface="Times New Roman" panose="02020603050405020304" pitchFamily="18" charset="0"/>
              </a:rPr>
              <a:t>COMBAT VETERANS</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99348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326382"/>
            <a:ext cx="11734800" cy="5295482"/>
          </a:xfrm>
        </p:spPr>
        <p:txBody>
          <a:bodyPr rtlCol="0">
            <a:normAutofit/>
          </a:bodyPr>
          <a:lstStyle/>
          <a:p>
            <a:pPr lvl="1">
              <a:defRPr/>
            </a:pPr>
            <a:endParaRPr lang="en-US" sz="2000" dirty="0"/>
          </a:p>
          <a:p>
            <a:pPr lvl="1">
              <a:defRPr/>
            </a:pPr>
            <a:r>
              <a:rPr lang="en-US" sz="3000" dirty="0">
                <a:latin typeface="Times New Roman" panose="02020603050405020304" pitchFamily="18" charset="0"/>
                <a:cs typeface="Times New Roman" panose="02020603050405020304" pitchFamily="18" charset="0"/>
              </a:rPr>
              <a:t>Submit all available treatment </a:t>
            </a:r>
            <a:r>
              <a:rPr lang="en-US" sz="3000" dirty="0" smtClean="0">
                <a:latin typeface="Times New Roman" panose="02020603050405020304" pitchFamily="18" charset="0"/>
                <a:cs typeface="Times New Roman" panose="02020603050405020304" pitchFamily="18" charset="0"/>
              </a:rPr>
              <a:t>records (both VA and private)</a:t>
            </a:r>
            <a:endParaRPr lang="en-US" sz="3000" dirty="0">
              <a:latin typeface="Times New Roman" panose="02020603050405020304" pitchFamily="18" charset="0"/>
              <a:cs typeface="Times New Roman" panose="02020603050405020304" pitchFamily="18" charset="0"/>
            </a:endParaRPr>
          </a:p>
          <a:p>
            <a:pPr lvl="1">
              <a:defRPr/>
            </a:pPr>
            <a:endParaRPr lang="en-US" sz="1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In most cases, it is best for the veteran to obtain private treatment records.</a:t>
            </a:r>
          </a:p>
          <a:p>
            <a:pPr lvl="1">
              <a:defRPr/>
            </a:pPr>
            <a:endParaRPr lang="en-US" sz="1050" dirty="0">
              <a:latin typeface="Times New Roman" panose="02020603050405020304" pitchFamily="18" charset="0"/>
              <a:cs typeface="Times New Roman" panose="02020603050405020304" pitchFamily="18" charset="0"/>
            </a:endParaRPr>
          </a:p>
          <a:p>
            <a:pPr lvl="2">
              <a:defRPr/>
            </a:pPr>
            <a:r>
              <a:rPr lang="en-US" sz="2600" dirty="0" smtClean="0">
                <a:latin typeface="Times New Roman" panose="02020603050405020304" pitchFamily="18" charset="0"/>
                <a:cs typeface="Times New Roman" panose="02020603050405020304" pitchFamily="18" charset="0"/>
              </a:rPr>
              <a:t>Request </a:t>
            </a:r>
            <a:r>
              <a:rPr lang="en-US" sz="2600" dirty="0">
                <a:latin typeface="Times New Roman" panose="02020603050405020304" pitchFamily="18" charset="0"/>
                <a:cs typeface="Times New Roman" panose="02020603050405020304" pitchFamily="18" charset="0"/>
              </a:rPr>
              <a:t>all records related to the </a:t>
            </a:r>
            <a:r>
              <a:rPr lang="en-US" sz="2600" dirty="0" smtClean="0">
                <a:latin typeface="Times New Roman" panose="02020603050405020304" pitchFamily="18" charset="0"/>
                <a:cs typeface="Times New Roman" panose="02020603050405020304" pitchFamily="18" charset="0"/>
              </a:rPr>
              <a:t>claim using VA Forms 21-4142 and 21-4142a</a:t>
            </a:r>
          </a:p>
          <a:p>
            <a:pPr lvl="2">
              <a:defRPr/>
            </a:pPr>
            <a:r>
              <a:rPr lang="en-US" sz="2600" dirty="0" smtClean="0">
                <a:latin typeface="Times New Roman" panose="02020603050405020304" pitchFamily="18" charset="0"/>
                <a:cs typeface="Times New Roman" panose="02020603050405020304" pitchFamily="18" charset="0"/>
              </a:rPr>
              <a:t>VA does not pay for private records</a:t>
            </a:r>
            <a:endParaRPr lang="en-US" sz="2600" dirty="0">
              <a:latin typeface="Times New Roman" panose="02020603050405020304" pitchFamily="18" charset="0"/>
              <a:cs typeface="Times New Roman" panose="02020603050405020304" pitchFamily="18" charset="0"/>
            </a:endParaRPr>
          </a:p>
          <a:p>
            <a:pPr lvl="2">
              <a:defRPr/>
            </a:pPr>
            <a:endParaRPr lang="en-US" dirty="0" smtClean="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If a claim has been filed in the past, VA has those records; submit updates that occurred after the previous claim was filed.</a:t>
            </a:r>
          </a:p>
          <a:p>
            <a:pPr lvl="1">
              <a:buFont typeface="Wingdings" panose="05000000000000000000" pitchFamily="2" charset="2"/>
              <a:buChar char="§"/>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a:solidFill>
                  <a:prstClr val="black">
                    <a:tint val="75000"/>
                  </a:prstClr>
                </a:solidFill>
                <a:latin typeface="Arial" panose="020B0604020202020204" pitchFamily="34" charset="0"/>
                <a:cs typeface="Arial" panose="020B0604020202020204" pitchFamily="34" charset="0"/>
              </a:rPr>
              <a:pPr>
                <a:defRPr/>
              </a:pPr>
              <a:t>51</a:t>
            </a:fld>
            <a:endParaRPr lang="en-US">
              <a:solidFill>
                <a:prstClr val="black">
                  <a:tint val="75000"/>
                </a:prstClr>
              </a:solidFill>
              <a:latin typeface="Arial" panose="020B0604020202020204" pitchFamily="34" charset="0"/>
              <a:cs typeface="Arial" panose="020B0604020202020204" pitchFamily="34" charset="0"/>
            </a:endParaRPr>
          </a:p>
        </p:txBody>
      </p:sp>
      <p:sp>
        <p:nvSpPr>
          <p:cNvPr id="44037" name="TextBox 6"/>
          <p:cNvSpPr txBox="1">
            <a:spLocks noChangeArrowheads="1"/>
          </p:cNvSpPr>
          <p:nvPr/>
        </p:nvSpPr>
        <p:spPr bwMode="auto">
          <a:xfrm>
            <a:off x="76200" y="357187"/>
            <a:ext cx="757119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TREATMENT RECORDS</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9675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26382"/>
            <a:ext cx="10439400" cy="5295482"/>
          </a:xfrm>
        </p:spPr>
        <p:txBody>
          <a:bodyPr rtlCol="0">
            <a:normAutofit/>
          </a:bodyPr>
          <a:lstStyle/>
          <a:p>
            <a:pPr lvl="1">
              <a:defRPr/>
            </a:pPr>
            <a:endParaRPr lang="en-US" sz="2000" dirty="0"/>
          </a:p>
          <a:p>
            <a:pPr marL="457200" lvl="1" indent="0">
              <a:buNone/>
              <a:defRPr/>
            </a:pPr>
            <a:r>
              <a:rPr lang="en-US" sz="3000" dirty="0">
                <a:latin typeface="Times New Roman" panose="02020603050405020304" pitchFamily="18" charset="0"/>
                <a:cs typeface="Times New Roman" panose="02020603050405020304" pitchFamily="18" charset="0"/>
              </a:rPr>
              <a:t>Some other common types of evidence that may be helpful:</a:t>
            </a:r>
          </a:p>
          <a:p>
            <a:pPr marL="457200" lvl="1" indent="0">
              <a:buNone/>
              <a:defRPr/>
            </a:pPr>
            <a:endParaRPr lang="en-US" sz="3000" dirty="0">
              <a:solidFill>
                <a:srgbClr val="C00000"/>
              </a:solidFill>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Journals</a:t>
            </a:r>
          </a:p>
          <a:p>
            <a:pPr lvl="1">
              <a:defRPr/>
            </a:pPr>
            <a:r>
              <a:rPr lang="en-US" sz="3000" dirty="0">
                <a:latin typeface="Times New Roman" panose="02020603050405020304" pitchFamily="18" charset="0"/>
                <a:cs typeface="Times New Roman" panose="02020603050405020304" pitchFamily="18" charset="0"/>
              </a:rPr>
              <a:t>Medical Studies</a:t>
            </a:r>
          </a:p>
          <a:p>
            <a:pPr lvl="1">
              <a:defRPr/>
            </a:pPr>
            <a:r>
              <a:rPr lang="en-US" sz="3000" dirty="0">
                <a:latin typeface="Times New Roman" panose="02020603050405020304" pitchFamily="18" charset="0"/>
                <a:cs typeface="Times New Roman" panose="02020603050405020304" pitchFamily="18" charset="0"/>
              </a:rPr>
              <a:t>HR Reports</a:t>
            </a:r>
          </a:p>
          <a:p>
            <a:pPr lvl="1">
              <a:defRPr/>
            </a:pPr>
            <a:r>
              <a:rPr lang="en-US" sz="3000" dirty="0">
                <a:latin typeface="Times New Roman" panose="02020603050405020304" pitchFamily="18" charset="0"/>
                <a:cs typeface="Times New Roman" panose="02020603050405020304" pitchFamily="18" charset="0"/>
              </a:rPr>
              <a:t>Notes/letters home</a:t>
            </a:r>
          </a:p>
          <a:p>
            <a:pPr lvl="1">
              <a:defRPr/>
            </a:pPr>
            <a:endParaRPr lang="en-US" sz="3000" dirty="0">
              <a:latin typeface="Times New Roman" panose="02020603050405020304" pitchFamily="18" charset="0"/>
              <a:cs typeface="Times New Roman" panose="02020603050405020304" pitchFamily="18" charset="0"/>
            </a:endParaRPr>
          </a:p>
          <a:p>
            <a:pPr marL="457200" lvl="1" indent="0" algn="ctr">
              <a:buNone/>
              <a:defRPr/>
            </a:pPr>
            <a:r>
              <a:rPr lang="en-US" sz="3000" b="1" dirty="0">
                <a:latin typeface="Times New Roman" panose="02020603050405020304" pitchFamily="18" charset="0"/>
                <a:cs typeface="Times New Roman" panose="02020603050405020304" pitchFamily="18" charset="0"/>
              </a:rPr>
              <a:t>What other types of evidence may be available?</a:t>
            </a:r>
          </a:p>
          <a:p>
            <a:pPr marL="457200" lvl="1" indent="0">
              <a:buNone/>
              <a:defRPr/>
            </a:pPr>
            <a:endParaRPr lang="en-US" sz="3000" dirty="0"/>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a:solidFill>
                  <a:prstClr val="black">
                    <a:tint val="75000"/>
                  </a:prstClr>
                </a:solidFill>
                <a:latin typeface="Arial" panose="020B0604020202020204" pitchFamily="34" charset="0"/>
                <a:cs typeface="Arial" panose="020B0604020202020204" pitchFamily="34" charset="0"/>
              </a:rPr>
              <a:pPr>
                <a:defRPr/>
              </a:pPr>
              <a:t>52</a:t>
            </a:fld>
            <a:endParaRPr lang="en-US">
              <a:solidFill>
                <a:prstClr val="black">
                  <a:tint val="75000"/>
                </a:prstClr>
              </a:solidFill>
              <a:latin typeface="Arial" panose="020B0604020202020204" pitchFamily="34" charset="0"/>
              <a:cs typeface="Arial" panose="020B0604020202020204" pitchFamily="34" charset="0"/>
            </a:endParaRPr>
          </a:p>
        </p:txBody>
      </p:sp>
      <p:sp>
        <p:nvSpPr>
          <p:cNvPr id="44037" name="TextBox 6"/>
          <p:cNvSpPr txBox="1">
            <a:spLocks noChangeArrowheads="1"/>
          </p:cNvSpPr>
          <p:nvPr/>
        </p:nvSpPr>
        <p:spPr bwMode="auto">
          <a:xfrm>
            <a:off x="76200" y="357187"/>
            <a:ext cx="79057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cap="all" dirty="0">
                <a:solidFill>
                  <a:prstClr val="black"/>
                </a:solidFill>
                <a:latin typeface="Times New Roman" panose="02020603050405020304" pitchFamily="18" charset="0"/>
                <a:cs typeface="Times New Roman" panose="02020603050405020304" pitchFamily="18" charset="0"/>
              </a:rPr>
              <a:t>Other Helpful Evidence</a:t>
            </a:r>
            <a:endParaRPr lang="en-US" altLang="en-US" sz="2800" cap="all"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362506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26382"/>
            <a:ext cx="11582400" cy="5295482"/>
          </a:xfrm>
        </p:spPr>
        <p:txBody>
          <a:bodyPr rtlCol="0">
            <a:normAutofit/>
          </a:bodyPr>
          <a:lstStyle/>
          <a:p>
            <a:pPr marL="0" lvl="1" indent="0">
              <a:buNone/>
              <a:defRPr/>
            </a:pPr>
            <a:r>
              <a:rPr lang="en-US" b="1" dirty="0" smtClean="0">
                <a:latin typeface="Times New Roman" panose="02020603050405020304" pitchFamily="18" charset="0"/>
                <a:cs typeface="Times New Roman" panose="02020603050405020304" pitchFamily="18" charset="0"/>
              </a:rPr>
              <a:t>Note</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In 1973, a fire at the National Personnel Records Center (NPRC) in St. Louis destroyed records held for v</a:t>
            </a:r>
            <a:r>
              <a:rPr lang="en-US" dirty="0" smtClean="0">
                <a:latin typeface="Times New Roman" panose="02020603050405020304" pitchFamily="18" charset="0"/>
                <a:cs typeface="Times New Roman" panose="02020603050405020304" pitchFamily="18" charset="0"/>
              </a:rPr>
              <a:t>eterans </a:t>
            </a:r>
            <a:r>
              <a:rPr lang="en-US" dirty="0">
                <a:latin typeface="Times New Roman" panose="02020603050405020304" pitchFamily="18" charset="0"/>
                <a:cs typeface="Times New Roman" panose="02020603050405020304" pitchFamily="18" charset="0"/>
              </a:rPr>
              <a:t>who were discharged from the Army and Air Force during certain periods of time. R</a:t>
            </a:r>
            <a:r>
              <a:rPr lang="en-US" dirty="0" smtClean="0">
                <a:latin typeface="Times New Roman" panose="02020603050405020304" pitchFamily="18" charset="0"/>
                <a:cs typeface="Times New Roman" panose="02020603050405020304" pitchFamily="18" charset="0"/>
              </a:rPr>
              <a:t>ecords </a:t>
            </a:r>
            <a:r>
              <a:rPr lang="en-US" dirty="0">
                <a:latin typeface="Times New Roman" panose="02020603050405020304" pitchFamily="18" charset="0"/>
                <a:cs typeface="Times New Roman" panose="02020603050405020304" pitchFamily="18" charset="0"/>
              </a:rPr>
              <a:t>may have been destroyed in the fire if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discharged from the Army between November 1, 1912 and January 1, 1960, or if </a:t>
            </a:r>
            <a:r>
              <a:rPr lang="en-US" dirty="0" smtClean="0">
                <a:latin typeface="Times New Roman" panose="02020603050405020304" pitchFamily="18" charset="0"/>
                <a:cs typeface="Times New Roman" panose="02020603050405020304" pitchFamily="18" charset="0"/>
              </a:rPr>
              <a:t>discharged </a:t>
            </a:r>
            <a:r>
              <a:rPr lang="en-US" dirty="0">
                <a:latin typeface="Times New Roman" panose="02020603050405020304" pitchFamily="18" charset="0"/>
                <a:cs typeface="Times New Roman" panose="02020603050405020304" pitchFamily="18" charset="0"/>
              </a:rPr>
              <a:t>from the Air Force between September 25, 1947 and January 1, 1964. </a:t>
            </a:r>
            <a:endParaRPr lang="en-US" dirty="0" smtClean="0">
              <a:latin typeface="Times New Roman" panose="02020603050405020304" pitchFamily="18" charset="0"/>
              <a:cs typeface="Times New Roman" panose="02020603050405020304" pitchFamily="18" charset="0"/>
            </a:endParaRPr>
          </a:p>
          <a:p>
            <a:pPr marL="457200" lvl="1" indent="0">
              <a:buNone/>
              <a:defRPr/>
            </a:pPr>
            <a:endParaRPr lang="en-US" dirty="0" smtClean="0">
              <a:latin typeface="Times New Roman" panose="02020603050405020304" pitchFamily="18" charset="0"/>
              <a:cs typeface="Times New Roman" panose="02020603050405020304" pitchFamily="18" charset="0"/>
            </a:endParaRPr>
          </a:p>
          <a:p>
            <a:pPr marL="0" lvl="1" indent="0">
              <a:buNone/>
              <a:defRPr/>
            </a:pPr>
            <a:r>
              <a:rPr lang="en-US" dirty="0" smtClean="0">
                <a:latin typeface="Times New Roman" panose="02020603050405020304" pitchFamily="18" charset="0"/>
                <a:cs typeface="Times New Roman" panose="02020603050405020304" pitchFamily="18" charset="0"/>
              </a:rPr>
              <a:t>If your veteran was affected by this, records can be reconstructed by using the following forms:</a:t>
            </a:r>
          </a:p>
          <a:p>
            <a:pPr marL="0" lvl="1" indent="0">
              <a:buNone/>
              <a:defRPr/>
            </a:pPr>
            <a:endParaRPr lang="en-US" sz="1100" dirty="0">
              <a:latin typeface="Times New Roman" panose="02020603050405020304" pitchFamily="18" charset="0"/>
              <a:cs typeface="Times New Roman" panose="02020603050405020304" pitchFamily="18" charset="0"/>
            </a:endParaRPr>
          </a:p>
          <a:p>
            <a:pPr lvl="1">
              <a:defRPr/>
            </a:pPr>
            <a:r>
              <a:rPr lang="en-US" dirty="0" smtClean="0">
                <a:latin typeface="Times New Roman" panose="02020603050405020304" pitchFamily="18" charset="0"/>
                <a:cs typeface="Times New Roman" panose="02020603050405020304" pitchFamily="18" charset="0"/>
              </a:rPr>
              <a:t>NA </a:t>
            </a:r>
            <a:r>
              <a:rPr lang="en-US" dirty="0">
                <a:latin typeface="Times New Roman" panose="02020603050405020304" pitchFamily="18" charset="0"/>
                <a:cs typeface="Times New Roman" panose="02020603050405020304" pitchFamily="18" charset="0"/>
              </a:rPr>
              <a:t>Form 13055 (medical records)</a:t>
            </a:r>
          </a:p>
          <a:p>
            <a:pPr lvl="1">
              <a:defRPr/>
            </a:pPr>
            <a:r>
              <a:rPr lang="en-US" dirty="0">
                <a:latin typeface="Times New Roman" panose="02020603050405020304" pitchFamily="18" charset="0"/>
                <a:cs typeface="Times New Roman" panose="02020603050405020304" pitchFamily="18" charset="0"/>
              </a:rPr>
              <a:t>NA Form 13075 (service verification)</a:t>
            </a:r>
            <a:endParaRPr lang="en-US" sz="900" dirty="0">
              <a:latin typeface="Times New Roman" panose="02020603050405020304" pitchFamily="18" charset="0"/>
              <a:cs typeface="Times New Roman" panose="02020603050405020304" pitchFamily="18" charset="0"/>
            </a:endParaRPr>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a:solidFill>
                  <a:prstClr val="black">
                    <a:tint val="75000"/>
                  </a:prstClr>
                </a:solidFill>
                <a:latin typeface="Arial" panose="020B0604020202020204" pitchFamily="34" charset="0"/>
                <a:cs typeface="Arial" panose="020B0604020202020204" pitchFamily="34" charset="0"/>
              </a:rPr>
              <a:pPr>
                <a:defRPr/>
              </a:pPr>
              <a:t>53</a:t>
            </a:fld>
            <a:endParaRPr lang="en-US">
              <a:solidFill>
                <a:prstClr val="black">
                  <a:tint val="75000"/>
                </a:prstClr>
              </a:solidFill>
              <a:latin typeface="Arial" panose="020B0604020202020204" pitchFamily="34" charset="0"/>
              <a:cs typeface="Arial" panose="020B0604020202020204" pitchFamily="34" charset="0"/>
            </a:endParaRPr>
          </a:p>
        </p:txBody>
      </p:sp>
      <p:sp>
        <p:nvSpPr>
          <p:cNvPr id="44037" name="TextBox 6"/>
          <p:cNvSpPr txBox="1">
            <a:spLocks noChangeArrowheads="1"/>
          </p:cNvSpPr>
          <p:nvPr/>
        </p:nvSpPr>
        <p:spPr bwMode="auto">
          <a:xfrm>
            <a:off x="76200" y="357187"/>
            <a:ext cx="7905750" cy="584775"/>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200" b="1" dirty="0">
                <a:solidFill>
                  <a:prstClr val="black"/>
                </a:solidFill>
                <a:latin typeface="Times New Roman" panose="02020603050405020304" pitchFamily="18" charset="0"/>
                <a:cs typeface="Times New Roman" panose="02020603050405020304" pitchFamily="18" charset="0"/>
              </a:rPr>
              <a:t>DESTROYED NPRC RECORDS</a:t>
            </a:r>
            <a:endParaRPr lang="en-US" altLang="en-US" sz="27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718263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609600" y="1281934"/>
            <a:ext cx="10896600" cy="5074417"/>
          </a:xfrm>
        </p:spPr>
        <p:txBody>
          <a:bodyPr rtlCol="0">
            <a:normAutofit lnSpcReduction="10000"/>
          </a:bodyPr>
          <a:lstStyle/>
          <a:p>
            <a:pPr marL="392113" lvl="1" indent="0">
              <a:buNone/>
              <a:defRPr/>
            </a:pPr>
            <a:endParaRPr lang="en-US" altLang="en-US" sz="2000" dirty="0"/>
          </a:p>
          <a:p>
            <a:pPr marL="392113" lvl="1" indent="0">
              <a:buNone/>
              <a:defRPr/>
            </a:pPr>
            <a:r>
              <a:rPr lang="en-US" altLang="en-US" b="1" dirty="0">
                <a:solidFill>
                  <a:srgbClr val="C00000"/>
                </a:solidFill>
                <a:latin typeface="Times New Roman" panose="02020603050405020304" pitchFamily="18" charset="0"/>
                <a:cs typeface="Times New Roman" panose="02020603050405020304" pitchFamily="18" charset="0"/>
              </a:rPr>
              <a:t>38 USC 5103 (duty to notify)</a:t>
            </a:r>
          </a:p>
          <a:p>
            <a:pPr marL="392113" lvl="1" indent="0">
              <a:buNone/>
              <a:defRPr/>
            </a:pPr>
            <a:r>
              <a:rPr lang="en-US" altLang="en-US" b="1" dirty="0">
                <a:solidFill>
                  <a:srgbClr val="C00000"/>
                </a:solidFill>
                <a:latin typeface="Times New Roman" panose="02020603050405020304" pitchFamily="18" charset="0"/>
                <a:cs typeface="Times New Roman" panose="02020603050405020304" pitchFamily="18" charset="0"/>
              </a:rPr>
              <a:t>38 USC 5103A (duty to assist)</a:t>
            </a:r>
          </a:p>
          <a:p>
            <a:pPr marL="392113" lvl="1" indent="0">
              <a:buNone/>
              <a:defRPr/>
            </a:pPr>
            <a:endParaRPr lang="en-US" altLang="en-US" b="1" dirty="0">
              <a:solidFill>
                <a:srgbClr val="C00000"/>
              </a:solidFill>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C00000"/>
                </a:solidFill>
                <a:latin typeface="Times New Roman" panose="02020603050405020304" pitchFamily="18" charset="0"/>
                <a:cs typeface="Times New Roman" panose="02020603050405020304" pitchFamily="18" charset="0"/>
              </a:rPr>
              <a:t>38 C.F.R. §3.159(b) &amp; (c) – more explanation</a:t>
            </a:r>
          </a:p>
          <a:p>
            <a:pPr marL="392113" lvl="1" indent="0">
              <a:buNone/>
              <a:defRPr/>
            </a:pPr>
            <a:endParaRPr lang="en-US" altLang="en-US" sz="2400" dirty="0">
              <a:latin typeface="Times New Roman" panose="02020603050405020304" pitchFamily="18" charset="0"/>
              <a:cs typeface="Times New Roman" panose="02020603050405020304" pitchFamily="18" charset="0"/>
            </a:endParaRPr>
          </a:p>
          <a:p>
            <a:pPr marL="392113" lvl="1" indent="0">
              <a:buNone/>
              <a:defRPr/>
            </a:pPr>
            <a:r>
              <a:rPr lang="en-US" altLang="en-US" sz="2400" dirty="0">
                <a:latin typeface="Times New Roman" panose="02020603050405020304" pitchFamily="18" charset="0"/>
                <a:cs typeface="Times New Roman" panose="02020603050405020304" pitchFamily="18" charset="0"/>
              </a:rPr>
              <a:t>VA’s duty to notify and assist begins:</a:t>
            </a:r>
          </a:p>
          <a:p>
            <a:pPr marL="392113" lvl="1" indent="0">
              <a:buNone/>
              <a:defRPr/>
            </a:pPr>
            <a:endParaRPr lang="en-US" altLang="en-US" sz="8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When the VA receives a substantially complete application for benefits;</a:t>
            </a:r>
          </a:p>
          <a:p>
            <a:pPr marL="563563" lvl="1" indent="-171450">
              <a:buFont typeface="Wingdings" panose="05000000000000000000" pitchFamily="2" charset="2"/>
              <a:buChar char="§"/>
              <a:defRPr/>
            </a:pPr>
            <a:endParaRPr lang="en-US" altLang="en-US" sz="10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Before VA has a </a:t>
            </a:r>
            <a:r>
              <a:rPr lang="en-US" altLang="en-US" sz="2400" b="1" dirty="0">
                <a:solidFill>
                  <a:srgbClr val="C00000"/>
                </a:solidFill>
                <a:latin typeface="Times New Roman" panose="02020603050405020304" pitchFamily="18" charset="0"/>
                <a:cs typeface="Times New Roman" panose="02020603050405020304" pitchFamily="18" charset="0"/>
              </a:rPr>
              <a:t>duty to assist</a:t>
            </a:r>
            <a:r>
              <a:rPr lang="en-US" altLang="en-US" sz="2400" dirty="0">
                <a:solidFill>
                  <a:srgbClr val="C00000"/>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the veteran/claimant, a substantially complete claim must be submitted.</a:t>
            </a:r>
          </a:p>
          <a:p>
            <a:pPr marL="563563" lvl="1" indent="-171450">
              <a:buFont typeface="Wingdings" panose="05000000000000000000" pitchFamily="2" charset="2"/>
              <a:buChar char="§"/>
              <a:defRPr/>
            </a:pPr>
            <a:endParaRPr lang="en-US" altLang="en-US" sz="1000" dirty="0">
              <a:solidFill>
                <a:srgbClr val="C00000"/>
              </a:solidFill>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VA </a:t>
            </a:r>
            <a:r>
              <a:rPr lang="en-US" altLang="en-US" sz="2400" b="1" dirty="0">
                <a:solidFill>
                  <a:srgbClr val="C00000"/>
                </a:solidFill>
                <a:latin typeface="Times New Roman" panose="02020603050405020304" pitchFamily="18" charset="0"/>
                <a:cs typeface="Times New Roman" panose="02020603050405020304" pitchFamily="18" charset="0"/>
              </a:rPr>
              <a:t>will notify </a:t>
            </a:r>
            <a:r>
              <a:rPr lang="en-US" altLang="en-US" sz="2400" dirty="0">
                <a:latin typeface="Times New Roman" panose="02020603050405020304" pitchFamily="18" charset="0"/>
                <a:cs typeface="Times New Roman" panose="02020603050405020304" pitchFamily="18" charset="0"/>
              </a:rPr>
              <a:t>the veteran/claimant of evidence that is necessary to substantiate the claim.</a:t>
            </a:r>
          </a:p>
          <a:p>
            <a:pPr marL="392113" lvl="1" indent="0">
              <a:buNone/>
              <a:defRPr/>
            </a:pPr>
            <a:endParaRPr lang="en-US" altLang="en-US" sz="2000" dirty="0"/>
          </a:p>
        </p:txBody>
      </p:sp>
      <p:sp>
        <p:nvSpPr>
          <p:cNvPr id="2" name="Slide Number Placeholder 1"/>
          <p:cNvSpPr>
            <a:spLocks noGrp="1"/>
          </p:cNvSpPr>
          <p:nvPr>
            <p:ph type="sldNum" sz="quarter" idx="12"/>
          </p:nvPr>
        </p:nvSpPr>
        <p:spPr/>
        <p:txBody>
          <a:bodyPr/>
          <a:lstStyle/>
          <a:p>
            <a:pPr>
              <a:defRPr/>
            </a:pPr>
            <a:fld id="{4BB2DC0D-E67D-45BF-866F-C02318A65465}" type="slidenum">
              <a:rPr lang="en-US"/>
              <a:pPr>
                <a:defRPr/>
              </a:pPr>
              <a:t>54</a:t>
            </a:fld>
            <a:endParaRPr lang="en-US" dirty="0"/>
          </a:p>
        </p:txBody>
      </p:sp>
      <p:sp>
        <p:nvSpPr>
          <p:cNvPr id="17413" name="TextBox 6"/>
          <p:cNvSpPr txBox="1">
            <a:spLocks noChangeArrowheads="1"/>
          </p:cNvSpPr>
          <p:nvPr/>
        </p:nvSpPr>
        <p:spPr bwMode="auto">
          <a:xfrm>
            <a:off x="228600" y="0"/>
            <a:ext cx="9996488" cy="1338828"/>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VA ASSISTANCE IN DEVELOPMENT</a:t>
            </a:r>
          </a:p>
          <a:p>
            <a:pPr eaLnBrk="1" hangingPunct="1"/>
            <a:r>
              <a:rPr lang="en-US" altLang="en-US" sz="2700" b="1" dirty="0">
                <a:latin typeface="Times New Roman" panose="02020603050405020304" pitchFamily="18" charset="0"/>
                <a:cs typeface="Times New Roman" panose="02020603050405020304" pitchFamily="18" charset="0"/>
              </a:rPr>
              <a:t>VETERANS CLAIMS ASSISTANCE ACT</a:t>
            </a:r>
          </a:p>
          <a:p>
            <a:pPr eaLnBrk="1" hangingPunct="1"/>
            <a:r>
              <a:rPr lang="en-US" altLang="en-US" sz="2700" b="1" dirty="0">
                <a:latin typeface="Times New Roman" panose="02020603050405020304" pitchFamily="18" charset="0"/>
                <a:cs typeface="Times New Roman" panose="02020603050405020304" pitchFamily="18" charset="0"/>
              </a:rPr>
              <a:t> “VCAA”</a:t>
            </a:r>
          </a:p>
        </p:txBody>
      </p:sp>
    </p:spTree>
    <p:extLst>
      <p:ext uri="{BB962C8B-B14F-4D97-AF65-F5344CB8AC3E}">
        <p14:creationId xmlns:p14="http://schemas.microsoft.com/office/powerpoint/2010/main" val="51390228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A17B246-7BAA-4CB8-BC4A-C6E69445A10F}" type="slidenum">
              <a:rPr lang="en-US"/>
              <a:pPr>
                <a:defRPr/>
              </a:pPr>
              <a:t>55</a:t>
            </a:fld>
            <a:endParaRPr lang="en-US"/>
          </a:p>
        </p:txBody>
      </p:sp>
      <p:sp>
        <p:nvSpPr>
          <p:cNvPr id="6" name="TextBox 6"/>
          <p:cNvSpPr txBox="1">
            <a:spLocks noChangeArrowheads="1"/>
          </p:cNvSpPr>
          <p:nvPr/>
        </p:nvSpPr>
        <p:spPr bwMode="auto">
          <a:xfrm>
            <a:off x="76201" y="391181"/>
            <a:ext cx="713516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TRIGGERING VCAA</a:t>
            </a:r>
          </a:p>
        </p:txBody>
      </p:sp>
      <p:sp>
        <p:nvSpPr>
          <p:cNvPr id="3" name="Content Placeholder 2"/>
          <p:cNvSpPr>
            <a:spLocks noGrp="1"/>
          </p:cNvSpPr>
          <p:nvPr>
            <p:ph idx="1"/>
          </p:nvPr>
        </p:nvSpPr>
        <p:spPr>
          <a:xfrm>
            <a:off x="2152650" y="1724549"/>
            <a:ext cx="7886700" cy="4401889"/>
          </a:xfrm>
        </p:spPr>
        <p:txBody>
          <a:bodyPr/>
          <a:lstStyle/>
          <a:p>
            <a:pPr marL="392113" lvl="1" indent="0" algn="ctr">
              <a:buNone/>
            </a:pPr>
            <a:r>
              <a:rPr lang="en-US" altLang="en-US" sz="3600" dirty="0">
                <a:latin typeface="Times New Roman" panose="02020603050405020304" pitchFamily="18" charset="0"/>
                <a:cs typeface="Times New Roman" panose="02020603050405020304" pitchFamily="18" charset="0"/>
              </a:rPr>
              <a:t>WHAT IF THE APPLICATION </a:t>
            </a:r>
          </a:p>
          <a:p>
            <a:pPr marL="392113" lvl="1" indent="0" algn="ctr">
              <a:buNone/>
            </a:pPr>
            <a:r>
              <a:rPr lang="en-US" altLang="en-US" sz="3600" i="1" dirty="0">
                <a:latin typeface="Times New Roman" panose="02020603050405020304" pitchFamily="18" charset="0"/>
                <a:cs typeface="Times New Roman" panose="02020603050405020304" pitchFamily="18" charset="0"/>
              </a:rPr>
              <a:t>IS NOT</a:t>
            </a:r>
          </a:p>
          <a:p>
            <a:pPr marL="392113" lvl="1" indent="0" algn="ctr">
              <a:buNone/>
            </a:pPr>
            <a:r>
              <a:rPr lang="en-US" altLang="en-US" sz="3600" dirty="0">
                <a:latin typeface="Times New Roman" panose="02020603050405020304" pitchFamily="18" charset="0"/>
                <a:cs typeface="Times New Roman" panose="02020603050405020304" pitchFamily="18" charset="0"/>
              </a:rPr>
              <a:t>“SUBSTANTIALLY COMPLETE”?</a:t>
            </a:r>
          </a:p>
          <a:p>
            <a:pPr marL="392113" lvl="1" indent="0" algn="ctr">
              <a:buNone/>
            </a:pPr>
            <a:endParaRPr lang="en-US" altLang="en-US" sz="3600" dirty="0">
              <a:latin typeface="Times New Roman" panose="02020603050405020304" pitchFamily="18" charset="0"/>
              <a:cs typeface="Times New Roman" panose="02020603050405020304" pitchFamily="18" charset="0"/>
            </a:endParaRPr>
          </a:p>
          <a:p>
            <a:pPr marL="392113" lvl="1" indent="0" algn="ctr">
              <a:buNone/>
            </a:pPr>
            <a:r>
              <a:rPr lang="en-US" altLang="en-US" sz="3600" dirty="0">
                <a:latin typeface="Times New Roman" panose="02020603050405020304" pitchFamily="18" charset="0"/>
                <a:cs typeface="Times New Roman" panose="02020603050405020304" pitchFamily="18" charset="0"/>
              </a:rPr>
              <a:t>Considered incomplete application. VA will send a development letter and the veteran must then file a substantially complete claim.</a:t>
            </a:r>
          </a:p>
          <a:p>
            <a:endParaRPr lang="en-US" dirty="0"/>
          </a:p>
        </p:txBody>
      </p:sp>
    </p:spTree>
    <p:extLst>
      <p:ext uri="{BB962C8B-B14F-4D97-AF65-F5344CB8AC3E}">
        <p14:creationId xmlns:p14="http://schemas.microsoft.com/office/powerpoint/2010/main" val="361523500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990600" y="1220072"/>
            <a:ext cx="10363200" cy="5245100"/>
          </a:xfrm>
        </p:spPr>
        <p:txBody>
          <a:bodyPr rtlCol="0">
            <a:normAutofit lnSpcReduction="10000"/>
          </a:bodyPr>
          <a:lstStyle/>
          <a:p>
            <a:pPr marL="109538" indent="0">
              <a:buNone/>
              <a:defRPr/>
            </a:pPr>
            <a:endParaRPr lang="en-US" altLang="en-US" dirty="0"/>
          </a:p>
          <a:p>
            <a:pPr marL="392113" lvl="1" indent="0">
              <a:buNone/>
              <a:defRPr/>
            </a:pPr>
            <a:endParaRPr lang="en-US" altLang="en-US" sz="2000" dirty="0"/>
          </a:p>
          <a:p>
            <a:pPr marL="392113" lvl="1" indent="0">
              <a:buNone/>
              <a:defRPr/>
            </a:pPr>
            <a:r>
              <a:rPr lang="en-US" altLang="en-US" dirty="0" smtClean="0">
                <a:latin typeface="Times New Roman" panose="02020603050405020304" pitchFamily="18" charset="0"/>
                <a:cs typeface="Times New Roman" panose="02020603050405020304" pitchFamily="18" charset="0"/>
              </a:rPr>
              <a:t>If a development letter is needed VA </a:t>
            </a:r>
            <a:r>
              <a:rPr lang="en-US" altLang="en-US" dirty="0">
                <a:latin typeface="Times New Roman" panose="02020603050405020304" pitchFamily="18" charset="0"/>
                <a:cs typeface="Times New Roman" panose="02020603050405020304" pitchFamily="18" charset="0"/>
              </a:rPr>
              <a:t>will:</a:t>
            </a:r>
          </a:p>
          <a:p>
            <a:pPr marL="392113" lvl="1" indent="0">
              <a:buNone/>
              <a:defRPr/>
            </a:pPr>
            <a:endParaRPr lang="en-US" altLang="en-US" dirty="0">
              <a:latin typeface="Times New Roman" panose="02020603050405020304" pitchFamily="18" charset="0"/>
              <a:cs typeface="Times New Roman" panose="02020603050405020304" pitchFamily="18" charset="0"/>
            </a:endParaRPr>
          </a:p>
          <a:p>
            <a:pPr marL="849313" lvl="1" indent="-457200">
              <a:defRPr/>
            </a:pPr>
            <a:r>
              <a:rPr lang="en-US" altLang="en-US" dirty="0">
                <a:latin typeface="Times New Roman" panose="02020603050405020304" pitchFamily="18" charset="0"/>
                <a:cs typeface="Times New Roman" panose="02020603050405020304" pitchFamily="18" charset="0"/>
              </a:rPr>
              <a:t> Mail notice to claimant;</a:t>
            </a:r>
          </a:p>
          <a:p>
            <a:pPr marL="849313" lvl="1" indent="-457200">
              <a:defRPr/>
            </a:pPr>
            <a:endParaRPr lang="en-US" altLang="en-US" dirty="0">
              <a:latin typeface="Times New Roman" panose="02020603050405020304" pitchFamily="18" charset="0"/>
              <a:cs typeface="Times New Roman" panose="02020603050405020304" pitchFamily="18" charset="0"/>
            </a:endParaRPr>
          </a:p>
          <a:p>
            <a:pPr marL="849313" lvl="1" indent="-457200">
              <a:defRPr/>
            </a:pPr>
            <a:r>
              <a:rPr lang="en-US" altLang="en-US" dirty="0">
                <a:latin typeface="Times New Roman" panose="02020603050405020304" pitchFamily="18" charset="0"/>
                <a:cs typeface="Times New Roman" panose="02020603050405020304" pitchFamily="18" charset="0"/>
              </a:rPr>
              <a:t>Notice will include what VA will do and what the claimant needs to do</a:t>
            </a:r>
          </a:p>
          <a:p>
            <a:pPr marL="849313" lvl="1" indent="-457200">
              <a:defRPr/>
            </a:pPr>
            <a:endParaRPr lang="en-US" altLang="en-US" dirty="0">
              <a:latin typeface="Times New Roman" panose="02020603050405020304" pitchFamily="18" charset="0"/>
              <a:cs typeface="Times New Roman" panose="02020603050405020304" pitchFamily="18" charset="0"/>
            </a:endParaRPr>
          </a:p>
          <a:p>
            <a:pPr marL="849313" lvl="1" indent="-457200">
              <a:defRPr/>
            </a:pPr>
            <a:r>
              <a:rPr lang="en-US" altLang="en-US" dirty="0">
                <a:latin typeface="Times New Roman" panose="02020603050405020304" pitchFamily="18" charset="0"/>
                <a:cs typeface="Times New Roman" panose="02020603050405020304" pitchFamily="18" charset="0"/>
              </a:rPr>
              <a:t>5103 notice response </a:t>
            </a:r>
            <a:r>
              <a:rPr lang="en-US" altLang="en-US" dirty="0" smtClean="0">
                <a:latin typeface="Times New Roman" panose="02020603050405020304" pitchFamily="18" charset="0"/>
                <a:cs typeface="Times New Roman" panose="02020603050405020304" pitchFamily="18" charset="0"/>
              </a:rPr>
              <a:t>included if not already completed on the 526EZ</a:t>
            </a:r>
          </a:p>
          <a:p>
            <a:pPr marL="735013" lvl="1" indent="-342900">
              <a:buFont typeface="Wingdings" panose="05000000000000000000" pitchFamily="2" charset="2"/>
              <a:buChar char="§"/>
              <a:defRPr/>
            </a:pPr>
            <a:endParaRPr lang="en-US" altLang="en-US" dirty="0">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C00000"/>
                </a:solidFill>
                <a:latin typeface="Times New Roman" panose="02020603050405020304" pitchFamily="18" charset="0"/>
                <a:cs typeface="Times New Roman" panose="02020603050405020304" pitchFamily="18" charset="0"/>
              </a:rPr>
              <a:t>(38 USC 5103 – duty to notify) </a:t>
            </a:r>
          </a:p>
          <a:p>
            <a:pPr marL="392113" lvl="1" indent="0">
              <a:buNone/>
              <a:defRPr/>
            </a:pPr>
            <a:endParaRPr lang="en-US" altLang="en-US" dirty="0"/>
          </a:p>
        </p:txBody>
      </p:sp>
      <p:sp>
        <p:nvSpPr>
          <p:cNvPr id="2" name="Slide Number Placeholder 1"/>
          <p:cNvSpPr>
            <a:spLocks noGrp="1"/>
          </p:cNvSpPr>
          <p:nvPr>
            <p:ph type="sldNum" sz="quarter" idx="12"/>
          </p:nvPr>
        </p:nvSpPr>
        <p:spPr/>
        <p:txBody>
          <a:bodyPr/>
          <a:lstStyle/>
          <a:p>
            <a:pPr>
              <a:defRPr/>
            </a:pPr>
            <a:fld id="{6A1E2ADC-9616-4218-9B0C-B692B88D025B}" type="slidenum">
              <a:rPr lang="en-US"/>
              <a:pPr>
                <a:defRPr/>
              </a:pPr>
              <a:t>56</a:t>
            </a:fld>
            <a:endParaRPr lang="en-US"/>
          </a:p>
        </p:txBody>
      </p:sp>
      <p:sp>
        <p:nvSpPr>
          <p:cNvPr id="6" name="TextBox 6"/>
          <p:cNvSpPr txBox="1">
            <a:spLocks noChangeArrowheads="1"/>
          </p:cNvSpPr>
          <p:nvPr/>
        </p:nvSpPr>
        <p:spPr bwMode="auto">
          <a:xfrm>
            <a:off x="152401" y="255886"/>
            <a:ext cx="836525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LETTERS </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348481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914400" y="2082889"/>
            <a:ext cx="10439400" cy="3860712"/>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Notification is sent to the wrong address</a:t>
            </a:r>
          </a:p>
          <a:p>
            <a:pPr lvl="1">
              <a:spcAft>
                <a:spcPts val="600"/>
              </a:spcAft>
            </a:pPr>
            <a:r>
              <a:rPr lang="en-US" altLang="en-US" dirty="0">
                <a:latin typeface="Times New Roman" panose="02020603050405020304" pitchFamily="18" charset="0"/>
                <a:cs typeface="Times New Roman" panose="02020603050405020304" pitchFamily="18" charset="0"/>
              </a:rPr>
              <a:t>Standard notification letters ask for info that may already be on file </a:t>
            </a:r>
          </a:p>
          <a:p>
            <a:pPr lvl="1">
              <a:spcAft>
                <a:spcPts val="600"/>
              </a:spcAft>
            </a:pPr>
            <a:r>
              <a:rPr lang="en-US" altLang="en-US" dirty="0">
                <a:latin typeface="Times New Roman" panose="02020603050405020304" pitchFamily="18" charset="0"/>
                <a:cs typeface="Times New Roman" panose="02020603050405020304" pitchFamily="18" charset="0"/>
              </a:rPr>
              <a:t>Issue is misidentified, so incorrect info is requested </a:t>
            </a:r>
          </a:p>
          <a:p>
            <a:pPr lvl="1">
              <a:spcAft>
                <a:spcPts val="600"/>
              </a:spcAft>
            </a:pPr>
            <a:r>
              <a:rPr lang="en-US" altLang="en-US" dirty="0" smtClean="0">
                <a:latin typeface="Times New Roman" panose="02020603050405020304" pitchFamily="18" charset="0"/>
                <a:cs typeface="Times New Roman" panose="02020603050405020304" pitchFamily="18" charset="0"/>
              </a:rPr>
              <a:t>May </a:t>
            </a:r>
            <a:r>
              <a:rPr lang="en-US" altLang="en-US" dirty="0">
                <a:latin typeface="Times New Roman" panose="02020603050405020304" pitchFamily="18" charset="0"/>
                <a:cs typeface="Times New Roman" panose="02020603050405020304" pitchFamily="18" charset="0"/>
              </a:rPr>
              <a:t>overlook evidence filed after claim forms submitted, and fail to send subsequent notice</a:t>
            </a:r>
          </a:p>
          <a:p>
            <a:pPr marL="457200" lvl="1" indent="0">
              <a:buNone/>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a:pPr>
                <a:defRPr/>
              </a:pPr>
              <a:t>57</a:t>
            </a:fld>
            <a:endParaRPr lang="en-US"/>
          </a:p>
        </p:txBody>
      </p:sp>
      <p:sp>
        <p:nvSpPr>
          <p:cNvPr id="39941" name="TextBox 6"/>
          <p:cNvSpPr txBox="1">
            <a:spLocks noChangeArrowheads="1"/>
          </p:cNvSpPr>
          <p:nvPr/>
        </p:nvSpPr>
        <p:spPr bwMode="auto">
          <a:xfrm>
            <a:off x="228600" y="24161"/>
            <a:ext cx="7893050"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NOTIFY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557660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71600"/>
            <a:ext cx="104394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 VA will assist in obtaining the following records:</a:t>
            </a:r>
          </a:p>
          <a:p>
            <a:pPr lvl="1">
              <a:lnSpc>
                <a:spcPct val="100000"/>
              </a:lnSpc>
              <a:spcAft>
                <a:spcPts val="600"/>
              </a:spcAft>
              <a:buFont typeface="Wingdings" panose="05000000000000000000" pitchFamily="2" charset="2"/>
              <a:buChar char="§"/>
              <a:defRPr/>
            </a:pPr>
            <a:r>
              <a:rPr lang="en-US" dirty="0">
                <a:latin typeface="Times New Roman" panose="02020603050405020304" pitchFamily="18" charset="0"/>
                <a:cs typeface="Times New Roman" panose="02020603050405020304" pitchFamily="18" charset="0"/>
              </a:rPr>
              <a:t>Service Treatment Records/Personnel Records</a:t>
            </a:r>
          </a:p>
          <a:p>
            <a:pPr lvl="1">
              <a:lnSpc>
                <a:spcPct val="100000"/>
              </a:lnSpc>
              <a:spcAft>
                <a:spcPts val="600"/>
              </a:spcAft>
              <a:buFont typeface="Wingdings" panose="05000000000000000000" pitchFamily="2" charset="2"/>
              <a:buChar char="§"/>
              <a:defRPr/>
            </a:pPr>
            <a:r>
              <a:rPr lang="en-US" dirty="0">
                <a:latin typeface="Times New Roman" panose="02020603050405020304" pitchFamily="18" charset="0"/>
                <a:cs typeface="Times New Roman" panose="02020603050405020304" pitchFamily="18" charset="0"/>
              </a:rPr>
              <a:t>Military Unit Records</a:t>
            </a:r>
          </a:p>
          <a:p>
            <a:pPr lvl="1">
              <a:lnSpc>
                <a:spcPct val="100000"/>
              </a:lnSpc>
              <a:spcAft>
                <a:spcPts val="600"/>
              </a:spcAft>
              <a:buFont typeface="Wingdings" panose="05000000000000000000" pitchFamily="2" charset="2"/>
              <a:buChar char="§"/>
              <a:defRPr/>
            </a:pPr>
            <a:r>
              <a:rPr lang="en-US" dirty="0">
                <a:latin typeface="Times New Roman" panose="02020603050405020304" pitchFamily="18" charset="0"/>
                <a:cs typeface="Times New Roman" panose="02020603050405020304" pitchFamily="18" charset="0"/>
              </a:rPr>
              <a:t>National Guard and Reserve Records </a:t>
            </a:r>
          </a:p>
          <a:p>
            <a:pPr lvl="1">
              <a:lnSpc>
                <a:spcPct val="100000"/>
              </a:lnSpc>
              <a:spcAft>
                <a:spcPts val="600"/>
              </a:spcAft>
              <a:buFont typeface="Wingdings" panose="05000000000000000000" pitchFamily="2" charset="2"/>
              <a:buChar char="§"/>
              <a:defRPr/>
            </a:pPr>
            <a:r>
              <a:rPr lang="en-US" dirty="0">
                <a:latin typeface="Times New Roman" panose="02020603050405020304" pitchFamily="18" charset="0"/>
                <a:cs typeface="Times New Roman" panose="02020603050405020304" pitchFamily="18" charset="0"/>
              </a:rPr>
              <a:t>VA Medical Treatment Records</a:t>
            </a:r>
          </a:p>
          <a:p>
            <a:pPr lvl="1">
              <a:lnSpc>
                <a:spcPct val="100000"/>
              </a:lnSpc>
              <a:spcAft>
                <a:spcPts val="600"/>
              </a:spcAft>
              <a:buFont typeface="Wingdings" panose="05000000000000000000" pitchFamily="2" charset="2"/>
              <a:buChar char="§"/>
              <a:defRPr/>
            </a:pPr>
            <a:r>
              <a:rPr lang="en-US" dirty="0">
                <a:latin typeface="Times New Roman" panose="02020603050405020304" pitchFamily="18" charset="0"/>
                <a:cs typeface="Times New Roman" panose="02020603050405020304" pitchFamily="18" charset="0"/>
              </a:rPr>
              <a:t>Social Security or any other federal agency records</a:t>
            </a:r>
          </a:p>
          <a:p>
            <a:pPr lvl="1">
              <a:lnSpc>
                <a:spcPct val="100000"/>
              </a:lnSpc>
              <a:spcAft>
                <a:spcPts val="600"/>
              </a:spcAft>
              <a:buFont typeface="Wingdings" panose="05000000000000000000" pitchFamily="2" charset="2"/>
              <a:buChar char="§"/>
              <a:defRPr/>
            </a:pPr>
            <a:r>
              <a:rPr lang="en-US" dirty="0">
                <a:latin typeface="Times New Roman" panose="02020603050405020304" pitchFamily="18" charset="0"/>
                <a:cs typeface="Times New Roman" panose="02020603050405020304" pitchFamily="18" charset="0"/>
              </a:rPr>
              <a:t>Medical Records not in federal custody </a:t>
            </a:r>
          </a:p>
          <a:p>
            <a:pPr marL="685800" lvl="2" indent="0">
              <a:lnSpc>
                <a:spcPct val="100000"/>
              </a:lnSpc>
              <a:spcAft>
                <a:spcPts val="600"/>
              </a:spcAft>
              <a:buNone/>
              <a:defRPr/>
            </a:pPr>
            <a:r>
              <a:rPr lang="en-US" sz="2800" i="1" dirty="0">
                <a:solidFill>
                  <a:srgbClr val="991A1E"/>
                </a:solidFill>
                <a:latin typeface="Times New Roman" panose="02020603050405020304" pitchFamily="18" charset="0"/>
                <a:cs typeface="Times New Roman" panose="02020603050405020304" pitchFamily="18" charset="0"/>
              </a:rPr>
              <a:t>(Requires VA Form 21-4142 and 21-4142a</a:t>
            </a:r>
            <a:r>
              <a:rPr lang="en-US" sz="2800" dirty="0">
                <a:solidFill>
                  <a:srgbClr val="991A1E"/>
                </a:solidFill>
                <a:latin typeface="Times New Roman" panose="02020603050405020304" pitchFamily="18" charset="0"/>
                <a:cs typeface="Times New Roman" panose="02020603050405020304" pitchFamily="18" charset="0"/>
              </a:rPr>
              <a:t>)</a:t>
            </a: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a:pPr>
                <a:defRPr/>
              </a:pPr>
              <a:t>58</a:t>
            </a:fld>
            <a:endParaRPr lang="en-US" dirty="0"/>
          </a:p>
        </p:txBody>
      </p:sp>
      <p:sp>
        <p:nvSpPr>
          <p:cNvPr id="33797" name="TextBox 6"/>
          <p:cNvSpPr txBox="1">
            <a:spLocks noChangeArrowheads="1"/>
          </p:cNvSpPr>
          <p:nvPr/>
        </p:nvSpPr>
        <p:spPr bwMode="auto">
          <a:xfrm>
            <a:off x="228600" y="160383"/>
            <a:ext cx="8017747"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793290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71600"/>
            <a:ext cx="10439400" cy="5236029"/>
          </a:xfrm>
        </p:spPr>
        <p:txBody>
          <a:bodyPr rtlCol="0">
            <a:normAutofit lnSpcReduction="10000"/>
          </a:bodyPr>
          <a:lstStyle/>
          <a:p>
            <a:pPr marL="109728" indent="0">
              <a:buNone/>
              <a:defRPr/>
            </a:pPr>
            <a:r>
              <a:rPr lang="en-US" sz="3300" dirty="0">
                <a:latin typeface="Times New Roman" panose="02020603050405020304" pitchFamily="18" charset="0"/>
                <a:cs typeface="Times New Roman" panose="02020603050405020304" pitchFamily="18" charset="0"/>
              </a:rPr>
              <a:t> </a:t>
            </a:r>
            <a:r>
              <a:rPr lang="en-US" sz="3000" dirty="0">
                <a:solidFill>
                  <a:srgbClr val="991A1E"/>
                </a:solidFill>
                <a:latin typeface="Times New Roman" panose="02020603050405020304" pitchFamily="18" charset="0"/>
                <a:cs typeface="Times New Roman" panose="02020603050405020304" pitchFamily="18" charset="0"/>
              </a:rPr>
              <a:t>VA </a:t>
            </a:r>
            <a:r>
              <a:rPr lang="en-US" sz="3000" i="1" dirty="0">
                <a:solidFill>
                  <a:srgbClr val="991A1E"/>
                </a:solidFill>
                <a:latin typeface="Times New Roman" panose="02020603050405020304" pitchFamily="18" charset="0"/>
                <a:cs typeface="Times New Roman" panose="02020603050405020304" pitchFamily="18" charset="0"/>
              </a:rPr>
              <a:t>will make as many requests as necessary </a:t>
            </a:r>
            <a:endParaRPr lang="en-US" sz="3300" i="1" dirty="0">
              <a:solidFill>
                <a:srgbClr val="991A1E"/>
              </a:solidFill>
              <a:latin typeface="Times New Roman" panose="02020603050405020304" pitchFamily="18" charset="0"/>
              <a:cs typeface="Times New Roman" panose="02020603050405020304" pitchFamily="18" charset="0"/>
            </a:endParaRPr>
          </a:p>
          <a:p>
            <a:pPr marL="109728" indent="0">
              <a:buNone/>
              <a:defRPr/>
            </a:pPr>
            <a:r>
              <a:rPr lang="en-US" sz="2400" dirty="0">
                <a:latin typeface="Times New Roman" panose="02020603050405020304" pitchFamily="18" charset="0"/>
                <a:cs typeface="Times New Roman" panose="02020603050405020304" pitchFamily="18" charset="0"/>
              </a:rPr>
              <a:t>to obtain relevant records from a Federal department or agency</a:t>
            </a:r>
          </a:p>
          <a:p>
            <a:pPr marL="109728" indent="0">
              <a:spcBef>
                <a:spcPts val="0"/>
              </a:spcBef>
              <a:buNone/>
              <a:defRPr/>
            </a:pPr>
            <a:endParaRPr lang="en-US" sz="500" dirty="0">
              <a:latin typeface="Times New Roman" panose="02020603050405020304" pitchFamily="18" charset="0"/>
              <a:cs typeface="Times New Roman" panose="02020603050405020304" pitchFamily="18" charset="0"/>
            </a:endParaRPr>
          </a:p>
          <a:p>
            <a:pPr marL="452628" indent="-342900">
              <a:defRPr/>
            </a:pPr>
            <a:r>
              <a:rPr lang="en-US" sz="2400" dirty="0">
                <a:latin typeface="Times New Roman" panose="02020603050405020304" pitchFamily="18" charset="0"/>
                <a:cs typeface="Times New Roman" panose="02020603050405020304" pitchFamily="18" charset="0"/>
              </a:rPr>
              <a:t>List dates of treatment and facilities on VA form 21-526EZ (or other form such as 21p-534EZ for survivor benefits)</a:t>
            </a:r>
          </a:p>
          <a:p>
            <a:pPr marL="109728" indent="0">
              <a:spcBef>
                <a:spcPts val="0"/>
              </a:spcBef>
              <a:buNone/>
              <a:defRPr/>
            </a:pPr>
            <a:endParaRPr lang="en-US" sz="400" dirty="0">
              <a:solidFill>
                <a:srgbClr val="991A1E"/>
              </a:solidFill>
              <a:latin typeface="Times New Roman" panose="02020603050405020304" pitchFamily="18" charset="0"/>
              <a:cs typeface="Times New Roman" panose="02020603050405020304" pitchFamily="18" charset="0"/>
            </a:endParaRPr>
          </a:p>
          <a:p>
            <a:pPr marL="109728" indent="0">
              <a:buNone/>
              <a:defRPr/>
            </a:pPr>
            <a:r>
              <a:rPr lang="en-US" sz="3000" dirty="0">
                <a:solidFill>
                  <a:srgbClr val="991A1E"/>
                </a:solidFill>
                <a:latin typeface="Times New Roman" panose="02020603050405020304" pitchFamily="18" charset="0"/>
                <a:cs typeface="Times New Roman" panose="02020603050405020304" pitchFamily="18" charset="0"/>
              </a:rPr>
              <a:t>VA </a:t>
            </a:r>
            <a:r>
              <a:rPr lang="en-US" sz="3000" i="1" dirty="0">
                <a:solidFill>
                  <a:srgbClr val="991A1E"/>
                </a:solidFill>
                <a:latin typeface="Times New Roman" panose="02020603050405020304" pitchFamily="18" charset="0"/>
                <a:cs typeface="Times New Roman" panose="02020603050405020304" pitchFamily="18" charset="0"/>
              </a:rPr>
              <a:t>will make two requests </a:t>
            </a:r>
            <a:r>
              <a:rPr lang="en-US" sz="3000" dirty="0">
                <a:solidFill>
                  <a:srgbClr val="991A1E"/>
                </a:solidFill>
                <a:latin typeface="Times New Roman" panose="02020603050405020304" pitchFamily="18" charset="0"/>
                <a:cs typeface="Times New Roman" panose="02020603050405020304" pitchFamily="18" charset="0"/>
              </a:rPr>
              <a:t>to obtain private records</a:t>
            </a:r>
          </a:p>
          <a:p>
            <a:pPr marL="452628" indent="-342900">
              <a:defRPr/>
            </a:pPr>
            <a:r>
              <a:rPr lang="en-US" sz="2400" dirty="0">
                <a:latin typeface="Times New Roman" panose="02020603050405020304" pitchFamily="18" charset="0"/>
                <a:cs typeface="Times New Roman" panose="02020603050405020304" pitchFamily="18" charset="0"/>
              </a:rPr>
              <a:t>List dates of treatment, facilities, and addresses on VA Form </a:t>
            </a:r>
          </a:p>
          <a:p>
            <a:pPr marL="109728" indent="0">
              <a:buNone/>
              <a:defRPr/>
            </a:pPr>
            <a:r>
              <a:rPr lang="en-US" sz="2400" dirty="0">
                <a:latin typeface="Times New Roman" panose="02020603050405020304" pitchFamily="18" charset="0"/>
                <a:cs typeface="Times New Roman" panose="02020603050405020304" pitchFamily="18" charset="0"/>
              </a:rPr>
              <a:t>    21-4142 and 21-4142a</a:t>
            </a:r>
          </a:p>
          <a:p>
            <a:pPr marL="452628" indent="-342900">
              <a:defRPr/>
            </a:pPr>
            <a:r>
              <a:rPr lang="en-US" sz="2400" dirty="0">
                <a:latin typeface="Times New Roman" panose="02020603050405020304" pitchFamily="18" charset="0"/>
                <a:cs typeface="Times New Roman" panose="02020603050405020304" pitchFamily="18" charset="0"/>
              </a:rPr>
              <a:t>May be quicker to have veteran request records from provider</a:t>
            </a:r>
          </a:p>
          <a:p>
            <a:pPr marL="452628" indent="-342900">
              <a:defRPr/>
            </a:pPr>
            <a:r>
              <a:rPr lang="en-US" sz="2400" dirty="0">
                <a:latin typeface="Times New Roman" panose="02020603050405020304" pitchFamily="18" charset="0"/>
                <a:cs typeface="Times New Roman" panose="02020603050405020304" pitchFamily="18" charset="0"/>
              </a:rPr>
              <a:t>VA </a:t>
            </a:r>
            <a:r>
              <a:rPr lang="en-US" sz="2400" i="1" dirty="0">
                <a:latin typeface="Times New Roman" panose="02020603050405020304" pitchFamily="18" charset="0"/>
                <a:cs typeface="Times New Roman" panose="02020603050405020304" pitchFamily="18" charset="0"/>
              </a:rPr>
              <a:t>will not </a:t>
            </a:r>
            <a:r>
              <a:rPr lang="en-US" sz="2400" dirty="0">
                <a:latin typeface="Times New Roman" panose="02020603050405020304" pitchFamily="18" charset="0"/>
                <a:cs typeface="Times New Roman" panose="02020603050405020304" pitchFamily="18" charset="0"/>
              </a:rPr>
              <a:t>pay fees for records (38 CFR 21.1032)</a:t>
            </a:r>
          </a:p>
          <a:p>
            <a:pPr marL="109728" indent="0">
              <a:spcBef>
                <a:spcPts val="0"/>
              </a:spcBef>
              <a:buNone/>
              <a:defRPr/>
            </a:pPr>
            <a:endParaRPr lang="en-US" sz="1500" dirty="0">
              <a:latin typeface="Times New Roman" panose="02020603050405020304" pitchFamily="18" charset="0"/>
              <a:cs typeface="Times New Roman" panose="02020603050405020304" pitchFamily="18" charset="0"/>
            </a:endParaRPr>
          </a:p>
          <a:p>
            <a:pPr marL="109728" indent="0">
              <a:buNone/>
              <a:defRPr/>
            </a:pPr>
            <a:r>
              <a:rPr lang="en-US" sz="2400" dirty="0">
                <a:latin typeface="Times New Roman" panose="02020603050405020304" pitchFamily="18" charset="0"/>
                <a:cs typeface="Times New Roman" panose="02020603050405020304" pitchFamily="18" charset="0"/>
              </a:rPr>
              <a:t>If VA provides a “formal finding of unavailability” that the records do not exist or further attempts would be futile, they can stop requesting records.</a:t>
            </a:r>
            <a:endParaRPr lang="en-US" sz="2000" dirty="0">
              <a:latin typeface="Times New Roman" panose="02020603050405020304" pitchFamily="18" charset="0"/>
              <a:cs typeface="Times New Roman" panose="02020603050405020304" pitchFamily="18" charset="0"/>
            </a:endParaRPr>
          </a:p>
          <a:p>
            <a:pPr marL="457200"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a:pPr>
                <a:defRPr/>
              </a:pPr>
              <a:t>59</a:t>
            </a:fld>
            <a:endParaRPr lang="en-US"/>
          </a:p>
        </p:txBody>
      </p:sp>
      <p:sp>
        <p:nvSpPr>
          <p:cNvPr id="33797" name="TextBox 6"/>
          <p:cNvSpPr txBox="1">
            <a:spLocks noChangeArrowheads="1"/>
          </p:cNvSpPr>
          <p:nvPr/>
        </p:nvSpPr>
        <p:spPr bwMode="auto">
          <a:xfrm>
            <a:off x="228600" y="169076"/>
            <a:ext cx="8195479"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23246589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6</a:t>
            </a:fld>
            <a:endParaRPr lang="en-US" altLang="en-US" dirty="0"/>
          </a:p>
        </p:txBody>
      </p:sp>
      <p:sp>
        <p:nvSpPr>
          <p:cNvPr id="10242" name="Rectangle 1"/>
          <p:cNvSpPr>
            <a:spLocks noGrp="1" noChangeArrowheads="1"/>
          </p:cNvSpPr>
          <p:nvPr>
            <p:ph type="title"/>
          </p:nvPr>
        </p:nvSpPr>
        <p:spPr>
          <a:xfrm>
            <a:off x="0" y="76201"/>
            <a:ext cx="8229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
        <p:nvSpPr>
          <p:cNvPr id="23556" name="Text Box 2"/>
          <p:cNvSpPr txBox="1">
            <a:spLocks noChangeArrowheads="1"/>
          </p:cNvSpPr>
          <p:nvPr/>
        </p:nvSpPr>
        <p:spPr bwMode="auto">
          <a:xfrm>
            <a:off x="1143000" y="2133601"/>
            <a:ext cx="10210800" cy="33873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Compensation</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A monthly payment made by the VA to a veteran because of a service connected disability. </a:t>
            </a:r>
          </a:p>
          <a:p>
            <a:pPr>
              <a:lnSpc>
                <a:spcPct val="90000"/>
              </a:lnSpc>
              <a:spcBef>
                <a:spcPts val="750"/>
              </a:spcBef>
              <a:spcAft>
                <a:spcPts val="1069"/>
              </a:spcAft>
              <a:buClr>
                <a:srgbClr val="000000"/>
              </a:buClr>
              <a:buSzPct val="100000"/>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800" b="1" dirty="0">
                <a:solidFill>
                  <a:srgbClr val="991A1E"/>
                </a:solidFill>
                <a:latin typeface="Times New Roman" panose="02020603050405020304" pitchFamily="18" charset="0"/>
                <a:cs typeface="Times New Roman" panose="02020603050405020304" pitchFamily="18" charset="0"/>
              </a:rPr>
              <a:t>38 CFR § 3.4 (a)</a:t>
            </a:r>
          </a:p>
        </p:txBody>
      </p:sp>
    </p:spTree>
  </p:cSld>
  <p:clrMapOvr>
    <a:masterClrMapping/>
  </p:clrMapOvr>
  <p:transition spd="med"/>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7442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VA will assist in obtaining competent medical evidence to decide the claim: </a:t>
            </a:r>
            <a:endParaRPr lang="en-US" dirty="0" smtClean="0">
              <a:latin typeface="Times New Roman" panose="02020603050405020304" pitchFamily="18" charset="0"/>
              <a:cs typeface="Times New Roman" panose="02020603050405020304" pitchFamily="18" charset="0"/>
            </a:endParaRPr>
          </a:p>
          <a:p>
            <a:pPr marL="109728" indent="0">
              <a:buNone/>
              <a:defRPr/>
            </a:pPr>
            <a:r>
              <a:rPr lang="en-US" b="1" dirty="0" smtClean="0">
                <a:solidFill>
                  <a:srgbClr val="991A1E"/>
                </a:solidFill>
                <a:latin typeface="Times New Roman" panose="02020603050405020304" pitchFamily="18" charset="0"/>
                <a:cs typeface="Times New Roman" panose="02020603050405020304" pitchFamily="18" charset="0"/>
              </a:rPr>
              <a:t>38 </a:t>
            </a:r>
            <a:r>
              <a:rPr lang="en-US" b="1" dirty="0">
                <a:solidFill>
                  <a:srgbClr val="991A1E"/>
                </a:solidFill>
                <a:latin typeface="Times New Roman" panose="02020603050405020304" pitchFamily="18" charset="0"/>
                <a:cs typeface="Times New Roman" panose="02020603050405020304" pitchFamily="18" charset="0"/>
              </a:rPr>
              <a:t>CFR 3.159(c)(4)</a:t>
            </a:r>
          </a:p>
          <a:p>
            <a:pPr lvl="1">
              <a:buFont typeface="Wingdings" panose="05000000000000000000" pitchFamily="2" charset="2"/>
              <a:buChar char="§"/>
              <a:defRPr/>
            </a:pPr>
            <a:endParaRPr lang="en-US" sz="10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When competent medical evidence is not of record (if it is, VA can go ahead and grant!)</a:t>
            </a:r>
          </a:p>
          <a:p>
            <a:pPr lvl="2">
              <a:spcAft>
                <a:spcPts val="600"/>
              </a:spcAft>
              <a:defRPr/>
            </a:pPr>
            <a:r>
              <a:rPr lang="en-US" dirty="0">
                <a:latin typeface="Times New Roman" panose="02020603050405020304" pitchFamily="18" charset="0"/>
                <a:cs typeface="Times New Roman" panose="02020603050405020304" pitchFamily="18" charset="0"/>
              </a:rPr>
              <a:t>Competent lay or medical evidence of current disability</a:t>
            </a:r>
          </a:p>
          <a:p>
            <a:pPr lvl="2">
              <a:spcAft>
                <a:spcPts val="600"/>
              </a:spcAft>
              <a:defRPr/>
            </a:pPr>
            <a:r>
              <a:rPr lang="en-US" dirty="0">
                <a:latin typeface="Times New Roman" panose="02020603050405020304" pitchFamily="18" charset="0"/>
                <a:cs typeface="Times New Roman" panose="02020603050405020304" pitchFamily="18" charset="0"/>
              </a:rPr>
              <a:t>Established event, injury, disease or event that triggers a presumption in service</a:t>
            </a:r>
          </a:p>
          <a:p>
            <a:pPr lvl="2">
              <a:spcAft>
                <a:spcPts val="600"/>
              </a:spcAft>
              <a:defRPr/>
            </a:pPr>
            <a:r>
              <a:rPr lang="en-US" dirty="0">
                <a:latin typeface="Times New Roman" panose="02020603050405020304" pitchFamily="18" charset="0"/>
                <a:cs typeface="Times New Roman" panose="02020603050405020304" pitchFamily="18" charset="0"/>
              </a:rPr>
              <a:t>Claimed disability or symptoms </a:t>
            </a:r>
            <a:r>
              <a:rPr lang="en-US" i="1" dirty="0">
                <a:latin typeface="Times New Roman" panose="02020603050405020304" pitchFamily="18" charset="0"/>
                <a:cs typeface="Times New Roman" panose="02020603050405020304" pitchFamily="18" charset="0"/>
              </a:rPr>
              <a:t>may be associated </a:t>
            </a:r>
            <a:r>
              <a:rPr lang="en-US" dirty="0">
                <a:latin typeface="Times New Roman" panose="02020603050405020304" pitchFamily="18" charset="0"/>
                <a:cs typeface="Times New Roman" panose="02020603050405020304" pitchFamily="18" charset="0"/>
              </a:rPr>
              <a:t>with the established event, injury, or disease </a:t>
            </a:r>
            <a:r>
              <a:rPr lang="en-US" i="1" dirty="0">
                <a:latin typeface="Times New Roman" panose="02020603050405020304" pitchFamily="18" charset="0"/>
                <a:cs typeface="Times New Roman" panose="02020603050405020304" pitchFamily="18" charset="0"/>
              </a:rPr>
              <a:t>or with another service-connected disability</a:t>
            </a:r>
            <a:endParaRPr lang="en-US" dirty="0">
              <a:latin typeface="Times New Roman" panose="02020603050405020304" pitchFamily="18" charset="0"/>
              <a:cs typeface="Times New Roman" panose="02020603050405020304" pitchFamily="18" charset="0"/>
            </a:endParaRP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a:pPr>
                <a:defRPr/>
              </a:pPr>
              <a:t>60</a:t>
            </a:fld>
            <a:endParaRPr lang="en-US"/>
          </a:p>
        </p:txBody>
      </p:sp>
      <p:sp>
        <p:nvSpPr>
          <p:cNvPr id="33797" name="TextBox 6"/>
          <p:cNvSpPr txBox="1">
            <a:spLocks noChangeArrowheads="1"/>
          </p:cNvSpPr>
          <p:nvPr/>
        </p:nvSpPr>
        <p:spPr bwMode="auto">
          <a:xfrm>
            <a:off x="152400" y="22112"/>
            <a:ext cx="8093947"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MEDICAL EXAMS/EVIDENCE</a:t>
            </a:r>
          </a:p>
        </p:txBody>
      </p:sp>
    </p:spTree>
    <p:extLst>
      <p:ext uri="{BB962C8B-B14F-4D97-AF65-F5344CB8AC3E}">
        <p14:creationId xmlns:p14="http://schemas.microsoft.com/office/powerpoint/2010/main" val="287054937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533400" y="1313909"/>
            <a:ext cx="10972800" cy="5117036"/>
          </a:xfrm>
        </p:spPr>
        <p:txBody>
          <a:bodyPr rtlCol="0">
            <a:noAutofit/>
          </a:bodyPr>
          <a:lstStyle/>
          <a:p>
            <a:pPr marL="457200" lvl="1" indent="-457200">
              <a:defRPr/>
            </a:pPr>
            <a:r>
              <a:rPr lang="en-US" altLang="en-US" sz="2400" b="1" u="sng" dirty="0" smtClean="0">
                <a:latin typeface="Times New Roman" panose="02020603050405020304" pitchFamily="18" charset="0"/>
                <a:cs typeface="Times New Roman" panose="02020603050405020304" pitchFamily="18" charset="0"/>
              </a:rPr>
              <a:t>Original </a:t>
            </a:r>
            <a:r>
              <a:rPr lang="en-US" altLang="en-US" sz="2400" b="1" u="sng" dirty="0">
                <a:latin typeface="Times New Roman" panose="02020603050405020304" pitchFamily="18" charset="0"/>
                <a:cs typeface="Times New Roman" panose="02020603050405020304" pitchFamily="18" charset="0"/>
              </a:rPr>
              <a:t>Claims</a:t>
            </a:r>
            <a:r>
              <a:rPr lang="en-US" altLang="en-US" sz="2400" dirty="0">
                <a:latin typeface="Times New Roman" panose="02020603050405020304" pitchFamily="18" charset="0"/>
                <a:cs typeface="Times New Roman" panose="02020603050405020304" pitchFamily="18" charset="0"/>
              </a:rPr>
              <a:t>: VA required to fully complete duty to assist (DTA)</a:t>
            </a:r>
          </a:p>
          <a:p>
            <a:pPr marL="457200" lvl="1" indent="-457200">
              <a:defRPr/>
            </a:pPr>
            <a:endParaRPr lang="en-US" altLang="en-US" sz="8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Reopened Claims/Reconsideration (filed prior to 2/19/19)</a:t>
            </a:r>
            <a:r>
              <a:rPr lang="en-US" altLang="en-US" sz="2400" dirty="0">
                <a:latin typeface="Times New Roman" panose="02020603050405020304" pitchFamily="18" charset="0"/>
                <a:cs typeface="Times New Roman" panose="02020603050405020304" pitchFamily="18" charset="0"/>
              </a:rPr>
              <a:t>: DTA required </a:t>
            </a:r>
            <a:r>
              <a:rPr lang="en-US" altLang="en-US" sz="2400" i="1" dirty="0">
                <a:solidFill>
                  <a:srgbClr val="991A1E"/>
                </a:solidFill>
                <a:latin typeface="Times New Roman" panose="02020603050405020304" pitchFamily="18" charset="0"/>
                <a:cs typeface="Times New Roman" panose="02020603050405020304" pitchFamily="18" charset="0"/>
              </a:rPr>
              <a:t>only if new and material evidence</a:t>
            </a:r>
            <a:r>
              <a:rPr lang="en-US" altLang="en-US" sz="2400" dirty="0">
                <a:solidFill>
                  <a:srgbClr val="991A1E"/>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is presented</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Supplemental Claims (filed after 2/19/19)</a:t>
            </a:r>
            <a:r>
              <a:rPr lang="en-US" altLang="en-US" sz="2400" dirty="0">
                <a:latin typeface="Times New Roman" panose="02020603050405020304" pitchFamily="18" charset="0"/>
                <a:cs typeface="Times New Roman" panose="02020603050405020304" pitchFamily="18" charset="0"/>
              </a:rPr>
              <a:t>: DTA required </a:t>
            </a:r>
            <a:r>
              <a:rPr lang="en-US" altLang="en-US" sz="2400" i="1" dirty="0">
                <a:solidFill>
                  <a:srgbClr val="991A1E"/>
                </a:solidFill>
                <a:latin typeface="Times New Roman" panose="02020603050405020304" pitchFamily="18" charset="0"/>
                <a:cs typeface="Times New Roman" panose="02020603050405020304" pitchFamily="18" charset="0"/>
              </a:rPr>
              <a:t>only if new and relevant evidence </a:t>
            </a:r>
            <a:r>
              <a:rPr lang="en-US" altLang="en-US" sz="2400" dirty="0">
                <a:latin typeface="Times New Roman" panose="02020603050405020304" pitchFamily="18" charset="0"/>
                <a:cs typeface="Times New Roman" panose="02020603050405020304" pitchFamily="18" charset="0"/>
              </a:rPr>
              <a:t>is presented. </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Survivor Claims</a:t>
            </a:r>
            <a:r>
              <a:rPr lang="en-US" altLang="en-US" sz="2400" dirty="0">
                <a:latin typeface="Times New Roman" panose="02020603050405020304" pitchFamily="18" charset="0"/>
                <a:cs typeface="Times New Roman" panose="02020603050405020304" pitchFamily="18" charset="0"/>
              </a:rPr>
              <a:t>: </a:t>
            </a:r>
            <a:r>
              <a:rPr lang="en-US" altLang="en-US" sz="2400" dirty="0" smtClean="0">
                <a:latin typeface="Times New Roman" panose="02020603050405020304" pitchFamily="18" charset="0"/>
                <a:cs typeface="Times New Roman" panose="02020603050405020304" pitchFamily="18" charset="0"/>
              </a:rPr>
              <a:t>DTA applies </a:t>
            </a:r>
            <a:r>
              <a:rPr lang="en-US" altLang="en-US" sz="2400" dirty="0">
                <a:latin typeface="Times New Roman" panose="02020603050405020304" pitchFamily="18" charset="0"/>
                <a:cs typeface="Times New Roman" panose="02020603050405020304" pitchFamily="18" charset="0"/>
              </a:rPr>
              <a:t>to all </a:t>
            </a:r>
            <a:r>
              <a:rPr lang="en-US" altLang="en-US" sz="2400" i="1" dirty="0">
                <a:solidFill>
                  <a:srgbClr val="991A1E"/>
                </a:solidFill>
                <a:latin typeface="Times New Roman" panose="02020603050405020304" pitchFamily="18" charset="0"/>
                <a:cs typeface="Times New Roman" panose="02020603050405020304" pitchFamily="18" charset="0"/>
              </a:rPr>
              <a:t>claimants</a:t>
            </a:r>
            <a:r>
              <a:rPr lang="en-US" altLang="en-US" sz="2400" dirty="0">
                <a:latin typeface="Times New Roman" panose="02020603050405020304" pitchFamily="18" charset="0"/>
                <a:cs typeface="Times New Roman" panose="02020603050405020304" pitchFamily="18" charset="0"/>
              </a:rPr>
              <a:t>, including survivors: qualified persons who may stand to gain a benefit. </a:t>
            </a:r>
          </a:p>
          <a:p>
            <a:pPr marL="171450" lvl="1" indent="-17145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Higher Level Review/Appeal to the Board</a:t>
            </a:r>
            <a:r>
              <a:rPr lang="en-US" altLang="en-US" sz="2400" dirty="0">
                <a:latin typeface="Times New Roman" panose="02020603050405020304" pitchFamily="18" charset="0"/>
                <a:cs typeface="Times New Roman" panose="02020603050405020304" pitchFamily="18" charset="0"/>
              </a:rPr>
              <a:t>: If VA attempted but did </a:t>
            </a:r>
            <a:r>
              <a:rPr lang="en-US" altLang="en-US" sz="2400" dirty="0" smtClean="0">
                <a:latin typeface="Times New Roman" panose="02020603050405020304" pitchFamily="18" charset="0"/>
                <a:cs typeface="Times New Roman" panose="02020603050405020304" pitchFamily="18" charset="0"/>
              </a:rPr>
              <a:t>not </a:t>
            </a:r>
            <a:r>
              <a:rPr lang="en-US" altLang="en-US" sz="2400" dirty="0">
                <a:latin typeface="Times New Roman" panose="02020603050405020304" pitchFamily="18" charset="0"/>
                <a:cs typeface="Times New Roman" panose="02020603050405020304" pitchFamily="18" charset="0"/>
              </a:rPr>
              <a:t>complete </a:t>
            </a:r>
            <a:r>
              <a:rPr lang="en-US" altLang="en-US" sz="2400" dirty="0" smtClean="0">
                <a:latin typeface="Times New Roman" panose="02020603050405020304" pitchFamily="18" charset="0"/>
                <a:cs typeface="Times New Roman" panose="02020603050405020304" pitchFamily="18" charset="0"/>
              </a:rPr>
              <a:t>DTA, </a:t>
            </a:r>
            <a:r>
              <a:rPr lang="en-US" altLang="en-US" sz="2400" dirty="0">
                <a:latin typeface="Times New Roman" panose="02020603050405020304" pitchFamily="18" charset="0"/>
                <a:cs typeface="Times New Roman" panose="02020603050405020304" pitchFamily="18" charset="0"/>
              </a:rPr>
              <a:t>that is an error. Board can </a:t>
            </a:r>
            <a:r>
              <a:rPr lang="en-US" altLang="en-US" sz="2400" dirty="0" smtClean="0">
                <a:latin typeface="Times New Roman" panose="02020603050405020304" pitchFamily="18" charset="0"/>
                <a:cs typeface="Times New Roman" panose="02020603050405020304" pitchFamily="18" charset="0"/>
              </a:rPr>
              <a:t>order the VA </a:t>
            </a:r>
            <a:r>
              <a:rPr lang="en-US" altLang="en-US" sz="2400" dirty="0">
                <a:latin typeface="Times New Roman" panose="02020603050405020304" pitchFamily="18" charset="0"/>
                <a:cs typeface="Times New Roman" panose="02020603050405020304" pitchFamily="18" charset="0"/>
              </a:rPr>
              <a:t>to </a:t>
            </a:r>
            <a:r>
              <a:rPr lang="en-US" altLang="en-US" sz="2400" dirty="0" smtClean="0">
                <a:latin typeface="Times New Roman" panose="02020603050405020304" pitchFamily="18" charset="0"/>
                <a:cs typeface="Times New Roman" panose="02020603050405020304" pitchFamily="18" charset="0"/>
              </a:rPr>
              <a:t>fix if </a:t>
            </a:r>
            <a:r>
              <a:rPr lang="en-US" altLang="en-US" sz="2400" dirty="0">
                <a:latin typeface="Times New Roman" panose="02020603050405020304" pitchFamily="18" charset="0"/>
                <a:cs typeface="Times New Roman" panose="02020603050405020304" pitchFamily="18" charset="0"/>
              </a:rPr>
              <a:t>benefit cannot be granted immediately.</a:t>
            </a:r>
          </a:p>
          <a:p>
            <a:pPr marL="392113" lvl="1" indent="0">
              <a:buNone/>
              <a:defRPr/>
            </a:pPr>
            <a:endParaRPr lang="en-US" altLang="en-US" sz="3300" dirty="0"/>
          </a:p>
        </p:txBody>
      </p:sp>
      <p:sp>
        <p:nvSpPr>
          <p:cNvPr id="2" name="Slide Number Placeholder 1"/>
          <p:cNvSpPr>
            <a:spLocks noGrp="1"/>
          </p:cNvSpPr>
          <p:nvPr>
            <p:ph type="sldNum" sz="quarter" idx="12"/>
          </p:nvPr>
        </p:nvSpPr>
        <p:spPr/>
        <p:txBody>
          <a:bodyPr/>
          <a:lstStyle/>
          <a:p>
            <a:pPr>
              <a:defRPr/>
            </a:pPr>
            <a:fld id="{5A17B246-7BAA-4CB8-BC4A-C6E69445A10F}" type="slidenum">
              <a:rPr lang="en-US"/>
              <a:pPr>
                <a:defRPr/>
              </a:pPr>
              <a:t>61</a:t>
            </a:fld>
            <a:endParaRPr lang="en-US" dirty="0"/>
          </a:p>
        </p:txBody>
      </p:sp>
      <p:sp>
        <p:nvSpPr>
          <p:cNvPr id="6" name="TextBox 6"/>
          <p:cNvSpPr txBox="1">
            <a:spLocks noChangeArrowheads="1"/>
          </p:cNvSpPr>
          <p:nvPr/>
        </p:nvSpPr>
        <p:spPr bwMode="auto">
          <a:xfrm>
            <a:off x="76200" y="100049"/>
            <a:ext cx="8839199"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IN DIFFERENT CLAIM TYPES</a:t>
            </a:r>
          </a:p>
        </p:txBody>
      </p:sp>
    </p:spTree>
    <p:extLst>
      <p:ext uri="{BB962C8B-B14F-4D97-AF65-F5344CB8AC3E}">
        <p14:creationId xmlns:p14="http://schemas.microsoft.com/office/powerpoint/2010/main" val="392511917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07924"/>
            <a:ext cx="10439400" cy="5323116"/>
          </a:xfrm>
        </p:spPr>
        <p:txBody>
          <a:bodyPr rtlCol="0">
            <a:normAutofit/>
          </a:bodyPr>
          <a:lstStyle/>
          <a:p>
            <a:pPr marL="0" indent="0">
              <a:buNone/>
              <a:defRPr/>
            </a:pPr>
            <a:r>
              <a:rPr lang="en-US" sz="3000" dirty="0">
                <a:latin typeface="Times New Roman" panose="02020603050405020304" pitchFamily="18" charset="0"/>
                <a:cs typeface="Times New Roman" panose="02020603050405020304" pitchFamily="18" charset="0"/>
              </a:rPr>
              <a:t> VA does not need to provide Duty to Assist when: </a:t>
            </a:r>
          </a:p>
          <a:p>
            <a:pPr marL="0" indent="0">
              <a:buNone/>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Application not complete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No legal standing (not a claimant)</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 is inherently incredible </a:t>
            </a:r>
          </a:p>
          <a:p>
            <a:pPr marL="1371600" lvl="1">
              <a:buNone/>
              <a:defRPr/>
            </a:pPr>
            <a:r>
              <a:rPr lang="en-US" sz="3000" dirty="0">
                <a:latin typeface="Times New Roman" panose="02020603050405020304" pitchFamily="18" charset="0"/>
                <a:cs typeface="Times New Roman" panose="02020603050405020304" pitchFamily="18" charset="0"/>
              </a:rPr>
              <a:t>	</a:t>
            </a: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cooperate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notify VA of relevant records</a:t>
            </a:r>
          </a:p>
          <a:p>
            <a:pPr marL="393192"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082AB6A3-64AB-475E-BE46-2A1F60EDBB79}" type="slidenum">
              <a:rPr lang="en-US"/>
              <a:pPr>
                <a:defRPr/>
              </a:pPr>
              <a:t>62</a:t>
            </a:fld>
            <a:endParaRPr lang="en-US"/>
          </a:p>
        </p:txBody>
      </p:sp>
      <p:sp>
        <p:nvSpPr>
          <p:cNvPr id="27653" name="TextBox 6"/>
          <p:cNvSpPr txBox="1">
            <a:spLocks noChangeArrowheads="1"/>
          </p:cNvSpPr>
          <p:nvPr/>
        </p:nvSpPr>
        <p:spPr bwMode="auto">
          <a:xfrm>
            <a:off x="76200" y="195866"/>
            <a:ext cx="8244743"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NO REQUIRED DUTY TO ASSIST</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66318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86674"/>
            <a:ext cx="10744200" cy="5334801"/>
          </a:xfrm>
        </p:spPr>
        <p:txBody>
          <a:bodyPr rtlCol="0">
            <a:normAutofit/>
          </a:bodyPr>
          <a:lstStyle/>
          <a:p>
            <a:pPr marL="109728" indent="0">
              <a:buNone/>
              <a:defRPr/>
            </a:pPr>
            <a:r>
              <a:rPr lang="en-US" dirty="0"/>
              <a:t> </a:t>
            </a:r>
            <a:r>
              <a:rPr lang="en-US" dirty="0">
                <a:latin typeface="Times New Roman" panose="02020603050405020304" pitchFamily="18" charset="0"/>
                <a:cs typeface="Times New Roman" panose="02020603050405020304" pitchFamily="18" charset="0"/>
              </a:rPr>
              <a:t>VA will discontinue Duty to Assist when:</a:t>
            </a:r>
          </a:p>
          <a:p>
            <a:pPr marL="109728" indent="0">
              <a:buNone/>
              <a:defRPr/>
            </a:pPr>
            <a:endParaRPr lang="en-US"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can grant on the evidence of </a:t>
            </a:r>
            <a:r>
              <a:rPr lang="en-US" sz="2600" dirty="0" smtClean="0">
                <a:latin typeface="Times New Roman" panose="02020603050405020304" pitchFamily="18" charset="0"/>
                <a:cs typeface="Times New Roman" panose="02020603050405020304" pitchFamily="18" charset="0"/>
              </a:rPr>
              <a:t>record</a:t>
            </a:r>
            <a:endParaRPr lang="en-US" sz="2600" dirty="0">
              <a:latin typeface="Times New Roman" panose="02020603050405020304" pitchFamily="18" charset="0"/>
              <a:cs typeface="Times New Roman" panose="02020603050405020304" pitchFamily="18" charset="0"/>
            </a:endParaRP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All evidence is of </a:t>
            </a:r>
            <a:r>
              <a:rPr lang="en-US" sz="2600" dirty="0" smtClean="0">
                <a:latin typeface="Times New Roman" panose="02020603050405020304" pitchFamily="18" charset="0"/>
                <a:cs typeface="Times New Roman" panose="02020603050405020304" pitchFamily="18" charset="0"/>
              </a:rPr>
              <a:t>record</a:t>
            </a:r>
            <a:endParaRPr lang="en-US" sz="2600" dirty="0">
              <a:latin typeface="Times New Roman" panose="02020603050405020304" pitchFamily="18" charset="0"/>
              <a:cs typeface="Times New Roman" panose="02020603050405020304" pitchFamily="18" charset="0"/>
            </a:endParaRP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is notified that records are not available and further attempts would be </a:t>
            </a:r>
            <a:r>
              <a:rPr lang="en-US" sz="2600" dirty="0" smtClean="0">
                <a:latin typeface="Times New Roman" panose="02020603050405020304" pitchFamily="18" charset="0"/>
                <a:cs typeface="Times New Roman" panose="02020603050405020304" pitchFamily="18" charset="0"/>
              </a:rPr>
              <a:t>futile</a:t>
            </a:r>
            <a:endParaRPr lang="en-US" sz="2600" dirty="0">
              <a:latin typeface="Times New Roman" panose="02020603050405020304" pitchFamily="18" charset="0"/>
              <a:cs typeface="Times New Roman" panose="02020603050405020304" pitchFamily="18" charset="0"/>
            </a:endParaRPr>
          </a:p>
          <a:p>
            <a:pPr marL="1143000" lvl="1" indent="0">
              <a:buNone/>
              <a:defRPr/>
            </a:pPr>
            <a:r>
              <a:rPr lang="en-US" sz="2200" dirty="0">
                <a:latin typeface="Times New Roman" panose="02020603050405020304" pitchFamily="18" charset="0"/>
                <a:cs typeface="Times New Roman" panose="02020603050405020304" pitchFamily="18" charset="0"/>
              </a:rPr>
              <a:t>	</a:t>
            </a:r>
          </a:p>
          <a:p>
            <a:pPr marL="1600200" lvl="1" indent="-457200">
              <a:defRPr/>
            </a:pPr>
            <a:r>
              <a:rPr lang="en-US" sz="2600" dirty="0">
                <a:latin typeface="Times New Roman" panose="02020603050405020304" pitchFamily="18" charset="0"/>
                <a:cs typeface="Times New Roman" panose="02020603050405020304" pitchFamily="18" charset="0"/>
              </a:rPr>
              <a:t>Records have no bearing on issue</a:t>
            </a:r>
            <a:endParaRPr lang="en-US" sz="2600" dirty="0">
              <a:solidFill>
                <a:srgbClr val="C00000"/>
              </a:solidFill>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93590D23-3BDC-4CB5-A3ED-F1CFDAA66498}" type="slidenum">
              <a:rPr lang="en-US"/>
              <a:pPr>
                <a:defRPr/>
              </a:pPr>
              <a:t>63</a:t>
            </a:fld>
            <a:endParaRPr lang="en-US"/>
          </a:p>
        </p:txBody>
      </p:sp>
      <p:sp>
        <p:nvSpPr>
          <p:cNvPr id="31749" name="TextBox 6"/>
          <p:cNvSpPr txBox="1">
            <a:spLocks noChangeArrowheads="1"/>
          </p:cNvSpPr>
          <p:nvPr/>
        </p:nvSpPr>
        <p:spPr bwMode="auto">
          <a:xfrm>
            <a:off x="152400" y="65093"/>
            <a:ext cx="6989594" cy="132343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4000" b="1" dirty="0">
                <a:latin typeface="Times New Roman" panose="02020603050405020304" pitchFamily="18" charset="0"/>
                <a:cs typeface="Times New Roman" panose="02020603050405020304" pitchFamily="18" charset="0"/>
              </a:rPr>
              <a:t>DISCONTINUING DUTY TO ASSIST</a:t>
            </a:r>
            <a:endParaRPr lang="en-US" alt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447599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990600" y="1676400"/>
            <a:ext cx="10363200" cy="4778829"/>
          </a:xfrm>
        </p:spPr>
        <p:txBody>
          <a:bodyPr>
            <a:normAutofit fontScale="92500" lnSpcReduction="10000"/>
          </a:bodyPr>
          <a:lstStyle/>
          <a:p>
            <a:pPr marL="457200" lvl="1" indent="0">
              <a:buNone/>
            </a:pPr>
            <a:r>
              <a:rPr lang="en-US" altLang="en-US" u="sng" dirty="0">
                <a:latin typeface="Times New Roman" panose="02020603050405020304" pitchFamily="18" charset="0"/>
                <a:cs typeface="Times New Roman" panose="02020603050405020304" pitchFamily="18" charset="0"/>
              </a:rPr>
              <a:t>Records </a:t>
            </a:r>
          </a:p>
          <a:p>
            <a:pPr lvl="1" eaLnBrk="1" hangingPunct="1"/>
            <a:r>
              <a:rPr lang="en-US" altLang="en-US" dirty="0">
                <a:latin typeface="Times New Roman" panose="02020603050405020304" pitchFamily="18" charset="0"/>
                <a:cs typeface="Times New Roman" panose="02020603050405020304" pitchFamily="18" charset="0"/>
              </a:rPr>
              <a:t>Request is </a:t>
            </a:r>
            <a:r>
              <a:rPr lang="en-US" altLang="en-US" dirty="0" smtClean="0">
                <a:latin typeface="Times New Roman" panose="02020603050405020304" pitchFamily="18" charset="0"/>
                <a:cs typeface="Times New Roman" panose="02020603050405020304" pitchFamily="18" charset="0"/>
              </a:rPr>
              <a:t>made by VA </a:t>
            </a:r>
            <a:r>
              <a:rPr lang="en-US" altLang="en-US" dirty="0">
                <a:latin typeface="Times New Roman" panose="02020603050405020304" pitchFamily="18" charset="0"/>
                <a:cs typeface="Times New Roman" panose="02020603050405020304" pitchFamily="18" charset="0"/>
              </a:rPr>
              <a:t>to the wrong facility/wrong address </a:t>
            </a:r>
          </a:p>
          <a:p>
            <a:pPr lvl="1" eaLnBrk="1" hangingPunct="1"/>
            <a:r>
              <a:rPr lang="en-US" altLang="en-US" dirty="0">
                <a:latin typeface="Times New Roman" panose="02020603050405020304" pitchFamily="18" charset="0"/>
                <a:cs typeface="Times New Roman" panose="02020603050405020304" pitchFamily="18" charset="0"/>
              </a:rPr>
              <a:t>The correct type of records are not requested</a:t>
            </a:r>
          </a:p>
          <a:p>
            <a:pPr lvl="1"/>
            <a:r>
              <a:rPr lang="en-US" altLang="en-US" dirty="0">
                <a:latin typeface="Times New Roman" panose="02020603050405020304" pitchFamily="18" charset="0"/>
                <a:cs typeface="Times New Roman" panose="02020603050405020304" pitchFamily="18" charset="0"/>
              </a:rPr>
              <a:t>Wrong dates are requested</a:t>
            </a:r>
          </a:p>
          <a:p>
            <a:pPr marL="457200" lvl="1" indent="0">
              <a:buNone/>
            </a:pPr>
            <a:endParaRPr lang="en-US" altLang="en-US" dirty="0">
              <a:latin typeface="Times New Roman" panose="02020603050405020304" pitchFamily="18" charset="0"/>
              <a:cs typeface="Times New Roman" panose="02020603050405020304" pitchFamily="18" charset="0"/>
            </a:endParaRPr>
          </a:p>
          <a:p>
            <a:pPr marL="457200" lvl="1" indent="0">
              <a:buNone/>
            </a:pPr>
            <a:r>
              <a:rPr lang="en-US" altLang="en-US" u="sng" dirty="0">
                <a:latin typeface="Times New Roman" panose="02020603050405020304" pitchFamily="18" charset="0"/>
                <a:cs typeface="Times New Roman" panose="02020603050405020304" pitchFamily="18" charset="0"/>
              </a:rPr>
              <a:t>Exams </a:t>
            </a:r>
          </a:p>
          <a:p>
            <a:pPr lvl="1" eaLnBrk="1" hangingPunct="1"/>
            <a:r>
              <a:rPr lang="en-US" altLang="en-US" dirty="0">
                <a:latin typeface="Times New Roman" panose="02020603050405020304" pitchFamily="18" charset="0"/>
                <a:cs typeface="Times New Roman" panose="02020603050405020304" pitchFamily="18" charset="0"/>
              </a:rPr>
              <a:t>VA fails to request exam when warranted</a:t>
            </a:r>
          </a:p>
          <a:p>
            <a:pPr lvl="1" eaLnBrk="1" hangingPunct="1"/>
            <a:r>
              <a:rPr lang="en-US" altLang="en-US" dirty="0">
                <a:latin typeface="Times New Roman" panose="02020603050405020304" pitchFamily="18" charset="0"/>
                <a:cs typeface="Times New Roman" panose="02020603050405020304" pitchFamily="18" charset="0"/>
              </a:rPr>
              <a:t>Examiner fails to review evidence of record</a:t>
            </a:r>
          </a:p>
          <a:p>
            <a:pPr lvl="1" eaLnBrk="1" hangingPunct="1"/>
            <a:r>
              <a:rPr lang="en-US" altLang="en-US" dirty="0">
                <a:latin typeface="Times New Roman" panose="02020603050405020304" pitchFamily="18" charset="0"/>
                <a:cs typeface="Times New Roman" panose="02020603050405020304" pitchFamily="18" charset="0"/>
              </a:rPr>
              <a:t>Medical opinion fails to address correct path of service connection/does not provide </a:t>
            </a:r>
            <a:r>
              <a:rPr lang="en-US" altLang="en-US" dirty="0" smtClean="0">
                <a:latin typeface="Times New Roman" panose="02020603050405020304" pitchFamily="18" charset="0"/>
                <a:cs typeface="Times New Roman" panose="02020603050405020304" pitchFamily="18" charset="0"/>
              </a:rPr>
              <a:t>rationale</a:t>
            </a:r>
          </a:p>
          <a:p>
            <a:pPr lvl="1" eaLnBrk="1" hangingPunct="1">
              <a:buFont typeface="Wingdings" panose="05000000000000000000" pitchFamily="2" charset="2"/>
              <a:buChar char="§"/>
            </a:pPr>
            <a:endParaRPr lang="en-US" altLang="en-US" dirty="0">
              <a:latin typeface="Times New Roman" panose="02020603050405020304" pitchFamily="18" charset="0"/>
              <a:cs typeface="Times New Roman" panose="02020603050405020304" pitchFamily="18" charset="0"/>
            </a:endParaRPr>
          </a:p>
          <a:p>
            <a:pPr marL="0" lvl="1" indent="0" algn="ctr">
              <a:buNone/>
            </a:pPr>
            <a:r>
              <a:rPr lang="en-US" altLang="en-US" sz="3000" b="1" dirty="0">
                <a:latin typeface="Times New Roman" panose="02020603050405020304" pitchFamily="18" charset="0"/>
                <a:cs typeface="Times New Roman" panose="02020603050405020304" pitchFamily="18" charset="0"/>
              </a:rPr>
              <a:t>How can you help prevent these types of errors?</a:t>
            </a:r>
          </a:p>
          <a:p>
            <a:pPr lvl="1" eaLnBrk="1" hangingPunct="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a:pPr>
                <a:defRPr/>
              </a:pPr>
              <a:t>64</a:t>
            </a:fld>
            <a:endParaRPr lang="en-US"/>
          </a:p>
        </p:txBody>
      </p:sp>
      <p:sp>
        <p:nvSpPr>
          <p:cNvPr id="39941" name="TextBox 6"/>
          <p:cNvSpPr txBox="1">
            <a:spLocks noChangeArrowheads="1"/>
          </p:cNvSpPr>
          <p:nvPr/>
        </p:nvSpPr>
        <p:spPr bwMode="auto">
          <a:xfrm>
            <a:off x="228600" y="1859"/>
            <a:ext cx="82740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ASSIST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110126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609600" y="1676400"/>
            <a:ext cx="10972800" cy="4778829"/>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Spelling counts! Check names, addresses, dates</a:t>
            </a:r>
          </a:p>
          <a:p>
            <a:pPr lvl="1">
              <a:spcAft>
                <a:spcPts val="600"/>
              </a:spcAft>
            </a:pPr>
            <a:r>
              <a:rPr lang="en-US" altLang="en-US" dirty="0">
                <a:latin typeface="Times New Roman" panose="02020603050405020304" pitchFamily="18" charset="0"/>
                <a:cs typeface="Times New Roman" panose="02020603050405020304" pitchFamily="18" charset="0"/>
              </a:rPr>
              <a:t>Review the file and ensure that all relevant records have been properly requested and obtained </a:t>
            </a:r>
          </a:p>
          <a:p>
            <a:pPr lvl="1">
              <a:spcAft>
                <a:spcPts val="600"/>
              </a:spcAft>
            </a:pPr>
            <a:r>
              <a:rPr lang="en-US" altLang="en-US" dirty="0">
                <a:latin typeface="Times New Roman" panose="02020603050405020304" pitchFamily="18" charset="0"/>
                <a:cs typeface="Times New Roman" panose="02020603050405020304" pitchFamily="18" charset="0"/>
              </a:rPr>
              <a:t>If key records are unavailable, cite applicable laws that can presume evidence (combat veteran presumption, fear-easing stressors, etc.)</a:t>
            </a:r>
          </a:p>
          <a:p>
            <a:pPr lvl="1">
              <a:spcAft>
                <a:spcPts val="600"/>
              </a:spcAft>
            </a:pPr>
            <a:r>
              <a:rPr lang="en-US" altLang="en-US" dirty="0">
                <a:latin typeface="Times New Roman" panose="02020603050405020304" pitchFamily="18" charset="0"/>
                <a:cs typeface="Times New Roman" panose="02020603050405020304" pitchFamily="18" charset="0"/>
              </a:rPr>
              <a:t>Understand what is being requested in VA’s letters and help claimants complete requested responses</a:t>
            </a:r>
          </a:p>
          <a:p>
            <a:pPr lvl="1">
              <a:spcAft>
                <a:spcPts val="600"/>
              </a:spcAft>
            </a:pPr>
            <a:r>
              <a:rPr lang="en-US" dirty="0">
                <a:latin typeface="Times New Roman" panose="02020603050405020304" pitchFamily="18" charset="0"/>
                <a:cs typeface="Times New Roman" panose="02020603050405020304" pitchFamily="18" charset="0"/>
              </a:rPr>
              <a:t>Keep veteran informed, especially of VA timeliness requirements</a:t>
            </a:r>
          </a:p>
          <a:p>
            <a:pPr lvl="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a:pPr>
                <a:defRPr/>
              </a:pPr>
              <a:t>65</a:t>
            </a:fld>
            <a:endParaRPr lang="en-US"/>
          </a:p>
        </p:txBody>
      </p:sp>
      <p:sp>
        <p:nvSpPr>
          <p:cNvPr id="39941" name="TextBox 6"/>
          <p:cNvSpPr txBox="1">
            <a:spLocks noChangeArrowheads="1"/>
          </p:cNvSpPr>
          <p:nvPr/>
        </p:nvSpPr>
        <p:spPr bwMode="auto">
          <a:xfrm>
            <a:off x="228600" y="304800"/>
            <a:ext cx="723177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HOW CAN YOU HELP?</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487602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a:buFont typeface="Arial" charset="0"/>
              <a:buChar char="•"/>
              <a:defRPr/>
            </a:pPr>
            <a:r>
              <a:rPr lang="en-US" dirty="0" smtClean="0">
                <a:latin typeface="Times New Roman" panose="02020603050405020304" pitchFamily="18" charset="0"/>
                <a:cs typeface="Times New Roman" panose="02020603050405020304" pitchFamily="18" charset="0"/>
              </a:rPr>
              <a:t>If the veteran has filed a VA claim in the past, prior to completing 21-526ez, pull up the veteran’s file in VBMS!</a:t>
            </a:r>
            <a:endParaRPr lang="en-US" dirty="0">
              <a:latin typeface="Times New Roman" panose="02020603050405020304" pitchFamily="18" charset="0"/>
              <a:cs typeface="Times New Roman" panose="02020603050405020304" pitchFamily="18" charset="0"/>
            </a:endParaRPr>
          </a:p>
          <a:p>
            <a:pPr>
              <a:buFont typeface="Arial" charset="0"/>
              <a:buChar char="•"/>
              <a:defRPr/>
            </a:pPr>
            <a:r>
              <a:rPr lang="en-US" dirty="0" smtClean="0">
                <a:latin typeface="Times New Roman" panose="02020603050405020304" pitchFamily="18" charset="0"/>
                <a:cs typeface="Times New Roman" panose="02020603050405020304" pitchFamily="18" charset="0"/>
              </a:rPr>
              <a:t>Use Vetraspec to autocomplete form </a:t>
            </a:r>
          </a:p>
          <a:p>
            <a:pPr>
              <a:buFont typeface="Arial" charset="0"/>
              <a:buChar char="•"/>
              <a:defRPr/>
            </a:pPr>
            <a:r>
              <a:rPr lang="en-US" dirty="0" smtClean="0">
                <a:latin typeface="Times New Roman" panose="02020603050405020304" pitchFamily="18" charset="0"/>
                <a:cs typeface="Times New Roman" panose="02020603050405020304" pitchFamily="18" charset="0"/>
              </a:rPr>
              <a:t>ASSUME NOTHING</a:t>
            </a:r>
          </a:p>
          <a:p>
            <a:pPr lvl="1">
              <a:buFont typeface="Arial" charset="0"/>
              <a:buChar char="–"/>
              <a:defRPr/>
            </a:pPr>
            <a:r>
              <a:rPr lang="en-US" sz="2400" i="1" u="sng" dirty="0">
                <a:latin typeface="Times New Roman" panose="02020603050405020304" pitchFamily="18" charset="0"/>
                <a:cs typeface="Times New Roman" panose="02020603050405020304" pitchFamily="18" charset="0"/>
              </a:rPr>
              <a:t>Talk through ALL the questions listed on the 21-526 EZ</a:t>
            </a:r>
          </a:p>
          <a:p>
            <a:pPr lvl="2">
              <a:buFont typeface="Arial" charset="0"/>
              <a:buChar char="•"/>
              <a:defRPr/>
            </a:pPr>
            <a:r>
              <a:rPr lang="en-US" dirty="0">
                <a:latin typeface="Times New Roman" panose="02020603050405020304" pitchFamily="18" charset="0"/>
                <a:cs typeface="Times New Roman" panose="02020603050405020304" pitchFamily="18" charset="0"/>
              </a:rPr>
              <a:t>HAVE YOU EVER FILED A VA CLAIM FOR BENEFITS?</a:t>
            </a:r>
          </a:p>
          <a:p>
            <a:pPr lvl="2">
              <a:buFont typeface="Arial" charset="0"/>
              <a:buChar char="•"/>
              <a:defRPr/>
            </a:pPr>
            <a:r>
              <a:rPr lang="en-US" dirty="0">
                <a:latin typeface="Times New Roman" panose="02020603050405020304" pitchFamily="18" charset="0"/>
                <a:cs typeface="Times New Roman" panose="02020603050405020304" pitchFamily="18" charset="0"/>
              </a:rPr>
              <a:t>ARE YOU HOMELESS?</a:t>
            </a:r>
          </a:p>
          <a:p>
            <a:pPr lvl="2">
              <a:buFont typeface="Arial" charset="0"/>
              <a:buChar char="•"/>
              <a:defRPr/>
            </a:pPr>
            <a:r>
              <a:rPr lang="en-US" dirty="0">
                <a:latin typeface="Times New Roman" panose="02020603050405020304" pitchFamily="18" charset="0"/>
                <a:cs typeface="Times New Roman" panose="02020603050405020304" pitchFamily="18" charset="0"/>
              </a:rPr>
              <a:t>DID YOU SERVE UNDER ANY OTHER NAME?</a:t>
            </a:r>
          </a:p>
          <a:p>
            <a:pPr marL="914400" lvl="2" indent="0">
              <a:buNone/>
              <a:defRPr/>
            </a:pPr>
            <a:endParaRPr lang="en-US" dirty="0"/>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EEE7FF57-9CD2-4933-B8A8-B77D72FCB779}" type="slidenum">
              <a:rPr lang="en-US" altLang="en-US" sz="2800"/>
              <a:pPr>
                <a:spcBef>
                  <a:spcPct val="0"/>
                </a:spcBef>
                <a:buFontTx/>
                <a:buNone/>
              </a:pPr>
              <a:t>66</a:t>
            </a:fld>
            <a:endParaRPr lang="en-US" altLang="en-US" sz="2800" dirty="0"/>
          </a:p>
        </p:txBody>
      </p:sp>
      <p:sp>
        <p:nvSpPr>
          <p:cNvPr id="7170" name="Title 1"/>
          <p:cNvSpPr>
            <a:spLocks noGrp="1"/>
          </p:cNvSpPr>
          <p:nvPr>
            <p:ph type="title"/>
          </p:nvPr>
        </p:nvSpPr>
        <p:spPr>
          <a:xfrm>
            <a:off x="152400" y="228600"/>
            <a:ext cx="8305800" cy="838200"/>
          </a:xfrm>
        </p:spPr>
        <p:txBody>
          <a:bodyPr/>
          <a:lstStyle/>
          <a:p>
            <a:pPr eaLnBrk="1" hangingPunct="1"/>
            <a:r>
              <a:rPr lang="en-US" altLang="en-US" sz="3600" dirty="0" smtClean="0">
                <a:latin typeface="Times New Roman" panose="02020603050405020304" pitchFamily="18" charset="0"/>
                <a:cs typeface="Times New Roman" panose="02020603050405020304" pitchFamily="18" charset="0"/>
              </a:rPr>
              <a:t>How to complete VA Form 526ez</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708130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914400" y="1524000"/>
            <a:ext cx="10439400" cy="4953000"/>
          </a:xfrm>
        </p:spPr>
        <p:txBody>
          <a:bodyPr/>
          <a:lstStyle/>
          <a:p>
            <a:pPr eaLnBrk="1" hangingPunct="1">
              <a:defRPr/>
            </a:pPr>
            <a:endParaRPr lang="en-US" altLang="en-US" dirty="0" smtClean="0">
              <a:latin typeface="Times New Roman" panose="02020603050405020304" pitchFamily="18" charset="0"/>
              <a:cs typeface="Times New Roman" panose="02020603050405020304" pitchFamily="18" charset="0"/>
            </a:endParaRPr>
          </a:p>
          <a:p>
            <a:pPr eaLnBrk="1" hangingPunct="1">
              <a:defRPr/>
            </a:pPr>
            <a:r>
              <a:rPr lang="en-US" altLang="en-US" dirty="0" smtClean="0">
                <a:latin typeface="Times New Roman" panose="02020603050405020304" pitchFamily="18" charset="0"/>
                <a:cs typeface="Times New Roman" panose="02020603050405020304" pitchFamily="18" charset="0"/>
              </a:rPr>
              <a:t>Why are the instructions important?  (Pages 1-7)</a:t>
            </a:r>
          </a:p>
          <a:p>
            <a:pPr marL="0" indent="0">
              <a:buNone/>
              <a:defRPr/>
            </a:pPr>
            <a:endParaRPr lang="en-US" altLang="en-US" dirty="0" smtClean="0">
              <a:latin typeface="Times New Roman" panose="02020603050405020304" pitchFamily="18" charset="0"/>
              <a:cs typeface="Times New Roman" panose="02020603050405020304" pitchFamily="18" charset="0"/>
            </a:endParaRPr>
          </a:p>
          <a:p>
            <a:pPr marL="0" indent="0">
              <a:buNone/>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smtClean="0">
                <a:latin typeface="Times New Roman" panose="02020603050405020304" pitchFamily="18" charset="0"/>
                <a:cs typeface="Times New Roman" panose="02020603050405020304" pitchFamily="18" charset="0"/>
              </a:rPr>
              <a:t>When additional </a:t>
            </a:r>
            <a:r>
              <a:rPr lang="en-US" altLang="en-US" dirty="0">
                <a:latin typeface="Times New Roman" panose="02020603050405020304" pitchFamily="18" charset="0"/>
                <a:cs typeface="Times New Roman" panose="02020603050405020304" pitchFamily="18" charset="0"/>
              </a:rPr>
              <a:t>f</a:t>
            </a:r>
            <a:r>
              <a:rPr lang="en-US" altLang="en-US" dirty="0" smtClean="0">
                <a:latin typeface="Times New Roman" panose="02020603050405020304" pitchFamily="18" charset="0"/>
                <a:cs typeface="Times New Roman" panose="02020603050405020304" pitchFamily="18" charset="0"/>
              </a:rPr>
              <a:t>orms are/are not needed.</a:t>
            </a:r>
          </a:p>
          <a:p>
            <a:pPr eaLnBrk="1" hangingPunct="1">
              <a:defRPr/>
            </a:pPr>
            <a:endParaRPr lang="en-US" altLang="en-US" dirty="0" smtClean="0">
              <a:latin typeface="Times New Roman" panose="02020603050405020304" pitchFamily="18" charset="0"/>
              <a:cs typeface="Times New Roman" panose="02020603050405020304" pitchFamily="18" charset="0"/>
            </a:endParaRP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92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6F96CA6-97D1-43FB-8984-611E3DFD9466}" type="slidenum">
              <a:rPr lang="en-US" altLang="en-US" sz="2800"/>
              <a:pPr>
                <a:spcBef>
                  <a:spcPct val="0"/>
                </a:spcBef>
                <a:buFontTx/>
                <a:buNone/>
              </a:pPr>
              <a:t>67</a:t>
            </a:fld>
            <a:endParaRPr lang="en-US" altLang="en-US" sz="2800"/>
          </a:p>
        </p:txBody>
      </p:sp>
      <p:sp>
        <p:nvSpPr>
          <p:cNvPr id="9218" name="Title 1"/>
          <p:cNvSpPr>
            <a:spLocks noGrp="1"/>
          </p:cNvSpPr>
          <p:nvPr>
            <p:ph type="title"/>
          </p:nvPr>
        </p:nvSpPr>
        <p:spPr>
          <a:xfrm>
            <a:off x="152400" y="152400"/>
            <a:ext cx="7924800" cy="10668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INSTRUCTIONS ACCOMPANY </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THE 21-526EZ</a:t>
            </a:r>
          </a:p>
        </p:txBody>
      </p:sp>
    </p:spTree>
    <p:extLst>
      <p:ext uri="{BB962C8B-B14F-4D97-AF65-F5344CB8AC3E}">
        <p14:creationId xmlns:p14="http://schemas.microsoft.com/office/powerpoint/2010/main" val="349737696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p:txBody>
          <a:bodyPr/>
          <a:lstStyle/>
          <a:p>
            <a:pPr marL="0" indent="0">
              <a:buNone/>
            </a:pPr>
            <a:r>
              <a:rPr lang="en-US" altLang="en-US" b="1" dirty="0" smtClean="0">
                <a:latin typeface="Times New Roman" panose="02020603050405020304" pitchFamily="18" charset="0"/>
                <a:cs typeface="Times New Roman" panose="02020603050405020304" pitchFamily="18" charset="0"/>
              </a:rPr>
              <a:t>Block 1: Type of Claim Program/Process</a:t>
            </a:r>
          </a:p>
          <a:p>
            <a:pPr eaLnBrk="1" hangingPunct="1"/>
            <a:r>
              <a:rPr lang="en-US" altLang="en-US" dirty="0" smtClean="0">
                <a:latin typeface="Times New Roman" panose="02020603050405020304" pitchFamily="18" charset="0"/>
                <a:cs typeface="Times New Roman" panose="02020603050405020304" pitchFamily="18" charset="0"/>
              </a:rPr>
              <a:t>Select Fully Developed Claim Program for most claims </a:t>
            </a:r>
          </a:p>
          <a:p>
            <a:pPr eaLnBrk="1" hangingPunct="1"/>
            <a:r>
              <a:rPr lang="en-US" altLang="en-US" dirty="0" smtClean="0">
                <a:latin typeface="Times New Roman" panose="02020603050405020304" pitchFamily="18" charset="0"/>
                <a:cs typeface="Times New Roman" panose="02020603050405020304" pitchFamily="18" charset="0"/>
              </a:rPr>
              <a:t>Select Standard Claim Process if the veteran has </a:t>
            </a:r>
            <a:r>
              <a:rPr lang="en-US" altLang="en-US" b="1" i="1" dirty="0" smtClean="0">
                <a:latin typeface="Times New Roman" panose="02020603050405020304" pitchFamily="18" charset="0"/>
                <a:cs typeface="Times New Roman" panose="02020603050405020304" pitchFamily="18" charset="0"/>
              </a:rPr>
              <a:t>private</a:t>
            </a:r>
            <a:r>
              <a:rPr lang="en-US" altLang="en-US" dirty="0" smtClean="0">
                <a:latin typeface="Times New Roman" panose="02020603050405020304" pitchFamily="18" charset="0"/>
                <a:cs typeface="Times New Roman" panose="02020603050405020304" pitchFamily="18" charset="0"/>
              </a:rPr>
              <a:t>, non-federal records that they need assistance in VA retrieving (and submit VA Form 21-4142 and 21-4142a)</a:t>
            </a:r>
          </a:p>
          <a:p>
            <a:pPr eaLnBrk="1" hangingPunct="1"/>
            <a:r>
              <a:rPr lang="en-US" altLang="en-US" dirty="0" smtClean="0">
                <a:latin typeface="Times New Roman" panose="02020603050405020304" pitchFamily="18" charset="0"/>
                <a:cs typeface="Times New Roman" panose="02020603050405020304" pitchFamily="18" charset="0"/>
              </a:rPr>
              <a:t>Select BDD Program if submitting claim for separating service member 180 days to 90 days before separation/retirement</a:t>
            </a:r>
          </a:p>
          <a:p>
            <a:pPr marL="0" indent="0">
              <a:buNone/>
            </a:pPr>
            <a:endParaRPr lang="en-US" altLang="en-US" dirty="0" smtClean="0">
              <a:latin typeface="Times New Roman" panose="02020603050405020304" pitchFamily="18" charset="0"/>
              <a:cs typeface="Times New Roman" panose="02020603050405020304" pitchFamily="18" charset="0"/>
            </a:endParaRPr>
          </a:p>
        </p:txBody>
      </p:sp>
      <p:sp>
        <p:nvSpPr>
          <p:cNvPr id="11268" name="Slide Number Placeholder 3"/>
          <p:cNvSpPr>
            <a:spLocks noGrp="1"/>
          </p:cNvSpPr>
          <p:nvPr>
            <p:ph type="sldNum" sz="quarter" idx="12"/>
          </p:nvPr>
        </p:nvSpPr>
        <p:spPr bwMode="auto">
          <a:xfrm>
            <a:off x="7981950" y="6426201"/>
            <a:ext cx="2057400" cy="27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7D9D68D5-269C-40F9-B147-F9D11DC0D081}" type="slidenum">
              <a:rPr lang="en-US" altLang="en-US" sz="2800"/>
              <a:pPr>
                <a:spcBef>
                  <a:spcPct val="0"/>
                </a:spcBef>
                <a:buFontTx/>
                <a:buNone/>
              </a:pPr>
              <a:t>68</a:t>
            </a:fld>
            <a:endParaRPr lang="en-US" altLang="en-US" sz="2800" dirty="0"/>
          </a:p>
        </p:txBody>
      </p:sp>
      <p:sp>
        <p:nvSpPr>
          <p:cNvPr id="11266" name="Title 1"/>
          <p:cNvSpPr>
            <a:spLocks noGrp="1"/>
          </p:cNvSpPr>
          <p:nvPr>
            <p:ph type="title"/>
          </p:nvPr>
        </p:nvSpPr>
        <p:spPr>
          <a:xfrm>
            <a:off x="76200" y="228600"/>
            <a:ext cx="8229601" cy="101373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What Type of Claim is Being Filed? </a:t>
            </a:r>
          </a:p>
        </p:txBody>
      </p:sp>
    </p:spTree>
    <p:extLst>
      <p:ext uri="{BB962C8B-B14F-4D97-AF65-F5344CB8AC3E}">
        <p14:creationId xmlns:p14="http://schemas.microsoft.com/office/powerpoint/2010/main" val="1390693540"/>
      </p:ext>
    </p:extLst>
  </p:cSld>
  <p:clrMapOvr>
    <a:masterClrMapping/>
  </p:clrMapOvr>
  <p:transition spd="slow"/>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838200" y="1600200"/>
            <a:ext cx="10058400" cy="4675094"/>
          </a:xfrm>
        </p:spPr>
        <p:txBody>
          <a:bodyPr/>
          <a:lstStyle/>
          <a:p>
            <a:pPr eaLnBrk="1" hangingPunct="1"/>
            <a:r>
              <a:rPr lang="en-US" altLang="en-US" sz="2800" dirty="0">
                <a:latin typeface="Times New Roman" panose="02020603050405020304" pitchFamily="18" charset="0"/>
                <a:cs typeface="Times New Roman" panose="02020603050405020304" pitchFamily="18" charset="0"/>
              </a:rPr>
              <a:t>Accurate Spelling of name</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SSN/VA File Number (</a:t>
            </a:r>
            <a:r>
              <a:rPr lang="en-US" altLang="en-US" sz="2800" b="1" dirty="0">
                <a:solidFill>
                  <a:srgbClr val="991A1E"/>
                </a:solidFill>
                <a:latin typeface="Times New Roman" panose="02020603050405020304" pitchFamily="18" charset="0"/>
                <a:cs typeface="Times New Roman" panose="02020603050405020304" pitchFamily="18" charset="0"/>
              </a:rPr>
              <a:t>TRIPLE CHECK</a:t>
            </a:r>
            <a:r>
              <a:rPr lang="en-US" altLang="en-US" sz="2800" dirty="0">
                <a:latin typeface="Times New Roman" panose="02020603050405020304" pitchFamily="18" charset="0"/>
                <a:cs typeface="Times New Roman" panose="02020603050405020304" pitchFamily="18" charset="0"/>
              </a:rPr>
              <a:t>)</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Date of Birth</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NOTE: If any of this information is incorrect it will DELAY the claim so ensure that the most current information is on the form and in VetraSpec</a:t>
            </a:r>
          </a:p>
        </p:txBody>
      </p:sp>
      <p:sp>
        <p:nvSpPr>
          <p:cNvPr id="11268" name="Slide Number Placeholder 3"/>
          <p:cNvSpPr>
            <a:spLocks noGrp="1"/>
          </p:cNvSpPr>
          <p:nvPr>
            <p:ph type="sldNum" sz="quarter" idx="12"/>
          </p:nvPr>
        </p:nvSpPr>
        <p:spPr bwMode="auto">
          <a:xfrm>
            <a:off x="7981950" y="6426201"/>
            <a:ext cx="2057400" cy="27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7D9D68D5-269C-40F9-B147-F9D11DC0D081}" type="slidenum">
              <a:rPr lang="en-US" altLang="en-US" sz="2800"/>
              <a:pPr>
                <a:spcBef>
                  <a:spcPct val="0"/>
                </a:spcBef>
                <a:buFontTx/>
                <a:buNone/>
              </a:pPr>
              <a:t>69</a:t>
            </a:fld>
            <a:endParaRPr lang="en-US" altLang="en-US" sz="2800" dirty="0"/>
          </a:p>
        </p:txBody>
      </p:sp>
      <p:sp>
        <p:nvSpPr>
          <p:cNvPr id="11266" name="Title 1"/>
          <p:cNvSpPr>
            <a:spLocks noGrp="1"/>
          </p:cNvSpPr>
          <p:nvPr>
            <p:ph type="title"/>
          </p:nvPr>
        </p:nvSpPr>
        <p:spPr>
          <a:xfrm>
            <a:off x="152400" y="228600"/>
            <a:ext cx="8153401" cy="101373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VETERAN’S BASIC INFORMATION</a:t>
            </a:r>
          </a:p>
        </p:txBody>
      </p:sp>
    </p:spTree>
    <p:extLst>
      <p:ext uri="{BB962C8B-B14F-4D97-AF65-F5344CB8AC3E}">
        <p14:creationId xmlns:p14="http://schemas.microsoft.com/office/powerpoint/2010/main" val="1527225965"/>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2"/>
          <p:cNvSpPr txBox="1">
            <a:spLocks noChangeArrowheads="1"/>
          </p:cNvSpPr>
          <p:nvPr/>
        </p:nvSpPr>
        <p:spPr bwMode="auto">
          <a:xfrm>
            <a:off x="990600" y="1828800"/>
            <a:ext cx="103632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Health Care </a:t>
            </a:r>
          </a:p>
          <a:p>
            <a:pPr>
              <a:lnSpc>
                <a:spcPct val="90000"/>
              </a:lnSpc>
              <a:spcBef>
                <a:spcPts val="750"/>
              </a:spcBef>
              <a:spcAft>
                <a:spcPts val="1069"/>
              </a:spcAft>
              <a:buClr>
                <a:srgbClr val="000000"/>
              </a:buClr>
              <a:buSzPct val="100000"/>
              <a:defRPr/>
            </a:pPr>
            <a:r>
              <a:rPr lang="en-US" altLang="en-US" sz="2800" i="1" dirty="0">
                <a:latin typeface="Times New Roman" panose="02020603050405020304" pitchFamily="18" charset="0"/>
                <a:cs typeface="Times New Roman" panose="02020603050405020304" pitchFamily="18" charset="0"/>
              </a:rPr>
              <a:t>FREE</a:t>
            </a:r>
            <a:r>
              <a:rPr lang="en-US" altLang="en-US" sz="2800" dirty="0">
                <a:latin typeface="Times New Roman" panose="02020603050405020304" pitchFamily="18" charset="0"/>
                <a:cs typeface="Times New Roman" panose="02020603050405020304" pitchFamily="18" charset="0"/>
              </a:rPr>
              <a:t> VA health care is provided for all service-connected disabilities</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*Note: there is another category of service connection for treatment purposes only: </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establishes health care but not compensation: special eligibility to service connection solely for treatment purposes</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mtClean="0"/>
              <a:pPr>
                <a:defRPr/>
              </a:pPr>
              <a:t>7</a:t>
            </a:fld>
            <a:endParaRPr lang="en-US" altLang="en-US" dirty="0"/>
          </a:p>
        </p:txBody>
      </p:sp>
      <p:sp>
        <p:nvSpPr>
          <p:cNvPr id="7" name="Rectangle 1"/>
          <p:cNvSpPr>
            <a:spLocks noGrp="1" noChangeArrowheads="1"/>
          </p:cNvSpPr>
          <p:nvPr>
            <p:ph type="title"/>
          </p:nvPr>
        </p:nvSpPr>
        <p:spPr>
          <a:xfrm>
            <a:off x="0" y="228601"/>
            <a:ext cx="80772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Tree>
  </p:cSld>
  <p:clrMapOvr>
    <a:masterClrMapping/>
  </p:clrMapOvr>
  <p:transition spd="med"/>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4"/>
          <p:cNvSpPr>
            <a:spLocks noGrp="1"/>
          </p:cNvSpPr>
          <p:nvPr>
            <p:ph idx="1"/>
          </p:nvPr>
        </p:nvSpPr>
        <p:spPr>
          <a:xfrm>
            <a:off x="609600" y="1509712"/>
            <a:ext cx="10972800" cy="5029200"/>
          </a:xfrm>
        </p:spPr>
        <p:txBody>
          <a:bodyPr rtlCol="0">
            <a:normAutofit/>
          </a:bodyPr>
          <a:lstStyle/>
          <a:p>
            <a:pPr marL="0" lvl="1" indent="0">
              <a:buNone/>
              <a:defRPr/>
            </a:pPr>
            <a:r>
              <a:rPr lang="en-US" altLang="en-US" sz="2900" dirty="0">
                <a:latin typeface="Times New Roman" panose="02020603050405020304" pitchFamily="18" charset="0"/>
                <a:cs typeface="Times New Roman" panose="02020603050405020304" pitchFamily="18" charset="0"/>
              </a:rPr>
              <a:t>All parts are </a:t>
            </a:r>
            <a:r>
              <a:rPr lang="en-US" altLang="en-US" sz="2900" b="1" dirty="0">
                <a:latin typeface="Times New Roman" panose="02020603050405020304" pitchFamily="18" charset="0"/>
                <a:cs typeface="Times New Roman" panose="02020603050405020304" pitchFamily="18" charset="0"/>
              </a:rPr>
              <a:t>IMPORTANT </a:t>
            </a:r>
          </a:p>
          <a:p>
            <a:pPr lvl="1">
              <a:defRPr/>
            </a:pPr>
            <a:endParaRPr lang="en-US" altLang="en-US" sz="2600" dirty="0">
              <a:latin typeface="Times New Roman" panose="02020603050405020304" pitchFamily="18" charset="0"/>
              <a:cs typeface="Times New Roman" panose="02020603050405020304" pitchFamily="18" charset="0"/>
            </a:endParaRPr>
          </a:p>
          <a:p>
            <a:pPr marL="457200" lvl="2" indent="228600">
              <a:defRPr/>
            </a:pPr>
            <a:r>
              <a:rPr lang="en-US" altLang="en-US" sz="2800" dirty="0">
                <a:solidFill>
                  <a:prstClr val="black"/>
                </a:solidFill>
                <a:latin typeface="Times New Roman" panose="02020603050405020304" pitchFamily="18" charset="0"/>
                <a:cs typeface="Times New Roman" panose="02020603050405020304" pitchFamily="18" charset="0"/>
              </a:rPr>
              <a:t>Block 9: Must include date of RAD if BDD claim</a:t>
            </a:r>
          </a:p>
          <a:p>
            <a:pPr marL="457200" lvl="2" indent="228600">
              <a:buNone/>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457200" lvl="2" indent="228600">
              <a:defRPr/>
            </a:pPr>
            <a:r>
              <a:rPr lang="en-US" altLang="en-US" sz="2800" dirty="0">
                <a:solidFill>
                  <a:prstClr val="black"/>
                </a:solidFill>
                <a:latin typeface="Times New Roman" panose="02020603050405020304" pitchFamily="18" charset="0"/>
                <a:cs typeface="Times New Roman" panose="02020603050405020304" pitchFamily="18" charset="0"/>
              </a:rPr>
              <a:t>Block 11: Veteran’s address</a:t>
            </a:r>
          </a:p>
          <a:p>
            <a:pPr marL="457200" lvl="3" indent="228600">
              <a:defRPr/>
            </a:pPr>
            <a:r>
              <a:rPr lang="en-US" altLang="en-US" sz="2800" dirty="0">
                <a:solidFill>
                  <a:prstClr val="black"/>
                </a:solidFill>
                <a:latin typeface="Times New Roman" panose="02020603050405020304" pitchFamily="18" charset="0"/>
                <a:cs typeface="Times New Roman" panose="02020603050405020304" pitchFamily="18" charset="0"/>
              </a:rPr>
              <a:t>Section II if change of address</a:t>
            </a:r>
          </a:p>
          <a:p>
            <a:pPr marL="457200" lvl="3" indent="228600">
              <a:defRPr/>
            </a:pPr>
            <a:r>
              <a:rPr lang="en-US" altLang="en-US" sz="2800" dirty="0">
                <a:solidFill>
                  <a:prstClr val="black"/>
                </a:solidFill>
                <a:latin typeface="Times New Roman" panose="02020603050405020304" pitchFamily="18" charset="0"/>
                <a:cs typeface="Times New Roman" panose="02020603050405020304" pitchFamily="18" charset="0"/>
              </a:rPr>
              <a:t>Temporary or permanent change</a:t>
            </a:r>
          </a:p>
          <a:p>
            <a:pPr marL="457200" lvl="3" indent="228600">
              <a:defRPr/>
            </a:pPr>
            <a:r>
              <a:rPr lang="en-US" altLang="en-US" sz="2800" dirty="0">
                <a:solidFill>
                  <a:prstClr val="black"/>
                </a:solidFill>
                <a:latin typeface="Times New Roman" panose="02020603050405020304" pitchFamily="18" charset="0"/>
                <a:cs typeface="Times New Roman" panose="02020603050405020304" pitchFamily="18" charset="0"/>
              </a:rPr>
              <a:t>Address change effective dates</a:t>
            </a:r>
          </a:p>
          <a:p>
            <a:pPr marL="457200" lvl="2" indent="228600">
              <a:defRPr/>
            </a:pPr>
            <a:endParaRPr lang="en-US" altLang="en-US" sz="2800" dirty="0">
              <a:latin typeface="Times New Roman" panose="02020603050405020304" pitchFamily="18" charset="0"/>
              <a:cs typeface="Times New Roman" panose="02020603050405020304" pitchFamily="18" charset="0"/>
            </a:endParaRPr>
          </a:p>
          <a:p>
            <a:pPr marL="457200" lvl="2" indent="228600">
              <a:defRPr/>
            </a:pPr>
            <a:r>
              <a:rPr lang="en-US" altLang="en-US" sz="2800" dirty="0">
                <a:latin typeface="Times New Roman" panose="02020603050405020304" pitchFamily="18" charset="0"/>
                <a:cs typeface="Times New Roman" panose="02020603050405020304" pitchFamily="18" charset="0"/>
              </a:rPr>
              <a:t>Block 12: Veteran’s e-mail address</a:t>
            </a:r>
          </a:p>
          <a:p>
            <a:pPr marL="457200" lvl="3" indent="228600">
              <a:defRPr/>
            </a:pPr>
            <a:r>
              <a:rPr lang="en-US" altLang="en-US" sz="2800" dirty="0">
                <a:latin typeface="Times New Roman" panose="02020603050405020304" pitchFamily="18" charset="0"/>
                <a:cs typeface="Times New Roman" panose="02020603050405020304" pitchFamily="18" charset="0"/>
              </a:rPr>
              <a:t>Personal e-mail, not work/military – continued access</a:t>
            </a:r>
          </a:p>
          <a:p>
            <a:pPr marL="1371600" lvl="3" indent="0">
              <a:buNone/>
              <a:defRPr/>
            </a:pPr>
            <a:endParaRPr lang="en-US" altLang="en-US" sz="2900" dirty="0">
              <a:latin typeface="Times New Roman" panose="02020603050405020304" pitchFamily="18" charset="0"/>
              <a:cs typeface="Times New Roman" panose="02020603050405020304" pitchFamily="18" charset="0"/>
            </a:endParaRPr>
          </a:p>
          <a:p>
            <a:pPr marL="1371600" lvl="3" indent="0">
              <a:buNone/>
              <a:defRPr/>
            </a:pPr>
            <a:endParaRPr lang="en-US" altLang="en-US" sz="2600" dirty="0">
              <a:latin typeface="Times New Roman" panose="02020603050405020304" pitchFamily="18" charset="0"/>
              <a:cs typeface="Times New Roman" panose="02020603050405020304" pitchFamily="18" charset="0"/>
            </a:endParaRPr>
          </a:p>
          <a:p>
            <a:pPr lvl="2">
              <a:defRPr/>
            </a:pPr>
            <a:endParaRPr lang="en-US" altLang="en-US" sz="2600" dirty="0">
              <a:latin typeface="Times New Roman" panose="02020603050405020304" pitchFamily="18" charset="0"/>
              <a:cs typeface="Times New Roman" panose="02020603050405020304" pitchFamily="18" charset="0"/>
            </a:endParaRPr>
          </a:p>
          <a:p>
            <a:pPr marL="914400" lvl="2" indent="0">
              <a:buNone/>
              <a:defRPr/>
            </a:pPr>
            <a:endParaRPr lang="en-US" altLang="en-US" sz="2600" b="1" dirty="0">
              <a:latin typeface="Times New Roman" panose="02020603050405020304" pitchFamily="18" charset="0"/>
              <a:cs typeface="Times New Roman" panose="02020603050405020304" pitchFamily="18" charset="0"/>
            </a:endParaRPr>
          </a:p>
          <a:p>
            <a:pPr lvl="1">
              <a:defRPr/>
            </a:pPr>
            <a:endParaRPr lang="en-US" altLang="en-US" dirty="0" smtClean="0">
              <a:latin typeface="Times New Roman" panose="02020603050405020304" pitchFamily="18" charset="0"/>
              <a:cs typeface="Times New Roman" panose="02020603050405020304" pitchFamily="18" charset="0"/>
            </a:endParaRPr>
          </a:p>
          <a:p>
            <a:pPr marL="342900" lvl="1" indent="0">
              <a:buNone/>
              <a:defRPr/>
            </a:pPr>
            <a:endParaRPr lang="en-US" altLang="en-US" dirty="0" smtClean="0"/>
          </a:p>
        </p:txBody>
      </p:sp>
      <p:sp>
        <p:nvSpPr>
          <p:cNvPr id="1331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2BD9E44-DF6B-413D-B15E-B7DE1A6FB7A2}" type="slidenum">
              <a:rPr lang="en-US" altLang="en-US" sz="2800"/>
              <a:pPr>
                <a:spcBef>
                  <a:spcPct val="0"/>
                </a:spcBef>
                <a:buFontTx/>
                <a:buNone/>
              </a:pPr>
              <a:t>70</a:t>
            </a:fld>
            <a:endParaRPr lang="en-US" altLang="en-US" sz="2800"/>
          </a:p>
        </p:txBody>
      </p:sp>
      <p:sp>
        <p:nvSpPr>
          <p:cNvPr id="13314" name="Title 3"/>
          <p:cNvSpPr>
            <a:spLocks noGrp="1"/>
          </p:cNvSpPr>
          <p:nvPr>
            <p:ph type="title"/>
          </p:nvPr>
        </p:nvSpPr>
        <p:spPr>
          <a:xfrm>
            <a:off x="762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VA FORM 21-526EZ </a:t>
            </a:r>
          </a:p>
        </p:txBody>
      </p:sp>
    </p:spTree>
    <p:extLst>
      <p:ext uri="{BB962C8B-B14F-4D97-AF65-F5344CB8AC3E}">
        <p14:creationId xmlns:p14="http://schemas.microsoft.com/office/powerpoint/2010/main" val="307646682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11658600" cy="5426076"/>
          </a:xfrm>
        </p:spPr>
        <p:txBody>
          <a:bodyPr rtlCol="0">
            <a:noAutofit/>
          </a:bodyPr>
          <a:lstStyle/>
          <a:p>
            <a:pPr>
              <a:defRPr/>
            </a:pPr>
            <a:r>
              <a:rPr lang="en-US" sz="2800" b="1" dirty="0">
                <a:latin typeface="Times New Roman" panose="02020603050405020304" pitchFamily="18" charset="0"/>
                <a:cs typeface="Times New Roman" panose="02020603050405020304" pitchFamily="18" charset="0"/>
              </a:rPr>
              <a:t>Section III: Homeless </a:t>
            </a:r>
            <a:r>
              <a:rPr lang="en-US" sz="2800" b="1" dirty="0" smtClean="0">
                <a:latin typeface="Times New Roman" panose="02020603050405020304" pitchFamily="18" charset="0"/>
                <a:cs typeface="Times New Roman" panose="02020603050405020304" pitchFamily="18" charset="0"/>
              </a:rPr>
              <a:t>Information – </a:t>
            </a:r>
            <a:r>
              <a:rPr lang="en-US" sz="2800" b="1" dirty="0" smtClean="0">
                <a:solidFill>
                  <a:srgbClr val="991A1E"/>
                </a:solidFill>
                <a:latin typeface="Times New Roman" panose="02020603050405020304" pitchFamily="18" charset="0"/>
                <a:cs typeface="Times New Roman" panose="02020603050405020304" pitchFamily="18" charset="0"/>
              </a:rPr>
              <a:t>only complete if homeless or at risk </a:t>
            </a:r>
            <a:endParaRPr lang="en-US" sz="2800" b="1" dirty="0">
              <a:solidFill>
                <a:srgbClr val="991A1E"/>
              </a:solidFill>
              <a:latin typeface="Times New Roman" panose="02020603050405020304" pitchFamily="18" charset="0"/>
              <a:cs typeface="Times New Roman" panose="02020603050405020304" pitchFamily="18" charset="0"/>
            </a:endParaRPr>
          </a:p>
          <a:p>
            <a:pPr lvl="1">
              <a:defRPr/>
            </a:pPr>
            <a:r>
              <a:rPr lang="en-US" sz="2400" dirty="0">
                <a:latin typeface="Times New Roman" panose="02020603050405020304" pitchFamily="18" charset="0"/>
                <a:cs typeface="Times New Roman" panose="02020603050405020304" pitchFamily="18" charset="0"/>
              </a:rPr>
              <a:t>Blocks 15A &amp; 15B: Homeless &amp; Living Situation</a:t>
            </a:r>
          </a:p>
          <a:p>
            <a:pPr lvl="1">
              <a:defRPr/>
            </a:pPr>
            <a:r>
              <a:rPr lang="en-US" sz="2400" dirty="0">
                <a:latin typeface="Times New Roman" panose="02020603050405020304" pitchFamily="18" charset="0"/>
                <a:cs typeface="Times New Roman" panose="02020603050405020304" pitchFamily="18" charset="0"/>
              </a:rPr>
              <a:t>Blocks 15C &amp; 15D: Risk of becoming homeless &amp; Living Situation</a:t>
            </a:r>
          </a:p>
          <a:p>
            <a:pPr lvl="1">
              <a:defRPr/>
            </a:pPr>
            <a:r>
              <a:rPr lang="en-US" sz="2400" dirty="0">
                <a:latin typeface="Times New Roman" panose="02020603050405020304" pitchFamily="18" charset="0"/>
                <a:cs typeface="Times New Roman" panose="02020603050405020304" pitchFamily="18" charset="0"/>
              </a:rPr>
              <a:t>Blocks 15E &amp; 15F: Alternate point of Contact with Phone number</a:t>
            </a:r>
          </a:p>
          <a:p>
            <a:pPr lvl="1">
              <a:defRPr/>
            </a:pPr>
            <a:r>
              <a:rPr lang="en-US" sz="2400" dirty="0">
                <a:latin typeface="Times New Roman" panose="02020603050405020304" pitchFamily="18" charset="0"/>
                <a:cs typeface="Times New Roman" panose="02020603050405020304" pitchFamily="18" charset="0"/>
              </a:rPr>
              <a:t>Be aware of local resources available- VA Homeless Coordinator, housing, food stipends, etc…</a:t>
            </a:r>
          </a:p>
          <a:p>
            <a:pPr lvl="1">
              <a:defRPr/>
            </a:pPr>
            <a:endParaRPr lang="en-US" sz="1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17: Federal records </a:t>
            </a:r>
          </a:p>
          <a:p>
            <a:pPr lvl="1">
              <a:defRPr/>
            </a:pPr>
            <a:r>
              <a:rPr lang="en-US" sz="2400" dirty="0">
                <a:latin typeface="Times New Roman" panose="02020603050405020304" pitchFamily="18" charset="0"/>
                <a:cs typeface="Times New Roman" panose="02020603050405020304" pitchFamily="18" charset="0"/>
              </a:rPr>
              <a:t>Prior to </a:t>
            </a:r>
            <a:r>
              <a:rPr lang="en-US" sz="2400" dirty="0" smtClean="0">
                <a:latin typeface="Times New Roman" panose="02020603050405020304" pitchFamily="18" charset="0"/>
                <a:cs typeface="Times New Roman" panose="02020603050405020304" pitchFamily="18" charset="0"/>
              </a:rPr>
              <a:t>2005 - dates are required</a:t>
            </a:r>
            <a:endParaRPr lang="en-US" sz="2400" dirty="0">
              <a:latin typeface="Times New Roman" panose="02020603050405020304" pitchFamily="18" charset="0"/>
              <a:cs typeface="Times New Roman" panose="02020603050405020304" pitchFamily="18" charset="0"/>
            </a:endParaRPr>
          </a:p>
          <a:p>
            <a:pPr lvl="1">
              <a:defRPr/>
            </a:pPr>
            <a:r>
              <a:rPr lang="en-US" sz="2400" dirty="0">
                <a:latin typeface="Times New Roman" panose="02020603050405020304" pitchFamily="18" charset="0"/>
                <a:cs typeface="Times New Roman" panose="02020603050405020304" pitchFamily="18" charset="0"/>
              </a:rPr>
              <a:t>Date of treatment (MM/YYYY)</a:t>
            </a:r>
          </a:p>
          <a:p>
            <a:pPr lvl="1">
              <a:defRPr/>
            </a:pPr>
            <a:r>
              <a:rPr lang="en-US" sz="2400" dirty="0">
                <a:latin typeface="Times New Roman" panose="02020603050405020304" pitchFamily="18" charset="0"/>
                <a:cs typeface="Times New Roman" panose="02020603050405020304" pitchFamily="18" charset="0"/>
              </a:rPr>
              <a:t>No Treatment Date</a:t>
            </a:r>
          </a:p>
          <a:p>
            <a:pPr>
              <a:spcBef>
                <a:spcPts val="0"/>
              </a:spcBef>
              <a:defRPr/>
            </a:pPr>
            <a:endParaRPr lang="en-US" sz="1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18: Other Names Used </a:t>
            </a:r>
          </a:p>
          <a:p>
            <a:pPr lvl="1">
              <a:defRPr/>
            </a:pPr>
            <a:r>
              <a:rPr lang="en-US" altLang="en-US" sz="2400" dirty="0">
                <a:latin typeface="Times New Roman" panose="02020603050405020304" pitchFamily="18" charset="0"/>
                <a:cs typeface="Times New Roman" panose="02020603050405020304" pitchFamily="18" charset="0"/>
              </a:rPr>
              <a:t>Ask both males and females</a:t>
            </a:r>
          </a:p>
          <a:p>
            <a:pPr lvl="1">
              <a:defRPr/>
            </a:pPr>
            <a:r>
              <a:rPr lang="en-US" altLang="en-US" sz="2400" dirty="0">
                <a:latin typeface="Times New Roman" panose="02020603050405020304" pitchFamily="18" charset="0"/>
                <a:cs typeface="Times New Roman" panose="02020603050405020304" pitchFamily="18" charset="0"/>
              </a:rPr>
              <a:t>Do not assume men did not have different names</a:t>
            </a:r>
          </a:p>
          <a:p>
            <a:pPr marL="457200" lvl="1" indent="0">
              <a:buNone/>
              <a:defRPr/>
            </a:pPr>
            <a:endParaRPr lang="en-US" sz="1800" dirty="0">
              <a:latin typeface="Times New Roman" panose="02020603050405020304" pitchFamily="18" charset="0"/>
              <a:cs typeface="Times New Roman" panose="02020603050405020304" pitchFamily="18" charset="0"/>
            </a:endParaRPr>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7B882D1-8BAA-4955-9838-65C378AAE2F5}" type="slidenum">
              <a:rPr lang="en-US" altLang="en-US" sz="2800"/>
              <a:pPr>
                <a:spcBef>
                  <a:spcPct val="0"/>
                </a:spcBef>
                <a:buFontTx/>
                <a:buNone/>
              </a:pPr>
              <a:t>71</a:t>
            </a:fld>
            <a:endParaRPr lang="en-US" altLang="en-US" sz="2800" dirty="0"/>
          </a:p>
        </p:txBody>
      </p:sp>
      <p:sp>
        <p:nvSpPr>
          <p:cNvPr id="15362" name="Title 1"/>
          <p:cNvSpPr>
            <a:spLocks noGrp="1"/>
          </p:cNvSpPr>
          <p:nvPr>
            <p:ph type="title"/>
          </p:nvPr>
        </p:nvSpPr>
        <p:spPr>
          <a:xfrm>
            <a:off x="76200" y="0"/>
            <a:ext cx="8153400" cy="1219200"/>
          </a:xfrm>
        </p:spPr>
        <p:txBody>
          <a:bodyPr/>
          <a:lstStyle/>
          <a:p>
            <a:pPr eaLnBrk="1" hangingPunct="1"/>
            <a:r>
              <a:rPr lang="en-US" altLang="en-US" sz="3600" dirty="0" smtClean="0">
                <a:latin typeface="Times New Roman" panose="02020603050405020304" pitchFamily="18" charset="0"/>
                <a:cs typeface="Times New Roman" panose="02020603050405020304" pitchFamily="18" charset="0"/>
              </a:rPr>
              <a:t>SERVICE </a:t>
            </a:r>
            <a:r>
              <a:rPr lang="en-US" altLang="en-US" sz="3600" dirty="0">
                <a:latin typeface="Times New Roman" panose="02020603050405020304" pitchFamily="18" charset="0"/>
                <a:cs typeface="Times New Roman" panose="02020603050405020304" pitchFamily="18" charset="0"/>
              </a:rPr>
              <a:t>INFORMATION</a:t>
            </a:r>
          </a:p>
        </p:txBody>
      </p:sp>
    </p:spTree>
    <p:extLst>
      <p:ext uri="{BB962C8B-B14F-4D97-AF65-F5344CB8AC3E}">
        <p14:creationId xmlns:p14="http://schemas.microsoft.com/office/powerpoint/2010/main" val="379919484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358797"/>
            <a:ext cx="10363200" cy="5362678"/>
          </a:xfrm>
        </p:spPr>
        <p:txBody>
          <a:bodyPr rtlCol="0">
            <a:normAutofit fontScale="92500" lnSpcReduction="20000"/>
          </a:bodyPr>
          <a:lstStyle/>
          <a:p>
            <a:pPr marL="0" indent="0">
              <a:buNone/>
              <a:defRPr/>
            </a:pPr>
            <a:r>
              <a:rPr lang="en-US" dirty="0"/>
              <a:t>	</a:t>
            </a:r>
            <a:endParaRPr lang="en-US" dirty="0" smtClean="0"/>
          </a:p>
          <a:p>
            <a:pPr lvl="0">
              <a:defRPr/>
            </a:pPr>
            <a:r>
              <a:rPr lang="en-US" sz="2800" dirty="0">
                <a:solidFill>
                  <a:prstClr val="black"/>
                </a:solidFill>
                <a:latin typeface="Times New Roman" panose="02020603050405020304" pitchFamily="18" charset="0"/>
                <a:cs typeface="Times New Roman" panose="02020603050405020304" pitchFamily="18" charset="0"/>
              </a:rPr>
              <a:t>Block 19: Branch and Component of Service</a:t>
            </a:r>
          </a:p>
          <a:p>
            <a:pPr lvl="1">
              <a:defRPr/>
            </a:pPr>
            <a:r>
              <a:rPr lang="en-US" sz="2600" dirty="0">
                <a:solidFill>
                  <a:prstClr val="black"/>
                </a:solidFill>
                <a:latin typeface="Times New Roman" panose="02020603050405020304" pitchFamily="18" charset="0"/>
                <a:cs typeface="Times New Roman" panose="02020603050405020304" pitchFamily="18" charset="0"/>
              </a:rPr>
              <a:t>Select ALL applicable Branches</a:t>
            </a:r>
          </a:p>
          <a:p>
            <a:pPr lvl="1">
              <a:defRPr/>
            </a:pPr>
            <a:r>
              <a:rPr lang="en-US" sz="2600" dirty="0">
                <a:solidFill>
                  <a:prstClr val="black"/>
                </a:solidFill>
                <a:latin typeface="Times New Roman" panose="02020603050405020304" pitchFamily="18" charset="0"/>
                <a:cs typeface="Times New Roman" panose="02020603050405020304" pitchFamily="18" charset="0"/>
              </a:rPr>
              <a:t>Select ALL applicable components</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Block 20A-D: Service Dates</a:t>
            </a:r>
          </a:p>
          <a:p>
            <a:pPr lvl="1">
              <a:defRPr/>
            </a:pPr>
            <a:r>
              <a:rPr lang="en-US" sz="2600" dirty="0">
                <a:latin typeface="Times New Roman" panose="02020603050405020304" pitchFamily="18" charset="0"/>
                <a:cs typeface="Times New Roman" panose="02020603050405020304" pitchFamily="18" charset="0"/>
              </a:rPr>
              <a:t>Most Recent ACTIVE SERVICE Dates</a:t>
            </a:r>
          </a:p>
          <a:p>
            <a:pPr lvl="1">
              <a:defRPr/>
            </a:pPr>
            <a:r>
              <a:rPr lang="en-US" sz="2600" dirty="0">
                <a:latin typeface="Times New Roman" panose="02020603050405020304" pitchFamily="18" charset="0"/>
                <a:cs typeface="Times New Roman" panose="02020603050405020304" pitchFamily="18" charset="0"/>
              </a:rPr>
              <a:t>List additional service dates in Block 20D</a:t>
            </a:r>
          </a:p>
          <a:p>
            <a:pPr lvl="1">
              <a:defRPr/>
            </a:pPr>
            <a:r>
              <a:rPr lang="en-US" sz="2600" dirty="0">
                <a:latin typeface="Times New Roman" panose="02020603050405020304" pitchFamily="18" charset="0"/>
                <a:cs typeface="Times New Roman" panose="02020603050405020304" pitchFamily="18" charset="0"/>
              </a:rPr>
              <a:t>Place of Separation</a:t>
            </a:r>
          </a:p>
          <a:p>
            <a:pPr lvl="1">
              <a:defRPr/>
            </a:pPr>
            <a:r>
              <a:rPr lang="en-US" sz="2600" dirty="0">
                <a:latin typeface="Times New Roman" panose="02020603050405020304" pitchFamily="18" charset="0"/>
                <a:cs typeface="Times New Roman" panose="02020603050405020304" pitchFamily="18" charset="0"/>
              </a:rPr>
              <a:t>Post 9/11 Combat Zone</a:t>
            </a:r>
          </a:p>
          <a:p>
            <a:pPr lvl="1">
              <a:defRPr/>
            </a:pPr>
            <a:endParaRPr lang="en-US" sz="24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Block 21 – 22: Guard and Reserve Information</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Block 23: Prisoner of War Info </a:t>
            </a:r>
          </a:p>
          <a:p>
            <a:pPr marL="685800" lvl="2" indent="0">
              <a:buNone/>
              <a:defRPr/>
            </a:pPr>
            <a:endParaRPr lang="en-US" sz="2000" b="1" i="1" u="sng" dirty="0">
              <a:latin typeface="Times New Roman" panose="02020603050405020304" pitchFamily="18" charset="0"/>
              <a:cs typeface="Times New Roman" panose="02020603050405020304" pitchFamily="18" charset="0"/>
            </a:endParaRPr>
          </a:p>
          <a:p>
            <a:pPr marL="0" indent="0">
              <a:buNone/>
              <a:defRPr/>
            </a:pPr>
            <a:endParaRPr lang="en-US" dirty="0"/>
          </a:p>
        </p:txBody>
      </p:sp>
      <p:sp>
        <p:nvSpPr>
          <p:cNvPr id="174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CC85506-4673-48B0-9269-D0D321127660}" type="slidenum">
              <a:rPr lang="en-US" altLang="en-US" sz="2800"/>
              <a:pPr>
                <a:spcBef>
                  <a:spcPct val="0"/>
                </a:spcBef>
                <a:buFontTx/>
                <a:buNone/>
              </a:pPr>
              <a:t>72</a:t>
            </a:fld>
            <a:endParaRPr lang="en-US" altLang="en-US" sz="2800"/>
          </a:p>
        </p:txBody>
      </p:sp>
      <p:sp>
        <p:nvSpPr>
          <p:cNvPr id="6" name="Title 1"/>
          <p:cNvSpPr>
            <a:spLocks noGrp="1"/>
          </p:cNvSpPr>
          <p:nvPr>
            <p:ph type="title"/>
          </p:nvPr>
        </p:nvSpPr>
        <p:spPr>
          <a:xfrm>
            <a:off x="0" y="-76200"/>
            <a:ext cx="8229600" cy="1066800"/>
          </a:xfrm>
        </p:spPr>
        <p:txBody>
          <a:bodyPr/>
          <a:lstStyle/>
          <a:p>
            <a:pPr eaLnBrk="1" hangingPunct="1"/>
            <a:r>
              <a:rPr lang="en-US" altLang="en-US" sz="3600" dirty="0" smtClean="0">
                <a:latin typeface="Times New Roman" panose="02020603050405020304" pitchFamily="18" charset="0"/>
                <a:cs typeface="Times New Roman" panose="02020603050405020304" pitchFamily="18" charset="0"/>
              </a:rPr>
              <a:t>SERVICE </a:t>
            </a:r>
            <a:r>
              <a:rPr lang="en-US" altLang="en-US" sz="3600" dirty="0">
                <a:latin typeface="Times New Roman" panose="02020603050405020304" pitchFamily="18" charset="0"/>
                <a:cs typeface="Times New Roman" panose="02020603050405020304" pitchFamily="18" charset="0"/>
              </a:rPr>
              <a:t>INFORMATION</a:t>
            </a:r>
          </a:p>
        </p:txBody>
      </p:sp>
    </p:spTree>
    <p:extLst>
      <p:ext uri="{BB962C8B-B14F-4D97-AF65-F5344CB8AC3E}">
        <p14:creationId xmlns:p14="http://schemas.microsoft.com/office/powerpoint/2010/main" val="218035263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762000" y="1524794"/>
            <a:ext cx="10591800" cy="4831556"/>
          </a:xfrm>
        </p:spPr>
        <p:txBody>
          <a:bodyPr rtlCol="0">
            <a:noAutofit/>
          </a:bodyPr>
          <a:lstStyle/>
          <a:p>
            <a:pPr>
              <a:buFont typeface="Arial" charset="0"/>
              <a:buChar char="•"/>
              <a:defRPr/>
            </a:pPr>
            <a:r>
              <a:rPr lang="en-US" altLang="en-US" dirty="0">
                <a:latin typeface="Times New Roman" panose="02020603050405020304" pitchFamily="18" charset="0"/>
                <a:cs typeface="Times New Roman" panose="02020603050405020304" pitchFamily="18" charset="0"/>
              </a:rPr>
              <a:t>Blocks 24 – 28:</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Retirement, Separation Pay, Severance Pay</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If BDD, write $0.00 for amount - determined during DFAS audit</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If separation pay has already been recouped, leave blank</a:t>
            </a:r>
          </a:p>
          <a:p>
            <a:pPr>
              <a:buFont typeface="Arial" charset="0"/>
              <a:buChar char="•"/>
              <a:defRPr/>
            </a:pPr>
            <a:endParaRPr lang="en-US" altLang="en-US" dirty="0" smtClean="0">
              <a:latin typeface="Times New Roman" panose="02020603050405020304" pitchFamily="18" charset="0"/>
              <a:cs typeface="Times New Roman" panose="02020603050405020304" pitchFamily="18" charset="0"/>
            </a:endParaRPr>
          </a:p>
          <a:p>
            <a:pPr>
              <a:buFont typeface="Arial" charset="0"/>
              <a:buChar char="•"/>
              <a:defRPr/>
            </a:pPr>
            <a:r>
              <a:rPr lang="en-US" altLang="en-US" dirty="0" smtClean="0">
                <a:latin typeface="Times New Roman" panose="02020603050405020304" pitchFamily="18" charset="0"/>
                <a:cs typeface="Times New Roman" panose="02020603050405020304" pitchFamily="18" charset="0"/>
              </a:rPr>
              <a:t>Explain</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Block 26: Military retired pay in lieu of Compensation</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Block 28: Waive VA benefits for Active Duty Training</a:t>
            </a:r>
          </a:p>
          <a:p>
            <a:pPr marL="0" indent="0" algn="ctr">
              <a:buNone/>
              <a:defRPr/>
            </a:pPr>
            <a:r>
              <a:rPr lang="en-US" altLang="en-US" sz="2400" dirty="0">
                <a:latin typeface="Times New Roman" panose="02020603050405020304" pitchFamily="18" charset="0"/>
                <a:cs typeface="Times New Roman" panose="02020603050405020304" pitchFamily="18" charset="0"/>
              </a:rPr>
              <a:t>*</a:t>
            </a:r>
            <a:r>
              <a:rPr lang="en-US" altLang="en-US" sz="2400" i="1" dirty="0">
                <a:latin typeface="Times New Roman" panose="02020603050405020304" pitchFamily="18" charset="0"/>
                <a:cs typeface="Times New Roman" panose="02020603050405020304" pitchFamily="18" charset="0"/>
              </a:rPr>
              <a:t>Both are the veteran’s informed choice</a:t>
            </a:r>
          </a:p>
          <a:p>
            <a:pPr>
              <a:buFont typeface="Arial" charset="0"/>
              <a:buChar char="•"/>
              <a:defRPr/>
            </a:pPr>
            <a:endParaRPr lang="en-US" altLang="en-US" dirty="0" smtClean="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01A7AF7-EB92-4EDB-92B7-7406F7C8C35F}" type="slidenum">
              <a:rPr lang="en-US" altLang="en-US" sz="2800"/>
              <a:pPr>
                <a:spcBef>
                  <a:spcPct val="0"/>
                </a:spcBef>
                <a:buFontTx/>
                <a:buNone/>
              </a:pPr>
              <a:t>73</a:t>
            </a:fld>
            <a:endParaRPr lang="en-US" altLang="en-US" sz="2800"/>
          </a:p>
        </p:txBody>
      </p:sp>
      <p:sp>
        <p:nvSpPr>
          <p:cNvPr id="19458" name="Title 1"/>
          <p:cNvSpPr>
            <a:spLocks noGrp="1"/>
          </p:cNvSpPr>
          <p:nvPr>
            <p:ph type="title"/>
          </p:nvPr>
        </p:nvSpPr>
        <p:spPr>
          <a:xfrm>
            <a:off x="1524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FINANCIAL INFORMATION &amp; SIGNATURE</a:t>
            </a:r>
          </a:p>
        </p:txBody>
      </p:sp>
    </p:spTree>
    <p:extLst>
      <p:ext uri="{BB962C8B-B14F-4D97-AF65-F5344CB8AC3E}">
        <p14:creationId xmlns:p14="http://schemas.microsoft.com/office/powerpoint/2010/main" val="9508157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838200" y="1524794"/>
            <a:ext cx="10515600" cy="4831556"/>
          </a:xfrm>
        </p:spPr>
        <p:txBody>
          <a:bodyPr rtlCol="0">
            <a:noAutofit/>
          </a:bodyPr>
          <a:lstStyle/>
          <a:p>
            <a:pPr>
              <a:buFont typeface="Arial" charset="0"/>
              <a:buChar char="•"/>
              <a:defRPr/>
            </a:pPr>
            <a:r>
              <a:rPr lang="en-US" altLang="en-US" sz="2800" dirty="0">
                <a:latin typeface="Times New Roman" panose="02020603050405020304" pitchFamily="18" charset="0"/>
                <a:cs typeface="Times New Roman" panose="02020603050405020304" pitchFamily="18" charset="0"/>
              </a:rPr>
              <a:t>Blocks 29-32: Direct Deposit Information</a:t>
            </a:r>
          </a:p>
          <a:p>
            <a:pPr lvl="1">
              <a:defRPr/>
            </a:pPr>
            <a:r>
              <a:rPr lang="en-US" altLang="en-US" sz="2400" dirty="0">
                <a:solidFill>
                  <a:prstClr val="black"/>
                </a:solidFill>
                <a:latin typeface="Times New Roman" panose="02020603050405020304" pitchFamily="18" charset="0"/>
                <a:cs typeface="Times New Roman" panose="02020603050405020304" pitchFamily="18" charset="0"/>
              </a:rPr>
              <a:t>Certification of no account</a:t>
            </a:r>
            <a:endParaRPr lang="en-US" altLang="en-US" sz="2400" dirty="0">
              <a:latin typeface="Times New Roman" panose="02020603050405020304" pitchFamily="18" charset="0"/>
              <a:cs typeface="Times New Roman" panose="02020603050405020304" pitchFamily="18" charset="0"/>
            </a:endParaRPr>
          </a:p>
          <a:p>
            <a:pPr lvl="1">
              <a:defRPr/>
            </a:pPr>
            <a:r>
              <a:rPr lang="en-US" altLang="en-US" sz="2400" dirty="0">
                <a:latin typeface="Times New Roman" panose="02020603050405020304" pitchFamily="18" charset="0"/>
                <a:cs typeface="Times New Roman" panose="02020603050405020304" pitchFamily="18" charset="0"/>
              </a:rPr>
              <a:t>Checking or Savings Account</a:t>
            </a:r>
          </a:p>
          <a:p>
            <a:pPr lvl="1">
              <a:defRPr/>
            </a:pPr>
            <a:r>
              <a:rPr lang="en-US" altLang="en-US" sz="2400" dirty="0">
                <a:latin typeface="Times New Roman" panose="02020603050405020304" pitchFamily="18" charset="0"/>
                <a:cs typeface="Times New Roman" panose="02020603050405020304" pitchFamily="18" charset="0"/>
              </a:rPr>
              <a:t>Account Number &amp; Routing Number (</a:t>
            </a:r>
            <a:r>
              <a:rPr lang="en-US" altLang="en-US" sz="2400" b="1" dirty="0">
                <a:latin typeface="Times New Roman" panose="02020603050405020304" pitchFamily="18" charset="0"/>
                <a:cs typeface="Times New Roman" panose="02020603050405020304" pitchFamily="18" charset="0"/>
              </a:rPr>
              <a:t>VERIFY</a:t>
            </a:r>
            <a:r>
              <a:rPr lang="en-US" altLang="en-US" sz="2400" dirty="0">
                <a:latin typeface="Times New Roman" panose="02020603050405020304" pitchFamily="18" charset="0"/>
                <a:cs typeface="Times New Roman" panose="02020603050405020304" pitchFamily="18" charset="0"/>
              </a:rPr>
              <a:t>)</a:t>
            </a:r>
          </a:p>
          <a:p>
            <a:pPr lvl="1">
              <a:defRPr/>
            </a:pPr>
            <a:r>
              <a:rPr lang="en-US" altLang="en-US" sz="2400" dirty="0">
                <a:latin typeface="Times New Roman" panose="02020603050405020304" pitchFamily="18" charset="0"/>
                <a:cs typeface="Times New Roman" panose="02020603050405020304" pitchFamily="18" charset="0"/>
              </a:rPr>
              <a:t>Established – when to use</a:t>
            </a:r>
          </a:p>
          <a:p>
            <a:pPr>
              <a:buFont typeface="Arial" charset="0"/>
              <a:buChar char="•"/>
              <a:defRPr/>
            </a:pPr>
            <a:endParaRPr lang="en-US" altLang="en-US" sz="1000" dirty="0">
              <a:latin typeface="Times New Roman" panose="02020603050405020304" pitchFamily="18" charset="0"/>
              <a:cs typeface="Times New Roman" panose="02020603050405020304" pitchFamily="18" charset="0"/>
            </a:endParaRPr>
          </a:p>
          <a:p>
            <a:pPr>
              <a:buFont typeface="Arial" charset="0"/>
              <a:buChar char="•"/>
              <a:defRPr/>
            </a:pPr>
            <a:r>
              <a:rPr lang="en-US" altLang="en-US" sz="2800" b="1" dirty="0">
                <a:latin typeface="Times New Roman" panose="02020603050405020304" pitchFamily="18" charset="0"/>
                <a:cs typeface="Times New Roman" panose="02020603050405020304" pitchFamily="18" charset="0"/>
              </a:rPr>
              <a:t>BLOCKS 33 – 37: NO SIGNATURE –NO CLAIM</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VA will not process application without a signature</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Veteran must sign original claim</a:t>
            </a:r>
          </a:p>
          <a:p>
            <a:pPr marL="0" indent="0" algn="ctr">
              <a:buNone/>
              <a:defRPr/>
            </a:pPr>
            <a:r>
              <a:rPr lang="en-US" altLang="en-US" sz="2800" b="1" dirty="0">
                <a:latin typeface="Times New Roman" panose="02020603050405020304" pitchFamily="18" charset="0"/>
                <a:cs typeface="Times New Roman" panose="02020603050405020304" pitchFamily="18" charset="0"/>
              </a:rPr>
              <a:t>Whenever possible have the veteran sign. </a:t>
            </a:r>
          </a:p>
          <a:p>
            <a:pPr marL="0" indent="0" algn="ctr">
              <a:buNone/>
              <a:defRPr/>
            </a:pPr>
            <a:r>
              <a:rPr lang="en-US" altLang="en-US" sz="2800" b="1" dirty="0">
                <a:latin typeface="Times New Roman" panose="02020603050405020304" pitchFamily="18" charset="0"/>
                <a:cs typeface="Times New Roman" panose="02020603050405020304" pitchFamily="18" charset="0"/>
              </a:rPr>
              <a:t>Why???</a:t>
            </a:r>
            <a:endParaRPr lang="en-US" altLang="en-US" sz="2800" dirty="0">
              <a:latin typeface="Times New Roman" panose="02020603050405020304" pitchFamily="18" charset="0"/>
              <a:cs typeface="Times New Roman" panose="02020603050405020304" pitchFamily="18" charset="0"/>
            </a:endParaRPr>
          </a:p>
          <a:p>
            <a:pPr>
              <a:buFont typeface="Arial" charset="0"/>
              <a:buChar char="•"/>
              <a:defRPr/>
            </a:pPr>
            <a:endParaRPr lang="en-US" altLang="en-US" dirty="0" smtClean="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01A7AF7-EB92-4EDB-92B7-7406F7C8C35F}" type="slidenum">
              <a:rPr lang="en-US" altLang="en-US" sz="2800"/>
              <a:pPr>
                <a:spcBef>
                  <a:spcPct val="0"/>
                </a:spcBef>
                <a:buFontTx/>
                <a:buNone/>
              </a:pPr>
              <a:t>74</a:t>
            </a:fld>
            <a:endParaRPr lang="en-US" altLang="en-US" sz="2800"/>
          </a:p>
        </p:txBody>
      </p:sp>
      <p:sp>
        <p:nvSpPr>
          <p:cNvPr id="19458" name="Title 1"/>
          <p:cNvSpPr>
            <a:spLocks noGrp="1"/>
          </p:cNvSpPr>
          <p:nvPr>
            <p:ph type="title"/>
          </p:nvPr>
        </p:nvSpPr>
        <p:spPr>
          <a:xfrm>
            <a:off x="76200" y="0"/>
            <a:ext cx="82296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FINANCIAL INFORMATION &amp; SIGNATURE</a:t>
            </a:r>
          </a:p>
        </p:txBody>
      </p:sp>
    </p:spTree>
    <p:extLst>
      <p:ext uri="{BB962C8B-B14F-4D97-AF65-F5344CB8AC3E}">
        <p14:creationId xmlns:p14="http://schemas.microsoft.com/office/powerpoint/2010/main" val="32407882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1066800" y="1295400"/>
            <a:ext cx="10286999" cy="5105400"/>
          </a:xfrm>
        </p:spPr>
        <p:txBody>
          <a:bodyPr/>
          <a:lstStyle/>
          <a:p>
            <a:pPr lvl="3" eaLnBrk="1" hangingPunct="1"/>
            <a:endParaRPr lang="en-US" altLang="en-US" dirty="0" smtClean="0"/>
          </a:p>
          <a:p>
            <a:pPr marL="0" indent="0">
              <a:buNone/>
            </a:pPr>
            <a:r>
              <a:rPr lang="en-US" altLang="en-US" b="1" dirty="0" smtClean="0">
                <a:latin typeface="Times New Roman" panose="02020603050405020304" pitchFamily="18" charset="0"/>
                <a:cs typeface="Times New Roman" panose="02020603050405020304" pitchFamily="18" charset="0"/>
              </a:rPr>
              <a:t>Column 1</a:t>
            </a:r>
          </a:p>
          <a:p>
            <a:pPr lvl="1"/>
            <a:r>
              <a:rPr lang="en-US" altLang="en-US" dirty="0" smtClean="0">
                <a:latin typeface="Times New Roman" panose="02020603050405020304" pitchFamily="18" charset="0"/>
                <a:cs typeface="Times New Roman" panose="02020603050405020304" pitchFamily="18" charset="0"/>
              </a:rPr>
              <a:t>List the current disability – 1 per line (can use bilateral: e.g. bilateral pes planus)</a:t>
            </a:r>
          </a:p>
          <a:p>
            <a:pPr marL="457200" lvl="1" indent="0" algn="ctr">
              <a:buNone/>
            </a:pPr>
            <a:r>
              <a:rPr lang="en-US" altLang="en-US" i="1" dirty="0" smtClean="0">
                <a:latin typeface="Times New Roman" panose="02020603050405020304" pitchFamily="18" charset="0"/>
                <a:cs typeface="Times New Roman" panose="02020603050405020304" pitchFamily="18" charset="0"/>
              </a:rPr>
              <a:t>*Exercise caution with abbreviations</a:t>
            </a:r>
          </a:p>
          <a:p>
            <a:pPr marL="0" indent="0">
              <a:buNone/>
            </a:pPr>
            <a:endParaRPr lang="en-US" altLang="en-US" b="1" dirty="0" smtClean="0">
              <a:latin typeface="Times New Roman" panose="02020603050405020304" pitchFamily="18" charset="0"/>
              <a:cs typeface="Times New Roman" panose="02020603050405020304" pitchFamily="18" charset="0"/>
            </a:endParaRPr>
          </a:p>
          <a:p>
            <a:pPr marL="0" indent="0">
              <a:buNone/>
            </a:pPr>
            <a:r>
              <a:rPr lang="en-US" altLang="en-US" b="1" dirty="0" smtClean="0">
                <a:latin typeface="Times New Roman" panose="02020603050405020304" pitchFamily="18" charset="0"/>
                <a:cs typeface="Times New Roman" panose="02020603050405020304" pitchFamily="18" charset="0"/>
              </a:rPr>
              <a:t>Column 2</a:t>
            </a:r>
          </a:p>
          <a:p>
            <a:pPr lvl="1"/>
            <a:r>
              <a:rPr lang="en-US" altLang="en-US" dirty="0" smtClean="0">
                <a:latin typeface="Times New Roman" panose="02020603050405020304" pitchFamily="18" charset="0"/>
                <a:cs typeface="Times New Roman" panose="02020603050405020304" pitchFamily="18" charset="0"/>
              </a:rPr>
              <a:t>If claiming as a presumptive or due to a specific incident (must verify using records for incident)</a:t>
            </a:r>
          </a:p>
          <a:p>
            <a:pPr lvl="1"/>
            <a:r>
              <a:rPr lang="en-US" altLang="en-US" dirty="0" smtClean="0">
                <a:latin typeface="Times New Roman" panose="02020603050405020304" pitchFamily="18" charset="0"/>
                <a:cs typeface="Times New Roman" panose="02020603050405020304" pitchFamily="18" charset="0"/>
              </a:rPr>
              <a:t>If you don’t have verification of an incident leave it blank</a:t>
            </a:r>
          </a:p>
          <a:p>
            <a:pPr eaLnBrk="1" hangingPunct="1"/>
            <a:endParaRPr lang="en-US" altLang="en-US" dirty="0" smtClean="0"/>
          </a:p>
        </p:txBody>
      </p:sp>
      <p:sp>
        <p:nvSpPr>
          <p:cNvPr id="2150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800"/>
              <a:pPr>
                <a:spcBef>
                  <a:spcPct val="0"/>
                </a:spcBef>
                <a:buFontTx/>
                <a:buNone/>
              </a:pPr>
              <a:t>75</a:t>
            </a:fld>
            <a:endParaRPr lang="en-US" altLang="en-US" sz="2800"/>
          </a:p>
        </p:txBody>
      </p:sp>
      <p:sp>
        <p:nvSpPr>
          <p:cNvPr id="21506" name="Title 1"/>
          <p:cNvSpPr>
            <a:spLocks noGrp="1"/>
          </p:cNvSpPr>
          <p:nvPr>
            <p:ph type="title"/>
          </p:nvPr>
        </p:nvSpPr>
        <p:spPr>
          <a:xfrm>
            <a:off x="152400" y="152400"/>
            <a:ext cx="10082463" cy="838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IV)</a:t>
            </a:r>
          </a:p>
        </p:txBody>
      </p:sp>
    </p:spTree>
    <p:extLst>
      <p:ext uri="{BB962C8B-B14F-4D97-AF65-F5344CB8AC3E}">
        <p14:creationId xmlns:p14="http://schemas.microsoft.com/office/powerpoint/2010/main" val="367780505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838200" y="1295401"/>
            <a:ext cx="10515599" cy="4892675"/>
          </a:xfrm>
        </p:spPr>
        <p:txBody>
          <a:bodyPr/>
          <a:lstStyle/>
          <a:p>
            <a:pPr marL="0" indent="0">
              <a:buNone/>
            </a:pPr>
            <a:r>
              <a:rPr lang="en-US" altLang="en-US" b="1" dirty="0" smtClean="0">
                <a:latin typeface="Times New Roman" panose="02020603050405020304" pitchFamily="18" charset="0"/>
                <a:cs typeface="Times New Roman" panose="02020603050405020304" pitchFamily="18" charset="0"/>
              </a:rPr>
              <a:t>Column 3</a:t>
            </a:r>
          </a:p>
          <a:p>
            <a:pPr lvl="1"/>
            <a:r>
              <a:rPr lang="en-US" altLang="en-US" dirty="0" smtClean="0">
                <a:latin typeface="Times New Roman" panose="02020603050405020304" pitchFamily="18" charset="0"/>
                <a:cs typeface="Times New Roman" panose="02020603050405020304" pitchFamily="18" charset="0"/>
              </a:rPr>
              <a:t>Brief explanation of how it relates to Column 2</a:t>
            </a:r>
          </a:p>
          <a:p>
            <a:pPr lvl="1"/>
            <a:r>
              <a:rPr lang="en-US" altLang="en-US" dirty="0" smtClean="0">
                <a:latin typeface="Times New Roman" panose="02020603050405020304" pitchFamily="18" charset="0"/>
                <a:cs typeface="Times New Roman" panose="02020603050405020304" pitchFamily="18" charset="0"/>
              </a:rPr>
              <a:t>If Column 2 was blank, can still write an explanation</a:t>
            </a:r>
          </a:p>
          <a:p>
            <a:pPr lvl="1"/>
            <a:r>
              <a:rPr lang="en-US" altLang="en-US" dirty="0" smtClean="0">
                <a:latin typeface="Times New Roman" panose="02020603050405020304" pitchFamily="18" charset="0"/>
                <a:cs typeface="Times New Roman" panose="02020603050405020304" pitchFamily="18" charset="0"/>
              </a:rPr>
              <a:t>Can be left blank</a:t>
            </a:r>
          </a:p>
          <a:p>
            <a:pPr lvl="1"/>
            <a:endParaRPr lang="en-US" altLang="en-US" dirty="0" smtClean="0">
              <a:latin typeface="Times New Roman" panose="02020603050405020304" pitchFamily="18" charset="0"/>
              <a:cs typeface="Times New Roman" panose="02020603050405020304" pitchFamily="18" charset="0"/>
            </a:endParaRPr>
          </a:p>
          <a:p>
            <a:pPr marL="0" indent="0">
              <a:buNone/>
            </a:pPr>
            <a:r>
              <a:rPr lang="en-US" altLang="en-US" b="1" dirty="0" smtClean="0">
                <a:latin typeface="Times New Roman" panose="02020603050405020304" pitchFamily="18" charset="0"/>
                <a:cs typeface="Times New Roman" panose="02020603050405020304" pitchFamily="18" charset="0"/>
              </a:rPr>
              <a:t>Column 4</a:t>
            </a:r>
          </a:p>
          <a:p>
            <a:pPr lvl="1"/>
            <a:r>
              <a:rPr lang="en-US" altLang="en-US" dirty="0" smtClean="0">
                <a:latin typeface="Times New Roman" panose="02020603050405020304" pitchFamily="18" charset="0"/>
                <a:cs typeface="Times New Roman" panose="02020603050405020304" pitchFamily="18" charset="0"/>
              </a:rPr>
              <a:t>Do </a:t>
            </a:r>
            <a:r>
              <a:rPr lang="en-US" altLang="en-US" b="1" u="sng" dirty="0" smtClean="0">
                <a:latin typeface="Times New Roman" panose="02020603050405020304" pitchFamily="18" charset="0"/>
                <a:cs typeface="Times New Roman" panose="02020603050405020304" pitchFamily="18" charset="0"/>
              </a:rPr>
              <a:t>NOT</a:t>
            </a:r>
            <a:r>
              <a:rPr lang="en-US" altLang="en-US" dirty="0" smtClean="0">
                <a:latin typeface="Times New Roman" panose="02020603050405020304" pitchFamily="18" charset="0"/>
                <a:cs typeface="Times New Roman" panose="02020603050405020304" pitchFamily="18" charset="0"/>
              </a:rPr>
              <a:t> leave blank</a:t>
            </a:r>
          </a:p>
          <a:p>
            <a:pPr lvl="1"/>
            <a:r>
              <a:rPr lang="en-US" altLang="en-US" dirty="0" smtClean="0">
                <a:latin typeface="Times New Roman" panose="02020603050405020304" pitchFamily="18" charset="0"/>
                <a:cs typeface="Times New Roman" panose="02020603050405020304" pitchFamily="18" charset="0"/>
              </a:rPr>
              <a:t>If you do not have a specific date verified by written records, write “in service” or list the veteran’s entire service dates</a:t>
            </a:r>
          </a:p>
          <a:p>
            <a:pPr eaLnBrk="1" hangingPunct="1"/>
            <a:endParaRPr lang="en-US" altLang="en-US" dirty="0" smtClean="0"/>
          </a:p>
        </p:txBody>
      </p:sp>
      <p:sp>
        <p:nvSpPr>
          <p:cNvPr id="2150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800"/>
              <a:pPr>
                <a:spcBef>
                  <a:spcPct val="0"/>
                </a:spcBef>
                <a:buFontTx/>
                <a:buNone/>
              </a:pPr>
              <a:t>76</a:t>
            </a:fld>
            <a:endParaRPr lang="en-US" altLang="en-US" sz="2800"/>
          </a:p>
        </p:txBody>
      </p:sp>
      <p:sp>
        <p:nvSpPr>
          <p:cNvPr id="21506" name="Title 1"/>
          <p:cNvSpPr>
            <a:spLocks noGrp="1"/>
          </p:cNvSpPr>
          <p:nvPr>
            <p:ph type="title"/>
          </p:nvPr>
        </p:nvSpPr>
        <p:spPr>
          <a:xfrm>
            <a:off x="0" y="-76200"/>
            <a:ext cx="10234863" cy="1066800"/>
          </a:xfrm>
        </p:spPr>
        <p:txBody>
          <a:bodyPr/>
          <a:lstStyle/>
          <a:p>
            <a:pPr eaLnBrk="1" hangingPunct="1"/>
            <a:r>
              <a:rPr lang="en-US" altLang="en-US" sz="2700" dirty="0">
                <a:latin typeface="Times New Roman" panose="02020603050405020304" pitchFamily="18" charset="0"/>
                <a:cs typeface="Times New Roman" panose="02020603050405020304" pitchFamily="18" charset="0"/>
              </a:rPr>
              <a:t/>
            </a:r>
            <a:br>
              <a:rPr lang="en-US" altLang="en-US" sz="27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IV)</a:t>
            </a:r>
          </a:p>
        </p:txBody>
      </p:sp>
    </p:spTree>
    <p:extLst>
      <p:ext uri="{BB962C8B-B14F-4D97-AF65-F5344CB8AC3E}">
        <p14:creationId xmlns:p14="http://schemas.microsoft.com/office/powerpoint/2010/main" val="2156352420"/>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762000" y="1293630"/>
            <a:ext cx="10591800" cy="5045075"/>
          </a:xfrm>
        </p:spPr>
        <p:txBody>
          <a:bodyPr/>
          <a:lstStyle/>
          <a:p>
            <a:pPr eaLnBrk="1" hangingPunct="1"/>
            <a:r>
              <a:rPr lang="en-US" altLang="en-US" sz="2800" dirty="0">
                <a:solidFill>
                  <a:srgbClr val="000000"/>
                </a:solidFill>
                <a:latin typeface="Times New Roman" panose="02020603050405020304" pitchFamily="18" charset="0"/>
                <a:cs typeface="Times New Roman" panose="02020603050405020304" pitchFamily="18" charset="0"/>
              </a:rPr>
              <a:t>List as “condition” when diagnoses are uncertain</a:t>
            </a:r>
          </a:p>
          <a:p>
            <a:pPr lvl="3" eaLnBrk="1" hangingPunct="1"/>
            <a:r>
              <a:rPr lang="en-US" altLang="en-US" sz="2200" dirty="0">
                <a:solidFill>
                  <a:srgbClr val="000000"/>
                </a:solidFill>
                <a:latin typeface="Times New Roman" panose="02020603050405020304" pitchFamily="18" charset="0"/>
                <a:cs typeface="Times New Roman" panose="02020603050405020304" pitchFamily="18" charset="0"/>
              </a:rPr>
              <a:t>Nerve Condition Right Lower Extremity</a:t>
            </a:r>
          </a:p>
          <a:p>
            <a:pPr eaLnBrk="1" hangingPunct="1"/>
            <a:r>
              <a:rPr lang="en-US" altLang="en-US" sz="2800" dirty="0">
                <a:latin typeface="Times New Roman" panose="02020603050405020304" pitchFamily="18" charset="0"/>
                <a:cs typeface="Times New Roman" panose="02020603050405020304" pitchFamily="18" charset="0"/>
              </a:rPr>
              <a:t>List </a:t>
            </a:r>
            <a:r>
              <a:rPr lang="en-US" altLang="en-US" sz="2800" dirty="0" smtClean="0">
                <a:latin typeface="Times New Roman" panose="02020603050405020304" pitchFamily="18" charset="0"/>
                <a:cs typeface="Times New Roman" panose="02020603050405020304" pitchFamily="18" charset="0"/>
              </a:rPr>
              <a:t>diagnosis </a:t>
            </a:r>
            <a:r>
              <a:rPr lang="en-US" altLang="en-US" sz="2800" dirty="0">
                <a:latin typeface="Times New Roman" panose="02020603050405020304" pitchFamily="18" charset="0"/>
                <a:cs typeface="Times New Roman" panose="02020603050405020304" pitchFamily="18" charset="0"/>
              </a:rPr>
              <a:t>when absolute</a:t>
            </a:r>
          </a:p>
          <a:p>
            <a:pPr lvl="3" eaLnBrk="1" hangingPunct="1"/>
            <a:r>
              <a:rPr lang="en-US" altLang="en-US" sz="2200" dirty="0">
                <a:latin typeface="Times New Roman" panose="02020603050405020304" pitchFamily="18" charset="0"/>
                <a:cs typeface="Times New Roman" panose="02020603050405020304" pitchFamily="18" charset="0"/>
              </a:rPr>
              <a:t>Radiculopathy Right Lower Extremity</a:t>
            </a:r>
          </a:p>
          <a:p>
            <a:pPr eaLnBrk="1" hangingPunct="1"/>
            <a:r>
              <a:rPr lang="en-US" altLang="en-US" sz="2800" dirty="0">
                <a:latin typeface="Times New Roman" panose="02020603050405020304" pitchFamily="18" charset="0"/>
                <a:cs typeface="Times New Roman" panose="02020603050405020304" pitchFamily="18" charset="0"/>
              </a:rPr>
              <a:t>List as “condition to include” when multiple diagnoses or changing diagnoses</a:t>
            </a:r>
          </a:p>
          <a:p>
            <a:pPr lvl="3" eaLnBrk="1" hangingPunct="1"/>
            <a:r>
              <a:rPr lang="en-US" altLang="en-US" sz="2200" dirty="0">
                <a:latin typeface="Times New Roman" panose="02020603050405020304" pitchFamily="18" charset="0"/>
                <a:cs typeface="Times New Roman" panose="02020603050405020304" pitchFamily="18" charset="0"/>
              </a:rPr>
              <a:t>Nerve Condition Right Lower Extremity to include Radiculopathy, Sciatica, &amp; Paresthesia </a:t>
            </a:r>
          </a:p>
          <a:p>
            <a:pPr eaLnBrk="1" hangingPunct="1"/>
            <a:r>
              <a:rPr lang="en-US" altLang="en-US" sz="2800" dirty="0">
                <a:latin typeface="Times New Roman" panose="02020603050405020304" pitchFamily="18" charset="0"/>
                <a:cs typeface="Times New Roman" panose="02020603050405020304" pitchFamily="18" charset="0"/>
              </a:rPr>
              <a:t>List path of service connection when known (presumptive, secondary, etc…)</a:t>
            </a:r>
          </a:p>
          <a:p>
            <a:pPr lvl="3" eaLnBrk="1" hangingPunct="1"/>
            <a:r>
              <a:rPr lang="en-US" altLang="en-US" sz="2200" dirty="0">
                <a:latin typeface="Times New Roman" panose="02020603050405020304" pitchFamily="18" charset="0"/>
                <a:cs typeface="Times New Roman" panose="02020603050405020304" pitchFamily="18" charset="0"/>
              </a:rPr>
              <a:t>Radiculopathy Right Lower Extremity secondary to Lumbar Degenerative Disc Disease</a:t>
            </a:r>
          </a:p>
          <a:p>
            <a:pPr lvl="3" eaLnBrk="1" hangingPunct="1"/>
            <a:endParaRPr lang="en-US" altLang="en-US" dirty="0" smtClean="0"/>
          </a:p>
          <a:p>
            <a:pPr eaLnBrk="1" hangingPunct="1"/>
            <a:endParaRPr lang="en-US" altLang="en-US" dirty="0" smtClean="0"/>
          </a:p>
          <a:p>
            <a:pPr eaLnBrk="1" hangingPunct="1"/>
            <a:endParaRPr lang="en-US" altLang="en-US" dirty="0" smtClean="0"/>
          </a:p>
        </p:txBody>
      </p:sp>
      <p:sp>
        <p:nvSpPr>
          <p:cNvPr id="2150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800"/>
              <a:pPr>
                <a:spcBef>
                  <a:spcPct val="0"/>
                </a:spcBef>
                <a:buFontTx/>
                <a:buNone/>
              </a:pPr>
              <a:t>77</a:t>
            </a:fld>
            <a:endParaRPr lang="en-US" altLang="en-US" sz="2800" dirty="0"/>
          </a:p>
        </p:txBody>
      </p:sp>
      <p:sp>
        <p:nvSpPr>
          <p:cNvPr id="6" name="Title 1"/>
          <p:cNvSpPr>
            <a:spLocks noGrp="1"/>
          </p:cNvSpPr>
          <p:nvPr>
            <p:ph type="title"/>
          </p:nvPr>
        </p:nvSpPr>
        <p:spPr>
          <a:xfrm>
            <a:off x="76200" y="228600"/>
            <a:ext cx="10158663" cy="762000"/>
          </a:xfrm>
        </p:spPr>
        <p:txBody>
          <a:bodyPr/>
          <a:lstStyle/>
          <a:p>
            <a:pPr eaLnBrk="1" hangingPunct="1"/>
            <a:r>
              <a:rPr lang="en-US" altLang="en-US" sz="2700" dirty="0">
                <a:latin typeface="Times New Roman" panose="02020603050405020304" pitchFamily="18" charset="0"/>
                <a:cs typeface="Times New Roman" panose="02020603050405020304" pitchFamily="18" charset="0"/>
              </a:rPr>
              <a:t/>
            </a:r>
            <a:br>
              <a:rPr lang="en-US" altLang="en-US" sz="27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IV)</a:t>
            </a:r>
          </a:p>
        </p:txBody>
      </p:sp>
    </p:spTree>
    <p:extLst>
      <p:ext uri="{BB962C8B-B14F-4D97-AF65-F5344CB8AC3E}">
        <p14:creationId xmlns:p14="http://schemas.microsoft.com/office/powerpoint/2010/main" val="2400921541"/>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609600" y="1371600"/>
            <a:ext cx="10744200" cy="3505200"/>
          </a:xfrm>
        </p:spPr>
        <p:txBody>
          <a:bodyPr rtlCol="0">
            <a:noAutofit/>
          </a:bodyPr>
          <a:lstStyle/>
          <a:p>
            <a:pPr marL="0" indent="0">
              <a:buNone/>
              <a:defRPr/>
            </a:pPr>
            <a:r>
              <a:rPr lang="en-US" altLang="en-US" sz="3600" dirty="0">
                <a:latin typeface="Times New Roman" panose="02020603050405020304" pitchFamily="18" charset="0"/>
                <a:cs typeface="Times New Roman" panose="02020603050405020304" pitchFamily="18" charset="0"/>
              </a:rPr>
              <a:t>S</a:t>
            </a:r>
            <a:r>
              <a:rPr lang="en-US" altLang="en-US" sz="3600" dirty="0" smtClean="0">
                <a:latin typeface="Times New Roman" panose="02020603050405020304" pitchFamily="18" charset="0"/>
                <a:cs typeface="Times New Roman" panose="02020603050405020304" pitchFamily="18" charset="0"/>
              </a:rPr>
              <a:t>ubmission methods:</a:t>
            </a:r>
          </a:p>
          <a:p>
            <a:pPr marL="0" indent="0">
              <a:buNone/>
              <a:defRPr/>
            </a:pPr>
            <a:endParaRPr lang="en-US" altLang="en-US" sz="600" dirty="0">
              <a:latin typeface="Times New Roman" panose="02020603050405020304" pitchFamily="18" charset="0"/>
              <a:cs typeface="Times New Roman" panose="02020603050405020304" pitchFamily="18" charset="0"/>
            </a:endParaRPr>
          </a:p>
          <a:p>
            <a:pPr>
              <a:defRPr/>
            </a:pPr>
            <a:r>
              <a:rPr lang="en-US" altLang="en-US" dirty="0" smtClean="0">
                <a:latin typeface="Times New Roman" panose="02020603050405020304" pitchFamily="18" charset="0"/>
                <a:cs typeface="Times New Roman" panose="02020603050405020304" pitchFamily="18" charset="0"/>
              </a:rPr>
              <a:t>Direct Upload / Centralized Mail Portal</a:t>
            </a:r>
          </a:p>
          <a:p>
            <a:pPr>
              <a:defRPr/>
            </a:pPr>
            <a:r>
              <a:rPr lang="en-US" altLang="en-US" dirty="0" smtClean="0">
                <a:latin typeface="Times New Roman" panose="02020603050405020304" pitchFamily="18" charset="0"/>
                <a:cs typeface="Times New Roman" panose="02020603050405020304" pitchFamily="18" charset="0"/>
              </a:rPr>
              <a:t>Stakeholder Enterprise Portal (SEP)</a:t>
            </a:r>
          </a:p>
          <a:p>
            <a:pPr>
              <a:defRPr/>
            </a:pPr>
            <a:r>
              <a:rPr lang="en-US" altLang="en-US" dirty="0" smtClean="0">
                <a:latin typeface="Times New Roman" panose="02020603050405020304" pitchFamily="18" charset="0"/>
                <a:cs typeface="Times New Roman" panose="02020603050405020304" pitchFamily="18" charset="0"/>
              </a:rPr>
              <a:t>VetraSpec: Package this claim (D2D), Direct Submit</a:t>
            </a:r>
          </a:p>
          <a:p>
            <a:pPr>
              <a:defRPr/>
            </a:pPr>
            <a:r>
              <a:rPr lang="en-US" altLang="en-US" dirty="0" smtClean="0">
                <a:latin typeface="Times New Roman" panose="02020603050405020304" pitchFamily="18" charset="0"/>
                <a:cs typeface="Times New Roman" panose="02020603050405020304" pitchFamily="18" charset="0"/>
              </a:rPr>
              <a:t>Fax</a:t>
            </a:r>
          </a:p>
          <a:p>
            <a:pPr>
              <a:defRPr/>
            </a:pPr>
            <a:r>
              <a:rPr lang="en-US" altLang="en-US" dirty="0" smtClean="0">
                <a:latin typeface="Times New Roman" panose="02020603050405020304" pitchFamily="18" charset="0"/>
                <a:cs typeface="Times New Roman" panose="02020603050405020304" pitchFamily="18" charset="0"/>
              </a:rPr>
              <a:t>VARO Mailroom</a:t>
            </a:r>
          </a:p>
          <a:p>
            <a:pPr>
              <a:defRPr/>
            </a:pPr>
            <a:endParaRPr lang="en-US" altLang="en-US" dirty="0"/>
          </a:p>
        </p:txBody>
      </p:sp>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1C3E917D-433F-48E3-AF6D-5412914A2147}" type="slidenum">
              <a:rPr lang="en-US" altLang="en-US" sz="2800"/>
              <a:pPr>
                <a:spcBef>
                  <a:spcPct val="0"/>
                </a:spcBef>
                <a:buFontTx/>
                <a:buNone/>
              </a:pPr>
              <a:t>78</a:t>
            </a:fld>
            <a:endParaRPr lang="en-US" altLang="en-US" sz="2800" dirty="0"/>
          </a:p>
        </p:txBody>
      </p:sp>
      <p:sp>
        <p:nvSpPr>
          <p:cNvPr id="27650" name="Title 1"/>
          <p:cNvSpPr>
            <a:spLocks noGrp="1"/>
          </p:cNvSpPr>
          <p:nvPr>
            <p:ph type="title"/>
          </p:nvPr>
        </p:nvSpPr>
        <p:spPr>
          <a:xfrm>
            <a:off x="152400" y="0"/>
            <a:ext cx="75438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SUBMISSION OF CLAIM</a:t>
            </a:r>
          </a:p>
        </p:txBody>
      </p:sp>
      <p:sp>
        <p:nvSpPr>
          <p:cNvPr id="2" name="TextBox 1"/>
          <p:cNvSpPr txBox="1">
            <a:spLocks noChangeArrowheads="1"/>
          </p:cNvSpPr>
          <p:nvPr/>
        </p:nvSpPr>
        <p:spPr bwMode="auto">
          <a:xfrm>
            <a:off x="2247900" y="4975293"/>
            <a:ext cx="76962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3200" b="1" i="1" dirty="0">
                <a:latin typeface="Times New Roman" panose="02020603050405020304" pitchFamily="18" charset="0"/>
                <a:cs typeface="Times New Roman" panose="02020603050405020304" pitchFamily="18" charset="0"/>
              </a:rPr>
              <a:t>You are responsible for maintaining proof of submission for claims that you submit on the behalf of claimants!!!</a:t>
            </a:r>
          </a:p>
        </p:txBody>
      </p:sp>
    </p:spTree>
    <p:extLst>
      <p:ext uri="{BB962C8B-B14F-4D97-AF65-F5344CB8AC3E}">
        <p14:creationId xmlns:p14="http://schemas.microsoft.com/office/powerpoint/2010/main" val="16696044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2"/>
          <p:cNvSpPr txBox="1">
            <a:spLocks noChangeArrowheads="1"/>
          </p:cNvSpPr>
          <p:nvPr/>
        </p:nvSpPr>
        <p:spPr bwMode="auto">
          <a:xfrm>
            <a:off x="990600" y="2387204"/>
            <a:ext cx="10363200" cy="3018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Many veterans will confuse compensation with other benefits such as pension or military </a:t>
            </a:r>
            <a:r>
              <a:rPr lang="en-US" altLang="en-US" sz="2700" dirty="0" smtClean="0">
                <a:latin typeface="Times New Roman" panose="02020603050405020304" pitchFamily="18" charset="0"/>
                <a:cs typeface="Times New Roman" panose="02020603050405020304" pitchFamily="18" charset="0"/>
              </a:rPr>
              <a:t>retirement.</a:t>
            </a:r>
            <a:endParaRPr lang="en-US" altLang="en-US" sz="27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endParaRPr lang="en-US" altLang="en-US" sz="9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It is your job to explain the differences between these programs and identify entitlement to the greatest benefit </a:t>
            </a:r>
            <a:r>
              <a:rPr lang="en-US" altLang="en-US" sz="2700" dirty="0" smtClean="0">
                <a:latin typeface="Times New Roman" panose="02020603050405020304" pitchFamily="18" charset="0"/>
                <a:cs typeface="Times New Roman" panose="02020603050405020304" pitchFamily="18" charset="0"/>
              </a:rPr>
              <a:t>possible.</a:t>
            </a:r>
            <a:endParaRPr lang="en-US" altLang="en-US" sz="27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mtClean="0"/>
              <a:pPr>
                <a:defRPr/>
              </a:pPr>
              <a:t>8</a:t>
            </a:fld>
            <a:endParaRPr lang="en-US" altLang="en-US" dirty="0"/>
          </a:p>
        </p:txBody>
      </p:sp>
      <p:sp>
        <p:nvSpPr>
          <p:cNvPr id="7" name="Rectangle 1"/>
          <p:cNvSpPr>
            <a:spLocks noGrp="1" noChangeArrowheads="1"/>
          </p:cNvSpPr>
          <p:nvPr>
            <p:ph type="title"/>
          </p:nvPr>
        </p:nvSpPr>
        <p:spPr>
          <a:xfrm>
            <a:off x="76200" y="152401"/>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smtClean="0">
                <a:latin typeface="Times New Roman" panose="02020603050405020304" pitchFamily="18" charset="0"/>
                <a:cs typeface="Times New Roman" panose="02020603050405020304" pitchFamily="18" charset="0"/>
              </a:rPr>
              <a:t>Common Confusion</a:t>
            </a:r>
            <a:endParaRPr lang="en-US" altLang="en-US" sz="3600" dirty="0">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mtClean="0"/>
              <a:pPr>
                <a:defRPr/>
              </a:pPr>
              <a:t>9</a:t>
            </a:fld>
            <a:endParaRPr lang="en-US" altLang="en-US" dirty="0"/>
          </a:p>
        </p:txBody>
      </p:sp>
      <p:sp>
        <p:nvSpPr>
          <p:cNvPr id="16386" name="Rectangle 1"/>
          <p:cNvSpPr>
            <a:spLocks noGrp="1" noChangeArrowheads="1"/>
          </p:cNvSpPr>
          <p:nvPr>
            <p:ph type="title"/>
          </p:nvPr>
        </p:nvSpPr>
        <p:spPr>
          <a:xfrm>
            <a:off x="152400" y="228601"/>
            <a:ext cx="7924800" cy="8548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
        <p:nvSpPr>
          <p:cNvPr id="29700" name="Text Box 2"/>
          <p:cNvSpPr txBox="1">
            <a:spLocks noChangeArrowheads="1"/>
          </p:cNvSpPr>
          <p:nvPr/>
        </p:nvSpPr>
        <p:spPr bwMode="auto">
          <a:xfrm>
            <a:off x="914400" y="2502695"/>
            <a:ext cx="10439400" cy="30182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smtClean="0">
                <a:latin typeface="Times New Roman" panose="02020603050405020304" pitchFamily="18" charset="0"/>
                <a:cs typeface="Times New Roman" panose="02020603050405020304" pitchFamily="18" charset="0"/>
              </a:rPr>
              <a:t>Current disability </a:t>
            </a:r>
            <a:r>
              <a:rPr lang="en-US" altLang="en-US" sz="3000" dirty="0">
                <a:latin typeface="Times New Roman" panose="02020603050405020304" pitchFamily="18" charset="0"/>
                <a:cs typeface="Times New Roman" panose="02020603050405020304" pitchFamily="18" charset="0"/>
              </a:rPr>
              <a:t>– Incurred or Aggravated</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line of duty </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the active military, naval, or air service </a:t>
            </a:r>
          </a:p>
          <a:p>
            <a:pPr>
              <a:lnSpc>
                <a:spcPct val="90000"/>
              </a:lnSpc>
              <a:spcBef>
                <a:spcPts val="750"/>
              </a:spcBef>
              <a:spcAft>
                <a:spcPts val="1069"/>
              </a:spcAft>
              <a:defRPr/>
            </a:pPr>
            <a:endParaRPr lang="en-US" altLang="en-US" sz="30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3000" b="1" dirty="0">
                <a:solidFill>
                  <a:srgbClr val="991A1E"/>
                </a:solidFill>
                <a:latin typeface="Times New Roman" panose="02020603050405020304" pitchFamily="18" charset="0"/>
                <a:cs typeface="Times New Roman" panose="02020603050405020304" pitchFamily="18" charset="0"/>
              </a:rPr>
              <a:t>38 CFR §3.1(k)</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6809</TotalTime>
  <Words>5690</Words>
  <Application>Microsoft Office PowerPoint</Application>
  <PresentationFormat>Widescreen</PresentationFormat>
  <Paragraphs>917</Paragraphs>
  <Slides>78</Slides>
  <Notes>77</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78</vt:i4>
      </vt:variant>
    </vt:vector>
  </HeadingPairs>
  <TitlesOfParts>
    <vt:vector size="90" baseType="lpstr">
      <vt:lpstr>Arial</vt:lpstr>
      <vt:lpstr>Arial Unicode MS</vt:lpstr>
      <vt:lpstr>Calibri</vt:lpstr>
      <vt:lpstr>Calibri Light</vt:lpstr>
      <vt:lpstr>Century Gothic</vt:lpstr>
      <vt:lpstr>Courier New</vt:lpstr>
      <vt:lpstr>Symbol</vt:lpstr>
      <vt:lpstr>Times New Roman</vt:lpstr>
      <vt:lpstr>Wingdings</vt:lpstr>
      <vt:lpstr>NEW LOGO</vt:lpstr>
      <vt:lpstr>Custom Design</vt:lpstr>
      <vt:lpstr>1_Custom Design</vt:lpstr>
      <vt:lpstr>Service Connected Claims and Development </vt:lpstr>
      <vt:lpstr>Service Connected Claims and Development </vt:lpstr>
      <vt:lpstr>PowerPoint Presentation</vt:lpstr>
      <vt:lpstr>PowerPoint Presentation</vt:lpstr>
      <vt:lpstr>PowerPoint Presentation</vt:lpstr>
      <vt:lpstr>WHY IS SERVICE CONNECTION IMPORTANT?</vt:lpstr>
      <vt:lpstr>WHY IS SERVICE CONNECTION IMPORTANT?</vt:lpstr>
      <vt:lpstr>Common Confusion</vt:lpstr>
      <vt:lpstr>COMMON ELEMENTS OF SERVICE CONNECTION</vt:lpstr>
      <vt:lpstr>COMMON ELEMENTS OF SERVICE CONNECTION</vt:lpstr>
      <vt:lpstr>THE FOUR (4) PREFERRED PATHS TO SERVICE CONNECTION </vt:lpstr>
      <vt:lpstr>DIRECT SERVICE CONNECTION</vt:lpstr>
      <vt:lpstr>DIRECT SERVICE CONNECTION</vt:lpstr>
      <vt:lpstr>DIRECT SERVICE CONNECTION: EVIDENCE</vt:lpstr>
      <vt:lpstr>DIRECT SERVICE CONNECTION: WHAT IF YOU HAD THE SAME PROBLEM BEFORE SERVICE? </vt:lpstr>
      <vt:lpstr>AGGRAVATION</vt:lpstr>
      <vt:lpstr>AGGRAVATION OF PRE-EXISTING DISABILITIES DURING SERVICE</vt:lpstr>
      <vt:lpstr>AGGRAVATION OF PRE-EXISTING DISABILITIES AFTER SERVICE</vt:lpstr>
      <vt:lpstr>AGGRAVATION OF PRE-EXISTING DISABILITIES AFTER SERVICE</vt:lpstr>
      <vt:lpstr>SECONDARY SERVICE CONNECTION (SERVICE-CONNECTED DISABILITY CAUSES ANOTHER DISABILITY)  </vt:lpstr>
      <vt:lpstr>SECONDARY DISABILITIES RECOGNIZED BY CFR</vt:lpstr>
      <vt:lpstr>SECONDARY DISABILITIES RECOGNIZED BY M21-1</vt:lpstr>
      <vt:lpstr>MEDICAL EVIDENCE REQUIRED IF NOT LISTED IN CFR OR M21-1</vt:lpstr>
      <vt:lpstr>WILLFUL MISCONDUCT AND ALCOHOL OR DRUG ABUSE</vt:lpstr>
      <vt:lpstr>PRESUMPTIVE SERVICE CONNECTION</vt:lpstr>
      <vt:lpstr>WHAT IS A PRESUMPTION? </vt:lpstr>
      <vt:lpstr>PRESUMPTIONS THAT PROVE BOTH IN-SERVICE EVENT AND NEXUS </vt:lpstr>
      <vt:lpstr>LIMITATIONS OF PRESUMPTIONS</vt:lpstr>
      <vt:lpstr>LIMITATIONS OF PRESUMPTIONS</vt:lpstr>
      <vt:lpstr>THREE PATHS “AS-IF” SERVICE CONNECTED</vt:lpstr>
      <vt:lpstr>PAIRED ORGANS</vt:lpstr>
      <vt:lpstr>PAIRED ORGANS</vt:lpstr>
      <vt:lpstr>COMPENSATED WORK THERAPY OR REHABILITATION</vt:lpstr>
      <vt:lpstr>VA FAULT/NEGLIGENCE</vt:lpstr>
      <vt:lpstr>PowerPoint Presentation</vt:lpstr>
      <vt:lpstr>VA FAULT/NEGLIGENCE</vt:lpstr>
      <vt:lpstr>VA FAULT/NEGLIGENCE</vt:lpstr>
      <vt:lpstr>THOUGHTS ON SERVICE CONNECTION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LAY EVIDENCE</vt:lpstr>
      <vt:lpstr>EXAMPLES OF LAY EVIDENCE</vt:lpstr>
      <vt:lpstr>LAY TESTIMONY REQUIRES:</vt:lpstr>
      <vt:lpstr>VALUABLE LAY TESTIMONY</vt:lpstr>
      <vt:lpstr>COMBAT VETERANS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complete VA Form 526ez</vt:lpstr>
      <vt:lpstr>INSTRUCTIONS ACCOMPANY  THE 21-526EZ</vt:lpstr>
      <vt:lpstr>What Type of Claim is Being Filed? </vt:lpstr>
      <vt:lpstr>VETERAN’S BASIC INFORMATION</vt:lpstr>
      <vt:lpstr>VA FORM 21-526EZ </vt:lpstr>
      <vt:lpstr>SERVICE INFORMATION</vt:lpstr>
      <vt:lpstr>SERVICE INFORMATION</vt:lpstr>
      <vt:lpstr>FINANCIAL INFORMATION &amp; SIGNATURE</vt:lpstr>
      <vt:lpstr>FINANCIAL INFORMATION &amp; SIGNATURE</vt:lpstr>
      <vt:lpstr> LISTING DISABILITIES (SECTION IV)</vt:lpstr>
      <vt:lpstr> LISTING DISABILITIES (SECTION IV)</vt:lpstr>
      <vt:lpstr> LISTING DISABILITIES (SECTION IV)</vt:lpstr>
      <vt:lpstr>SUBMISSION OF CLAIM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Seven Paths to service connection</dc:title>
  <dc:creator>Lauren Barefoot</dc:creator>
  <cp:lastModifiedBy>Daniel Fletcher</cp:lastModifiedBy>
  <cp:revision>253</cp:revision>
  <cp:lastPrinted>2019-08-28T17:23:53Z</cp:lastPrinted>
  <dcterms:created xsi:type="dcterms:W3CDTF">1601-01-01T00:00:00Z</dcterms:created>
  <dcterms:modified xsi:type="dcterms:W3CDTF">2020-10-09T19:09:00Z</dcterms:modified>
</cp:coreProperties>
</file>