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2" r:id="rId2"/>
    <p:sldMasterId id="2147483696" r:id="rId3"/>
  </p:sldMasterIdLst>
  <p:notesMasterIdLst>
    <p:notesMasterId r:id="rId34"/>
  </p:notesMasterIdLst>
  <p:handoutMasterIdLst>
    <p:handoutMasterId r:id="rId35"/>
  </p:handoutMasterIdLst>
  <p:sldIdLst>
    <p:sldId id="256" r:id="rId4"/>
    <p:sldId id="285" r:id="rId5"/>
    <p:sldId id="289" r:id="rId6"/>
    <p:sldId id="272" r:id="rId7"/>
    <p:sldId id="292" r:id="rId8"/>
    <p:sldId id="293" r:id="rId9"/>
    <p:sldId id="273" r:id="rId10"/>
    <p:sldId id="271" r:id="rId11"/>
    <p:sldId id="294" r:id="rId12"/>
    <p:sldId id="295" r:id="rId13"/>
    <p:sldId id="296" r:id="rId14"/>
    <p:sldId id="297" r:id="rId15"/>
    <p:sldId id="298" r:id="rId16"/>
    <p:sldId id="299" r:id="rId17"/>
    <p:sldId id="278" r:id="rId18"/>
    <p:sldId id="276" r:id="rId19"/>
    <p:sldId id="274" r:id="rId20"/>
    <p:sldId id="279" r:id="rId21"/>
    <p:sldId id="301" r:id="rId22"/>
    <p:sldId id="302" r:id="rId23"/>
    <p:sldId id="303" r:id="rId24"/>
    <p:sldId id="281" r:id="rId25"/>
    <p:sldId id="282" r:id="rId26"/>
    <p:sldId id="283" r:id="rId27"/>
    <p:sldId id="304" r:id="rId28"/>
    <p:sldId id="284" r:id="rId29"/>
    <p:sldId id="270" r:id="rId30"/>
    <p:sldId id="263" r:id="rId31"/>
    <p:sldId id="264" r:id="rId32"/>
    <p:sldId id="288" r:id="rId33"/>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790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153" autoAdjust="0"/>
    <p:restoredTop sz="94849" autoAdjust="0"/>
  </p:normalViewPr>
  <p:slideViewPr>
    <p:cSldViewPr snapToGrid="0">
      <p:cViewPr varScale="1">
        <p:scale>
          <a:sx n="78" d="100"/>
          <a:sy n="78" d="100"/>
        </p:scale>
        <p:origin x="475" y="62"/>
      </p:cViewPr>
      <p:guideLst/>
    </p:cSldViewPr>
  </p:slideViewPr>
  <p:notesTextViewPr>
    <p:cViewPr>
      <p:scale>
        <a:sx n="1" d="1"/>
        <a:sy n="1" d="1"/>
      </p:scale>
      <p:origin x="0" y="0"/>
    </p:cViewPr>
  </p:notesTextViewPr>
  <p:notesViewPr>
    <p:cSldViewPr snapToGrid="0">
      <p:cViewPr varScale="1">
        <p:scale>
          <a:sx n="65" d="100"/>
          <a:sy n="65" d="100"/>
        </p:scale>
        <p:origin x="3082" y="4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ableStyles" Target="tableStyles.xml"/><Relationship Id="rId21" Type="http://schemas.openxmlformats.org/officeDocument/2006/relationships/slide" Target="slides/slide18.xml"/><Relationship Id="rId34"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handoutMaster" Target="handoutMasters/handoutMaster1.xml"/><Relationship Id="rId8" Type="http://schemas.openxmlformats.org/officeDocument/2006/relationships/slide" Target="slides/slide5.xml"/><Relationship Id="rId3" Type="http://schemas.openxmlformats.org/officeDocument/2006/relationships/slideMaster" Target="slideMasters/slideMaster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r>
              <a:rPr lang="en-US" sz="1400" dirty="0"/>
              <a:t>Basic Part 2 CRSC and CRDP</a:t>
            </a:r>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8AC9E2CF-CF89-4D84-8BD7-B150493C8131}" type="slidenum">
              <a:rPr lang="en-US" sz="1400"/>
              <a:t>‹#›</a:t>
            </a:fld>
            <a:endParaRPr lang="en-US" dirty="0"/>
          </a:p>
        </p:txBody>
      </p:sp>
      <p:sp>
        <p:nvSpPr>
          <p:cNvPr id="6" name="Header Placeholder 1"/>
          <p:cNvSpPr txBox="1">
            <a:spLocks/>
          </p:cNvSpPr>
          <p:nvPr/>
        </p:nvSpPr>
        <p:spPr>
          <a:xfrm>
            <a:off x="0" y="8842028"/>
            <a:ext cx="3043343" cy="467072"/>
          </a:xfrm>
          <a:prstGeom prst="rect">
            <a:avLst/>
          </a:prstGeom>
        </p:spPr>
        <p:txBody>
          <a:bodyPr vert="horz" lIns="93324" tIns="46662" rIns="93324" bIns="46662" rtlCol="0"/>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a:t>Basic Part 2 CRSC and CRDP</a:t>
            </a:r>
            <a:endParaRPr lang="en-US" sz="1400" dirty="0"/>
          </a:p>
        </p:txBody>
      </p:sp>
    </p:spTree>
    <p:extLst>
      <p:ext uri="{BB962C8B-B14F-4D97-AF65-F5344CB8AC3E}">
        <p14:creationId xmlns:p14="http://schemas.microsoft.com/office/powerpoint/2010/main" val="1792488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4CCB3563-B21F-4472-A953-CA98BFE318F2}" type="datetimeFigureOut">
              <a:rPr lang="en-US" smtClean="0"/>
              <a:t>12/2/2020</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B8C36D78-C19F-4765-8B7F-2FE8BFF07D6C}" type="slidenum">
              <a:rPr lang="en-US" smtClean="0"/>
              <a:t>‹#›</a:t>
            </a:fld>
            <a:endParaRPr lang="en-US"/>
          </a:p>
        </p:txBody>
      </p:sp>
    </p:spTree>
    <p:extLst>
      <p:ext uri="{BB962C8B-B14F-4D97-AF65-F5344CB8AC3E}">
        <p14:creationId xmlns:p14="http://schemas.microsoft.com/office/powerpoint/2010/main" val="830410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620064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12/2/2020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913320"/>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12/2/2020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365222529"/>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175060334"/>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556146947"/>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44404388"/>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676278674"/>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768143825"/>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63539633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4439554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4089363421"/>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5946644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2FB73DA-5FDE-45B5-BAA4-C61223CC44F6}" type="slidenum">
              <a:rPr lang="en-US" smtClean="0"/>
              <a:pPr/>
              <a:t>‹#›</a:t>
            </a:fld>
            <a:endParaRPr lang="en-US" dirty="0"/>
          </a:p>
        </p:txBody>
      </p:sp>
    </p:spTree>
    <p:extLst>
      <p:ext uri="{BB962C8B-B14F-4D97-AF65-F5344CB8AC3E}">
        <p14:creationId xmlns:p14="http://schemas.microsoft.com/office/powerpoint/2010/main" val="41469887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262016155"/>
      </p:ext>
    </p:extLst>
  </p:cSld>
  <p:clrMapOvr>
    <a:masterClrMapping/>
  </p:clrMapOvr>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12/2/2020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Tree>
    <p:extLst>
      <p:ext uri="{BB962C8B-B14F-4D97-AF65-F5344CB8AC3E}">
        <p14:creationId xmlns:p14="http://schemas.microsoft.com/office/powerpoint/2010/main" val="267627856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12/2/2020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883553369"/>
      </p:ext>
    </p:extLst>
  </p:cSld>
  <p:clrMapOvr>
    <a:masterClrMapping/>
  </p:clrMapOvr>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12/2/2020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Tree>
    <p:extLst>
      <p:ext uri="{BB962C8B-B14F-4D97-AF65-F5344CB8AC3E}">
        <p14:creationId xmlns:p14="http://schemas.microsoft.com/office/powerpoint/2010/main" val="95111776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2185892007"/>
      </p:ext>
    </p:extLst>
  </p:cSld>
  <p:clrMapOvr>
    <a:masterClrMapping/>
  </p:clrMapOvr>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700777043"/>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654011278"/>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256205269"/>
      </p:ext>
    </p:extLst>
  </p:cSld>
  <p:clrMapOvr>
    <a:masterClrMapping/>
  </p:clrMapOvr>
  <p:hf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2737296656"/>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1368103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027218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85688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239217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689971199"/>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888511407"/>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815036606"/>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12/2/2020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332849245"/>
      </p:ext>
    </p:extLst>
  </p:cSld>
  <p:clrMapOvr>
    <a:masterClrMapping/>
  </p:clrMapOvr>
  <p:hf hdr="0" ft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13" Type="http://schemas.openxmlformats.org/officeDocument/2006/relationships/slideLayout" Target="../slideLayouts/slideLayout18.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slideLayout" Target="../slideLayouts/slideLayout17.xml"/><Relationship Id="rId2" Type="http://schemas.openxmlformats.org/officeDocument/2006/relationships/slideLayout" Target="../slideLayouts/slideLayout7.xml"/><Relationship Id="rId16" Type="http://schemas.openxmlformats.org/officeDocument/2006/relationships/image" Target="../media/image3.png"/><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5" Type="http://schemas.openxmlformats.org/officeDocument/2006/relationships/image" Target="../media/image2.png"/><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theme" Target="../theme/theme3.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400">
                <a:solidFill>
                  <a:schemeClr val="tx1">
                    <a:tint val="75000"/>
                  </a:schemeClr>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2365841268"/>
      </p:ext>
    </p:extLst>
  </p:cSld>
  <p:clrMap bg1="lt1" tx1="dk1" bg2="lt2" tx2="dk2" accent1="accent1" accent2="accent2" accent3="accent3" accent4="accent4" accent5="accent5" accent6="accent6" hlink="hlink" folHlink="folHlink"/>
  <p:sldLayoutIdLst>
    <p:sldLayoutId id="2147483674" r:id="rId1"/>
    <p:sldLayoutId id="2147483676" r:id="rId2"/>
    <p:sldLayoutId id="2147483680" r:id="rId3"/>
    <p:sldLayoutId id="2147483681" r:id="rId4"/>
    <p:sldLayoutId id="2147483678" r:id="rId5"/>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12/2/2020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
        <p:nvSpPr>
          <p:cNvPr id="7" name="Rectangle 6"/>
          <p:cNvSpPr/>
          <p:nvPr userDrawn="1"/>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rotWithShape="1">
          <a:blip r:embed="rId15">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9" name="Picture 8"/>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3487195573"/>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 id="2147483694" r:id="rId12"/>
    <p:sldLayoutId id="2147483695" r:id="rId1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12/2/2020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B18D57-13A5-4968-950D-8FEF41FA4399}" type="slidenum">
              <a:rPr lang="en-US" smtClean="0"/>
              <a:pPr/>
              <a:t>‹#›</a:t>
            </a:fld>
            <a:endParaRPr lang="en-US" dirty="0"/>
          </a:p>
        </p:txBody>
      </p:sp>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8" name="Straight Connector 7"/>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49352145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28005" y="2839630"/>
            <a:ext cx="8629805" cy="2062103"/>
          </a:xfrm>
          <a:prstGeom prst="rect">
            <a:avLst/>
          </a:prstGeom>
          <a:noFill/>
        </p:spPr>
        <p:txBody>
          <a:bodyPr wrap="square" rtlCol="0">
            <a:spAutoFit/>
          </a:bodyPr>
          <a:lstStyle/>
          <a:p>
            <a:pPr algn="r"/>
            <a:r>
              <a:rPr lang="en-US" sz="3200" b="1" dirty="0">
                <a:latin typeface="Calibri" panose="020F0502020204030204" pitchFamily="34" charset="0"/>
                <a:cs typeface="Calibri" panose="020F0502020204030204" pitchFamily="34" charset="0"/>
              </a:rPr>
              <a:t>Concurrent Receipt (CRDP)</a:t>
            </a:r>
          </a:p>
          <a:p>
            <a:pPr algn="r"/>
            <a:endParaRPr lang="en-US" sz="3200" b="1" dirty="0">
              <a:latin typeface="Calibri" panose="020F0502020204030204" pitchFamily="34" charset="0"/>
              <a:cs typeface="Calibri" panose="020F0502020204030204" pitchFamily="34" charset="0"/>
            </a:endParaRPr>
          </a:p>
          <a:p>
            <a:pPr algn="r"/>
            <a:r>
              <a:rPr lang="en-US" sz="3200" b="1" dirty="0">
                <a:latin typeface="Calibri" panose="020F0502020204030204" pitchFamily="34" charset="0"/>
                <a:cs typeface="Calibri" panose="020F0502020204030204" pitchFamily="34" charset="0"/>
              </a:rPr>
              <a:t>	     Combat Related Special Compensation (CRSC)</a:t>
            </a:r>
          </a:p>
        </p:txBody>
      </p:sp>
    </p:spTree>
    <p:extLst>
      <p:ext uri="{BB962C8B-B14F-4D97-AF65-F5344CB8AC3E}">
        <p14:creationId xmlns:p14="http://schemas.microsoft.com/office/powerpoint/2010/main" val="13078982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 y="0"/>
            <a:ext cx="8531192" cy="1280160"/>
          </a:xfrm>
        </p:spPr>
        <p:txBody>
          <a:bodyPr/>
          <a:lstStyle/>
          <a:p>
            <a:r>
              <a:rPr lang="en-US" b="1" dirty="0"/>
              <a:t>CRSC: Features</a:t>
            </a:r>
          </a:p>
        </p:txBody>
      </p:sp>
      <p:sp>
        <p:nvSpPr>
          <p:cNvPr id="2" name="Content Placeholder 1"/>
          <p:cNvSpPr>
            <a:spLocks noGrp="1"/>
          </p:cNvSpPr>
          <p:nvPr>
            <p:ph idx="1"/>
          </p:nvPr>
        </p:nvSpPr>
        <p:spPr>
          <a:xfrm>
            <a:off x="616018" y="1656854"/>
            <a:ext cx="10982424" cy="4882058"/>
          </a:xfrm>
        </p:spPr>
        <p:txBody>
          <a:bodyPr/>
          <a:lstStyle/>
          <a:p>
            <a:r>
              <a:rPr lang="en-US" altLang="en-US" sz="3200" dirty="0"/>
              <a:t>Application-based program (must file a claim) with documentation to show disability is combat-related</a:t>
            </a:r>
          </a:p>
          <a:p>
            <a:r>
              <a:rPr lang="en-US" altLang="en-US" sz="3200" dirty="0"/>
              <a:t>DoD makes determination</a:t>
            </a:r>
          </a:p>
          <a:p>
            <a:r>
              <a:rPr lang="en-US" altLang="en-US" sz="3200" dirty="0"/>
              <a:t>Vet will receive special “3rd” payment equal to monthly dollar-for-dollar reduction in military retired pay for combat-related disability(</a:t>
            </a:r>
            <a:r>
              <a:rPr lang="en-US" altLang="en-US" sz="3200" dirty="0" err="1"/>
              <a:t>ies</a:t>
            </a:r>
            <a:r>
              <a:rPr lang="en-US" altLang="en-US" sz="3200" dirty="0"/>
              <a:t>)</a:t>
            </a:r>
          </a:p>
          <a:p>
            <a:r>
              <a:rPr lang="en-US" altLang="en-US" sz="3200" dirty="0"/>
              <a:t>Tax free </a:t>
            </a:r>
          </a:p>
          <a:p>
            <a:r>
              <a:rPr lang="en-US" altLang="en-US" sz="3200" b="1" dirty="0"/>
              <a:t>CRSC is separate from retired pay</a:t>
            </a:r>
          </a:p>
          <a:p>
            <a:pPr marL="0" indent="0">
              <a:spcBef>
                <a:spcPts val="0"/>
              </a:spcBef>
              <a:buNone/>
            </a:pPr>
            <a:endParaRPr lang="en-US" sz="2400" dirty="0"/>
          </a:p>
          <a:p>
            <a:pPr>
              <a:spcBef>
                <a:spcPts val="0"/>
              </a:spcBef>
            </a:pPr>
            <a:endParaRPr lang="en-US" sz="2000" dirty="0"/>
          </a:p>
          <a:p>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10</a:t>
            </a:fld>
            <a:endParaRPr lang="en-US" dirty="0"/>
          </a:p>
        </p:txBody>
      </p:sp>
    </p:spTree>
    <p:extLst>
      <p:ext uri="{BB962C8B-B14F-4D97-AF65-F5344CB8AC3E}">
        <p14:creationId xmlns:p14="http://schemas.microsoft.com/office/powerpoint/2010/main" val="10599736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 y="0"/>
            <a:ext cx="8531192" cy="1295248"/>
          </a:xfrm>
        </p:spPr>
        <p:txBody>
          <a:bodyPr/>
          <a:lstStyle/>
          <a:p>
            <a:r>
              <a:rPr lang="en-US" b="1" dirty="0"/>
              <a:t>CRSC: Features</a:t>
            </a:r>
          </a:p>
        </p:txBody>
      </p:sp>
      <p:sp>
        <p:nvSpPr>
          <p:cNvPr id="2" name="Content Placeholder 1"/>
          <p:cNvSpPr>
            <a:spLocks noGrp="1"/>
          </p:cNvSpPr>
          <p:nvPr>
            <p:ph idx="1"/>
          </p:nvPr>
        </p:nvSpPr>
        <p:spPr>
          <a:xfrm>
            <a:off x="606393" y="1491916"/>
            <a:ext cx="10982424" cy="4685390"/>
          </a:xfrm>
        </p:spPr>
        <p:txBody>
          <a:bodyPr/>
          <a:lstStyle/>
          <a:p>
            <a:pPr marL="0" indent="0">
              <a:buNone/>
            </a:pPr>
            <a:r>
              <a:rPr lang="en-US" altLang="en-US" sz="3200" dirty="0"/>
              <a:t>Court orders regarding “retired pay” do not include CRSC </a:t>
            </a:r>
          </a:p>
          <a:p>
            <a:endParaRPr lang="en-US" altLang="en-US" sz="3200" dirty="0"/>
          </a:p>
          <a:p>
            <a:pPr marL="0" indent="0">
              <a:buNone/>
            </a:pPr>
            <a:r>
              <a:rPr lang="en-US" altLang="en-US" sz="3200" dirty="0"/>
              <a:t>But CRSC is not VA pay, so it is subject to: </a:t>
            </a:r>
          </a:p>
          <a:p>
            <a:pPr lvl="1"/>
            <a:r>
              <a:rPr lang="en-US" altLang="en-US" sz="3200" dirty="0"/>
              <a:t>Child support/alimony</a:t>
            </a:r>
          </a:p>
          <a:p>
            <a:pPr lvl="1"/>
            <a:r>
              <a:rPr lang="en-US" altLang="en-US" sz="3200" dirty="0"/>
              <a:t>Garnishments </a:t>
            </a:r>
          </a:p>
          <a:p>
            <a:pPr lvl="1"/>
            <a:r>
              <a:rPr lang="en-US" altLang="en-US" sz="3200" dirty="0"/>
              <a:t>Government debts</a:t>
            </a:r>
          </a:p>
          <a:p>
            <a:pPr marL="0" indent="0">
              <a:spcBef>
                <a:spcPts val="0"/>
              </a:spcBef>
              <a:buNone/>
            </a:pPr>
            <a:endParaRPr lang="en-US" sz="2400" dirty="0"/>
          </a:p>
          <a:p>
            <a:pPr>
              <a:spcBef>
                <a:spcPts val="0"/>
              </a:spcBef>
            </a:pPr>
            <a:endParaRPr lang="en-US" sz="2000" dirty="0"/>
          </a:p>
          <a:p>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11</a:t>
            </a:fld>
            <a:endParaRPr lang="en-US" dirty="0"/>
          </a:p>
        </p:txBody>
      </p:sp>
    </p:spTree>
    <p:extLst>
      <p:ext uri="{BB962C8B-B14F-4D97-AF65-F5344CB8AC3E}">
        <p14:creationId xmlns:p14="http://schemas.microsoft.com/office/powerpoint/2010/main" val="14696801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 y="67376"/>
            <a:ext cx="8531192" cy="1227871"/>
          </a:xfrm>
        </p:spPr>
        <p:txBody>
          <a:bodyPr>
            <a:noAutofit/>
          </a:bodyPr>
          <a:lstStyle/>
          <a:p>
            <a:r>
              <a:rPr lang="en-US" b="1" dirty="0"/>
              <a:t>CRSC: What is needed for the application?</a:t>
            </a:r>
          </a:p>
        </p:txBody>
      </p:sp>
      <p:sp>
        <p:nvSpPr>
          <p:cNvPr id="2" name="Content Placeholder 1"/>
          <p:cNvSpPr>
            <a:spLocks noGrp="1"/>
          </p:cNvSpPr>
          <p:nvPr>
            <p:ph idx="1"/>
          </p:nvPr>
        </p:nvSpPr>
        <p:spPr>
          <a:xfrm>
            <a:off x="606393" y="1617044"/>
            <a:ext cx="10982424" cy="4560262"/>
          </a:xfrm>
        </p:spPr>
        <p:txBody>
          <a:bodyPr/>
          <a:lstStyle/>
          <a:p>
            <a:r>
              <a:rPr lang="en-US" sz="3200" dirty="0"/>
              <a:t>DD Form 2860 (Application)</a:t>
            </a:r>
          </a:p>
          <a:p>
            <a:r>
              <a:rPr lang="en-US" sz="3200" dirty="0"/>
              <a:t>Retirement orders</a:t>
            </a:r>
          </a:p>
          <a:p>
            <a:r>
              <a:rPr lang="en-US" sz="3200" dirty="0"/>
              <a:t>20 year letter or statement of service (for reservists)</a:t>
            </a:r>
          </a:p>
          <a:p>
            <a:r>
              <a:rPr lang="en-US" sz="3200" dirty="0"/>
              <a:t>Relevant pages in VA C-File or service treatment record showing disability</a:t>
            </a:r>
          </a:p>
          <a:p>
            <a:r>
              <a:rPr lang="en-US" sz="3200" dirty="0"/>
              <a:t>VA rating</a:t>
            </a:r>
          </a:p>
          <a:p>
            <a:r>
              <a:rPr lang="en-US" sz="3200" dirty="0"/>
              <a:t>Purple Heart award citation if applicable</a:t>
            </a:r>
          </a:p>
          <a:p>
            <a:r>
              <a:rPr lang="en-US" sz="3200" dirty="0"/>
              <a:t>DD 214</a:t>
            </a:r>
          </a:p>
          <a:p>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12</a:t>
            </a:fld>
            <a:endParaRPr lang="en-US" dirty="0"/>
          </a:p>
        </p:txBody>
      </p:sp>
    </p:spTree>
    <p:extLst>
      <p:ext uri="{BB962C8B-B14F-4D97-AF65-F5344CB8AC3E}">
        <p14:creationId xmlns:p14="http://schemas.microsoft.com/office/powerpoint/2010/main" val="41707218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 y="0"/>
            <a:ext cx="8531192" cy="1295248"/>
          </a:xfrm>
        </p:spPr>
        <p:txBody>
          <a:bodyPr/>
          <a:lstStyle/>
          <a:p>
            <a:r>
              <a:rPr lang="en-US" b="1" dirty="0"/>
              <a:t>CRSC: Application tips</a:t>
            </a:r>
          </a:p>
        </p:txBody>
      </p:sp>
      <p:sp>
        <p:nvSpPr>
          <p:cNvPr id="2" name="Content Placeholder 1"/>
          <p:cNvSpPr>
            <a:spLocks noGrp="1"/>
          </p:cNvSpPr>
          <p:nvPr>
            <p:ph idx="1"/>
          </p:nvPr>
        </p:nvSpPr>
        <p:spPr>
          <a:xfrm>
            <a:off x="616017" y="1732546"/>
            <a:ext cx="10963175" cy="4444759"/>
          </a:xfrm>
        </p:spPr>
        <p:txBody>
          <a:bodyPr/>
          <a:lstStyle/>
          <a:p>
            <a:r>
              <a:rPr lang="en-US" altLang="en-US" sz="3200" dirty="0"/>
              <a:t>The quality of the information is more important than the quantity</a:t>
            </a:r>
          </a:p>
          <a:p>
            <a:endParaRPr lang="en-US" altLang="en-US" sz="3200" dirty="0"/>
          </a:p>
          <a:p>
            <a:r>
              <a:rPr lang="en-US" altLang="en-US" sz="3200" dirty="0"/>
              <a:t>Send copies not originals – Branch will not return any documents</a:t>
            </a:r>
          </a:p>
          <a:p>
            <a:endParaRPr lang="en-US" altLang="en-US" sz="3200" dirty="0"/>
          </a:p>
          <a:p>
            <a:r>
              <a:rPr lang="en-US" altLang="en-US" sz="3200" dirty="0"/>
              <a:t>Mail or fax to branch of service </a:t>
            </a:r>
          </a:p>
          <a:p>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13</a:t>
            </a:fld>
            <a:endParaRPr lang="en-US" dirty="0"/>
          </a:p>
        </p:txBody>
      </p:sp>
    </p:spTree>
    <p:extLst>
      <p:ext uri="{BB962C8B-B14F-4D97-AF65-F5344CB8AC3E}">
        <p14:creationId xmlns:p14="http://schemas.microsoft.com/office/powerpoint/2010/main" val="22310644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 y="0"/>
            <a:ext cx="8531192" cy="1295248"/>
          </a:xfrm>
        </p:spPr>
        <p:txBody>
          <a:bodyPr/>
          <a:lstStyle/>
          <a:p>
            <a:r>
              <a:rPr lang="en-US" b="1" dirty="0"/>
              <a:t>CRSC: When to reapply</a:t>
            </a:r>
          </a:p>
        </p:txBody>
      </p:sp>
      <p:sp>
        <p:nvSpPr>
          <p:cNvPr id="2" name="Content Placeholder 1"/>
          <p:cNvSpPr>
            <a:spLocks noGrp="1"/>
          </p:cNvSpPr>
          <p:nvPr>
            <p:ph idx="1"/>
          </p:nvPr>
        </p:nvSpPr>
        <p:spPr>
          <a:xfrm>
            <a:off x="587141" y="1578542"/>
            <a:ext cx="11001676" cy="4598763"/>
          </a:xfrm>
        </p:spPr>
        <p:txBody>
          <a:bodyPr/>
          <a:lstStyle/>
          <a:p>
            <a:pPr marL="0" indent="0">
              <a:buNone/>
            </a:pPr>
            <a:r>
              <a:rPr lang="en-US" altLang="en-US" sz="3200" dirty="0"/>
              <a:t>A veteran may </a:t>
            </a:r>
            <a:r>
              <a:rPr lang="en-US" altLang="en-US" sz="3200" b="1" dirty="0"/>
              <a:t>reapply </a:t>
            </a:r>
            <a:r>
              <a:rPr lang="en-US" altLang="en-US" sz="3200" dirty="0"/>
              <a:t>for CRSC when:</a:t>
            </a:r>
          </a:p>
          <a:p>
            <a:endParaRPr lang="en-US" altLang="en-US" sz="3200" dirty="0"/>
          </a:p>
          <a:p>
            <a:r>
              <a:rPr lang="en-US" altLang="en-US" sz="3200" dirty="0"/>
              <a:t>VA has added more disabilities to their rating that they think might qualify</a:t>
            </a:r>
          </a:p>
          <a:p>
            <a:endParaRPr lang="en-US" dirty="0"/>
          </a:p>
          <a:p>
            <a:pPr marL="0" indent="0">
              <a:buNone/>
            </a:pPr>
            <a:r>
              <a:rPr lang="en-US" dirty="0"/>
              <a:t>To reapply: Visit branch of service website for the reconsideration form</a:t>
            </a:r>
          </a:p>
          <a:p>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14</a:t>
            </a:fld>
            <a:endParaRPr lang="en-US" dirty="0"/>
          </a:p>
        </p:txBody>
      </p:sp>
    </p:spTree>
    <p:extLst>
      <p:ext uri="{BB962C8B-B14F-4D97-AF65-F5344CB8AC3E}">
        <p14:creationId xmlns:p14="http://schemas.microsoft.com/office/powerpoint/2010/main" val="32453016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3CC5887-0EA0-4C90-B823-F8731B3A89CA}"/>
              </a:ext>
            </a:extLst>
          </p:cNvPr>
          <p:cNvSpPr>
            <a:spLocks noGrp="1"/>
          </p:cNvSpPr>
          <p:nvPr>
            <p:ph type="title"/>
          </p:nvPr>
        </p:nvSpPr>
        <p:spPr>
          <a:xfrm>
            <a:off x="0" y="0"/>
            <a:ext cx="10515600" cy="1325563"/>
          </a:xfrm>
        </p:spPr>
        <p:txBody>
          <a:bodyPr/>
          <a:lstStyle/>
          <a:p>
            <a:r>
              <a:rPr lang="en-US" b="1" dirty="0"/>
              <a:t>CRSC Payable</a:t>
            </a:r>
          </a:p>
        </p:txBody>
      </p:sp>
      <p:sp>
        <p:nvSpPr>
          <p:cNvPr id="7" name="Content Placeholder 6">
            <a:extLst>
              <a:ext uri="{FF2B5EF4-FFF2-40B4-BE49-F238E27FC236}">
                <a16:creationId xmlns:a16="http://schemas.microsoft.com/office/drawing/2014/main" id="{88F7BCE7-DF65-4708-8D16-227151E92B66}"/>
              </a:ext>
            </a:extLst>
          </p:cNvPr>
          <p:cNvSpPr>
            <a:spLocks noGrp="1"/>
          </p:cNvSpPr>
          <p:nvPr>
            <p:ph idx="1"/>
          </p:nvPr>
        </p:nvSpPr>
        <p:spPr>
          <a:xfrm>
            <a:off x="539014" y="1440614"/>
            <a:ext cx="11001675" cy="4915736"/>
          </a:xfrm>
        </p:spPr>
        <p:txBody>
          <a:bodyPr>
            <a:noAutofit/>
          </a:bodyPr>
          <a:lstStyle/>
          <a:p>
            <a:pPr marL="0" indent="0">
              <a:buNone/>
            </a:pPr>
            <a:r>
              <a:rPr lang="en-US" altLang="en-US" dirty="0">
                <a:solidFill>
                  <a:prstClr val="black"/>
                </a:solidFill>
              </a:rPr>
              <a:t>For veterans in receipt of retired pay based on years of service (RPBOYOS), the amount of CRSC payable is the amount payable for the combined evaluation of the Veteran’s service-connected (SC) combat-related (CR) disabilities </a:t>
            </a:r>
            <a:r>
              <a:rPr lang="en-US" altLang="en-US" i="1" dirty="0">
                <a:solidFill>
                  <a:prstClr val="black"/>
                </a:solidFill>
              </a:rPr>
              <a:t>(Limited to Gross Retired Pay (GRP))</a:t>
            </a:r>
            <a:r>
              <a:rPr lang="en-US" altLang="en-US" dirty="0">
                <a:solidFill>
                  <a:prstClr val="black"/>
                </a:solidFill>
              </a:rPr>
              <a:t>.</a:t>
            </a:r>
          </a:p>
          <a:p>
            <a:pPr marL="0" indent="0">
              <a:buNone/>
            </a:pPr>
            <a:endParaRPr lang="en-US" altLang="en-US" b="1" dirty="0">
              <a:solidFill>
                <a:prstClr val="black"/>
              </a:solidFill>
            </a:endParaRPr>
          </a:p>
          <a:p>
            <a:pPr marL="0" indent="0">
              <a:buNone/>
            </a:pPr>
            <a:r>
              <a:rPr lang="en-US" altLang="en-US" b="1" u="sng" dirty="0">
                <a:solidFill>
                  <a:prstClr val="black"/>
                </a:solidFill>
              </a:rPr>
              <a:t>Example:</a:t>
            </a:r>
          </a:p>
          <a:p>
            <a:r>
              <a:rPr lang="en-US" altLang="en-US" dirty="0">
                <a:solidFill>
                  <a:prstClr val="black"/>
                </a:solidFill>
              </a:rPr>
              <a:t>Gross Retired Pay: $2,000</a:t>
            </a:r>
          </a:p>
          <a:p>
            <a:r>
              <a:rPr lang="en-US" altLang="en-US" dirty="0">
                <a:solidFill>
                  <a:prstClr val="black"/>
                </a:solidFill>
              </a:rPr>
              <a:t>Gross VA Compensation payment: $2,200</a:t>
            </a:r>
          </a:p>
          <a:p>
            <a:r>
              <a:rPr lang="en-US" altLang="en-US" dirty="0">
                <a:solidFill>
                  <a:prstClr val="black"/>
                </a:solidFill>
              </a:rPr>
              <a:t>CRSC: $2,200 (All disabilities are combat related)</a:t>
            </a:r>
          </a:p>
          <a:p>
            <a:r>
              <a:rPr lang="en-US" altLang="en-US" dirty="0">
                <a:solidFill>
                  <a:prstClr val="black"/>
                </a:solidFill>
              </a:rPr>
              <a:t>CRSC Payable: $2,000</a:t>
            </a:r>
          </a:p>
          <a:p>
            <a:endParaRPr lang="en-US" dirty="0"/>
          </a:p>
        </p:txBody>
      </p:sp>
      <p:sp>
        <p:nvSpPr>
          <p:cNvPr id="4" name="Slide Number Placeholder 3">
            <a:extLst>
              <a:ext uri="{FF2B5EF4-FFF2-40B4-BE49-F238E27FC236}">
                <a16:creationId xmlns:a16="http://schemas.microsoft.com/office/drawing/2014/main" id="{2BFCC209-01AC-473F-84BC-0CC60863FDD4}"/>
              </a:ext>
            </a:extLst>
          </p:cNvPr>
          <p:cNvSpPr>
            <a:spLocks noGrp="1"/>
          </p:cNvSpPr>
          <p:nvPr>
            <p:ph type="sldNum" sz="quarter" idx="12"/>
          </p:nvPr>
        </p:nvSpPr>
        <p:spPr/>
        <p:txBody>
          <a:bodyPr/>
          <a:lstStyle/>
          <a:p>
            <a:fld id="{60B18D57-13A5-4968-950D-8FEF41FA4399}" type="slidenum">
              <a:rPr lang="en-US" smtClean="0"/>
              <a:t>15</a:t>
            </a:fld>
            <a:endParaRPr lang="en-US"/>
          </a:p>
        </p:txBody>
      </p:sp>
    </p:spTree>
    <p:extLst>
      <p:ext uri="{BB962C8B-B14F-4D97-AF65-F5344CB8AC3E}">
        <p14:creationId xmlns:p14="http://schemas.microsoft.com/office/powerpoint/2010/main" val="10861487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113CDB2-93AF-48DB-8B3C-388892D0A0A7}"/>
              </a:ext>
            </a:extLst>
          </p:cNvPr>
          <p:cNvSpPr>
            <a:spLocks noGrp="1"/>
          </p:cNvSpPr>
          <p:nvPr>
            <p:ph type="title"/>
          </p:nvPr>
        </p:nvSpPr>
        <p:spPr>
          <a:xfrm>
            <a:off x="1" y="77002"/>
            <a:ext cx="7472218" cy="1248561"/>
          </a:xfrm>
        </p:spPr>
        <p:txBody>
          <a:bodyPr>
            <a:noAutofit/>
          </a:bodyPr>
          <a:lstStyle/>
          <a:p>
            <a:r>
              <a:rPr lang="en-US" sz="4000" b="1" dirty="0"/>
              <a:t>CRSC CALCULATIONS FOR DISABLED RETIREES (Medical Board Retirees)</a:t>
            </a:r>
          </a:p>
        </p:txBody>
      </p:sp>
      <p:sp>
        <p:nvSpPr>
          <p:cNvPr id="7" name="Content Placeholder 6">
            <a:extLst>
              <a:ext uri="{FF2B5EF4-FFF2-40B4-BE49-F238E27FC236}">
                <a16:creationId xmlns:a16="http://schemas.microsoft.com/office/drawing/2014/main" id="{714762F9-4555-44C6-BF6E-FDFF642445E5}"/>
              </a:ext>
            </a:extLst>
          </p:cNvPr>
          <p:cNvSpPr>
            <a:spLocks noGrp="1"/>
          </p:cNvSpPr>
          <p:nvPr>
            <p:ph idx="1"/>
          </p:nvPr>
        </p:nvSpPr>
        <p:spPr>
          <a:xfrm>
            <a:off x="577515" y="1325563"/>
            <a:ext cx="10972800" cy="4351338"/>
          </a:xfrm>
        </p:spPr>
        <p:txBody>
          <a:bodyPr>
            <a:noAutofit/>
          </a:bodyPr>
          <a:lstStyle/>
          <a:p>
            <a:pPr marL="0" indent="0">
              <a:buNone/>
            </a:pPr>
            <a:r>
              <a:rPr lang="en-US" sz="3200" dirty="0"/>
              <a:t>For CRSC Eligible Disability Retirees, Concurrent Receipt is Limited to RPBOYOS</a:t>
            </a:r>
          </a:p>
          <a:p>
            <a:pPr marL="0" indent="0">
              <a:buNone/>
            </a:pPr>
            <a:r>
              <a:rPr lang="en-US" sz="2400" b="1" u="sng" dirty="0"/>
              <a:t>Example:</a:t>
            </a:r>
          </a:p>
          <a:p>
            <a:r>
              <a:rPr lang="en-US" sz="2400" dirty="0"/>
              <a:t>GRP: $1,600</a:t>
            </a:r>
          </a:p>
          <a:p>
            <a:r>
              <a:rPr lang="en-US" sz="2400" dirty="0"/>
              <a:t>RPBOYOS: $600</a:t>
            </a:r>
          </a:p>
          <a:p>
            <a:r>
              <a:rPr lang="en-US" sz="2400" dirty="0"/>
              <a:t>Gross VA compensation payment: $1,100</a:t>
            </a:r>
          </a:p>
          <a:p>
            <a:r>
              <a:rPr lang="en-US" sz="2400" dirty="0"/>
              <a:t>CRSC: $1,100 (all disabilities are combat related)</a:t>
            </a:r>
          </a:p>
          <a:p>
            <a:r>
              <a:rPr lang="en-US" sz="2400" dirty="0"/>
              <a:t>Concurrent Receipt is limited to $600</a:t>
            </a:r>
          </a:p>
          <a:p>
            <a:r>
              <a:rPr lang="en-US" sz="2400" dirty="0"/>
              <a:t>Net Retired Pay (NRP) (GRP – GVA) = $500</a:t>
            </a:r>
          </a:p>
          <a:p>
            <a:r>
              <a:rPr lang="en-US" sz="2400" dirty="0"/>
              <a:t>Therefore, CRSC is $100</a:t>
            </a:r>
          </a:p>
          <a:p>
            <a:r>
              <a:rPr lang="en-US" sz="2400" dirty="0"/>
              <a:t>The Veteran will receive $1,100 from VA and $600 from DFAS ($500 in Retired Pay and $100 in CRSC)</a:t>
            </a:r>
          </a:p>
          <a:p>
            <a:endParaRPr lang="en-US" dirty="0"/>
          </a:p>
        </p:txBody>
      </p:sp>
      <p:sp>
        <p:nvSpPr>
          <p:cNvPr id="4" name="Slide Number Placeholder 3">
            <a:extLst>
              <a:ext uri="{FF2B5EF4-FFF2-40B4-BE49-F238E27FC236}">
                <a16:creationId xmlns:a16="http://schemas.microsoft.com/office/drawing/2014/main" id="{3562B787-3BA9-44CD-A534-06D1165AA02C}"/>
              </a:ext>
            </a:extLst>
          </p:cNvPr>
          <p:cNvSpPr>
            <a:spLocks noGrp="1"/>
          </p:cNvSpPr>
          <p:nvPr>
            <p:ph type="sldNum" sz="quarter" idx="12"/>
          </p:nvPr>
        </p:nvSpPr>
        <p:spPr/>
        <p:txBody>
          <a:bodyPr/>
          <a:lstStyle/>
          <a:p>
            <a:fld id="{60B18D57-13A5-4968-950D-8FEF41FA4399}" type="slidenum">
              <a:rPr lang="en-US" smtClean="0"/>
              <a:t>16</a:t>
            </a:fld>
            <a:endParaRPr lang="en-US"/>
          </a:p>
        </p:txBody>
      </p:sp>
    </p:spTree>
    <p:extLst>
      <p:ext uri="{BB962C8B-B14F-4D97-AF65-F5344CB8AC3E}">
        <p14:creationId xmlns:p14="http://schemas.microsoft.com/office/powerpoint/2010/main" val="15747044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401DED7-F1B0-494E-902D-47695D969E6C}"/>
              </a:ext>
            </a:extLst>
          </p:cNvPr>
          <p:cNvSpPr>
            <a:spLocks noGrp="1"/>
          </p:cNvSpPr>
          <p:nvPr>
            <p:ph type="title"/>
          </p:nvPr>
        </p:nvSpPr>
        <p:spPr>
          <a:xfrm>
            <a:off x="1" y="0"/>
            <a:ext cx="7554568" cy="1325563"/>
          </a:xfrm>
        </p:spPr>
        <p:txBody>
          <a:bodyPr>
            <a:normAutofit/>
          </a:bodyPr>
          <a:lstStyle/>
          <a:p>
            <a:r>
              <a:rPr lang="en-US" altLang="en-US" b="1" dirty="0"/>
              <a:t>Concurrent Retired and Disability Pay (CRDP) Eligibility</a:t>
            </a:r>
            <a:endParaRPr lang="en-US" b="1" dirty="0"/>
          </a:p>
        </p:txBody>
      </p:sp>
      <p:sp>
        <p:nvSpPr>
          <p:cNvPr id="7" name="Content Placeholder 6">
            <a:extLst>
              <a:ext uri="{FF2B5EF4-FFF2-40B4-BE49-F238E27FC236}">
                <a16:creationId xmlns:a16="http://schemas.microsoft.com/office/drawing/2014/main" id="{7BA85788-1856-4A4F-8A97-AE3D505D0A9E}"/>
              </a:ext>
            </a:extLst>
          </p:cNvPr>
          <p:cNvSpPr>
            <a:spLocks noGrp="1"/>
          </p:cNvSpPr>
          <p:nvPr>
            <p:ph idx="1"/>
          </p:nvPr>
        </p:nvSpPr>
        <p:spPr>
          <a:xfrm>
            <a:off x="596766" y="1393236"/>
            <a:ext cx="11001676" cy="5190444"/>
          </a:xfrm>
        </p:spPr>
        <p:txBody>
          <a:bodyPr/>
          <a:lstStyle/>
          <a:p>
            <a:pPr>
              <a:spcBef>
                <a:spcPts val="0"/>
              </a:spcBef>
            </a:pPr>
            <a:r>
              <a:rPr lang="en-US" altLang="en-US" dirty="0"/>
              <a:t>CRDP is a program which allows concurrent receipt of uniformed service retired pay and VA compensation.  Veterans must have a combined VA service-connected evaluation of at least 50% and be retired based on longevity* or retired due to disability with at least 20 years of service.  </a:t>
            </a:r>
          </a:p>
          <a:p>
            <a:pPr>
              <a:spcBef>
                <a:spcPts val="0"/>
              </a:spcBef>
            </a:pPr>
            <a:endParaRPr lang="en-US" altLang="en-US" dirty="0"/>
          </a:p>
          <a:p>
            <a:pPr>
              <a:spcBef>
                <a:spcPts val="0"/>
              </a:spcBef>
            </a:pPr>
            <a:r>
              <a:rPr lang="en-US" altLang="en-US" dirty="0"/>
              <a:t>CRDP is not a special payment; rather, it is included with Veterans’ military retired pay.  As with CRSC, sometimes VA must reduce retroactive retired pay withholdings for a Veteran to receive his/her full CRDP entitlement.</a:t>
            </a:r>
          </a:p>
          <a:p>
            <a:pPr marL="0" indent="0">
              <a:spcBef>
                <a:spcPts val="0"/>
              </a:spcBef>
              <a:buNone/>
            </a:pPr>
            <a:endParaRPr lang="en-US" altLang="en-US" dirty="0"/>
          </a:p>
          <a:p>
            <a:pPr marL="0" indent="0">
              <a:buNone/>
            </a:pPr>
            <a:r>
              <a:rPr lang="en-US" altLang="en-US" dirty="0"/>
              <a:t>*Veterans retired under the Temporary Early Retirement Authority (TERA) are retired based on longevity.</a:t>
            </a:r>
          </a:p>
          <a:p>
            <a:endParaRPr lang="en-US" dirty="0"/>
          </a:p>
        </p:txBody>
      </p:sp>
      <p:sp>
        <p:nvSpPr>
          <p:cNvPr id="4" name="Slide Number Placeholder 3">
            <a:extLst>
              <a:ext uri="{FF2B5EF4-FFF2-40B4-BE49-F238E27FC236}">
                <a16:creationId xmlns:a16="http://schemas.microsoft.com/office/drawing/2014/main" id="{B1353DC7-3088-4ED1-8C88-07E714842AD1}"/>
              </a:ext>
            </a:extLst>
          </p:cNvPr>
          <p:cNvSpPr>
            <a:spLocks noGrp="1"/>
          </p:cNvSpPr>
          <p:nvPr>
            <p:ph type="sldNum" sz="quarter" idx="12"/>
          </p:nvPr>
        </p:nvSpPr>
        <p:spPr/>
        <p:txBody>
          <a:bodyPr/>
          <a:lstStyle/>
          <a:p>
            <a:fld id="{60B18D57-13A5-4968-950D-8FEF41FA4399}" type="slidenum">
              <a:rPr lang="en-US" smtClean="0"/>
              <a:t>17</a:t>
            </a:fld>
            <a:endParaRPr lang="en-US"/>
          </a:p>
        </p:txBody>
      </p:sp>
    </p:spTree>
    <p:extLst>
      <p:ext uri="{BB962C8B-B14F-4D97-AF65-F5344CB8AC3E}">
        <p14:creationId xmlns:p14="http://schemas.microsoft.com/office/powerpoint/2010/main" val="36772112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7386054-A5C6-4B0D-A726-601FB3318263}"/>
              </a:ext>
            </a:extLst>
          </p:cNvPr>
          <p:cNvSpPr>
            <a:spLocks noGrp="1"/>
          </p:cNvSpPr>
          <p:nvPr>
            <p:ph type="title"/>
          </p:nvPr>
        </p:nvSpPr>
        <p:spPr>
          <a:xfrm>
            <a:off x="0" y="0"/>
            <a:ext cx="10515600" cy="1325563"/>
          </a:xfrm>
        </p:spPr>
        <p:txBody>
          <a:bodyPr/>
          <a:lstStyle/>
          <a:p>
            <a:r>
              <a:rPr lang="en-US" b="1" dirty="0"/>
              <a:t>CRDP Amount</a:t>
            </a:r>
          </a:p>
        </p:txBody>
      </p:sp>
      <p:sp>
        <p:nvSpPr>
          <p:cNvPr id="7" name="Content Placeholder 6">
            <a:extLst>
              <a:ext uri="{FF2B5EF4-FFF2-40B4-BE49-F238E27FC236}">
                <a16:creationId xmlns:a16="http://schemas.microsoft.com/office/drawing/2014/main" id="{DABDFD24-F8E7-4EBE-B25E-F047F9AB31FC}"/>
              </a:ext>
            </a:extLst>
          </p:cNvPr>
          <p:cNvSpPr>
            <a:spLocks noGrp="1"/>
          </p:cNvSpPr>
          <p:nvPr>
            <p:ph idx="1"/>
          </p:nvPr>
        </p:nvSpPr>
        <p:spPr>
          <a:xfrm>
            <a:off x="596765" y="1825625"/>
            <a:ext cx="11011301" cy="4351338"/>
          </a:xfrm>
        </p:spPr>
        <p:txBody>
          <a:bodyPr>
            <a:normAutofit/>
          </a:bodyPr>
          <a:lstStyle/>
          <a:p>
            <a:pPr marL="0" indent="0">
              <a:buNone/>
            </a:pPr>
            <a:r>
              <a:rPr lang="en-US" altLang="en-US" sz="3200" dirty="0">
                <a:solidFill>
                  <a:prstClr val="black"/>
                </a:solidFill>
              </a:rPr>
              <a:t>Veterans in receipt of RPBOYOS receive the full amount of their retired pay and VA compensation if their VA compensation rating is 50 percent or greater. </a:t>
            </a:r>
          </a:p>
          <a:p>
            <a:pPr marL="0" indent="0">
              <a:buNone/>
            </a:pPr>
            <a:endParaRPr lang="en-US" altLang="en-US" sz="3200" b="1" u="sng" dirty="0">
              <a:solidFill>
                <a:prstClr val="black"/>
              </a:solidFill>
            </a:endParaRPr>
          </a:p>
          <a:p>
            <a:pPr marL="0" indent="0">
              <a:buNone/>
            </a:pPr>
            <a:r>
              <a:rPr lang="en-US" altLang="en-US" sz="3200" b="1" u="sng" dirty="0">
                <a:solidFill>
                  <a:prstClr val="black"/>
                </a:solidFill>
              </a:rPr>
              <a:t>Example:</a:t>
            </a:r>
            <a:r>
              <a:rPr lang="en-US" altLang="en-US" sz="3200" b="1" dirty="0">
                <a:solidFill>
                  <a:prstClr val="black"/>
                </a:solidFill>
              </a:rPr>
              <a:t> (CRDP based on RPBOYOS)</a:t>
            </a:r>
            <a:endParaRPr lang="en-US" altLang="en-US" sz="3200" b="1" u="sng" dirty="0">
              <a:solidFill>
                <a:prstClr val="black"/>
              </a:solidFill>
            </a:endParaRPr>
          </a:p>
          <a:p>
            <a:r>
              <a:rPr lang="en-US" altLang="en-US" sz="3200" dirty="0">
                <a:solidFill>
                  <a:prstClr val="black"/>
                </a:solidFill>
              </a:rPr>
              <a:t>RPBOYOS: $1,400</a:t>
            </a:r>
          </a:p>
          <a:p>
            <a:r>
              <a:rPr lang="en-US" altLang="en-US" sz="3200" dirty="0">
                <a:solidFill>
                  <a:prstClr val="black"/>
                </a:solidFill>
              </a:rPr>
              <a:t>Gross VA (GVA): $950</a:t>
            </a:r>
          </a:p>
          <a:p>
            <a:r>
              <a:rPr lang="en-US" altLang="en-US" sz="3200" dirty="0">
                <a:solidFill>
                  <a:prstClr val="black"/>
                </a:solidFill>
              </a:rPr>
              <a:t>$1,400 (RPBOYOS) + $950 (GVA) = $2,350</a:t>
            </a:r>
            <a:endParaRPr lang="en-US" sz="3600" dirty="0"/>
          </a:p>
        </p:txBody>
      </p:sp>
      <p:sp>
        <p:nvSpPr>
          <p:cNvPr id="4" name="Slide Number Placeholder 3">
            <a:extLst>
              <a:ext uri="{FF2B5EF4-FFF2-40B4-BE49-F238E27FC236}">
                <a16:creationId xmlns:a16="http://schemas.microsoft.com/office/drawing/2014/main" id="{82E071AA-E01A-4185-B598-2A8D5EF729A6}"/>
              </a:ext>
            </a:extLst>
          </p:cNvPr>
          <p:cNvSpPr>
            <a:spLocks noGrp="1"/>
          </p:cNvSpPr>
          <p:nvPr>
            <p:ph type="sldNum" sz="quarter" idx="12"/>
          </p:nvPr>
        </p:nvSpPr>
        <p:spPr/>
        <p:txBody>
          <a:bodyPr/>
          <a:lstStyle/>
          <a:p>
            <a:fld id="{60B18D57-13A5-4968-950D-8FEF41FA4399}" type="slidenum">
              <a:rPr lang="en-US" smtClean="0"/>
              <a:t>18</a:t>
            </a:fld>
            <a:endParaRPr lang="en-US"/>
          </a:p>
        </p:txBody>
      </p:sp>
    </p:spTree>
    <p:extLst>
      <p:ext uri="{BB962C8B-B14F-4D97-AF65-F5344CB8AC3E}">
        <p14:creationId xmlns:p14="http://schemas.microsoft.com/office/powerpoint/2010/main" val="19148862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7386054-A5C6-4B0D-A726-601FB3318263}"/>
              </a:ext>
            </a:extLst>
          </p:cNvPr>
          <p:cNvSpPr>
            <a:spLocks noGrp="1"/>
          </p:cNvSpPr>
          <p:nvPr>
            <p:ph type="title"/>
          </p:nvPr>
        </p:nvSpPr>
        <p:spPr>
          <a:xfrm>
            <a:off x="0" y="0"/>
            <a:ext cx="7554568" cy="1325563"/>
          </a:xfrm>
        </p:spPr>
        <p:txBody>
          <a:bodyPr/>
          <a:lstStyle/>
          <a:p>
            <a:r>
              <a:rPr lang="en-US" b="1" dirty="0"/>
              <a:t>CRDP for Medically Retired Reservists</a:t>
            </a:r>
          </a:p>
        </p:txBody>
      </p:sp>
      <p:sp>
        <p:nvSpPr>
          <p:cNvPr id="7" name="Content Placeholder 6">
            <a:extLst>
              <a:ext uri="{FF2B5EF4-FFF2-40B4-BE49-F238E27FC236}">
                <a16:creationId xmlns:a16="http://schemas.microsoft.com/office/drawing/2014/main" id="{DABDFD24-F8E7-4EBE-B25E-F047F9AB31FC}"/>
              </a:ext>
            </a:extLst>
          </p:cNvPr>
          <p:cNvSpPr>
            <a:spLocks noGrp="1"/>
          </p:cNvSpPr>
          <p:nvPr>
            <p:ph idx="1"/>
          </p:nvPr>
        </p:nvSpPr>
        <p:spPr>
          <a:xfrm>
            <a:off x="606392" y="1825625"/>
            <a:ext cx="10972800" cy="4351338"/>
          </a:xfrm>
        </p:spPr>
        <p:txBody>
          <a:bodyPr/>
          <a:lstStyle/>
          <a:p>
            <a:pPr marL="109537" lvl="1" indent="0" algn="ctr">
              <a:spcBef>
                <a:spcPts val="400"/>
              </a:spcBef>
              <a:buSzPct val="68000"/>
              <a:buNone/>
            </a:pPr>
            <a:r>
              <a:rPr lang="en-US" altLang="en-US" sz="3600" b="1" dirty="0"/>
              <a:t>Medical retirement only counts active duty time</a:t>
            </a:r>
          </a:p>
          <a:p>
            <a:pPr marL="690562" lvl="2" indent="-342900">
              <a:spcBef>
                <a:spcPts val="400"/>
              </a:spcBef>
              <a:buSzPct val="68000"/>
            </a:pPr>
            <a:endParaRPr lang="en-US" altLang="en-US" sz="3200" dirty="0"/>
          </a:p>
          <a:p>
            <a:pPr marL="690562" lvl="2" indent="-342900">
              <a:spcBef>
                <a:spcPts val="400"/>
              </a:spcBef>
              <a:buSzPct val="100000"/>
            </a:pPr>
            <a:r>
              <a:rPr lang="en-US" altLang="en-US" sz="3200" dirty="0"/>
              <a:t>If the veteran served 20 “good years” in the reserves but was medically retired with less than 20 years active duty, the veteran must wait until age 60 to qualify for CRDP </a:t>
            </a:r>
          </a:p>
          <a:p>
            <a:pPr marL="690562" lvl="2" indent="-342900">
              <a:spcBef>
                <a:spcPts val="400"/>
              </a:spcBef>
              <a:buSzPct val="100000"/>
            </a:pPr>
            <a:endParaRPr lang="en-US" altLang="en-US" sz="3200" dirty="0"/>
          </a:p>
          <a:p>
            <a:pPr marL="690562" lvl="2" indent="-342900">
              <a:spcBef>
                <a:spcPts val="400"/>
              </a:spcBef>
              <a:buSzPct val="100000"/>
            </a:pPr>
            <a:r>
              <a:rPr lang="en-US" altLang="en-US" sz="3200" dirty="0"/>
              <a:t>The veteran may qualify for CRSC before age 60 if there are any combat related disabilities</a:t>
            </a:r>
          </a:p>
        </p:txBody>
      </p:sp>
      <p:sp>
        <p:nvSpPr>
          <p:cNvPr id="4" name="Slide Number Placeholder 3">
            <a:extLst>
              <a:ext uri="{FF2B5EF4-FFF2-40B4-BE49-F238E27FC236}">
                <a16:creationId xmlns:a16="http://schemas.microsoft.com/office/drawing/2014/main" id="{82E071AA-E01A-4185-B598-2A8D5EF729A6}"/>
              </a:ext>
            </a:extLst>
          </p:cNvPr>
          <p:cNvSpPr>
            <a:spLocks noGrp="1"/>
          </p:cNvSpPr>
          <p:nvPr>
            <p:ph type="sldNum" sz="quarter" idx="12"/>
          </p:nvPr>
        </p:nvSpPr>
        <p:spPr/>
        <p:txBody>
          <a:bodyPr/>
          <a:lstStyle/>
          <a:p>
            <a:fld id="{60B18D57-13A5-4968-950D-8FEF41FA4399}" type="slidenum">
              <a:rPr lang="en-US" smtClean="0"/>
              <a:t>19</a:t>
            </a:fld>
            <a:endParaRPr lang="en-US"/>
          </a:p>
        </p:txBody>
      </p:sp>
    </p:spTree>
    <p:extLst>
      <p:ext uri="{BB962C8B-B14F-4D97-AF65-F5344CB8AC3E}">
        <p14:creationId xmlns:p14="http://schemas.microsoft.com/office/powerpoint/2010/main" val="13284710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5FD0B-F2AF-4CE1-AF5D-BD87E064E843}"/>
              </a:ext>
            </a:extLst>
          </p:cNvPr>
          <p:cNvSpPr>
            <a:spLocks noGrp="1"/>
          </p:cNvSpPr>
          <p:nvPr>
            <p:ph type="title"/>
          </p:nvPr>
        </p:nvSpPr>
        <p:spPr>
          <a:xfrm>
            <a:off x="0" y="0"/>
            <a:ext cx="10515600" cy="1325563"/>
          </a:xfrm>
        </p:spPr>
        <p:txBody>
          <a:bodyPr/>
          <a:lstStyle/>
          <a:p>
            <a:r>
              <a:rPr lang="en-US" b="1" dirty="0"/>
              <a:t>Objectives</a:t>
            </a:r>
          </a:p>
        </p:txBody>
      </p:sp>
      <p:sp>
        <p:nvSpPr>
          <p:cNvPr id="3" name="Content Placeholder 2">
            <a:extLst>
              <a:ext uri="{FF2B5EF4-FFF2-40B4-BE49-F238E27FC236}">
                <a16:creationId xmlns:a16="http://schemas.microsoft.com/office/drawing/2014/main" id="{9E84C7CD-6357-4DAA-8451-9A3E90F66E12}"/>
              </a:ext>
            </a:extLst>
          </p:cNvPr>
          <p:cNvSpPr>
            <a:spLocks noGrp="1"/>
          </p:cNvSpPr>
          <p:nvPr>
            <p:ph idx="1"/>
          </p:nvPr>
        </p:nvSpPr>
        <p:spPr/>
        <p:txBody>
          <a:bodyPr/>
          <a:lstStyle/>
          <a:p>
            <a:pPr marL="0" indent="0">
              <a:buNone/>
            </a:pPr>
            <a:r>
              <a:rPr lang="en-US" dirty="0"/>
              <a:t>At the end of this session, you will be able to answer the following questions:</a:t>
            </a:r>
          </a:p>
          <a:p>
            <a:pPr marL="0" indent="0">
              <a:buNone/>
            </a:pPr>
            <a:endParaRPr lang="en-US" dirty="0"/>
          </a:p>
          <a:p>
            <a:r>
              <a:rPr lang="en-US" dirty="0"/>
              <a:t>What are CRSC and CRDP?</a:t>
            </a:r>
          </a:p>
          <a:p>
            <a:r>
              <a:rPr lang="en-US" dirty="0"/>
              <a:t>Who is eligible for each program?</a:t>
            </a:r>
          </a:p>
          <a:p>
            <a:r>
              <a:rPr lang="en-US" dirty="0"/>
              <a:t>How do veterans qualify for these programs?</a:t>
            </a:r>
          </a:p>
          <a:p>
            <a:r>
              <a:rPr lang="en-US" dirty="0"/>
              <a:t>How does VA/DoD determine how much a veteran receives?</a:t>
            </a:r>
          </a:p>
          <a:p>
            <a:endParaRPr lang="en-US" dirty="0"/>
          </a:p>
        </p:txBody>
      </p:sp>
    </p:spTree>
    <p:extLst>
      <p:ext uri="{BB962C8B-B14F-4D97-AF65-F5344CB8AC3E}">
        <p14:creationId xmlns:p14="http://schemas.microsoft.com/office/powerpoint/2010/main" val="35061555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7386054-A5C6-4B0D-A726-601FB3318263}"/>
              </a:ext>
            </a:extLst>
          </p:cNvPr>
          <p:cNvSpPr>
            <a:spLocks noGrp="1"/>
          </p:cNvSpPr>
          <p:nvPr>
            <p:ph type="title"/>
          </p:nvPr>
        </p:nvSpPr>
        <p:spPr>
          <a:xfrm>
            <a:off x="0" y="0"/>
            <a:ext cx="10515600" cy="1325563"/>
          </a:xfrm>
        </p:spPr>
        <p:txBody>
          <a:bodyPr/>
          <a:lstStyle/>
          <a:p>
            <a:r>
              <a:rPr lang="en-US" b="1" dirty="0"/>
              <a:t>CRDP Process</a:t>
            </a:r>
          </a:p>
        </p:txBody>
      </p:sp>
      <p:sp>
        <p:nvSpPr>
          <p:cNvPr id="7" name="Content Placeholder 6">
            <a:extLst>
              <a:ext uri="{FF2B5EF4-FFF2-40B4-BE49-F238E27FC236}">
                <a16:creationId xmlns:a16="http://schemas.microsoft.com/office/drawing/2014/main" id="{DABDFD24-F8E7-4EBE-B25E-F047F9AB31FC}"/>
              </a:ext>
            </a:extLst>
          </p:cNvPr>
          <p:cNvSpPr>
            <a:spLocks noGrp="1"/>
          </p:cNvSpPr>
          <p:nvPr>
            <p:ph idx="1"/>
          </p:nvPr>
        </p:nvSpPr>
        <p:spPr>
          <a:xfrm>
            <a:off x="625642" y="1825625"/>
            <a:ext cx="10728158" cy="4351338"/>
          </a:xfrm>
        </p:spPr>
        <p:txBody>
          <a:bodyPr/>
          <a:lstStyle/>
          <a:p>
            <a:r>
              <a:rPr lang="en-US" altLang="en-US" sz="3200" dirty="0"/>
              <a:t>No application required; DFAS automatically determines eligibility</a:t>
            </a:r>
          </a:p>
          <a:p>
            <a:r>
              <a:rPr lang="en-US" altLang="en-US" sz="3200" dirty="0"/>
              <a:t>Must waive military retired pay in favor of VA compensation</a:t>
            </a:r>
          </a:p>
          <a:p>
            <a:r>
              <a:rPr lang="en-US" altLang="en-US" sz="3200" dirty="0"/>
              <a:t>Military payments are taxable (DFAS statement); VA benefits are not taxable</a:t>
            </a:r>
          </a:p>
          <a:p>
            <a:r>
              <a:rPr lang="en-US" altLang="en-US" sz="3200" dirty="0"/>
              <a:t>Will receive gross retired pay, not “3</a:t>
            </a:r>
            <a:r>
              <a:rPr lang="en-US" altLang="en-US" sz="3200" baseline="30000" dirty="0"/>
              <a:t>rd</a:t>
            </a:r>
            <a:r>
              <a:rPr lang="en-US" altLang="en-US" sz="3200" dirty="0"/>
              <a:t> payment”</a:t>
            </a:r>
            <a:endParaRPr lang="en-US" altLang="en-US" dirty="0"/>
          </a:p>
        </p:txBody>
      </p:sp>
      <p:sp>
        <p:nvSpPr>
          <p:cNvPr id="4" name="Slide Number Placeholder 3">
            <a:extLst>
              <a:ext uri="{FF2B5EF4-FFF2-40B4-BE49-F238E27FC236}">
                <a16:creationId xmlns:a16="http://schemas.microsoft.com/office/drawing/2014/main" id="{82E071AA-E01A-4185-B598-2A8D5EF729A6}"/>
              </a:ext>
            </a:extLst>
          </p:cNvPr>
          <p:cNvSpPr>
            <a:spLocks noGrp="1"/>
          </p:cNvSpPr>
          <p:nvPr>
            <p:ph type="sldNum" sz="quarter" idx="12"/>
          </p:nvPr>
        </p:nvSpPr>
        <p:spPr/>
        <p:txBody>
          <a:bodyPr/>
          <a:lstStyle/>
          <a:p>
            <a:fld id="{60B18D57-13A5-4968-950D-8FEF41FA4399}" type="slidenum">
              <a:rPr lang="en-US" smtClean="0"/>
              <a:t>20</a:t>
            </a:fld>
            <a:endParaRPr lang="en-US"/>
          </a:p>
        </p:txBody>
      </p:sp>
    </p:spTree>
    <p:extLst>
      <p:ext uri="{BB962C8B-B14F-4D97-AF65-F5344CB8AC3E}">
        <p14:creationId xmlns:p14="http://schemas.microsoft.com/office/powerpoint/2010/main" val="36878400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7386054-A5C6-4B0D-A726-601FB3318263}"/>
              </a:ext>
            </a:extLst>
          </p:cNvPr>
          <p:cNvSpPr>
            <a:spLocks noGrp="1"/>
          </p:cNvSpPr>
          <p:nvPr>
            <p:ph type="title"/>
          </p:nvPr>
        </p:nvSpPr>
        <p:spPr>
          <a:xfrm>
            <a:off x="0" y="0"/>
            <a:ext cx="10515600" cy="1325563"/>
          </a:xfrm>
        </p:spPr>
        <p:txBody>
          <a:bodyPr/>
          <a:lstStyle/>
          <a:p>
            <a:r>
              <a:rPr lang="en-US" b="1" dirty="0"/>
              <a:t>CRDP Features</a:t>
            </a:r>
          </a:p>
        </p:txBody>
      </p:sp>
      <p:sp>
        <p:nvSpPr>
          <p:cNvPr id="7" name="Content Placeholder 6">
            <a:extLst>
              <a:ext uri="{FF2B5EF4-FFF2-40B4-BE49-F238E27FC236}">
                <a16:creationId xmlns:a16="http://schemas.microsoft.com/office/drawing/2014/main" id="{DABDFD24-F8E7-4EBE-B25E-F047F9AB31FC}"/>
              </a:ext>
            </a:extLst>
          </p:cNvPr>
          <p:cNvSpPr>
            <a:spLocks noGrp="1"/>
          </p:cNvSpPr>
          <p:nvPr>
            <p:ph idx="1"/>
          </p:nvPr>
        </p:nvSpPr>
        <p:spPr>
          <a:xfrm>
            <a:off x="548640" y="1565743"/>
            <a:ext cx="11001676" cy="4351338"/>
          </a:xfrm>
        </p:spPr>
        <p:txBody>
          <a:bodyPr>
            <a:noAutofit/>
          </a:bodyPr>
          <a:lstStyle/>
          <a:p>
            <a:pPr marL="0" indent="0">
              <a:buNone/>
            </a:pPr>
            <a:r>
              <a:rPr lang="en-US" altLang="en-US" sz="3200" dirty="0"/>
              <a:t>CRDP is essentially a substitute for a portion of military retired pay that must be waived</a:t>
            </a:r>
          </a:p>
          <a:p>
            <a:pPr marL="0" indent="0">
              <a:buNone/>
            </a:pPr>
            <a:endParaRPr lang="en-US" altLang="en-US" sz="3200" dirty="0"/>
          </a:p>
          <a:p>
            <a:pPr marL="0" indent="0">
              <a:buNone/>
            </a:pPr>
            <a:r>
              <a:rPr lang="en-US" altLang="en-US" sz="3200" dirty="0"/>
              <a:t>Because it is a restoration of retired pay and is not VA pay, the gross amount of CRDP may be reduced for</a:t>
            </a:r>
          </a:p>
          <a:p>
            <a:pPr lvl="2"/>
            <a:r>
              <a:rPr lang="en-US" altLang="en-US" sz="3200" dirty="0"/>
              <a:t>Taxes</a:t>
            </a:r>
          </a:p>
          <a:p>
            <a:pPr lvl="2"/>
            <a:r>
              <a:rPr lang="en-US" altLang="en-US" sz="3200" dirty="0"/>
              <a:t>Child support/alimony</a:t>
            </a:r>
          </a:p>
          <a:p>
            <a:pPr lvl="2"/>
            <a:r>
              <a:rPr lang="en-US" altLang="en-US" sz="3200" dirty="0"/>
              <a:t>Garnishments</a:t>
            </a:r>
          </a:p>
          <a:p>
            <a:pPr lvl="2"/>
            <a:r>
              <a:rPr lang="en-US" altLang="en-US" sz="3200" dirty="0"/>
              <a:t>Government debts</a:t>
            </a:r>
          </a:p>
          <a:p>
            <a:pPr marL="109537" lvl="1" indent="0">
              <a:spcBef>
                <a:spcPts val="400"/>
              </a:spcBef>
              <a:buSzPct val="68000"/>
              <a:buNone/>
            </a:pPr>
            <a:endParaRPr lang="en-US" altLang="en-US" dirty="0"/>
          </a:p>
        </p:txBody>
      </p:sp>
      <p:sp>
        <p:nvSpPr>
          <p:cNvPr id="4" name="Slide Number Placeholder 3">
            <a:extLst>
              <a:ext uri="{FF2B5EF4-FFF2-40B4-BE49-F238E27FC236}">
                <a16:creationId xmlns:a16="http://schemas.microsoft.com/office/drawing/2014/main" id="{82E071AA-E01A-4185-B598-2A8D5EF729A6}"/>
              </a:ext>
            </a:extLst>
          </p:cNvPr>
          <p:cNvSpPr>
            <a:spLocks noGrp="1"/>
          </p:cNvSpPr>
          <p:nvPr>
            <p:ph type="sldNum" sz="quarter" idx="12"/>
          </p:nvPr>
        </p:nvSpPr>
        <p:spPr/>
        <p:txBody>
          <a:bodyPr/>
          <a:lstStyle/>
          <a:p>
            <a:fld id="{60B18D57-13A5-4968-950D-8FEF41FA4399}" type="slidenum">
              <a:rPr lang="en-US" smtClean="0"/>
              <a:t>21</a:t>
            </a:fld>
            <a:endParaRPr lang="en-US"/>
          </a:p>
        </p:txBody>
      </p:sp>
    </p:spTree>
    <p:extLst>
      <p:ext uri="{BB962C8B-B14F-4D97-AF65-F5344CB8AC3E}">
        <p14:creationId xmlns:p14="http://schemas.microsoft.com/office/powerpoint/2010/main" val="8814512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E53DBF4-7DB8-435C-AD47-5F2CAF8364CA}"/>
              </a:ext>
            </a:extLst>
          </p:cNvPr>
          <p:cNvSpPr>
            <a:spLocks noGrp="1"/>
          </p:cNvSpPr>
          <p:nvPr>
            <p:ph type="title"/>
          </p:nvPr>
        </p:nvSpPr>
        <p:spPr>
          <a:xfrm>
            <a:off x="0" y="0"/>
            <a:ext cx="10515600" cy="1325563"/>
          </a:xfrm>
        </p:spPr>
        <p:txBody>
          <a:bodyPr/>
          <a:lstStyle/>
          <a:p>
            <a:r>
              <a:rPr lang="en-US" b="1" dirty="0"/>
              <a:t>Audit Error Worksheet (AEW)</a:t>
            </a:r>
          </a:p>
        </p:txBody>
      </p:sp>
      <p:sp>
        <p:nvSpPr>
          <p:cNvPr id="7" name="Content Placeholder 6">
            <a:extLst>
              <a:ext uri="{FF2B5EF4-FFF2-40B4-BE49-F238E27FC236}">
                <a16:creationId xmlns:a16="http://schemas.microsoft.com/office/drawing/2014/main" id="{DEB71F7D-0BA4-4DA3-AE41-89216A338AFB}"/>
              </a:ext>
            </a:extLst>
          </p:cNvPr>
          <p:cNvSpPr>
            <a:spLocks noGrp="1"/>
          </p:cNvSpPr>
          <p:nvPr>
            <p:ph idx="1"/>
          </p:nvPr>
        </p:nvSpPr>
        <p:spPr>
          <a:xfrm>
            <a:off x="616017" y="1549667"/>
            <a:ext cx="10992050" cy="4627296"/>
          </a:xfrm>
        </p:spPr>
        <p:txBody>
          <a:bodyPr/>
          <a:lstStyle/>
          <a:p>
            <a:pPr marL="0" indent="0">
              <a:buNone/>
            </a:pPr>
            <a:r>
              <a:rPr lang="en-US" altLang="en-US" sz="3200" dirty="0"/>
              <a:t>VA releases retroactive retired pay withholdings due veterans as a result of CRSC/CRDP entitlement via the AEW process:</a:t>
            </a:r>
          </a:p>
          <a:p>
            <a:endParaRPr lang="en-US" altLang="en-US" sz="900" dirty="0"/>
          </a:p>
          <a:p>
            <a:pPr marL="800100" lvl="1" indent="-342900">
              <a:buFont typeface="+mj-lt"/>
              <a:buAutoNum type="arabicPeriod"/>
            </a:pPr>
            <a:r>
              <a:rPr lang="en-US" altLang="en-US" sz="2800" dirty="0"/>
              <a:t>VA promulgates an award and withholds retroactive compensation </a:t>
            </a:r>
          </a:p>
          <a:p>
            <a:pPr lvl="1">
              <a:buFont typeface="+mj-lt"/>
              <a:buAutoNum type="arabicPeriod"/>
            </a:pPr>
            <a:endParaRPr lang="en-US" altLang="en-US" sz="2800" dirty="0"/>
          </a:p>
          <a:p>
            <a:pPr marL="800100" lvl="1" indent="-342900">
              <a:buFont typeface="+mj-lt"/>
              <a:buAutoNum type="arabicPeriod"/>
            </a:pPr>
            <a:r>
              <a:rPr lang="en-US" altLang="en-US" sz="2800" dirty="0"/>
              <a:t>The VA award lines are transmitted to DFAS/USCG via a bi-weekly combined interface file (CIF)</a:t>
            </a:r>
          </a:p>
          <a:p>
            <a:pPr marL="800100" lvl="1" indent="-342900">
              <a:buFont typeface="+mj-lt"/>
              <a:buAutoNum type="arabicPeriod"/>
            </a:pPr>
            <a:endParaRPr lang="en-US" altLang="en-US" sz="2800" dirty="0"/>
          </a:p>
          <a:p>
            <a:pPr marL="800100" lvl="1" indent="-342900">
              <a:buFont typeface="+mj-lt"/>
              <a:buAutoNum type="arabicPeriod"/>
            </a:pPr>
            <a:r>
              <a:rPr lang="en-US" altLang="en-US" sz="2800" dirty="0"/>
              <a:t>DFAS/USCG determines CRSC/CRDP eligibility and calculates amounts due </a:t>
            </a:r>
          </a:p>
          <a:p>
            <a:pPr marL="800100" lvl="1" indent="-342900">
              <a:buFont typeface="+mj-lt"/>
              <a:buAutoNum type="arabicPeriod"/>
            </a:pPr>
            <a:endParaRPr lang="en-US" altLang="en-US" sz="2000" dirty="0"/>
          </a:p>
          <a:p>
            <a:endParaRPr lang="en-US" dirty="0"/>
          </a:p>
        </p:txBody>
      </p:sp>
      <p:sp>
        <p:nvSpPr>
          <p:cNvPr id="4" name="Slide Number Placeholder 3">
            <a:extLst>
              <a:ext uri="{FF2B5EF4-FFF2-40B4-BE49-F238E27FC236}">
                <a16:creationId xmlns:a16="http://schemas.microsoft.com/office/drawing/2014/main" id="{DEF8327B-77E5-409D-BBA8-735622F15DE6}"/>
              </a:ext>
            </a:extLst>
          </p:cNvPr>
          <p:cNvSpPr>
            <a:spLocks noGrp="1"/>
          </p:cNvSpPr>
          <p:nvPr>
            <p:ph type="sldNum" sz="quarter" idx="12"/>
          </p:nvPr>
        </p:nvSpPr>
        <p:spPr/>
        <p:txBody>
          <a:bodyPr/>
          <a:lstStyle/>
          <a:p>
            <a:fld id="{60B18D57-13A5-4968-950D-8FEF41FA4399}" type="slidenum">
              <a:rPr lang="en-US" smtClean="0"/>
              <a:t>22</a:t>
            </a:fld>
            <a:endParaRPr lang="en-US"/>
          </a:p>
        </p:txBody>
      </p:sp>
    </p:spTree>
    <p:extLst>
      <p:ext uri="{BB962C8B-B14F-4D97-AF65-F5344CB8AC3E}">
        <p14:creationId xmlns:p14="http://schemas.microsoft.com/office/powerpoint/2010/main" val="24771068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3BC8854-598A-445C-A0EE-6A5DC68A36A6}"/>
              </a:ext>
            </a:extLst>
          </p:cNvPr>
          <p:cNvSpPr>
            <a:spLocks noGrp="1"/>
          </p:cNvSpPr>
          <p:nvPr>
            <p:ph type="title"/>
          </p:nvPr>
        </p:nvSpPr>
        <p:spPr>
          <a:xfrm>
            <a:off x="0" y="0"/>
            <a:ext cx="7554568" cy="1325563"/>
          </a:xfrm>
        </p:spPr>
        <p:txBody>
          <a:bodyPr/>
          <a:lstStyle/>
          <a:p>
            <a:r>
              <a:rPr lang="en-US" b="1" dirty="0"/>
              <a:t>Audit Error Worksheet (AEW) continued</a:t>
            </a:r>
          </a:p>
        </p:txBody>
      </p:sp>
      <p:sp>
        <p:nvSpPr>
          <p:cNvPr id="7" name="Content Placeholder 6">
            <a:extLst>
              <a:ext uri="{FF2B5EF4-FFF2-40B4-BE49-F238E27FC236}">
                <a16:creationId xmlns:a16="http://schemas.microsoft.com/office/drawing/2014/main" id="{547552B4-3036-43A4-91C1-6A7D097AC51B}"/>
              </a:ext>
            </a:extLst>
          </p:cNvPr>
          <p:cNvSpPr>
            <a:spLocks noGrp="1"/>
          </p:cNvSpPr>
          <p:nvPr>
            <p:ph idx="1"/>
          </p:nvPr>
        </p:nvSpPr>
        <p:spPr>
          <a:xfrm>
            <a:off x="558265" y="1530417"/>
            <a:ext cx="11020927" cy="4646546"/>
          </a:xfrm>
        </p:spPr>
        <p:txBody>
          <a:bodyPr>
            <a:normAutofit lnSpcReduction="10000"/>
          </a:bodyPr>
          <a:lstStyle/>
          <a:p>
            <a:pPr marL="457200" lvl="1" indent="-457200">
              <a:buFont typeface="+mj-lt"/>
              <a:buAutoNum type="arabicPeriod" startAt="4"/>
            </a:pPr>
            <a:r>
              <a:rPr lang="en-US" altLang="en-US" sz="3200" dirty="0"/>
              <a:t>If DFAS/USCG determines amounts are due from VA, they send VA an audit</a:t>
            </a:r>
          </a:p>
          <a:p>
            <a:pPr marL="914400" lvl="3" indent="-231775"/>
            <a:r>
              <a:rPr lang="en-US" altLang="en-US" sz="2800" dirty="0"/>
              <a:t>DFAS transmits audits to VA in a single file during the first week of each month</a:t>
            </a:r>
          </a:p>
          <a:p>
            <a:pPr marL="914400" lvl="3" indent="-231775"/>
            <a:r>
              <a:rPr lang="en-US" altLang="en-US" sz="2800" dirty="0"/>
              <a:t>USCG sends audits to VA on a CD via US mail once a month</a:t>
            </a:r>
          </a:p>
          <a:p>
            <a:pPr marL="914400" lvl="3" indent="-231775"/>
            <a:endParaRPr lang="en-US" altLang="en-US" sz="2400" dirty="0"/>
          </a:p>
          <a:p>
            <a:pPr marL="457200" lvl="1" indent="-457200">
              <a:buFont typeface="+mj-lt"/>
              <a:buAutoNum type="arabicPeriod" startAt="4"/>
            </a:pPr>
            <a:r>
              <a:rPr lang="en-US" altLang="en-US" sz="3200" dirty="0"/>
              <a:t>VA transforms the audit into an AEW</a:t>
            </a:r>
          </a:p>
          <a:p>
            <a:pPr marL="914400" lvl="3" indent="-231775"/>
            <a:r>
              <a:rPr lang="en-US" altLang="en-US" sz="2800" dirty="0"/>
              <a:t>DFAS AEWs are automatically uploaded into VBMS and a “work item” is automatically established on each AEW</a:t>
            </a:r>
          </a:p>
          <a:p>
            <a:pPr marL="914400" lvl="3" indent="-231775"/>
            <a:r>
              <a:rPr lang="en-US" altLang="en-US" sz="2800" dirty="0"/>
              <a:t>USCG AEWs are manually uploaded into VBMS and VAROs are notified via email that the AEW needs to be worked</a:t>
            </a:r>
          </a:p>
          <a:p>
            <a:endParaRPr lang="en-US" dirty="0"/>
          </a:p>
        </p:txBody>
      </p:sp>
      <p:sp>
        <p:nvSpPr>
          <p:cNvPr id="4" name="Slide Number Placeholder 3">
            <a:extLst>
              <a:ext uri="{FF2B5EF4-FFF2-40B4-BE49-F238E27FC236}">
                <a16:creationId xmlns:a16="http://schemas.microsoft.com/office/drawing/2014/main" id="{1813BFA4-C631-4C3D-B25E-82CEC6C3D9AA}"/>
              </a:ext>
            </a:extLst>
          </p:cNvPr>
          <p:cNvSpPr>
            <a:spLocks noGrp="1"/>
          </p:cNvSpPr>
          <p:nvPr>
            <p:ph type="sldNum" sz="quarter" idx="12"/>
          </p:nvPr>
        </p:nvSpPr>
        <p:spPr/>
        <p:txBody>
          <a:bodyPr/>
          <a:lstStyle/>
          <a:p>
            <a:fld id="{60B18D57-13A5-4968-950D-8FEF41FA4399}" type="slidenum">
              <a:rPr lang="en-US" smtClean="0"/>
              <a:t>23</a:t>
            </a:fld>
            <a:endParaRPr lang="en-US"/>
          </a:p>
        </p:txBody>
      </p:sp>
    </p:spTree>
    <p:extLst>
      <p:ext uri="{BB962C8B-B14F-4D97-AF65-F5344CB8AC3E}">
        <p14:creationId xmlns:p14="http://schemas.microsoft.com/office/powerpoint/2010/main" val="12643656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2FFC70E5-C7DD-4F69-83F1-FDF48382AB06}"/>
              </a:ext>
            </a:extLst>
          </p:cNvPr>
          <p:cNvSpPr>
            <a:spLocks noGrp="1"/>
          </p:cNvSpPr>
          <p:nvPr>
            <p:ph type="title"/>
          </p:nvPr>
        </p:nvSpPr>
        <p:spPr>
          <a:xfrm>
            <a:off x="0" y="-13383"/>
            <a:ext cx="10515600" cy="1325563"/>
          </a:xfrm>
        </p:spPr>
        <p:txBody>
          <a:bodyPr/>
          <a:lstStyle/>
          <a:p>
            <a:r>
              <a:rPr lang="en-US" b="1" dirty="0"/>
              <a:t>AEW Payment</a:t>
            </a:r>
          </a:p>
        </p:txBody>
      </p:sp>
      <p:sp>
        <p:nvSpPr>
          <p:cNvPr id="7" name="Content Placeholder 6">
            <a:extLst>
              <a:ext uri="{FF2B5EF4-FFF2-40B4-BE49-F238E27FC236}">
                <a16:creationId xmlns:a16="http://schemas.microsoft.com/office/drawing/2014/main" id="{1B5B03EA-DDE1-495E-8AE9-47C3903B4C20}"/>
              </a:ext>
            </a:extLst>
          </p:cNvPr>
          <p:cNvSpPr>
            <a:spLocks noGrp="1"/>
          </p:cNvSpPr>
          <p:nvPr>
            <p:ph idx="1"/>
          </p:nvPr>
        </p:nvSpPr>
        <p:spPr>
          <a:xfrm>
            <a:off x="587141" y="1393236"/>
            <a:ext cx="10992051" cy="4882058"/>
          </a:xfrm>
        </p:spPr>
        <p:txBody>
          <a:bodyPr>
            <a:noAutofit/>
          </a:bodyPr>
          <a:lstStyle/>
          <a:p>
            <a:pPr marL="0" indent="0">
              <a:buNone/>
            </a:pPr>
            <a:r>
              <a:rPr lang="en-US" altLang="en-US" b="1" i="1" u="sng" dirty="0"/>
              <a:t>Normally</a:t>
            </a:r>
            <a:r>
              <a:rPr lang="en-US" altLang="en-US" dirty="0"/>
              <a:t> it takes approximately 35 to 100 days from the date of the VA award action to receipt of the audit from DFAS.  However, most audits are received approximately 65 days from the date of the VA award action.</a:t>
            </a:r>
          </a:p>
          <a:p>
            <a:endParaRPr lang="en-US" altLang="en-US" dirty="0"/>
          </a:p>
          <a:p>
            <a:pPr lvl="1"/>
            <a:r>
              <a:rPr lang="en-US" altLang="en-US" sz="2800" dirty="0"/>
              <a:t>DFAS does not send VA audits one at a time.</a:t>
            </a:r>
          </a:p>
          <a:p>
            <a:pPr lvl="1"/>
            <a:r>
              <a:rPr lang="en-US" altLang="en-US" sz="2800" dirty="0"/>
              <a:t>DFAS does not send VA audits on a day other than a day during the first week of the month</a:t>
            </a:r>
          </a:p>
          <a:p>
            <a:pPr lvl="1"/>
            <a:endParaRPr lang="en-US" altLang="en-US" sz="2800" dirty="0"/>
          </a:p>
          <a:p>
            <a:pPr marL="0" indent="0">
              <a:buNone/>
            </a:pPr>
            <a:r>
              <a:rPr lang="en-US" altLang="en-US" dirty="0"/>
              <a:t>Most AEWs are processed automatically within 24 hours of the date the audits are received from DFAS.  Payment will be made within 5-7 days.</a:t>
            </a:r>
          </a:p>
          <a:p>
            <a:pPr marL="0" indent="0">
              <a:buNone/>
            </a:pPr>
            <a:r>
              <a:rPr lang="en-US" altLang="en-US" dirty="0"/>
              <a:t>AEWs not automatically processed must be manually processed. </a:t>
            </a:r>
          </a:p>
          <a:p>
            <a:endParaRPr lang="en-US" dirty="0"/>
          </a:p>
        </p:txBody>
      </p:sp>
      <p:sp>
        <p:nvSpPr>
          <p:cNvPr id="4" name="Slide Number Placeholder 3">
            <a:extLst>
              <a:ext uri="{FF2B5EF4-FFF2-40B4-BE49-F238E27FC236}">
                <a16:creationId xmlns:a16="http://schemas.microsoft.com/office/drawing/2014/main" id="{9EBC64A3-D906-4F9B-B2C7-4B0EAE4F0F62}"/>
              </a:ext>
            </a:extLst>
          </p:cNvPr>
          <p:cNvSpPr>
            <a:spLocks noGrp="1"/>
          </p:cNvSpPr>
          <p:nvPr>
            <p:ph type="sldNum" sz="quarter" idx="12"/>
          </p:nvPr>
        </p:nvSpPr>
        <p:spPr/>
        <p:txBody>
          <a:bodyPr/>
          <a:lstStyle/>
          <a:p>
            <a:fld id="{60B18D57-13A5-4968-950D-8FEF41FA4399}" type="slidenum">
              <a:rPr lang="en-US" smtClean="0"/>
              <a:t>24</a:t>
            </a:fld>
            <a:endParaRPr lang="en-US"/>
          </a:p>
        </p:txBody>
      </p:sp>
    </p:spTree>
    <p:extLst>
      <p:ext uri="{BB962C8B-B14F-4D97-AF65-F5344CB8AC3E}">
        <p14:creationId xmlns:p14="http://schemas.microsoft.com/office/powerpoint/2010/main" val="6502793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2FFC70E5-C7DD-4F69-83F1-FDF48382AB06}"/>
              </a:ext>
            </a:extLst>
          </p:cNvPr>
          <p:cNvSpPr>
            <a:spLocks noGrp="1"/>
          </p:cNvSpPr>
          <p:nvPr>
            <p:ph type="title"/>
          </p:nvPr>
        </p:nvSpPr>
        <p:spPr>
          <a:xfrm>
            <a:off x="0" y="-13383"/>
            <a:ext cx="10515600" cy="1325563"/>
          </a:xfrm>
        </p:spPr>
        <p:txBody>
          <a:bodyPr/>
          <a:lstStyle/>
          <a:p>
            <a:r>
              <a:rPr lang="en-US" b="1" dirty="0"/>
              <a:t>Taxes and VA benefits</a:t>
            </a:r>
          </a:p>
        </p:txBody>
      </p:sp>
      <p:sp>
        <p:nvSpPr>
          <p:cNvPr id="7" name="Content Placeholder 6">
            <a:extLst>
              <a:ext uri="{FF2B5EF4-FFF2-40B4-BE49-F238E27FC236}">
                <a16:creationId xmlns:a16="http://schemas.microsoft.com/office/drawing/2014/main" id="{1B5B03EA-DDE1-495E-8AE9-47C3903B4C20}"/>
              </a:ext>
            </a:extLst>
          </p:cNvPr>
          <p:cNvSpPr>
            <a:spLocks noGrp="1"/>
          </p:cNvSpPr>
          <p:nvPr>
            <p:ph idx="1"/>
          </p:nvPr>
        </p:nvSpPr>
        <p:spPr>
          <a:xfrm>
            <a:off x="587141" y="1393236"/>
            <a:ext cx="10992051" cy="4882058"/>
          </a:xfrm>
        </p:spPr>
        <p:txBody>
          <a:bodyPr>
            <a:noAutofit/>
          </a:bodyPr>
          <a:lstStyle/>
          <a:p>
            <a:pPr marL="0" indent="0">
              <a:buNone/>
            </a:pPr>
            <a:r>
              <a:rPr lang="en-US" altLang="en-US" dirty="0"/>
              <a:t>If an award of CRSC or CRDP results in a reduction of tax liability (veteran was paid taxable retired pay and should have been paid non-taxable VA or CRSC), the veteran can file an amended tax return</a:t>
            </a:r>
          </a:p>
          <a:p>
            <a:pPr marL="0" indent="0">
              <a:buNone/>
            </a:pPr>
            <a:endParaRPr lang="en-US" altLang="en-US" dirty="0"/>
          </a:p>
          <a:p>
            <a:r>
              <a:rPr lang="en-US" dirty="0"/>
              <a:t>The Court case allowing an amended tax return for retroactive VA awards is called the Strickland decision and Revenue Ruling 78-161</a:t>
            </a:r>
          </a:p>
          <a:p>
            <a:r>
              <a:rPr lang="en-US" dirty="0"/>
              <a:t>DFAS will not send an amended 1099-R for retro years, only for the present year</a:t>
            </a:r>
          </a:p>
          <a:p>
            <a:r>
              <a:rPr lang="en-US" b="1" dirty="0"/>
              <a:t>Consult a tax professional </a:t>
            </a:r>
            <a:r>
              <a:rPr lang="en-US" dirty="0"/>
              <a:t>to determine whether to file amended return: Military retirees may go to the legal assistance office/tax center on many bases for help</a:t>
            </a:r>
          </a:p>
          <a:p>
            <a:endParaRPr lang="en-US" dirty="0"/>
          </a:p>
        </p:txBody>
      </p:sp>
      <p:sp>
        <p:nvSpPr>
          <p:cNvPr id="4" name="Slide Number Placeholder 3">
            <a:extLst>
              <a:ext uri="{FF2B5EF4-FFF2-40B4-BE49-F238E27FC236}">
                <a16:creationId xmlns:a16="http://schemas.microsoft.com/office/drawing/2014/main" id="{9EBC64A3-D906-4F9B-B2C7-4B0EAE4F0F62}"/>
              </a:ext>
            </a:extLst>
          </p:cNvPr>
          <p:cNvSpPr>
            <a:spLocks noGrp="1"/>
          </p:cNvSpPr>
          <p:nvPr>
            <p:ph type="sldNum" sz="quarter" idx="12"/>
          </p:nvPr>
        </p:nvSpPr>
        <p:spPr/>
        <p:txBody>
          <a:bodyPr/>
          <a:lstStyle/>
          <a:p>
            <a:fld id="{60B18D57-13A5-4968-950D-8FEF41FA4399}" type="slidenum">
              <a:rPr lang="en-US" smtClean="0"/>
              <a:t>25</a:t>
            </a:fld>
            <a:endParaRPr lang="en-US"/>
          </a:p>
        </p:txBody>
      </p:sp>
    </p:spTree>
    <p:extLst>
      <p:ext uri="{BB962C8B-B14F-4D97-AF65-F5344CB8AC3E}">
        <p14:creationId xmlns:p14="http://schemas.microsoft.com/office/powerpoint/2010/main" val="16800212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1C07519-F8C7-4663-A050-7F25A3F0E995}"/>
              </a:ext>
            </a:extLst>
          </p:cNvPr>
          <p:cNvSpPr>
            <a:spLocks noGrp="1"/>
          </p:cNvSpPr>
          <p:nvPr>
            <p:ph type="sldNum" sz="quarter" idx="10"/>
          </p:nvPr>
        </p:nvSpPr>
        <p:spPr/>
        <p:txBody>
          <a:bodyPr/>
          <a:lstStyle/>
          <a:p>
            <a:fld id="{60B18D57-13A5-4968-950D-8FEF41FA4399}" type="slidenum">
              <a:rPr lang="en-US" smtClean="0"/>
              <a:t>26</a:t>
            </a:fld>
            <a:endParaRPr lang="en-US"/>
          </a:p>
        </p:txBody>
      </p:sp>
      <p:sp>
        <p:nvSpPr>
          <p:cNvPr id="13" name="Title 12">
            <a:extLst>
              <a:ext uri="{FF2B5EF4-FFF2-40B4-BE49-F238E27FC236}">
                <a16:creationId xmlns:a16="http://schemas.microsoft.com/office/drawing/2014/main" id="{9EBCBDD0-05FB-49C4-9EC8-17D3D94B6C7E}"/>
              </a:ext>
            </a:extLst>
          </p:cNvPr>
          <p:cNvSpPr>
            <a:spLocks noGrp="1"/>
          </p:cNvSpPr>
          <p:nvPr>
            <p:ph type="title"/>
          </p:nvPr>
        </p:nvSpPr>
        <p:spPr/>
        <p:txBody>
          <a:bodyPr/>
          <a:lstStyle/>
          <a:p>
            <a:r>
              <a:rPr lang="en-US" dirty="0"/>
              <a:t>Program Comparison</a:t>
            </a:r>
          </a:p>
        </p:txBody>
      </p:sp>
      <p:graphicFrame>
        <p:nvGraphicFramePr>
          <p:cNvPr id="15" name="Table 14">
            <a:extLst>
              <a:ext uri="{FF2B5EF4-FFF2-40B4-BE49-F238E27FC236}">
                <a16:creationId xmlns:a16="http://schemas.microsoft.com/office/drawing/2014/main" id="{8F059E68-F21F-479C-87F3-6AEB80D45FD0}"/>
              </a:ext>
            </a:extLst>
          </p:cNvPr>
          <p:cNvGraphicFramePr>
            <a:graphicFrameLocks noGrp="1"/>
          </p:cNvGraphicFramePr>
          <p:nvPr>
            <p:extLst>
              <p:ext uri="{D42A27DB-BD31-4B8C-83A1-F6EECF244321}">
                <p14:modId xmlns:p14="http://schemas.microsoft.com/office/powerpoint/2010/main" val="2965151457"/>
              </p:ext>
            </p:extLst>
          </p:nvPr>
        </p:nvGraphicFramePr>
        <p:xfrm>
          <a:off x="365759" y="1295592"/>
          <a:ext cx="11531065" cy="5381637"/>
        </p:xfrm>
        <a:graphic>
          <a:graphicData uri="http://schemas.openxmlformats.org/drawingml/2006/table">
            <a:tbl>
              <a:tblPr firstRow="1" bandRow="1">
                <a:tableStyleId>{5C22544A-7EE6-4342-B048-85BDC9FD1C3A}</a:tableStyleId>
              </a:tblPr>
              <a:tblGrid>
                <a:gridCol w="3387313">
                  <a:extLst>
                    <a:ext uri="{9D8B030D-6E8A-4147-A177-3AD203B41FA5}">
                      <a16:colId xmlns:a16="http://schemas.microsoft.com/office/drawing/2014/main" val="3412604747"/>
                    </a:ext>
                  </a:extLst>
                </a:gridCol>
                <a:gridCol w="2801732">
                  <a:extLst>
                    <a:ext uri="{9D8B030D-6E8A-4147-A177-3AD203B41FA5}">
                      <a16:colId xmlns:a16="http://schemas.microsoft.com/office/drawing/2014/main" val="3734760663"/>
                    </a:ext>
                  </a:extLst>
                </a:gridCol>
                <a:gridCol w="5342020">
                  <a:extLst>
                    <a:ext uri="{9D8B030D-6E8A-4147-A177-3AD203B41FA5}">
                      <a16:colId xmlns:a16="http://schemas.microsoft.com/office/drawing/2014/main" val="3773637894"/>
                    </a:ext>
                  </a:extLst>
                </a:gridCol>
              </a:tblGrid>
              <a:tr h="352763">
                <a:tc>
                  <a:txBody>
                    <a:bodyPr/>
                    <a:lstStyle/>
                    <a:p>
                      <a:pPr algn="ctr"/>
                      <a:r>
                        <a:rPr lang="en-US" sz="2000" dirty="0"/>
                        <a:t>Program:</a:t>
                      </a:r>
                    </a:p>
                  </a:txBody>
                  <a:tcPr anchor="ctr"/>
                </a:tc>
                <a:tc>
                  <a:txBody>
                    <a:bodyPr/>
                    <a:lstStyle/>
                    <a:p>
                      <a:pPr algn="ctr"/>
                      <a:r>
                        <a:rPr lang="en-US" sz="2000" dirty="0"/>
                        <a:t>CRSC</a:t>
                      </a:r>
                    </a:p>
                  </a:txBody>
                  <a:tcPr anchor="ctr"/>
                </a:tc>
                <a:tc>
                  <a:txBody>
                    <a:bodyPr/>
                    <a:lstStyle/>
                    <a:p>
                      <a:pPr algn="ctr"/>
                      <a:r>
                        <a:rPr lang="en-US" sz="2000" dirty="0"/>
                        <a:t>CRDP</a:t>
                      </a:r>
                    </a:p>
                  </a:txBody>
                  <a:tcPr anchor="ctr"/>
                </a:tc>
                <a:extLst>
                  <a:ext uri="{0D108BD9-81ED-4DB2-BD59-A6C34878D82A}">
                    <a16:rowId xmlns:a16="http://schemas.microsoft.com/office/drawing/2014/main" val="3603228595"/>
                  </a:ext>
                </a:extLst>
              </a:tr>
              <a:tr h="31985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900" b="1" i="0" u="none" strike="noStrike" cap="none" normalizeH="0" baseline="0" dirty="0">
                          <a:ln>
                            <a:noFill/>
                          </a:ln>
                          <a:solidFill>
                            <a:schemeClr val="tx1"/>
                          </a:solidFill>
                          <a:effectLst/>
                          <a:latin typeface="Arial" pitchFamily="34" charset="0"/>
                          <a:cs typeface="Arial" pitchFamily="34" charset="0"/>
                        </a:rPr>
                        <a:t>VA Rating</a:t>
                      </a:r>
                      <a:endParaRPr kumimoji="0" lang="en-US" sz="1900" b="1" i="0" u="none" strike="noStrike" cap="none" normalizeH="0" baseline="0" dirty="0">
                        <a:ln>
                          <a:noFill/>
                        </a:ln>
                        <a:solidFill>
                          <a:schemeClr val="tx1"/>
                        </a:solidFill>
                        <a:effectLst/>
                        <a:latin typeface="Calibri" pitchFamily="34" charset="0"/>
                      </a:endParaRPr>
                    </a:p>
                  </a:txBody>
                  <a:tcPr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900" b="1" i="0" u="none" strike="noStrike" cap="none" normalizeH="0" baseline="0" dirty="0">
                          <a:ln>
                            <a:noFill/>
                          </a:ln>
                          <a:solidFill>
                            <a:schemeClr val="tx1"/>
                          </a:solidFill>
                          <a:effectLst/>
                          <a:latin typeface="Arial" pitchFamily="34" charset="0"/>
                          <a:cs typeface="Arial" pitchFamily="34" charset="0"/>
                        </a:rPr>
                        <a:t>Compensable</a:t>
                      </a:r>
                    </a:p>
                  </a:txBody>
                  <a:tcPr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900" b="1" i="0" u="none" strike="noStrike" cap="none" normalizeH="0" baseline="0" dirty="0">
                          <a:ln>
                            <a:noFill/>
                          </a:ln>
                          <a:solidFill>
                            <a:schemeClr val="tx1"/>
                          </a:solidFill>
                          <a:effectLst/>
                          <a:latin typeface="Arial" pitchFamily="34" charset="0"/>
                          <a:cs typeface="Arial" pitchFamily="34" charset="0"/>
                        </a:rPr>
                        <a:t>50% or greater</a:t>
                      </a:r>
                      <a:endParaRPr kumimoji="0" lang="en-US" sz="1900" b="1" i="0" u="none" strike="noStrike" cap="none" normalizeH="0" baseline="0" dirty="0">
                        <a:ln>
                          <a:noFill/>
                        </a:ln>
                        <a:solidFill>
                          <a:schemeClr val="tx1"/>
                        </a:solidFill>
                        <a:effectLst/>
                        <a:latin typeface="Calibri" pitchFamily="34" charset="0"/>
                      </a:endParaRPr>
                    </a:p>
                  </a:txBody>
                  <a:tcPr anchor="ctr"/>
                </a:tc>
                <a:extLst>
                  <a:ext uri="{0D108BD9-81ED-4DB2-BD59-A6C34878D82A}">
                    <a16:rowId xmlns:a16="http://schemas.microsoft.com/office/drawing/2014/main" val="1262169012"/>
                  </a:ext>
                </a:extLst>
              </a:tr>
              <a:tr h="319852">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cs typeface="Arial" pitchFamily="34" charset="0"/>
                        </a:rPr>
                        <a:t>Qualifying Disability</a:t>
                      </a:r>
                      <a:endParaRPr kumimoji="0" lang="en-US" sz="1900" b="1" i="0" u="none" strike="noStrike" cap="none" normalizeH="0" baseline="0" dirty="0">
                        <a:ln>
                          <a:noFill/>
                        </a:ln>
                        <a:solidFill>
                          <a:schemeClr val="tx1"/>
                        </a:solidFill>
                        <a:effectLst/>
                        <a:latin typeface="Calibri" pitchFamily="34" charset="0"/>
                      </a:endParaRPr>
                    </a:p>
                  </a:txBody>
                  <a:tcPr anchor="ctr" horzOverflow="overflow"/>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cs typeface="Arial" pitchFamily="34" charset="0"/>
                        </a:rPr>
                        <a:t>Combat-Related</a:t>
                      </a:r>
                      <a:endParaRPr kumimoji="0" lang="en-US" sz="1900" b="1" i="0" u="none" strike="noStrike" cap="none" normalizeH="0" baseline="0" dirty="0">
                        <a:ln>
                          <a:noFill/>
                        </a:ln>
                        <a:solidFill>
                          <a:schemeClr val="tx1"/>
                        </a:solidFill>
                        <a:effectLst/>
                        <a:latin typeface="Calibri" pitchFamily="34" charset="0"/>
                      </a:endParaRPr>
                    </a:p>
                  </a:txBody>
                  <a:tcPr anchor="ctr" horzOverflow="overflow"/>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cs typeface="Arial" pitchFamily="34" charset="0"/>
                        </a:rPr>
                        <a:t>Not required</a:t>
                      </a:r>
                      <a:endParaRPr kumimoji="0" lang="en-US" sz="1900" b="1" i="0" u="none" strike="noStrike" cap="none" normalizeH="0" baseline="0" dirty="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280988930"/>
                  </a:ext>
                </a:extLst>
              </a:tr>
              <a:tr h="1616050">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cs typeface="Arial" pitchFamily="34" charset="0"/>
                        </a:rPr>
                        <a:t>Eligibility Criteria</a:t>
                      </a:r>
                      <a:endParaRPr kumimoji="0" lang="en-US" sz="1900" b="1" i="0"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1" fontAlgn="b" latinLnBrk="0" hangingPunct="1">
                        <a:lnSpc>
                          <a:spcPct val="100000"/>
                        </a:lnSpc>
                        <a:spcBef>
                          <a:spcPct val="0"/>
                        </a:spcBef>
                        <a:spcAft>
                          <a:spcPct val="0"/>
                        </a:spcAft>
                        <a:buClrTx/>
                        <a:buSzTx/>
                        <a:buFontTx/>
                        <a:buNone/>
                        <a:tabLst>
                          <a:tab pos="520700" algn="l"/>
                        </a:tabLst>
                      </a:pPr>
                      <a:r>
                        <a:rPr kumimoji="0" lang="en-US" sz="1900" b="1" i="0" u="none" strike="noStrike" cap="none" normalizeH="0" baseline="0" dirty="0">
                          <a:ln>
                            <a:noFill/>
                          </a:ln>
                          <a:solidFill>
                            <a:schemeClr val="tx1"/>
                          </a:solidFill>
                          <a:effectLst/>
                          <a:latin typeface="Arial" pitchFamily="34" charset="0"/>
                          <a:cs typeface="Arial" pitchFamily="34" charset="0"/>
                        </a:rPr>
                        <a:t>Must be eligible to receive retired pay (either based on longevity or disability)</a:t>
                      </a:r>
                    </a:p>
                    <a:p>
                      <a:pPr marL="0" marR="0" lvl="0" indent="0" algn="ctr" defTabSz="914400" rtl="0" eaLnBrk="1" fontAlgn="b" latinLnBrk="0" hangingPunct="1">
                        <a:lnSpc>
                          <a:spcPct val="100000"/>
                        </a:lnSpc>
                        <a:spcBef>
                          <a:spcPct val="0"/>
                        </a:spcBef>
                        <a:spcAft>
                          <a:spcPct val="0"/>
                        </a:spcAft>
                        <a:buClrTx/>
                        <a:buSzTx/>
                        <a:buFontTx/>
                        <a:buNone/>
                        <a:tabLst>
                          <a:tab pos="520700" algn="l"/>
                        </a:tabLst>
                      </a:pPr>
                      <a:endParaRPr kumimoji="0" lang="en-US" sz="1900" b="1" i="0" u="none" strike="noStrike" cap="none" normalizeH="0" baseline="0" dirty="0">
                        <a:ln>
                          <a:noFill/>
                        </a:ln>
                        <a:solidFill>
                          <a:schemeClr val="tx1"/>
                        </a:solidFill>
                        <a:effectLst/>
                        <a:latin typeface="Arial" pitchFamily="34" charset="0"/>
                        <a:cs typeface="Arial" pitchFamily="34" charset="0"/>
                      </a:endParaRPr>
                    </a:p>
                  </a:txBody>
                  <a:tcPr anchor="ctr" horzOverflow="overflow"/>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cs typeface="Arial" pitchFamily="34" charset="0"/>
                        </a:rPr>
                        <a:t>Retired based on longevity (Generally 20 years of Active Duty unless TERA Retiree).  Disability Retirees must have at least 20 years of service.</a:t>
                      </a:r>
                    </a:p>
                    <a:p>
                      <a:pPr marL="0" marR="0" lvl="0" indent="0" algn="ctr" defTabSz="914400" rtl="0" eaLnBrk="1" fontAlgn="ctr"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cs typeface="Arial" pitchFamily="34" charset="0"/>
                        </a:rPr>
                        <a:t>20-Year Retirement Letter for Reservists</a:t>
                      </a:r>
                      <a:endParaRPr kumimoji="0" lang="en-US" sz="1900" b="1" i="0" u="none" strike="noStrike" cap="none" normalizeH="0" baseline="0" dirty="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1498801827"/>
                  </a:ext>
                </a:extLst>
              </a:tr>
              <a:tr h="319852">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cs typeface="Arial" pitchFamily="34" charset="0"/>
                        </a:rPr>
                        <a:t>Taxable</a:t>
                      </a:r>
                      <a:endParaRPr kumimoji="0" lang="en-US" sz="1900" b="1" i="0" u="none" strike="noStrike" cap="none" normalizeH="0" baseline="0" dirty="0">
                        <a:ln>
                          <a:noFill/>
                        </a:ln>
                        <a:solidFill>
                          <a:schemeClr val="tx1"/>
                        </a:solidFill>
                        <a:effectLst/>
                        <a:latin typeface="Calibri" pitchFamily="34" charset="0"/>
                      </a:endParaRPr>
                    </a:p>
                  </a:txBody>
                  <a:tcPr anchor="ctr" horzOverflow="overflow"/>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rPr>
                        <a:t>No</a:t>
                      </a:r>
                    </a:p>
                  </a:txBody>
                  <a:tcPr anchor="ctr" horzOverflow="overflow"/>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cs typeface="Arial" pitchFamily="34" charset="0"/>
                        </a:rPr>
                        <a:t>Yes</a:t>
                      </a:r>
                      <a:endParaRPr kumimoji="0" lang="en-US" sz="1900" b="1" i="0" u="none" strike="noStrike" cap="none" normalizeH="0" baseline="0" dirty="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3391312683"/>
                  </a:ext>
                </a:extLst>
              </a:tr>
              <a:tr h="394339">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cs typeface="Arial" pitchFamily="34" charset="0"/>
                        </a:rPr>
                        <a:t>Application Requirements</a:t>
                      </a:r>
                    </a:p>
                  </a:txBody>
                  <a:tcPr anchor="ctr" horzOverflow="overflow"/>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rPr>
                        <a:t>Must Apply</a:t>
                      </a:r>
                    </a:p>
                  </a:txBody>
                  <a:tcPr anchor="ctr" horzOverflow="overflow"/>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cs typeface="Arial" pitchFamily="34" charset="0"/>
                        </a:rPr>
                        <a:t>Automatic</a:t>
                      </a:r>
                      <a:endParaRPr kumimoji="0" lang="en-US" sz="1900" b="1" i="0" u="none" strike="noStrike" cap="none" normalizeH="0" baseline="0" dirty="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955546134"/>
                  </a:ext>
                </a:extLst>
              </a:tr>
              <a:tr h="638705">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cs typeface="Arial" pitchFamily="34" charset="0"/>
                        </a:rPr>
                        <a:t>Subject to Garnishment, child support </a:t>
                      </a:r>
                    </a:p>
                  </a:txBody>
                  <a:tcPr anchor="ctr" horzOverflow="overflow"/>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rPr>
                        <a:t>Yes</a:t>
                      </a:r>
                    </a:p>
                  </a:txBody>
                  <a:tcPr anchor="ctr" horzOverflow="overflow"/>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cs typeface="Arial" pitchFamily="34" charset="0"/>
                        </a:rPr>
                        <a:t>Yes</a:t>
                      </a:r>
                      <a:endParaRPr kumimoji="0" lang="en-US" sz="1900" b="1" i="0" u="none" strike="noStrike" cap="none" normalizeH="0" baseline="0" dirty="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577707297"/>
                  </a:ext>
                </a:extLst>
              </a:tr>
              <a:tr h="490888">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defRPr/>
                      </a:pPr>
                      <a:r>
                        <a:rPr kumimoji="0" lang="en-US" sz="19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Separate Payment</a:t>
                      </a:r>
                      <a:endParaRPr kumimoji="0" lang="en-US" sz="1900" b="1"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anchor="ctr" horzOverflow="overflow"/>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defRPr/>
                      </a:pPr>
                      <a:r>
                        <a:rPr kumimoji="0" lang="en-US" sz="1900" b="1" i="0" u="none" strike="noStrike" kern="1200" cap="none" spc="0" normalizeH="0" baseline="0" noProof="0" dirty="0">
                          <a:ln>
                            <a:noFill/>
                          </a:ln>
                          <a:solidFill>
                            <a:prstClr val="black"/>
                          </a:solidFill>
                          <a:effectLst/>
                          <a:uLnTx/>
                          <a:uFillTx/>
                          <a:latin typeface="Arial" pitchFamily="34" charset="0"/>
                          <a:ea typeface="+mn-ea"/>
                          <a:cs typeface="+mn-cs"/>
                        </a:rPr>
                        <a:t>Yes</a:t>
                      </a:r>
                      <a:endParaRPr kumimoji="0" lang="en-US" sz="1900" b="1" i="0" u="none" strike="noStrike" cap="none" normalizeH="0" baseline="0" dirty="0">
                        <a:ln>
                          <a:noFill/>
                        </a:ln>
                        <a:solidFill>
                          <a:schemeClr val="tx1"/>
                        </a:solidFill>
                        <a:effectLst/>
                        <a:latin typeface="Arial" pitchFamily="34" charset="0"/>
                      </a:endParaRPr>
                    </a:p>
                  </a:txBody>
                  <a:tcPr anchor="ctr" horzOverflow="overflow"/>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defRPr/>
                      </a:pPr>
                      <a:r>
                        <a:rPr kumimoji="0" lang="en-US" sz="1900" b="1" i="0" u="none" strike="noStrike" kern="1200" cap="none" spc="0" normalizeH="0" baseline="0" noProof="0" dirty="0">
                          <a:ln>
                            <a:noFill/>
                          </a:ln>
                          <a:solidFill>
                            <a:prstClr val="black"/>
                          </a:solidFill>
                          <a:effectLst/>
                          <a:uLnTx/>
                          <a:uFillTx/>
                          <a:latin typeface="Arial" pitchFamily="34" charset="0"/>
                          <a:ea typeface="+mn-ea"/>
                          <a:cs typeface="+mn-cs"/>
                        </a:rPr>
                        <a:t>No.  VA offset is reduced.</a:t>
                      </a:r>
                      <a:endParaRPr kumimoji="0" lang="en-US" sz="1900" b="1" i="0" u="none" strike="noStrike" cap="none" normalizeH="0" baseline="0" dirty="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3385717798"/>
                  </a:ext>
                </a:extLst>
              </a:tr>
              <a:tr h="552075">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cs typeface="Arial" pitchFamily="34" charset="0"/>
                        </a:rPr>
                        <a:t>Subject to Former Spouse Protection Act (FSPA)</a:t>
                      </a:r>
                    </a:p>
                  </a:txBody>
                  <a:tcPr anchor="ctr" horzOverflow="overflow"/>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rPr>
                        <a:t>No</a:t>
                      </a:r>
                    </a:p>
                  </a:txBody>
                  <a:tcPr anchor="ctr" horzOverflow="overflow"/>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Arial" pitchFamily="34" charset="0"/>
                          <a:cs typeface="Arial" pitchFamily="34" charset="0"/>
                        </a:rPr>
                        <a:t>Yes</a:t>
                      </a:r>
                      <a:endParaRPr kumimoji="0" lang="en-US" sz="1900" b="1" i="0" u="none" strike="noStrike" cap="none" normalizeH="0" baseline="0" dirty="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3219625979"/>
                  </a:ext>
                </a:extLst>
              </a:tr>
            </a:tbl>
          </a:graphicData>
        </a:graphic>
      </p:graphicFrame>
    </p:spTree>
    <p:extLst>
      <p:ext uri="{BB962C8B-B14F-4D97-AF65-F5344CB8AC3E}">
        <p14:creationId xmlns:p14="http://schemas.microsoft.com/office/powerpoint/2010/main" val="31304240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10515600" cy="1325563"/>
          </a:xfrm>
        </p:spPr>
        <p:txBody>
          <a:bodyPr/>
          <a:lstStyle/>
          <a:p>
            <a:r>
              <a:rPr lang="en-US" b="1" dirty="0"/>
              <a:t>CRSC/CRDP Fast Facts</a:t>
            </a:r>
          </a:p>
        </p:txBody>
      </p:sp>
      <p:sp>
        <p:nvSpPr>
          <p:cNvPr id="2" name="Content Placeholder 1"/>
          <p:cNvSpPr>
            <a:spLocks noGrp="1"/>
          </p:cNvSpPr>
          <p:nvPr>
            <p:ph sz="half" idx="1"/>
          </p:nvPr>
        </p:nvSpPr>
        <p:spPr>
          <a:xfrm>
            <a:off x="596765" y="1257734"/>
            <a:ext cx="5053263" cy="4351338"/>
          </a:xfrm>
        </p:spPr>
        <p:txBody>
          <a:bodyPr>
            <a:noAutofit/>
          </a:bodyPr>
          <a:lstStyle/>
          <a:p>
            <a:pPr marL="0" indent="0" algn="ctr">
              <a:buNone/>
            </a:pPr>
            <a:r>
              <a:rPr lang="en-US" altLang="en-US" sz="3600" dirty="0">
                <a:solidFill>
                  <a:schemeClr val="accent1">
                    <a:lumMod val="75000"/>
                  </a:schemeClr>
                </a:solidFill>
              </a:rPr>
              <a:t>CRSC</a:t>
            </a:r>
          </a:p>
          <a:p>
            <a:r>
              <a:rPr lang="en-US" sz="2400" dirty="0"/>
              <a:t>Any combat-related,  compensable service-connected disability</a:t>
            </a:r>
            <a:r>
              <a:rPr lang="en-US" altLang="en-US" sz="2400" dirty="0"/>
              <a:t>.</a:t>
            </a:r>
          </a:p>
          <a:p>
            <a:r>
              <a:rPr lang="en-US" altLang="en-US" sz="2400" dirty="0"/>
              <a:t>CRSC is</a:t>
            </a:r>
            <a:r>
              <a:rPr lang="en-US" altLang="en-US" sz="2400" dirty="0">
                <a:solidFill>
                  <a:srgbClr val="FF0000"/>
                </a:solidFill>
              </a:rPr>
              <a:t> </a:t>
            </a:r>
            <a:r>
              <a:rPr lang="en-US" altLang="en-US" sz="2400" b="1" u="sng" dirty="0"/>
              <a:t>not</a:t>
            </a:r>
            <a:r>
              <a:rPr lang="en-US" altLang="en-US" sz="2400" dirty="0">
                <a:solidFill>
                  <a:srgbClr val="FF0000"/>
                </a:solidFill>
              </a:rPr>
              <a:t> </a:t>
            </a:r>
            <a:r>
              <a:rPr lang="en-US" altLang="en-US" sz="2400" dirty="0"/>
              <a:t>retired pay and is a </a:t>
            </a:r>
            <a:r>
              <a:rPr lang="en-US" altLang="en-US" sz="2400" b="1" u="sng" dirty="0"/>
              <a:t>tax-free</a:t>
            </a:r>
            <a:r>
              <a:rPr lang="en-US" altLang="en-US" sz="2400" dirty="0"/>
              <a:t> entitlement that is paid separately from VA disability compensation and retired pay.</a:t>
            </a:r>
          </a:p>
          <a:p>
            <a:r>
              <a:rPr lang="en-US" altLang="en-US" sz="2400" dirty="0"/>
              <a:t>Enrollment is </a:t>
            </a:r>
            <a:r>
              <a:rPr lang="en-US" altLang="en-US" sz="2400" b="1" u="sng" dirty="0"/>
              <a:t>not automatic</a:t>
            </a:r>
            <a:r>
              <a:rPr lang="en-US" altLang="en-US" sz="2400" dirty="0"/>
              <a:t>. Veterans must apply to their branch of service CRSC board (</a:t>
            </a:r>
            <a:r>
              <a:rPr lang="en-US" altLang="en-US" sz="2400" b="1" dirty="0"/>
              <a:t>DD Form 2860</a:t>
            </a:r>
            <a:r>
              <a:rPr lang="en-US" altLang="en-US" sz="2400" dirty="0"/>
              <a:t>).</a:t>
            </a:r>
          </a:p>
          <a:p>
            <a:r>
              <a:rPr lang="en-US" altLang="en-US" sz="2400" dirty="0"/>
              <a:t>Payment is based on VA compensation rate tables (20% CRSC=20% rate from VA rate tables).</a:t>
            </a:r>
          </a:p>
          <a:p>
            <a:endParaRPr lang="en-US" dirty="0"/>
          </a:p>
        </p:txBody>
      </p:sp>
      <p:sp>
        <p:nvSpPr>
          <p:cNvPr id="3" name="Content Placeholder 2"/>
          <p:cNvSpPr>
            <a:spLocks noGrp="1"/>
          </p:cNvSpPr>
          <p:nvPr>
            <p:ph sz="half" idx="2"/>
          </p:nvPr>
        </p:nvSpPr>
        <p:spPr>
          <a:xfrm>
            <a:off x="6102417" y="1257734"/>
            <a:ext cx="5486400" cy="5331231"/>
          </a:xfrm>
        </p:spPr>
        <p:txBody>
          <a:bodyPr>
            <a:normAutofit/>
          </a:bodyPr>
          <a:lstStyle/>
          <a:p>
            <a:pPr marL="0" indent="0" algn="ctr">
              <a:buNone/>
            </a:pPr>
            <a:r>
              <a:rPr lang="en-US" altLang="en-US" sz="3200" dirty="0">
                <a:solidFill>
                  <a:schemeClr val="accent1">
                    <a:lumMod val="75000"/>
                  </a:schemeClr>
                </a:solidFill>
              </a:rPr>
              <a:t>CRDP</a:t>
            </a:r>
          </a:p>
          <a:p>
            <a:r>
              <a:rPr lang="en-US" altLang="en-US" sz="2400" dirty="0"/>
              <a:t>Veterans </a:t>
            </a:r>
            <a:r>
              <a:rPr lang="en-US" altLang="en-US" sz="2400" b="1" u="sng" dirty="0"/>
              <a:t>must have</a:t>
            </a:r>
            <a:r>
              <a:rPr lang="en-US" altLang="en-US" sz="2400" dirty="0"/>
              <a:t> a combined VA disability evaluation of </a:t>
            </a:r>
            <a:r>
              <a:rPr lang="en-US" altLang="en-US" sz="2400" b="1" u="sng" dirty="0"/>
              <a:t>50% or more and be retired due to longevity</a:t>
            </a:r>
            <a:r>
              <a:rPr lang="en-US" altLang="en-US" sz="2400" dirty="0"/>
              <a:t>.  Disability retirees must have at least 20 years of service.</a:t>
            </a:r>
          </a:p>
          <a:p>
            <a:r>
              <a:rPr lang="en-US" altLang="en-US" sz="2400" dirty="0"/>
              <a:t>CRDP is considered retired pay, </a:t>
            </a:r>
            <a:r>
              <a:rPr lang="en-US" altLang="en-US" sz="2400" b="1" u="sng" dirty="0"/>
              <a:t>is taxable</a:t>
            </a:r>
            <a:r>
              <a:rPr lang="en-US" altLang="en-US" sz="2400" dirty="0"/>
              <a:t>, and </a:t>
            </a:r>
            <a:r>
              <a:rPr lang="en-US" altLang="en-US" sz="2400" b="1" u="sng" dirty="0"/>
              <a:t>is not a separate payment</a:t>
            </a:r>
            <a:r>
              <a:rPr lang="en-US" altLang="en-US" sz="2400" dirty="0"/>
              <a:t>. It benefits the Veteran by increasing net retired pay.</a:t>
            </a:r>
          </a:p>
          <a:p>
            <a:r>
              <a:rPr lang="en-US" altLang="en-US" sz="2400" dirty="0"/>
              <a:t>Payment is determined by the Defense Finance and Accounting Service (DFAS) or Coast Guard (CG).</a:t>
            </a:r>
          </a:p>
          <a:p>
            <a:endParaRPr lang="en-US" dirty="0"/>
          </a:p>
        </p:txBody>
      </p:sp>
      <p:sp>
        <p:nvSpPr>
          <p:cNvPr id="4" name="Slide Number Placeholder 3"/>
          <p:cNvSpPr>
            <a:spLocks noGrp="1"/>
          </p:cNvSpPr>
          <p:nvPr>
            <p:ph type="sldNum" sz="quarter" idx="12"/>
          </p:nvPr>
        </p:nvSpPr>
        <p:spPr/>
        <p:txBody>
          <a:bodyPr/>
          <a:lstStyle/>
          <a:p>
            <a:fld id="{60B18D57-13A5-4968-950D-8FEF41FA4399}" type="slidenum">
              <a:rPr lang="en-US" smtClean="0"/>
              <a:t>27</a:t>
            </a:fld>
            <a:endParaRPr lang="en-US"/>
          </a:p>
        </p:txBody>
      </p:sp>
    </p:spTree>
    <p:extLst>
      <p:ext uri="{BB962C8B-B14F-4D97-AF65-F5344CB8AC3E}">
        <p14:creationId xmlns:p14="http://schemas.microsoft.com/office/powerpoint/2010/main" val="18302168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40353" y="2865300"/>
            <a:ext cx="5585280" cy="1015663"/>
          </a:xfrm>
          <a:prstGeom prst="rect">
            <a:avLst/>
          </a:prstGeom>
          <a:noFill/>
        </p:spPr>
        <p:txBody>
          <a:bodyPr wrap="square" rtlCol="0">
            <a:spAutoFit/>
          </a:bodyPr>
          <a:lstStyle/>
          <a:p>
            <a:pPr algn="r"/>
            <a:r>
              <a:rPr lang="en-US" sz="6000" b="1" dirty="0">
                <a:latin typeface="Times New Roman" panose="02020603050405020304" pitchFamily="18" charset="0"/>
                <a:cs typeface="Times New Roman" panose="02020603050405020304" pitchFamily="18" charset="0"/>
              </a:rPr>
              <a:t>QUESTIONS?</a:t>
            </a:r>
          </a:p>
        </p:txBody>
      </p:sp>
    </p:spTree>
    <p:extLst>
      <p:ext uri="{BB962C8B-B14F-4D97-AF65-F5344CB8AC3E}">
        <p14:creationId xmlns:p14="http://schemas.microsoft.com/office/powerpoint/2010/main" val="26718957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D57F91-E24D-4EAF-8987-565622890676}"/>
              </a:ext>
            </a:extLst>
          </p:cNvPr>
          <p:cNvSpPr>
            <a:spLocks noGrp="1"/>
          </p:cNvSpPr>
          <p:nvPr>
            <p:ph type="title"/>
          </p:nvPr>
        </p:nvSpPr>
        <p:spPr>
          <a:xfrm>
            <a:off x="0" y="0"/>
            <a:ext cx="10515600" cy="1325563"/>
          </a:xfrm>
        </p:spPr>
        <p:txBody>
          <a:bodyPr/>
          <a:lstStyle/>
          <a:p>
            <a:r>
              <a:rPr lang="en-US" b="1" dirty="0"/>
              <a:t>Frequently Asked Questions</a:t>
            </a:r>
          </a:p>
        </p:txBody>
      </p:sp>
      <p:sp>
        <p:nvSpPr>
          <p:cNvPr id="3" name="Content Placeholder 2">
            <a:extLst>
              <a:ext uri="{FF2B5EF4-FFF2-40B4-BE49-F238E27FC236}">
                <a16:creationId xmlns:a16="http://schemas.microsoft.com/office/drawing/2014/main" id="{FEFF0333-6E5D-4A84-A6E9-6751205E83AB}"/>
              </a:ext>
            </a:extLst>
          </p:cNvPr>
          <p:cNvSpPr>
            <a:spLocks noGrp="1"/>
          </p:cNvSpPr>
          <p:nvPr>
            <p:ph idx="1"/>
          </p:nvPr>
        </p:nvSpPr>
        <p:spPr>
          <a:xfrm>
            <a:off x="539015" y="1469490"/>
            <a:ext cx="10953549" cy="4351338"/>
          </a:xfrm>
        </p:spPr>
        <p:txBody>
          <a:bodyPr>
            <a:noAutofit/>
          </a:bodyPr>
          <a:lstStyle/>
          <a:p>
            <a:pPr marL="346075" lvl="0" indent="-346075">
              <a:buFont typeface="+mj-lt"/>
              <a:buAutoNum type="arabicPeriod"/>
            </a:pPr>
            <a:r>
              <a:rPr lang="en-US" altLang="en-US" sz="2400" b="1" dirty="0">
                <a:solidFill>
                  <a:schemeClr val="tx1">
                    <a:lumMod val="95000"/>
                    <a:lumOff val="5000"/>
                  </a:schemeClr>
                </a:solidFill>
              </a:rPr>
              <a:t>Is a Veteran who retired under the Temporary Early Retirement Authority with less      than 20 years of service eligible for CRDP?</a:t>
            </a:r>
          </a:p>
          <a:p>
            <a:pPr lvl="1"/>
            <a:r>
              <a:rPr lang="en-US" altLang="en-US" dirty="0">
                <a:solidFill>
                  <a:schemeClr val="tx1">
                    <a:lumMod val="95000"/>
                    <a:lumOff val="5000"/>
                  </a:schemeClr>
                </a:solidFill>
              </a:rPr>
              <a:t>Answer: Yes, provided the Veteran has a combined service- connected evaluation of 50% or greater.</a:t>
            </a:r>
          </a:p>
          <a:p>
            <a:pPr marL="457200" lvl="1" indent="0">
              <a:buNone/>
            </a:pPr>
            <a:endParaRPr lang="en-US" altLang="en-US" dirty="0">
              <a:solidFill>
                <a:schemeClr val="tx1">
                  <a:lumMod val="95000"/>
                  <a:lumOff val="5000"/>
                </a:schemeClr>
              </a:solidFill>
            </a:endParaRPr>
          </a:p>
          <a:p>
            <a:pPr marL="346075" lvl="0" indent="-346075">
              <a:buFont typeface="+mj-lt"/>
              <a:buAutoNum type="arabicPeriod"/>
            </a:pPr>
            <a:r>
              <a:rPr lang="en-US" altLang="en-US" sz="2400" b="1" dirty="0">
                <a:solidFill>
                  <a:schemeClr val="tx1">
                    <a:lumMod val="95000"/>
                    <a:lumOff val="5000"/>
                  </a:schemeClr>
                </a:solidFill>
              </a:rPr>
              <a:t>Can a Service member apply for CRSC prior to being discharged?</a:t>
            </a:r>
          </a:p>
          <a:p>
            <a:pPr lvl="1"/>
            <a:r>
              <a:rPr lang="en-US" altLang="en-US" dirty="0">
                <a:solidFill>
                  <a:schemeClr val="tx1">
                    <a:lumMod val="95000"/>
                    <a:lumOff val="5000"/>
                  </a:schemeClr>
                </a:solidFill>
              </a:rPr>
              <a:t>Answer: No.  A VA rating decision is required before applying for CRSC.</a:t>
            </a:r>
          </a:p>
          <a:p>
            <a:pPr marL="457200" lvl="1" indent="0">
              <a:buNone/>
            </a:pPr>
            <a:endParaRPr lang="en-US" altLang="en-US" dirty="0">
              <a:solidFill>
                <a:schemeClr val="tx1">
                  <a:lumMod val="95000"/>
                  <a:lumOff val="5000"/>
                </a:schemeClr>
              </a:solidFill>
            </a:endParaRPr>
          </a:p>
          <a:p>
            <a:pPr marL="346075" lvl="0" indent="-346075">
              <a:buFont typeface="+mj-lt"/>
              <a:buAutoNum type="arabicPeriod"/>
            </a:pPr>
            <a:r>
              <a:rPr lang="en-US" altLang="en-US" sz="2400" b="1" dirty="0">
                <a:solidFill>
                  <a:schemeClr val="tx1">
                    <a:lumMod val="95000"/>
                    <a:lumOff val="5000"/>
                  </a:schemeClr>
                </a:solidFill>
              </a:rPr>
              <a:t>Is a Reservist with a 20-year letter who is in receipt of disability retired pay eligible for CRDP prior to age 60 or the eligibility age applicable under 10 U.S.C. 12731(f)(2)(A)?</a:t>
            </a:r>
          </a:p>
          <a:p>
            <a:pPr lvl="1"/>
            <a:r>
              <a:rPr lang="en-US" altLang="en-US" dirty="0">
                <a:solidFill>
                  <a:schemeClr val="tx1">
                    <a:lumMod val="95000"/>
                    <a:lumOff val="5000"/>
                  </a:schemeClr>
                </a:solidFill>
              </a:rPr>
              <a:t>Answer: No.  Such a retiree would not be eligible for CRDP until reaching age 60, or the eligibility age applicable under 10 U.S.C. 12731(f)(2)(A).</a:t>
            </a:r>
          </a:p>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29</a:t>
            </a:fld>
            <a:endParaRPr lang="en-US" dirty="0"/>
          </a:p>
        </p:txBody>
      </p:sp>
    </p:spTree>
    <p:extLst>
      <p:ext uri="{BB962C8B-B14F-4D97-AF65-F5344CB8AC3E}">
        <p14:creationId xmlns:p14="http://schemas.microsoft.com/office/powerpoint/2010/main" val="26501560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5FD0B-F2AF-4CE1-AF5D-BD87E064E843}"/>
              </a:ext>
            </a:extLst>
          </p:cNvPr>
          <p:cNvSpPr>
            <a:spLocks noGrp="1"/>
          </p:cNvSpPr>
          <p:nvPr>
            <p:ph type="title"/>
          </p:nvPr>
        </p:nvSpPr>
        <p:spPr>
          <a:xfrm>
            <a:off x="0" y="0"/>
            <a:ext cx="10515600" cy="1325563"/>
          </a:xfrm>
        </p:spPr>
        <p:txBody>
          <a:bodyPr/>
          <a:lstStyle/>
          <a:p>
            <a:r>
              <a:rPr lang="en-US" b="1" dirty="0"/>
              <a:t>Abbreviations</a:t>
            </a:r>
          </a:p>
        </p:txBody>
      </p:sp>
      <p:sp>
        <p:nvSpPr>
          <p:cNvPr id="3" name="Content Placeholder 2">
            <a:extLst>
              <a:ext uri="{FF2B5EF4-FFF2-40B4-BE49-F238E27FC236}">
                <a16:creationId xmlns:a16="http://schemas.microsoft.com/office/drawing/2014/main" id="{9E84C7CD-6357-4DAA-8451-9A3E90F66E12}"/>
              </a:ext>
            </a:extLst>
          </p:cNvPr>
          <p:cNvSpPr>
            <a:spLocks noGrp="1"/>
          </p:cNvSpPr>
          <p:nvPr>
            <p:ph idx="1"/>
          </p:nvPr>
        </p:nvSpPr>
        <p:spPr>
          <a:xfrm>
            <a:off x="625642" y="1489488"/>
            <a:ext cx="10943924" cy="4882058"/>
          </a:xfrm>
        </p:spPr>
        <p:txBody>
          <a:bodyPr>
            <a:noAutofit/>
          </a:bodyPr>
          <a:lstStyle/>
          <a:p>
            <a:r>
              <a:rPr lang="en-US" sz="3200" i="1" u="sng" dirty="0"/>
              <a:t>CRSC</a:t>
            </a:r>
            <a:r>
              <a:rPr lang="en-US" sz="3200" dirty="0"/>
              <a:t>- Combat Related Special Compensation</a:t>
            </a:r>
          </a:p>
          <a:p>
            <a:r>
              <a:rPr lang="en-US" sz="3200" i="1" u="sng" dirty="0"/>
              <a:t>CRDP</a:t>
            </a:r>
            <a:r>
              <a:rPr lang="en-US" sz="3200" dirty="0"/>
              <a:t>- Concurrent Retirement and Disability Pay</a:t>
            </a:r>
          </a:p>
          <a:p>
            <a:r>
              <a:rPr lang="en-US" sz="3200" i="1" u="sng" dirty="0"/>
              <a:t>DFAS</a:t>
            </a:r>
            <a:r>
              <a:rPr lang="en-US" sz="3200" dirty="0"/>
              <a:t> – Defense Finance Accounting Service</a:t>
            </a:r>
          </a:p>
          <a:p>
            <a:r>
              <a:rPr lang="en-US" sz="3200" i="1" u="sng" dirty="0"/>
              <a:t>USCG</a:t>
            </a:r>
            <a:r>
              <a:rPr lang="en-US" sz="3200" dirty="0"/>
              <a:t> – United States Coast Guard</a:t>
            </a:r>
          </a:p>
          <a:p>
            <a:r>
              <a:rPr lang="en-US" altLang="en-US" sz="3200" i="1" u="sng" dirty="0">
                <a:solidFill>
                  <a:prstClr val="black"/>
                </a:solidFill>
              </a:rPr>
              <a:t>RPBOYOS</a:t>
            </a:r>
            <a:r>
              <a:rPr lang="en-US" altLang="en-US" sz="3200" dirty="0">
                <a:solidFill>
                  <a:prstClr val="black"/>
                </a:solidFill>
              </a:rPr>
              <a:t> – Retired Pay Based on Years of Service</a:t>
            </a:r>
          </a:p>
          <a:p>
            <a:r>
              <a:rPr lang="en-US" altLang="en-US" sz="3200" i="1" u="sng" dirty="0">
                <a:solidFill>
                  <a:prstClr val="black"/>
                </a:solidFill>
              </a:rPr>
              <a:t>GRP</a:t>
            </a:r>
            <a:r>
              <a:rPr lang="en-US" altLang="en-US" sz="3200" dirty="0">
                <a:solidFill>
                  <a:prstClr val="black"/>
                </a:solidFill>
              </a:rPr>
              <a:t>- Gross Retired Pay</a:t>
            </a:r>
          </a:p>
          <a:p>
            <a:r>
              <a:rPr lang="en-US" sz="3200" i="1" u="sng" dirty="0">
                <a:solidFill>
                  <a:prstClr val="black"/>
                </a:solidFill>
              </a:rPr>
              <a:t>NRP</a:t>
            </a:r>
            <a:r>
              <a:rPr lang="en-US" sz="3200" dirty="0">
                <a:solidFill>
                  <a:prstClr val="black"/>
                </a:solidFill>
              </a:rPr>
              <a:t>- Net Retired Pay</a:t>
            </a:r>
          </a:p>
          <a:p>
            <a:r>
              <a:rPr lang="en-US" sz="3200" i="1" u="sng" dirty="0">
                <a:solidFill>
                  <a:prstClr val="black"/>
                </a:solidFill>
              </a:rPr>
              <a:t>AEW</a:t>
            </a:r>
            <a:r>
              <a:rPr lang="en-US" sz="3200" dirty="0">
                <a:solidFill>
                  <a:prstClr val="black"/>
                </a:solidFill>
              </a:rPr>
              <a:t>- Audit Error Worksheet</a:t>
            </a:r>
          </a:p>
          <a:p>
            <a:r>
              <a:rPr lang="en-US" sz="3200" i="1" u="sng" dirty="0">
                <a:solidFill>
                  <a:prstClr val="black"/>
                </a:solidFill>
              </a:rPr>
              <a:t>RPC</a:t>
            </a:r>
            <a:r>
              <a:rPr lang="en-US" sz="3200" dirty="0">
                <a:solidFill>
                  <a:prstClr val="black"/>
                </a:solidFill>
              </a:rPr>
              <a:t>- Retired Pay Center</a:t>
            </a:r>
            <a:endParaRPr lang="en-US" sz="3200" dirty="0"/>
          </a:p>
          <a:p>
            <a:endParaRPr lang="en-US" sz="3200" dirty="0"/>
          </a:p>
          <a:p>
            <a:endParaRPr lang="en-US" dirty="0"/>
          </a:p>
        </p:txBody>
      </p:sp>
    </p:spTree>
    <p:extLst>
      <p:ext uri="{BB962C8B-B14F-4D97-AF65-F5344CB8AC3E}">
        <p14:creationId xmlns:p14="http://schemas.microsoft.com/office/powerpoint/2010/main" val="29810721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D57F91-E24D-4EAF-8987-565622890676}"/>
              </a:ext>
            </a:extLst>
          </p:cNvPr>
          <p:cNvSpPr>
            <a:spLocks noGrp="1"/>
          </p:cNvSpPr>
          <p:nvPr>
            <p:ph type="title"/>
          </p:nvPr>
        </p:nvSpPr>
        <p:spPr>
          <a:xfrm>
            <a:off x="0" y="0"/>
            <a:ext cx="10515600" cy="1325563"/>
          </a:xfrm>
        </p:spPr>
        <p:txBody>
          <a:bodyPr/>
          <a:lstStyle/>
          <a:p>
            <a:r>
              <a:rPr lang="en-US" b="1" dirty="0"/>
              <a:t>Frequently Asked Questions</a:t>
            </a:r>
          </a:p>
        </p:txBody>
      </p:sp>
      <p:sp>
        <p:nvSpPr>
          <p:cNvPr id="3" name="Content Placeholder 2">
            <a:extLst>
              <a:ext uri="{FF2B5EF4-FFF2-40B4-BE49-F238E27FC236}">
                <a16:creationId xmlns:a16="http://schemas.microsoft.com/office/drawing/2014/main" id="{FEFF0333-6E5D-4A84-A6E9-6751205E83AB}"/>
              </a:ext>
            </a:extLst>
          </p:cNvPr>
          <p:cNvSpPr>
            <a:spLocks noGrp="1"/>
          </p:cNvSpPr>
          <p:nvPr>
            <p:ph idx="1"/>
          </p:nvPr>
        </p:nvSpPr>
        <p:spPr/>
        <p:txBody>
          <a:bodyPr/>
          <a:lstStyle/>
          <a:p>
            <a:pPr marL="457200" indent="-457200">
              <a:buFont typeface="+mj-lt"/>
              <a:buAutoNum type="arabicPeriod" startAt="4"/>
            </a:pPr>
            <a:r>
              <a:rPr lang="en-US" altLang="en-US" sz="2400" b="1" dirty="0">
                <a:solidFill>
                  <a:prstClr val="black">
                    <a:lumMod val="95000"/>
                    <a:lumOff val="5000"/>
                  </a:prstClr>
                </a:solidFill>
              </a:rPr>
              <a:t>If a disability retiree is in receipt of VA compensation and their branch of service determines that one or more VA service connected disabilities are combat-related, will they receive CRSC?</a:t>
            </a:r>
          </a:p>
          <a:p>
            <a:pPr lvl="1"/>
            <a:r>
              <a:rPr lang="en-US" altLang="en-US" dirty="0">
                <a:solidFill>
                  <a:prstClr val="black">
                    <a:lumMod val="95000"/>
                    <a:lumOff val="5000"/>
                  </a:prstClr>
                </a:solidFill>
              </a:rPr>
              <a:t>Answer: Maybe. For disability retirees, if Net Retired Pay (GRP – GVA) is greater than or equal to RBOYOS, CRSC is not payable.</a:t>
            </a:r>
          </a:p>
          <a:p>
            <a:pPr marL="457200" indent="-457200">
              <a:buFont typeface="+mj-lt"/>
              <a:buAutoNum type="arabicPeriod" startAt="4"/>
            </a:pPr>
            <a:endParaRPr lang="en-US" altLang="en-US" sz="2400" dirty="0">
              <a:solidFill>
                <a:prstClr val="black">
                  <a:lumMod val="95000"/>
                  <a:lumOff val="5000"/>
                </a:prstClr>
              </a:solidFill>
            </a:endParaRPr>
          </a:p>
          <a:p>
            <a:pPr marL="457200" indent="-457200">
              <a:buFont typeface="+mj-lt"/>
              <a:buAutoNum type="arabicPeriod" startAt="4"/>
            </a:pPr>
            <a:r>
              <a:rPr lang="en-US" altLang="en-US" sz="2400" b="1" dirty="0">
                <a:solidFill>
                  <a:prstClr val="black">
                    <a:lumMod val="95000"/>
                    <a:lumOff val="5000"/>
                  </a:prstClr>
                </a:solidFill>
              </a:rPr>
              <a:t>If a veteran doesn’t agree with the amount of CRSC received, should they contact VA?</a:t>
            </a:r>
          </a:p>
          <a:p>
            <a:pPr lvl="1"/>
            <a:r>
              <a:rPr lang="en-US" altLang="en-US" dirty="0">
                <a:solidFill>
                  <a:prstClr val="black">
                    <a:lumMod val="95000"/>
                    <a:lumOff val="5000"/>
                  </a:prstClr>
                </a:solidFill>
              </a:rPr>
              <a:t>Answer: No.  VA does not pay or calculate CRSC.  They should contact their retired pay center. (DFAS or CG)</a:t>
            </a:r>
          </a:p>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30</a:t>
            </a:fld>
            <a:endParaRPr lang="en-US" dirty="0"/>
          </a:p>
        </p:txBody>
      </p:sp>
    </p:spTree>
    <p:extLst>
      <p:ext uri="{BB962C8B-B14F-4D97-AF65-F5344CB8AC3E}">
        <p14:creationId xmlns:p14="http://schemas.microsoft.com/office/powerpoint/2010/main" val="12958743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5034019-E7EA-4CAB-9977-22C598903EEB}"/>
              </a:ext>
            </a:extLst>
          </p:cNvPr>
          <p:cNvSpPr>
            <a:spLocks noGrp="1"/>
          </p:cNvSpPr>
          <p:nvPr>
            <p:ph type="title"/>
          </p:nvPr>
        </p:nvSpPr>
        <p:spPr>
          <a:xfrm>
            <a:off x="0" y="0"/>
            <a:ext cx="7554568" cy="1325563"/>
          </a:xfrm>
        </p:spPr>
        <p:txBody>
          <a:bodyPr>
            <a:normAutofit fontScale="90000"/>
          </a:bodyPr>
          <a:lstStyle/>
          <a:p>
            <a:r>
              <a:rPr lang="en-US" altLang="en-US" b="1" dirty="0"/>
              <a:t>Prohibition on Concurrent Receipt </a:t>
            </a:r>
            <a:br>
              <a:rPr lang="en-US" altLang="en-US" b="1" dirty="0"/>
            </a:br>
            <a:r>
              <a:rPr lang="en-US" altLang="en-US" b="1" dirty="0"/>
              <a:t>and the VA Waiver</a:t>
            </a:r>
            <a:endParaRPr lang="en-US" b="1" dirty="0"/>
          </a:p>
        </p:txBody>
      </p:sp>
      <p:sp>
        <p:nvSpPr>
          <p:cNvPr id="7" name="Content Placeholder 6">
            <a:extLst>
              <a:ext uri="{FF2B5EF4-FFF2-40B4-BE49-F238E27FC236}">
                <a16:creationId xmlns:a16="http://schemas.microsoft.com/office/drawing/2014/main" id="{790E65E6-2928-44C0-8EB5-E1F7A9A610E5}"/>
              </a:ext>
            </a:extLst>
          </p:cNvPr>
          <p:cNvSpPr>
            <a:spLocks noGrp="1"/>
          </p:cNvSpPr>
          <p:nvPr>
            <p:ph idx="1"/>
          </p:nvPr>
        </p:nvSpPr>
        <p:spPr>
          <a:xfrm>
            <a:off x="606392" y="1479116"/>
            <a:ext cx="10992050" cy="4351338"/>
          </a:xfrm>
        </p:spPr>
        <p:txBody>
          <a:bodyPr>
            <a:noAutofit/>
          </a:bodyPr>
          <a:lstStyle/>
          <a:p>
            <a:pPr>
              <a:spcBef>
                <a:spcPts val="0"/>
              </a:spcBef>
            </a:pPr>
            <a:r>
              <a:rPr lang="en-US" dirty="0"/>
              <a:t>Submission of an application for VA compensation constitutes a waiver of </a:t>
            </a:r>
            <a:r>
              <a:rPr lang="en-US" altLang="en-US" dirty="0"/>
              <a:t>retired pay</a:t>
            </a:r>
            <a:r>
              <a:rPr lang="en-US" dirty="0"/>
              <a:t>, unless the veteran checks the box on the 21-526ez negating the waiver.  If a uniformed service retiree checks the box negating the waiver, VA may not pay compensation.</a:t>
            </a:r>
          </a:p>
          <a:p>
            <a:pPr marL="0" indent="0">
              <a:spcBef>
                <a:spcPts val="0"/>
              </a:spcBef>
              <a:buNone/>
            </a:pPr>
            <a:endParaRPr lang="en-US" dirty="0"/>
          </a:p>
          <a:p>
            <a:pPr>
              <a:spcBef>
                <a:spcPts val="0"/>
              </a:spcBef>
            </a:pPr>
            <a:r>
              <a:rPr lang="en-US" dirty="0"/>
              <a:t>If a veteran has waived retired pay as described above, VA will withhold retroactive VA compensation (limited to gross retired pay) and the Veteran’s retired pay center (RPC) will withhold the amount of VA compensation being paid from current retired pay.</a:t>
            </a:r>
          </a:p>
          <a:p>
            <a:pPr>
              <a:spcBef>
                <a:spcPts val="0"/>
              </a:spcBef>
            </a:pPr>
            <a:endParaRPr lang="en-US" dirty="0"/>
          </a:p>
          <a:p>
            <a:pPr>
              <a:spcBef>
                <a:spcPts val="0"/>
              </a:spcBef>
            </a:pPr>
            <a:r>
              <a:rPr lang="en-US" dirty="0"/>
              <a:t>This is where CRSC and CRDP come into the picture</a:t>
            </a:r>
          </a:p>
          <a:p>
            <a:endParaRPr lang="en-US" dirty="0"/>
          </a:p>
        </p:txBody>
      </p:sp>
      <p:sp>
        <p:nvSpPr>
          <p:cNvPr id="4" name="Slide Number Placeholder 3">
            <a:extLst>
              <a:ext uri="{FF2B5EF4-FFF2-40B4-BE49-F238E27FC236}">
                <a16:creationId xmlns:a16="http://schemas.microsoft.com/office/drawing/2014/main" id="{131C830E-25F6-4320-9B4B-845FF40888A5}"/>
              </a:ext>
            </a:extLst>
          </p:cNvPr>
          <p:cNvSpPr>
            <a:spLocks noGrp="1"/>
          </p:cNvSpPr>
          <p:nvPr>
            <p:ph type="sldNum" sz="quarter" idx="12"/>
          </p:nvPr>
        </p:nvSpPr>
        <p:spPr/>
        <p:txBody>
          <a:bodyPr/>
          <a:lstStyle/>
          <a:p>
            <a:fld id="{60B18D57-13A5-4968-950D-8FEF41FA4399}" type="slidenum">
              <a:rPr lang="en-US" smtClean="0"/>
              <a:t>4</a:t>
            </a:fld>
            <a:endParaRPr lang="en-US"/>
          </a:p>
        </p:txBody>
      </p:sp>
    </p:spTree>
    <p:extLst>
      <p:ext uri="{BB962C8B-B14F-4D97-AF65-F5344CB8AC3E}">
        <p14:creationId xmlns:p14="http://schemas.microsoft.com/office/powerpoint/2010/main" val="6207401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13D66E0-7D33-43DF-BCEE-B05F9C091B7F}"/>
              </a:ext>
            </a:extLst>
          </p:cNvPr>
          <p:cNvSpPr>
            <a:spLocks noGrp="1"/>
          </p:cNvSpPr>
          <p:nvPr>
            <p:ph type="title"/>
          </p:nvPr>
        </p:nvSpPr>
        <p:spPr>
          <a:xfrm>
            <a:off x="0" y="0"/>
            <a:ext cx="10515600" cy="1325563"/>
          </a:xfrm>
        </p:spPr>
        <p:txBody>
          <a:bodyPr/>
          <a:lstStyle/>
          <a:p>
            <a:r>
              <a:rPr lang="en-US" b="1" dirty="0"/>
              <a:t>What are CRSC and CRDP?</a:t>
            </a:r>
          </a:p>
        </p:txBody>
      </p:sp>
      <p:sp>
        <p:nvSpPr>
          <p:cNvPr id="7" name="Content Placeholder 6">
            <a:extLst>
              <a:ext uri="{FF2B5EF4-FFF2-40B4-BE49-F238E27FC236}">
                <a16:creationId xmlns:a16="http://schemas.microsoft.com/office/drawing/2014/main" id="{58F4496C-2C5D-45A6-8BFD-2064B401C5B7}"/>
              </a:ext>
            </a:extLst>
          </p:cNvPr>
          <p:cNvSpPr>
            <a:spLocks noGrp="1"/>
          </p:cNvSpPr>
          <p:nvPr>
            <p:ph idx="1"/>
          </p:nvPr>
        </p:nvSpPr>
        <p:spPr>
          <a:xfrm>
            <a:off x="616017" y="1825625"/>
            <a:ext cx="10972800" cy="4351338"/>
          </a:xfrm>
        </p:spPr>
        <p:txBody>
          <a:bodyPr/>
          <a:lstStyle/>
          <a:p>
            <a:pPr>
              <a:defRPr/>
            </a:pPr>
            <a:r>
              <a:rPr lang="en-US" sz="3200" dirty="0"/>
              <a:t>CRDP and CRSC are Military Retiree benefits administered by the Department of Defense and Services</a:t>
            </a:r>
          </a:p>
          <a:p>
            <a:pPr>
              <a:defRPr/>
            </a:pPr>
            <a:r>
              <a:rPr lang="en-US" sz="3200" b="1" dirty="0"/>
              <a:t>They are not administered by VA</a:t>
            </a:r>
          </a:p>
          <a:p>
            <a:pPr>
              <a:defRPr/>
            </a:pPr>
            <a:r>
              <a:rPr lang="en-US" sz="3200" dirty="0"/>
              <a:t>VA’s function is to check with DFAS (Defense Finance and Accounting Services) to ensure there is no overpayment</a:t>
            </a:r>
          </a:p>
          <a:p>
            <a:pPr>
              <a:defRPr/>
            </a:pPr>
            <a:r>
              <a:rPr lang="en-US" sz="3200" dirty="0"/>
              <a:t>CRDP and CRSC restore ONLY “vested service” retired pay based on longevity and still prohibits double payment of disability pay</a:t>
            </a:r>
          </a:p>
          <a:p>
            <a:pPr marL="109537" indent="0">
              <a:buNone/>
              <a:defRPr/>
            </a:pPr>
            <a:r>
              <a:rPr lang="en-US" sz="2400" dirty="0"/>
              <a:t> </a:t>
            </a:r>
          </a:p>
        </p:txBody>
      </p:sp>
      <p:sp>
        <p:nvSpPr>
          <p:cNvPr id="4" name="Slide Number Placeholder 3">
            <a:extLst>
              <a:ext uri="{FF2B5EF4-FFF2-40B4-BE49-F238E27FC236}">
                <a16:creationId xmlns:a16="http://schemas.microsoft.com/office/drawing/2014/main" id="{8C66CEEC-9223-428D-8277-9EC9FC328D7D}"/>
              </a:ext>
            </a:extLst>
          </p:cNvPr>
          <p:cNvSpPr>
            <a:spLocks noGrp="1"/>
          </p:cNvSpPr>
          <p:nvPr>
            <p:ph type="sldNum" sz="quarter" idx="12"/>
          </p:nvPr>
        </p:nvSpPr>
        <p:spPr/>
        <p:txBody>
          <a:bodyPr/>
          <a:lstStyle/>
          <a:p>
            <a:fld id="{60B18D57-13A5-4968-950D-8FEF41FA4399}" type="slidenum">
              <a:rPr lang="en-US" smtClean="0"/>
              <a:t>5</a:t>
            </a:fld>
            <a:endParaRPr lang="en-US"/>
          </a:p>
        </p:txBody>
      </p:sp>
    </p:spTree>
    <p:extLst>
      <p:ext uri="{BB962C8B-B14F-4D97-AF65-F5344CB8AC3E}">
        <p14:creationId xmlns:p14="http://schemas.microsoft.com/office/powerpoint/2010/main" val="12665538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13D66E0-7D33-43DF-BCEE-B05F9C091B7F}"/>
              </a:ext>
            </a:extLst>
          </p:cNvPr>
          <p:cNvSpPr>
            <a:spLocks noGrp="1"/>
          </p:cNvSpPr>
          <p:nvPr>
            <p:ph type="title"/>
          </p:nvPr>
        </p:nvSpPr>
        <p:spPr>
          <a:xfrm>
            <a:off x="0" y="0"/>
            <a:ext cx="10515600" cy="1325563"/>
          </a:xfrm>
        </p:spPr>
        <p:txBody>
          <a:bodyPr/>
          <a:lstStyle/>
          <a:p>
            <a:r>
              <a:rPr lang="en-US" b="1" dirty="0"/>
              <a:t>What are CRSC and CRDP?</a:t>
            </a:r>
          </a:p>
        </p:txBody>
      </p:sp>
      <p:sp>
        <p:nvSpPr>
          <p:cNvPr id="7" name="Content Placeholder 6">
            <a:extLst>
              <a:ext uri="{FF2B5EF4-FFF2-40B4-BE49-F238E27FC236}">
                <a16:creationId xmlns:a16="http://schemas.microsoft.com/office/drawing/2014/main" id="{58F4496C-2C5D-45A6-8BFD-2064B401C5B7}"/>
              </a:ext>
            </a:extLst>
          </p:cNvPr>
          <p:cNvSpPr>
            <a:spLocks noGrp="1"/>
          </p:cNvSpPr>
          <p:nvPr>
            <p:ph idx="1"/>
          </p:nvPr>
        </p:nvSpPr>
        <p:spPr>
          <a:xfrm>
            <a:off x="838199" y="1825625"/>
            <a:ext cx="10750617" cy="4351338"/>
          </a:xfrm>
        </p:spPr>
        <p:txBody>
          <a:bodyPr/>
          <a:lstStyle/>
          <a:p>
            <a:pPr>
              <a:defRPr/>
            </a:pPr>
            <a:endParaRPr lang="en-US" sz="2800" dirty="0"/>
          </a:p>
          <a:p>
            <a:pPr>
              <a:defRPr/>
            </a:pPr>
            <a:r>
              <a:rPr lang="en-US" sz="3200" dirty="0"/>
              <a:t>Veterans can choose either CRDP or CRSC </a:t>
            </a:r>
            <a:r>
              <a:rPr lang="en-US" sz="3200" b="1" i="1" u="sng" dirty="0"/>
              <a:t>not</a:t>
            </a:r>
            <a:r>
              <a:rPr lang="en-US" sz="3200" dirty="0"/>
              <a:t> both</a:t>
            </a:r>
          </a:p>
          <a:p>
            <a:pPr marL="0" indent="0">
              <a:buNone/>
              <a:defRPr/>
            </a:pPr>
            <a:endParaRPr lang="en-US" sz="3200" dirty="0"/>
          </a:p>
          <a:p>
            <a:pPr>
              <a:defRPr/>
            </a:pPr>
            <a:r>
              <a:rPr lang="en-US" sz="3200" dirty="0"/>
              <a:t>You can change your selection once a year at “open season”</a:t>
            </a:r>
          </a:p>
          <a:p>
            <a:pPr>
              <a:defRPr/>
            </a:pPr>
            <a:endParaRPr lang="en-US" sz="3600" dirty="0"/>
          </a:p>
          <a:p>
            <a:pPr marL="109537" indent="0" algn="ctr">
              <a:buNone/>
              <a:defRPr/>
            </a:pPr>
            <a:r>
              <a:rPr lang="en-US" sz="2400" dirty="0"/>
              <a:t> </a:t>
            </a:r>
          </a:p>
        </p:txBody>
      </p:sp>
      <p:sp>
        <p:nvSpPr>
          <p:cNvPr id="4" name="Slide Number Placeholder 3">
            <a:extLst>
              <a:ext uri="{FF2B5EF4-FFF2-40B4-BE49-F238E27FC236}">
                <a16:creationId xmlns:a16="http://schemas.microsoft.com/office/drawing/2014/main" id="{8C66CEEC-9223-428D-8277-9EC9FC328D7D}"/>
              </a:ext>
            </a:extLst>
          </p:cNvPr>
          <p:cNvSpPr>
            <a:spLocks noGrp="1"/>
          </p:cNvSpPr>
          <p:nvPr>
            <p:ph type="sldNum" sz="quarter" idx="12"/>
          </p:nvPr>
        </p:nvSpPr>
        <p:spPr/>
        <p:txBody>
          <a:bodyPr/>
          <a:lstStyle/>
          <a:p>
            <a:fld id="{60B18D57-13A5-4968-950D-8FEF41FA4399}" type="slidenum">
              <a:rPr lang="en-US" smtClean="0"/>
              <a:t>6</a:t>
            </a:fld>
            <a:endParaRPr lang="en-US"/>
          </a:p>
        </p:txBody>
      </p:sp>
    </p:spTree>
    <p:extLst>
      <p:ext uri="{BB962C8B-B14F-4D97-AF65-F5344CB8AC3E}">
        <p14:creationId xmlns:p14="http://schemas.microsoft.com/office/powerpoint/2010/main" val="28217434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C7580FA-80C5-4163-96F5-AE41817D4780}"/>
              </a:ext>
            </a:extLst>
          </p:cNvPr>
          <p:cNvSpPr>
            <a:spLocks noGrp="1"/>
          </p:cNvSpPr>
          <p:nvPr>
            <p:ph type="title"/>
          </p:nvPr>
        </p:nvSpPr>
        <p:spPr>
          <a:xfrm>
            <a:off x="1" y="0"/>
            <a:ext cx="7554568" cy="1309036"/>
          </a:xfrm>
        </p:spPr>
        <p:txBody>
          <a:bodyPr>
            <a:noAutofit/>
          </a:bodyPr>
          <a:lstStyle/>
          <a:p>
            <a:r>
              <a:rPr lang="en-US" altLang="en-US" b="1" dirty="0"/>
              <a:t>Combat-Related Special Compensation (CRSC)</a:t>
            </a:r>
            <a:endParaRPr lang="en-US" b="1" dirty="0"/>
          </a:p>
        </p:txBody>
      </p:sp>
      <p:sp>
        <p:nvSpPr>
          <p:cNvPr id="7" name="Content Placeholder 6">
            <a:extLst>
              <a:ext uri="{FF2B5EF4-FFF2-40B4-BE49-F238E27FC236}">
                <a16:creationId xmlns:a16="http://schemas.microsoft.com/office/drawing/2014/main" id="{AF0CB64C-81A7-4FC7-8AAE-5CC3B787755D}"/>
              </a:ext>
            </a:extLst>
          </p:cNvPr>
          <p:cNvSpPr>
            <a:spLocks noGrp="1"/>
          </p:cNvSpPr>
          <p:nvPr>
            <p:ph idx="1"/>
          </p:nvPr>
        </p:nvSpPr>
        <p:spPr>
          <a:xfrm>
            <a:off x="606391" y="1825625"/>
            <a:ext cx="10982425" cy="4351338"/>
          </a:xfrm>
        </p:spPr>
        <p:txBody>
          <a:bodyPr>
            <a:noAutofit/>
          </a:bodyPr>
          <a:lstStyle/>
          <a:p>
            <a:pPr>
              <a:spcBef>
                <a:spcPts val="0"/>
              </a:spcBef>
            </a:pPr>
            <a:r>
              <a:rPr lang="en-US" altLang="en-US" dirty="0"/>
              <a:t>CRSC is a special monthly benefit paid to Veterans who retired from the uniformed services and have VA service-connected disabilities deemed combat-related by their branch of service.  </a:t>
            </a:r>
          </a:p>
          <a:p>
            <a:pPr>
              <a:spcBef>
                <a:spcPts val="0"/>
              </a:spcBef>
            </a:pPr>
            <a:endParaRPr lang="en-US" altLang="en-US" dirty="0"/>
          </a:p>
          <a:p>
            <a:pPr>
              <a:spcBef>
                <a:spcPts val="0"/>
              </a:spcBef>
            </a:pPr>
            <a:r>
              <a:rPr lang="en-US" altLang="en-US" dirty="0"/>
              <a:t>CRSC restores, partially or completely, retired pay that is being lost due to the VA waiver. </a:t>
            </a:r>
          </a:p>
          <a:p>
            <a:pPr marL="0" indent="0">
              <a:spcBef>
                <a:spcPts val="0"/>
              </a:spcBef>
              <a:buNone/>
            </a:pPr>
            <a:endParaRPr lang="en-US" altLang="en-US" dirty="0"/>
          </a:p>
          <a:p>
            <a:pPr>
              <a:spcBef>
                <a:spcPts val="0"/>
              </a:spcBef>
            </a:pPr>
            <a:r>
              <a:rPr lang="en-US" altLang="en-US" dirty="0"/>
              <a:t>CRSC is paid by the Defense Finance and Accounting Service (DFAS) and the U.S. Coast Guard (USGC); however, sometimes VA must reduce retroactive retired pay withholdings for a Veteran to receive his/her full CRSC entitlement.</a:t>
            </a:r>
          </a:p>
          <a:p>
            <a:pPr>
              <a:spcBef>
                <a:spcPts val="0"/>
              </a:spcBef>
            </a:pPr>
            <a:endParaRPr lang="en-US" altLang="en-US" sz="2000" dirty="0"/>
          </a:p>
          <a:p>
            <a:endParaRPr lang="en-US" dirty="0"/>
          </a:p>
        </p:txBody>
      </p:sp>
      <p:sp>
        <p:nvSpPr>
          <p:cNvPr id="4" name="Slide Number Placeholder 3">
            <a:extLst>
              <a:ext uri="{FF2B5EF4-FFF2-40B4-BE49-F238E27FC236}">
                <a16:creationId xmlns:a16="http://schemas.microsoft.com/office/drawing/2014/main" id="{20BF5DA2-E27A-44BF-81E6-3C8DF2095621}"/>
              </a:ext>
            </a:extLst>
          </p:cNvPr>
          <p:cNvSpPr>
            <a:spLocks noGrp="1"/>
          </p:cNvSpPr>
          <p:nvPr>
            <p:ph type="sldNum" sz="quarter" idx="12"/>
          </p:nvPr>
        </p:nvSpPr>
        <p:spPr/>
        <p:txBody>
          <a:bodyPr/>
          <a:lstStyle/>
          <a:p>
            <a:fld id="{60B18D57-13A5-4968-950D-8FEF41FA4399}" type="slidenum">
              <a:rPr lang="en-US" smtClean="0"/>
              <a:t>7</a:t>
            </a:fld>
            <a:endParaRPr lang="en-US"/>
          </a:p>
        </p:txBody>
      </p:sp>
    </p:spTree>
    <p:extLst>
      <p:ext uri="{BB962C8B-B14F-4D97-AF65-F5344CB8AC3E}">
        <p14:creationId xmlns:p14="http://schemas.microsoft.com/office/powerpoint/2010/main" val="6286248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 y="0"/>
            <a:ext cx="7554567" cy="1295248"/>
          </a:xfrm>
        </p:spPr>
        <p:txBody>
          <a:bodyPr>
            <a:normAutofit fontScale="90000"/>
          </a:bodyPr>
          <a:lstStyle/>
          <a:p>
            <a:r>
              <a:rPr lang="en-US" b="1" dirty="0"/>
              <a:t>Combat-Related Special Compensation (CRSC) Eligibility</a:t>
            </a:r>
          </a:p>
        </p:txBody>
      </p:sp>
      <p:sp>
        <p:nvSpPr>
          <p:cNvPr id="2" name="Content Placeholder 1"/>
          <p:cNvSpPr>
            <a:spLocks noGrp="1"/>
          </p:cNvSpPr>
          <p:nvPr>
            <p:ph idx="1"/>
          </p:nvPr>
        </p:nvSpPr>
        <p:spPr>
          <a:xfrm>
            <a:off x="616017" y="1474292"/>
            <a:ext cx="10972799" cy="4882058"/>
          </a:xfrm>
        </p:spPr>
        <p:txBody>
          <a:bodyPr/>
          <a:lstStyle/>
          <a:p>
            <a:pPr>
              <a:lnSpc>
                <a:spcPct val="79000"/>
              </a:lnSpc>
            </a:pPr>
            <a:r>
              <a:rPr lang="en-US" altLang="en-US" b="1" u="sng" dirty="0"/>
              <a:t>NOT</a:t>
            </a:r>
            <a:r>
              <a:rPr lang="en-US" altLang="en-US" dirty="0"/>
              <a:t> a VA program</a:t>
            </a:r>
          </a:p>
          <a:p>
            <a:pPr lvl="1">
              <a:lnSpc>
                <a:spcPct val="79000"/>
              </a:lnSpc>
            </a:pPr>
            <a:r>
              <a:rPr lang="en-US" altLang="en-US" sz="2800" dirty="0"/>
              <a:t>Veterans must apply through their military service branch</a:t>
            </a:r>
          </a:p>
          <a:p>
            <a:pPr>
              <a:lnSpc>
                <a:spcPct val="79000"/>
              </a:lnSpc>
            </a:pPr>
            <a:r>
              <a:rPr lang="en-US" altLang="en-US" dirty="0"/>
              <a:t>Must be entitled to and/or receiving military retired pay</a:t>
            </a:r>
          </a:p>
          <a:p>
            <a:pPr lvl="1">
              <a:lnSpc>
                <a:spcPct val="79000"/>
              </a:lnSpc>
            </a:pPr>
            <a:r>
              <a:rPr lang="en-US" altLang="en-US" sz="2800" dirty="0"/>
              <a:t>For Reservists, at least 60 years old </a:t>
            </a:r>
            <a:r>
              <a:rPr lang="en-US" altLang="en-US" sz="2800" b="1" u="sng" dirty="0"/>
              <a:t>OR</a:t>
            </a:r>
            <a:r>
              <a:rPr lang="en-US" altLang="en-US" sz="2800" dirty="0"/>
              <a:t> retired under Temporary Early Retirement Authority </a:t>
            </a:r>
            <a:r>
              <a:rPr lang="en-US" altLang="en-US" sz="2800" b="1" u="sng" dirty="0"/>
              <a:t>OR</a:t>
            </a:r>
            <a:r>
              <a:rPr lang="en-US" altLang="en-US" sz="2800" dirty="0"/>
              <a:t> medically retired</a:t>
            </a:r>
          </a:p>
          <a:p>
            <a:pPr lvl="1">
              <a:lnSpc>
                <a:spcPct val="79000"/>
              </a:lnSpc>
            </a:pPr>
            <a:r>
              <a:rPr lang="en-US" altLang="en-US" sz="2800" dirty="0"/>
              <a:t>Must have VA waiver  </a:t>
            </a:r>
          </a:p>
          <a:p>
            <a:pPr>
              <a:lnSpc>
                <a:spcPct val="79000"/>
              </a:lnSpc>
            </a:pPr>
            <a:r>
              <a:rPr lang="en-US" altLang="en-US" dirty="0"/>
              <a:t>Tax free</a:t>
            </a:r>
          </a:p>
          <a:p>
            <a:pPr>
              <a:lnSpc>
                <a:spcPct val="79000"/>
              </a:lnSpc>
            </a:pPr>
            <a:r>
              <a:rPr lang="en-US" altLang="en-US" dirty="0"/>
              <a:t>Must be receiving VA compensation for combat-related injury/condition or disability directly related to a Purple Heart (10% or more)</a:t>
            </a:r>
          </a:p>
          <a:p>
            <a:pPr>
              <a:lnSpc>
                <a:spcPct val="79000"/>
              </a:lnSpc>
            </a:pPr>
            <a:r>
              <a:rPr lang="en-US" altLang="en-US" dirty="0"/>
              <a:t>Includes additional allowance for dependents</a:t>
            </a:r>
          </a:p>
          <a:p>
            <a:pPr marL="0" indent="0">
              <a:spcBef>
                <a:spcPts val="0"/>
              </a:spcBef>
              <a:buNone/>
            </a:pPr>
            <a:endParaRPr lang="en-US" sz="2400" dirty="0"/>
          </a:p>
          <a:p>
            <a:pPr>
              <a:spcBef>
                <a:spcPts val="0"/>
              </a:spcBef>
            </a:pPr>
            <a:endParaRPr lang="en-US" sz="2000" dirty="0"/>
          </a:p>
          <a:p>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8</a:t>
            </a:fld>
            <a:endParaRPr lang="en-US" dirty="0"/>
          </a:p>
        </p:txBody>
      </p:sp>
    </p:spTree>
    <p:extLst>
      <p:ext uri="{BB962C8B-B14F-4D97-AF65-F5344CB8AC3E}">
        <p14:creationId xmlns:p14="http://schemas.microsoft.com/office/powerpoint/2010/main" val="31642523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 y="0"/>
            <a:ext cx="8531192" cy="1295248"/>
          </a:xfrm>
        </p:spPr>
        <p:txBody>
          <a:bodyPr>
            <a:normAutofit/>
          </a:bodyPr>
          <a:lstStyle/>
          <a:p>
            <a:r>
              <a:rPr lang="en-US" b="1" dirty="0"/>
              <a:t>CRSC: What is combat related?</a:t>
            </a:r>
          </a:p>
        </p:txBody>
      </p:sp>
      <p:sp>
        <p:nvSpPr>
          <p:cNvPr id="2" name="Content Placeholder 1"/>
          <p:cNvSpPr>
            <a:spLocks noGrp="1"/>
          </p:cNvSpPr>
          <p:nvPr>
            <p:ph idx="1"/>
          </p:nvPr>
        </p:nvSpPr>
        <p:spPr>
          <a:xfrm>
            <a:off x="577517" y="1295248"/>
            <a:ext cx="11011300" cy="4882058"/>
          </a:xfrm>
        </p:spPr>
        <p:txBody>
          <a:bodyPr>
            <a:normAutofit lnSpcReduction="10000"/>
          </a:bodyPr>
          <a:lstStyle/>
          <a:p>
            <a:r>
              <a:rPr lang="en-US" altLang="en-US" sz="3600" dirty="0"/>
              <a:t>Injuries incurred as direct result of:</a:t>
            </a:r>
          </a:p>
          <a:p>
            <a:pPr lvl="1"/>
            <a:r>
              <a:rPr lang="en-US" altLang="en-US" sz="3200" dirty="0"/>
              <a:t>Armed conflict</a:t>
            </a:r>
          </a:p>
          <a:p>
            <a:pPr lvl="1"/>
            <a:r>
              <a:rPr lang="en-US" altLang="en-US" sz="3200" dirty="0"/>
              <a:t>Hazardous duty</a:t>
            </a:r>
          </a:p>
          <a:p>
            <a:pPr lvl="1"/>
            <a:r>
              <a:rPr lang="en-US" altLang="en-US" sz="3200" dirty="0"/>
              <a:t>Instrumentality of war</a:t>
            </a:r>
          </a:p>
          <a:p>
            <a:pPr lvl="1"/>
            <a:r>
              <a:rPr lang="en-US" altLang="en-US" sz="3200" dirty="0"/>
              <a:t>Simulated war</a:t>
            </a:r>
          </a:p>
          <a:p>
            <a:pPr marL="457200" lvl="1" indent="0">
              <a:buNone/>
            </a:pPr>
            <a:endParaRPr lang="en-US" altLang="en-US" sz="3200" dirty="0"/>
          </a:p>
          <a:p>
            <a:r>
              <a:rPr lang="en-US" altLang="en-US" sz="3600" dirty="0"/>
              <a:t>Agent Orange exposure disabilities count</a:t>
            </a:r>
          </a:p>
          <a:p>
            <a:r>
              <a:rPr lang="en-US" altLang="en-US" sz="3600" dirty="0"/>
              <a:t>Other exposure disabilities as a result of instrumentality of war (radiation, mustard gas, lewisite, etc.) also count: if not sure, file</a:t>
            </a:r>
          </a:p>
          <a:p>
            <a:pPr marL="0" indent="0">
              <a:spcBef>
                <a:spcPts val="0"/>
              </a:spcBef>
              <a:buNone/>
            </a:pPr>
            <a:endParaRPr lang="en-US" sz="2400" dirty="0"/>
          </a:p>
          <a:p>
            <a:pPr>
              <a:spcBef>
                <a:spcPts val="0"/>
              </a:spcBef>
            </a:pPr>
            <a:endParaRPr lang="en-US" sz="2000" dirty="0"/>
          </a:p>
          <a:p>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9</a:t>
            </a:fld>
            <a:endParaRPr lang="en-US" dirty="0"/>
          </a:p>
        </p:txBody>
      </p:sp>
    </p:spTree>
    <p:extLst>
      <p:ext uri="{BB962C8B-B14F-4D97-AF65-F5344CB8AC3E}">
        <p14:creationId xmlns:p14="http://schemas.microsoft.com/office/powerpoint/2010/main" val="2349505377"/>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2319</TotalTime>
  <Words>2217</Words>
  <Application>Microsoft Office PowerPoint</Application>
  <PresentationFormat>Widescreen</PresentationFormat>
  <Paragraphs>262</Paragraphs>
  <Slides>30</Slides>
  <Notes>0</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30</vt:i4>
      </vt:variant>
    </vt:vector>
  </HeadingPairs>
  <TitlesOfParts>
    <vt:vector size="37" baseType="lpstr">
      <vt:lpstr>Arial</vt:lpstr>
      <vt:lpstr>Calibri</vt:lpstr>
      <vt:lpstr>Calibri Light</vt:lpstr>
      <vt:lpstr>Times New Roman</vt:lpstr>
      <vt:lpstr>Custom Design</vt:lpstr>
      <vt:lpstr>Office Theme</vt:lpstr>
      <vt:lpstr>1_Custom Design</vt:lpstr>
      <vt:lpstr>PowerPoint Presentation</vt:lpstr>
      <vt:lpstr>Objectives</vt:lpstr>
      <vt:lpstr>Abbreviations</vt:lpstr>
      <vt:lpstr>Prohibition on Concurrent Receipt  and the VA Waiver</vt:lpstr>
      <vt:lpstr>What are CRSC and CRDP?</vt:lpstr>
      <vt:lpstr>What are CRSC and CRDP?</vt:lpstr>
      <vt:lpstr>Combat-Related Special Compensation (CRSC)</vt:lpstr>
      <vt:lpstr>Combat-Related Special Compensation (CRSC) Eligibility</vt:lpstr>
      <vt:lpstr>CRSC: What is combat related?</vt:lpstr>
      <vt:lpstr>CRSC: Features</vt:lpstr>
      <vt:lpstr>CRSC: Features</vt:lpstr>
      <vt:lpstr>CRSC: What is needed for the application?</vt:lpstr>
      <vt:lpstr>CRSC: Application tips</vt:lpstr>
      <vt:lpstr>CRSC: When to reapply</vt:lpstr>
      <vt:lpstr>CRSC Payable</vt:lpstr>
      <vt:lpstr>CRSC CALCULATIONS FOR DISABLED RETIREES (Medical Board Retirees)</vt:lpstr>
      <vt:lpstr>Concurrent Retired and Disability Pay (CRDP) Eligibility</vt:lpstr>
      <vt:lpstr>CRDP Amount</vt:lpstr>
      <vt:lpstr>CRDP for Medically Retired Reservists</vt:lpstr>
      <vt:lpstr>CRDP Process</vt:lpstr>
      <vt:lpstr>CRDP Features</vt:lpstr>
      <vt:lpstr>Audit Error Worksheet (AEW)</vt:lpstr>
      <vt:lpstr>Audit Error Worksheet (AEW) continued</vt:lpstr>
      <vt:lpstr>AEW Payment</vt:lpstr>
      <vt:lpstr>Taxes and VA benefits</vt:lpstr>
      <vt:lpstr>Program Comparison</vt:lpstr>
      <vt:lpstr>CRSC/CRDP Fast Facts</vt:lpstr>
      <vt:lpstr>PowerPoint Presentation</vt:lpstr>
      <vt:lpstr>Frequently Asked Questions</vt:lpstr>
      <vt:lpstr>Frequently Asked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Monica Levy</dc:creator>
  <cp:lastModifiedBy>Daniel Fletcher</cp:lastModifiedBy>
  <cp:revision>94</cp:revision>
  <cp:lastPrinted>2019-04-23T18:47:45Z</cp:lastPrinted>
  <dcterms:created xsi:type="dcterms:W3CDTF">2018-09-13T15:53:27Z</dcterms:created>
  <dcterms:modified xsi:type="dcterms:W3CDTF">2020-12-02T18:19:37Z</dcterms:modified>
</cp:coreProperties>
</file>