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676" r:id="rId2"/>
  </p:sldMasterIdLst>
  <p:notesMasterIdLst>
    <p:notesMasterId r:id="rId42"/>
  </p:notesMasterIdLst>
  <p:handoutMasterIdLst>
    <p:handoutMasterId r:id="rId43"/>
  </p:handoutMasterIdLst>
  <p:sldIdLst>
    <p:sldId id="256" r:id="rId3"/>
    <p:sldId id="257" r:id="rId4"/>
    <p:sldId id="258" r:id="rId5"/>
    <p:sldId id="271" r:id="rId6"/>
    <p:sldId id="278" r:id="rId7"/>
    <p:sldId id="280" r:id="rId8"/>
    <p:sldId id="281" r:id="rId9"/>
    <p:sldId id="282" r:id="rId10"/>
    <p:sldId id="318" r:id="rId11"/>
    <p:sldId id="283" r:id="rId12"/>
    <p:sldId id="284" r:id="rId13"/>
    <p:sldId id="285" r:id="rId14"/>
    <p:sldId id="286" r:id="rId15"/>
    <p:sldId id="287" r:id="rId16"/>
    <p:sldId id="288" r:id="rId17"/>
    <p:sldId id="289" r:id="rId18"/>
    <p:sldId id="290" r:id="rId19"/>
    <p:sldId id="291" r:id="rId20"/>
    <p:sldId id="293" r:id="rId21"/>
    <p:sldId id="295" r:id="rId22"/>
    <p:sldId id="296" r:id="rId23"/>
    <p:sldId id="297" r:id="rId24"/>
    <p:sldId id="298" r:id="rId25"/>
    <p:sldId id="299" r:id="rId26"/>
    <p:sldId id="300" r:id="rId27"/>
    <p:sldId id="301" r:id="rId28"/>
    <p:sldId id="302" r:id="rId29"/>
    <p:sldId id="303" r:id="rId30"/>
    <p:sldId id="304" r:id="rId31"/>
    <p:sldId id="305" r:id="rId32"/>
    <p:sldId id="307" r:id="rId33"/>
    <p:sldId id="308" r:id="rId34"/>
    <p:sldId id="306" r:id="rId35"/>
    <p:sldId id="311" r:id="rId36"/>
    <p:sldId id="313" r:id="rId37"/>
    <p:sldId id="319" r:id="rId38"/>
    <p:sldId id="321" r:id="rId39"/>
    <p:sldId id="314" r:id="rId40"/>
    <p:sldId id="322"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1A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4660"/>
  </p:normalViewPr>
  <p:slideViewPr>
    <p:cSldViewPr snapToGrid="0">
      <p:cViewPr varScale="1">
        <p:scale>
          <a:sx n="78" d="100"/>
          <a:sy n="78" d="100"/>
        </p:scale>
        <p:origin x="576"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handoutMaster" Target="handoutMasters/handoutMaster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slide" Target="slides/slide3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Wilkin - VA Fiduciary Program</a:t>
            </a: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BB1D69F-860A-478E-A89D-39BB293F7EB2}" type="datetimeFigureOut">
              <a:rPr lang="en-US" smtClean="0"/>
              <a:t>1/4/2021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AF7236C-D2F3-4869-80E1-52B7BC3FDCCC}" type="slidenum">
              <a:rPr lang="en-US" smtClean="0"/>
              <a:t>‹#›</a:t>
            </a:fld>
            <a:endParaRPr lang="en-US"/>
          </a:p>
        </p:txBody>
      </p:sp>
    </p:spTree>
    <p:extLst>
      <p:ext uri="{BB962C8B-B14F-4D97-AF65-F5344CB8AC3E}">
        <p14:creationId xmlns:p14="http://schemas.microsoft.com/office/powerpoint/2010/main" val="1530137246"/>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Wilkin - VA Fiduciary Program</a:t>
            </a: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44DACA-C6E5-4FCB-B032-2FC1155D748B}" type="datetimeFigureOut">
              <a:rPr lang="en-US" smtClean="0"/>
              <a:t>1/4/2021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6791C4-CB7E-4E15-AF48-1AD9154538E9}" type="slidenum">
              <a:rPr lang="en-US" smtClean="0"/>
              <a:t>‹#›</a:t>
            </a:fld>
            <a:endParaRPr lang="en-US"/>
          </a:p>
        </p:txBody>
      </p:sp>
    </p:spTree>
    <p:extLst>
      <p:ext uri="{BB962C8B-B14F-4D97-AF65-F5344CB8AC3E}">
        <p14:creationId xmlns:p14="http://schemas.microsoft.com/office/powerpoint/2010/main" val="1674635463"/>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r>
              <a:rPr lang="en-US"/>
              <a:t>Wilkin - VA Fiduciary Program</a:t>
            </a:r>
          </a:p>
        </p:txBody>
      </p:sp>
      <p:sp>
        <p:nvSpPr>
          <p:cNvPr id="5" name="Slide Number Placeholder 4"/>
          <p:cNvSpPr>
            <a:spLocks noGrp="1"/>
          </p:cNvSpPr>
          <p:nvPr>
            <p:ph type="sldNum" sz="quarter" idx="11"/>
          </p:nvPr>
        </p:nvSpPr>
        <p:spPr/>
        <p:txBody>
          <a:bodyPr/>
          <a:lstStyle/>
          <a:p>
            <a:fld id="{076791C4-CB7E-4E15-AF48-1AD9154538E9}" type="slidenum">
              <a:rPr lang="en-US" smtClean="0"/>
              <a:t>1</a:t>
            </a:fld>
            <a:endParaRPr lang="en-US"/>
          </a:p>
        </p:txBody>
      </p:sp>
    </p:spTree>
    <p:extLst>
      <p:ext uri="{BB962C8B-B14F-4D97-AF65-F5344CB8AC3E}">
        <p14:creationId xmlns:p14="http://schemas.microsoft.com/office/powerpoint/2010/main" val="3240228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6791C4-CB7E-4E15-AF48-1AD9154538E9}" type="slidenum">
              <a:rPr lang="en-US" smtClean="0"/>
              <a:t>2</a:t>
            </a:fld>
            <a:endParaRPr lang="en-US"/>
          </a:p>
        </p:txBody>
      </p:sp>
      <p:sp>
        <p:nvSpPr>
          <p:cNvPr id="5" name="Header Placeholder 4"/>
          <p:cNvSpPr>
            <a:spLocks noGrp="1"/>
          </p:cNvSpPr>
          <p:nvPr>
            <p:ph type="hdr" sz="quarter" idx="11"/>
          </p:nvPr>
        </p:nvSpPr>
        <p:spPr/>
        <p:txBody>
          <a:bodyPr/>
          <a:lstStyle/>
          <a:p>
            <a:r>
              <a:rPr lang="en-US"/>
              <a:t>Wilkin - VA Fiduciary Program</a:t>
            </a:r>
          </a:p>
        </p:txBody>
      </p:sp>
    </p:spTree>
    <p:extLst>
      <p:ext uri="{BB962C8B-B14F-4D97-AF65-F5344CB8AC3E}">
        <p14:creationId xmlns:p14="http://schemas.microsoft.com/office/powerpoint/2010/main" val="15253288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 this be appealed? No, this is a proposal. </a:t>
            </a:r>
          </a:p>
        </p:txBody>
      </p:sp>
      <p:sp>
        <p:nvSpPr>
          <p:cNvPr id="4" name="Header Placeholder 3"/>
          <p:cNvSpPr>
            <a:spLocks noGrp="1"/>
          </p:cNvSpPr>
          <p:nvPr>
            <p:ph type="hdr" sz="quarter"/>
          </p:nvPr>
        </p:nvSpPr>
        <p:spPr/>
        <p:txBody>
          <a:bodyPr/>
          <a:lstStyle/>
          <a:p>
            <a:r>
              <a:rPr lang="en-US"/>
              <a:t>Wilkin - VA Fiduciary Program</a:t>
            </a:r>
          </a:p>
        </p:txBody>
      </p:sp>
      <p:sp>
        <p:nvSpPr>
          <p:cNvPr id="5" name="Slide Number Placeholder 4"/>
          <p:cNvSpPr>
            <a:spLocks noGrp="1"/>
          </p:cNvSpPr>
          <p:nvPr>
            <p:ph type="sldNum" sz="quarter" idx="5"/>
          </p:nvPr>
        </p:nvSpPr>
        <p:spPr/>
        <p:txBody>
          <a:bodyPr/>
          <a:lstStyle/>
          <a:p>
            <a:fld id="{076791C4-CB7E-4E15-AF48-1AD9154538E9}" type="slidenum">
              <a:rPr lang="en-US" smtClean="0"/>
              <a:t>11</a:t>
            </a:fld>
            <a:endParaRPr lang="en-US"/>
          </a:p>
        </p:txBody>
      </p:sp>
    </p:spTree>
    <p:extLst>
      <p:ext uri="{BB962C8B-B14F-4D97-AF65-F5344CB8AC3E}">
        <p14:creationId xmlns:p14="http://schemas.microsoft.com/office/powerpoint/2010/main" val="17220734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Contract- Ability to enter contracts, buying a car etc.</a:t>
            </a:r>
          </a:p>
        </p:txBody>
      </p:sp>
      <p:sp>
        <p:nvSpPr>
          <p:cNvPr id="4" name="Header Placeholder 3"/>
          <p:cNvSpPr>
            <a:spLocks noGrp="1"/>
          </p:cNvSpPr>
          <p:nvPr>
            <p:ph type="hdr" sz="quarter"/>
          </p:nvPr>
        </p:nvSpPr>
        <p:spPr/>
        <p:txBody>
          <a:bodyPr/>
          <a:lstStyle/>
          <a:p>
            <a:r>
              <a:rPr lang="en-US"/>
              <a:t>Wilkin - VA Fiduciary Program</a:t>
            </a:r>
          </a:p>
        </p:txBody>
      </p:sp>
      <p:sp>
        <p:nvSpPr>
          <p:cNvPr id="5" name="Slide Number Placeholder 4"/>
          <p:cNvSpPr>
            <a:spLocks noGrp="1"/>
          </p:cNvSpPr>
          <p:nvPr>
            <p:ph type="sldNum" sz="quarter" idx="5"/>
          </p:nvPr>
        </p:nvSpPr>
        <p:spPr/>
        <p:txBody>
          <a:bodyPr/>
          <a:lstStyle/>
          <a:p>
            <a:fld id="{076791C4-CB7E-4E15-AF48-1AD9154538E9}" type="slidenum">
              <a:rPr lang="en-US" smtClean="0"/>
              <a:t>13</a:t>
            </a:fld>
            <a:endParaRPr lang="en-US"/>
          </a:p>
        </p:txBody>
      </p:sp>
    </p:spTree>
    <p:extLst>
      <p:ext uri="{BB962C8B-B14F-4D97-AF65-F5344CB8AC3E}">
        <p14:creationId xmlns:p14="http://schemas.microsoft.com/office/powerpoint/2010/main" val="41885752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 request a waiver for Brady, need legal/medical documentation stating that gun ownership is not an issue</a:t>
            </a:r>
          </a:p>
        </p:txBody>
      </p:sp>
      <p:sp>
        <p:nvSpPr>
          <p:cNvPr id="4" name="Header Placeholder 3"/>
          <p:cNvSpPr>
            <a:spLocks noGrp="1"/>
          </p:cNvSpPr>
          <p:nvPr>
            <p:ph type="hdr" sz="quarter"/>
          </p:nvPr>
        </p:nvSpPr>
        <p:spPr/>
        <p:txBody>
          <a:bodyPr/>
          <a:lstStyle/>
          <a:p>
            <a:r>
              <a:rPr lang="en-US"/>
              <a:t>Wilkin - VA Fiduciary Program</a:t>
            </a:r>
          </a:p>
        </p:txBody>
      </p:sp>
      <p:sp>
        <p:nvSpPr>
          <p:cNvPr id="5" name="Slide Number Placeholder 4"/>
          <p:cNvSpPr>
            <a:spLocks noGrp="1"/>
          </p:cNvSpPr>
          <p:nvPr>
            <p:ph type="sldNum" sz="quarter" idx="5"/>
          </p:nvPr>
        </p:nvSpPr>
        <p:spPr/>
        <p:txBody>
          <a:bodyPr/>
          <a:lstStyle/>
          <a:p>
            <a:fld id="{076791C4-CB7E-4E15-AF48-1AD9154538E9}" type="slidenum">
              <a:rPr lang="en-US" smtClean="0"/>
              <a:t>14</a:t>
            </a:fld>
            <a:endParaRPr lang="en-US"/>
          </a:p>
        </p:txBody>
      </p:sp>
    </p:spTree>
    <p:extLst>
      <p:ext uri="{BB962C8B-B14F-4D97-AF65-F5344CB8AC3E}">
        <p14:creationId xmlns:p14="http://schemas.microsoft.com/office/powerpoint/2010/main" val="1154665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eaLnBrk="1" hangingPunct="1"/>
            <a:r>
              <a:rPr lang="en-US" altLang="en-US" dirty="0"/>
              <a:t>Code of Conduct for VFW Representatives, possible but need approval from Director, NVS- RARE</a:t>
            </a:r>
          </a:p>
          <a:p>
            <a:pPr eaLnBrk="1" hangingPunct="1"/>
            <a:r>
              <a:rPr lang="en-US" altLang="en-US" dirty="0"/>
              <a:t>4138</a:t>
            </a:r>
          </a:p>
          <a:p>
            <a:pPr eaLnBrk="1" hangingPunct="1"/>
            <a:endParaRPr lang="en-US" altLang="en-US" dirty="0"/>
          </a:p>
          <a:p>
            <a:pPr eaLnBrk="1" hangingPunct="1"/>
            <a:r>
              <a:rPr lang="en-US" altLang="en-US" dirty="0"/>
              <a:t>4. “As a VFW accredited representative, under no circumstances, should you serve as guardian, committee or fiduciary by any other designation, of veterans or other persons receiving benefits from the Department of Veterans Affairs” </a:t>
            </a:r>
          </a:p>
        </p:txBody>
      </p:sp>
      <p:sp>
        <p:nvSpPr>
          <p:cNvPr id="4" name="Slide Number Placeholder 3"/>
          <p:cNvSpPr>
            <a:spLocks noGrp="1"/>
          </p:cNvSpPr>
          <p:nvPr>
            <p:ph type="sldNum" sz="quarter" idx="10"/>
          </p:nvPr>
        </p:nvSpPr>
        <p:spPr/>
        <p:txBody>
          <a:bodyPr/>
          <a:lstStyle/>
          <a:p>
            <a:fld id="{076791C4-CB7E-4E15-AF48-1AD9154538E9}" type="slidenum">
              <a:rPr lang="en-US" smtClean="0"/>
              <a:t>26</a:t>
            </a:fld>
            <a:endParaRPr lang="en-US"/>
          </a:p>
        </p:txBody>
      </p:sp>
      <p:sp>
        <p:nvSpPr>
          <p:cNvPr id="5" name="Header Placeholder 4"/>
          <p:cNvSpPr>
            <a:spLocks noGrp="1"/>
          </p:cNvSpPr>
          <p:nvPr>
            <p:ph type="hdr" sz="quarter" idx="11"/>
          </p:nvPr>
        </p:nvSpPr>
        <p:spPr/>
        <p:txBody>
          <a:bodyPr/>
          <a:lstStyle/>
          <a:p>
            <a:r>
              <a:rPr lang="en-US"/>
              <a:t>Wilkin - VA Fiduciary Program</a:t>
            </a:r>
          </a:p>
        </p:txBody>
      </p:sp>
    </p:spTree>
    <p:extLst>
      <p:ext uri="{BB962C8B-B14F-4D97-AF65-F5344CB8AC3E}">
        <p14:creationId xmlns:p14="http://schemas.microsoft.com/office/powerpoint/2010/main" val="26001966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Strict - TV example VA says no TV for you</a:t>
            </a:r>
          </a:p>
        </p:txBody>
      </p:sp>
      <p:sp>
        <p:nvSpPr>
          <p:cNvPr id="4" name="Header Placeholder 3"/>
          <p:cNvSpPr>
            <a:spLocks noGrp="1"/>
          </p:cNvSpPr>
          <p:nvPr>
            <p:ph type="hdr" sz="quarter"/>
          </p:nvPr>
        </p:nvSpPr>
        <p:spPr/>
        <p:txBody>
          <a:bodyPr/>
          <a:lstStyle/>
          <a:p>
            <a:r>
              <a:rPr lang="en-US"/>
              <a:t>Wilkin - VA Fiduciary Program</a:t>
            </a:r>
          </a:p>
        </p:txBody>
      </p:sp>
      <p:sp>
        <p:nvSpPr>
          <p:cNvPr id="5" name="Slide Number Placeholder 4"/>
          <p:cNvSpPr>
            <a:spLocks noGrp="1"/>
          </p:cNvSpPr>
          <p:nvPr>
            <p:ph type="sldNum" sz="quarter" idx="5"/>
          </p:nvPr>
        </p:nvSpPr>
        <p:spPr/>
        <p:txBody>
          <a:bodyPr/>
          <a:lstStyle/>
          <a:p>
            <a:fld id="{076791C4-CB7E-4E15-AF48-1AD9154538E9}" type="slidenum">
              <a:rPr lang="en-US" smtClean="0"/>
              <a:t>28</a:t>
            </a:fld>
            <a:endParaRPr lang="en-US"/>
          </a:p>
        </p:txBody>
      </p:sp>
    </p:spTree>
    <p:extLst>
      <p:ext uri="{BB962C8B-B14F-4D97-AF65-F5344CB8AC3E}">
        <p14:creationId xmlns:p14="http://schemas.microsoft.com/office/powerpoint/2010/main" val="11402406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How do you check status? Call Fid Hub no access to these systems</a:t>
            </a:r>
          </a:p>
          <a:p>
            <a:r>
              <a:rPr lang="en-US" dirty="0"/>
              <a:t>What if vet disagrees with incompetency determination? Within 60 days submit evidence to the contrary, after 60 days, submit appeal with evidence (medical opinions, bank statements, buddy statements, </a:t>
            </a:r>
            <a:r>
              <a:rPr lang="en-US"/>
              <a:t>court documents</a:t>
            </a:r>
            <a:endParaRPr lang="en-US" dirty="0"/>
          </a:p>
        </p:txBody>
      </p:sp>
      <p:sp>
        <p:nvSpPr>
          <p:cNvPr id="4" name="Header Placeholder 3"/>
          <p:cNvSpPr>
            <a:spLocks noGrp="1"/>
          </p:cNvSpPr>
          <p:nvPr>
            <p:ph type="hdr" sz="quarter" idx="10"/>
          </p:nvPr>
        </p:nvSpPr>
        <p:spPr/>
        <p:txBody>
          <a:bodyPr/>
          <a:lstStyle/>
          <a:p>
            <a:r>
              <a:rPr lang="en-US"/>
              <a:t>Wilkin - VA Fiduciary Program</a:t>
            </a:r>
          </a:p>
        </p:txBody>
      </p:sp>
      <p:sp>
        <p:nvSpPr>
          <p:cNvPr id="5" name="Slide Number Placeholder 4"/>
          <p:cNvSpPr>
            <a:spLocks noGrp="1"/>
          </p:cNvSpPr>
          <p:nvPr>
            <p:ph type="sldNum" sz="quarter" idx="11"/>
          </p:nvPr>
        </p:nvSpPr>
        <p:spPr/>
        <p:txBody>
          <a:bodyPr/>
          <a:lstStyle/>
          <a:p>
            <a:fld id="{076791C4-CB7E-4E15-AF48-1AD9154538E9}" type="slidenum">
              <a:rPr lang="en-US" smtClean="0"/>
              <a:t>39</a:t>
            </a:fld>
            <a:endParaRPr lang="en-US"/>
          </a:p>
        </p:txBody>
      </p:sp>
    </p:spTree>
    <p:extLst>
      <p:ext uri="{BB962C8B-B14F-4D97-AF65-F5344CB8AC3E}">
        <p14:creationId xmlns:p14="http://schemas.microsoft.com/office/powerpoint/2010/main" val="3194383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4766433"/>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BBFA98B-1A5C-4EF5-B5B6-82D9F031E7C9}" type="datetime1">
              <a:rPr lang="en-US" smtClean="0"/>
              <a:t>1/4/2021</a:t>
            </a:fld>
            <a:endParaRPr lang="en-US"/>
          </a:p>
        </p:txBody>
      </p:sp>
      <p:sp>
        <p:nvSpPr>
          <p:cNvPr id="5" name="Footer Placeholder 4"/>
          <p:cNvSpPr>
            <a:spLocks noGrp="1"/>
          </p:cNvSpPr>
          <p:nvPr>
            <p:ph type="ftr" sz="quarter" idx="11"/>
          </p:nvPr>
        </p:nvSpPr>
        <p:spPr/>
        <p:txBody>
          <a:bodyPr/>
          <a:lstStyle/>
          <a:p>
            <a:r>
              <a:rPr lang="en-US"/>
              <a:t>Wilkin VA Fiduciary Program</a:t>
            </a:r>
          </a:p>
        </p:txBody>
      </p:sp>
      <p:sp>
        <p:nvSpPr>
          <p:cNvPr id="6" name="Slide Number Placeholder 5"/>
          <p:cNvSpPr>
            <a:spLocks noGrp="1"/>
          </p:cNvSpPr>
          <p:nvPr>
            <p:ph type="sldNum" sz="quarter" idx="12"/>
          </p:nvPr>
        </p:nvSpPr>
        <p:spPr/>
        <p:txBody>
          <a:bodyPr/>
          <a:lstStyle/>
          <a:p>
            <a:fld id="{F38D0C9B-08D2-4B5B-9ECC-3DC5A71D964A}" type="slidenum">
              <a:rPr lang="en-US" smtClean="0"/>
              <a:t>‹#›</a:t>
            </a:fld>
            <a:endParaRPr lang="en-US"/>
          </a:p>
        </p:txBody>
      </p:sp>
    </p:spTree>
    <p:extLst>
      <p:ext uri="{BB962C8B-B14F-4D97-AF65-F5344CB8AC3E}">
        <p14:creationId xmlns:p14="http://schemas.microsoft.com/office/powerpoint/2010/main" val="1408118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282882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343468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683236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927254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680258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91722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BBFA98B-1A5C-4EF5-B5B6-82D9F031E7C9}" type="datetime1">
              <a:rPr lang="en-US" smtClean="0"/>
              <a:t>1/4/2021</a:t>
            </a:fld>
            <a:endParaRPr lang="en-US"/>
          </a:p>
        </p:txBody>
      </p:sp>
      <p:sp>
        <p:nvSpPr>
          <p:cNvPr id="5" name="Footer Placeholder 4"/>
          <p:cNvSpPr>
            <a:spLocks noGrp="1"/>
          </p:cNvSpPr>
          <p:nvPr>
            <p:ph type="ftr" sz="quarter" idx="11"/>
          </p:nvPr>
        </p:nvSpPr>
        <p:spPr/>
        <p:txBody>
          <a:bodyPr/>
          <a:lstStyle/>
          <a:p>
            <a:r>
              <a:rPr lang="en-US"/>
              <a:t>Wilkin VA Fiduciary Program</a:t>
            </a:r>
          </a:p>
        </p:txBody>
      </p:sp>
      <p:sp>
        <p:nvSpPr>
          <p:cNvPr id="6" name="Slide Number Placeholder 5"/>
          <p:cNvSpPr>
            <a:spLocks noGrp="1"/>
          </p:cNvSpPr>
          <p:nvPr>
            <p:ph type="sldNum" sz="quarter" idx="12"/>
          </p:nvPr>
        </p:nvSpPr>
        <p:spPr/>
        <p:txBody>
          <a:bodyPr/>
          <a:lstStyle/>
          <a:p>
            <a:fld id="{F38D0C9B-08D2-4B5B-9ECC-3DC5A71D964A}" type="slidenum">
              <a:rPr lang="en-US" smtClean="0"/>
              <a:t>‹#›</a:t>
            </a:fld>
            <a:endParaRPr lang="en-US"/>
          </a:p>
        </p:txBody>
      </p:sp>
    </p:spTree>
    <p:extLst>
      <p:ext uri="{BB962C8B-B14F-4D97-AF65-F5344CB8AC3E}">
        <p14:creationId xmlns:p14="http://schemas.microsoft.com/office/powerpoint/2010/main" val="6337380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2966586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83"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512739878"/>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www.benefits.va.gov/fiduciary/index.asp"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hyperlink" Target="https://www.knowva.ebenefits.va.gov/system/templates/selfservice/va_ssnew/help/customer/locale/en-US/portal/554400000001018/topic/554400000004378/Fiduciary-Program-Manual"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78655" y="2925484"/>
            <a:ext cx="6009290" cy="1470025"/>
          </a:xfrm>
        </p:spPr>
        <p:txBody>
          <a:bodyPr>
            <a:normAutofit/>
          </a:bodyPr>
          <a:lstStyle/>
          <a:p>
            <a:pPr algn="ctr"/>
            <a:r>
              <a:rPr lang="en-US" sz="4800" b="1" dirty="0"/>
              <a:t>VA Fiduciary Program</a:t>
            </a:r>
          </a:p>
        </p:txBody>
      </p:sp>
    </p:spTree>
    <p:extLst>
      <p:ext uri="{BB962C8B-B14F-4D97-AF65-F5344CB8AC3E}">
        <p14:creationId xmlns:p14="http://schemas.microsoft.com/office/powerpoint/2010/main" val="41531783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9935" y="1393236"/>
            <a:ext cx="11012130" cy="4882058"/>
          </a:xfrm>
        </p:spPr>
        <p:txBody>
          <a:bodyPr/>
          <a:lstStyle/>
          <a:p>
            <a:pPr>
              <a:buNone/>
              <a:defRPr/>
            </a:pPr>
            <a:r>
              <a:rPr lang="en-US" altLang="en-US" dirty="0"/>
              <a:t>   </a:t>
            </a:r>
          </a:p>
          <a:p>
            <a:pPr marL="52388" indent="0">
              <a:buNone/>
              <a:defRPr/>
            </a:pPr>
            <a:r>
              <a:rPr lang="en-US" altLang="en-US" dirty="0"/>
              <a:t>VA will only determine an individual to be unable to manage his or her financial affairs after receipt of medical documentation or if a court of competent jurisdiction has already made the determination.</a:t>
            </a:r>
            <a:endParaRPr lang="en-US" altLang="en-US" sz="2700" dirty="0"/>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10</a:t>
            </a:fld>
            <a:endParaRPr lang="en-US"/>
          </a:p>
        </p:txBody>
      </p:sp>
      <p:sp>
        <p:nvSpPr>
          <p:cNvPr id="2" name="Title 1"/>
          <p:cNvSpPr>
            <a:spLocks noGrp="1"/>
          </p:cNvSpPr>
          <p:nvPr>
            <p:ph type="title"/>
          </p:nvPr>
        </p:nvSpPr>
        <p:spPr/>
        <p:txBody>
          <a:bodyPr>
            <a:normAutofit/>
          </a:bodyPr>
          <a:lstStyle/>
          <a:p>
            <a:r>
              <a:rPr lang="en-US" dirty="0"/>
              <a:t>Rating of Incompetency</a:t>
            </a:r>
          </a:p>
        </p:txBody>
      </p:sp>
    </p:spTree>
    <p:extLst>
      <p:ext uri="{BB962C8B-B14F-4D97-AF65-F5344CB8AC3E}">
        <p14:creationId xmlns:p14="http://schemas.microsoft.com/office/powerpoint/2010/main" val="2709080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93236"/>
            <a:ext cx="10992465" cy="4882058"/>
          </a:xfrm>
        </p:spPr>
        <p:txBody>
          <a:bodyPr>
            <a:noAutofit/>
          </a:bodyPr>
          <a:lstStyle/>
          <a:p>
            <a:pPr>
              <a:lnSpc>
                <a:spcPct val="120000"/>
              </a:lnSpc>
              <a:defRPr/>
            </a:pPr>
            <a:r>
              <a:rPr lang="en-US" altLang="en-US" sz="2400" dirty="0"/>
              <a:t>All initial competency decisions are made by the Veterans Service Center (VSC), or Pension Management Center (PMC) by a Rating Veteran Service Representative (RVSR).</a:t>
            </a:r>
          </a:p>
          <a:p>
            <a:pPr>
              <a:lnSpc>
                <a:spcPct val="120000"/>
              </a:lnSpc>
              <a:defRPr/>
            </a:pPr>
            <a:endParaRPr lang="en-US" altLang="en-US" sz="600" dirty="0"/>
          </a:p>
          <a:p>
            <a:pPr>
              <a:lnSpc>
                <a:spcPct val="120000"/>
              </a:lnSpc>
              <a:defRPr/>
            </a:pPr>
            <a:r>
              <a:rPr lang="en-US" altLang="en-US" sz="2400" dirty="0"/>
              <a:t>All evidence is reviewed, and a VA exam is scheduled, if necessary. </a:t>
            </a:r>
          </a:p>
          <a:p>
            <a:pPr>
              <a:lnSpc>
                <a:spcPct val="120000"/>
              </a:lnSpc>
              <a:defRPr/>
            </a:pPr>
            <a:endParaRPr lang="en-US" altLang="en-US" sz="600" dirty="0"/>
          </a:p>
          <a:p>
            <a:pPr>
              <a:lnSpc>
                <a:spcPct val="120000"/>
              </a:lnSpc>
              <a:defRPr/>
            </a:pPr>
            <a:r>
              <a:rPr lang="en-US" altLang="en-US" sz="2400" dirty="0"/>
              <a:t>A Rating Decision is prepared by the VSC/PMC </a:t>
            </a:r>
            <a:r>
              <a:rPr lang="en-US" altLang="en-US" sz="2400" i="1" dirty="0"/>
              <a:t>proposing</a:t>
            </a:r>
            <a:r>
              <a:rPr lang="en-US" altLang="en-US" sz="2400" dirty="0"/>
              <a:t> a finding of incompetency, and the veteran/beneficiary is provided a due process period of 60 days.  </a:t>
            </a:r>
            <a:endParaRPr lang="en-US" altLang="en-US" sz="200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F38D0C9B-08D2-4B5B-9ECC-3DC5A71D964A}" type="slidenum">
              <a:rPr lang="en-US" smtClean="0"/>
              <a:t>11</a:t>
            </a:fld>
            <a:endParaRPr lang="en-US"/>
          </a:p>
        </p:txBody>
      </p:sp>
      <p:sp>
        <p:nvSpPr>
          <p:cNvPr id="2" name="Title 1"/>
          <p:cNvSpPr>
            <a:spLocks noGrp="1"/>
          </p:cNvSpPr>
          <p:nvPr>
            <p:ph type="title"/>
          </p:nvPr>
        </p:nvSpPr>
        <p:spPr/>
        <p:txBody>
          <a:bodyPr>
            <a:normAutofit/>
          </a:bodyPr>
          <a:lstStyle/>
          <a:p>
            <a:r>
              <a:rPr lang="en-US" dirty="0"/>
              <a:t>How are incompetency ratings processed?</a:t>
            </a:r>
          </a:p>
        </p:txBody>
      </p:sp>
    </p:spTree>
    <p:extLst>
      <p:ext uri="{BB962C8B-B14F-4D97-AF65-F5344CB8AC3E}">
        <p14:creationId xmlns:p14="http://schemas.microsoft.com/office/powerpoint/2010/main" val="9452681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93236"/>
            <a:ext cx="11002297" cy="4882058"/>
          </a:xfrm>
        </p:spPr>
        <p:txBody>
          <a:bodyPr>
            <a:normAutofit fontScale="77500" lnSpcReduction="20000"/>
          </a:bodyPr>
          <a:lstStyle/>
          <a:p>
            <a:pPr>
              <a:lnSpc>
                <a:spcPct val="120000"/>
              </a:lnSpc>
            </a:pPr>
            <a:r>
              <a:rPr lang="en-US" altLang="en-US" dirty="0"/>
              <a:t>Once the </a:t>
            </a:r>
            <a:r>
              <a:rPr lang="en-US" altLang="en-US" dirty="0">
                <a:solidFill>
                  <a:srgbClr val="9C1A1E"/>
                </a:solidFill>
              </a:rPr>
              <a:t>Proposed Rating Decision </a:t>
            </a:r>
            <a:r>
              <a:rPr lang="en-US" altLang="en-US" dirty="0"/>
              <a:t>is finalized and due process issued, the jurisdiction of the incompetency proposal final determination is forwarded to the appropriate Fiduciary Hub </a:t>
            </a:r>
          </a:p>
          <a:p>
            <a:pPr>
              <a:lnSpc>
                <a:spcPct val="120000"/>
              </a:lnSpc>
            </a:pPr>
            <a:r>
              <a:rPr lang="en-US" altLang="en-US" dirty="0"/>
              <a:t>Upon expiration (or waiver) of the due process period, a </a:t>
            </a:r>
            <a:r>
              <a:rPr lang="en-US" altLang="en-US" b="1" dirty="0">
                <a:solidFill>
                  <a:srgbClr val="9C1A1E"/>
                </a:solidFill>
              </a:rPr>
              <a:t>final</a:t>
            </a:r>
            <a:r>
              <a:rPr lang="en-US" altLang="en-US" b="1" dirty="0">
                <a:solidFill>
                  <a:srgbClr val="FF0000"/>
                </a:solidFill>
              </a:rPr>
              <a:t> </a:t>
            </a:r>
            <a:r>
              <a:rPr lang="en-US" altLang="en-US" dirty="0"/>
              <a:t>incompetency Rating Decision is completed by the Fiduciary Hub Promulgation Team.</a:t>
            </a:r>
          </a:p>
          <a:p>
            <a:pPr>
              <a:lnSpc>
                <a:spcPct val="120000"/>
              </a:lnSpc>
              <a:spcBef>
                <a:spcPts val="900"/>
              </a:spcBef>
              <a:spcAft>
                <a:spcPts val="450"/>
              </a:spcAft>
              <a:defRPr/>
            </a:pPr>
            <a:r>
              <a:rPr lang="en-US" altLang="en-US" dirty="0"/>
              <a:t>The veteran/beneficiary is notified of the final decision and the Fiduciary Hub Promulgation Team initiates an Initial Appointment (IA) field exam with the intention of appointing a fiduciary, custodian, or guardian.</a:t>
            </a:r>
          </a:p>
          <a:p>
            <a:pPr>
              <a:lnSpc>
                <a:spcPct val="120000"/>
              </a:lnSpc>
              <a:spcBef>
                <a:spcPts val="900"/>
              </a:spcBef>
              <a:spcAft>
                <a:spcPts val="450"/>
              </a:spcAft>
              <a:defRPr/>
            </a:pPr>
            <a:r>
              <a:rPr lang="en-US" altLang="en-US" dirty="0"/>
              <a:t>VA is authorized to select and appoint the person or legal entity best suited to receive benefits in a fiduciary capacity.</a:t>
            </a:r>
            <a:r>
              <a:rPr lang="en-US" altLang="en-US" sz="3000" dirty="0">
                <a:latin typeface="Calibri" panose="020F0502020204030204" pitchFamily="34" charset="0"/>
              </a:rPr>
              <a:t> </a:t>
            </a:r>
          </a:p>
          <a:p>
            <a:pPr>
              <a:lnSpc>
                <a:spcPct val="120000"/>
              </a:lnSpc>
            </a:pPr>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12</a:t>
            </a:fld>
            <a:endParaRPr lang="en-US"/>
          </a:p>
        </p:txBody>
      </p:sp>
      <p:sp>
        <p:nvSpPr>
          <p:cNvPr id="2" name="Title 1"/>
          <p:cNvSpPr>
            <a:spLocks noGrp="1"/>
          </p:cNvSpPr>
          <p:nvPr>
            <p:ph type="title"/>
          </p:nvPr>
        </p:nvSpPr>
        <p:spPr/>
        <p:txBody>
          <a:bodyPr>
            <a:normAutofit/>
          </a:bodyPr>
          <a:lstStyle/>
          <a:p>
            <a:r>
              <a:rPr lang="en-US" dirty="0"/>
              <a:t>Where is the final rating of incompetency prepared?</a:t>
            </a:r>
          </a:p>
        </p:txBody>
      </p:sp>
    </p:spTree>
    <p:extLst>
      <p:ext uri="{BB962C8B-B14F-4D97-AF65-F5344CB8AC3E}">
        <p14:creationId xmlns:p14="http://schemas.microsoft.com/office/powerpoint/2010/main" val="203896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431" y="1393236"/>
            <a:ext cx="10943303" cy="4882058"/>
          </a:xfrm>
        </p:spPr>
        <p:txBody>
          <a:bodyPr/>
          <a:lstStyle/>
          <a:p>
            <a:pPr marL="0" indent="0">
              <a:buNone/>
              <a:defRPr/>
            </a:pPr>
            <a:r>
              <a:rPr lang="en-US" altLang="en-US" dirty="0"/>
              <a:t>The following are </a:t>
            </a:r>
            <a:r>
              <a:rPr lang="en-US" altLang="en-US" dirty="0">
                <a:solidFill>
                  <a:srgbClr val="9C1A1E"/>
                </a:solidFill>
              </a:rPr>
              <a:t>NOT</a:t>
            </a:r>
            <a:r>
              <a:rPr lang="en-US" altLang="en-US" dirty="0"/>
              <a:t> affected by a VA rating of incompetent:</a:t>
            </a:r>
          </a:p>
          <a:p>
            <a:pPr>
              <a:defRPr/>
            </a:pPr>
            <a:endParaRPr lang="en-US" altLang="en-US" dirty="0"/>
          </a:p>
          <a:p>
            <a:pPr>
              <a:defRPr/>
            </a:pPr>
            <a:r>
              <a:rPr lang="en-US" altLang="en-US" dirty="0"/>
              <a:t>Non-VA Finances</a:t>
            </a:r>
          </a:p>
          <a:p>
            <a:pPr>
              <a:defRPr/>
            </a:pPr>
            <a:endParaRPr lang="en-US" altLang="en-US" dirty="0"/>
          </a:p>
          <a:p>
            <a:pPr>
              <a:defRPr/>
            </a:pPr>
            <a:r>
              <a:rPr lang="en-US" altLang="en-US" dirty="0"/>
              <a:t>Right to vote</a:t>
            </a:r>
          </a:p>
          <a:p>
            <a:pPr>
              <a:defRPr/>
            </a:pPr>
            <a:endParaRPr lang="en-US" altLang="en-US" dirty="0"/>
          </a:p>
          <a:p>
            <a:pPr>
              <a:defRPr/>
            </a:pPr>
            <a:r>
              <a:rPr lang="en-US" altLang="en-US" dirty="0"/>
              <a:t>Contract</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13</a:t>
            </a:fld>
            <a:endParaRPr lang="en-US"/>
          </a:p>
        </p:txBody>
      </p:sp>
      <p:sp>
        <p:nvSpPr>
          <p:cNvPr id="2" name="Title 1"/>
          <p:cNvSpPr>
            <a:spLocks noGrp="1"/>
          </p:cNvSpPr>
          <p:nvPr>
            <p:ph type="title"/>
          </p:nvPr>
        </p:nvSpPr>
        <p:spPr/>
        <p:txBody>
          <a:bodyPr>
            <a:normAutofit/>
          </a:bodyPr>
          <a:lstStyle/>
          <a:p>
            <a:r>
              <a:rPr lang="en-US" altLang="en-US" dirty="0"/>
              <a:t>Consequences of being rated incompetent by VA</a:t>
            </a:r>
            <a:endParaRPr lang="en-US" dirty="0"/>
          </a:p>
        </p:txBody>
      </p:sp>
    </p:spTree>
    <p:extLst>
      <p:ext uri="{BB962C8B-B14F-4D97-AF65-F5344CB8AC3E}">
        <p14:creationId xmlns:p14="http://schemas.microsoft.com/office/powerpoint/2010/main" val="41854866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9768" y="1393236"/>
            <a:ext cx="10982632" cy="4882058"/>
          </a:xfrm>
        </p:spPr>
        <p:txBody>
          <a:bodyPr>
            <a:normAutofit lnSpcReduction="10000"/>
          </a:bodyPr>
          <a:lstStyle/>
          <a:p>
            <a:pPr marL="0" indent="0">
              <a:buNone/>
              <a:defRPr/>
            </a:pPr>
            <a:r>
              <a:rPr lang="en-US" altLang="en-US" dirty="0"/>
              <a:t>The following </a:t>
            </a:r>
            <a:r>
              <a:rPr lang="en-US" altLang="en-US" dirty="0">
                <a:solidFill>
                  <a:srgbClr val="9C1A1E"/>
                </a:solidFill>
              </a:rPr>
              <a:t>ARE</a:t>
            </a:r>
            <a:r>
              <a:rPr lang="en-US" altLang="en-US" dirty="0"/>
              <a:t> affected by a VA rating of incompetent:</a:t>
            </a:r>
          </a:p>
          <a:p>
            <a:pPr>
              <a:lnSpc>
                <a:spcPct val="90000"/>
              </a:lnSpc>
              <a:defRPr/>
            </a:pPr>
            <a:endParaRPr lang="en-US" altLang="en-US" sz="1400" dirty="0"/>
          </a:p>
          <a:p>
            <a:pPr>
              <a:lnSpc>
                <a:spcPct val="90000"/>
              </a:lnSpc>
              <a:defRPr/>
            </a:pPr>
            <a:r>
              <a:rPr lang="en-US" altLang="en-US" dirty="0"/>
              <a:t>Spending of VA benefits</a:t>
            </a:r>
          </a:p>
          <a:p>
            <a:pPr>
              <a:lnSpc>
                <a:spcPct val="90000"/>
              </a:lnSpc>
              <a:defRPr/>
            </a:pPr>
            <a:endParaRPr lang="en-US" altLang="en-US" sz="1800" dirty="0"/>
          </a:p>
          <a:p>
            <a:pPr>
              <a:lnSpc>
                <a:spcPct val="90000"/>
              </a:lnSpc>
              <a:defRPr/>
            </a:pPr>
            <a:r>
              <a:rPr lang="en-US" altLang="en-US" dirty="0"/>
              <a:t>Under the provisions of The Brady Handgun Violence Prevention Act, </a:t>
            </a:r>
          </a:p>
          <a:p>
            <a:pPr lvl="1">
              <a:lnSpc>
                <a:spcPct val="90000"/>
              </a:lnSpc>
              <a:defRPr/>
            </a:pPr>
            <a:r>
              <a:rPr lang="en-US" altLang="en-US" dirty="0"/>
              <a:t>Purchasing, </a:t>
            </a:r>
          </a:p>
          <a:p>
            <a:pPr lvl="1">
              <a:lnSpc>
                <a:spcPct val="90000"/>
              </a:lnSpc>
              <a:defRPr/>
            </a:pPr>
            <a:r>
              <a:rPr lang="en-US" altLang="en-US" dirty="0"/>
              <a:t>Possessing, </a:t>
            </a:r>
          </a:p>
          <a:p>
            <a:pPr lvl="1">
              <a:lnSpc>
                <a:spcPct val="90000"/>
              </a:lnSpc>
              <a:defRPr/>
            </a:pPr>
            <a:r>
              <a:rPr lang="en-US" altLang="en-US" dirty="0"/>
              <a:t>Receiving or </a:t>
            </a:r>
          </a:p>
          <a:p>
            <a:pPr lvl="1">
              <a:lnSpc>
                <a:spcPct val="90000"/>
              </a:lnSpc>
              <a:defRPr/>
            </a:pPr>
            <a:r>
              <a:rPr lang="en-US" altLang="en-US" dirty="0"/>
              <a:t>Transporting a firearm or ammunition if you have “been adjudicated as a mental defective or been committed to a mental institution.”</a:t>
            </a:r>
            <a:endParaRPr lang="en-US" altLang="en-US" sz="1800" dirty="0"/>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14</a:t>
            </a:fld>
            <a:endParaRPr lang="en-US"/>
          </a:p>
        </p:txBody>
      </p:sp>
      <p:sp>
        <p:nvSpPr>
          <p:cNvPr id="2" name="Title 1"/>
          <p:cNvSpPr>
            <a:spLocks noGrp="1"/>
          </p:cNvSpPr>
          <p:nvPr>
            <p:ph type="title"/>
          </p:nvPr>
        </p:nvSpPr>
        <p:spPr/>
        <p:txBody>
          <a:bodyPr>
            <a:normAutofit/>
          </a:bodyPr>
          <a:lstStyle/>
          <a:p>
            <a:r>
              <a:rPr lang="en-US" altLang="en-US" dirty="0"/>
              <a:t>Consequences of being rated incompetent by VA</a:t>
            </a:r>
            <a:endParaRPr lang="en-US" dirty="0"/>
          </a:p>
        </p:txBody>
      </p:sp>
    </p:spTree>
    <p:extLst>
      <p:ext uri="{BB962C8B-B14F-4D97-AF65-F5344CB8AC3E}">
        <p14:creationId xmlns:p14="http://schemas.microsoft.com/office/powerpoint/2010/main" val="1974845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599" y="1393236"/>
            <a:ext cx="11002297" cy="4882058"/>
          </a:xfrm>
        </p:spPr>
        <p:txBody>
          <a:bodyPr>
            <a:normAutofit fontScale="77500" lnSpcReduction="20000"/>
          </a:bodyPr>
          <a:lstStyle/>
          <a:p>
            <a:pPr>
              <a:lnSpc>
                <a:spcPct val="120000"/>
              </a:lnSpc>
              <a:defRPr/>
            </a:pPr>
            <a:r>
              <a:rPr lang="en-US" altLang="en-US" dirty="0"/>
              <a:t>In compliance with this act, the VA reports the names of incompetent beneficiaries to the Federal Bureau of Investigations (FBI).</a:t>
            </a:r>
          </a:p>
          <a:p>
            <a:pPr>
              <a:lnSpc>
                <a:spcPct val="120000"/>
              </a:lnSpc>
              <a:defRPr/>
            </a:pPr>
            <a:endParaRPr lang="en-US" altLang="en-US" dirty="0"/>
          </a:p>
          <a:p>
            <a:pPr>
              <a:lnSpc>
                <a:spcPct val="120000"/>
              </a:lnSpc>
              <a:defRPr/>
            </a:pPr>
            <a:r>
              <a:rPr lang="en-US" altLang="en-US" dirty="0"/>
              <a:t>Names are added to a database called the National Instant Criminal Background Check System (NICS).</a:t>
            </a:r>
          </a:p>
          <a:p>
            <a:pPr>
              <a:lnSpc>
                <a:spcPct val="120000"/>
              </a:lnSpc>
              <a:defRPr/>
            </a:pPr>
            <a:endParaRPr lang="en-US" altLang="en-US" dirty="0"/>
          </a:p>
          <a:p>
            <a:pPr>
              <a:lnSpc>
                <a:spcPct val="120000"/>
              </a:lnSpc>
              <a:defRPr/>
            </a:pPr>
            <a:r>
              <a:rPr lang="en-US" altLang="en-US" dirty="0"/>
              <a:t>Gun dealers must check NICS for the name of a potential buyer before selling him/her a firearm.</a:t>
            </a:r>
          </a:p>
          <a:p>
            <a:pPr>
              <a:lnSpc>
                <a:spcPct val="120000"/>
              </a:lnSpc>
              <a:defRPr/>
            </a:pPr>
            <a:endParaRPr lang="en-US" altLang="en-US" dirty="0"/>
          </a:p>
          <a:p>
            <a:pPr>
              <a:lnSpc>
                <a:spcPct val="120000"/>
              </a:lnSpc>
              <a:defRPr/>
            </a:pPr>
            <a:r>
              <a:rPr lang="en-US" altLang="en-US" dirty="0"/>
              <a:t>A fine and/or imprisoned if a beneficiary knowingly violates this law.</a:t>
            </a:r>
          </a:p>
          <a:p>
            <a:pPr>
              <a:lnSpc>
                <a:spcPct val="120000"/>
              </a:lnSpc>
            </a:pPr>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15</a:t>
            </a:fld>
            <a:endParaRPr lang="en-US"/>
          </a:p>
        </p:txBody>
      </p:sp>
      <p:sp>
        <p:nvSpPr>
          <p:cNvPr id="2" name="Title 1"/>
          <p:cNvSpPr>
            <a:spLocks noGrp="1"/>
          </p:cNvSpPr>
          <p:nvPr>
            <p:ph type="title"/>
          </p:nvPr>
        </p:nvSpPr>
        <p:spPr>
          <a:xfrm>
            <a:off x="98323" y="349889"/>
            <a:ext cx="8709346" cy="668547"/>
          </a:xfrm>
        </p:spPr>
        <p:txBody>
          <a:bodyPr>
            <a:normAutofit fontScale="90000"/>
          </a:bodyPr>
          <a:lstStyle/>
          <a:p>
            <a:r>
              <a:rPr lang="en-US" altLang="en-US" dirty="0"/>
              <a:t>Consequences of being rated incompetent by VA</a:t>
            </a:r>
            <a:endParaRPr lang="en-US" dirty="0"/>
          </a:p>
        </p:txBody>
      </p:sp>
    </p:spTree>
    <p:extLst>
      <p:ext uri="{BB962C8B-B14F-4D97-AF65-F5344CB8AC3E}">
        <p14:creationId xmlns:p14="http://schemas.microsoft.com/office/powerpoint/2010/main" val="2491604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93236"/>
            <a:ext cx="10962968" cy="4882058"/>
          </a:xfrm>
        </p:spPr>
        <p:txBody>
          <a:bodyPr>
            <a:normAutofit/>
          </a:bodyPr>
          <a:lstStyle/>
          <a:p>
            <a:pPr>
              <a:lnSpc>
                <a:spcPct val="120000"/>
              </a:lnSpc>
              <a:defRPr/>
            </a:pPr>
            <a:r>
              <a:rPr lang="en-US" altLang="en-US" sz="2400" dirty="0"/>
              <a:t>The beneficiary has the </a:t>
            </a:r>
            <a:r>
              <a:rPr lang="en-US" altLang="en-US" sz="2400" dirty="0">
                <a:solidFill>
                  <a:srgbClr val="9C1A1E"/>
                </a:solidFill>
              </a:rPr>
              <a:t>right</a:t>
            </a:r>
            <a:r>
              <a:rPr lang="en-US" altLang="en-US" sz="2400" dirty="0"/>
              <a:t> to:</a:t>
            </a:r>
          </a:p>
          <a:p>
            <a:pPr>
              <a:lnSpc>
                <a:spcPct val="120000"/>
              </a:lnSpc>
              <a:defRPr/>
            </a:pPr>
            <a:r>
              <a:rPr lang="en-US" altLang="en-US" sz="2400" dirty="0"/>
              <a:t>Appeal VA's decision of incompetency within 1 year of final notice. </a:t>
            </a:r>
          </a:p>
          <a:p>
            <a:pPr>
              <a:lnSpc>
                <a:spcPct val="120000"/>
              </a:lnSpc>
              <a:defRPr/>
            </a:pPr>
            <a:r>
              <a:rPr lang="en-US" altLang="en-US" sz="2400" dirty="0"/>
              <a:t>Appeal VA's selection of the fiduciary.</a:t>
            </a:r>
          </a:p>
          <a:p>
            <a:pPr>
              <a:lnSpc>
                <a:spcPct val="120000"/>
              </a:lnSpc>
              <a:defRPr/>
            </a:pPr>
            <a:r>
              <a:rPr lang="en-US" altLang="en-US" sz="2400" dirty="0"/>
              <a:t>Appeal to the Board of Veterans' Appeals (Board) by telling the VA of the disagreement with the decision and request the Board to review it, or</a:t>
            </a:r>
          </a:p>
          <a:p>
            <a:pPr>
              <a:lnSpc>
                <a:spcPct val="120000"/>
              </a:lnSpc>
              <a:defRPr/>
            </a:pPr>
            <a:r>
              <a:rPr lang="en-US" altLang="en-US" sz="2400" dirty="0"/>
              <a:t>Provide the VA with evidence not already of record that may lead to a change in VA’s decision.</a:t>
            </a:r>
          </a:p>
        </p:txBody>
      </p:sp>
      <p:sp>
        <p:nvSpPr>
          <p:cNvPr id="4" name="Slide Number Placeholder 3"/>
          <p:cNvSpPr>
            <a:spLocks noGrp="1"/>
          </p:cNvSpPr>
          <p:nvPr>
            <p:ph type="sldNum" sz="quarter" idx="12"/>
          </p:nvPr>
        </p:nvSpPr>
        <p:spPr/>
        <p:txBody>
          <a:bodyPr/>
          <a:lstStyle/>
          <a:p>
            <a:fld id="{F38D0C9B-08D2-4B5B-9ECC-3DC5A71D964A}" type="slidenum">
              <a:rPr lang="en-US" smtClean="0"/>
              <a:t>16</a:t>
            </a:fld>
            <a:endParaRPr lang="en-US"/>
          </a:p>
        </p:txBody>
      </p:sp>
      <p:sp>
        <p:nvSpPr>
          <p:cNvPr id="2" name="Title 1"/>
          <p:cNvSpPr>
            <a:spLocks noGrp="1"/>
          </p:cNvSpPr>
          <p:nvPr>
            <p:ph type="title"/>
          </p:nvPr>
        </p:nvSpPr>
        <p:spPr/>
        <p:txBody>
          <a:bodyPr>
            <a:normAutofit/>
          </a:bodyPr>
          <a:lstStyle/>
          <a:p>
            <a:r>
              <a:rPr lang="en-US" altLang="en-US" dirty="0"/>
              <a:t>Rights if rated incompetent</a:t>
            </a:r>
            <a:endParaRPr lang="en-US" dirty="0"/>
          </a:p>
        </p:txBody>
      </p:sp>
    </p:spTree>
    <p:extLst>
      <p:ext uri="{BB962C8B-B14F-4D97-AF65-F5344CB8AC3E}">
        <p14:creationId xmlns:p14="http://schemas.microsoft.com/office/powerpoint/2010/main" val="2934450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2658"/>
            <a:ext cx="10972799" cy="4574648"/>
          </a:xfrm>
        </p:spPr>
        <p:txBody>
          <a:bodyPr>
            <a:noAutofit/>
          </a:bodyPr>
          <a:lstStyle/>
          <a:p>
            <a:pPr>
              <a:lnSpc>
                <a:spcPct val="120000"/>
              </a:lnSpc>
              <a:defRPr/>
            </a:pPr>
            <a:r>
              <a:rPr lang="en-US" altLang="en-US" sz="2400" dirty="0"/>
              <a:t>Apply to VA for relief of firearms prohibitions imposed by the law by submitting a request to VA. VA will determine whether such relief is warranted under M21-1, Pt. III, Subpart v, Chapter 9</a:t>
            </a:r>
          </a:p>
          <a:p>
            <a:pPr>
              <a:lnSpc>
                <a:spcPct val="120000"/>
              </a:lnSpc>
              <a:defRPr/>
            </a:pPr>
            <a:r>
              <a:rPr lang="en-US" altLang="en-US" sz="2400" dirty="0"/>
              <a:t>Request to have the inability to manage VA benefits be re-evaluated.  </a:t>
            </a:r>
          </a:p>
          <a:p>
            <a:pPr>
              <a:lnSpc>
                <a:spcPct val="120000"/>
              </a:lnSpc>
              <a:defRPr/>
            </a:pPr>
            <a:r>
              <a:rPr lang="en-US" altLang="en-US" sz="2400" dirty="0"/>
              <a:t>If a re-evaluation is requested, submit the request in writing with any supporting medical evidence to the Regional Office of jurisdiction (ROJ) or controlling Pension Management Center.</a:t>
            </a:r>
          </a:p>
          <a:p>
            <a:pPr>
              <a:lnSpc>
                <a:spcPct val="90000"/>
              </a:lnSpc>
              <a:defRPr/>
            </a:pPr>
            <a:r>
              <a:rPr lang="en-US" altLang="en-US" sz="2400" dirty="0"/>
              <a:t>Have a new fiduciary appointed, at any time. </a:t>
            </a:r>
          </a:p>
        </p:txBody>
      </p:sp>
      <p:sp>
        <p:nvSpPr>
          <p:cNvPr id="4" name="Slide Number Placeholder 3"/>
          <p:cNvSpPr>
            <a:spLocks noGrp="1"/>
          </p:cNvSpPr>
          <p:nvPr>
            <p:ph type="sldNum" sz="quarter" idx="12"/>
          </p:nvPr>
        </p:nvSpPr>
        <p:spPr/>
        <p:txBody>
          <a:bodyPr/>
          <a:lstStyle/>
          <a:p>
            <a:fld id="{F38D0C9B-08D2-4B5B-9ECC-3DC5A71D964A}" type="slidenum">
              <a:rPr lang="en-US" smtClean="0"/>
              <a:t>17</a:t>
            </a:fld>
            <a:endParaRPr lang="en-US"/>
          </a:p>
        </p:txBody>
      </p:sp>
      <p:sp>
        <p:nvSpPr>
          <p:cNvPr id="2" name="Title 1"/>
          <p:cNvSpPr>
            <a:spLocks noGrp="1"/>
          </p:cNvSpPr>
          <p:nvPr>
            <p:ph type="title"/>
          </p:nvPr>
        </p:nvSpPr>
        <p:spPr/>
        <p:txBody>
          <a:bodyPr>
            <a:normAutofit/>
          </a:bodyPr>
          <a:lstStyle/>
          <a:p>
            <a:r>
              <a:rPr lang="en-US" altLang="en-US" dirty="0"/>
              <a:t>Rights if rated incompetent</a:t>
            </a:r>
            <a:endParaRPr lang="en-US" dirty="0"/>
          </a:p>
        </p:txBody>
      </p:sp>
    </p:spTree>
    <p:extLst>
      <p:ext uri="{BB962C8B-B14F-4D97-AF65-F5344CB8AC3E}">
        <p14:creationId xmlns:p14="http://schemas.microsoft.com/office/powerpoint/2010/main" val="651643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92826"/>
            <a:ext cx="10982632" cy="4682468"/>
          </a:xfrm>
        </p:spPr>
        <p:txBody>
          <a:bodyPr>
            <a:noAutofit/>
          </a:bodyPr>
          <a:lstStyle/>
          <a:p>
            <a:r>
              <a:rPr lang="en-US" altLang="en-US" sz="2400" dirty="0"/>
              <a:t>An initial VA Field Examination will be scheduled for the purpose of appointing a fiduciary to assist in managing VA benefits.  During the field examination, the following information needs to be available for review by the field examiner:</a:t>
            </a:r>
          </a:p>
          <a:p>
            <a:endParaRPr lang="en-US" altLang="en-US" sz="2400" dirty="0"/>
          </a:p>
          <a:p>
            <a:pPr lvl="1">
              <a:lnSpc>
                <a:spcPct val="90000"/>
              </a:lnSpc>
              <a:defRPr/>
            </a:pPr>
            <a:r>
              <a:rPr lang="en-US" altLang="en-US" sz="2200" dirty="0"/>
              <a:t>Photo identification.</a:t>
            </a:r>
          </a:p>
          <a:p>
            <a:pPr lvl="1">
              <a:lnSpc>
                <a:spcPct val="90000"/>
              </a:lnSpc>
              <a:defRPr/>
            </a:pPr>
            <a:r>
              <a:rPr lang="en-US" altLang="en-US" sz="2200" dirty="0"/>
              <a:t>The source and amount of all monthly bills, recurring expenses (annual, bi-annual, quarterly, etc.), and income.</a:t>
            </a:r>
          </a:p>
          <a:p>
            <a:pPr lvl="1">
              <a:lnSpc>
                <a:spcPct val="90000"/>
              </a:lnSpc>
              <a:defRPr/>
            </a:pPr>
            <a:r>
              <a:rPr lang="en-US" altLang="en-US" sz="2200" dirty="0"/>
              <a:t>A list of all assets, to include bank accounts, owned property, stocks, bonds, life insurance, burial plans, etc. </a:t>
            </a:r>
          </a:p>
          <a:p>
            <a:pPr lvl="1">
              <a:lnSpc>
                <a:spcPct val="90000"/>
              </a:lnSpc>
              <a:defRPr/>
            </a:pPr>
            <a:r>
              <a:rPr lang="en-US" altLang="en-US" sz="2200" dirty="0"/>
              <a:t>Name, phone number, and address of next of kin.</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18</a:t>
            </a:fld>
            <a:endParaRPr lang="en-US"/>
          </a:p>
        </p:txBody>
      </p:sp>
      <p:sp>
        <p:nvSpPr>
          <p:cNvPr id="2" name="Title 1"/>
          <p:cNvSpPr>
            <a:spLocks noGrp="1"/>
          </p:cNvSpPr>
          <p:nvPr>
            <p:ph type="title"/>
          </p:nvPr>
        </p:nvSpPr>
        <p:spPr/>
        <p:txBody>
          <a:bodyPr>
            <a:normAutofit/>
          </a:bodyPr>
          <a:lstStyle/>
          <a:p>
            <a:r>
              <a:rPr lang="en-US" dirty="0"/>
              <a:t>The VA Field Examination</a:t>
            </a:r>
          </a:p>
        </p:txBody>
      </p:sp>
    </p:spTree>
    <p:extLst>
      <p:ext uri="{BB962C8B-B14F-4D97-AF65-F5344CB8AC3E}">
        <p14:creationId xmlns:p14="http://schemas.microsoft.com/office/powerpoint/2010/main" val="5655224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9768" y="1393236"/>
            <a:ext cx="10982632" cy="4882058"/>
          </a:xfrm>
        </p:spPr>
        <p:txBody>
          <a:bodyPr>
            <a:normAutofit fontScale="92500" lnSpcReduction="10000"/>
          </a:bodyPr>
          <a:lstStyle/>
          <a:p>
            <a:pPr>
              <a:lnSpc>
                <a:spcPct val="90000"/>
              </a:lnSpc>
              <a:buNone/>
              <a:defRPr/>
            </a:pPr>
            <a:r>
              <a:rPr lang="en-US" altLang="en-US" dirty="0"/>
              <a:t>Some common types of exams :</a:t>
            </a:r>
          </a:p>
          <a:p>
            <a:pPr>
              <a:lnSpc>
                <a:spcPct val="90000"/>
              </a:lnSpc>
              <a:buNone/>
              <a:defRPr/>
            </a:pPr>
            <a:endParaRPr lang="en-US" altLang="en-US" dirty="0"/>
          </a:p>
          <a:p>
            <a:pPr>
              <a:lnSpc>
                <a:spcPct val="90000"/>
              </a:lnSpc>
              <a:defRPr/>
            </a:pPr>
            <a:r>
              <a:rPr lang="en-US" altLang="en-US" dirty="0"/>
              <a:t>Initial Appointment (IA) examination</a:t>
            </a:r>
          </a:p>
          <a:p>
            <a:pPr>
              <a:lnSpc>
                <a:spcPct val="90000"/>
              </a:lnSpc>
              <a:defRPr/>
            </a:pPr>
            <a:endParaRPr lang="en-US" altLang="en-US" dirty="0"/>
          </a:p>
          <a:p>
            <a:pPr>
              <a:lnSpc>
                <a:spcPct val="90000"/>
              </a:lnSpc>
              <a:defRPr/>
            </a:pPr>
            <a:r>
              <a:rPr lang="en-US" altLang="en-US" dirty="0"/>
              <a:t>Follow-Up (FB) examination (6 months for supervised direct pay, or every 1, 2 or 3 years, depending on circumstances) </a:t>
            </a:r>
          </a:p>
          <a:p>
            <a:pPr>
              <a:lnSpc>
                <a:spcPct val="90000"/>
              </a:lnSpc>
              <a:defRPr/>
            </a:pPr>
            <a:endParaRPr lang="en-US" altLang="en-US" dirty="0"/>
          </a:p>
          <a:p>
            <a:pPr>
              <a:lnSpc>
                <a:spcPct val="90000"/>
              </a:lnSpc>
              <a:defRPr/>
            </a:pPr>
            <a:r>
              <a:rPr lang="en-US" altLang="en-US" dirty="0"/>
              <a:t>May qualify for alternate contact follow-up (via phone or mail) </a:t>
            </a:r>
          </a:p>
          <a:p>
            <a:pPr marL="0" indent="0">
              <a:buNone/>
              <a:defRPr/>
            </a:pPr>
            <a:endParaRPr lang="en-US" altLang="en-US" dirty="0"/>
          </a:p>
          <a:p>
            <a:pPr>
              <a:lnSpc>
                <a:spcPct val="90000"/>
              </a:lnSpc>
              <a:defRPr/>
            </a:pPr>
            <a:r>
              <a:rPr lang="en-US" altLang="en-US" dirty="0"/>
              <a:t>Misuse investigation</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19</a:t>
            </a:fld>
            <a:endParaRPr lang="en-US"/>
          </a:p>
        </p:txBody>
      </p:sp>
      <p:sp>
        <p:nvSpPr>
          <p:cNvPr id="2" name="Title 1"/>
          <p:cNvSpPr>
            <a:spLocks noGrp="1"/>
          </p:cNvSpPr>
          <p:nvPr>
            <p:ph type="title"/>
          </p:nvPr>
        </p:nvSpPr>
        <p:spPr/>
        <p:txBody>
          <a:bodyPr>
            <a:normAutofit/>
          </a:bodyPr>
          <a:lstStyle/>
          <a:p>
            <a:r>
              <a:rPr lang="en-US" altLang="en-US" dirty="0"/>
              <a:t>Types of Field Examinations</a:t>
            </a:r>
            <a:endParaRPr lang="en-US" dirty="0"/>
          </a:p>
        </p:txBody>
      </p:sp>
    </p:spTree>
    <p:extLst>
      <p:ext uri="{BB962C8B-B14F-4D97-AF65-F5344CB8AC3E}">
        <p14:creationId xmlns:p14="http://schemas.microsoft.com/office/powerpoint/2010/main" val="2739217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dirty="0"/>
              <a:t>VA fiduciary web address with links to short videos: </a:t>
            </a:r>
          </a:p>
          <a:p>
            <a:pPr marL="0" indent="0">
              <a:buNone/>
            </a:pPr>
            <a:r>
              <a:rPr lang="en-US" altLang="en-US" sz="2800" dirty="0">
                <a:solidFill>
                  <a:schemeClr val="accent1">
                    <a:lumMod val="75000"/>
                  </a:schemeClr>
                </a:solidFill>
                <a:hlinkClick r:id="rId3"/>
              </a:rPr>
              <a:t>http://www.benefits.va.gov/fiduciary/index.asp#</a:t>
            </a:r>
            <a:endParaRPr lang="en-US" altLang="en-US" sz="2800" dirty="0">
              <a:solidFill>
                <a:schemeClr val="accent1">
                  <a:lumMod val="75000"/>
                </a:schemeClr>
              </a:solidFill>
            </a:endParaRPr>
          </a:p>
          <a:p>
            <a:pPr>
              <a:lnSpc>
                <a:spcPct val="90000"/>
              </a:lnSpc>
              <a:defRPr/>
            </a:pPr>
            <a:endParaRPr lang="en-US" altLang="en-US" sz="2800" dirty="0"/>
          </a:p>
          <a:p>
            <a:pPr>
              <a:lnSpc>
                <a:spcPct val="90000"/>
              </a:lnSpc>
              <a:defRPr/>
            </a:pPr>
            <a:r>
              <a:rPr lang="en-US" altLang="en-US" sz="2800" dirty="0"/>
              <a:t>Fiduciary Program Manual:</a:t>
            </a:r>
          </a:p>
          <a:p>
            <a:pPr marL="0" indent="0">
              <a:buNone/>
            </a:pPr>
            <a:r>
              <a:rPr lang="en-US" sz="2400" dirty="0">
                <a:hlinkClick r:id="rId4"/>
              </a:rPr>
              <a:t>https://www.knowva.ebenefits.va.gov/system/templates/selfservice/va_ssnew/help/customer/locale/en-US/portal/554400000001018/topic/554400000004378/Fiduciary-Program-Manual</a:t>
            </a:r>
            <a:endParaRPr lang="en-US" sz="2400" dirty="0"/>
          </a:p>
          <a:p>
            <a:pPr marL="0" indent="0">
              <a:buNone/>
            </a:pPr>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2</a:t>
            </a:fld>
            <a:endParaRPr lang="en-US" dirty="0"/>
          </a:p>
        </p:txBody>
      </p:sp>
      <p:sp>
        <p:nvSpPr>
          <p:cNvPr id="2" name="Title 1"/>
          <p:cNvSpPr>
            <a:spLocks noGrp="1"/>
          </p:cNvSpPr>
          <p:nvPr>
            <p:ph type="title"/>
          </p:nvPr>
        </p:nvSpPr>
        <p:spPr/>
        <p:txBody>
          <a:bodyPr>
            <a:normAutofit/>
          </a:bodyPr>
          <a:lstStyle/>
          <a:p>
            <a:r>
              <a:rPr lang="en-US" dirty="0"/>
              <a:t>Reference Material</a:t>
            </a:r>
          </a:p>
        </p:txBody>
      </p:sp>
    </p:spTree>
    <p:extLst>
      <p:ext uri="{BB962C8B-B14F-4D97-AF65-F5344CB8AC3E}">
        <p14:creationId xmlns:p14="http://schemas.microsoft.com/office/powerpoint/2010/main" val="2975928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2658"/>
            <a:ext cx="10982632" cy="4672636"/>
          </a:xfrm>
        </p:spPr>
        <p:txBody>
          <a:bodyPr/>
          <a:lstStyle/>
          <a:p>
            <a:pPr>
              <a:lnSpc>
                <a:spcPct val="90000"/>
              </a:lnSpc>
              <a:spcBef>
                <a:spcPct val="0"/>
              </a:spcBef>
              <a:buClr>
                <a:schemeClr val="tx1"/>
              </a:buClr>
              <a:defRPr/>
            </a:pPr>
            <a:r>
              <a:rPr lang="en-US" altLang="en-US" dirty="0">
                <a:latin typeface="Calibri" panose="020F0502020204030204" pitchFamily="34" charset="0"/>
              </a:rPr>
              <a:t>During the follow-up field examination, VA interviews the beneficiary, contacts the fiduciary, and either recommends continuing the appointment or replacing the fiduciary</a:t>
            </a:r>
          </a:p>
          <a:p>
            <a:pPr>
              <a:lnSpc>
                <a:spcPct val="90000"/>
              </a:lnSpc>
              <a:spcBef>
                <a:spcPct val="0"/>
              </a:spcBef>
              <a:buClr>
                <a:schemeClr val="tx1"/>
              </a:buClr>
              <a:defRPr/>
            </a:pPr>
            <a:endParaRPr lang="en-US" altLang="en-US" dirty="0">
              <a:latin typeface="Calibri" panose="020F0502020204030204" pitchFamily="34" charset="0"/>
            </a:endParaRPr>
          </a:p>
          <a:p>
            <a:pPr>
              <a:lnSpc>
                <a:spcPct val="90000"/>
              </a:lnSpc>
              <a:spcBef>
                <a:spcPct val="0"/>
              </a:spcBef>
              <a:buClr>
                <a:schemeClr val="tx1"/>
              </a:buClr>
              <a:defRPr/>
            </a:pPr>
            <a:r>
              <a:rPr lang="en-US" altLang="en-US" dirty="0">
                <a:latin typeface="Calibri" panose="020F0502020204030204" pitchFamily="34" charset="0"/>
              </a:rPr>
              <a:t>Scheduling Follow-up Exams:</a:t>
            </a:r>
          </a:p>
          <a:p>
            <a:pPr marL="746125" lvl="3">
              <a:lnSpc>
                <a:spcPct val="80000"/>
              </a:lnSpc>
              <a:buClr>
                <a:schemeClr val="tx1"/>
              </a:buClr>
              <a:defRPr/>
            </a:pPr>
            <a:r>
              <a:rPr lang="en-US" altLang="en-US" sz="2400" dirty="0">
                <a:latin typeface="Calibri" panose="020F0502020204030204" pitchFamily="34" charset="0"/>
              </a:rPr>
              <a:t>6 month follow-up exam for supervised direct pay</a:t>
            </a:r>
          </a:p>
          <a:p>
            <a:pPr marL="746125" lvl="3">
              <a:lnSpc>
                <a:spcPct val="80000"/>
              </a:lnSpc>
              <a:buClr>
                <a:schemeClr val="tx1"/>
              </a:buClr>
              <a:buNone/>
              <a:defRPr/>
            </a:pPr>
            <a:endParaRPr lang="en-US" altLang="en-US" sz="800" dirty="0">
              <a:latin typeface="Calibri" panose="020F0502020204030204" pitchFamily="34" charset="0"/>
            </a:endParaRPr>
          </a:p>
          <a:p>
            <a:pPr marL="746125" lvl="3">
              <a:lnSpc>
                <a:spcPct val="80000"/>
              </a:lnSpc>
              <a:buClr>
                <a:schemeClr val="tx1"/>
              </a:buClr>
              <a:defRPr/>
            </a:pPr>
            <a:r>
              <a:rPr lang="en-US" altLang="en-US" sz="2400" dirty="0">
                <a:latin typeface="Calibri" panose="020F0502020204030204" pitchFamily="34" charset="0"/>
              </a:rPr>
              <a:t>First follow-up one year after the initial field examination</a:t>
            </a:r>
          </a:p>
          <a:p>
            <a:pPr marL="746125" lvl="3">
              <a:lnSpc>
                <a:spcPct val="80000"/>
              </a:lnSpc>
              <a:buClr>
                <a:schemeClr val="tx1"/>
              </a:buClr>
              <a:defRPr/>
            </a:pPr>
            <a:endParaRPr lang="en-US" altLang="en-US" sz="800" dirty="0">
              <a:latin typeface="Calibri" panose="020F0502020204030204" pitchFamily="34" charset="0"/>
            </a:endParaRPr>
          </a:p>
          <a:p>
            <a:pPr marL="746125" lvl="3">
              <a:lnSpc>
                <a:spcPct val="80000"/>
              </a:lnSpc>
              <a:buClr>
                <a:schemeClr val="tx1"/>
              </a:buClr>
              <a:defRPr/>
            </a:pPr>
            <a:r>
              <a:rPr lang="en-US" altLang="en-US" sz="2400" dirty="0">
                <a:latin typeface="Calibri" panose="020F0502020204030204" pitchFamily="34" charset="0"/>
              </a:rPr>
              <a:t>Subsequent follow-ups based on the circumstances unique to each individual beneficiary’s situation</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20</a:t>
            </a:fld>
            <a:endParaRPr lang="en-US"/>
          </a:p>
        </p:txBody>
      </p:sp>
      <p:sp>
        <p:nvSpPr>
          <p:cNvPr id="2" name="Title 1"/>
          <p:cNvSpPr>
            <a:spLocks noGrp="1"/>
          </p:cNvSpPr>
          <p:nvPr>
            <p:ph type="title"/>
          </p:nvPr>
        </p:nvSpPr>
        <p:spPr/>
        <p:txBody>
          <a:bodyPr>
            <a:normAutofit/>
          </a:bodyPr>
          <a:lstStyle/>
          <a:p>
            <a:r>
              <a:rPr lang="en-US" dirty="0"/>
              <a:t>Follow-up Field Exams</a:t>
            </a:r>
          </a:p>
        </p:txBody>
      </p:sp>
    </p:spTree>
    <p:extLst>
      <p:ext uri="{BB962C8B-B14F-4D97-AF65-F5344CB8AC3E}">
        <p14:creationId xmlns:p14="http://schemas.microsoft.com/office/powerpoint/2010/main" val="32348220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9265" y="1592826"/>
            <a:ext cx="10943303" cy="4682468"/>
          </a:xfrm>
        </p:spPr>
        <p:txBody>
          <a:bodyPr>
            <a:noAutofit/>
          </a:bodyPr>
          <a:lstStyle/>
          <a:p>
            <a:pPr marL="0" indent="0">
              <a:buNone/>
            </a:pPr>
            <a:r>
              <a:rPr lang="en-US" sz="2800" dirty="0"/>
              <a:t>VA may conduct an unscheduled field exam when: </a:t>
            </a:r>
          </a:p>
          <a:p>
            <a:r>
              <a:rPr lang="en-US" sz="2800" dirty="0"/>
              <a:t>A problem is identified  </a:t>
            </a:r>
          </a:p>
          <a:p>
            <a:r>
              <a:rPr lang="en-US" sz="2800" dirty="0"/>
              <a:t>A public report of concern is received, OR </a:t>
            </a:r>
          </a:p>
          <a:p>
            <a:r>
              <a:rPr lang="en-US" sz="2800" dirty="0"/>
              <a:t>The fiduciary fails to respond or inappropriately responds to a VA telephone or correspondence inquiry</a:t>
            </a:r>
          </a:p>
          <a:p>
            <a:endParaRPr lang="en-US" sz="2800" dirty="0"/>
          </a:p>
          <a:p>
            <a:pPr marL="0" indent="0">
              <a:buNone/>
            </a:pPr>
            <a:r>
              <a:rPr lang="en-US" sz="2800" dirty="0"/>
              <a:t>VA performs field examinations through face-to-face contact, telephone call or letter</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21</a:t>
            </a:fld>
            <a:endParaRPr lang="en-US"/>
          </a:p>
        </p:txBody>
      </p:sp>
      <p:sp>
        <p:nvSpPr>
          <p:cNvPr id="2" name="Title 1"/>
          <p:cNvSpPr>
            <a:spLocks noGrp="1"/>
          </p:cNvSpPr>
          <p:nvPr>
            <p:ph type="title"/>
          </p:nvPr>
        </p:nvSpPr>
        <p:spPr/>
        <p:txBody>
          <a:bodyPr>
            <a:normAutofit/>
          </a:bodyPr>
          <a:lstStyle/>
          <a:p>
            <a:r>
              <a:rPr lang="en-US" dirty="0"/>
              <a:t>Follow-up Field Exams</a:t>
            </a:r>
          </a:p>
        </p:txBody>
      </p:sp>
    </p:spTree>
    <p:extLst>
      <p:ext uri="{BB962C8B-B14F-4D97-AF65-F5344CB8AC3E}">
        <p14:creationId xmlns:p14="http://schemas.microsoft.com/office/powerpoint/2010/main" val="41306474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12490"/>
            <a:ext cx="10972800" cy="4564816"/>
          </a:xfrm>
        </p:spPr>
        <p:txBody>
          <a:bodyPr>
            <a:noAutofit/>
          </a:bodyPr>
          <a:lstStyle/>
          <a:p>
            <a:pPr>
              <a:defRPr/>
            </a:pPr>
            <a:r>
              <a:rPr lang="en-US" altLang="en-US" sz="2400" dirty="0"/>
              <a:t>Upon determining a beneficiary is unable to manage his or her financial affairs, VA will appoint a fiduciary. </a:t>
            </a:r>
          </a:p>
          <a:p>
            <a:pPr marL="0" indent="0">
              <a:buNone/>
              <a:defRPr/>
            </a:pPr>
            <a:endParaRPr lang="en-US" altLang="en-US" sz="1000" dirty="0"/>
          </a:p>
          <a:p>
            <a:pPr>
              <a:defRPr/>
            </a:pPr>
            <a:r>
              <a:rPr lang="en-US" altLang="en-US" sz="2400" dirty="0"/>
              <a:t>The fiduciary, normally chosen by the beneficiary, must undergo an investigation of their suitability to serve.</a:t>
            </a:r>
          </a:p>
          <a:p>
            <a:pPr marL="0" indent="0">
              <a:buNone/>
              <a:defRPr/>
            </a:pPr>
            <a:r>
              <a:rPr lang="en-US" altLang="en-US" sz="2400" dirty="0"/>
              <a:t> </a:t>
            </a:r>
          </a:p>
          <a:p>
            <a:pPr>
              <a:defRPr/>
            </a:pPr>
            <a:r>
              <a:rPr lang="en-US" altLang="en-US" sz="2400" dirty="0"/>
              <a:t>The fiduciary is responsible to the beneficiary and oversees financial management of VA benefit payments. </a:t>
            </a:r>
          </a:p>
          <a:p>
            <a:pPr marL="0" indent="0">
              <a:buNone/>
              <a:defRPr/>
            </a:pPr>
            <a:endParaRPr lang="en-US" altLang="en-US" sz="900" dirty="0"/>
          </a:p>
          <a:p>
            <a:pPr>
              <a:defRPr/>
            </a:pPr>
            <a:r>
              <a:rPr lang="en-US" altLang="en-US" sz="2400" dirty="0"/>
              <a:t>Generally, family members or friends serve as fiduciaries for beneficiaries; however, when friends and family are not able to serve, VA looks for qualified individuals or organizations to serve as a fiduciary</a:t>
            </a:r>
            <a:r>
              <a:rPr lang="en-US" altLang="en-US" sz="2800" dirty="0"/>
              <a:t>.</a:t>
            </a:r>
            <a:endParaRPr lang="en-US" altLang="en-US" sz="2400" dirty="0"/>
          </a:p>
          <a:p>
            <a:endParaRPr lang="en-US" sz="2800" dirty="0"/>
          </a:p>
        </p:txBody>
      </p:sp>
      <p:sp>
        <p:nvSpPr>
          <p:cNvPr id="4" name="Slide Number Placeholder 3"/>
          <p:cNvSpPr>
            <a:spLocks noGrp="1"/>
          </p:cNvSpPr>
          <p:nvPr>
            <p:ph type="sldNum" sz="quarter" idx="12"/>
          </p:nvPr>
        </p:nvSpPr>
        <p:spPr/>
        <p:txBody>
          <a:bodyPr/>
          <a:lstStyle/>
          <a:p>
            <a:fld id="{F38D0C9B-08D2-4B5B-9ECC-3DC5A71D964A}" type="slidenum">
              <a:rPr lang="en-US" smtClean="0"/>
              <a:t>22</a:t>
            </a:fld>
            <a:endParaRPr lang="en-US"/>
          </a:p>
        </p:txBody>
      </p:sp>
      <p:sp>
        <p:nvSpPr>
          <p:cNvPr id="2" name="Title 1"/>
          <p:cNvSpPr>
            <a:spLocks noGrp="1"/>
          </p:cNvSpPr>
          <p:nvPr>
            <p:ph type="title"/>
          </p:nvPr>
        </p:nvSpPr>
        <p:spPr/>
        <p:txBody>
          <a:bodyPr>
            <a:normAutofit/>
          </a:bodyPr>
          <a:lstStyle/>
          <a:p>
            <a:r>
              <a:rPr lang="en-US" dirty="0"/>
              <a:t>How is a fiduciary appointed?</a:t>
            </a:r>
          </a:p>
        </p:txBody>
      </p:sp>
    </p:spTree>
    <p:extLst>
      <p:ext uri="{BB962C8B-B14F-4D97-AF65-F5344CB8AC3E}">
        <p14:creationId xmlns:p14="http://schemas.microsoft.com/office/powerpoint/2010/main" val="10242752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432" y="1602658"/>
            <a:ext cx="10972800" cy="4672636"/>
          </a:xfrm>
        </p:spPr>
        <p:txBody>
          <a:bodyPr/>
          <a:lstStyle/>
          <a:p>
            <a:pPr>
              <a:defRPr/>
            </a:pPr>
            <a:r>
              <a:rPr lang="en-US" altLang="en-US" dirty="0"/>
              <a:t>During the selection process, the VA will first seek to qualify the individual the beneficiary desires to serve as the fiduciary.</a:t>
            </a:r>
          </a:p>
          <a:p>
            <a:pPr>
              <a:defRPr/>
            </a:pPr>
            <a:endParaRPr lang="en-US" altLang="en-US" dirty="0"/>
          </a:p>
          <a:p>
            <a:pPr>
              <a:defRPr/>
            </a:pPr>
            <a:r>
              <a:rPr lang="en-US" altLang="en-US" dirty="0"/>
              <a:t>The fiduciary selection is based on an assessment of the qualifications of the proposed fiduciary. When seeking a fiduciary the following individuals may be considered:</a:t>
            </a:r>
            <a:endParaRPr lang="en-US" altLang="en-US" sz="3600" dirty="0"/>
          </a:p>
        </p:txBody>
      </p:sp>
      <p:sp>
        <p:nvSpPr>
          <p:cNvPr id="4" name="Slide Number Placeholder 3"/>
          <p:cNvSpPr>
            <a:spLocks noGrp="1"/>
          </p:cNvSpPr>
          <p:nvPr>
            <p:ph type="sldNum" sz="quarter" idx="12"/>
          </p:nvPr>
        </p:nvSpPr>
        <p:spPr/>
        <p:txBody>
          <a:bodyPr/>
          <a:lstStyle/>
          <a:p>
            <a:fld id="{F38D0C9B-08D2-4B5B-9ECC-3DC5A71D964A}" type="slidenum">
              <a:rPr lang="en-US" smtClean="0"/>
              <a:t>23</a:t>
            </a:fld>
            <a:endParaRPr lang="en-US"/>
          </a:p>
        </p:txBody>
      </p:sp>
      <p:sp>
        <p:nvSpPr>
          <p:cNvPr id="2" name="Title 1"/>
          <p:cNvSpPr>
            <a:spLocks noGrp="1"/>
          </p:cNvSpPr>
          <p:nvPr>
            <p:ph type="title"/>
          </p:nvPr>
        </p:nvSpPr>
        <p:spPr/>
        <p:txBody>
          <a:bodyPr>
            <a:normAutofit/>
          </a:bodyPr>
          <a:lstStyle/>
          <a:p>
            <a:r>
              <a:rPr lang="en-US" altLang="en-US" dirty="0"/>
              <a:t>Selection of a Fiduciary</a:t>
            </a:r>
            <a:endParaRPr lang="en-US" dirty="0"/>
          </a:p>
        </p:txBody>
      </p:sp>
    </p:spTree>
    <p:extLst>
      <p:ext uri="{BB962C8B-B14F-4D97-AF65-F5344CB8AC3E}">
        <p14:creationId xmlns:p14="http://schemas.microsoft.com/office/powerpoint/2010/main" val="13082816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nSpc>
                <a:spcPct val="90000"/>
              </a:lnSpc>
              <a:defRPr/>
            </a:pPr>
            <a:endParaRPr lang="en-US" altLang="en-US" sz="3600" dirty="0"/>
          </a:p>
          <a:p>
            <a:pPr>
              <a:lnSpc>
                <a:spcPct val="90000"/>
              </a:lnSpc>
              <a:defRPr/>
            </a:pPr>
            <a:r>
              <a:rPr lang="en-US" altLang="en-US" sz="3600" dirty="0"/>
              <a:t>A spouse or family member</a:t>
            </a:r>
          </a:p>
          <a:p>
            <a:pPr>
              <a:lnSpc>
                <a:spcPct val="90000"/>
              </a:lnSpc>
              <a:defRPr/>
            </a:pPr>
            <a:endParaRPr lang="en-US" altLang="en-US" sz="3600" dirty="0"/>
          </a:p>
          <a:p>
            <a:pPr>
              <a:lnSpc>
                <a:spcPct val="90000"/>
              </a:lnSpc>
              <a:defRPr/>
            </a:pPr>
            <a:r>
              <a:rPr lang="en-US" altLang="en-US" sz="3600" dirty="0"/>
              <a:t>Court-appointed fiduciaries</a:t>
            </a:r>
          </a:p>
          <a:p>
            <a:pPr>
              <a:lnSpc>
                <a:spcPct val="90000"/>
              </a:lnSpc>
              <a:defRPr/>
            </a:pPr>
            <a:endParaRPr lang="en-US" altLang="en-US" sz="3600" dirty="0"/>
          </a:p>
          <a:p>
            <a:pPr>
              <a:lnSpc>
                <a:spcPct val="90000"/>
              </a:lnSpc>
              <a:defRPr/>
            </a:pPr>
            <a:r>
              <a:rPr lang="en-US" altLang="en-US" sz="3600" dirty="0"/>
              <a:t>Another interested party, or</a:t>
            </a:r>
          </a:p>
          <a:p>
            <a:pPr>
              <a:lnSpc>
                <a:spcPct val="90000"/>
              </a:lnSpc>
              <a:defRPr/>
            </a:pPr>
            <a:endParaRPr lang="en-US" altLang="en-US" sz="3600" dirty="0"/>
          </a:p>
          <a:p>
            <a:pPr>
              <a:lnSpc>
                <a:spcPct val="90000"/>
              </a:lnSpc>
              <a:defRPr/>
            </a:pPr>
            <a:r>
              <a:rPr lang="en-US" altLang="en-US" sz="3600" dirty="0"/>
              <a:t>A professional fiduciary</a:t>
            </a:r>
            <a:endParaRPr lang="en-US" altLang="en-US" sz="4050" dirty="0"/>
          </a:p>
          <a:p>
            <a:pPr>
              <a:defRPr/>
            </a:pPr>
            <a:endParaRPr lang="en-US" altLang="en-US" sz="3600" dirty="0"/>
          </a:p>
        </p:txBody>
      </p:sp>
      <p:sp>
        <p:nvSpPr>
          <p:cNvPr id="4" name="Slide Number Placeholder 3"/>
          <p:cNvSpPr>
            <a:spLocks noGrp="1"/>
          </p:cNvSpPr>
          <p:nvPr>
            <p:ph type="sldNum" sz="quarter" idx="12"/>
          </p:nvPr>
        </p:nvSpPr>
        <p:spPr/>
        <p:txBody>
          <a:bodyPr/>
          <a:lstStyle/>
          <a:p>
            <a:fld id="{F38D0C9B-08D2-4B5B-9ECC-3DC5A71D964A}" type="slidenum">
              <a:rPr lang="en-US" smtClean="0"/>
              <a:t>24</a:t>
            </a:fld>
            <a:endParaRPr lang="en-US"/>
          </a:p>
        </p:txBody>
      </p:sp>
      <p:sp>
        <p:nvSpPr>
          <p:cNvPr id="2" name="Title 1"/>
          <p:cNvSpPr>
            <a:spLocks noGrp="1"/>
          </p:cNvSpPr>
          <p:nvPr>
            <p:ph type="title"/>
          </p:nvPr>
        </p:nvSpPr>
        <p:spPr/>
        <p:txBody>
          <a:bodyPr>
            <a:normAutofit/>
          </a:bodyPr>
          <a:lstStyle/>
          <a:p>
            <a:r>
              <a:rPr lang="en-US" altLang="en-US" dirty="0"/>
              <a:t>Selection of a Fiduciary</a:t>
            </a:r>
            <a:endParaRPr lang="en-US" dirty="0"/>
          </a:p>
        </p:txBody>
      </p:sp>
    </p:spTree>
    <p:extLst>
      <p:ext uri="{BB962C8B-B14F-4D97-AF65-F5344CB8AC3E}">
        <p14:creationId xmlns:p14="http://schemas.microsoft.com/office/powerpoint/2010/main" val="10631801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93236"/>
            <a:ext cx="10962968" cy="4882058"/>
          </a:xfrm>
        </p:spPr>
        <p:txBody>
          <a:bodyPr>
            <a:normAutofit fontScale="92500" lnSpcReduction="20000"/>
          </a:bodyPr>
          <a:lstStyle/>
          <a:p>
            <a:pPr marL="0" indent="0">
              <a:lnSpc>
                <a:spcPct val="120000"/>
              </a:lnSpc>
              <a:buNone/>
              <a:defRPr/>
            </a:pPr>
            <a:r>
              <a:rPr lang="en-US" altLang="en-US" sz="3600" dirty="0"/>
              <a:t>An assessment of the qualifications of a proposed fiduciary includes, but is not limited to:</a:t>
            </a:r>
          </a:p>
          <a:p>
            <a:pPr>
              <a:defRPr/>
            </a:pPr>
            <a:endParaRPr lang="en-US" altLang="en-US" sz="3600" dirty="0"/>
          </a:p>
          <a:p>
            <a:pPr>
              <a:lnSpc>
                <a:spcPct val="120000"/>
              </a:lnSpc>
              <a:defRPr/>
            </a:pPr>
            <a:r>
              <a:rPr lang="en-US" altLang="en-US" sz="3600" dirty="0"/>
              <a:t>The willingness to serve and abide by all agreements</a:t>
            </a:r>
          </a:p>
          <a:p>
            <a:pPr>
              <a:lnSpc>
                <a:spcPct val="120000"/>
              </a:lnSpc>
              <a:defRPr/>
            </a:pPr>
            <a:r>
              <a:rPr lang="en-US" altLang="en-US" sz="3600" dirty="0"/>
              <a:t>An interview with a VA representative</a:t>
            </a:r>
          </a:p>
          <a:p>
            <a:pPr>
              <a:lnSpc>
                <a:spcPct val="120000"/>
              </a:lnSpc>
              <a:defRPr/>
            </a:pPr>
            <a:r>
              <a:rPr lang="en-US" altLang="en-US" sz="3600" dirty="0"/>
              <a:t>Credit report review</a:t>
            </a:r>
          </a:p>
          <a:p>
            <a:pPr>
              <a:lnSpc>
                <a:spcPct val="120000"/>
              </a:lnSpc>
              <a:defRPr/>
            </a:pPr>
            <a:r>
              <a:rPr lang="en-US" altLang="en-US" sz="3600" dirty="0"/>
              <a:t>An inquiry into the criminal background, and</a:t>
            </a:r>
          </a:p>
          <a:p>
            <a:pPr>
              <a:lnSpc>
                <a:spcPct val="120000"/>
              </a:lnSpc>
              <a:defRPr/>
            </a:pPr>
            <a:r>
              <a:rPr lang="en-US" altLang="en-US" sz="3600" dirty="0"/>
              <a:t>Interviews with character witnesses</a:t>
            </a:r>
          </a:p>
          <a:p>
            <a:pPr>
              <a:defRPr/>
            </a:pPr>
            <a:endParaRPr lang="en-US" altLang="en-US" sz="3600" dirty="0"/>
          </a:p>
        </p:txBody>
      </p:sp>
      <p:sp>
        <p:nvSpPr>
          <p:cNvPr id="4" name="Slide Number Placeholder 3"/>
          <p:cNvSpPr>
            <a:spLocks noGrp="1"/>
          </p:cNvSpPr>
          <p:nvPr>
            <p:ph type="sldNum" sz="quarter" idx="12"/>
          </p:nvPr>
        </p:nvSpPr>
        <p:spPr/>
        <p:txBody>
          <a:bodyPr/>
          <a:lstStyle/>
          <a:p>
            <a:fld id="{F38D0C9B-08D2-4B5B-9ECC-3DC5A71D964A}" type="slidenum">
              <a:rPr lang="en-US" smtClean="0"/>
              <a:t>25</a:t>
            </a:fld>
            <a:endParaRPr lang="en-US"/>
          </a:p>
        </p:txBody>
      </p:sp>
      <p:sp>
        <p:nvSpPr>
          <p:cNvPr id="2" name="Title 1"/>
          <p:cNvSpPr>
            <a:spLocks noGrp="1"/>
          </p:cNvSpPr>
          <p:nvPr>
            <p:ph type="title"/>
          </p:nvPr>
        </p:nvSpPr>
        <p:spPr/>
        <p:txBody>
          <a:bodyPr>
            <a:normAutofit/>
          </a:bodyPr>
          <a:lstStyle/>
          <a:p>
            <a:r>
              <a:rPr lang="en-US" altLang="en-US" dirty="0"/>
              <a:t>Selection of a Fiduciary</a:t>
            </a:r>
            <a:endParaRPr lang="en-US" dirty="0"/>
          </a:p>
        </p:txBody>
      </p:sp>
    </p:spTree>
    <p:extLst>
      <p:ext uri="{BB962C8B-B14F-4D97-AF65-F5344CB8AC3E}">
        <p14:creationId xmlns:p14="http://schemas.microsoft.com/office/powerpoint/2010/main" val="40346698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431" y="1582994"/>
            <a:ext cx="10982633" cy="4692300"/>
          </a:xfrm>
        </p:spPr>
        <p:txBody>
          <a:bodyPr>
            <a:normAutofit/>
          </a:bodyPr>
          <a:lstStyle/>
          <a:p>
            <a:pPr>
              <a:defRPr/>
            </a:pPr>
            <a:r>
              <a:rPr lang="en-US" altLang="en-US" sz="2800" dirty="0"/>
              <a:t>If an individual would like to become a fiduciary for a family member or friend, he or she should submit a request with the beneficiary‘s name and VA file number, and their name and contact information to the VA regional office.</a:t>
            </a:r>
          </a:p>
          <a:p>
            <a:pPr>
              <a:defRPr/>
            </a:pPr>
            <a:endParaRPr lang="en-US" altLang="en-US" sz="2800" dirty="0"/>
          </a:p>
          <a:p>
            <a:pPr>
              <a:defRPr/>
            </a:pPr>
            <a:r>
              <a:rPr lang="en-US" altLang="en-US" sz="2800" dirty="0"/>
              <a:t>VFW accredited representatives are </a:t>
            </a:r>
            <a:r>
              <a:rPr lang="en-US" altLang="en-US" sz="2800" dirty="0">
                <a:solidFill>
                  <a:srgbClr val="9C1A1E"/>
                </a:solidFill>
              </a:rPr>
              <a:t>NOT</a:t>
            </a:r>
            <a:r>
              <a:rPr lang="en-US" altLang="en-US" sz="2800" dirty="0"/>
              <a:t> able to serve as a fiduciary per VFW policy and procedures.</a:t>
            </a:r>
          </a:p>
          <a:p>
            <a:pPr>
              <a:defRPr/>
            </a:pPr>
            <a:endParaRPr lang="en-US" altLang="en-US" sz="2800" dirty="0"/>
          </a:p>
          <a:p>
            <a:pPr>
              <a:defRPr/>
            </a:pPr>
            <a:endParaRPr lang="en-US" altLang="en-US" dirty="0"/>
          </a:p>
          <a:p>
            <a:pPr>
              <a:defRPr/>
            </a:pPr>
            <a:endParaRPr lang="en-US" altLang="en-US" sz="3000" dirty="0"/>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26</a:t>
            </a:fld>
            <a:endParaRPr lang="en-US"/>
          </a:p>
        </p:txBody>
      </p:sp>
      <p:sp>
        <p:nvSpPr>
          <p:cNvPr id="2" name="Title 1"/>
          <p:cNvSpPr>
            <a:spLocks noGrp="1"/>
          </p:cNvSpPr>
          <p:nvPr>
            <p:ph type="title"/>
          </p:nvPr>
        </p:nvSpPr>
        <p:spPr/>
        <p:txBody>
          <a:bodyPr>
            <a:normAutofit fontScale="90000"/>
          </a:bodyPr>
          <a:lstStyle/>
          <a:p>
            <a:br>
              <a:rPr lang="en-US" altLang="en-US" dirty="0"/>
            </a:br>
            <a:r>
              <a:rPr lang="en-US" altLang="en-US" dirty="0"/>
              <a:t>Want to be a Fiduciary?</a:t>
            </a:r>
            <a:br>
              <a:rPr lang="en-US" altLang="en-US" dirty="0"/>
            </a:br>
            <a:endParaRPr lang="en-US" dirty="0"/>
          </a:p>
        </p:txBody>
      </p:sp>
    </p:spTree>
    <p:extLst>
      <p:ext uri="{BB962C8B-B14F-4D97-AF65-F5344CB8AC3E}">
        <p14:creationId xmlns:p14="http://schemas.microsoft.com/office/powerpoint/2010/main" val="4689737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12490"/>
            <a:ext cx="10515600" cy="4662804"/>
          </a:xfrm>
        </p:spPr>
        <p:txBody>
          <a:bodyPr/>
          <a:lstStyle/>
          <a:p>
            <a:pPr marL="0" indent="0" algn="ctr">
              <a:buNone/>
              <a:defRPr/>
            </a:pPr>
            <a:r>
              <a:rPr lang="en-US" altLang="en-US" sz="2800" dirty="0"/>
              <a:t>Any individual appointed as a VA fiduciary is responsible for managing the beneficiary‘s VA Income and ensuring the beneficiary‘s just debts are paid</a:t>
            </a:r>
          </a:p>
          <a:p>
            <a:pPr>
              <a:defRPr/>
            </a:pPr>
            <a:endParaRPr lang="en-US" altLang="en-US" sz="2800" dirty="0"/>
          </a:p>
          <a:p>
            <a:pPr marL="0" indent="0">
              <a:buNone/>
              <a:defRPr/>
            </a:pPr>
            <a:endParaRPr lang="en-US" altLang="en-US" sz="2800" dirty="0"/>
          </a:p>
          <a:p>
            <a:pPr marL="0" indent="0" algn="ctr">
              <a:buNone/>
              <a:defRPr/>
            </a:pPr>
            <a:r>
              <a:rPr lang="en-US" altLang="en-US" sz="2800" dirty="0"/>
              <a:t>Do you think there are any other responsibilities?</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27</a:t>
            </a:fld>
            <a:endParaRPr lang="en-US"/>
          </a:p>
        </p:txBody>
      </p:sp>
      <p:sp>
        <p:nvSpPr>
          <p:cNvPr id="2" name="Title 1"/>
          <p:cNvSpPr>
            <a:spLocks noGrp="1"/>
          </p:cNvSpPr>
          <p:nvPr>
            <p:ph type="title"/>
          </p:nvPr>
        </p:nvSpPr>
        <p:spPr/>
        <p:txBody>
          <a:bodyPr>
            <a:normAutofit/>
          </a:bodyPr>
          <a:lstStyle/>
          <a:p>
            <a:r>
              <a:rPr lang="en-US" altLang="en-US" dirty="0"/>
              <a:t>Fiduciary Responsibilities</a:t>
            </a:r>
            <a:endParaRPr lang="en-US" dirty="0"/>
          </a:p>
        </p:txBody>
      </p:sp>
    </p:spTree>
    <p:extLst>
      <p:ext uri="{BB962C8B-B14F-4D97-AF65-F5344CB8AC3E}">
        <p14:creationId xmlns:p14="http://schemas.microsoft.com/office/powerpoint/2010/main" val="28007487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432" y="1612490"/>
            <a:ext cx="10972800" cy="4662804"/>
          </a:xfrm>
        </p:spPr>
        <p:txBody>
          <a:bodyPr>
            <a:noAutofit/>
          </a:bodyPr>
          <a:lstStyle/>
          <a:p>
            <a:pPr>
              <a:defRPr/>
            </a:pPr>
            <a:r>
              <a:rPr lang="en-US" altLang="en-US" sz="2400" dirty="0"/>
              <a:t>Utilizing the funds for daily needs (e.g., food, clothing, housing, medical expenses, and personal items) of the beneficiary and his/her recognized dependents</a:t>
            </a:r>
          </a:p>
          <a:p>
            <a:pPr>
              <a:defRPr/>
            </a:pPr>
            <a:r>
              <a:rPr lang="en-US" altLang="en-US" sz="2400" dirty="0"/>
              <a:t>Never borrowing, loaning, or gifting funds belonging to the beneficiary</a:t>
            </a:r>
          </a:p>
          <a:p>
            <a:pPr>
              <a:lnSpc>
                <a:spcPct val="90000"/>
              </a:lnSpc>
              <a:defRPr/>
            </a:pPr>
            <a:r>
              <a:rPr lang="en-US" altLang="en-US" sz="2400" dirty="0"/>
              <a:t>Reporting any of the following changes to the VA </a:t>
            </a:r>
            <a:r>
              <a:rPr lang="en-US" altLang="en-US" sz="2400" dirty="0">
                <a:solidFill>
                  <a:srgbClr val="9C1A1E"/>
                </a:solidFill>
              </a:rPr>
              <a:t>immediately</a:t>
            </a:r>
            <a:r>
              <a:rPr lang="en-US" altLang="en-US" sz="2400" dirty="0"/>
              <a:t>:</a:t>
            </a:r>
          </a:p>
          <a:p>
            <a:pPr lvl="1">
              <a:defRPr/>
            </a:pPr>
            <a:endParaRPr lang="en-US" altLang="en-US" sz="2000" dirty="0"/>
          </a:p>
          <a:p>
            <a:pPr lvl="1">
              <a:defRPr/>
            </a:pPr>
            <a:r>
              <a:rPr lang="en-US" altLang="en-US" sz="2400" dirty="0"/>
              <a:t>Change in address or phone number of the beneficiary or fiduciary</a:t>
            </a:r>
          </a:p>
          <a:p>
            <a:pPr lvl="1">
              <a:defRPr/>
            </a:pPr>
            <a:r>
              <a:rPr lang="en-US" altLang="en-US" sz="2400" dirty="0"/>
              <a:t>Change in income or dependents</a:t>
            </a:r>
          </a:p>
          <a:p>
            <a:pPr lvl="1">
              <a:defRPr/>
            </a:pPr>
            <a:r>
              <a:rPr lang="en-US" altLang="en-US" sz="2400" dirty="0"/>
              <a:t>Incarceration of the beneficiary</a:t>
            </a:r>
          </a:p>
          <a:p>
            <a:pPr lvl="1">
              <a:defRPr/>
            </a:pPr>
            <a:r>
              <a:rPr lang="en-US" altLang="en-US" sz="2400" dirty="0"/>
              <a:t>Hospitalization of the beneficiary in a VA or state facility, and</a:t>
            </a:r>
          </a:p>
          <a:p>
            <a:pPr lvl="1">
              <a:defRPr/>
            </a:pPr>
            <a:r>
              <a:rPr lang="en-US" altLang="en-US" sz="2400" dirty="0"/>
              <a:t>Death of the beneficiary or the beneficiary’s dependents</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28</a:t>
            </a:fld>
            <a:endParaRPr lang="en-US"/>
          </a:p>
        </p:txBody>
      </p:sp>
      <p:sp>
        <p:nvSpPr>
          <p:cNvPr id="2" name="Title 1"/>
          <p:cNvSpPr>
            <a:spLocks noGrp="1"/>
          </p:cNvSpPr>
          <p:nvPr>
            <p:ph type="title"/>
          </p:nvPr>
        </p:nvSpPr>
        <p:spPr/>
        <p:txBody>
          <a:bodyPr>
            <a:normAutofit/>
          </a:bodyPr>
          <a:lstStyle/>
          <a:p>
            <a:r>
              <a:rPr lang="en-US" altLang="en-US" dirty="0"/>
              <a:t>Fiduciary Responsibilities</a:t>
            </a:r>
            <a:endParaRPr lang="en-US" dirty="0"/>
          </a:p>
        </p:txBody>
      </p:sp>
    </p:spTree>
    <p:extLst>
      <p:ext uri="{BB962C8B-B14F-4D97-AF65-F5344CB8AC3E}">
        <p14:creationId xmlns:p14="http://schemas.microsoft.com/office/powerpoint/2010/main" val="37216512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9768" y="1573160"/>
            <a:ext cx="10982632" cy="4702133"/>
          </a:xfrm>
        </p:spPr>
        <p:txBody>
          <a:bodyPr>
            <a:normAutofit fontScale="92500" lnSpcReduction="10000"/>
          </a:bodyPr>
          <a:lstStyle/>
          <a:p>
            <a:pPr>
              <a:defRPr/>
            </a:pPr>
            <a:r>
              <a:rPr lang="en-US" altLang="en-US" dirty="0"/>
              <a:t>Establishing a properly titled bank account as follows:</a:t>
            </a:r>
          </a:p>
          <a:p>
            <a:pPr lvl="1">
              <a:defRPr/>
            </a:pPr>
            <a:r>
              <a:rPr lang="en-US" altLang="en-US" dirty="0"/>
              <a:t>(Beneficiary’s Name), by (Fiduciary’s Name, Federal Fiduciary)</a:t>
            </a:r>
          </a:p>
          <a:p>
            <a:pPr>
              <a:defRPr/>
            </a:pPr>
            <a:endParaRPr lang="en-US" altLang="en-US" dirty="0"/>
          </a:p>
          <a:p>
            <a:pPr>
              <a:defRPr/>
            </a:pPr>
            <a:r>
              <a:rPr lang="en-US" altLang="en-US" dirty="0"/>
              <a:t>Never commingling the beneficiary‘s funds with those of another</a:t>
            </a:r>
          </a:p>
          <a:p>
            <a:pPr>
              <a:defRPr/>
            </a:pPr>
            <a:endParaRPr lang="en-US" altLang="en-US" dirty="0"/>
          </a:p>
          <a:p>
            <a:pPr>
              <a:defRPr/>
            </a:pPr>
            <a:r>
              <a:rPr lang="en-US" altLang="en-US" dirty="0"/>
              <a:t>Never withdrawing cash from the beneficiary’s account by counter, check payable to cash, or ATM withdrawal</a:t>
            </a:r>
          </a:p>
          <a:p>
            <a:pPr>
              <a:defRPr/>
            </a:pPr>
            <a:endParaRPr lang="en-US" altLang="en-US" dirty="0"/>
          </a:p>
          <a:p>
            <a:pPr>
              <a:defRPr/>
            </a:pPr>
            <a:r>
              <a:rPr lang="en-US" altLang="en-US" dirty="0"/>
              <a:t>Timely submitting periodic accountings when required</a:t>
            </a:r>
            <a:endParaRPr lang="en-US" altLang="en-US" sz="2700" dirty="0"/>
          </a:p>
          <a:p>
            <a:pPr>
              <a:lnSpc>
                <a:spcPct val="90000"/>
              </a:lnSpc>
              <a:buNone/>
              <a:defRPr/>
            </a:pPr>
            <a:endParaRPr lang="en-US" altLang="en-US" sz="2700" dirty="0"/>
          </a:p>
        </p:txBody>
      </p:sp>
      <p:sp>
        <p:nvSpPr>
          <p:cNvPr id="4" name="Slide Number Placeholder 3"/>
          <p:cNvSpPr>
            <a:spLocks noGrp="1"/>
          </p:cNvSpPr>
          <p:nvPr>
            <p:ph type="sldNum" sz="quarter" idx="12"/>
          </p:nvPr>
        </p:nvSpPr>
        <p:spPr/>
        <p:txBody>
          <a:bodyPr/>
          <a:lstStyle/>
          <a:p>
            <a:fld id="{F38D0C9B-08D2-4B5B-9ECC-3DC5A71D964A}" type="slidenum">
              <a:rPr lang="en-US" smtClean="0"/>
              <a:t>29</a:t>
            </a:fld>
            <a:endParaRPr lang="en-US"/>
          </a:p>
        </p:txBody>
      </p:sp>
      <p:sp>
        <p:nvSpPr>
          <p:cNvPr id="2" name="Title 1"/>
          <p:cNvSpPr>
            <a:spLocks noGrp="1"/>
          </p:cNvSpPr>
          <p:nvPr>
            <p:ph type="title"/>
          </p:nvPr>
        </p:nvSpPr>
        <p:spPr/>
        <p:txBody>
          <a:bodyPr>
            <a:normAutofit/>
          </a:bodyPr>
          <a:lstStyle/>
          <a:p>
            <a:r>
              <a:rPr lang="en-US" altLang="en-US" dirty="0"/>
              <a:t>Fiduciary Responsibilities</a:t>
            </a:r>
            <a:endParaRPr lang="en-US" dirty="0"/>
          </a:p>
        </p:txBody>
      </p:sp>
    </p:spTree>
    <p:extLst>
      <p:ext uri="{BB962C8B-B14F-4D97-AF65-F5344CB8AC3E}">
        <p14:creationId xmlns:p14="http://schemas.microsoft.com/office/powerpoint/2010/main" val="3156011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defRPr/>
            </a:pPr>
            <a:endParaRPr lang="en-US" altLang="en-US" dirty="0"/>
          </a:p>
          <a:p>
            <a:pPr>
              <a:defRPr/>
            </a:pPr>
            <a:r>
              <a:rPr lang="en-US" altLang="en-US" dirty="0"/>
              <a:t>Fiduciary Guide</a:t>
            </a:r>
          </a:p>
          <a:p>
            <a:pPr marL="0" indent="0">
              <a:buNone/>
              <a:defRPr/>
            </a:pPr>
            <a:endParaRPr lang="en-US" dirty="0"/>
          </a:p>
          <a:p>
            <a:r>
              <a:rPr lang="en-US" dirty="0"/>
              <a:t>38 CFR Part 13: Fiduciary Activities</a:t>
            </a:r>
          </a:p>
          <a:p>
            <a:pPr>
              <a:defRPr/>
            </a:pPr>
            <a:endParaRPr lang="en-US" altLang="en-US" dirty="0"/>
          </a:p>
          <a:p>
            <a:pPr>
              <a:defRPr/>
            </a:pPr>
            <a:r>
              <a:rPr lang="en-US" altLang="en-US" dirty="0"/>
              <a:t>M21-1, Pt. III, Subpart v, Chapter 9, Section B</a:t>
            </a:r>
          </a:p>
          <a:p>
            <a:pPr marL="0" indent="0">
              <a:buNone/>
            </a:pPr>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3</a:t>
            </a:fld>
            <a:endParaRPr lang="en-US"/>
          </a:p>
        </p:txBody>
      </p:sp>
      <p:sp>
        <p:nvSpPr>
          <p:cNvPr id="2" name="Title 1"/>
          <p:cNvSpPr>
            <a:spLocks noGrp="1"/>
          </p:cNvSpPr>
          <p:nvPr>
            <p:ph type="title"/>
          </p:nvPr>
        </p:nvSpPr>
        <p:spPr/>
        <p:txBody>
          <a:bodyPr>
            <a:normAutofit/>
          </a:bodyPr>
          <a:lstStyle/>
          <a:p>
            <a:r>
              <a:rPr lang="en-US" dirty="0"/>
              <a:t>Reference Material</a:t>
            </a:r>
          </a:p>
        </p:txBody>
      </p:sp>
    </p:spTree>
    <p:extLst>
      <p:ext uri="{BB962C8B-B14F-4D97-AF65-F5344CB8AC3E}">
        <p14:creationId xmlns:p14="http://schemas.microsoft.com/office/powerpoint/2010/main" val="37661872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432" y="1602658"/>
            <a:ext cx="10962968" cy="4672636"/>
          </a:xfrm>
        </p:spPr>
        <p:txBody>
          <a:bodyPr>
            <a:normAutofit/>
          </a:bodyPr>
          <a:lstStyle/>
          <a:p>
            <a:pPr>
              <a:defRPr/>
            </a:pPr>
            <a:r>
              <a:rPr lang="en-US" altLang="en-US" sz="2700" dirty="0"/>
              <a:t>Keeping accurate, complete records and receipts, regardless of any requirement to submit periodic accountings</a:t>
            </a:r>
          </a:p>
          <a:p>
            <a:pPr>
              <a:defRPr/>
            </a:pPr>
            <a:endParaRPr lang="en-US" altLang="en-US" sz="2700" dirty="0"/>
          </a:p>
          <a:p>
            <a:pPr>
              <a:defRPr/>
            </a:pPr>
            <a:r>
              <a:rPr lang="en-US" altLang="en-US" sz="2700" dirty="0"/>
              <a:t>Conserving excess funds in a federally or state insured interest bearing account or United States savings bonds</a:t>
            </a:r>
          </a:p>
          <a:p>
            <a:pPr>
              <a:defRPr/>
            </a:pPr>
            <a:endParaRPr lang="en-US" altLang="en-US" sz="2700" dirty="0"/>
          </a:p>
          <a:p>
            <a:pPr>
              <a:defRPr/>
            </a:pPr>
            <a:r>
              <a:rPr lang="en-US" altLang="en-US" sz="2700" dirty="0"/>
              <a:t>Registering saving bonds to reflect proper ownership and the existence of the fiduciary relationship, as follows: (Beneficiary‘s Name), (Social Security No.), under custodianship by designation of the Department of Veterans Affairs</a:t>
            </a:r>
          </a:p>
          <a:p>
            <a:pPr>
              <a:lnSpc>
                <a:spcPct val="90000"/>
              </a:lnSpc>
              <a:buNone/>
              <a:defRPr/>
            </a:pPr>
            <a:endParaRPr lang="en-US" altLang="en-US" sz="2700" dirty="0"/>
          </a:p>
        </p:txBody>
      </p:sp>
      <p:sp>
        <p:nvSpPr>
          <p:cNvPr id="4" name="Slide Number Placeholder 3"/>
          <p:cNvSpPr>
            <a:spLocks noGrp="1"/>
          </p:cNvSpPr>
          <p:nvPr>
            <p:ph type="sldNum" sz="quarter" idx="12"/>
          </p:nvPr>
        </p:nvSpPr>
        <p:spPr/>
        <p:txBody>
          <a:bodyPr/>
          <a:lstStyle/>
          <a:p>
            <a:fld id="{F38D0C9B-08D2-4B5B-9ECC-3DC5A71D964A}" type="slidenum">
              <a:rPr lang="en-US" smtClean="0"/>
              <a:t>30</a:t>
            </a:fld>
            <a:endParaRPr lang="en-US"/>
          </a:p>
        </p:txBody>
      </p:sp>
      <p:sp>
        <p:nvSpPr>
          <p:cNvPr id="2" name="Title 1"/>
          <p:cNvSpPr>
            <a:spLocks noGrp="1"/>
          </p:cNvSpPr>
          <p:nvPr>
            <p:ph type="title"/>
          </p:nvPr>
        </p:nvSpPr>
        <p:spPr/>
        <p:txBody>
          <a:bodyPr>
            <a:normAutofit/>
          </a:bodyPr>
          <a:lstStyle/>
          <a:p>
            <a:r>
              <a:rPr lang="en-US" altLang="en-US" dirty="0"/>
              <a:t>Fiduciary Responsibilities</a:t>
            </a:r>
            <a:endParaRPr lang="en-US" dirty="0"/>
          </a:p>
        </p:txBody>
      </p:sp>
    </p:spTree>
    <p:extLst>
      <p:ext uri="{BB962C8B-B14F-4D97-AF65-F5344CB8AC3E}">
        <p14:creationId xmlns:p14="http://schemas.microsoft.com/office/powerpoint/2010/main" val="26182048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2658"/>
            <a:ext cx="10972800" cy="4672636"/>
          </a:xfrm>
        </p:spPr>
        <p:txBody>
          <a:bodyPr>
            <a:normAutofit/>
          </a:bodyPr>
          <a:lstStyle/>
          <a:p>
            <a:pPr>
              <a:defRPr/>
            </a:pPr>
            <a:r>
              <a:rPr lang="en-US" altLang="en-US" sz="2700" dirty="0"/>
              <a:t>Reporting any event that affects the beneficiary‘s payment or entitlement to benefits and promptly returning any payment that the beneficiary is not due</a:t>
            </a:r>
          </a:p>
          <a:p>
            <a:pPr>
              <a:defRPr/>
            </a:pPr>
            <a:endParaRPr lang="en-US" altLang="en-US" sz="2700" dirty="0"/>
          </a:p>
          <a:p>
            <a:pPr>
              <a:defRPr/>
            </a:pPr>
            <a:r>
              <a:rPr lang="en-US" altLang="en-US" sz="2700" dirty="0"/>
              <a:t>Notifying VA of any changes or circumstances that would affect your performance as a payee or your decision to continue to serve as a payee (e.g., you sell or transfer your business)</a:t>
            </a:r>
          </a:p>
          <a:p>
            <a:pPr>
              <a:defRPr/>
            </a:pPr>
            <a:endParaRPr lang="en-US" altLang="en-US" sz="2700" dirty="0"/>
          </a:p>
          <a:p>
            <a:pPr>
              <a:defRPr/>
            </a:pPr>
            <a:r>
              <a:rPr lang="en-US" altLang="en-US" sz="2700" dirty="0"/>
              <a:t>Returning any funds owned by the beneficiary to VA if you stop serving as the fiduciary</a:t>
            </a:r>
          </a:p>
          <a:p>
            <a:pPr>
              <a:lnSpc>
                <a:spcPct val="90000"/>
              </a:lnSpc>
              <a:buNone/>
              <a:defRPr/>
            </a:pPr>
            <a:endParaRPr lang="en-US" altLang="en-US" sz="2700" dirty="0"/>
          </a:p>
        </p:txBody>
      </p:sp>
      <p:sp>
        <p:nvSpPr>
          <p:cNvPr id="4" name="Slide Number Placeholder 3"/>
          <p:cNvSpPr>
            <a:spLocks noGrp="1"/>
          </p:cNvSpPr>
          <p:nvPr>
            <p:ph type="sldNum" sz="quarter" idx="12"/>
          </p:nvPr>
        </p:nvSpPr>
        <p:spPr/>
        <p:txBody>
          <a:bodyPr/>
          <a:lstStyle/>
          <a:p>
            <a:fld id="{F38D0C9B-08D2-4B5B-9ECC-3DC5A71D964A}" type="slidenum">
              <a:rPr lang="en-US" smtClean="0"/>
              <a:t>31</a:t>
            </a:fld>
            <a:endParaRPr lang="en-US"/>
          </a:p>
        </p:txBody>
      </p:sp>
      <p:sp>
        <p:nvSpPr>
          <p:cNvPr id="2" name="Title 1"/>
          <p:cNvSpPr>
            <a:spLocks noGrp="1"/>
          </p:cNvSpPr>
          <p:nvPr>
            <p:ph type="title"/>
          </p:nvPr>
        </p:nvSpPr>
        <p:spPr/>
        <p:txBody>
          <a:bodyPr>
            <a:normAutofit/>
          </a:bodyPr>
          <a:lstStyle/>
          <a:p>
            <a:r>
              <a:rPr lang="en-US" altLang="en-US" dirty="0"/>
              <a:t>Fiduciary Responsibilities</a:t>
            </a:r>
            <a:endParaRPr lang="en-US" dirty="0"/>
          </a:p>
        </p:txBody>
      </p:sp>
    </p:spTree>
    <p:extLst>
      <p:ext uri="{BB962C8B-B14F-4D97-AF65-F5344CB8AC3E}">
        <p14:creationId xmlns:p14="http://schemas.microsoft.com/office/powerpoint/2010/main" val="846530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9265" y="1602658"/>
            <a:ext cx="10933470" cy="4672636"/>
          </a:xfrm>
        </p:spPr>
        <p:txBody>
          <a:bodyPr>
            <a:normAutofit/>
          </a:bodyPr>
          <a:lstStyle/>
          <a:p>
            <a:pPr>
              <a:defRPr/>
            </a:pPr>
            <a:r>
              <a:rPr lang="en-US" altLang="en-US" sz="2700" dirty="0"/>
              <a:t>Notifying the VA if the beneficiary‘s condition improves to a point where you believe he or she no longer needs a fiduciary</a:t>
            </a:r>
          </a:p>
          <a:p>
            <a:pPr>
              <a:defRPr/>
            </a:pPr>
            <a:endParaRPr lang="en-US" altLang="en-US" sz="2700" dirty="0"/>
          </a:p>
          <a:p>
            <a:pPr>
              <a:defRPr/>
            </a:pPr>
            <a:r>
              <a:rPr lang="en-US" altLang="en-US" sz="2700" dirty="0"/>
              <a:t>Protecting the beneficiary‘s funds from the claims of creditors since the beneficiary‘s funds are protected by law</a:t>
            </a:r>
            <a:endParaRPr lang="en-US" altLang="en-US" sz="3000" dirty="0"/>
          </a:p>
          <a:p>
            <a:pPr>
              <a:buNone/>
              <a:defRPr/>
            </a:pPr>
            <a:endParaRPr lang="en-US" altLang="en-US" sz="3300" dirty="0"/>
          </a:p>
          <a:p>
            <a:pPr>
              <a:lnSpc>
                <a:spcPct val="90000"/>
              </a:lnSpc>
              <a:buNone/>
              <a:defRPr/>
            </a:pPr>
            <a:endParaRPr lang="en-US" altLang="en-US" sz="2700" dirty="0"/>
          </a:p>
        </p:txBody>
      </p:sp>
      <p:sp>
        <p:nvSpPr>
          <p:cNvPr id="4" name="Slide Number Placeholder 3"/>
          <p:cNvSpPr>
            <a:spLocks noGrp="1"/>
          </p:cNvSpPr>
          <p:nvPr>
            <p:ph type="sldNum" sz="quarter" idx="12"/>
          </p:nvPr>
        </p:nvSpPr>
        <p:spPr/>
        <p:txBody>
          <a:bodyPr/>
          <a:lstStyle/>
          <a:p>
            <a:fld id="{F38D0C9B-08D2-4B5B-9ECC-3DC5A71D964A}" type="slidenum">
              <a:rPr lang="en-US" smtClean="0"/>
              <a:t>32</a:t>
            </a:fld>
            <a:endParaRPr lang="en-US"/>
          </a:p>
        </p:txBody>
      </p:sp>
      <p:sp>
        <p:nvSpPr>
          <p:cNvPr id="2" name="Title 1"/>
          <p:cNvSpPr>
            <a:spLocks noGrp="1"/>
          </p:cNvSpPr>
          <p:nvPr>
            <p:ph type="title"/>
          </p:nvPr>
        </p:nvSpPr>
        <p:spPr/>
        <p:txBody>
          <a:bodyPr>
            <a:normAutofit/>
          </a:bodyPr>
          <a:lstStyle/>
          <a:p>
            <a:r>
              <a:rPr lang="en-US" altLang="en-US" dirty="0"/>
              <a:t>Fiduciary Responsibilities</a:t>
            </a:r>
            <a:endParaRPr lang="en-US" dirty="0"/>
          </a:p>
        </p:txBody>
      </p:sp>
    </p:spTree>
    <p:extLst>
      <p:ext uri="{BB962C8B-B14F-4D97-AF65-F5344CB8AC3E}">
        <p14:creationId xmlns:p14="http://schemas.microsoft.com/office/powerpoint/2010/main" val="39270187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9265" y="1393236"/>
            <a:ext cx="10933470" cy="4882058"/>
          </a:xfrm>
        </p:spPr>
        <p:txBody>
          <a:bodyPr/>
          <a:lstStyle/>
          <a:p>
            <a:pPr marL="0" indent="0">
              <a:buNone/>
              <a:defRPr/>
            </a:pPr>
            <a:endParaRPr lang="en-US" altLang="en-US" sz="1800" dirty="0"/>
          </a:p>
          <a:p>
            <a:pPr marL="0" indent="0">
              <a:buNone/>
              <a:defRPr/>
            </a:pPr>
            <a:r>
              <a:rPr lang="en-US" altLang="en-US" dirty="0"/>
              <a:t>VA requires annual accountings when:</a:t>
            </a:r>
          </a:p>
          <a:p>
            <a:pPr lvl="1">
              <a:lnSpc>
                <a:spcPct val="90000"/>
              </a:lnSpc>
              <a:defRPr/>
            </a:pPr>
            <a:endParaRPr lang="en-US" altLang="en-US" sz="2400" dirty="0"/>
          </a:p>
          <a:p>
            <a:pPr lvl="1">
              <a:lnSpc>
                <a:spcPct val="90000"/>
              </a:lnSpc>
              <a:defRPr/>
            </a:pPr>
            <a:r>
              <a:rPr lang="en-US" altLang="en-US" dirty="0"/>
              <a:t>The fiduciary is also the beneficiary’s court-appointed fiduciary</a:t>
            </a:r>
          </a:p>
          <a:p>
            <a:pPr lvl="1">
              <a:lnSpc>
                <a:spcPct val="90000"/>
              </a:lnSpc>
              <a:defRPr/>
            </a:pPr>
            <a:r>
              <a:rPr lang="en-US" altLang="en-US" dirty="0"/>
              <a:t>VA has authorized a fee (4%) to be paid to the fiduciary</a:t>
            </a:r>
          </a:p>
          <a:p>
            <a:pPr lvl="1">
              <a:lnSpc>
                <a:spcPct val="90000"/>
              </a:lnSpc>
              <a:defRPr/>
            </a:pPr>
            <a:r>
              <a:rPr lang="en-US" altLang="en-US" dirty="0"/>
              <a:t>The funds under management by the fiduciary exceed $10,000</a:t>
            </a:r>
          </a:p>
          <a:p>
            <a:pPr marL="0" indent="0">
              <a:buNone/>
              <a:defRPr/>
            </a:pPr>
            <a:endParaRPr lang="en-US" altLang="en-US" sz="2100" dirty="0"/>
          </a:p>
          <a:p>
            <a:pPr marL="457200" lvl="1" indent="-457200">
              <a:spcBef>
                <a:spcPct val="0"/>
              </a:spcBef>
              <a:buClr>
                <a:schemeClr val="tx1"/>
              </a:buClr>
              <a:defRPr/>
            </a:pPr>
            <a:r>
              <a:rPr lang="en-US" altLang="en-US" dirty="0"/>
              <a:t>Subject to audit to ensure proper use of funds</a:t>
            </a:r>
          </a:p>
          <a:p>
            <a:pPr lvl="1">
              <a:lnSpc>
                <a:spcPct val="90000"/>
              </a:lnSpc>
              <a:defRPr/>
            </a:pPr>
            <a:endParaRPr lang="en-US" altLang="en-US" dirty="0"/>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33</a:t>
            </a:fld>
            <a:endParaRPr lang="en-US"/>
          </a:p>
        </p:txBody>
      </p:sp>
      <p:sp>
        <p:nvSpPr>
          <p:cNvPr id="2" name="Title 1"/>
          <p:cNvSpPr>
            <a:spLocks noGrp="1"/>
          </p:cNvSpPr>
          <p:nvPr>
            <p:ph type="title"/>
          </p:nvPr>
        </p:nvSpPr>
        <p:spPr/>
        <p:txBody>
          <a:bodyPr>
            <a:normAutofit/>
          </a:bodyPr>
          <a:lstStyle/>
          <a:p>
            <a:r>
              <a:rPr lang="en-US" altLang="en-US" dirty="0"/>
              <a:t>Accountings</a:t>
            </a:r>
            <a:endParaRPr lang="en-US" dirty="0"/>
          </a:p>
        </p:txBody>
      </p:sp>
    </p:spTree>
    <p:extLst>
      <p:ext uri="{BB962C8B-B14F-4D97-AF65-F5344CB8AC3E}">
        <p14:creationId xmlns:p14="http://schemas.microsoft.com/office/powerpoint/2010/main" val="36576281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82994"/>
            <a:ext cx="10972800" cy="5038523"/>
          </a:xfrm>
        </p:spPr>
        <p:txBody>
          <a:bodyPr>
            <a:normAutofit fontScale="85000" lnSpcReduction="20000"/>
          </a:bodyPr>
          <a:lstStyle/>
          <a:p>
            <a:pPr>
              <a:lnSpc>
                <a:spcPct val="120000"/>
              </a:lnSpc>
            </a:pPr>
            <a:r>
              <a:rPr lang="en-US" altLang="en-US" dirty="0"/>
              <a:t>VA may conduct onsite reviews of fiduciaries as necessary to ensure the well-being of beneficiaries or prevent exploitation of beneficiary funds.</a:t>
            </a:r>
            <a:endParaRPr lang="en-US" altLang="en-US" sz="3000" dirty="0"/>
          </a:p>
          <a:p>
            <a:pPr>
              <a:lnSpc>
                <a:spcPct val="120000"/>
              </a:lnSpc>
            </a:pPr>
            <a:r>
              <a:rPr lang="en-US" altLang="en-US" dirty="0"/>
              <a:t>Onsite reviews are intended to ensure fiduciaries are performing their duties satisfactorily and to protect beneficiaries from misuse of their benefits by the fiduciaries. </a:t>
            </a:r>
          </a:p>
          <a:p>
            <a:pPr>
              <a:lnSpc>
                <a:spcPct val="120000"/>
              </a:lnSpc>
            </a:pPr>
            <a:r>
              <a:rPr lang="en-US" altLang="en-US" dirty="0"/>
              <a:t>Under 38 U.S.C. 5508, VA must conduct periodic onsite reviews of any fiduciary who is located in the United States and serving more than </a:t>
            </a:r>
            <a:r>
              <a:rPr lang="en-US" altLang="en-US" dirty="0">
                <a:solidFill>
                  <a:srgbClr val="FF0000"/>
                </a:solidFill>
              </a:rPr>
              <a:t>20</a:t>
            </a:r>
            <a:r>
              <a:rPr lang="en-US" altLang="en-US" dirty="0"/>
              <a:t> beneficiaries and who has total VA funds under management for beneficiaries in excess of $50,000, as adjusted by VA under 38 U.S.C. 5312</a:t>
            </a:r>
            <a:endParaRPr lang="en-US" altLang="en-US" sz="3000" dirty="0"/>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34</a:t>
            </a:fld>
            <a:endParaRPr lang="en-US"/>
          </a:p>
        </p:txBody>
      </p:sp>
      <p:sp>
        <p:nvSpPr>
          <p:cNvPr id="2" name="Title 1"/>
          <p:cNvSpPr>
            <a:spLocks noGrp="1"/>
          </p:cNvSpPr>
          <p:nvPr>
            <p:ph type="title"/>
          </p:nvPr>
        </p:nvSpPr>
        <p:spPr/>
        <p:txBody>
          <a:bodyPr>
            <a:normAutofit/>
          </a:bodyPr>
          <a:lstStyle/>
          <a:p>
            <a:r>
              <a:rPr lang="en-US" dirty="0"/>
              <a:t>Fiduciary Onsite Review</a:t>
            </a:r>
          </a:p>
        </p:txBody>
      </p:sp>
    </p:spTree>
    <p:extLst>
      <p:ext uri="{BB962C8B-B14F-4D97-AF65-F5344CB8AC3E}">
        <p14:creationId xmlns:p14="http://schemas.microsoft.com/office/powerpoint/2010/main" val="35506907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432" y="1612490"/>
            <a:ext cx="10972800" cy="4662804"/>
          </a:xfrm>
        </p:spPr>
        <p:txBody>
          <a:bodyPr>
            <a:noAutofit/>
          </a:bodyPr>
          <a:lstStyle/>
          <a:p>
            <a:pPr marL="0" indent="0">
              <a:buNone/>
            </a:pPr>
            <a:r>
              <a:rPr lang="en-US" altLang="en-US" sz="2400" dirty="0"/>
              <a:t>A </a:t>
            </a:r>
            <a:r>
              <a:rPr lang="en-US" altLang="en-US" sz="2400" b="1" dirty="0"/>
              <a:t>misuse investigation</a:t>
            </a:r>
            <a:r>
              <a:rPr lang="en-US" altLang="en-US" sz="2400" dirty="0"/>
              <a:t> is conducted to address allegations of misuse made against a fiduciary. </a:t>
            </a:r>
          </a:p>
          <a:p>
            <a:endParaRPr lang="en-US" altLang="en-US" sz="2400" dirty="0"/>
          </a:p>
          <a:p>
            <a:pPr>
              <a:lnSpc>
                <a:spcPct val="120000"/>
              </a:lnSpc>
            </a:pPr>
            <a:r>
              <a:rPr lang="en-US" altLang="en-US" sz="2400" dirty="0"/>
              <a:t>Allegations may be generated by complaints from the beneficiary or other interested third party</a:t>
            </a:r>
          </a:p>
          <a:p>
            <a:pPr>
              <a:lnSpc>
                <a:spcPct val="120000"/>
              </a:lnSpc>
            </a:pPr>
            <a:r>
              <a:rPr lang="en-US" altLang="en-US" sz="2400" dirty="0"/>
              <a:t>Allegations may also be generated by VA if questionable actions or practices are discovered during routine operations</a:t>
            </a:r>
            <a:r>
              <a:rPr lang="en-US" altLang="en-US" sz="2400" dirty="0">
                <a:solidFill>
                  <a:srgbClr val="0000FF"/>
                </a:solidFill>
                <a:latin typeface="Arial,Bold" charset="0"/>
              </a:rPr>
              <a:t> </a:t>
            </a:r>
          </a:p>
          <a:p>
            <a:pPr>
              <a:lnSpc>
                <a:spcPct val="120000"/>
              </a:lnSpc>
              <a:defRPr/>
            </a:pPr>
            <a:r>
              <a:rPr lang="en-US" altLang="en-US" sz="2400" dirty="0"/>
              <a:t>LIE requests on VA Form 21-3537a</a:t>
            </a:r>
          </a:p>
          <a:p>
            <a:pPr>
              <a:lnSpc>
                <a:spcPct val="120000"/>
              </a:lnSpc>
              <a:defRPr/>
            </a:pPr>
            <a:r>
              <a:rPr lang="en-US" altLang="en-US" sz="2400" dirty="0"/>
              <a:t>FE completes investigation on 21-3537b</a:t>
            </a:r>
            <a:endParaRPr lang="en-US" altLang="en-US" sz="2400" dirty="0">
              <a:solidFill>
                <a:srgbClr val="0000FF"/>
              </a:solidFill>
              <a:latin typeface="Arial,Bold" charset="0"/>
            </a:endParaRPr>
          </a:p>
          <a:p>
            <a:endParaRPr lang="en-US" sz="2400" dirty="0"/>
          </a:p>
        </p:txBody>
      </p:sp>
      <p:sp>
        <p:nvSpPr>
          <p:cNvPr id="4" name="Slide Number Placeholder 3"/>
          <p:cNvSpPr>
            <a:spLocks noGrp="1"/>
          </p:cNvSpPr>
          <p:nvPr>
            <p:ph type="sldNum" sz="quarter" idx="12"/>
          </p:nvPr>
        </p:nvSpPr>
        <p:spPr/>
        <p:txBody>
          <a:bodyPr/>
          <a:lstStyle/>
          <a:p>
            <a:fld id="{F38D0C9B-08D2-4B5B-9ECC-3DC5A71D964A}" type="slidenum">
              <a:rPr lang="en-US" smtClean="0"/>
              <a:t>35</a:t>
            </a:fld>
            <a:endParaRPr lang="en-US"/>
          </a:p>
        </p:txBody>
      </p:sp>
      <p:sp>
        <p:nvSpPr>
          <p:cNvPr id="2" name="Title 1"/>
          <p:cNvSpPr>
            <a:spLocks noGrp="1"/>
          </p:cNvSpPr>
          <p:nvPr>
            <p:ph type="title"/>
          </p:nvPr>
        </p:nvSpPr>
        <p:spPr/>
        <p:txBody>
          <a:bodyPr>
            <a:normAutofit/>
          </a:bodyPr>
          <a:lstStyle/>
          <a:p>
            <a:r>
              <a:rPr lang="en-US" dirty="0"/>
              <a:t>Misuse Investigations</a:t>
            </a:r>
          </a:p>
        </p:txBody>
      </p:sp>
    </p:spTree>
    <p:extLst>
      <p:ext uri="{BB962C8B-B14F-4D97-AF65-F5344CB8AC3E}">
        <p14:creationId xmlns:p14="http://schemas.microsoft.com/office/powerpoint/2010/main" val="2821310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74839"/>
            <a:ext cx="10962968" cy="4800455"/>
          </a:xfrm>
        </p:spPr>
        <p:txBody>
          <a:bodyPr>
            <a:normAutofit fontScale="92500" lnSpcReduction="10000"/>
          </a:bodyPr>
          <a:lstStyle/>
          <a:p>
            <a:r>
              <a:rPr lang="en-US" altLang="en-US" dirty="0"/>
              <a:t>If a Field Examiner determines that the beneficiary can manage their own benefits with limited and temporary supervision, they may recommend Supervised Direct Pay instead of a fiduciary.</a:t>
            </a:r>
          </a:p>
          <a:p>
            <a:endParaRPr lang="en-US" altLang="en-US" dirty="0"/>
          </a:p>
          <a:p>
            <a:r>
              <a:rPr lang="en-US" altLang="en-US" dirty="0"/>
              <a:t>When on SDP, the Fiduciary Hub will help the beneficiary develop a budget and conduct periodic reviews. </a:t>
            </a:r>
          </a:p>
          <a:p>
            <a:endParaRPr lang="en-US" altLang="en-US" dirty="0">
              <a:solidFill>
                <a:srgbClr val="0000FF"/>
              </a:solidFill>
              <a:latin typeface="Arial,Bold" charset="0"/>
            </a:endParaRPr>
          </a:p>
          <a:p>
            <a:r>
              <a:rPr lang="en-US" altLang="en-US" dirty="0">
                <a:latin typeface="Arial,Bold" charset="0"/>
              </a:rPr>
              <a:t>At or before the 12-month mark, another field examination will be scheduled to determine if the veteran can manage their benefits without supervision</a:t>
            </a:r>
          </a:p>
          <a:p>
            <a:pPr marL="0" indent="0">
              <a:buNone/>
            </a:pPr>
            <a:endParaRPr lang="en-US" altLang="en-US" dirty="0">
              <a:solidFill>
                <a:srgbClr val="0000FF"/>
              </a:solidFill>
              <a:latin typeface="Arial,Bold" charset="0"/>
            </a:endParaRP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36</a:t>
            </a:fld>
            <a:endParaRPr lang="en-US"/>
          </a:p>
        </p:txBody>
      </p:sp>
      <p:sp>
        <p:nvSpPr>
          <p:cNvPr id="2" name="Title 1"/>
          <p:cNvSpPr>
            <a:spLocks noGrp="1"/>
          </p:cNvSpPr>
          <p:nvPr>
            <p:ph type="title"/>
          </p:nvPr>
        </p:nvSpPr>
        <p:spPr/>
        <p:txBody>
          <a:bodyPr>
            <a:normAutofit/>
          </a:bodyPr>
          <a:lstStyle/>
          <a:p>
            <a:r>
              <a:rPr lang="en-US" dirty="0"/>
              <a:t>Supervised Direct Pay</a:t>
            </a:r>
          </a:p>
        </p:txBody>
      </p:sp>
    </p:spTree>
    <p:extLst>
      <p:ext uri="{BB962C8B-B14F-4D97-AF65-F5344CB8AC3E}">
        <p14:creationId xmlns:p14="http://schemas.microsoft.com/office/powerpoint/2010/main" val="33622171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22322"/>
            <a:ext cx="10982632" cy="4652971"/>
          </a:xfrm>
        </p:spPr>
        <p:txBody>
          <a:bodyPr>
            <a:noAutofit/>
          </a:bodyPr>
          <a:lstStyle/>
          <a:p>
            <a:r>
              <a:rPr lang="en-US" altLang="en-US" sz="2800" dirty="0"/>
              <a:t>If the field examination shows that the beneficiary can manage their own benefits without supervision, a decision letter will be sent out and the fiduciary hub will no longer manage any payments</a:t>
            </a:r>
          </a:p>
          <a:p>
            <a:endParaRPr lang="en-US" altLang="en-US" sz="2800" dirty="0">
              <a:latin typeface="Arial,Bold" charset="0"/>
            </a:endParaRPr>
          </a:p>
          <a:p>
            <a:r>
              <a:rPr lang="en-US" altLang="en-US" sz="2800" dirty="0">
                <a:latin typeface="Arial,Bold" charset="0"/>
              </a:rPr>
              <a:t>If the beneficiary still needs assistance, the Fiduciary hub will either assign a fiduciary or extend SDP for one more year</a:t>
            </a:r>
          </a:p>
          <a:p>
            <a:endParaRPr lang="en-US" altLang="en-US" sz="2800" dirty="0">
              <a:latin typeface="Arial,Bold" charset="0"/>
            </a:endParaRPr>
          </a:p>
          <a:p>
            <a:r>
              <a:rPr lang="en-US" altLang="en-US" sz="2800" dirty="0">
                <a:latin typeface="Arial,Bold" charset="0"/>
              </a:rPr>
              <a:t>There can only be one extension of SDP </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37</a:t>
            </a:fld>
            <a:endParaRPr lang="en-US"/>
          </a:p>
        </p:txBody>
      </p:sp>
      <p:sp>
        <p:nvSpPr>
          <p:cNvPr id="2" name="Title 1"/>
          <p:cNvSpPr>
            <a:spLocks noGrp="1"/>
          </p:cNvSpPr>
          <p:nvPr>
            <p:ph type="title"/>
          </p:nvPr>
        </p:nvSpPr>
        <p:spPr/>
        <p:txBody>
          <a:bodyPr>
            <a:normAutofit/>
          </a:bodyPr>
          <a:lstStyle/>
          <a:p>
            <a:r>
              <a:rPr lang="en-US" dirty="0"/>
              <a:t>Supervised Direct Pay</a:t>
            </a:r>
          </a:p>
        </p:txBody>
      </p:sp>
    </p:spTree>
    <p:extLst>
      <p:ext uri="{BB962C8B-B14F-4D97-AF65-F5344CB8AC3E}">
        <p14:creationId xmlns:p14="http://schemas.microsoft.com/office/powerpoint/2010/main" val="1783117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defRPr/>
            </a:pPr>
            <a:endParaRPr lang="en-US" altLang="en-US" dirty="0"/>
          </a:p>
          <a:p>
            <a:pPr marL="0" indent="0">
              <a:buNone/>
              <a:defRPr/>
            </a:pPr>
            <a:r>
              <a:rPr lang="en-US" altLang="en-US" dirty="0"/>
              <a:t>If you need to contact one of the Fiduciary Hubs, call (888) 407-0144 and select the appropriate Fiduciary hub or use mailing address which can be found on VA’s website.</a:t>
            </a:r>
            <a:endParaRPr lang="en-US" altLang="en-US" sz="2700" dirty="0"/>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38</a:t>
            </a:fld>
            <a:endParaRPr lang="en-US"/>
          </a:p>
        </p:txBody>
      </p:sp>
      <p:sp>
        <p:nvSpPr>
          <p:cNvPr id="2" name="Title 1"/>
          <p:cNvSpPr>
            <a:spLocks noGrp="1"/>
          </p:cNvSpPr>
          <p:nvPr>
            <p:ph type="title"/>
          </p:nvPr>
        </p:nvSpPr>
        <p:spPr/>
        <p:txBody>
          <a:bodyPr>
            <a:normAutofit/>
          </a:bodyPr>
          <a:lstStyle/>
          <a:p>
            <a:r>
              <a:rPr lang="en-US" altLang="en-US" dirty="0"/>
              <a:t>Contacting the Fiduciary Hubs</a:t>
            </a:r>
            <a:endParaRPr lang="en-US" dirty="0"/>
          </a:p>
        </p:txBody>
      </p:sp>
    </p:spTree>
    <p:extLst>
      <p:ext uri="{BB962C8B-B14F-4D97-AF65-F5344CB8AC3E}">
        <p14:creationId xmlns:p14="http://schemas.microsoft.com/office/powerpoint/2010/main" val="1092559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65736" y="2680138"/>
            <a:ext cx="6009290" cy="920314"/>
          </a:xfrm>
        </p:spPr>
        <p:txBody>
          <a:bodyPr>
            <a:normAutofit/>
          </a:bodyPr>
          <a:lstStyle/>
          <a:p>
            <a:pPr algn="ctr"/>
            <a:r>
              <a:rPr lang="en-US" sz="5400" b="1" dirty="0"/>
              <a:t>Questions?</a:t>
            </a:r>
          </a:p>
        </p:txBody>
      </p:sp>
    </p:spTree>
    <p:extLst>
      <p:ext uri="{BB962C8B-B14F-4D97-AF65-F5344CB8AC3E}">
        <p14:creationId xmlns:p14="http://schemas.microsoft.com/office/powerpoint/2010/main" val="3982697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defRPr/>
            </a:pPr>
            <a:endParaRPr lang="en-US" altLang="en-US" dirty="0"/>
          </a:p>
          <a:p>
            <a:pPr marL="0" indent="0">
              <a:buNone/>
              <a:defRPr/>
            </a:pPr>
            <a:r>
              <a:rPr lang="en-US" altLang="en-US" sz="2800" dirty="0"/>
              <a:t>VA's Fiduciary Program was established to protect the benefits paid to veterans and other beneficiaries who, due to injury, disease, or due to age, are unable to manage their financial affairs through the appointment and oversight of a fiduciary.</a:t>
            </a:r>
            <a:r>
              <a:rPr lang="en-US" altLang="en-US" dirty="0"/>
              <a:t> </a:t>
            </a:r>
          </a:p>
          <a:p>
            <a:pPr marL="0" indent="0">
              <a:buNone/>
            </a:pPr>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4</a:t>
            </a:fld>
            <a:endParaRPr lang="en-US"/>
          </a:p>
        </p:txBody>
      </p:sp>
      <p:sp>
        <p:nvSpPr>
          <p:cNvPr id="2" name="Title 1"/>
          <p:cNvSpPr>
            <a:spLocks noGrp="1"/>
          </p:cNvSpPr>
          <p:nvPr>
            <p:ph type="title"/>
          </p:nvPr>
        </p:nvSpPr>
        <p:spPr/>
        <p:txBody>
          <a:bodyPr>
            <a:normAutofit/>
          </a:bodyPr>
          <a:lstStyle/>
          <a:p>
            <a:r>
              <a:rPr lang="en-US" dirty="0"/>
              <a:t>Why did VA establish the Fiduciary Program?</a:t>
            </a:r>
          </a:p>
        </p:txBody>
      </p:sp>
    </p:spTree>
    <p:extLst>
      <p:ext uri="{BB962C8B-B14F-4D97-AF65-F5344CB8AC3E}">
        <p14:creationId xmlns:p14="http://schemas.microsoft.com/office/powerpoint/2010/main" val="71892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nSpc>
                <a:spcPct val="90000"/>
              </a:lnSpc>
              <a:defRPr/>
            </a:pPr>
            <a:r>
              <a:rPr lang="en-US" altLang="en-US" dirty="0"/>
              <a:t>38 USC 501:  Rules and regulations</a:t>
            </a:r>
          </a:p>
          <a:p>
            <a:pPr>
              <a:lnSpc>
                <a:spcPct val="90000"/>
              </a:lnSpc>
              <a:defRPr/>
            </a:pPr>
            <a:endParaRPr lang="en-US" altLang="en-US" dirty="0"/>
          </a:p>
          <a:p>
            <a:pPr>
              <a:lnSpc>
                <a:spcPct val="90000"/>
              </a:lnSpc>
              <a:defRPr/>
            </a:pPr>
            <a:r>
              <a:rPr lang="en-US" altLang="en-US" dirty="0"/>
              <a:t>38 USC 512:  Delegation of authority; assignment of functions and duties </a:t>
            </a:r>
          </a:p>
          <a:p>
            <a:pPr>
              <a:lnSpc>
                <a:spcPct val="90000"/>
              </a:lnSpc>
              <a:defRPr/>
            </a:pPr>
            <a:endParaRPr lang="en-US" altLang="en-US" dirty="0"/>
          </a:p>
          <a:p>
            <a:pPr>
              <a:lnSpc>
                <a:spcPct val="90000"/>
              </a:lnSpc>
              <a:defRPr/>
            </a:pPr>
            <a:r>
              <a:rPr lang="en-US" altLang="en-US" dirty="0"/>
              <a:t>38 USC 5502 - Payments to and supervision of fiduciaries</a:t>
            </a:r>
          </a:p>
          <a:p>
            <a:pPr>
              <a:lnSpc>
                <a:spcPct val="90000"/>
              </a:lnSpc>
              <a:defRPr/>
            </a:pPr>
            <a:endParaRPr lang="en-US" altLang="en-US" dirty="0"/>
          </a:p>
          <a:p>
            <a:pPr>
              <a:lnSpc>
                <a:spcPct val="90000"/>
              </a:lnSpc>
              <a:defRPr/>
            </a:pPr>
            <a:r>
              <a:rPr lang="en-US" altLang="en-US" dirty="0"/>
              <a:t>Title 38 CFR, 13.1 to 13.111</a:t>
            </a:r>
          </a:p>
          <a:p>
            <a:pPr>
              <a:lnSpc>
                <a:spcPct val="90000"/>
              </a:lnSpc>
              <a:defRPr/>
            </a:pPr>
            <a:endParaRPr lang="en-US" altLang="en-US" sz="2700" dirty="0"/>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5</a:t>
            </a:fld>
            <a:endParaRPr lang="en-US"/>
          </a:p>
        </p:txBody>
      </p:sp>
      <p:sp>
        <p:nvSpPr>
          <p:cNvPr id="2" name="Title 1"/>
          <p:cNvSpPr>
            <a:spLocks noGrp="1"/>
          </p:cNvSpPr>
          <p:nvPr>
            <p:ph type="title"/>
          </p:nvPr>
        </p:nvSpPr>
        <p:spPr/>
        <p:txBody>
          <a:bodyPr>
            <a:normAutofit/>
          </a:bodyPr>
          <a:lstStyle/>
          <a:p>
            <a:r>
              <a:rPr lang="en-US" dirty="0"/>
              <a:t>Authority to establish the Fiduciary Program</a:t>
            </a:r>
          </a:p>
        </p:txBody>
      </p:sp>
    </p:spTree>
    <p:extLst>
      <p:ext uri="{BB962C8B-B14F-4D97-AF65-F5344CB8AC3E}">
        <p14:creationId xmlns:p14="http://schemas.microsoft.com/office/powerpoint/2010/main" val="2773473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2196664" y="1274142"/>
            <a:ext cx="7548397" cy="5583858"/>
          </a:xfrm>
          <a:prstGeom prst="rect">
            <a:avLst/>
          </a:prstGeom>
        </p:spPr>
      </p:pic>
      <p:sp>
        <p:nvSpPr>
          <p:cNvPr id="2" name="Slide Number Placeholder 1"/>
          <p:cNvSpPr>
            <a:spLocks noGrp="1"/>
          </p:cNvSpPr>
          <p:nvPr>
            <p:ph type="sldNum" sz="quarter" idx="12"/>
          </p:nvPr>
        </p:nvSpPr>
        <p:spPr/>
        <p:txBody>
          <a:bodyPr/>
          <a:lstStyle/>
          <a:p>
            <a:fld id="{F38D0C9B-08D2-4B5B-9ECC-3DC5A71D964A}" type="slidenum">
              <a:rPr lang="en-US" smtClean="0"/>
              <a:t>6</a:t>
            </a:fld>
            <a:endParaRPr lang="en-US"/>
          </a:p>
        </p:txBody>
      </p:sp>
    </p:spTree>
    <p:extLst>
      <p:ext uri="{BB962C8B-B14F-4D97-AF65-F5344CB8AC3E}">
        <p14:creationId xmlns:p14="http://schemas.microsoft.com/office/powerpoint/2010/main" val="2304858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a:lnSpc>
                <a:spcPct val="80000"/>
              </a:lnSpc>
              <a:spcBef>
                <a:spcPts val="75"/>
              </a:spcBef>
              <a:buFont typeface="Wingdings" panose="05000000000000000000" pitchFamily="2" charset="2"/>
              <a:buChar char="Ø"/>
              <a:defRPr/>
            </a:pPr>
            <a:endParaRPr lang="en-US" altLang="en-US" sz="2100" b="1" dirty="0"/>
          </a:p>
          <a:p>
            <a:pPr>
              <a:lnSpc>
                <a:spcPct val="110000"/>
              </a:lnSpc>
              <a:spcBef>
                <a:spcPts val="75"/>
              </a:spcBef>
              <a:defRPr/>
            </a:pPr>
            <a:r>
              <a:rPr lang="en-US" altLang="en-US" sz="2600" b="1" dirty="0"/>
              <a:t>Action Mail</a:t>
            </a:r>
          </a:p>
          <a:p>
            <a:pPr marL="800100" lvl="1" indent="-457200">
              <a:lnSpc>
                <a:spcPct val="110000"/>
              </a:lnSpc>
              <a:spcBef>
                <a:spcPts val="75"/>
              </a:spcBef>
              <a:defRPr/>
            </a:pPr>
            <a:r>
              <a:rPr lang="en-US" altLang="en-US" sz="3400" dirty="0"/>
              <a:t>Legal Instrument Examiners (LIEs) address inquiries.</a:t>
            </a:r>
          </a:p>
          <a:p>
            <a:pPr>
              <a:lnSpc>
                <a:spcPct val="110000"/>
              </a:lnSpc>
              <a:spcBef>
                <a:spcPts val="75"/>
              </a:spcBef>
              <a:defRPr/>
            </a:pPr>
            <a:endParaRPr lang="en-US" altLang="en-US" sz="2600" b="1" dirty="0">
              <a:solidFill>
                <a:srgbClr val="FFD556"/>
              </a:solidFill>
            </a:endParaRPr>
          </a:p>
          <a:p>
            <a:pPr>
              <a:lnSpc>
                <a:spcPct val="110000"/>
              </a:lnSpc>
              <a:spcBef>
                <a:spcPts val="75"/>
              </a:spcBef>
              <a:defRPr/>
            </a:pPr>
            <a:r>
              <a:rPr lang="en-US" altLang="en-US" sz="2600" b="1" dirty="0"/>
              <a:t>Promulgation Team</a:t>
            </a:r>
          </a:p>
          <a:p>
            <a:pPr lvl="1">
              <a:lnSpc>
                <a:spcPct val="110000"/>
              </a:lnSpc>
              <a:spcBef>
                <a:spcPts val="75"/>
              </a:spcBef>
              <a:defRPr/>
            </a:pPr>
            <a:r>
              <a:rPr lang="en-US" altLang="en-US" sz="3400" dirty="0"/>
              <a:t>Finalize incompetency ratings forwarded from the VARO/PMC completed by Fiduciary Service Representative (FSR).</a:t>
            </a:r>
          </a:p>
          <a:p>
            <a:pPr lvl="1">
              <a:lnSpc>
                <a:spcPct val="110000"/>
              </a:lnSpc>
              <a:spcBef>
                <a:spcPts val="75"/>
              </a:spcBef>
              <a:defRPr/>
            </a:pPr>
            <a:r>
              <a:rPr lang="en-US" altLang="en-US" sz="3400" dirty="0"/>
              <a:t>Set up Initial Appointment (IA).</a:t>
            </a:r>
          </a:p>
          <a:p>
            <a:pPr lvl="1">
              <a:lnSpc>
                <a:spcPct val="110000"/>
              </a:lnSpc>
              <a:spcBef>
                <a:spcPts val="75"/>
              </a:spcBef>
              <a:defRPr/>
            </a:pPr>
            <a:r>
              <a:rPr lang="en-US" altLang="en-US" sz="3400" dirty="0"/>
              <a:t>Process retroactive/withheld benefits.</a:t>
            </a:r>
          </a:p>
          <a:p>
            <a:pPr>
              <a:lnSpc>
                <a:spcPct val="110000"/>
              </a:lnSpc>
              <a:spcBef>
                <a:spcPts val="75"/>
              </a:spcBef>
              <a:defRPr/>
            </a:pPr>
            <a:endParaRPr lang="en-US" altLang="en-US" sz="2600" b="1" dirty="0">
              <a:solidFill>
                <a:srgbClr val="FFD556"/>
              </a:solidFill>
            </a:endParaRPr>
          </a:p>
          <a:p>
            <a:pPr>
              <a:lnSpc>
                <a:spcPct val="110000"/>
              </a:lnSpc>
              <a:spcBef>
                <a:spcPts val="75"/>
              </a:spcBef>
              <a:defRPr/>
            </a:pPr>
            <a:r>
              <a:rPr lang="en-US" altLang="en-US" sz="2600" b="1" dirty="0"/>
              <a:t>Field Examiner (FE) Teams</a:t>
            </a:r>
          </a:p>
          <a:p>
            <a:pPr marL="800100" lvl="1" indent="-457200">
              <a:lnSpc>
                <a:spcPct val="110000"/>
              </a:lnSpc>
              <a:spcBef>
                <a:spcPts val="75"/>
              </a:spcBef>
              <a:defRPr/>
            </a:pPr>
            <a:r>
              <a:rPr lang="en-US" altLang="en-US" sz="3400" dirty="0"/>
              <a:t>Conduct field examinations, select the best-suited fiduciary, and investigate alleged or suspected misuse of funds.</a:t>
            </a:r>
          </a:p>
        </p:txBody>
      </p:sp>
      <p:sp>
        <p:nvSpPr>
          <p:cNvPr id="4" name="Slide Number Placeholder 3"/>
          <p:cNvSpPr>
            <a:spLocks noGrp="1"/>
          </p:cNvSpPr>
          <p:nvPr>
            <p:ph type="sldNum" sz="quarter" idx="12"/>
          </p:nvPr>
        </p:nvSpPr>
        <p:spPr/>
        <p:txBody>
          <a:bodyPr/>
          <a:lstStyle/>
          <a:p>
            <a:fld id="{F38D0C9B-08D2-4B5B-9ECC-3DC5A71D964A}" type="slidenum">
              <a:rPr lang="en-US" smtClean="0"/>
              <a:t>7</a:t>
            </a:fld>
            <a:endParaRPr lang="en-US"/>
          </a:p>
        </p:txBody>
      </p:sp>
      <p:sp>
        <p:nvSpPr>
          <p:cNvPr id="2" name="Title 1"/>
          <p:cNvSpPr>
            <a:spLocks noGrp="1"/>
          </p:cNvSpPr>
          <p:nvPr>
            <p:ph type="title"/>
          </p:nvPr>
        </p:nvSpPr>
        <p:spPr/>
        <p:txBody>
          <a:bodyPr>
            <a:normAutofit/>
          </a:bodyPr>
          <a:lstStyle/>
          <a:p>
            <a:r>
              <a:rPr lang="en-US" dirty="0"/>
              <a:t>Composition of the Fiduciary Hub by teams</a:t>
            </a:r>
          </a:p>
        </p:txBody>
      </p:sp>
    </p:spTree>
    <p:extLst>
      <p:ext uri="{BB962C8B-B14F-4D97-AF65-F5344CB8AC3E}">
        <p14:creationId xmlns:p14="http://schemas.microsoft.com/office/powerpoint/2010/main" val="2287904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432" y="1235580"/>
            <a:ext cx="10962968" cy="5622420"/>
          </a:xfrm>
        </p:spPr>
        <p:txBody>
          <a:bodyPr>
            <a:normAutofit fontScale="77500" lnSpcReduction="20000"/>
          </a:bodyPr>
          <a:lstStyle/>
          <a:p>
            <a:pPr>
              <a:lnSpc>
                <a:spcPct val="120000"/>
              </a:lnSpc>
              <a:spcBef>
                <a:spcPts val="75"/>
              </a:spcBef>
              <a:defRPr/>
            </a:pPr>
            <a:r>
              <a:rPr lang="en-US" altLang="en-US" sz="2900" b="1" dirty="0"/>
              <a:t>Exam Team</a:t>
            </a:r>
          </a:p>
          <a:p>
            <a:pPr lvl="1">
              <a:lnSpc>
                <a:spcPct val="120000"/>
              </a:lnSpc>
              <a:spcBef>
                <a:spcPts val="75"/>
              </a:spcBef>
              <a:defRPr/>
            </a:pPr>
            <a:r>
              <a:rPr lang="en-US" altLang="en-US" sz="2900" dirty="0"/>
              <a:t>LIEs process completed field exams.</a:t>
            </a:r>
          </a:p>
          <a:p>
            <a:pPr lvl="1">
              <a:lnSpc>
                <a:spcPct val="120000"/>
              </a:lnSpc>
              <a:spcBef>
                <a:spcPts val="75"/>
              </a:spcBef>
              <a:defRPr/>
            </a:pPr>
            <a:r>
              <a:rPr lang="en-US" altLang="en-US" sz="2900" dirty="0"/>
              <a:t>Set diaries for future appointments.</a:t>
            </a:r>
          </a:p>
          <a:p>
            <a:pPr>
              <a:lnSpc>
                <a:spcPct val="120000"/>
              </a:lnSpc>
              <a:spcBef>
                <a:spcPts val="75"/>
              </a:spcBef>
              <a:defRPr/>
            </a:pPr>
            <a:r>
              <a:rPr lang="en-US" altLang="en-US" sz="2900" b="1" dirty="0"/>
              <a:t>Misuse Team</a:t>
            </a:r>
          </a:p>
          <a:p>
            <a:pPr lvl="1">
              <a:lnSpc>
                <a:spcPct val="120000"/>
              </a:lnSpc>
              <a:spcBef>
                <a:spcPts val="75"/>
              </a:spcBef>
              <a:defRPr/>
            </a:pPr>
            <a:r>
              <a:rPr lang="en-US" altLang="en-US" sz="2900" dirty="0"/>
              <a:t>LIEs conduct analysis and initiate development on potential misuse cases.</a:t>
            </a:r>
          </a:p>
          <a:p>
            <a:pPr lvl="1">
              <a:lnSpc>
                <a:spcPct val="120000"/>
              </a:lnSpc>
              <a:spcBef>
                <a:spcPts val="75"/>
              </a:spcBef>
              <a:defRPr/>
            </a:pPr>
            <a:r>
              <a:rPr lang="en-US" altLang="en-US" sz="2900" dirty="0"/>
              <a:t>Prepare misuse determinations and notifications for management concurrence.</a:t>
            </a:r>
          </a:p>
          <a:p>
            <a:pPr lvl="1">
              <a:lnSpc>
                <a:spcPct val="120000"/>
              </a:lnSpc>
              <a:spcBef>
                <a:spcPts val="75"/>
              </a:spcBef>
              <a:defRPr/>
            </a:pPr>
            <a:r>
              <a:rPr lang="en-US" altLang="en-US" sz="2900" dirty="0"/>
              <a:t>Aggressively follow-up on accountings &gt;- 120 days past due.</a:t>
            </a:r>
          </a:p>
          <a:p>
            <a:pPr>
              <a:lnSpc>
                <a:spcPct val="120000"/>
              </a:lnSpc>
              <a:spcBef>
                <a:spcPts val="75"/>
              </a:spcBef>
              <a:defRPr/>
            </a:pPr>
            <a:r>
              <a:rPr lang="en-US" altLang="en-US" sz="2900" b="1" dirty="0"/>
              <a:t>Quality Review and Training Team</a:t>
            </a:r>
          </a:p>
          <a:p>
            <a:pPr marL="688975" lvl="1" indent="-227013">
              <a:lnSpc>
                <a:spcPct val="120000"/>
              </a:lnSpc>
              <a:spcBef>
                <a:spcPts val="75"/>
              </a:spcBef>
              <a:defRPr/>
            </a:pPr>
            <a:r>
              <a:rPr lang="en-US" altLang="en-US" sz="2900" dirty="0"/>
              <a:t>Quality Review Specialists (QRS) complete review of work, identify errors and provide training to employees.</a:t>
            </a:r>
          </a:p>
          <a:p>
            <a:pPr>
              <a:lnSpc>
                <a:spcPct val="120000"/>
              </a:lnSpc>
              <a:spcBef>
                <a:spcPts val="75"/>
              </a:spcBef>
              <a:defRPr/>
            </a:pPr>
            <a:r>
              <a:rPr lang="en-US" altLang="en-US" sz="2900" b="1" dirty="0"/>
              <a:t>Accounting/Cursory Review Team</a:t>
            </a:r>
          </a:p>
          <a:p>
            <a:pPr lvl="1">
              <a:lnSpc>
                <a:spcPct val="120000"/>
              </a:lnSpc>
              <a:spcBef>
                <a:spcPts val="75"/>
              </a:spcBef>
              <a:defRPr/>
            </a:pPr>
            <a:r>
              <a:rPr lang="en-US" altLang="en-US" sz="2900" dirty="0"/>
              <a:t>LIEs review all incoming accounting for completeness.</a:t>
            </a:r>
          </a:p>
          <a:p>
            <a:pPr lvl="1">
              <a:lnSpc>
                <a:spcPct val="120000"/>
              </a:lnSpc>
              <a:spcBef>
                <a:spcPts val="75"/>
              </a:spcBef>
              <a:defRPr/>
            </a:pPr>
            <a:r>
              <a:rPr lang="en-US" altLang="en-US" sz="2900" dirty="0"/>
              <a:t>Audit federal and court accountings.</a:t>
            </a:r>
          </a:p>
          <a:p>
            <a:pPr>
              <a:lnSpc>
                <a:spcPct val="120000"/>
              </a:lnSpc>
              <a:spcBef>
                <a:spcPts val="75"/>
              </a:spcBef>
              <a:defRPr/>
            </a:pPr>
            <a:r>
              <a:rPr lang="en-US" altLang="en-US" sz="2900" b="1" dirty="0"/>
              <a:t>Phone Team</a:t>
            </a:r>
          </a:p>
          <a:p>
            <a:pPr marL="688975" lvl="1" indent="-227013">
              <a:lnSpc>
                <a:spcPct val="120000"/>
              </a:lnSpc>
              <a:spcBef>
                <a:spcPts val="75"/>
              </a:spcBef>
              <a:defRPr/>
            </a:pPr>
            <a:r>
              <a:rPr lang="en-US" altLang="en-US" sz="2900" dirty="0"/>
              <a:t>LIEs answer incoming calls for Hub region.</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8</a:t>
            </a:fld>
            <a:endParaRPr lang="en-US"/>
          </a:p>
        </p:txBody>
      </p:sp>
      <p:sp>
        <p:nvSpPr>
          <p:cNvPr id="2" name="Title 1"/>
          <p:cNvSpPr>
            <a:spLocks noGrp="1"/>
          </p:cNvSpPr>
          <p:nvPr>
            <p:ph type="title"/>
          </p:nvPr>
        </p:nvSpPr>
        <p:spPr/>
        <p:txBody>
          <a:bodyPr>
            <a:normAutofit/>
          </a:bodyPr>
          <a:lstStyle/>
          <a:p>
            <a:r>
              <a:rPr lang="en-US" dirty="0"/>
              <a:t>Composition of the Fiduciary Hub by teams</a:t>
            </a:r>
          </a:p>
        </p:txBody>
      </p:sp>
    </p:spTree>
    <p:extLst>
      <p:ext uri="{BB962C8B-B14F-4D97-AF65-F5344CB8AC3E}">
        <p14:creationId xmlns:p14="http://schemas.microsoft.com/office/powerpoint/2010/main" val="1515962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solidFill>
                  <a:srgbClr val="9C1A1E"/>
                </a:solidFill>
              </a:rPr>
              <a:t>38 CFR 3.353 </a:t>
            </a:r>
            <a:r>
              <a:rPr lang="en-US" dirty="0"/>
              <a:t>Determinations of incompetency and competency</a:t>
            </a:r>
          </a:p>
          <a:p>
            <a:pPr marL="0" indent="0">
              <a:buNone/>
            </a:pPr>
            <a:endParaRPr lang="en-US" dirty="0"/>
          </a:p>
          <a:p>
            <a:pPr marL="385763" indent="-385763">
              <a:buAutoNum type="alphaLcParenBoth"/>
            </a:pPr>
            <a:r>
              <a:rPr lang="en-US" i="1" dirty="0"/>
              <a:t>Definition of mental incompetency</a:t>
            </a:r>
          </a:p>
          <a:p>
            <a:pPr marL="0" indent="0">
              <a:buNone/>
            </a:pPr>
            <a:endParaRPr lang="en-US" i="1" dirty="0"/>
          </a:p>
          <a:p>
            <a:pPr marL="0" indent="0">
              <a:buNone/>
            </a:pPr>
            <a:r>
              <a:rPr lang="en-US" dirty="0"/>
              <a:t>A mentally incompetent person is one who because of injury or disease lacks the mental capacity to contract or to manage his or her own affairs, including disbursement of funds without limitation</a:t>
            </a:r>
          </a:p>
        </p:txBody>
      </p:sp>
      <p:sp>
        <p:nvSpPr>
          <p:cNvPr id="4" name="Slide Number Placeholder 3"/>
          <p:cNvSpPr>
            <a:spLocks noGrp="1"/>
          </p:cNvSpPr>
          <p:nvPr>
            <p:ph type="sldNum" sz="quarter" idx="12"/>
          </p:nvPr>
        </p:nvSpPr>
        <p:spPr/>
        <p:txBody>
          <a:bodyPr/>
          <a:lstStyle/>
          <a:p>
            <a:fld id="{F38D0C9B-08D2-4B5B-9ECC-3DC5A71D964A}" type="slidenum">
              <a:rPr lang="en-US" smtClean="0"/>
              <a:t>9</a:t>
            </a:fld>
            <a:endParaRPr lang="en-US"/>
          </a:p>
        </p:txBody>
      </p:sp>
      <p:sp>
        <p:nvSpPr>
          <p:cNvPr id="2" name="Title 1"/>
          <p:cNvSpPr>
            <a:spLocks noGrp="1"/>
          </p:cNvSpPr>
          <p:nvPr>
            <p:ph type="title"/>
          </p:nvPr>
        </p:nvSpPr>
        <p:spPr/>
        <p:txBody>
          <a:bodyPr>
            <a:normAutofit/>
          </a:bodyPr>
          <a:lstStyle/>
          <a:p>
            <a:r>
              <a:rPr lang="en-US" dirty="0"/>
              <a:t>VA definition of Incompetency</a:t>
            </a:r>
          </a:p>
        </p:txBody>
      </p:sp>
    </p:spTree>
    <p:extLst>
      <p:ext uri="{BB962C8B-B14F-4D97-AF65-F5344CB8AC3E}">
        <p14:creationId xmlns:p14="http://schemas.microsoft.com/office/powerpoint/2010/main" val="3227741454"/>
      </p:ext>
    </p:extLst>
  </p:cSld>
  <p:clrMapOvr>
    <a:masterClrMapping/>
  </p:clrMapOvr>
</p:sld>
</file>

<file path=ppt/theme/theme1.xml><?xml version="1.0" encoding="utf-8"?>
<a:theme xmlns:a="http://schemas.openxmlformats.org/drawingml/2006/main" name="PPT Template - Standard 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Template - Standard" id="{EAD38C73-3864-4E21-8475-7DD780A754CD}" vid="{32C507C3-BC94-4046-AA2A-137AC2B7ECF6}"/>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Template - Standard" id="{EAD38C73-3864-4E21-8475-7DD780A754CD}" vid="{FEB9280E-D5C3-4C79-A679-ED83E8C644C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 Template - Standard New Logo</Template>
  <TotalTime>976</TotalTime>
  <Words>2622</Words>
  <Application>Microsoft Office PowerPoint</Application>
  <PresentationFormat>Widescreen</PresentationFormat>
  <Paragraphs>316</Paragraphs>
  <Slides>39</Slides>
  <Notes>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39</vt:i4>
      </vt:variant>
    </vt:vector>
  </HeadingPairs>
  <TitlesOfParts>
    <vt:vector size="47" baseType="lpstr">
      <vt:lpstr>Arial</vt:lpstr>
      <vt:lpstr>Arial,Bold</vt:lpstr>
      <vt:lpstr>Calibri</vt:lpstr>
      <vt:lpstr>Calibri Light</vt:lpstr>
      <vt:lpstr>Times New Roman</vt:lpstr>
      <vt:lpstr>Wingdings</vt:lpstr>
      <vt:lpstr>PPT Template - Standard New Logo</vt:lpstr>
      <vt:lpstr>Custom Design</vt:lpstr>
      <vt:lpstr>VA Fiduciary Program</vt:lpstr>
      <vt:lpstr>Reference Material</vt:lpstr>
      <vt:lpstr>Reference Material</vt:lpstr>
      <vt:lpstr>Why did VA establish the Fiduciary Program?</vt:lpstr>
      <vt:lpstr>Authority to establish the Fiduciary Program</vt:lpstr>
      <vt:lpstr>PowerPoint Presentation</vt:lpstr>
      <vt:lpstr>Composition of the Fiduciary Hub by teams</vt:lpstr>
      <vt:lpstr>Composition of the Fiduciary Hub by teams</vt:lpstr>
      <vt:lpstr>VA definition of Incompetency</vt:lpstr>
      <vt:lpstr>Rating of Incompetency</vt:lpstr>
      <vt:lpstr>How are incompetency ratings processed?</vt:lpstr>
      <vt:lpstr>Where is the final rating of incompetency prepared?</vt:lpstr>
      <vt:lpstr>Consequences of being rated incompetent by VA</vt:lpstr>
      <vt:lpstr>Consequences of being rated incompetent by VA</vt:lpstr>
      <vt:lpstr>Consequences of being rated incompetent by VA</vt:lpstr>
      <vt:lpstr>Rights if rated incompetent</vt:lpstr>
      <vt:lpstr>Rights if rated incompetent</vt:lpstr>
      <vt:lpstr>The VA Field Examination</vt:lpstr>
      <vt:lpstr>Types of Field Examinations</vt:lpstr>
      <vt:lpstr>Follow-up Field Exams</vt:lpstr>
      <vt:lpstr>Follow-up Field Exams</vt:lpstr>
      <vt:lpstr>How is a fiduciary appointed?</vt:lpstr>
      <vt:lpstr>Selection of a Fiduciary</vt:lpstr>
      <vt:lpstr>Selection of a Fiduciary</vt:lpstr>
      <vt:lpstr>Selection of a Fiduciary</vt:lpstr>
      <vt:lpstr> Want to be a Fiduciary? </vt:lpstr>
      <vt:lpstr>Fiduciary Responsibilities</vt:lpstr>
      <vt:lpstr>Fiduciary Responsibilities</vt:lpstr>
      <vt:lpstr>Fiduciary Responsibilities</vt:lpstr>
      <vt:lpstr>Fiduciary Responsibilities</vt:lpstr>
      <vt:lpstr>Fiduciary Responsibilities</vt:lpstr>
      <vt:lpstr>Fiduciary Responsibilities</vt:lpstr>
      <vt:lpstr>Accountings</vt:lpstr>
      <vt:lpstr>Fiduciary Onsite Review</vt:lpstr>
      <vt:lpstr>Misuse Investigations</vt:lpstr>
      <vt:lpstr>Supervised Direct Pay</vt:lpstr>
      <vt:lpstr>Supervised Direct Pay</vt:lpstr>
      <vt:lpstr>Contacting the Fiduciary Hubs</vt:lpstr>
      <vt:lpstr>Questions?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Lauren Barefoot</dc:creator>
  <cp:lastModifiedBy>Daniel Fletcher</cp:lastModifiedBy>
  <cp:revision>65</cp:revision>
  <dcterms:created xsi:type="dcterms:W3CDTF">2018-03-08T18:44:31Z</dcterms:created>
  <dcterms:modified xsi:type="dcterms:W3CDTF">2021-01-04T13:47:24Z</dcterms:modified>
</cp:coreProperties>
</file>