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4"/>
  </p:notesMasterIdLst>
  <p:sldIdLst>
    <p:sldId id="257" r:id="rId3"/>
    <p:sldId id="351" r:id="rId4"/>
    <p:sldId id="294" r:id="rId5"/>
    <p:sldId id="295" r:id="rId6"/>
    <p:sldId id="347" r:id="rId7"/>
    <p:sldId id="348" r:id="rId8"/>
    <p:sldId id="342" r:id="rId9"/>
    <p:sldId id="340" r:id="rId10"/>
    <p:sldId id="349" r:id="rId11"/>
    <p:sldId id="287" r:id="rId12"/>
    <p:sldId id="344" r:id="rId13"/>
    <p:sldId id="288" r:id="rId14"/>
    <p:sldId id="289" r:id="rId15"/>
    <p:sldId id="345" r:id="rId16"/>
    <p:sldId id="290" r:id="rId17"/>
    <p:sldId id="341" r:id="rId18"/>
    <p:sldId id="292" r:id="rId19"/>
    <p:sldId id="350" r:id="rId20"/>
    <p:sldId id="346" r:id="rId21"/>
    <p:sldId id="291" r:id="rId22"/>
    <p:sldId id="33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37" autoAdjust="0"/>
  </p:normalViewPr>
  <p:slideViewPr>
    <p:cSldViewPr snapToGrid="0">
      <p:cViewPr varScale="1">
        <p:scale>
          <a:sx n="78" d="100"/>
          <a:sy n="78" d="100"/>
        </p:scale>
        <p:origin x="82"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10B0B-D820-4DEB-94E3-58016E1151A8}"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9A919-26DD-4449-B327-9FB0609EF3D2}" type="slidenum">
              <a:rPr lang="en-US" smtClean="0"/>
              <a:t>‹#›</a:t>
            </a:fld>
            <a:endParaRPr lang="en-US"/>
          </a:p>
        </p:txBody>
      </p:sp>
    </p:spTree>
    <p:extLst>
      <p:ext uri="{BB962C8B-B14F-4D97-AF65-F5344CB8AC3E}">
        <p14:creationId xmlns:p14="http://schemas.microsoft.com/office/powerpoint/2010/main" val="617901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9F6522E6-638A-48BF-8F20-3C5480596E98}"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1"/>
          <p:cNvSpPr>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0267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15</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110852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16</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170854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17</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416722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18</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2063523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19</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319353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7</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49009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8</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kern="1200" dirty="0"/>
              <a:t>The bill passed both the House and Senate with veto-proof majorities on December 11, 2020. On December 23, President Trump vetoed the bill. The House and Senate voted on December 28 and January 1, 2021, respectively, to override the veto; this was the first and only veto override of Trump's presidency.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9</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kern="1200" dirty="0"/>
              <a:t>The bill passed both the House and Senate with veto-proof majorities on December 11, 2020. On December 23, President Trump vetoed the bill. The House and Senate voted on December 28 and January 1, 2021, respectively, to override the veto; this was the first and only veto override of Trump's presidency.</a:t>
            </a:r>
          </a:p>
        </p:txBody>
      </p:sp>
    </p:spTree>
    <p:extLst>
      <p:ext uri="{BB962C8B-B14F-4D97-AF65-F5344CB8AC3E}">
        <p14:creationId xmlns:p14="http://schemas.microsoft.com/office/powerpoint/2010/main" val="241393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10</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84522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11</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293317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12</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endParaRPr lang="en-US" kern="1200" dirty="0"/>
          </a:p>
        </p:txBody>
      </p:sp>
    </p:spTree>
    <p:extLst>
      <p:ext uri="{BB962C8B-B14F-4D97-AF65-F5344CB8AC3E}">
        <p14:creationId xmlns:p14="http://schemas.microsoft.com/office/powerpoint/2010/main" val="321953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13</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79552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a:extLst>
              <a:ext uri="{FF2B5EF4-FFF2-40B4-BE49-F238E27FC236}">
                <a16:creationId xmlns:a16="http://schemas.microsoft.com/office/drawing/2014/main" id="{07C6D5A0-CB0F-43C7-B1C7-6D5C5647661E}"/>
              </a:ext>
            </a:extLst>
          </p:cNvPr>
          <p:cNvSpPr txBox="1">
            <a:spLocks noGrp="1"/>
          </p:cNvSpPr>
          <p:nvPr>
            <p:ph type="sldNum" sz="quarter" idx="5"/>
          </p:nvPr>
        </p:nvSpPr>
        <p:spPr>
          <a:ln/>
        </p:spPr>
        <p:txBody>
          <a:bodyPr vert="horz" wrap="square" lIns="0" tIns="0" rIns="0" bIns="0" anchor="b" anchorCtr="0" compatLnSpc="1">
            <a:noAutofit/>
          </a:bodyPr>
          <a:lstStyle/>
          <a:p>
            <a:pPr lvl="0"/>
            <a:fld id="{3DFD4A1E-295E-4530-A0D9-D657D8831B64}" type="slidenum">
              <a:t>14</a:t>
            </a:fld>
            <a:endParaRPr lang="en-US"/>
          </a:p>
        </p:txBody>
      </p:sp>
      <p:sp>
        <p:nvSpPr>
          <p:cNvPr id="2" name="Slide Image Placeholder 1">
            <a:extLst>
              <a:ext uri="{FF2B5EF4-FFF2-40B4-BE49-F238E27FC236}">
                <a16:creationId xmlns:a16="http://schemas.microsoft.com/office/drawing/2014/main" id="{E67DD044-F84F-444B-8C9A-55A453389D7C}"/>
              </a:ext>
            </a:extLst>
          </p:cNvPr>
          <p:cNvSpPr>
            <a:spLocks noGrp="1" noRot="1" noChangeAspect="1" noResize="1"/>
          </p:cNvSpPr>
          <p:nvPr>
            <p:ph type="sldImg"/>
          </p:nvPr>
        </p:nvSpPr>
        <p:spPr>
          <a:xfrm>
            <a:off x="533400" y="763588"/>
            <a:ext cx="6705600" cy="3771900"/>
          </a:xfrm>
          <a:solidFill>
            <a:schemeClr val="accent1"/>
          </a:solidFill>
          <a:ln w="25400">
            <a:solidFill>
              <a:schemeClr val="accent1">
                <a:shade val="50000"/>
              </a:schemeClr>
            </a:solidFill>
            <a:prstDash val="solid"/>
          </a:ln>
        </p:spPr>
      </p:sp>
      <p:sp>
        <p:nvSpPr>
          <p:cNvPr id="3" name="Notes Placeholder 2">
            <a:extLst>
              <a:ext uri="{FF2B5EF4-FFF2-40B4-BE49-F238E27FC236}">
                <a16:creationId xmlns:a16="http://schemas.microsoft.com/office/drawing/2014/main" id="{CC096B46-7D6E-4E90-AC5E-B07D9049DFAB}"/>
              </a:ext>
            </a:extLst>
          </p:cNvPr>
          <p:cNvSpPr txBox="1">
            <a:spLocks noGrp="1"/>
          </p:cNvSpPr>
          <p:nvPr>
            <p:ph type="body" sz="quarter" idx="1"/>
          </p:nvPr>
        </p:nvSpPr>
        <p:spPr>
          <a:xfrm>
            <a:off x="777600" y="4776840"/>
            <a:ext cx="6218280" cy="4525920"/>
          </a:xfrm>
        </p:spPr>
        <p:txBody>
          <a:bodyPr anchor="ctr" anchorCtr="0"/>
          <a:lstStyle/>
          <a:p>
            <a:r>
              <a:rPr lang="en-US" sz="1200" b="0" i="0" u="none" strike="noStrike" baseline="0" dirty="0">
                <a:ln>
                  <a:noFill/>
                </a:ln>
                <a:solidFill>
                  <a:srgbClr val="000000"/>
                </a:solidFill>
                <a:effectLst/>
                <a:latin typeface="Times New Roman" pitchFamily="18"/>
                <a:ea typeface="Microsoft YaHei" pitchFamily="2"/>
                <a:cs typeface="Arial" pitchFamily="2"/>
              </a:rPr>
              <a:t>On December 17, 2020, a 340-page-plus law created sweeping changes in support for the United States veteran community was unanimously passed by the House and Senate. The law was sent for the President’s signature the day before Christmas 2020 and on January 5, 2021, became law.</a:t>
            </a:r>
          </a:p>
          <a:p>
            <a:endParaRPr lang="en-US" sz="1200" b="0" i="0" u="none" strike="noStrike" baseline="0" dirty="0">
              <a:ln>
                <a:noFill/>
              </a:ln>
              <a:solidFill>
                <a:srgbClr val="000000"/>
              </a:solidFill>
              <a:effectLst/>
              <a:latin typeface="Times New Roman" pitchFamily="18"/>
              <a:ea typeface="Microsoft YaHei" pitchFamily="2"/>
              <a:cs typeface="Arial" pitchFamily="2"/>
            </a:endParaRPr>
          </a:p>
          <a:p>
            <a:r>
              <a:rPr lang="en-US" sz="1200" b="0" i="0" u="none" strike="noStrike" baseline="0" dirty="0">
                <a:ln>
                  <a:noFill/>
                </a:ln>
                <a:solidFill>
                  <a:srgbClr val="000000"/>
                </a:solidFill>
                <a:effectLst/>
                <a:latin typeface="Times New Roman" pitchFamily="18"/>
                <a:ea typeface="Microsoft YaHei" pitchFamily="2"/>
                <a:cs typeface="Arial" pitchFamily="2"/>
              </a:rPr>
              <a:t>Read more: https://militarybenefits.info/vhcbi-act/#ixzz6s8Hcl9B8</a:t>
            </a:r>
            <a:endParaRPr lang="en-US" kern="1200" dirty="0"/>
          </a:p>
        </p:txBody>
      </p:sp>
    </p:spTree>
    <p:extLst>
      <p:ext uri="{BB962C8B-B14F-4D97-AF65-F5344CB8AC3E}">
        <p14:creationId xmlns:p14="http://schemas.microsoft.com/office/powerpoint/2010/main" val="113578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4298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08166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1540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88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598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932734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3211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04753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2876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96740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76E95DB-44EB-469D-BEBA-98E6017B9929}" type="slidenum">
              <a:rPr lang="en-US" altLang="en-US"/>
              <a:pPr>
                <a:defRPr/>
              </a:pPr>
              <a:t>‹#›</a:t>
            </a:fld>
            <a:endParaRPr lang="en-US" altLang="en-US"/>
          </a:p>
        </p:txBody>
      </p:sp>
    </p:spTree>
    <p:extLst>
      <p:ext uri="{BB962C8B-B14F-4D97-AF65-F5344CB8AC3E}">
        <p14:creationId xmlns:p14="http://schemas.microsoft.com/office/powerpoint/2010/main" val="94572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94633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2130428"/>
            <a:ext cx="10354733" cy="1463675"/>
          </a:xfrm>
        </p:spPr>
        <p:txBody>
          <a:bodyPr/>
          <a:lstStyle/>
          <a:p>
            <a:r>
              <a:rPr lang="en-US"/>
              <a:t>Click to edit Master title style</a:t>
            </a:r>
          </a:p>
        </p:txBody>
      </p:sp>
      <p:sp>
        <p:nvSpPr>
          <p:cNvPr id="3" name="Rectangle 5"/>
          <p:cNvSpPr>
            <a:spLocks noGrp="1" noChangeArrowheads="1"/>
          </p:cNvSpPr>
          <p:nvPr>
            <p:ph type="sldNum" idx="10"/>
          </p:nvPr>
        </p:nvSpPr>
        <p:spPr>
          <a:ln/>
        </p:spPr>
        <p:txBody>
          <a:bodyPr/>
          <a:lstStyle>
            <a:lvl1pPr>
              <a:defRPr/>
            </a:lvl1pPr>
          </a:lstStyle>
          <a:p>
            <a:pPr>
              <a:defRPr/>
            </a:pPr>
            <a:fld id="{309E4920-D511-430F-BFC4-A54B010767F6}" type="slidenum">
              <a:rPr lang="en-US" altLang="en-US"/>
              <a:pPr>
                <a:defRPr/>
              </a:pPr>
              <a:t>‹#›</a:t>
            </a:fld>
            <a:endParaRPr lang="en-US" altLang="en-US"/>
          </a:p>
        </p:txBody>
      </p:sp>
    </p:spTree>
    <p:extLst>
      <p:ext uri="{BB962C8B-B14F-4D97-AF65-F5344CB8AC3E}">
        <p14:creationId xmlns:p14="http://schemas.microsoft.com/office/powerpoint/2010/main" val="116232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260804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679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6251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27384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0833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5953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276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4/30/2021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17775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24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4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Times New Roman" panose="02020603050405020304" pitchFamily="18" charset="0"/>
            </a:endParaRPr>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5766334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93" r:id="rId6"/>
    <p:sldLayoutId id="2147483694"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940/M21-1-Part-IV-Subpart-ii-Chapter-1-Section-H-Developing-Claims-for-Service-Connection-SC-Based-on-Herbicide-Exposure#1"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940/M21-1-Part-IV-Subpart-ii-Chapter-1-Section-H-Developing-Claims-for-Service-Connection-SC-Based-on-Herbicide-Exposure#1"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hyperlink" Target="https://www.militarytimes.com/veterans/2018/08/21/report-va-may-have-mishandled-thousands-of-sexual-assault-cas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ilitarybenefits.info/vhcbi-act/#ixzz6s8Hcl9B8"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www.congress.gov/bill/116th-congress/house-bill/7105/text#toc-HFD6B384E90A94D8D9808A7512CE17F4B"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www.vba.va.gov/pubs/forms/VBA-20-10206-ARE.pdf" TargetMode="External"/><Relationship Id="rId7" Type="http://schemas.openxmlformats.org/officeDocument/2006/relationships/hyperlink" Target="https://www.vba.va.gov/pubs/forms/VBA-28-10212-ARE.pdf"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s://www.vba.va.gov/pubs/forms/VBA-21-10210-ARE.pdf" TargetMode="External"/><Relationship Id="rId5" Type="http://schemas.openxmlformats.org/officeDocument/2006/relationships/hyperlink" Target="https://www.vba.va.gov/pubs/forms/VBA-20-10208-ARE.pdf" TargetMode="External"/><Relationship Id="rId4" Type="http://schemas.openxmlformats.org/officeDocument/2006/relationships/hyperlink" Target="https://www.vba.va.gov/pubs/forms/VBA-20-10207-AR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William_M._(Mac)_Thornberry_National_Defense_Authorization_Act_for_Fiscal_Year_2021#cite_note-:2-3"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014940/M21-1-Part-IV-Subpart-ii-Chapter-1-Section-H-Developing-Claims-for-Service-Connection-SC-Based-on-Herbicide-Exposure#1"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4810" y="2693333"/>
            <a:ext cx="68864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What’s New at the VA</a:t>
            </a:r>
          </a:p>
        </p:txBody>
      </p:sp>
      <p:sp>
        <p:nvSpPr>
          <p:cNvPr id="5" name="TextBox 4"/>
          <p:cNvSpPr txBox="1"/>
          <p:nvPr/>
        </p:nvSpPr>
        <p:spPr>
          <a:xfrm>
            <a:off x="6991260" y="4916389"/>
            <a:ext cx="443403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Amanda Berry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May 2021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descr="A picture containing text&#10;&#10;Description automatically generated">
            <a:extLst>
              <a:ext uri="{FF2B5EF4-FFF2-40B4-BE49-F238E27FC236}">
                <a16:creationId xmlns:a16="http://schemas.microsoft.com/office/drawing/2014/main" id="{857F5B64-FFF3-427D-A9C6-2A823083F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1680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40000" y="331918"/>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gn="ct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3200" b="1" dirty="0">
                <a:latin typeface="Arial" panose="020B0604020202020204" pitchFamily="34" charset="0"/>
                <a:cs typeface="Arial" panose="020B0604020202020204" pitchFamily="34" charset="0"/>
              </a:rPr>
              <a:t>Deborah Sampson Act</a:t>
            </a:r>
            <a:endParaRPr lang="en-US" sz="3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219075" y="1393919"/>
            <a:ext cx="11158538"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0" i="0" u="none" strike="noStrike" baseline="0" dirty="0">
                <a:ln>
                  <a:noFill/>
                </a:ln>
                <a:effectLst/>
                <a:latin typeface="Arial" panose="020B0604020202020204" pitchFamily="34" charset="0"/>
                <a:ea typeface="Microsoft YaHei" pitchFamily="2"/>
                <a:cs typeface="Arial" panose="020B0604020202020204" pitchFamily="34" charset="0"/>
              </a:rPr>
              <a:t>The Act, named for Deborah Sampson—one of the first American women to serve in combat—seeks to correct what the bill’s sponsor described as the “second-class” treatment that the more than two million women veterans in the United States often receive.  This Act is a provision of the </a:t>
            </a:r>
            <a:r>
              <a:rPr lang="en-US" sz="2000" b="1" dirty="0">
                <a:latin typeface="Arial" panose="020B0604020202020204" pitchFamily="34" charset="0"/>
                <a:cs typeface="Arial" panose="020B0604020202020204" pitchFamily="34" charset="0"/>
              </a:rPr>
              <a:t>Veterans Health Care and Benefits Improvement Act of 2020</a:t>
            </a:r>
            <a:r>
              <a:rPr lang="en-US" sz="2000" b="1" dirty="0">
                <a:latin typeface="Arial" panose="020B0604020202020204" pitchFamily="34" charset="0"/>
                <a:ea typeface="Microsoft YaHei" pitchFamily="2"/>
                <a:cs typeface="Arial" panose="020B0604020202020204" pitchFamily="34" charset="0"/>
              </a:rPr>
              <a:t>. </a:t>
            </a:r>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b="1" i="0" dirty="0">
                <a:effectLst/>
                <a:latin typeface="Arial" panose="020B0604020202020204" pitchFamily="34" charset="0"/>
                <a:cs typeface="Arial" panose="020B0604020202020204" pitchFamily="34" charset="0"/>
              </a:rPr>
              <a:t>Deborah Sampson Gannett</a:t>
            </a:r>
            <a:r>
              <a:rPr lang="en-US" sz="2000" b="0" i="0" dirty="0">
                <a:effectLst/>
                <a:latin typeface="Arial" panose="020B0604020202020204" pitchFamily="34" charset="0"/>
                <a:cs typeface="Arial" panose="020B0604020202020204" pitchFamily="34" charset="0"/>
              </a:rPr>
              <a:t> (December 17, 1760 – April 29, 1827), better known as </a:t>
            </a:r>
            <a:r>
              <a:rPr lang="en-US" sz="2000" i="0" dirty="0">
                <a:effectLst/>
                <a:latin typeface="Arial" panose="020B0604020202020204" pitchFamily="34" charset="0"/>
                <a:cs typeface="Arial" panose="020B0604020202020204" pitchFamily="34" charset="0"/>
              </a:rPr>
              <a:t>Deborah Sampson, was a </a:t>
            </a:r>
            <a:r>
              <a:rPr lang="en-US" sz="2000" i="0" u="none" strike="noStrike" dirty="0">
                <a:effectLst/>
                <a:latin typeface="Arial" panose="020B0604020202020204" pitchFamily="34" charset="0"/>
                <a:cs typeface="Arial" panose="020B0604020202020204" pitchFamily="34" charset="0"/>
              </a:rPr>
              <a:t>Massachusetts</a:t>
            </a:r>
            <a:r>
              <a:rPr lang="en-US" sz="2000" i="0" dirty="0">
                <a:effectLst/>
                <a:latin typeface="Arial" panose="020B0604020202020204" pitchFamily="34" charset="0"/>
                <a:cs typeface="Arial" panose="020B0604020202020204" pitchFamily="34" charset="0"/>
              </a:rPr>
              <a:t> woman who disguised herself as a man in order to serve in the </a:t>
            </a:r>
            <a:r>
              <a:rPr lang="en-US" sz="2000" i="0" u="none" strike="noStrike" dirty="0">
                <a:effectLst/>
                <a:latin typeface="Arial" panose="020B0604020202020204" pitchFamily="34" charset="0"/>
                <a:cs typeface="Arial" panose="020B0604020202020204" pitchFamily="34" charset="0"/>
              </a:rPr>
              <a:t>Continental Army</a:t>
            </a:r>
            <a:r>
              <a:rPr lang="en-US" sz="2000" i="0" dirty="0">
                <a:effectLst/>
                <a:latin typeface="Arial" panose="020B0604020202020204" pitchFamily="34" charset="0"/>
                <a:cs typeface="Arial" panose="020B0604020202020204" pitchFamily="34" charset="0"/>
              </a:rPr>
              <a:t> during the </a:t>
            </a:r>
            <a:r>
              <a:rPr lang="en-US" sz="2000" i="0" u="none" strike="noStrike" dirty="0">
                <a:effectLst/>
                <a:latin typeface="Arial" panose="020B0604020202020204" pitchFamily="34" charset="0"/>
                <a:cs typeface="Arial" panose="020B0604020202020204" pitchFamily="34" charset="0"/>
              </a:rPr>
              <a:t>American Revolutionary War</a:t>
            </a:r>
            <a:r>
              <a:rPr lang="en-US" sz="2000" i="0" dirty="0">
                <a:effectLst/>
                <a:latin typeface="Arial" panose="020B0604020202020204" pitchFamily="34" charset="0"/>
                <a:cs typeface="Arial" panose="020B0604020202020204" pitchFamily="34" charset="0"/>
              </a:rPr>
              <a:t>.</a:t>
            </a:r>
            <a:r>
              <a:rPr lang="en-US" sz="2000" i="0" baseline="30000" dirty="0">
                <a:effectLst/>
                <a:latin typeface="Arial" panose="020B0604020202020204" pitchFamily="34" charset="0"/>
                <a:cs typeface="Arial" panose="020B0604020202020204" pitchFamily="34" charset="0"/>
              </a:rPr>
              <a:t> </a:t>
            </a:r>
            <a:r>
              <a:rPr lang="en-US" sz="2000" i="0" dirty="0">
                <a:effectLst/>
                <a:latin typeface="Arial" panose="020B0604020202020204" pitchFamily="34" charset="0"/>
                <a:cs typeface="Arial" panose="020B0604020202020204" pitchFamily="34" charset="0"/>
              </a:rPr>
              <a:t>She is one of a small number of women with a documented record of military combat experience in that war.  She served 17 months in the army under the name "Robert </a:t>
            </a:r>
            <a:r>
              <a:rPr lang="en-US" sz="2000" i="0" dirty="0" err="1">
                <a:effectLst/>
                <a:latin typeface="Arial" panose="020B0604020202020204" pitchFamily="34" charset="0"/>
                <a:cs typeface="Arial" panose="020B0604020202020204" pitchFamily="34" charset="0"/>
              </a:rPr>
              <a:t>Shirtliff</a:t>
            </a:r>
            <a:r>
              <a:rPr lang="en-US" sz="2000" i="0" dirty="0">
                <a:effectLst/>
                <a:latin typeface="Arial" panose="020B0604020202020204" pitchFamily="34" charset="0"/>
                <a:cs typeface="Arial" panose="020B0604020202020204" pitchFamily="34" charset="0"/>
              </a:rPr>
              <a:t>" (also spelled in various sources as </a:t>
            </a:r>
            <a:r>
              <a:rPr lang="en-US" sz="2000" i="0" dirty="0" err="1">
                <a:effectLst/>
                <a:latin typeface="Arial" panose="020B0604020202020204" pitchFamily="34" charset="0"/>
                <a:cs typeface="Arial" panose="020B0604020202020204" pitchFamily="34" charset="0"/>
              </a:rPr>
              <a:t>Shirtliffe</a:t>
            </a:r>
            <a:r>
              <a:rPr lang="en-US" sz="2000" i="0" dirty="0">
                <a:effectLst/>
                <a:latin typeface="Arial" panose="020B0604020202020204" pitchFamily="34" charset="0"/>
                <a:cs typeface="Arial" panose="020B0604020202020204" pitchFamily="34" charset="0"/>
              </a:rPr>
              <a:t> and Shurtleff)</a:t>
            </a:r>
            <a:r>
              <a:rPr lang="en-US" sz="2000" i="0" baseline="30000" dirty="0">
                <a:effectLst/>
                <a:latin typeface="Arial" panose="020B0604020202020204" pitchFamily="34" charset="0"/>
                <a:cs typeface="Arial" panose="020B0604020202020204" pitchFamily="34" charset="0"/>
              </a:rPr>
              <a:t> </a:t>
            </a:r>
            <a:r>
              <a:rPr lang="en-US" sz="2000" i="0" dirty="0">
                <a:effectLst/>
                <a:latin typeface="Arial" panose="020B0604020202020204" pitchFamily="34" charset="0"/>
                <a:cs typeface="Arial" panose="020B0604020202020204" pitchFamily="34" charset="0"/>
              </a:rPr>
              <a:t>of </a:t>
            </a:r>
            <a:r>
              <a:rPr lang="en-US" sz="2000" i="0" u="none" strike="noStrike" dirty="0">
                <a:effectLst/>
                <a:latin typeface="Arial" panose="020B0604020202020204" pitchFamily="34" charset="0"/>
                <a:cs typeface="Arial" panose="020B0604020202020204" pitchFamily="34" charset="0"/>
              </a:rPr>
              <a:t>Uxbridge, Massachusetts</a:t>
            </a:r>
            <a:r>
              <a:rPr lang="en-US" sz="2000" i="0" dirty="0">
                <a:effectLst/>
                <a:latin typeface="Arial" panose="020B0604020202020204" pitchFamily="34" charset="0"/>
                <a:cs typeface="Arial" panose="020B0604020202020204" pitchFamily="34" charset="0"/>
              </a:rPr>
              <a:t>, was wounded in 1782, and was honorably discharged at </a:t>
            </a:r>
            <a:r>
              <a:rPr lang="en-US" sz="2000" i="0" u="none" strike="noStrike" dirty="0">
                <a:effectLst/>
                <a:latin typeface="Arial" panose="020B0604020202020204" pitchFamily="34" charset="0"/>
                <a:cs typeface="Arial" panose="020B0604020202020204" pitchFamily="34" charset="0"/>
              </a:rPr>
              <a:t>West Point, New York</a:t>
            </a:r>
            <a:r>
              <a:rPr lang="en-US" sz="2000" i="0" dirty="0">
                <a:effectLst/>
                <a:latin typeface="Arial" panose="020B0604020202020204" pitchFamily="34" charset="0"/>
                <a:cs typeface="Arial" panose="020B0604020202020204" pitchFamily="34" charset="0"/>
              </a:rPr>
              <a:t> in 1783.</a:t>
            </a:r>
            <a:endParaRPr lang="en-US" sz="2000" kern="1200" dirty="0">
              <a:latin typeface="Arial" panose="020B0604020202020204" pitchFamily="34" charset="0"/>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dirty="0">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10</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1098519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40000" y="331918"/>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3200" b="1" dirty="0">
                <a:latin typeface="Arial" panose="020B0604020202020204" pitchFamily="34" charset="0"/>
                <a:cs typeface="Arial" panose="020B0604020202020204" pitchFamily="34" charset="0"/>
              </a:rPr>
              <a:t>Deborah Sampson Act</a:t>
            </a:r>
            <a:endParaRPr lang="en-US" sz="3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671513" y="1393919"/>
            <a:ext cx="10615612"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Establishes the </a:t>
            </a:r>
            <a:r>
              <a:rPr lang="en-US" sz="2400" dirty="0">
                <a:latin typeface="Arial" panose="020B0604020202020204" pitchFamily="34" charset="0"/>
                <a:cs typeface="Arial" panose="020B0604020202020204" pitchFamily="34" charset="0"/>
              </a:rPr>
              <a:t>Office of Women’s Health</a:t>
            </a:r>
            <a:endParaRPr lang="en-US" sz="2400" dirty="0">
              <a:solidFill>
                <a:srgbClr val="000000"/>
              </a:solidFill>
              <a:latin typeface="Arial" panose="020B0604020202020204" pitchFamily="34" charset="0"/>
              <a:ea typeface="Microsoft YaHei" pitchFamily="2"/>
              <a:cs typeface="Arial" panose="020B0604020202020204" pitchFamily="34" charset="0"/>
            </a:endParaRPr>
          </a:p>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Headed by the Chief Officer of Women’s Health</a:t>
            </a:r>
          </a:p>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Centralize the VA’s efforts to evaluate and improve healthcare provided to women by the VA</a:t>
            </a:r>
            <a:endParaRPr lang="en-US" dirty="0">
              <a:solidFill>
                <a:srgbClr val="000000"/>
              </a:solidFill>
              <a:latin typeface="Arial" panose="020B0604020202020204" pitchFamily="34" charset="0"/>
              <a:ea typeface="Microsoft YaHei" pitchFamily="2"/>
              <a:cs typeface="Arial" panose="020B0604020202020204" pitchFamily="34" charset="0"/>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Minimum standards of care requires that each VAMC and CBOC have one primary care provider specifically designated for women’s health</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Improve counseling programs, newborn and childcare, and emergency transportation for women veterans</a:t>
            </a:r>
            <a:endParaRPr lang="en-US" dirty="0">
              <a:solidFill>
                <a:srgbClr val="000000"/>
              </a:solidFill>
              <a:latin typeface="Arial" panose="020B0604020202020204" pitchFamily="34" charset="0"/>
              <a:ea typeface="Microsoft YaHei" pitchFamily="2"/>
              <a:cs typeface="Arial" panose="020B0604020202020204" pitchFamily="34" charset="0"/>
              <a:hlinkClick r:id="rId3"/>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latin typeface="Arial" panose="020B0604020202020204" pitchFamily="34" charset="0"/>
                <a:cs typeface="Arial" panose="020B0604020202020204" pitchFamily="34" charset="0"/>
              </a:rPr>
              <a:t>Requires the VA to enter into agreements with public or private entities to provide additional legal services for women veterans. </a:t>
            </a:r>
            <a:r>
              <a:rPr lang="en-US" dirty="0" err="1">
                <a:latin typeface="Arial" panose="020B0604020202020204" pitchFamily="34" charset="0"/>
                <a:cs typeface="Arial" panose="020B0604020202020204" pitchFamily="34" charset="0"/>
              </a:rPr>
              <a:t>I.e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hild</a:t>
            </a:r>
            <a:r>
              <a:rPr lang="en-US" dirty="0">
                <a:latin typeface="Arial" panose="020B0604020202020204" pitchFamily="34" charset="0"/>
                <a:cs typeface="Arial" panose="020B0604020202020204" pitchFamily="34" charset="0"/>
              </a:rPr>
              <a:t> support, prevention of eviction and foreclosure, discharge upgrades, financial guardianship, credit counseling, and family reconciliation assistance</a:t>
            </a:r>
            <a:endParaRPr lang="en-US" dirty="0">
              <a:solidFill>
                <a:srgbClr val="000000"/>
              </a:solidFill>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11</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3949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40000" y="331918"/>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3200" b="1" dirty="0">
                <a:latin typeface="Arial" panose="020B0604020202020204" pitchFamily="34" charset="0"/>
                <a:cs typeface="Arial" panose="020B0604020202020204" pitchFamily="34" charset="0"/>
              </a:rPr>
              <a:t>Deborah Sampson Act</a:t>
            </a:r>
            <a:endParaRPr lang="en-US" sz="3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390525" y="1644482"/>
            <a:ext cx="10844213"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solidFill>
                  <a:srgbClr val="000000"/>
                </a:solidFill>
                <a:latin typeface="Arial" panose="020B0604020202020204" pitchFamily="34" charset="0"/>
                <a:ea typeface="Microsoft YaHei" pitchFamily="2"/>
                <a:cs typeface="Arial" panose="020B0604020202020204" pitchFamily="34" charset="0"/>
              </a:rPr>
              <a:t>Requires the VA Secretary to create a comprehensive policy to end harassment and sexual assault, including gender-based harassment, at all VA facilities. As well as c</a:t>
            </a:r>
            <a:r>
              <a:rPr lang="en-US" sz="2000" dirty="0">
                <a:latin typeface="Arial" panose="020B0604020202020204" pitchFamily="34" charset="0"/>
                <a:cs typeface="Arial" panose="020B0604020202020204" pitchFamily="34" charset="0"/>
              </a:rPr>
              <a:t>entralize the VA’s efforts to evaluate and improve healthcare provided to women by the VA</a:t>
            </a:r>
            <a:endParaRPr lang="en-US" sz="2000" dirty="0">
              <a:solidFill>
                <a:srgbClr val="000000"/>
              </a:solidFill>
              <a:latin typeface="Arial" panose="020B0604020202020204" pitchFamily="34" charset="0"/>
              <a:ea typeface="Microsoft YaHei" pitchFamily="2"/>
              <a:cs typeface="Arial" panose="020B0604020202020204" pitchFamily="34" charset="0"/>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latin typeface="Arial" panose="020B0604020202020204" pitchFamily="34" charset="0"/>
                <a:cs typeface="Arial" panose="020B0604020202020204" pitchFamily="34" charset="0"/>
              </a:rPr>
              <a:t>Requires the VA to establish specialized teams to process claims related to military sexual trauma. The Act also includes reporting requirements related to these</a:t>
            </a:r>
            <a:endParaRPr lang="en-US" sz="2000" dirty="0">
              <a:solidFill>
                <a:srgbClr val="000000"/>
              </a:solidFill>
              <a:latin typeface="Arial" panose="020B0604020202020204" pitchFamily="34" charset="0"/>
              <a:ea typeface="Microsoft YaHei" pitchFamily="2"/>
              <a:cs typeface="Arial" panose="020B0604020202020204" pitchFamily="34" charset="0"/>
              <a:hlinkClick r:id="rId3"/>
            </a:endParaRPr>
          </a:p>
          <a:p>
            <a:pPr marL="1885950" lvl="3"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solidFill>
                  <a:srgbClr val="000000"/>
                </a:solidFill>
                <a:latin typeface="Arial" panose="020B0604020202020204" pitchFamily="34" charset="0"/>
                <a:ea typeface="Microsoft YaHei" pitchFamily="2"/>
                <a:cs typeface="Arial" panose="020B0604020202020204" pitchFamily="34" charset="0"/>
              </a:rPr>
              <a:t>Prompted by </a:t>
            </a:r>
            <a:r>
              <a:rPr lang="en-US" sz="2000" dirty="0">
                <a:latin typeface="Arial" panose="020B0604020202020204" pitchFamily="34" charset="0"/>
                <a:cs typeface="Arial" panose="020B0604020202020204" pitchFamily="34" charset="0"/>
                <a:hlinkClick r:id="rId4"/>
              </a:rPr>
              <a:t>VA Office of Inspector General report in 2018 </a:t>
            </a:r>
            <a:r>
              <a:rPr lang="en-US" sz="2000" dirty="0">
                <a:latin typeface="Arial" panose="020B0604020202020204" pitchFamily="34" charset="0"/>
                <a:cs typeface="Arial" panose="020B0604020202020204" pitchFamily="34" charset="0"/>
              </a:rPr>
              <a:t>which, “found that nearly half of (MST) military sexual trauma-related claims were not properly processed following VBA policy,” possibly resulting in “the denial of benefits to potential victims of MST who could have been entitled to receive them.”</a:t>
            </a:r>
          </a:p>
          <a:p>
            <a:pPr marL="971550" lvl="1" indent="-5143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000" dirty="0">
                <a:latin typeface="Arial" panose="020B0604020202020204" pitchFamily="34" charset="0"/>
                <a:cs typeface="Arial" panose="020B0604020202020204" pitchFamily="34" charset="0"/>
              </a:rPr>
              <a:t>Lowers the age from 57 to 55 to remarry without incurring penalties for surviving spouses receiving dependency and indemnity compensation.</a:t>
            </a:r>
            <a:endParaRPr lang="en-US" sz="20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12</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77276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
        <p:nvSpPr>
          <p:cNvPr id="3" name="Freeform: Shape 2">
            <a:extLst>
              <a:ext uri="{FF2B5EF4-FFF2-40B4-BE49-F238E27FC236}">
                <a16:creationId xmlns:a16="http://schemas.microsoft.com/office/drawing/2014/main" id="{0006F475-F8B4-4D03-A562-BEA8E6347D9C}"/>
              </a:ext>
            </a:extLst>
          </p:cNvPr>
          <p:cNvSpPr/>
          <p:nvPr/>
        </p:nvSpPr>
        <p:spPr>
          <a:xfrm>
            <a:off x="271463" y="1393919"/>
            <a:ext cx="11577637"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r>
              <a:rPr lang="en-US" sz="2000" b="0" i="0" u="none" strike="noStrike" baseline="0" dirty="0">
                <a:ln>
                  <a:noFill/>
                </a:ln>
                <a:effectLst/>
                <a:latin typeface="Arial" panose="020B0604020202020204" pitchFamily="34" charset="0"/>
                <a:ea typeface="Microsoft YaHei" pitchFamily="2"/>
                <a:cs typeface="Arial" panose="020B0604020202020204" pitchFamily="34" charset="0"/>
              </a:rPr>
              <a:t>On December 17, 2020, a 340-page-plus law created sweeping changes in support for the United States veteran community was unanimously passed by the House and Senate. The law was sent for the President’s signature the day before Christmas 2020 and on January 5, 2021, became law.  It’s full title is the </a:t>
            </a:r>
            <a:r>
              <a:rPr lang="en-US" sz="2000" i="0" dirty="0">
                <a:effectLst/>
                <a:latin typeface="Arial" panose="020B0604020202020204" pitchFamily="34" charset="0"/>
                <a:cs typeface="Arial" panose="020B0604020202020204" pitchFamily="34" charset="0"/>
              </a:rPr>
              <a:t>Johnny Isakson and David P. Roe Veterans Health Care and Benefits Improvement Act of 2020. </a:t>
            </a:r>
          </a:p>
          <a:p>
            <a:endParaRPr lang="en-US" sz="2000" b="0" dirty="0">
              <a:latin typeface="Arial" panose="020B0604020202020204" pitchFamily="34" charset="0"/>
              <a:cs typeface="Arial" panose="020B0604020202020204" pitchFamily="34" charset="0"/>
            </a:endParaRPr>
          </a:p>
          <a:p>
            <a:r>
              <a:rPr lang="en-US" sz="2000" i="0" dirty="0">
                <a:effectLst/>
                <a:latin typeface="Arial" panose="020B0604020202020204" pitchFamily="34" charset="0"/>
                <a:cs typeface="Arial" panose="020B0604020202020204" pitchFamily="34" charset="0"/>
              </a:rPr>
              <a:t>Some aspects of the bill wer</a:t>
            </a:r>
            <a:r>
              <a:rPr lang="en-US" sz="2000" dirty="0">
                <a:latin typeface="Arial" panose="020B0604020202020204" pitchFamily="34" charset="0"/>
                <a:cs typeface="Arial" panose="020B0604020202020204" pitchFamily="34" charset="0"/>
              </a:rPr>
              <a:t>e effective immediately, some (education specifically) have set dates for implementation. </a:t>
            </a:r>
            <a:r>
              <a:rPr lang="en-US" sz="2000" b="0" i="0" dirty="0">
                <a:effectLst/>
                <a:latin typeface="Arial" panose="020B0604020202020204" pitchFamily="34" charset="0"/>
                <a:cs typeface="Arial" panose="020B0604020202020204" pitchFamily="34" charset="0"/>
              </a:rPr>
              <a:t> </a:t>
            </a:r>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r>
              <a:rPr lang="en-US" sz="2000" b="0" i="0" u="none" strike="noStrike" baseline="0" dirty="0">
                <a:ln>
                  <a:noFill/>
                </a:ln>
                <a:effectLst/>
                <a:latin typeface="Arial" panose="020B0604020202020204" pitchFamily="34" charset="0"/>
                <a:ea typeface="Microsoft YaHei" pitchFamily="2"/>
                <a:cs typeface="Arial" panose="020B0604020202020204" pitchFamily="34" charset="0"/>
              </a:rPr>
              <a:t>For light reading, go here: </a:t>
            </a:r>
            <a:r>
              <a:rPr lang="en-US" sz="2000" b="0" i="0" u="none" strike="noStrike" baseline="0" dirty="0">
                <a:ln>
                  <a:noFill/>
                </a:ln>
                <a:effectLst/>
                <a:latin typeface="Arial" panose="020B0604020202020204" pitchFamily="34" charset="0"/>
                <a:ea typeface="Microsoft YaHei" pitchFamily="2"/>
                <a:cs typeface="Arial" panose="020B0604020202020204" pitchFamily="34" charset="0"/>
                <a:hlinkClick r:id="rId3">
                  <a:extLst>
                    <a:ext uri="{A12FA001-AC4F-418D-AE19-62706E023703}">
                      <ahyp:hlinkClr xmlns:ahyp="http://schemas.microsoft.com/office/drawing/2018/hyperlinkcolor" val="tx"/>
                    </a:ext>
                  </a:extLst>
                </a:hlinkClick>
              </a:rPr>
              <a:t>https://militarybenefits.info/vhcbi-act/#ixzz6s8Hcl9B8</a:t>
            </a:r>
            <a:endParaRPr lang="en-US" sz="2000" b="0" i="0" u="none" strike="noStrike" baseline="0" dirty="0">
              <a:ln>
                <a:noFill/>
              </a:ln>
              <a:effectLst/>
              <a:latin typeface="Arial" panose="020B0604020202020204" pitchFamily="34" charset="0"/>
              <a:ea typeface="Microsoft YaHei" pitchFamily="2"/>
              <a:cs typeface="Arial" panose="020B0604020202020204" pitchFamily="34" charset="0"/>
            </a:endParaRPr>
          </a:p>
          <a:p>
            <a:endParaRPr lang="en-US" sz="2000" kern="1200" dirty="0">
              <a:latin typeface="Arial" panose="020B0604020202020204" pitchFamily="34" charset="0"/>
              <a:ea typeface="Microsoft YaHei" pitchFamily="2"/>
              <a:cs typeface="Arial" panose="020B0604020202020204" pitchFamily="34" charset="0"/>
            </a:endParaRPr>
          </a:p>
          <a:p>
            <a:r>
              <a:rPr lang="en-US" sz="2000" dirty="0">
                <a:latin typeface="Arial" panose="020B0604020202020204" pitchFamily="34" charset="0"/>
                <a:ea typeface="Microsoft YaHei" pitchFamily="2"/>
                <a:cs typeface="Arial" panose="020B0604020202020204" pitchFamily="34" charset="0"/>
              </a:rPr>
              <a:t>For the full laws/changes, go here: </a:t>
            </a:r>
            <a:r>
              <a:rPr lang="en-US" sz="2000" dirty="0">
                <a:latin typeface="Arial" panose="020B0604020202020204" pitchFamily="34" charset="0"/>
                <a:ea typeface="Microsoft YaHei" pitchFamily="2"/>
                <a:cs typeface="Arial" panose="020B0604020202020204" pitchFamily="34" charset="0"/>
                <a:hlinkClick r:id="rId4">
                  <a:extLst>
                    <a:ext uri="{A12FA001-AC4F-418D-AE19-62706E023703}">
                      <ahyp:hlinkClr xmlns:ahyp="http://schemas.microsoft.com/office/drawing/2018/hyperlinkcolor" val="tx"/>
                    </a:ext>
                  </a:extLst>
                </a:hlinkClick>
              </a:rPr>
              <a:t>https://www.congress.gov/bill/116th-congress/house-bill/7105/text#toc-HFD6B384E90A94D8D9808A7512CE17F4B</a:t>
            </a:r>
            <a:endParaRPr lang="en-US" sz="2000" dirty="0">
              <a:latin typeface="Arial" panose="020B0604020202020204" pitchFamily="34" charset="0"/>
              <a:ea typeface="Microsoft YaHei" pitchFamily="2"/>
              <a:cs typeface="Arial" panose="020B0604020202020204" pitchFamily="34" charset="0"/>
            </a:endParaRPr>
          </a:p>
          <a:p>
            <a:endParaRPr lang="en-US" sz="2000" kern="1200" dirty="0">
              <a:latin typeface="Arial" panose="020B0604020202020204" pitchFamily="34" charset="0"/>
              <a:cs typeface="Arial" panose="020B0604020202020204" pitchFamily="34" charset="0"/>
            </a:endParaRPr>
          </a:p>
          <a:p>
            <a:endParaRPr lang="en-US" sz="2000" kern="1200" dirty="0">
              <a:latin typeface="Arial" panose="020B0604020202020204" pitchFamily="34" charset="0"/>
              <a:cs typeface="Arial" panose="020B0604020202020204" pitchFamily="34" charset="0"/>
            </a:endParaRPr>
          </a:p>
          <a:p>
            <a:pPr lvl="3">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dirty="0">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13</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191264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423863" y="1393919"/>
            <a:ext cx="1137285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sz="2400" dirty="0">
                <a:solidFill>
                  <a:srgbClr val="000000"/>
                </a:solidFill>
                <a:latin typeface="Arial" panose="020B0604020202020204" pitchFamily="34" charset="0"/>
                <a:ea typeface="Microsoft YaHei" pitchFamily="2"/>
                <a:cs typeface="Arial" panose="020B0604020202020204" pitchFamily="34" charset="0"/>
              </a:rPr>
              <a:t>Expanded VA Memorial Benefits</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ea typeface="Microsoft YaHei" pitchFamily="2"/>
                <a:cs typeface="Arial" panose="020B0604020202020204" pitchFamily="34" charset="0"/>
              </a:rPr>
              <a:t>Requires the VA to</a:t>
            </a:r>
            <a:r>
              <a:rPr lang="en-US" sz="1600" dirty="0">
                <a:latin typeface="Arial" panose="020B0604020202020204" pitchFamily="34" charset="0"/>
                <a:cs typeface="Arial" panose="020B0604020202020204" pitchFamily="34" charset="0"/>
              </a:rPr>
              <a:t> bear the costs to transport the remains of veterans to state cemeteries and tribal veteran cemeteries (within two years). Before the Act, the VA was only required to pay transport costs to a national veteran's cemetery.</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Begin providing urns for veterans who wish to be cremated. Surviving family members are offered a free urn from the VA or a free headstone. Those who opt for a free VA-provided headstone may also have a spouse’s name engraved on the headstone at no cost. Before this, families were required to pay for this service.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latin typeface="Arial" panose="020B0604020202020204" pitchFamily="34" charset="0"/>
                <a:cs typeface="Arial" panose="020B0604020202020204" pitchFamily="34" charset="0"/>
              </a:rPr>
              <a:t>Ending VA Copays For Native American Veterans</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Within a year of the new law, the Department of Veterans Affairs must end VA copays for healthcare and medication. This requirement applies whether or not the patient has a service-connected disability.</a:t>
            </a:r>
          </a:p>
          <a:p>
            <a:pPr lvl="3">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14</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63782399-6417-428C-9EAF-05D9EFFA5C7D}"/>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000" b="1" dirty="0">
                <a:latin typeface="Arial" panose="020B0604020202020204" pitchFamily="34" charset="0"/>
                <a:cs typeface="Arial" panose="020B0604020202020204" pitchFamily="34" charset="0"/>
              </a:rPr>
              <a:t>Veterans Health Care and Benefits Improvement Act of 2020</a:t>
            </a:r>
            <a:endParaRPr lang="en-US" sz="20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1958427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585788" y="1393919"/>
            <a:ext cx="1112519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sz="2400" dirty="0">
                <a:solidFill>
                  <a:srgbClr val="000000"/>
                </a:solidFill>
                <a:latin typeface="Arial" panose="020B0604020202020204" pitchFamily="34" charset="0"/>
                <a:ea typeface="Microsoft YaHei" pitchFamily="2"/>
                <a:cs typeface="Arial" panose="020B0604020202020204" pitchFamily="34" charset="0"/>
              </a:rPr>
              <a:t>Expanded Medal of Honor Pension</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ea typeface="Microsoft YaHei" pitchFamily="2"/>
                <a:cs typeface="Arial" panose="020B0604020202020204" pitchFamily="34" charset="0"/>
              </a:rPr>
              <a:t>Surviving spouses qualify to receive the pension paid to Medal of Honor awardees when the service member dies. Spouses who are paid VA  Dependency Indemnity Compensation are not eligible.</a:t>
            </a:r>
          </a:p>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latin typeface="Arial" panose="020B0604020202020204" pitchFamily="34" charset="0"/>
                <a:cs typeface="Arial" panose="020B0604020202020204" pitchFamily="34" charset="0"/>
              </a:rPr>
              <a:t>VA Life Insurance</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Starting in 2023 the Department of Veterans Affairs must offer whole life insurance to all disabled veterans under age 81. Unlike VGLI, there is no time limit to sign up post-service.</a:t>
            </a:r>
          </a:p>
          <a:p>
            <a:pPr marL="457200"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Expanded Accountability At Veterans Homes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The 162 state-run veterans' homes in the United States are required to establish a consistent and ongoing report about COVID-19 cases, deaths, and related issues.</a:t>
            </a:r>
          </a:p>
          <a:p>
            <a:pPr lvl="1">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600" dirty="0">
              <a:latin typeface="Arial" panose="020B0604020202020204" pitchFamily="34" charset="0"/>
              <a:cs typeface="Arial" panose="020B0604020202020204" pitchFamily="34" charset="0"/>
            </a:endParaRPr>
          </a:p>
          <a:p>
            <a:pPr lvl="3">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15</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9BB3C48C-F99B-4D08-BC12-60B4FD4BBCD8}"/>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123078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762000" y="1393919"/>
            <a:ext cx="1038224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342900" indent="-3429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Enhanced GI Bill Protections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Requires more scrutiny of institutions of higher learning that have a dubious past when it comes to taking advantage of GI Bill students. VA must now analyze whether schools subject to punishment or legal action from the government should have their GI Bill funds suspended.</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Service-Connected Deaths Related To Coronavirus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Members of the Guard and Reserve who die of COVID-19 shall have their deaths identified as service-connected.</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cs typeface="Arial" panose="020B0604020202020204" pitchFamily="34" charset="0"/>
              </a:rPr>
              <a:t>Help For Homeless Veterans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Gives the VA enhanced abilities to provide funds to agencies that assist homeless veterans as well as expanding a federal voucher program offered to veterans without honorable discharges who are experiencing homelessness.</a:t>
            </a:r>
            <a:br>
              <a:rPr lang="en-US" sz="1600"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16</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88869020-63D4-47FF-860E-AA5B0414D931}"/>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354334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952500" y="1393919"/>
            <a:ext cx="1049654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342900" indent="-3429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Public Use Disability Benefits Questionnaire’s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Requiring the VA to make disability benefit questionnaires available for public use</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cs typeface="Arial" panose="020B0604020202020204" pitchFamily="34" charset="0"/>
              </a:rPr>
              <a:t>Definition of Vietnam Veteran</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Changing the statutory definition of "Vietnam Veteran" to include people who served in the Republic of Vietnam from Nov. 1, 1955 to Feb. 27, 1961.</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Previously this was from February 28, 1961 and ending of May 7, 1975 for a veteran who served in the Republic of Vietnam (38 U.S.C. § 101(29)(A)).</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More guidance to follow.</a:t>
            </a:r>
          </a:p>
          <a:p>
            <a:pPr marL="285750"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cs typeface="Arial" panose="020B0604020202020204" pitchFamily="34" charset="0"/>
              </a:rPr>
              <a:t>Help For “K2” Veterans</a:t>
            </a:r>
          </a:p>
          <a:p>
            <a:pPr marL="742950" lvl="1" indent="-28575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1600" dirty="0">
                <a:latin typeface="Arial" panose="020B0604020202020204" pitchFamily="34" charset="0"/>
                <a:cs typeface="Arial" panose="020B0604020202020204" pitchFamily="34" charset="0"/>
              </a:rPr>
              <a:t>Require the VA to study incidents of cancer and other illnesses experienced by service members who served at the </a:t>
            </a:r>
            <a:r>
              <a:rPr lang="en-US" sz="1600" dirty="0" err="1">
                <a:latin typeface="Arial" panose="020B0604020202020204" pitchFamily="34" charset="0"/>
                <a:cs typeface="Arial" panose="020B0604020202020204" pitchFamily="34" charset="0"/>
              </a:rPr>
              <a:t>Karshi</a:t>
            </a:r>
            <a:r>
              <a:rPr lang="en-US" sz="1600" dirty="0">
                <a:latin typeface="Arial" panose="020B0604020202020204" pitchFamily="34" charset="0"/>
                <a:cs typeface="Arial" panose="020B0604020202020204" pitchFamily="34" charset="0"/>
              </a:rPr>
              <a:t>-Khanabad Air Base in Uzbekistan between Oct. 1, 2001, and Sept. 30, 2005</a:t>
            </a:r>
            <a:br>
              <a:rPr lang="en-US" sz="1600"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17</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6B431650-855D-409A-B1C3-1048FA2B4E08}"/>
              </a:ext>
            </a:extLst>
          </p:cNvPr>
          <p:cNvSpPr/>
          <p:nvPr/>
        </p:nvSpPr>
        <p:spPr>
          <a:xfrm>
            <a:off x="461963" y="331918"/>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221032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0006F475-F8B4-4D03-A562-BEA8E6347D9C}"/>
              </a:ext>
            </a:extLst>
          </p:cNvPr>
          <p:cNvSpPr/>
          <p:nvPr/>
        </p:nvSpPr>
        <p:spPr>
          <a:xfrm>
            <a:off x="847725" y="2122581"/>
            <a:ext cx="10496549"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There are so many changes in this act it will take a while to determine the full impact and implementation. </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400" dirty="0">
              <a:solidFill>
                <a:srgbClr val="000000"/>
              </a:solidFill>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Bottom line – if you used to know it – check this act because it was probably changed. </a:t>
            </a:r>
            <a:br>
              <a:rPr lang="en-US" sz="1600" dirty="0">
                <a:solidFill>
                  <a:srgbClr val="000000"/>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18</a:t>
            </a:fld>
            <a:endParaRPr lang="en-US" sz="2000">
              <a:solidFill>
                <a:srgbClr val="000000"/>
              </a:solidFill>
              <a:latin typeface="Times New Roman" pitchFamily="18"/>
              <a:ea typeface="Lucida Sans Unicode" pitchFamily="2"/>
              <a:cs typeface="Lucida Sans Unicode" pitchFamily="2"/>
            </a:endParaRPr>
          </a:p>
        </p:txBody>
      </p:sp>
      <p:sp>
        <p:nvSpPr>
          <p:cNvPr id="5" name="Freeform: Shape 4">
            <a:extLst>
              <a:ext uri="{FF2B5EF4-FFF2-40B4-BE49-F238E27FC236}">
                <a16:creationId xmlns:a16="http://schemas.microsoft.com/office/drawing/2014/main" id="{6B431650-855D-409A-B1C3-1048FA2B4E08}"/>
              </a:ext>
            </a:extLst>
          </p:cNvPr>
          <p:cNvSpPr/>
          <p:nvPr/>
        </p:nvSpPr>
        <p:spPr>
          <a:xfrm>
            <a:off x="533400" y="241430"/>
            <a:ext cx="8786812"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200" b="1" dirty="0">
                <a:latin typeface="Arial" panose="020B0604020202020204" pitchFamily="34" charset="0"/>
                <a:cs typeface="Arial" panose="020B0604020202020204" pitchFamily="34" charset="0"/>
              </a:rPr>
              <a:t>Veterans Health Care and Benefits Improvement Act of 2020</a:t>
            </a:r>
            <a:endParaRPr lang="en-US" sz="2200" b="1" dirty="0">
              <a:solidFill>
                <a:srgbClr val="000000"/>
              </a:solidFill>
              <a:latin typeface="Arial" panose="020B0604020202020204" pitchFamily="34" charset="0"/>
              <a:ea typeface="Microsoft YaHei" pitchFamily="2"/>
              <a:cs typeface="Arial" panose="020B0604020202020204" pitchFamily="34" charset="0"/>
            </a:endParaRPr>
          </a:p>
        </p:txBody>
      </p:sp>
    </p:spTree>
    <p:extLst>
      <p:ext uri="{BB962C8B-B14F-4D97-AF65-F5344CB8AC3E}">
        <p14:creationId xmlns:p14="http://schemas.microsoft.com/office/powerpoint/2010/main" val="359141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1782863" y="136440"/>
            <a:ext cx="6337080"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4400" b="1" dirty="0">
                <a:solidFill>
                  <a:srgbClr val="000000"/>
                </a:solidFill>
                <a:latin typeface="Arial" panose="020B0604020202020204" pitchFamily="34" charset="0"/>
                <a:ea typeface="Microsoft YaHei" pitchFamily="2"/>
                <a:cs typeface="Arial" panose="020B0604020202020204" pitchFamily="34" charset="0"/>
              </a:rPr>
              <a:t>New Forms!!</a:t>
            </a:r>
          </a:p>
        </p:txBody>
      </p:sp>
      <p:sp>
        <p:nvSpPr>
          <p:cNvPr id="3" name="Freeform: Shape 2">
            <a:extLst>
              <a:ext uri="{FF2B5EF4-FFF2-40B4-BE49-F238E27FC236}">
                <a16:creationId xmlns:a16="http://schemas.microsoft.com/office/drawing/2014/main" id="{0006F475-F8B4-4D03-A562-BEA8E6347D9C}"/>
              </a:ext>
            </a:extLst>
          </p:cNvPr>
          <p:cNvSpPr/>
          <p:nvPr/>
        </p:nvSpPr>
        <p:spPr>
          <a:xfrm>
            <a:off x="741353" y="1393919"/>
            <a:ext cx="1024890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VA Form 20-10206 </a:t>
            </a:r>
            <a:r>
              <a:rPr lang="en-US" sz="2400" dirty="0">
                <a:latin typeface="Arial" panose="020B0604020202020204" pitchFamily="34" charset="0"/>
                <a:cs typeface="Arial" panose="020B0604020202020204" pitchFamily="34" charset="0"/>
              </a:rPr>
              <a:t>Freedom of Information Act (FOIA) or Privacy Act (PA) Request</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VA Form 20-10207 </a:t>
            </a:r>
            <a:r>
              <a:rPr lang="en-US" sz="2400" dirty="0">
                <a:latin typeface="Arial" panose="020B0604020202020204" pitchFamily="34" charset="0"/>
                <a:cs typeface="Arial" panose="020B0604020202020204" pitchFamily="34" charset="0"/>
              </a:rPr>
              <a:t>Priority Processing Request</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VA Form 20-10208 </a:t>
            </a:r>
            <a:r>
              <a:rPr lang="en-US" sz="2400" dirty="0">
                <a:latin typeface="Arial" panose="020B0604020202020204" pitchFamily="34" charset="0"/>
                <a:cs typeface="Arial" panose="020B0604020202020204" pitchFamily="34" charset="0"/>
              </a:rPr>
              <a:t>Document Evidence Submission</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VA Form 21-10210 </a:t>
            </a:r>
            <a:r>
              <a:rPr lang="en-US" sz="2400" dirty="0">
                <a:latin typeface="Arial" panose="020B0604020202020204" pitchFamily="34" charset="0"/>
                <a:cs typeface="Arial" panose="020B0604020202020204" pitchFamily="34" charset="0"/>
              </a:rPr>
              <a:t>Lay/Witness Statement</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4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VA Form 20-10212 </a:t>
            </a:r>
            <a:r>
              <a:rPr lang="en-US" sz="2400" dirty="0">
                <a:latin typeface="Arial" panose="020B0604020202020204" pitchFamily="34" charset="0"/>
                <a:cs typeface="Arial" panose="020B0604020202020204" pitchFamily="34" charset="0"/>
              </a:rPr>
              <a:t>Chapter 31 Request for Assistance</a:t>
            </a:r>
          </a:p>
          <a:p>
            <a:pPr marL="342900" lvl="0" indent="-342900">
              <a:lnSpc>
                <a:spcPct val="100000"/>
              </a:lnSpc>
              <a:spcAft>
                <a:spcPts val="0"/>
              </a:spcAft>
              <a:buFont typeface="Arial" panose="020B0604020202020204" pitchFamily="34" charset="0"/>
              <a:buChar char="•"/>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endParaRPr lang="en-US" sz="2400" dirty="0">
              <a:solidFill>
                <a:srgbClr val="535353"/>
              </a:solidFill>
              <a:latin typeface="Arial" panose="020B0604020202020204" pitchFamily="34" charset="0"/>
              <a:cs typeface="Arial" panose="020B0604020202020204" pitchFamily="34" charset="0"/>
            </a:endParaRPr>
          </a:p>
          <a:p>
            <a:pPr marL="228780" indent="-342900">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r>
              <a:rPr lang="en-US" sz="2800" dirty="0">
                <a:latin typeface="Arial" panose="020B0604020202020204" pitchFamily="34" charset="0"/>
                <a:cs typeface="Arial" panose="020B0604020202020204" pitchFamily="34" charset="0"/>
              </a:rPr>
              <a:t>Why new forms!?  This effectively streamlines processing of claims. Now when this evidence is uploaded to </a:t>
            </a:r>
            <a:r>
              <a:rPr lang="en-US" sz="2800" dirty="0" err="1">
                <a:latin typeface="Arial" panose="020B0604020202020204" pitchFamily="34" charset="0"/>
                <a:cs typeface="Arial" panose="020B0604020202020204" pitchFamily="34" charset="0"/>
              </a:rPr>
              <a:t>VBMS</a:t>
            </a:r>
            <a:r>
              <a:rPr lang="en-US" sz="2800" dirty="0">
                <a:latin typeface="Arial" panose="020B0604020202020204" pitchFamily="34" charset="0"/>
                <a:cs typeface="Arial" panose="020B0604020202020204" pitchFamily="34" charset="0"/>
              </a:rPr>
              <a:t>, there is less chance of it being overlooked.  Information sent with cover pages or on VA Form 21-</a:t>
            </a:r>
            <a:r>
              <a:rPr lang="en-US" sz="2800" dirty="0" err="1">
                <a:latin typeface="Arial" panose="020B0604020202020204" pitchFamily="34" charset="0"/>
                <a:cs typeface="Arial" panose="020B0604020202020204" pitchFamily="34" charset="0"/>
              </a:rPr>
              <a:t>4138’s</a:t>
            </a:r>
            <a:r>
              <a:rPr lang="en-US" sz="2800" dirty="0">
                <a:latin typeface="Arial" panose="020B0604020202020204" pitchFamily="34" charset="0"/>
                <a:cs typeface="Arial" panose="020B0604020202020204" pitchFamily="34" charset="0"/>
              </a:rPr>
              <a:t> are too generic and can be overlooked.  These new forms provide ease of use for VSO’s and can be directly uploaded.</a:t>
            </a:r>
          </a:p>
          <a:p>
            <a:pPr marL="0" lvl="0" indent="0">
              <a:lnSpc>
                <a:spcPct val="100000"/>
              </a:lnSpc>
              <a:spcAft>
                <a:spcPts val="0"/>
              </a:spcAft>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endParaRPr lang="en-US" sz="1600" dirty="0">
              <a:solidFill>
                <a:srgbClr val="535353"/>
              </a:solidFill>
              <a:latin typeface="Arial" panose="020B0604020202020204" pitchFamily="34" charset="0"/>
              <a:cs typeface="Arial" panose="020B0604020202020204" pitchFamily="34" charset="0"/>
            </a:endParaRPr>
          </a:p>
          <a:p>
            <a:pPr marL="0" lvl="0" indent="0">
              <a:lnSpc>
                <a:spcPct val="100000"/>
              </a:lnSpc>
              <a:spcAft>
                <a:spcPts val="0"/>
              </a:spcAft>
              <a:tabLst>
                <a:tab pos="0" algn="l"/>
                <a:tab pos="114120" algn="l"/>
                <a:tab pos="571320" algn="l"/>
                <a:tab pos="1028519" algn="l"/>
                <a:tab pos="1485719" algn="l"/>
                <a:tab pos="1942919" algn="l"/>
                <a:tab pos="2400119" algn="l"/>
                <a:tab pos="2857320" algn="l"/>
                <a:tab pos="3314519" algn="l"/>
                <a:tab pos="3771720" algn="l"/>
                <a:tab pos="4228919" algn="l"/>
                <a:tab pos="4686120" algn="l"/>
                <a:tab pos="5143320" algn="l"/>
                <a:tab pos="5600520" algn="l"/>
                <a:tab pos="6057720" algn="l"/>
                <a:tab pos="6514920" algn="l"/>
                <a:tab pos="6972120" algn="l"/>
                <a:tab pos="7429320" algn="l"/>
                <a:tab pos="7886520" algn="l"/>
                <a:tab pos="8343720" algn="l"/>
                <a:tab pos="8800920" algn="l"/>
              </a:tabLst>
            </a:pPr>
            <a:endParaRPr lang="en-US" sz="1600" dirty="0">
              <a:solidFill>
                <a:srgbClr val="535353"/>
              </a:solidFill>
              <a:latin typeface="Arial" panose="020B0604020202020204" pitchFamily="34" charset="0"/>
              <a:cs typeface="Arial" panose="020B0604020202020204" pitchFamily="34" charset="0"/>
            </a:endParaRPr>
          </a:p>
          <a:p>
            <a:pPr marL="342900" indent="-3429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19</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315194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4810" y="2693333"/>
            <a:ext cx="6886415"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What’s New at the VA</a:t>
            </a:r>
          </a:p>
        </p:txBody>
      </p:sp>
      <p:sp>
        <p:nvSpPr>
          <p:cNvPr id="5" name="TextBox 4"/>
          <p:cNvSpPr txBox="1"/>
          <p:nvPr/>
        </p:nvSpPr>
        <p:spPr>
          <a:xfrm>
            <a:off x="6991260" y="4916389"/>
            <a:ext cx="443403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Amanda Berry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Times New Roman" panose="02020603050405020304" pitchFamily="18" charset="0"/>
                <a:cs typeface="Times New Roman" panose="02020603050405020304" pitchFamily="18" charset="0"/>
              </a:rPr>
              <a:t>May 2021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2270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QUESTIONS?</a:t>
            </a:r>
          </a:p>
        </p:txBody>
      </p:sp>
    </p:spTree>
    <p:extLst>
      <p:ext uri="{BB962C8B-B14F-4D97-AF65-F5344CB8AC3E}">
        <p14:creationId xmlns:p14="http://schemas.microsoft.com/office/powerpoint/2010/main" val="57313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a:off x="1518249" y="2711245"/>
            <a:ext cx="9514936" cy="10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a:lnSpc>
                <a:spcPct val="93000"/>
              </a:lnSpc>
              <a:buClr>
                <a:srgbClr val="000000"/>
              </a:buClr>
              <a:buSzPct val="100000"/>
              <a:buFont typeface="Times New Roman" panose="02020603050405020304" pitchFamily="18" charset="0"/>
              <a:buNone/>
            </a:pPr>
            <a:r>
              <a:rPr lang="en-US" altLang="en-US" sz="3200" dirty="0"/>
              <a:t>Questions and answers may appear later.  At a very important time.  Like on a test or something, idk. </a:t>
            </a:r>
          </a:p>
        </p:txBody>
      </p:sp>
      <p:sp>
        <p:nvSpPr>
          <p:cNvPr id="2" name="TextBox 1"/>
          <p:cNvSpPr txBox="1"/>
          <p:nvPr/>
        </p:nvSpPr>
        <p:spPr>
          <a:xfrm>
            <a:off x="3923071" y="1632155"/>
            <a:ext cx="5584723" cy="664797"/>
          </a:xfrm>
          <a:prstGeom prst="rect">
            <a:avLst/>
          </a:prstGeom>
          <a:noFill/>
        </p:spPr>
        <p:txBody>
          <a:bodyPr wrap="square" rtlCol="0">
            <a:spAutoFit/>
          </a:bodyPr>
          <a:lstStyle/>
          <a:p>
            <a:pPr>
              <a:lnSpc>
                <a:spcPct val="93000"/>
              </a:lnSpc>
              <a:buClr>
                <a:srgbClr val="000000"/>
              </a:buClr>
              <a:buSzPct val="100000"/>
            </a:pPr>
            <a:r>
              <a:rPr lang="en-US" altLang="en-US" sz="4000" dirty="0"/>
              <a:t>Pop Quiz </a:t>
            </a:r>
            <a:r>
              <a:rPr lang="en-US" altLang="en-US" sz="4000" dirty="0" err="1"/>
              <a:t>Ya’ll</a:t>
            </a:r>
            <a:r>
              <a:rPr lang="en-US" altLang="en-US" sz="4000" dirty="0"/>
              <a:t>!!!</a:t>
            </a:r>
          </a:p>
        </p:txBody>
      </p:sp>
    </p:spTree>
    <p:extLst>
      <p:ext uri="{BB962C8B-B14F-4D97-AF65-F5344CB8AC3E}">
        <p14:creationId xmlns:p14="http://schemas.microsoft.com/office/powerpoint/2010/main" val="2133765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idx="4294967295"/>
          </p:nvPr>
        </p:nvSpPr>
        <p:spPr>
          <a:xfrm>
            <a:off x="1747969" y="329543"/>
            <a:ext cx="7370772" cy="1102519"/>
          </a:xfrm>
        </p:spPr>
        <p:txBody>
          <a:body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Hi there!  Nice to meet you!</a:t>
            </a:r>
            <a:br>
              <a:rPr lang="en-US" altLang="en-US" dirty="0">
                <a:latin typeface="Arial" panose="020B0604020202020204" pitchFamily="34" charset="0"/>
              </a:rPr>
            </a:br>
            <a:endParaRPr lang="en-US" altLang="en-US" dirty="0">
              <a:latin typeface="Arial" panose="020B0604020202020204" pitchFamily="34" charset="0"/>
            </a:endParaRPr>
          </a:p>
        </p:txBody>
      </p:sp>
      <p:sp>
        <p:nvSpPr>
          <p:cNvPr id="7173" name="Rectangle 9"/>
          <p:cNvSpPr>
            <a:spLocks noChangeArrowheads="1"/>
          </p:cNvSpPr>
          <p:nvPr/>
        </p:nvSpPr>
        <p:spPr bwMode="auto">
          <a:xfrm>
            <a:off x="5107783" y="3895727"/>
            <a:ext cx="2842022" cy="437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lnSpc>
                <a:spcPct val="86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anose="02020603050405020304" pitchFamily="18" charset="0"/>
                <a:ea typeface="Microsoft YaHei" panose="020B0503020204020204" pitchFamily="34" charset="-122"/>
              </a:defRPr>
            </a:lvl1pPr>
            <a:lvl2pPr>
              <a:lnSpc>
                <a:spcPct val="86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ea typeface="Microsoft YaHei" panose="020B0503020204020204" pitchFamily="34" charset="-122"/>
              </a:defRPr>
            </a:lvl2pPr>
            <a:lvl3pPr>
              <a:lnSpc>
                <a:spcPct val="86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Microsoft YaHei" panose="020B0503020204020204" pitchFamily="34" charset="-122"/>
              </a:defRPr>
            </a:lvl3pPr>
            <a:lvl4pPr>
              <a:lnSpc>
                <a:spcPct val="86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anose="02020603050405020304" pitchFamily="18" charset="0"/>
                <a:ea typeface="Microsoft YaHei" panose="020B0503020204020204" pitchFamily="34" charset="-122"/>
              </a:defRPr>
            </a:lvl4pPr>
            <a:lvl5pPr>
              <a:lnSpc>
                <a:spcPct val="92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2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Microsoft YaHei" panose="020B0503020204020204" pitchFamily="34" charset="-122"/>
              </a:defRPr>
            </a:lvl9pPr>
          </a:lstStyle>
          <a:p>
            <a:pPr defTabSz="685800">
              <a:lnSpc>
                <a:spcPct val="100000"/>
              </a:lnSpc>
              <a:spcAft>
                <a:spcPct val="0"/>
              </a:spcAft>
              <a:buClrTx/>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sz="2400">
                <a:latin typeface="Arial" panose="020B0604020202020204" pitchFamily="34" charset="0"/>
              </a:rPr>
              <a:t>Amanda Berry </a:t>
            </a:r>
          </a:p>
        </p:txBody>
      </p:sp>
      <p:pic>
        <p:nvPicPr>
          <p:cNvPr id="7174" name="Picture 2" descr="A person in a blue shirt&#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l="23096" r="10187"/>
          <a:stretch>
            <a:fillRect/>
          </a:stretch>
        </p:blipFill>
        <p:spPr bwMode="auto">
          <a:xfrm>
            <a:off x="5158979" y="1920086"/>
            <a:ext cx="1874042" cy="186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dog looking at the camera&#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148" y="1301544"/>
            <a:ext cx="1874043" cy="231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person smiling for the camera&#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440" y="4502117"/>
            <a:ext cx="2620816" cy="196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dog, ground, black, laying&#10;&#10;Description automatically generated">
            <a:extLst>
              <a:ext uri="{FF2B5EF4-FFF2-40B4-BE49-F238E27FC236}">
                <a16:creationId xmlns:a16="http://schemas.microsoft.com/office/drawing/2014/main" id="{1C519A4A-0851-4E10-A389-A2A6D6205B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68" t="11883" r="23188" b="11063"/>
          <a:stretch/>
        </p:blipFill>
        <p:spPr>
          <a:xfrm>
            <a:off x="1695766" y="1324121"/>
            <a:ext cx="3480056" cy="1859112"/>
          </a:xfrm>
          <a:prstGeom prst="rect">
            <a:avLst/>
          </a:prstGeom>
        </p:spPr>
      </p:pic>
      <p:pic>
        <p:nvPicPr>
          <p:cNvPr id="6" name="Picture 5" descr="A dog wearing sunglasses&#10;&#10;Description automatically generated with low confidence">
            <a:extLst>
              <a:ext uri="{FF2B5EF4-FFF2-40B4-BE49-F238E27FC236}">
                <a16:creationId xmlns:a16="http://schemas.microsoft.com/office/drawing/2014/main" id="{B865CAF1-E5D8-409D-9EA7-AFB14500B0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4642" y="3774355"/>
            <a:ext cx="2145468" cy="2717006"/>
          </a:xfrm>
          <a:prstGeom prst="rect">
            <a:avLst/>
          </a:prstGeom>
        </p:spPr>
      </p:pic>
      <p:pic>
        <p:nvPicPr>
          <p:cNvPr id="16" name="Picture 15" descr="A dog lying on a couch&#10;&#10;Description automatically generated with low confidence">
            <a:extLst>
              <a:ext uri="{FF2B5EF4-FFF2-40B4-BE49-F238E27FC236}">
                <a16:creationId xmlns:a16="http://schemas.microsoft.com/office/drawing/2014/main" id="{7D9BB8F0-9BA4-42BE-973B-F7E759224A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5993"/>
          <a:stretch/>
        </p:blipFill>
        <p:spPr>
          <a:xfrm>
            <a:off x="1985231" y="3745398"/>
            <a:ext cx="2257070" cy="2644687"/>
          </a:xfrm>
          <a:prstGeom prst="rect">
            <a:avLst/>
          </a:prstGeom>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4731" y="4109051"/>
            <a:ext cx="1543050" cy="1543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94966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016D3-F5ED-4BC5-887D-0DB434DBE2C4}"/>
              </a:ext>
            </a:extLst>
          </p:cNvPr>
          <p:cNvSpPr txBox="1"/>
          <p:nvPr/>
        </p:nvSpPr>
        <p:spPr>
          <a:xfrm>
            <a:off x="816150" y="1283350"/>
            <a:ext cx="10475738" cy="5553636"/>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2021 William M. Thornberry Defense and Authorization Act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New Agent Orange </a:t>
            </a:r>
            <a:r>
              <a:rPr lang="en-US" dirty="0" err="1">
                <a:effectLst/>
                <a:latin typeface="Arial" panose="020B0604020202020204" pitchFamily="34" charset="0"/>
                <a:ea typeface="Calibri" panose="020F0502020204030204" pitchFamily="34" charset="0"/>
                <a:cs typeface="Arial" panose="020B0604020202020204" pitchFamily="34" charset="0"/>
              </a:rPr>
              <a:t>Presumptives</a:t>
            </a:r>
            <a:r>
              <a:rPr lang="en-US" dirty="0">
                <a:effectLst/>
                <a:latin typeface="Arial" panose="020B0604020202020204" pitchFamily="34" charset="0"/>
                <a:ea typeface="Calibri" panose="020F0502020204030204" pitchFamily="34" charset="0"/>
                <a:cs typeface="Arial" panose="020B0604020202020204" pitchFamily="34" charset="0"/>
              </a:rPr>
              <a:t>!!</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Highlights of the Deborah Sampson Act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Establishment of Office of Women’s Health</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Increased Standard of Health Care for Women</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Johnny Jackson and David P. Roe Veterans Health Care and Benefits Improvement Act of 2020</a:t>
            </a:r>
          </a:p>
          <a:p>
            <a:pPr marL="742950" lvl="1" indent="-285750">
              <a:lnSpc>
                <a:spcPct val="107000"/>
              </a:lnSpc>
              <a:spcAft>
                <a:spcPts val="800"/>
              </a:spcAft>
              <a:buFont typeface="Arial" panose="020B0604020202020204" pitchFamily="34" charset="0"/>
              <a:buChar char="•"/>
            </a:pPr>
            <a:r>
              <a:rPr lang="en-US" dirty="0">
                <a:latin typeface="Arial" panose="020B0604020202020204" pitchFamily="34" charset="0"/>
                <a:ea typeface="Calibri" panose="020F0502020204030204" pitchFamily="34" charset="0"/>
                <a:cs typeface="Arial" panose="020B0604020202020204" pitchFamily="34" charset="0"/>
              </a:rPr>
              <a:t>If you think you know it, it’s probably changed by this act. </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New VA Forms</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20-10206, FOIA/Privacy Act Request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20-10207, Priority Processing Request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20-10208, Document Evidence Submission</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21-10210, Lay/Witness Statement</a:t>
            </a:r>
          </a:p>
          <a:p>
            <a:pPr marL="742950" lvl="1" indent="-285750">
              <a:lnSpc>
                <a:spcPct val="107000"/>
              </a:lnSpc>
              <a:spcAft>
                <a:spcPts val="80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VA Form 20-10212, Chapter 31 Request for Assistance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Pop Quiz!</a:t>
            </a:r>
            <a:endParaRPr lang="en-US"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987289CB-84D1-40ED-8FD3-563637C2EFEB}"/>
              </a:ext>
            </a:extLst>
          </p:cNvPr>
          <p:cNvSpPr txBox="1">
            <a:spLocks noChangeArrowheads="1"/>
          </p:cNvSpPr>
          <p:nvPr/>
        </p:nvSpPr>
        <p:spPr>
          <a:xfrm>
            <a:off x="1020490" y="218401"/>
            <a:ext cx="7370772" cy="1102519"/>
          </a:xfr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Agenda</a:t>
            </a:r>
          </a:p>
        </p:txBody>
      </p:sp>
    </p:spTree>
    <p:extLst>
      <p:ext uri="{BB962C8B-B14F-4D97-AF65-F5344CB8AC3E}">
        <p14:creationId xmlns:p14="http://schemas.microsoft.com/office/powerpoint/2010/main" val="172960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016D3-F5ED-4BC5-887D-0DB434DBE2C4}"/>
              </a:ext>
            </a:extLst>
          </p:cNvPr>
          <p:cNvSpPr txBox="1"/>
          <p:nvPr/>
        </p:nvSpPr>
        <p:spPr>
          <a:xfrm>
            <a:off x="1111425" y="1369075"/>
            <a:ext cx="10179646" cy="5237011"/>
          </a:xfrm>
          <a:prstGeom prst="rect">
            <a:avLst/>
          </a:prstGeom>
          <a:noFill/>
        </p:spPr>
        <p:txBody>
          <a:bodyPr wrap="square" rtlCol="0">
            <a:spAutoFit/>
          </a:bodyPr>
          <a:lstStyle/>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What!?! No court cases?</a:t>
            </a:r>
          </a:p>
          <a:p>
            <a:pPr marL="0" marR="0">
              <a:lnSpc>
                <a:spcPct val="107000"/>
              </a:lnSpc>
              <a:spcBef>
                <a:spcPts val="0"/>
              </a:spcBef>
              <a:spcAft>
                <a:spcPts val="80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I KNOW!</a:t>
            </a:r>
          </a:p>
          <a:p>
            <a:pPr marL="0" marR="0">
              <a:lnSpc>
                <a:spcPct val="107000"/>
              </a:lnSpc>
              <a:spcBef>
                <a:spcPts val="0"/>
              </a:spcBef>
              <a:spcAft>
                <a:spcPts val="80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This time, we are all about the Acts. </a:t>
            </a:r>
          </a:p>
          <a:p>
            <a:pPr marL="0" marR="0">
              <a:lnSpc>
                <a:spcPct val="107000"/>
              </a:lnSpc>
              <a:spcBef>
                <a:spcPts val="0"/>
              </a:spcBef>
              <a:spcAft>
                <a:spcPts val="800"/>
              </a:spcAft>
            </a:pPr>
            <a:endParaRPr lang="en-US" sz="36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What is an Act anyway?  </a:t>
            </a:r>
          </a:p>
          <a:p>
            <a:endParaRPr lang="en-US" dirty="0">
              <a:latin typeface="Arial" panose="020B0604020202020204" pitchFamily="34" charset="0"/>
              <a:cs typeface="Arial" panose="020B0604020202020204" pitchFamily="34" charset="0"/>
            </a:endParaRPr>
          </a:p>
        </p:txBody>
      </p:sp>
      <p:sp>
        <p:nvSpPr>
          <p:cNvPr id="3" name="Rectangle 1">
            <a:extLst>
              <a:ext uri="{FF2B5EF4-FFF2-40B4-BE49-F238E27FC236}">
                <a16:creationId xmlns:a16="http://schemas.microsoft.com/office/drawing/2014/main" id="{987289CB-84D1-40ED-8FD3-563637C2EFEB}"/>
              </a:ext>
            </a:extLst>
          </p:cNvPr>
          <p:cNvSpPr txBox="1">
            <a:spLocks noChangeArrowheads="1"/>
          </p:cNvSpPr>
          <p:nvPr/>
        </p:nvSpPr>
        <p:spPr>
          <a:xfrm>
            <a:off x="1020490" y="218401"/>
            <a:ext cx="7370772" cy="1102519"/>
          </a:xfr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What’s missing!?</a:t>
            </a:r>
          </a:p>
        </p:txBody>
      </p:sp>
    </p:spTree>
    <p:extLst>
      <p:ext uri="{BB962C8B-B14F-4D97-AF65-F5344CB8AC3E}">
        <p14:creationId xmlns:p14="http://schemas.microsoft.com/office/powerpoint/2010/main" val="232630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016D3-F5ED-4BC5-887D-0DB434DBE2C4}"/>
              </a:ext>
            </a:extLst>
          </p:cNvPr>
          <p:cNvSpPr txBox="1"/>
          <p:nvPr/>
        </p:nvSpPr>
        <p:spPr>
          <a:xfrm>
            <a:off x="1111425" y="1369075"/>
            <a:ext cx="10179646" cy="4707892"/>
          </a:xfrm>
          <a:prstGeom prst="rect">
            <a:avLst/>
          </a:prstGeom>
          <a:noFill/>
        </p:spPr>
        <p:txBody>
          <a:bodyPr wrap="square" rtlCol="0">
            <a:spAutoFit/>
          </a:bodyPr>
          <a:lstStyle/>
          <a:p>
            <a:pPr algn="l"/>
            <a:r>
              <a:rPr lang="en-US" b="0" i="0" dirty="0">
                <a:effectLst/>
                <a:latin typeface="Arial" panose="020B0604020202020204" pitchFamily="34" charset="0"/>
                <a:cs typeface="Arial" panose="020B0604020202020204" pitchFamily="34" charset="0"/>
              </a:rPr>
              <a:t>An </a:t>
            </a:r>
            <a:r>
              <a:rPr lang="en-US" b="1" i="0" dirty="0">
                <a:effectLst/>
                <a:latin typeface="Arial" panose="020B0604020202020204" pitchFamily="34" charset="0"/>
                <a:cs typeface="Arial" panose="020B0604020202020204" pitchFamily="34" charset="0"/>
              </a:rPr>
              <a:t>Act of Congress</a:t>
            </a:r>
            <a:r>
              <a:rPr lang="en-US" b="0" i="0" dirty="0">
                <a:effectLst/>
                <a:latin typeface="Arial" panose="020B0604020202020204" pitchFamily="34" charset="0"/>
                <a:cs typeface="Arial" panose="020B0604020202020204" pitchFamily="34" charset="0"/>
              </a:rPr>
              <a:t> is a </a:t>
            </a:r>
            <a:r>
              <a:rPr lang="en-US" b="0" i="0" strike="noStrike" dirty="0">
                <a:effectLst/>
                <a:latin typeface="Arial" panose="020B0604020202020204" pitchFamily="34" charset="0"/>
                <a:cs typeface="Arial" panose="020B0604020202020204" pitchFamily="34" charset="0"/>
              </a:rPr>
              <a:t>statute</a:t>
            </a:r>
            <a:r>
              <a:rPr lang="en-US" b="0" i="0" dirty="0">
                <a:effectLst/>
                <a:latin typeface="Arial" panose="020B0604020202020204" pitchFamily="34" charset="0"/>
                <a:cs typeface="Arial" panose="020B0604020202020204" pitchFamily="34" charset="0"/>
              </a:rPr>
              <a:t> enacted by </a:t>
            </a:r>
            <a:r>
              <a:rPr lang="en-US" b="0" i="0" strike="noStrike" dirty="0">
                <a:effectLst/>
                <a:latin typeface="Arial" panose="020B0604020202020204" pitchFamily="34" charset="0"/>
                <a:cs typeface="Arial" panose="020B0604020202020204" pitchFamily="34" charset="0"/>
              </a:rPr>
              <a:t>Congress</a:t>
            </a:r>
            <a:r>
              <a:rPr lang="en-US" b="0" i="0" dirty="0">
                <a:effectLst/>
                <a:latin typeface="Arial" panose="020B0604020202020204" pitchFamily="34" charset="0"/>
                <a:cs typeface="Arial" panose="020B0604020202020204" pitchFamily="34" charset="0"/>
              </a:rPr>
              <a:t>. Acts can affect only individual entities (called private laws), or the general public (public laws). For a </a:t>
            </a:r>
            <a:r>
              <a:rPr lang="en-US" b="0" i="0" strike="noStrike" dirty="0">
                <a:effectLst/>
                <a:latin typeface="Arial" panose="020B0604020202020204" pitchFamily="34" charset="0"/>
                <a:cs typeface="Arial" panose="020B0604020202020204" pitchFamily="34" charset="0"/>
              </a:rPr>
              <a:t>bill</a:t>
            </a:r>
            <a:r>
              <a:rPr lang="en-US" b="0" i="0" dirty="0">
                <a:effectLst/>
                <a:latin typeface="Arial" panose="020B0604020202020204" pitchFamily="34" charset="0"/>
                <a:cs typeface="Arial" panose="020B0604020202020204" pitchFamily="34" charset="0"/>
              </a:rPr>
              <a:t> to become an act, the text must pass through both houses with a majority, then be either signed into law by the </a:t>
            </a:r>
            <a:r>
              <a:rPr lang="en-US" dirty="0">
                <a:latin typeface="Arial" panose="020B0604020202020204" pitchFamily="34" charset="0"/>
                <a:cs typeface="Arial" panose="020B0604020202020204" pitchFamily="34" charset="0"/>
              </a:rPr>
              <a:t>P</a:t>
            </a:r>
            <a:r>
              <a:rPr lang="en-US" b="0" i="0" strike="noStrike" dirty="0">
                <a:effectLst/>
                <a:latin typeface="Arial" panose="020B0604020202020204" pitchFamily="34" charset="0"/>
                <a:cs typeface="Arial" panose="020B0604020202020204" pitchFamily="34" charset="0"/>
              </a:rPr>
              <a:t>resident of the United States</a:t>
            </a:r>
            <a:r>
              <a:rPr lang="en-US" b="0" i="0" dirty="0">
                <a:effectLst/>
                <a:latin typeface="Arial" panose="020B0604020202020204" pitchFamily="34" charset="0"/>
                <a:cs typeface="Arial" panose="020B0604020202020204" pitchFamily="34" charset="0"/>
              </a:rPr>
              <a:t> or receive congressional override against a presidential veto. Congress may pass bills by simple majority votes. If the </a:t>
            </a:r>
            <a:r>
              <a:rPr lang="en-US" dirty="0">
                <a:latin typeface="Arial" panose="020B0604020202020204" pitchFamily="34" charset="0"/>
                <a:cs typeface="Arial" panose="020B0604020202020204" pitchFamily="34" charset="0"/>
              </a:rPr>
              <a:t>P</a:t>
            </a:r>
            <a:r>
              <a:rPr lang="en-US" b="0" i="0" strike="noStrike" dirty="0">
                <a:effectLst/>
                <a:latin typeface="Arial" panose="020B0604020202020204" pitchFamily="34" charset="0"/>
                <a:cs typeface="Arial" panose="020B0604020202020204" pitchFamily="34" charset="0"/>
              </a:rPr>
              <a:t>resident</a:t>
            </a:r>
            <a:r>
              <a:rPr lang="en-US" b="0" i="0" dirty="0">
                <a:effectLst/>
                <a:latin typeface="Arial" panose="020B0604020202020204" pitchFamily="34" charset="0"/>
                <a:cs typeface="Arial" panose="020B0604020202020204" pitchFamily="34" charset="0"/>
              </a:rPr>
              <a:t> </a:t>
            </a:r>
            <a:r>
              <a:rPr lang="en-US" b="0" i="0" strike="noStrike" dirty="0">
                <a:effectLst/>
                <a:latin typeface="Arial" panose="020B0604020202020204" pitchFamily="34" charset="0"/>
                <a:cs typeface="Arial" panose="020B0604020202020204" pitchFamily="34" charset="0"/>
              </a:rPr>
              <a:t>vetoes</a:t>
            </a:r>
            <a:r>
              <a:rPr lang="en-US" b="0" i="0" dirty="0">
                <a:effectLst/>
                <a:latin typeface="Arial" panose="020B0604020202020204" pitchFamily="34" charset="0"/>
                <a:cs typeface="Arial" panose="020B0604020202020204" pitchFamily="34" charset="0"/>
              </a:rPr>
              <a:t> a bill, Congress may </a:t>
            </a:r>
            <a:r>
              <a:rPr lang="en-US" b="0" i="0" strike="noStrike" dirty="0">
                <a:effectLst/>
                <a:latin typeface="Arial" panose="020B0604020202020204" pitchFamily="34" charset="0"/>
                <a:cs typeface="Arial" panose="020B0604020202020204" pitchFamily="34" charset="0"/>
              </a:rPr>
              <a:t>override</a:t>
            </a:r>
            <a:r>
              <a:rPr lang="en-US" b="0" i="0" dirty="0">
                <a:effectLst/>
                <a:latin typeface="Arial" panose="020B0604020202020204" pitchFamily="34" charset="0"/>
                <a:cs typeface="Arial" panose="020B0604020202020204" pitchFamily="34" charset="0"/>
              </a:rPr>
              <a:t> the veto by a two-thirds supermajority of both houses.</a:t>
            </a:r>
          </a:p>
          <a:p>
            <a:pPr marL="0" marR="0">
              <a:lnSpc>
                <a:spcPct val="107000"/>
              </a:lnSpc>
              <a:spcBef>
                <a:spcPts val="0"/>
              </a:spcBef>
              <a:spcAft>
                <a:spcPts val="800"/>
              </a:spcAft>
            </a:pPr>
            <a:endParaRPr lang="en-US"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b="1" dirty="0">
                <a:latin typeface="Arial" panose="020B0604020202020204" pitchFamily="34" charset="0"/>
                <a:cs typeface="Arial" panose="020B0604020202020204" pitchFamily="34" charset="0"/>
              </a:rPr>
              <a:t>V</a:t>
            </a:r>
            <a:r>
              <a:rPr lang="en-US" b="1" i="0" dirty="0">
                <a:effectLst/>
                <a:latin typeface="Arial" panose="020B0604020202020204" pitchFamily="34" charset="0"/>
                <a:cs typeface="Arial" panose="020B0604020202020204" pitchFamily="34" charset="0"/>
              </a:rPr>
              <a:t>eto - </a:t>
            </a:r>
            <a:r>
              <a:rPr lang="en-US" b="0" i="0" dirty="0">
                <a:effectLst/>
                <a:latin typeface="Arial" panose="020B0604020202020204" pitchFamily="34" charset="0"/>
                <a:cs typeface="Arial" panose="020B0604020202020204" pitchFamily="34" charset="0"/>
              </a:rPr>
              <a:t>The procedure established under the Constitution by which the President refuses to approve a bill or joint resolution and thus prevents its enactment into law. A regular veto occurs when the president returns the legislation to the house in which it originated. The president usually returns a vetoed bill with a message indicating his reasons for rejecting the measure. The veto can be overridden only by a two-thirds vote in both the Senate and the House.</a:t>
            </a:r>
          </a:p>
          <a:p>
            <a:pPr marL="0" marR="0">
              <a:lnSpc>
                <a:spcPct val="107000"/>
              </a:lnSpc>
              <a:spcBef>
                <a:spcPts val="0"/>
              </a:spcBef>
              <a:spcAft>
                <a:spcPts val="800"/>
              </a:spcAft>
            </a:pPr>
            <a:endParaRPr lang="en-US"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dirty="0">
                <a:latin typeface="Arial" panose="020B0604020202020204" pitchFamily="34" charset="0"/>
                <a:cs typeface="Arial" panose="020B0604020202020204" pitchFamily="34" charset="0"/>
              </a:rPr>
              <a:t>If the act gets through Congress and the President (or is unable to be vetoed by a President) it becomes law. </a:t>
            </a:r>
          </a:p>
        </p:txBody>
      </p:sp>
      <p:sp>
        <p:nvSpPr>
          <p:cNvPr id="3" name="Rectangle 1">
            <a:extLst>
              <a:ext uri="{FF2B5EF4-FFF2-40B4-BE49-F238E27FC236}">
                <a16:creationId xmlns:a16="http://schemas.microsoft.com/office/drawing/2014/main" id="{987289CB-84D1-40ED-8FD3-563637C2EFEB}"/>
              </a:ext>
            </a:extLst>
          </p:cNvPr>
          <p:cNvSpPr txBox="1">
            <a:spLocks noChangeArrowheads="1"/>
          </p:cNvSpPr>
          <p:nvPr/>
        </p:nvSpPr>
        <p:spPr>
          <a:xfrm>
            <a:off x="1020490" y="218401"/>
            <a:ext cx="7370772" cy="1102519"/>
          </a:xfr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algn="ctr">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US" altLang="en-US" dirty="0">
                <a:latin typeface="Arial" panose="020B0604020202020204" pitchFamily="34" charset="0"/>
              </a:rPr>
              <a:t>All About Acts</a:t>
            </a:r>
          </a:p>
        </p:txBody>
      </p:sp>
    </p:spTree>
    <p:extLst>
      <p:ext uri="{BB962C8B-B14F-4D97-AF65-F5344CB8AC3E}">
        <p14:creationId xmlns:p14="http://schemas.microsoft.com/office/powerpoint/2010/main" val="3819922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313220" y="331918"/>
            <a:ext cx="8921714"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400" b="1" dirty="0">
                <a:solidFill>
                  <a:srgbClr val="000000"/>
                </a:solidFill>
                <a:latin typeface="Arial" panose="020B0604020202020204" pitchFamily="34" charset="0"/>
                <a:ea typeface="Microsoft YaHei" pitchFamily="2"/>
                <a:cs typeface="Arial" panose="020B0604020202020204" pitchFamily="34" charset="0"/>
              </a:rPr>
              <a:t>2021 William M. Thornberry Defense and Authorization Act</a:t>
            </a:r>
          </a:p>
        </p:txBody>
      </p:sp>
      <p:sp>
        <p:nvSpPr>
          <p:cNvPr id="3" name="Freeform: Shape 2">
            <a:extLst>
              <a:ext uri="{FF2B5EF4-FFF2-40B4-BE49-F238E27FC236}">
                <a16:creationId xmlns:a16="http://schemas.microsoft.com/office/drawing/2014/main" id="{0006F475-F8B4-4D03-A562-BEA8E6347D9C}"/>
              </a:ext>
            </a:extLst>
          </p:cNvPr>
          <p:cNvSpPr/>
          <p:nvPr/>
        </p:nvSpPr>
        <p:spPr>
          <a:xfrm>
            <a:off x="257649" y="1393919"/>
            <a:ext cx="1081619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r>
              <a:rPr lang="en-US" sz="2000" b="0" i="0" dirty="0">
                <a:effectLst/>
                <a:latin typeface="Arial" panose="020B0604020202020204" pitchFamily="34" charset="0"/>
                <a:cs typeface="Arial" panose="020B0604020202020204" pitchFamily="34" charset="0"/>
              </a:rPr>
              <a:t>The </a:t>
            </a:r>
            <a:r>
              <a:rPr lang="en-US" sz="2000" b="1" i="0" dirty="0">
                <a:effectLst/>
                <a:latin typeface="Arial" panose="020B0604020202020204" pitchFamily="34" charset="0"/>
                <a:cs typeface="Arial" panose="020B0604020202020204" pitchFamily="34" charset="0"/>
              </a:rPr>
              <a:t>William M. (Mac) Thornberry National Defense Authorization Act for Fiscal Year 2021</a:t>
            </a:r>
            <a:r>
              <a:rPr lang="en-US" sz="2000" b="0" i="0" dirty="0">
                <a:effectLst/>
                <a:latin typeface="Arial" panose="020B0604020202020204" pitchFamily="34" charset="0"/>
                <a:cs typeface="Arial" panose="020B0604020202020204" pitchFamily="34" charset="0"/>
              </a:rPr>
              <a:t> is a </a:t>
            </a:r>
            <a:r>
              <a:rPr lang="en-US" sz="2000" b="0" i="0" u="none" strike="noStrike" dirty="0">
                <a:effectLst/>
                <a:latin typeface="Arial" panose="020B0604020202020204" pitchFamily="34" charset="0"/>
                <a:cs typeface="Arial" panose="020B0604020202020204" pitchFamily="34" charset="0"/>
              </a:rPr>
              <a:t>United States federal law</a:t>
            </a:r>
            <a:r>
              <a:rPr lang="en-US" sz="2000" b="0" i="0" dirty="0">
                <a:effectLst/>
                <a:latin typeface="Arial" panose="020B0604020202020204" pitchFamily="34" charset="0"/>
                <a:cs typeface="Arial" panose="020B0604020202020204" pitchFamily="34" charset="0"/>
              </a:rPr>
              <a:t> which specifies the budget, expenditures and policies of the </a:t>
            </a:r>
            <a:r>
              <a:rPr lang="en-US" sz="2000" b="0" i="0" u="none" strike="noStrike" dirty="0">
                <a:effectLst/>
                <a:latin typeface="Arial" panose="020B0604020202020204" pitchFamily="34" charset="0"/>
                <a:cs typeface="Arial" panose="020B0604020202020204" pitchFamily="34" charset="0"/>
              </a:rPr>
              <a:t>U.S. Department of Defense</a:t>
            </a:r>
            <a:r>
              <a:rPr lang="en-US" sz="2000" b="0" i="0" dirty="0">
                <a:effectLst/>
                <a:latin typeface="Arial" panose="020B0604020202020204" pitchFamily="34" charset="0"/>
                <a:cs typeface="Arial" panose="020B0604020202020204" pitchFamily="34" charset="0"/>
              </a:rPr>
              <a:t> (DOD) for </a:t>
            </a:r>
            <a:r>
              <a:rPr lang="en-US" sz="2000" b="0" i="0" u="none" strike="noStrike" dirty="0">
                <a:effectLst/>
                <a:latin typeface="Arial" panose="020B0604020202020204" pitchFamily="34" charset="0"/>
                <a:cs typeface="Arial" panose="020B0604020202020204" pitchFamily="34" charset="0"/>
              </a:rPr>
              <a:t>fiscal year</a:t>
            </a:r>
            <a:r>
              <a:rPr lang="en-US" sz="2000" b="0" i="0" dirty="0">
                <a:effectLst/>
                <a:latin typeface="Arial" panose="020B0604020202020204" pitchFamily="34" charset="0"/>
                <a:cs typeface="Arial" panose="020B0604020202020204" pitchFamily="34" charset="0"/>
              </a:rPr>
              <a:t> 2021. The act is named in honor of Representative </a:t>
            </a:r>
            <a:r>
              <a:rPr lang="en-US" sz="2000" b="0" i="0" u="none" strike="noStrike" dirty="0">
                <a:effectLst/>
                <a:latin typeface="Arial" panose="020B0604020202020204" pitchFamily="34" charset="0"/>
                <a:cs typeface="Arial" panose="020B0604020202020204" pitchFamily="34" charset="0"/>
              </a:rPr>
              <a:t>Mac Thornberry</a:t>
            </a:r>
            <a:r>
              <a:rPr lang="en-US" sz="2000" b="0" i="0" dirty="0">
                <a:effectLst/>
                <a:latin typeface="Arial" panose="020B0604020202020204" pitchFamily="34" charset="0"/>
                <a:cs typeface="Arial" panose="020B0604020202020204" pitchFamily="34" charset="0"/>
              </a:rPr>
              <a:t>,</a:t>
            </a:r>
            <a:r>
              <a:rPr lang="en-US" sz="2000" b="0" i="0" u="none" strike="noStrike" baseline="300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[3]</a:t>
            </a:r>
            <a:r>
              <a:rPr lang="en-US" sz="2000" b="0" i="0" dirty="0">
                <a:effectLst/>
                <a:latin typeface="Arial" panose="020B0604020202020204" pitchFamily="34" charset="0"/>
                <a:cs typeface="Arial" panose="020B0604020202020204" pitchFamily="34" charset="0"/>
              </a:rPr>
              <a:t> who served as either the chair or the </a:t>
            </a:r>
            <a:r>
              <a:rPr lang="en-US" sz="2000" b="0" i="0" u="none" strike="noStrike" dirty="0">
                <a:effectLst/>
                <a:latin typeface="Arial" panose="020B0604020202020204" pitchFamily="34" charset="0"/>
                <a:cs typeface="Arial" panose="020B0604020202020204" pitchFamily="34" charset="0"/>
              </a:rPr>
              <a:t>ranking member</a:t>
            </a:r>
            <a:r>
              <a:rPr lang="en-US" sz="2000" b="0" i="0" dirty="0">
                <a:effectLst/>
                <a:latin typeface="Arial" panose="020B0604020202020204" pitchFamily="34" charset="0"/>
                <a:cs typeface="Arial" panose="020B0604020202020204" pitchFamily="34" charset="0"/>
              </a:rPr>
              <a:t> of the </a:t>
            </a:r>
            <a:r>
              <a:rPr lang="en-US" sz="2000" b="0" i="0" u="none" strike="noStrike" dirty="0">
                <a:effectLst/>
                <a:latin typeface="Arial" panose="020B0604020202020204" pitchFamily="34" charset="0"/>
                <a:cs typeface="Arial" panose="020B0604020202020204" pitchFamily="34" charset="0"/>
              </a:rPr>
              <a:t>House Armed Services Committee</a:t>
            </a:r>
            <a:r>
              <a:rPr lang="en-US" sz="2000" b="0" i="0" dirty="0">
                <a:effectLst/>
                <a:latin typeface="Arial" panose="020B0604020202020204" pitchFamily="34" charset="0"/>
                <a:cs typeface="Arial" panose="020B0604020202020204" pitchFamily="34" charset="0"/>
              </a:rPr>
              <a:t>. Thornberry retired from </a:t>
            </a:r>
            <a:r>
              <a:rPr lang="en-US" sz="2000" b="0" i="0" u="none" strike="noStrike" dirty="0">
                <a:effectLst/>
                <a:latin typeface="Arial" panose="020B0604020202020204" pitchFamily="34" charset="0"/>
                <a:cs typeface="Arial" panose="020B0604020202020204" pitchFamily="34" charset="0"/>
              </a:rPr>
              <a:t>Congress</a:t>
            </a:r>
            <a:r>
              <a:rPr lang="en-US" sz="2000" b="0" i="0" dirty="0">
                <a:effectLst/>
                <a:latin typeface="Arial" panose="020B0604020202020204" pitchFamily="34" charset="0"/>
                <a:cs typeface="Arial" panose="020B0604020202020204" pitchFamily="34" charset="0"/>
              </a:rPr>
              <a:t> at the end of the </a:t>
            </a:r>
            <a:r>
              <a:rPr lang="en-US" sz="2000" b="0" i="0" u="none" strike="noStrike" dirty="0">
                <a:effectLst/>
                <a:latin typeface="Arial" panose="020B0604020202020204" pitchFamily="34" charset="0"/>
                <a:cs typeface="Arial" panose="020B0604020202020204" pitchFamily="34" charset="0"/>
              </a:rPr>
              <a:t>congressional session</a:t>
            </a:r>
            <a:r>
              <a:rPr lang="en-US" sz="2000" b="0" i="0" dirty="0">
                <a:effectLst/>
                <a:latin typeface="Arial" panose="020B0604020202020204" pitchFamily="34" charset="0"/>
                <a:cs typeface="Arial" panose="020B0604020202020204" pitchFamily="34" charset="0"/>
              </a:rPr>
              <a:t>.</a:t>
            </a:r>
            <a:r>
              <a:rPr lang="en-US" sz="2000" b="0" i="0" baseline="30000" dirty="0">
                <a:effectLst/>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The $740 billion bill includes pay raises for America's soldiers, modernizations for equipment, and provisions to require more scrutiny before troops are withdrawn from Germany or Afghanistan.</a:t>
            </a:r>
            <a:endParaRPr lang="en-US" sz="2000" b="0" i="0" u="none" strike="noStrike" baseline="30000" dirty="0">
              <a:effectLst/>
              <a:latin typeface="Arial" panose="020B0604020202020204" pitchFamily="34" charset="0"/>
              <a:cs typeface="Arial" panose="020B0604020202020204" pitchFamily="34" charset="0"/>
            </a:endParaRPr>
          </a:p>
          <a:p>
            <a:endParaRPr lang="en-US" sz="2000" kern="1200" baseline="30000" dirty="0">
              <a:latin typeface="Arial" panose="020B0604020202020204" pitchFamily="34" charset="0"/>
              <a:cs typeface="Arial" panose="020B0604020202020204" pitchFamily="34" charset="0"/>
            </a:endParaRPr>
          </a:p>
          <a:p>
            <a:endParaRPr lang="en-US" sz="2000" baseline="30000" dirty="0">
              <a:latin typeface="Arial" panose="020B0604020202020204" pitchFamily="34" charset="0"/>
              <a:cs typeface="Arial" panose="020B0604020202020204" pitchFamily="34" charset="0"/>
            </a:endParaRPr>
          </a:p>
          <a:p>
            <a:r>
              <a:rPr lang="en-US" sz="2000" kern="1200" dirty="0">
                <a:latin typeface="Arial" panose="020B0604020202020204" pitchFamily="34" charset="0"/>
                <a:cs typeface="Arial" panose="020B0604020202020204" pitchFamily="34" charset="0"/>
              </a:rPr>
              <a:t>The bill passed both the House and Senate with veto-proof majorities on December 11, 2020. On December 23, President Trump vetoed the bill. The House and Senate voted on December 28 and January 1, 2021, respectively, to override the veto; this was the first and only veto override of Trump's presidency.</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000" dirty="0">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7</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1802612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313220" y="331918"/>
            <a:ext cx="8921714"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600" b="1" dirty="0">
                <a:solidFill>
                  <a:srgbClr val="000000"/>
                </a:solidFill>
                <a:latin typeface="Times New Roman" pitchFamily="18"/>
                <a:ea typeface="Microsoft YaHei" pitchFamily="2"/>
                <a:cs typeface="Microsoft YaHei" pitchFamily="2"/>
              </a:rPr>
              <a:t>2021 William M. Thornberry Defense and Authorization Act</a:t>
            </a:r>
          </a:p>
        </p:txBody>
      </p:sp>
      <p:sp>
        <p:nvSpPr>
          <p:cNvPr id="3" name="Freeform: Shape 2">
            <a:extLst>
              <a:ext uri="{FF2B5EF4-FFF2-40B4-BE49-F238E27FC236}">
                <a16:creationId xmlns:a16="http://schemas.microsoft.com/office/drawing/2014/main" id="{0006F475-F8B4-4D03-A562-BEA8E6347D9C}"/>
              </a:ext>
            </a:extLst>
          </p:cNvPr>
          <p:cNvSpPr/>
          <p:nvPr/>
        </p:nvSpPr>
        <p:spPr>
          <a:xfrm>
            <a:off x="257649" y="1393919"/>
            <a:ext cx="1081619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gn="ct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200" dirty="0">
                <a:solidFill>
                  <a:srgbClr val="000000"/>
                </a:solidFill>
                <a:latin typeface="Arial" panose="020B0604020202020204" pitchFamily="34" charset="0"/>
                <a:ea typeface="Microsoft YaHei" pitchFamily="2"/>
                <a:cs typeface="Arial" panose="020B0604020202020204" pitchFamily="34" charset="0"/>
              </a:rPr>
              <a:t>What it means for your Veterans?</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New Agent Orange </a:t>
            </a:r>
            <a:r>
              <a:rPr lang="en-US" sz="2400" dirty="0" err="1">
                <a:solidFill>
                  <a:srgbClr val="000000"/>
                </a:solidFill>
                <a:latin typeface="Arial" panose="020B0604020202020204" pitchFamily="34" charset="0"/>
                <a:ea typeface="Microsoft YaHei" pitchFamily="2"/>
                <a:cs typeface="Arial" panose="020B0604020202020204" pitchFamily="34" charset="0"/>
              </a:rPr>
              <a:t>Presumptives</a:t>
            </a:r>
            <a:endParaRPr lang="en-US" sz="2400" dirty="0">
              <a:solidFill>
                <a:srgbClr val="000000"/>
              </a:solidFill>
              <a:latin typeface="Arial" panose="020B0604020202020204" pitchFamily="34" charset="0"/>
              <a:ea typeface="Microsoft YaHei" pitchFamily="2"/>
              <a:cs typeface="Arial" panose="020B0604020202020204" pitchFamily="34" charset="0"/>
            </a:endParaRPr>
          </a:p>
          <a:p>
            <a:pPr marL="971550" lvl="1" indent="-514350">
              <a:lnSpc>
                <a:spcPct val="90000"/>
              </a:lnSpc>
              <a:spcBef>
                <a:spcPts val="998"/>
              </a:spcBef>
              <a:spcAft>
                <a:spcPts val="1423"/>
              </a:spcAft>
              <a:buFont typeface="+mj-lt"/>
              <a:buAutoNum type="arabicPeriod"/>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Bladder Cancer</a:t>
            </a:r>
          </a:p>
          <a:p>
            <a:pPr marL="971550" lvl="1" indent="-514350">
              <a:lnSpc>
                <a:spcPct val="90000"/>
              </a:lnSpc>
              <a:spcBef>
                <a:spcPts val="998"/>
              </a:spcBef>
              <a:spcAft>
                <a:spcPts val="1423"/>
              </a:spcAft>
              <a:buFont typeface="+mj-lt"/>
              <a:buAutoNum type="arabicPeriod"/>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Hypothyroidism</a:t>
            </a:r>
          </a:p>
          <a:p>
            <a:pPr marL="971550" lvl="1" indent="-514350">
              <a:lnSpc>
                <a:spcPct val="90000"/>
              </a:lnSpc>
              <a:spcBef>
                <a:spcPts val="998"/>
              </a:spcBef>
              <a:spcAft>
                <a:spcPts val="1423"/>
              </a:spcAft>
              <a:buFont typeface="+mj-lt"/>
              <a:buAutoNum type="arabicPeriod"/>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Parkinsonism, or Parkinson-like symptoms</a:t>
            </a: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8</a:t>
            </a:fld>
            <a:endParaRPr lang="en-US" sz="2000">
              <a:solidFill>
                <a:srgbClr val="000000"/>
              </a:solidFill>
              <a:latin typeface="Times New Roman" pitchFamily="18"/>
              <a:ea typeface="Lucida Sans Unicode" pitchFamily="2"/>
              <a:cs typeface="Lucida Sans Unicode"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3F8618-C47A-4D92-96AA-658494464C48}"/>
              </a:ext>
            </a:extLst>
          </p:cNvPr>
          <p:cNvSpPr/>
          <p:nvPr/>
        </p:nvSpPr>
        <p:spPr>
          <a:xfrm>
            <a:off x="313220" y="331918"/>
            <a:ext cx="8921714" cy="981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nSpc>
                <a:spcPct val="15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sz="2600"/>
            </a:pPr>
            <a:r>
              <a:rPr lang="en-US" sz="2600" b="1" dirty="0">
                <a:solidFill>
                  <a:srgbClr val="000000"/>
                </a:solidFill>
                <a:latin typeface="Times New Roman" pitchFamily="18"/>
                <a:ea typeface="Microsoft YaHei" pitchFamily="2"/>
                <a:cs typeface="Microsoft YaHei" pitchFamily="2"/>
              </a:rPr>
              <a:t>2021 William M. Thornberry Defense and Authorization Act</a:t>
            </a:r>
          </a:p>
        </p:txBody>
      </p:sp>
      <p:sp>
        <p:nvSpPr>
          <p:cNvPr id="3" name="Freeform: Shape 2">
            <a:extLst>
              <a:ext uri="{FF2B5EF4-FFF2-40B4-BE49-F238E27FC236}">
                <a16:creationId xmlns:a16="http://schemas.microsoft.com/office/drawing/2014/main" id="{0006F475-F8B4-4D03-A562-BEA8E6347D9C}"/>
              </a:ext>
            </a:extLst>
          </p:cNvPr>
          <p:cNvSpPr/>
          <p:nvPr/>
        </p:nvSpPr>
        <p:spPr>
          <a:xfrm>
            <a:off x="257649" y="1393919"/>
            <a:ext cx="10816190" cy="4881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1">
            <a:noAutofit/>
          </a:bodyPr>
          <a:lstStyle/>
          <a:p>
            <a:pPr algn="ct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400" dirty="0">
                <a:solidFill>
                  <a:srgbClr val="000000"/>
                </a:solidFill>
                <a:latin typeface="Arial" panose="020B0604020202020204" pitchFamily="34" charset="0"/>
                <a:ea typeface="Microsoft YaHei" pitchFamily="2"/>
                <a:cs typeface="Arial" panose="020B0604020202020204" pitchFamily="34" charset="0"/>
              </a:rPr>
              <a:t>What it means for your Veterans?</a:t>
            </a:r>
          </a:p>
          <a:p>
            <a:r>
              <a:rPr lang="en-US" sz="2400" dirty="0">
                <a:solidFill>
                  <a:srgbClr val="000000"/>
                </a:solidFill>
                <a:latin typeface="Arial" panose="020B0604020202020204" pitchFamily="34" charset="0"/>
                <a:ea typeface="Microsoft YaHei" pitchFamily="2"/>
                <a:cs typeface="Arial" panose="020B0604020202020204" pitchFamily="34" charset="0"/>
              </a:rPr>
              <a:t>VA’s Current Procedures  </a:t>
            </a: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dirty="0">
                <a:solidFill>
                  <a:srgbClr val="000000"/>
                </a:solidFill>
                <a:latin typeface="Arial" panose="020B0604020202020204" pitchFamily="34" charset="0"/>
                <a:ea typeface="Microsoft YaHei" pitchFamily="2"/>
                <a:cs typeface="Arial" panose="020B0604020202020204" pitchFamily="34" charset="0"/>
              </a:rPr>
              <a:t>awaiting</a:t>
            </a:r>
            <a:r>
              <a:rPr lang="en-US" sz="2800" dirty="0">
                <a:solidFill>
                  <a:srgbClr val="000000"/>
                </a:solidFill>
                <a:latin typeface="Arial" panose="020B0604020202020204" pitchFamily="34" charset="0"/>
                <a:ea typeface="Microsoft YaHei" pitchFamily="2"/>
                <a:cs typeface="Arial" panose="020B0604020202020204" pitchFamily="34" charset="0"/>
              </a:rPr>
              <a:t> </a:t>
            </a:r>
            <a:r>
              <a:rPr lang="en-US" dirty="0">
                <a:latin typeface="Arial" panose="020B0604020202020204" pitchFamily="34" charset="0"/>
                <a:cs typeface="Arial" panose="020B0604020202020204" pitchFamily="34" charset="0"/>
              </a:rPr>
              <a:t>procedural guidance from Central Office</a:t>
            </a:r>
            <a:endParaRPr lang="en-US" sz="2800" dirty="0">
              <a:solidFill>
                <a:srgbClr val="000000"/>
              </a:solidFill>
              <a:latin typeface="Arial" panose="020B0604020202020204" pitchFamily="34" charset="0"/>
              <a:ea typeface="Microsoft YaHei" pitchFamily="2"/>
              <a:cs typeface="Arial" panose="020B0604020202020204" pitchFamily="34" charset="0"/>
            </a:endParaRP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dirty="0">
                <a:solidFill>
                  <a:srgbClr val="000000"/>
                </a:solidFill>
                <a:latin typeface="Arial" panose="020B0604020202020204" pitchFamily="34" charset="0"/>
                <a:ea typeface="Microsoft YaHei" pitchFamily="2"/>
                <a:cs typeface="Arial" panose="020B0604020202020204" pitchFamily="34" charset="0"/>
              </a:rPr>
              <a:t>Deferring or otherwise holding any decision on a claim for one or any of the three new presumptive conditions where herbicide exposure has been conceded unless service connection can be decided on another basis (for example, direct).</a:t>
            </a:r>
          </a:p>
          <a:p>
            <a:pPr marL="914400" lvl="1" indent="-457200">
              <a:lnSpc>
                <a:spcPct val="90000"/>
              </a:lnSpc>
              <a:spcBef>
                <a:spcPts val="998"/>
              </a:spcBef>
              <a:spcAft>
                <a:spcPts val="1423"/>
              </a:spcAft>
              <a:buFont typeface="Arial" panose="020B0604020202020204" pitchFamily="34" charset="0"/>
              <a:buChar cha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BR" dirty="0">
                <a:solidFill>
                  <a:srgbClr val="000000"/>
                </a:solidFill>
                <a:latin typeface="Arial" panose="020B0604020202020204" pitchFamily="34" charset="0"/>
                <a:ea typeface="Microsoft YaHei" pitchFamily="2"/>
                <a:cs typeface="Arial" panose="020B0604020202020204" pitchFamily="34" charset="0"/>
                <a:hlinkClick r:id="rId3"/>
              </a:rPr>
              <a:t>IV.ii.1.H.1.b.</a:t>
            </a:r>
            <a:endParaRPr lang="pt-BR" dirty="0">
              <a:solidFill>
                <a:srgbClr val="000000"/>
              </a:solidFill>
              <a:latin typeface="Arial" panose="020B0604020202020204" pitchFamily="34" charset="0"/>
              <a:ea typeface="Microsoft YaHei" pitchFamily="2"/>
              <a:cs typeface="Arial" panose="020B0604020202020204" pitchFamily="34" charset="0"/>
            </a:endParaRPr>
          </a:p>
          <a:p>
            <a:pPr lvl="2">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pt-BR" dirty="0">
              <a:solidFill>
                <a:srgbClr val="000000"/>
              </a:solidFill>
              <a:latin typeface="Arial" panose="020B0604020202020204" pitchFamily="34" charset="0"/>
              <a:ea typeface="Microsoft YaHei" pitchFamily="2"/>
              <a:cs typeface="Arial" panose="020B0604020202020204" pitchFamily="34" charset="0"/>
            </a:endParaRPr>
          </a:p>
          <a:p>
            <a:pPr algn="ct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pt-BR" dirty="0">
                <a:solidFill>
                  <a:srgbClr val="000000"/>
                </a:solidFill>
                <a:latin typeface="Arial" panose="020B0604020202020204" pitchFamily="34" charset="0"/>
                <a:ea typeface="Microsoft YaHei" pitchFamily="2"/>
                <a:cs typeface="Arial" panose="020B0604020202020204" pitchFamily="34" charset="0"/>
              </a:rPr>
              <a:t>Continue to file claims for these conditions, especially if you can show direct service connection.</a:t>
            </a:r>
            <a:endParaRPr lang="en-US" dirty="0">
              <a:solidFill>
                <a:srgbClr val="000000"/>
              </a:solidFill>
              <a:latin typeface="Arial" panose="020B0604020202020204" pitchFamily="34" charset="0"/>
              <a:ea typeface="Microsoft YaHei" pitchFamily="2"/>
              <a:cs typeface="Arial" panose="020B0604020202020204" pitchFamily="34" charset="0"/>
            </a:endParaRPr>
          </a:p>
          <a:p>
            <a:pPr>
              <a:lnSpc>
                <a:spcPct val="90000"/>
              </a:lnSpc>
              <a:spcBef>
                <a:spcPts val="998"/>
              </a:spcBef>
              <a:spcAft>
                <a:spcPts val="1423"/>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2800" dirty="0">
              <a:solidFill>
                <a:srgbClr val="000000"/>
              </a:solidFill>
              <a:latin typeface="Arial" panose="020B0604020202020204" pitchFamily="34" charset="0"/>
              <a:ea typeface="Microsoft YaHei" pitchFamily="2"/>
              <a:cs typeface="Arial" panose="020B0604020202020204" pitchFamily="34" charset="0"/>
            </a:endParaRPr>
          </a:p>
        </p:txBody>
      </p:sp>
      <p:sp>
        <p:nvSpPr>
          <p:cNvPr id="4" name="Freeform: Shape 3">
            <a:extLst>
              <a:ext uri="{FF2B5EF4-FFF2-40B4-BE49-F238E27FC236}">
                <a16:creationId xmlns:a16="http://schemas.microsoft.com/office/drawing/2014/main" id="{B156D65B-1508-4A59-A72E-76A95167521F}"/>
              </a:ext>
            </a:extLst>
          </p:cNvPr>
          <p:cNvSpPr/>
          <p:nvPr/>
        </p:nvSpPr>
        <p:spPr>
          <a:xfrm>
            <a:off x="8077080" y="6356520"/>
            <a:ext cx="21337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anchorCtr="0" compatLnSpc="1">
            <a:noAutofit/>
          </a:bodyPr>
          <a:lstStyle/>
          <a:p>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fld id="{5EDA5887-61AE-489B-BAE6-AA2947616A51}" type="slidenum">
              <a:rPr lang="en-US" sz="2000">
                <a:solidFill>
                  <a:srgbClr val="000000"/>
                </a:solidFill>
                <a:latin typeface="Times New Roman" pitchFamily="18"/>
                <a:ea typeface="Lucida Sans Unicode" pitchFamily="2"/>
                <a:cs typeface="Lucida Sans Unicode" pitchFamily="2"/>
              </a:rPr>
              <a:pPr>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t>9</a:t>
            </a:fld>
            <a:endParaRPr lang="en-US" sz="2000">
              <a:solidFill>
                <a:srgbClr val="000000"/>
              </a:solidFill>
              <a:latin typeface="Times New Roman" pitchFamily="18"/>
              <a:ea typeface="Lucida Sans Unicode" pitchFamily="2"/>
              <a:cs typeface="Lucida Sans Unicode" pitchFamily="2"/>
            </a:endParaRPr>
          </a:p>
        </p:txBody>
      </p:sp>
    </p:spTree>
    <p:extLst>
      <p:ext uri="{BB962C8B-B14F-4D97-AF65-F5344CB8AC3E}">
        <p14:creationId xmlns:p14="http://schemas.microsoft.com/office/powerpoint/2010/main" val="21138920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2544</Words>
  <Application>Microsoft Office PowerPoint</Application>
  <PresentationFormat>Widescreen</PresentationFormat>
  <Paragraphs>171</Paragraphs>
  <Slides>21</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1_Office Theme</vt:lpstr>
      <vt:lpstr>Custom Design</vt:lpstr>
      <vt:lpstr>PowerPoint Presentation</vt:lpstr>
      <vt:lpstr>PowerPoint Presentation</vt:lpstr>
      <vt:lpstr>Hi there!  Nice to meet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dc:creator>
  <cp:lastModifiedBy>Daniel Fletcher</cp:lastModifiedBy>
  <cp:revision>35</cp:revision>
  <dcterms:created xsi:type="dcterms:W3CDTF">2020-09-22T14:35:15Z</dcterms:created>
  <dcterms:modified xsi:type="dcterms:W3CDTF">2021-04-30T16:19:17Z</dcterms:modified>
</cp:coreProperties>
</file>