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 id="2147483737" r:id="rId2"/>
  </p:sldMasterIdLst>
  <p:notesMasterIdLst>
    <p:notesMasterId r:id="rId37"/>
  </p:notesMasterIdLst>
  <p:handoutMasterIdLst>
    <p:handoutMasterId r:id="rId38"/>
  </p:handoutMasterIdLst>
  <p:sldIdLst>
    <p:sldId id="280" r:id="rId3"/>
    <p:sldId id="258" r:id="rId4"/>
    <p:sldId id="290" r:id="rId5"/>
    <p:sldId id="259" r:id="rId6"/>
    <p:sldId id="291" r:id="rId7"/>
    <p:sldId id="260" r:id="rId8"/>
    <p:sldId id="261" r:id="rId9"/>
    <p:sldId id="262" r:id="rId10"/>
    <p:sldId id="263" r:id="rId11"/>
    <p:sldId id="264" r:id="rId12"/>
    <p:sldId id="265" r:id="rId13"/>
    <p:sldId id="266" r:id="rId14"/>
    <p:sldId id="282" r:id="rId15"/>
    <p:sldId id="283" r:id="rId16"/>
    <p:sldId id="284" r:id="rId17"/>
    <p:sldId id="268" r:id="rId18"/>
    <p:sldId id="267" r:id="rId19"/>
    <p:sldId id="292" r:id="rId20"/>
    <p:sldId id="269" r:id="rId21"/>
    <p:sldId id="270" r:id="rId22"/>
    <p:sldId id="287" r:id="rId23"/>
    <p:sldId id="286" r:id="rId24"/>
    <p:sldId id="271" r:id="rId25"/>
    <p:sldId id="273" r:id="rId26"/>
    <p:sldId id="274" r:id="rId27"/>
    <p:sldId id="275" r:id="rId28"/>
    <p:sldId id="276" r:id="rId29"/>
    <p:sldId id="277" r:id="rId30"/>
    <p:sldId id="293" r:id="rId31"/>
    <p:sldId id="294" r:id="rId32"/>
    <p:sldId id="285" r:id="rId33"/>
    <p:sldId id="288" r:id="rId34"/>
    <p:sldId id="278" r:id="rId35"/>
    <p:sldId id="289" r:id="rId36"/>
  </p:sldIdLst>
  <p:sldSz cx="12192000" cy="6858000"/>
  <p:notesSz cx="7019925" cy="9305925"/>
  <p:defaultTextStyle>
    <a:defPPr>
      <a:defRPr lang="en-US"/>
    </a:defPPr>
    <a:lvl1pPr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1pPr>
    <a:lvl2pPr marL="4572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2pPr>
    <a:lvl3pPr marL="9144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3pPr>
    <a:lvl4pPr marL="13716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4pPr>
    <a:lvl5pPr marL="1828800" algn="l" rtl="0" eaLnBrk="0" fontAlgn="base" hangingPunct="0">
      <a:spcBef>
        <a:spcPct val="0"/>
      </a:spcBef>
      <a:spcAft>
        <a:spcPct val="0"/>
      </a:spcAft>
      <a:defRPr kern="1200">
        <a:solidFill>
          <a:schemeClr val="tx1"/>
        </a:solidFill>
        <a:latin typeface="Tw Cen MT" panose="020B0602020104020603" pitchFamily="34" charset="0"/>
        <a:ea typeface="+mn-ea"/>
        <a:cs typeface="+mn-cs"/>
      </a:defRPr>
    </a:lvl5pPr>
    <a:lvl6pPr marL="2286000" algn="l" defTabSz="914400" rtl="0" eaLnBrk="1" latinLnBrk="0" hangingPunct="1">
      <a:defRPr kern="1200">
        <a:solidFill>
          <a:schemeClr val="tx1"/>
        </a:solidFill>
        <a:latin typeface="Tw Cen MT" panose="020B0602020104020603" pitchFamily="34" charset="0"/>
        <a:ea typeface="+mn-ea"/>
        <a:cs typeface="+mn-cs"/>
      </a:defRPr>
    </a:lvl6pPr>
    <a:lvl7pPr marL="2743200" algn="l" defTabSz="914400" rtl="0" eaLnBrk="1" latinLnBrk="0" hangingPunct="1">
      <a:defRPr kern="1200">
        <a:solidFill>
          <a:schemeClr val="tx1"/>
        </a:solidFill>
        <a:latin typeface="Tw Cen MT" panose="020B0602020104020603" pitchFamily="34" charset="0"/>
        <a:ea typeface="+mn-ea"/>
        <a:cs typeface="+mn-cs"/>
      </a:defRPr>
    </a:lvl7pPr>
    <a:lvl8pPr marL="3200400" algn="l" defTabSz="914400" rtl="0" eaLnBrk="1" latinLnBrk="0" hangingPunct="1">
      <a:defRPr kern="1200">
        <a:solidFill>
          <a:schemeClr val="tx1"/>
        </a:solidFill>
        <a:latin typeface="Tw Cen MT" panose="020B0602020104020603" pitchFamily="34" charset="0"/>
        <a:ea typeface="+mn-ea"/>
        <a:cs typeface="+mn-cs"/>
      </a:defRPr>
    </a:lvl8pPr>
    <a:lvl9pPr marL="3657600" algn="l" defTabSz="914400" rtl="0" eaLnBrk="1" latinLnBrk="0" hangingPunct="1">
      <a:defRPr kern="1200">
        <a:solidFill>
          <a:schemeClr val="tx1"/>
        </a:solidFill>
        <a:latin typeface="Tw Cen MT" panose="020B0602020104020603"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 Macinkowicz" initials="CM" lastIdx="14" clrIdx="0">
    <p:extLst>
      <p:ext uri="{19B8F6BF-5375-455C-9EA6-DF929625EA0E}">
        <p15:presenceInfo xmlns:p15="http://schemas.microsoft.com/office/powerpoint/2012/main" userId="Chris Macinkowicz" providerId="None"/>
      </p:ext>
    </p:extLst>
  </p:cmAuthor>
  <p:cmAuthor id="2" name="Lauren Barefoot" initials="LB" lastIdx="10" clrIdx="1">
    <p:extLst>
      <p:ext uri="{19B8F6BF-5375-455C-9EA6-DF929625EA0E}">
        <p15:presenceInfo xmlns:p15="http://schemas.microsoft.com/office/powerpoint/2012/main" userId="S-1-5-21-1147415601-746390328-441284377-36146" providerId="AD"/>
      </p:ext>
    </p:extLst>
  </p:cmAuthor>
  <p:cmAuthor id="3" name="Christopher Macinkowicz" initials="CM" lastIdx="8" clrIdx="2">
    <p:extLst>
      <p:ext uri="{19B8F6BF-5375-455C-9EA6-DF929625EA0E}">
        <p15:presenceInfo xmlns:p15="http://schemas.microsoft.com/office/powerpoint/2012/main" userId="S-1-5-21-1147415601-746390328-441284377-361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1A1E"/>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957" autoAdjust="0"/>
  </p:normalViewPr>
  <p:slideViewPr>
    <p:cSldViewPr snapToGrid="0">
      <p:cViewPr varScale="1">
        <p:scale>
          <a:sx n="95" d="100"/>
          <a:sy n="95" d="100"/>
        </p:scale>
        <p:origin x="1110" y="90"/>
      </p:cViewPr>
      <p:guideLst>
        <p:guide orient="horz" pos="2160"/>
        <p:guide pos="3840"/>
      </p:guideLst>
    </p:cSldViewPr>
  </p:slideViewPr>
  <p:notesTextViewPr>
    <p:cViewPr>
      <p:scale>
        <a:sx n="1" d="1"/>
        <a:sy n="1" d="1"/>
      </p:scale>
      <p:origin x="0" y="0"/>
    </p:cViewPr>
  </p:notesTextViewPr>
  <p:notesViewPr>
    <p:cSldViewPr snapToGrid="0">
      <p:cViewPr varScale="1">
        <p:scale>
          <a:sx n="82" d="100"/>
          <a:sy n="82" d="100"/>
        </p:scale>
        <p:origin x="3834"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commentAuthors" Target="commentAuthor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71954" cy="466913"/>
          </a:xfrm>
          <a:prstGeom prst="rect">
            <a:avLst/>
          </a:prstGeom>
        </p:spPr>
        <p:txBody>
          <a:bodyPr vert="horz" lIns="93287" tIns="46643" rIns="93287" bIns="46643" rtlCol="0"/>
          <a:lstStyle>
            <a:lvl1pPr algn="l">
              <a:defRPr sz="1200"/>
            </a:lvl1pPr>
          </a:lstStyle>
          <a:p>
            <a:r>
              <a:rPr lang="en-US" sz="1600" dirty="0">
                <a:latin typeface="Times New Roman" panose="02020603050405020304" pitchFamily="18" charset="0"/>
                <a:cs typeface="Times New Roman" panose="02020603050405020304" pitchFamily="18" charset="0"/>
              </a:rPr>
              <a:t>Coleman – Representation and Intent to File</a:t>
            </a:r>
          </a:p>
        </p:txBody>
      </p:sp>
      <p:sp>
        <p:nvSpPr>
          <p:cNvPr id="3" name="Slide Number Placeholder 2"/>
          <p:cNvSpPr>
            <a:spLocks noGrp="1"/>
          </p:cNvSpPr>
          <p:nvPr>
            <p:ph type="sldNum" sz="quarter" idx="3"/>
          </p:nvPr>
        </p:nvSpPr>
        <p:spPr>
          <a:xfrm>
            <a:off x="3976334" y="8839015"/>
            <a:ext cx="3041967" cy="466912"/>
          </a:xfrm>
          <a:prstGeom prst="rect">
            <a:avLst/>
          </a:prstGeom>
        </p:spPr>
        <p:txBody>
          <a:bodyPr vert="horz" lIns="93287" tIns="46643" rIns="93287" bIns="46643" rtlCol="0" anchor="b"/>
          <a:lstStyle>
            <a:lvl1pPr algn="r">
              <a:defRPr sz="1200"/>
            </a:lvl1pPr>
          </a:lstStyle>
          <a:p>
            <a:fld id="{4458AAD8-DD4E-48E1-9560-9EA2A0D195D4}" type="slidenum">
              <a:rPr lang="en-US" sz="1600">
                <a:latin typeface="Times New Roman" panose="02020603050405020304" pitchFamily="18" charset="0"/>
                <a:cs typeface="Times New Roman" panose="02020603050405020304" pitchFamily="18" charset="0"/>
              </a:rPr>
              <a:t>‹#›</a:t>
            </a:fld>
            <a:endParaRPr lang="en-US"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2"/>
          </p:nvPr>
        </p:nvSpPr>
        <p:spPr>
          <a:xfrm>
            <a:off x="0" y="8839015"/>
            <a:ext cx="4271953" cy="466912"/>
          </a:xfrm>
          <a:prstGeom prst="rect">
            <a:avLst/>
          </a:prstGeom>
        </p:spPr>
        <p:txBody>
          <a:bodyPr vert="horz" lIns="93287" tIns="46643" rIns="93287" bIns="46643" rtlCol="0" anchor="b"/>
          <a:lstStyle>
            <a:lvl1pPr algn="l">
              <a:defRPr sz="1200"/>
            </a:lvl1pPr>
          </a:lstStyle>
          <a:p>
            <a:r>
              <a:rPr lang="en-US" sz="1600" dirty="0">
                <a:latin typeface="Times New Roman" panose="02020603050405020304" pitchFamily="18" charset="0"/>
                <a:cs typeface="Times New Roman" panose="02020603050405020304" pitchFamily="18" charset="0"/>
              </a:rPr>
              <a:t>Coleman – Representation and Intent to File</a:t>
            </a:r>
          </a:p>
        </p:txBody>
      </p:sp>
    </p:spTree>
    <p:extLst>
      <p:ext uri="{BB962C8B-B14F-4D97-AF65-F5344CB8AC3E}">
        <p14:creationId xmlns:p14="http://schemas.microsoft.com/office/powerpoint/2010/main" val="34347053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a:defRPr sz="1200"/>
            </a:lvl1pPr>
          </a:lstStyle>
          <a:p>
            <a:endParaRPr lang="en-US"/>
          </a:p>
        </p:txBody>
      </p:sp>
      <p:sp>
        <p:nvSpPr>
          <p:cNvPr id="3" name="Date Placeholder 2"/>
          <p:cNvSpPr>
            <a:spLocks noGrp="1"/>
          </p:cNvSpPr>
          <p:nvPr>
            <p:ph type="dt" idx="1"/>
          </p:nvPr>
        </p:nvSpPr>
        <p:spPr>
          <a:xfrm>
            <a:off x="3976334" y="0"/>
            <a:ext cx="3041967" cy="466913"/>
          </a:xfrm>
          <a:prstGeom prst="rect">
            <a:avLst/>
          </a:prstGeom>
        </p:spPr>
        <p:txBody>
          <a:bodyPr vert="horz" lIns="93287" tIns="46643" rIns="93287" bIns="46643" rtlCol="0"/>
          <a:lstStyle>
            <a:lvl1pPr algn="r">
              <a:defRPr sz="1200"/>
            </a:lvl1pPr>
          </a:lstStyle>
          <a:p>
            <a:fld id="{50A31B55-ACCF-4B0D-8130-F3D906806418}" type="datetimeFigureOut">
              <a:rPr lang="en-US" smtClean="0"/>
              <a:t>9/13/2021</a:t>
            </a:fld>
            <a:endParaRPr lang="en-US"/>
          </a:p>
        </p:txBody>
      </p:sp>
      <p:sp>
        <p:nvSpPr>
          <p:cNvPr id="4" name="Slide Image Placeholder 3"/>
          <p:cNvSpPr>
            <a:spLocks noGrp="1" noRot="1" noChangeAspect="1"/>
          </p:cNvSpPr>
          <p:nvPr>
            <p:ph type="sldImg" idx="2"/>
          </p:nvPr>
        </p:nvSpPr>
        <p:spPr>
          <a:xfrm>
            <a:off x="719138" y="1163638"/>
            <a:ext cx="5581650" cy="3140075"/>
          </a:xfrm>
          <a:prstGeom prst="rect">
            <a:avLst/>
          </a:prstGeom>
          <a:noFill/>
          <a:ln w="12700">
            <a:solidFill>
              <a:prstClr val="black"/>
            </a:solidFill>
          </a:ln>
        </p:spPr>
        <p:txBody>
          <a:bodyPr vert="horz" lIns="93287" tIns="46643" rIns="93287" bIns="46643" rtlCol="0" anchor="ctr"/>
          <a:lstStyle/>
          <a:p>
            <a:endParaRPr lang="en-US"/>
          </a:p>
        </p:txBody>
      </p:sp>
      <p:sp>
        <p:nvSpPr>
          <p:cNvPr id="5" name="Notes Placeholder 4"/>
          <p:cNvSpPr>
            <a:spLocks noGrp="1"/>
          </p:cNvSpPr>
          <p:nvPr>
            <p:ph type="body" sz="quarter" idx="3"/>
          </p:nvPr>
        </p:nvSpPr>
        <p:spPr>
          <a:xfrm>
            <a:off x="701993" y="4478476"/>
            <a:ext cx="5615940" cy="3664208"/>
          </a:xfrm>
          <a:prstGeom prst="rect">
            <a:avLst/>
          </a:prstGeom>
        </p:spPr>
        <p:txBody>
          <a:bodyPr vert="horz" lIns="93287" tIns="46643" rIns="93287" bIns="4664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39015"/>
            <a:ext cx="3041967" cy="466912"/>
          </a:xfrm>
          <a:prstGeom prst="rect">
            <a:avLst/>
          </a:prstGeom>
        </p:spPr>
        <p:txBody>
          <a:bodyPr vert="horz" lIns="93287" tIns="46643" rIns="93287" bIns="46643" rtlCol="0" anchor="b"/>
          <a:lstStyle>
            <a:lvl1pPr algn="l">
              <a:defRPr sz="1200"/>
            </a:lvl1pPr>
          </a:lstStyle>
          <a:p>
            <a:endParaRPr lang="en-US"/>
          </a:p>
        </p:txBody>
      </p:sp>
      <p:sp>
        <p:nvSpPr>
          <p:cNvPr id="7" name="Slide Number Placeholder 6"/>
          <p:cNvSpPr>
            <a:spLocks noGrp="1"/>
          </p:cNvSpPr>
          <p:nvPr>
            <p:ph type="sldNum" sz="quarter" idx="5"/>
          </p:nvPr>
        </p:nvSpPr>
        <p:spPr>
          <a:xfrm>
            <a:off x="3976334" y="8839015"/>
            <a:ext cx="3041967" cy="466912"/>
          </a:xfrm>
          <a:prstGeom prst="rect">
            <a:avLst/>
          </a:prstGeom>
        </p:spPr>
        <p:txBody>
          <a:bodyPr vert="horz" lIns="93287" tIns="46643" rIns="93287" bIns="46643" rtlCol="0" anchor="b"/>
          <a:lstStyle>
            <a:lvl1pPr algn="r">
              <a:defRPr sz="1200"/>
            </a:lvl1pPr>
          </a:lstStyle>
          <a:p>
            <a:fld id="{AC747E8B-F871-4B39-AAD0-8CFE9943DAEF}" type="slidenum">
              <a:rPr lang="en-US" smtClean="0"/>
              <a:t>‹#›</a:t>
            </a:fld>
            <a:endParaRPr lang="en-US"/>
          </a:p>
        </p:txBody>
      </p:sp>
    </p:spTree>
    <p:extLst>
      <p:ext uri="{BB962C8B-B14F-4D97-AF65-F5344CB8AC3E}">
        <p14:creationId xmlns:p14="http://schemas.microsoft.com/office/powerpoint/2010/main" val="458570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fld id="{63200976-E583-44E9-BA50-59313171C1DC}" type="slidenum">
              <a:rPr lang="en-US" altLang="en-US" smtClean="0"/>
              <a:pPr/>
              <a:t>1</a:t>
            </a:fld>
            <a:endParaRPr lang="en-US" altLang="en-US"/>
          </a:p>
        </p:txBody>
      </p:sp>
    </p:spTree>
    <p:extLst>
      <p:ext uri="{BB962C8B-B14F-4D97-AF65-F5344CB8AC3E}">
        <p14:creationId xmlns:p14="http://schemas.microsoft.com/office/powerpoint/2010/main" val="10857273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Seen frequently at the Board with hearings.</a:t>
            </a:r>
          </a:p>
          <a:p>
            <a:r>
              <a:rPr lang="en-US" altLang="en-US" dirty="0"/>
              <a:t>POA</a:t>
            </a:r>
            <a:r>
              <a:rPr lang="en-US" altLang="en-US" baseline="0" dirty="0"/>
              <a:t> and fee agreements are separate. The attorney or agent may still collect a fee even after POA has been given to VSO, unless contested or waived.</a:t>
            </a:r>
            <a:endParaRPr lang="en-US" altLang="en-US" dirty="0"/>
          </a:p>
          <a:p>
            <a:r>
              <a:rPr lang="en-US" altLang="en-US" dirty="0"/>
              <a:t>20.6(a)(1) if representative makes an appearance in the case (other than to notify that POA has not been accepted)</a:t>
            </a:r>
          </a:p>
        </p:txBody>
      </p:sp>
      <p:sp>
        <p:nvSpPr>
          <p:cNvPr id="4" name="Slide Number Placeholder 3"/>
          <p:cNvSpPr>
            <a:spLocks noGrp="1"/>
          </p:cNvSpPr>
          <p:nvPr>
            <p:ph type="sldNum" sz="quarter" idx="5"/>
          </p:nvPr>
        </p:nvSpPr>
        <p:spPr/>
        <p:txBody>
          <a:bodyPr/>
          <a:lstStyle/>
          <a:p>
            <a:pPr>
              <a:defRPr/>
            </a:pPr>
            <a:fld id="{0A77B63F-3947-4906-AE95-BC935EFE0488}" type="slidenum">
              <a:rPr lang="en-US" smtClean="0"/>
              <a:pPr>
                <a:defRPr/>
              </a:pPr>
              <a:t>10</a:t>
            </a:fld>
            <a:endParaRPr lang="en-US"/>
          </a:p>
        </p:txBody>
      </p:sp>
    </p:spTree>
    <p:extLst>
      <p:ext uri="{BB962C8B-B14F-4D97-AF65-F5344CB8AC3E}">
        <p14:creationId xmlns:p14="http://schemas.microsoft.com/office/powerpoint/2010/main" val="13748965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11</a:t>
            </a:fld>
            <a:endParaRPr lang="en-US"/>
          </a:p>
        </p:txBody>
      </p:sp>
    </p:spTree>
    <p:extLst>
      <p:ext uri="{BB962C8B-B14F-4D97-AF65-F5344CB8AC3E}">
        <p14:creationId xmlns:p14="http://schemas.microsoft.com/office/powerpoint/2010/main" val="4585155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Why notify NVS? Because claimant may call us to inquire about it</a:t>
            </a:r>
            <a:r>
              <a:rPr lang="en-US" baseline="0" dirty="0"/>
              <a:t> or ask that we take back representation.</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12</a:t>
            </a:fld>
            <a:endParaRPr lang="en-US"/>
          </a:p>
        </p:txBody>
      </p:sp>
    </p:spTree>
    <p:extLst>
      <p:ext uri="{BB962C8B-B14F-4D97-AF65-F5344CB8AC3E}">
        <p14:creationId xmlns:p14="http://schemas.microsoft.com/office/powerpoint/2010/main" val="25559577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Keep in mind that some leeway may need to be given.  Know your veterans.</a:t>
            </a:r>
          </a:p>
        </p:txBody>
      </p:sp>
      <p:sp>
        <p:nvSpPr>
          <p:cNvPr id="4" name="Slide Number Placeholder 3"/>
          <p:cNvSpPr>
            <a:spLocks noGrp="1"/>
          </p:cNvSpPr>
          <p:nvPr>
            <p:ph type="sldNum" sz="quarter" idx="5"/>
          </p:nvPr>
        </p:nvSpPr>
        <p:spPr/>
        <p:txBody>
          <a:bodyPr/>
          <a:lstStyle/>
          <a:p>
            <a:pPr>
              <a:defRPr/>
            </a:pPr>
            <a:fld id="{E09CF263-B7A3-430B-A57D-759425DF3D1A}" type="slidenum">
              <a:rPr lang="en-US" smtClean="0"/>
              <a:pPr>
                <a:defRPr/>
              </a:pPr>
              <a:t>16</a:t>
            </a:fld>
            <a:endParaRPr lang="en-US"/>
          </a:p>
        </p:txBody>
      </p:sp>
    </p:spTree>
    <p:extLst>
      <p:ext uri="{BB962C8B-B14F-4D97-AF65-F5344CB8AC3E}">
        <p14:creationId xmlns:p14="http://schemas.microsoft.com/office/powerpoint/2010/main" val="6339432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Remind</a:t>
            </a:r>
            <a:r>
              <a:rPr lang="en-US" baseline="0" dirty="0"/>
              <a:t> students that we try not to “poach” veterans from other VSOs </a:t>
            </a:r>
            <a:endParaRPr lang="en-US" dirty="0"/>
          </a:p>
          <a:p>
            <a:endParaRPr lang="en-US" dirty="0"/>
          </a:p>
          <a:p>
            <a:r>
              <a:rPr lang="en-US" dirty="0"/>
              <a:t>If they are already represented by another VSO while in appeal status</a:t>
            </a:r>
          </a:p>
          <a:p>
            <a:endParaRPr lang="en-US" dirty="0"/>
          </a:p>
          <a:p>
            <a:r>
              <a:rPr lang="en-US" dirty="0"/>
              <a:t>If they are represented by an attorney</a:t>
            </a:r>
          </a:p>
        </p:txBody>
      </p:sp>
      <p:sp>
        <p:nvSpPr>
          <p:cNvPr id="4" name="Slide Number Placeholder 3"/>
          <p:cNvSpPr>
            <a:spLocks noGrp="1"/>
          </p:cNvSpPr>
          <p:nvPr>
            <p:ph type="sldNum" sz="quarter" idx="10"/>
          </p:nvPr>
        </p:nvSpPr>
        <p:spPr/>
        <p:txBody>
          <a:bodyPr/>
          <a:lstStyle/>
          <a:p>
            <a:fld id="{AC747E8B-F871-4B39-AAD0-8CFE9943DAEF}" type="slidenum">
              <a:rPr lang="en-US" smtClean="0"/>
              <a:t>17</a:t>
            </a:fld>
            <a:endParaRPr lang="en-US"/>
          </a:p>
        </p:txBody>
      </p:sp>
    </p:spTree>
    <p:extLst>
      <p:ext uri="{BB962C8B-B14F-4D97-AF65-F5344CB8AC3E}">
        <p14:creationId xmlns:p14="http://schemas.microsoft.com/office/powerpoint/2010/main" val="22325716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Probably not – we try not to poach veterans from other organizations. Unless the circumstances are compelling refuse representation.</a:t>
            </a:r>
          </a:p>
        </p:txBody>
      </p:sp>
      <p:sp>
        <p:nvSpPr>
          <p:cNvPr id="4" name="Slide Number Placeholder 3"/>
          <p:cNvSpPr>
            <a:spLocks noGrp="1"/>
          </p:cNvSpPr>
          <p:nvPr>
            <p:ph type="sldNum" sz="quarter" idx="10"/>
          </p:nvPr>
        </p:nvSpPr>
        <p:spPr/>
        <p:txBody>
          <a:bodyPr/>
          <a:lstStyle/>
          <a:p>
            <a:fld id="{AC747E8B-F871-4B39-AAD0-8CFE9943DAEF}" type="slidenum">
              <a:rPr lang="en-US" smtClean="0"/>
              <a:t>18</a:t>
            </a:fld>
            <a:endParaRPr lang="en-US"/>
          </a:p>
        </p:txBody>
      </p:sp>
    </p:spTree>
    <p:extLst>
      <p:ext uri="{BB962C8B-B14F-4D97-AF65-F5344CB8AC3E}">
        <p14:creationId xmlns:p14="http://schemas.microsoft.com/office/powerpoint/2010/main" val="3419043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19</a:t>
            </a:fld>
            <a:endParaRPr lang="en-US"/>
          </a:p>
        </p:txBody>
      </p:sp>
    </p:spTree>
    <p:extLst>
      <p:ext uri="{BB962C8B-B14F-4D97-AF65-F5344CB8AC3E}">
        <p14:creationId xmlns:p14="http://schemas.microsoft.com/office/powerpoint/2010/main" val="11565173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Have students pull up the BLANK 21-22 to follow along. The</a:t>
            </a:r>
            <a:r>
              <a:rPr lang="en-US" baseline="0" dirty="0"/>
              <a:t> completed one is for an issue spotting exercise</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21</a:t>
            </a:fld>
            <a:endParaRPr lang="en-US"/>
          </a:p>
        </p:txBody>
      </p:sp>
    </p:spTree>
    <p:extLst>
      <p:ext uri="{BB962C8B-B14F-4D97-AF65-F5344CB8AC3E}">
        <p14:creationId xmlns:p14="http://schemas.microsoft.com/office/powerpoint/2010/main" val="31231531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Sometimes you may get a case that has been pending longer than the program has been in effect and would have to apply the previous rules regarding effective dates</a:t>
            </a:r>
          </a:p>
        </p:txBody>
      </p:sp>
      <p:sp>
        <p:nvSpPr>
          <p:cNvPr id="4" name="Slide Number Placeholder 3"/>
          <p:cNvSpPr>
            <a:spLocks noGrp="1"/>
          </p:cNvSpPr>
          <p:nvPr>
            <p:ph type="sldNum" sz="quarter" idx="10"/>
          </p:nvPr>
        </p:nvSpPr>
        <p:spPr/>
        <p:txBody>
          <a:bodyPr/>
          <a:lstStyle/>
          <a:p>
            <a:fld id="{AC747E8B-F871-4B39-AAD0-8CFE9943DAEF}" type="slidenum">
              <a:rPr lang="en-US" smtClean="0"/>
              <a:t>24</a:t>
            </a:fld>
            <a:endParaRPr lang="en-US"/>
          </a:p>
        </p:txBody>
      </p:sp>
    </p:spTree>
    <p:extLst>
      <p:ext uri="{BB962C8B-B14F-4D97-AF65-F5344CB8AC3E}">
        <p14:creationId xmlns:p14="http://schemas.microsoft.com/office/powerpoint/2010/main" val="23841477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The effective date of claim is the date the veteran would receive retroactive benefits to if the claim were to be granted. Earlier effective date = more retroactive benefits</a:t>
            </a:r>
          </a:p>
        </p:txBody>
      </p:sp>
      <p:sp>
        <p:nvSpPr>
          <p:cNvPr id="4" name="Slide Number Placeholder 3"/>
          <p:cNvSpPr>
            <a:spLocks noGrp="1"/>
          </p:cNvSpPr>
          <p:nvPr>
            <p:ph type="sldNum" sz="quarter" idx="5"/>
          </p:nvPr>
        </p:nvSpPr>
        <p:spPr/>
        <p:txBody>
          <a:bodyPr/>
          <a:lstStyle/>
          <a:p>
            <a:pPr>
              <a:defRPr/>
            </a:pPr>
            <a:fld id="{C8D9EEFF-389A-4C10-BBDA-67480BCFA080}" type="slidenum">
              <a:rPr lang="en-US" smtClean="0"/>
              <a:pPr>
                <a:defRPr/>
              </a:pPr>
              <a:t>25</a:t>
            </a:fld>
            <a:endParaRPr lang="en-US"/>
          </a:p>
        </p:txBody>
      </p:sp>
    </p:spTree>
    <p:extLst>
      <p:ext uri="{BB962C8B-B14F-4D97-AF65-F5344CB8AC3E}">
        <p14:creationId xmlns:p14="http://schemas.microsoft.com/office/powerpoint/2010/main" val="21397702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Explains Accreditation and Standards of conduct</a:t>
            </a:r>
          </a:p>
          <a:p>
            <a:r>
              <a:rPr lang="en-US" altLang="en-US"/>
              <a:t>Rules that govern our actions as accredited representatives.</a:t>
            </a:r>
          </a:p>
        </p:txBody>
      </p:sp>
      <p:sp>
        <p:nvSpPr>
          <p:cNvPr id="4" name="Slide Number Placeholder 3"/>
          <p:cNvSpPr>
            <a:spLocks noGrp="1"/>
          </p:cNvSpPr>
          <p:nvPr>
            <p:ph type="sldNum" sz="quarter" idx="5"/>
          </p:nvPr>
        </p:nvSpPr>
        <p:spPr/>
        <p:txBody>
          <a:bodyPr/>
          <a:lstStyle/>
          <a:p>
            <a:pPr>
              <a:defRPr/>
            </a:pPr>
            <a:fld id="{F363CC8A-DB4A-4B9B-9C68-4A45861C0176}" type="slidenum">
              <a:rPr lang="en-US" smtClean="0"/>
              <a:pPr>
                <a:defRPr/>
              </a:pPr>
              <a:t>2</a:t>
            </a:fld>
            <a:endParaRPr lang="en-US"/>
          </a:p>
        </p:txBody>
      </p:sp>
    </p:spTree>
    <p:extLst>
      <p:ext uri="{BB962C8B-B14F-4D97-AF65-F5344CB8AC3E}">
        <p14:creationId xmlns:p14="http://schemas.microsoft.com/office/powerpoint/2010/main" val="28256382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Cover ITF</a:t>
            </a:r>
            <a:r>
              <a:rPr lang="en-US" baseline="0" dirty="0"/>
              <a:t> created when </a:t>
            </a:r>
            <a:r>
              <a:rPr lang="en-US" baseline="0" dirty="0" err="1"/>
              <a:t>completeing</a:t>
            </a:r>
            <a:r>
              <a:rPr lang="en-US" baseline="0" dirty="0"/>
              <a:t> the application on </a:t>
            </a:r>
            <a:r>
              <a:rPr lang="en-US" baseline="0" dirty="0" err="1"/>
              <a:t>eBenefits</a:t>
            </a:r>
            <a:r>
              <a:rPr lang="en-US" baseline="0" dirty="0"/>
              <a:t>.</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27</a:t>
            </a:fld>
            <a:endParaRPr lang="en-US"/>
          </a:p>
        </p:txBody>
      </p:sp>
    </p:spTree>
    <p:extLst>
      <p:ext uri="{BB962C8B-B14F-4D97-AF65-F5344CB8AC3E}">
        <p14:creationId xmlns:p14="http://schemas.microsoft.com/office/powerpoint/2010/main" val="4902402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Compensation/Pension/Survivors Pension and/or DIC</a:t>
            </a:r>
          </a:p>
          <a:p>
            <a:r>
              <a:rPr lang="en-US" altLang="en-US" dirty="0"/>
              <a:t>If you’re not sure mark BOTH comp and Pen</a:t>
            </a:r>
          </a:p>
        </p:txBody>
      </p:sp>
      <p:sp>
        <p:nvSpPr>
          <p:cNvPr id="4" name="Slide Number Placeholder 3"/>
          <p:cNvSpPr>
            <a:spLocks noGrp="1"/>
          </p:cNvSpPr>
          <p:nvPr>
            <p:ph type="sldNum" sz="quarter" idx="5"/>
          </p:nvPr>
        </p:nvSpPr>
        <p:spPr/>
        <p:txBody>
          <a:bodyPr/>
          <a:lstStyle/>
          <a:p>
            <a:pPr>
              <a:defRPr/>
            </a:pPr>
            <a:fld id="{7F4C9918-428C-4371-ACFB-60CA42E20AC8}" type="slidenum">
              <a:rPr lang="en-US" smtClean="0"/>
              <a:pPr>
                <a:defRPr/>
              </a:pPr>
              <a:t>28</a:t>
            </a:fld>
            <a:endParaRPr lang="en-US"/>
          </a:p>
        </p:txBody>
      </p:sp>
    </p:spTree>
    <p:extLst>
      <p:ext uri="{BB962C8B-B14F-4D97-AF65-F5344CB8AC3E}">
        <p14:creationId xmlns:p14="http://schemas.microsoft.com/office/powerpoint/2010/main" val="37579710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p>
            <a:pPr>
              <a:defRPr/>
            </a:pPr>
            <a:fld id="{7F4C9918-428C-4371-ACFB-60CA42E20AC8}" type="slidenum">
              <a:rPr lang="en-US" smtClean="0"/>
              <a:pPr>
                <a:defRPr/>
              </a:pPr>
              <a:t>29</a:t>
            </a:fld>
            <a:endParaRPr lang="en-US"/>
          </a:p>
        </p:txBody>
      </p:sp>
    </p:spTree>
    <p:extLst>
      <p:ext uri="{BB962C8B-B14F-4D97-AF65-F5344CB8AC3E}">
        <p14:creationId xmlns:p14="http://schemas.microsoft.com/office/powerpoint/2010/main" val="17985539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p>
            <a:pPr>
              <a:defRPr/>
            </a:pPr>
            <a:fld id="{7F4C9918-428C-4371-ACFB-60CA42E20AC8}" type="slidenum">
              <a:rPr lang="en-US" smtClean="0"/>
              <a:pPr>
                <a:defRPr/>
              </a:pPr>
              <a:t>30</a:t>
            </a:fld>
            <a:endParaRPr lang="en-US"/>
          </a:p>
        </p:txBody>
      </p:sp>
    </p:spTree>
    <p:extLst>
      <p:ext uri="{BB962C8B-B14F-4D97-AF65-F5344CB8AC3E}">
        <p14:creationId xmlns:p14="http://schemas.microsoft.com/office/powerpoint/2010/main" val="21638594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4" name="Slide Number Placeholder 3"/>
          <p:cNvSpPr>
            <a:spLocks noGrp="1"/>
          </p:cNvSpPr>
          <p:nvPr>
            <p:ph type="sldNum" sz="quarter" idx="5"/>
          </p:nvPr>
        </p:nvSpPr>
        <p:spPr/>
        <p:txBody>
          <a:bodyPr/>
          <a:lstStyle/>
          <a:p>
            <a:pPr>
              <a:defRPr/>
            </a:pPr>
            <a:fld id="{7F4C9918-428C-4371-ACFB-60CA42E20AC8}" type="slidenum">
              <a:rPr lang="en-US" smtClean="0"/>
              <a:pPr>
                <a:defRPr/>
              </a:pPr>
              <a:t>31</a:t>
            </a:fld>
            <a:endParaRPr lang="en-US"/>
          </a:p>
        </p:txBody>
      </p:sp>
    </p:spTree>
    <p:extLst>
      <p:ext uri="{BB962C8B-B14F-4D97-AF65-F5344CB8AC3E}">
        <p14:creationId xmlns:p14="http://schemas.microsoft.com/office/powerpoint/2010/main" val="23785624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Have students pull up the BLANK ITF to follow along. The</a:t>
            </a:r>
            <a:r>
              <a:rPr lang="en-US" baseline="0" dirty="0"/>
              <a:t> completed one is for an issue spotting exercise</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solidFill>
                  <a:prstClr val="black"/>
                </a:solidFill>
              </a:rPr>
              <a:pPr/>
              <a:t>32</a:t>
            </a:fld>
            <a:endParaRPr lang="en-US">
              <a:solidFill>
                <a:prstClr val="black"/>
              </a:solidFill>
            </a:endParaRPr>
          </a:p>
        </p:txBody>
      </p:sp>
    </p:spTree>
    <p:extLst>
      <p:ext uri="{BB962C8B-B14F-4D97-AF65-F5344CB8AC3E}">
        <p14:creationId xmlns:p14="http://schemas.microsoft.com/office/powerpoint/2010/main" val="17937949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If the veteran is not ready to file the claim yet (needs</a:t>
            </a:r>
            <a:r>
              <a:rPr lang="en-US" baseline="0" dirty="0"/>
              <a:t> to collect evidence)</a:t>
            </a:r>
          </a:p>
          <a:p>
            <a:r>
              <a:rPr lang="en-US" baseline="0" dirty="0"/>
              <a:t>If the veteran is not sure what issues he/she wants to claim yet</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33</a:t>
            </a:fld>
            <a:endParaRPr lang="en-US"/>
          </a:p>
        </p:txBody>
      </p:sp>
    </p:spTree>
    <p:extLst>
      <p:ext uri="{BB962C8B-B14F-4D97-AF65-F5344CB8AC3E}">
        <p14:creationId xmlns:p14="http://schemas.microsoft.com/office/powerpoint/2010/main" val="30626310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21-22: Birth year is incorrect Block 19 is not checked</a:t>
            </a:r>
          </a:p>
          <a:p>
            <a:r>
              <a:rPr lang="en-US" dirty="0"/>
              <a:t>0966</a:t>
            </a:r>
            <a:r>
              <a:rPr lang="en-US" baseline="0" dirty="0"/>
              <a:t>: Block 5 should be blank, SSN is wrong, Block 10 should be yes because we are unsure if the vet filed before, Block 13 should have comp and pension checked</a:t>
            </a:r>
          </a:p>
          <a:p>
            <a:r>
              <a:rPr lang="en-US" baseline="0" dirty="0"/>
              <a:t>Dates on forms: discussion: do not date forms before they are actually signed.</a:t>
            </a:r>
            <a:endParaRPr lang="en-US" dirty="0"/>
          </a:p>
        </p:txBody>
      </p:sp>
      <p:sp>
        <p:nvSpPr>
          <p:cNvPr id="4" name="Slide Number Placeholder 3"/>
          <p:cNvSpPr>
            <a:spLocks noGrp="1"/>
          </p:cNvSpPr>
          <p:nvPr>
            <p:ph type="sldNum" sz="quarter" idx="10"/>
          </p:nvPr>
        </p:nvSpPr>
        <p:spPr/>
        <p:txBody>
          <a:bodyPr/>
          <a:lstStyle/>
          <a:p>
            <a:fld id="{AC747E8B-F871-4B39-AAD0-8CFE9943DAEF}" type="slidenum">
              <a:rPr lang="en-US" smtClean="0"/>
              <a:t>34</a:t>
            </a:fld>
            <a:endParaRPr lang="en-US"/>
          </a:p>
        </p:txBody>
      </p:sp>
    </p:spTree>
    <p:extLst>
      <p:ext uri="{BB962C8B-B14F-4D97-AF65-F5344CB8AC3E}">
        <p14:creationId xmlns:p14="http://schemas.microsoft.com/office/powerpoint/2010/main" val="12895141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Must have veteran</a:t>
            </a:r>
            <a:r>
              <a:rPr lang="en-US" altLang="en-US" baseline="0" dirty="0"/>
              <a:t> status before duty to assist applies: </a:t>
            </a:r>
          </a:p>
          <a:p>
            <a:pPr eaLnBrk="1" hangingPunct="1">
              <a:spcBef>
                <a:spcPct val="0"/>
              </a:spcBef>
            </a:pPr>
            <a:endParaRPr lang="en-US" altLang="en-US" baseline="0" dirty="0"/>
          </a:p>
          <a:p>
            <a:pPr eaLnBrk="1" hangingPunct="1">
              <a:spcBef>
                <a:spcPct val="0"/>
              </a:spcBef>
            </a:pPr>
            <a:endParaRPr lang="en-US" altLang="en-US" baseline="0" dirty="0"/>
          </a:p>
          <a:p>
            <a:pPr eaLnBrk="1" hangingPunct="1">
              <a:spcBef>
                <a:spcPct val="0"/>
              </a:spcBef>
            </a:pPr>
            <a:endParaRPr lang="en-US" altLang="en-US" baseline="0" dirty="0"/>
          </a:p>
          <a:p>
            <a:pPr eaLnBrk="1" hangingPunct="1">
              <a:spcBef>
                <a:spcPct val="0"/>
              </a:spcBef>
            </a:pPr>
            <a:endParaRPr lang="en-US" altLang="en-US" baseline="0" dirty="0"/>
          </a:p>
          <a:p>
            <a:pPr eaLnBrk="1" hangingPunct="1">
              <a:spcBef>
                <a:spcPct val="0"/>
              </a:spcBef>
            </a:pPr>
            <a:endParaRPr lang="en-US" altLang="en-US" dirty="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FA5E27E6-D6AE-4956-B778-2947C4245DB9}" type="slidenum">
              <a:rPr lang="en-US" altLang="en-US" smtClean="0"/>
              <a:pPr fontAlgn="base">
                <a:spcBef>
                  <a:spcPct val="0"/>
                </a:spcBef>
                <a:spcAft>
                  <a:spcPct val="0"/>
                </a:spcAft>
              </a:pPr>
              <a:t>3</a:t>
            </a:fld>
            <a:endParaRPr lang="en-US" altLang="en-US"/>
          </a:p>
        </p:txBody>
      </p:sp>
    </p:spTree>
    <p:extLst>
      <p:ext uri="{BB962C8B-B14F-4D97-AF65-F5344CB8AC3E}">
        <p14:creationId xmlns:p14="http://schemas.microsoft.com/office/powerpoint/2010/main" val="33916224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747E8B-F871-4B39-AAD0-8CFE9943DAEF}" type="slidenum">
              <a:rPr lang="en-US" smtClean="0"/>
              <a:t>4</a:t>
            </a:fld>
            <a:endParaRPr lang="en-US"/>
          </a:p>
        </p:txBody>
      </p:sp>
    </p:spTree>
    <p:extLst>
      <p:ext uri="{BB962C8B-B14F-4D97-AF65-F5344CB8AC3E}">
        <p14:creationId xmlns:p14="http://schemas.microsoft.com/office/powerpoint/2010/main" val="20480156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C747E8B-F871-4B39-AAD0-8CFE9943DAEF}" type="slidenum">
              <a:rPr lang="en-US" smtClean="0"/>
              <a:t>5</a:t>
            </a:fld>
            <a:endParaRPr lang="en-US"/>
          </a:p>
        </p:txBody>
      </p:sp>
    </p:spTree>
    <p:extLst>
      <p:ext uri="{BB962C8B-B14F-4D97-AF65-F5344CB8AC3E}">
        <p14:creationId xmlns:p14="http://schemas.microsoft.com/office/powerpoint/2010/main" val="3100017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 14.629  Must have a Signed VA Form 21</a:t>
            </a:r>
          </a:p>
          <a:p>
            <a:r>
              <a:rPr lang="en-US" altLang="en-US" dirty="0"/>
              <a:t>      14.629(a)   Back ground check</a:t>
            </a:r>
          </a:p>
          <a:p>
            <a:r>
              <a:rPr lang="en-US" altLang="en-US" dirty="0"/>
              <a:t>	good character</a:t>
            </a:r>
          </a:p>
          <a:p>
            <a:r>
              <a:rPr lang="en-US" altLang="en-US" dirty="0"/>
              <a:t>	Member in good standing or a full-time employee of VFW, county or state agency</a:t>
            </a:r>
          </a:p>
          <a:p>
            <a:r>
              <a:rPr lang="en-US" altLang="en-US" dirty="0"/>
              <a:t>	Ability</a:t>
            </a:r>
          </a:p>
          <a:p>
            <a:r>
              <a:rPr lang="en-US" altLang="en-US" dirty="0"/>
              <a:t>	TRIPP training </a:t>
            </a:r>
          </a:p>
          <a:p>
            <a:r>
              <a:rPr lang="en-US" altLang="en-US" dirty="0"/>
              <a:t>	Not employed by civil or military department</a:t>
            </a:r>
          </a:p>
          <a:p>
            <a:r>
              <a:rPr lang="en-US" altLang="en-US" dirty="0"/>
              <a:t>	Recertification every 5yrs</a:t>
            </a:r>
          </a:p>
          <a:p>
            <a:endParaRPr lang="en-US" altLang="en-US" dirty="0"/>
          </a:p>
          <a:p>
            <a:r>
              <a:rPr lang="en-US" altLang="en-US" dirty="0"/>
              <a:t>14.630  	21-22 for VSO, 21-22a Attorney</a:t>
            </a:r>
          </a:p>
          <a:p>
            <a:r>
              <a:rPr lang="en-US" altLang="en-US" dirty="0"/>
              <a:t>	No compensation for services</a:t>
            </a:r>
          </a:p>
          <a:p>
            <a:endParaRPr lang="en-US" altLang="en-US" dirty="0"/>
          </a:p>
          <a:p>
            <a:r>
              <a:rPr lang="en-US" altLang="en-US" dirty="0"/>
              <a:t>	</a:t>
            </a:r>
          </a:p>
          <a:p>
            <a:endParaRPr lang="en-US" altLang="en-US" dirty="0"/>
          </a:p>
          <a:p>
            <a:endParaRPr lang="en-US" altLang="en-US" dirty="0"/>
          </a:p>
          <a:p>
            <a:r>
              <a:rPr lang="en-US" altLang="en-US" dirty="0"/>
              <a:t>        </a:t>
            </a:r>
          </a:p>
          <a:p>
            <a:endParaRPr lang="en-US" altLang="en-US" dirty="0"/>
          </a:p>
          <a:p>
            <a:endParaRPr lang="en-US" altLang="en-US" dirty="0"/>
          </a:p>
        </p:txBody>
      </p:sp>
      <p:sp>
        <p:nvSpPr>
          <p:cNvPr id="4" name="Slide Number Placeholder 3"/>
          <p:cNvSpPr>
            <a:spLocks noGrp="1"/>
          </p:cNvSpPr>
          <p:nvPr>
            <p:ph type="sldNum" sz="quarter" idx="5"/>
          </p:nvPr>
        </p:nvSpPr>
        <p:spPr/>
        <p:txBody>
          <a:bodyPr/>
          <a:lstStyle/>
          <a:p>
            <a:pPr>
              <a:defRPr/>
            </a:pPr>
            <a:fld id="{5908559A-1240-4F91-972D-8E365962B89B}" type="slidenum">
              <a:rPr lang="en-US" smtClean="0"/>
              <a:pPr>
                <a:defRPr/>
              </a:pPr>
              <a:t>6</a:t>
            </a:fld>
            <a:endParaRPr lang="en-US"/>
          </a:p>
        </p:txBody>
      </p:sp>
    </p:spTree>
    <p:extLst>
      <p:ext uri="{BB962C8B-B14F-4D97-AF65-F5344CB8AC3E}">
        <p14:creationId xmlns:p14="http://schemas.microsoft.com/office/powerpoint/2010/main" val="13977570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marL="111943">
              <a:lnSpc>
                <a:spcPct val="110000"/>
              </a:lnSpc>
              <a:defRPr/>
            </a:pPr>
            <a:r>
              <a:rPr lang="en-US" dirty="0"/>
              <a:t>14.631	21-22 should be the 1</a:t>
            </a:r>
            <a:r>
              <a:rPr lang="en-US" baseline="30000" dirty="0"/>
              <a:t>st</a:t>
            </a:r>
            <a:r>
              <a:rPr lang="en-US" dirty="0"/>
              <a:t> thing</a:t>
            </a:r>
          </a:p>
          <a:p>
            <a:pPr marL="111943">
              <a:lnSpc>
                <a:spcPct val="110000"/>
              </a:lnSpc>
              <a:defRPr/>
            </a:pPr>
            <a:r>
              <a:rPr lang="en-US" dirty="0">
                <a:solidFill>
                  <a:schemeClr val="tx1">
                    <a:lumMod val="75000"/>
                    <a:lumOff val="25000"/>
                  </a:schemeClr>
                </a:solidFill>
                <a:latin typeface="Times New Roman" panose="02020603050405020304" pitchFamily="18" charset="0"/>
                <a:cs typeface="Times New Roman" panose="02020603050405020304" pitchFamily="18" charset="0"/>
              </a:rPr>
              <a:t>	Use current version(Versions in </a:t>
            </a:r>
            <a:r>
              <a:rPr lang="en-US" dirty="0" err="1">
                <a:solidFill>
                  <a:schemeClr val="tx1">
                    <a:lumMod val="75000"/>
                    <a:lumOff val="25000"/>
                  </a:schemeClr>
                </a:solidFill>
                <a:latin typeface="Times New Roman" panose="02020603050405020304" pitchFamily="18" charset="0"/>
                <a:cs typeface="Times New Roman" panose="02020603050405020304" pitchFamily="18" charset="0"/>
              </a:rPr>
              <a:t>VetraSpec</a:t>
            </a:r>
            <a:r>
              <a:rPr lang="en-US" dirty="0">
                <a:solidFill>
                  <a:schemeClr val="tx1">
                    <a:lumMod val="75000"/>
                    <a:lumOff val="25000"/>
                  </a:schemeClr>
                </a:solidFill>
                <a:latin typeface="Times New Roman" panose="02020603050405020304" pitchFamily="18" charset="0"/>
                <a:cs typeface="Times New Roman" panose="02020603050405020304" pitchFamily="18" charset="0"/>
              </a:rPr>
              <a:t> accepted: see M21-1 III.ii.1.C.7.b)</a:t>
            </a:r>
          </a:p>
          <a:p>
            <a:pPr>
              <a:defRPr/>
            </a:pPr>
            <a:r>
              <a:rPr lang="en-US" dirty="0"/>
              <a:t>	Only 1 organization or representative at a time</a:t>
            </a:r>
          </a:p>
          <a:p>
            <a:pPr>
              <a:defRPr/>
            </a:pPr>
            <a:r>
              <a:rPr lang="en-US" dirty="0"/>
              <a:t>	POA may be revoked by claimant at any time.  </a:t>
            </a:r>
          </a:p>
          <a:p>
            <a:pPr>
              <a:defRPr/>
            </a:pPr>
            <a:r>
              <a:rPr lang="en-US" dirty="0"/>
              <a:t>	A new 21-22 –revokes current POA and changes to new organization</a:t>
            </a:r>
          </a:p>
          <a:p>
            <a:pPr>
              <a:defRPr/>
            </a:pPr>
            <a:endParaRPr lang="en-US" dirty="0"/>
          </a:p>
          <a:p>
            <a:pPr>
              <a:defRPr/>
            </a:pPr>
            <a:r>
              <a:rPr lang="en-US" dirty="0"/>
              <a:t>If the POA is older than one year, “refresh” it and submit a new 21-22</a:t>
            </a:r>
          </a:p>
        </p:txBody>
      </p:sp>
      <p:sp>
        <p:nvSpPr>
          <p:cNvPr id="4" name="Slide Number Placeholder 3"/>
          <p:cNvSpPr>
            <a:spLocks noGrp="1"/>
          </p:cNvSpPr>
          <p:nvPr>
            <p:ph type="sldNum" sz="quarter" idx="5"/>
          </p:nvPr>
        </p:nvSpPr>
        <p:spPr/>
        <p:txBody>
          <a:bodyPr/>
          <a:lstStyle/>
          <a:p>
            <a:pPr>
              <a:defRPr/>
            </a:pPr>
            <a:fld id="{F91DEE41-6584-4EC4-876D-956405736641}" type="slidenum">
              <a:rPr lang="en-US" smtClean="0"/>
              <a:pPr>
                <a:defRPr/>
              </a:pPr>
              <a:t>7</a:t>
            </a:fld>
            <a:endParaRPr lang="en-US"/>
          </a:p>
        </p:txBody>
      </p:sp>
    </p:spTree>
    <p:extLst>
      <p:ext uri="{BB962C8B-B14F-4D97-AF65-F5344CB8AC3E}">
        <p14:creationId xmlns:p14="http://schemas.microsoft.com/office/powerpoint/2010/main" val="2411736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14.632	truthful</a:t>
            </a:r>
          </a:p>
          <a:p>
            <a:r>
              <a:rPr lang="en-US" altLang="en-US"/>
              <a:t>	competent (Knowledge, skills, thoroughness)</a:t>
            </a:r>
          </a:p>
          <a:p>
            <a:r>
              <a:rPr lang="en-US" altLang="en-US"/>
              <a:t>	responsible</a:t>
            </a:r>
          </a:p>
          <a:p>
            <a:r>
              <a:rPr lang="en-US" altLang="en-US"/>
              <a:t>	diligent</a:t>
            </a:r>
          </a:p>
          <a:p>
            <a:endParaRPr lang="en-US" altLang="en-US"/>
          </a:p>
          <a:p>
            <a:r>
              <a:rPr lang="en-US" altLang="en-US"/>
              <a:t>Will NOT engage in conduct involving fraud, deceit, misrepresentation or dishonesty</a:t>
            </a:r>
          </a:p>
          <a:p>
            <a:r>
              <a:rPr lang="en-US" altLang="en-US"/>
              <a:t>	</a:t>
            </a:r>
          </a:p>
        </p:txBody>
      </p:sp>
      <p:sp>
        <p:nvSpPr>
          <p:cNvPr id="4" name="Slide Number Placeholder 3"/>
          <p:cNvSpPr>
            <a:spLocks noGrp="1"/>
          </p:cNvSpPr>
          <p:nvPr>
            <p:ph type="sldNum" sz="quarter" idx="5"/>
          </p:nvPr>
        </p:nvSpPr>
        <p:spPr/>
        <p:txBody>
          <a:bodyPr/>
          <a:lstStyle/>
          <a:p>
            <a:pPr>
              <a:defRPr/>
            </a:pPr>
            <a:fld id="{41B78D5F-6BBF-4274-98A7-AE208A4EBDC8}" type="slidenum">
              <a:rPr lang="en-US" smtClean="0"/>
              <a:pPr>
                <a:defRPr/>
              </a:pPr>
              <a:t>8</a:t>
            </a:fld>
            <a:endParaRPr lang="en-US"/>
          </a:p>
        </p:txBody>
      </p:sp>
    </p:spTree>
    <p:extLst>
      <p:ext uri="{BB962C8B-B14F-4D97-AF65-F5344CB8AC3E}">
        <p14:creationId xmlns:p14="http://schemas.microsoft.com/office/powerpoint/2010/main" val="39987226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xfrm>
            <a:off x="719138" y="1163638"/>
            <a:ext cx="5581650" cy="31400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20.6 is prior to certification to the Board-14.631(c) at any time if it would not adversely impact the claimant’s interests</a:t>
            </a:r>
          </a:p>
          <a:p>
            <a:endParaRPr lang="en-US" altLang="en-US" dirty="0"/>
          </a:p>
          <a:p>
            <a:endParaRPr lang="en-US" altLang="en-US" dirty="0"/>
          </a:p>
          <a:p>
            <a:r>
              <a:rPr lang="en-US" altLang="en-US" dirty="0"/>
              <a:t>20.608(b) is after certified to the Board</a:t>
            </a:r>
          </a:p>
          <a:p>
            <a:r>
              <a:rPr lang="en-US" altLang="en-US" dirty="0"/>
              <a:t>	Must submit a motion-show good cause</a:t>
            </a:r>
          </a:p>
          <a:p>
            <a:r>
              <a:rPr lang="en-US" altLang="en-US" dirty="0"/>
              <a:t>		extended illness of agent</a:t>
            </a:r>
          </a:p>
          <a:p>
            <a:r>
              <a:rPr lang="en-US" altLang="en-US" dirty="0"/>
              <a:t>		failure of appellant to cooperate</a:t>
            </a:r>
          </a:p>
          <a:p>
            <a:r>
              <a:rPr lang="en-US" altLang="en-US" dirty="0"/>
              <a:t>	condition that makes representation impossible, impractical, or unethical.</a:t>
            </a:r>
          </a:p>
          <a:p>
            <a:endParaRPr lang="en-US" altLang="en-US" dirty="0"/>
          </a:p>
          <a:p>
            <a:r>
              <a:rPr lang="en-US" altLang="en-US" dirty="0"/>
              <a:t>	DIFFERENT FROM VFW POLICY!!</a:t>
            </a:r>
          </a:p>
          <a:p>
            <a:r>
              <a:rPr lang="en-US" altLang="en-US" dirty="0"/>
              <a:t>20.1304 WHY would someone want to change representation after claim is at Board? </a:t>
            </a:r>
          </a:p>
          <a:p>
            <a:r>
              <a:rPr lang="en-US" altLang="en-US" dirty="0"/>
              <a:t>	Not all organizations have representation at the Board.</a:t>
            </a:r>
          </a:p>
          <a:p>
            <a:r>
              <a:rPr lang="en-US" altLang="en-US" dirty="0"/>
              <a:t>              90 days or until promulgated decision, whichever COMES FIRST</a:t>
            </a:r>
          </a:p>
          <a:p>
            <a:r>
              <a:rPr lang="en-US" altLang="en-US" dirty="0"/>
              <a:t>		</a:t>
            </a:r>
          </a:p>
        </p:txBody>
      </p:sp>
      <p:sp>
        <p:nvSpPr>
          <p:cNvPr id="4" name="Slide Number Placeholder 3"/>
          <p:cNvSpPr>
            <a:spLocks noGrp="1"/>
          </p:cNvSpPr>
          <p:nvPr>
            <p:ph type="sldNum" sz="quarter" idx="5"/>
          </p:nvPr>
        </p:nvSpPr>
        <p:spPr/>
        <p:txBody>
          <a:bodyPr/>
          <a:lstStyle/>
          <a:p>
            <a:pPr>
              <a:defRPr/>
            </a:pPr>
            <a:fld id="{64BD85F8-0AF3-4F1B-96C3-6976AA7D5CB2}" type="slidenum">
              <a:rPr lang="en-US" smtClean="0"/>
              <a:pPr>
                <a:defRPr/>
              </a:pPr>
              <a:t>9</a:t>
            </a:fld>
            <a:endParaRPr lang="en-US"/>
          </a:p>
        </p:txBody>
      </p:sp>
    </p:spTree>
    <p:extLst>
      <p:ext uri="{BB962C8B-B14F-4D97-AF65-F5344CB8AC3E}">
        <p14:creationId xmlns:p14="http://schemas.microsoft.com/office/powerpoint/2010/main" val="33267064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400479030"/>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A2E54982-1168-4711-BE86-03DA731A2085}" type="datetime1">
              <a:rPr lang="en-US" smtClean="0"/>
              <a:t>9/13/2021</a:t>
            </a:fld>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sz="2000"/>
            </a:lvl1pPr>
          </a:lstStyle>
          <a:p>
            <a:fld id="{F675AD29-2591-4391-8D28-DD298FB87CE4}" type="slidenum">
              <a:rPr lang="en-US" altLang="en-US" smtClean="0"/>
              <a:pPr/>
              <a:t>‹#›</a:t>
            </a:fld>
            <a:endParaRPr lang="en-US" altLang="en-US" dirty="0"/>
          </a:p>
        </p:txBody>
      </p:sp>
    </p:spTree>
    <p:extLst>
      <p:ext uri="{BB962C8B-B14F-4D97-AF65-F5344CB8AC3E}">
        <p14:creationId xmlns:p14="http://schemas.microsoft.com/office/powerpoint/2010/main" val="168191374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lvl1pPr>
              <a:defRPr/>
            </a:lvl1pPr>
          </a:lstStyle>
          <a:p>
            <a:pPr>
              <a:defRPr/>
            </a:pPr>
            <a:fld id="{897F87B0-24D8-4B0E-B009-FBAAC50F12DC}" type="datetime1">
              <a:rPr lang="en-US" smtClean="0"/>
              <a:t>9/13/2021</a:t>
            </a:fld>
            <a:endParaRPr lang="en-US"/>
          </a:p>
        </p:txBody>
      </p:sp>
      <p:sp>
        <p:nvSpPr>
          <p:cNvPr id="4" name="Footer Placeholder 3"/>
          <p:cNvSpPr>
            <a:spLocks noGrp="1"/>
          </p:cNvSpPr>
          <p:nvPr>
            <p:ph type="ftr" sz="quarter" idx="11"/>
          </p:nvPr>
        </p:nvSpPr>
        <p:spPr>
          <a:xfrm>
            <a:off x="4165600" y="6356351"/>
            <a:ext cx="4368800" cy="365125"/>
          </a:xfrm>
          <a:prstGeom prst="rect">
            <a:avLst/>
          </a:prstGeom>
        </p:spPr>
        <p:txBody>
          <a:bodyPr/>
          <a:lstStyle>
            <a:lvl1pPr>
              <a:defRPr sz="1400">
                <a:solidFill>
                  <a:schemeClr val="tx1"/>
                </a:solidFill>
              </a:defRPr>
            </a:lvl1pPr>
          </a:lstStyle>
          <a:p>
            <a:pPr>
              <a:defRPr/>
            </a:pPr>
            <a:endParaRPr lang="en-US"/>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lvl1pPr>
              <a:defRPr sz="2000"/>
            </a:lvl1pPr>
          </a:lstStyle>
          <a:p>
            <a:fld id="{D2883AC6-3BCB-4E2C-97F6-0CA5EF156167}" type="slidenum">
              <a:rPr lang="en-US" altLang="en-US" smtClean="0"/>
              <a:pPr/>
              <a:t>‹#›</a:t>
            </a:fld>
            <a:endParaRPr lang="en-US" altLang="en-US" dirty="0"/>
          </a:p>
        </p:txBody>
      </p:sp>
    </p:spTree>
    <p:extLst>
      <p:ext uri="{BB962C8B-B14F-4D97-AF65-F5344CB8AC3E}">
        <p14:creationId xmlns:p14="http://schemas.microsoft.com/office/powerpoint/2010/main" val="552979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3"/>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09600" y="6356353"/>
            <a:ext cx="2844800" cy="365125"/>
          </a:xfrm>
          <a:prstGeom prst="rect">
            <a:avLst/>
          </a:prstGeom>
        </p:spPr>
        <p:txBody>
          <a:bodyPr/>
          <a:lstStyle/>
          <a:p>
            <a:pPr>
              <a:defRPr/>
            </a:pPr>
            <a:fld id="{5CB2D408-34A2-4EE4-A31C-B05248DB13BE}" type="datetime1">
              <a:rPr lang="en-US" smtClean="0"/>
              <a:t>9/13/2021</a:t>
            </a:fld>
            <a:endParaRPr lang="en-US"/>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pPr>
              <a:defRPr/>
            </a:pPr>
            <a:endParaRPr lang="en-US"/>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lvl1pPr>
              <a:defRPr sz="2000"/>
            </a:lvl1pPr>
          </a:lstStyle>
          <a:p>
            <a:fld id="{A52124A5-1B9B-4B07-834C-F8730363EEE2}" type="slidenum">
              <a:rPr lang="en-US" altLang="en-US" smtClean="0"/>
              <a:pPr/>
              <a:t>‹#›</a:t>
            </a:fld>
            <a:endParaRPr lang="en-US" altLang="en-US" dirty="0"/>
          </a:p>
        </p:txBody>
      </p:sp>
    </p:spTree>
    <p:extLst>
      <p:ext uri="{BB962C8B-B14F-4D97-AF65-F5344CB8AC3E}">
        <p14:creationId xmlns:p14="http://schemas.microsoft.com/office/powerpoint/2010/main" val="3783346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82323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853922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61568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520149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80970414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3.png"/><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2.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4113410781"/>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71431311"/>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BColeman@vfw.or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hyperlink" Target="https://www.sep.va.gov/" TargetMode="External"/><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4319710" y="2147963"/>
            <a:ext cx="5964936" cy="2562074"/>
          </a:xfrm>
        </p:spPr>
        <p:txBody>
          <a:bodyPr/>
          <a:lstStyle/>
          <a:p>
            <a:pPr algn="ctr"/>
            <a:r>
              <a:rPr lang="en-US" altLang="en-US" sz="3600" b="1" dirty="0">
                <a:latin typeface="Times New Roman" panose="02020603050405020304" pitchFamily="18" charset="0"/>
                <a:cs typeface="Times New Roman" panose="02020603050405020304" pitchFamily="18" charset="0"/>
              </a:rPr>
              <a:t>Representation &amp;</a:t>
            </a:r>
            <a:br>
              <a:rPr lang="en-US" altLang="en-US" sz="3600" b="1" dirty="0">
                <a:latin typeface="Times New Roman" panose="02020603050405020304" pitchFamily="18" charset="0"/>
                <a:cs typeface="Times New Roman" panose="02020603050405020304" pitchFamily="18" charset="0"/>
              </a:rPr>
            </a:br>
            <a:r>
              <a:rPr lang="en-US" altLang="en-US" sz="3600" b="1" dirty="0">
                <a:latin typeface="Times New Roman" panose="02020603050405020304" pitchFamily="18" charset="0"/>
                <a:cs typeface="Times New Roman" panose="02020603050405020304" pitchFamily="18" charset="0"/>
              </a:rPr>
              <a:t>Intent to File</a:t>
            </a:r>
            <a:br>
              <a:rPr lang="en-US" altLang="en-US" sz="3600" b="1" dirty="0">
                <a:latin typeface="Times New Roman" panose="02020603050405020304" pitchFamily="18" charset="0"/>
                <a:cs typeface="Times New Roman" panose="02020603050405020304" pitchFamily="18" charset="0"/>
              </a:rPr>
            </a:br>
            <a:r>
              <a:rPr lang="en-US" altLang="en-US" sz="3600" b="1" dirty="0">
                <a:latin typeface="Times New Roman" panose="02020603050405020304" pitchFamily="18" charset="0"/>
                <a:cs typeface="Times New Roman" panose="02020603050405020304" pitchFamily="18" charset="0"/>
              </a:rPr>
              <a:t>VA Forms 21-22 and 21-0966</a:t>
            </a:r>
            <a:br>
              <a:rPr lang="en-US" altLang="en-US" sz="3600" b="1" dirty="0">
                <a:latin typeface="Times New Roman" panose="02020603050405020304" pitchFamily="18" charset="0"/>
                <a:cs typeface="Times New Roman" panose="02020603050405020304" pitchFamily="18" charset="0"/>
              </a:rPr>
            </a:br>
            <a:r>
              <a:rPr lang="en-US" altLang="en-US" sz="2800" b="1" dirty="0">
                <a:latin typeface="Times New Roman" panose="02020603050405020304" pitchFamily="18" charset="0"/>
                <a:cs typeface="Times New Roman" panose="02020603050405020304" pitchFamily="18" charset="0"/>
              </a:rPr>
              <a:t> </a:t>
            </a:r>
            <a:r>
              <a:rPr lang="en-US" altLang="en-US" sz="2400" b="1" dirty="0">
                <a:latin typeface="Times New Roman" panose="02020603050405020304" pitchFamily="18" charset="0"/>
                <a:cs typeface="Times New Roman" panose="02020603050405020304" pitchFamily="18" charset="0"/>
              </a:rPr>
              <a:t>VFW Basic Training</a:t>
            </a:r>
            <a:br>
              <a:rPr lang="en-US" altLang="en-US" sz="2400" b="1" dirty="0">
                <a:latin typeface="Times New Roman" panose="02020603050405020304" pitchFamily="18" charset="0"/>
                <a:cs typeface="Times New Roman" panose="02020603050405020304" pitchFamily="18" charset="0"/>
              </a:rPr>
            </a:br>
            <a:r>
              <a:rPr lang="en-US" altLang="en-US" sz="2400" b="1" dirty="0">
                <a:latin typeface="Times New Roman" panose="02020603050405020304" pitchFamily="18" charset="0"/>
                <a:cs typeface="Times New Roman" panose="02020603050405020304" pitchFamily="18" charset="0"/>
              </a:rPr>
              <a:t>September 2021</a:t>
            </a:r>
          </a:p>
        </p:txBody>
      </p:sp>
      <p:sp>
        <p:nvSpPr>
          <p:cNvPr id="2" name="TextBox 1">
            <a:extLst>
              <a:ext uri="{FF2B5EF4-FFF2-40B4-BE49-F238E27FC236}">
                <a16:creationId xmlns:a16="http://schemas.microsoft.com/office/drawing/2014/main" id="{6E3C8037-0E87-4C20-9981-ED9C808D538D}"/>
              </a:ext>
            </a:extLst>
          </p:cNvPr>
          <p:cNvSpPr txBox="1"/>
          <p:nvPr/>
        </p:nvSpPr>
        <p:spPr>
          <a:xfrm>
            <a:off x="7469204" y="4822257"/>
            <a:ext cx="4417996" cy="1938992"/>
          </a:xfrm>
          <a:prstGeom prst="rect">
            <a:avLst/>
          </a:prstGeom>
          <a:noFill/>
        </p:spPr>
        <p:txBody>
          <a:bodyPr wrap="square" rtlCol="0">
            <a:spAutoFit/>
          </a:bodyPr>
          <a:lstStyle/>
          <a:p>
            <a:pPr algn="r"/>
            <a:r>
              <a:rPr lang="en-US" sz="2400" b="1" dirty="0">
                <a:latin typeface="Times New Roman" panose="02020603050405020304" pitchFamily="18" charset="0"/>
                <a:cs typeface="Times New Roman" panose="02020603050405020304" pitchFamily="18" charset="0"/>
              </a:rPr>
              <a:t>Brian Coleman</a:t>
            </a:r>
          </a:p>
          <a:p>
            <a:pPr algn="r"/>
            <a:r>
              <a:rPr lang="en-US" sz="2400" b="1" dirty="0">
                <a:latin typeface="Times New Roman" panose="02020603050405020304" pitchFamily="18" charset="0"/>
                <a:cs typeface="Times New Roman" panose="02020603050405020304" pitchFamily="18" charset="0"/>
              </a:rPr>
              <a:t>VFW National Pre-Discharge</a:t>
            </a:r>
          </a:p>
          <a:p>
            <a:pPr algn="r"/>
            <a:r>
              <a:rPr lang="en-US" sz="2400" b="1" dirty="0">
                <a:latin typeface="Times New Roman" panose="02020603050405020304" pitchFamily="18" charset="0"/>
                <a:cs typeface="Times New Roman" panose="02020603050405020304" pitchFamily="18" charset="0"/>
              </a:rPr>
              <a:t>Claims Representative</a:t>
            </a:r>
          </a:p>
          <a:p>
            <a:pPr algn="r"/>
            <a:r>
              <a:rPr lang="en-US" sz="2400" b="1" dirty="0">
                <a:latin typeface="Times New Roman" panose="02020603050405020304" pitchFamily="18" charset="0"/>
                <a:cs typeface="Times New Roman" panose="02020603050405020304" pitchFamily="18" charset="0"/>
                <a:hlinkClick r:id="rId3"/>
              </a:rPr>
              <a:t>BColeman@vfw.org</a:t>
            </a:r>
            <a:endParaRPr lang="en-US" sz="2400" b="1" dirty="0">
              <a:latin typeface="Times New Roman" panose="02020603050405020304" pitchFamily="18" charset="0"/>
              <a:cs typeface="Times New Roman" panose="02020603050405020304" pitchFamily="18" charset="0"/>
            </a:endParaRPr>
          </a:p>
          <a:p>
            <a:pPr algn="r"/>
            <a:r>
              <a:rPr lang="en-US" sz="24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940364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Content Placeholder 2"/>
          <p:cNvSpPr>
            <a:spLocks noGrp="1"/>
          </p:cNvSpPr>
          <p:nvPr>
            <p:ph idx="1"/>
          </p:nvPr>
        </p:nvSpPr>
        <p:spPr>
          <a:xfrm>
            <a:off x="261257" y="1462570"/>
            <a:ext cx="11709070" cy="5031417"/>
          </a:xfrm>
        </p:spPr>
        <p:txBody>
          <a:bodyPr>
            <a:normAutofit/>
          </a:bodyPr>
          <a:lstStyle/>
          <a:p>
            <a:pPr>
              <a:spcBef>
                <a:spcPts val="0"/>
              </a:spcBef>
              <a:buFont typeface="Wingdings" panose="05000000000000000000" pitchFamily="2" charset="2"/>
              <a:buChar char="Ø"/>
              <a:defRPr/>
            </a:pPr>
            <a:r>
              <a:rPr lang="en-US" altLang="en-US" sz="2600" dirty="0">
                <a:latin typeface="Times New Roman" pitchFamily="18" charset="0"/>
                <a:cs typeface="Times New Roman" pitchFamily="18" charset="0"/>
              </a:rPr>
              <a:t>Claimant must </a:t>
            </a:r>
            <a:r>
              <a:rPr lang="en-US" altLang="en-US" sz="2600" b="1" dirty="0">
                <a:latin typeface="Times New Roman" pitchFamily="18" charset="0"/>
                <a:cs typeface="Times New Roman" pitchFamily="18" charset="0"/>
              </a:rPr>
              <a:t>NOT</a:t>
            </a:r>
            <a:r>
              <a:rPr lang="en-US" altLang="en-US" sz="2600" dirty="0">
                <a:latin typeface="Times New Roman" pitchFamily="18" charset="0"/>
                <a:cs typeface="Times New Roman" pitchFamily="18" charset="0"/>
              </a:rPr>
              <a:t> be represented by an attorney on any issue before the VA (CAVC representation does not count)</a:t>
            </a:r>
          </a:p>
          <a:p>
            <a:pPr>
              <a:spcBef>
                <a:spcPts val="0"/>
              </a:spcBef>
              <a:buFont typeface="Wingdings" panose="05000000000000000000" pitchFamily="2" charset="2"/>
              <a:buChar char="Ø"/>
              <a:defRPr/>
            </a:pPr>
            <a:endParaRPr lang="en-US" altLang="en-US" sz="2600" dirty="0">
              <a:latin typeface="Times New Roman" pitchFamily="18" charset="0"/>
              <a:cs typeface="Times New Roman" pitchFamily="18" charset="0"/>
            </a:endParaRPr>
          </a:p>
          <a:p>
            <a:pPr>
              <a:spcBef>
                <a:spcPts val="0"/>
              </a:spcBef>
              <a:buFont typeface="Wingdings" panose="05000000000000000000" pitchFamily="2" charset="2"/>
              <a:buChar char="Ø"/>
              <a:defRPr/>
            </a:pPr>
            <a:r>
              <a:rPr lang="en-US" altLang="en-US" sz="2600" dirty="0">
                <a:latin typeface="Times New Roman" pitchFamily="18" charset="0"/>
                <a:cs typeface="Times New Roman" pitchFamily="18" charset="0"/>
              </a:rPr>
              <a:t>Claimant must </a:t>
            </a:r>
            <a:r>
              <a:rPr lang="en-US" altLang="en-US" sz="2600" b="1" dirty="0">
                <a:latin typeface="Times New Roman" pitchFamily="18" charset="0"/>
                <a:cs typeface="Times New Roman" pitchFamily="18" charset="0"/>
              </a:rPr>
              <a:t>NOT</a:t>
            </a:r>
            <a:r>
              <a:rPr lang="en-US" altLang="en-US" sz="2600" dirty="0">
                <a:latin typeface="Times New Roman" pitchFamily="18" charset="0"/>
                <a:cs typeface="Times New Roman" pitchFamily="18" charset="0"/>
              </a:rPr>
              <a:t> restrict access to any records (See VA Form 21-22, Block 19)</a:t>
            </a:r>
          </a:p>
          <a:p>
            <a:pPr>
              <a:spcBef>
                <a:spcPts val="0"/>
              </a:spcBef>
              <a:buFont typeface="Wingdings" panose="05000000000000000000" pitchFamily="2" charset="2"/>
              <a:buChar char="Ø"/>
              <a:defRPr/>
            </a:pPr>
            <a:endParaRPr lang="en-US" altLang="en-US" sz="2600" dirty="0">
              <a:latin typeface="Times New Roman" pitchFamily="18" charset="0"/>
              <a:cs typeface="Times New Roman" pitchFamily="18" charset="0"/>
            </a:endParaRPr>
          </a:p>
          <a:p>
            <a:pPr>
              <a:spcBef>
                <a:spcPts val="0"/>
              </a:spcBef>
              <a:buFont typeface="Wingdings" panose="05000000000000000000" pitchFamily="2" charset="2"/>
              <a:buChar char="Ø"/>
              <a:defRPr/>
            </a:pPr>
            <a:r>
              <a:rPr lang="en-US" altLang="en-US" sz="2600" dirty="0">
                <a:latin typeface="Times New Roman" pitchFamily="18" charset="0"/>
                <a:cs typeface="Times New Roman" pitchFamily="18" charset="0"/>
              </a:rPr>
              <a:t>Claimant</a:t>
            </a:r>
            <a:r>
              <a:rPr lang="en-US" altLang="en-US" sz="2600" b="1" dirty="0">
                <a:latin typeface="Times New Roman" pitchFamily="18" charset="0"/>
                <a:cs typeface="Times New Roman" pitchFamily="18" charset="0"/>
              </a:rPr>
              <a:t> CANNOT </a:t>
            </a:r>
            <a:r>
              <a:rPr lang="en-US" altLang="en-US" sz="2600" dirty="0">
                <a:latin typeface="Times New Roman" pitchFamily="18" charset="0"/>
                <a:cs typeface="Times New Roman" pitchFamily="18" charset="0"/>
              </a:rPr>
              <a:t>have a pending appeal at the Board of Veterans Appeals (VA Form 9 or VA Form 10182) </a:t>
            </a:r>
            <a:endParaRPr lang="en-US" altLang="en-US" sz="2600" i="1" dirty="0">
              <a:effectLst>
                <a:outerShdw blurRad="38100" dist="38100" dir="2700000" algn="tl">
                  <a:srgbClr val="000000">
                    <a:alpha val="43137"/>
                  </a:srgbClr>
                </a:outerShdw>
              </a:effectLst>
              <a:latin typeface="Times New Roman" pitchFamily="18" charset="0"/>
              <a:cs typeface="Times New Roman" pitchFamily="18" charset="0"/>
            </a:endParaRPr>
          </a:p>
          <a:p>
            <a:pPr lvl="1">
              <a:spcBef>
                <a:spcPts val="0"/>
              </a:spcBef>
              <a:buFont typeface="Wingdings" panose="05000000000000000000" pitchFamily="2" charset="2"/>
              <a:buChar char="Ø"/>
              <a:defRPr/>
            </a:pPr>
            <a:endParaRPr lang="en-US" altLang="en-US" sz="2600" i="1" dirty="0">
              <a:effectLst>
                <a:outerShdw blurRad="38100" dist="38100" dir="2700000" algn="tl">
                  <a:srgbClr val="000000">
                    <a:alpha val="43137"/>
                  </a:srgbClr>
                </a:outerShdw>
              </a:effectLst>
              <a:latin typeface="Times New Roman" pitchFamily="18" charset="0"/>
              <a:cs typeface="Times New Roman" pitchFamily="18" charset="0"/>
            </a:endParaRPr>
          </a:p>
          <a:p>
            <a:pPr marL="214313" lvl="1">
              <a:spcBef>
                <a:spcPts val="0"/>
              </a:spcBef>
              <a:buFont typeface="Wingdings" panose="05000000000000000000" pitchFamily="2" charset="2"/>
              <a:buChar char="Ø"/>
              <a:defRPr/>
            </a:pPr>
            <a:r>
              <a:rPr lang="en-US" altLang="en-US" sz="2600" b="1" dirty="0">
                <a:latin typeface="Times New Roman" panose="02020603050405020304" pitchFamily="18" charset="0"/>
                <a:cs typeface="Times New Roman" panose="02020603050405020304" pitchFamily="18" charset="0"/>
              </a:rPr>
              <a:t>EXCEPTION TO BVA RULE: </a:t>
            </a:r>
            <a:r>
              <a:rPr lang="en-US" altLang="en-US" sz="2600" dirty="0">
                <a:latin typeface="Times New Roman" panose="02020603050405020304" pitchFamily="18" charset="0"/>
                <a:cs typeface="Times New Roman" panose="02020603050405020304" pitchFamily="18" charset="0"/>
              </a:rPr>
              <a:t>Must have </a:t>
            </a:r>
            <a:r>
              <a:rPr lang="en-US" altLang="en-US" sz="2600" u="sng" dirty="0">
                <a:latin typeface="Times New Roman" pitchFamily="18" charset="0"/>
                <a:cs typeface="Times New Roman" pitchFamily="18" charset="0"/>
              </a:rPr>
              <a:t>compelling circumstances</a:t>
            </a:r>
            <a:r>
              <a:rPr lang="en-US" altLang="en-US" sz="2600" dirty="0">
                <a:latin typeface="Times New Roman" pitchFamily="18" charset="0"/>
                <a:cs typeface="Times New Roman" pitchFamily="18" charset="0"/>
              </a:rPr>
              <a:t> AND </a:t>
            </a:r>
            <a:r>
              <a:rPr lang="en-US" altLang="en-US" sz="2600" u="sng" dirty="0">
                <a:latin typeface="Times New Roman" pitchFamily="18" charset="0"/>
                <a:cs typeface="Times New Roman" pitchFamily="18" charset="0"/>
              </a:rPr>
              <a:t>advance approval by NVS Director or designee </a:t>
            </a:r>
            <a:r>
              <a:rPr lang="en-US" altLang="en-US" sz="2600" dirty="0">
                <a:latin typeface="Times New Roman" pitchFamily="18" charset="0"/>
                <a:cs typeface="Times New Roman" pitchFamily="18" charset="0"/>
              </a:rPr>
              <a:t>to accept a POA after an appeal to the BVA is filed.</a:t>
            </a:r>
          </a:p>
          <a:p>
            <a:pPr>
              <a:defRPr/>
            </a:pPr>
            <a:endParaRPr lang="en-US" altLang="en-US" sz="1050"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10</a:t>
            </a:fld>
            <a:endParaRPr lang="en-US" altLang="en-US"/>
          </a:p>
        </p:txBody>
      </p:sp>
      <p:sp>
        <p:nvSpPr>
          <p:cNvPr id="2" name="Title 1"/>
          <p:cNvSpPr>
            <a:spLocks noGrp="1"/>
          </p:cNvSpPr>
          <p:nvPr>
            <p:ph type="title"/>
          </p:nvPr>
        </p:nvSpPr>
        <p:spPr>
          <a:xfrm>
            <a:off x="0" y="68424"/>
            <a:ext cx="9131808" cy="1166657"/>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ACCEPTING REPRESENTATION</a:t>
            </a:r>
            <a:endParaRPr lang="en-US" sz="2700" dirty="0"/>
          </a:p>
        </p:txBody>
      </p:sp>
    </p:spTree>
    <p:extLst>
      <p:ext uri="{BB962C8B-B14F-4D97-AF65-F5344CB8AC3E}">
        <p14:creationId xmlns:p14="http://schemas.microsoft.com/office/powerpoint/2010/main" val="3297312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a:xfrm>
            <a:off x="627413" y="1811795"/>
            <a:ext cx="10937174" cy="3986647"/>
          </a:xfrm>
        </p:spPr>
        <p:txBody>
          <a:bodyPr/>
          <a:lstStyle/>
          <a:p>
            <a:pPr marL="461963" lvl="1" indent="-457200">
              <a:spcBef>
                <a:spcPts val="0"/>
              </a:spcBef>
              <a:buFont typeface="Wingdings" panose="05000000000000000000" pitchFamily="2" charset="2"/>
              <a:buChar char="Ø"/>
              <a:defRPr/>
            </a:pPr>
            <a:r>
              <a:rPr lang="en-US" sz="2600" dirty="0">
                <a:latin typeface="Times New Roman" panose="02020603050405020304" pitchFamily="18" charset="0"/>
                <a:cs typeface="Times New Roman" panose="02020603050405020304" pitchFamily="18" charset="0"/>
              </a:rPr>
              <a:t>VA must officially acknowledge the 21-22 before the VFW can provide representation</a:t>
            </a:r>
          </a:p>
          <a:p>
            <a:pPr marL="461963" lvl="1" indent="-457200">
              <a:spcBef>
                <a:spcPts val="0"/>
              </a:spcBef>
              <a:buFont typeface="Wingdings" panose="05000000000000000000" pitchFamily="2" charset="2"/>
              <a:buChar char="Ø"/>
              <a:defRPr/>
            </a:pPr>
            <a:endParaRPr lang="en-US" sz="2600" dirty="0">
              <a:latin typeface="Times New Roman" panose="02020603050405020304" pitchFamily="18" charset="0"/>
              <a:cs typeface="Times New Roman" panose="02020603050405020304" pitchFamily="18" charset="0"/>
            </a:endParaRPr>
          </a:p>
          <a:p>
            <a:pPr marL="461963" lvl="1" indent="-457200">
              <a:spcBef>
                <a:spcPts val="0"/>
              </a:spcBef>
              <a:buFont typeface="Wingdings" panose="05000000000000000000" pitchFamily="2" charset="2"/>
              <a:buChar char="Ø"/>
              <a:defRPr/>
            </a:pPr>
            <a:r>
              <a:rPr lang="en-US" sz="2600" dirty="0">
                <a:latin typeface="Times New Roman" panose="02020603050405020304" pitchFamily="18" charset="0"/>
                <a:cs typeface="Times New Roman" panose="02020603050405020304" pitchFamily="18" charset="0"/>
              </a:rPr>
              <a:t>Information concerning a claimant </a:t>
            </a:r>
            <a:r>
              <a:rPr lang="en-US" sz="2600" b="1" u="sng" dirty="0">
                <a:latin typeface="Times New Roman" panose="02020603050405020304" pitchFamily="18" charset="0"/>
                <a:cs typeface="Times New Roman" panose="02020603050405020304" pitchFamily="18" charset="0"/>
              </a:rPr>
              <a:t>CANNOT</a:t>
            </a:r>
            <a:r>
              <a:rPr lang="en-US" sz="2600" dirty="0">
                <a:latin typeface="Times New Roman" panose="02020603050405020304" pitchFamily="18" charset="0"/>
                <a:cs typeface="Times New Roman" panose="02020603050405020304" pitchFamily="18" charset="0"/>
              </a:rPr>
              <a:t> be released to non-accredited personnel in a VFW Post, County Council, District or Department without a VA form 21-0845.</a:t>
            </a:r>
            <a:endParaRPr lang="en-US" dirty="0">
              <a:solidFill>
                <a:schemeClr val="tx1">
                  <a:lumMod val="75000"/>
                  <a:lumOff val="25000"/>
                </a:schemeClr>
              </a:solidFill>
              <a:latin typeface="Times New Roman" panose="02020603050405020304" pitchFamily="18" charset="0"/>
              <a:cs typeface="Times New Roman" panose="02020603050405020304" pitchFamily="18" charset="0"/>
            </a:endParaRPr>
          </a:p>
          <a:p>
            <a:pPr marL="461963" lvl="1" indent="-457200">
              <a:spcBef>
                <a:spcPts val="0"/>
              </a:spcBef>
              <a:buFont typeface="Wingdings" panose="05000000000000000000" pitchFamily="2" charset="2"/>
              <a:buChar char="Ø"/>
              <a:defRPr/>
            </a:pPr>
            <a:endParaRPr lang="en-US" dirty="0">
              <a:solidFill>
                <a:schemeClr val="tx1">
                  <a:lumMod val="75000"/>
                  <a:lumOff val="25000"/>
                </a:schemeClr>
              </a:solidFill>
              <a:latin typeface="Times New Roman" panose="02020603050405020304" pitchFamily="18" charset="0"/>
              <a:cs typeface="Times New Roman" panose="02020603050405020304" pitchFamily="18" charset="0"/>
            </a:endParaRPr>
          </a:p>
          <a:p>
            <a:pPr marL="919163" lvl="2" indent="-457200">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This includes Post and District Service Officers</a:t>
            </a: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11</a:t>
            </a:fld>
            <a:endParaRPr lang="en-US" altLang="en-US"/>
          </a:p>
        </p:txBody>
      </p:sp>
      <p:sp>
        <p:nvSpPr>
          <p:cNvPr id="2" name="Title 1"/>
          <p:cNvSpPr>
            <a:spLocks noGrp="1"/>
          </p:cNvSpPr>
          <p:nvPr>
            <p:ph type="title"/>
          </p:nvPr>
        </p:nvSpPr>
        <p:spPr>
          <a:xfrm>
            <a:off x="0" y="110886"/>
            <a:ext cx="8229600" cy="1143000"/>
          </a:xfrm>
        </p:spPr>
        <p:txBody>
          <a:bodyPr>
            <a:normAutofit fontScale="90000"/>
          </a:bodyPr>
          <a:lstStyle/>
          <a:p>
            <a:pPr>
              <a:defRPr/>
            </a:pPr>
            <a:br>
              <a:rPr lang="en-US" sz="2700" dirty="0">
                <a:latin typeface="Times New Roman" panose="02020603050405020304" pitchFamily="18" charset="0"/>
                <a:cs typeface="Times New Roman" panose="02020603050405020304" pitchFamily="18" charset="0"/>
              </a:rPr>
            </a:br>
            <a:r>
              <a:rPr lang="en-US" sz="3000" dirty="0">
                <a:latin typeface="Times New Roman" panose="02020603050405020304" pitchFamily="18" charset="0"/>
                <a:cs typeface="Times New Roman" panose="02020603050405020304" pitchFamily="18" charset="0"/>
              </a:rPr>
              <a:t>ONCE</a:t>
            </a:r>
            <a:r>
              <a:rPr lang="en-US" sz="2700" dirty="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ACCEPTED</a:t>
            </a:r>
            <a:r>
              <a:rPr lang="en-US" sz="2700" dirty="0">
                <a:latin typeface="Times New Roman" panose="02020603050405020304" pitchFamily="18" charset="0"/>
                <a:cs typeface="Times New Roman" panose="02020603050405020304" pitchFamily="18" charset="0"/>
              </a:rPr>
              <a:t>:</a:t>
            </a:r>
            <a:br>
              <a:rPr lang="en-US" sz="2700" dirty="0">
                <a:latin typeface="Times New Roman" panose="02020603050405020304" pitchFamily="18" charset="0"/>
                <a:cs typeface="Times New Roman" panose="02020603050405020304" pitchFamily="18" charset="0"/>
              </a:rPr>
            </a:br>
            <a:endParaRPr lang="en-US"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69510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Content Placeholder 2"/>
          <p:cNvSpPr>
            <a:spLocks noGrp="1"/>
          </p:cNvSpPr>
          <p:nvPr>
            <p:ph idx="1"/>
          </p:nvPr>
        </p:nvSpPr>
        <p:spPr>
          <a:xfrm>
            <a:off x="617517" y="1631875"/>
            <a:ext cx="10960925" cy="4525963"/>
          </a:xfrm>
        </p:spPr>
        <p:txBody>
          <a:bodyPr/>
          <a:lstStyle/>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VFW representation can only be revoked once authorization is given by the DSO or Office Supervisor (</a:t>
            </a:r>
            <a:r>
              <a:rPr lang="en-US" sz="2800" b="1" u="sng" dirty="0">
                <a:latin typeface="Times New Roman" panose="02020603050405020304" pitchFamily="18" charset="0"/>
                <a:cs typeface="Times New Roman" panose="02020603050405020304" pitchFamily="18" charset="0"/>
              </a:rPr>
              <a:t>or</a:t>
            </a:r>
            <a:r>
              <a:rPr lang="en-US" sz="2800" dirty="0">
                <a:latin typeface="Times New Roman" panose="02020603050405020304" pitchFamily="18" charset="0"/>
                <a:cs typeface="Times New Roman" panose="02020603050405020304" pitchFamily="18" charset="0"/>
              </a:rPr>
              <a:t> if the claimant revokes POA by selecting a new representative or notifying VA)</a:t>
            </a:r>
          </a:p>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The DSO or Office Supervisor must inform both the veteran </a:t>
            </a:r>
            <a:r>
              <a:rPr lang="en-US" sz="2800" b="1" u="sng" dirty="0">
                <a:latin typeface="Times New Roman" panose="02020603050405020304" pitchFamily="18" charset="0"/>
                <a:cs typeface="Times New Roman" panose="02020603050405020304" pitchFamily="18" charset="0"/>
              </a:rPr>
              <a:t>AND</a:t>
            </a:r>
            <a:r>
              <a:rPr lang="en-US" sz="2800" dirty="0">
                <a:latin typeface="Times New Roman" panose="02020603050405020304" pitchFamily="18" charset="0"/>
                <a:cs typeface="Times New Roman" panose="02020603050405020304" pitchFamily="18" charset="0"/>
              </a:rPr>
              <a:t> the VA of the decision in writing.</a:t>
            </a:r>
          </a:p>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You do not need authorization from NVS to revoke representation, but once the decision has been made to revoke representation, notify NVS</a:t>
            </a:r>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12</a:t>
            </a:fld>
            <a:endParaRPr lang="en-US" altLang="en-US"/>
          </a:p>
        </p:txBody>
      </p:sp>
      <p:sp>
        <p:nvSpPr>
          <p:cNvPr id="2" name="Title 1"/>
          <p:cNvSpPr>
            <a:spLocks noGrp="1"/>
          </p:cNvSpPr>
          <p:nvPr>
            <p:ph type="title"/>
          </p:nvPr>
        </p:nvSpPr>
        <p:spPr>
          <a:xfrm>
            <a:off x="-1" y="0"/>
            <a:ext cx="8098971" cy="1473378"/>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REVOKING REPRESENTATION</a:t>
            </a:r>
            <a:endParaRPr lang="en-US" sz="2700" dirty="0"/>
          </a:p>
        </p:txBody>
      </p:sp>
    </p:spTree>
    <p:extLst>
      <p:ext uri="{BB962C8B-B14F-4D97-AF65-F5344CB8AC3E}">
        <p14:creationId xmlns:p14="http://schemas.microsoft.com/office/powerpoint/2010/main" val="38030822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Content Placeholder 2"/>
          <p:cNvSpPr>
            <a:spLocks noGrp="1"/>
          </p:cNvSpPr>
          <p:nvPr>
            <p:ph idx="1"/>
          </p:nvPr>
        </p:nvSpPr>
        <p:spPr>
          <a:xfrm>
            <a:off x="605642" y="1427736"/>
            <a:ext cx="10960924" cy="4525963"/>
          </a:xfrm>
        </p:spPr>
        <p:txBody>
          <a:bodyPr/>
          <a:lstStyle/>
          <a:p>
            <a:pPr marL="0" indent="0">
              <a:buNone/>
            </a:pPr>
            <a:r>
              <a:rPr lang="en-US" sz="2800" dirty="0">
                <a:latin typeface="Times New Roman" panose="02020603050405020304" pitchFamily="18" charset="0"/>
                <a:cs typeface="Times New Roman" panose="02020603050405020304" pitchFamily="18" charset="0"/>
              </a:rPr>
              <a:t>Informing the veteran </a:t>
            </a:r>
            <a:r>
              <a:rPr lang="en-US" sz="2800" b="1" u="sng" dirty="0">
                <a:latin typeface="Times New Roman" panose="02020603050405020304" pitchFamily="18" charset="0"/>
                <a:cs typeface="Times New Roman" panose="02020603050405020304" pitchFamily="18" charset="0"/>
              </a:rPr>
              <a:t>must</a:t>
            </a:r>
            <a:r>
              <a:rPr lang="en-US" sz="2800" dirty="0">
                <a:latin typeface="Times New Roman" panose="02020603050405020304" pitchFamily="18" charset="0"/>
                <a:cs typeface="Times New Roman" panose="02020603050405020304" pitchFamily="18" charset="0"/>
              </a:rPr>
              <a:t> be done in writing</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When writing the letter/statement be sure to include:</a:t>
            </a:r>
          </a:p>
          <a:p>
            <a:pPr marL="804863" indent="-231775"/>
            <a:r>
              <a:rPr lang="en-US" sz="2800" dirty="0">
                <a:latin typeface="Times New Roman" panose="02020603050405020304" pitchFamily="18" charset="0"/>
                <a:cs typeface="Times New Roman" panose="02020603050405020304" pitchFamily="18" charset="0"/>
              </a:rPr>
              <a:t>the veteran’s or claimant’s name </a:t>
            </a:r>
          </a:p>
          <a:p>
            <a:pPr marL="804863" indent="-231775"/>
            <a:r>
              <a:rPr lang="en-US" sz="2800" dirty="0">
                <a:latin typeface="Times New Roman" panose="02020603050405020304" pitchFamily="18" charset="0"/>
                <a:cs typeface="Times New Roman" panose="02020603050405020304" pitchFamily="18" charset="0"/>
              </a:rPr>
              <a:t>claim number or SSN </a:t>
            </a:r>
          </a:p>
          <a:p>
            <a:pPr marL="804863" indent="-231775"/>
            <a:r>
              <a:rPr lang="en-US" sz="2800" dirty="0">
                <a:latin typeface="Times New Roman" panose="02020603050405020304" pitchFamily="18" charset="0"/>
                <a:cs typeface="Times New Roman" panose="02020603050405020304" pitchFamily="18" charset="0"/>
              </a:rPr>
              <a:t>reasons why we are no longer representing the veteran </a:t>
            </a:r>
          </a:p>
          <a:p>
            <a:pPr marL="804863" indent="-231775"/>
            <a:r>
              <a:rPr lang="en-US" sz="2800" dirty="0">
                <a:latin typeface="Times New Roman" panose="02020603050405020304" pitchFamily="18" charset="0"/>
                <a:cs typeface="Times New Roman" panose="02020603050405020304" pitchFamily="18" charset="0"/>
              </a:rPr>
              <a:t>that they can seek other representation if they so choose</a:t>
            </a: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13</a:t>
            </a:fld>
            <a:endParaRPr lang="en-US" altLang="en-US"/>
          </a:p>
        </p:txBody>
      </p:sp>
      <p:sp>
        <p:nvSpPr>
          <p:cNvPr id="2" name="Title 1"/>
          <p:cNvSpPr>
            <a:spLocks noGrp="1"/>
          </p:cNvSpPr>
          <p:nvPr>
            <p:ph type="title"/>
          </p:nvPr>
        </p:nvSpPr>
        <p:spPr>
          <a:xfrm>
            <a:off x="-1" y="0"/>
            <a:ext cx="8249697" cy="1473378"/>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REVOKING REPRESENTATION</a:t>
            </a:r>
            <a:endParaRPr lang="en-US" sz="2700" dirty="0"/>
          </a:p>
        </p:txBody>
      </p:sp>
    </p:spTree>
    <p:extLst>
      <p:ext uri="{BB962C8B-B14F-4D97-AF65-F5344CB8AC3E}">
        <p14:creationId xmlns:p14="http://schemas.microsoft.com/office/powerpoint/2010/main" val="1107250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Content Placeholder 2"/>
          <p:cNvSpPr>
            <a:spLocks noGrp="1"/>
          </p:cNvSpPr>
          <p:nvPr>
            <p:ph idx="1"/>
          </p:nvPr>
        </p:nvSpPr>
        <p:spPr>
          <a:xfrm>
            <a:off x="605642" y="1427736"/>
            <a:ext cx="10996550" cy="4525963"/>
          </a:xfrm>
        </p:spPr>
        <p:txBody>
          <a:bodyPr/>
          <a:lstStyle/>
          <a:p>
            <a:pPr marL="0" indent="0">
              <a:buNone/>
            </a:pPr>
            <a:endParaRPr lang="en-US" sz="2800" dirty="0"/>
          </a:p>
          <a:p>
            <a:pPr marL="0" indent="0">
              <a:buNone/>
            </a:pPr>
            <a:r>
              <a:rPr lang="en-US" sz="2800" dirty="0">
                <a:latin typeface="Times New Roman" panose="02020603050405020304" pitchFamily="18" charset="0"/>
                <a:cs typeface="Times New Roman" panose="02020603050405020304" pitchFamily="18" charset="0"/>
              </a:rPr>
              <a:t>When notifying the VA of your decision to revoke representation, fill out a VA Form 21-4138 informing VA that the VFW is no longer representing the veteran. </a:t>
            </a:r>
          </a:p>
          <a:p>
            <a:pPr marL="0" indent="0">
              <a:buNone/>
            </a:pPr>
            <a:endParaRPr lang="en-US" sz="2800" dirty="0">
              <a:latin typeface="Times New Roman" panose="02020603050405020304" pitchFamily="18" charset="0"/>
              <a:cs typeface="Times New Roman" panose="02020603050405020304" pitchFamily="18" charset="0"/>
            </a:endParaRPr>
          </a:p>
          <a:p>
            <a:pPr marL="0" indent="0">
              <a:buNone/>
            </a:pPr>
            <a:r>
              <a:rPr lang="en-US" sz="2800" dirty="0">
                <a:latin typeface="Times New Roman" panose="02020603050405020304" pitchFamily="18" charset="0"/>
                <a:cs typeface="Times New Roman" panose="02020603050405020304" pitchFamily="18" charset="0"/>
              </a:rPr>
              <a:t>We also recommend attaching a copy of the letter you sent to the veteran informing them of your decision. </a:t>
            </a:r>
          </a:p>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14</a:t>
            </a:fld>
            <a:endParaRPr lang="en-US" altLang="en-US"/>
          </a:p>
        </p:txBody>
      </p:sp>
      <p:sp>
        <p:nvSpPr>
          <p:cNvPr id="2" name="Title 1"/>
          <p:cNvSpPr>
            <a:spLocks noGrp="1"/>
          </p:cNvSpPr>
          <p:nvPr>
            <p:ph type="title"/>
          </p:nvPr>
        </p:nvSpPr>
        <p:spPr>
          <a:xfrm>
            <a:off x="0" y="0"/>
            <a:ext cx="8912352" cy="1473378"/>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REVOKING REPRESENTATION</a:t>
            </a:r>
            <a:endParaRPr lang="en-US" sz="2700" dirty="0"/>
          </a:p>
        </p:txBody>
      </p:sp>
    </p:spTree>
    <p:extLst>
      <p:ext uri="{BB962C8B-B14F-4D97-AF65-F5344CB8AC3E}">
        <p14:creationId xmlns:p14="http://schemas.microsoft.com/office/powerpoint/2010/main" val="40394545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Content Placeholder 2"/>
          <p:cNvSpPr>
            <a:spLocks noGrp="1"/>
          </p:cNvSpPr>
          <p:nvPr>
            <p:ph idx="1"/>
          </p:nvPr>
        </p:nvSpPr>
        <p:spPr>
          <a:xfrm>
            <a:off x="629392" y="1427736"/>
            <a:ext cx="10937174" cy="4525963"/>
          </a:xfrm>
        </p:spPr>
        <p:txBody>
          <a:bodyPr/>
          <a:lstStyle/>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Once the decision has been made to revoke, update the veteran’s VetraSpec POA field to “revoked” and upload a copy of the letters to the veteran and VA into the documents area.</a:t>
            </a:r>
          </a:p>
          <a:p>
            <a:pPr marL="109728" indent="0">
              <a:spcBef>
                <a:spcPts val="0"/>
              </a:spcBef>
              <a:buNone/>
              <a:defRPr/>
            </a:pPr>
            <a:endParaRPr lang="en-US" sz="2800" dirty="0">
              <a:latin typeface="Times New Roman" panose="02020603050405020304" pitchFamily="18" charset="0"/>
              <a:cs typeface="Times New Roman" panose="02020603050405020304" pitchFamily="18" charset="0"/>
            </a:endParaRPr>
          </a:p>
          <a:p>
            <a:pPr marL="109728" indent="0">
              <a:spcBef>
                <a:spcPts val="0"/>
              </a:spcBef>
              <a:buNone/>
              <a:defRPr/>
            </a:pPr>
            <a:r>
              <a:rPr lang="en-US" sz="2800" dirty="0">
                <a:latin typeface="Times New Roman" panose="02020603050405020304" pitchFamily="18" charset="0"/>
                <a:cs typeface="Times New Roman" panose="02020603050405020304" pitchFamily="18" charset="0"/>
              </a:rPr>
              <a:t>Remember to always document any interactions in the communications section in VetraSpec, especially if you plan to revoke representation. </a:t>
            </a: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Ø"/>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marL="566928" indent="-457200">
              <a:spcBef>
                <a:spcPts val="0"/>
              </a:spcBef>
              <a:buFont typeface="Wingdings" panose="05000000000000000000" pitchFamily="2" charset="2"/>
              <a:buChar char="§"/>
              <a:defRPr/>
            </a:pPr>
            <a:endParaRPr lang="en-US" sz="2800" dirty="0">
              <a:solidFill>
                <a:schemeClr val="tx1">
                  <a:lumMod val="75000"/>
                  <a:lumOff val="25000"/>
                </a:schemeClr>
              </a:solidFill>
              <a:latin typeface="Times New Roman" panose="02020603050405020304" pitchFamily="18" charset="0"/>
              <a:cs typeface="Times New Roman" panose="02020603050405020304" pitchFamily="18" charset="0"/>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15</a:t>
            </a:fld>
            <a:endParaRPr lang="en-US" altLang="en-US"/>
          </a:p>
        </p:txBody>
      </p:sp>
      <p:sp>
        <p:nvSpPr>
          <p:cNvPr id="2" name="Title 1"/>
          <p:cNvSpPr>
            <a:spLocks noGrp="1"/>
          </p:cNvSpPr>
          <p:nvPr>
            <p:ph type="title"/>
          </p:nvPr>
        </p:nvSpPr>
        <p:spPr>
          <a:xfrm>
            <a:off x="0" y="0"/>
            <a:ext cx="8912352" cy="1473378"/>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REVOKING REPRESENTATION</a:t>
            </a:r>
            <a:endParaRPr lang="en-US" sz="2700" dirty="0"/>
          </a:p>
        </p:txBody>
      </p:sp>
    </p:spTree>
    <p:extLst>
      <p:ext uri="{BB962C8B-B14F-4D97-AF65-F5344CB8AC3E}">
        <p14:creationId xmlns:p14="http://schemas.microsoft.com/office/powerpoint/2010/main" val="20793687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p:cNvSpPr>
            <a:spLocks noGrp="1"/>
          </p:cNvSpPr>
          <p:nvPr>
            <p:ph idx="1"/>
          </p:nvPr>
        </p:nvSpPr>
        <p:spPr/>
        <p:txBody>
          <a:bodyPr/>
          <a:lstStyle/>
          <a:p>
            <a:pPr marL="0" lvl="1" indent="0">
              <a:lnSpc>
                <a:spcPct val="110000"/>
              </a:lnSpc>
              <a:spcBef>
                <a:spcPts val="0"/>
              </a:spcBef>
              <a:buNone/>
              <a:defRPr/>
            </a:pPr>
            <a:r>
              <a:rPr lang="en-US" b="1" dirty="0">
                <a:latin typeface="Times New Roman" panose="02020603050405020304" pitchFamily="18" charset="0"/>
                <a:cs typeface="Times New Roman" panose="02020603050405020304" pitchFamily="18" charset="0"/>
              </a:rPr>
              <a:t>Some reasons to revoke representation:</a:t>
            </a:r>
            <a:endParaRPr lang="en-US" sz="7200" b="1" u="sng" dirty="0">
              <a:latin typeface="Times New Roman" panose="02020603050405020304" pitchFamily="18" charset="0"/>
              <a:cs typeface="Times New Roman" panose="02020603050405020304" pitchFamily="18" charset="0"/>
            </a:endParaRPr>
          </a:p>
          <a:p>
            <a:pPr marL="284163" lvl="1" indent="-284163">
              <a:lnSpc>
                <a:spcPct val="110000"/>
              </a:lnSpc>
              <a:spcBef>
                <a:spcPts val="0"/>
              </a:spcBef>
              <a:buFont typeface="Wingdings" panose="05000000000000000000" pitchFamily="2" charset="2"/>
              <a:buChar char="Ø"/>
              <a:defRPr/>
            </a:pPr>
            <a:endParaRPr lang="en-US" sz="1100" u="sng" dirty="0">
              <a:latin typeface="Times New Roman" panose="02020603050405020304" pitchFamily="18" charset="0"/>
              <a:cs typeface="Times New Roman" panose="02020603050405020304" pitchFamily="18" charset="0"/>
            </a:endParaRPr>
          </a:p>
          <a:p>
            <a:pPr marL="284163" lvl="1" indent="-284163">
              <a:lnSpc>
                <a:spcPct val="110000"/>
              </a:lnSpc>
              <a:spcBef>
                <a:spcPts val="0"/>
              </a:spcBef>
              <a:buFont typeface="Wingdings" panose="05000000000000000000" pitchFamily="2" charset="2"/>
              <a:buChar char="Ø"/>
              <a:defRPr/>
            </a:pPr>
            <a:r>
              <a:rPr lang="en-US" u="sng" dirty="0">
                <a:latin typeface="Times New Roman" panose="02020603050405020304" pitchFamily="18" charset="0"/>
                <a:cs typeface="Times New Roman" panose="02020603050405020304" pitchFamily="18" charset="0"/>
              </a:rPr>
              <a:t>Abusive verbal or physical behavior </a:t>
            </a:r>
            <a:r>
              <a:rPr lang="en-US" dirty="0">
                <a:latin typeface="Times New Roman" panose="02020603050405020304" pitchFamily="18" charset="0"/>
                <a:cs typeface="Times New Roman" panose="02020603050405020304" pitchFamily="18" charset="0"/>
              </a:rPr>
              <a:t>towards a VFW representative or staff by a client or prospective client</a:t>
            </a:r>
          </a:p>
          <a:p>
            <a:pPr marL="284163" lvl="1" indent="-284163">
              <a:lnSpc>
                <a:spcPct val="110000"/>
              </a:lnSpc>
              <a:spcBef>
                <a:spcPts val="0"/>
              </a:spcBef>
              <a:buFont typeface="Wingdings" panose="05000000000000000000" pitchFamily="2" charset="2"/>
              <a:buChar char="Ø"/>
              <a:defRPr/>
            </a:pPr>
            <a:endParaRPr lang="en-US" sz="1100" dirty="0">
              <a:latin typeface="Times New Roman" panose="02020603050405020304" pitchFamily="18" charset="0"/>
              <a:cs typeface="Times New Roman" panose="02020603050405020304" pitchFamily="18" charset="0"/>
            </a:endParaRPr>
          </a:p>
          <a:p>
            <a:pPr marL="284163" lvl="1" indent="-284163">
              <a:lnSpc>
                <a:spcPct val="110000"/>
              </a:lnSpc>
              <a:spcBef>
                <a:spcPts val="0"/>
              </a:spcBef>
              <a:buFont typeface="Wingdings" panose="05000000000000000000" pitchFamily="2" charset="2"/>
              <a:buChar char="Ø"/>
              <a:defRPr/>
            </a:pPr>
            <a:endParaRPr lang="en-US" sz="1100" dirty="0">
              <a:latin typeface="Times New Roman" panose="02020603050405020304" pitchFamily="18" charset="0"/>
              <a:cs typeface="Times New Roman" panose="02020603050405020304" pitchFamily="18" charset="0"/>
            </a:endParaRPr>
          </a:p>
          <a:p>
            <a:pPr marL="284163" lvl="1" indent="-284163">
              <a:lnSpc>
                <a:spcPct val="110000"/>
              </a:lnSpc>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Client’s repeated and </a:t>
            </a:r>
            <a:r>
              <a:rPr lang="en-US" u="sng" dirty="0">
                <a:latin typeface="Times New Roman" panose="02020603050405020304" pitchFamily="18" charset="0"/>
                <a:cs typeface="Times New Roman" panose="02020603050405020304" pitchFamily="18" charset="0"/>
              </a:rPr>
              <a:t>persistent failure to cooperate </a:t>
            </a:r>
            <a:r>
              <a:rPr lang="en-US" dirty="0">
                <a:latin typeface="Times New Roman" panose="02020603050405020304" pitchFamily="18" charset="0"/>
                <a:cs typeface="Times New Roman" panose="02020603050405020304" pitchFamily="18" charset="0"/>
              </a:rPr>
              <a:t>with a VFW representative</a:t>
            </a:r>
          </a:p>
          <a:p>
            <a:pPr marL="284163" lvl="1" indent="-284163">
              <a:lnSpc>
                <a:spcPct val="110000"/>
              </a:lnSpc>
              <a:spcBef>
                <a:spcPts val="0"/>
              </a:spcBef>
              <a:buFont typeface="Wingdings" panose="05000000000000000000" pitchFamily="2" charset="2"/>
              <a:buChar char="Ø"/>
              <a:defRPr/>
            </a:pPr>
            <a:endParaRPr lang="en-US" dirty="0">
              <a:latin typeface="Times New Roman" panose="02020603050405020304" pitchFamily="18" charset="0"/>
              <a:cs typeface="Times New Roman" panose="02020603050405020304" pitchFamily="18" charset="0"/>
            </a:endParaRPr>
          </a:p>
          <a:p>
            <a:pPr marL="0" lvl="1" indent="0">
              <a:lnSpc>
                <a:spcPct val="110000"/>
              </a:lnSpc>
              <a:spcBef>
                <a:spcPts val="0"/>
              </a:spcBef>
              <a:buNone/>
              <a:defRPr/>
            </a:pPr>
            <a:r>
              <a:rPr lang="en-US" b="1" dirty="0">
                <a:latin typeface="Times New Roman" panose="02020603050405020304" pitchFamily="18" charset="0"/>
                <a:cs typeface="Times New Roman" panose="02020603050405020304" pitchFamily="18" charset="0"/>
              </a:rPr>
              <a:t>What are some other reasons you would request to revoke VFW representation?</a:t>
            </a:r>
          </a:p>
        </p:txBody>
      </p:sp>
      <p:sp>
        <p:nvSpPr>
          <p:cNvPr id="5" name="Slide Number Placeholder 4"/>
          <p:cNvSpPr>
            <a:spLocks noGrp="1"/>
          </p:cNvSpPr>
          <p:nvPr>
            <p:ph type="sldNum" sz="quarter" idx="12"/>
          </p:nvPr>
        </p:nvSpPr>
        <p:spPr/>
        <p:txBody>
          <a:bodyPr/>
          <a:lstStyle/>
          <a:p>
            <a:fld id="{A52124A5-1B9B-4B07-834C-F8730363EEE2}" type="slidenum">
              <a:rPr lang="en-US" altLang="en-US" smtClean="0"/>
              <a:pPr/>
              <a:t>16</a:t>
            </a:fld>
            <a:endParaRPr lang="en-US" altLang="en-US"/>
          </a:p>
        </p:txBody>
      </p:sp>
      <p:sp>
        <p:nvSpPr>
          <p:cNvPr id="6" name="Title 1"/>
          <p:cNvSpPr>
            <a:spLocks noGrp="1"/>
          </p:cNvSpPr>
          <p:nvPr>
            <p:ph type="title"/>
          </p:nvPr>
        </p:nvSpPr>
        <p:spPr>
          <a:xfrm>
            <a:off x="0" y="0"/>
            <a:ext cx="8912352" cy="1234740"/>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REVOKING REPRESENTATION</a:t>
            </a:r>
            <a:endParaRPr lang="en-US" sz="2700" dirty="0"/>
          </a:p>
        </p:txBody>
      </p:sp>
    </p:spTree>
    <p:extLst>
      <p:ext uri="{BB962C8B-B14F-4D97-AF65-F5344CB8AC3E}">
        <p14:creationId xmlns:p14="http://schemas.microsoft.com/office/powerpoint/2010/main" val="40537595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5642" y="1889760"/>
            <a:ext cx="10972800" cy="4385534"/>
          </a:xfrm>
        </p:spPr>
        <p:txBody>
          <a:bodyPr/>
          <a:lstStyle/>
          <a:p>
            <a:pPr marL="284163" lvl="1" indent="-284163">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Repeated changes of powers of attorney where the claim is without apparent merit.</a:t>
            </a:r>
          </a:p>
          <a:p>
            <a:pPr marL="284163" indent="-284163">
              <a:spcBef>
                <a:spcPts val="0"/>
              </a:spcBef>
              <a:buFont typeface="Wingdings" panose="05000000000000000000" pitchFamily="2" charset="2"/>
              <a:buChar char="Ø"/>
              <a:defRPr/>
            </a:pPr>
            <a:endParaRPr lang="en-US" sz="2800" dirty="0">
              <a:latin typeface="Times New Roman" panose="02020603050405020304" pitchFamily="18" charset="0"/>
              <a:cs typeface="Times New Roman" panose="02020603050405020304" pitchFamily="18" charset="0"/>
            </a:endParaRPr>
          </a:p>
          <a:p>
            <a:pPr marL="284163" lvl="1" indent="-284163">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Fraud or attempted fraud</a:t>
            </a:r>
          </a:p>
          <a:p>
            <a:pPr marL="284163" indent="-284163">
              <a:spcBef>
                <a:spcPts val="0"/>
              </a:spcBef>
              <a:buFont typeface="Wingdings" panose="05000000000000000000" pitchFamily="2" charset="2"/>
              <a:buChar char="Ø"/>
              <a:defRPr/>
            </a:pPr>
            <a:endParaRPr lang="en-US" sz="2800" dirty="0">
              <a:latin typeface="Times New Roman" panose="02020603050405020304" pitchFamily="18" charset="0"/>
              <a:cs typeface="Times New Roman" panose="02020603050405020304" pitchFamily="18" charset="0"/>
            </a:endParaRPr>
          </a:p>
          <a:p>
            <a:pPr marL="284163" lvl="1" indent="-284163">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Dishonorable discharge</a:t>
            </a:r>
          </a:p>
          <a:p>
            <a:pPr marL="566928" lvl="1" indent="0" algn="ctr">
              <a:spcBef>
                <a:spcPts val="0"/>
              </a:spcBef>
              <a:buNone/>
              <a:defRPr/>
            </a:pPr>
            <a:endParaRPr lang="en-US" dirty="0">
              <a:latin typeface="Times New Roman" panose="02020603050405020304" pitchFamily="18" charset="0"/>
              <a:cs typeface="Times New Roman" panose="02020603050405020304" pitchFamily="18" charset="0"/>
            </a:endParaRPr>
          </a:p>
          <a:p>
            <a:pPr marL="566928" lvl="1" indent="0" algn="ctr">
              <a:spcBef>
                <a:spcPts val="0"/>
              </a:spcBef>
              <a:buNone/>
              <a:defRPr/>
            </a:pPr>
            <a:endParaRPr lang="en-US" b="1" dirty="0">
              <a:latin typeface="Times New Roman" panose="02020603050405020304" pitchFamily="18" charset="0"/>
              <a:cs typeface="Times New Roman" panose="02020603050405020304" pitchFamily="18" charset="0"/>
            </a:endParaRPr>
          </a:p>
          <a:p>
            <a:pPr marL="566928" lvl="1" indent="0" algn="ctr">
              <a:spcBef>
                <a:spcPts val="0"/>
              </a:spcBef>
              <a:buNone/>
              <a:defRPr/>
            </a:pPr>
            <a:r>
              <a:rPr lang="en-US" b="1" dirty="0">
                <a:latin typeface="Times New Roman" panose="02020603050405020304" pitchFamily="18" charset="0"/>
                <a:cs typeface="Times New Roman" panose="02020603050405020304" pitchFamily="18" charset="0"/>
              </a:rPr>
              <a:t>Why else would you refuse a POA?</a:t>
            </a:r>
          </a:p>
          <a:p>
            <a:pPr>
              <a:defRPr/>
            </a:pPr>
            <a:endParaRPr lang="en-US" dirty="0"/>
          </a:p>
        </p:txBody>
      </p:sp>
      <p:sp>
        <p:nvSpPr>
          <p:cNvPr id="5" name="Slide Number Placeholder 4"/>
          <p:cNvSpPr>
            <a:spLocks noGrp="1"/>
          </p:cNvSpPr>
          <p:nvPr>
            <p:ph type="sldNum" sz="quarter" idx="12"/>
          </p:nvPr>
        </p:nvSpPr>
        <p:spPr/>
        <p:txBody>
          <a:bodyPr/>
          <a:lstStyle/>
          <a:p>
            <a:fld id="{A52124A5-1B9B-4B07-834C-F8730363EEE2}" type="slidenum">
              <a:rPr lang="en-US" altLang="en-US" smtClean="0"/>
              <a:pPr/>
              <a:t>17</a:t>
            </a:fld>
            <a:endParaRPr lang="en-US" altLang="en-US"/>
          </a:p>
        </p:txBody>
      </p:sp>
      <p:sp>
        <p:nvSpPr>
          <p:cNvPr id="2" name="Title 1"/>
          <p:cNvSpPr>
            <a:spLocks noGrp="1"/>
          </p:cNvSpPr>
          <p:nvPr>
            <p:ph type="title"/>
          </p:nvPr>
        </p:nvSpPr>
        <p:spPr>
          <a:xfrm>
            <a:off x="0" y="219322"/>
            <a:ext cx="7908053" cy="1003092"/>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REFUSING REPRESENTATION</a:t>
            </a:r>
            <a:endParaRPr lang="en-US" sz="2700" dirty="0"/>
          </a:p>
        </p:txBody>
      </p:sp>
    </p:spTree>
    <p:extLst>
      <p:ext uri="{BB962C8B-B14F-4D97-AF65-F5344CB8AC3E}">
        <p14:creationId xmlns:p14="http://schemas.microsoft.com/office/powerpoint/2010/main" val="18752010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5642" y="1889760"/>
            <a:ext cx="10972800" cy="4385534"/>
          </a:xfrm>
        </p:spPr>
        <p:txBody>
          <a:bodyPr/>
          <a:lstStyle/>
          <a:p>
            <a:pPr marL="0" lvl="1" indent="0">
              <a:spcBef>
                <a:spcPts val="0"/>
              </a:spcBef>
              <a:buNone/>
              <a:defRPr/>
            </a:pPr>
            <a:r>
              <a:rPr lang="en-US" dirty="0">
                <a:latin typeface="Times New Roman" panose="02020603050405020304" pitchFamily="18" charset="0"/>
                <a:cs typeface="Times New Roman" panose="02020603050405020304" pitchFamily="18" charset="0"/>
              </a:rPr>
              <a:t>Kenny Proll is in your office asking for VFW representation. When you looked up his record you learned that he is currently represented by the Marine Corps League and has a claim pending. When you asked about this, Mr. Proll stated that their office is closed today for training, and he doesn’t want to have to come back another day to find out the status of his claim.</a:t>
            </a:r>
          </a:p>
          <a:p>
            <a:pPr marL="284163" lvl="1" indent="-284163">
              <a:spcBef>
                <a:spcPts val="0"/>
              </a:spcBef>
              <a:buFont typeface="Wingdings" panose="05000000000000000000" pitchFamily="2" charset="2"/>
              <a:buChar char="Ø"/>
              <a:defRPr/>
            </a:pPr>
            <a:endParaRPr lang="en-US" b="1" dirty="0">
              <a:latin typeface="Times New Roman" panose="02020603050405020304" pitchFamily="18" charset="0"/>
              <a:cs typeface="Times New Roman" panose="02020603050405020304" pitchFamily="18" charset="0"/>
            </a:endParaRPr>
          </a:p>
          <a:p>
            <a:pPr marL="284163" lvl="1" indent="-284163">
              <a:spcBef>
                <a:spcPts val="0"/>
              </a:spcBef>
              <a:buFont typeface="Wingdings" panose="05000000000000000000" pitchFamily="2" charset="2"/>
              <a:buChar char="Ø"/>
              <a:defRPr/>
            </a:pPr>
            <a:endParaRPr lang="en-US" b="1" dirty="0">
              <a:latin typeface="Times New Roman" panose="02020603050405020304" pitchFamily="18" charset="0"/>
              <a:cs typeface="Times New Roman" panose="02020603050405020304" pitchFamily="18" charset="0"/>
            </a:endParaRPr>
          </a:p>
          <a:p>
            <a:pPr marL="0" lvl="1" indent="0" algn="ctr">
              <a:spcBef>
                <a:spcPts val="0"/>
              </a:spcBef>
              <a:buNone/>
              <a:defRPr/>
            </a:pPr>
            <a:r>
              <a:rPr lang="en-US" b="1" dirty="0">
                <a:latin typeface="Times New Roman" panose="02020603050405020304" pitchFamily="18" charset="0"/>
                <a:cs typeface="Times New Roman" panose="02020603050405020304" pitchFamily="18" charset="0"/>
              </a:rPr>
              <a:t>Should you accept representation?</a:t>
            </a:r>
          </a:p>
          <a:p>
            <a:pPr>
              <a:defRPr/>
            </a:pPr>
            <a:endParaRPr lang="en-US" dirty="0"/>
          </a:p>
        </p:txBody>
      </p:sp>
      <p:sp>
        <p:nvSpPr>
          <p:cNvPr id="5" name="Slide Number Placeholder 4"/>
          <p:cNvSpPr>
            <a:spLocks noGrp="1"/>
          </p:cNvSpPr>
          <p:nvPr>
            <p:ph type="sldNum" sz="quarter" idx="12"/>
          </p:nvPr>
        </p:nvSpPr>
        <p:spPr/>
        <p:txBody>
          <a:bodyPr/>
          <a:lstStyle/>
          <a:p>
            <a:fld id="{A52124A5-1B9B-4B07-834C-F8730363EEE2}" type="slidenum">
              <a:rPr lang="en-US" altLang="en-US" smtClean="0"/>
              <a:pPr/>
              <a:t>18</a:t>
            </a:fld>
            <a:endParaRPr lang="en-US" altLang="en-US"/>
          </a:p>
        </p:txBody>
      </p:sp>
      <p:sp>
        <p:nvSpPr>
          <p:cNvPr id="2" name="Title 1"/>
          <p:cNvSpPr>
            <a:spLocks noGrp="1"/>
          </p:cNvSpPr>
          <p:nvPr>
            <p:ph type="title"/>
          </p:nvPr>
        </p:nvSpPr>
        <p:spPr>
          <a:xfrm>
            <a:off x="0" y="209273"/>
            <a:ext cx="7887956" cy="1003092"/>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VFW POLICY – REFUSING REPRESENTATION</a:t>
            </a:r>
            <a:endParaRPr lang="en-US" sz="2700" dirty="0"/>
          </a:p>
        </p:txBody>
      </p:sp>
    </p:spTree>
    <p:extLst>
      <p:ext uri="{BB962C8B-B14F-4D97-AF65-F5344CB8AC3E}">
        <p14:creationId xmlns:p14="http://schemas.microsoft.com/office/powerpoint/2010/main" val="4324121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Content Placeholder 2"/>
          <p:cNvSpPr>
            <a:spLocks noGrp="1"/>
          </p:cNvSpPr>
          <p:nvPr>
            <p:ph idx="1"/>
          </p:nvPr>
        </p:nvSpPr>
        <p:spPr>
          <a:xfrm>
            <a:off x="592853" y="1629057"/>
            <a:ext cx="10952703" cy="4525963"/>
          </a:xfrm>
        </p:spPr>
        <p:txBody>
          <a:bodyPr>
            <a:normAutofit/>
          </a:bodyPr>
          <a:lstStyle/>
          <a:p>
            <a:pPr marL="841565" indent="-457200">
              <a:spcBef>
                <a:spcPts val="0"/>
              </a:spcBef>
              <a:buFont typeface="Wingdings" panose="05000000000000000000" pitchFamily="2" charset="2"/>
              <a:buChar char="Ø"/>
              <a:defRPr/>
            </a:pPr>
            <a:r>
              <a:rPr lang="en-US" sz="2800" dirty="0">
                <a:latin typeface="Times New Roman" panose="02020603050405020304" pitchFamily="18" charset="0"/>
                <a:cs typeface="Times New Roman" panose="02020603050405020304" pitchFamily="18" charset="0"/>
              </a:rPr>
              <a:t>Stakeholder Enterprise Portal (SEP) must be checked routinely for outstanding requests. </a:t>
            </a:r>
          </a:p>
          <a:p>
            <a:pPr marL="841565" indent="-457200">
              <a:spcBef>
                <a:spcPts val="0"/>
              </a:spcBef>
              <a:buFont typeface="Wingdings" panose="05000000000000000000" pitchFamily="2" charset="2"/>
              <a:buChar char="Ø"/>
              <a:defRPr/>
            </a:pPr>
            <a:endParaRPr lang="en-US" sz="2800" dirty="0">
              <a:latin typeface="Times New Roman" panose="02020603050405020304" pitchFamily="18" charset="0"/>
              <a:cs typeface="Times New Roman" panose="02020603050405020304" pitchFamily="18" charset="0"/>
            </a:endParaRPr>
          </a:p>
          <a:p>
            <a:pPr marL="841565" indent="-457200">
              <a:spcBef>
                <a:spcPts val="0"/>
              </a:spcBef>
              <a:buFont typeface="Wingdings" panose="05000000000000000000" pitchFamily="2" charset="2"/>
              <a:buChar char="Ø"/>
              <a:defRPr/>
            </a:pPr>
            <a:r>
              <a:rPr lang="en-US" sz="2800" dirty="0">
                <a:latin typeface="Times New Roman" panose="02020603050405020304" pitchFamily="18" charset="0"/>
                <a:cs typeface="Times New Roman" panose="02020603050405020304" pitchFamily="18" charset="0"/>
              </a:rPr>
              <a:t>NVS Policy and Procedure states that all electronic POA’s must be acted upon within five (5) business days </a:t>
            </a:r>
          </a:p>
          <a:p>
            <a:pPr marL="566928" indent="-457200">
              <a:spcBef>
                <a:spcPts val="0"/>
              </a:spcBef>
              <a:buFont typeface="Wingdings" panose="05000000000000000000" pitchFamily="2" charset="2"/>
              <a:buChar char="Ø"/>
              <a:defRPr/>
            </a:pPr>
            <a:endParaRPr lang="en-US" sz="2800" dirty="0">
              <a:latin typeface="Times New Roman" panose="02020603050405020304" pitchFamily="18" charset="0"/>
              <a:cs typeface="Times New Roman" panose="02020603050405020304" pitchFamily="18" charset="0"/>
            </a:endParaRPr>
          </a:p>
          <a:p>
            <a:pPr marL="841565" indent="-457200">
              <a:spcBef>
                <a:spcPts val="0"/>
              </a:spcBef>
              <a:buFont typeface="Wingdings" panose="05000000000000000000" pitchFamily="2" charset="2"/>
              <a:buChar char="Ø"/>
              <a:defRPr/>
            </a:pPr>
            <a:r>
              <a:rPr lang="en-US" sz="2800" dirty="0">
                <a:latin typeface="Times New Roman" panose="02020603050405020304" pitchFamily="18" charset="0"/>
                <a:cs typeface="Times New Roman" panose="02020603050405020304" pitchFamily="18" charset="0"/>
              </a:rPr>
              <a:t>Refer to SEP User Guide at </a:t>
            </a:r>
            <a:r>
              <a:rPr lang="en-US" sz="2800" dirty="0">
                <a:latin typeface="Times New Roman" panose="02020603050405020304" pitchFamily="18" charset="0"/>
                <a:cs typeface="Times New Roman" panose="02020603050405020304" pitchFamily="18" charset="0"/>
                <a:hlinkClick r:id="rId3"/>
              </a:rPr>
              <a:t>https://www.sep.va.gov</a:t>
            </a:r>
            <a:r>
              <a:rPr lang="en-US" sz="2800" dirty="0">
                <a:latin typeface="Times New Roman" panose="02020603050405020304" pitchFamily="18" charset="0"/>
                <a:cs typeface="Times New Roman" panose="02020603050405020304" pitchFamily="18" charset="0"/>
              </a:rPr>
              <a:t>  regarding how to accept electronic requests for representation</a:t>
            </a:r>
          </a:p>
          <a:p>
            <a:pPr marL="841565" indent="-457200">
              <a:spcBef>
                <a:spcPts val="0"/>
              </a:spcBef>
              <a:buFont typeface="Wingdings" panose="05000000000000000000" pitchFamily="2" charset="2"/>
              <a:buChar char="Ø"/>
              <a:defRPr/>
            </a:pPr>
            <a:endParaRPr lang="en-US" sz="2800" dirty="0">
              <a:latin typeface="Times New Roman" panose="02020603050405020304" pitchFamily="18" charset="0"/>
              <a:cs typeface="Times New Roman" panose="02020603050405020304" pitchFamily="18" charset="0"/>
            </a:endParaRPr>
          </a:p>
          <a:p>
            <a:pPr marL="841565" indent="-457200">
              <a:spcBef>
                <a:spcPts val="0"/>
              </a:spcBef>
              <a:buFont typeface="Wingdings" panose="05000000000000000000" pitchFamily="2" charset="2"/>
              <a:buChar char="Ø"/>
              <a:defRPr/>
            </a:pPr>
            <a:r>
              <a:rPr lang="en-US" sz="2800" dirty="0">
                <a:latin typeface="Times New Roman" panose="02020603050405020304" pitchFamily="18" charset="0"/>
                <a:cs typeface="Times New Roman" panose="02020603050405020304" pitchFamily="18" charset="0"/>
              </a:rPr>
              <a:t>Same VFW policies apply to accepting electronic POA requests as paper 21-22s</a:t>
            </a: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19</a:t>
            </a:fld>
            <a:endParaRPr lang="en-US" altLang="en-US"/>
          </a:p>
        </p:txBody>
      </p:sp>
      <p:sp>
        <p:nvSpPr>
          <p:cNvPr id="2" name="Title 1"/>
          <p:cNvSpPr>
            <a:spLocks noGrp="1"/>
          </p:cNvSpPr>
          <p:nvPr>
            <p:ph type="title"/>
          </p:nvPr>
        </p:nvSpPr>
        <p:spPr>
          <a:xfrm>
            <a:off x="0" y="172755"/>
            <a:ext cx="7543800" cy="1060450"/>
          </a:xfrm>
        </p:spPr>
        <p:txBody>
          <a:bodyPr>
            <a:normAutofit/>
          </a:bodyPr>
          <a:lstStyle/>
          <a:p>
            <a:pPr>
              <a:defRPr/>
            </a:pPr>
            <a:r>
              <a:rPr lang="en-US" sz="2700" dirty="0">
                <a:latin typeface="Times New Roman" panose="02020603050405020304" pitchFamily="18" charset="0"/>
                <a:cs typeface="Times New Roman" panose="02020603050405020304" pitchFamily="18" charset="0"/>
              </a:rPr>
              <a:t>ELECTRONIC POA’S IN SEP</a:t>
            </a:r>
          </a:p>
        </p:txBody>
      </p:sp>
    </p:spTree>
    <p:extLst>
      <p:ext uri="{BB962C8B-B14F-4D97-AF65-F5344CB8AC3E}">
        <p14:creationId xmlns:p14="http://schemas.microsoft.com/office/powerpoint/2010/main" val="4285342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ontent Placeholder 2"/>
          <p:cNvSpPr>
            <a:spLocks noGrp="1"/>
          </p:cNvSpPr>
          <p:nvPr>
            <p:ph idx="1"/>
          </p:nvPr>
        </p:nvSpPr>
        <p:spPr>
          <a:xfrm>
            <a:off x="593766" y="1951039"/>
            <a:ext cx="10960925" cy="4022725"/>
          </a:xfrm>
        </p:spPr>
        <p:txBody>
          <a:bodyPr/>
          <a:lstStyle/>
          <a:p>
            <a:pPr>
              <a:buFont typeface="Wingdings" panose="05000000000000000000" pitchFamily="2" charset="2"/>
              <a:buChar char="Ø"/>
              <a:defRPr/>
            </a:pPr>
            <a:r>
              <a:rPr lang="en-US" altLang="en-US" sz="2800" dirty="0">
                <a:latin typeface="Times New Roman" pitchFamily="18" charset="0"/>
                <a:cs typeface="Times New Roman" pitchFamily="18" charset="0"/>
              </a:rPr>
              <a:t>VA Regulations</a:t>
            </a: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38 CFR § 3.12</a:t>
            </a: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38 CFR §14.626, 14.629-14.632 </a:t>
            </a: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38 CFR §20.6</a:t>
            </a: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38 CFR §20.1304</a:t>
            </a: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38 CFR §20.1305</a:t>
            </a:r>
          </a:p>
          <a:p>
            <a:pPr lvl="1">
              <a:buFont typeface="Wingdings" panose="05000000000000000000" pitchFamily="2" charset="2"/>
              <a:buChar char="Ø"/>
              <a:defRPr/>
            </a:pPr>
            <a:endParaRPr lang="en-US" dirty="0">
              <a:latin typeface="Times New Roman" panose="02020603050405020304" pitchFamily="18" charset="0"/>
              <a:cs typeface="Times New Roman" panose="02020603050405020304" pitchFamily="18" charset="0"/>
            </a:endParaRPr>
          </a:p>
          <a:p>
            <a:pPr marL="230188" lvl="1">
              <a:buFont typeface="Wingdings" panose="05000000000000000000" pitchFamily="2" charset="2"/>
              <a:buChar char="Ø"/>
              <a:defRPr/>
            </a:pPr>
            <a:r>
              <a:rPr lang="en-US" altLang="en-US" dirty="0">
                <a:latin typeface="Times New Roman" pitchFamily="18" charset="0"/>
                <a:cs typeface="Times New Roman" pitchFamily="18" charset="0"/>
              </a:rPr>
              <a:t>VFW Policy &amp; Procedure</a:t>
            </a: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a:t>
            </a:fld>
            <a:endParaRPr lang="en-US" altLang="en-US" dirty="0"/>
          </a:p>
        </p:txBody>
      </p:sp>
      <p:sp>
        <p:nvSpPr>
          <p:cNvPr id="2" name="Title 1"/>
          <p:cNvSpPr>
            <a:spLocks noGrp="1"/>
          </p:cNvSpPr>
          <p:nvPr>
            <p:ph type="title"/>
          </p:nvPr>
        </p:nvSpPr>
        <p:spPr>
          <a:xfrm>
            <a:off x="0" y="138837"/>
            <a:ext cx="6815328" cy="1143000"/>
          </a:xfrm>
        </p:spPr>
        <p:txBody>
          <a:bodyPr>
            <a:noAutofit/>
          </a:bodyPr>
          <a:lstStyle/>
          <a:p>
            <a:pPr>
              <a:defRPr/>
            </a:pPr>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REPRESENTATION OF VA CLAIMANTS BY VSOs “Power of Attorney”</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2671545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Content Placeholder 2"/>
          <p:cNvSpPr>
            <a:spLocks noGrp="1"/>
          </p:cNvSpPr>
          <p:nvPr>
            <p:ph idx="1"/>
          </p:nvPr>
        </p:nvSpPr>
        <p:spPr>
          <a:xfrm>
            <a:off x="602901" y="2015173"/>
            <a:ext cx="10982848" cy="3629724"/>
          </a:xfrm>
        </p:spPr>
        <p:txBody>
          <a:bodyPr/>
          <a:lstStyle/>
          <a:p>
            <a:pPr>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Log into E-Benefits – Click on Representation</a:t>
            </a:r>
          </a:p>
          <a:p>
            <a:pPr>
              <a:buFont typeface="Wingdings" panose="05000000000000000000" pitchFamily="2" charset="2"/>
              <a:buChar char="Ø"/>
            </a:pPr>
            <a:endParaRPr lang="en-US" altLang="en-US" sz="2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Inquire with VA</a:t>
            </a:r>
          </a:p>
          <a:p>
            <a:pPr>
              <a:buFont typeface="Wingdings" panose="05000000000000000000" pitchFamily="2" charset="2"/>
              <a:buChar char="Ø"/>
            </a:pPr>
            <a:endParaRPr lang="en-US" altLang="en-US" sz="2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Ask a VSO to check SHARE</a:t>
            </a:r>
          </a:p>
          <a:p>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20</a:t>
            </a:fld>
            <a:endParaRPr lang="en-US" altLang="en-US"/>
          </a:p>
        </p:txBody>
      </p:sp>
      <p:sp>
        <p:nvSpPr>
          <p:cNvPr id="2" name="Title 1"/>
          <p:cNvSpPr>
            <a:spLocks noGrp="1"/>
          </p:cNvSpPr>
          <p:nvPr>
            <p:ph type="title"/>
          </p:nvPr>
        </p:nvSpPr>
        <p:spPr>
          <a:xfrm>
            <a:off x="-1" y="46787"/>
            <a:ext cx="8139165" cy="1166316"/>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HOW CAN A VETERAN FIND OUT IF THEY HAVE A REPRESENTATIVE?</a:t>
            </a:r>
            <a:endParaRPr lang="en-US"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04648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Content Placeholder 2"/>
          <p:cNvSpPr>
            <a:spLocks noGrp="1"/>
          </p:cNvSpPr>
          <p:nvPr>
            <p:ph idx="1"/>
          </p:nvPr>
        </p:nvSpPr>
        <p:spPr>
          <a:xfrm>
            <a:off x="633045" y="1463041"/>
            <a:ext cx="10952703" cy="5258435"/>
          </a:xfrm>
        </p:spPr>
        <p:txBody>
          <a:bodyPr/>
          <a:lstStyle/>
          <a:p>
            <a:pPr>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Section I</a:t>
            </a:r>
          </a:p>
          <a:p>
            <a:pPr lvl="1">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Key notes: Only fill out block 3 (VA File number) and block 5 (veteran’s service number) if you have that information, otherwise leave them blank</a:t>
            </a:r>
          </a:p>
          <a:p>
            <a:pPr lvl="1">
              <a:buFont typeface="Wingdings" panose="05000000000000000000" pitchFamily="2" charset="2"/>
              <a:buChar char="Ø"/>
            </a:pPr>
            <a:endParaRPr lang="en-US" altLang="en-US" sz="1000" dirty="0">
              <a:latin typeface="Times New Roman" panose="02020603050405020304" pitchFamily="18" charset="0"/>
              <a:cs typeface="Times New Roman" panose="02020603050405020304" pitchFamily="18" charset="0"/>
            </a:endParaRPr>
          </a:p>
          <a:p>
            <a:pPr marL="171450" lvl="1" indent="-171450">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Section II</a:t>
            </a:r>
          </a:p>
          <a:p>
            <a:pPr marL="628650" lvl="2" indent="-171450">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Key notes: Only fill out this section if someone other than the veteran is requesting representation (Surviving spouse, child)</a:t>
            </a:r>
          </a:p>
          <a:p>
            <a:pPr marL="628650" lvl="2" indent="-171450">
              <a:buFont typeface="Wingdings" panose="05000000000000000000" pitchFamily="2" charset="2"/>
              <a:buChar char="Ø"/>
            </a:pPr>
            <a:endParaRPr lang="en-US" altLang="en-US" sz="1000" dirty="0">
              <a:latin typeface="Times New Roman" panose="02020603050405020304" pitchFamily="18" charset="0"/>
              <a:cs typeface="Times New Roman" panose="02020603050405020304" pitchFamily="18" charset="0"/>
            </a:endParaRPr>
          </a:p>
          <a:p>
            <a:pPr marL="280988" lvl="2" indent="-280988">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Section III</a:t>
            </a:r>
          </a:p>
          <a:p>
            <a:pPr marL="738188" lvl="3" indent="-280988">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Key notes: Put your name and title in blocks 16A and B. Do not put “any accredited representative”. Use your office’s general mailbox for block 17</a:t>
            </a:r>
          </a:p>
          <a:p>
            <a:pPr marL="628650" lvl="2" indent="-171450">
              <a:buFont typeface="Wingdings" panose="05000000000000000000" pitchFamily="2" charset="2"/>
              <a:buChar char="Ø"/>
            </a:pPr>
            <a:endParaRPr lang="en-US" altLang="en-US" dirty="0">
              <a:latin typeface="Times New Roman" panose="02020603050405020304" pitchFamily="18" charset="0"/>
              <a:cs typeface="Times New Roman" panose="02020603050405020304" pitchFamily="18" charset="0"/>
            </a:endParaRPr>
          </a:p>
          <a:p>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21</a:t>
            </a:fld>
            <a:endParaRPr lang="en-US" altLang="en-US"/>
          </a:p>
        </p:txBody>
      </p:sp>
      <p:sp>
        <p:nvSpPr>
          <p:cNvPr id="2" name="Title 1"/>
          <p:cNvSpPr>
            <a:spLocks noGrp="1"/>
          </p:cNvSpPr>
          <p:nvPr>
            <p:ph type="title"/>
          </p:nvPr>
        </p:nvSpPr>
        <p:spPr>
          <a:xfrm>
            <a:off x="0" y="1"/>
            <a:ext cx="6864096" cy="1235946"/>
          </a:xfrm>
        </p:spPr>
        <p:txBody>
          <a:bodyPr>
            <a:noAutofit/>
          </a:bodyPr>
          <a:lstStyle/>
          <a:p>
            <a:pPr>
              <a:defRPr/>
            </a:pPr>
            <a:r>
              <a:rPr lang="en-US" sz="2700" dirty="0">
                <a:latin typeface="Times New Roman" panose="02020603050405020304" pitchFamily="18" charset="0"/>
                <a:cs typeface="Times New Roman" panose="02020603050405020304" pitchFamily="18" charset="0"/>
              </a:rPr>
              <a:t>HOW TO COMPLETE THE 21-22 </a:t>
            </a:r>
            <a:br>
              <a:rPr lang="en-US" sz="2700" dirty="0">
                <a:latin typeface="Times New Roman" panose="02020603050405020304" pitchFamily="18" charset="0"/>
                <a:cs typeface="Times New Roman" panose="02020603050405020304" pitchFamily="18" charset="0"/>
              </a:rPr>
            </a:br>
            <a:r>
              <a:rPr lang="en-US" sz="2700" dirty="0">
                <a:latin typeface="Times New Roman" panose="02020603050405020304" pitchFamily="18" charset="0"/>
                <a:cs typeface="Times New Roman" panose="02020603050405020304" pitchFamily="18" charset="0"/>
              </a:rPr>
              <a:t>(February 2019 version)</a:t>
            </a:r>
          </a:p>
        </p:txBody>
      </p:sp>
    </p:spTree>
    <p:extLst>
      <p:ext uri="{BB962C8B-B14F-4D97-AF65-F5344CB8AC3E}">
        <p14:creationId xmlns:p14="http://schemas.microsoft.com/office/powerpoint/2010/main" val="2315885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Content Placeholder 2"/>
          <p:cNvSpPr>
            <a:spLocks noGrp="1"/>
          </p:cNvSpPr>
          <p:nvPr>
            <p:ph idx="1"/>
          </p:nvPr>
        </p:nvSpPr>
        <p:spPr>
          <a:xfrm>
            <a:off x="622997" y="1627950"/>
            <a:ext cx="10952703" cy="4563491"/>
          </a:xfrm>
        </p:spPr>
        <p:txBody>
          <a:bodyPr/>
          <a:lstStyle/>
          <a:p>
            <a:pPr>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Section IV</a:t>
            </a:r>
          </a:p>
          <a:p>
            <a:pPr lvl="1">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Block 19 MUST be checked to allow access to medical records</a:t>
            </a:r>
          </a:p>
          <a:p>
            <a:pPr lvl="1">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Block 20 CANNOT be checked </a:t>
            </a:r>
          </a:p>
          <a:p>
            <a:pPr lvl="1">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Block 21 to allow address change is optional but we recommend checking it</a:t>
            </a:r>
          </a:p>
          <a:p>
            <a:pPr lvl="1">
              <a:buFont typeface="Wingdings" panose="05000000000000000000" pitchFamily="2" charset="2"/>
              <a:buChar char="Ø"/>
            </a:pPr>
            <a:endParaRPr lang="en-US" altLang="en-US" sz="1000" dirty="0">
              <a:latin typeface="Times New Roman" panose="02020603050405020304" pitchFamily="18" charset="0"/>
              <a:cs typeface="Times New Roman" panose="02020603050405020304" pitchFamily="18" charset="0"/>
            </a:endParaRPr>
          </a:p>
          <a:p>
            <a:pPr marL="171450" lvl="1" indent="-171450">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Section V</a:t>
            </a:r>
          </a:p>
          <a:p>
            <a:pPr marL="628650" lvl="2" indent="-171450">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Both you and the veteran/claimant must sign </a:t>
            </a:r>
          </a:p>
          <a:p>
            <a:pPr marL="628650" lvl="2" indent="-171450">
              <a:buFont typeface="Wingdings" panose="05000000000000000000" pitchFamily="2" charset="2"/>
              <a:buChar char="Ø"/>
            </a:pPr>
            <a:endParaRPr lang="en-US" altLang="en-US" sz="1000" dirty="0">
              <a:latin typeface="Times New Roman" panose="02020603050405020304" pitchFamily="18" charset="0"/>
              <a:cs typeface="Times New Roman" panose="02020603050405020304" pitchFamily="18" charset="0"/>
            </a:endParaRPr>
          </a:p>
          <a:p>
            <a:pPr marL="457200" lvl="2" indent="0">
              <a:buNone/>
            </a:pPr>
            <a:endParaRPr lang="en-US" altLang="en-US" dirty="0">
              <a:latin typeface="Times New Roman" panose="02020603050405020304" pitchFamily="18" charset="0"/>
              <a:cs typeface="Times New Roman" panose="02020603050405020304" pitchFamily="18" charset="0"/>
            </a:endParaRPr>
          </a:p>
          <a:p>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22</a:t>
            </a:fld>
            <a:endParaRPr lang="en-US" altLang="en-US"/>
          </a:p>
        </p:txBody>
      </p:sp>
      <p:sp>
        <p:nvSpPr>
          <p:cNvPr id="2" name="Title 1"/>
          <p:cNvSpPr>
            <a:spLocks noGrp="1"/>
          </p:cNvSpPr>
          <p:nvPr>
            <p:ph type="title"/>
          </p:nvPr>
        </p:nvSpPr>
        <p:spPr>
          <a:xfrm>
            <a:off x="0" y="150725"/>
            <a:ext cx="6864096" cy="1101300"/>
          </a:xfrm>
        </p:spPr>
        <p:txBody>
          <a:bodyPr>
            <a:normAutofit/>
          </a:bodyPr>
          <a:lstStyle/>
          <a:p>
            <a:pPr>
              <a:defRPr/>
            </a:pPr>
            <a:r>
              <a:rPr lang="en-US" sz="2700" dirty="0">
                <a:latin typeface="Times New Roman" panose="02020603050405020304" pitchFamily="18" charset="0"/>
                <a:cs typeface="Times New Roman" panose="02020603050405020304" pitchFamily="18" charset="0"/>
              </a:rPr>
              <a:t>HOW TO COMPLETE THE 21-22</a:t>
            </a:r>
          </a:p>
        </p:txBody>
      </p:sp>
    </p:spTree>
    <p:extLst>
      <p:ext uri="{BB962C8B-B14F-4D97-AF65-F5344CB8AC3E}">
        <p14:creationId xmlns:p14="http://schemas.microsoft.com/office/powerpoint/2010/main" val="4566647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3"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143375" y="1393825"/>
            <a:ext cx="3905250" cy="4881563"/>
          </a:xfrm>
        </p:spPr>
      </p:pic>
      <p:sp>
        <p:nvSpPr>
          <p:cNvPr id="3" name="Slide Number Placeholder 2"/>
          <p:cNvSpPr>
            <a:spLocks noGrp="1"/>
          </p:cNvSpPr>
          <p:nvPr>
            <p:ph type="sldNum" sz="quarter" idx="12"/>
          </p:nvPr>
        </p:nvSpPr>
        <p:spPr/>
        <p:txBody>
          <a:bodyPr/>
          <a:lstStyle/>
          <a:p>
            <a:fld id="{A52124A5-1B9B-4B07-834C-F8730363EEE2}" type="slidenum">
              <a:rPr lang="en-US" altLang="en-US" smtClean="0"/>
              <a:pPr/>
              <a:t>23</a:t>
            </a:fld>
            <a:endParaRPr lang="en-US" altLang="en-US"/>
          </a:p>
        </p:txBody>
      </p:sp>
      <p:sp>
        <p:nvSpPr>
          <p:cNvPr id="2" name="Title 1"/>
          <p:cNvSpPr>
            <a:spLocks noGrp="1"/>
          </p:cNvSpPr>
          <p:nvPr>
            <p:ph type="title"/>
          </p:nvPr>
        </p:nvSpPr>
        <p:spPr>
          <a:xfrm>
            <a:off x="0" y="167961"/>
            <a:ext cx="8343900" cy="1060450"/>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QUESTIONS ON REPRESENTATION?</a:t>
            </a:r>
            <a:endParaRPr lang="en-US"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22961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Content Placeholder 2"/>
          <p:cNvSpPr>
            <a:spLocks noGrp="1"/>
          </p:cNvSpPr>
          <p:nvPr>
            <p:ph idx="1"/>
          </p:nvPr>
        </p:nvSpPr>
        <p:spPr>
          <a:xfrm>
            <a:off x="602901" y="1288864"/>
            <a:ext cx="10972800" cy="4882058"/>
          </a:xfrm>
        </p:spPr>
        <p:txBody>
          <a:bodyPr/>
          <a:lstStyle/>
          <a:p>
            <a:pPr eaLnBrk="1" hangingPunct="1">
              <a:buFont typeface="Wingdings" panose="05000000000000000000" pitchFamily="2" charset="2"/>
              <a:buChar char="Ø"/>
            </a:pPr>
            <a:endParaRPr lang="en-US" altLang="en-US" sz="28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Effective March 24, 2015</a:t>
            </a:r>
          </a:p>
          <a:p>
            <a:pPr lvl="1" eaLnBrk="1" hangingPunct="1">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No More Informal Claims - </a:t>
            </a:r>
            <a:r>
              <a:rPr lang="en-US" altLang="en-US" b="1" dirty="0">
                <a:solidFill>
                  <a:srgbClr val="991A1E"/>
                </a:solidFill>
                <a:latin typeface="Times New Roman" panose="02020603050405020304" pitchFamily="18" charset="0"/>
                <a:cs typeface="Times New Roman" panose="02020603050405020304" pitchFamily="18" charset="0"/>
              </a:rPr>
              <a:t>38 CFR §3.155</a:t>
            </a:r>
          </a:p>
          <a:p>
            <a:pPr lvl="1" eaLnBrk="1" hangingPunct="1">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Must Use Specific Form- VA form 21-0966</a:t>
            </a:r>
          </a:p>
          <a:p>
            <a:pPr marL="457200" lvl="1" indent="0" eaLnBrk="1" hangingPunct="1">
              <a:buNone/>
            </a:pPr>
            <a:endParaRPr lang="en-US" altLang="en-US" dirty="0">
              <a:latin typeface="Times New Roman" panose="02020603050405020304" pitchFamily="18" charset="0"/>
              <a:cs typeface="Times New Roman" panose="02020603050405020304" pitchFamily="18" charset="0"/>
            </a:endParaRPr>
          </a:p>
          <a:p>
            <a:pPr marL="0" lvl="1" indent="0" eaLnBrk="1" hangingPunct="1">
              <a:buNone/>
            </a:pPr>
            <a:endParaRPr lang="en-US" altLang="en-US" dirty="0">
              <a:latin typeface="Times New Roman" panose="02020603050405020304" pitchFamily="18" charset="0"/>
              <a:cs typeface="Times New Roman" panose="02020603050405020304" pitchFamily="18" charset="0"/>
            </a:endParaRPr>
          </a:p>
          <a:p>
            <a:pPr marL="457200" lvl="1" indent="0" eaLnBrk="1" hangingPunct="1">
              <a:buNone/>
            </a:pPr>
            <a:endParaRPr lang="en-US" altLang="en-US" dirty="0">
              <a:latin typeface="Times New Roman" panose="02020603050405020304" pitchFamily="18" charset="0"/>
              <a:cs typeface="Times New Roman" panose="02020603050405020304" pitchFamily="18" charset="0"/>
            </a:endParaRPr>
          </a:p>
          <a:p>
            <a:pPr marL="0" lvl="1" indent="0" algn="ctr" eaLnBrk="1" hangingPunct="1">
              <a:buNone/>
            </a:pPr>
            <a:r>
              <a:rPr lang="en-US" altLang="en-US" b="1" dirty="0">
                <a:latin typeface="Times New Roman" panose="02020603050405020304" pitchFamily="18" charset="0"/>
                <a:cs typeface="Times New Roman" panose="02020603050405020304" pitchFamily="18" charset="0"/>
              </a:rPr>
              <a:t>Why is it important to know when this program went into effect?</a:t>
            </a:r>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24</a:t>
            </a:fld>
            <a:endParaRPr lang="en-US" altLang="en-US"/>
          </a:p>
        </p:txBody>
      </p:sp>
      <p:sp>
        <p:nvSpPr>
          <p:cNvPr id="2" name="Title 1"/>
          <p:cNvSpPr>
            <a:spLocks noGrp="1"/>
          </p:cNvSpPr>
          <p:nvPr>
            <p:ph type="title"/>
          </p:nvPr>
        </p:nvSpPr>
        <p:spPr>
          <a:xfrm>
            <a:off x="0" y="111609"/>
            <a:ext cx="8343900" cy="1150937"/>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a:t>
            </a:r>
            <a:endParaRPr lang="en-US" sz="2700" dirty="0"/>
          </a:p>
        </p:txBody>
      </p:sp>
    </p:spTree>
    <p:extLst>
      <p:ext uri="{BB962C8B-B14F-4D97-AF65-F5344CB8AC3E}">
        <p14:creationId xmlns:p14="http://schemas.microsoft.com/office/powerpoint/2010/main" val="13238274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p:cNvSpPr>
            <a:spLocks noGrp="1"/>
          </p:cNvSpPr>
          <p:nvPr>
            <p:ph idx="1"/>
          </p:nvPr>
        </p:nvSpPr>
        <p:spPr/>
        <p:txBody>
          <a:bodyPr/>
          <a:lstStyle/>
          <a:p>
            <a:pPr eaLnBrk="1" hangingPunct="1">
              <a:spcBef>
                <a:spcPts val="1800"/>
              </a:spcBef>
              <a:buFont typeface="Wingdings" panose="05000000000000000000" pitchFamily="2" charset="2"/>
              <a:buChar char="Ø"/>
            </a:pPr>
            <a:endParaRPr lang="en-US" altLang="en-US" sz="2800" dirty="0">
              <a:latin typeface="Times New Roman" panose="02020603050405020304" pitchFamily="18" charset="0"/>
              <a:cs typeface="Times New Roman" panose="02020603050405020304" pitchFamily="18" charset="0"/>
            </a:endParaRPr>
          </a:p>
          <a:p>
            <a:pPr eaLnBrk="1" hangingPunct="1">
              <a:spcBef>
                <a:spcPts val="1800"/>
              </a:spcBef>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VA Form 21-0966</a:t>
            </a:r>
          </a:p>
          <a:p>
            <a:pPr eaLnBrk="1" hangingPunct="1">
              <a:spcBef>
                <a:spcPts val="1800"/>
              </a:spcBef>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Alerts VA that you are going to file a claim within 1 year of submission of the ITF</a:t>
            </a:r>
          </a:p>
          <a:p>
            <a:pPr eaLnBrk="1" hangingPunct="1">
              <a:spcBef>
                <a:spcPts val="1800"/>
              </a:spcBef>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Protects date of claim</a:t>
            </a:r>
          </a:p>
          <a:p>
            <a:pPr eaLnBrk="1" hangingPunct="1">
              <a:spcBef>
                <a:spcPts val="1800"/>
              </a:spcBef>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Allows time to gather information </a:t>
            </a:r>
          </a:p>
          <a:p>
            <a:pPr marL="0" indent="0" algn="ctr">
              <a:buNone/>
            </a:pPr>
            <a:endParaRPr lang="en-US" altLang="en-US" b="1" dirty="0">
              <a:latin typeface="Times New Roman" panose="02020603050405020304" pitchFamily="18" charset="0"/>
              <a:cs typeface="Times New Roman" panose="02020603050405020304" pitchFamily="18" charset="0"/>
            </a:endParaRPr>
          </a:p>
          <a:p>
            <a:pPr marL="0" indent="0" algn="ctr">
              <a:buNone/>
            </a:pPr>
            <a:r>
              <a:rPr lang="en-US" altLang="en-US" b="1" dirty="0">
                <a:latin typeface="Times New Roman" panose="02020603050405020304" pitchFamily="18" charset="0"/>
                <a:cs typeface="Times New Roman" panose="02020603050405020304" pitchFamily="18" charset="0"/>
              </a:rPr>
              <a:t>Why is protecting the date of claim important?</a:t>
            </a:r>
          </a:p>
          <a:p>
            <a:pPr marL="0" indent="0">
              <a:buNone/>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25</a:t>
            </a:fld>
            <a:endParaRPr lang="en-US" altLang="en-US"/>
          </a:p>
        </p:txBody>
      </p:sp>
      <p:sp>
        <p:nvSpPr>
          <p:cNvPr id="2" name="Title 1"/>
          <p:cNvSpPr>
            <a:spLocks noGrp="1"/>
          </p:cNvSpPr>
          <p:nvPr>
            <p:ph type="title"/>
          </p:nvPr>
        </p:nvSpPr>
        <p:spPr>
          <a:xfrm>
            <a:off x="0" y="157915"/>
            <a:ext cx="8343900" cy="1060450"/>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 WHAT IS IT?</a:t>
            </a:r>
            <a:endParaRPr lang="en-US" sz="2700" dirty="0"/>
          </a:p>
        </p:txBody>
      </p:sp>
    </p:spTree>
    <p:extLst>
      <p:ext uri="{BB962C8B-B14F-4D97-AF65-F5344CB8AC3E}">
        <p14:creationId xmlns:p14="http://schemas.microsoft.com/office/powerpoint/2010/main" val="24258881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Content Placeholder 2"/>
          <p:cNvSpPr>
            <a:spLocks noGrp="1"/>
          </p:cNvSpPr>
          <p:nvPr>
            <p:ph idx="1"/>
          </p:nvPr>
        </p:nvSpPr>
        <p:spPr>
          <a:xfrm>
            <a:off x="592853" y="1865376"/>
            <a:ext cx="10992896" cy="4409918"/>
          </a:xfrm>
        </p:spPr>
        <p:txBody>
          <a:bodyPr/>
          <a:lstStyle/>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Personal Information</a:t>
            </a:r>
          </a:p>
          <a:p>
            <a:pPr eaLnBrk="1" hangingPunct="1">
              <a:buFont typeface="Wingdings" panose="05000000000000000000" pitchFamily="2" charset="2"/>
              <a:buChar char="Ø"/>
              <a:defRPr/>
            </a:pPr>
            <a:endParaRPr lang="en-US" altLang="en-US" sz="28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What benefit is being sought (Compensation, Pension, Survivors Benefits)</a:t>
            </a:r>
          </a:p>
          <a:p>
            <a:pPr eaLnBrk="1" hangingPunct="1">
              <a:buFont typeface="Wingdings" panose="05000000000000000000" pitchFamily="2" charset="2"/>
              <a:buChar char="Ø"/>
              <a:defRPr/>
            </a:pPr>
            <a:endParaRPr lang="en-US" altLang="en-US" sz="28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Signature</a:t>
            </a:r>
          </a:p>
          <a:p>
            <a:pPr eaLnBrk="1" hangingPunct="1">
              <a:buFont typeface="Wingdings" panose="05000000000000000000" pitchFamily="2" charset="2"/>
              <a:buChar char="Ø"/>
              <a:defRPr/>
            </a:pPr>
            <a:endParaRPr lang="en-US" altLang="en-US" sz="2800" dirty="0">
              <a:latin typeface="Times New Roman" panose="02020603050405020304" pitchFamily="18" charset="0"/>
              <a:cs typeface="Times New Roman" panose="02020603050405020304" pitchFamily="18" charset="0"/>
            </a:endParaRPr>
          </a:p>
          <a:p>
            <a:pPr marL="0" indent="0">
              <a:buNone/>
              <a:defRPr/>
            </a:pPr>
            <a:r>
              <a:rPr lang="en-US" altLang="en-US" sz="2800" b="1" dirty="0">
                <a:solidFill>
                  <a:srgbClr val="991A1E"/>
                </a:solidFill>
                <a:latin typeface="Times New Roman" panose="02020603050405020304" pitchFamily="18" charset="0"/>
                <a:cs typeface="Times New Roman" panose="02020603050405020304" pitchFamily="18" charset="0"/>
              </a:rPr>
              <a:t>38 CFR §3.155(2)</a:t>
            </a:r>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26</a:t>
            </a:fld>
            <a:endParaRPr lang="en-US" altLang="en-US"/>
          </a:p>
        </p:txBody>
      </p:sp>
      <p:sp>
        <p:nvSpPr>
          <p:cNvPr id="2" name="Title 1"/>
          <p:cNvSpPr>
            <a:spLocks noGrp="1"/>
          </p:cNvSpPr>
          <p:nvPr>
            <p:ph type="title"/>
          </p:nvPr>
        </p:nvSpPr>
        <p:spPr>
          <a:xfrm>
            <a:off x="0" y="85410"/>
            <a:ext cx="7543800" cy="1150937"/>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 WHAT IS NEEDED</a:t>
            </a:r>
            <a:endParaRPr lang="en-US" sz="2700" dirty="0"/>
          </a:p>
        </p:txBody>
      </p:sp>
    </p:spTree>
    <p:extLst>
      <p:ext uri="{BB962C8B-B14F-4D97-AF65-F5344CB8AC3E}">
        <p14:creationId xmlns:p14="http://schemas.microsoft.com/office/powerpoint/2010/main" val="40710364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Content Placeholder 2"/>
          <p:cNvSpPr>
            <a:spLocks noGrp="1"/>
          </p:cNvSpPr>
          <p:nvPr>
            <p:ph idx="1"/>
          </p:nvPr>
        </p:nvSpPr>
        <p:spPr>
          <a:xfrm>
            <a:off x="622997" y="1748364"/>
            <a:ext cx="10952703" cy="3974187"/>
          </a:xfrm>
        </p:spPr>
        <p:txBody>
          <a:bodyPr/>
          <a:lstStyle/>
          <a:p>
            <a:pPr eaLnBrk="1" hangingPunct="1">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Representative can initiate electronically using SEP or by submitting VA form 21-0966 through any approved method </a:t>
            </a:r>
          </a:p>
          <a:p>
            <a:pPr marL="0" indent="0">
              <a:buNone/>
            </a:pPr>
            <a:r>
              <a:rPr lang="en-US" altLang="en-US" sz="2800" dirty="0">
                <a:latin typeface="Times New Roman" panose="02020603050405020304" pitchFamily="18" charset="0"/>
                <a:cs typeface="Times New Roman" panose="02020603050405020304" pitchFamily="18" charset="0"/>
              </a:rPr>
              <a:t> 	(D2D, Direct Upload, Fax, Mail, Public contact)</a:t>
            </a:r>
          </a:p>
          <a:p>
            <a:pPr marL="0" indent="0">
              <a:buNone/>
            </a:pPr>
            <a:endParaRPr lang="en-US" altLang="en-US" sz="2800"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Veteran can initiate electronically using eBenefits, VA.gov, over the phone (800-827-1000), or by submitting VA form 21-0966</a:t>
            </a:r>
          </a:p>
          <a:p>
            <a:pPr marL="0" indent="0">
              <a:buNone/>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27</a:t>
            </a:fld>
            <a:endParaRPr lang="en-US" altLang="en-US"/>
          </a:p>
        </p:txBody>
      </p:sp>
      <p:sp>
        <p:nvSpPr>
          <p:cNvPr id="2" name="Title 1"/>
          <p:cNvSpPr>
            <a:spLocks noGrp="1"/>
          </p:cNvSpPr>
          <p:nvPr>
            <p:ph type="title"/>
          </p:nvPr>
        </p:nvSpPr>
        <p:spPr>
          <a:xfrm>
            <a:off x="0" y="178012"/>
            <a:ext cx="8343900" cy="1060450"/>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 HOW TO FILE?</a:t>
            </a:r>
            <a:endParaRPr lang="en-US" sz="2700" dirty="0"/>
          </a:p>
        </p:txBody>
      </p:sp>
    </p:spTree>
    <p:extLst>
      <p:ext uri="{BB962C8B-B14F-4D97-AF65-F5344CB8AC3E}">
        <p14:creationId xmlns:p14="http://schemas.microsoft.com/office/powerpoint/2010/main" val="8135526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Content Placeholder 2"/>
          <p:cNvSpPr>
            <a:spLocks noGrp="1"/>
          </p:cNvSpPr>
          <p:nvPr>
            <p:ph idx="1"/>
          </p:nvPr>
        </p:nvSpPr>
        <p:spPr>
          <a:xfrm>
            <a:off x="612949" y="1529920"/>
            <a:ext cx="10952704" cy="4745375"/>
          </a:xfrm>
        </p:spPr>
        <p:txBody>
          <a:bodyPr/>
          <a:lstStyle/>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Must file the claim within 1 year of ITF – this timeline cannot be extended by submitting an additional 21-0966</a:t>
            </a:r>
          </a:p>
          <a:p>
            <a:pPr lvl="1">
              <a:defRPr/>
            </a:pPr>
            <a:r>
              <a:rPr lang="en-US" altLang="en-US" sz="2400" dirty="0">
                <a:latin typeface="Times New Roman" panose="02020603050405020304" pitchFamily="18" charset="0"/>
                <a:cs typeface="Times New Roman" panose="02020603050405020304" pitchFamily="18" charset="0"/>
              </a:rPr>
              <a:t>Pre-discharge claims/BDD</a:t>
            </a:r>
          </a:p>
          <a:p>
            <a:pPr lvl="1">
              <a:defRPr/>
            </a:pPr>
            <a:r>
              <a:rPr lang="en-US" altLang="en-US" sz="2400" dirty="0">
                <a:latin typeface="Times New Roman" panose="02020603050405020304" pitchFamily="18" charset="0"/>
                <a:cs typeface="Times New Roman" panose="02020603050405020304" pitchFamily="18" charset="0"/>
              </a:rPr>
              <a:t>Survivor benefits (DIC)</a:t>
            </a:r>
          </a:p>
          <a:p>
            <a:pPr lvl="1">
              <a:defRPr/>
            </a:pPr>
            <a:r>
              <a:rPr lang="en-US" altLang="en-US" sz="2400" dirty="0">
                <a:latin typeface="Times New Roman" panose="02020603050405020304" pitchFamily="18" charset="0"/>
                <a:cs typeface="Times New Roman" panose="02020603050405020304" pitchFamily="18" charset="0"/>
              </a:rPr>
              <a:t>For these programs, if ITF is filed within the one-year timeframe, it preserves the effective date as if the claim was filed within the original year. </a:t>
            </a:r>
            <a:endParaRPr lang="en-US" altLang="en-US" dirty="0">
              <a:latin typeface="Times New Roman" panose="02020603050405020304" pitchFamily="18" charset="0"/>
              <a:cs typeface="Times New Roman" panose="02020603050405020304" pitchFamily="18" charset="0"/>
            </a:endParaRPr>
          </a:p>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You cannot have more than one active ITF per benefit at a time</a:t>
            </a:r>
          </a:p>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ITF is no longer active once you submit a completed claim</a:t>
            </a:r>
          </a:p>
          <a:p>
            <a:pPr eaLnBrk="1" hangingPunct="1">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Once the ITF is no longer active (used or expired) another ITF can be submitted but if a 2</a:t>
            </a:r>
            <a:r>
              <a:rPr lang="en-US" altLang="en-US" sz="2800" baseline="30000" dirty="0">
                <a:latin typeface="Times New Roman" panose="02020603050405020304" pitchFamily="18" charset="0"/>
                <a:cs typeface="Times New Roman" panose="02020603050405020304" pitchFamily="18" charset="0"/>
              </a:rPr>
              <a:t>nd</a:t>
            </a:r>
            <a:r>
              <a:rPr lang="en-US" altLang="en-US" sz="2800" dirty="0">
                <a:latin typeface="Times New Roman" panose="02020603050405020304" pitchFamily="18" charset="0"/>
                <a:cs typeface="Times New Roman" panose="02020603050405020304" pitchFamily="18" charset="0"/>
              </a:rPr>
              <a:t> ITF is submitted while the first is still active, the 2</a:t>
            </a:r>
            <a:r>
              <a:rPr lang="en-US" altLang="en-US" sz="2800" baseline="30000" dirty="0">
                <a:latin typeface="Times New Roman" panose="02020603050405020304" pitchFamily="18" charset="0"/>
                <a:cs typeface="Times New Roman" panose="02020603050405020304" pitchFamily="18" charset="0"/>
              </a:rPr>
              <a:t>nd</a:t>
            </a:r>
            <a:r>
              <a:rPr lang="en-US" altLang="en-US" sz="2800" dirty="0">
                <a:latin typeface="Times New Roman" panose="02020603050405020304" pitchFamily="18" charset="0"/>
                <a:cs typeface="Times New Roman" panose="02020603050405020304" pitchFamily="18" charset="0"/>
              </a:rPr>
              <a:t> ITF will not be recognized</a:t>
            </a:r>
          </a:p>
          <a:p>
            <a:pPr marL="0" indent="0" eaLnBrk="1" hangingPunct="1">
              <a:buNone/>
              <a:defRPr/>
            </a:pPr>
            <a:endParaRPr lang="en-US" altLang="en-US" sz="2800" dirty="0">
              <a:latin typeface="Times New Roman" panose="02020603050405020304" pitchFamily="18" charset="0"/>
              <a:cs typeface="Times New Roman" panose="02020603050405020304" pitchFamily="18" charset="0"/>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28</a:t>
            </a:fld>
            <a:endParaRPr lang="en-US" altLang="en-US"/>
          </a:p>
        </p:txBody>
      </p:sp>
      <p:sp>
        <p:nvSpPr>
          <p:cNvPr id="2" name="Title 1"/>
          <p:cNvSpPr>
            <a:spLocks noGrp="1"/>
          </p:cNvSpPr>
          <p:nvPr>
            <p:ph type="title"/>
          </p:nvPr>
        </p:nvSpPr>
        <p:spPr>
          <a:xfrm>
            <a:off x="0" y="286558"/>
            <a:ext cx="8343900" cy="931862"/>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a:t>
            </a:r>
            <a:endParaRPr lang="en-US" sz="2700" dirty="0"/>
          </a:p>
        </p:txBody>
      </p:sp>
    </p:spTree>
    <p:extLst>
      <p:ext uri="{BB962C8B-B14F-4D97-AF65-F5344CB8AC3E}">
        <p14:creationId xmlns:p14="http://schemas.microsoft.com/office/powerpoint/2010/main" val="33772841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Content Placeholder 2"/>
          <p:cNvSpPr>
            <a:spLocks noGrp="1"/>
          </p:cNvSpPr>
          <p:nvPr>
            <p:ph idx="1"/>
          </p:nvPr>
        </p:nvSpPr>
        <p:spPr>
          <a:xfrm>
            <a:off x="612949" y="1529920"/>
            <a:ext cx="10952704" cy="4745375"/>
          </a:xfrm>
        </p:spPr>
        <p:txBody>
          <a:bodyPr/>
          <a:lstStyle/>
          <a:p>
            <a:pPr marL="0" indent="0" eaLnBrk="1" hangingPunct="1">
              <a:buNone/>
              <a:defRPr/>
            </a:pPr>
            <a:endParaRPr lang="en-US" altLang="en-US" sz="2800" dirty="0">
              <a:latin typeface="Times New Roman" panose="02020603050405020304" pitchFamily="18" charset="0"/>
              <a:cs typeface="Times New Roman" panose="02020603050405020304" pitchFamily="18" charset="0"/>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29</a:t>
            </a:fld>
            <a:endParaRPr lang="en-US" altLang="en-US"/>
          </a:p>
        </p:txBody>
      </p:sp>
      <p:sp>
        <p:nvSpPr>
          <p:cNvPr id="2" name="Title 1"/>
          <p:cNvSpPr>
            <a:spLocks noGrp="1"/>
          </p:cNvSpPr>
          <p:nvPr>
            <p:ph type="title"/>
          </p:nvPr>
        </p:nvSpPr>
        <p:spPr>
          <a:xfrm>
            <a:off x="0" y="297059"/>
            <a:ext cx="8343900" cy="931862"/>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a:t>
            </a:r>
            <a:endParaRPr lang="en-US" sz="2700" dirty="0"/>
          </a:p>
        </p:txBody>
      </p:sp>
      <p:sp>
        <p:nvSpPr>
          <p:cNvPr id="4" name="Arrow: Left-Right 3">
            <a:extLst>
              <a:ext uri="{FF2B5EF4-FFF2-40B4-BE49-F238E27FC236}">
                <a16:creationId xmlns:a16="http://schemas.microsoft.com/office/drawing/2014/main" id="{C980D384-4135-436B-B76D-02D8D03DE06B}"/>
              </a:ext>
            </a:extLst>
          </p:cNvPr>
          <p:cNvSpPr/>
          <p:nvPr/>
        </p:nvSpPr>
        <p:spPr>
          <a:xfrm>
            <a:off x="914819" y="2739279"/>
            <a:ext cx="10218336" cy="1045029"/>
          </a:xfrm>
          <a:prstGeom prst="leftRightArrow">
            <a:avLst/>
          </a:prstGeom>
          <a:solidFill>
            <a:srgbClr val="991A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7DA8CD18-484C-4125-BE8D-E496E111B9EE}"/>
              </a:ext>
            </a:extLst>
          </p:cNvPr>
          <p:cNvSpPr txBox="1"/>
          <p:nvPr/>
        </p:nvSpPr>
        <p:spPr>
          <a:xfrm>
            <a:off x="1050470" y="1805916"/>
            <a:ext cx="1355689" cy="646331"/>
          </a:xfrm>
          <a:prstGeom prst="rect">
            <a:avLst/>
          </a:prstGeom>
          <a:noFill/>
        </p:spPr>
        <p:txBody>
          <a:bodyPr wrap="square" rtlCol="0">
            <a:spAutoFit/>
          </a:bodyPr>
          <a:lstStyle/>
          <a:p>
            <a:pPr algn="ctr"/>
            <a:r>
              <a:rPr lang="en-US" b="1" dirty="0"/>
              <a:t>1</a:t>
            </a:r>
            <a:r>
              <a:rPr lang="en-US" b="1" baseline="30000" dirty="0"/>
              <a:t>st</a:t>
            </a:r>
            <a:r>
              <a:rPr lang="en-US" b="1" dirty="0"/>
              <a:t> ITF Filed Jan 2020</a:t>
            </a:r>
          </a:p>
        </p:txBody>
      </p:sp>
      <p:sp>
        <p:nvSpPr>
          <p:cNvPr id="7" name="TextBox 6">
            <a:extLst>
              <a:ext uri="{FF2B5EF4-FFF2-40B4-BE49-F238E27FC236}">
                <a16:creationId xmlns:a16="http://schemas.microsoft.com/office/drawing/2014/main" id="{EF705EC1-F846-4FC0-AC68-CC86360F35F7}"/>
              </a:ext>
            </a:extLst>
          </p:cNvPr>
          <p:cNvSpPr txBox="1"/>
          <p:nvPr/>
        </p:nvSpPr>
        <p:spPr>
          <a:xfrm>
            <a:off x="2905653" y="4014586"/>
            <a:ext cx="1467057" cy="646331"/>
          </a:xfrm>
          <a:prstGeom prst="rect">
            <a:avLst/>
          </a:prstGeom>
          <a:noFill/>
        </p:spPr>
        <p:txBody>
          <a:bodyPr wrap="square" rtlCol="0">
            <a:spAutoFit/>
          </a:bodyPr>
          <a:lstStyle/>
          <a:p>
            <a:pPr algn="ctr"/>
            <a:r>
              <a:rPr lang="en-US" b="1" dirty="0"/>
              <a:t>2</a:t>
            </a:r>
            <a:r>
              <a:rPr lang="en-US" b="1" baseline="30000" dirty="0"/>
              <a:t>nd</a:t>
            </a:r>
            <a:r>
              <a:rPr lang="en-US" b="1" dirty="0"/>
              <a:t> ITF Filed May 2020</a:t>
            </a:r>
          </a:p>
        </p:txBody>
      </p:sp>
      <p:sp>
        <p:nvSpPr>
          <p:cNvPr id="9" name="TextBox 8">
            <a:extLst>
              <a:ext uri="{FF2B5EF4-FFF2-40B4-BE49-F238E27FC236}">
                <a16:creationId xmlns:a16="http://schemas.microsoft.com/office/drawing/2014/main" id="{49BA1EAF-1AD8-4544-9D72-7EE5BCD5FDC9}"/>
              </a:ext>
            </a:extLst>
          </p:cNvPr>
          <p:cNvSpPr txBox="1"/>
          <p:nvPr/>
        </p:nvSpPr>
        <p:spPr>
          <a:xfrm>
            <a:off x="7362929" y="1820918"/>
            <a:ext cx="1716593" cy="646331"/>
          </a:xfrm>
          <a:prstGeom prst="rect">
            <a:avLst/>
          </a:prstGeom>
          <a:noFill/>
        </p:spPr>
        <p:txBody>
          <a:bodyPr wrap="square" rtlCol="0">
            <a:spAutoFit/>
          </a:bodyPr>
          <a:lstStyle/>
          <a:p>
            <a:pPr algn="ctr"/>
            <a:r>
              <a:rPr lang="en-US" b="1" dirty="0"/>
              <a:t>Claim Filed March 2021</a:t>
            </a:r>
          </a:p>
        </p:txBody>
      </p:sp>
      <p:sp>
        <p:nvSpPr>
          <p:cNvPr id="10" name="TextBox 9">
            <a:extLst>
              <a:ext uri="{FF2B5EF4-FFF2-40B4-BE49-F238E27FC236}">
                <a16:creationId xmlns:a16="http://schemas.microsoft.com/office/drawing/2014/main" id="{8B8B77D8-4381-4FD0-8AB1-865E852699B8}"/>
              </a:ext>
            </a:extLst>
          </p:cNvPr>
          <p:cNvSpPr txBox="1"/>
          <p:nvPr/>
        </p:nvSpPr>
        <p:spPr>
          <a:xfrm>
            <a:off x="1446963" y="3098578"/>
            <a:ext cx="9154048" cy="369332"/>
          </a:xfrm>
          <a:prstGeom prst="rect">
            <a:avLst/>
          </a:prstGeom>
          <a:noFill/>
        </p:spPr>
        <p:txBody>
          <a:bodyPr wrap="square" rtlCol="0">
            <a:spAutoFit/>
          </a:bodyPr>
          <a:lstStyle/>
          <a:p>
            <a:r>
              <a:rPr lang="en-US" dirty="0">
                <a:solidFill>
                  <a:schemeClr val="bg1"/>
                </a:solidFill>
              </a:rPr>
              <a:t>Jan  Feb	Mar  Apr	 May  Jun  Jul  Aug	 Sep  Oct  Nov  Dec  Jan  Feb  Mar  Apr  May  June  Jul</a:t>
            </a:r>
          </a:p>
        </p:txBody>
      </p:sp>
      <p:cxnSp>
        <p:nvCxnSpPr>
          <p:cNvPr id="11" name="Straight Arrow Connector 10">
            <a:extLst>
              <a:ext uri="{FF2B5EF4-FFF2-40B4-BE49-F238E27FC236}">
                <a16:creationId xmlns:a16="http://schemas.microsoft.com/office/drawing/2014/main" id="{25AA1C39-32F0-4DA5-BEED-BFFC6554909D}"/>
              </a:ext>
            </a:extLst>
          </p:cNvPr>
          <p:cNvCxnSpPr/>
          <p:nvPr/>
        </p:nvCxnSpPr>
        <p:spPr>
          <a:xfrm>
            <a:off x="1728315" y="2467249"/>
            <a:ext cx="0" cy="455300"/>
          </a:xfrm>
          <a:prstGeom prst="straightConnector1">
            <a:avLst/>
          </a:prstGeom>
          <a:ln w="76200">
            <a:solidFill>
              <a:srgbClr val="991A1E"/>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7D4C617D-1375-4B29-98D9-BD236C505CDF}"/>
              </a:ext>
            </a:extLst>
          </p:cNvPr>
          <p:cNvCxnSpPr>
            <a:cxnSpLocks/>
          </p:cNvCxnSpPr>
          <p:nvPr/>
        </p:nvCxnSpPr>
        <p:spPr>
          <a:xfrm flipV="1">
            <a:off x="3568843" y="3553079"/>
            <a:ext cx="0" cy="466262"/>
          </a:xfrm>
          <a:prstGeom prst="straightConnector1">
            <a:avLst/>
          </a:prstGeom>
          <a:ln w="76200">
            <a:solidFill>
              <a:srgbClr val="991A1E"/>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19240203-1D85-4A91-8BE9-85603BA59781}"/>
              </a:ext>
            </a:extLst>
          </p:cNvPr>
          <p:cNvCxnSpPr/>
          <p:nvPr/>
        </p:nvCxnSpPr>
        <p:spPr>
          <a:xfrm>
            <a:off x="8221225" y="2467249"/>
            <a:ext cx="0" cy="455300"/>
          </a:xfrm>
          <a:prstGeom prst="straightConnector1">
            <a:avLst/>
          </a:prstGeom>
          <a:ln w="76200">
            <a:solidFill>
              <a:srgbClr val="991A1E"/>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7B794871-D4AC-43DA-878F-08F6976F74F7}"/>
              </a:ext>
            </a:extLst>
          </p:cNvPr>
          <p:cNvSpPr txBox="1"/>
          <p:nvPr/>
        </p:nvSpPr>
        <p:spPr>
          <a:xfrm>
            <a:off x="612949" y="5206496"/>
            <a:ext cx="10520205" cy="523220"/>
          </a:xfrm>
          <a:prstGeom prst="rect">
            <a:avLst/>
          </a:prstGeom>
          <a:noFill/>
        </p:spPr>
        <p:txBody>
          <a:bodyPr wrap="square" rtlCol="0">
            <a:spAutoFit/>
          </a:bodyPr>
          <a:lstStyle/>
          <a:p>
            <a:pPr algn="ctr"/>
            <a:r>
              <a:rPr lang="en-US" sz="2800" b="1" dirty="0"/>
              <a:t>Which ITF would VA recognize for the March 2021 claim? </a:t>
            </a:r>
          </a:p>
        </p:txBody>
      </p:sp>
    </p:spTree>
    <p:extLst>
      <p:ext uri="{BB962C8B-B14F-4D97-AF65-F5344CB8AC3E}">
        <p14:creationId xmlns:p14="http://schemas.microsoft.com/office/powerpoint/2010/main" val="2393187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6894" y="1381992"/>
            <a:ext cx="10901548" cy="5025159"/>
          </a:xfrm>
        </p:spPr>
        <p:txBody>
          <a:bodyPr rtlCol="0">
            <a:normAutofit/>
          </a:bodyPr>
          <a:lstStyle/>
          <a:p>
            <a:pPr marL="0" indent="0">
              <a:buNone/>
              <a:defRPr/>
            </a:pPr>
            <a:r>
              <a:rPr lang="en-US" sz="2400" dirty="0">
                <a:latin typeface="Times New Roman" panose="02020603050405020304" pitchFamily="18" charset="0"/>
                <a:cs typeface="Times New Roman" panose="02020603050405020304" pitchFamily="18" charset="0"/>
              </a:rPr>
              <a:t>Veteran status…</a:t>
            </a:r>
          </a:p>
          <a:p>
            <a:pPr marL="0" lvl="1" indent="0">
              <a:buNone/>
              <a:defRPr/>
            </a:pPr>
            <a:r>
              <a:rPr lang="en-US" sz="2400" dirty="0">
                <a:latin typeface="Times New Roman" panose="02020603050405020304" pitchFamily="18" charset="0"/>
                <a:cs typeface="Times New Roman" panose="02020603050405020304" pitchFamily="18" charset="0"/>
              </a:rPr>
              <a:t>Who can we assist and what can we assist them with?</a:t>
            </a:r>
          </a:p>
          <a:p>
            <a:pPr marL="393192" lvl="1" indent="0">
              <a:buNone/>
              <a:defRPr/>
            </a:pPr>
            <a:endParaRPr lang="en-US" sz="800" dirty="0">
              <a:latin typeface="Times New Roman" panose="02020603050405020304" pitchFamily="18" charset="0"/>
              <a:cs typeface="Times New Roman" panose="02020603050405020304" pitchFamily="18" charset="0"/>
            </a:endParaRPr>
          </a:p>
        </p:txBody>
      </p:sp>
      <p:sp>
        <p:nvSpPr>
          <p:cNvPr id="10" name="Slide Number Placeholder 9"/>
          <p:cNvSpPr>
            <a:spLocks noGrp="1"/>
          </p:cNvSpPr>
          <p:nvPr>
            <p:ph type="sldNum" sz="quarter" idx="12"/>
          </p:nvPr>
        </p:nvSpPr>
        <p:spPr/>
        <p:txBody>
          <a:bodyPr/>
          <a:lstStyle/>
          <a:p>
            <a:pPr>
              <a:defRPr/>
            </a:pPr>
            <a:fld id="{9AB0663F-1689-4D0D-8025-54160C6DCCD8}" type="slidenum">
              <a:rPr lang="en-US"/>
              <a:pPr>
                <a:defRPr/>
              </a:pPr>
              <a:t>3</a:t>
            </a:fld>
            <a:endParaRPr lang="en-US" dirty="0"/>
          </a:p>
        </p:txBody>
      </p:sp>
      <p:sp>
        <p:nvSpPr>
          <p:cNvPr id="11269" name="TextBox 6"/>
          <p:cNvSpPr txBox="1">
            <a:spLocks noChangeArrowheads="1"/>
          </p:cNvSpPr>
          <p:nvPr/>
        </p:nvSpPr>
        <p:spPr bwMode="auto">
          <a:xfrm>
            <a:off x="0" y="145983"/>
            <a:ext cx="8338414" cy="923330"/>
          </a:xfrm>
          <a:prstGeom prst="rect">
            <a:avLst/>
          </a:prstGeom>
          <a:noFill/>
          <a:ln w="50800">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2700" b="1" dirty="0">
                <a:latin typeface="Times New Roman" panose="02020603050405020304" pitchFamily="18" charset="0"/>
                <a:cs typeface="Times New Roman" panose="02020603050405020304" pitchFamily="18" charset="0"/>
              </a:rPr>
              <a:t>WHO IS ELIGIBLE FOR BENEFITS?</a:t>
            </a:r>
          </a:p>
          <a:p>
            <a:pPr eaLnBrk="1" hangingPunct="1"/>
            <a:r>
              <a:rPr lang="en-US" altLang="en-US" sz="2700" b="1" dirty="0">
                <a:solidFill>
                  <a:srgbClr val="991A1E"/>
                </a:solidFill>
                <a:latin typeface="Times New Roman" panose="02020603050405020304" pitchFamily="18" charset="0"/>
                <a:cs typeface="Times New Roman" panose="02020603050405020304" pitchFamily="18" charset="0"/>
              </a:rPr>
              <a:t>(38 C.F.R. §3.12)</a:t>
            </a:r>
          </a:p>
        </p:txBody>
      </p:sp>
      <p:graphicFrame>
        <p:nvGraphicFramePr>
          <p:cNvPr id="2" name="Table 1"/>
          <p:cNvGraphicFramePr>
            <a:graphicFrameLocks noGrp="1"/>
          </p:cNvGraphicFramePr>
          <p:nvPr>
            <p:extLst>
              <p:ext uri="{D42A27DB-BD31-4B8C-83A1-F6EECF244321}">
                <p14:modId xmlns:p14="http://schemas.microsoft.com/office/powerpoint/2010/main" val="3894207460"/>
              </p:ext>
            </p:extLst>
          </p:nvPr>
        </p:nvGraphicFramePr>
        <p:xfrm>
          <a:off x="1939131" y="2370916"/>
          <a:ext cx="8313738" cy="3816418"/>
        </p:xfrm>
        <a:graphic>
          <a:graphicData uri="http://schemas.openxmlformats.org/drawingml/2006/table">
            <a:tbl>
              <a:tblPr firstRow="1" bandRow="1">
                <a:tableStyleId>{8799B23B-EC83-4686-B30A-512413B5E67A}</a:tableStyleId>
              </a:tblPr>
              <a:tblGrid>
                <a:gridCol w="4141282">
                  <a:extLst>
                    <a:ext uri="{9D8B030D-6E8A-4147-A177-3AD203B41FA5}">
                      <a16:colId xmlns:a16="http://schemas.microsoft.com/office/drawing/2014/main" val="20000"/>
                    </a:ext>
                  </a:extLst>
                </a:gridCol>
                <a:gridCol w="4172456">
                  <a:extLst>
                    <a:ext uri="{9D8B030D-6E8A-4147-A177-3AD203B41FA5}">
                      <a16:colId xmlns:a16="http://schemas.microsoft.com/office/drawing/2014/main" val="20001"/>
                    </a:ext>
                  </a:extLst>
                </a:gridCol>
              </a:tblGrid>
              <a:tr h="529948">
                <a:tc>
                  <a:txBody>
                    <a:bodyPr/>
                    <a:lstStyle/>
                    <a:p>
                      <a:r>
                        <a:rPr lang="en-US" sz="2000" dirty="0">
                          <a:latin typeface="Times New Roman" panose="02020603050405020304" pitchFamily="18" charset="0"/>
                          <a:cs typeface="Times New Roman" panose="02020603050405020304" pitchFamily="18" charset="0"/>
                        </a:rPr>
                        <a:t>Honorable</a:t>
                      </a:r>
                    </a:p>
                  </a:txBody>
                  <a:tcPr/>
                </a:tc>
                <a:tc rowSpan="5">
                  <a:txBody>
                    <a:bodyPr/>
                    <a:lstStyle/>
                    <a:p>
                      <a:endParaRPr lang="en-US" sz="2000" b="1" dirty="0">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Although eligibility to VA benefits  may be affected by the type of discharge, the VFW represents all veterans except those who have received a dishonorable discharge.</a:t>
                      </a:r>
                    </a:p>
                    <a:p>
                      <a:endParaRPr lang="en-US" sz="20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688362">
                <a:tc>
                  <a:txBody>
                    <a:bodyPr/>
                    <a:lstStyle/>
                    <a:p>
                      <a:r>
                        <a:rPr lang="en-US" sz="2000" b="1" dirty="0">
                          <a:latin typeface="Times New Roman" panose="02020603050405020304" pitchFamily="18" charset="0"/>
                          <a:cs typeface="Times New Roman" panose="02020603050405020304" pitchFamily="18" charset="0"/>
                        </a:rPr>
                        <a:t>General,</a:t>
                      </a:r>
                      <a:r>
                        <a:rPr lang="en-US" sz="2000" b="1" baseline="0" dirty="0">
                          <a:latin typeface="Times New Roman" panose="02020603050405020304" pitchFamily="18" charset="0"/>
                          <a:cs typeface="Times New Roman" panose="02020603050405020304" pitchFamily="18" charset="0"/>
                        </a:rPr>
                        <a:t> General under Honorable</a:t>
                      </a:r>
                      <a:endParaRPr lang="en-US" sz="2000" b="1" dirty="0">
                        <a:latin typeface="Times New Roman" panose="02020603050405020304" pitchFamily="18" charset="0"/>
                        <a:cs typeface="Times New Roman" panose="02020603050405020304" pitchFamily="18" charset="0"/>
                      </a:endParaRPr>
                    </a:p>
                  </a:txBody>
                  <a:tcPr/>
                </a:tc>
                <a:tc vMerge="1">
                  <a:txBody>
                    <a:bodyPr/>
                    <a:lstStyle/>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596073">
                <a:tc>
                  <a:txBody>
                    <a:bodyPr/>
                    <a:lstStyle/>
                    <a:p>
                      <a:r>
                        <a:rPr lang="en-US" sz="2000" b="1" dirty="0">
                          <a:latin typeface="Times New Roman" panose="02020603050405020304" pitchFamily="18" charset="0"/>
                          <a:cs typeface="Times New Roman" panose="02020603050405020304" pitchFamily="18" charset="0"/>
                        </a:rPr>
                        <a:t>Other than Honorable</a:t>
                      </a:r>
                    </a:p>
                  </a:txBody>
                  <a:tcPr/>
                </a:tc>
                <a:tc vMerge="1">
                  <a:txBody>
                    <a:bodyPr/>
                    <a:lstStyle/>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783725">
                <a:tc>
                  <a:txBody>
                    <a:bodyPr/>
                    <a:lstStyle/>
                    <a:p>
                      <a:r>
                        <a:rPr lang="en-US" sz="2000" b="1" dirty="0">
                          <a:latin typeface="Times New Roman" panose="02020603050405020304" pitchFamily="18" charset="0"/>
                          <a:cs typeface="Times New Roman" panose="02020603050405020304" pitchFamily="18" charset="0"/>
                        </a:rPr>
                        <a:t>Uncharacterized/Entry Level Separation</a:t>
                      </a:r>
                    </a:p>
                  </a:txBody>
                  <a:tcPr/>
                </a:tc>
                <a:tc vMerge="1">
                  <a:txBody>
                    <a:bodyPr/>
                    <a:lstStyle/>
                    <a:p>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r h="688362">
                <a:tc>
                  <a:txBody>
                    <a:bodyPr/>
                    <a:lstStyle/>
                    <a:p>
                      <a:r>
                        <a:rPr lang="en-US" sz="2000" b="1" dirty="0">
                          <a:latin typeface="Times New Roman" panose="02020603050405020304" pitchFamily="18" charset="0"/>
                          <a:cs typeface="Times New Roman" panose="02020603050405020304" pitchFamily="18" charset="0"/>
                        </a:rPr>
                        <a:t>Bad Conduct</a:t>
                      </a: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4"/>
                  </a:ext>
                </a:extLst>
              </a:tr>
              <a:tr h="529948">
                <a:tc>
                  <a:txBody>
                    <a:bodyPr/>
                    <a:lstStyle/>
                    <a:p>
                      <a:r>
                        <a:rPr lang="en-US" sz="2000" b="1" dirty="0">
                          <a:latin typeface="Times New Roman" panose="02020603050405020304" pitchFamily="18" charset="0"/>
                          <a:cs typeface="Times New Roman" panose="02020603050405020304" pitchFamily="18" charset="0"/>
                        </a:rPr>
                        <a:t>Dishonorable</a:t>
                      </a:r>
                      <a:r>
                        <a:rPr lang="en-US" sz="2000" b="1" baseline="0" dirty="0">
                          <a:latin typeface="Times New Roman" panose="02020603050405020304" pitchFamily="18" charset="0"/>
                          <a:cs typeface="Times New Roman" panose="02020603050405020304" pitchFamily="18" charset="0"/>
                        </a:rPr>
                        <a:t> </a:t>
                      </a:r>
                      <a:endParaRPr lang="en-US" sz="2000" b="1" dirty="0">
                        <a:latin typeface="Times New Roman" panose="02020603050405020304" pitchFamily="18" charset="0"/>
                        <a:cs typeface="Times New Roman" panose="02020603050405020304" pitchFamily="18" charset="0"/>
                      </a:endParaRPr>
                    </a:p>
                  </a:txBody>
                  <a:tcPr/>
                </a:tc>
                <a:tc>
                  <a:txBody>
                    <a:bodyPr/>
                    <a:lstStyle/>
                    <a:p>
                      <a:r>
                        <a:rPr lang="en-US" sz="2000" b="1" dirty="0">
                          <a:latin typeface="Times New Roman" panose="02020603050405020304" pitchFamily="18" charset="0"/>
                          <a:cs typeface="Times New Roman" panose="02020603050405020304" pitchFamily="18" charset="0"/>
                        </a:rPr>
                        <a:t>Not</a:t>
                      </a:r>
                      <a:r>
                        <a:rPr lang="en-US" sz="2000" b="1" baseline="0" dirty="0">
                          <a:latin typeface="Times New Roman" panose="02020603050405020304" pitchFamily="18" charset="0"/>
                          <a:cs typeface="Times New Roman" panose="02020603050405020304" pitchFamily="18" charset="0"/>
                        </a:rPr>
                        <a:t> unless discharge is upgraded</a:t>
                      </a:r>
                      <a:endParaRPr lang="en-US" sz="2000"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6950962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Content Placeholder 2"/>
          <p:cNvSpPr>
            <a:spLocks noGrp="1"/>
          </p:cNvSpPr>
          <p:nvPr>
            <p:ph idx="1"/>
          </p:nvPr>
        </p:nvSpPr>
        <p:spPr>
          <a:xfrm>
            <a:off x="612949" y="1529920"/>
            <a:ext cx="10952704" cy="4745375"/>
          </a:xfrm>
        </p:spPr>
        <p:txBody>
          <a:bodyPr/>
          <a:lstStyle/>
          <a:p>
            <a:pPr marL="0" indent="0" eaLnBrk="1" hangingPunct="1">
              <a:buNone/>
              <a:defRPr/>
            </a:pPr>
            <a:endParaRPr lang="en-US" altLang="en-US" sz="2800" dirty="0">
              <a:latin typeface="Times New Roman" panose="02020603050405020304" pitchFamily="18" charset="0"/>
              <a:cs typeface="Times New Roman" panose="02020603050405020304" pitchFamily="18" charset="0"/>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30</a:t>
            </a:fld>
            <a:endParaRPr lang="en-US" altLang="en-US"/>
          </a:p>
        </p:txBody>
      </p:sp>
      <p:sp>
        <p:nvSpPr>
          <p:cNvPr id="2" name="Title 1"/>
          <p:cNvSpPr>
            <a:spLocks noGrp="1"/>
          </p:cNvSpPr>
          <p:nvPr>
            <p:ph type="title"/>
          </p:nvPr>
        </p:nvSpPr>
        <p:spPr>
          <a:xfrm>
            <a:off x="0" y="287011"/>
            <a:ext cx="8343900" cy="931862"/>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a:t>
            </a:r>
            <a:endParaRPr lang="en-US" sz="2700" dirty="0"/>
          </a:p>
        </p:txBody>
      </p:sp>
      <p:sp>
        <p:nvSpPr>
          <p:cNvPr id="4" name="Arrow: Left-Right 3">
            <a:extLst>
              <a:ext uri="{FF2B5EF4-FFF2-40B4-BE49-F238E27FC236}">
                <a16:creationId xmlns:a16="http://schemas.microsoft.com/office/drawing/2014/main" id="{C980D384-4135-436B-B76D-02D8D03DE06B}"/>
              </a:ext>
            </a:extLst>
          </p:cNvPr>
          <p:cNvSpPr/>
          <p:nvPr/>
        </p:nvSpPr>
        <p:spPr>
          <a:xfrm>
            <a:off x="914819" y="2739279"/>
            <a:ext cx="10218336" cy="1045029"/>
          </a:xfrm>
          <a:prstGeom prst="leftRightArrow">
            <a:avLst/>
          </a:prstGeom>
          <a:solidFill>
            <a:srgbClr val="991A1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7DA8CD18-484C-4125-BE8D-E496E111B9EE}"/>
              </a:ext>
            </a:extLst>
          </p:cNvPr>
          <p:cNvSpPr txBox="1"/>
          <p:nvPr/>
        </p:nvSpPr>
        <p:spPr>
          <a:xfrm>
            <a:off x="1050470" y="1805916"/>
            <a:ext cx="1355689" cy="646331"/>
          </a:xfrm>
          <a:prstGeom prst="rect">
            <a:avLst/>
          </a:prstGeom>
          <a:noFill/>
        </p:spPr>
        <p:txBody>
          <a:bodyPr wrap="square" rtlCol="0">
            <a:spAutoFit/>
          </a:bodyPr>
          <a:lstStyle/>
          <a:p>
            <a:pPr algn="ctr"/>
            <a:r>
              <a:rPr lang="en-US" b="1" dirty="0"/>
              <a:t>1</a:t>
            </a:r>
            <a:r>
              <a:rPr lang="en-US" b="1" baseline="30000" dirty="0"/>
              <a:t>st</a:t>
            </a:r>
            <a:r>
              <a:rPr lang="en-US" b="1" dirty="0"/>
              <a:t> ITF Filed Jan 2020</a:t>
            </a:r>
          </a:p>
        </p:txBody>
      </p:sp>
      <p:sp>
        <p:nvSpPr>
          <p:cNvPr id="7" name="TextBox 6">
            <a:extLst>
              <a:ext uri="{FF2B5EF4-FFF2-40B4-BE49-F238E27FC236}">
                <a16:creationId xmlns:a16="http://schemas.microsoft.com/office/drawing/2014/main" id="{EF705EC1-F846-4FC0-AC68-CC86360F35F7}"/>
              </a:ext>
            </a:extLst>
          </p:cNvPr>
          <p:cNvSpPr txBox="1"/>
          <p:nvPr/>
        </p:nvSpPr>
        <p:spPr>
          <a:xfrm>
            <a:off x="2905653" y="4014586"/>
            <a:ext cx="1467057" cy="646331"/>
          </a:xfrm>
          <a:prstGeom prst="rect">
            <a:avLst/>
          </a:prstGeom>
          <a:noFill/>
        </p:spPr>
        <p:txBody>
          <a:bodyPr wrap="square" rtlCol="0">
            <a:spAutoFit/>
          </a:bodyPr>
          <a:lstStyle/>
          <a:p>
            <a:pPr algn="ctr"/>
            <a:r>
              <a:rPr lang="en-US" b="1" dirty="0"/>
              <a:t>2</a:t>
            </a:r>
            <a:r>
              <a:rPr lang="en-US" b="1" baseline="30000" dirty="0"/>
              <a:t>nd</a:t>
            </a:r>
            <a:r>
              <a:rPr lang="en-US" b="1" dirty="0"/>
              <a:t> ITF Filed May 2020</a:t>
            </a:r>
          </a:p>
        </p:txBody>
      </p:sp>
      <p:sp>
        <p:nvSpPr>
          <p:cNvPr id="9" name="TextBox 8">
            <a:extLst>
              <a:ext uri="{FF2B5EF4-FFF2-40B4-BE49-F238E27FC236}">
                <a16:creationId xmlns:a16="http://schemas.microsoft.com/office/drawing/2014/main" id="{49BA1EAF-1AD8-4544-9D72-7EE5BCD5FDC9}"/>
              </a:ext>
            </a:extLst>
          </p:cNvPr>
          <p:cNvSpPr txBox="1"/>
          <p:nvPr/>
        </p:nvSpPr>
        <p:spPr>
          <a:xfrm>
            <a:off x="7362929" y="1820918"/>
            <a:ext cx="1716593" cy="646331"/>
          </a:xfrm>
          <a:prstGeom prst="rect">
            <a:avLst/>
          </a:prstGeom>
          <a:noFill/>
        </p:spPr>
        <p:txBody>
          <a:bodyPr wrap="square" rtlCol="0">
            <a:spAutoFit/>
          </a:bodyPr>
          <a:lstStyle/>
          <a:p>
            <a:pPr algn="ctr"/>
            <a:r>
              <a:rPr lang="en-US" b="1" dirty="0"/>
              <a:t>Claim Filed March 2021</a:t>
            </a:r>
          </a:p>
        </p:txBody>
      </p:sp>
      <p:sp>
        <p:nvSpPr>
          <p:cNvPr id="10" name="TextBox 9">
            <a:extLst>
              <a:ext uri="{FF2B5EF4-FFF2-40B4-BE49-F238E27FC236}">
                <a16:creationId xmlns:a16="http://schemas.microsoft.com/office/drawing/2014/main" id="{8B8B77D8-4381-4FD0-8AB1-865E852699B8}"/>
              </a:ext>
            </a:extLst>
          </p:cNvPr>
          <p:cNvSpPr txBox="1"/>
          <p:nvPr/>
        </p:nvSpPr>
        <p:spPr>
          <a:xfrm>
            <a:off x="1446963" y="3098578"/>
            <a:ext cx="9154048" cy="369332"/>
          </a:xfrm>
          <a:prstGeom prst="rect">
            <a:avLst/>
          </a:prstGeom>
          <a:noFill/>
        </p:spPr>
        <p:txBody>
          <a:bodyPr wrap="square" rtlCol="0">
            <a:spAutoFit/>
          </a:bodyPr>
          <a:lstStyle/>
          <a:p>
            <a:r>
              <a:rPr lang="en-US" dirty="0">
                <a:solidFill>
                  <a:schemeClr val="bg1"/>
                </a:solidFill>
              </a:rPr>
              <a:t>Jan  Feb	Mar  Apr	 May  Jun  Jul  Aug	 Sep  Oct  Nov  Dec  Jan  Feb  Mar  Apr  May  June  Jul</a:t>
            </a:r>
          </a:p>
        </p:txBody>
      </p:sp>
      <p:cxnSp>
        <p:nvCxnSpPr>
          <p:cNvPr id="11" name="Straight Arrow Connector 10">
            <a:extLst>
              <a:ext uri="{FF2B5EF4-FFF2-40B4-BE49-F238E27FC236}">
                <a16:creationId xmlns:a16="http://schemas.microsoft.com/office/drawing/2014/main" id="{25AA1C39-32F0-4DA5-BEED-BFFC6554909D}"/>
              </a:ext>
            </a:extLst>
          </p:cNvPr>
          <p:cNvCxnSpPr/>
          <p:nvPr/>
        </p:nvCxnSpPr>
        <p:spPr>
          <a:xfrm>
            <a:off x="1728315" y="2467249"/>
            <a:ext cx="0" cy="455300"/>
          </a:xfrm>
          <a:prstGeom prst="straightConnector1">
            <a:avLst/>
          </a:prstGeom>
          <a:ln w="76200">
            <a:solidFill>
              <a:srgbClr val="991A1E"/>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7D4C617D-1375-4B29-98D9-BD236C505CDF}"/>
              </a:ext>
            </a:extLst>
          </p:cNvPr>
          <p:cNvCxnSpPr>
            <a:cxnSpLocks/>
          </p:cNvCxnSpPr>
          <p:nvPr/>
        </p:nvCxnSpPr>
        <p:spPr>
          <a:xfrm flipV="1">
            <a:off x="3620762" y="3551177"/>
            <a:ext cx="0" cy="466262"/>
          </a:xfrm>
          <a:prstGeom prst="straightConnector1">
            <a:avLst/>
          </a:prstGeom>
          <a:ln w="76200">
            <a:solidFill>
              <a:srgbClr val="991A1E"/>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19240203-1D85-4A91-8BE9-85603BA59781}"/>
              </a:ext>
            </a:extLst>
          </p:cNvPr>
          <p:cNvCxnSpPr/>
          <p:nvPr/>
        </p:nvCxnSpPr>
        <p:spPr>
          <a:xfrm>
            <a:off x="8221225" y="2467249"/>
            <a:ext cx="0" cy="455300"/>
          </a:xfrm>
          <a:prstGeom prst="straightConnector1">
            <a:avLst/>
          </a:prstGeom>
          <a:ln w="76200">
            <a:solidFill>
              <a:srgbClr val="991A1E"/>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7B794871-D4AC-43DA-878F-08F6976F74F7}"/>
              </a:ext>
            </a:extLst>
          </p:cNvPr>
          <p:cNvSpPr txBox="1"/>
          <p:nvPr/>
        </p:nvSpPr>
        <p:spPr>
          <a:xfrm>
            <a:off x="626347" y="5493722"/>
            <a:ext cx="10520205" cy="954107"/>
          </a:xfrm>
          <a:prstGeom prst="rect">
            <a:avLst/>
          </a:prstGeom>
          <a:noFill/>
        </p:spPr>
        <p:txBody>
          <a:bodyPr wrap="square" rtlCol="0">
            <a:spAutoFit/>
          </a:bodyPr>
          <a:lstStyle/>
          <a:p>
            <a:pPr algn="ctr"/>
            <a:r>
              <a:rPr lang="en-US" sz="2800" b="1" dirty="0"/>
              <a:t>Neither ITF is valid; the veteran’s effective date of claim would be March 2021</a:t>
            </a:r>
          </a:p>
        </p:txBody>
      </p:sp>
      <p:sp>
        <p:nvSpPr>
          <p:cNvPr id="6" name="TextBox 5">
            <a:extLst>
              <a:ext uri="{FF2B5EF4-FFF2-40B4-BE49-F238E27FC236}">
                <a16:creationId xmlns:a16="http://schemas.microsoft.com/office/drawing/2014/main" id="{FC7BBAE2-6BD7-427C-9718-159E02299D90}"/>
              </a:ext>
            </a:extLst>
          </p:cNvPr>
          <p:cNvSpPr txBox="1"/>
          <p:nvPr/>
        </p:nvSpPr>
        <p:spPr>
          <a:xfrm>
            <a:off x="826055" y="1351415"/>
            <a:ext cx="1804518" cy="369332"/>
          </a:xfrm>
          <a:prstGeom prst="rect">
            <a:avLst/>
          </a:prstGeom>
          <a:noFill/>
        </p:spPr>
        <p:txBody>
          <a:bodyPr wrap="square" rtlCol="0">
            <a:spAutoFit/>
          </a:bodyPr>
          <a:lstStyle/>
          <a:p>
            <a:pPr algn="ctr"/>
            <a:r>
              <a:rPr lang="en-US" b="1" dirty="0"/>
              <a:t>Expired</a:t>
            </a:r>
          </a:p>
        </p:txBody>
      </p:sp>
      <p:cxnSp>
        <p:nvCxnSpPr>
          <p:cNvPr id="18" name="Straight Connector 17">
            <a:extLst>
              <a:ext uri="{FF2B5EF4-FFF2-40B4-BE49-F238E27FC236}">
                <a16:creationId xmlns:a16="http://schemas.microsoft.com/office/drawing/2014/main" id="{396C9985-8529-420D-8B23-E4F39E720EF7}"/>
              </a:ext>
            </a:extLst>
          </p:cNvPr>
          <p:cNvCxnSpPr>
            <a:cxnSpLocks/>
          </p:cNvCxnSpPr>
          <p:nvPr/>
        </p:nvCxnSpPr>
        <p:spPr>
          <a:xfrm>
            <a:off x="1071822" y="1751466"/>
            <a:ext cx="1355689" cy="736228"/>
          </a:xfrm>
          <a:prstGeom prst="line">
            <a:avLst/>
          </a:prstGeom>
          <a:ln w="57150">
            <a:solidFill>
              <a:srgbClr val="991A1E"/>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419FE2E5-140F-453E-94B6-291E753FD222}"/>
              </a:ext>
            </a:extLst>
          </p:cNvPr>
          <p:cNvCxnSpPr>
            <a:cxnSpLocks/>
          </p:cNvCxnSpPr>
          <p:nvPr/>
        </p:nvCxnSpPr>
        <p:spPr>
          <a:xfrm flipV="1">
            <a:off x="1071820" y="1720747"/>
            <a:ext cx="1334339" cy="765535"/>
          </a:xfrm>
          <a:prstGeom prst="line">
            <a:avLst/>
          </a:prstGeom>
          <a:ln w="57150">
            <a:solidFill>
              <a:srgbClr val="991A1E"/>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1B4C056B-0A5D-40D3-A101-841C3DFE6241}"/>
              </a:ext>
            </a:extLst>
          </p:cNvPr>
          <p:cNvCxnSpPr>
            <a:cxnSpLocks/>
          </p:cNvCxnSpPr>
          <p:nvPr/>
        </p:nvCxnSpPr>
        <p:spPr>
          <a:xfrm>
            <a:off x="2901675" y="3926990"/>
            <a:ext cx="1355689" cy="736228"/>
          </a:xfrm>
          <a:prstGeom prst="line">
            <a:avLst/>
          </a:prstGeom>
          <a:ln w="57150">
            <a:solidFill>
              <a:srgbClr val="991A1E"/>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0E23E10C-FBAD-4063-82F6-52E0C0DF0CC5}"/>
              </a:ext>
            </a:extLst>
          </p:cNvPr>
          <p:cNvCxnSpPr>
            <a:cxnSpLocks/>
          </p:cNvCxnSpPr>
          <p:nvPr/>
        </p:nvCxnSpPr>
        <p:spPr>
          <a:xfrm flipV="1">
            <a:off x="2901673" y="3896271"/>
            <a:ext cx="1334339" cy="765535"/>
          </a:xfrm>
          <a:prstGeom prst="line">
            <a:avLst/>
          </a:prstGeom>
          <a:ln w="57150">
            <a:solidFill>
              <a:srgbClr val="991A1E"/>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13A592BC-53B5-41BA-9FB3-2C75A1454281}"/>
              </a:ext>
            </a:extLst>
          </p:cNvPr>
          <p:cNvSpPr txBox="1"/>
          <p:nvPr/>
        </p:nvSpPr>
        <p:spPr>
          <a:xfrm>
            <a:off x="1575919" y="4710367"/>
            <a:ext cx="4126523" cy="646331"/>
          </a:xfrm>
          <a:prstGeom prst="rect">
            <a:avLst/>
          </a:prstGeom>
          <a:noFill/>
        </p:spPr>
        <p:txBody>
          <a:bodyPr wrap="square" rtlCol="0">
            <a:spAutoFit/>
          </a:bodyPr>
          <a:lstStyle/>
          <a:p>
            <a:pPr algn="ctr"/>
            <a:r>
              <a:rPr lang="en-US" b="1" dirty="0"/>
              <a:t>Not Recognized because an active ITF was pending when submitted</a:t>
            </a:r>
          </a:p>
        </p:txBody>
      </p:sp>
    </p:spTree>
    <p:extLst>
      <p:ext uri="{BB962C8B-B14F-4D97-AF65-F5344CB8AC3E}">
        <p14:creationId xmlns:p14="http://schemas.microsoft.com/office/powerpoint/2010/main" val="15056643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Content Placeholder 2"/>
          <p:cNvSpPr>
            <a:spLocks noGrp="1"/>
          </p:cNvSpPr>
          <p:nvPr>
            <p:ph idx="1"/>
          </p:nvPr>
        </p:nvSpPr>
        <p:spPr>
          <a:xfrm>
            <a:off x="120580" y="1298271"/>
            <a:ext cx="11826910" cy="5203013"/>
          </a:xfrm>
        </p:spPr>
        <p:txBody>
          <a:bodyPr/>
          <a:lstStyle/>
          <a:p>
            <a:pPr>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If a veteran was previously denied a benefit, VA will not accept an ITF for that specific issue</a:t>
            </a:r>
          </a:p>
          <a:p>
            <a:pPr>
              <a:buFont typeface="Wingdings" panose="05000000000000000000" pitchFamily="2" charset="2"/>
              <a:buChar char="Ø"/>
              <a:defRPr/>
            </a:pPr>
            <a:endParaRPr lang="en-US" altLang="en-US" sz="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If an ITF is submitted for a previously denied issue VA will notify the veteran that they did not accept the ITF and the effective date will not be preserved</a:t>
            </a:r>
          </a:p>
          <a:p>
            <a:pPr>
              <a:buFont typeface="Wingdings" panose="05000000000000000000" pitchFamily="2" charset="2"/>
              <a:buChar char="Ø"/>
              <a:defRPr/>
            </a:pPr>
            <a:endParaRPr lang="en-US" altLang="en-US" sz="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Instead, the veteran must submit a Supplemental Claim (VA form 20-0995) with new and relevant evidence (This will be explained in the Appeals class)</a:t>
            </a:r>
          </a:p>
          <a:p>
            <a:pPr>
              <a:buFont typeface="Wingdings" panose="05000000000000000000" pitchFamily="2" charset="2"/>
              <a:buChar char="Ø"/>
              <a:defRPr/>
            </a:pPr>
            <a:endParaRPr lang="en-US" altLang="en-US" sz="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The veteran can still submit an ITF for other issues</a:t>
            </a:r>
          </a:p>
          <a:p>
            <a:pPr>
              <a:buFont typeface="Wingdings" panose="05000000000000000000" pitchFamily="2" charset="2"/>
              <a:buChar char="Ø"/>
              <a:defRPr/>
            </a:pPr>
            <a:endParaRPr lang="en-US" altLang="en-US" sz="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defRPr/>
            </a:pPr>
            <a:r>
              <a:rPr lang="en-US" altLang="en-US" sz="2800" dirty="0">
                <a:latin typeface="Times New Roman" panose="02020603050405020304" pitchFamily="18" charset="0"/>
                <a:cs typeface="Times New Roman" panose="02020603050405020304" pitchFamily="18" charset="0"/>
              </a:rPr>
              <a:t>This policy was addressed by the Fed. Circuit in July 2021 – The Court decided that ITF regulations apply to Supplemental Claims; we are still waiting for clarification on how VA will implement this change </a:t>
            </a:r>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31</a:t>
            </a:fld>
            <a:endParaRPr lang="en-US" altLang="en-US" dirty="0"/>
          </a:p>
        </p:txBody>
      </p:sp>
      <p:sp>
        <p:nvSpPr>
          <p:cNvPr id="2" name="Title 1"/>
          <p:cNvSpPr>
            <a:spLocks noGrp="1"/>
          </p:cNvSpPr>
          <p:nvPr>
            <p:ph type="title"/>
          </p:nvPr>
        </p:nvSpPr>
        <p:spPr>
          <a:xfrm>
            <a:off x="0" y="0"/>
            <a:ext cx="5803392" cy="1298271"/>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 – SUPPLEMENTAL CLAIMS</a:t>
            </a:r>
            <a:endParaRPr lang="en-US" sz="2700" dirty="0"/>
          </a:p>
        </p:txBody>
      </p:sp>
    </p:spTree>
    <p:extLst>
      <p:ext uri="{BB962C8B-B14F-4D97-AF65-F5344CB8AC3E}">
        <p14:creationId xmlns:p14="http://schemas.microsoft.com/office/powerpoint/2010/main" val="25953077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Content Placeholder 2"/>
          <p:cNvSpPr>
            <a:spLocks noGrp="1"/>
          </p:cNvSpPr>
          <p:nvPr>
            <p:ph idx="1"/>
          </p:nvPr>
        </p:nvSpPr>
        <p:spPr>
          <a:xfrm>
            <a:off x="633045" y="1316737"/>
            <a:ext cx="10942655" cy="5404739"/>
          </a:xfrm>
        </p:spPr>
        <p:txBody>
          <a:bodyPr/>
          <a:lstStyle/>
          <a:p>
            <a:pPr>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Section I</a:t>
            </a:r>
          </a:p>
          <a:p>
            <a:pPr lvl="1">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Block 1 – Use the claimant’s name, usually this is the veteran but may be a dependent </a:t>
            </a:r>
          </a:p>
          <a:p>
            <a:pPr lvl="1">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Block 3 – Only complete if you have it otherwise leave blank</a:t>
            </a:r>
          </a:p>
          <a:p>
            <a:pPr lvl="1">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Block 5 – Do not use if the veteran is the claimant</a:t>
            </a:r>
          </a:p>
          <a:p>
            <a:pPr lvl="1">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Block 10 – Ask – if claimant is unsure check yes </a:t>
            </a:r>
          </a:p>
          <a:p>
            <a:pPr lvl="1">
              <a:buFont typeface="Wingdings" panose="05000000000000000000" pitchFamily="2" charset="2"/>
              <a:buChar char="Ø"/>
            </a:pPr>
            <a:endParaRPr lang="en-US" altLang="en-US" sz="1000" dirty="0">
              <a:latin typeface="Times New Roman" panose="02020603050405020304" pitchFamily="18" charset="0"/>
              <a:cs typeface="Times New Roman" panose="02020603050405020304" pitchFamily="18" charset="0"/>
            </a:endParaRPr>
          </a:p>
          <a:p>
            <a:pPr marL="171450" lvl="1" indent="-171450">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Section II</a:t>
            </a:r>
          </a:p>
          <a:p>
            <a:pPr marL="628650" lvl="2" indent="-171450">
              <a:buFont typeface="Wingdings" panose="05000000000000000000" pitchFamily="2" charset="2"/>
              <a:buChar char="Ø"/>
            </a:pPr>
            <a:r>
              <a:rPr lang="en-US" altLang="en-US" dirty="0">
                <a:latin typeface="Times New Roman" panose="02020603050405020304" pitchFamily="18" charset="0"/>
                <a:cs typeface="Times New Roman" panose="02020603050405020304" pitchFamily="18" charset="0"/>
              </a:rPr>
              <a:t>Key notes: select which benefit(s) the veteran or claimant will file for</a:t>
            </a:r>
          </a:p>
          <a:p>
            <a:pPr marL="628650" lvl="2" indent="-171450">
              <a:buFont typeface="Wingdings" panose="05000000000000000000" pitchFamily="2" charset="2"/>
              <a:buChar char="Ø"/>
            </a:pPr>
            <a:endParaRPr lang="en-US" altLang="en-US" sz="1000" dirty="0">
              <a:latin typeface="Times New Roman" panose="02020603050405020304" pitchFamily="18" charset="0"/>
              <a:cs typeface="Times New Roman" panose="02020603050405020304" pitchFamily="18" charset="0"/>
            </a:endParaRPr>
          </a:p>
          <a:p>
            <a:pPr marL="280988" lvl="2" indent="-280988">
              <a:buFont typeface="Wingdings" panose="05000000000000000000" pitchFamily="2" charset="2"/>
              <a:buChar char="Ø"/>
            </a:pPr>
            <a:r>
              <a:rPr lang="en-US" altLang="en-US" sz="2800" dirty="0">
                <a:latin typeface="Times New Roman" panose="02020603050405020304" pitchFamily="18" charset="0"/>
                <a:cs typeface="Times New Roman" panose="02020603050405020304" pitchFamily="18" charset="0"/>
              </a:rPr>
              <a:t>Section III</a:t>
            </a:r>
          </a:p>
          <a:p>
            <a:pPr marL="738188" lvl="3" indent="-280988">
              <a:buFont typeface="Wingdings" panose="05000000000000000000" pitchFamily="2" charset="2"/>
              <a:buChar char="Ø"/>
            </a:pPr>
            <a:r>
              <a:rPr lang="en-US" altLang="en-US" sz="2400" dirty="0">
                <a:latin typeface="Times New Roman" panose="02020603050405020304" pitchFamily="18" charset="0"/>
                <a:cs typeface="Times New Roman" panose="02020603050405020304" pitchFamily="18" charset="0"/>
              </a:rPr>
              <a:t>Key notes: You can only sign for the veteran if it is not their original claim; remember to put Veterans of Foreign Wars in block 15</a:t>
            </a:r>
          </a:p>
          <a:p>
            <a:pPr marL="628650" lvl="2" indent="-171450">
              <a:buFont typeface="Wingdings" panose="05000000000000000000" pitchFamily="2" charset="2"/>
              <a:buChar char="Ø"/>
            </a:pPr>
            <a:endParaRPr lang="en-US" altLang="en-US" dirty="0">
              <a:latin typeface="Times New Roman" panose="02020603050405020304" pitchFamily="18" charset="0"/>
              <a:cs typeface="Times New Roman" panose="02020603050405020304" pitchFamily="18" charset="0"/>
            </a:endParaRPr>
          </a:p>
          <a:p>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solidFill>
                  <a:prstClr val="black">
                    <a:tint val="75000"/>
                  </a:prstClr>
                </a:solidFill>
              </a:rPr>
              <a:pPr/>
              <a:t>32</a:t>
            </a:fld>
            <a:endParaRPr lang="en-US" altLang="en-US">
              <a:solidFill>
                <a:prstClr val="black">
                  <a:tint val="75000"/>
                </a:prstClr>
              </a:solidFill>
            </a:endParaRPr>
          </a:p>
        </p:txBody>
      </p:sp>
      <p:sp>
        <p:nvSpPr>
          <p:cNvPr id="2" name="Title 1"/>
          <p:cNvSpPr>
            <a:spLocks noGrp="1"/>
          </p:cNvSpPr>
          <p:nvPr>
            <p:ph type="title"/>
          </p:nvPr>
        </p:nvSpPr>
        <p:spPr>
          <a:xfrm>
            <a:off x="0" y="431543"/>
            <a:ext cx="6864096" cy="780288"/>
          </a:xfrm>
        </p:spPr>
        <p:txBody>
          <a:bodyPr>
            <a:normAutofit/>
          </a:bodyPr>
          <a:lstStyle/>
          <a:p>
            <a:pPr>
              <a:defRPr/>
            </a:pPr>
            <a:r>
              <a:rPr lang="en-US" sz="2700" dirty="0">
                <a:latin typeface="Times New Roman" panose="02020603050405020304" pitchFamily="18" charset="0"/>
                <a:cs typeface="Times New Roman" panose="02020603050405020304" pitchFamily="18" charset="0"/>
              </a:rPr>
              <a:t>HOW TO COMPLETE THE 21-0966</a:t>
            </a:r>
          </a:p>
        </p:txBody>
      </p:sp>
    </p:spTree>
    <p:extLst>
      <p:ext uri="{BB962C8B-B14F-4D97-AF65-F5344CB8AC3E}">
        <p14:creationId xmlns:p14="http://schemas.microsoft.com/office/powerpoint/2010/main" val="12167907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Content Placeholder 2"/>
          <p:cNvSpPr>
            <a:spLocks noGrp="1"/>
          </p:cNvSpPr>
          <p:nvPr>
            <p:ph idx="1"/>
          </p:nvPr>
        </p:nvSpPr>
        <p:spPr/>
        <p:txBody>
          <a:bodyPr/>
          <a:lstStyle/>
          <a:p>
            <a:endParaRPr lang="en-US" altLang="en-US" sz="4800" b="1" dirty="0"/>
          </a:p>
          <a:p>
            <a:endParaRPr lang="en-US" altLang="en-US" sz="4800" b="1" dirty="0"/>
          </a:p>
          <a:p>
            <a:pPr marL="0" indent="0" algn="ctr">
              <a:buNone/>
            </a:pPr>
            <a:r>
              <a:rPr lang="en-US" altLang="en-US" sz="4800" b="1" dirty="0">
                <a:latin typeface="Times New Roman" panose="02020603050405020304" pitchFamily="18" charset="0"/>
                <a:cs typeface="Times New Roman" panose="02020603050405020304" pitchFamily="18" charset="0"/>
              </a:rPr>
              <a:t>When should you file an ITF?</a:t>
            </a:r>
            <a:endParaRPr lang="en-US" altLang="en-US" sz="4400" b="1"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A52124A5-1B9B-4B07-834C-F8730363EEE2}" type="slidenum">
              <a:rPr lang="en-US" altLang="en-US" smtClean="0"/>
              <a:pPr/>
              <a:t>33</a:t>
            </a:fld>
            <a:endParaRPr lang="en-US" altLang="en-US"/>
          </a:p>
        </p:txBody>
      </p:sp>
      <p:sp>
        <p:nvSpPr>
          <p:cNvPr id="7" name="Title 1"/>
          <p:cNvSpPr>
            <a:spLocks noGrp="1"/>
          </p:cNvSpPr>
          <p:nvPr>
            <p:ph type="title"/>
          </p:nvPr>
        </p:nvSpPr>
        <p:spPr>
          <a:xfrm>
            <a:off x="0" y="286558"/>
            <a:ext cx="8343900" cy="931862"/>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INTENT TO FILE</a:t>
            </a:r>
            <a:endParaRPr lang="en-US" sz="2700" dirty="0"/>
          </a:p>
        </p:txBody>
      </p:sp>
    </p:spTree>
    <p:extLst>
      <p:ext uri="{BB962C8B-B14F-4D97-AF65-F5344CB8AC3E}">
        <p14:creationId xmlns:p14="http://schemas.microsoft.com/office/powerpoint/2010/main" val="16933971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Content Placeholder 2"/>
          <p:cNvSpPr>
            <a:spLocks noGrp="1"/>
          </p:cNvSpPr>
          <p:nvPr>
            <p:ph idx="1"/>
          </p:nvPr>
        </p:nvSpPr>
        <p:spPr>
          <a:xfrm>
            <a:off x="612949" y="1529919"/>
            <a:ext cx="10962751" cy="4214846"/>
          </a:xfrm>
        </p:spPr>
        <p:txBody>
          <a:bodyPr/>
          <a:lstStyle/>
          <a:p>
            <a:endParaRPr lang="en-US" altLang="en-US" sz="4800" b="1" dirty="0"/>
          </a:p>
          <a:p>
            <a:pPr marL="0" indent="0" algn="ctr">
              <a:buNone/>
            </a:pPr>
            <a:r>
              <a:rPr lang="en-US" altLang="en-US" dirty="0">
                <a:latin typeface="Times New Roman" panose="02020603050405020304" pitchFamily="18" charset="0"/>
                <a:cs typeface="Times New Roman" panose="02020603050405020304" pitchFamily="18" charset="0"/>
              </a:rPr>
              <a:t>In your packet there is a completed 21-22, ITF, and an instruction sheet for Thomas Patton. Review each form and determine if they are filled out completely.</a:t>
            </a:r>
            <a:endParaRPr lang="en-US" altLang="en-US" sz="28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A52124A5-1B9B-4B07-834C-F8730363EEE2}" type="slidenum">
              <a:rPr lang="en-US" altLang="en-US" smtClean="0"/>
              <a:pPr/>
              <a:t>34</a:t>
            </a:fld>
            <a:endParaRPr lang="en-US" altLang="en-US"/>
          </a:p>
        </p:txBody>
      </p:sp>
      <p:sp>
        <p:nvSpPr>
          <p:cNvPr id="7" name="Title 1"/>
          <p:cNvSpPr>
            <a:spLocks noGrp="1"/>
          </p:cNvSpPr>
          <p:nvPr>
            <p:ph type="title"/>
          </p:nvPr>
        </p:nvSpPr>
        <p:spPr>
          <a:xfrm>
            <a:off x="0" y="296607"/>
            <a:ext cx="8343900" cy="931862"/>
          </a:xfrm>
        </p:spPr>
        <p:txBody>
          <a:bodyPr>
            <a:normAutofit/>
          </a:bodyPr>
          <a:lstStyle/>
          <a:p>
            <a:pPr>
              <a:defRPr/>
            </a:pPr>
            <a:r>
              <a:rPr lang="en-US" altLang="en-US" sz="2700" dirty="0">
                <a:latin typeface="Times New Roman" panose="02020603050405020304" pitchFamily="18" charset="0"/>
                <a:cs typeface="Times New Roman" panose="02020603050405020304" pitchFamily="18" charset="0"/>
              </a:rPr>
              <a:t>PRACTICE</a:t>
            </a:r>
            <a:endParaRPr lang="en-US" sz="2700" dirty="0"/>
          </a:p>
        </p:txBody>
      </p:sp>
    </p:spTree>
    <p:extLst>
      <p:ext uri="{BB962C8B-B14F-4D97-AF65-F5344CB8AC3E}">
        <p14:creationId xmlns:p14="http://schemas.microsoft.com/office/powerpoint/2010/main" val="3837443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idx="1"/>
          </p:nvPr>
        </p:nvSpPr>
        <p:spPr>
          <a:xfrm>
            <a:off x="609600" y="1807369"/>
            <a:ext cx="10972800" cy="4021137"/>
          </a:xfrm>
        </p:spPr>
        <p:txBody>
          <a:bodyPr>
            <a:normAutofit lnSpcReduction="10000"/>
          </a:bodyPr>
          <a:lstStyle/>
          <a:p>
            <a:pPr marL="109728" indent="0">
              <a:lnSpc>
                <a:spcPct val="110000"/>
              </a:lnSpc>
              <a:spcBef>
                <a:spcPts val="0"/>
              </a:spcBef>
              <a:buNone/>
              <a:defRPr/>
            </a:pPr>
            <a:r>
              <a:rPr lang="en-US" sz="2600" dirty="0">
                <a:latin typeface="Times New Roman" panose="02020603050405020304" pitchFamily="18" charset="0"/>
                <a:cs typeface="Times New Roman" panose="02020603050405020304" pitchFamily="18" charset="0"/>
              </a:rPr>
              <a:t>VA administrative decisions are used when VA needs to determine eligibility to benefits</a:t>
            </a:r>
          </a:p>
          <a:p>
            <a:pPr marL="109728" indent="0">
              <a:lnSpc>
                <a:spcPct val="110000"/>
              </a:lnSpc>
              <a:spcBef>
                <a:spcPts val="0"/>
              </a:spcBef>
              <a:buNone/>
              <a:defRPr/>
            </a:pPr>
            <a:endParaRPr lang="en-US" sz="2600" dirty="0">
              <a:latin typeface="Times New Roman" panose="02020603050405020304" pitchFamily="18" charset="0"/>
              <a:cs typeface="Times New Roman" panose="02020603050405020304" pitchFamily="18" charset="0"/>
            </a:endParaRPr>
          </a:p>
          <a:p>
            <a:pPr marL="109728" indent="0">
              <a:lnSpc>
                <a:spcPct val="110000"/>
              </a:lnSpc>
              <a:spcBef>
                <a:spcPts val="0"/>
              </a:spcBef>
              <a:buNone/>
              <a:defRPr/>
            </a:pPr>
            <a:r>
              <a:rPr lang="en-US" sz="2600" dirty="0">
                <a:latin typeface="Times New Roman" panose="02020603050405020304" pitchFamily="18" charset="0"/>
                <a:cs typeface="Times New Roman" panose="02020603050405020304" pitchFamily="18" charset="0"/>
              </a:rPr>
              <a:t>Some examples include:</a:t>
            </a:r>
          </a:p>
          <a:p>
            <a:pPr marL="566738" indent="-334963">
              <a:lnSpc>
                <a:spcPct val="110000"/>
              </a:lnSpc>
              <a:spcBef>
                <a:spcPts val="0"/>
              </a:spcBef>
              <a:defRPr/>
            </a:pPr>
            <a:r>
              <a:rPr lang="en-US" sz="2600" dirty="0">
                <a:latin typeface="Times New Roman" panose="02020603050405020304" pitchFamily="18" charset="0"/>
                <a:cs typeface="Times New Roman" panose="02020603050405020304" pitchFamily="18" charset="0"/>
              </a:rPr>
              <a:t>Line of Duty</a:t>
            </a:r>
          </a:p>
          <a:p>
            <a:pPr marL="566738" indent="-334963">
              <a:lnSpc>
                <a:spcPct val="110000"/>
              </a:lnSpc>
              <a:spcBef>
                <a:spcPts val="0"/>
              </a:spcBef>
              <a:defRPr/>
            </a:pPr>
            <a:r>
              <a:rPr lang="en-US" sz="2600" dirty="0">
                <a:latin typeface="Times New Roman" panose="02020603050405020304" pitchFamily="18" charset="0"/>
                <a:cs typeface="Times New Roman" panose="02020603050405020304" pitchFamily="18" charset="0"/>
              </a:rPr>
              <a:t>Character of Discharge Determinations</a:t>
            </a:r>
          </a:p>
          <a:p>
            <a:pPr marL="1733741" lvl="4" indent="0" algn="ctr">
              <a:lnSpc>
                <a:spcPct val="110000"/>
              </a:lnSpc>
              <a:spcBef>
                <a:spcPts val="0"/>
              </a:spcBef>
              <a:buNone/>
              <a:defRPr/>
            </a:pPr>
            <a:endParaRPr lang="en-US" sz="2600" dirty="0">
              <a:latin typeface="Times New Roman" panose="02020603050405020304" pitchFamily="18" charset="0"/>
              <a:cs typeface="Times New Roman" panose="02020603050405020304" pitchFamily="18" charset="0"/>
            </a:endParaRPr>
          </a:p>
          <a:p>
            <a:pPr marL="0" lvl="4" indent="0">
              <a:lnSpc>
                <a:spcPct val="110000"/>
              </a:lnSpc>
              <a:spcBef>
                <a:spcPts val="0"/>
              </a:spcBef>
              <a:buNone/>
              <a:defRPr/>
            </a:pPr>
            <a:r>
              <a:rPr lang="en-US" sz="2800" dirty="0">
                <a:solidFill>
                  <a:schemeClr val="tx1">
                    <a:lumMod val="75000"/>
                    <a:lumOff val="25000"/>
                  </a:schemeClr>
                </a:solidFill>
                <a:latin typeface="Times New Roman" panose="02020603050405020304" pitchFamily="18" charset="0"/>
                <a:cs typeface="Times New Roman" panose="02020603050405020304" pitchFamily="18" charset="0"/>
              </a:rPr>
              <a:t>Administrative decisions are full decisions and can be appealed in the same manner as any other VA decision </a:t>
            </a:r>
            <a:endParaRPr lang="en-US" dirty="0">
              <a:solidFill>
                <a:schemeClr val="tx1">
                  <a:lumMod val="75000"/>
                  <a:lumOff val="25000"/>
                </a:schemeClr>
              </a:solidFill>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4</a:t>
            </a:fld>
            <a:endParaRPr lang="en-US" altLang="en-US"/>
          </a:p>
        </p:txBody>
      </p:sp>
      <p:sp>
        <p:nvSpPr>
          <p:cNvPr id="2" name="Title 1"/>
          <p:cNvSpPr>
            <a:spLocks noGrp="1"/>
          </p:cNvSpPr>
          <p:nvPr>
            <p:ph type="title"/>
          </p:nvPr>
        </p:nvSpPr>
        <p:spPr>
          <a:xfrm>
            <a:off x="0" y="136524"/>
            <a:ext cx="8686800" cy="1143000"/>
          </a:xfrm>
        </p:spPr>
        <p:txBody>
          <a:bodyPr>
            <a:noAutofit/>
          </a:bodyPr>
          <a:lstStyle/>
          <a:p>
            <a:pPr>
              <a:defRPr/>
            </a:pPr>
            <a:br>
              <a:rPr lang="en-US" altLang="en-US" sz="2700" dirty="0">
                <a:latin typeface="Times New Roman" panose="02020603050405020304" pitchFamily="18" charset="0"/>
                <a:cs typeface="Times New Roman" panose="02020603050405020304" pitchFamily="18" charset="0"/>
              </a:rPr>
            </a:br>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ADMINISTRATIVE DECISIONS</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3658716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Content Placeholder 2"/>
          <p:cNvSpPr>
            <a:spLocks noGrp="1"/>
          </p:cNvSpPr>
          <p:nvPr>
            <p:ph idx="1"/>
          </p:nvPr>
        </p:nvSpPr>
        <p:spPr>
          <a:xfrm>
            <a:off x="617516" y="1846264"/>
            <a:ext cx="10984675" cy="4021137"/>
          </a:xfrm>
        </p:spPr>
        <p:txBody>
          <a:bodyPr>
            <a:normAutofit/>
          </a:bodyPr>
          <a:lstStyle/>
          <a:p>
            <a:pPr marL="109728" indent="0">
              <a:lnSpc>
                <a:spcPct val="110000"/>
              </a:lnSpc>
              <a:spcBef>
                <a:spcPts val="0"/>
              </a:spcBef>
              <a:buNone/>
              <a:defRPr/>
            </a:pPr>
            <a:endParaRPr lang="en-US" sz="2600" b="1" u="sng" dirty="0">
              <a:latin typeface="Times New Roman" panose="02020603050405020304" pitchFamily="18" charset="0"/>
              <a:cs typeface="Times New Roman" panose="02020603050405020304" pitchFamily="18" charset="0"/>
            </a:endParaRPr>
          </a:p>
          <a:p>
            <a:pPr marL="0" indent="0">
              <a:lnSpc>
                <a:spcPct val="110000"/>
              </a:lnSpc>
              <a:spcBef>
                <a:spcPts val="0"/>
              </a:spcBef>
              <a:buNone/>
              <a:defRPr/>
            </a:pPr>
            <a:r>
              <a:rPr lang="en-US" sz="2600" b="1" u="sng" dirty="0">
                <a:latin typeface="Times New Roman" panose="02020603050405020304" pitchFamily="18" charset="0"/>
                <a:cs typeface="Times New Roman" panose="02020603050405020304" pitchFamily="18" charset="0"/>
              </a:rPr>
              <a:t>Purpose</a:t>
            </a:r>
            <a:r>
              <a:rPr lang="en-US" sz="2600" b="1" dirty="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To ensure that beneficiaries have responsible, qualified representation in the preparation, presentation, and prosecution of claims for veterans' benefits.</a:t>
            </a:r>
          </a:p>
          <a:p>
            <a:pPr marL="1733741" lvl="4" indent="0">
              <a:lnSpc>
                <a:spcPct val="110000"/>
              </a:lnSpc>
              <a:spcBef>
                <a:spcPts val="0"/>
              </a:spcBef>
              <a:buNone/>
              <a:defRPr/>
            </a:pPr>
            <a:endParaRPr lang="en-US" sz="2600" dirty="0">
              <a:latin typeface="Times New Roman" panose="02020603050405020304" pitchFamily="18" charset="0"/>
              <a:cs typeface="Times New Roman" panose="02020603050405020304" pitchFamily="18" charset="0"/>
            </a:endParaRPr>
          </a:p>
          <a:p>
            <a:pPr marL="457200" lvl="4" indent="-457200">
              <a:lnSpc>
                <a:spcPct val="110000"/>
              </a:lnSpc>
              <a:spcBef>
                <a:spcPts val="0"/>
              </a:spcBef>
              <a:buClr>
                <a:schemeClr val="tx1"/>
              </a:buClr>
              <a:buFont typeface="Wingdings" panose="05000000000000000000" pitchFamily="2" charset="2"/>
              <a:buChar char="Ø"/>
              <a:defRPr/>
            </a:pPr>
            <a:r>
              <a:rPr lang="en-US" sz="2600" b="1" dirty="0">
                <a:solidFill>
                  <a:srgbClr val="991A1E"/>
                </a:solidFill>
                <a:latin typeface="Times New Roman" panose="02020603050405020304" pitchFamily="18" charset="0"/>
                <a:cs typeface="Times New Roman" panose="02020603050405020304" pitchFamily="18" charset="0"/>
              </a:rPr>
              <a:t>38 CFR §14.626</a:t>
            </a:r>
          </a:p>
          <a:p>
            <a:pPr marL="1733741" lvl="4" indent="0" algn="ctr">
              <a:lnSpc>
                <a:spcPct val="110000"/>
              </a:lnSpc>
              <a:spcBef>
                <a:spcPts val="0"/>
              </a:spcBef>
              <a:buNone/>
              <a:defRPr/>
            </a:pPr>
            <a:endParaRPr lang="en-US" sz="2600" dirty="0">
              <a:latin typeface="Times New Roman" panose="02020603050405020304" pitchFamily="18" charset="0"/>
              <a:cs typeface="Times New Roman" panose="02020603050405020304" pitchFamily="18" charset="0"/>
            </a:endParaRPr>
          </a:p>
          <a:p>
            <a:pPr marL="1733741" lvl="4" indent="0">
              <a:lnSpc>
                <a:spcPct val="110000"/>
              </a:lnSpc>
              <a:spcBef>
                <a:spcPts val="0"/>
              </a:spcBef>
              <a:buNone/>
              <a:defRPr/>
            </a:pPr>
            <a:r>
              <a:rPr lang="en-US" sz="2800" dirty="0">
                <a:solidFill>
                  <a:schemeClr val="tx1">
                    <a:lumMod val="75000"/>
                    <a:lumOff val="25000"/>
                  </a:schemeClr>
                </a:solidFill>
                <a:latin typeface="Times New Roman" panose="02020603050405020304" pitchFamily="18" charset="0"/>
                <a:cs typeface="Times New Roman" panose="02020603050405020304" pitchFamily="18" charset="0"/>
              </a:rPr>
              <a:t>	</a:t>
            </a:r>
            <a:endParaRPr lang="en-US" dirty="0">
              <a:solidFill>
                <a:schemeClr val="tx1">
                  <a:lumMod val="75000"/>
                  <a:lumOff val="25000"/>
                </a:schemeClr>
              </a:solidFill>
            </a:endParaRP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5</a:t>
            </a:fld>
            <a:endParaRPr lang="en-US" altLang="en-US"/>
          </a:p>
        </p:txBody>
      </p:sp>
      <p:sp>
        <p:nvSpPr>
          <p:cNvPr id="2" name="Title 1"/>
          <p:cNvSpPr>
            <a:spLocks noGrp="1"/>
          </p:cNvSpPr>
          <p:nvPr>
            <p:ph type="title"/>
          </p:nvPr>
        </p:nvSpPr>
        <p:spPr>
          <a:xfrm>
            <a:off x="0" y="136524"/>
            <a:ext cx="8686800" cy="1143000"/>
          </a:xfrm>
        </p:spPr>
        <p:txBody>
          <a:bodyPr>
            <a:noAutofit/>
          </a:bodyPr>
          <a:lstStyle/>
          <a:p>
            <a:pPr>
              <a:defRPr/>
            </a:pPr>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REPRESENTATION - VA REGULATIONS</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3986069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605642" y="1725614"/>
            <a:ext cx="10984675" cy="4022725"/>
          </a:xfrm>
        </p:spPr>
        <p:txBody>
          <a:bodyPr/>
          <a:lstStyle/>
          <a:p>
            <a:pPr eaLnBrk="1" hangingPunct="1">
              <a:buClr>
                <a:schemeClr val="tx1"/>
              </a:buClr>
              <a:buFont typeface="Wingdings" panose="05000000000000000000" pitchFamily="2" charset="2"/>
              <a:buChar char="Ø"/>
            </a:pPr>
            <a:r>
              <a:rPr lang="en-US" altLang="en-US" sz="2800" b="1" dirty="0">
                <a:solidFill>
                  <a:srgbClr val="991A1E"/>
                </a:solidFill>
                <a:latin typeface="Times New Roman" panose="02020603050405020304" pitchFamily="18" charset="0"/>
                <a:cs typeface="Times New Roman" panose="02020603050405020304" pitchFamily="18" charset="0"/>
              </a:rPr>
              <a:t>§ 14.629 </a:t>
            </a:r>
            <a:r>
              <a:rPr lang="en-US" altLang="en-US" sz="2800" dirty="0">
                <a:latin typeface="Times New Roman" panose="02020603050405020304" pitchFamily="18" charset="0"/>
                <a:cs typeface="Times New Roman" panose="02020603050405020304" pitchFamily="18" charset="0"/>
              </a:rPr>
              <a:t>Requirements for accreditation of service organization representatives; agents; and attorneys.</a:t>
            </a:r>
          </a:p>
          <a:p>
            <a:pPr eaLnBrk="1" hangingPunct="1">
              <a:buClr>
                <a:schemeClr val="tx1"/>
              </a:buClr>
              <a:buFont typeface="Wingdings" panose="05000000000000000000" pitchFamily="2" charset="2"/>
              <a:buChar char="Ø"/>
            </a:pPr>
            <a:endParaRPr lang="en-US" altLang="en-US" sz="2800" dirty="0">
              <a:latin typeface="Times New Roman" panose="02020603050405020304" pitchFamily="18" charset="0"/>
              <a:cs typeface="Times New Roman" panose="02020603050405020304" pitchFamily="18" charset="0"/>
            </a:endParaRPr>
          </a:p>
          <a:p>
            <a:pPr eaLnBrk="1" hangingPunct="1">
              <a:buClr>
                <a:schemeClr val="tx1"/>
              </a:buClr>
              <a:buFont typeface="Wingdings" panose="05000000000000000000" pitchFamily="2" charset="2"/>
              <a:buChar char="Ø"/>
            </a:pPr>
            <a:r>
              <a:rPr lang="en-US" altLang="en-US" sz="2800" b="1" dirty="0">
                <a:solidFill>
                  <a:srgbClr val="991A1E"/>
                </a:solidFill>
                <a:latin typeface="Times New Roman" panose="02020603050405020304" pitchFamily="18" charset="0"/>
                <a:cs typeface="Times New Roman" panose="02020603050405020304" pitchFamily="18" charset="0"/>
              </a:rPr>
              <a:t>§ 14.630 </a:t>
            </a:r>
            <a:r>
              <a:rPr lang="en-US" altLang="en-US" sz="2800" dirty="0">
                <a:latin typeface="Times New Roman" panose="02020603050405020304" pitchFamily="18" charset="0"/>
                <a:cs typeface="Times New Roman" panose="02020603050405020304" pitchFamily="18" charset="0"/>
              </a:rPr>
              <a:t>Authorization for a particular claim</a:t>
            </a:r>
          </a:p>
          <a:p>
            <a:pPr eaLnBrk="1" hangingPunct="1"/>
            <a:endParaRPr lang="en-US" altLang="en-US" sz="2400" dirty="0"/>
          </a:p>
          <a:p>
            <a:pPr eaLnBrk="1" hangingPunct="1"/>
            <a:endParaRPr lang="en-US" altLang="en-US" sz="2400" dirty="0"/>
          </a:p>
          <a:p>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6</a:t>
            </a:fld>
            <a:endParaRPr lang="en-US" altLang="en-US"/>
          </a:p>
        </p:txBody>
      </p:sp>
      <p:sp>
        <p:nvSpPr>
          <p:cNvPr id="2" name="Title 1"/>
          <p:cNvSpPr>
            <a:spLocks noGrp="1"/>
          </p:cNvSpPr>
          <p:nvPr>
            <p:ph type="title"/>
          </p:nvPr>
        </p:nvSpPr>
        <p:spPr>
          <a:xfrm>
            <a:off x="0" y="115819"/>
            <a:ext cx="8229600" cy="1143000"/>
          </a:xfrm>
        </p:spPr>
        <p:txBody>
          <a:bodyPr>
            <a:noAutofit/>
          </a:bodyPr>
          <a:lstStyle/>
          <a:p>
            <a:pPr>
              <a:defRPr/>
            </a:pPr>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REPRESENTATION - VA REGULATIONS</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2358857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641268" y="1393236"/>
            <a:ext cx="10937174" cy="4882058"/>
          </a:xfrm>
        </p:spPr>
        <p:txBody>
          <a:bodyPr/>
          <a:lstStyle/>
          <a:p>
            <a:pPr marL="566928" indent="-457200">
              <a:lnSpc>
                <a:spcPct val="110000"/>
              </a:lnSpc>
              <a:spcBef>
                <a:spcPts val="0"/>
              </a:spcBef>
              <a:buClr>
                <a:schemeClr val="tx1"/>
              </a:buClr>
              <a:buFont typeface="Wingdings" panose="05000000000000000000" pitchFamily="2" charset="2"/>
              <a:buChar char="Ø"/>
              <a:defRPr/>
            </a:pPr>
            <a:r>
              <a:rPr lang="en-US" altLang="en-US" sz="2800" b="1" dirty="0">
                <a:solidFill>
                  <a:srgbClr val="991A1E"/>
                </a:solidFill>
                <a:latin typeface="Times New Roman" panose="02020603050405020304" pitchFamily="18" charset="0"/>
                <a:cs typeface="Times New Roman" panose="02020603050405020304" pitchFamily="18" charset="0"/>
              </a:rPr>
              <a:t>§14.631  </a:t>
            </a:r>
            <a:r>
              <a:rPr lang="en-US" altLang="en-US" sz="2800" dirty="0">
                <a:latin typeface="Times New Roman" panose="02020603050405020304" pitchFamily="18" charset="0"/>
                <a:cs typeface="Times New Roman" panose="02020603050405020304" pitchFamily="18" charset="0"/>
              </a:rPr>
              <a:t>Powers of attorney; disclosure of claimant information.</a:t>
            </a:r>
          </a:p>
          <a:p>
            <a:pPr marL="566928" indent="-457200">
              <a:lnSpc>
                <a:spcPct val="110000"/>
              </a:lnSpc>
              <a:spcBef>
                <a:spcPts val="0"/>
              </a:spcBef>
              <a:buFont typeface="Wingdings" panose="05000000000000000000" pitchFamily="2" charset="2"/>
              <a:buChar char="Ø"/>
              <a:defRPr/>
            </a:pPr>
            <a:endParaRPr lang="en-US" sz="600" b="1" dirty="0">
              <a:latin typeface="Times New Roman" panose="02020603050405020304" pitchFamily="18" charset="0"/>
              <a:cs typeface="Times New Roman" panose="02020603050405020304" pitchFamily="18" charset="0"/>
            </a:endParaRPr>
          </a:p>
          <a:p>
            <a:pPr marL="566928" indent="-457200">
              <a:lnSpc>
                <a:spcPct val="110000"/>
              </a:lnSpc>
              <a:spcBef>
                <a:spcPts val="0"/>
              </a:spcBef>
              <a:buFont typeface="Wingdings" panose="05000000000000000000" pitchFamily="2" charset="2"/>
              <a:buChar char="Ø"/>
              <a:defRPr/>
            </a:pPr>
            <a:r>
              <a:rPr lang="en-US" sz="2800" b="1" dirty="0">
                <a:latin typeface="Times New Roman" panose="02020603050405020304" pitchFamily="18" charset="0"/>
                <a:cs typeface="Times New Roman" panose="02020603050405020304" pitchFamily="18" charset="0"/>
              </a:rPr>
              <a:t>VA Form 21-22</a:t>
            </a:r>
            <a:r>
              <a:rPr lang="en-US" sz="2800" dirty="0">
                <a:latin typeface="Times New Roman" panose="02020603050405020304" pitchFamily="18" charset="0"/>
                <a:cs typeface="Times New Roman" panose="02020603050405020304" pitchFamily="18" charset="0"/>
              </a:rPr>
              <a:t>, February 2019*</a:t>
            </a:r>
          </a:p>
          <a:p>
            <a:pPr marL="1005078" lvl="1" indent="-457200">
              <a:lnSpc>
                <a:spcPct val="110000"/>
              </a:lnSpc>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Required for representation </a:t>
            </a:r>
          </a:p>
          <a:p>
            <a:pPr marL="1005078" lvl="1" indent="-457200">
              <a:lnSpc>
                <a:spcPct val="110000"/>
              </a:lnSpc>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Authorizes VA disclosure of information to VFW</a:t>
            </a:r>
          </a:p>
          <a:p>
            <a:pPr marL="1005078" lvl="1" indent="-457200">
              <a:lnSpc>
                <a:spcPct val="110000"/>
              </a:lnSpc>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Requires signature of the claimant and the VFW</a:t>
            </a:r>
          </a:p>
          <a:p>
            <a:pPr marL="1005078" lvl="1" indent="-457200">
              <a:lnSpc>
                <a:spcPct val="110000"/>
              </a:lnSpc>
              <a:spcBef>
                <a:spcPts val="0"/>
              </a:spcBef>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If an outdated form is used or of record VA will </a:t>
            </a:r>
            <a:r>
              <a:rPr lang="en-US" b="1" dirty="0">
                <a:solidFill>
                  <a:srgbClr val="991A1E"/>
                </a:solidFill>
                <a:latin typeface="Times New Roman" panose="02020603050405020304" pitchFamily="18" charset="0"/>
                <a:cs typeface="Times New Roman" panose="02020603050405020304" pitchFamily="18" charset="0"/>
              </a:rPr>
              <a:t>restrict our access to the file</a:t>
            </a:r>
            <a:r>
              <a:rPr lang="en-US" b="1" dirty="0">
                <a:solidFill>
                  <a:srgbClr val="FF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send a current version to the veteran to fill out and return – this will not affect the outcome of the claim</a:t>
            </a:r>
            <a:endParaRPr lang="en-US" sz="2400" dirty="0">
              <a:latin typeface="Times New Roman" panose="02020603050405020304" pitchFamily="18" charset="0"/>
              <a:cs typeface="Times New Roman" panose="02020603050405020304" pitchFamily="18" charset="0"/>
            </a:endParaRPr>
          </a:p>
          <a:p>
            <a:pPr marL="1005078" lvl="2" indent="0">
              <a:lnSpc>
                <a:spcPct val="110000"/>
              </a:lnSpc>
              <a:spcBef>
                <a:spcPts val="0"/>
              </a:spcBef>
              <a:buNone/>
              <a:defRPr/>
            </a:pPr>
            <a:r>
              <a:rPr lang="en-US" dirty="0">
                <a:solidFill>
                  <a:schemeClr val="tx1">
                    <a:lumMod val="75000"/>
                    <a:lumOff val="25000"/>
                  </a:schemeClr>
                </a:solidFill>
                <a:latin typeface="Times New Roman" panose="02020603050405020304" pitchFamily="18" charset="0"/>
                <a:cs typeface="Times New Roman" panose="02020603050405020304" pitchFamily="18" charset="0"/>
              </a:rPr>
              <a:t>		</a:t>
            </a:r>
          </a:p>
          <a:p>
            <a:pPr>
              <a:defRPr/>
            </a:pPr>
            <a:endParaRPr lang="en-US" altLang="en-US" dirty="0"/>
          </a:p>
        </p:txBody>
      </p:sp>
      <p:sp>
        <p:nvSpPr>
          <p:cNvPr id="3" name="Slide Number Placeholder 2"/>
          <p:cNvSpPr>
            <a:spLocks noGrp="1"/>
          </p:cNvSpPr>
          <p:nvPr>
            <p:ph type="sldNum" sz="quarter" idx="12"/>
          </p:nvPr>
        </p:nvSpPr>
        <p:spPr/>
        <p:txBody>
          <a:bodyPr/>
          <a:lstStyle/>
          <a:p>
            <a:fld id="{A52124A5-1B9B-4B07-834C-F8730363EEE2}" type="slidenum">
              <a:rPr lang="en-US" altLang="en-US" smtClean="0"/>
              <a:pPr/>
              <a:t>7</a:t>
            </a:fld>
            <a:endParaRPr lang="en-US" altLang="en-US"/>
          </a:p>
        </p:txBody>
      </p:sp>
      <p:sp>
        <p:nvSpPr>
          <p:cNvPr id="2" name="Title 1"/>
          <p:cNvSpPr>
            <a:spLocks noGrp="1"/>
          </p:cNvSpPr>
          <p:nvPr>
            <p:ph type="title"/>
          </p:nvPr>
        </p:nvSpPr>
        <p:spPr/>
        <p:txBody>
          <a:bodyPr/>
          <a:lstStyle/>
          <a:p>
            <a:pPr>
              <a:defRPr/>
            </a:pPr>
            <a:br>
              <a:rPr lang="en-US" altLang="en-US" dirty="0">
                <a:solidFill>
                  <a:schemeClr val="tx1">
                    <a:lumMod val="85000"/>
                    <a:lumOff val="15000"/>
                  </a:schemeClr>
                </a:solidFill>
                <a:latin typeface="Times New Roman" panose="02020603050405020304" pitchFamily="18" charset="0"/>
                <a:cs typeface="Times New Roman" panose="02020603050405020304" pitchFamily="18" charset="0"/>
              </a:rPr>
            </a:br>
            <a:endParaRPr lang="en-US" dirty="0"/>
          </a:p>
        </p:txBody>
      </p:sp>
      <p:sp>
        <p:nvSpPr>
          <p:cNvPr id="6" name="Title 1">
            <a:extLst>
              <a:ext uri="{FF2B5EF4-FFF2-40B4-BE49-F238E27FC236}">
                <a16:creationId xmlns:a16="http://schemas.microsoft.com/office/drawing/2014/main" id="{061F7D9B-1594-4C61-8403-0B64BC2F25B7}"/>
              </a:ext>
            </a:extLst>
          </p:cNvPr>
          <p:cNvSpPr txBox="1">
            <a:spLocks/>
          </p:cNvSpPr>
          <p:nvPr/>
        </p:nvSpPr>
        <p:spPr>
          <a:xfrm>
            <a:off x="0" y="115819"/>
            <a:ext cx="8229600" cy="1143000"/>
          </a:xfrm>
          <a:prstGeom prst="rect">
            <a:avLst/>
          </a:prstGeom>
        </p:spPr>
        <p:txBody>
          <a:bodyPr anchor="ctr">
            <a:noAutofit/>
          </a:bodyPr>
          <a:lstStyle>
            <a:lvl1pPr algn="l" defTabSz="914400"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a:lstStyle>
          <a:p>
            <a:pPr fontAlgn="auto">
              <a:spcAft>
                <a:spcPts val="0"/>
              </a:spcAft>
              <a:defRPr/>
            </a:pPr>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REPRESENTATION - VA REGULATIONS</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2604192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5642" y="1839418"/>
            <a:ext cx="11008426" cy="4000551"/>
          </a:xfrm>
        </p:spPr>
        <p:txBody>
          <a:bodyPr/>
          <a:lstStyle/>
          <a:p>
            <a:pPr marL="0" indent="0">
              <a:buNone/>
              <a:defRPr/>
            </a:pPr>
            <a:r>
              <a:rPr lang="en-US" altLang="en-US" sz="2800" b="1" dirty="0">
                <a:solidFill>
                  <a:srgbClr val="991A1E"/>
                </a:solidFill>
                <a:latin typeface="Times New Roman" panose="02020603050405020304" pitchFamily="18" charset="0"/>
                <a:cs typeface="Times New Roman" panose="02020603050405020304" pitchFamily="18" charset="0"/>
              </a:rPr>
              <a:t>§</a:t>
            </a:r>
            <a:r>
              <a:rPr lang="en-US" altLang="en-US" sz="2800" b="1" dirty="0">
                <a:latin typeface="Times New Roman" panose="02020603050405020304" pitchFamily="18" charset="0"/>
                <a:cs typeface="Times New Roman" panose="02020603050405020304" pitchFamily="18" charset="0"/>
              </a:rPr>
              <a:t> </a:t>
            </a:r>
            <a:r>
              <a:rPr lang="en-US" altLang="en-US" sz="2800" b="1" dirty="0">
                <a:solidFill>
                  <a:srgbClr val="991A1E"/>
                </a:solidFill>
                <a:latin typeface="Times New Roman" panose="02020603050405020304" pitchFamily="18" charset="0"/>
                <a:cs typeface="Times New Roman" panose="02020603050405020304" pitchFamily="18" charset="0"/>
              </a:rPr>
              <a:t>14.632</a:t>
            </a:r>
            <a:r>
              <a:rPr lang="en-US" altLang="en-US" sz="2800" b="1" dirty="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Standards of conduct for persons providing representation before the Department </a:t>
            </a:r>
          </a:p>
          <a:p>
            <a:pPr marL="0" indent="0">
              <a:buNone/>
              <a:defRPr/>
            </a:pPr>
            <a:endParaRPr lang="en-US" altLang="en-US" sz="2800"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defRPr/>
            </a:pPr>
            <a:r>
              <a:rPr lang="en-US" altLang="en-US" dirty="0">
                <a:latin typeface="Times New Roman" panose="02020603050405020304" pitchFamily="18" charset="0"/>
                <a:cs typeface="Times New Roman" panose="02020603050405020304" pitchFamily="18" charset="0"/>
              </a:rPr>
              <a:t>Faithfully execute duties</a:t>
            </a: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Understand the issues of fact and law relevant to</a:t>
            </a:r>
          </a:p>
          <a:p>
            <a:pPr marL="150813" lvl="1" indent="0">
              <a:buNone/>
              <a:defRPr/>
            </a:pPr>
            <a:r>
              <a:rPr lang="en-US" dirty="0">
                <a:latin typeface="Times New Roman" panose="02020603050405020304" pitchFamily="18" charset="0"/>
                <a:cs typeface="Times New Roman" panose="02020603050405020304" pitchFamily="18" charset="0"/>
              </a:rPr>
              <a:t>    the claim</a:t>
            </a: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Will NOT Violate standards, rules of conduct</a:t>
            </a:r>
          </a:p>
          <a:p>
            <a:pPr marL="150813" lvl="1" indent="0">
              <a:buNone/>
              <a:defRPr/>
            </a:pPr>
            <a:endParaRPr lang="en-US" dirty="0"/>
          </a:p>
          <a:p>
            <a:pPr lvl="1">
              <a:buFont typeface="Wingdings" panose="05000000000000000000" pitchFamily="2" charset="2"/>
              <a:buChar char="Ø"/>
              <a:defRPr/>
            </a:pPr>
            <a:endParaRPr lang="en-US" altLang="en-US" sz="2600" dirty="0"/>
          </a:p>
          <a:p>
            <a:pPr>
              <a:buFont typeface="Wingdings" panose="05000000000000000000" pitchFamily="2" charset="2"/>
              <a:buChar char="Ø"/>
              <a:defRPr/>
            </a:pPr>
            <a:endParaRPr lang="en-US" dirty="0"/>
          </a:p>
        </p:txBody>
      </p:sp>
      <p:sp>
        <p:nvSpPr>
          <p:cNvPr id="6" name="Slide Number Placeholder 5"/>
          <p:cNvSpPr>
            <a:spLocks noGrp="1"/>
          </p:cNvSpPr>
          <p:nvPr>
            <p:ph type="sldNum" sz="quarter" idx="12"/>
          </p:nvPr>
        </p:nvSpPr>
        <p:spPr/>
        <p:txBody>
          <a:bodyPr/>
          <a:lstStyle/>
          <a:p>
            <a:fld id="{A52124A5-1B9B-4B07-834C-F8730363EEE2}" type="slidenum">
              <a:rPr lang="en-US" altLang="en-US" smtClean="0"/>
              <a:pPr/>
              <a:t>8</a:t>
            </a:fld>
            <a:endParaRPr lang="en-US" altLang="en-US"/>
          </a:p>
        </p:txBody>
      </p:sp>
      <p:sp>
        <p:nvSpPr>
          <p:cNvPr id="8" name="Title 1">
            <a:extLst>
              <a:ext uri="{FF2B5EF4-FFF2-40B4-BE49-F238E27FC236}">
                <a16:creationId xmlns:a16="http://schemas.microsoft.com/office/drawing/2014/main" id="{FEF8639B-7E06-4626-8152-830599F3D823}"/>
              </a:ext>
            </a:extLst>
          </p:cNvPr>
          <p:cNvSpPr>
            <a:spLocks noGrp="1"/>
          </p:cNvSpPr>
          <p:nvPr>
            <p:ph type="title"/>
          </p:nvPr>
        </p:nvSpPr>
        <p:spPr>
          <a:xfrm>
            <a:off x="0" y="115819"/>
            <a:ext cx="8229600" cy="1143000"/>
          </a:xfrm>
        </p:spPr>
        <p:txBody>
          <a:bodyPr>
            <a:noAutofit/>
          </a:bodyPr>
          <a:lstStyle/>
          <a:p>
            <a:pPr>
              <a:defRPr/>
            </a:pPr>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REPRESENTATION - VA REGULATIONS</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3320505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Content Placeholder 2"/>
          <p:cNvSpPr>
            <a:spLocks noGrp="1"/>
          </p:cNvSpPr>
          <p:nvPr>
            <p:ph idx="1"/>
          </p:nvPr>
        </p:nvSpPr>
        <p:spPr>
          <a:xfrm>
            <a:off x="593765" y="1393236"/>
            <a:ext cx="10996551" cy="4882058"/>
          </a:xfrm>
        </p:spPr>
        <p:txBody>
          <a:bodyPr/>
          <a:lstStyle/>
          <a:p>
            <a:pPr>
              <a:buFont typeface="Wingdings" panose="05000000000000000000" pitchFamily="2" charset="2"/>
              <a:buChar char="Ø"/>
              <a:defRPr/>
            </a:pPr>
            <a:endParaRPr lang="en-US" sz="2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defRPr/>
            </a:pPr>
            <a:r>
              <a:rPr lang="en-US" sz="2800" dirty="0">
                <a:latin typeface="Times New Roman" panose="02020603050405020304" pitchFamily="18" charset="0"/>
                <a:cs typeface="Times New Roman" panose="02020603050405020304" pitchFamily="18" charset="0"/>
              </a:rPr>
              <a:t>Withdrawal of representation </a:t>
            </a:r>
            <a:r>
              <a:rPr lang="en-US" sz="2800" b="1" dirty="0">
                <a:solidFill>
                  <a:srgbClr val="991A1E"/>
                </a:solidFill>
                <a:latin typeface="Times New Roman" panose="02020603050405020304" pitchFamily="18" charset="0"/>
                <a:cs typeface="Times New Roman" panose="02020603050405020304" pitchFamily="18" charset="0"/>
              </a:rPr>
              <a:t>§20.6</a:t>
            </a:r>
          </a:p>
          <a:p>
            <a:pPr>
              <a:buFont typeface="Wingdings" panose="05000000000000000000" pitchFamily="2" charset="2"/>
              <a:buChar char="Ø"/>
              <a:defRPr/>
            </a:pPr>
            <a:endParaRPr lang="en-US" sz="2800"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	Prior to Certification to the Board follow NVS policy and procedure, more to follow…</a:t>
            </a:r>
          </a:p>
          <a:p>
            <a:pPr marL="854075" lvl="1" indent="-390525">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	After Certification to the Board – must show good   cause</a:t>
            </a:r>
          </a:p>
          <a:p>
            <a:pPr>
              <a:buFont typeface="Wingdings" panose="05000000000000000000" pitchFamily="2" charset="2"/>
              <a:buChar char="Ø"/>
              <a:defRPr/>
            </a:pPr>
            <a:endParaRPr lang="en-US" sz="12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Ø"/>
              <a:defRPr/>
            </a:pPr>
            <a:r>
              <a:rPr lang="en-US" sz="2800" dirty="0">
                <a:latin typeface="Times New Roman" panose="02020603050405020304" pitchFamily="18" charset="0"/>
                <a:cs typeface="Times New Roman" panose="02020603050405020304" pitchFamily="18" charset="0"/>
              </a:rPr>
              <a:t>Change in representation </a:t>
            </a:r>
            <a:r>
              <a:rPr lang="en-US" sz="2800" b="1" dirty="0">
                <a:solidFill>
                  <a:srgbClr val="991A1E"/>
                </a:solidFill>
                <a:latin typeface="Times New Roman" panose="02020603050405020304" pitchFamily="18" charset="0"/>
                <a:cs typeface="Times New Roman" panose="02020603050405020304" pitchFamily="18" charset="0"/>
              </a:rPr>
              <a:t>§20.1304 &amp; 20.1305</a:t>
            </a:r>
          </a:p>
          <a:p>
            <a:pPr lvl="1">
              <a:buFont typeface="Wingdings" panose="05000000000000000000" pitchFamily="2" charset="2"/>
              <a:buChar char="Ø"/>
              <a:defRPr/>
            </a:pPr>
            <a:r>
              <a:rPr lang="en-US" dirty="0">
                <a:latin typeface="Times New Roman" panose="02020603050405020304" pitchFamily="18" charset="0"/>
                <a:cs typeface="Times New Roman" panose="02020603050405020304" pitchFamily="18" charset="0"/>
              </a:rPr>
              <a:t>90 days following appeal to the Board</a:t>
            </a:r>
          </a:p>
          <a:p>
            <a:pPr marL="457200" lvl="1" indent="0">
              <a:buNone/>
              <a:defRPr/>
            </a:pPr>
            <a:r>
              <a:rPr lang="en-US" dirty="0">
                <a:latin typeface="Times New Roman" panose="02020603050405020304" pitchFamily="18" charset="0"/>
                <a:cs typeface="Times New Roman" panose="02020603050405020304" pitchFamily="18" charset="0"/>
              </a:rPr>
              <a:t>							</a:t>
            </a:r>
          </a:p>
        </p:txBody>
      </p:sp>
      <p:sp>
        <p:nvSpPr>
          <p:cNvPr id="5" name="Slide Number Placeholder 4"/>
          <p:cNvSpPr>
            <a:spLocks noGrp="1"/>
          </p:cNvSpPr>
          <p:nvPr>
            <p:ph type="sldNum" sz="quarter" idx="12"/>
          </p:nvPr>
        </p:nvSpPr>
        <p:spPr/>
        <p:txBody>
          <a:bodyPr/>
          <a:lstStyle/>
          <a:p>
            <a:fld id="{A52124A5-1B9B-4B07-834C-F8730363EEE2}" type="slidenum">
              <a:rPr lang="en-US" altLang="en-US" smtClean="0"/>
              <a:pPr/>
              <a:t>9</a:t>
            </a:fld>
            <a:endParaRPr lang="en-US" altLang="en-US"/>
          </a:p>
        </p:txBody>
      </p:sp>
      <p:sp>
        <p:nvSpPr>
          <p:cNvPr id="8" name="Title 1">
            <a:extLst>
              <a:ext uri="{FF2B5EF4-FFF2-40B4-BE49-F238E27FC236}">
                <a16:creationId xmlns:a16="http://schemas.microsoft.com/office/drawing/2014/main" id="{A97ADEEB-BA32-424A-9F98-D150883646DA}"/>
              </a:ext>
            </a:extLst>
          </p:cNvPr>
          <p:cNvSpPr>
            <a:spLocks noGrp="1"/>
          </p:cNvSpPr>
          <p:nvPr>
            <p:ph type="title"/>
          </p:nvPr>
        </p:nvSpPr>
        <p:spPr>
          <a:xfrm>
            <a:off x="0" y="115819"/>
            <a:ext cx="8229600" cy="1143000"/>
          </a:xfrm>
        </p:spPr>
        <p:txBody>
          <a:bodyPr>
            <a:noAutofit/>
          </a:bodyPr>
          <a:lstStyle/>
          <a:p>
            <a:pPr>
              <a:defRPr/>
            </a:pPr>
            <a:br>
              <a:rPr lang="en-US" altLang="en-US" sz="2700" dirty="0">
                <a:latin typeface="Times New Roman" panose="02020603050405020304" pitchFamily="18" charset="0"/>
                <a:cs typeface="Times New Roman" panose="02020603050405020304" pitchFamily="18" charset="0"/>
              </a:rPr>
            </a:br>
            <a:r>
              <a:rPr lang="en-US" altLang="en-US" sz="2700" dirty="0">
                <a:latin typeface="Times New Roman" panose="02020603050405020304" pitchFamily="18" charset="0"/>
                <a:cs typeface="Times New Roman" panose="02020603050405020304" pitchFamily="18" charset="0"/>
              </a:rPr>
              <a:t>REPRESENTATION - VA REGULATIONS</a:t>
            </a:r>
            <a:br>
              <a:rPr lang="en-US" altLang="en-US" sz="2700" dirty="0">
                <a:latin typeface="Times New Roman" panose="02020603050405020304" pitchFamily="18" charset="0"/>
                <a:cs typeface="Times New Roman" panose="02020603050405020304" pitchFamily="18" charset="0"/>
              </a:rPr>
            </a:br>
            <a:endParaRPr lang="en-US" sz="2700" dirty="0"/>
          </a:p>
        </p:txBody>
      </p:sp>
    </p:spTree>
    <p:extLst>
      <p:ext uri="{BB962C8B-B14F-4D97-AF65-F5344CB8AC3E}">
        <p14:creationId xmlns:p14="http://schemas.microsoft.com/office/powerpoint/2010/main" val="1855995729"/>
      </p:ext>
    </p:extLst>
  </p:cSld>
  <p:clrMapOvr>
    <a:masterClrMapping/>
  </p:clrMapOvr>
</p:sld>
</file>

<file path=ppt/theme/theme1.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NEW Logo</Template>
  <TotalTime>2586</TotalTime>
  <Words>2714</Words>
  <Application>Microsoft Office PowerPoint</Application>
  <PresentationFormat>Widescreen</PresentationFormat>
  <Paragraphs>401</Paragraphs>
  <Slides>34</Slides>
  <Notes>27</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34</vt:i4>
      </vt:variant>
    </vt:vector>
  </HeadingPairs>
  <TitlesOfParts>
    <vt:vector size="42" baseType="lpstr">
      <vt:lpstr>Arial</vt:lpstr>
      <vt:lpstr>Calibri</vt:lpstr>
      <vt:lpstr>Calibri Light</vt:lpstr>
      <vt:lpstr>Times New Roman</vt:lpstr>
      <vt:lpstr>Tw Cen MT</vt:lpstr>
      <vt:lpstr>Wingdings</vt:lpstr>
      <vt:lpstr>NEW Logo</vt:lpstr>
      <vt:lpstr>Custom Design</vt:lpstr>
      <vt:lpstr>Representation &amp; Intent to File VA Forms 21-22 and 21-0966  VFW Basic Training September 2021</vt:lpstr>
      <vt:lpstr> REPRESENTATION OF VA CLAIMANTS BY VSOs “Power of Attorney” </vt:lpstr>
      <vt:lpstr>PowerPoint Presentation</vt:lpstr>
      <vt:lpstr>  ADMINISTRATIVE DECISIONS </vt:lpstr>
      <vt:lpstr> REPRESENTATION - VA REGULATIONS </vt:lpstr>
      <vt:lpstr> REPRESENTATION - VA REGULATIONS </vt:lpstr>
      <vt:lpstr> </vt:lpstr>
      <vt:lpstr> REPRESENTATION - VA REGULATIONS </vt:lpstr>
      <vt:lpstr> REPRESENTATION - VA REGULATIONS </vt:lpstr>
      <vt:lpstr>VFW POLICY – ACCEPTING REPRESENTATION</vt:lpstr>
      <vt:lpstr> ONCE ACCEPTED: </vt:lpstr>
      <vt:lpstr>VFW POLICY – REVOKING REPRESENTATION</vt:lpstr>
      <vt:lpstr>VFW POLICY – REVOKING REPRESENTATION</vt:lpstr>
      <vt:lpstr>VFW POLICY – REVOKING REPRESENTATION</vt:lpstr>
      <vt:lpstr>VFW POLICY – REVOKING REPRESENTATION</vt:lpstr>
      <vt:lpstr>VFW POLICY – REVOKING REPRESENTATION</vt:lpstr>
      <vt:lpstr>VFW POLICY – REFUSING REPRESENTATION</vt:lpstr>
      <vt:lpstr>VFW POLICY – REFUSING REPRESENTATION</vt:lpstr>
      <vt:lpstr>ELECTRONIC POA’S IN SEP</vt:lpstr>
      <vt:lpstr>HOW CAN A VETERAN FIND OUT IF THEY HAVE A REPRESENTATIVE?</vt:lpstr>
      <vt:lpstr>HOW TO COMPLETE THE 21-22  (February 2019 version)</vt:lpstr>
      <vt:lpstr>HOW TO COMPLETE THE 21-22</vt:lpstr>
      <vt:lpstr>QUESTIONS ON REPRESENTATION?</vt:lpstr>
      <vt:lpstr>INTENT TO FILE</vt:lpstr>
      <vt:lpstr>INTENT TO FILE- WHAT IS IT?</vt:lpstr>
      <vt:lpstr>INTENT TO FILE- WHAT IS NEEDED</vt:lpstr>
      <vt:lpstr>INTENT TO FILE- HOW TO FILE?</vt:lpstr>
      <vt:lpstr>INTENT TO FILE</vt:lpstr>
      <vt:lpstr>INTENT TO FILE</vt:lpstr>
      <vt:lpstr>INTENT TO FILE</vt:lpstr>
      <vt:lpstr>INTENT TO FILE – SUPPLEMENTAL CLAIMS</vt:lpstr>
      <vt:lpstr>HOW TO COMPLETE THE 21-0966</vt:lpstr>
      <vt:lpstr>INTENT TO FILE</vt:lpstr>
      <vt:lpstr>PRACTICE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Macinkowicz</dc:creator>
  <cp:lastModifiedBy>Christopher Macinkowicz</cp:lastModifiedBy>
  <cp:revision>84</cp:revision>
  <cp:lastPrinted>2021-09-13T14:08:54Z</cp:lastPrinted>
  <dcterms:created xsi:type="dcterms:W3CDTF">2018-06-11T12:55:18Z</dcterms:created>
  <dcterms:modified xsi:type="dcterms:W3CDTF">2021-09-13T14:08:58Z</dcterms:modified>
</cp:coreProperties>
</file>